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handoutMasterIdLst>
    <p:handoutMasterId r:id="rId17"/>
  </p:handoutMasterIdLst>
  <p:sldIdLst>
    <p:sldId id="403" r:id="rId3"/>
    <p:sldId id="417" r:id="rId4"/>
    <p:sldId id="418" r:id="rId5"/>
    <p:sldId id="426" r:id="rId6"/>
    <p:sldId id="423" r:id="rId7"/>
    <p:sldId id="424" r:id="rId8"/>
    <p:sldId id="427" r:id="rId9"/>
    <p:sldId id="428" r:id="rId10"/>
    <p:sldId id="425" r:id="rId11"/>
    <p:sldId id="420" r:id="rId12"/>
    <p:sldId id="421" r:id="rId13"/>
    <p:sldId id="429" r:id="rId14"/>
    <p:sldId id="362" r:id="rId15"/>
  </p:sldIdLst>
  <p:sldSz cx="12192000" cy="6858000"/>
  <p:notesSz cx="6797675" cy="9926638"/>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8">
          <p15:clr>
            <a:srgbClr val="A4A3A4"/>
          </p15:clr>
        </p15:guide>
        <p15:guide id="2" pos="2101">
          <p15:clr>
            <a:srgbClr val="A4A3A4"/>
          </p15:clr>
        </p15:guide>
        <p15:guide id="3" orient="horz" pos="3127">
          <p15:clr>
            <a:srgbClr val="A4A3A4"/>
          </p15:clr>
        </p15:guide>
        <p15:guide id="4"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123" initials="123" lastIdx="4" clrIdx="0"/>
  <p:cmAuthor id="1" name="Csuzdi Szonja" initials="CSSZ" lastIdx="1" clrIdx="1"/>
  <p:cmAuthor id="2" name="Jeney Nóra" initials="JN"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B6D37A"/>
    <a:srgbClr val="72B240"/>
    <a:srgbClr val="666666"/>
    <a:srgbClr val="6864A2"/>
    <a:srgbClr val="FBFCF6"/>
    <a:srgbClr val="51A200"/>
    <a:srgbClr val="7D7D7D"/>
    <a:srgbClr val="39BA24"/>
    <a:srgbClr val="0A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Közepesen sötét stíl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incs stílus, csak rác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84488" autoAdjust="0"/>
  </p:normalViewPr>
  <p:slideViewPr>
    <p:cSldViewPr snapToGrid="0">
      <p:cViewPr varScale="1">
        <p:scale>
          <a:sx n="74" d="100"/>
          <a:sy n="74" d="100"/>
        </p:scale>
        <p:origin x="1027" y="7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3918" y="-120"/>
      </p:cViewPr>
      <p:guideLst>
        <p:guide orient="horz" pos="3128"/>
        <p:guide pos="2101"/>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1" y="0"/>
            <a:ext cx="2945659" cy="496333"/>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50443" y="0"/>
            <a:ext cx="2945659" cy="496333"/>
          </a:xfrm>
          <a:prstGeom prst="rect">
            <a:avLst/>
          </a:prstGeom>
        </p:spPr>
        <p:txBody>
          <a:bodyPr vert="horz" lIns="91440" tIns="45720" rIns="91440" bIns="45720" rtlCol="0"/>
          <a:lstStyle>
            <a:lvl1pPr algn="r">
              <a:defRPr sz="1200"/>
            </a:lvl1pPr>
          </a:lstStyle>
          <a:p>
            <a:fld id="{AC89D374-4ABF-4A74-B475-C217D3141879}" type="datetimeFigureOut">
              <a:rPr lang="hu-HU" smtClean="0"/>
              <a:t>2024. 04. 17.</a:t>
            </a:fld>
            <a:endParaRPr lang="hu-HU"/>
          </a:p>
        </p:txBody>
      </p:sp>
      <p:sp>
        <p:nvSpPr>
          <p:cNvPr id="4" name="Élőláb helye 3"/>
          <p:cNvSpPr>
            <a:spLocks noGrp="1"/>
          </p:cNvSpPr>
          <p:nvPr>
            <p:ph type="ftr" sz="quarter" idx="2"/>
          </p:nvPr>
        </p:nvSpPr>
        <p:spPr>
          <a:xfrm>
            <a:off x="1" y="9428582"/>
            <a:ext cx="2945659" cy="496333"/>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50443" y="9428582"/>
            <a:ext cx="2945659" cy="496333"/>
          </a:xfrm>
          <a:prstGeom prst="rect">
            <a:avLst/>
          </a:prstGeom>
        </p:spPr>
        <p:txBody>
          <a:bodyPr vert="horz" lIns="91440" tIns="45720" rIns="91440" bIns="45720" rtlCol="0" anchor="b"/>
          <a:lstStyle>
            <a:lvl1pPr algn="r">
              <a:defRPr sz="1200"/>
            </a:lvl1pPr>
          </a:lstStyle>
          <a:p>
            <a:fld id="{997C6F45-C139-463C-B125-E14BFEA4D008}" type="slidenum">
              <a:rPr lang="hu-HU" smtClean="0"/>
              <a:t>‹#›</a:t>
            </a:fld>
            <a:endParaRPr lang="hu-HU"/>
          </a:p>
        </p:txBody>
      </p:sp>
    </p:spTree>
    <p:extLst>
      <p:ext uri="{BB962C8B-B14F-4D97-AF65-F5344CB8AC3E}">
        <p14:creationId xmlns:p14="http://schemas.microsoft.com/office/powerpoint/2010/main" val="3921654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1" y="0"/>
            <a:ext cx="2945659" cy="496333"/>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50443" y="0"/>
            <a:ext cx="2945659" cy="496333"/>
          </a:xfrm>
          <a:prstGeom prst="rect">
            <a:avLst/>
          </a:prstGeom>
        </p:spPr>
        <p:txBody>
          <a:bodyPr vert="horz" lIns="91440" tIns="45720" rIns="91440" bIns="45720" rtlCol="0"/>
          <a:lstStyle>
            <a:lvl1pPr algn="r">
              <a:defRPr sz="1200"/>
            </a:lvl1pPr>
          </a:lstStyle>
          <a:p>
            <a:fld id="{B1C85964-301B-4E05-A0AC-A222FD1D8677}" type="datetimeFigureOut">
              <a:rPr lang="hu-HU" smtClean="0"/>
              <a:t>2024. 04. 17.</a:t>
            </a:fld>
            <a:endParaRPr lang="hu-HU"/>
          </a:p>
        </p:txBody>
      </p:sp>
      <p:sp>
        <p:nvSpPr>
          <p:cNvPr id="4" name="Diakép helye 3"/>
          <p:cNvSpPr>
            <a:spLocks noGrp="1" noRot="1" noChangeAspect="1"/>
          </p:cNvSpPr>
          <p:nvPr>
            <p:ph type="sldImg" idx="2"/>
          </p:nvPr>
        </p:nvSpPr>
        <p:spPr>
          <a:xfrm>
            <a:off x="88900" y="744538"/>
            <a:ext cx="6619875" cy="3724275"/>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79768" y="4715155"/>
            <a:ext cx="5438140" cy="4466987"/>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1" y="9428582"/>
            <a:ext cx="2945659" cy="496333"/>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50443" y="9428582"/>
            <a:ext cx="2945659" cy="496333"/>
          </a:xfrm>
          <a:prstGeom prst="rect">
            <a:avLst/>
          </a:prstGeom>
        </p:spPr>
        <p:txBody>
          <a:bodyPr vert="horz" lIns="91440" tIns="45720" rIns="91440" bIns="45720" rtlCol="0" anchor="b"/>
          <a:lstStyle>
            <a:lvl1pPr algn="r">
              <a:defRPr sz="1200"/>
            </a:lvl1pPr>
          </a:lstStyle>
          <a:p>
            <a:fld id="{7ABCD048-3DD1-4962-B730-99E29D05AA1F}" type="slidenum">
              <a:rPr lang="hu-HU" smtClean="0"/>
              <a:t>‹#›</a:t>
            </a:fld>
            <a:endParaRPr lang="hu-HU"/>
          </a:p>
        </p:txBody>
      </p:sp>
    </p:spTree>
    <p:extLst>
      <p:ext uri="{BB962C8B-B14F-4D97-AF65-F5344CB8AC3E}">
        <p14:creationId xmlns:p14="http://schemas.microsoft.com/office/powerpoint/2010/main" val="277199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00" dirty="0">
                <a:effectLst/>
                <a:latin typeface="Calibri" panose="020F0502020204030204" pitchFamily="34" charset="0"/>
                <a:ea typeface="Yu Mincho" panose="02020400000000000000" pitchFamily="18" charset="-128"/>
                <a:cs typeface="Calibri" panose="020F0502020204030204" pitchFamily="34" charset="0"/>
              </a:rPr>
              <a:t>In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our</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research</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we</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set</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up</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a:t>
            </a:r>
            <a:r>
              <a:rPr lang="en-GB"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paired-plot-based</a:t>
            </a:r>
            <a:r>
              <a:rPr lang="en-GB"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water</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balance</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experiment</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in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the</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botanic</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garden</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of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the</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University of Sopron.</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This</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en-GB" sz="1200" kern="100" dirty="0">
                <a:effectLst/>
                <a:latin typeface="Calibri" panose="020F0502020204030204" pitchFamily="34" charset="0"/>
                <a:ea typeface="Yu Mincho" panose="02020400000000000000" pitchFamily="18" charset="-128"/>
                <a:cs typeface="Calibri" panose="020F0502020204030204" pitchFamily="34" charset="0"/>
              </a:rPr>
              <a:t>experiment was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conducted</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as</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part </a:t>
            </a:r>
            <a:r>
              <a:rPr lang="en-GB" sz="1200" kern="100" dirty="0">
                <a:effectLst/>
                <a:latin typeface="Calibri" panose="020F0502020204030204" pitchFamily="34" charset="0"/>
                <a:ea typeface="Yu Mincho" panose="02020400000000000000" pitchFamily="18" charset="-128"/>
                <a:cs typeface="Calibri" panose="020F0502020204030204" pitchFamily="34" charset="0"/>
              </a:rPr>
              <a:t>of an international Slovenian-Hungarian</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international</a:t>
            </a:r>
            <a:r>
              <a:rPr lang="en-GB" sz="1200" kern="100" dirty="0">
                <a:effectLst/>
                <a:latin typeface="Calibri" panose="020F0502020204030204" pitchFamily="34" charset="0"/>
                <a:ea typeface="Yu Mincho" panose="02020400000000000000" pitchFamily="18" charset="-128"/>
                <a:cs typeface="Calibri" panose="020F0502020204030204" pitchFamily="34" charset="0"/>
              </a:rPr>
              <a:t> project. </a:t>
            </a:r>
            <a:endParaRPr lang="hu-HU" sz="1200" kern="100" dirty="0">
              <a:effectLst/>
              <a:latin typeface="Calibri" panose="020F0502020204030204" pitchFamily="34" charset="0"/>
              <a:ea typeface="Yu Mincho" panose="02020400000000000000" pitchFamily="18" charset="-128"/>
              <a:cs typeface="Calibri" panose="020F0502020204030204" pitchFamily="34" charset="0"/>
            </a:endParaRPr>
          </a:p>
          <a:p>
            <a:endParaRPr lang="hu-HU" dirty="0"/>
          </a:p>
        </p:txBody>
      </p:sp>
      <p:sp>
        <p:nvSpPr>
          <p:cNvPr id="4" name="Dia számának helye 3"/>
          <p:cNvSpPr>
            <a:spLocks noGrp="1"/>
          </p:cNvSpPr>
          <p:nvPr>
            <p:ph type="sldNum" sz="quarter" idx="10"/>
          </p:nvPr>
        </p:nvSpPr>
        <p:spPr/>
        <p:txBody>
          <a:bodyPr/>
          <a:lstStyle/>
          <a:p>
            <a:fld id="{7ABCD048-3DD1-4962-B730-99E29D05AA1F}" type="slidenum">
              <a:rPr lang="hu-HU" smtClean="0"/>
              <a:t>1</a:t>
            </a:fld>
            <a:endParaRPr lang="hu-HU"/>
          </a:p>
        </p:txBody>
      </p:sp>
    </p:spTree>
    <p:extLst>
      <p:ext uri="{BB962C8B-B14F-4D97-AF65-F5344CB8AC3E}">
        <p14:creationId xmlns:p14="http://schemas.microsoft.com/office/powerpoint/2010/main" val="1718625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dirty="0"/>
              <a:t>A total of 442.05 mm of rainfall fell from July</a:t>
            </a:r>
            <a:r>
              <a:rPr lang="hu-HU" dirty="0"/>
              <a:t>, more </a:t>
            </a:r>
            <a:r>
              <a:rPr lang="hu-HU" dirty="0" err="1"/>
              <a:t>than</a:t>
            </a:r>
            <a:r>
              <a:rPr lang="hu-HU" dirty="0"/>
              <a:t> in </a:t>
            </a:r>
            <a:r>
              <a:rPr lang="hu-HU" dirty="0" err="1"/>
              <a:t>recent</a:t>
            </a:r>
            <a:r>
              <a:rPr lang="hu-HU" dirty="0"/>
              <a:t> </a:t>
            </a:r>
            <a:r>
              <a:rPr lang="hu-HU" dirty="0" err="1"/>
              <a:t>years</a:t>
            </a:r>
            <a:r>
              <a:rPr lang="hu-HU"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Measurement was made difficult by frost in January</a:t>
            </a:r>
            <a:endParaRPr lang="hu-HU" dirty="0"/>
          </a:p>
          <a:p>
            <a:r>
              <a:rPr lang="en-GB" dirty="0"/>
              <a:t>to estimate precipitation reaching soil and</a:t>
            </a:r>
            <a:r>
              <a:rPr lang="hu-HU" dirty="0"/>
              <a:t> f.</a:t>
            </a:r>
            <a:r>
              <a:rPr lang="en-GB" dirty="0"/>
              <a:t> </a:t>
            </a:r>
            <a:r>
              <a:rPr lang="hu-HU" dirty="0" err="1"/>
              <a:t>litter</a:t>
            </a:r>
            <a:endParaRPr lang="hu-HU" dirty="0"/>
          </a:p>
        </p:txBody>
      </p:sp>
      <p:sp>
        <p:nvSpPr>
          <p:cNvPr id="4" name="Dia számának helye 3"/>
          <p:cNvSpPr>
            <a:spLocks noGrp="1"/>
          </p:cNvSpPr>
          <p:nvPr>
            <p:ph type="sldNum" sz="quarter" idx="5"/>
          </p:nvPr>
        </p:nvSpPr>
        <p:spPr/>
        <p:txBody>
          <a:bodyPr/>
          <a:lstStyle/>
          <a:p>
            <a:fld id="{7ABCD048-3DD1-4962-B730-99E29D05AA1F}" type="slidenum">
              <a:rPr lang="hu-HU" smtClean="0"/>
              <a:t>10</a:t>
            </a:fld>
            <a:endParaRPr lang="hu-HU"/>
          </a:p>
        </p:txBody>
      </p:sp>
    </p:spTree>
    <p:extLst>
      <p:ext uri="{BB962C8B-B14F-4D97-AF65-F5344CB8AC3E}">
        <p14:creationId xmlns:p14="http://schemas.microsoft.com/office/powerpoint/2010/main" val="3307821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b="0" i="0" dirty="0">
              <a:solidFill>
                <a:srgbClr val="111111"/>
              </a:solidFill>
              <a:effectLst/>
              <a:latin typeface="Roboto" panose="02000000000000000000" pitchFamily="2" charset="0"/>
            </a:endParaRPr>
          </a:p>
        </p:txBody>
      </p:sp>
      <p:sp>
        <p:nvSpPr>
          <p:cNvPr id="4" name="Dia számának helye 3"/>
          <p:cNvSpPr>
            <a:spLocks noGrp="1"/>
          </p:cNvSpPr>
          <p:nvPr>
            <p:ph type="sldNum" sz="quarter" idx="5"/>
          </p:nvPr>
        </p:nvSpPr>
        <p:spPr/>
        <p:txBody>
          <a:bodyPr/>
          <a:lstStyle/>
          <a:p>
            <a:fld id="{7ABCD048-3DD1-4962-B730-99E29D05AA1F}" type="slidenum">
              <a:rPr lang="hu-HU" smtClean="0"/>
              <a:t>11</a:t>
            </a:fld>
            <a:endParaRPr lang="hu-HU"/>
          </a:p>
        </p:txBody>
      </p:sp>
    </p:spTree>
    <p:extLst>
      <p:ext uri="{BB962C8B-B14F-4D97-AF65-F5344CB8AC3E}">
        <p14:creationId xmlns:p14="http://schemas.microsoft.com/office/powerpoint/2010/main" val="3573712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7ABCD048-3DD1-4962-B730-99E29D05AA1F}" type="slidenum">
              <a:rPr lang="hu-HU" smtClean="0"/>
              <a:t>12</a:t>
            </a:fld>
            <a:endParaRPr lang="hu-HU"/>
          </a:p>
        </p:txBody>
      </p:sp>
    </p:spTree>
    <p:extLst>
      <p:ext uri="{BB962C8B-B14F-4D97-AF65-F5344CB8AC3E}">
        <p14:creationId xmlns:p14="http://schemas.microsoft.com/office/powerpoint/2010/main" val="194669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Labor adatokból táblázat mellékletnek, </a:t>
            </a:r>
            <a:r>
              <a:rPr lang="hu-HU" dirty="0" err="1"/>
              <a:t>onedrive-ra</a:t>
            </a:r>
            <a:r>
              <a:rPr lang="hu-HU" dirty="0"/>
              <a:t> link</a:t>
            </a:r>
          </a:p>
          <a:p>
            <a:r>
              <a:rPr lang="hu-HU" dirty="0"/>
              <a:t>Fordítás márc 15-ig (</a:t>
            </a:r>
            <a:r>
              <a:rPr lang="hu-HU" dirty="0" err="1"/>
              <a:t>konzinak</a:t>
            </a:r>
            <a:r>
              <a:rPr lang="hu-HU" dirty="0"/>
              <a:t> dolga van)</a:t>
            </a:r>
          </a:p>
          <a:p>
            <a:r>
              <a:rPr lang="hu-HU" dirty="0"/>
              <a:t>Hétfő részvételeket pályázatba írjanak be – pénzzel el tudjanak számolni</a:t>
            </a:r>
          </a:p>
          <a:p>
            <a:endParaRPr lang="hu-HU" dirty="0"/>
          </a:p>
          <a:p>
            <a:r>
              <a:rPr lang="hu-HU" dirty="0"/>
              <a:t>Hétfő 10 óra – kezdődik a térinformatikai ismeretek – itt beszélik meg mi lesz a tananyag</a:t>
            </a:r>
          </a:p>
        </p:txBody>
      </p:sp>
      <p:sp>
        <p:nvSpPr>
          <p:cNvPr id="4" name="Dia számának helye 3"/>
          <p:cNvSpPr>
            <a:spLocks noGrp="1"/>
          </p:cNvSpPr>
          <p:nvPr>
            <p:ph type="sldNum" sz="quarter" idx="5"/>
          </p:nvPr>
        </p:nvSpPr>
        <p:spPr/>
        <p:txBody>
          <a:bodyPr/>
          <a:lstStyle/>
          <a:p>
            <a:fld id="{7ABCD048-3DD1-4962-B730-99E29D05AA1F}" type="slidenum">
              <a:rPr lang="hu-HU" smtClean="0"/>
              <a:t>13</a:t>
            </a:fld>
            <a:endParaRPr lang="hu-HU"/>
          </a:p>
        </p:txBody>
      </p:sp>
    </p:spTree>
    <p:extLst>
      <p:ext uri="{BB962C8B-B14F-4D97-AF65-F5344CB8AC3E}">
        <p14:creationId xmlns:p14="http://schemas.microsoft.com/office/powerpoint/2010/main" val="160575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D1D5DB"/>
                </a:solidFill>
                <a:effectLst/>
                <a:latin typeface="Söhne"/>
              </a:rPr>
              <a:t>For comparative purposes, </a:t>
            </a:r>
            <a:r>
              <a:rPr lang="hu-HU" b="0" i="0" dirty="0" err="1">
                <a:solidFill>
                  <a:srgbClr val="D1D5DB"/>
                </a:solidFill>
                <a:effectLst/>
                <a:latin typeface="Söhne"/>
              </a:rPr>
              <a:t>we</a:t>
            </a:r>
            <a:r>
              <a:rPr lang="en-GB" b="0" i="0" dirty="0">
                <a:solidFill>
                  <a:srgbClr val="D1D5DB"/>
                </a:solidFill>
                <a:effectLst/>
                <a:latin typeface="Söhne"/>
              </a:rPr>
              <a:t> designated an open-air plot as a control site, positioned approximately </a:t>
            </a:r>
            <a:r>
              <a:rPr lang="hu-HU" b="0" i="0" dirty="0">
                <a:solidFill>
                  <a:srgbClr val="D1D5DB"/>
                </a:solidFill>
                <a:effectLst/>
                <a:latin typeface="Söhne"/>
              </a:rPr>
              <a:t>5</a:t>
            </a:r>
            <a:r>
              <a:rPr lang="en-GB" b="0" i="0" dirty="0">
                <a:solidFill>
                  <a:srgbClr val="D1D5DB"/>
                </a:solidFill>
                <a:effectLst/>
                <a:latin typeface="Söhne"/>
              </a:rPr>
              <a:t>0 meters away from </a:t>
            </a:r>
            <a:r>
              <a:rPr lang="hu-HU" b="0" i="0" dirty="0">
                <a:solidFill>
                  <a:srgbClr val="D1D5DB"/>
                </a:solidFill>
                <a:effectLst/>
                <a:latin typeface="Söhne"/>
              </a:rPr>
              <a:t>he </a:t>
            </a:r>
            <a:r>
              <a:rPr lang="hu-HU" b="0" i="0" dirty="0" err="1">
                <a:solidFill>
                  <a:srgbClr val="D1D5DB"/>
                </a:solidFill>
                <a:effectLst/>
                <a:latin typeface="Söhne"/>
              </a:rPr>
              <a:t>pine</a:t>
            </a:r>
            <a:r>
              <a:rPr lang="hu-HU" b="0" i="0" dirty="0">
                <a:solidFill>
                  <a:srgbClr val="D1D5DB"/>
                </a:solidFill>
                <a:effectLst/>
                <a:latin typeface="Söhne"/>
              </a:rPr>
              <a:t> </a:t>
            </a:r>
            <a:r>
              <a:rPr lang="hu-HU" b="0" i="0" dirty="0" err="1">
                <a:solidFill>
                  <a:srgbClr val="D1D5DB"/>
                </a:solidFill>
                <a:effectLst/>
                <a:latin typeface="Söhne"/>
              </a:rPr>
              <a:t>trees</a:t>
            </a:r>
            <a:r>
              <a:rPr lang="en-GB" b="0" i="0" dirty="0">
                <a:solidFill>
                  <a:srgbClr val="D1D5DB"/>
                </a:solidFill>
                <a:effectLst/>
                <a:latin typeface="Söhne"/>
              </a:rPr>
              <a:t>.</a:t>
            </a:r>
            <a:endParaRPr lang="hu-HU" dirty="0"/>
          </a:p>
          <a:p>
            <a:r>
              <a:rPr lang="hu-HU" b="0" i="0" dirty="0">
                <a:solidFill>
                  <a:srgbClr val="D1D5DB"/>
                </a:solidFill>
                <a:effectLst/>
                <a:latin typeface="Söhne"/>
              </a:rPr>
              <a:t>T</a:t>
            </a:r>
            <a:r>
              <a:rPr lang="en-GB" b="0" i="0" dirty="0">
                <a:solidFill>
                  <a:srgbClr val="D1D5DB"/>
                </a:solidFill>
                <a:effectLst/>
                <a:latin typeface="Söhne"/>
              </a:rPr>
              <a:t>he research benefited from a well-established weather station, which had been collecting data over an </a:t>
            </a:r>
            <a:r>
              <a:rPr lang="en-GB" b="0" i="0" dirty="0" err="1">
                <a:solidFill>
                  <a:srgbClr val="D1D5DB"/>
                </a:solidFill>
                <a:effectLst/>
                <a:latin typeface="Söhne"/>
              </a:rPr>
              <a:t>exten</a:t>
            </a:r>
            <a:r>
              <a:rPr lang="hu-HU" b="0" i="0" dirty="0" err="1">
                <a:solidFill>
                  <a:srgbClr val="D1D5DB"/>
                </a:solidFill>
                <a:effectLst/>
                <a:latin typeface="Söhne"/>
              </a:rPr>
              <a:t>sive</a:t>
            </a:r>
            <a:r>
              <a:rPr lang="en-GB" b="0" i="0" dirty="0">
                <a:solidFill>
                  <a:srgbClr val="D1D5DB"/>
                </a:solidFill>
                <a:effectLst/>
                <a:latin typeface="Söhne"/>
              </a:rPr>
              <a:t> period.</a:t>
            </a:r>
            <a:endParaRPr lang="hu-HU" b="0" i="0"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Yu Mincho" panose="02020400000000000000" pitchFamily="18" charset="-128"/>
                <a:cs typeface="Calibri" panose="020F0502020204030204" pitchFamily="34" charset="0"/>
              </a:rPr>
              <a:t>The first set of experiments </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is</a:t>
            </a:r>
            <a:r>
              <a:rPr lang="en-GB" sz="1200" kern="100" dirty="0">
                <a:effectLst/>
                <a:latin typeface="Calibri" panose="020F0502020204030204" pitchFamily="34" charset="0"/>
                <a:ea typeface="Yu Mincho" panose="02020400000000000000" pitchFamily="18" charset="-128"/>
                <a:cs typeface="Calibri" panose="020F0502020204030204" pitchFamily="34" charset="0"/>
              </a:rPr>
              <a:t> suitable for </a:t>
            </a:r>
            <a:r>
              <a:rPr lang="hu-HU" sz="1200" kern="100" dirty="0" err="1">
                <a:effectLst/>
                <a:latin typeface="Calibri" panose="020F0502020204030204" pitchFamily="34" charset="0"/>
                <a:ea typeface="Yu Mincho" panose="02020400000000000000" pitchFamily="18" charset="-128"/>
                <a:cs typeface="Calibri" panose="020F0502020204030204" pitchFamily="34" charset="0"/>
              </a:rPr>
              <a:t>analysing</a:t>
            </a:r>
            <a:r>
              <a:rPr lang="en-GB" sz="1200" kern="100" dirty="0">
                <a:effectLst/>
                <a:latin typeface="Calibri" panose="020F0502020204030204" pitchFamily="34" charset="0"/>
                <a:ea typeface="Yu Mincho" panose="02020400000000000000" pitchFamily="18" charset="-128"/>
                <a:cs typeface="Calibri" panose="020F0502020204030204" pitchFamily="34" charset="0"/>
              </a:rPr>
              <a:t> rainfall distribution in a forest, </a:t>
            </a:r>
            <a:r>
              <a:rPr lang="hu-HU" sz="1200" kern="100" dirty="0">
                <a:effectLst/>
                <a:latin typeface="Calibri" panose="020F0502020204030204" pitchFamily="34" charset="0"/>
                <a:ea typeface="Yu Mincho" panose="02020400000000000000" pitchFamily="18" charset="-128"/>
                <a:cs typeface="Calibri" panose="020F0502020204030204" pitchFamily="34" charset="0"/>
              </a:rPr>
              <a:t>and</a:t>
            </a:r>
            <a:r>
              <a:rPr lang="en-GB" sz="1200" kern="100" dirty="0">
                <a:effectLst/>
                <a:latin typeface="Calibri" panose="020F0502020204030204" pitchFamily="34" charset="0"/>
                <a:ea typeface="Yu Mincho" panose="02020400000000000000" pitchFamily="18" charset="-128"/>
                <a:cs typeface="Calibri" panose="020F0502020204030204" pitchFamily="34" charset="0"/>
              </a:rPr>
              <a:t> for comparing the soil moisture and groundwater dynamics of grass and forest plots. </a:t>
            </a:r>
            <a:endParaRPr lang="hu-HU" sz="1200" kern="100" dirty="0">
              <a:effectLst/>
              <a:latin typeface="Calibri" panose="020F0502020204030204" pitchFamily="34" charset="0"/>
              <a:ea typeface="Yu Mincho" panose="02020400000000000000" pitchFamily="18" charset="-128"/>
              <a:cs typeface="Calibri" panose="020F0502020204030204" pitchFamily="34" charset="0"/>
            </a:endParaRPr>
          </a:p>
          <a:p>
            <a:endParaRPr lang="hu-HU" b="0" i="0" dirty="0">
              <a:solidFill>
                <a:srgbClr val="D1D5DB"/>
              </a:solidFill>
              <a:effectLst/>
              <a:latin typeface="Söhne"/>
            </a:endParaRPr>
          </a:p>
        </p:txBody>
      </p:sp>
      <p:sp>
        <p:nvSpPr>
          <p:cNvPr id="4" name="Dia számának helye 3"/>
          <p:cNvSpPr>
            <a:spLocks noGrp="1"/>
          </p:cNvSpPr>
          <p:nvPr>
            <p:ph type="sldNum" sz="quarter" idx="5"/>
          </p:nvPr>
        </p:nvSpPr>
        <p:spPr/>
        <p:txBody>
          <a:bodyPr/>
          <a:lstStyle/>
          <a:p>
            <a:fld id="{7ABCD048-3DD1-4962-B730-99E29D05AA1F}" type="slidenum">
              <a:rPr lang="hu-HU" smtClean="0"/>
              <a:t>2</a:t>
            </a:fld>
            <a:endParaRPr lang="hu-HU"/>
          </a:p>
        </p:txBody>
      </p:sp>
    </p:spTree>
    <p:extLst>
      <p:ext uri="{BB962C8B-B14F-4D97-AF65-F5344CB8AC3E}">
        <p14:creationId xmlns:p14="http://schemas.microsoft.com/office/powerpoint/2010/main" val="324699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D1D5DB"/>
                </a:solidFill>
                <a:effectLst/>
                <a:latin typeface="Söhne"/>
              </a:rPr>
              <a:t>To determine the water balance of the test area, we measured the outdoor precipitation in the meteorological garden, and in the experimental area under the pines, the amount of precipitation falling through the canopy, runoff from the trunk of the tree, as well as the amount of precipitation retained by and seeped through the </a:t>
            </a:r>
            <a:r>
              <a:rPr lang="hu-HU" b="0" i="0" dirty="0" err="1">
                <a:solidFill>
                  <a:srgbClr val="D1D5DB"/>
                </a:solidFill>
                <a:effectLst/>
                <a:latin typeface="Söhne"/>
              </a:rPr>
              <a:t>forest</a:t>
            </a:r>
            <a:r>
              <a:rPr lang="hu-HU" b="0" i="0" dirty="0">
                <a:solidFill>
                  <a:srgbClr val="D1D5DB"/>
                </a:solidFill>
                <a:effectLst/>
                <a:latin typeface="Söhne"/>
              </a:rPr>
              <a:t> </a:t>
            </a:r>
            <a:r>
              <a:rPr lang="hu-HU" b="0" i="0" dirty="0" err="1">
                <a:solidFill>
                  <a:srgbClr val="D1D5DB"/>
                </a:solidFill>
                <a:effectLst/>
                <a:latin typeface="Söhne"/>
              </a:rPr>
              <a:t>litter</a:t>
            </a:r>
            <a:r>
              <a:rPr lang="en-GB" b="0" i="0" dirty="0">
                <a:solidFill>
                  <a:srgbClr val="D1D5DB"/>
                </a:solidFill>
                <a:effectLst/>
                <a:latin typeface="Söhne"/>
              </a:rPr>
              <a:t>.</a:t>
            </a:r>
            <a:endParaRPr lang="hu-HU" b="0" i="0"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u-HU" dirty="0" err="1"/>
              <a:t>We</a:t>
            </a:r>
            <a:r>
              <a:rPr lang="hu-HU" dirty="0"/>
              <a:t> </a:t>
            </a:r>
            <a:r>
              <a:rPr lang="hu-HU" dirty="0" err="1"/>
              <a:t>also</a:t>
            </a:r>
            <a:r>
              <a:rPr lang="hu-HU" dirty="0"/>
              <a:t> </a:t>
            </a:r>
            <a:r>
              <a:rPr lang="en-GB" dirty="0"/>
              <a:t>monitored the fluctuations in water levels and </a:t>
            </a:r>
            <a:r>
              <a:rPr lang="en-GB" dirty="0" err="1"/>
              <a:t>analyzed</a:t>
            </a:r>
            <a:r>
              <a:rPr lang="en-GB" dirty="0"/>
              <a:t> how precipitation events impacted the area's water resources</a:t>
            </a:r>
            <a:r>
              <a:rPr lang="hu-HU"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u-HU" b="0" i="0"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u-HU" b="0" i="0" dirty="0">
                <a:solidFill>
                  <a:srgbClr val="D1D5DB"/>
                </a:solidFill>
                <a:effectLst/>
                <a:latin typeface="Söhne"/>
              </a:rPr>
              <a:t>The </a:t>
            </a:r>
            <a:r>
              <a:rPr lang="en-GB" b="0" i="0" dirty="0">
                <a:solidFill>
                  <a:srgbClr val="D1D5DB"/>
                </a:solidFill>
                <a:effectLst/>
                <a:latin typeface="Söhne"/>
              </a:rPr>
              <a:t>focus of our </a:t>
            </a:r>
            <a:r>
              <a:rPr lang="hu-HU" b="0" i="0" dirty="0" err="1">
                <a:solidFill>
                  <a:srgbClr val="D1D5DB"/>
                </a:solidFill>
                <a:effectLst/>
                <a:latin typeface="Söhne"/>
              </a:rPr>
              <a:t>research</a:t>
            </a:r>
            <a:r>
              <a:rPr lang="en-GB" b="0" i="0" dirty="0">
                <a:solidFill>
                  <a:srgbClr val="D1D5DB"/>
                </a:solidFill>
                <a:effectLst/>
                <a:latin typeface="Söhne"/>
              </a:rPr>
              <a:t> was</a:t>
            </a:r>
            <a:r>
              <a:rPr lang="hu-HU" b="0" i="0" dirty="0">
                <a:solidFill>
                  <a:srgbClr val="D1D5DB"/>
                </a:solidFill>
                <a:effectLst/>
                <a:latin typeface="Söhne"/>
              </a:rPr>
              <a:t> </a:t>
            </a:r>
            <a:r>
              <a:rPr lang="hu-HU" b="0" i="0" dirty="0" err="1">
                <a:solidFill>
                  <a:srgbClr val="D1D5DB"/>
                </a:solidFill>
                <a:effectLst/>
                <a:latin typeface="Söhne"/>
              </a:rPr>
              <a:t>to</a:t>
            </a:r>
            <a:r>
              <a:rPr lang="hu-HU" b="0" i="0" dirty="0">
                <a:solidFill>
                  <a:srgbClr val="D1D5DB"/>
                </a:solidFill>
                <a:effectLst/>
                <a:latin typeface="Söhne"/>
              </a:rPr>
              <a:t> </a:t>
            </a:r>
            <a:r>
              <a:rPr lang="hu-HU" b="0" i="0" dirty="0" err="1">
                <a:solidFill>
                  <a:srgbClr val="D1D5DB"/>
                </a:solidFill>
                <a:effectLst/>
                <a:latin typeface="Söhne"/>
              </a:rPr>
              <a:t>gain</a:t>
            </a:r>
            <a:r>
              <a:rPr lang="en-GB" b="0" i="0" dirty="0">
                <a:solidFill>
                  <a:srgbClr val="D1D5DB"/>
                </a:solidFill>
                <a:effectLst/>
                <a:latin typeface="Söhne"/>
              </a:rPr>
              <a:t> </a:t>
            </a:r>
            <a:r>
              <a:rPr lang="hu-HU" b="0" i="0" dirty="0">
                <a:solidFill>
                  <a:srgbClr val="D1D5DB"/>
                </a:solidFill>
                <a:effectLst/>
                <a:latin typeface="Söhne"/>
              </a:rPr>
              <a:t>a </a:t>
            </a:r>
            <a:r>
              <a:rPr lang="hu-HU" b="0" i="0" dirty="0" err="1">
                <a:solidFill>
                  <a:srgbClr val="D1D5DB"/>
                </a:solidFill>
                <a:effectLst/>
                <a:latin typeface="Söhne"/>
              </a:rPr>
              <a:t>better</a:t>
            </a:r>
            <a:r>
              <a:rPr lang="hu-HU" b="0" i="0" dirty="0">
                <a:solidFill>
                  <a:srgbClr val="D1D5DB"/>
                </a:solidFill>
                <a:effectLst/>
                <a:latin typeface="Söhne"/>
              </a:rPr>
              <a:t> </a:t>
            </a:r>
            <a:r>
              <a:rPr lang="en-GB" b="0" i="0" dirty="0">
                <a:solidFill>
                  <a:srgbClr val="D1D5DB"/>
                </a:solidFill>
                <a:effectLst/>
                <a:latin typeface="Söhne"/>
              </a:rPr>
              <a:t>understanding</a:t>
            </a:r>
            <a:r>
              <a:rPr lang="hu-HU" b="0" i="0" dirty="0">
                <a:solidFill>
                  <a:srgbClr val="D1D5DB"/>
                </a:solidFill>
                <a:effectLst/>
                <a:latin typeface="Söhne"/>
              </a:rPr>
              <a:t> of</a:t>
            </a:r>
            <a:r>
              <a:rPr lang="en-GB" b="0" i="0" dirty="0">
                <a:solidFill>
                  <a:srgbClr val="D1D5DB"/>
                </a:solidFill>
                <a:effectLst/>
                <a:latin typeface="Söhne"/>
              </a:rPr>
              <a:t> the </a:t>
            </a:r>
            <a:r>
              <a:rPr lang="hu-HU" b="0" i="0" dirty="0" err="1">
                <a:solidFill>
                  <a:srgbClr val="D1D5DB"/>
                </a:solidFill>
                <a:effectLst/>
                <a:latin typeface="Söhne"/>
              </a:rPr>
              <a:t>complex</a:t>
            </a:r>
            <a:r>
              <a:rPr lang="en-GB" b="0" i="0" dirty="0">
                <a:solidFill>
                  <a:srgbClr val="D1D5DB"/>
                </a:solidFill>
                <a:effectLst/>
                <a:latin typeface="Söhne"/>
              </a:rPr>
              <a:t> water dynamics within the research site under the black pine tree canopy</a:t>
            </a:r>
            <a:r>
              <a:rPr lang="hu-HU" b="0" i="0" dirty="0">
                <a:solidFill>
                  <a:srgbClr val="D1D5DB"/>
                </a:solidFill>
                <a:effectLst/>
                <a:latin typeface="Söhne"/>
              </a:rPr>
              <a:t>.</a:t>
            </a:r>
          </a:p>
          <a:p>
            <a:r>
              <a:rPr lang="hu-HU" b="0" i="0" dirty="0">
                <a:solidFill>
                  <a:srgbClr val="D1D5DB"/>
                </a:solidFill>
                <a:effectLst/>
                <a:latin typeface="Söhne"/>
              </a:rPr>
              <a:t>The </a:t>
            </a:r>
            <a:r>
              <a:rPr lang="hu-HU" b="0" i="0" dirty="0" err="1">
                <a:solidFill>
                  <a:srgbClr val="D1D5DB"/>
                </a:solidFill>
                <a:effectLst/>
                <a:latin typeface="Söhne"/>
              </a:rPr>
              <a:t>primary</a:t>
            </a:r>
            <a:r>
              <a:rPr lang="hu-HU" b="0" i="0" dirty="0">
                <a:solidFill>
                  <a:srgbClr val="D1D5DB"/>
                </a:solidFill>
                <a:effectLst/>
                <a:latin typeface="Söhne"/>
              </a:rPr>
              <a:t> </a:t>
            </a:r>
            <a:r>
              <a:rPr lang="hu-HU" b="0" i="0" dirty="0" err="1">
                <a:solidFill>
                  <a:srgbClr val="D1D5DB"/>
                </a:solidFill>
                <a:effectLst/>
                <a:latin typeface="Söhne"/>
              </a:rPr>
              <a:t>goal</a:t>
            </a:r>
            <a:r>
              <a:rPr lang="hu-HU" b="0" i="0" dirty="0">
                <a:solidFill>
                  <a:srgbClr val="D1D5DB"/>
                </a:solidFill>
                <a:effectLst/>
                <a:latin typeface="Söhne"/>
              </a:rPr>
              <a:t> </a:t>
            </a:r>
            <a:r>
              <a:rPr lang="en-GB" b="0" i="0" dirty="0">
                <a:solidFill>
                  <a:srgbClr val="D1D5DB"/>
                </a:solidFill>
                <a:effectLst/>
                <a:latin typeface="Söhne"/>
              </a:rPr>
              <a:t>was to quantify water volume</a:t>
            </a:r>
            <a:r>
              <a:rPr lang="hu-HU" b="0" i="0" dirty="0">
                <a:solidFill>
                  <a:srgbClr val="D1D5DB"/>
                </a:solidFill>
                <a:effectLst/>
                <a:latin typeface="Söhne"/>
              </a:rPr>
              <a:t>s</a:t>
            </a:r>
            <a:r>
              <a:rPr lang="en-GB" b="0" i="0" dirty="0">
                <a:solidFill>
                  <a:srgbClr val="D1D5DB"/>
                </a:solidFill>
                <a:effectLst/>
                <a:latin typeface="Söhne"/>
              </a:rPr>
              <a:t> at various stages of precipitation to establish a </a:t>
            </a:r>
            <a:r>
              <a:rPr lang="hu-HU" b="0" i="0" dirty="0" err="1">
                <a:solidFill>
                  <a:srgbClr val="D1D5DB"/>
                </a:solidFill>
                <a:effectLst/>
                <a:latin typeface="Söhne"/>
              </a:rPr>
              <a:t>water</a:t>
            </a:r>
            <a:r>
              <a:rPr lang="en-GB" b="0" i="0" dirty="0">
                <a:solidFill>
                  <a:srgbClr val="D1D5DB"/>
                </a:solidFill>
                <a:effectLst/>
                <a:latin typeface="Söhne"/>
              </a:rPr>
              <a:t> balance</a:t>
            </a:r>
            <a:r>
              <a:rPr lang="hu-HU" b="0" i="0" dirty="0">
                <a:solidFill>
                  <a:srgbClr val="D1D5DB"/>
                </a:solidFill>
                <a:effectLst/>
                <a:latin typeface="Söhne"/>
              </a:rPr>
              <a:t> </a:t>
            </a:r>
            <a:r>
              <a:rPr lang="hu-HU" b="0" i="0" dirty="0" err="1">
                <a:solidFill>
                  <a:srgbClr val="D1D5DB"/>
                </a:solidFill>
                <a:effectLst/>
                <a:latin typeface="Söhne"/>
              </a:rPr>
              <a:t>model</a:t>
            </a:r>
            <a:r>
              <a:rPr lang="en-GB" b="0" i="0" dirty="0">
                <a:solidFill>
                  <a:srgbClr val="D1D5DB"/>
                </a:solidFill>
                <a:effectLst/>
                <a:latin typeface="Söhne"/>
              </a:rPr>
              <a:t> for this ecosystem</a:t>
            </a:r>
            <a:r>
              <a:rPr lang="hu-HU" b="0" i="0" dirty="0">
                <a:solidFill>
                  <a:srgbClr val="D1D5DB"/>
                </a:solidFill>
                <a:effectLst/>
                <a:latin typeface="Söhn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p>
        </p:txBody>
      </p:sp>
      <p:sp>
        <p:nvSpPr>
          <p:cNvPr id="4" name="Dia számának helye 3"/>
          <p:cNvSpPr>
            <a:spLocks noGrp="1"/>
          </p:cNvSpPr>
          <p:nvPr>
            <p:ph type="sldNum" sz="quarter" idx="5"/>
          </p:nvPr>
        </p:nvSpPr>
        <p:spPr/>
        <p:txBody>
          <a:bodyPr/>
          <a:lstStyle/>
          <a:p>
            <a:fld id="{7ABCD048-3DD1-4962-B730-99E29D05AA1F}" type="slidenum">
              <a:rPr lang="hu-HU" smtClean="0"/>
              <a:t>3</a:t>
            </a:fld>
            <a:endParaRPr lang="hu-HU"/>
          </a:p>
        </p:txBody>
      </p:sp>
    </p:spTree>
    <p:extLst>
      <p:ext uri="{BB962C8B-B14F-4D97-AF65-F5344CB8AC3E}">
        <p14:creationId xmlns:p14="http://schemas.microsoft.com/office/powerpoint/2010/main" val="4033924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dirty="0"/>
              <a:t>Water levels were reached at 3 and 4.7 meters respectively during drilling.</a:t>
            </a:r>
            <a:endParaRPr lang="hu-HU" dirty="0"/>
          </a:p>
        </p:txBody>
      </p:sp>
      <p:sp>
        <p:nvSpPr>
          <p:cNvPr id="4" name="Dia számának helye 3"/>
          <p:cNvSpPr>
            <a:spLocks noGrp="1"/>
          </p:cNvSpPr>
          <p:nvPr>
            <p:ph type="sldNum" sz="quarter" idx="5"/>
          </p:nvPr>
        </p:nvSpPr>
        <p:spPr/>
        <p:txBody>
          <a:bodyPr/>
          <a:lstStyle/>
          <a:p>
            <a:fld id="{7ABCD048-3DD1-4962-B730-99E29D05AA1F}" type="slidenum">
              <a:rPr lang="hu-HU" smtClean="0"/>
              <a:t>4</a:t>
            </a:fld>
            <a:endParaRPr lang="hu-HU"/>
          </a:p>
        </p:txBody>
      </p:sp>
    </p:spTree>
    <p:extLst>
      <p:ext uri="{BB962C8B-B14F-4D97-AF65-F5344CB8AC3E}">
        <p14:creationId xmlns:p14="http://schemas.microsoft.com/office/powerpoint/2010/main" val="2634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soil</a:t>
            </a:r>
            <a:r>
              <a:rPr lang="en-GB" dirty="0"/>
              <a:t> particle size distribution</a:t>
            </a:r>
            <a:r>
              <a:rPr lang="hu-HU" dirty="0"/>
              <a:t>;  </a:t>
            </a:r>
            <a:r>
              <a:rPr lang="hu-HU" dirty="0" err="1"/>
              <a:t>sieve</a:t>
            </a:r>
            <a:r>
              <a:rPr lang="hu-HU" dirty="0"/>
              <a:t> </a:t>
            </a:r>
            <a:r>
              <a:rPr lang="hu-HU" dirty="0" err="1"/>
              <a:t>analysis</a:t>
            </a:r>
            <a:r>
              <a:rPr lang="hu-HU" dirty="0"/>
              <a:t>; </a:t>
            </a:r>
          </a:p>
          <a:p>
            <a:r>
              <a:rPr lang="en-GB" dirty="0"/>
              <a:t>Mainly clay, sand </a:t>
            </a:r>
            <a:r>
              <a:rPr lang="hu-HU" dirty="0"/>
              <a:t>+ </a:t>
            </a:r>
            <a:r>
              <a:rPr lang="hu-HU" dirty="0" err="1"/>
              <a:t>aleulit</a:t>
            </a:r>
            <a:r>
              <a:rPr lang="hu-HU" dirty="0"/>
              <a:t> </a:t>
            </a:r>
            <a:r>
              <a:rPr lang="en-GB" dirty="0"/>
              <a:t>make up the soil</a:t>
            </a:r>
            <a:r>
              <a:rPr lang="hu-HU" dirty="0"/>
              <a:t> </a:t>
            </a:r>
          </a:p>
          <a:p>
            <a:endParaRPr lang="hu-HU" dirty="0"/>
          </a:p>
          <a:p>
            <a:r>
              <a:rPr lang="hu-HU" dirty="0" err="1"/>
              <a:t>Clay</a:t>
            </a:r>
            <a:r>
              <a:rPr lang="hu-HU" dirty="0"/>
              <a:t>-agyag, </a:t>
            </a:r>
            <a:r>
              <a:rPr lang="hu-HU" dirty="0" err="1"/>
              <a:t>silt</a:t>
            </a:r>
            <a:r>
              <a:rPr lang="hu-HU" dirty="0"/>
              <a:t>-iszap, </a:t>
            </a:r>
            <a:r>
              <a:rPr lang="hu-HU" dirty="0" err="1"/>
              <a:t>sand</a:t>
            </a:r>
            <a:r>
              <a:rPr lang="hu-HU" dirty="0"/>
              <a:t>-homok, </a:t>
            </a:r>
            <a:r>
              <a:rPr lang="hu-HU" dirty="0" err="1"/>
              <a:t>gravel</a:t>
            </a:r>
            <a:r>
              <a:rPr lang="hu-HU" dirty="0"/>
              <a:t>-kavics</a:t>
            </a:r>
          </a:p>
        </p:txBody>
      </p:sp>
      <p:sp>
        <p:nvSpPr>
          <p:cNvPr id="4" name="Dia számának helye 3"/>
          <p:cNvSpPr>
            <a:spLocks noGrp="1"/>
          </p:cNvSpPr>
          <p:nvPr>
            <p:ph type="sldNum" sz="quarter" idx="5"/>
          </p:nvPr>
        </p:nvSpPr>
        <p:spPr/>
        <p:txBody>
          <a:bodyPr/>
          <a:lstStyle/>
          <a:p>
            <a:fld id="{7ABCD048-3DD1-4962-B730-99E29D05AA1F}" type="slidenum">
              <a:rPr lang="hu-HU" smtClean="0"/>
              <a:t>5</a:t>
            </a:fld>
            <a:endParaRPr lang="hu-HU"/>
          </a:p>
        </p:txBody>
      </p:sp>
    </p:spTree>
    <p:extLst>
      <p:ext uri="{BB962C8B-B14F-4D97-AF65-F5344CB8AC3E}">
        <p14:creationId xmlns:p14="http://schemas.microsoft.com/office/powerpoint/2010/main" val="396667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We</a:t>
            </a:r>
            <a:r>
              <a:rPr lang="hu-HU" dirty="0"/>
              <a:t> </a:t>
            </a:r>
            <a:r>
              <a:rPr lang="hu-HU" dirty="0" err="1"/>
              <a:t>used</a:t>
            </a:r>
            <a:r>
              <a:rPr lang="hu-HU" dirty="0"/>
              <a:t> a </a:t>
            </a:r>
            <a:r>
              <a:rPr lang="hu-HU" dirty="0" err="1"/>
              <a:t>Hellmann</a:t>
            </a:r>
            <a:r>
              <a:rPr lang="hu-HU" dirty="0"/>
              <a:t> </a:t>
            </a:r>
            <a:r>
              <a:rPr lang="hu-HU" dirty="0" err="1"/>
              <a:t>rain</a:t>
            </a:r>
            <a:r>
              <a:rPr lang="hu-HU" dirty="0"/>
              <a:t> </a:t>
            </a:r>
            <a:r>
              <a:rPr lang="hu-HU" dirty="0" err="1"/>
              <a:t>gauge</a:t>
            </a:r>
            <a:r>
              <a:rPr lang="hu-HU" dirty="0"/>
              <a:t> </a:t>
            </a:r>
            <a:r>
              <a:rPr lang="hu-HU" dirty="0" err="1"/>
              <a:t>with</a:t>
            </a:r>
            <a:r>
              <a:rPr lang="hu-HU" dirty="0"/>
              <a:t> a 200cm2 </a:t>
            </a:r>
            <a:r>
              <a:rPr lang="hu-HU" dirty="0" err="1"/>
              <a:t>receving</a:t>
            </a:r>
            <a:r>
              <a:rPr lang="hu-HU" dirty="0"/>
              <a:t> </a:t>
            </a:r>
            <a:r>
              <a:rPr lang="hu-HU" dirty="0" err="1"/>
              <a:t>area</a:t>
            </a:r>
            <a:r>
              <a:rPr lang="hu-HU" dirty="0"/>
              <a:t> </a:t>
            </a:r>
            <a:r>
              <a:rPr lang="hu-HU" dirty="0" err="1"/>
              <a:t>to</a:t>
            </a:r>
            <a:r>
              <a:rPr lang="hu-HU" dirty="0"/>
              <a:t> </a:t>
            </a:r>
            <a:r>
              <a:rPr lang="hu-HU" dirty="0" err="1"/>
              <a:t>measure</a:t>
            </a:r>
            <a:r>
              <a:rPr lang="hu-HU" dirty="0"/>
              <a:t> </a:t>
            </a:r>
            <a:r>
              <a:rPr lang="hu-HU" dirty="0" err="1"/>
              <a:t>precipitation</a:t>
            </a:r>
            <a:r>
              <a:rPr lang="hu-HU" dirty="0"/>
              <a:t>.</a:t>
            </a:r>
          </a:p>
        </p:txBody>
      </p:sp>
      <p:sp>
        <p:nvSpPr>
          <p:cNvPr id="4" name="Dia számának helye 3"/>
          <p:cNvSpPr>
            <a:spLocks noGrp="1"/>
          </p:cNvSpPr>
          <p:nvPr>
            <p:ph type="sldNum" sz="quarter" idx="5"/>
          </p:nvPr>
        </p:nvSpPr>
        <p:spPr/>
        <p:txBody>
          <a:bodyPr/>
          <a:lstStyle/>
          <a:p>
            <a:fld id="{7ABCD048-3DD1-4962-B730-99E29D05AA1F}" type="slidenum">
              <a:rPr lang="hu-HU" smtClean="0"/>
              <a:t>6</a:t>
            </a:fld>
            <a:endParaRPr lang="hu-HU"/>
          </a:p>
        </p:txBody>
      </p:sp>
    </p:spTree>
    <p:extLst>
      <p:ext uri="{BB962C8B-B14F-4D97-AF65-F5344CB8AC3E}">
        <p14:creationId xmlns:p14="http://schemas.microsoft.com/office/powerpoint/2010/main" val="239361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Forest </a:t>
            </a:r>
            <a:r>
              <a:rPr lang="hu-HU" dirty="0" err="1"/>
              <a:t>litter</a:t>
            </a:r>
            <a:r>
              <a:rPr lang="en-GB" dirty="0"/>
              <a:t> – a net is stretched at the bottom of the upper vessels, under which we can capture and measure the amount of effective precipitation allowed through the </a:t>
            </a:r>
            <a:r>
              <a:rPr lang="hu-HU" dirty="0" err="1"/>
              <a:t>litter</a:t>
            </a:r>
            <a:r>
              <a:rPr lang="en-GB" dirty="0"/>
              <a:t>.</a:t>
            </a:r>
          </a:p>
          <a:p>
            <a:r>
              <a:rPr lang="en-GB" dirty="0"/>
              <a:t>Trunk collars for the amount of water flowing down the trunks of trees, currently on </a:t>
            </a:r>
            <a:r>
              <a:rPr lang="hu-HU" dirty="0"/>
              <a:t>1</a:t>
            </a:r>
            <a:r>
              <a:rPr lang="en-GB" dirty="0"/>
              <a:t> tree. (not significant)</a:t>
            </a:r>
            <a:endParaRPr lang="hu-HU" dirty="0"/>
          </a:p>
        </p:txBody>
      </p:sp>
      <p:sp>
        <p:nvSpPr>
          <p:cNvPr id="4" name="Dia számának helye 3"/>
          <p:cNvSpPr>
            <a:spLocks noGrp="1"/>
          </p:cNvSpPr>
          <p:nvPr>
            <p:ph type="sldNum" sz="quarter" idx="5"/>
          </p:nvPr>
        </p:nvSpPr>
        <p:spPr/>
        <p:txBody>
          <a:bodyPr/>
          <a:lstStyle/>
          <a:p>
            <a:fld id="{7ABCD048-3DD1-4962-B730-99E29D05AA1F}" type="slidenum">
              <a:rPr lang="hu-HU" smtClean="0"/>
              <a:t>7</a:t>
            </a:fld>
            <a:endParaRPr lang="hu-HU"/>
          </a:p>
        </p:txBody>
      </p:sp>
    </p:spTree>
    <p:extLst>
      <p:ext uri="{BB962C8B-B14F-4D97-AF65-F5344CB8AC3E}">
        <p14:creationId xmlns:p14="http://schemas.microsoft.com/office/powerpoint/2010/main" val="395953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To</a:t>
            </a:r>
            <a:r>
              <a:rPr lang="hu-HU" dirty="0"/>
              <a:t> </a:t>
            </a:r>
            <a:r>
              <a:rPr lang="hu-HU" dirty="0" err="1"/>
              <a:t>measure</a:t>
            </a:r>
            <a:r>
              <a:rPr lang="hu-HU" dirty="0"/>
              <a:t> </a:t>
            </a:r>
            <a:r>
              <a:rPr lang="hu-HU" dirty="0" err="1"/>
              <a:t>soil</a:t>
            </a:r>
            <a:r>
              <a:rPr lang="hu-HU" dirty="0"/>
              <a:t> </a:t>
            </a:r>
            <a:r>
              <a:rPr lang="hu-HU" dirty="0" err="1"/>
              <a:t>moisture</a:t>
            </a:r>
            <a:r>
              <a:rPr lang="hu-HU" dirty="0"/>
              <a:t>…</a:t>
            </a:r>
          </a:p>
          <a:p>
            <a:r>
              <a:rPr lang="en-GB" dirty="0"/>
              <a:t>The following equation was used:</a:t>
            </a:r>
            <a:endParaRPr lang="hu-HU" dirty="0"/>
          </a:p>
        </p:txBody>
      </p:sp>
      <p:sp>
        <p:nvSpPr>
          <p:cNvPr id="4" name="Dia számának helye 3"/>
          <p:cNvSpPr>
            <a:spLocks noGrp="1"/>
          </p:cNvSpPr>
          <p:nvPr>
            <p:ph type="sldNum" sz="quarter" idx="5"/>
          </p:nvPr>
        </p:nvSpPr>
        <p:spPr/>
        <p:txBody>
          <a:bodyPr/>
          <a:lstStyle/>
          <a:p>
            <a:fld id="{7ABCD048-3DD1-4962-B730-99E29D05AA1F}" type="slidenum">
              <a:rPr lang="hu-HU" smtClean="0"/>
              <a:t>8</a:t>
            </a:fld>
            <a:endParaRPr lang="hu-HU"/>
          </a:p>
        </p:txBody>
      </p:sp>
    </p:spTree>
    <p:extLst>
      <p:ext uri="{BB962C8B-B14F-4D97-AF65-F5344CB8AC3E}">
        <p14:creationId xmlns:p14="http://schemas.microsoft.com/office/powerpoint/2010/main" val="154499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To</a:t>
            </a:r>
            <a:r>
              <a:rPr lang="hu-HU" dirty="0"/>
              <a:t> </a:t>
            </a:r>
            <a:r>
              <a:rPr lang="hu-HU" dirty="0" err="1"/>
              <a:t>compare</a:t>
            </a:r>
            <a:r>
              <a:rPr lang="hu-HU" dirty="0"/>
              <a:t> </a:t>
            </a:r>
            <a:r>
              <a:rPr lang="hu-HU" dirty="0" err="1"/>
              <a:t>the</a:t>
            </a:r>
            <a:r>
              <a:rPr lang="hu-HU" dirty="0"/>
              <a:t> </a:t>
            </a:r>
            <a:r>
              <a:rPr lang="hu-HU" dirty="0" err="1"/>
              <a:t>water</a:t>
            </a:r>
            <a:r>
              <a:rPr lang="hu-HU" dirty="0"/>
              <a:t> </a:t>
            </a:r>
            <a:r>
              <a:rPr lang="hu-HU" dirty="0" err="1"/>
              <a:t>levels</a:t>
            </a:r>
            <a:r>
              <a:rPr lang="hu-HU" dirty="0"/>
              <a:t> in </a:t>
            </a:r>
            <a:r>
              <a:rPr lang="hu-HU" dirty="0" err="1"/>
              <a:t>each</a:t>
            </a:r>
            <a:r>
              <a:rPr lang="hu-HU" dirty="0"/>
              <a:t> site, </a:t>
            </a:r>
            <a:r>
              <a:rPr lang="hu-HU" dirty="0" err="1"/>
              <a:t>we</a:t>
            </a:r>
            <a:r>
              <a:rPr lang="hu-HU" dirty="0"/>
              <a:t> </a:t>
            </a:r>
            <a:r>
              <a:rPr lang="hu-HU" dirty="0" err="1"/>
              <a:t>used</a:t>
            </a:r>
            <a:r>
              <a:rPr lang="hu-HU" dirty="0"/>
              <a:t>…</a:t>
            </a:r>
          </a:p>
        </p:txBody>
      </p:sp>
      <p:sp>
        <p:nvSpPr>
          <p:cNvPr id="4" name="Dia számának helye 3"/>
          <p:cNvSpPr>
            <a:spLocks noGrp="1"/>
          </p:cNvSpPr>
          <p:nvPr>
            <p:ph type="sldNum" sz="quarter" idx="5"/>
          </p:nvPr>
        </p:nvSpPr>
        <p:spPr/>
        <p:txBody>
          <a:bodyPr/>
          <a:lstStyle/>
          <a:p>
            <a:fld id="{7ABCD048-3DD1-4962-B730-99E29D05AA1F}" type="slidenum">
              <a:rPr lang="hu-HU" smtClean="0"/>
              <a:t>9</a:t>
            </a:fld>
            <a:endParaRPr lang="hu-HU"/>
          </a:p>
        </p:txBody>
      </p:sp>
    </p:spTree>
    <p:extLst>
      <p:ext uri="{BB962C8B-B14F-4D97-AF65-F5344CB8AC3E}">
        <p14:creationId xmlns:p14="http://schemas.microsoft.com/office/powerpoint/2010/main" val="54902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ímdia - egy soros">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1522800" y="1711354"/>
            <a:ext cx="10080000" cy="880844"/>
          </a:xfrm>
          <a:prstGeom prst="rect">
            <a:avLst/>
          </a:prstGeom>
        </p:spPr>
        <p:txBody>
          <a:bodyPr anchor="b"/>
          <a:lstStyle>
            <a:lvl1pPr algn="l">
              <a:defRPr sz="6000" cap="all" baseline="0">
                <a:solidFill>
                  <a:schemeClr val="bg1"/>
                </a:solidFill>
                <a:latin typeface="Garamond" pitchFamily="18" charset="0"/>
              </a:defRPr>
            </a:lvl1pPr>
          </a:lstStyle>
          <a:p>
            <a:r>
              <a:rPr lang="hu-HU" dirty="0"/>
              <a:t>A prezentáció címe</a:t>
            </a:r>
          </a:p>
        </p:txBody>
      </p:sp>
      <p:sp>
        <p:nvSpPr>
          <p:cNvPr id="3" name="Alcím 2"/>
          <p:cNvSpPr>
            <a:spLocks noGrp="1"/>
          </p:cNvSpPr>
          <p:nvPr>
            <p:ph type="subTitle" idx="1" hasCustomPrompt="1"/>
          </p:nvPr>
        </p:nvSpPr>
        <p:spPr>
          <a:xfrm>
            <a:off x="1522800" y="2734812"/>
            <a:ext cx="10080000" cy="729842"/>
          </a:xfrm>
          <a:prstGeom prst="rect">
            <a:avLst/>
          </a:prstGeom>
        </p:spPr>
        <p:txBody>
          <a:bodyPr>
            <a:normAutofit/>
          </a:bodyPr>
          <a:lstStyle>
            <a:lvl1pPr marL="0" indent="0" algn="l">
              <a:buNone/>
              <a:defRPr sz="3200" b="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Alcíme egy sorban</a:t>
            </a:r>
          </a:p>
        </p:txBody>
      </p:sp>
    </p:spTree>
    <p:extLst>
      <p:ext uri="{BB962C8B-B14F-4D97-AF65-F5344CB8AC3E}">
        <p14:creationId xmlns:p14="http://schemas.microsoft.com/office/powerpoint/2010/main" val="1757439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ímdia - két soros">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1522800" y="1306279"/>
            <a:ext cx="10080000" cy="1845947"/>
          </a:xfrm>
          <a:prstGeom prst="rect">
            <a:avLst/>
          </a:prstGeom>
        </p:spPr>
        <p:txBody>
          <a:bodyPr anchor="b"/>
          <a:lstStyle>
            <a:lvl1pPr algn="l">
              <a:defRPr sz="6000" b="0" cap="all" baseline="0">
                <a:solidFill>
                  <a:schemeClr val="bg1"/>
                </a:solidFill>
                <a:latin typeface="Garamond" pitchFamily="18" charset="0"/>
              </a:defRPr>
            </a:lvl1pPr>
          </a:lstStyle>
          <a:p>
            <a:r>
              <a:rPr lang="hu-HU" dirty="0"/>
              <a:t>A prezentáció címe </a:t>
            </a:r>
            <a:br>
              <a:rPr lang="hu-HU" dirty="0"/>
            </a:br>
            <a:r>
              <a:rPr lang="hu-HU" dirty="0"/>
              <a:t>Két sorban</a:t>
            </a:r>
          </a:p>
        </p:txBody>
      </p:sp>
      <p:sp>
        <p:nvSpPr>
          <p:cNvPr id="3" name="Alcím 2"/>
          <p:cNvSpPr>
            <a:spLocks noGrp="1"/>
          </p:cNvSpPr>
          <p:nvPr>
            <p:ph type="subTitle" idx="1" hasCustomPrompt="1"/>
          </p:nvPr>
        </p:nvSpPr>
        <p:spPr>
          <a:xfrm>
            <a:off x="1522800" y="3261284"/>
            <a:ext cx="10080000" cy="878630"/>
          </a:xfrm>
          <a:prstGeom prst="rect">
            <a:avLst/>
          </a:prstGeom>
        </p:spPr>
        <p:txBody>
          <a:bodyPr>
            <a:noAutofit/>
          </a:bodyPr>
          <a:lstStyle>
            <a:lvl1pPr marL="0" indent="0" algn="l">
              <a:buNone/>
              <a:defRPr sz="3200" b="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Alcíme</a:t>
            </a:r>
            <a:br>
              <a:rPr lang="hu-HU" dirty="0"/>
            </a:br>
            <a:r>
              <a:rPr lang="hu-HU" dirty="0"/>
              <a:t>két sorban</a:t>
            </a:r>
          </a:p>
        </p:txBody>
      </p:sp>
    </p:spTree>
    <p:extLst>
      <p:ext uri="{BB962C8B-B14F-4D97-AF65-F5344CB8AC3E}">
        <p14:creationId xmlns:p14="http://schemas.microsoft.com/office/powerpoint/2010/main" val="11145499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ím és tartalom">
    <p:spTree>
      <p:nvGrpSpPr>
        <p:cNvPr id="1" name=""/>
        <p:cNvGrpSpPr/>
        <p:nvPr/>
      </p:nvGrpSpPr>
      <p:grpSpPr>
        <a:xfrm>
          <a:off x="0" y="0"/>
          <a:ext cx="0" cy="0"/>
          <a:chOff x="0" y="0"/>
          <a:chExt cx="0" cy="0"/>
        </a:xfrm>
      </p:grpSpPr>
      <p:sp>
        <p:nvSpPr>
          <p:cNvPr id="3" name="Tartalom helye 2"/>
          <p:cNvSpPr>
            <a:spLocks noGrp="1"/>
          </p:cNvSpPr>
          <p:nvPr>
            <p:ph idx="1"/>
          </p:nvPr>
        </p:nvSpPr>
        <p:spPr>
          <a:xfrm>
            <a:off x="1454400" y="1519200"/>
            <a:ext cx="9126000" cy="3633825"/>
          </a:xfrm>
          <a:prstGeom prst="rect">
            <a:avLst/>
          </a:prstGeom>
        </p:spPr>
        <p:txBody>
          <a:bodyPr/>
          <a:lstStyle>
            <a:lvl1pPr>
              <a:buClr>
                <a:srgbClr val="72B240"/>
              </a:buClr>
              <a:defRPr>
                <a:latin typeface="Garamond" pitchFamily="18" charset="0"/>
              </a:defRPr>
            </a:lvl1pPr>
            <a:lvl2pPr>
              <a:buClr>
                <a:srgbClr val="72B240"/>
              </a:buClr>
              <a:defRPr>
                <a:latin typeface="Garamond" pitchFamily="18" charset="0"/>
              </a:defRPr>
            </a:lvl2pPr>
            <a:lvl3pPr>
              <a:buClr>
                <a:srgbClr val="72B240"/>
              </a:buClr>
              <a:defRPr>
                <a:latin typeface="Garamond" pitchFamily="18" charset="0"/>
              </a:defRPr>
            </a:lvl3pPr>
            <a:lvl4pPr>
              <a:buClr>
                <a:srgbClr val="72B240"/>
              </a:buClr>
              <a:defRPr>
                <a:latin typeface="Garamond" pitchFamily="18" charset="0"/>
              </a:defRPr>
            </a:lvl4pPr>
            <a:lvl5pPr>
              <a:buClr>
                <a:srgbClr val="72B240"/>
              </a:buClr>
              <a:defRPr>
                <a:latin typeface="Garamond" pitchFamily="18"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dirty="0"/>
              <a:t>Mintacím szerkesztése</a:t>
            </a:r>
          </a:p>
        </p:txBody>
      </p:sp>
    </p:spTree>
    <p:extLst>
      <p:ext uri="{BB962C8B-B14F-4D97-AF65-F5344CB8AC3E}">
        <p14:creationId xmlns:p14="http://schemas.microsoft.com/office/powerpoint/2010/main" val="29029169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3" name="Tartalom helye 2"/>
          <p:cNvSpPr>
            <a:spLocks noGrp="1"/>
          </p:cNvSpPr>
          <p:nvPr>
            <p:ph sz="half" idx="1"/>
          </p:nvPr>
        </p:nvSpPr>
        <p:spPr>
          <a:xfrm>
            <a:off x="1454400" y="1519200"/>
            <a:ext cx="4500000" cy="3643350"/>
          </a:xfrm>
          <a:prstGeom prst="rect">
            <a:avLst/>
          </a:prstGeom>
        </p:spPr>
        <p:txBody>
          <a:bodyPr/>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Tartalom helye 3"/>
          <p:cNvSpPr>
            <a:spLocks noGrp="1"/>
          </p:cNvSpPr>
          <p:nvPr>
            <p:ph sz="half" idx="2"/>
          </p:nvPr>
        </p:nvSpPr>
        <p:spPr>
          <a:xfrm>
            <a:off x="6130800" y="1519200"/>
            <a:ext cx="4500000" cy="3643350"/>
          </a:xfrm>
          <a:prstGeom prst="rect">
            <a:avLst/>
          </a:prstGeom>
        </p:spPr>
        <p:txBody>
          <a:bodyPr/>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dirty="0"/>
              <a:t>Mintacím szerkesztése</a:t>
            </a:r>
          </a:p>
        </p:txBody>
      </p:sp>
    </p:spTree>
    <p:extLst>
      <p:ext uri="{BB962C8B-B14F-4D97-AF65-F5344CB8AC3E}">
        <p14:creationId xmlns:p14="http://schemas.microsoft.com/office/powerpoint/2010/main" val="32988698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1454401" y="1519200"/>
            <a:ext cx="4500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Tartalom helye 3"/>
          <p:cNvSpPr>
            <a:spLocks noGrp="1"/>
          </p:cNvSpPr>
          <p:nvPr>
            <p:ph sz="half" idx="2"/>
          </p:nvPr>
        </p:nvSpPr>
        <p:spPr>
          <a:xfrm>
            <a:off x="1454401" y="2355168"/>
            <a:ext cx="4500000" cy="2816907"/>
          </a:xfrm>
          <a:prstGeom prst="rect">
            <a:avLst/>
          </a:prstGeom>
        </p:spPr>
        <p:txBody>
          <a:bodyPr/>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Szöveg helye 4"/>
          <p:cNvSpPr>
            <a:spLocks noGrp="1"/>
          </p:cNvSpPr>
          <p:nvPr>
            <p:ph type="body" sz="quarter" idx="3"/>
          </p:nvPr>
        </p:nvSpPr>
        <p:spPr>
          <a:xfrm>
            <a:off x="6129511" y="1519200"/>
            <a:ext cx="4500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6" name="Tartalom helye 5"/>
          <p:cNvSpPr>
            <a:spLocks noGrp="1"/>
          </p:cNvSpPr>
          <p:nvPr>
            <p:ph sz="quarter" idx="4"/>
          </p:nvPr>
        </p:nvSpPr>
        <p:spPr>
          <a:xfrm>
            <a:off x="6129511" y="2355168"/>
            <a:ext cx="4500000" cy="2816907"/>
          </a:xfrm>
          <a:prstGeom prst="rect">
            <a:avLst/>
          </a:prstGeom>
        </p:spPr>
        <p:txBody>
          <a:bodyPr/>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a:t>Mintacím szerkesztése</a:t>
            </a:r>
          </a:p>
        </p:txBody>
      </p:sp>
    </p:spTree>
    <p:extLst>
      <p:ext uri="{BB962C8B-B14F-4D97-AF65-F5344CB8AC3E}">
        <p14:creationId xmlns:p14="http://schemas.microsoft.com/office/powerpoint/2010/main" val="1788697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5275386" y="1519200"/>
            <a:ext cx="5365818" cy="3633825"/>
          </a:xfrm>
          <a:prstGeom prst="rect">
            <a:avLst/>
          </a:prstGeom>
        </p:spPr>
        <p:txBody>
          <a:bodyPr/>
          <a:lstStyle>
            <a:lvl1pPr>
              <a:buClr>
                <a:srgbClr val="72B240"/>
              </a:buClr>
              <a:defRPr sz="3200"/>
            </a:lvl1pPr>
            <a:lvl2pPr>
              <a:buClr>
                <a:srgbClr val="72B240"/>
              </a:buClr>
              <a:defRPr sz="2800"/>
            </a:lvl2pPr>
            <a:lvl3pPr>
              <a:buClr>
                <a:srgbClr val="72B240"/>
              </a:buClr>
              <a:defRPr sz="2400"/>
            </a:lvl3pPr>
            <a:lvl4pPr>
              <a:buClr>
                <a:srgbClr val="72B240"/>
              </a:buClr>
              <a:defRPr sz="2000"/>
            </a:lvl4pPr>
            <a:lvl5pPr>
              <a:buClr>
                <a:srgbClr val="72B240"/>
              </a:buClr>
              <a:defRPr sz="2000"/>
            </a:lvl5pPr>
            <a:lvl6pPr>
              <a:defRPr sz="2000"/>
            </a:lvl6pPr>
            <a:lvl7pPr>
              <a:defRPr sz="2000"/>
            </a:lvl7pPr>
            <a:lvl8pPr>
              <a:defRPr sz="2000"/>
            </a:lvl8pPr>
            <a:lvl9pPr>
              <a:defRPr sz="2000"/>
            </a:lvl9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Szöveg helye 3"/>
          <p:cNvSpPr>
            <a:spLocks noGrp="1"/>
          </p:cNvSpPr>
          <p:nvPr>
            <p:ph type="body" sz="half" idx="2"/>
          </p:nvPr>
        </p:nvSpPr>
        <p:spPr>
          <a:xfrm>
            <a:off x="1454401" y="1519200"/>
            <a:ext cx="3620018" cy="363382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a:t>Mintacím szerkesztése</a:t>
            </a:r>
          </a:p>
        </p:txBody>
      </p:sp>
    </p:spTree>
    <p:extLst>
      <p:ext uri="{BB962C8B-B14F-4D97-AF65-F5344CB8AC3E}">
        <p14:creationId xmlns:p14="http://schemas.microsoft.com/office/powerpoint/2010/main" val="1563043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ép képaláírással">
    <p:spTree>
      <p:nvGrpSpPr>
        <p:cNvPr id="1" name=""/>
        <p:cNvGrpSpPr/>
        <p:nvPr/>
      </p:nvGrpSpPr>
      <p:grpSpPr>
        <a:xfrm>
          <a:off x="0" y="0"/>
          <a:ext cx="0" cy="0"/>
          <a:chOff x="0" y="0"/>
          <a:chExt cx="0" cy="0"/>
        </a:xfrm>
      </p:grpSpPr>
      <p:sp>
        <p:nvSpPr>
          <p:cNvPr id="3" name="Kép helye 2"/>
          <p:cNvSpPr>
            <a:spLocks noGrp="1"/>
          </p:cNvSpPr>
          <p:nvPr>
            <p:ph type="pic" idx="1"/>
          </p:nvPr>
        </p:nvSpPr>
        <p:spPr>
          <a:xfrm>
            <a:off x="5817996" y="1519200"/>
            <a:ext cx="4863401" cy="36338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p:cNvSpPr>
            <a:spLocks noGrp="1"/>
          </p:cNvSpPr>
          <p:nvPr>
            <p:ph type="body" sz="half" idx="2"/>
          </p:nvPr>
        </p:nvSpPr>
        <p:spPr>
          <a:xfrm>
            <a:off x="1454400" y="1519200"/>
            <a:ext cx="3932237" cy="363382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a:t>Mintacím szerkesztése</a:t>
            </a:r>
          </a:p>
        </p:txBody>
      </p:sp>
    </p:spTree>
    <p:extLst>
      <p:ext uri="{BB962C8B-B14F-4D97-AF65-F5344CB8AC3E}">
        <p14:creationId xmlns:p14="http://schemas.microsoft.com/office/powerpoint/2010/main" val="17442391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üggőleges cím és szöveg">
    <p:spTree>
      <p:nvGrpSpPr>
        <p:cNvPr id="1" name=""/>
        <p:cNvGrpSpPr/>
        <p:nvPr/>
      </p:nvGrpSpPr>
      <p:grpSpPr>
        <a:xfrm>
          <a:off x="0" y="0"/>
          <a:ext cx="0" cy="0"/>
          <a:chOff x="0" y="0"/>
          <a:chExt cx="0" cy="0"/>
        </a:xfrm>
      </p:grpSpPr>
      <p:sp>
        <p:nvSpPr>
          <p:cNvPr id="3" name="Függőleges szöveg helye 2"/>
          <p:cNvSpPr>
            <a:spLocks noGrp="1"/>
          </p:cNvSpPr>
          <p:nvPr>
            <p:ph type="body" orient="vert" idx="1"/>
          </p:nvPr>
        </p:nvSpPr>
        <p:spPr>
          <a:xfrm>
            <a:off x="1454400" y="1519200"/>
            <a:ext cx="6805345" cy="3700500"/>
          </a:xfrm>
          <a:prstGeom prst="rect">
            <a:avLst/>
          </a:prstGeom>
        </p:spPr>
        <p:txBody>
          <a:bodyPr vert="eaVert"/>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Cím 3"/>
          <p:cNvSpPr>
            <a:spLocks noGrp="1"/>
          </p:cNvSpPr>
          <p:nvPr>
            <p:ph type="title"/>
          </p:nvPr>
        </p:nvSpPr>
        <p:spPr>
          <a:xfrm>
            <a:off x="8391525" y="1524001"/>
            <a:ext cx="2200274" cy="3629024"/>
          </a:xfrm>
          <a:prstGeom prst="rect">
            <a:avLst/>
          </a:prstGeom>
          <a:scene3d>
            <a:camera prst="orthographicFront">
              <a:rot lat="0" lon="0" rev="0"/>
            </a:camera>
            <a:lightRig rig="threePt" dir="t"/>
          </a:scene3d>
        </p:spPr>
        <p:txBody>
          <a:bodyPr vert="vert"/>
          <a:lstStyle>
            <a:lvl1pPr>
              <a:defRPr sz="3000"/>
            </a:lvl1pPr>
          </a:lstStyle>
          <a:p>
            <a:r>
              <a:rPr lang="hu-HU" dirty="0"/>
              <a:t>Mintacím szerkesztése</a:t>
            </a:r>
          </a:p>
        </p:txBody>
      </p:sp>
    </p:spTree>
    <p:extLst>
      <p:ext uri="{BB962C8B-B14F-4D97-AF65-F5344CB8AC3E}">
        <p14:creationId xmlns:p14="http://schemas.microsoft.com/office/powerpoint/2010/main" val="7615743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CF6"/>
        </a:solidFill>
        <a:effectLst/>
      </p:bgPr>
    </p:bg>
    <p:spTree>
      <p:nvGrpSpPr>
        <p:cNvPr id="1" name=""/>
        <p:cNvGrpSpPr/>
        <p:nvPr/>
      </p:nvGrpSpPr>
      <p:grpSpPr>
        <a:xfrm>
          <a:off x="0" y="0"/>
          <a:ext cx="0" cy="0"/>
          <a:chOff x="0" y="0"/>
          <a:chExt cx="0" cy="0"/>
        </a:xfrm>
      </p:grpSpPr>
      <p:pic>
        <p:nvPicPr>
          <p:cNvPr id="10"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7" y="12997"/>
            <a:ext cx="12327801" cy="6832006"/>
          </a:xfrm>
          <a:prstGeom prst="rect">
            <a:avLst/>
          </a:prstGeom>
        </p:spPr>
      </p:pic>
    </p:spTree>
    <p:extLst>
      <p:ext uri="{BB962C8B-B14F-4D97-AF65-F5344CB8AC3E}">
        <p14:creationId xmlns:p14="http://schemas.microsoft.com/office/powerpoint/2010/main" val="2252269174"/>
      </p:ext>
    </p:extLst>
  </p:cSld>
  <p:clrMap bg1="lt1" tx1="dk1" bg2="lt2" tx2="dk2" accent1="accent1" accent2="accent2" accent3="accent3" accent4="accent4" accent5="accent5" accent6="accent6" hlink="hlink" folHlink="folHlink"/>
  <p:sldLayoutIdLst>
    <p:sldLayoutId id="2147483661" r:id="rId1"/>
    <p:sldLayoutId id="2147483672" r:id="rId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CF6"/>
        </a:solidFill>
        <a:effectLst/>
      </p:bgPr>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 y="5132723"/>
            <a:ext cx="12189705" cy="1714523"/>
          </a:xfrm>
          <a:prstGeom prst="rect">
            <a:avLst/>
          </a:prstGeom>
        </p:spPr>
      </p:pic>
    </p:spTree>
    <p:extLst>
      <p:ext uri="{BB962C8B-B14F-4D97-AF65-F5344CB8AC3E}">
        <p14:creationId xmlns:p14="http://schemas.microsoft.com/office/powerpoint/2010/main" val="3540155123"/>
      </p:ext>
    </p:extLst>
  </p:cSld>
  <p:clrMap bg1="lt1" tx1="dk1" bg2="lt2" tx2="dk2" accent1="accent1" accent2="accent2" accent3="accent3" accent4="accent4" accent5="accent5" accent6="accent6" hlink="hlink" folHlink="folHlink"/>
  <p:sldLayoutIdLst>
    <p:sldLayoutId id="2147483662" r:id="rId1"/>
    <p:sldLayoutId id="2147483677" r:id="rId2"/>
    <p:sldLayoutId id="2147483678" r:id="rId3"/>
    <p:sldLayoutId id="2147483680" r:id="rId4"/>
    <p:sldLayoutId id="2147483681" r:id="rId5"/>
    <p:sldLayoutId id="2147483683" r:id="rId6"/>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2800" y="2814295"/>
            <a:ext cx="10080000" cy="880844"/>
          </a:xfrm>
        </p:spPr>
        <p:txBody>
          <a:bodyPr/>
          <a:lstStyle/>
          <a:p>
            <a:r>
              <a:rPr lang="en-GB" sz="4800" dirty="0"/>
              <a:t>Paired plot water balance experiment setup in the botanic garden of the University of Sopron</a:t>
            </a:r>
            <a:endParaRPr lang="hu-HU" sz="4800" dirty="0"/>
          </a:p>
        </p:txBody>
      </p:sp>
      <p:pic>
        <p:nvPicPr>
          <p:cNvPr id="1028" name="Picture 4">
            <a:extLst>
              <a:ext uri="{FF2B5EF4-FFF2-40B4-BE49-F238E27FC236}">
                <a16:creationId xmlns:a16="http://schemas.microsoft.com/office/drawing/2014/main" id="{67AEF4C3-D840-7329-B9E3-19C941C610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400" y="5127828"/>
            <a:ext cx="3435513" cy="1044968"/>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a:extLst>
              <a:ext uri="{FF2B5EF4-FFF2-40B4-BE49-F238E27FC236}">
                <a16:creationId xmlns:a16="http://schemas.microsoft.com/office/drawing/2014/main" id="{F45672FD-9AF3-FFB2-56A9-8DEE378215B4}"/>
              </a:ext>
            </a:extLst>
          </p:cNvPr>
          <p:cNvSpPr txBox="1"/>
          <p:nvPr/>
        </p:nvSpPr>
        <p:spPr>
          <a:xfrm>
            <a:off x="1522799" y="3695139"/>
            <a:ext cx="9676244" cy="1323439"/>
          </a:xfrm>
          <a:prstGeom prst="rect">
            <a:avLst/>
          </a:prstGeom>
          <a:noFill/>
        </p:spPr>
        <p:txBody>
          <a:bodyPr wrap="square">
            <a:spAutoFit/>
          </a:bodyPr>
          <a:lstStyle/>
          <a:p>
            <a:r>
              <a:rPr lang="hu-HU" sz="2000" cap="small" dirty="0">
                <a:latin typeface="Garamond" panose="02020404030301010803" pitchFamily="18" charset="0"/>
              </a:rPr>
              <a:t>Kamilla Orosz,</a:t>
            </a:r>
          </a:p>
          <a:p>
            <a:r>
              <a:rPr lang="en-GB" sz="2000" cap="small" dirty="0" err="1">
                <a:latin typeface="Garamond" panose="02020404030301010803" pitchFamily="18" charset="0"/>
              </a:rPr>
              <a:t>András</a:t>
            </a:r>
            <a:r>
              <a:rPr lang="en-GB" sz="2000" cap="small" dirty="0">
                <a:latin typeface="Garamond" panose="02020404030301010803" pitchFamily="18" charset="0"/>
              </a:rPr>
              <a:t> </a:t>
            </a:r>
            <a:r>
              <a:rPr lang="en-GB" sz="2000" cap="small" dirty="0" err="1">
                <a:latin typeface="Garamond" panose="02020404030301010803" pitchFamily="18" charset="0"/>
              </a:rPr>
              <a:t>Herceg</a:t>
            </a:r>
            <a:r>
              <a:rPr lang="en-GB" sz="2000" cap="small" dirty="0">
                <a:latin typeface="Garamond" panose="02020404030301010803" pitchFamily="18" charset="0"/>
              </a:rPr>
              <a:t>, </a:t>
            </a:r>
            <a:r>
              <a:rPr lang="en-GB" sz="2000" cap="small" dirty="0" err="1">
                <a:latin typeface="Garamond" panose="02020404030301010803" pitchFamily="18" charset="0"/>
              </a:rPr>
              <a:t>Péter</a:t>
            </a:r>
            <a:r>
              <a:rPr lang="en-GB" sz="2000" cap="small" dirty="0">
                <a:latin typeface="Garamond" panose="02020404030301010803" pitchFamily="18" charset="0"/>
              </a:rPr>
              <a:t> </a:t>
            </a:r>
            <a:r>
              <a:rPr lang="en-GB" sz="2000" cap="small" dirty="0" err="1">
                <a:latin typeface="Garamond" panose="02020404030301010803" pitchFamily="18" charset="0"/>
              </a:rPr>
              <a:t>Kalicz</a:t>
            </a:r>
            <a:r>
              <a:rPr lang="en-GB" sz="2000" cap="small" dirty="0">
                <a:latin typeface="Garamond" panose="02020404030301010803" pitchFamily="18" charset="0"/>
              </a:rPr>
              <a:t>, Katalin Anita </a:t>
            </a:r>
            <a:r>
              <a:rPr lang="en-GB" sz="2000" cap="small" dirty="0" err="1">
                <a:latin typeface="Garamond" panose="02020404030301010803" pitchFamily="18" charset="0"/>
              </a:rPr>
              <a:t>Zagyvai</a:t>
            </a:r>
            <a:r>
              <a:rPr lang="en-GB" sz="2000" cap="small" dirty="0">
                <a:latin typeface="Garamond" panose="02020404030301010803" pitchFamily="18" charset="0"/>
              </a:rPr>
              <a:t>-Kiss, </a:t>
            </a:r>
            <a:r>
              <a:rPr lang="en-GB" sz="2000" cap="small" dirty="0" err="1">
                <a:latin typeface="Garamond" panose="02020404030301010803" pitchFamily="18" charset="0"/>
              </a:rPr>
              <a:t>Klaudija</a:t>
            </a:r>
            <a:r>
              <a:rPr lang="en-GB" sz="2000" cap="small" dirty="0">
                <a:latin typeface="Garamond" panose="02020404030301010803" pitchFamily="18" charset="0"/>
              </a:rPr>
              <a:t> Lebar, Katarina </a:t>
            </a:r>
            <a:r>
              <a:rPr lang="en-GB" sz="2000" cap="small" dirty="0" err="1">
                <a:latin typeface="Garamond" panose="02020404030301010803" pitchFamily="18" charset="0"/>
              </a:rPr>
              <a:t>Zabret</a:t>
            </a:r>
            <a:r>
              <a:rPr lang="en-GB" sz="2000" cap="small" dirty="0">
                <a:latin typeface="Garamond" panose="02020404030301010803" pitchFamily="18" charset="0"/>
              </a:rPr>
              <a:t>, </a:t>
            </a:r>
            <a:r>
              <a:rPr lang="en-GB" sz="2000" cap="small" dirty="0" err="1">
                <a:latin typeface="Garamond" panose="02020404030301010803" pitchFamily="18" charset="0"/>
              </a:rPr>
              <a:t>Nejc</a:t>
            </a:r>
            <a:r>
              <a:rPr lang="en-GB" sz="2000" cap="small" dirty="0">
                <a:latin typeface="Garamond" panose="02020404030301010803" pitchFamily="18" charset="0"/>
              </a:rPr>
              <a:t> </a:t>
            </a:r>
            <a:r>
              <a:rPr lang="en-GB" sz="2000" cap="small" dirty="0" err="1">
                <a:latin typeface="Garamond" panose="02020404030301010803" pitchFamily="18" charset="0"/>
              </a:rPr>
              <a:t>Bezak</a:t>
            </a:r>
            <a:r>
              <a:rPr lang="en-GB" sz="2000" cap="small" dirty="0">
                <a:latin typeface="Garamond" panose="02020404030301010803" pitchFamily="18" charset="0"/>
              </a:rPr>
              <a:t>, </a:t>
            </a:r>
            <a:r>
              <a:rPr lang="en-GB" sz="2000" cap="small" dirty="0" err="1">
                <a:latin typeface="Garamond" panose="02020404030301010803" pitchFamily="18" charset="0"/>
              </a:rPr>
              <a:t>Gábor</a:t>
            </a:r>
            <a:r>
              <a:rPr lang="en-GB" sz="2000" cap="small" dirty="0">
                <a:latin typeface="Garamond" panose="02020404030301010803" pitchFamily="18" charset="0"/>
              </a:rPr>
              <a:t> </a:t>
            </a:r>
            <a:r>
              <a:rPr lang="en-GB" sz="2000" cap="small" dirty="0" err="1">
                <a:latin typeface="Garamond" panose="02020404030301010803" pitchFamily="18" charset="0"/>
              </a:rPr>
              <a:t>Keve</a:t>
            </a:r>
            <a:r>
              <a:rPr lang="en-GB" sz="2000" cap="small" dirty="0">
                <a:latin typeface="Garamond" panose="02020404030301010803" pitchFamily="18" charset="0"/>
              </a:rPr>
              <a:t>, </a:t>
            </a:r>
            <a:r>
              <a:rPr lang="en-GB" sz="2000" cap="small" dirty="0" err="1">
                <a:latin typeface="Garamond" panose="02020404030301010803" pitchFamily="18" charset="0"/>
              </a:rPr>
              <a:t>Dániel</a:t>
            </a:r>
            <a:r>
              <a:rPr lang="en-GB" sz="2000" cap="small" dirty="0">
                <a:latin typeface="Garamond" panose="02020404030301010803" pitchFamily="18" charset="0"/>
              </a:rPr>
              <a:t> Koch,</a:t>
            </a:r>
            <a:r>
              <a:rPr lang="hu-HU" sz="2000" cap="small" dirty="0">
                <a:latin typeface="Garamond" panose="02020404030301010803" pitchFamily="18" charset="0"/>
              </a:rPr>
              <a:t> </a:t>
            </a:r>
            <a:r>
              <a:rPr lang="hu-HU" sz="2000" cap="small" dirty="0" err="1">
                <a:latin typeface="Garamond" panose="02020404030301010803" pitchFamily="18" charset="0"/>
              </a:rPr>
              <a:t>Alivio</a:t>
            </a:r>
            <a:r>
              <a:rPr lang="hu-HU" sz="2000" cap="small" dirty="0">
                <a:latin typeface="Garamond" panose="02020404030301010803" pitchFamily="18" charset="0"/>
              </a:rPr>
              <a:t> Mark,</a:t>
            </a:r>
            <a:r>
              <a:rPr lang="en-GB" sz="2000" cap="small" dirty="0">
                <a:latin typeface="Garamond" panose="02020404030301010803" pitchFamily="18" charset="0"/>
              </a:rPr>
              <a:t> Zoltán </a:t>
            </a:r>
            <a:r>
              <a:rPr lang="en-GB" sz="2000" cap="small" dirty="0" err="1">
                <a:latin typeface="Garamond" panose="02020404030301010803" pitchFamily="18" charset="0"/>
              </a:rPr>
              <a:t>Gribovszki</a:t>
            </a:r>
            <a:endParaRPr lang="en-GB" sz="2000" cap="small" dirty="0">
              <a:latin typeface="Garamond" panose="02020404030301010803" pitchFamily="18" charset="0"/>
            </a:endParaRPr>
          </a:p>
        </p:txBody>
      </p:sp>
    </p:spTree>
    <p:extLst>
      <p:ext uri="{BB962C8B-B14F-4D97-AF65-F5344CB8AC3E}">
        <p14:creationId xmlns:p14="http://schemas.microsoft.com/office/powerpoint/2010/main" val="3752464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a:extLst>
              <a:ext uri="{FF2B5EF4-FFF2-40B4-BE49-F238E27FC236}">
                <a16:creationId xmlns:a16="http://schemas.microsoft.com/office/drawing/2014/main" id="{D97F3F83-C15D-14A4-C443-1055DDD9CFDA}"/>
              </a:ext>
            </a:extLst>
          </p:cNvPr>
          <p:cNvPicPr>
            <a:picLocks noGrp="1" noChangeAspect="1"/>
          </p:cNvPicPr>
          <p:nvPr>
            <p:ph sz="half" idx="2"/>
          </p:nvPr>
        </p:nvPicPr>
        <p:blipFill>
          <a:blip r:embed="rId3"/>
          <a:stretch>
            <a:fillRect/>
          </a:stretch>
        </p:blipFill>
        <p:spPr>
          <a:xfrm>
            <a:off x="6931025" y="1616190"/>
            <a:ext cx="4696450" cy="3022934"/>
          </a:xfrm>
          <a:prstGeom prst="rect">
            <a:avLst/>
          </a:prstGeom>
        </p:spPr>
      </p:pic>
      <p:sp>
        <p:nvSpPr>
          <p:cNvPr id="4" name="Cím 3">
            <a:extLst>
              <a:ext uri="{FF2B5EF4-FFF2-40B4-BE49-F238E27FC236}">
                <a16:creationId xmlns:a16="http://schemas.microsoft.com/office/drawing/2014/main" id="{A72EA3B7-9D5C-2673-6095-700381A5D97C}"/>
              </a:ext>
            </a:extLst>
          </p:cNvPr>
          <p:cNvSpPr>
            <a:spLocks noGrp="1"/>
          </p:cNvSpPr>
          <p:nvPr>
            <p:ph type="title"/>
          </p:nvPr>
        </p:nvSpPr>
        <p:spPr>
          <a:xfrm>
            <a:off x="1344109" y="486000"/>
            <a:ext cx="8784000" cy="507600"/>
          </a:xfrm>
        </p:spPr>
        <p:txBody>
          <a:bodyPr/>
          <a:lstStyle/>
          <a:p>
            <a:r>
              <a:rPr lang="hu-HU" dirty="0" err="1"/>
              <a:t>Precipitation</a:t>
            </a:r>
            <a:r>
              <a:rPr lang="hu-HU" dirty="0"/>
              <a:t>, </a:t>
            </a:r>
            <a:r>
              <a:rPr lang="hu-HU" dirty="0" err="1"/>
              <a:t>Interception</a:t>
            </a:r>
            <a:endParaRPr lang="hu-HU" dirty="0"/>
          </a:p>
        </p:txBody>
      </p:sp>
      <p:sp>
        <p:nvSpPr>
          <p:cNvPr id="11" name="Tartalom helye 10">
            <a:extLst>
              <a:ext uri="{FF2B5EF4-FFF2-40B4-BE49-F238E27FC236}">
                <a16:creationId xmlns:a16="http://schemas.microsoft.com/office/drawing/2014/main" id="{F7282703-9936-F78D-012D-4237A09A2B13}"/>
              </a:ext>
            </a:extLst>
          </p:cNvPr>
          <p:cNvSpPr>
            <a:spLocks noGrp="1"/>
          </p:cNvSpPr>
          <p:nvPr>
            <p:ph sz="half" idx="1"/>
          </p:nvPr>
        </p:nvSpPr>
        <p:spPr>
          <a:xfrm>
            <a:off x="564525" y="1305982"/>
            <a:ext cx="5531475" cy="3643350"/>
          </a:xfrm>
        </p:spPr>
        <p:txBody>
          <a:bodyPr/>
          <a:lstStyle/>
          <a:p>
            <a:r>
              <a:rPr lang="en-GB" sz="2400" dirty="0"/>
              <a:t>Relationship between precipitation and temperature</a:t>
            </a:r>
          </a:p>
          <a:p>
            <a:r>
              <a:rPr lang="en-GB" sz="2400" dirty="0"/>
              <a:t>442.05 mm total</a:t>
            </a:r>
          </a:p>
          <a:p>
            <a:r>
              <a:rPr lang="en-GB" sz="2400" dirty="0"/>
              <a:t>Relationship between effective and stock precipitation,</a:t>
            </a:r>
          </a:p>
          <a:p>
            <a:r>
              <a:rPr lang="en-GB" sz="2400" dirty="0"/>
              <a:t>Frost in January</a:t>
            </a:r>
          </a:p>
          <a:p>
            <a:endParaRPr lang="hu-HU" dirty="0"/>
          </a:p>
        </p:txBody>
      </p:sp>
      <p:pic>
        <p:nvPicPr>
          <p:cNvPr id="12" name="Kép 11">
            <a:extLst>
              <a:ext uri="{FF2B5EF4-FFF2-40B4-BE49-F238E27FC236}">
                <a16:creationId xmlns:a16="http://schemas.microsoft.com/office/drawing/2014/main" id="{4E14D148-5E95-70F9-509F-08B76C0D1AFE}"/>
              </a:ext>
            </a:extLst>
          </p:cNvPr>
          <p:cNvPicPr>
            <a:picLocks noChangeAspect="1"/>
          </p:cNvPicPr>
          <p:nvPr/>
        </p:nvPicPr>
        <p:blipFill>
          <a:blip r:embed="rId4"/>
          <a:stretch>
            <a:fillRect/>
          </a:stretch>
        </p:blipFill>
        <p:spPr>
          <a:xfrm>
            <a:off x="564525" y="3863189"/>
            <a:ext cx="5531475" cy="2508811"/>
          </a:xfrm>
          <a:prstGeom prst="rect">
            <a:avLst/>
          </a:prstGeom>
        </p:spPr>
      </p:pic>
    </p:spTree>
    <p:extLst>
      <p:ext uri="{BB962C8B-B14F-4D97-AF65-F5344CB8AC3E}">
        <p14:creationId xmlns:p14="http://schemas.microsoft.com/office/powerpoint/2010/main" val="6472232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8054741-3945-E95C-837F-9DB2ACC19CF6}"/>
              </a:ext>
            </a:extLst>
          </p:cNvPr>
          <p:cNvSpPr>
            <a:spLocks noGrp="1"/>
          </p:cNvSpPr>
          <p:nvPr>
            <p:ph type="title"/>
          </p:nvPr>
        </p:nvSpPr>
        <p:spPr>
          <a:xfrm>
            <a:off x="395354" y="526679"/>
            <a:ext cx="3074356" cy="507600"/>
          </a:xfrm>
        </p:spPr>
        <p:txBody>
          <a:bodyPr/>
          <a:lstStyle/>
          <a:p>
            <a:r>
              <a:rPr lang="hu-HU" dirty="0" err="1"/>
              <a:t>Soil</a:t>
            </a:r>
            <a:r>
              <a:rPr lang="hu-HU" dirty="0"/>
              <a:t> </a:t>
            </a:r>
            <a:r>
              <a:rPr lang="hu-HU" dirty="0" err="1"/>
              <a:t>moisture</a:t>
            </a:r>
            <a:endParaRPr lang="hu-HU" dirty="0"/>
          </a:p>
        </p:txBody>
      </p:sp>
      <mc:AlternateContent xmlns:mc="http://schemas.openxmlformats.org/markup-compatibility/2006" xmlns:a14="http://schemas.microsoft.com/office/drawing/2010/main">
        <mc:Choice Requires="a14">
          <p:sp>
            <p:nvSpPr>
              <p:cNvPr id="5" name="Szövegdoboz 4">
                <a:extLst>
                  <a:ext uri="{FF2B5EF4-FFF2-40B4-BE49-F238E27FC236}">
                    <a16:creationId xmlns:a16="http://schemas.microsoft.com/office/drawing/2014/main" id="{479B5115-137C-6D89-C4EE-EFA2CE579D34}"/>
                  </a:ext>
                </a:extLst>
              </p:cNvPr>
              <p:cNvSpPr txBox="1"/>
              <p:nvPr/>
            </p:nvSpPr>
            <p:spPr>
              <a:xfrm>
                <a:off x="395354" y="5414210"/>
                <a:ext cx="5907550" cy="917111"/>
              </a:xfrm>
              <a:prstGeom prst="rect">
                <a:avLst/>
              </a:prstGeom>
              <a:noFill/>
            </p:spPr>
            <p:txBody>
              <a:bodyPr wrap="square">
                <a:spAutoFit/>
              </a:bodyPr>
              <a:lstStyle/>
              <a:p>
                <a:pPr defTabSz="877824">
                  <a:spcAft>
                    <a:spcPts val="600"/>
                  </a:spcAft>
                </a:pPr>
                <a14:m>
                  <m:oMathPara xmlns:m="http://schemas.openxmlformats.org/officeDocument/2006/math">
                    <m:oMathParaPr>
                      <m:jc m:val="left"/>
                    </m:oMathParaPr>
                    <m:oMath xmlns:m="http://schemas.openxmlformats.org/officeDocument/2006/math">
                      <m:sSub>
                        <m:sSubPr>
                          <m:ctrlPr>
                            <a:rPr lang="hu-HU" sz="1728" i="1" kern="1200" smtClean="0">
                              <a:solidFill>
                                <a:srgbClr val="694E4C"/>
                              </a:solidFill>
                              <a:latin typeface="Cambria Math" panose="02040503050406030204" pitchFamily="18" charset="0"/>
                              <a:ea typeface="+mn-ea"/>
                              <a:cs typeface="+mn-cs"/>
                            </a:rPr>
                          </m:ctrlPr>
                        </m:sSubPr>
                        <m:e>
                          <m:r>
                            <a:rPr lang="hu-HU" sz="1728" b="0" i="1" kern="1200" smtClean="0">
                              <a:solidFill>
                                <a:srgbClr val="694E4C"/>
                              </a:solidFill>
                              <a:latin typeface="Cambria Math" panose="02040503050406030204" pitchFamily="18" charset="0"/>
                              <a:ea typeface="+mn-ea"/>
                              <a:cs typeface="+mn-cs"/>
                            </a:rPr>
                            <m:t>𝐴𝑃𝐼</m:t>
                          </m:r>
                        </m:e>
                        <m:sub>
                          <m:r>
                            <a:rPr lang="hu-HU" sz="1728" b="0" i="0" kern="1200" smtClean="0">
                              <a:solidFill>
                                <a:srgbClr val="694E4C"/>
                              </a:solidFill>
                              <a:latin typeface="Cambria Math" panose="02040503050406030204" pitchFamily="18" charset="0"/>
                              <a:ea typeface="+mn-ea"/>
                              <a:cs typeface="+mn-cs"/>
                            </a:rPr>
                            <m:t>1</m:t>
                          </m:r>
                          <m:r>
                            <a:rPr lang="hu-HU" sz="1728" kern="1200">
                              <a:solidFill>
                                <a:schemeClr val="tx1"/>
                              </a:solidFill>
                              <a:latin typeface="Cambria Math" panose="02040503050406030204" pitchFamily="18" charset="0"/>
                              <a:ea typeface="+mn-ea"/>
                              <a:cs typeface="+mn-cs"/>
                            </a:rPr>
                            <m:t>0</m:t>
                          </m:r>
                        </m:sub>
                      </m:sSub>
                      <m:r>
                        <a:rPr lang="hu-HU" sz="1728" kern="1200">
                          <a:solidFill>
                            <a:schemeClr val="tx1"/>
                          </a:solidFill>
                          <a:latin typeface="Cambria Math" panose="02040503050406030204" pitchFamily="18" charset="0"/>
                          <a:ea typeface="+mn-ea"/>
                          <a:cs typeface="+mn-cs"/>
                        </a:rPr>
                        <m:t>=</m:t>
                      </m:r>
                      <m:nary>
                        <m:naryPr>
                          <m:chr m:val="∑"/>
                          <m:limLoc m:val="undOvr"/>
                          <m:ctrlPr>
                            <a:rPr lang="hu-HU" sz="1728" i="1" kern="1200">
                              <a:solidFill>
                                <a:schemeClr val="tx1"/>
                              </a:solidFill>
                              <a:latin typeface="Cambria Math" panose="02040503050406030204" pitchFamily="18" charset="0"/>
                              <a:ea typeface="+mn-ea"/>
                              <a:cs typeface="+mn-cs"/>
                            </a:rPr>
                          </m:ctrlPr>
                        </m:naryPr>
                        <m:sub>
                          <m:r>
                            <a:rPr lang="hu-HU" sz="1728" i="1" kern="1200">
                              <a:solidFill>
                                <a:schemeClr val="tx1"/>
                              </a:solidFill>
                              <a:latin typeface="Cambria Math" panose="02040503050406030204" pitchFamily="18" charset="0"/>
                              <a:ea typeface="+mn-ea"/>
                              <a:cs typeface="+mn-cs"/>
                            </a:rPr>
                            <m:t>𝑖</m:t>
                          </m:r>
                          <m:r>
                            <a:rPr lang="hu-HU" sz="1728" kern="1200">
                              <a:solidFill>
                                <a:schemeClr val="tx1"/>
                              </a:solidFill>
                              <a:latin typeface="Cambria Math" panose="02040503050406030204" pitchFamily="18" charset="0"/>
                              <a:ea typeface="+mn-ea"/>
                              <a:cs typeface="+mn-cs"/>
                            </a:rPr>
                            <m:t>=1</m:t>
                          </m:r>
                        </m:sub>
                        <m:sup>
                          <m:r>
                            <a:rPr lang="hu-HU" sz="1728" kern="1200">
                              <a:solidFill>
                                <a:schemeClr val="tx1"/>
                              </a:solidFill>
                              <a:latin typeface="Cambria Math" panose="02040503050406030204" pitchFamily="18" charset="0"/>
                              <a:ea typeface="+mn-ea"/>
                              <a:cs typeface="+mn-cs"/>
                            </a:rPr>
                            <m:t>20</m:t>
                          </m:r>
                        </m:sup>
                        <m:e>
                          <m:sSub>
                            <m:sSubPr>
                              <m:ctrlPr>
                                <a:rPr lang="hu-HU" sz="1728" i="1" kern="1200">
                                  <a:solidFill>
                                    <a:srgbClr val="694E4C"/>
                                  </a:solidFill>
                                  <a:latin typeface="Cambria Math" panose="02040503050406030204" pitchFamily="18" charset="0"/>
                                  <a:ea typeface="+mn-ea"/>
                                  <a:cs typeface="+mn-cs"/>
                                </a:rPr>
                              </m:ctrlPr>
                            </m:sSubPr>
                            <m:e>
                              <m:r>
                                <a:rPr lang="hu-HU" sz="1728" i="1" kern="1200">
                                  <a:solidFill>
                                    <a:schemeClr val="tx1"/>
                                  </a:solidFill>
                                  <a:latin typeface="Cambria Math" panose="02040503050406030204" pitchFamily="18" charset="0"/>
                                  <a:ea typeface="+mn-ea"/>
                                  <a:cs typeface="+mn-cs"/>
                                </a:rPr>
                                <m:t>𝑝</m:t>
                              </m:r>
                            </m:e>
                            <m:sub>
                              <m:r>
                                <a:rPr lang="hu-HU" sz="1728" i="1" kern="1200">
                                  <a:solidFill>
                                    <a:schemeClr val="tx1"/>
                                  </a:solidFill>
                                  <a:latin typeface="Cambria Math" panose="02040503050406030204" pitchFamily="18" charset="0"/>
                                  <a:ea typeface="+mn-ea"/>
                                  <a:cs typeface="+mn-cs"/>
                                </a:rPr>
                                <m:t>𝑖</m:t>
                              </m:r>
                            </m:sub>
                          </m:sSub>
                          <m:r>
                            <a:rPr lang="hu-HU" sz="1728" kern="1200">
                              <a:solidFill>
                                <a:schemeClr val="tx1"/>
                              </a:solidFill>
                              <a:latin typeface="Cambria Math" panose="02040503050406030204" pitchFamily="18" charset="0"/>
                              <a:ea typeface="+mn-ea"/>
                              <a:cs typeface="+mn-cs"/>
                            </a:rPr>
                            <m:t>∗</m:t>
                          </m:r>
                          <m:sSub>
                            <m:sSubPr>
                              <m:ctrlPr>
                                <a:rPr lang="hu-HU" sz="1728" i="1" kern="1200">
                                  <a:solidFill>
                                    <a:srgbClr val="694E4C"/>
                                  </a:solidFill>
                                  <a:latin typeface="Cambria Math" panose="02040503050406030204" pitchFamily="18" charset="0"/>
                                  <a:ea typeface="+mn-ea"/>
                                  <a:cs typeface="+mn-cs"/>
                                </a:rPr>
                              </m:ctrlPr>
                            </m:sSubPr>
                            <m:e>
                              <m:r>
                                <a:rPr lang="hu-HU" sz="1728" i="1" kern="1200">
                                  <a:solidFill>
                                    <a:schemeClr val="tx1"/>
                                  </a:solidFill>
                                  <a:latin typeface="Cambria Math" panose="02040503050406030204" pitchFamily="18" charset="0"/>
                                  <a:ea typeface="+mn-ea"/>
                                  <a:cs typeface="+mn-cs"/>
                                </a:rPr>
                                <m:t>h</m:t>
                              </m:r>
                            </m:e>
                            <m:sub>
                              <m:r>
                                <a:rPr lang="hu-HU" sz="1728" i="1" kern="1200">
                                  <a:solidFill>
                                    <a:schemeClr val="tx1"/>
                                  </a:solidFill>
                                  <a:latin typeface="Cambria Math" panose="02040503050406030204" pitchFamily="18" charset="0"/>
                                  <a:ea typeface="+mn-ea"/>
                                  <a:cs typeface="+mn-cs"/>
                                </a:rPr>
                                <m:t>𝑖</m:t>
                              </m:r>
                            </m:sub>
                          </m:sSub>
                          <m:r>
                            <a:rPr lang="hu-HU" sz="1728" kern="1200">
                              <a:solidFill>
                                <a:schemeClr val="tx1"/>
                              </a:solidFill>
                              <a:latin typeface="Cambria Math" panose="02040503050406030204" pitchFamily="18" charset="0"/>
                              <a:ea typeface="+mn-ea"/>
                              <a:cs typeface="+mn-cs"/>
                            </a:rPr>
                            <m:t>=1,00∗</m:t>
                          </m:r>
                          <m:sSub>
                            <m:sSubPr>
                              <m:ctrlPr>
                                <a:rPr lang="hu-HU" sz="1728" i="1" kern="1200">
                                  <a:solidFill>
                                    <a:srgbClr val="694E4C"/>
                                  </a:solidFill>
                                  <a:latin typeface="Cambria Math" panose="02040503050406030204" pitchFamily="18" charset="0"/>
                                  <a:ea typeface="+mn-ea"/>
                                  <a:cs typeface="+mn-cs"/>
                                </a:rPr>
                              </m:ctrlPr>
                            </m:sSubPr>
                            <m:e>
                              <m:r>
                                <a:rPr lang="hu-HU" sz="1728" i="1" kern="1200">
                                  <a:solidFill>
                                    <a:schemeClr val="tx1"/>
                                  </a:solidFill>
                                  <a:latin typeface="Cambria Math" panose="02040503050406030204" pitchFamily="18" charset="0"/>
                                  <a:ea typeface="+mn-ea"/>
                                  <a:cs typeface="+mn-cs"/>
                                </a:rPr>
                                <m:t>h</m:t>
                              </m:r>
                            </m:e>
                            <m:sub>
                              <m:r>
                                <a:rPr lang="hu-HU" sz="1728" kern="1200">
                                  <a:solidFill>
                                    <a:schemeClr val="tx1"/>
                                  </a:solidFill>
                                  <a:latin typeface="Cambria Math" panose="02040503050406030204" pitchFamily="18" charset="0"/>
                                  <a:ea typeface="+mn-ea"/>
                                  <a:cs typeface="+mn-cs"/>
                                </a:rPr>
                                <m:t>1</m:t>
                              </m:r>
                            </m:sub>
                          </m:sSub>
                          <m:r>
                            <a:rPr lang="hu-HU" sz="1728" kern="1200">
                              <a:solidFill>
                                <a:schemeClr val="tx1"/>
                              </a:solidFill>
                              <a:latin typeface="Cambria Math" panose="02040503050406030204" pitchFamily="18" charset="0"/>
                              <a:ea typeface="+mn-ea"/>
                              <a:cs typeface="+mn-cs"/>
                            </a:rPr>
                            <m:t>+0,9</m:t>
                          </m:r>
                          <m:r>
                            <a:rPr lang="hu-HU" sz="1728" b="0" i="0" kern="1200" smtClean="0">
                              <a:solidFill>
                                <a:schemeClr val="tx1"/>
                              </a:solidFill>
                              <a:latin typeface="Cambria Math" panose="02040503050406030204" pitchFamily="18" charset="0"/>
                              <a:ea typeface="+mn-ea"/>
                              <a:cs typeface="+mn-cs"/>
                            </a:rPr>
                            <m:t>0</m:t>
                          </m:r>
                          <m:r>
                            <a:rPr lang="hu-HU" sz="1728" kern="1200">
                              <a:solidFill>
                                <a:schemeClr val="tx1"/>
                              </a:solidFill>
                              <a:latin typeface="Cambria Math" panose="02040503050406030204" pitchFamily="18" charset="0"/>
                              <a:ea typeface="+mn-ea"/>
                              <a:cs typeface="+mn-cs"/>
                            </a:rPr>
                            <m:t>∗</m:t>
                          </m:r>
                          <m:sSub>
                            <m:sSubPr>
                              <m:ctrlPr>
                                <a:rPr lang="hu-HU" sz="1728" i="1" kern="1200">
                                  <a:solidFill>
                                    <a:srgbClr val="694E4C"/>
                                  </a:solidFill>
                                  <a:latin typeface="Cambria Math" panose="02040503050406030204" pitchFamily="18" charset="0"/>
                                  <a:ea typeface="+mn-ea"/>
                                  <a:cs typeface="+mn-cs"/>
                                </a:rPr>
                              </m:ctrlPr>
                            </m:sSubPr>
                            <m:e>
                              <m:r>
                                <a:rPr lang="hu-HU" sz="1728" i="1" kern="1200">
                                  <a:solidFill>
                                    <a:schemeClr val="tx1"/>
                                  </a:solidFill>
                                  <a:latin typeface="Cambria Math" panose="02040503050406030204" pitchFamily="18" charset="0"/>
                                  <a:ea typeface="+mn-ea"/>
                                  <a:cs typeface="+mn-cs"/>
                                </a:rPr>
                                <m:t>h</m:t>
                              </m:r>
                            </m:e>
                            <m:sub>
                              <m:r>
                                <a:rPr lang="hu-HU" sz="1728" kern="1200">
                                  <a:solidFill>
                                    <a:schemeClr val="tx1"/>
                                  </a:solidFill>
                                  <a:latin typeface="Cambria Math" panose="02040503050406030204" pitchFamily="18" charset="0"/>
                                  <a:ea typeface="+mn-ea"/>
                                  <a:cs typeface="+mn-cs"/>
                                </a:rPr>
                                <m:t>2</m:t>
                              </m:r>
                            </m:sub>
                          </m:sSub>
                          <m:r>
                            <a:rPr lang="hu-HU" sz="1728" kern="1200">
                              <a:solidFill>
                                <a:schemeClr val="tx1"/>
                              </a:solidFill>
                              <a:latin typeface="Cambria Math" panose="02040503050406030204" pitchFamily="18" charset="0"/>
                              <a:ea typeface="+mn-ea"/>
                              <a:cs typeface="+mn-cs"/>
                            </a:rPr>
                            <m:t>+</m:t>
                          </m:r>
                        </m:e>
                      </m:nary>
                      <m:r>
                        <a:rPr lang="hu-HU" sz="1728" kern="1200">
                          <a:solidFill>
                            <a:schemeClr val="tx1"/>
                          </a:solidFill>
                          <a:latin typeface="Cambria Math" panose="02040503050406030204" pitchFamily="18" charset="0"/>
                          <a:ea typeface="+mn-ea"/>
                          <a:cs typeface="+mn-cs"/>
                        </a:rPr>
                        <m:t>…+0,</m:t>
                      </m:r>
                      <m:r>
                        <a:rPr lang="hu-HU" sz="1728" b="0" i="0" kern="1200" smtClean="0">
                          <a:solidFill>
                            <a:schemeClr val="tx1"/>
                          </a:solidFill>
                          <a:latin typeface="Cambria Math" panose="02040503050406030204" pitchFamily="18" charset="0"/>
                          <a:ea typeface="+mn-ea"/>
                          <a:cs typeface="+mn-cs"/>
                        </a:rPr>
                        <m:t>10</m:t>
                      </m:r>
                      <m:r>
                        <a:rPr lang="hu-HU" sz="1728" kern="1200">
                          <a:solidFill>
                            <a:schemeClr val="tx1"/>
                          </a:solidFill>
                          <a:latin typeface="Cambria Math" panose="02040503050406030204" pitchFamily="18" charset="0"/>
                          <a:ea typeface="+mn-ea"/>
                          <a:cs typeface="+mn-cs"/>
                        </a:rPr>
                        <m:t>∗</m:t>
                      </m:r>
                      <m:sSub>
                        <m:sSubPr>
                          <m:ctrlPr>
                            <a:rPr lang="hu-HU" sz="1728" i="1" kern="1200">
                              <a:solidFill>
                                <a:srgbClr val="694E4C"/>
                              </a:solidFill>
                              <a:latin typeface="Cambria Math" panose="02040503050406030204" pitchFamily="18" charset="0"/>
                              <a:ea typeface="+mn-ea"/>
                              <a:cs typeface="+mn-cs"/>
                            </a:rPr>
                          </m:ctrlPr>
                        </m:sSubPr>
                        <m:e>
                          <m:r>
                            <a:rPr lang="hu-HU" sz="1728" i="1" kern="1200">
                              <a:solidFill>
                                <a:schemeClr val="tx1"/>
                              </a:solidFill>
                              <a:latin typeface="Cambria Math" panose="02040503050406030204" pitchFamily="18" charset="0"/>
                              <a:ea typeface="+mn-ea"/>
                              <a:cs typeface="+mn-cs"/>
                            </a:rPr>
                            <m:t>h</m:t>
                          </m:r>
                        </m:e>
                        <m:sub>
                          <m:r>
                            <a:rPr lang="hu-HU" sz="1728" b="0" i="0" kern="1200" smtClean="0">
                              <a:solidFill>
                                <a:schemeClr val="tx1"/>
                              </a:solidFill>
                              <a:latin typeface="Cambria Math" panose="02040503050406030204" pitchFamily="18" charset="0"/>
                              <a:ea typeface="+mn-ea"/>
                              <a:cs typeface="+mn-cs"/>
                            </a:rPr>
                            <m:t>1</m:t>
                          </m:r>
                          <m:r>
                            <a:rPr lang="hu-HU" sz="1728" kern="1200">
                              <a:solidFill>
                                <a:schemeClr val="tx1"/>
                              </a:solidFill>
                              <a:latin typeface="Cambria Math" panose="02040503050406030204" pitchFamily="18" charset="0"/>
                              <a:ea typeface="+mn-ea"/>
                              <a:cs typeface="+mn-cs"/>
                            </a:rPr>
                            <m:t>0</m:t>
                          </m:r>
                        </m:sub>
                      </m:sSub>
                    </m:oMath>
                  </m:oMathPara>
                </a14:m>
                <a:endParaRPr lang="hu-HU" dirty="0"/>
              </a:p>
            </p:txBody>
          </p:sp>
        </mc:Choice>
        <mc:Fallback xmlns="">
          <p:sp>
            <p:nvSpPr>
              <p:cNvPr id="5" name="Szövegdoboz 4">
                <a:extLst>
                  <a:ext uri="{FF2B5EF4-FFF2-40B4-BE49-F238E27FC236}">
                    <a16:creationId xmlns:a16="http://schemas.microsoft.com/office/drawing/2014/main" id="{479B5115-137C-6D89-C4EE-EFA2CE579D34}"/>
                  </a:ext>
                </a:extLst>
              </p:cNvPr>
              <p:cNvSpPr txBox="1">
                <a:spLocks noRot="1" noChangeAspect="1" noMove="1" noResize="1" noEditPoints="1" noAdjustHandles="1" noChangeArrowheads="1" noChangeShapeType="1" noTextEdit="1"/>
              </p:cNvSpPr>
              <p:nvPr/>
            </p:nvSpPr>
            <p:spPr>
              <a:xfrm>
                <a:off x="395354" y="5414210"/>
                <a:ext cx="5907550" cy="917111"/>
              </a:xfrm>
              <a:prstGeom prst="rect">
                <a:avLst/>
              </a:prstGeom>
              <a:blipFill>
                <a:blip r:embed="rId3"/>
                <a:stretch>
                  <a:fillRect/>
                </a:stretch>
              </a:blipFill>
            </p:spPr>
            <p:txBody>
              <a:bodyPr/>
              <a:lstStyle/>
              <a:p>
                <a:r>
                  <a:rPr lang="hu-HU">
                    <a:noFill/>
                  </a:rPr>
                  <a:t> </a:t>
                </a:r>
              </a:p>
            </p:txBody>
          </p:sp>
        </mc:Fallback>
      </mc:AlternateContent>
      <p:pic>
        <p:nvPicPr>
          <p:cNvPr id="14" name="Tartalom helye 13">
            <a:extLst>
              <a:ext uri="{FF2B5EF4-FFF2-40B4-BE49-F238E27FC236}">
                <a16:creationId xmlns:a16="http://schemas.microsoft.com/office/drawing/2014/main" id="{6E86C0F8-C728-E1FE-D399-967411B0AB95}"/>
              </a:ext>
            </a:extLst>
          </p:cNvPr>
          <p:cNvPicPr>
            <a:picLocks noGrp="1" noChangeAspect="1"/>
          </p:cNvPicPr>
          <p:nvPr>
            <p:ph sz="half" idx="2"/>
          </p:nvPr>
        </p:nvPicPr>
        <p:blipFill>
          <a:blip r:embed="rId4"/>
          <a:stretch>
            <a:fillRect/>
          </a:stretch>
        </p:blipFill>
        <p:spPr>
          <a:xfrm>
            <a:off x="6675447" y="3269551"/>
            <a:ext cx="5535005" cy="3288654"/>
          </a:xfrm>
          <a:prstGeom prst="rect">
            <a:avLst/>
          </a:prstGeom>
        </p:spPr>
      </p:pic>
      <p:pic>
        <p:nvPicPr>
          <p:cNvPr id="6" name="Kép 5">
            <a:extLst>
              <a:ext uri="{FF2B5EF4-FFF2-40B4-BE49-F238E27FC236}">
                <a16:creationId xmlns:a16="http://schemas.microsoft.com/office/drawing/2014/main" id="{AFE07FD9-CF09-B928-DDCB-9DEDFED0016B}"/>
              </a:ext>
            </a:extLst>
          </p:cNvPr>
          <p:cNvPicPr>
            <a:picLocks noChangeAspect="1"/>
          </p:cNvPicPr>
          <p:nvPr/>
        </p:nvPicPr>
        <p:blipFill>
          <a:blip r:embed="rId5"/>
          <a:stretch>
            <a:fillRect/>
          </a:stretch>
        </p:blipFill>
        <p:spPr>
          <a:xfrm>
            <a:off x="6688899" y="-33169"/>
            <a:ext cx="5515627" cy="3315245"/>
          </a:xfrm>
          <a:prstGeom prst="rect">
            <a:avLst/>
          </a:prstGeom>
        </p:spPr>
      </p:pic>
      <mc:AlternateContent xmlns:mc="http://schemas.openxmlformats.org/markup-compatibility/2006" xmlns:a14="http://schemas.microsoft.com/office/drawing/2010/main">
        <mc:Choice Requires="a14">
          <p:sp>
            <p:nvSpPr>
              <p:cNvPr id="7" name="Szövegdoboz 6">
                <a:extLst>
                  <a:ext uri="{FF2B5EF4-FFF2-40B4-BE49-F238E27FC236}">
                    <a16:creationId xmlns:a16="http://schemas.microsoft.com/office/drawing/2014/main" id="{CF11A256-916B-1A76-980A-353E9E432ED3}"/>
                  </a:ext>
                </a:extLst>
              </p:cNvPr>
              <p:cNvSpPr txBox="1"/>
              <p:nvPr/>
            </p:nvSpPr>
            <p:spPr>
              <a:xfrm>
                <a:off x="4322938" y="185713"/>
                <a:ext cx="1979966" cy="8485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hu-HU" sz="1800" i="1" kern="1200" smtClean="0">
                              <a:solidFill>
                                <a:srgbClr val="694E4C"/>
                              </a:solidFill>
                              <a:latin typeface="Cambria Math" panose="02040503050406030204" pitchFamily="18" charset="0"/>
                              <a:ea typeface="+mn-ea"/>
                              <a:cs typeface="+mn-cs"/>
                            </a:rPr>
                          </m:ctrlPr>
                        </m:sSubPr>
                        <m:e>
                          <m:r>
                            <a:rPr lang="hu-HU" sz="1800" b="0" i="1" kern="1200" smtClean="0">
                              <a:solidFill>
                                <a:srgbClr val="694E4C"/>
                              </a:solidFill>
                              <a:latin typeface="Cambria Math" panose="02040503050406030204" pitchFamily="18" charset="0"/>
                              <a:ea typeface="+mn-ea"/>
                              <a:cs typeface="+mn-cs"/>
                            </a:rPr>
                            <m:t>𝐴𝑃𝐼</m:t>
                          </m:r>
                        </m:e>
                        <m:sub>
                          <m:r>
                            <m:rPr>
                              <m:sty m:val="p"/>
                            </m:rPr>
                            <a:rPr lang="hu-HU" sz="1800" b="0" i="0" kern="1200" smtClean="0">
                              <a:solidFill>
                                <a:schemeClr val="tx1"/>
                              </a:solidFill>
                              <a:latin typeface="Cambria Math" panose="02040503050406030204" pitchFamily="18" charset="0"/>
                              <a:ea typeface="+mn-ea"/>
                              <a:cs typeface="+mn-cs"/>
                            </a:rPr>
                            <m:t>n</m:t>
                          </m:r>
                        </m:sub>
                      </m:sSub>
                      <m:r>
                        <a:rPr lang="hu-HU" sz="1800" kern="1200">
                          <a:solidFill>
                            <a:schemeClr val="tx1"/>
                          </a:solidFill>
                          <a:latin typeface="Cambria Math" panose="02040503050406030204" pitchFamily="18" charset="0"/>
                          <a:ea typeface="+mn-ea"/>
                          <a:cs typeface="+mn-cs"/>
                        </a:rPr>
                        <m:t>=</m:t>
                      </m:r>
                      <m:nary>
                        <m:naryPr>
                          <m:chr m:val="∑"/>
                          <m:limLoc m:val="undOvr"/>
                          <m:ctrlPr>
                            <a:rPr lang="hu-HU" sz="1800" i="1" kern="1200">
                              <a:solidFill>
                                <a:schemeClr val="tx1"/>
                              </a:solidFill>
                              <a:latin typeface="Cambria Math" panose="02040503050406030204" pitchFamily="18" charset="0"/>
                              <a:ea typeface="+mn-ea"/>
                              <a:cs typeface="+mn-cs"/>
                            </a:rPr>
                          </m:ctrlPr>
                        </m:naryPr>
                        <m:sub>
                          <m:r>
                            <a:rPr lang="hu-HU" sz="1800" i="1" kern="1200">
                              <a:solidFill>
                                <a:schemeClr val="tx1"/>
                              </a:solidFill>
                              <a:latin typeface="Cambria Math" panose="02040503050406030204" pitchFamily="18" charset="0"/>
                              <a:ea typeface="+mn-ea"/>
                              <a:cs typeface="+mn-cs"/>
                            </a:rPr>
                            <m:t>𝑖</m:t>
                          </m:r>
                          <m:r>
                            <a:rPr lang="hu-HU" sz="1800" kern="1200">
                              <a:solidFill>
                                <a:schemeClr val="tx1"/>
                              </a:solidFill>
                              <a:latin typeface="Cambria Math" panose="02040503050406030204" pitchFamily="18" charset="0"/>
                              <a:ea typeface="+mn-ea"/>
                              <a:cs typeface="+mn-cs"/>
                            </a:rPr>
                            <m:t>=1</m:t>
                          </m:r>
                        </m:sub>
                        <m:sup>
                          <m:r>
                            <m:rPr>
                              <m:sty m:val="p"/>
                            </m:rPr>
                            <a:rPr lang="hu-HU" sz="1800" b="0" i="0" kern="1200" smtClean="0">
                              <a:solidFill>
                                <a:schemeClr val="tx1"/>
                              </a:solidFill>
                              <a:latin typeface="Cambria Math" panose="02040503050406030204" pitchFamily="18" charset="0"/>
                              <a:ea typeface="+mn-ea"/>
                              <a:cs typeface="+mn-cs"/>
                            </a:rPr>
                            <m:t>n</m:t>
                          </m:r>
                        </m:sup>
                        <m:e>
                          <m:sSub>
                            <m:sSubPr>
                              <m:ctrlPr>
                                <a:rPr lang="hu-HU" sz="1800" i="1" kern="1200">
                                  <a:solidFill>
                                    <a:srgbClr val="694E4C"/>
                                  </a:solidFill>
                                  <a:latin typeface="Cambria Math" panose="02040503050406030204" pitchFamily="18" charset="0"/>
                                  <a:ea typeface="+mn-ea"/>
                                  <a:cs typeface="+mn-cs"/>
                                </a:rPr>
                              </m:ctrlPr>
                            </m:sSubPr>
                            <m:e>
                              <m:r>
                                <a:rPr lang="hu-HU" sz="1800" i="1" kern="1200">
                                  <a:solidFill>
                                    <a:schemeClr val="tx1"/>
                                  </a:solidFill>
                                  <a:latin typeface="Cambria Math" panose="02040503050406030204" pitchFamily="18" charset="0"/>
                                  <a:ea typeface="+mn-ea"/>
                                  <a:cs typeface="+mn-cs"/>
                                </a:rPr>
                                <m:t>𝑝</m:t>
                              </m:r>
                            </m:e>
                            <m:sub>
                              <m:r>
                                <a:rPr lang="hu-HU" sz="1800" i="1" kern="1200">
                                  <a:solidFill>
                                    <a:schemeClr val="tx1"/>
                                  </a:solidFill>
                                  <a:latin typeface="Cambria Math" panose="02040503050406030204" pitchFamily="18" charset="0"/>
                                  <a:ea typeface="+mn-ea"/>
                                  <a:cs typeface="+mn-cs"/>
                                </a:rPr>
                                <m:t>𝑖</m:t>
                              </m:r>
                            </m:sub>
                          </m:sSub>
                          <m:r>
                            <a:rPr lang="hu-HU" sz="1800" kern="1200">
                              <a:solidFill>
                                <a:schemeClr val="tx1"/>
                              </a:solidFill>
                              <a:latin typeface="Cambria Math" panose="02040503050406030204" pitchFamily="18" charset="0"/>
                              <a:ea typeface="+mn-ea"/>
                              <a:cs typeface="+mn-cs"/>
                            </a:rPr>
                            <m:t>∗</m:t>
                          </m:r>
                          <m:sSub>
                            <m:sSubPr>
                              <m:ctrlPr>
                                <a:rPr lang="hu-HU" sz="1800" i="1" kern="1200">
                                  <a:solidFill>
                                    <a:srgbClr val="694E4C"/>
                                  </a:solidFill>
                                  <a:latin typeface="Cambria Math" panose="02040503050406030204" pitchFamily="18" charset="0"/>
                                  <a:ea typeface="+mn-ea"/>
                                  <a:cs typeface="+mn-cs"/>
                                </a:rPr>
                              </m:ctrlPr>
                            </m:sSubPr>
                            <m:e>
                              <m:r>
                                <a:rPr lang="hu-HU" sz="1800" i="1" kern="1200">
                                  <a:solidFill>
                                    <a:schemeClr val="tx1"/>
                                  </a:solidFill>
                                  <a:latin typeface="Cambria Math" panose="02040503050406030204" pitchFamily="18" charset="0"/>
                                  <a:ea typeface="+mn-ea"/>
                                  <a:cs typeface="+mn-cs"/>
                                </a:rPr>
                                <m:t>h</m:t>
                              </m:r>
                            </m:e>
                            <m:sub>
                              <m:r>
                                <a:rPr lang="hu-HU" sz="1800" i="1" kern="1200">
                                  <a:solidFill>
                                    <a:schemeClr val="tx1"/>
                                  </a:solidFill>
                                  <a:latin typeface="Cambria Math" panose="02040503050406030204" pitchFamily="18" charset="0"/>
                                  <a:ea typeface="+mn-ea"/>
                                  <a:cs typeface="+mn-cs"/>
                                </a:rPr>
                                <m:t>𝑖</m:t>
                              </m:r>
                            </m:sub>
                          </m:sSub>
                        </m:e>
                      </m:nary>
                    </m:oMath>
                  </m:oMathPara>
                </a14:m>
                <a:endParaRPr lang="hu-HU" dirty="0"/>
              </a:p>
            </p:txBody>
          </p:sp>
        </mc:Choice>
        <mc:Fallback xmlns="">
          <p:sp>
            <p:nvSpPr>
              <p:cNvPr id="7" name="Szövegdoboz 6">
                <a:extLst>
                  <a:ext uri="{FF2B5EF4-FFF2-40B4-BE49-F238E27FC236}">
                    <a16:creationId xmlns:a16="http://schemas.microsoft.com/office/drawing/2014/main" id="{CF11A256-916B-1A76-980A-353E9E432ED3}"/>
                  </a:ext>
                </a:extLst>
              </p:cNvPr>
              <p:cNvSpPr txBox="1">
                <a:spLocks noRot="1" noChangeAspect="1" noMove="1" noResize="1" noEditPoints="1" noAdjustHandles="1" noChangeArrowheads="1" noChangeShapeType="1" noTextEdit="1"/>
              </p:cNvSpPr>
              <p:nvPr/>
            </p:nvSpPr>
            <p:spPr>
              <a:xfrm>
                <a:off x="4322938" y="185713"/>
                <a:ext cx="1979966" cy="848566"/>
              </a:xfrm>
              <a:prstGeom prst="rect">
                <a:avLst/>
              </a:prstGeom>
              <a:blipFill>
                <a:blip r:embed="rId6"/>
                <a:stretch>
                  <a:fillRect/>
                </a:stretch>
              </a:blipFill>
            </p:spPr>
            <p:txBody>
              <a:bodyPr/>
              <a:lstStyle/>
              <a:p>
                <a:r>
                  <a:rPr lang="hu-HU">
                    <a:noFill/>
                  </a:rPr>
                  <a:t> </a:t>
                </a:r>
              </a:p>
            </p:txBody>
          </p:sp>
        </mc:Fallback>
      </mc:AlternateContent>
      <p:pic>
        <p:nvPicPr>
          <p:cNvPr id="2" name="Kép 1">
            <a:extLst>
              <a:ext uri="{FF2B5EF4-FFF2-40B4-BE49-F238E27FC236}">
                <a16:creationId xmlns:a16="http://schemas.microsoft.com/office/drawing/2014/main" id="{0FC11454-7029-B05A-301E-13D99D5D6C98}"/>
              </a:ext>
            </a:extLst>
          </p:cNvPr>
          <p:cNvPicPr>
            <a:picLocks noChangeAspect="1"/>
          </p:cNvPicPr>
          <p:nvPr/>
        </p:nvPicPr>
        <p:blipFill>
          <a:blip r:embed="rId7"/>
          <a:stretch>
            <a:fillRect/>
          </a:stretch>
        </p:blipFill>
        <p:spPr>
          <a:xfrm>
            <a:off x="0" y="1293200"/>
            <a:ext cx="6493199" cy="3804893"/>
          </a:xfrm>
          <a:prstGeom prst="rect">
            <a:avLst/>
          </a:prstGeom>
        </p:spPr>
      </p:pic>
    </p:spTree>
    <p:extLst>
      <p:ext uri="{BB962C8B-B14F-4D97-AF65-F5344CB8AC3E}">
        <p14:creationId xmlns:p14="http://schemas.microsoft.com/office/powerpoint/2010/main" val="6149100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a:extLst>
              <a:ext uri="{FF2B5EF4-FFF2-40B4-BE49-F238E27FC236}">
                <a16:creationId xmlns:a16="http://schemas.microsoft.com/office/drawing/2014/main" id="{8468BAFD-B753-1857-71D7-662AB0ACDAED}"/>
              </a:ext>
            </a:extLst>
          </p:cNvPr>
          <p:cNvPicPr>
            <a:picLocks noGrp="1" noChangeAspect="1"/>
          </p:cNvPicPr>
          <p:nvPr>
            <p:ph sz="half" idx="1"/>
          </p:nvPr>
        </p:nvPicPr>
        <p:blipFill>
          <a:blip r:embed="rId3"/>
          <a:stretch>
            <a:fillRect/>
          </a:stretch>
        </p:blipFill>
        <p:spPr>
          <a:xfrm>
            <a:off x="379036" y="1421328"/>
            <a:ext cx="4960123" cy="3333633"/>
          </a:xfrm>
          <a:prstGeom prst="rect">
            <a:avLst/>
          </a:prstGeom>
        </p:spPr>
      </p:pic>
      <p:sp>
        <p:nvSpPr>
          <p:cNvPr id="4" name="Cím 3">
            <a:extLst>
              <a:ext uri="{FF2B5EF4-FFF2-40B4-BE49-F238E27FC236}">
                <a16:creationId xmlns:a16="http://schemas.microsoft.com/office/drawing/2014/main" id="{612F625E-DAF9-AA13-0628-B1DAF6BC8E9E}"/>
              </a:ext>
            </a:extLst>
          </p:cNvPr>
          <p:cNvSpPr>
            <a:spLocks noGrp="1"/>
          </p:cNvSpPr>
          <p:nvPr>
            <p:ph type="title"/>
          </p:nvPr>
        </p:nvSpPr>
        <p:spPr>
          <a:xfrm>
            <a:off x="379036" y="388227"/>
            <a:ext cx="8184355" cy="507600"/>
          </a:xfrm>
        </p:spPr>
        <p:txBody>
          <a:bodyPr/>
          <a:lstStyle/>
          <a:p>
            <a:r>
              <a:rPr lang="hu-HU" dirty="0" err="1"/>
              <a:t>Groundwater</a:t>
            </a:r>
            <a:r>
              <a:rPr lang="hu-HU" dirty="0"/>
              <a:t> </a:t>
            </a:r>
            <a:r>
              <a:rPr lang="hu-HU" dirty="0" err="1"/>
              <a:t>levels</a:t>
            </a:r>
            <a:endParaRPr lang="hu-HU" dirty="0"/>
          </a:p>
        </p:txBody>
      </p:sp>
      <p:pic>
        <p:nvPicPr>
          <p:cNvPr id="5" name="Kép 4">
            <a:extLst>
              <a:ext uri="{FF2B5EF4-FFF2-40B4-BE49-F238E27FC236}">
                <a16:creationId xmlns:a16="http://schemas.microsoft.com/office/drawing/2014/main" id="{3FE2F22A-C458-5EB0-DABD-BC7002537DAA}"/>
              </a:ext>
            </a:extLst>
          </p:cNvPr>
          <p:cNvPicPr>
            <a:picLocks noChangeAspect="1"/>
          </p:cNvPicPr>
          <p:nvPr/>
        </p:nvPicPr>
        <p:blipFill>
          <a:blip r:embed="rId4"/>
          <a:stretch>
            <a:fillRect/>
          </a:stretch>
        </p:blipFill>
        <p:spPr>
          <a:xfrm>
            <a:off x="6185868" y="-239219"/>
            <a:ext cx="5633192" cy="3438442"/>
          </a:xfrm>
          <a:prstGeom prst="rect">
            <a:avLst/>
          </a:prstGeom>
        </p:spPr>
      </p:pic>
      <p:sp>
        <p:nvSpPr>
          <p:cNvPr id="7" name="Szövegdoboz 6">
            <a:extLst>
              <a:ext uri="{FF2B5EF4-FFF2-40B4-BE49-F238E27FC236}">
                <a16:creationId xmlns:a16="http://schemas.microsoft.com/office/drawing/2014/main" id="{68C094BB-E8D8-AA76-6CCE-2BC178E152C5}"/>
              </a:ext>
            </a:extLst>
          </p:cNvPr>
          <p:cNvSpPr txBox="1"/>
          <p:nvPr/>
        </p:nvSpPr>
        <p:spPr>
          <a:xfrm>
            <a:off x="258698" y="5608229"/>
            <a:ext cx="6047508" cy="707886"/>
          </a:xfrm>
          <a:prstGeom prst="rect">
            <a:avLst/>
          </a:prstGeom>
          <a:noFill/>
        </p:spPr>
        <p:txBody>
          <a:bodyPr wrap="square" rtlCol="0">
            <a:spAutoFit/>
          </a:bodyPr>
          <a:lstStyle/>
          <a:p>
            <a:r>
              <a:rPr lang="hu-HU" sz="2000" dirty="0"/>
              <a:t>C</a:t>
            </a:r>
            <a:r>
              <a:rPr lang="en-GB" sz="2000" dirty="0" err="1"/>
              <a:t>hanges</a:t>
            </a:r>
            <a:r>
              <a:rPr lang="en-GB" sz="2000" dirty="0"/>
              <a:t> in groundwater levels in the two areas</a:t>
            </a:r>
            <a:r>
              <a:rPr lang="hu-HU" sz="2000" dirty="0"/>
              <a:t> </a:t>
            </a:r>
            <a:r>
              <a:rPr lang="hu-HU" sz="2000" dirty="0" err="1"/>
              <a:t>with</a:t>
            </a:r>
            <a:r>
              <a:rPr lang="hu-HU" sz="2000" dirty="0"/>
              <a:t> </a:t>
            </a:r>
            <a:r>
              <a:rPr lang="hu-HU" sz="2000" dirty="0" err="1"/>
              <a:t>different</a:t>
            </a:r>
            <a:r>
              <a:rPr lang="hu-HU" sz="2000" dirty="0"/>
              <a:t> </a:t>
            </a:r>
            <a:r>
              <a:rPr lang="hu-HU" sz="2000" dirty="0" err="1"/>
              <a:t>surface</a:t>
            </a:r>
            <a:r>
              <a:rPr lang="hu-HU" sz="2000" dirty="0"/>
              <a:t> </a:t>
            </a:r>
            <a:r>
              <a:rPr lang="hu-HU" sz="2000" dirty="0" err="1"/>
              <a:t>covers</a:t>
            </a:r>
            <a:r>
              <a:rPr lang="hu-HU" sz="2000" dirty="0"/>
              <a:t>.</a:t>
            </a:r>
          </a:p>
        </p:txBody>
      </p:sp>
      <p:pic>
        <p:nvPicPr>
          <p:cNvPr id="2" name="Kép 1">
            <a:extLst>
              <a:ext uri="{FF2B5EF4-FFF2-40B4-BE49-F238E27FC236}">
                <a16:creationId xmlns:a16="http://schemas.microsoft.com/office/drawing/2014/main" id="{82E945C3-9ADB-9A89-1E45-DA0BC30D2E38}"/>
              </a:ext>
            </a:extLst>
          </p:cNvPr>
          <p:cNvPicPr>
            <a:picLocks noChangeAspect="1"/>
          </p:cNvPicPr>
          <p:nvPr/>
        </p:nvPicPr>
        <p:blipFill>
          <a:blip r:embed="rId5"/>
          <a:stretch>
            <a:fillRect/>
          </a:stretch>
        </p:blipFill>
        <p:spPr>
          <a:xfrm>
            <a:off x="6185868" y="3158291"/>
            <a:ext cx="5627096" cy="3590855"/>
          </a:xfrm>
          <a:prstGeom prst="rect">
            <a:avLst/>
          </a:prstGeom>
        </p:spPr>
      </p:pic>
    </p:spTree>
    <p:extLst>
      <p:ext uri="{BB962C8B-B14F-4D97-AF65-F5344CB8AC3E}">
        <p14:creationId xmlns:p14="http://schemas.microsoft.com/office/powerpoint/2010/main" val="1386801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ím 1"/>
          <p:cNvSpPr txBox="1">
            <a:spLocks/>
          </p:cNvSpPr>
          <p:nvPr/>
        </p:nvSpPr>
        <p:spPr>
          <a:xfrm>
            <a:off x="1108930" y="2589353"/>
            <a:ext cx="9974141" cy="10693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200000"/>
              </a:lnSpc>
            </a:pPr>
            <a:r>
              <a:rPr lang="hu-HU" sz="3600" dirty="0" err="1">
                <a:latin typeface="Garamond" panose="02020404030301010803" pitchFamily="18" charset="0"/>
              </a:rPr>
              <a:t>Thank</a:t>
            </a:r>
            <a:r>
              <a:rPr lang="hu-HU" sz="3600" dirty="0">
                <a:latin typeface="Garamond" panose="02020404030301010803" pitchFamily="18" charset="0"/>
              </a:rPr>
              <a:t> </a:t>
            </a:r>
            <a:r>
              <a:rPr lang="hu-HU" sz="3600" dirty="0" err="1">
                <a:latin typeface="Garamond" panose="02020404030301010803" pitchFamily="18" charset="0"/>
              </a:rPr>
              <a:t>you</a:t>
            </a:r>
            <a:r>
              <a:rPr lang="hu-HU" sz="3600" dirty="0">
                <a:latin typeface="Garamond" panose="02020404030301010803" pitchFamily="18" charset="0"/>
              </a:rPr>
              <a:t> </a:t>
            </a:r>
            <a:r>
              <a:rPr lang="hu-HU" sz="3600" dirty="0" err="1">
                <a:latin typeface="Garamond" panose="02020404030301010803" pitchFamily="18" charset="0"/>
              </a:rPr>
              <a:t>for</a:t>
            </a:r>
            <a:r>
              <a:rPr lang="hu-HU" sz="3600" dirty="0">
                <a:latin typeface="Garamond" panose="02020404030301010803" pitchFamily="18" charset="0"/>
              </a:rPr>
              <a:t> </a:t>
            </a:r>
            <a:r>
              <a:rPr lang="hu-HU" sz="3600" dirty="0" err="1">
                <a:latin typeface="Garamond" panose="02020404030301010803" pitchFamily="18" charset="0"/>
              </a:rPr>
              <a:t>your</a:t>
            </a:r>
            <a:r>
              <a:rPr lang="hu-HU" sz="3600" dirty="0">
                <a:latin typeface="Garamond" panose="02020404030301010803" pitchFamily="18" charset="0"/>
              </a:rPr>
              <a:t> </a:t>
            </a:r>
            <a:r>
              <a:rPr lang="hu-HU" sz="3600" dirty="0" err="1">
                <a:latin typeface="Garamond" panose="02020404030301010803" pitchFamily="18" charset="0"/>
              </a:rPr>
              <a:t>attention</a:t>
            </a:r>
            <a:r>
              <a:rPr lang="hu-HU" sz="3600" dirty="0">
                <a:latin typeface="Garamond" panose="02020404030301010803" pitchFamily="18" charset="0"/>
              </a:rPr>
              <a:t>!</a:t>
            </a:r>
            <a:endParaRPr lang="en-US" sz="3600" dirty="0">
              <a:latin typeface="Garamond" panose="02020404030301010803" pitchFamily="18" charset="0"/>
            </a:endParaRPr>
          </a:p>
        </p:txBody>
      </p:sp>
      <p:sp>
        <p:nvSpPr>
          <p:cNvPr id="9" name="Alcím 2"/>
          <p:cNvSpPr txBox="1">
            <a:spLocks/>
          </p:cNvSpPr>
          <p:nvPr/>
        </p:nvSpPr>
        <p:spPr>
          <a:xfrm>
            <a:off x="9661894" y="195538"/>
            <a:ext cx="2377711" cy="9235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hu-HU" sz="2000" i="1" dirty="0">
              <a:latin typeface="Garamond" panose="02020404030301010803" pitchFamily="18" charset="0"/>
            </a:endParaRPr>
          </a:p>
        </p:txBody>
      </p:sp>
    </p:spTree>
    <p:extLst>
      <p:ext uri="{BB962C8B-B14F-4D97-AF65-F5344CB8AC3E}">
        <p14:creationId xmlns:p14="http://schemas.microsoft.com/office/powerpoint/2010/main" val="3622416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EB01E6D4-3329-94FE-BBF8-88B3CD4200A9}"/>
              </a:ext>
            </a:extLst>
          </p:cNvPr>
          <p:cNvSpPr>
            <a:spLocks noGrp="1"/>
          </p:cNvSpPr>
          <p:nvPr>
            <p:ph sz="half" idx="2"/>
          </p:nvPr>
        </p:nvSpPr>
        <p:spPr>
          <a:xfrm>
            <a:off x="598595" y="1510277"/>
            <a:ext cx="3973405" cy="3643312"/>
          </a:xfrm>
        </p:spPr>
        <p:txBody>
          <a:bodyPr/>
          <a:lstStyle/>
          <a:p>
            <a:r>
              <a:rPr lang="hu-HU" dirty="0"/>
              <a:t>W</a:t>
            </a:r>
            <a:r>
              <a:rPr lang="en-GB" dirty="0" err="1"/>
              <a:t>ater</a:t>
            </a:r>
            <a:r>
              <a:rPr lang="en-GB" dirty="0"/>
              <a:t> balance comparison</a:t>
            </a:r>
            <a:r>
              <a:rPr lang="hu-HU" dirty="0"/>
              <a:t> of </a:t>
            </a:r>
            <a:r>
              <a:rPr lang="hu-HU" dirty="0" err="1"/>
              <a:t>different</a:t>
            </a:r>
            <a:r>
              <a:rPr lang="hu-HU" dirty="0"/>
              <a:t> </a:t>
            </a:r>
            <a:r>
              <a:rPr lang="hu-HU" dirty="0" err="1"/>
              <a:t>surface</a:t>
            </a:r>
            <a:r>
              <a:rPr lang="hu-HU" dirty="0"/>
              <a:t> </a:t>
            </a:r>
            <a:r>
              <a:rPr lang="hu-HU" dirty="0" err="1"/>
              <a:t>covers</a:t>
            </a:r>
            <a:endParaRPr lang="en-GB" dirty="0"/>
          </a:p>
          <a:p>
            <a:r>
              <a:rPr lang="hu-HU" dirty="0" err="1"/>
              <a:t>Established</a:t>
            </a:r>
            <a:r>
              <a:rPr lang="hu-HU" dirty="0"/>
              <a:t> </a:t>
            </a:r>
            <a:r>
              <a:rPr lang="hu-HU" dirty="0" err="1"/>
              <a:t>weather</a:t>
            </a:r>
            <a:r>
              <a:rPr lang="hu-HU" dirty="0"/>
              <a:t> </a:t>
            </a:r>
            <a:r>
              <a:rPr lang="hu-HU" dirty="0" err="1"/>
              <a:t>station</a:t>
            </a:r>
            <a:endParaRPr lang="hu-HU" dirty="0"/>
          </a:p>
          <a:p>
            <a:r>
              <a:rPr lang="hu-HU" dirty="0" err="1"/>
              <a:t>Experimental</a:t>
            </a:r>
            <a:r>
              <a:rPr lang="hu-HU" dirty="0"/>
              <a:t> site </a:t>
            </a:r>
            <a:r>
              <a:rPr lang="hu-HU" dirty="0" err="1"/>
              <a:t>under</a:t>
            </a:r>
            <a:r>
              <a:rPr lang="hu-HU" dirty="0"/>
              <a:t> </a:t>
            </a:r>
            <a:r>
              <a:rPr lang="hu-HU" dirty="0" err="1"/>
              <a:t>pine</a:t>
            </a:r>
            <a:r>
              <a:rPr lang="hu-HU" dirty="0"/>
              <a:t> </a:t>
            </a:r>
            <a:r>
              <a:rPr lang="hu-HU" dirty="0" err="1"/>
              <a:t>trees</a:t>
            </a:r>
            <a:endParaRPr lang="hu-HU" dirty="0"/>
          </a:p>
        </p:txBody>
      </p:sp>
      <p:sp>
        <p:nvSpPr>
          <p:cNvPr id="4" name="Cím 3">
            <a:extLst>
              <a:ext uri="{FF2B5EF4-FFF2-40B4-BE49-F238E27FC236}">
                <a16:creationId xmlns:a16="http://schemas.microsoft.com/office/drawing/2014/main" id="{A1EB22A3-5398-9ED8-63BB-BA78FCE1F3A1}"/>
              </a:ext>
            </a:extLst>
          </p:cNvPr>
          <p:cNvSpPr>
            <a:spLocks noGrp="1"/>
          </p:cNvSpPr>
          <p:nvPr>
            <p:ph type="title"/>
          </p:nvPr>
        </p:nvSpPr>
        <p:spPr/>
        <p:txBody>
          <a:bodyPr/>
          <a:lstStyle/>
          <a:p>
            <a:r>
              <a:rPr lang="en-GB" dirty="0"/>
              <a:t>Paired plot sites</a:t>
            </a:r>
            <a:br>
              <a:rPr lang="en-GB" dirty="0"/>
            </a:br>
            <a:r>
              <a:rPr lang="hu-HU" dirty="0"/>
              <a:t> </a:t>
            </a:r>
            <a:endParaRPr lang="en-GB" dirty="0"/>
          </a:p>
        </p:txBody>
      </p:sp>
      <p:pic>
        <p:nvPicPr>
          <p:cNvPr id="6" name="Kép 5">
            <a:extLst>
              <a:ext uri="{FF2B5EF4-FFF2-40B4-BE49-F238E27FC236}">
                <a16:creationId xmlns:a16="http://schemas.microsoft.com/office/drawing/2014/main" id="{0A07DA1F-3A8F-7FDC-28CC-A97705D4A6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947" r="18150" b="-1"/>
          <a:stretch/>
        </p:blipFill>
        <p:spPr>
          <a:xfrm>
            <a:off x="8613274" y="1281676"/>
            <a:ext cx="3279052" cy="3661159"/>
          </a:xfrm>
          <a:prstGeom prst="rect">
            <a:avLst/>
          </a:prstGeom>
        </p:spPr>
      </p:pic>
      <p:pic>
        <p:nvPicPr>
          <p:cNvPr id="8" name="Tartalom helye 4">
            <a:extLst>
              <a:ext uri="{FF2B5EF4-FFF2-40B4-BE49-F238E27FC236}">
                <a16:creationId xmlns:a16="http://schemas.microsoft.com/office/drawing/2014/main" id="{2038E242-6274-1F6A-0879-8C6B04170FA9}"/>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9437" r="23054" b="-1"/>
          <a:stretch/>
        </p:blipFill>
        <p:spPr>
          <a:xfrm>
            <a:off x="5034016" y="1281676"/>
            <a:ext cx="3279053" cy="3643312"/>
          </a:xfrm>
          <a:prstGeom prst="rect">
            <a:avLst/>
          </a:prstGeom>
        </p:spPr>
      </p:pic>
      <p:pic>
        <p:nvPicPr>
          <p:cNvPr id="5" name="Kép 4" descr="A képen szöveg, képernyőkép, szoftver, Számítógépes ikon látható&#10;&#10;Automatikusan generált leírás">
            <a:extLst>
              <a:ext uri="{FF2B5EF4-FFF2-40B4-BE49-F238E27FC236}">
                <a16:creationId xmlns:a16="http://schemas.microsoft.com/office/drawing/2014/main" id="{94068B07-1A6C-A55A-8F17-4F316802D9CC}"/>
              </a:ext>
            </a:extLst>
          </p:cNvPr>
          <p:cNvPicPr>
            <a:picLocks noChangeAspect="1"/>
          </p:cNvPicPr>
          <p:nvPr/>
        </p:nvPicPr>
        <p:blipFill rotWithShape="1">
          <a:blip r:embed="rId5">
            <a:extLst>
              <a:ext uri="{28A0092B-C50C-407E-A947-70E740481C1C}">
                <a14:useLocalDpi xmlns:a14="http://schemas.microsoft.com/office/drawing/2010/main" val="0"/>
              </a:ext>
            </a:extLst>
          </a:blip>
          <a:srcRect l="21071" t="30001" r="27953" b="41586"/>
          <a:stretch/>
        </p:blipFill>
        <p:spPr>
          <a:xfrm>
            <a:off x="72633" y="4942835"/>
            <a:ext cx="5025328" cy="1575561"/>
          </a:xfrm>
          <a:prstGeom prst="rect">
            <a:avLst/>
          </a:prstGeom>
        </p:spPr>
      </p:pic>
    </p:spTree>
    <p:extLst>
      <p:ext uri="{BB962C8B-B14F-4D97-AF65-F5344CB8AC3E}">
        <p14:creationId xmlns:p14="http://schemas.microsoft.com/office/powerpoint/2010/main" val="1489089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DC40E6BA-C508-61F2-2BE3-3527D3BA50E4}"/>
              </a:ext>
            </a:extLst>
          </p:cNvPr>
          <p:cNvSpPr>
            <a:spLocks noGrp="1"/>
          </p:cNvSpPr>
          <p:nvPr>
            <p:ph sz="half" idx="2"/>
          </p:nvPr>
        </p:nvSpPr>
        <p:spPr>
          <a:xfrm>
            <a:off x="4500564" y="2042301"/>
            <a:ext cx="3459016" cy="3330030"/>
          </a:xfrm>
        </p:spPr>
        <p:txBody>
          <a:bodyPr/>
          <a:lstStyle/>
          <a:p>
            <a:r>
              <a:rPr lang="hu-HU" dirty="0" err="1"/>
              <a:t>Precipitation</a:t>
            </a:r>
            <a:r>
              <a:rPr lang="hu-HU" dirty="0"/>
              <a:t> and </a:t>
            </a:r>
            <a:r>
              <a:rPr lang="en-GB" dirty="0"/>
              <a:t>interception</a:t>
            </a:r>
            <a:endParaRPr lang="hu-HU" dirty="0"/>
          </a:p>
          <a:p>
            <a:r>
              <a:rPr lang="hu-HU" dirty="0"/>
              <a:t>Forest </a:t>
            </a:r>
            <a:r>
              <a:rPr lang="hu-HU" dirty="0" err="1"/>
              <a:t>litter</a:t>
            </a:r>
            <a:r>
              <a:rPr lang="hu-HU" dirty="0"/>
              <a:t> </a:t>
            </a:r>
          </a:p>
          <a:p>
            <a:r>
              <a:rPr lang="hu-HU" dirty="0" err="1"/>
              <a:t>Soil</a:t>
            </a:r>
            <a:r>
              <a:rPr lang="hu-HU" dirty="0"/>
              <a:t> </a:t>
            </a:r>
            <a:r>
              <a:rPr lang="hu-HU" dirty="0" err="1"/>
              <a:t>moisture</a:t>
            </a:r>
            <a:endParaRPr lang="hu-HU" dirty="0"/>
          </a:p>
          <a:p>
            <a:r>
              <a:rPr lang="hu-HU" dirty="0"/>
              <a:t>G</a:t>
            </a:r>
            <a:r>
              <a:rPr lang="en-GB" dirty="0" err="1"/>
              <a:t>roundwater</a:t>
            </a:r>
            <a:r>
              <a:rPr lang="en-GB" dirty="0"/>
              <a:t> </a:t>
            </a:r>
            <a:r>
              <a:rPr lang="en-GB" dirty="0" err="1"/>
              <a:t>leve</a:t>
            </a:r>
            <a:r>
              <a:rPr lang="hu-HU" dirty="0"/>
              <a:t>l</a:t>
            </a:r>
          </a:p>
          <a:p>
            <a:r>
              <a:rPr lang="hu-HU" dirty="0" err="1"/>
              <a:t>Complex</a:t>
            </a:r>
            <a:r>
              <a:rPr lang="hu-HU" dirty="0"/>
              <a:t> </a:t>
            </a:r>
            <a:r>
              <a:rPr lang="hu-HU" dirty="0" err="1"/>
              <a:t>water</a:t>
            </a:r>
            <a:r>
              <a:rPr lang="hu-HU" dirty="0"/>
              <a:t> </a:t>
            </a:r>
            <a:r>
              <a:rPr lang="en-GB" dirty="0"/>
              <a:t>balance</a:t>
            </a:r>
          </a:p>
        </p:txBody>
      </p:sp>
      <p:sp>
        <p:nvSpPr>
          <p:cNvPr id="4" name="Cím 3">
            <a:extLst>
              <a:ext uri="{FF2B5EF4-FFF2-40B4-BE49-F238E27FC236}">
                <a16:creationId xmlns:a16="http://schemas.microsoft.com/office/drawing/2014/main" id="{4C7ACC56-20DF-4D7B-F3AF-69A83154E327}"/>
              </a:ext>
            </a:extLst>
          </p:cNvPr>
          <p:cNvSpPr>
            <a:spLocks noGrp="1"/>
          </p:cNvSpPr>
          <p:nvPr>
            <p:ph type="title"/>
          </p:nvPr>
        </p:nvSpPr>
        <p:spPr>
          <a:xfrm>
            <a:off x="4596797" y="609973"/>
            <a:ext cx="7009408" cy="507600"/>
          </a:xfrm>
        </p:spPr>
        <p:txBody>
          <a:bodyPr/>
          <a:lstStyle/>
          <a:p>
            <a:r>
              <a:rPr lang="hu-HU" dirty="0" err="1"/>
              <a:t>Method</a:t>
            </a:r>
            <a:endParaRPr lang="hu-HU" dirty="0"/>
          </a:p>
        </p:txBody>
      </p:sp>
      <p:pic>
        <p:nvPicPr>
          <p:cNvPr id="5" name="Tartalom helye 4">
            <a:extLst>
              <a:ext uri="{FF2B5EF4-FFF2-40B4-BE49-F238E27FC236}">
                <a16:creationId xmlns:a16="http://schemas.microsoft.com/office/drawing/2014/main" id="{A52A19B8-CD49-0FDA-1355-A7FD5F91FA33}"/>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0027" t="8078" r="15523" b="15120"/>
          <a:stretch/>
        </p:blipFill>
        <p:spPr>
          <a:xfrm>
            <a:off x="7691437" y="2118501"/>
            <a:ext cx="4500563" cy="3016747"/>
          </a:xfrm>
          <a:prstGeom prst="rect">
            <a:avLst/>
          </a:prstGeom>
        </p:spPr>
      </p:pic>
      <p:pic>
        <p:nvPicPr>
          <p:cNvPr id="2" name="Kép 1">
            <a:extLst>
              <a:ext uri="{FF2B5EF4-FFF2-40B4-BE49-F238E27FC236}">
                <a16:creationId xmlns:a16="http://schemas.microsoft.com/office/drawing/2014/main" id="{7022A54D-2E37-FD2D-A132-5B927079BCCB}"/>
              </a:ext>
            </a:extLst>
          </p:cNvPr>
          <p:cNvPicPr>
            <a:picLocks noChangeAspect="1"/>
          </p:cNvPicPr>
          <p:nvPr/>
        </p:nvPicPr>
        <p:blipFill>
          <a:blip r:embed="rId4"/>
          <a:stretch>
            <a:fillRect/>
          </a:stretch>
        </p:blipFill>
        <p:spPr>
          <a:xfrm>
            <a:off x="0" y="0"/>
            <a:ext cx="4232422" cy="6037962"/>
          </a:xfrm>
          <a:prstGeom prst="rect">
            <a:avLst/>
          </a:prstGeom>
        </p:spPr>
      </p:pic>
      <p:sp>
        <p:nvSpPr>
          <p:cNvPr id="6" name="Téglalap 5">
            <a:extLst>
              <a:ext uri="{FF2B5EF4-FFF2-40B4-BE49-F238E27FC236}">
                <a16:creationId xmlns:a16="http://schemas.microsoft.com/office/drawing/2014/main" id="{CC44374B-469F-71C7-C70D-043DE38216B4}"/>
              </a:ext>
            </a:extLst>
          </p:cNvPr>
          <p:cNvSpPr/>
          <p:nvPr/>
        </p:nvSpPr>
        <p:spPr>
          <a:xfrm>
            <a:off x="1718619" y="2331125"/>
            <a:ext cx="1170000" cy="518983"/>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7" name="Téglalap 6">
            <a:extLst>
              <a:ext uri="{FF2B5EF4-FFF2-40B4-BE49-F238E27FC236}">
                <a16:creationId xmlns:a16="http://schemas.microsoft.com/office/drawing/2014/main" id="{8E32514D-28D4-7136-1D37-85CE7CD82FB1}"/>
              </a:ext>
            </a:extLst>
          </p:cNvPr>
          <p:cNvSpPr/>
          <p:nvPr/>
        </p:nvSpPr>
        <p:spPr>
          <a:xfrm>
            <a:off x="1718619" y="4413164"/>
            <a:ext cx="1170000" cy="518983"/>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8" name="Téglalap 7">
            <a:extLst>
              <a:ext uri="{FF2B5EF4-FFF2-40B4-BE49-F238E27FC236}">
                <a16:creationId xmlns:a16="http://schemas.microsoft.com/office/drawing/2014/main" id="{9B2F1018-AE13-EB12-9332-7D719BA25152}"/>
              </a:ext>
            </a:extLst>
          </p:cNvPr>
          <p:cNvSpPr/>
          <p:nvPr/>
        </p:nvSpPr>
        <p:spPr>
          <a:xfrm>
            <a:off x="1716078" y="3357857"/>
            <a:ext cx="1170000" cy="518983"/>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9" name="Téglalap 8">
            <a:extLst>
              <a:ext uri="{FF2B5EF4-FFF2-40B4-BE49-F238E27FC236}">
                <a16:creationId xmlns:a16="http://schemas.microsoft.com/office/drawing/2014/main" id="{D226EB27-C906-AAAE-4278-3077F35AEF0B}"/>
              </a:ext>
            </a:extLst>
          </p:cNvPr>
          <p:cNvSpPr/>
          <p:nvPr/>
        </p:nvSpPr>
        <p:spPr>
          <a:xfrm>
            <a:off x="1861494" y="150954"/>
            <a:ext cx="1024584" cy="316800"/>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spTree>
    <p:extLst>
      <p:ext uri="{BB962C8B-B14F-4D97-AF65-F5344CB8AC3E}">
        <p14:creationId xmlns:p14="http://schemas.microsoft.com/office/powerpoint/2010/main" val="16115909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3581CF1E-0F7A-B1D1-DC6B-1A77B1FC8A9C}"/>
              </a:ext>
            </a:extLst>
          </p:cNvPr>
          <p:cNvSpPr>
            <a:spLocks noGrp="1"/>
          </p:cNvSpPr>
          <p:nvPr>
            <p:ph sz="half" idx="2"/>
          </p:nvPr>
        </p:nvSpPr>
        <p:spPr>
          <a:xfrm>
            <a:off x="393523" y="809886"/>
            <a:ext cx="7316532" cy="2234650"/>
          </a:xfrm>
        </p:spPr>
        <p:txBody>
          <a:bodyPr/>
          <a:lstStyle/>
          <a:p>
            <a:r>
              <a:rPr lang="hu-HU" sz="2000" dirty="0"/>
              <a:t>Black </a:t>
            </a:r>
            <a:r>
              <a:rPr lang="hu-HU" sz="2000" dirty="0" err="1"/>
              <a:t>pine</a:t>
            </a:r>
            <a:r>
              <a:rPr lang="hu-HU" sz="2000" dirty="0"/>
              <a:t> </a:t>
            </a:r>
            <a:r>
              <a:rPr lang="hu-HU" sz="2000" dirty="0" err="1"/>
              <a:t>tree</a:t>
            </a:r>
            <a:r>
              <a:rPr lang="hu-HU" sz="2000" dirty="0"/>
              <a:t> </a:t>
            </a:r>
            <a:r>
              <a:rPr lang="hu-HU" sz="2000" dirty="0" err="1"/>
              <a:t>plot</a:t>
            </a:r>
            <a:r>
              <a:rPr lang="hu-HU" sz="2000" dirty="0"/>
              <a:t>: </a:t>
            </a:r>
            <a:r>
              <a:rPr lang="hu-HU" sz="2000" dirty="0" err="1"/>
              <a:t>constructed</a:t>
            </a:r>
            <a:r>
              <a:rPr lang="hu-HU" sz="2000" dirty="0"/>
              <a:t> in </a:t>
            </a:r>
            <a:r>
              <a:rPr lang="hu-HU" sz="2000" dirty="0" err="1"/>
              <a:t>April</a:t>
            </a:r>
            <a:r>
              <a:rPr lang="hu-HU" sz="2000" dirty="0"/>
              <a:t> – 5 m</a:t>
            </a:r>
          </a:p>
          <a:p>
            <a:r>
              <a:rPr lang="hu-HU" sz="2000" dirty="0" err="1"/>
              <a:t>Control</a:t>
            </a:r>
            <a:r>
              <a:rPr lang="hu-HU" sz="2000" dirty="0"/>
              <a:t> site: </a:t>
            </a:r>
            <a:r>
              <a:rPr lang="hu-HU" sz="2000" dirty="0" err="1"/>
              <a:t>July</a:t>
            </a:r>
            <a:r>
              <a:rPr lang="hu-HU" sz="2000" dirty="0"/>
              <a:t> – 6,2 m</a:t>
            </a:r>
          </a:p>
          <a:p>
            <a:r>
              <a:rPr lang="hu-HU" sz="2000" dirty="0" err="1"/>
              <a:t>Installed</a:t>
            </a:r>
            <a:r>
              <a:rPr lang="hu-HU" sz="2000" dirty="0"/>
              <a:t> </a:t>
            </a:r>
            <a:r>
              <a:rPr lang="en-GB" sz="2000" dirty="0"/>
              <a:t>PVC pipes with a diameter of 5 cm were inserted into holes with a diameter of 7 cm.</a:t>
            </a:r>
          </a:p>
          <a:p>
            <a:r>
              <a:rPr lang="en-GB" sz="2000" dirty="0"/>
              <a:t>Filtration at the bottom 3 and 4 meters, respectively.</a:t>
            </a:r>
            <a:endParaRPr lang="hu-HU" sz="2000" dirty="0"/>
          </a:p>
          <a:p>
            <a:r>
              <a:rPr lang="hu-HU" sz="2000" dirty="0"/>
              <a:t>D</a:t>
            </a:r>
            <a:r>
              <a:rPr lang="en-GB" sz="2000" dirty="0" err="1"/>
              <a:t>ifference</a:t>
            </a:r>
            <a:r>
              <a:rPr lang="en-GB" sz="2000" dirty="0"/>
              <a:t> in elevation</a:t>
            </a:r>
            <a:r>
              <a:rPr lang="hu-HU" sz="2000" dirty="0"/>
              <a:t> ~1,5m – 228,24m; 229,55m </a:t>
            </a:r>
            <a:r>
              <a:rPr lang="en-GB" sz="2000" dirty="0"/>
              <a:t>above sea level</a:t>
            </a:r>
            <a:endParaRPr lang="hu-HU" sz="2000" dirty="0"/>
          </a:p>
        </p:txBody>
      </p:sp>
      <p:sp>
        <p:nvSpPr>
          <p:cNvPr id="4" name="Cím 3">
            <a:extLst>
              <a:ext uri="{FF2B5EF4-FFF2-40B4-BE49-F238E27FC236}">
                <a16:creationId xmlns:a16="http://schemas.microsoft.com/office/drawing/2014/main" id="{D05B529C-F6C3-7381-BC00-8DC9D00D9D76}"/>
              </a:ext>
            </a:extLst>
          </p:cNvPr>
          <p:cNvSpPr>
            <a:spLocks noGrp="1"/>
          </p:cNvSpPr>
          <p:nvPr>
            <p:ph type="title"/>
          </p:nvPr>
        </p:nvSpPr>
        <p:spPr>
          <a:xfrm>
            <a:off x="438483" y="232198"/>
            <a:ext cx="8784000" cy="507600"/>
          </a:xfrm>
        </p:spPr>
        <p:txBody>
          <a:bodyPr/>
          <a:lstStyle/>
          <a:p>
            <a:r>
              <a:rPr lang="hu-HU" dirty="0" err="1"/>
              <a:t>groundwater</a:t>
            </a:r>
            <a:r>
              <a:rPr lang="hu-HU" dirty="0"/>
              <a:t> </a:t>
            </a:r>
            <a:r>
              <a:rPr lang="hu-HU" dirty="0" err="1"/>
              <a:t>wells</a:t>
            </a:r>
            <a:endParaRPr lang="hu-HU" dirty="0"/>
          </a:p>
        </p:txBody>
      </p:sp>
      <p:pic>
        <p:nvPicPr>
          <p:cNvPr id="5" name="Tartalom helye 4" descr="A képen kültéri, erdő, Szabadtéri kikapcsolódás, dzsungel látható&#10;&#10;Automatikusan generált leírás">
            <a:extLst>
              <a:ext uri="{FF2B5EF4-FFF2-40B4-BE49-F238E27FC236}">
                <a16:creationId xmlns:a16="http://schemas.microsoft.com/office/drawing/2014/main" id="{A932C572-F744-593C-21E0-04A61DBD5A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95" t="29069" r="456" b="395"/>
          <a:stretch/>
        </p:blipFill>
        <p:spPr>
          <a:xfrm rot="5400000">
            <a:off x="7606169" y="1442848"/>
            <a:ext cx="4146810" cy="2880887"/>
          </a:xfrm>
          <a:prstGeom prst="rect">
            <a:avLst/>
          </a:prstGeom>
        </p:spPr>
      </p:pic>
      <p:pic>
        <p:nvPicPr>
          <p:cNvPr id="2" name="Kép 1" descr="A képen kültéri, fa, növény, fű látható&#10;&#10;Automatikusan generált leírás">
            <a:extLst>
              <a:ext uri="{FF2B5EF4-FFF2-40B4-BE49-F238E27FC236}">
                <a16:creationId xmlns:a16="http://schemas.microsoft.com/office/drawing/2014/main" id="{FE74FA14-EBDF-2CA7-623E-1ADD996A95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161" y="3526974"/>
            <a:ext cx="3291054" cy="2468033"/>
          </a:xfrm>
          <a:prstGeom prst="rect">
            <a:avLst/>
          </a:prstGeom>
          <a:noFill/>
          <a:ln>
            <a:noFill/>
          </a:ln>
        </p:spPr>
      </p:pic>
      <p:pic>
        <p:nvPicPr>
          <p:cNvPr id="10" name="Kép 9" descr="A képen kültéri, fa, személy, növény látható&#10;&#10;Automatikusan generált leírás">
            <a:extLst>
              <a:ext uri="{FF2B5EF4-FFF2-40B4-BE49-F238E27FC236}">
                <a16:creationId xmlns:a16="http://schemas.microsoft.com/office/drawing/2014/main" id="{425F148C-E681-72AD-ECDB-E3F9532EE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712" y="3526715"/>
            <a:ext cx="3291054" cy="2468291"/>
          </a:xfrm>
          <a:prstGeom prst="rect">
            <a:avLst/>
          </a:prstGeom>
        </p:spPr>
      </p:pic>
    </p:spTree>
    <p:extLst>
      <p:ext uri="{BB962C8B-B14F-4D97-AF65-F5344CB8AC3E}">
        <p14:creationId xmlns:p14="http://schemas.microsoft.com/office/powerpoint/2010/main" val="2276976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4F052812-F8D8-2D17-0CA6-87F68873F244}"/>
              </a:ext>
            </a:extLst>
          </p:cNvPr>
          <p:cNvSpPr>
            <a:spLocks noGrp="1"/>
          </p:cNvSpPr>
          <p:nvPr>
            <p:ph sz="half" idx="2"/>
          </p:nvPr>
        </p:nvSpPr>
        <p:spPr>
          <a:xfrm>
            <a:off x="2686902" y="202292"/>
            <a:ext cx="2538241" cy="1152979"/>
          </a:xfrm>
        </p:spPr>
        <p:txBody>
          <a:bodyPr/>
          <a:lstStyle/>
          <a:p>
            <a:r>
              <a:rPr lang="hu-HU" dirty="0" err="1"/>
              <a:t>Pine</a:t>
            </a:r>
            <a:r>
              <a:rPr lang="hu-HU" dirty="0"/>
              <a:t> </a:t>
            </a:r>
            <a:r>
              <a:rPr lang="hu-HU" dirty="0" err="1"/>
              <a:t>plot</a:t>
            </a:r>
            <a:r>
              <a:rPr lang="hu-HU" dirty="0"/>
              <a:t>  </a:t>
            </a:r>
            <a:r>
              <a:rPr lang="hu-HU" dirty="0">
                <a:sym typeface="Wingdings" panose="05000000000000000000" pitchFamily="2" charset="2"/>
              </a:rPr>
              <a:t> </a:t>
            </a:r>
            <a:endParaRPr lang="hu-HU" dirty="0"/>
          </a:p>
          <a:p>
            <a:r>
              <a:rPr lang="hu-HU" dirty="0" err="1"/>
              <a:t>Control</a:t>
            </a:r>
            <a:endParaRPr lang="hu-HU" dirty="0"/>
          </a:p>
        </p:txBody>
      </p:sp>
      <p:sp>
        <p:nvSpPr>
          <p:cNvPr id="4" name="Cím 3">
            <a:extLst>
              <a:ext uri="{FF2B5EF4-FFF2-40B4-BE49-F238E27FC236}">
                <a16:creationId xmlns:a16="http://schemas.microsoft.com/office/drawing/2014/main" id="{593561A7-8D0C-DABC-4005-0668F5D50187}"/>
              </a:ext>
            </a:extLst>
          </p:cNvPr>
          <p:cNvSpPr>
            <a:spLocks noGrp="1"/>
          </p:cNvSpPr>
          <p:nvPr>
            <p:ph type="title"/>
          </p:nvPr>
        </p:nvSpPr>
        <p:spPr>
          <a:xfrm>
            <a:off x="656489" y="329953"/>
            <a:ext cx="1901427" cy="551789"/>
          </a:xfrm>
        </p:spPr>
        <p:txBody>
          <a:bodyPr/>
          <a:lstStyle/>
          <a:p>
            <a:r>
              <a:rPr lang="hu-HU" dirty="0" err="1"/>
              <a:t>Soil</a:t>
            </a:r>
            <a:r>
              <a:rPr lang="hu-HU" dirty="0"/>
              <a:t> </a:t>
            </a:r>
            <a:r>
              <a:rPr lang="hu-HU" dirty="0" err="1"/>
              <a:t>layers</a:t>
            </a:r>
            <a:endParaRPr lang="hu-HU" dirty="0"/>
          </a:p>
        </p:txBody>
      </p:sp>
      <p:graphicFrame>
        <p:nvGraphicFramePr>
          <p:cNvPr id="2" name="Táblázat 1">
            <a:extLst>
              <a:ext uri="{FF2B5EF4-FFF2-40B4-BE49-F238E27FC236}">
                <a16:creationId xmlns:a16="http://schemas.microsoft.com/office/drawing/2014/main" id="{A14D5C21-02FD-1C1E-AC4B-6FD136F18D9F}"/>
              </a:ext>
            </a:extLst>
          </p:cNvPr>
          <p:cNvGraphicFramePr>
            <a:graphicFrameLocks noGrp="1"/>
          </p:cNvGraphicFramePr>
          <p:nvPr>
            <p:extLst>
              <p:ext uri="{D42A27DB-BD31-4B8C-83A1-F6EECF244321}">
                <p14:modId xmlns:p14="http://schemas.microsoft.com/office/powerpoint/2010/main" val="1466356006"/>
              </p:ext>
            </p:extLst>
          </p:nvPr>
        </p:nvGraphicFramePr>
        <p:xfrm>
          <a:off x="6966859" y="456508"/>
          <a:ext cx="4824848" cy="3960467"/>
        </p:xfrm>
        <a:graphic>
          <a:graphicData uri="http://schemas.openxmlformats.org/drawingml/2006/table">
            <a:tbl>
              <a:tblPr firstRow="1" bandRow="1">
                <a:tableStyleId>{5940675A-B579-460E-94D1-54222C63F5DA}</a:tableStyleId>
              </a:tblPr>
              <a:tblGrid>
                <a:gridCol w="496438">
                  <a:extLst>
                    <a:ext uri="{9D8B030D-6E8A-4147-A177-3AD203B41FA5}">
                      <a16:colId xmlns:a16="http://schemas.microsoft.com/office/drawing/2014/main" val="1658268396"/>
                    </a:ext>
                  </a:extLst>
                </a:gridCol>
                <a:gridCol w="2045894">
                  <a:extLst>
                    <a:ext uri="{9D8B030D-6E8A-4147-A177-3AD203B41FA5}">
                      <a16:colId xmlns:a16="http://schemas.microsoft.com/office/drawing/2014/main" val="477849567"/>
                    </a:ext>
                  </a:extLst>
                </a:gridCol>
                <a:gridCol w="2282516">
                  <a:extLst>
                    <a:ext uri="{9D8B030D-6E8A-4147-A177-3AD203B41FA5}">
                      <a16:colId xmlns:a16="http://schemas.microsoft.com/office/drawing/2014/main" val="901233601"/>
                    </a:ext>
                  </a:extLst>
                </a:gridCol>
              </a:tblGrid>
              <a:tr h="370840">
                <a:tc>
                  <a:txBody>
                    <a:bodyPr/>
                    <a:lstStyle/>
                    <a:p>
                      <a:pPr marL="0" algn="l" defTabSz="914400" rtl="0" eaLnBrk="1" latinLnBrk="0" hangingPunct="1"/>
                      <a:endParaRPr lang="hu-HU" sz="1800" kern="1200" dirty="0">
                        <a:solidFill>
                          <a:schemeClr val="tx1"/>
                        </a:solidFill>
                        <a:latin typeface="+mn-lt"/>
                        <a:ea typeface="+mn-ea"/>
                        <a:cs typeface="+mn-cs"/>
                      </a:endParaRPr>
                    </a:p>
                  </a:txBody>
                  <a:tcPr>
                    <a:blipFill>
                      <a:blip r:embed="rId3"/>
                      <a:tile tx="0" ty="0" sx="100000" sy="100000" flip="none" algn="tl"/>
                    </a:blipFill>
                  </a:tcPr>
                </a:tc>
                <a:tc>
                  <a:txBody>
                    <a:bodyPr/>
                    <a:lstStyle/>
                    <a:p>
                      <a:pPr marL="0" indent="0">
                        <a:buFont typeface="+mj-lt"/>
                        <a:buNone/>
                      </a:pPr>
                      <a:r>
                        <a:rPr lang="hu-HU" dirty="0"/>
                        <a:t>1.   0,0 – 0,3 m</a:t>
                      </a:r>
                    </a:p>
                  </a:txBody>
                  <a:tcPr/>
                </a:tc>
                <a:tc>
                  <a:txBody>
                    <a:bodyPr/>
                    <a:lstStyle/>
                    <a:p>
                      <a:r>
                        <a:rPr lang="hu-HU" dirty="0" err="1"/>
                        <a:t>Humus</a:t>
                      </a:r>
                      <a:r>
                        <a:rPr lang="hu-HU" dirty="0"/>
                        <a:t>; </a:t>
                      </a:r>
                      <a:r>
                        <a:rPr lang="hu-HU" dirty="0" err="1"/>
                        <a:t>Sandy</a:t>
                      </a:r>
                      <a:r>
                        <a:rPr lang="hu-HU" dirty="0"/>
                        <a:t> </a:t>
                      </a:r>
                      <a:r>
                        <a:rPr lang="hu-HU" dirty="0" err="1"/>
                        <a:t>slit</a:t>
                      </a:r>
                      <a:endParaRPr lang="hu-HU" dirty="0"/>
                    </a:p>
                  </a:txBody>
                  <a:tcPr/>
                </a:tc>
                <a:extLst>
                  <a:ext uri="{0D108BD9-81ED-4DB2-BD59-A6C34878D82A}">
                    <a16:rowId xmlns:a16="http://schemas.microsoft.com/office/drawing/2014/main" val="3062707162"/>
                  </a:ext>
                </a:extLst>
              </a:tr>
              <a:tr h="370840">
                <a:tc>
                  <a:txBody>
                    <a:bodyPr/>
                    <a:lstStyle/>
                    <a:p>
                      <a:pPr marL="0" algn="l" defTabSz="914400" rtl="0" eaLnBrk="1" latinLnBrk="0" hangingPunct="1"/>
                      <a:endParaRPr lang="hu-HU" sz="1800" kern="1200" dirty="0">
                        <a:solidFill>
                          <a:schemeClr val="tx1"/>
                        </a:solidFill>
                        <a:latin typeface="+mn-lt"/>
                        <a:ea typeface="+mn-ea"/>
                        <a:cs typeface="+mn-cs"/>
                      </a:endParaRPr>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indent="0">
                        <a:buFont typeface="+mj-lt"/>
                        <a:buNone/>
                      </a:pPr>
                      <a:r>
                        <a:rPr lang="hu-HU" dirty="0"/>
                        <a:t>2.   0,3 – 0,75 m</a:t>
                      </a:r>
                    </a:p>
                  </a:txBody>
                  <a:tcPr/>
                </a:tc>
                <a:tc>
                  <a:txBody>
                    <a:bodyPr/>
                    <a:lstStyle/>
                    <a:p>
                      <a:r>
                        <a:rPr lang="hu-HU" dirty="0" err="1"/>
                        <a:t>Clay</a:t>
                      </a:r>
                      <a:endParaRPr lang="hu-HU" dirty="0"/>
                    </a:p>
                  </a:txBody>
                  <a:tcPr/>
                </a:tc>
                <a:extLst>
                  <a:ext uri="{0D108BD9-81ED-4DB2-BD59-A6C34878D82A}">
                    <a16:rowId xmlns:a16="http://schemas.microsoft.com/office/drawing/2014/main" val="47562129"/>
                  </a:ext>
                </a:extLst>
              </a:tr>
              <a:tr h="370840">
                <a:tc>
                  <a:txBody>
                    <a:bodyPr/>
                    <a:lstStyle/>
                    <a:p>
                      <a:endParaRPr lang="hu-HU" dirty="0"/>
                    </a:p>
                  </a:txBody>
                  <a:tcPr>
                    <a:blipFill>
                      <a:blip r:embed="rId5"/>
                      <a:tile tx="0" ty="0" sx="100000" sy="100000" flip="none" algn="tl"/>
                    </a:blipFill>
                  </a:tcPr>
                </a:tc>
                <a:tc>
                  <a:txBody>
                    <a:bodyPr/>
                    <a:lstStyle/>
                    <a:p>
                      <a:pPr marL="0" indent="0">
                        <a:buFont typeface="+mj-lt"/>
                        <a:buNone/>
                      </a:pPr>
                      <a:r>
                        <a:rPr lang="hu-HU" dirty="0"/>
                        <a:t>3.   0,75 – 1,15 m</a:t>
                      </a:r>
                    </a:p>
                  </a:txBody>
                  <a:tcPr/>
                </a:tc>
                <a:tc>
                  <a:txBody>
                    <a:bodyPr/>
                    <a:lstStyle/>
                    <a:p>
                      <a:r>
                        <a:rPr lang="hu-HU" dirty="0" err="1"/>
                        <a:t>Sandy</a:t>
                      </a:r>
                      <a:r>
                        <a:rPr lang="hu-HU" dirty="0"/>
                        <a:t> </a:t>
                      </a:r>
                      <a:r>
                        <a:rPr lang="hu-HU" dirty="0" err="1"/>
                        <a:t>slit</a:t>
                      </a:r>
                      <a:endParaRPr lang="hu-HU" dirty="0"/>
                    </a:p>
                  </a:txBody>
                  <a:tcPr/>
                </a:tc>
                <a:extLst>
                  <a:ext uri="{0D108BD9-81ED-4DB2-BD59-A6C34878D82A}">
                    <a16:rowId xmlns:a16="http://schemas.microsoft.com/office/drawing/2014/main" val="1184179311"/>
                  </a:ext>
                </a:extLst>
              </a:tr>
              <a:tr h="370840">
                <a:tc>
                  <a:txBody>
                    <a:bodyPr/>
                    <a:lstStyle/>
                    <a:p>
                      <a:endParaRPr lang="hu-HU" dirty="0"/>
                    </a:p>
                  </a:txBody>
                  <a:tcPr>
                    <a:blipFill dpi="0" rotWithShape="1">
                      <a:blip r:embed="rId6"/>
                      <a:srcRect/>
                      <a:tile tx="0" ty="0" sx="100000" sy="100000" flip="none" algn="tl"/>
                    </a:blipFill>
                  </a:tcPr>
                </a:tc>
                <a:tc>
                  <a:txBody>
                    <a:bodyPr/>
                    <a:lstStyle/>
                    <a:p>
                      <a:pPr marL="0" indent="0">
                        <a:buFont typeface="+mj-lt"/>
                        <a:buNone/>
                      </a:pPr>
                      <a:r>
                        <a:rPr lang="hu-HU" dirty="0"/>
                        <a:t>4.   1,15 – 1,6 m</a:t>
                      </a:r>
                    </a:p>
                  </a:txBody>
                  <a:tcPr/>
                </a:tc>
                <a:tc>
                  <a:txBody>
                    <a:bodyPr/>
                    <a:lstStyle/>
                    <a:p>
                      <a:r>
                        <a:rPr lang="hu-HU" dirty="0" err="1"/>
                        <a:t>Fine</a:t>
                      </a:r>
                      <a:r>
                        <a:rPr lang="hu-HU" dirty="0"/>
                        <a:t> </a:t>
                      </a:r>
                      <a:r>
                        <a:rPr lang="hu-HU" dirty="0" err="1"/>
                        <a:t>slit</a:t>
                      </a:r>
                      <a:endParaRPr lang="hu-HU" dirty="0"/>
                    </a:p>
                  </a:txBody>
                  <a:tcPr/>
                </a:tc>
                <a:extLst>
                  <a:ext uri="{0D108BD9-81ED-4DB2-BD59-A6C34878D82A}">
                    <a16:rowId xmlns:a16="http://schemas.microsoft.com/office/drawing/2014/main" val="2507248048"/>
                  </a:ext>
                </a:extLst>
              </a:tr>
              <a:tr h="370840">
                <a:tc>
                  <a:txBody>
                    <a:bodyPr/>
                    <a:lstStyle/>
                    <a:p>
                      <a:endParaRPr lang="hu-HU" dirty="0"/>
                    </a:p>
                  </a:txBody>
                  <a:tcPr>
                    <a:solidFill>
                      <a:schemeClr val="bg2">
                        <a:lumMod val="90000"/>
                      </a:schemeClr>
                    </a:solidFill>
                  </a:tcPr>
                </a:tc>
                <a:tc>
                  <a:txBody>
                    <a:bodyPr/>
                    <a:lstStyle/>
                    <a:p>
                      <a:pPr marL="0" indent="0">
                        <a:buFont typeface="+mj-lt"/>
                        <a:buNone/>
                      </a:pPr>
                      <a:r>
                        <a:rPr lang="hu-HU" dirty="0"/>
                        <a:t>5.   1,6 – 2,4 m</a:t>
                      </a:r>
                    </a:p>
                  </a:txBody>
                  <a:tcPr/>
                </a:tc>
                <a:tc>
                  <a:txBody>
                    <a:bodyPr/>
                    <a:lstStyle/>
                    <a:p>
                      <a:r>
                        <a:rPr lang="hu-HU" dirty="0" err="1"/>
                        <a:t>Clay</a:t>
                      </a:r>
                      <a:r>
                        <a:rPr lang="hu-HU" dirty="0"/>
                        <a:t> (</a:t>
                      </a:r>
                      <a:r>
                        <a:rPr lang="hu-HU" dirty="0" err="1"/>
                        <a:t>yellowish</a:t>
                      </a:r>
                      <a:r>
                        <a:rPr lang="hu-HU" dirty="0"/>
                        <a:t>)</a:t>
                      </a:r>
                    </a:p>
                  </a:txBody>
                  <a:tcPr/>
                </a:tc>
                <a:extLst>
                  <a:ext uri="{0D108BD9-81ED-4DB2-BD59-A6C34878D82A}">
                    <a16:rowId xmlns:a16="http://schemas.microsoft.com/office/drawing/2014/main" val="3869739064"/>
                  </a:ext>
                </a:extLst>
              </a:tr>
              <a:tr h="370840">
                <a:tc>
                  <a:txBody>
                    <a:bodyPr/>
                    <a:lstStyle/>
                    <a:p>
                      <a:endParaRPr lang="hu-HU" sz="1800" kern="1200" dirty="0">
                        <a:solidFill>
                          <a:schemeClr val="tx1"/>
                        </a:solidFill>
                        <a:latin typeface="+mn-lt"/>
                        <a:ea typeface="+mn-ea"/>
                        <a:cs typeface="+mn-cs"/>
                      </a:endParaRPr>
                    </a:p>
                  </a:txBody>
                  <a:tcPr>
                    <a:blipFill dpi="0" rotWithShape="1">
                      <a:blip r:embed="rId5"/>
                      <a:srcRect/>
                      <a:tile tx="0" ty="0" sx="100000" sy="100000" flip="none" algn="tl"/>
                    </a:blipFill>
                  </a:tcPr>
                </a:tc>
                <a:tc>
                  <a:txBody>
                    <a:bodyPr/>
                    <a:lstStyle/>
                    <a:p>
                      <a:pPr marL="0" indent="0">
                        <a:buFont typeface="+mj-lt"/>
                        <a:buNone/>
                      </a:pPr>
                      <a:r>
                        <a:rPr lang="hu-HU" dirty="0"/>
                        <a:t>6.   2,4 – 2,5 m</a:t>
                      </a:r>
                    </a:p>
                  </a:txBody>
                  <a:tcPr/>
                </a:tc>
                <a:tc>
                  <a:txBody>
                    <a:bodyPr/>
                    <a:lstStyle/>
                    <a:p>
                      <a:r>
                        <a:rPr lang="hu-HU" dirty="0"/>
                        <a:t>Sand</a:t>
                      </a:r>
                    </a:p>
                  </a:txBody>
                  <a:tcPr/>
                </a:tc>
                <a:extLst>
                  <a:ext uri="{0D108BD9-81ED-4DB2-BD59-A6C34878D82A}">
                    <a16:rowId xmlns:a16="http://schemas.microsoft.com/office/drawing/2014/main" val="2416135218"/>
                  </a:ext>
                </a:extLst>
              </a:tr>
              <a:tr h="370840">
                <a:tc>
                  <a:txBody>
                    <a:bodyPr/>
                    <a:lstStyle/>
                    <a:p>
                      <a:endParaRPr lang="hu-HU" dirty="0"/>
                    </a:p>
                  </a:txBody>
                  <a:tcPr>
                    <a:solidFill>
                      <a:schemeClr val="bg2">
                        <a:lumMod val="90000"/>
                      </a:schemeClr>
                    </a:solidFill>
                  </a:tcPr>
                </a:tc>
                <a:tc>
                  <a:txBody>
                    <a:bodyPr/>
                    <a:lstStyle/>
                    <a:p>
                      <a:pPr marL="0" indent="0">
                        <a:buFont typeface="+mj-lt"/>
                        <a:buNone/>
                      </a:pPr>
                      <a:r>
                        <a:rPr lang="hu-HU" dirty="0"/>
                        <a:t>7.   2,5 – 2,7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kern="1200" dirty="0" err="1">
                          <a:solidFill>
                            <a:schemeClr val="tx1"/>
                          </a:solidFill>
                          <a:latin typeface="+mn-lt"/>
                          <a:ea typeface="+mn-ea"/>
                          <a:cs typeface="+mn-cs"/>
                        </a:rPr>
                        <a:t>Clay</a:t>
                      </a:r>
                      <a:r>
                        <a:rPr lang="hu-HU" sz="1800" kern="1200" dirty="0">
                          <a:solidFill>
                            <a:schemeClr val="tx1"/>
                          </a:solidFill>
                          <a:latin typeface="+mn-lt"/>
                          <a:ea typeface="+mn-ea"/>
                          <a:cs typeface="+mn-cs"/>
                        </a:rPr>
                        <a:t> (</a:t>
                      </a:r>
                      <a:r>
                        <a:rPr lang="hu-HU" sz="1800" kern="1200" dirty="0" err="1">
                          <a:solidFill>
                            <a:schemeClr val="tx1"/>
                          </a:solidFill>
                          <a:latin typeface="+mn-lt"/>
                          <a:ea typeface="+mn-ea"/>
                          <a:cs typeface="+mn-cs"/>
                        </a:rPr>
                        <a:t>yellowish-grey</a:t>
                      </a:r>
                      <a:r>
                        <a:rPr lang="hu-HU" sz="1800" kern="1200" dirty="0">
                          <a:solidFill>
                            <a:schemeClr val="tx1"/>
                          </a:solidFill>
                          <a:latin typeface="+mn-lt"/>
                          <a:ea typeface="+mn-ea"/>
                          <a:cs typeface="+mn-cs"/>
                        </a:rPr>
                        <a:t>)</a:t>
                      </a:r>
                    </a:p>
                  </a:txBody>
                  <a:tcPr/>
                </a:tc>
                <a:extLst>
                  <a:ext uri="{0D108BD9-81ED-4DB2-BD59-A6C34878D82A}">
                    <a16:rowId xmlns:a16="http://schemas.microsoft.com/office/drawing/2014/main" val="3930563438"/>
                  </a:ext>
                </a:extLst>
              </a:tr>
              <a:tr h="349341">
                <a:tc>
                  <a:txBody>
                    <a:bodyPr/>
                    <a:lstStyle/>
                    <a:p>
                      <a:endParaRPr lang="hu-HU" dirty="0"/>
                    </a:p>
                  </a:txBody>
                  <a:tcPr>
                    <a:blipFill>
                      <a:blip r:embed="rId5"/>
                      <a:tile tx="0" ty="0" sx="100000" sy="100000" flip="none" algn="tl"/>
                    </a:blipFill>
                  </a:tcPr>
                </a:tc>
                <a:tc>
                  <a:txBody>
                    <a:bodyPr/>
                    <a:lstStyle/>
                    <a:p>
                      <a:pPr marL="0" indent="0">
                        <a:buFont typeface="+mj-lt"/>
                        <a:buNone/>
                      </a:pPr>
                      <a:r>
                        <a:rPr lang="hu-HU" dirty="0"/>
                        <a:t>8.   2,7 – 2,8 m </a:t>
                      </a:r>
                    </a:p>
                  </a:txBody>
                  <a:tcPr/>
                </a:tc>
                <a:tc>
                  <a:txBody>
                    <a:bodyPr/>
                    <a:lstStyle/>
                    <a:p>
                      <a:pPr algn="just">
                        <a:lnSpc>
                          <a:spcPct val="100000"/>
                        </a:lnSpc>
                        <a:spcAft>
                          <a:spcPts val="800"/>
                        </a:spcAft>
                        <a:tabLst>
                          <a:tab pos="363538" algn="l"/>
                        </a:tabLst>
                      </a:pPr>
                      <a:r>
                        <a:rPr lang="hu-HU" sz="1800" kern="1200" dirty="0">
                          <a:solidFill>
                            <a:schemeClr val="tx1"/>
                          </a:solidFill>
                          <a:latin typeface="+mn-lt"/>
                          <a:ea typeface="+mn-ea"/>
                          <a:cs typeface="+mn-cs"/>
                        </a:rPr>
                        <a:t>Sand</a:t>
                      </a:r>
                      <a:r>
                        <a:rPr lang="hu-HU" sz="1600" dirty="0"/>
                        <a:t> (w = 19,5%)</a:t>
                      </a:r>
                      <a:endParaRPr lang="hu-HU"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11994329"/>
                  </a:ext>
                </a:extLst>
              </a:tr>
              <a:tr h="313380">
                <a:tc rowSpan="2">
                  <a:txBody>
                    <a:bodyPr/>
                    <a:lstStyle/>
                    <a:p>
                      <a:endParaRPr lang="hu-HU" dirty="0"/>
                    </a:p>
                  </a:txBody>
                  <a:tcPr>
                    <a:solidFill>
                      <a:schemeClr val="bg2">
                        <a:lumMod val="90000"/>
                      </a:schemeClr>
                    </a:solidFill>
                  </a:tcPr>
                </a:tc>
                <a:tc rowSpan="2">
                  <a:txBody>
                    <a:bodyPr/>
                    <a:lstStyle/>
                    <a:p>
                      <a:pPr marL="0" indent="0">
                        <a:buFont typeface="+mj-lt"/>
                        <a:buNone/>
                      </a:pPr>
                      <a:r>
                        <a:rPr lang="hu-HU" dirty="0"/>
                        <a:t>9.   2,8 – 3,2 m</a:t>
                      </a:r>
                    </a:p>
                  </a:txBody>
                  <a:tcPr/>
                </a:tc>
                <a:tc>
                  <a:txBody>
                    <a:bodyPr/>
                    <a:lstStyle/>
                    <a:p>
                      <a:pPr algn="just">
                        <a:lnSpc>
                          <a:spcPct val="100000"/>
                        </a:lnSpc>
                        <a:spcAft>
                          <a:spcPts val="800"/>
                        </a:spcAft>
                        <a:tabLst>
                          <a:tab pos="363538" algn="l"/>
                        </a:tabLst>
                      </a:pPr>
                      <a:r>
                        <a:rPr lang="hu-HU" sz="1600" kern="1200" dirty="0" err="1">
                          <a:solidFill>
                            <a:schemeClr val="tx1"/>
                          </a:solidFill>
                          <a:latin typeface="+mn-lt"/>
                          <a:ea typeface="+mn-ea"/>
                          <a:cs typeface="+mn-cs"/>
                        </a:rPr>
                        <a:t>Clay</a:t>
                      </a:r>
                      <a:r>
                        <a:rPr lang="hu-HU" sz="1600" kern="1200" dirty="0">
                          <a:solidFill>
                            <a:schemeClr val="tx1"/>
                          </a:solidFill>
                          <a:latin typeface="+mn-lt"/>
                          <a:ea typeface="+mn-ea"/>
                          <a:cs typeface="+mn-cs"/>
                        </a:rPr>
                        <a:t> (</a:t>
                      </a:r>
                      <a:r>
                        <a:rPr lang="hu-HU" sz="1600" kern="1200" dirty="0" err="1">
                          <a:solidFill>
                            <a:schemeClr val="tx1"/>
                          </a:solidFill>
                          <a:latin typeface="+mn-lt"/>
                          <a:ea typeface="+mn-ea"/>
                          <a:cs typeface="+mn-cs"/>
                        </a:rPr>
                        <a:t>yellowish</a:t>
                      </a:r>
                      <a:r>
                        <a:rPr lang="hu-HU" sz="1600" kern="1200" dirty="0">
                          <a:solidFill>
                            <a:schemeClr val="tx1"/>
                          </a:solidFill>
                          <a:latin typeface="+mn-lt"/>
                          <a:ea typeface="+mn-ea"/>
                          <a:cs typeface="+mn-cs"/>
                        </a:rPr>
                        <a:t>)</a:t>
                      </a:r>
                    </a:p>
                  </a:txBody>
                  <a:tcPr marL="68580" marR="68580" marT="0" marB="0"/>
                </a:tc>
                <a:extLst>
                  <a:ext uri="{0D108BD9-81ED-4DB2-BD59-A6C34878D82A}">
                    <a16:rowId xmlns:a16="http://schemas.microsoft.com/office/drawing/2014/main" val="2658362285"/>
                  </a:ext>
                </a:extLst>
              </a:tr>
              <a:tr h="314607">
                <a:tc vMerge="1">
                  <a:txBody>
                    <a:bodyPr/>
                    <a:lstStyle/>
                    <a:p>
                      <a:endParaRPr lang="hu-HU"/>
                    </a:p>
                  </a:txBody>
                  <a:tcPr/>
                </a:tc>
                <a:tc vMerge="1">
                  <a:txBody>
                    <a:bodyPr/>
                    <a:lstStyle/>
                    <a:p>
                      <a:endParaRPr lang="hu-HU"/>
                    </a:p>
                  </a:txBody>
                  <a:tcPr/>
                </a:tc>
                <a:tc>
                  <a:txBody>
                    <a:bodyPr/>
                    <a:lstStyle/>
                    <a:p>
                      <a:pPr algn="just">
                        <a:lnSpc>
                          <a:spcPct val="100000"/>
                        </a:lnSpc>
                        <a:spcAft>
                          <a:spcPts val="800"/>
                        </a:spcAft>
                        <a:tabLst>
                          <a:tab pos="363538" algn="l"/>
                        </a:tabLst>
                      </a:pPr>
                      <a:r>
                        <a:rPr lang="hu-HU" sz="1600" kern="1200" dirty="0">
                          <a:solidFill>
                            <a:schemeClr val="tx1"/>
                          </a:solidFill>
                          <a:latin typeface="+mn-lt"/>
                          <a:ea typeface="+mn-ea"/>
                          <a:cs typeface="+mn-cs"/>
                        </a:rPr>
                        <a:t>3 m: </a:t>
                      </a:r>
                      <a:r>
                        <a:rPr lang="hu-HU" sz="1600" kern="1200" dirty="0" err="1">
                          <a:solidFill>
                            <a:schemeClr val="tx1"/>
                          </a:solidFill>
                          <a:latin typeface="+mn-lt"/>
                          <a:ea typeface="+mn-ea"/>
                          <a:cs typeface="+mn-cs"/>
                        </a:rPr>
                        <a:t>groundwater</a:t>
                      </a:r>
                      <a:r>
                        <a:rPr lang="hu-HU" sz="1600" kern="1200" dirty="0">
                          <a:solidFill>
                            <a:schemeClr val="tx1"/>
                          </a:solidFill>
                          <a:latin typeface="+mn-lt"/>
                          <a:ea typeface="+mn-ea"/>
                          <a:cs typeface="+mn-cs"/>
                        </a:rPr>
                        <a:t> </a:t>
                      </a:r>
                      <a:r>
                        <a:rPr lang="hu-HU" sz="1600" kern="1200" dirty="0" err="1">
                          <a:solidFill>
                            <a:schemeClr val="tx1"/>
                          </a:solidFill>
                          <a:latin typeface="+mn-lt"/>
                          <a:ea typeface="+mn-ea"/>
                          <a:cs typeface="+mn-cs"/>
                        </a:rPr>
                        <a:t>level</a:t>
                      </a:r>
                      <a:endParaRPr lang="hu-HU"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209586493"/>
                  </a:ext>
                </a:extLst>
              </a:tr>
              <a:tr h="370840">
                <a:tc>
                  <a:txBody>
                    <a:bodyPr/>
                    <a:lstStyle/>
                    <a:p>
                      <a:endParaRPr lang="hu-HU"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indent="0">
                        <a:buFont typeface="+mj-lt"/>
                        <a:buNone/>
                      </a:pPr>
                      <a:r>
                        <a:rPr lang="hu-HU" dirty="0"/>
                        <a:t>10.  3,2 – 5,0 m</a:t>
                      </a:r>
                    </a:p>
                  </a:txBody>
                  <a:tcPr/>
                </a:tc>
                <a:tc>
                  <a:txBody>
                    <a:bodyPr/>
                    <a:lstStyle/>
                    <a:p>
                      <a:r>
                        <a:rPr lang="hu-HU" dirty="0"/>
                        <a:t>Grey </a:t>
                      </a:r>
                      <a:r>
                        <a:rPr lang="hu-HU" dirty="0" err="1"/>
                        <a:t>clay</a:t>
                      </a:r>
                      <a:endParaRPr lang="hu-HU" dirty="0"/>
                    </a:p>
                  </a:txBody>
                  <a:tcPr/>
                </a:tc>
                <a:extLst>
                  <a:ext uri="{0D108BD9-81ED-4DB2-BD59-A6C34878D82A}">
                    <a16:rowId xmlns:a16="http://schemas.microsoft.com/office/drawing/2014/main" val="227758643"/>
                  </a:ext>
                </a:extLst>
              </a:tr>
            </a:tbl>
          </a:graphicData>
        </a:graphic>
      </p:graphicFrame>
      <p:graphicFrame>
        <p:nvGraphicFramePr>
          <p:cNvPr id="6" name="Táblázat 5">
            <a:extLst>
              <a:ext uri="{FF2B5EF4-FFF2-40B4-BE49-F238E27FC236}">
                <a16:creationId xmlns:a16="http://schemas.microsoft.com/office/drawing/2014/main" id="{56EF2591-9B86-1AC9-FADD-0E0F007A1703}"/>
              </a:ext>
            </a:extLst>
          </p:cNvPr>
          <p:cNvGraphicFramePr>
            <a:graphicFrameLocks noGrp="1"/>
          </p:cNvGraphicFramePr>
          <p:nvPr>
            <p:extLst>
              <p:ext uri="{D42A27DB-BD31-4B8C-83A1-F6EECF244321}">
                <p14:modId xmlns:p14="http://schemas.microsoft.com/office/powerpoint/2010/main" val="170533130"/>
              </p:ext>
            </p:extLst>
          </p:nvPr>
        </p:nvGraphicFramePr>
        <p:xfrm>
          <a:off x="656489" y="1355271"/>
          <a:ext cx="5254454" cy="5181600"/>
        </p:xfrm>
        <a:graphic>
          <a:graphicData uri="http://schemas.openxmlformats.org/drawingml/2006/table">
            <a:tbl>
              <a:tblPr firstRow="1" bandRow="1">
                <a:tableStyleId>{5940675A-B579-460E-94D1-54222C63F5DA}</a:tableStyleId>
              </a:tblPr>
              <a:tblGrid>
                <a:gridCol w="540641">
                  <a:extLst>
                    <a:ext uri="{9D8B030D-6E8A-4147-A177-3AD203B41FA5}">
                      <a16:colId xmlns:a16="http://schemas.microsoft.com/office/drawing/2014/main" val="1658268396"/>
                    </a:ext>
                  </a:extLst>
                </a:gridCol>
                <a:gridCol w="2228061">
                  <a:extLst>
                    <a:ext uri="{9D8B030D-6E8A-4147-A177-3AD203B41FA5}">
                      <a16:colId xmlns:a16="http://schemas.microsoft.com/office/drawing/2014/main" val="477849567"/>
                    </a:ext>
                  </a:extLst>
                </a:gridCol>
                <a:gridCol w="2485752">
                  <a:extLst>
                    <a:ext uri="{9D8B030D-6E8A-4147-A177-3AD203B41FA5}">
                      <a16:colId xmlns:a16="http://schemas.microsoft.com/office/drawing/2014/main" val="901233601"/>
                    </a:ext>
                  </a:extLst>
                </a:gridCol>
              </a:tblGrid>
              <a:tr h="370840">
                <a:tc>
                  <a:txBody>
                    <a:bodyPr/>
                    <a:lstStyle/>
                    <a:p>
                      <a:pPr marL="0" algn="l" defTabSz="914400" rtl="0" eaLnBrk="1" latinLnBrk="0" hangingPunct="1"/>
                      <a:endParaRPr lang="hu-HU" sz="1800" kern="1200" dirty="0">
                        <a:solidFill>
                          <a:schemeClr val="tx1"/>
                        </a:solidFill>
                        <a:latin typeface="+mn-lt"/>
                        <a:ea typeface="+mn-ea"/>
                        <a:cs typeface="+mn-cs"/>
                      </a:endParaRPr>
                    </a:p>
                  </a:txBody>
                  <a:tcPr>
                    <a:blipFill>
                      <a:blip r:embed="rId3"/>
                      <a:tile tx="0" ty="0" sx="100000" sy="100000" flip="none" algn="tl"/>
                    </a:blipFill>
                  </a:tcPr>
                </a:tc>
                <a:tc>
                  <a:txBody>
                    <a:bodyPr/>
                    <a:lstStyle/>
                    <a:p>
                      <a:pPr marL="0" indent="0">
                        <a:buFont typeface="+mj-lt"/>
                        <a:buNone/>
                      </a:pPr>
                      <a:r>
                        <a:rPr lang="hu-HU" dirty="0"/>
                        <a:t>1.   0,0 – 0,4 m</a:t>
                      </a:r>
                    </a:p>
                  </a:txBody>
                  <a:tcPr/>
                </a:tc>
                <a:tc>
                  <a:txBody>
                    <a:bodyPr/>
                    <a:lstStyle/>
                    <a:p>
                      <a:r>
                        <a:rPr lang="hu-HU" dirty="0" err="1"/>
                        <a:t>Humus</a:t>
                      </a:r>
                      <a:endParaRPr lang="hu-HU" dirty="0"/>
                    </a:p>
                  </a:txBody>
                  <a:tcPr/>
                </a:tc>
                <a:extLst>
                  <a:ext uri="{0D108BD9-81ED-4DB2-BD59-A6C34878D82A}">
                    <a16:rowId xmlns:a16="http://schemas.microsoft.com/office/drawing/2014/main" val="3062707162"/>
                  </a:ext>
                </a:extLst>
              </a:tr>
              <a:tr h="370840">
                <a:tc>
                  <a:txBody>
                    <a:bodyPr/>
                    <a:lstStyle/>
                    <a:p>
                      <a:pPr marL="0" algn="l" defTabSz="914400" rtl="0" eaLnBrk="1" latinLnBrk="0" hangingPunct="1"/>
                      <a:endParaRPr lang="hu-HU" sz="1800" kern="1200" dirty="0">
                        <a:solidFill>
                          <a:schemeClr val="tx1"/>
                        </a:solidFill>
                        <a:latin typeface="+mn-lt"/>
                        <a:ea typeface="+mn-ea"/>
                        <a:cs typeface="+mn-cs"/>
                      </a:endParaRPr>
                    </a:p>
                  </a:txBody>
                  <a:tcPr>
                    <a:blipFill>
                      <a:blip r:embed="rId7"/>
                      <a:tile tx="0" ty="0" sx="100000" sy="100000" flip="none" algn="tl"/>
                    </a:blipFill>
                  </a:tcPr>
                </a:tc>
                <a:tc>
                  <a:txBody>
                    <a:bodyPr/>
                    <a:lstStyle/>
                    <a:p>
                      <a:pPr marL="0" indent="0">
                        <a:buFont typeface="+mj-lt"/>
                        <a:buNone/>
                      </a:pPr>
                      <a:r>
                        <a:rPr lang="hu-HU" dirty="0"/>
                        <a:t>2.   0,4 – 0,8 m</a:t>
                      </a:r>
                    </a:p>
                  </a:txBody>
                  <a:tcPr/>
                </a:tc>
                <a:tc>
                  <a:txBody>
                    <a:bodyPr/>
                    <a:lstStyle/>
                    <a:p>
                      <a:r>
                        <a:rPr lang="hu-HU" dirty="0" err="1"/>
                        <a:t>Silty</a:t>
                      </a:r>
                      <a:r>
                        <a:rPr lang="hu-HU" dirty="0"/>
                        <a:t> </a:t>
                      </a:r>
                      <a:r>
                        <a:rPr lang="hu-HU" dirty="0" err="1"/>
                        <a:t>clay</a:t>
                      </a:r>
                      <a:endParaRPr lang="hu-HU" dirty="0"/>
                    </a:p>
                  </a:txBody>
                  <a:tcPr/>
                </a:tc>
                <a:extLst>
                  <a:ext uri="{0D108BD9-81ED-4DB2-BD59-A6C34878D82A}">
                    <a16:rowId xmlns:a16="http://schemas.microsoft.com/office/drawing/2014/main" val="47562129"/>
                  </a:ext>
                </a:extLst>
              </a:tr>
              <a:tr h="370840">
                <a:tc>
                  <a:txBody>
                    <a:bodyPr/>
                    <a:lstStyle/>
                    <a:p>
                      <a:endParaRPr lang="hu-HU" dirty="0"/>
                    </a:p>
                  </a:txBody>
                  <a:tcPr>
                    <a:solidFill>
                      <a:schemeClr val="bg2">
                        <a:lumMod val="90000"/>
                      </a:schemeClr>
                    </a:solidFill>
                  </a:tcPr>
                </a:tc>
                <a:tc>
                  <a:txBody>
                    <a:bodyPr/>
                    <a:lstStyle/>
                    <a:p>
                      <a:pPr marL="0" indent="0">
                        <a:buFont typeface="+mj-lt"/>
                        <a:buNone/>
                      </a:pPr>
                      <a:r>
                        <a:rPr lang="hu-HU" dirty="0"/>
                        <a:t>3.   0,8 – 1,2 m</a:t>
                      </a:r>
                    </a:p>
                  </a:txBody>
                  <a:tcPr/>
                </a:tc>
                <a:tc>
                  <a:txBody>
                    <a:bodyPr/>
                    <a:lstStyle/>
                    <a:p>
                      <a:r>
                        <a:rPr lang="hu-HU" dirty="0" err="1"/>
                        <a:t>Clay</a:t>
                      </a:r>
                      <a:endParaRPr lang="hu-HU" dirty="0"/>
                    </a:p>
                  </a:txBody>
                  <a:tcPr/>
                </a:tc>
                <a:extLst>
                  <a:ext uri="{0D108BD9-81ED-4DB2-BD59-A6C34878D82A}">
                    <a16:rowId xmlns:a16="http://schemas.microsoft.com/office/drawing/2014/main" val="1184179311"/>
                  </a:ext>
                </a:extLst>
              </a:tr>
              <a:tr h="370840">
                <a:tc>
                  <a:txBody>
                    <a:bodyPr/>
                    <a:lstStyle/>
                    <a:p>
                      <a:endParaRPr lang="hu-HU"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indent="0">
                        <a:buFont typeface="+mj-lt"/>
                        <a:buNone/>
                      </a:pPr>
                      <a:r>
                        <a:rPr lang="hu-HU" dirty="0"/>
                        <a:t>4.   1,2 – 2,1 m</a:t>
                      </a:r>
                    </a:p>
                  </a:txBody>
                  <a:tcPr/>
                </a:tc>
                <a:tc>
                  <a:txBody>
                    <a:bodyPr/>
                    <a:lstStyle/>
                    <a:p>
                      <a:r>
                        <a:rPr lang="hu-HU" dirty="0"/>
                        <a:t>Grey </a:t>
                      </a:r>
                      <a:r>
                        <a:rPr lang="hu-HU" dirty="0" err="1"/>
                        <a:t>clay</a:t>
                      </a:r>
                      <a:endParaRPr lang="hu-HU" dirty="0"/>
                    </a:p>
                  </a:txBody>
                  <a:tcPr/>
                </a:tc>
                <a:extLst>
                  <a:ext uri="{0D108BD9-81ED-4DB2-BD59-A6C34878D82A}">
                    <a16:rowId xmlns:a16="http://schemas.microsoft.com/office/drawing/2014/main" val="2507248048"/>
                  </a:ext>
                </a:extLst>
              </a:tr>
              <a:tr h="370840">
                <a:tc>
                  <a:txBody>
                    <a:bodyPr/>
                    <a:lstStyle/>
                    <a:p>
                      <a:endParaRPr lang="hu-HU" dirty="0"/>
                    </a:p>
                  </a:txBody>
                  <a:tcPr>
                    <a:blipFill>
                      <a:blip r:embed="rId8"/>
                      <a:tile tx="0" ty="0" sx="100000" sy="100000" flip="none" algn="tl"/>
                    </a:blipFill>
                  </a:tcPr>
                </a:tc>
                <a:tc>
                  <a:txBody>
                    <a:bodyPr/>
                    <a:lstStyle/>
                    <a:p>
                      <a:pPr marL="0" indent="0">
                        <a:buFont typeface="+mj-lt"/>
                        <a:buNone/>
                      </a:pPr>
                      <a:r>
                        <a:rPr lang="hu-HU" dirty="0"/>
                        <a:t>5.   2,1 – 2,5 m</a:t>
                      </a:r>
                    </a:p>
                  </a:txBody>
                  <a:tcPr/>
                </a:tc>
                <a:tc>
                  <a:txBody>
                    <a:bodyPr/>
                    <a:lstStyle/>
                    <a:p>
                      <a:r>
                        <a:rPr lang="hu-HU" dirty="0" err="1"/>
                        <a:t>Aleulit</a:t>
                      </a:r>
                      <a:r>
                        <a:rPr lang="hu-HU" dirty="0"/>
                        <a:t> (</a:t>
                      </a:r>
                      <a:r>
                        <a:rPr lang="hu-HU" dirty="0" err="1"/>
                        <a:t>clay</a:t>
                      </a:r>
                      <a:r>
                        <a:rPr lang="hu-HU" dirty="0"/>
                        <a:t>)</a:t>
                      </a:r>
                    </a:p>
                  </a:txBody>
                  <a:tcPr/>
                </a:tc>
                <a:extLst>
                  <a:ext uri="{0D108BD9-81ED-4DB2-BD59-A6C34878D82A}">
                    <a16:rowId xmlns:a16="http://schemas.microsoft.com/office/drawing/2014/main" val="3869739064"/>
                  </a:ext>
                </a:extLst>
              </a:tr>
              <a:tr h="370840">
                <a:tc>
                  <a:txBody>
                    <a:bodyPr/>
                    <a:lstStyle/>
                    <a:p>
                      <a:endParaRPr lang="hu-HU" sz="1800" kern="1200" dirty="0">
                        <a:solidFill>
                          <a:schemeClr val="tx1"/>
                        </a:solidFill>
                        <a:latin typeface="+mn-lt"/>
                        <a:ea typeface="+mn-ea"/>
                        <a:cs typeface="+mn-cs"/>
                      </a:endParaRPr>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indent="0">
                        <a:buFont typeface="+mj-lt"/>
                        <a:buNone/>
                      </a:pPr>
                      <a:r>
                        <a:rPr lang="hu-HU" dirty="0"/>
                        <a:t>6.   2,5 – 2,9 m</a:t>
                      </a:r>
                    </a:p>
                  </a:txBody>
                  <a:tcPr/>
                </a:tc>
                <a:tc>
                  <a:txBody>
                    <a:bodyPr/>
                    <a:lstStyle/>
                    <a:p>
                      <a:r>
                        <a:rPr lang="hu-HU" dirty="0"/>
                        <a:t>Grey </a:t>
                      </a:r>
                      <a:r>
                        <a:rPr lang="hu-HU" dirty="0" err="1"/>
                        <a:t>clay</a:t>
                      </a:r>
                      <a:endParaRPr lang="hu-HU" dirty="0"/>
                    </a:p>
                  </a:txBody>
                  <a:tcPr/>
                </a:tc>
                <a:extLst>
                  <a:ext uri="{0D108BD9-81ED-4DB2-BD59-A6C34878D82A}">
                    <a16:rowId xmlns:a16="http://schemas.microsoft.com/office/drawing/2014/main" val="2416135218"/>
                  </a:ext>
                </a:extLst>
              </a:tr>
              <a:tr h="370840">
                <a:tc>
                  <a:txBody>
                    <a:bodyPr/>
                    <a:lstStyle/>
                    <a:p>
                      <a:endParaRPr lang="hu-HU" dirty="0"/>
                    </a:p>
                  </a:txBody>
                  <a:tcPr>
                    <a:blipFill>
                      <a:blip r:embed="rId8"/>
                      <a:tile tx="0" ty="0" sx="100000" sy="100000" flip="none" algn="tl"/>
                    </a:blipFill>
                  </a:tcPr>
                </a:tc>
                <a:tc>
                  <a:txBody>
                    <a:bodyPr/>
                    <a:lstStyle/>
                    <a:p>
                      <a:pPr marL="0" indent="0">
                        <a:buFont typeface="+mj-lt"/>
                        <a:buNone/>
                      </a:pPr>
                      <a:r>
                        <a:rPr lang="hu-HU" dirty="0"/>
                        <a:t>7.   2,9 – 3,0 m</a:t>
                      </a:r>
                    </a:p>
                  </a:txBody>
                  <a:tcPr/>
                </a:tc>
                <a:tc>
                  <a:txBody>
                    <a:bodyPr/>
                    <a:lstStyle/>
                    <a:p>
                      <a:r>
                        <a:rPr lang="hu-HU" dirty="0" err="1"/>
                        <a:t>Aleulit</a:t>
                      </a:r>
                      <a:endParaRPr lang="hu-HU" dirty="0"/>
                    </a:p>
                  </a:txBody>
                  <a:tcPr/>
                </a:tc>
                <a:extLst>
                  <a:ext uri="{0D108BD9-81ED-4DB2-BD59-A6C34878D82A}">
                    <a16:rowId xmlns:a16="http://schemas.microsoft.com/office/drawing/2014/main" val="3930563438"/>
                  </a:ext>
                </a:extLst>
              </a:tr>
              <a:tr h="370840">
                <a:tc>
                  <a:txBody>
                    <a:bodyPr/>
                    <a:lstStyle/>
                    <a:p>
                      <a:endParaRPr lang="hu-HU" dirty="0"/>
                    </a:p>
                  </a:txBody>
                  <a:tcPr>
                    <a:solidFill>
                      <a:schemeClr val="bg2">
                        <a:lumMod val="90000"/>
                      </a:schemeClr>
                    </a:solidFill>
                  </a:tcPr>
                </a:tc>
                <a:tc>
                  <a:txBody>
                    <a:bodyPr/>
                    <a:lstStyle/>
                    <a:p>
                      <a:pPr marL="0" indent="0">
                        <a:buFont typeface="+mj-lt"/>
                        <a:buNone/>
                      </a:pPr>
                      <a:r>
                        <a:rPr lang="hu-HU" dirty="0"/>
                        <a:t>8.   3,0 – 3,6 m </a:t>
                      </a:r>
                    </a:p>
                  </a:txBody>
                  <a:tcPr/>
                </a:tc>
                <a:tc>
                  <a:txBody>
                    <a:bodyPr/>
                    <a:lstStyle/>
                    <a:p>
                      <a:pPr algn="just">
                        <a:lnSpc>
                          <a:spcPct val="100000"/>
                        </a:lnSpc>
                        <a:spcAft>
                          <a:spcPts val="800"/>
                        </a:spcAft>
                        <a:tabLst>
                          <a:tab pos="363538" algn="l"/>
                        </a:tabLst>
                      </a:pPr>
                      <a:r>
                        <a:rPr lang="hu-HU" sz="1600" kern="1200" dirty="0" err="1">
                          <a:solidFill>
                            <a:schemeClr val="tx1"/>
                          </a:solidFill>
                          <a:latin typeface="+mn-lt"/>
                          <a:ea typeface="+mn-ea"/>
                          <a:cs typeface="+mn-cs"/>
                        </a:rPr>
                        <a:t>Clay</a:t>
                      </a:r>
                      <a:r>
                        <a:rPr lang="hu-HU" sz="1600" kern="1200" dirty="0">
                          <a:solidFill>
                            <a:schemeClr val="tx1"/>
                          </a:solidFill>
                          <a:latin typeface="+mn-lt"/>
                          <a:ea typeface="+mn-ea"/>
                          <a:cs typeface="+mn-cs"/>
                        </a:rPr>
                        <a:t> (</a:t>
                      </a:r>
                      <a:r>
                        <a:rPr lang="hu-HU" sz="1600" kern="1200" dirty="0" err="1">
                          <a:solidFill>
                            <a:schemeClr val="tx1"/>
                          </a:solidFill>
                          <a:latin typeface="+mn-lt"/>
                          <a:ea typeface="+mn-ea"/>
                          <a:cs typeface="+mn-cs"/>
                        </a:rPr>
                        <a:t>yellowish-grey</a:t>
                      </a:r>
                      <a:r>
                        <a:rPr lang="hu-HU" sz="1600" kern="1200" dirty="0">
                          <a:solidFill>
                            <a:schemeClr val="tx1"/>
                          </a:solidFill>
                          <a:latin typeface="+mn-lt"/>
                          <a:ea typeface="+mn-ea"/>
                          <a:cs typeface="+mn-cs"/>
                        </a:rPr>
                        <a:t>)</a:t>
                      </a:r>
                    </a:p>
                  </a:txBody>
                  <a:tcPr marL="68580" marR="68580" marT="0" marB="0"/>
                </a:tc>
                <a:extLst>
                  <a:ext uri="{0D108BD9-81ED-4DB2-BD59-A6C34878D82A}">
                    <a16:rowId xmlns:a16="http://schemas.microsoft.com/office/drawing/2014/main" val="111994329"/>
                  </a:ext>
                </a:extLst>
              </a:tr>
              <a:tr h="370840">
                <a:tc>
                  <a:txBody>
                    <a:bodyPr/>
                    <a:lstStyle/>
                    <a:p>
                      <a:endParaRPr lang="hu-HU" dirty="0"/>
                    </a:p>
                  </a:txBody>
                  <a:tcPr>
                    <a:solidFill>
                      <a:schemeClr val="bg2">
                        <a:lumMod val="90000"/>
                      </a:schemeClr>
                    </a:solidFill>
                  </a:tcPr>
                </a:tc>
                <a:tc>
                  <a:txBody>
                    <a:bodyPr/>
                    <a:lstStyle/>
                    <a:p>
                      <a:pPr marL="0" indent="0">
                        <a:buFont typeface="+mj-lt"/>
                        <a:buNone/>
                      </a:pPr>
                      <a:r>
                        <a:rPr lang="hu-HU" dirty="0"/>
                        <a:t>9.   3,6 – 4,6 m</a:t>
                      </a:r>
                    </a:p>
                  </a:txBody>
                  <a:tcPr/>
                </a:tc>
                <a:tc>
                  <a:txBody>
                    <a:bodyPr/>
                    <a:lstStyle/>
                    <a:p>
                      <a:pPr algn="just">
                        <a:lnSpc>
                          <a:spcPct val="100000"/>
                        </a:lnSpc>
                        <a:spcAft>
                          <a:spcPts val="800"/>
                        </a:spcAft>
                        <a:tabLst>
                          <a:tab pos="363538" algn="l"/>
                        </a:tabLst>
                      </a:pPr>
                      <a:r>
                        <a:rPr lang="hu-HU" sz="1600" kern="1200" dirty="0" err="1">
                          <a:solidFill>
                            <a:schemeClr val="tx1"/>
                          </a:solidFill>
                          <a:latin typeface="+mn-lt"/>
                          <a:ea typeface="+mn-ea"/>
                          <a:cs typeface="+mn-cs"/>
                        </a:rPr>
                        <a:t>Clay</a:t>
                      </a:r>
                      <a:r>
                        <a:rPr lang="hu-HU" sz="1600" kern="1200" dirty="0">
                          <a:solidFill>
                            <a:schemeClr val="tx1"/>
                          </a:solidFill>
                          <a:latin typeface="+mn-lt"/>
                          <a:ea typeface="+mn-ea"/>
                          <a:cs typeface="+mn-cs"/>
                        </a:rPr>
                        <a:t> (</a:t>
                      </a:r>
                      <a:r>
                        <a:rPr lang="hu-HU" sz="1600" kern="1200" dirty="0" err="1">
                          <a:solidFill>
                            <a:schemeClr val="tx1"/>
                          </a:solidFill>
                          <a:latin typeface="+mn-lt"/>
                          <a:ea typeface="+mn-ea"/>
                          <a:cs typeface="+mn-cs"/>
                        </a:rPr>
                        <a:t>yellow</a:t>
                      </a:r>
                      <a:r>
                        <a:rPr lang="hu-HU" sz="1600" kern="1200" dirty="0">
                          <a:solidFill>
                            <a:schemeClr val="tx1"/>
                          </a:solidFill>
                          <a:latin typeface="+mn-lt"/>
                          <a:ea typeface="+mn-ea"/>
                          <a:cs typeface="+mn-cs"/>
                        </a:rPr>
                        <a:t>)</a:t>
                      </a:r>
                    </a:p>
                  </a:txBody>
                  <a:tcPr marL="68580" marR="68580" marT="0" marB="0"/>
                </a:tc>
                <a:extLst>
                  <a:ext uri="{0D108BD9-81ED-4DB2-BD59-A6C34878D82A}">
                    <a16:rowId xmlns:a16="http://schemas.microsoft.com/office/drawing/2014/main" val="2658362285"/>
                  </a:ext>
                </a:extLst>
              </a:tr>
              <a:tr h="185420">
                <a:tc rowSpan="2">
                  <a:txBody>
                    <a:bodyPr/>
                    <a:lstStyle/>
                    <a:p>
                      <a:endParaRPr lang="hu-HU" dirty="0"/>
                    </a:p>
                  </a:txBody>
                  <a:tcPr>
                    <a:blipFill>
                      <a:blip r:embed="rId5"/>
                      <a:tile tx="0" ty="0" sx="100000" sy="100000" flip="none" algn="tl"/>
                    </a:blipFill>
                  </a:tcPr>
                </a:tc>
                <a:tc rowSpan="2">
                  <a:txBody>
                    <a:bodyPr/>
                    <a:lstStyle/>
                    <a:p>
                      <a:pPr marL="0" indent="0">
                        <a:buFont typeface="+mj-lt"/>
                        <a:buNone/>
                      </a:pPr>
                      <a:r>
                        <a:rPr lang="hu-HU" dirty="0"/>
                        <a:t>10.  4,6 – 4,85 m</a:t>
                      </a:r>
                    </a:p>
                  </a:txBody>
                  <a:tcPr/>
                </a:tc>
                <a:tc>
                  <a:txBody>
                    <a:bodyPr/>
                    <a:lstStyle/>
                    <a:p>
                      <a:r>
                        <a:rPr lang="hu-HU" dirty="0"/>
                        <a:t>Sand</a:t>
                      </a:r>
                    </a:p>
                  </a:txBody>
                  <a:tcPr/>
                </a:tc>
                <a:extLst>
                  <a:ext uri="{0D108BD9-81ED-4DB2-BD59-A6C34878D82A}">
                    <a16:rowId xmlns:a16="http://schemas.microsoft.com/office/drawing/2014/main" val="227758643"/>
                  </a:ext>
                </a:extLst>
              </a:tr>
              <a:tr h="185420">
                <a:tc vMerge="1">
                  <a:txBody>
                    <a:bodyPr/>
                    <a:lstStyle/>
                    <a:p>
                      <a:endParaRPr lang="hu-HU"/>
                    </a:p>
                  </a:txBody>
                  <a:tcPr/>
                </a:tc>
                <a:tc vMerge="1">
                  <a:txBody>
                    <a:bodyPr/>
                    <a:lstStyle/>
                    <a:p>
                      <a:endParaRPr lang="hu-HU"/>
                    </a:p>
                  </a:txBody>
                  <a:tcPr/>
                </a:tc>
                <a:tc>
                  <a:txBody>
                    <a:bodyPr/>
                    <a:lstStyle/>
                    <a:p>
                      <a:r>
                        <a:rPr lang="hu-HU" dirty="0"/>
                        <a:t>4,7 m: </a:t>
                      </a:r>
                      <a:r>
                        <a:rPr lang="hu-HU" dirty="0" err="1"/>
                        <a:t>groundwater</a:t>
                      </a:r>
                      <a:r>
                        <a:rPr lang="hu-HU" dirty="0"/>
                        <a:t> </a:t>
                      </a:r>
                      <a:r>
                        <a:rPr lang="hu-HU" dirty="0" err="1"/>
                        <a:t>level</a:t>
                      </a:r>
                      <a:endParaRPr lang="hu-HU" dirty="0"/>
                    </a:p>
                  </a:txBody>
                  <a:tcPr/>
                </a:tc>
                <a:extLst>
                  <a:ext uri="{0D108BD9-81ED-4DB2-BD59-A6C34878D82A}">
                    <a16:rowId xmlns:a16="http://schemas.microsoft.com/office/drawing/2014/main" val="2568337504"/>
                  </a:ext>
                </a:extLst>
              </a:tr>
              <a:tr h="370840">
                <a:tc>
                  <a:txBody>
                    <a:bodyPr/>
                    <a:lstStyle/>
                    <a:p>
                      <a:endParaRPr lang="hu-HU" dirty="0"/>
                    </a:p>
                  </a:txBody>
                  <a:tcPr>
                    <a:blipFill>
                      <a:blip r:embed="rId8"/>
                      <a:tile tx="0" ty="0" sx="100000" sy="100000" flip="none" algn="tl"/>
                    </a:blipFill>
                  </a:tcPr>
                </a:tc>
                <a:tc>
                  <a:txBody>
                    <a:bodyPr/>
                    <a:lstStyle/>
                    <a:p>
                      <a:pPr marL="0" indent="0">
                        <a:buFont typeface="+mj-lt"/>
                        <a:buNone/>
                      </a:pPr>
                      <a:r>
                        <a:rPr lang="hu-HU" dirty="0"/>
                        <a:t>11.  4,85 – 5,75 m </a:t>
                      </a:r>
                    </a:p>
                  </a:txBody>
                  <a:tcPr/>
                </a:tc>
                <a:tc>
                  <a:txBody>
                    <a:bodyPr/>
                    <a:lstStyle/>
                    <a:p>
                      <a:r>
                        <a:rPr lang="hu-HU" dirty="0" err="1"/>
                        <a:t>Aleulit</a:t>
                      </a:r>
                      <a:r>
                        <a:rPr lang="hu-HU" dirty="0"/>
                        <a:t> (</a:t>
                      </a:r>
                      <a:r>
                        <a:rPr lang="hu-HU" dirty="0" err="1"/>
                        <a:t>clay</a:t>
                      </a:r>
                      <a:r>
                        <a:rPr lang="hu-HU" dirty="0"/>
                        <a:t>)</a:t>
                      </a:r>
                    </a:p>
                  </a:txBody>
                  <a:tcPr/>
                </a:tc>
                <a:extLst>
                  <a:ext uri="{0D108BD9-81ED-4DB2-BD59-A6C34878D82A}">
                    <a16:rowId xmlns:a16="http://schemas.microsoft.com/office/drawing/2014/main" val="401712245"/>
                  </a:ext>
                </a:extLst>
              </a:tr>
              <a:tr h="370840">
                <a:tc>
                  <a:txBody>
                    <a:bodyPr/>
                    <a:lstStyle/>
                    <a:p>
                      <a:endParaRPr lang="hu-HU" dirty="0"/>
                    </a:p>
                  </a:txBody>
                  <a:tcPr>
                    <a:blipFill>
                      <a:blip r:embed="rId5"/>
                      <a:tile tx="0" ty="0" sx="100000" sy="100000" flip="none" algn="tl"/>
                    </a:blipFill>
                  </a:tcPr>
                </a:tc>
                <a:tc>
                  <a:txBody>
                    <a:bodyPr/>
                    <a:lstStyle/>
                    <a:p>
                      <a:pPr marL="0" indent="0">
                        <a:buFont typeface="+mj-lt"/>
                        <a:buNone/>
                      </a:pPr>
                      <a:r>
                        <a:rPr lang="hu-HU" dirty="0"/>
                        <a:t>12.  5,75 – 6,0 m</a:t>
                      </a:r>
                    </a:p>
                  </a:txBody>
                  <a:tcPr/>
                </a:tc>
                <a:tc>
                  <a:txBody>
                    <a:bodyPr/>
                    <a:lstStyle/>
                    <a:p>
                      <a:r>
                        <a:rPr lang="hu-HU" dirty="0" err="1"/>
                        <a:t>Wet</a:t>
                      </a:r>
                      <a:r>
                        <a:rPr lang="hu-HU" dirty="0"/>
                        <a:t> </a:t>
                      </a:r>
                      <a:r>
                        <a:rPr lang="hu-HU" dirty="0" err="1"/>
                        <a:t>sand</a:t>
                      </a:r>
                      <a:endParaRPr lang="hu-HU" dirty="0"/>
                    </a:p>
                  </a:txBody>
                  <a:tcPr/>
                </a:tc>
                <a:extLst>
                  <a:ext uri="{0D108BD9-81ED-4DB2-BD59-A6C34878D82A}">
                    <a16:rowId xmlns:a16="http://schemas.microsoft.com/office/drawing/2014/main" val="2681375739"/>
                  </a:ext>
                </a:extLst>
              </a:tr>
              <a:tr h="370840">
                <a:tc>
                  <a:txBody>
                    <a:bodyPr/>
                    <a:lstStyle/>
                    <a:p>
                      <a:endParaRPr lang="hu-HU"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indent="0">
                        <a:buFont typeface="+mj-lt"/>
                        <a:buNone/>
                      </a:pPr>
                      <a:r>
                        <a:rPr lang="hu-HU" dirty="0"/>
                        <a:t>13.  6,0 – 6,2 m</a:t>
                      </a:r>
                    </a:p>
                  </a:txBody>
                  <a:tcPr/>
                </a:tc>
                <a:tc>
                  <a:txBody>
                    <a:bodyPr/>
                    <a:lstStyle/>
                    <a:p>
                      <a:r>
                        <a:rPr lang="hu-HU" dirty="0" err="1"/>
                        <a:t>Wet</a:t>
                      </a:r>
                      <a:r>
                        <a:rPr lang="hu-HU" dirty="0"/>
                        <a:t> </a:t>
                      </a:r>
                      <a:r>
                        <a:rPr lang="hu-HU" dirty="0" err="1"/>
                        <a:t>clay</a:t>
                      </a:r>
                      <a:endParaRPr lang="hu-HU" dirty="0"/>
                    </a:p>
                  </a:txBody>
                  <a:tcPr/>
                </a:tc>
                <a:extLst>
                  <a:ext uri="{0D108BD9-81ED-4DB2-BD59-A6C34878D82A}">
                    <a16:rowId xmlns:a16="http://schemas.microsoft.com/office/drawing/2014/main" val="2655546134"/>
                  </a:ext>
                </a:extLst>
              </a:tr>
            </a:tbl>
          </a:graphicData>
        </a:graphic>
      </p:graphicFrame>
    </p:spTree>
    <p:extLst>
      <p:ext uri="{BB962C8B-B14F-4D97-AF65-F5344CB8AC3E}">
        <p14:creationId xmlns:p14="http://schemas.microsoft.com/office/powerpoint/2010/main" val="1318271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61B14779-BEAD-0A8D-7B11-357D8E37E855}"/>
              </a:ext>
            </a:extLst>
          </p:cNvPr>
          <p:cNvSpPr>
            <a:spLocks noGrp="1"/>
          </p:cNvSpPr>
          <p:nvPr>
            <p:ph type="title"/>
          </p:nvPr>
        </p:nvSpPr>
        <p:spPr>
          <a:xfrm>
            <a:off x="461874" y="543869"/>
            <a:ext cx="8784000" cy="507600"/>
          </a:xfrm>
        </p:spPr>
        <p:txBody>
          <a:bodyPr/>
          <a:lstStyle/>
          <a:p>
            <a:r>
              <a:rPr lang="hu-HU" dirty="0" err="1"/>
              <a:t>Precipitation</a:t>
            </a:r>
            <a:endParaRPr lang="hu-HU" dirty="0"/>
          </a:p>
        </p:txBody>
      </p:sp>
      <p:pic>
        <p:nvPicPr>
          <p:cNvPr id="6" name="Kép 5" descr="A képen kültéri, fű, talaj, ezüst látható&#10;&#10;Automatikusan generált leírás">
            <a:extLst>
              <a:ext uri="{FF2B5EF4-FFF2-40B4-BE49-F238E27FC236}">
                <a16:creationId xmlns:a16="http://schemas.microsoft.com/office/drawing/2014/main" id="{E4A0BA44-70F8-D788-7D80-C60EDC00BD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497" b="-3"/>
          <a:stretch/>
        </p:blipFill>
        <p:spPr>
          <a:xfrm rot="5400000">
            <a:off x="219262" y="1733288"/>
            <a:ext cx="3515984" cy="2820306"/>
          </a:xfrm>
          <a:prstGeom prst="rect">
            <a:avLst/>
          </a:prstGeom>
          <a:ln>
            <a:solidFill>
              <a:schemeClr val="tx1"/>
            </a:solidFill>
          </a:ln>
        </p:spPr>
      </p:pic>
      <p:sp>
        <p:nvSpPr>
          <p:cNvPr id="7" name="Tartalom helye 15">
            <a:extLst>
              <a:ext uri="{FF2B5EF4-FFF2-40B4-BE49-F238E27FC236}">
                <a16:creationId xmlns:a16="http://schemas.microsoft.com/office/drawing/2014/main" id="{C2053127-09AE-9AF0-3E1F-E304E06FD14E}"/>
              </a:ext>
            </a:extLst>
          </p:cNvPr>
          <p:cNvSpPr>
            <a:spLocks noGrp="1"/>
          </p:cNvSpPr>
          <p:nvPr>
            <p:ph idx="1"/>
          </p:nvPr>
        </p:nvSpPr>
        <p:spPr>
          <a:xfrm>
            <a:off x="461874" y="5233709"/>
            <a:ext cx="3981612" cy="1295507"/>
          </a:xfrm>
        </p:spPr>
        <p:txBody>
          <a:bodyPr>
            <a:normAutofit/>
          </a:bodyPr>
          <a:lstStyle/>
          <a:p>
            <a:pPr marL="0" indent="0">
              <a:buNone/>
            </a:pPr>
            <a:r>
              <a:rPr lang="en-GB" sz="2400" dirty="0">
                <a:cs typeface="Times New Roman" panose="02020603050405020304" pitchFamily="18" charset="0"/>
              </a:rPr>
              <a:t>Hellmann double-walled aluminium </a:t>
            </a:r>
            <a:r>
              <a:rPr lang="hu-HU" sz="2400" dirty="0" err="1">
                <a:cs typeface="Times New Roman" panose="02020603050405020304" pitchFamily="18" charset="0"/>
              </a:rPr>
              <a:t>rain</a:t>
            </a:r>
            <a:r>
              <a:rPr lang="en-GB" sz="2400" dirty="0">
                <a:cs typeface="Times New Roman" panose="02020603050405020304" pitchFamily="18" charset="0"/>
              </a:rPr>
              <a:t> gauge with a </a:t>
            </a:r>
            <a:r>
              <a:rPr lang="hu-HU" sz="2400" dirty="0" err="1">
                <a:cs typeface="Times New Roman" panose="02020603050405020304" pitchFamily="18" charset="0"/>
              </a:rPr>
              <a:t>receiving</a:t>
            </a:r>
            <a:r>
              <a:rPr lang="en-GB" sz="2400" dirty="0">
                <a:cs typeface="Times New Roman" panose="02020603050405020304" pitchFamily="18" charset="0"/>
              </a:rPr>
              <a:t> </a:t>
            </a:r>
            <a:r>
              <a:rPr lang="hu-HU" sz="2400" dirty="0" err="1">
                <a:cs typeface="Times New Roman" panose="02020603050405020304" pitchFamily="18" charset="0"/>
              </a:rPr>
              <a:t>area</a:t>
            </a:r>
            <a:r>
              <a:rPr lang="en-GB" sz="2400" dirty="0">
                <a:cs typeface="Times New Roman" panose="02020603050405020304" pitchFamily="18" charset="0"/>
              </a:rPr>
              <a:t> of 200 cm</a:t>
            </a:r>
            <a:r>
              <a:rPr lang="en-GB" sz="2400" baseline="30000" dirty="0">
                <a:cs typeface="Times New Roman" panose="02020603050405020304" pitchFamily="18" charset="0"/>
              </a:rPr>
              <a:t>2</a:t>
            </a:r>
            <a:endParaRPr lang="en-GB" sz="2400" dirty="0">
              <a:cs typeface="Times New Roman" panose="02020603050405020304" pitchFamily="18" charset="0"/>
            </a:endParaRPr>
          </a:p>
          <a:p>
            <a:pPr marL="0" indent="0">
              <a:buNone/>
            </a:pPr>
            <a:endParaRPr lang="hu-HU" sz="2400" dirty="0">
              <a:cs typeface="Times New Roman" panose="02020603050405020304" pitchFamily="18" charset="0"/>
            </a:endParaRPr>
          </a:p>
        </p:txBody>
      </p:sp>
      <p:sp>
        <p:nvSpPr>
          <p:cNvPr id="8" name="Ellipszis 7">
            <a:extLst>
              <a:ext uri="{FF2B5EF4-FFF2-40B4-BE49-F238E27FC236}">
                <a16:creationId xmlns:a16="http://schemas.microsoft.com/office/drawing/2014/main" id="{852CB3A3-8B0A-2E60-BE17-7EE419B1DD2F}"/>
              </a:ext>
            </a:extLst>
          </p:cNvPr>
          <p:cNvSpPr/>
          <p:nvPr/>
        </p:nvSpPr>
        <p:spPr>
          <a:xfrm>
            <a:off x="1482808" y="3143440"/>
            <a:ext cx="406005" cy="40840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noFill/>
            </a:endParaRPr>
          </a:p>
        </p:txBody>
      </p:sp>
      <p:pic>
        <p:nvPicPr>
          <p:cNvPr id="10" name="Kép 9">
            <a:extLst>
              <a:ext uri="{FF2B5EF4-FFF2-40B4-BE49-F238E27FC236}">
                <a16:creationId xmlns:a16="http://schemas.microsoft.com/office/drawing/2014/main" id="{0B8D741D-5A0B-517C-1315-0B690B553A31}"/>
              </a:ext>
            </a:extLst>
          </p:cNvPr>
          <p:cNvPicPr>
            <a:picLocks noChangeAspect="1"/>
          </p:cNvPicPr>
          <p:nvPr/>
        </p:nvPicPr>
        <p:blipFill>
          <a:blip r:embed="rId4"/>
          <a:stretch>
            <a:fillRect/>
          </a:stretch>
        </p:blipFill>
        <p:spPr>
          <a:xfrm>
            <a:off x="3844202" y="1385449"/>
            <a:ext cx="2636988" cy="3515983"/>
          </a:xfrm>
          <a:prstGeom prst="rect">
            <a:avLst/>
          </a:prstGeom>
        </p:spPr>
      </p:pic>
      <p:pic>
        <p:nvPicPr>
          <p:cNvPr id="2" name="Kép 1">
            <a:extLst>
              <a:ext uri="{FF2B5EF4-FFF2-40B4-BE49-F238E27FC236}">
                <a16:creationId xmlns:a16="http://schemas.microsoft.com/office/drawing/2014/main" id="{13FA7D21-24D7-6042-ED29-0D5253124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21" t="12763" r="15178" b="2856"/>
          <a:stretch/>
        </p:blipFill>
        <p:spPr bwMode="auto">
          <a:xfrm>
            <a:off x="6887287" y="1385449"/>
            <a:ext cx="5112290" cy="3515983"/>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30179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D20C47A5-A741-803F-D908-A6147AD0CA4D}"/>
              </a:ext>
            </a:extLst>
          </p:cNvPr>
          <p:cNvSpPr>
            <a:spLocks noGrp="1"/>
          </p:cNvSpPr>
          <p:nvPr>
            <p:ph sz="half" idx="1"/>
          </p:nvPr>
        </p:nvSpPr>
        <p:spPr>
          <a:xfrm>
            <a:off x="1454400" y="1519200"/>
            <a:ext cx="4896296" cy="3643350"/>
          </a:xfrm>
        </p:spPr>
        <p:txBody>
          <a:bodyPr/>
          <a:lstStyle/>
          <a:p>
            <a:r>
              <a:rPr lang="hu-HU" dirty="0" err="1"/>
              <a:t>Crown</a:t>
            </a:r>
            <a:r>
              <a:rPr lang="hu-HU" dirty="0"/>
              <a:t> </a:t>
            </a:r>
            <a:r>
              <a:rPr lang="hu-HU" dirty="0" err="1"/>
              <a:t>interception</a:t>
            </a:r>
            <a:r>
              <a:rPr lang="hu-HU" dirty="0"/>
              <a:t> </a:t>
            </a:r>
          </a:p>
          <a:p>
            <a:pPr lvl="1"/>
            <a:r>
              <a:rPr lang="hu-HU" dirty="0" err="1"/>
              <a:t>Troughfall</a:t>
            </a:r>
            <a:r>
              <a:rPr lang="hu-HU" dirty="0"/>
              <a:t> (</a:t>
            </a:r>
            <a:r>
              <a:rPr lang="hu-HU" dirty="0" err="1"/>
              <a:t>using</a:t>
            </a:r>
            <a:r>
              <a:rPr lang="hu-HU" dirty="0"/>
              <a:t> </a:t>
            </a:r>
            <a:r>
              <a:rPr lang="hu-HU" dirty="0" err="1"/>
              <a:t>troughs</a:t>
            </a:r>
            <a:r>
              <a:rPr lang="hu-HU" dirty="0"/>
              <a:t> </a:t>
            </a:r>
            <a:r>
              <a:rPr lang="hu-HU" sz="2000" dirty="0"/>
              <a:t>(0,2m</a:t>
            </a:r>
            <a:r>
              <a:rPr lang="hu-HU" sz="2000" baseline="30000" dirty="0"/>
              <a:t>2</a:t>
            </a:r>
            <a:r>
              <a:rPr lang="hu-HU" sz="2000" dirty="0"/>
              <a:t>) </a:t>
            </a:r>
            <a:r>
              <a:rPr lang="hu-HU" dirty="0"/>
              <a:t>)</a:t>
            </a:r>
          </a:p>
          <a:p>
            <a:pPr lvl="1"/>
            <a:r>
              <a:rPr lang="hu-HU" dirty="0" err="1"/>
              <a:t>Stemflow</a:t>
            </a:r>
            <a:r>
              <a:rPr lang="hu-HU" dirty="0"/>
              <a:t> (</a:t>
            </a:r>
            <a:r>
              <a:rPr lang="hu-HU" dirty="0" err="1"/>
              <a:t>using</a:t>
            </a:r>
            <a:r>
              <a:rPr lang="hu-HU" dirty="0"/>
              <a:t> </a:t>
            </a:r>
            <a:r>
              <a:rPr lang="hu-HU" dirty="0" err="1"/>
              <a:t>collars</a:t>
            </a:r>
            <a:r>
              <a:rPr lang="hu-HU" dirty="0"/>
              <a:t>)</a:t>
            </a:r>
            <a:r>
              <a:rPr lang="en-GB" dirty="0"/>
              <a:t> </a:t>
            </a:r>
            <a:endParaRPr lang="hu-HU" dirty="0"/>
          </a:p>
          <a:p>
            <a:r>
              <a:rPr lang="hu-HU" dirty="0" err="1"/>
              <a:t>Litter</a:t>
            </a:r>
            <a:r>
              <a:rPr lang="hu-HU" dirty="0"/>
              <a:t> </a:t>
            </a:r>
            <a:r>
              <a:rPr lang="hu-HU" dirty="0" err="1"/>
              <a:t>interception</a:t>
            </a:r>
            <a:endParaRPr lang="hu-HU" dirty="0"/>
          </a:p>
          <a:p>
            <a:pPr lvl="1"/>
            <a:r>
              <a:rPr lang="en-GB" dirty="0"/>
              <a:t>Measurement of </a:t>
            </a:r>
            <a:r>
              <a:rPr lang="hu-HU" dirty="0" err="1"/>
              <a:t>forest-litter</a:t>
            </a:r>
            <a:r>
              <a:rPr lang="en-GB" dirty="0"/>
              <a:t> weight</a:t>
            </a:r>
          </a:p>
          <a:p>
            <a:pPr lvl="1"/>
            <a:r>
              <a:rPr lang="en-GB" dirty="0"/>
              <a:t>Measurement of precipitation seeping through </a:t>
            </a:r>
            <a:r>
              <a:rPr lang="hu-HU" dirty="0" err="1"/>
              <a:t>forest-litter</a:t>
            </a:r>
            <a:endParaRPr lang="en-GB" dirty="0"/>
          </a:p>
          <a:p>
            <a:pPr lvl="1"/>
            <a:r>
              <a:rPr lang="en-GB" dirty="0"/>
              <a:t>10 pots with a</a:t>
            </a:r>
            <a:r>
              <a:rPr lang="hu-HU" dirty="0"/>
              <a:t> </a:t>
            </a:r>
            <a:r>
              <a:rPr lang="hu-HU" dirty="0" err="1"/>
              <a:t>receiving</a:t>
            </a:r>
            <a:r>
              <a:rPr lang="hu-HU" dirty="0"/>
              <a:t> </a:t>
            </a:r>
            <a:r>
              <a:rPr lang="en-GB" dirty="0"/>
              <a:t>area of 0.0834 </a:t>
            </a:r>
            <a:r>
              <a:rPr lang="hu-HU" dirty="0"/>
              <a:t>m</a:t>
            </a:r>
            <a:r>
              <a:rPr lang="hu-HU" baseline="30000" dirty="0"/>
              <a:t>2</a:t>
            </a:r>
            <a:r>
              <a:rPr lang="hu-HU" dirty="0"/>
              <a:t> </a:t>
            </a:r>
            <a:r>
              <a:rPr lang="en-GB" dirty="0"/>
              <a:t>(14.5*57.5)</a:t>
            </a:r>
            <a:endParaRPr lang="hu-HU" dirty="0"/>
          </a:p>
          <a:p>
            <a:pPr marL="0" indent="0">
              <a:buNone/>
            </a:pPr>
            <a:r>
              <a:rPr lang="hu-HU" dirty="0"/>
              <a:t>+ </a:t>
            </a:r>
            <a:r>
              <a:rPr lang="hu-HU" sz="2600" dirty="0" err="1"/>
              <a:t>Leaf</a:t>
            </a:r>
            <a:r>
              <a:rPr lang="hu-HU" sz="2600" dirty="0"/>
              <a:t> </a:t>
            </a:r>
            <a:r>
              <a:rPr lang="hu-HU" sz="2600" dirty="0" err="1"/>
              <a:t>fall</a:t>
            </a:r>
            <a:r>
              <a:rPr lang="hu-HU" sz="2600" dirty="0"/>
              <a:t> </a:t>
            </a:r>
            <a:r>
              <a:rPr lang="hu-HU" sz="2600" dirty="0" err="1"/>
              <a:t>dynamic</a:t>
            </a:r>
            <a:r>
              <a:rPr lang="hu-HU" sz="2600" dirty="0"/>
              <a:t>  </a:t>
            </a:r>
            <a:endParaRPr lang="en-GB" sz="2600" dirty="0"/>
          </a:p>
          <a:p>
            <a:pPr lvl="1"/>
            <a:endParaRPr lang="hu-HU" dirty="0"/>
          </a:p>
        </p:txBody>
      </p:sp>
      <p:pic>
        <p:nvPicPr>
          <p:cNvPr id="5" name="Tartalom helye 4">
            <a:extLst>
              <a:ext uri="{FF2B5EF4-FFF2-40B4-BE49-F238E27FC236}">
                <a16:creationId xmlns:a16="http://schemas.microsoft.com/office/drawing/2014/main" id="{8FF3757B-4AAA-6B85-D9B7-AF55116C930D}"/>
              </a:ext>
            </a:extLst>
          </p:cNvPr>
          <p:cNvPicPr>
            <a:picLocks noGrp="1" noChangeAspect="1"/>
          </p:cNvPicPr>
          <p:nvPr>
            <p:ph sz="half" idx="2"/>
          </p:nvPr>
        </p:nvPicPr>
        <p:blipFill>
          <a:blip r:embed="rId3"/>
          <a:stretch>
            <a:fillRect/>
          </a:stretch>
        </p:blipFill>
        <p:spPr>
          <a:xfrm>
            <a:off x="7955438" y="303778"/>
            <a:ext cx="3505735" cy="4765254"/>
          </a:xfrm>
          <a:prstGeom prst="rect">
            <a:avLst/>
          </a:prstGeom>
        </p:spPr>
      </p:pic>
      <p:sp>
        <p:nvSpPr>
          <p:cNvPr id="4" name="Cím 3">
            <a:extLst>
              <a:ext uri="{FF2B5EF4-FFF2-40B4-BE49-F238E27FC236}">
                <a16:creationId xmlns:a16="http://schemas.microsoft.com/office/drawing/2014/main" id="{26E11E7B-11D6-6DF5-6AA8-A80E31D02E0D}"/>
              </a:ext>
            </a:extLst>
          </p:cNvPr>
          <p:cNvSpPr>
            <a:spLocks noGrp="1"/>
          </p:cNvSpPr>
          <p:nvPr>
            <p:ph type="title"/>
          </p:nvPr>
        </p:nvSpPr>
        <p:spPr>
          <a:xfrm>
            <a:off x="582535" y="413263"/>
            <a:ext cx="8784000" cy="507600"/>
          </a:xfrm>
        </p:spPr>
        <p:txBody>
          <a:bodyPr/>
          <a:lstStyle/>
          <a:p>
            <a:r>
              <a:rPr lang="hu-HU" dirty="0" err="1"/>
              <a:t>Interception</a:t>
            </a:r>
            <a:endParaRPr lang="hu-HU" dirty="0"/>
          </a:p>
        </p:txBody>
      </p:sp>
    </p:spTree>
    <p:extLst>
      <p:ext uri="{BB962C8B-B14F-4D97-AF65-F5344CB8AC3E}">
        <p14:creationId xmlns:p14="http://schemas.microsoft.com/office/powerpoint/2010/main" val="15224549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61EF8C04-12DC-D383-2915-1F761DD55BCD}"/>
              </a:ext>
            </a:extLst>
          </p:cNvPr>
          <p:cNvSpPr>
            <a:spLocks noGrp="1"/>
          </p:cNvSpPr>
          <p:nvPr>
            <p:ph sz="half" idx="1"/>
          </p:nvPr>
        </p:nvSpPr>
        <p:spPr>
          <a:xfrm>
            <a:off x="1173844" y="1607325"/>
            <a:ext cx="5569855" cy="3643350"/>
          </a:xfrm>
        </p:spPr>
        <p:txBody>
          <a:bodyPr/>
          <a:lstStyle/>
          <a:p>
            <a:r>
              <a:rPr lang="en-GB" dirty="0"/>
              <a:t>Instrument used for measurement: </a:t>
            </a:r>
            <a:r>
              <a:rPr lang="en-GB" dirty="0" err="1"/>
              <a:t>FieldScout</a:t>
            </a:r>
            <a:r>
              <a:rPr lang="en-GB" dirty="0"/>
              <a:t> TDR 300 soil moisture meter</a:t>
            </a:r>
          </a:p>
          <a:p>
            <a:r>
              <a:rPr lang="hu-HU" dirty="0" err="1"/>
              <a:t>Rod</a:t>
            </a:r>
            <a:r>
              <a:rPr lang="en-GB" dirty="0"/>
              <a:t> length: 7.6 cm</a:t>
            </a:r>
          </a:p>
          <a:p>
            <a:r>
              <a:rPr lang="en-GB" dirty="0"/>
              <a:t>Determination of volumetric water content</a:t>
            </a:r>
          </a:p>
          <a:p>
            <a:endParaRPr lang="hu-HU" dirty="0"/>
          </a:p>
          <a:p>
            <a:endParaRPr lang="en-GB" dirty="0"/>
          </a:p>
          <a:p>
            <a:r>
              <a:rPr lang="en-GB" dirty="0"/>
              <a:t>Calibration equation:</a:t>
            </a:r>
          </a:p>
          <a:p>
            <a:pPr marL="0" indent="0">
              <a:buNone/>
            </a:pPr>
            <a:r>
              <a:rPr lang="en-GB" dirty="0"/>
              <a:t>VWC = (0.049 ∗ PERIOD) − 98.23</a:t>
            </a:r>
          </a:p>
          <a:p>
            <a:endParaRPr lang="hu-HU" dirty="0"/>
          </a:p>
        </p:txBody>
      </p:sp>
      <p:pic>
        <p:nvPicPr>
          <p:cNvPr id="7" name="Tartalom helye 6">
            <a:extLst>
              <a:ext uri="{FF2B5EF4-FFF2-40B4-BE49-F238E27FC236}">
                <a16:creationId xmlns:a16="http://schemas.microsoft.com/office/drawing/2014/main" id="{B5891F88-A9CD-FE04-B0AF-5F07AA6630B1}"/>
              </a:ext>
            </a:extLst>
          </p:cNvPr>
          <p:cNvPicPr>
            <a:picLocks noGrp="1" noChangeAspect="1"/>
          </p:cNvPicPr>
          <p:nvPr>
            <p:ph sz="half" idx="2"/>
          </p:nvPr>
        </p:nvPicPr>
        <p:blipFill>
          <a:blip r:embed="rId3"/>
          <a:stretch>
            <a:fillRect/>
          </a:stretch>
        </p:blipFill>
        <p:spPr>
          <a:xfrm>
            <a:off x="7574443" y="329078"/>
            <a:ext cx="4146501" cy="4582250"/>
          </a:xfrm>
          <a:prstGeom prst="rect">
            <a:avLst/>
          </a:prstGeom>
        </p:spPr>
      </p:pic>
      <p:sp>
        <p:nvSpPr>
          <p:cNvPr id="4" name="Cím 3">
            <a:extLst>
              <a:ext uri="{FF2B5EF4-FFF2-40B4-BE49-F238E27FC236}">
                <a16:creationId xmlns:a16="http://schemas.microsoft.com/office/drawing/2014/main" id="{4E5EEB4D-5980-0219-1F86-6A55C303CE4C}"/>
              </a:ext>
            </a:extLst>
          </p:cNvPr>
          <p:cNvSpPr>
            <a:spLocks noGrp="1"/>
          </p:cNvSpPr>
          <p:nvPr>
            <p:ph type="title"/>
          </p:nvPr>
        </p:nvSpPr>
        <p:spPr/>
        <p:txBody>
          <a:bodyPr/>
          <a:lstStyle/>
          <a:p>
            <a:r>
              <a:rPr lang="hu-HU" dirty="0" err="1"/>
              <a:t>Soil</a:t>
            </a:r>
            <a:r>
              <a:rPr lang="hu-HU" dirty="0"/>
              <a:t> </a:t>
            </a:r>
            <a:r>
              <a:rPr lang="hu-HU" dirty="0" err="1"/>
              <a:t>moisture</a:t>
            </a:r>
            <a:endParaRPr lang="hu-HU" dirty="0"/>
          </a:p>
        </p:txBody>
      </p:sp>
    </p:spTree>
    <p:extLst>
      <p:ext uri="{BB962C8B-B14F-4D97-AF65-F5344CB8AC3E}">
        <p14:creationId xmlns:p14="http://schemas.microsoft.com/office/powerpoint/2010/main" val="12327660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4E51D48F-D165-37CA-240E-2BB38C4029B2}"/>
              </a:ext>
            </a:extLst>
          </p:cNvPr>
          <p:cNvSpPr>
            <a:spLocks noGrp="1"/>
          </p:cNvSpPr>
          <p:nvPr>
            <p:ph type="title"/>
          </p:nvPr>
        </p:nvSpPr>
        <p:spPr>
          <a:xfrm>
            <a:off x="327053" y="423222"/>
            <a:ext cx="8784000" cy="507600"/>
          </a:xfrm>
        </p:spPr>
        <p:txBody>
          <a:bodyPr/>
          <a:lstStyle/>
          <a:p>
            <a:r>
              <a:rPr lang="hu-HU" dirty="0" err="1"/>
              <a:t>Groundwater</a:t>
            </a:r>
            <a:r>
              <a:rPr lang="hu-HU" dirty="0"/>
              <a:t> </a:t>
            </a:r>
            <a:r>
              <a:rPr lang="hu-HU" dirty="0" err="1"/>
              <a:t>levels</a:t>
            </a:r>
            <a:endParaRPr lang="hu-HU" dirty="0"/>
          </a:p>
        </p:txBody>
      </p:sp>
      <p:pic>
        <p:nvPicPr>
          <p:cNvPr id="5" name="Kép 4" descr="A képen kültéri, fű, talaj, ezüst látható&#10;&#10;Automatikusan generált leírás">
            <a:extLst>
              <a:ext uri="{FF2B5EF4-FFF2-40B4-BE49-F238E27FC236}">
                <a16:creationId xmlns:a16="http://schemas.microsoft.com/office/drawing/2014/main" id="{1C730BEE-31A8-9D69-4A45-FC648DD86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497" b="-3"/>
          <a:stretch/>
        </p:blipFill>
        <p:spPr>
          <a:xfrm rot="5400000">
            <a:off x="-73358" y="1805716"/>
            <a:ext cx="4047390" cy="3246567"/>
          </a:xfrm>
          <a:prstGeom prst="rect">
            <a:avLst/>
          </a:prstGeom>
          <a:ln>
            <a:solidFill>
              <a:schemeClr val="tx1"/>
            </a:solidFill>
          </a:ln>
        </p:spPr>
      </p:pic>
      <p:pic>
        <p:nvPicPr>
          <p:cNvPr id="6" name="Kép 5" descr="A képen kültéri, fa, fű, növény látható&#10;&#10;Automatikusan generált leírás">
            <a:extLst>
              <a:ext uri="{FF2B5EF4-FFF2-40B4-BE49-F238E27FC236}">
                <a16:creationId xmlns:a16="http://schemas.microsoft.com/office/drawing/2014/main" id="{A0079F13-5DEB-0EFD-A7E7-D2D9A7E9CB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3" r="23639" b="3"/>
          <a:stretch/>
        </p:blipFill>
        <p:spPr>
          <a:xfrm>
            <a:off x="3752172" y="1405304"/>
            <a:ext cx="3246568" cy="2438982"/>
          </a:xfrm>
          <a:prstGeom prst="rect">
            <a:avLst/>
          </a:prstGeom>
          <a:ln>
            <a:solidFill>
              <a:schemeClr val="tx1"/>
            </a:solidFill>
          </a:ln>
        </p:spPr>
      </p:pic>
      <p:sp>
        <p:nvSpPr>
          <p:cNvPr id="7" name="Tartalom helye 15">
            <a:extLst>
              <a:ext uri="{FF2B5EF4-FFF2-40B4-BE49-F238E27FC236}">
                <a16:creationId xmlns:a16="http://schemas.microsoft.com/office/drawing/2014/main" id="{B85EB99D-161E-DA8C-E65F-9ED2CBAE70AB}"/>
              </a:ext>
            </a:extLst>
          </p:cNvPr>
          <p:cNvSpPr txBox="1">
            <a:spLocks/>
          </p:cNvSpPr>
          <p:nvPr/>
        </p:nvSpPr>
        <p:spPr>
          <a:xfrm>
            <a:off x="7500468" y="1358471"/>
            <a:ext cx="4094088" cy="2873482"/>
          </a:xfrm>
          <a:prstGeom prst="rect">
            <a:avLst/>
          </a:prstGeom>
        </p:spPr>
        <p:txBody>
          <a:bodyPr>
            <a:normAutofit/>
          </a:bodyPr>
          <a:lstStyle>
            <a:lvl1pPr marL="228600" indent="-228600" algn="l" defTabSz="914400" rtl="0" eaLnBrk="1" latinLnBrk="0" hangingPunct="1">
              <a:lnSpc>
                <a:spcPct val="90000"/>
              </a:lnSpc>
              <a:spcBef>
                <a:spcPts val="1000"/>
              </a:spcBef>
              <a:buClr>
                <a:srgbClr val="72B240"/>
              </a:buClr>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Clr>
                <a:srgbClr val="72B240"/>
              </a:buClr>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Clr>
                <a:srgbClr val="72B240"/>
              </a:buClr>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Clr>
                <a:srgbClr val="72B240"/>
              </a:buClr>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Clr>
                <a:srgbClr val="72B240"/>
              </a:buClr>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cs typeface="Times New Roman" panose="02020603050405020304" pitchFamily="18" charset="0"/>
              </a:rPr>
              <a:t>Black pine tree plot: 5 m</a:t>
            </a:r>
          </a:p>
          <a:p>
            <a:r>
              <a:rPr lang="en-GB" sz="2400" dirty="0">
                <a:cs typeface="Times New Roman" panose="02020603050405020304" pitchFamily="18" charset="0"/>
              </a:rPr>
              <a:t>Control site: 6,2 m</a:t>
            </a:r>
            <a:endParaRPr lang="hu-HU" sz="2400" dirty="0">
              <a:cs typeface="Times New Roman" panose="02020603050405020304" pitchFamily="18" charset="0"/>
            </a:endParaRPr>
          </a:p>
          <a:p>
            <a:pPr marL="0" indent="0">
              <a:buNone/>
            </a:pPr>
            <a:endParaRPr lang="hu-HU" sz="2400" dirty="0">
              <a:cs typeface="Times New Roman" panose="02020603050405020304" pitchFamily="18" charset="0"/>
            </a:endParaRPr>
          </a:p>
          <a:p>
            <a:r>
              <a:rPr lang="nl-NL" sz="2400" dirty="0">
                <a:cs typeface="Times New Roman" panose="02020603050405020304" pitchFamily="18" charset="0"/>
              </a:rPr>
              <a:t>Type DA-OP handheld water level meter</a:t>
            </a:r>
            <a:endParaRPr lang="hu-HU" sz="2400" dirty="0">
              <a:cs typeface="Times New Roman" panose="02020603050405020304" pitchFamily="18" charset="0"/>
            </a:endParaRPr>
          </a:p>
          <a:p>
            <a:pPr marL="0" indent="0">
              <a:buNone/>
            </a:pPr>
            <a:endParaRPr lang="hu-HU" sz="2400" dirty="0">
              <a:cs typeface="Times New Roman" panose="02020603050405020304" pitchFamily="18" charset="0"/>
            </a:endParaRPr>
          </a:p>
        </p:txBody>
      </p:sp>
      <p:sp>
        <p:nvSpPr>
          <p:cNvPr id="8" name="Ellipszis 7">
            <a:extLst>
              <a:ext uri="{FF2B5EF4-FFF2-40B4-BE49-F238E27FC236}">
                <a16:creationId xmlns:a16="http://schemas.microsoft.com/office/drawing/2014/main" id="{D581EC09-156F-633B-3C97-741CBC7B2003}"/>
              </a:ext>
            </a:extLst>
          </p:cNvPr>
          <p:cNvSpPr/>
          <p:nvPr/>
        </p:nvSpPr>
        <p:spPr>
          <a:xfrm>
            <a:off x="5677275" y="2871816"/>
            <a:ext cx="369276" cy="339577"/>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noFill/>
            </a:endParaRPr>
          </a:p>
        </p:txBody>
      </p:sp>
      <p:sp>
        <p:nvSpPr>
          <p:cNvPr id="9" name="Ellipszis 8">
            <a:extLst>
              <a:ext uri="{FF2B5EF4-FFF2-40B4-BE49-F238E27FC236}">
                <a16:creationId xmlns:a16="http://schemas.microsoft.com/office/drawing/2014/main" id="{9813A962-2A9F-2F24-256A-D1314030C2BE}"/>
              </a:ext>
            </a:extLst>
          </p:cNvPr>
          <p:cNvSpPr/>
          <p:nvPr/>
        </p:nvSpPr>
        <p:spPr>
          <a:xfrm>
            <a:off x="1444071" y="3432203"/>
            <a:ext cx="467369" cy="554968"/>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noFill/>
            </a:endParaRPr>
          </a:p>
        </p:txBody>
      </p:sp>
      <p:pic>
        <p:nvPicPr>
          <p:cNvPr id="10" name="Kép 9">
            <a:extLst>
              <a:ext uri="{FF2B5EF4-FFF2-40B4-BE49-F238E27FC236}">
                <a16:creationId xmlns:a16="http://schemas.microsoft.com/office/drawing/2014/main" id="{76164E6A-ED81-8D34-F920-252EF0B9F1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51818" y="3211393"/>
            <a:ext cx="2513129" cy="1764837"/>
          </a:xfrm>
          <a:prstGeom prst="rect">
            <a:avLst/>
          </a:prstGeom>
          <a:noFill/>
        </p:spPr>
      </p:pic>
    </p:spTree>
    <p:extLst>
      <p:ext uri="{BB962C8B-B14F-4D97-AF65-F5344CB8AC3E}">
        <p14:creationId xmlns:p14="http://schemas.microsoft.com/office/powerpoint/2010/main" val="3675693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gyéni 2. sém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18920</TotalTime>
  <Words>990</Words>
  <Application>Microsoft Office PowerPoint</Application>
  <PresentationFormat>Szélesvásznú</PresentationFormat>
  <Paragraphs>147</Paragraphs>
  <Slides>13</Slides>
  <Notes>13</Notes>
  <HiddenSlides>0</HiddenSlides>
  <MMClips>0</MMClips>
  <ScaleCrop>false</ScaleCrop>
  <HeadingPairs>
    <vt:vector size="6" baseType="variant">
      <vt:variant>
        <vt:lpstr>Használt betűtípusok</vt:lpstr>
      </vt:variant>
      <vt:variant>
        <vt:i4>8</vt:i4>
      </vt:variant>
      <vt:variant>
        <vt:lpstr>Téma</vt:lpstr>
      </vt:variant>
      <vt:variant>
        <vt:i4>2</vt:i4>
      </vt:variant>
      <vt:variant>
        <vt:lpstr>Diacímek</vt:lpstr>
      </vt:variant>
      <vt:variant>
        <vt:i4>13</vt:i4>
      </vt:variant>
    </vt:vector>
  </HeadingPairs>
  <TitlesOfParts>
    <vt:vector size="23" baseType="lpstr">
      <vt:lpstr>Söhne</vt:lpstr>
      <vt:lpstr>Arial</vt:lpstr>
      <vt:lpstr>Calibri</vt:lpstr>
      <vt:lpstr>Cambria Math</vt:lpstr>
      <vt:lpstr>Garamond</vt:lpstr>
      <vt:lpstr>Roboto</vt:lpstr>
      <vt:lpstr>Times New Roman</vt:lpstr>
      <vt:lpstr>Wingdings</vt:lpstr>
      <vt:lpstr>1_Office-téma</vt:lpstr>
      <vt:lpstr>2_Office-téma</vt:lpstr>
      <vt:lpstr>Paired plot water balance experiment setup in the botanic garden of the University of Sopron</vt:lpstr>
      <vt:lpstr>Paired plot sites  </vt:lpstr>
      <vt:lpstr>Method</vt:lpstr>
      <vt:lpstr>groundwater wells</vt:lpstr>
      <vt:lpstr>Soil layers</vt:lpstr>
      <vt:lpstr>Precipitation</vt:lpstr>
      <vt:lpstr>Interception</vt:lpstr>
      <vt:lpstr>Soil moisture</vt:lpstr>
      <vt:lpstr>Groundwater levels</vt:lpstr>
      <vt:lpstr>Precipitation, Interception</vt:lpstr>
      <vt:lpstr>Soil moisture</vt:lpstr>
      <vt:lpstr>Groundwater levels</vt:lpstr>
      <vt:lpstr>PowerPoint-bemutató</vt:lpstr>
    </vt:vector>
  </TitlesOfParts>
  <Company>NKFIH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Führer Zsuzsanna</dc:creator>
  <cp:lastModifiedBy>Orosz Kamilla [STUDENT]</cp:lastModifiedBy>
  <cp:revision>469</cp:revision>
  <cp:lastPrinted>2016-03-01T15:05:05Z</cp:lastPrinted>
  <dcterms:created xsi:type="dcterms:W3CDTF">2015-04-13T10:08:26Z</dcterms:created>
  <dcterms:modified xsi:type="dcterms:W3CDTF">2024-04-17T02:36:38Z</dcterms:modified>
</cp:coreProperties>
</file>