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78" r:id="rId6"/>
    <p:sldId id="261" r:id="rId7"/>
    <p:sldId id="286" r:id="rId8"/>
    <p:sldId id="262" r:id="rId9"/>
    <p:sldId id="269" r:id="rId10"/>
    <p:sldId id="273" r:id="rId11"/>
    <p:sldId id="270" r:id="rId12"/>
    <p:sldId id="274" r:id="rId13"/>
    <p:sldId id="263" r:id="rId14"/>
    <p:sldId id="275" r:id="rId15"/>
    <p:sldId id="276" r:id="rId16"/>
    <p:sldId id="279" r:id="rId17"/>
    <p:sldId id="280" r:id="rId18"/>
    <p:sldId id="281" r:id="rId19"/>
    <p:sldId id="282" r:id="rId20"/>
    <p:sldId id="283" r:id="rId21"/>
    <p:sldId id="287" r:id="rId22"/>
    <p:sldId id="285" r:id="rId23"/>
    <p:sldId id="268" r:id="rId24"/>
    <p:sldId id="28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8F3"/>
    <a:srgbClr val="00B0F0"/>
    <a:srgbClr val="E8D1FF"/>
    <a:srgbClr val="000000"/>
    <a:srgbClr val="0072BC"/>
    <a:srgbClr val="E6E6E6"/>
    <a:srgbClr val="FAFBF8"/>
    <a:srgbClr val="156082"/>
    <a:srgbClr val="4D7065"/>
    <a:srgbClr val="E2C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F25B6A-B986-455D-9CE2-73834B781E62}" v="14" dt="2024-04-14T16:10:01.358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notesMaster" Target="notesMasters/notesMaster1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microsoft.com/office/2015/10/relationships/revisionInfo" Target="revisionInfo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microsoft.com/office/2016/11/relationships/changesInfo" Target="changesInfos/changesInfo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presProps" Target="presProps.xml" /><Relationship Id="rId30" Type="http://schemas.openxmlformats.org/officeDocument/2006/relationships/tableStyles" Target="tableStyles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élinda Martins" userId="1792144ca9fb1f1d" providerId="LiveId" clId="{69C49D4F-F172-F041-8D1A-5C9274208EC2}"/>
    <pc:docChg chg="undo custSel addSld delSld modSld">
      <pc:chgData name="Mélinda Martins" userId="1792144ca9fb1f1d" providerId="LiveId" clId="{69C49D4F-F172-F041-8D1A-5C9274208EC2}" dt="2024-04-14T16:19:09.153" v="24" actId="20577"/>
      <pc:docMkLst>
        <pc:docMk/>
      </pc:docMkLst>
      <pc:sldChg chg="addSp delSp modSp">
        <pc:chgData name="Mélinda Martins" userId="1792144ca9fb1f1d" providerId="LiveId" clId="{69C49D4F-F172-F041-8D1A-5C9274208EC2}" dt="2024-04-14T16:02:31.509" v="13" actId="1076"/>
        <pc:sldMkLst>
          <pc:docMk/>
          <pc:sldMk cId="2574015586" sldId="276"/>
        </pc:sldMkLst>
        <pc:grpChg chg="mod">
          <ac:chgData name="Mélinda Martins" userId="1792144ca9fb1f1d" providerId="LiveId" clId="{69C49D4F-F172-F041-8D1A-5C9274208EC2}" dt="2024-04-14T16:02:08.236" v="5" actId="14100"/>
          <ac:grpSpMkLst>
            <pc:docMk/>
            <pc:sldMk cId="2574015586" sldId="276"/>
            <ac:grpSpMk id="33" creationId="{9DFA7649-3FD7-2E31-A166-521B55415481}"/>
          </ac:grpSpMkLst>
        </pc:grpChg>
        <pc:picChg chg="mod">
          <ac:chgData name="Mélinda Martins" userId="1792144ca9fb1f1d" providerId="LiveId" clId="{69C49D4F-F172-F041-8D1A-5C9274208EC2}" dt="2024-04-14T16:02:31.509" v="13" actId="1076"/>
          <ac:picMkLst>
            <pc:docMk/>
            <pc:sldMk cId="2574015586" sldId="276"/>
            <ac:picMk id="39" creationId="{BAE31685-2A99-85E2-999B-BF8127F526E3}"/>
          </ac:picMkLst>
        </pc:picChg>
        <pc:picChg chg="add del">
          <ac:chgData name="Mélinda Martins" userId="1792144ca9fb1f1d" providerId="LiveId" clId="{69C49D4F-F172-F041-8D1A-5C9274208EC2}" dt="2024-04-14T16:02:09.683" v="6" actId="571"/>
          <ac:picMkLst>
            <pc:docMk/>
            <pc:sldMk cId="2574015586" sldId="276"/>
            <ac:picMk id="52" creationId="{9F2FC678-8CB5-BF40-4FCA-B52963021D58}"/>
          </ac:picMkLst>
        </pc:picChg>
      </pc:sldChg>
      <pc:sldChg chg="modSp delAnim">
        <pc:chgData name="Mélinda Martins" userId="1792144ca9fb1f1d" providerId="LiveId" clId="{69C49D4F-F172-F041-8D1A-5C9274208EC2}" dt="2024-04-14T16:11:33.800" v="21" actId="27704"/>
        <pc:sldMkLst>
          <pc:docMk/>
          <pc:sldMk cId="508500507" sldId="279"/>
        </pc:sldMkLst>
        <pc:picChg chg="mod">
          <ac:chgData name="Mélinda Martins" userId="1792144ca9fb1f1d" providerId="LiveId" clId="{69C49D4F-F172-F041-8D1A-5C9274208EC2}" dt="2024-04-14T16:03:44.237" v="16" actId="1076"/>
          <ac:picMkLst>
            <pc:docMk/>
            <pc:sldMk cId="508500507" sldId="279"/>
            <ac:picMk id="51" creationId="{2BB82BEA-41ED-69E8-B674-E47EACB04978}"/>
          </ac:picMkLst>
        </pc:picChg>
      </pc:sldChg>
      <pc:sldChg chg="modSp">
        <pc:chgData name="Mélinda Martins" userId="1792144ca9fb1f1d" providerId="LiveId" clId="{69C49D4F-F172-F041-8D1A-5C9274208EC2}" dt="2024-04-14T16:19:09.153" v="24" actId="20577"/>
        <pc:sldMkLst>
          <pc:docMk/>
          <pc:sldMk cId="1727142091" sldId="289"/>
        </pc:sldMkLst>
        <pc:spChg chg="mod">
          <ac:chgData name="Mélinda Martins" userId="1792144ca9fb1f1d" providerId="LiveId" clId="{69C49D4F-F172-F041-8D1A-5C9274208EC2}" dt="2024-04-14T16:19:09.153" v="24" actId="20577"/>
          <ac:spMkLst>
            <pc:docMk/>
            <pc:sldMk cId="1727142091" sldId="289"/>
            <ac:spMk id="21" creationId="{FBD81C7C-3FA9-03D7-B730-4BF45E726E27}"/>
          </ac:spMkLst>
        </pc:spChg>
      </pc:sldChg>
      <pc:sldChg chg="delSp add del">
        <pc:chgData name="Mélinda Martins" userId="1792144ca9fb1f1d" providerId="LiveId" clId="{69C49D4F-F172-F041-8D1A-5C9274208EC2}" dt="2024-04-14T16:04:07.492" v="19" actId="2696"/>
        <pc:sldMkLst>
          <pc:docMk/>
          <pc:sldMk cId="4148489745" sldId="290"/>
        </pc:sldMkLst>
        <pc:graphicFrameChg chg="del">
          <ac:chgData name="Mélinda Martins" userId="1792144ca9fb1f1d" providerId="LiveId" clId="{69C49D4F-F172-F041-8D1A-5C9274208EC2}" dt="2024-04-14T16:03:29.347" v="15" actId="478"/>
          <ac:graphicFrameMkLst>
            <pc:docMk/>
            <pc:sldMk cId="4148489745" sldId="290"/>
            <ac:graphicFrameMk id="50" creationId="{B1E8E0CE-457E-27FE-CA9C-36F56378E459}"/>
          </ac:graphicFrameMkLst>
        </pc:graphicFrameChg>
      </pc:sldChg>
      <pc:sldChg chg="add del">
        <pc:chgData name="Mélinda Martins" userId="1792144ca9fb1f1d" providerId="LiveId" clId="{69C49D4F-F172-F041-8D1A-5C9274208EC2}" dt="2024-04-14T16:04:01.783" v="18" actId="2696"/>
        <pc:sldMkLst>
          <pc:docMk/>
          <pc:sldMk cId="2449804607" sldId="291"/>
        </pc:sldMkLst>
      </pc:sldChg>
    </pc:docChg>
  </pc:docChgLst>
  <pc:docChgLst>
    <pc:chgData name="Mélinda Martins" userId="1792144ca9fb1f1d" providerId="LiveId" clId="{B3F25B6A-B986-455D-9CE2-73834B781E62}"/>
    <pc:docChg chg="undo custSel modSld">
      <pc:chgData name="Mélinda Martins" userId="1792144ca9fb1f1d" providerId="LiveId" clId="{B3F25B6A-B986-455D-9CE2-73834B781E62}" dt="2024-04-14T16:10:01.358" v="13"/>
      <pc:docMkLst>
        <pc:docMk/>
      </pc:docMkLst>
      <pc:sldChg chg="addSp delSp modSp mod delAnim modAnim">
        <pc:chgData name="Mélinda Martins" userId="1792144ca9fb1f1d" providerId="LiveId" clId="{B3F25B6A-B986-455D-9CE2-73834B781E62}" dt="2024-04-14T16:10:01.358" v="13"/>
        <pc:sldMkLst>
          <pc:docMk/>
          <pc:sldMk cId="508500507" sldId="279"/>
        </pc:sldMkLst>
        <pc:spChg chg="mod">
          <ac:chgData name="Mélinda Martins" userId="1792144ca9fb1f1d" providerId="LiveId" clId="{B3F25B6A-B986-455D-9CE2-73834B781E62}" dt="2024-04-14T16:09:18.529" v="8" actId="165"/>
          <ac:spMkLst>
            <pc:docMk/>
            <pc:sldMk cId="508500507" sldId="279"/>
            <ac:spMk id="37" creationId="{57AB5996-88A4-00CB-9984-8E86F181B612}"/>
          </ac:spMkLst>
        </pc:spChg>
        <pc:spChg chg="mod">
          <ac:chgData name="Mélinda Martins" userId="1792144ca9fb1f1d" providerId="LiveId" clId="{B3F25B6A-B986-455D-9CE2-73834B781E62}" dt="2024-04-14T16:09:18.529" v="8" actId="165"/>
          <ac:spMkLst>
            <pc:docMk/>
            <pc:sldMk cId="508500507" sldId="279"/>
            <ac:spMk id="38" creationId="{C9213453-BB6C-FC79-BA46-EF5382F69506}"/>
          </ac:spMkLst>
        </pc:spChg>
        <pc:spChg chg="mod">
          <ac:chgData name="Mélinda Martins" userId="1792144ca9fb1f1d" providerId="LiveId" clId="{B3F25B6A-B986-455D-9CE2-73834B781E62}" dt="2024-04-14T16:08:31.099" v="0"/>
          <ac:spMkLst>
            <pc:docMk/>
            <pc:sldMk cId="508500507" sldId="279"/>
            <ac:spMk id="67" creationId="{FB2F2705-E1A7-688D-59A2-EFB150C3B863}"/>
          </ac:spMkLst>
        </pc:spChg>
        <pc:spChg chg="mod">
          <ac:chgData name="Mélinda Martins" userId="1792144ca9fb1f1d" providerId="LiveId" clId="{B3F25B6A-B986-455D-9CE2-73834B781E62}" dt="2024-04-14T16:08:31.099" v="0"/>
          <ac:spMkLst>
            <pc:docMk/>
            <pc:sldMk cId="508500507" sldId="279"/>
            <ac:spMk id="68" creationId="{074DCD5E-752B-D3C1-4C3E-4CFEE48F2028}"/>
          </ac:spMkLst>
        </pc:spChg>
        <pc:spChg chg="mod">
          <ac:chgData name="Mélinda Martins" userId="1792144ca9fb1f1d" providerId="LiveId" clId="{B3F25B6A-B986-455D-9CE2-73834B781E62}" dt="2024-04-14T16:08:54.780" v="5"/>
          <ac:spMkLst>
            <pc:docMk/>
            <pc:sldMk cId="508500507" sldId="279"/>
            <ac:spMk id="76" creationId="{079CFC28-47BF-0365-FD9D-1C7C86B74405}"/>
          </ac:spMkLst>
        </pc:spChg>
        <pc:spChg chg="mod">
          <ac:chgData name="Mélinda Martins" userId="1792144ca9fb1f1d" providerId="LiveId" clId="{B3F25B6A-B986-455D-9CE2-73834B781E62}" dt="2024-04-14T16:08:54.780" v="5"/>
          <ac:spMkLst>
            <pc:docMk/>
            <pc:sldMk cId="508500507" sldId="279"/>
            <ac:spMk id="77" creationId="{D8021E0F-0385-CEFD-A5F8-A98C175D9E59}"/>
          </ac:spMkLst>
        </pc:spChg>
        <pc:spChg chg="mod">
          <ac:chgData name="Mélinda Martins" userId="1792144ca9fb1f1d" providerId="LiveId" clId="{B3F25B6A-B986-455D-9CE2-73834B781E62}" dt="2024-04-14T16:09:30.462" v="10"/>
          <ac:spMkLst>
            <pc:docMk/>
            <pc:sldMk cId="508500507" sldId="279"/>
            <ac:spMk id="85" creationId="{24A13CAC-3AAC-8383-C435-97A8F1D0B1B9}"/>
          </ac:spMkLst>
        </pc:spChg>
        <pc:spChg chg="mod">
          <ac:chgData name="Mélinda Martins" userId="1792144ca9fb1f1d" providerId="LiveId" clId="{B3F25B6A-B986-455D-9CE2-73834B781E62}" dt="2024-04-14T16:09:30.462" v="10"/>
          <ac:spMkLst>
            <pc:docMk/>
            <pc:sldMk cId="508500507" sldId="279"/>
            <ac:spMk id="86" creationId="{E6721E32-F4BE-E69D-E082-8D2AC0F71DF0}"/>
          </ac:spMkLst>
        </pc:spChg>
        <pc:spChg chg="mod">
          <ac:chgData name="Mélinda Martins" userId="1792144ca9fb1f1d" providerId="LiveId" clId="{B3F25B6A-B986-455D-9CE2-73834B781E62}" dt="2024-04-14T16:10:01.358" v="13"/>
          <ac:spMkLst>
            <pc:docMk/>
            <pc:sldMk cId="508500507" sldId="279"/>
            <ac:spMk id="92" creationId="{A3094F41-5251-8CE7-2837-A51F16C352D8}"/>
          </ac:spMkLst>
        </pc:spChg>
        <pc:spChg chg="mod">
          <ac:chgData name="Mélinda Martins" userId="1792144ca9fb1f1d" providerId="LiveId" clId="{B3F25B6A-B986-455D-9CE2-73834B781E62}" dt="2024-04-14T16:10:01.358" v="13"/>
          <ac:spMkLst>
            <pc:docMk/>
            <pc:sldMk cId="508500507" sldId="279"/>
            <ac:spMk id="94" creationId="{CD858ABF-D0A2-A2DE-FBEE-574EB569D676}"/>
          </ac:spMkLst>
        </pc:spChg>
        <pc:grpChg chg="del mod topLvl">
          <ac:chgData name="Mélinda Martins" userId="1792144ca9fb1f1d" providerId="LiveId" clId="{B3F25B6A-B986-455D-9CE2-73834B781E62}" dt="2024-04-14T16:09:30.117" v="9" actId="478"/>
          <ac:grpSpMkLst>
            <pc:docMk/>
            <pc:sldMk cId="508500507" sldId="279"/>
            <ac:grpSpMk id="33" creationId="{9DFA7649-3FD7-2E31-A166-521B55415481}"/>
          </ac:grpSpMkLst>
        </pc:grpChg>
        <pc:grpChg chg="mod">
          <ac:chgData name="Mélinda Martins" userId="1792144ca9fb1f1d" providerId="LiveId" clId="{B3F25B6A-B986-455D-9CE2-73834B781E62}" dt="2024-04-14T16:09:18.529" v="8" actId="165"/>
          <ac:grpSpMkLst>
            <pc:docMk/>
            <pc:sldMk cId="508500507" sldId="279"/>
            <ac:grpSpMk id="34" creationId="{8610CBA1-CAF9-1D48-FF1E-661E4657F479}"/>
          </ac:grpSpMkLst>
        </pc:grpChg>
        <pc:grpChg chg="mod">
          <ac:chgData name="Mélinda Martins" userId="1792144ca9fb1f1d" providerId="LiveId" clId="{B3F25B6A-B986-455D-9CE2-73834B781E62}" dt="2024-04-14T16:09:18.529" v="8" actId="165"/>
          <ac:grpSpMkLst>
            <pc:docMk/>
            <pc:sldMk cId="508500507" sldId="279"/>
            <ac:grpSpMk id="36" creationId="{2F88C10F-DAE4-48DC-8182-9DDE14FA8F28}"/>
          </ac:grpSpMkLst>
        </pc:grpChg>
        <pc:grpChg chg="del">
          <ac:chgData name="Mélinda Martins" userId="1792144ca9fb1f1d" providerId="LiveId" clId="{B3F25B6A-B986-455D-9CE2-73834B781E62}" dt="2024-04-14T16:10:01.006" v="12" actId="478"/>
          <ac:grpSpMkLst>
            <pc:docMk/>
            <pc:sldMk cId="508500507" sldId="279"/>
            <ac:grpSpMk id="42" creationId="{AAB0B4B0-CD86-D593-BF71-BCF5B7B5A593}"/>
          </ac:grpSpMkLst>
        </pc:grpChg>
        <pc:grpChg chg="add mod">
          <ac:chgData name="Mélinda Martins" userId="1792144ca9fb1f1d" providerId="LiveId" clId="{B3F25B6A-B986-455D-9CE2-73834B781E62}" dt="2024-04-14T16:08:31.099" v="0"/>
          <ac:grpSpMkLst>
            <pc:docMk/>
            <pc:sldMk cId="508500507" sldId="279"/>
            <ac:grpSpMk id="61" creationId="{77586693-4554-451A-ADB6-519ABF958CB3}"/>
          </ac:grpSpMkLst>
        </pc:grpChg>
        <pc:grpChg chg="del">
          <ac:chgData name="Mélinda Martins" userId="1792144ca9fb1f1d" providerId="LiveId" clId="{B3F25B6A-B986-455D-9CE2-73834B781E62}" dt="2024-04-14T16:09:18.529" v="8" actId="165"/>
          <ac:grpSpMkLst>
            <pc:docMk/>
            <pc:sldMk cId="508500507" sldId="279"/>
            <ac:grpSpMk id="63" creationId="{A8E47826-93C6-245C-4B3E-53740E022C3F}"/>
          </ac:grpSpMkLst>
        </pc:grpChg>
        <pc:grpChg chg="mod">
          <ac:chgData name="Mélinda Martins" userId="1792144ca9fb1f1d" providerId="LiveId" clId="{B3F25B6A-B986-455D-9CE2-73834B781E62}" dt="2024-04-14T16:08:31.099" v="0"/>
          <ac:grpSpMkLst>
            <pc:docMk/>
            <pc:sldMk cId="508500507" sldId="279"/>
            <ac:grpSpMk id="64" creationId="{98872835-AABE-73ED-8044-DA3E4A597A33}"/>
          </ac:grpSpMkLst>
        </pc:grpChg>
        <pc:grpChg chg="mod">
          <ac:chgData name="Mélinda Martins" userId="1792144ca9fb1f1d" providerId="LiveId" clId="{B3F25B6A-B986-455D-9CE2-73834B781E62}" dt="2024-04-14T16:08:31.099" v="0"/>
          <ac:grpSpMkLst>
            <pc:docMk/>
            <pc:sldMk cId="508500507" sldId="279"/>
            <ac:grpSpMk id="66" creationId="{E83E9611-5AA8-7CBB-A64C-55055FC3D037}"/>
          </ac:grpSpMkLst>
        </pc:grpChg>
        <pc:grpChg chg="add mod">
          <ac:chgData name="Mélinda Martins" userId="1792144ca9fb1f1d" providerId="LiveId" clId="{B3F25B6A-B986-455D-9CE2-73834B781E62}" dt="2024-04-14T16:08:54.780" v="5"/>
          <ac:grpSpMkLst>
            <pc:docMk/>
            <pc:sldMk cId="508500507" sldId="279"/>
            <ac:grpSpMk id="72" creationId="{200C02A5-1631-458F-BC28-5DC44AEB1D9E}"/>
          </ac:grpSpMkLst>
        </pc:grpChg>
        <pc:grpChg chg="mod">
          <ac:chgData name="Mélinda Martins" userId="1792144ca9fb1f1d" providerId="LiveId" clId="{B3F25B6A-B986-455D-9CE2-73834B781E62}" dt="2024-04-14T16:08:54.780" v="5"/>
          <ac:grpSpMkLst>
            <pc:docMk/>
            <pc:sldMk cId="508500507" sldId="279"/>
            <ac:grpSpMk id="73" creationId="{C1C5AF11-EB90-AEE6-46AB-A9D12A47A905}"/>
          </ac:grpSpMkLst>
        </pc:grpChg>
        <pc:grpChg chg="mod">
          <ac:chgData name="Mélinda Martins" userId="1792144ca9fb1f1d" providerId="LiveId" clId="{B3F25B6A-B986-455D-9CE2-73834B781E62}" dt="2024-04-14T16:08:54.780" v="5"/>
          <ac:grpSpMkLst>
            <pc:docMk/>
            <pc:sldMk cId="508500507" sldId="279"/>
            <ac:grpSpMk id="75" creationId="{E340DD59-CB04-32FA-C03A-AA563B06BC24}"/>
          </ac:grpSpMkLst>
        </pc:grpChg>
        <pc:grpChg chg="add mod ord">
          <ac:chgData name="Mélinda Martins" userId="1792144ca9fb1f1d" providerId="LiveId" clId="{B3F25B6A-B986-455D-9CE2-73834B781E62}" dt="2024-04-14T16:09:47.300" v="11" actId="167"/>
          <ac:grpSpMkLst>
            <pc:docMk/>
            <pc:sldMk cId="508500507" sldId="279"/>
            <ac:grpSpMk id="81" creationId="{22A07B77-EFF7-EBBD-8092-87E9CF9C2965}"/>
          </ac:grpSpMkLst>
        </pc:grpChg>
        <pc:grpChg chg="mod">
          <ac:chgData name="Mélinda Martins" userId="1792144ca9fb1f1d" providerId="LiveId" clId="{B3F25B6A-B986-455D-9CE2-73834B781E62}" dt="2024-04-14T16:09:30.462" v="10"/>
          <ac:grpSpMkLst>
            <pc:docMk/>
            <pc:sldMk cId="508500507" sldId="279"/>
            <ac:grpSpMk id="82" creationId="{B2582923-140B-9092-634F-C8D8FEB1DE22}"/>
          </ac:grpSpMkLst>
        </pc:grpChg>
        <pc:grpChg chg="mod">
          <ac:chgData name="Mélinda Martins" userId="1792144ca9fb1f1d" providerId="LiveId" clId="{B3F25B6A-B986-455D-9CE2-73834B781E62}" dt="2024-04-14T16:09:30.462" v="10"/>
          <ac:grpSpMkLst>
            <pc:docMk/>
            <pc:sldMk cId="508500507" sldId="279"/>
            <ac:grpSpMk id="84" creationId="{BC5BE889-27EA-CA3D-91B0-FCAFC0B14354}"/>
          </ac:grpSpMkLst>
        </pc:grpChg>
        <pc:grpChg chg="add mod">
          <ac:chgData name="Mélinda Martins" userId="1792144ca9fb1f1d" providerId="LiveId" clId="{B3F25B6A-B986-455D-9CE2-73834B781E62}" dt="2024-04-14T16:10:01.358" v="13"/>
          <ac:grpSpMkLst>
            <pc:docMk/>
            <pc:sldMk cId="508500507" sldId="279"/>
            <ac:grpSpMk id="90" creationId="{9B747C65-333B-8C4B-E559-D12C850996E6}"/>
          </ac:grpSpMkLst>
        </pc:grpChg>
        <pc:grpChg chg="mod">
          <ac:chgData name="Mélinda Martins" userId="1792144ca9fb1f1d" providerId="LiveId" clId="{B3F25B6A-B986-455D-9CE2-73834B781E62}" dt="2024-04-14T16:10:01.358" v="13"/>
          <ac:grpSpMkLst>
            <pc:docMk/>
            <pc:sldMk cId="508500507" sldId="279"/>
            <ac:grpSpMk id="91" creationId="{50365C6D-E1A3-2C54-9C9B-96F63EDA7571}"/>
          </ac:grpSpMkLst>
        </pc:grpChg>
        <pc:picChg chg="add del mod">
          <ac:chgData name="Mélinda Martins" userId="1792144ca9fb1f1d" providerId="LiveId" clId="{B3F25B6A-B986-455D-9CE2-73834B781E62}" dt="2024-04-14T16:09:18.529" v="8" actId="165"/>
          <ac:picMkLst>
            <pc:docMk/>
            <pc:sldMk cId="508500507" sldId="279"/>
            <ac:picMk id="39" creationId="{BAE31685-2A99-85E2-999B-BF8127F526E3}"/>
          </ac:picMkLst>
        </pc:picChg>
        <pc:picChg chg="mod topLvl">
          <ac:chgData name="Mélinda Martins" userId="1792144ca9fb1f1d" providerId="LiveId" clId="{B3F25B6A-B986-455D-9CE2-73834B781E62}" dt="2024-04-14T16:09:18.529" v="8" actId="165"/>
          <ac:picMkLst>
            <pc:docMk/>
            <pc:sldMk cId="508500507" sldId="279"/>
            <ac:picMk id="55" creationId="{EC8EF5EE-3E05-EEBB-43F2-27E0DE2DB2B0}"/>
          </ac:picMkLst>
        </pc:picChg>
        <pc:picChg chg="mod">
          <ac:chgData name="Mélinda Martins" userId="1792144ca9fb1f1d" providerId="LiveId" clId="{B3F25B6A-B986-455D-9CE2-73834B781E62}" dt="2024-04-14T16:08:31.099" v="0"/>
          <ac:picMkLst>
            <pc:docMk/>
            <pc:sldMk cId="508500507" sldId="279"/>
            <ac:picMk id="69" creationId="{46C35C05-0CB4-621B-05F7-A22472A75397}"/>
          </ac:picMkLst>
        </pc:picChg>
        <pc:picChg chg="mod">
          <ac:chgData name="Mélinda Martins" userId="1792144ca9fb1f1d" providerId="LiveId" clId="{B3F25B6A-B986-455D-9CE2-73834B781E62}" dt="2024-04-14T16:08:54.780" v="5"/>
          <ac:picMkLst>
            <pc:docMk/>
            <pc:sldMk cId="508500507" sldId="279"/>
            <ac:picMk id="78" creationId="{B3B9F3DA-8AFB-E120-A0D3-0A9C98707A6B}"/>
          </ac:picMkLst>
        </pc:picChg>
        <pc:picChg chg="mod">
          <ac:chgData name="Mélinda Martins" userId="1792144ca9fb1f1d" providerId="LiveId" clId="{B3F25B6A-B986-455D-9CE2-73834B781E62}" dt="2024-04-14T16:09:30.462" v="10"/>
          <ac:picMkLst>
            <pc:docMk/>
            <pc:sldMk cId="508500507" sldId="279"/>
            <ac:picMk id="87" creationId="{3F0AC634-160C-6CB3-A382-4AE883E1BD81}"/>
          </ac:picMkLst>
        </pc:picChg>
        <pc:picChg chg="mod">
          <ac:chgData name="Mélinda Martins" userId="1792144ca9fb1f1d" providerId="LiveId" clId="{B3F25B6A-B986-455D-9CE2-73834B781E62}" dt="2024-04-14T16:10:01.358" v="13"/>
          <ac:picMkLst>
            <pc:docMk/>
            <pc:sldMk cId="508500507" sldId="279"/>
            <ac:picMk id="95" creationId="{A9AE5FD3-526C-C913-5715-41308C180A5C}"/>
          </ac:picMkLst>
        </pc:picChg>
        <pc:cxnChg chg="mod">
          <ac:chgData name="Mélinda Martins" userId="1792144ca9fb1f1d" providerId="LiveId" clId="{B3F25B6A-B986-455D-9CE2-73834B781E62}" dt="2024-04-14T16:09:30.117" v="9" actId="478"/>
          <ac:cxnSpMkLst>
            <pc:docMk/>
            <pc:sldMk cId="508500507" sldId="279"/>
            <ac:cxnSpMk id="35" creationId="{F43C3C29-4320-E649-E7AC-A7A86F91A546}"/>
          </ac:cxnSpMkLst>
        </pc:cxnChg>
        <pc:cxnChg chg="mod">
          <ac:chgData name="Mélinda Martins" userId="1792144ca9fb1f1d" providerId="LiveId" clId="{B3F25B6A-B986-455D-9CE2-73834B781E62}" dt="2024-04-14T16:09:30.117" v="9" actId="478"/>
          <ac:cxnSpMkLst>
            <pc:docMk/>
            <pc:sldMk cId="508500507" sldId="279"/>
            <ac:cxnSpMk id="40" creationId="{F33546D2-BE73-B5CF-7838-CF28F97E382A}"/>
          </ac:cxnSpMkLst>
        </pc:cxnChg>
        <pc:cxnChg chg="mod">
          <ac:chgData name="Mélinda Martins" userId="1792144ca9fb1f1d" providerId="LiveId" clId="{B3F25B6A-B986-455D-9CE2-73834B781E62}" dt="2024-04-14T16:09:18.529" v="8" actId="165"/>
          <ac:cxnSpMkLst>
            <pc:docMk/>
            <pc:sldMk cId="508500507" sldId="279"/>
            <ac:cxnSpMk id="41" creationId="{FC297D64-42B5-D8F2-FCDD-7C00D465D334}"/>
          </ac:cxnSpMkLst>
        </pc:cxnChg>
        <pc:cxnChg chg="mod">
          <ac:chgData name="Mélinda Martins" userId="1792144ca9fb1f1d" providerId="LiveId" clId="{B3F25B6A-B986-455D-9CE2-73834B781E62}" dt="2024-04-14T16:08:31.099" v="0"/>
          <ac:cxnSpMkLst>
            <pc:docMk/>
            <pc:sldMk cId="508500507" sldId="279"/>
            <ac:cxnSpMk id="65" creationId="{F9CDC45C-C963-582F-8B91-EA36A91E0583}"/>
          </ac:cxnSpMkLst>
        </pc:cxnChg>
        <pc:cxnChg chg="mod">
          <ac:chgData name="Mélinda Martins" userId="1792144ca9fb1f1d" providerId="LiveId" clId="{B3F25B6A-B986-455D-9CE2-73834B781E62}" dt="2024-04-14T16:08:31.099" v="0"/>
          <ac:cxnSpMkLst>
            <pc:docMk/>
            <pc:sldMk cId="508500507" sldId="279"/>
            <ac:cxnSpMk id="70" creationId="{31AF63F3-B958-A39B-A270-69544E0AFC5A}"/>
          </ac:cxnSpMkLst>
        </pc:cxnChg>
        <pc:cxnChg chg="mod">
          <ac:chgData name="Mélinda Martins" userId="1792144ca9fb1f1d" providerId="LiveId" clId="{B3F25B6A-B986-455D-9CE2-73834B781E62}" dt="2024-04-14T16:08:31.099" v="0"/>
          <ac:cxnSpMkLst>
            <pc:docMk/>
            <pc:sldMk cId="508500507" sldId="279"/>
            <ac:cxnSpMk id="71" creationId="{52A335DB-A0F3-A301-B368-5D00EE6044C6}"/>
          </ac:cxnSpMkLst>
        </pc:cxnChg>
        <pc:cxnChg chg="mod">
          <ac:chgData name="Mélinda Martins" userId="1792144ca9fb1f1d" providerId="LiveId" clId="{B3F25B6A-B986-455D-9CE2-73834B781E62}" dt="2024-04-14T16:08:54.780" v="5"/>
          <ac:cxnSpMkLst>
            <pc:docMk/>
            <pc:sldMk cId="508500507" sldId="279"/>
            <ac:cxnSpMk id="74" creationId="{E1D4FDAD-432F-4D4F-8EA9-BABE5EDCB1EE}"/>
          </ac:cxnSpMkLst>
        </pc:cxnChg>
        <pc:cxnChg chg="mod">
          <ac:chgData name="Mélinda Martins" userId="1792144ca9fb1f1d" providerId="LiveId" clId="{B3F25B6A-B986-455D-9CE2-73834B781E62}" dt="2024-04-14T16:08:54.780" v="5"/>
          <ac:cxnSpMkLst>
            <pc:docMk/>
            <pc:sldMk cId="508500507" sldId="279"/>
            <ac:cxnSpMk id="79" creationId="{C382D4B4-9846-2C2F-1FD0-778249C58606}"/>
          </ac:cxnSpMkLst>
        </pc:cxnChg>
        <pc:cxnChg chg="mod">
          <ac:chgData name="Mélinda Martins" userId="1792144ca9fb1f1d" providerId="LiveId" clId="{B3F25B6A-B986-455D-9CE2-73834B781E62}" dt="2024-04-14T16:08:54.780" v="5"/>
          <ac:cxnSpMkLst>
            <pc:docMk/>
            <pc:sldMk cId="508500507" sldId="279"/>
            <ac:cxnSpMk id="80" creationId="{8C0552F5-DDD5-D748-921E-79CD84E71BE4}"/>
          </ac:cxnSpMkLst>
        </pc:cxnChg>
        <pc:cxnChg chg="mod">
          <ac:chgData name="Mélinda Martins" userId="1792144ca9fb1f1d" providerId="LiveId" clId="{B3F25B6A-B986-455D-9CE2-73834B781E62}" dt="2024-04-14T16:09:30.462" v="10"/>
          <ac:cxnSpMkLst>
            <pc:docMk/>
            <pc:sldMk cId="508500507" sldId="279"/>
            <ac:cxnSpMk id="83" creationId="{6C18BD03-CE2E-474B-A716-87369401610C}"/>
          </ac:cxnSpMkLst>
        </pc:cxnChg>
        <pc:cxnChg chg="mod">
          <ac:chgData name="Mélinda Martins" userId="1792144ca9fb1f1d" providerId="LiveId" clId="{B3F25B6A-B986-455D-9CE2-73834B781E62}" dt="2024-04-14T16:09:30.462" v="10"/>
          <ac:cxnSpMkLst>
            <pc:docMk/>
            <pc:sldMk cId="508500507" sldId="279"/>
            <ac:cxnSpMk id="88" creationId="{CA60391F-09C5-ACC7-A3E9-C8CF7DC426E8}"/>
          </ac:cxnSpMkLst>
        </pc:cxnChg>
        <pc:cxnChg chg="mod">
          <ac:chgData name="Mélinda Martins" userId="1792144ca9fb1f1d" providerId="LiveId" clId="{B3F25B6A-B986-455D-9CE2-73834B781E62}" dt="2024-04-14T16:09:30.462" v="10"/>
          <ac:cxnSpMkLst>
            <pc:docMk/>
            <pc:sldMk cId="508500507" sldId="279"/>
            <ac:cxnSpMk id="89" creationId="{1D431E81-31FD-5F73-A61D-E462A5CCB338}"/>
          </ac:cxnSpMkLst>
        </pc:cxnChg>
        <pc:cxnChg chg="mod">
          <ac:chgData name="Mélinda Martins" userId="1792144ca9fb1f1d" providerId="LiveId" clId="{B3F25B6A-B986-455D-9CE2-73834B781E62}" dt="2024-04-14T16:10:01.358" v="13"/>
          <ac:cxnSpMkLst>
            <pc:docMk/>
            <pc:sldMk cId="508500507" sldId="279"/>
            <ac:cxnSpMk id="93" creationId="{0241EC3D-28DA-5C1A-FB87-0683215F1DFA}"/>
          </ac:cxnSpMkLst>
        </pc:cxnChg>
        <pc:cxnChg chg="mod">
          <ac:chgData name="Mélinda Martins" userId="1792144ca9fb1f1d" providerId="LiveId" clId="{B3F25B6A-B986-455D-9CE2-73834B781E62}" dt="2024-04-14T16:10:01.358" v="13"/>
          <ac:cxnSpMkLst>
            <pc:docMk/>
            <pc:sldMk cId="508500507" sldId="279"/>
            <ac:cxnSpMk id="96" creationId="{0523F3BC-92A3-8648-5504-1A6F4A084C84}"/>
          </ac:cxnSpMkLst>
        </pc:cxnChg>
        <pc:cxnChg chg="mod">
          <ac:chgData name="Mélinda Martins" userId="1792144ca9fb1f1d" providerId="LiveId" clId="{B3F25B6A-B986-455D-9CE2-73834B781E62}" dt="2024-04-14T16:10:01.358" v="13"/>
          <ac:cxnSpMkLst>
            <pc:docMk/>
            <pc:sldMk cId="508500507" sldId="279"/>
            <ac:cxnSpMk id="97" creationId="{137EF9FB-57D6-E563-A8D6-D9D50EE85C0F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eime\Documents\MEL\&#201;TUDES\MSc_SIMCO_UAlg\M2\Master%20Thesis\DATA\PC06_Mineralogy\Sand\sandfraction.xlsx" TargetMode="External" /><Relationship Id="rId2" Type="http://schemas.microsoft.com/office/2011/relationships/chartColorStyle" Target="colors1.xml" /><Relationship Id="rId1" Type="http://schemas.microsoft.com/office/2011/relationships/chartStyle" Target="style1.xml" 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eime\Documents\MEL\&#201;TUDES\MSc_SIMCO_UAlg\M2\Master%20Thesis\DATA\PC06_Mineralogy\Sand\sandfraction.xlsx" TargetMode="External" /><Relationship Id="rId2" Type="http://schemas.microsoft.com/office/2011/relationships/chartColorStyle" Target="colors2.xml" /><Relationship Id="rId1" Type="http://schemas.microsoft.com/office/2011/relationships/chartStyle" Target="style2.xml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solidFill>
            <a:srgbClr val="F6F8F3"/>
          </a:solidFill>
        </a:ln>
        <a:effectLst/>
        <a:sp3d>
          <a:contourClr>
            <a:srgbClr val="F6F8F3"/>
          </a:contourClr>
        </a:sp3d>
      </c:spPr>
    </c:sideWall>
    <c:backWall>
      <c:thickness val="0"/>
      <c:spPr>
        <a:noFill/>
        <a:ln>
          <a:solidFill>
            <a:srgbClr val="F6F8F3"/>
          </a:solidFill>
        </a:ln>
        <a:effectLst/>
        <a:sp3d>
          <a:contourClr>
            <a:srgbClr val="F6F8F3"/>
          </a:contourClr>
        </a:sp3d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PC06_Mélinda!$D$25</c:f>
              <c:strCache>
                <c:ptCount val="1"/>
                <c:pt idx="0">
                  <c:v>60-61</c:v>
                </c:pt>
              </c:strCache>
            </c:strRef>
          </c:tx>
          <c:spPr>
            <a:solidFill>
              <a:srgbClr val="CCECFF"/>
            </a:solidFill>
            <a:ln>
              <a:solidFill>
                <a:sysClr val="windowText" lastClr="000000"/>
              </a:solidFill>
            </a:ln>
            <a:effectLst/>
            <a:sp3d>
              <a:contourClr>
                <a:sysClr val="windowText" lastClr="000000"/>
              </a:contourClr>
            </a:sp3d>
          </c:spPr>
          <c:invertIfNegative val="0"/>
          <c:cat>
            <c:strRef>
              <c:f>PC06_Mélinda!$C$28:$C$34</c:f>
              <c:strCache>
                <c:ptCount val="7"/>
                <c:pt idx="0">
                  <c:v>Benthic Foram.</c:v>
                </c:pt>
                <c:pt idx="1">
                  <c:v>Planktonic Foram.</c:v>
                </c:pt>
                <c:pt idx="2">
                  <c:v>Aggregates</c:v>
                </c:pt>
                <c:pt idx="3">
                  <c:v>Other biogenic</c:v>
                </c:pt>
                <c:pt idx="4">
                  <c:v>Quartz</c:v>
                </c:pt>
                <c:pt idx="5">
                  <c:v>Micas </c:v>
                </c:pt>
                <c:pt idx="6">
                  <c:v>Other terrigenous</c:v>
                </c:pt>
              </c:strCache>
            </c:strRef>
          </c:cat>
          <c:val>
            <c:numRef>
              <c:f>PC06_Mélinda!$D$28:$D$34</c:f>
              <c:numCache>
                <c:formatCode>General</c:formatCode>
                <c:ptCount val="7"/>
                <c:pt idx="0">
                  <c:v>0</c:v>
                </c:pt>
                <c:pt idx="1">
                  <c:v>62</c:v>
                </c:pt>
                <c:pt idx="2">
                  <c:v>9</c:v>
                </c:pt>
                <c:pt idx="3">
                  <c:v>11</c:v>
                </c:pt>
                <c:pt idx="4">
                  <c:v>11</c:v>
                </c:pt>
                <c:pt idx="5">
                  <c:v>7</c:v>
                </c:pt>
                <c:pt idx="6">
                  <c:v>0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95F6-40CA-A01E-0F1174488A79}"/>
            </c:ext>
          </c:extLst>
        </c:ser>
        <c:ser>
          <c:idx val="1"/>
          <c:order val="1"/>
          <c:tx>
            <c:strRef>
              <c:f>PC06_Mélinda!$F$25</c:f>
              <c:strCache>
                <c:ptCount val="1"/>
                <c:pt idx="0">
                  <c:v>102-103</c:v>
                </c:pt>
              </c:strCache>
            </c:strRef>
          </c:tx>
          <c:spPr>
            <a:solidFill>
              <a:srgbClr val="66CCFF"/>
            </a:solidFill>
            <a:ln>
              <a:solidFill>
                <a:sysClr val="windowText" lastClr="000000"/>
              </a:solidFill>
            </a:ln>
            <a:effectLst/>
            <a:sp3d>
              <a:contourClr>
                <a:sysClr val="windowText" lastClr="000000"/>
              </a:contourClr>
            </a:sp3d>
          </c:spPr>
          <c:invertIfNegative val="0"/>
          <c:val>
            <c:numRef>
              <c:f>PC06_Mélinda!$F$28:$F$34</c:f>
              <c:numCache>
                <c:formatCode>General</c:formatCode>
                <c:ptCount val="7"/>
                <c:pt idx="0">
                  <c:v>6</c:v>
                </c:pt>
                <c:pt idx="1">
                  <c:v>44</c:v>
                </c:pt>
                <c:pt idx="2">
                  <c:v>9</c:v>
                </c:pt>
                <c:pt idx="3">
                  <c:v>9</c:v>
                </c:pt>
                <c:pt idx="4">
                  <c:v>9</c:v>
                </c:pt>
                <c:pt idx="5">
                  <c:v>12</c:v>
                </c:pt>
                <c:pt idx="6">
                  <c:v>11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95F6-40CA-A01E-0F1174488A79}"/>
            </c:ext>
          </c:extLst>
        </c:ser>
        <c:ser>
          <c:idx val="2"/>
          <c:order val="2"/>
          <c:tx>
            <c:strRef>
              <c:f>PC06_Mélinda!$J$25</c:f>
              <c:strCache>
                <c:ptCount val="1"/>
                <c:pt idx="0">
                  <c:v>139-140</c:v>
                </c:pt>
              </c:strCache>
            </c:strRef>
          </c:tx>
          <c:spPr>
            <a:solidFill>
              <a:srgbClr val="00FFFF"/>
            </a:solidFill>
            <a:ln>
              <a:solidFill>
                <a:sysClr val="windowText" lastClr="000000"/>
              </a:solidFill>
            </a:ln>
            <a:effectLst/>
            <a:sp3d>
              <a:contourClr>
                <a:sysClr val="windowText" lastClr="000000"/>
              </a:contourClr>
            </a:sp3d>
          </c:spPr>
          <c:invertIfNegative val="0"/>
          <c:val>
            <c:numRef>
              <c:f>PC06_Mélinda!$J$28:$J$34</c:f>
              <c:numCache>
                <c:formatCode>General</c:formatCode>
                <c:ptCount val="7"/>
                <c:pt idx="0">
                  <c:v>7</c:v>
                </c:pt>
                <c:pt idx="1">
                  <c:v>45</c:v>
                </c:pt>
                <c:pt idx="2">
                  <c:v>2</c:v>
                </c:pt>
                <c:pt idx="3">
                  <c:v>7</c:v>
                </c:pt>
                <c:pt idx="4">
                  <c:v>10</c:v>
                </c:pt>
                <c:pt idx="5">
                  <c:v>20</c:v>
                </c:pt>
                <c:pt idx="6">
                  <c:v>9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95F6-40CA-A01E-0F1174488A79}"/>
            </c:ext>
          </c:extLst>
        </c:ser>
        <c:ser>
          <c:idx val="3"/>
          <c:order val="3"/>
          <c:tx>
            <c:strRef>
              <c:f>PC06_Mélinda!$N$25</c:f>
              <c:strCache>
                <c:ptCount val="1"/>
                <c:pt idx="0">
                  <c:v>218-219</c:v>
                </c:pt>
              </c:strCache>
            </c:strRef>
          </c:tx>
          <c:spPr>
            <a:solidFill>
              <a:srgbClr val="00CCFF"/>
            </a:solidFill>
            <a:ln>
              <a:solidFill>
                <a:sysClr val="windowText" lastClr="000000"/>
              </a:solidFill>
            </a:ln>
            <a:effectLst/>
            <a:sp3d>
              <a:contourClr>
                <a:sysClr val="windowText" lastClr="000000"/>
              </a:contourClr>
            </a:sp3d>
          </c:spPr>
          <c:invertIfNegative val="0"/>
          <c:val>
            <c:numRef>
              <c:f>PC06_Mélinda!$N$28:$N$34</c:f>
              <c:numCache>
                <c:formatCode>General</c:formatCode>
                <c:ptCount val="7"/>
                <c:pt idx="0">
                  <c:v>19</c:v>
                </c:pt>
                <c:pt idx="1">
                  <c:v>44</c:v>
                </c:pt>
                <c:pt idx="2">
                  <c:v>6</c:v>
                </c:pt>
                <c:pt idx="3">
                  <c:v>10</c:v>
                </c:pt>
                <c:pt idx="4">
                  <c:v>7</c:v>
                </c:pt>
                <c:pt idx="5">
                  <c:v>8</c:v>
                </c:pt>
                <c:pt idx="6">
                  <c:v>6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3-95F6-40CA-A01E-0F1174488A79}"/>
            </c:ext>
          </c:extLst>
        </c:ser>
        <c:ser>
          <c:idx val="4"/>
          <c:order val="4"/>
          <c:tx>
            <c:strRef>
              <c:f>PC06_Mélinda!$P$25</c:f>
              <c:strCache>
                <c:ptCount val="1"/>
                <c:pt idx="0">
                  <c:v>248-249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0000"/>
              </a:solidFill>
            </a:ln>
            <a:effectLst/>
            <a:sp3d>
              <a:contourClr>
                <a:srgbClr val="000000"/>
              </a:contourClr>
            </a:sp3d>
          </c:spPr>
          <c:invertIfNegative val="0"/>
          <c:val>
            <c:numRef>
              <c:f>PC06_Mélinda!$P$28:$P$34</c:f>
              <c:numCache>
                <c:formatCode>General</c:formatCode>
                <c:ptCount val="7"/>
                <c:pt idx="0">
                  <c:v>11</c:v>
                </c:pt>
                <c:pt idx="1">
                  <c:v>57</c:v>
                </c:pt>
                <c:pt idx="2">
                  <c:v>3</c:v>
                </c:pt>
                <c:pt idx="3">
                  <c:v>6</c:v>
                </c:pt>
                <c:pt idx="4">
                  <c:v>12</c:v>
                </c:pt>
                <c:pt idx="5">
                  <c:v>6</c:v>
                </c:pt>
                <c:pt idx="6">
                  <c:v>5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4-95F6-40CA-A01E-0F1174488A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87747440"/>
        <c:axId val="1887743600"/>
        <c:axId val="0"/>
      </c:bar3DChart>
      <c:catAx>
        <c:axId val="1887747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Helvetica World Bold Italics"/>
                <a:ea typeface="+mn-ea"/>
                <a:cs typeface="Times New Roman" panose="02020603050405020304" pitchFamily="18" charset="0"/>
              </a:defRPr>
            </a:pPr>
            <a:endParaRPr lang="fr-FR"/>
          </a:p>
        </c:txPr>
        <c:crossAx val="1887743600"/>
        <c:crosses val="autoZero"/>
        <c:auto val="1"/>
        <c:lblAlgn val="ctr"/>
        <c:lblOffset val="100"/>
        <c:noMultiLvlLbl val="0"/>
      </c:catAx>
      <c:valAx>
        <c:axId val="1887743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Helvetica World Bold Italics"/>
                <a:ea typeface="+mn-ea"/>
                <a:cs typeface="Times New Roman" panose="02020603050405020304" pitchFamily="18" charset="0"/>
              </a:defRPr>
            </a:pPr>
            <a:endParaRPr lang="fr-FR"/>
          </a:p>
        </c:txPr>
        <c:crossAx val="1887747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Helvetica World Bold Italics"/>
              <a:ea typeface="+mn-ea"/>
              <a:cs typeface="Times New Roman" panose="02020603050405020304" pitchFamily="18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6F8F3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624272299942587"/>
          <c:y val="5.8309174679499719E-2"/>
          <c:w val="0.69671966484958614"/>
          <c:h val="0.621435458322811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PC06_Mélinda!$H$25</c:f>
              <c:strCache>
                <c:ptCount val="1"/>
                <c:pt idx="0">
                  <c:v>117-118</c:v>
                </c:pt>
              </c:strCache>
            </c:strRef>
          </c:tx>
          <c:spPr>
            <a:solidFill>
              <a:schemeClr val="tx1">
                <a:lumMod val="75000"/>
              </a:schemeClr>
            </a:solidFill>
            <a:ln>
              <a:solidFill>
                <a:sysClr val="windowText" lastClr="000000"/>
              </a:solidFill>
            </a:ln>
            <a:effectLst/>
            <a:sp3d>
              <a:contourClr>
                <a:sysClr val="windowText" lastClr="000000"/>
              </a:contourClr>
            </a:sp3d>
          </c:spPr>
          <c:invertIfNegative val="0"/>
          <c:cat>
            <c:strRef>
              <c:f>PC06_Mélinda!$C$28:$C$34</c:f>
              <c:strCache>
                <c:ptCount val="7"/>
                <c:pt idx="0">
                  <c:v>Benthic Foram.</c:v>
                </c:pt>
                <c:pt idx="1">
                  <c:v>Planktonic Foram.</c:v>
                </c:pt>
                <c:pt idx="2">
                  <c:v>Aggregates</c:v>
                </c:pt>
                <c:pt idx="3">
                  <c:v>Other biogenic</c:v>
                </c:pt>
                <c:pt idx="4">
                  <c:v>Quartz</c:v>
                </c:pt>
                <c:pt idx="5">
                  <c:v>Micas </c:v>
                </c:pt>
                <c:pt idx="6">
                  <c:v>Other terrigenous</c:v>
                </c:pt>
              </c:strCache>
            </c:strRef>
          </c:cat>
          <c:val>
            <c:numRef>
              <c:f>PC06_Mélinda!$H$28:$H$34</c:f>
              <c:numCache>
                <c:formatCode>General</c:formatCode>
                <c:ptCount val="7"/>
                <c:pt idx="0">
                  <c:v>3</c:v>
                </c:pt>
                <c:pt idx="1">
                  <c:v>45</c:v>
                </c:pt>
                <c:pt idx="2">
                  <c:v>9</c:v>
                </c:pt>
                <c:pt idx="3">
                  <c:v>12</c:v>
                </c:pt>
                <c:pt idx="4">
                  <c:v>3</c:v>
                </c:pt>
                <c:pt idx="5">
                  <c:v>6</c:v>
                </c:pt>
                <c:pt idx="6">
                  <c:v>22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E983-452C-9F4E-2A3447139D6F}"/>
            </c:ext>
          </c:extLst>
        </c:ser>
        <c:ser>
          <c:idx val="1"/>
          <c:order val="1"/>
          <c:tx>
            <c:strRef>
              <c:f>PC06_Mélinda!$L$25</c:f>
              <c:strCache>
                <c:ptCount val="1"/>
                <c:pt idx="0">
                  <c:v>193-194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ysClr val="windowText" lastClr="000000"/>
              </a:solidFill>
            </a:ln>
            <a:effectLst/>
            <a:sp3d>
              <a:contourClr>
                <a:sysClr val="windowText" lastClr="000000"/>
              </a:contourClr>
            </a:sp3d>
          </c:spPr>
          <c:invertIfNegative val="0"/>
          <c:cat>
            <c:strRef>
              <c:f>PC06_Mélinda!$C$28:$C$34</c:f>
              <c:strCache>
                <c:ptCount val="7"/>
                <c:pt idx="0">
                  <c:v>Benthic Foram.</c:v>
                </c:pt>
                <c:pt idx="1">
                  <c:v>Planktonic Foram.</c:v>
                </c:pt>
                <c:pt idx="2">
                  <c:v>Aggregates</c:v>
                </c:pt>
                <c:pt idx="3">
                  <c:v>Other biogenic</c:v>
                </c:pt>
                <c:pt idx="4">
                  <c:v>Quartz</c:v>
                </c:pt>
                <c:pt idx="5">
                  <c:v>Micas </c:v>
                </c:pt>
                <c:pt idx="6">
                  <c:v>Other terrigenous</c:v>
                </c:pt>
              </c:strCache>
            </c:strRef>
          </c:cat>
          <c:val>
            <c:numRef>
              <c:f>PC06_Mélinda!$L$28:$L$34</c:f>
              <c:numCache>
                <c:formatCode>General</c:formatCode>
                <c:ptCount val="7"/>
                <c:pt idx="0">
                  <c:v>16</c:v>
                </c:pt>
                <c:pt idx="1">
                  <c:v>42</c:v>
                </c:pt>
                <c:pt idx="2">
                  <c:v>4</c:v>
                </c:pt>
                <c:pt idx="3">
                  <c:v>6</c:v>
                </c:pt>
                <c:pt idx="4">
                  <c:v>6</c:v>
                </c:pt>
                <c:pt idx="5">
                  <c:v>2</c:v>
                </c:pt>
                <c:pt idx="6">
                  <c:v>24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1-E983-452C-9F4E-2A3447139D6F}"/>
            </c:ext>
          </c:extLst>
        </c:ser>
        <c:ser>
          <c:idx val="2"/>
          <c:order val="2"/>
          <c:tx>
            <c:strRef>
              <c:f>PC06_Mélinda!$R$25</c:f>
              <c:strCache>
                <c:ptCount val="1"/>
                <c:pt idx="0">
                  <c:v>304-305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ysClr val="windowText" lastClr="000000"/>
              </a:solidFill>
            </a:ln>
            <a:effectLst/>
            <a:sp3d>
              <a:contourClr>
                <a:sysClr val="windowText" lastClr="000000"/>
              </a:contourClr>
            </a:sp3d>
          </c:spPr>
          <c:invertIfNegative val="0"/>
          <c:cat>
            <c:strRef>
              <c:f>PC06_Mélinda!$C$28:$C$34</c:f>
              <c:strCache>
                <c:ptCount val="7"/>
                <c:pt idx="0">
                  <c:v>Benthic Foram.</c:v>
                </c:pt>
                <c:pt idx="1">
                  <c:v>Planktonic Foram.</c:v>
                </c:pt>
                <c:pt idx="2">
                  <c:v>Aggregates</c:v>
                </c:pt>
                <c:pt idx="3">
                  <c:v>Other biogenic</c:v>
                </c:pt>
                <c:pt idx="4">
                  <c:v>Quartz</c:v>
                </c:pt>
                <c:pt idx="5">
                  <c:v>Micas </c:v>
                </c:pt>
                <c:pt idx="6">
                  <c:v>Other terrigenous</c:v>
                </c:pt>
              </c:strCache>
            </c:strRef>
          </c:cat>
          <c:val>
            <c:numRef>
              <c:f>PC06_Mélinda!$R$28:$R$34</c:f>
              <c:numCache>
                <c:formatCode>General</c:formatCode>
                <c:ptCount val="7"/>
                <c:pt idx="0">
                  <c:v>15</c:v>
                </c:pt>
                <c:pt idx="1">
                  <c:v>24</c:v>
                </c:pt>
                <c:pt idx="2">
                  <c:v>3</c:v>
                </c:pt>
                <c:pt idx="3">
                  <c:v>8</c:v>
                </c:pt>
                <c:pt idx="4">
                  <c:v>2</c:v>
                </c:pt>
                <c:pt idx="5">
                  <c:v>3</c:v>
                </c:pt>
                <c:pt idx="6">
                  <c:v>45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2-E983-452C-9F4E-2A3447139D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87747440"/>
        <c:axId val="1887743600"/>
        <c:axId val="0"/>
      </c:bar3DChart>
      <c:catAx>
        <c:axId val="1887747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Helvetica World Bold Italics"/>
                <a:ea typeface="+mn-ea"/>
                <a:cs typeface="Times New Roman" panose="02020603050405020304" pitchFamily="18" charset="0"/>
              </a:defRPr>
            </a:pPr>
            <a:endParaRPr lang="fr-FR"/>
          </a:p>
        </c:txPr>
        <c:crossAx val="1887743600"/>
        <c:crosses val="autoZero"/>
        <c:auto val="1"/>
        <c:lblAlgn val="ctr"/>
        <c:lblOffset val="100"/>
        <c:noMultiLvlLbl val="0"/>
      </c:catAx>
      <c:valAx>
        <c:axId val="1887743600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Helvetica World Bold Italics"/>
                <a:ea typeface="+mn-ea"/>
                <a:cs typeface="Times New Roman" panose="02020603050405020304" pitchFamily="18" charset="0"/>
              </a:defRPr>
            </a:pPr>
            <a:endParaRPr lang="fr-FR"/>
          </a:p>
        </c:txPr>
        <c:crossAx val="1887747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Helvetica World Bold Italics"/>
              <a:ea typeface="+mn-ea"/>
              <a:cs typeface="Times New Roman" panose="02020603050405020304" pitchFamily="18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6F8F3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microsoft.com/office/2007/relationships/hdphoto" Target="../media/hdphoto18.wdp" /><Relationship Id="rId1" Type="http://schemas.openxmlformats.org/officeDocument/2006/relationships/image" Target="../media/image26.png" /><Relationship Id="rId6" Type="http://schemas.microsoft.com/office/2007/relationships/hdphoto" Target="../media/hdphoto20.wdp" /><Relationship Id="rId5" Type="http://schemas.openxmlformats.org/officeDocument/2006/relationships/image" Target="../media/image28.png" /><Relationship Id="rId4" Type="http://schemas.microsoft.com/office/2007/relationships/hdphoto" Target="../media/hdphoto19.wdp" 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microsoft.com/office/2007/relationships/hdphoto" Target="../media/hdphoto21.wdp" /><Relationship Id="rId1" Type="http://schemas.openxmlformats.org/officeDocument/2006/relationships/image" Target="../media/image29.png" /><Relationship Id="rId4" Type="http://schemas.microsoft.com/office/2007/relationships/hdphoto" Target="../media/hdphoto22.wdp" 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microsoft.com/office/2007/relationships/hdphoto" Target="../media/hdphoto18.wdp" /><Relationship Id="rId1" Type="http://schemas.openxmlformats.org/officeDocument/2006/relationships/image" Target="../media/image26.png" /><Relationship Id="rId6" Type="http://schemas.microsoft.com/office/2007/relationships/hdphoto" Target="../media/hdphoto20.wdp" /><Relationship Id="rId5" Type="http://schemas.openxmlformats.org/officeDocument/2006/relationships/image" Target="../media/image28.png" /><Relationship Id="rId4" Type="http://schemas.microsoft.com/office/2007/relationships/hdphoto" Target="../media/hdphoto19.wdp" 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microsoft.com/office/2007/relationships/hdphoto" Target="../media/hdphoto21.wdp" /><Relationship Id="rId1" Type="http://schemas.openxmlformats.org/officeDocument/2006/relationships/image" Target="../media/image29.png" /><Relationship Id="rId4" Type="http://schemas.microsoft.com/office/2007/relationships/hdphoto" Target="../media/hdphoto22.wdp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CAA4DC-8456-49D2-9D2B-242CFC0FAE32}" type="doc">
      <dgm:prSet loTypeId="urn:microsoft.com/office/officeart/2005/8/layout/hierarchy2" loCatId="hierarchy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17F842A6-EE96-4666-A418-A8E00D6BDA9F}">
      <dgm:prSet phldrT="[Text]" custT="1"/>
      <dgm:spPr>
        <a:solidFill>
          <a:srgbClr val="F6F8F3"/>
        </a:solidFill>
        <a:ln>
          <a:solidFill>
            <a:schemeClr val="accent1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2000" dirty="0">
              <a:latin typeface="Helvetica World Bold Italics"/>
            </a:rPr>
            <a:t>Key paleoenvironmental changes registered in the core identified</a:t>
          </a:r>
        </a:p>
      </dgm:t>
    </dgm:pt>
    <dgm:pt modelId="{F9B9442A-B69C-49B3-975F-B35F92BD803E}" type="parTrans" cxnId="{113E880C-E76D-4951-9F64-EC1ECFB1759D}">
      <dgm:prSet/>
      <dgm:spPr/>
      <dgm:t>
        <a:bodyPr/>
        <a:lstStyle/>
        <a:p>
          <a:endParaRPr lang="en-GB" sz="2000">
            <a:latin typeface="Helvetica World Bold Italics"/>
          </a:endParaRPr>
        </a:p>
      </dgm:t>
    </dgm:pt>
    <dgm:pt modelId="{9621B925-5029-4F1E-9AB0-CA6714C121BE}" type="sibTrans" cxnId="{113E880C-E76D-4951-9F64-EC1ECFB1759D}">
      <dgm:prSet/>
      <dgm:spPr/>
      <dgm:t>
        <a:bodyPr/>
        <a:lstStyle/>
        <a:p>
          <a:endParaRPr lang="en-GB" sz="2000">
            <a:latin typeface="Helvetica World Bold Italics"/>
          </a:endParaRPr>
        </a:p>
      </dgm:t>
    </dgm:pt>
    <dgm:pt modelId="{07C45D7F-4452-4D8B-A089-C4A17D331001}">
      <dgm:prSet phldrT="[Text]" custT="1"/>
      <dgm:spPr>
        <a:solidFill>
          <a:srgbClr val="F6F8F3"/>
        </a:solidFill>
        <a:ln>
          <a:solidFill>
            <a:schemeClr val="accent1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2000" dirty="0">
              <a:latin typeface="Helvetica World Bold Italics"/>
            </a:rPr>
            <a:t>Nature and origin of the black lenticules identified</a:t>
          </a:r>
        </a:p>
      </dgm:t>
    </dgm:pt>
    <dgm:pt modelId="{4EC3E344-324E-4659-934F-CE83C5240262}" type="parTrans" cxnId="{C031D23D-5CB8-4A92-BBD7-A7A0EAF4106D}">
      <dgm:prSet custT="1"/>
      <dgm:spPr>
        <a:ln>
          <a:solidFill>
            <a:schemeClr val="accent1"/>
          </a:solidFill>
        </a:ln>
      </dgm:spPr>
      <dgm:t>
        <a:bodyPr/>
        <a:lstStyle/>
        <a:p>
          <a:endParaRPr lang="en-GB" sz="2000">
            <a:latin typeface="Helvetica World Bold Italics"/>
          </a:endParaRPr>
        </a:p>
      </dgm:t>
    </dgm:pt>
    <dgm:pt modelId="{70CE2942-69ED-47AB-8044-48774FA0E44B}" type="sibTrans" cxnId="{C031D23D-5CB8-4A92-BBD7-A7A0EAF4106D}">
      <dgm:prSet/>
      <dgm:spPr/>
      <dgm:t>
        <a:bodyPr/>
        <a:lstStyle/>
        <a:p>
          <a:endParaRPr lang="en-GB" sz="2000">
            <a:latin typeface="Helvetica World Bold Italics"/>
          </a:endParaRPr>
        </a:p>
      </dgm:t>
    </dgm:pt>
    <dgm:pt modelId="{541FD652-92B3-48D3-893E-116B95B6503F}">
      <dgm:prSet phldrT="[Text]" custT="1"/>
      <dgm:spPr>
        <a:solidFill>
          <a:srgbClr val="F6F8F3"/>
        </a:solidFill>
        <a:ln>
          <a:solidFill>
            <a:schemeClr val="accent1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2000" dirty="0">
              <a:latin typeface="Helvetica World Bold Italics"/>
            </a:rPr>
            <a:t>Depositional processes and sediment sources identified</a:t>
          </a:r>
        </a:p>
      </dgm:t>
    </dgm:pt>
    <dgm:pt modelId="{8B894A90-37E7-4789-AB63-F9675E856136}" type="parTrans" cxnId="{477036BA-DF8D-46B7-AA68-DD606FB062DA}">
      <dgm:prSet custT="1"/>
      <dgm:spPr>
        <a:ln>
          <a:solidFill>
            <a:schemeClr val="accent1"/>
          </a:solidFill>
        </a:ln>
      </dgm:spPr>
      <dgm:t>
        <a:bodyPr/>
        <a:lstStyle/>
        <a:p>
          <a:endParaRPr lang="en-GB" sz="2000">
            <a:latin typeface="Helvetica World Bold Italics"/>
          </a:endParaRPr>
        </a:p>
      </dgm:t>
    </dgm:pt>
    <dgm:pt modelId="{FB1E71BE-7EE5-4172-ADB4-AF5335D02650}" type="sibTrans" cxnId="{477036BA-DF8D-46B7-AA68-DD606FB062DA}">
      <dgm:prSet/>
      <dgm:spPr/>
      <dgm:t>
        <a:bodyPr/>
        <a:lstStyle/>
        <a:p>
          <a:endParaRPr lang="en-GB" sz="2000">
            <a:latin typeface="Helvetica World Bold Italics"/>
          </a:endParaRPr>
        </a:p>
      </dgm:t>
    </dgm:pt>
    <dgm:pt modelId="{E81E4C98-F6F9-49E8-9471-1037C5146965}" type="pres">
      <dgm:prSet presAssocID="{7DCAA4DC-8456-49D2-9D2B-242CFC0FAE3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8795DB0-4370-44EA-8ED2-0D4187064699}" type="pres">
      <dgm:prSet presAssocID="{17F842A6-EE96-4666-A418-A8E00D6BDA9F}" presName="root1" presStyleCnt="0"/>
      <dgm:spPr/>
    </dgm:pt>
    <dgm:pt modelId="{1EAD9350-8627-4D34-BE6C-14C4887817CE}" type="pres">
      <dgm:prSet presAssocID="{17F842A6-EE96-4666-A418-A8E00D6BDA9F}" presName="LevelOneTextNode" presStyleLbl="node0" presStyleIdx="0" presStyleCnt="1">
        <dgm:presLayoutVars>
          <dgm:chPref val="3"/>
        </dgm:presLayoutVars>
      </dgm:prSet>
      <dgm:spPr/>
    </dgm:pt>
    <dgm:pt modelId="{0F8BBFEF-F78B-434A-900C-0C505015FF6B}" type="pres">
      <dgm:prSet presAssocID="{17F842A6-EE96-4666-A418-A8E00D6BDA9F}" presName="level2hierChild" presStyleCnt="0"/>
      <dgm:spPr/>
    </dgm:pt>
    <dgm:pt modelId="{7094016B-9F5C-47A4-B02E-6E8E6335AADA}" type="pres">
      <dgm:prSet presAssocID="{4EC3E344-324E-4659-934F-CE83C5240262}" presName="conn2-1" presStyleLbl="parChTrans1D2" presStyleIdx="0" presStyleCnt="2"/>
      <dgm:spPr/>
    </dgm:pt>
    <dgm:pt modelId="{18636AB6-8634-464A-9BAB-0F17143B2163}" type="pres">
      <dgm:prSet presAssocID="{4EC3E344-324E-4659-934F-CE83C5240262}" presName="connTx" presStyleLbl="parChTrans1D2" presStyleIdx="0" presStyleCnt="2"/>
      <dgm:spPr/>
    </dgm:pt>
    <dgm:pt modelId="{95A4A824-18DB-4DEB-AEA9-18337E24B5A8}" type="pres">
      <dgm:prSet presAssocID="{07C45D7F-4452-4D8B-A089-C4A17D331001}" presName="root2" presStyleCnt="0"/>
      <dgm:spPr/>
    </dgm:pt>
    <dgm:pt modelId="{140F8C51-2A24-4023-AF49-43F2E3691740}" type="pres">
      <dgm:prSet presAssocID="{07C45D7F-4452-4D8B-A089-C4A17D331001}" presName="LevelTwoTextNode" presStyleLbl="node2" presStyleIdx="0" presStyleCnt="2">
        <dgm:presLayoutVars>
          <dgm:chPref val="3"/>
        </dgm:presLayoutVars>
      </dgm:prSet>
      <dgm:spPr/>
    </dgm:pt>
    <dgm:pt modelId="{09112D4E-95DC-4CB4-97C3-6A2C254A9223}" type="pres">
      <dgm:prSet presAssocID="{07C45D7F-4452-4D8B-A089-C4A17D331001}" presName="level3hierChild" presStyleCnt="0"/>
      <dgm:spPr/>
    </dgm:pt>
    <dgm:pt modelId="{BD2CEDC8-0367-46FB-AC03-B5E3621D028C}" type="pres">
      <dgm:prSet presAssocID="{8B894A90-37E7-4789-AB63-F9675E856136}" presName="conn2-1" presStyleLbl="parChTrans1D2" presStyleIdx="1" presStyleCnt="2"/>
      <dgm:spPr/>
    </dgm:pt>
    <dgm:pt modelId="{6A368EC4-1034-4FB5-8300-11694E0DFD63}" type="pres">
      <dgm:prSet presAssocID="{8B894A90-37E7-4789-AB63-F9675E856136}" presName="connTx" presStyleLbl="parChTrans1D2" presStyleIdx="1" presStyleCnt="2"/>
      <dgm:spPr/>
    </dgm:pt>
    <dgm:pt modelId="{58E37D94-8A37-41BF-A8AC-6C5A664547EF}" type="pres">
      <dgm:prSet presAssocID="{541FD652-92B3-48D3-893E-116B95B6503F}" presName="root2" presStyleCnt="0"/>
      <dgm:spPr/>
    </dgm:pt>
    <dgm:pt modelId="{6DF1A928-2DF4-4278-A09A-365065A931B0}" type="pres">
      <dgm:prSet presAssocID="{541FD652-92B3-48D3-893E-116B95B6503F}" presName="LevelTwoTextNode" presStyleLbl="node2" presStyleIdx="1" presStyleCnt="2">
        <dgm:presLayoutVars>
          <dgm:chPref val="3"/>
        </dgm:presLayoutVars>
      </dgm:prSet>
      <dgm:spPr/>
    </dgm:pt>
    <dgm:pt modelId="{3500D2EA-5DCB-4C2D-87DE-206F3F517A30}" type="pres">
      <dgm:prSet presAssocID="{541FD652-92B3-48D3-893E-116B95B6503F}" presName="level3hierChild" presStyleCnt="0"/>
      <dgm:spPr/>
    </dgm:pt>
  </dgm:ptLst>
  <dgm:cxnLst>
    <dgm:cxn modelId="{ECEABC08-3EF8-4578-9D4A-338BE5D341A6}" type="presOf" srcId="{7DCAA4DC-8456-49D2-9D2B-242CFC0FAE32}" destId="{E81E4C98-F6F9-49E8-9471-1037C5146965}" srcOrd="0" destOrd="0" presId="urn:microsoft.com/office/officeart/2005/8/layout/hierarchy2"/>
    <dgm:cxn modelId="{113E880C-E76D-4951-9F64-EC1ECFB1759D}" srcId="{7DCAA4DC-8456-49D2-9D2B-242CFC0FAE32}" destId="{17F842A6-EE96-4666-A418-A8E00D6BDA9F}" srcOrd="0" destOrd="0" parTransId="{F9B9442A-B69C-49B3-975F-B35F92BD803E}" sibTransId="{9621B925-5029-4F1E-9AB0-CA6714C121BE}"/>
    <dgm:cxn modelId="{C031D23D-5CB8-4A92-BBD7-A7A0EAF4106D}" srcId="{17F842A6-EE96-4666-A418-A8E00D6BDA9F}" destId="{07C45D7F-4452-4D8B-A089-C4A17D331001}" srcOrd="0" destOrd="0" parTransId="{4EC3E344-324E-4659-934F-CE83C5240262}" sibTransId="{70CE2942-69ED-47AB-8044-48774FA0E44B}"/>
    <dgm:cxn modelId="{30992171-C210-46DF-A30F-E6EBA11C234B}" type="presOf" srcId="{4EC3E344-324E-4659-934F-CE83C5240262}" destId="{18636AB6-8634-464A-9BAB-0F17143B2163}" srcOrd="1" destOrd="0" presId="urn:microsoft.com/office/officeart/2005/8/layout/hierarchy2"/>
    <dgm:cxn modelId="{5E7CD281-277D-4777-8A31-BA2066C62822}" type="presOf" srcId="{4EC3E344-324E-4659-934F-CE83C5240262}" destId="{7094016B-9F5C-47A4-B02E-6E8E6335AADA}" srcOrd="0" destOrd="0" presId="urn:microsoft.com/office/officeart/2005/8/layout/hierarchy2"/>
    <dgm:cxn modelId="{7FC950AB-E44F-4C51-B8E6-5AD447017656}" type="presOf" srcId="{07C45D7F-4452-4D8B-A089-C4A17D331001}" destId="{140F8C51-2A24-4023-AF49-43F2E3691740}" srcOrd="0" destOrd="0" presId="urn:microsoft.com/office/officeart/2005/8/layout/hierarchy2"/>
    <dgm:cxn modelId="{44B173B4-9E0D-4565-9BC7-620BB8067E0C}" type="presOf" srcId="{17F842A6-EE96-4666-A418-A8E00D6BDA9F}" destId="{1EAD9350-8627-4D34-BE6C-14C4887817CE}" srcOrd="0" destOrd="0" presId="urn:microsoft.com/office/officeart/2005/8/layout/hierarchy2"/>
    <dgm:cxn modelId="{49DB86B8-2933-46F4-9B29-2DEB0744EDCF}" type="presOf" srcId="{8B894A90-37E7-4789-AB63-F9675E856136}" destId="{6A368EC4-1034-4FB5-8300-11694E0DFD63}" srcOrd="1" destOrd="0" presId="urn:microsoft.com/office/officeart/2005/8/layout/hierarchy2"/>
    <dgm:cxn modelId="{477036BA-DF8D-46B7-AA68-DD606FB062DA}" srcId="{17F842A6-EE96-4666-A418-A8E00D6BDA9F}" destId="{541FD652-92B3-48D3-893E-116B95B6503F}" srcOrd="1" destOrd="0" parTransId="{8B894A90-37E7-4789-AB63-F9675E856136}" sibTransId="{FB1E71BE-7EE5-4172-ADB4-AF5335D02650}"/>
    <dgm:cxn modelId="{8FD28DDA-2847-45DC-A453-3CF41C67DC70}" type="presOf" srcId="{541FD652-92B3-48D3-893E-116B95B6503F}" destId="{6DF1A928-2DF4-4278-A09A-365065A931B0}" srcOrd="0" destOrd="0" presId="urn:microsoft.com/office/officeart/2005/8/layout/hierarchy2"/>
    <dgm:cxn modelId="{4F6D11F7-71C5-4D8B-AB3E-B67D1C553154}" type="presOf" srcId="{8B894A90-37E7-4789-AB63-F9675E856136}" destId="{BD2CEDC8-0367-46FB-AC03-B5E3621D028C}" srcOrd="0" destOrd="0" presId="urn:microsoft.com/office/officeart/2005/8/layout/hierarchy2"/>
    <dgm:cxn modelId="{97D68797-D736-4C4D-B2A4-717655925E99}" type="presParOf" srcId="{E81E4C98-F6F9-49E8-9471-1037C5146965}" destId="{F8795DB0-4370-44EA-8ED2-0D4187064699}" srcOrd="0" destOrd="0" presId="urn:microsoft.com/office/officeart/2005/8/layout/hierarchy2"/>
    <dgm:cxn modelId="{E3A9025D-E01C-44C8-8092-641F4DAC44E2}" type="presParOf" srcId="{F8795DB0-4370-44EA-8ED2-0D4187064699}" destId="{1EAD9350-8627-4D34-BE6C-14C4887817CE}" srcOrd="0" destOrd="0" presId="urn:microsoft.com/office/officeart/2005/8/layout/hierarchy2"/>
    <dgm:cxn modelId="{702467DD-558B-4407-B93A-B7ECDEDF5D11}" type="presParOf" srcId="{F8795DB0-4370-44EA-8ED2-0D4187064699}" destId="{0F8BBFEF-F78B-434A-900C-0C505015FF6B}" srcOrd="1" destOrd="0" presId="urn:microsoft.com/office/officeart/2005/8/layout/hierarchy2"/>
    <dgm:cxn modelId="{B67DAFD8-DBBD-4D2D-BEA4-21D7F3F4ECD6}" type="presParOf" srcId="{0F8BBFEF-F78B-434A-900C-0C505015FF6B}" destId="{7094016B-9F5C-47A4-B02E-6E8E6335AADA}" srcOrd="0" destOrd="0" presId="urn:microsoft.com/office/officeart/2005/8/layout/hierarchy2"/>
    <dgm:cxn modelId="{69A88ACF-4126-486E-98F3-BC34120599D2}" type="presParOf" srcId="{7094016B-9F5C-47A4-B02E-6E8E6335AADA}" destId="{18636AB6-8634-464A-9BAB-0F17143B2163}" srcOrd="0" destOrd="0" presId="urn:microsoft.com/office/officeart/2005/8/layout/hierarchy2"/>
    <dgm:cxn modelId="{5582D945-666A-47F5-BDFB-10776CFABE09}" type="presParOf" srcId="{0F8BBFEF-F78B-434A-900C-0C505015FF6B}" destId="{95A4A824-18DB-4DEB-AEA9-18337E24B5A8}" srcOrd="1" destOrd="0" presId="urn:microsoft.com/office/officeart/2005/8/layout/hierarchy2"/>
    <dgm:cxn modelId="{C42A028E-D20F-4E04-ACA6-DDACDFCED698}" type="presParOf" srcId="{95A4A824-18DB-4DEB-AEA9-18337E24B5A8}" destId="{140F8C51-2A24-4023-AF49-43F2E3691740}" srcOrd="0" destOrd="0" presId="urn:microsoft.com/office/officeart/2005/8/layout/hierarchy2"/>
    <dgm:cxn modelId="{51A233D9-33B4-422B-BC15-5019A9548052}" type="presParOf" srcId="{95A4A824-18DB-4DEB-AEA9-18337E24B5A8}" destId="{09112D4E-95DC-4CB4-97C3-6A2C254A9223}" srcOrd="1" destOrd="0" presId="urn:microsoft.com/office/officeart/2005/8/layout/hierarchy2"/>
    <dgm:cxn modelId="{6B010BD8-23BE-4ACC-BC3A-949E438BE5C7}" type="presParOf" srcId="{0F8BBFEF-F78B-434A-900C-0C505015FF6B}" destId="{BD2CEDC8-0367-46FB-AC03-B5E3621D028C}" srcOrd="2" destOrd="0" presId="urn:microsoft.com/office/officeart/2005/8/layout/hierarchy2"/>
    <dgm:cxn modelId="{3F553EA6-AABC-4AFF-B186-AA2D62DCFE2B}" type="presParOf" srcId="{BD2CEDC8-0367-46FB-AC03-B5E3621D028C}" destId="{6A368EC4-1034-4FB5-8300-11694E0DFD63}" srcOrd="0" destOrd="0" presId="urn:microsoft.com/office/officeart/2005/8/layout/hierarchy2"/>
    <dgm:cxn modelId="{68C44BC2-B18E-4941-8566-18E1A20D6221}" type="presParOf" srcId="{0F8BBFEF-F78B-434A-900C-0C505015FF6B}" destId="{58E37D94-8A37-41BF-A8AC-6C5A664547EF}" srcOrd="3" destOrd="0" presId="urn:microsoft.com/office/officeart/2005/8/layout/hierarchy2"/>
    <dgm:cxn modelId="{4DCF9602-05B0-4F2F-BFB1-759ED9C11A3F}" type="presParOf" srcId="{58E37D94-8A37-41BF-A8AC-6C5A664547EF}" destId="{6DF1A928-2DF4-4278-A09A-365065A931B0}" srcOrd="0" destOrd="0" presId="urn:microsoft.com/office/officeart/2005/8/layout/hierarchy2"/>
    <dgm:cxn modelId="{863378DA-C9E7-46A6-A8ED-821F252AEDDA}" type="presParOf" srcId="{58E37D94-8A37-41BF-A8AC-6C5A664547EF}" destId="{3500D2EA-5DCB-4C2D-87DE-206F3F517A3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7F5584-A294-42AD-8CC7-1336AAF1CB32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CABD1BD-11E2-4AC2-B170-415A15AA898B}">
      <dgm:prSet phldrT="[Text]" custT="1"/>
      <dgm:spPr/>
      <dgm:t>
        <a:bodyPr/>
        <a:lstStyle/>
        <a:p>
          <a:r>
            <a:rPr lang="en-GB" sz="2000" b="0" i="0" dirty="0">
              <a:solidFill>
                <a:schemeClr val="tx1"/>
              </a:solidFill>
              <a:latin typeface="Helvetica World Bold Italics"/>
            </a:rPr>
            <a:t>Malvern Mastersizer 3000</a:t>
          </a:r>
          <a:endParaRPr lang="en-GB" sz="2000" b="0" dirty="0">
            <a:solidFill>
              <a:schemeClr val="tx1"/>
            </a:solidFill>
            <a:latin typeface="Helvetica World Bold Italics"/>
          </a:endParaRPr>
        </a:p>
      </dgm:t>
    </dgm:pt>
    <dgm:pt modelId="{5502B97B-FD8C-4DA4-9B7E-5E84B7C53904}" type="parTrans" cxnId="{73C88B61-F946-4C9E-ACE8-A9D4E6140CCB}">
      <dgm:prSet/>
      <dgm:spPr/>
      <dgm:t>
        <a:bodyPr/>
        <a:lstStyle/>
        <a:p>
          <a:endParaRPr lang="en-GB"/>
        </a:p>
      </dgm:t>
    </dgm:pt>
    <dgm:pt modelId="{93121FD3-B513-478C-BB0B-55F5C5A06E82}" type="sibTrans" cxnId="{73C88B61-F946-4C9E-ACE8-A9D4E6140CCB}">
      <dgm:prSet/>
      <dgm:spPr/>
      <dgm:t>
        <a:bodyPr/>
        <a:lstStyle/>
        <a:p>
          <a:endParaRPr lang="en-GB"/>
        </a:p>
      </dgm:t>
    </dgm:pt>
    <dgm:pt modelId="{A7119C97-D0D4-4409-B300-95269298E372}">
      <dgm:prSet phldrT="[Text]" custT="1"/>
      <dgm:spPr/>
      <dgm:t>
        <a:bodyPr/>
        <a:lstStyle/>
        <a:p>
          <a:r>
            <a:rPr lang="en-GB" sz="2000" b="0" i="0" dirty="0">
              <a:latin typeface="Helvetica World Bold Italics"/>
            </a:rPr>
            <a:t>Calcimeter-</a:t>
          </a:r>
          <a:r>
            <a:rPr lang="en-GB" sz="2000" b="0" i="0" dirty="0" err="1">
              <a:latin typeface="Helvetica World Bold Italics"/>
            </a:rPr>
            <a:t>Eijekelkamp</a:t>
          </a:r>
          <a:endParaRPr lang="en-GB" sz="2000" b="0" dirty="0">
            <a:latin typeface="Helvetica World Bold Italics"/>
          </a:endParaRPr>
        </a:p>
      </dgm:t>
    </dgm:pt>
    <dgm:pt modelId="{118784B3-506D-44DA-98F8-99E4E16A3057}" type="parTrans" cxnId="{32219CF1-B595-4C15-95C9-6F4CFF5C1782}">
      <dgm:prSet/>
      <dgm:spPr/>
      <dgm:t>
        <a:bodyPr/>
        <a:lstStyle/>
        <a:p>
          <a:endParaRPr lang="en-GB"/>
        </a:p>
      </dgm:t>
    </dgm:pt>
    <dgm:pt modelId="{26DC2014-484E-4F8F-B0B4-A322AD8D6F1A}" type="sibTrans" cxnId="{32219CF1-B595-4C15-95C9-6F4CFF5C1782}">
      <dgm:prSet/>
      <dgm:spPr/>
      <dgm:t>
        <a:bodyPr/>
        <a:lstStyle/>
        <a:p>
          <a:endParaRPr lang="en-GB"/>
        </a:p>
      </dgm:t>
    </dgm:pt>
    <dgm:pt modelId="{B6398370-F9CE-43AE-8449-89DEBE5C33EE}">
      <dgm:prSet phldrT="[Text]" custT="1"/>
      <dgm:spPr/>
      <dgm:t>
        <a:bodyPr/>
        <a:lstStyle/>
        <a:p>
          <a:r>
            <a:rPr lang="en-GB" sz="2000" b="0" i="0" dirty="0">
              <a:latin typeface="Helvetica World Bold Italics"/>
            </a:rPr>
            <a:t>Binocular Microscope</a:t>
          </a:r>
          <a:endParaRPr lang="en-GB" sz="2000" b="0" dirty="0">
            <a:latin typeface="Helvetica World Bold Italics"/>
          </a:endParaRPr>
        </a:p>
      </dgm:t>
    </dgm:pt>
    <dgm:pt modelId="{8C5FD0FE-CBC3-4A6E-914B-BEC80C72C1AD}" type="parTrans" cxnId="{0CDCAEB4-BF1A-463F-8B91-CAB9773FDEFD}">
      <dgm:prSet/>
      <dgm:spPr/>
      <dgm:t>
        <a:bodyPr/>
        <a:lstStyle/>
        <a:p>
          <a:endParaRPr lang="en-GB"/>
        </a:p>
      </dgm:t>
    </dgm:pt>
    <dgm:pt modelId="{41475A30-A576-44E0-859D-924FDA621A79}" type="sibTrans" cxnId="{0CDCAEB4-BF1A-463F-8B91-CAB9773FDEFD}">
      <dgm:prSet/>
      <dgm:spPr/>
      <dgm:t>
        <a:bodyPr/>
        <a:lstStyle/>
        <a:p>
          <a:endParaRPr lang="en-GB"/>
        </a:p>
      </dgm:t>
    </dgm:pt>
    <dgm:pt modelId="{9CC4AC22-7FBE-4B91-AC06-92D5204348E3}" type="pres">
      <dgm:prSet presAssocID="{B97F5584-A294-42AD-8CC7-1336AAF1CB32}" presName="Name0" presStyleCnt="0">
        <dgm:presLayoutVars>
          <dgm:chMax/>
          <dgm:chPref/>
          <dgm:dir/>
        </dgm:presLayoutVars>
      </dgm:prSet>
      <dgm:spPr/>
    </dgm:pt>
    <dgm:pt modelId="{1065677B-3112-4158-A54C-4A3503C0C82B}" type="pres">
      <dgm:prSet presAssocID="{2CABD1BD-11E2-4AC2-B170-415A15AA898B}" presName="composite" presStyleCnt="0">
        <dgm:presLayoutVars>
          <dgm:chMax val="1"/>
          <dgm:chPref val="1"/>
        </dgm:presLayoutVars>
      </dgm:prSet>
      <dgm:spPr/>
    </dgm:pt>
    <dgm:pt modelId="{7EB6F335-47A4-4F4C-819E-4722FB409CEE}" type="pres">
      <dgm:prSet presAssocID="{2CABD1BD-11E2-4AC2-B170-415A15AA898B}" presName="Accent" presStyleLbl="trAlignAcc1" presStyleIdx="0" presStyleCnt="3">
        <dgm:presLayoutVars>
          <dgm:chMax val="0"/>
          <dgm:chPref val="0"/>
        </dgm:presLayoutVars>
      </dgm:prSet>
      <dgm:spPr>
        <a:ln>
          <a:solidFill>
            <a:srgbClr val="0072BC"/>
          </a:solidFill>
        </a:ln>
      </dgm:spPr>
    </dgm:pt>
    <dgm:pt modelId="{274EB2F4-7021-4122-928C-0BE57E887D3A}" type="pres">
      <dgm:prSet presAssocID="{2CABD1BD-11E2-4AC2-B170-415A15AA898B}" presName="Image" presStyleLbl="alignImgPlace1" presStyleIdx="0" presStyleCnt="3" custLinFactNeighborX="46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l="-26000" r="-26000"/>
          </a:stretch>
        </a:blipFill>
      </dgm:spPr>
    </dgm:pt>
    <dgm:pt modelId="{14190DA4-2AE7-4236-9A4C-CC11B396F059}" type="pres">
      <dgm:prSet presAssocID="{2CABD1BD-11E2-4AC2-B170-415A15AA898B}" presName="ChildComposite" presStyleCnt="0"/>
      <dgm:spPr/>
    </dgm:pt>
    <dgm:pt modelId="{87F676C8-6BD7-4E11-B7B8-9187F75155BC}" type="pres">
      <dgm:prSet presAssocID="{2CABD1BD-11E2-4AC2-B170-415A15AA898B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AF28F81-0E40-4F16-9A5E-9B1A337E9AC7}" type="pres">
      <dgm:prSet presAssocID="{2CABD1BD-11E2-4AC2-B170-415A15AA898B}" presName="Parent" presStyleLbl="revTx" presStyleIdx="0" presStyleCnt="3">
        <dgm:presLayoutVars>
          <dgm:chMax val="1"/>
          <dgm:chPref val="0"/>
          <dgm:bulletEnabled val="1"/>
        </dgm:presLayoutVars>
      </dgm:prSet>
      <dgm:spPr/>
    </dgm:pt>
    <dgm:pt modelId="{85286D84-FAD1-4D07-B8CB-05F554B10FA7}" type="pres">
      <dgm:prSet presAssocID="{93121FD3-B513-478C-BB0B-55F5C5A06E82}" presName="sibTrans" presStyleCnt="0"/>
      <dgm:spPr/>
    </dgm:pt>
    <dgm:pt modelId="{127CD605-C868-4DBE-81BF-0FC084748ED7}" type="pres">
      <dgm:prSet presAssocID="{A7119C97-D0D4-4409-B300-95269298E372}" presName="composite" presStyleCnt="0">
        <dgm:presLayoutVars>
          <dgm:chMax val="1"/>
          <dgm:chPref val="1"/>
        </dgm:presLayoutVars>
      </dgm:prSet>
      <dgm:spPr/>
    </dgm:pt>
    <dgm:pt modelId="{8C75FE91-060C-42B0-BF34-E241B56D70E1}" type="pres">
      <dgm:prSet presAssocID="{A7119C97-D0D4-4409-B300-95269298E372}" presName="Accent" presStyleLbl="trAlignAcc1" presStyleIdx="1" presStyleCnt="3">
        <dgm:presLayoutVars>
          <dgm:chMax val="0"/>
          <dgm:chPref val="0"/>
        </dgm:presLayoutVars>
      </dgm:prSet>
      <dgm:spPr>
        <a:ln>
          <a:solidFill>
            <a:srgbClr val="0072BC"/>
          </a:solidFill>
        </a:ln>
      </dgm:spPr>
    </dgm:pt>
    <dgm:pt modelId="{CE2D8DF1-81A0-46E9-9C1D-C911FDDE0715}" type="pres">
      <dgm:prSet presAssocID="{A7119C97-D0D4-4409-B300-95269298E372}" presName="Image" presStyleLbl="alignImgPlace1" presStyleIdx="1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28000" b="-28000"/>
          </a:stretch>
        </a:blipFill>
      </dgm:spPr>
    </dgm:pt>
    <dgm:pt modelId="{2A8BBD9A-ABC6-45B4-9ADC-466209E55F5F}" type="pres">
      <dgm:prSet presAssocID="{A7119C97-D0D4-4409-B300-95269298E372}" presName="ChildComposite" presStyleCnt="0"/>
      <dgm:spPr/>
    </dgm:pt>
    <dgm:pt modelId="{928A31BE-0BF1-42B8-9C52-F559AF525F80}" type="pres">
      <dgm:prSet presAssocID="{A7119C97-D0D4-4409-B300-95269298E372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C14171B-5FB5-4E8A-AE57-0399F8ABB9ED}" type="pres">
      <dgm:prSet presAssocID="{A7119C97-D0D4-4409-B300-95269298E372}" presName="Parent" presStyleLbl="revTx" presStyleIdx="1" presStyleCnt="3">
        <dgm:presLayoutVars>
          <dgm:chMax val="1"/>
          <dgm:chPref val="0"/>
          <dgm:bulletEnabled val="1"/>
        </dgm:presLayoutVars>
      </dgm:prSet>
      <dgm:spPr/>
    </dgm:pt>
    <dgm:pt modelId="{C28F13CE-582F-4AE3-B8B0-1C172D977C7B}" type="pres">
      <dgm:prSet presAssocID="{26DC2014-484E-4F8F-B0B4-A322AD8D6F1A}" presName="sibTrans" presStyleCnt="0"/>
      <dgm:spPr/>
    </dgm:pt>
    <dgm:pt modelId="{BD52ACAE-041A-4F3B-906B-3F57804A220E}" type="pres">
      <dgm:prSet presAssocID="{B6398370-F9CE-43AE-8449-89DEBE5C33EE}" presName="composite" presStyleCnt="0">
        <dgm:presLayoutVars>
          <dgm:chMax val="1"/>
          <dgm:chPref val="1"/>
        </dgm:presLayoutVars>
      </dgm:prSet>
      <dgm:spPr/>
    </dgm:pt>
    <dgm:pt modelId="{58B18401-D06A-4AED-A97C-9434C6FFA0E1}" type="pres">
      <dgm:prSet presAssocID="{B6398370-F9CE-43AE-8449-89DEBE5C33EE}" presName="Accent" presStyleLbl="trAlignAcc1" presStyleIdx="2" presStyleCnt="3">
        <dgm:presLayoutVars>
          <dgm:chMax val="0"/>
          <dgm:chPref val="0"/>
        </dgm:presLayoutVars>
      </dgm:prSet>
      <dgm:spPr>
        <a:ln>
          <a:solidFill>
            <a:srgbClr val="0072BC"/>
          </a:solidFill>
        </a:ln>
      </dgm:spPr>
    </dgm:pt>
    <dgm:pt modelId="{DBF3434A-1AE2-4052-A4AE-1D0BA6831BB9}" type="pres">
      <dgm:prSet presAssocID="{B6398370-F9CE-43AE-8449-89DEBE5C33EE}" presName="Image" presStyleLbl="alignImgPlace1" presStyleIdx="2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F5EFA07F-06F1-4B0D-9DB7-A4089046A86B}" type="pres">
      <dgm:prSet presAssocID="{B6398370-F9CE-43AE-8449-89DEBE5C33EE}" presName="ChildComposite" presStyleCnt="0"/>
      <dgm:spPr/>
    </dgm:pt>
    <dgm:pt modelId="{3DD92853-DCA6-4FC6-9B5D-69D3DCCC5CC2}" type="pres">
      <dgm:prSet presAssocID="{B6398370-F9CE-43AE-8449-89DEBE5C33EE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F5F2614-4FD6-4C3B-B3D3-6529DA166228}" type="pres">
      <dgm:prSet presAssocID="{B6398370-F9CE-43AE-8449-89DEBE5C33EE}" presName="Parent" presStyleLbl="revTx" presStyleIdx="2" presStyleCnt="3">
        <dgm:presLayoutVars>
          <dgm:chMax val="1"/>
          <dgm:chPref val="0"/>
          <dgm:bulletEnabled val="1"/>
        </dgm:presLayoutVars>
      </dgm:prSet>
      <dgm:spPr/>
    </dgm:pt>
  </dgm:ptLst>
  <dgm:cxnLst>
    <dgm:cxn modelId="{73C88B61-F946-4C9E-ACE8-A9D4E6140CCB}" srcId="{B97F5584-A294-42AD-8CC7-1336AAF1CB32}" destId="{2CABD1BD-11E2-4AC2-B170-415A15AA898B}" srcOrd="0" destOrd="0" parTransId="{5502B97B-FD8C-4DA4-9B7E-5E84B7C53904}" sibTransId="{93121FD3-B513-478C-BB0B-55F5C5A06E82}"/>
    <dgm:cxn modelId="{35CECC96-FB47-4678-B2FC-EB88F4CD27FC}" type="presOf" srcId="{2CABD1BD-11E2-4AC2-B170-415A15AA898B}" destId="{2AF28F81-0E40-4F16-9A5E-9B1A337E9AC7}" srcOrd="0" destOrd="0" presId="urn:microsoft.com/office/officeart/2008/layout/CaptionedPictures"/>
    <dgm:cxn modelId="{E55BF6AD-0EA0-4DBD-AFDA-0418B0036E1E}" type="presOf" srcId="{B6398370-F9CE-43AE-8449-89DEBE5C33EE}" destId="{2F5F2614-4FD6-4C3B-B3D3-6529DA166228}" srcOrd="0" destOrd="0" presId="urn:microsoft.com/office/officeart/2008/layout/CaptionedPictures"/>
    <dgm:cxn modelId="{0CDCAEB4-BF1A-463F-8B91-CAB9773FDEFD}" srcId="{B97F5584-A294-42AD-8CC7-1336AAF1CB32}" destId="{B6398370-F9CE-43AE-8449-89DEBE5C33EE}" srcOrd="2" destOrd="0" parTransId="{8C5FD0FE-CBC3-4A6E-914B-BEC80C72C1AD}" sibTransId="{41475A30-A576-44E0-859D-924FDA621A79}"/>
    <dgm:cxn modelId="{E6A0B3D8-80BE-48CB-86C7-4EAF26F4DBC1}" type="presOf" srcId="{B97F5584-A294-42AD-8CC7-1336AAF1CB32}" destId="{9CC4AC22-7FBE-4B91-AC06-92D5204348E3}" srcOrd="0" destOrd="0" presId="urn:microsoft.com/office/officeart/2008/layout/CaptionedPictures"/>
    <dgm:cxn modelId="{1E04E2E3-DC9B-4A9C-9EBB-13419DCF1376}" type="presOf" srcId="{A7119C97-D0D4-4409-B300-95269298E372}" destId="{7C14171B-5FB5-4E8A-AE57-0399F8ABB9ED}" srcOrd="0" destOrd="0" presId="urn:microsoft.com/office/officeart/2008/layout/CaptionedPictures"/>
    <dgm:cxn modelId="{32219CF1-B595-4C15-95C9-6F4CFF5C1782}" srcId="{B97F5584-A294-42AD-8CC7-1336AAF1CB32}" destId="{A7119C97-D0D4-4409-B300-95269298E372}" srcOrd="1" destOrd="0" parTransId="{118784B3-506D-44DA-98F8-99E4E16A3057}" sibTransId="{26DC2014-484E-4F8F-B0B4-A322AD8D6F1A}"/>
    <dgm:cxn modelId="{D725F333-EFEC-4228-8C6F-1272951480C8}" type="presParOf" srcId="{9CC4AC22-7FBE-4B91-AC06-92D5204348E3}" destId="{1065677B-3112-4158-A54C-4A3503C0C82B}" srcOrd="0" destOrd="0" presId="urn:microsoft.com/office/officeart/2008/layout/CaptionedPictures"/>
    <dgm:cxn modelId="{49554C31-BF30-487D-B21F-A05BFEADDE83}" type="presParOf" srcId="{1065677B-3112-4158-A54C-4A3503C0C82B}" destId="{7EB6F335-47A4-4F4C-819E-4722FB409CEE}" srcOrd="0" destOrd="0" presId="urn:microsoft.com/office/officeart/2008/layout/CaptionedPictures"/>
    <dgm:cxn modelId="{CEC0FECF-DD53-4DEB-AEB2-32AD46BD9059}" type="presParOf" srcId="{1065677B-3112-4158-A54C-4A3503C0C82B}" destId="{274EB2F4-7021-4122-928C-0BE57E887D3A}" srcOrd="1" destOrd="0" presId="urn:microsoft.com/office/officeart/2008/layout/CaptionedPictures"/>
    <dgm:cxn modelId="{4884DC12-1C35-4DAB-90D8-B15285816CB7}" type="presParOf" srcId="{1065677B-3112-4158-A54C-4A3503C0C82B}" destId="{14190DA4-2AE7-4236-9A4C-CC11B396F059}" srcOrd="2" destOrd="0" presId="urn:microsoft.com/office/officeart/2008/layout/CaptionedPictures"/>
    <dgm:cxn modelId="{0D94C7A9-4970-47C5-93FC-AADADB91F76B}" type="presParOf" srcId="{14190DA4-2AE7-4236-9A4C-CC11B396F059}" destId="{87F676C8-6BD7-4E11-B7B8-9187F75155BC}" srcOrd="0" destOrd="0" presId="urn:microsoft.com/office/officeart/2008/layout/CaptionedPictures"/>
    <dgm:cxn modelId="{D19B9FE9-C430-40B0-8F4C-C226A70E7E65}" type="presParOf" srcId="{14190DA4-2AE7-4236-9A4C-CC11B396F059}" destId="{2AF28F81-0E40-4F16-9A5E-9B1A337E9AC7}" srcOrd="1" destOrd="0" presId="urn:microsoft.com/office/officeart/2008/layout/CaptionedPictures"/>
    <dgm:cxn modelId="{6449813A-402E-4BFD-9BF1-B7395187DE57}" type="presParOf" srcId="{9CC4AC22-7FBE-4B91-AC06-92D5204348E3}" destId="{85286D84-FAD1-4D07-B8CB-05F554B10FA7}" srcOrd="1" destOrd="0" presId="urn:microsoft.com/office/officeart/2008/layout/CaptionedPictures"/>
    <dgm:cxn modelId="{6E53C6F9-9EB0-4D3D-9398-501AEA1D2EF8}" type="presParOf" srcId="{9CC4AC22-7FBE-4B91-AC06-92D5204348E3}" destId="{127CD605-C868-4DBE-81BF-0FC084748ED7}" srcOrd="2" destOrd="0" presId="urn:microsoft.com/office/officeart/2008/layout/CaptionedPictures"/>
    <dgm:cxn modelId="{974BF643-F0A9-438E-BC5B-FBDAFEF6A001}" type="presParOf" srcId="{127CD605-C868-4DBE-81BF-0FC084748ED7}" destId="{8C75FE91-060C-42B0-BF34-E241B56D70E1}" srcOrd="0" destOrd="0" presId="urn:microsoft.com/office/officeart/2008/layout/CaptionedPictures"/>
    <dgm:cxn modelId="{17CA5136-5B89-42CE-974F-CCCA38CEC223}" type="presParOf" srcId="{127CD605-C868-4DBE-81BF-0FC084748ED7}" destId="{CE2D8DF1-81A0-46E9-9C1D-C911FDDE0715}" srcOrd="1" destOrd="0" presId="urn:microsoft.com/office/officeart/2008/layout/CaptionedPictures"/>
    <dgm:cxn modelId="{4DED4CCC-910F-4C24-B8D2-6A232F39CBEE}" type="presParOf" srcId="{127CD605-C868-4DBE-81BF-0FC084748ED7}" destId="{2A8BBD9A-ABC6-45B4-9ADC-466209E55F5F}" srcOrd="2" destOrd="0" presId="urn:microsoft.com/office/officeart/2008/layout/CaptionedPictures"/>
    <dgm:cxn modelId="{926C0D00-63CE-4BE3-AA7A-9BC88B468D11}" type="presParOf" srcId="{2A8BBD9A-ABC6-45B4-9ADC-466209E55F5F}" destId="{928A31BE-0BF1-42B8-9C52-F559AF525F80}" srcOrd="0" destOrd="0" presId="urn:microsoft.com/office/officeart/2008/layout/CaptionedPictures"/>
    <dgm:cxn modelId="{E556B7D5-1765-406B-BCAB-29CDEC693752}" type="presParOf" srcId="{2A8BBD9A-ABC6-45B4-9ADC-466209E55F5F}" destId="{7C14171B-5FB5-4E8A-AE57-0399F8ABB9ED}" srcOrd="1" destOrd="0" presId="urn:microsoft.com/office/officeart/2008/layout/CaptionedPictures"/>
    <dgm:cxn modelId="{B73E65F9-55F0-4C06-9F36-ACA00FFBB72E}" type="presParOf" srcId="{9CC4AC22-7FBE-4B91-AC06-92D5204348E3}" destId="{C28F13CE-582F-4AE3-B8B0-1C172D977C7B}" srcOrd="3" destOrd="0" presId="urn:microsoft.com/office/officeart/2008/layout/CaptionedPictures"/>
    <dgm:cxn modelId="{D104856A-7F78-4767-AD2D-D3CE4E03DA5C}" type="presParOf" srcId="{9CC4AC22-7FBE-4B91-AC06-92D5204348E3}" destId="{BD52ACAE-041A-4F3B-906B-3F57804A220E}" srcOrd="4" destOrd="0" presId="urn:microsoft.com/office/officeart/2008/layout/CaptionedPictures"/>
    <dgm:cxn modelId="{9039CE09-E0F8-4FCF-9360-D86827E0AB68}" type="presParOf" srcId="{BD52ACAE-041A-4F3B-906B-3F57804A220E}" destId="{58B18401-D06A-4AED-A97C-9434C6FFA0E1}" srcOrd="0" destOrd="0" presId="urn:microsoft.com/office/officeart/2008/layout/CaptionedPictures"/>
    <dgm:cxn modelId="{CD42798F-1D20-42A7-A45D-E5287BF4AD39}" type="presParOf" srcId="{BD52ACAE-041A-4F3B-906B-3F57804A220E}" destId="{DBF3434A-1AE2-4052-A4AE-1D0BA6831BB9}" srcOrd="1" destOrd="0" presId="urn:microsoft.com/office/officeart/2008/layout/CaptionedPictures"/>
    <dgm:cxn modelId="{C4D14F32-3812-4D85-B923-74CAF5993868}" type="presParOf" srcId="{BD52ACAE-041A-4F3B-906B-3F57804A220E}" destId="{F5EFA07F-06F1-4B0D-9DB7-A4089046A86B}" srcOrd="2" destOrd="0" presId="urn:microsoft.com/office/officeart/2008/layout/CaptionedPictures"/>
    <dgm:cxn modelId="{C76FE6A6-3AAE-47D3-A809-E859822054F1}" type="presParOf" srcId="{F5EFA07F-06F1-4B0D-9DB7-A4089046A86B}" destId="{3DD92853-DCA6-4FC6-9B5D-69D3DCCC5CC2}" srcOrd="0" destOrd="0" presId="urn:microsoft.com/office/officeart/2008/layout/CaptionedPictures"/>
    <dgm:cxn modelId="{EAFE567A-6F06-4348-83A4-115310A55847}" type="presParOf" srcId="{F5EFA07F-06F1-4B0D-9DB7-A4089046A86B}" destId="{2F5F2614-4FD6-4C3B-B3D3-6529DA166228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7F5584-A294-42AD-8CC7-1336AAF1CB32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7119C97-D0D4-4409-B300-95269298E372}">
      <dgm:prSet phldrT="[Text]" custT="1"/>
      <dgm:spPr/>
      <dgm:t>
        <a:bodyPr/>
        <a:lstStyle/>
        <a:p>
          <a:r>
            <a:rPr lang="en-GB" sz="2000" b="0" i="0" dirty="0">
              <a:latin typeface="Helvetica World Bold Italics"/>
            </a:rPr>
            <a:t>Geotek MSCL</a:t>
          </a:r>
          <a:endParaRPr lang="en-GB" sz="2000" b="0" dirty="0">
            <a:latin typeface="Helvetica World Bold Italics"/>
          </a:endParaRPr>
        </a:p>
      </dgm:t>
    </dgm:pt>
    <dgm:pt modelId="{118784B3-506D-44DA-98F8-99E4E16A3057}" type="parTrans" cxnId="{32219CF1-B595-4C15-95C9-6F4CFF5C1782}">
      <dgm:prSet/>
      <dgm:spPr/>
      <dgm:t>
        <a:bodyPr/>
        <a:lstStyle/>
        <a:p>
          <a:endParaRPr lang="en-GB"/>
        </a:p>
      </dgm:t>
    </dgm:pt>
    <dgm:pt modelId="{26DC2014-484E-4F8F-B0B4-A322AD8D6F1A}" type="sibTrans" cxnId="{32219CF1-B595-4C15-95C9-6F4CFF5C1782}">
      <dgm:prSet/>
      <dgm:spPr/>
      <dgm:t>
        <a:bodyPr/>
        <a:lstStyle/>
        <a:p>
          <a:endParaRPr lang="en-GB"/>
        </a:p>
      </dgm:t>
    </dgm:pt>
    <dgm:pt modelId="{B6398370-F9CE-43AE-8449-89DEBE5C33EE}">
      <dgm:prSet phldrT="[Text]" custT="1"/>
      <dgm:spPr/>
      <dgm:t>
        <a:bodyPr/>
        <a:lstStyle/>
        <a:p>
          <a:r>
            <a:rPr lang="en-GB" sz="2000" b="0" i="0" dirty="0">
              <a:latin typeface="Helvetica World Bold Italics"/>
            </a:rPr>
            <a:t>XRF </a:t>
          </a:r>
          <a:endParaRPr lang="en-GB" sz="2000" b="0" dirty="0">
            <a:latin typeface="Helvetica World Bold Italics"/>
          </a:endParaRPr>
        </a:p>
      </dgm:t>
    </dgm:pt>
    <dgm:pt modelId="{8C5FD0FE-CBC3-4A6E-914B-BEC80C72C1AD}" type="parTrans" cxnId="{0CDCAEB4-BF1A-463F-8B91-CAB9773FDEFD}">
      <dgm:prSet/>
      <dgm:spPr/>
      <dgm:t>
        <a:bodyPr/>
        <a:lstStyle/>
        <a:p>
          <a:endParaRPr lang="en-GB"/>
        </a:p>
      </dgm:t>
    </dgm:pt>
    <dgm:pt modelId="{41475A30-A576-44E0-859D-924FDA621A79}" type="sibTrans" cxnId="{0CDCAEB4-BF1A-463F-8B91-CAB9773FDEFD}">
      <dgm:prSet/>
      <dgm:spPr/>
      <dgm:t>
        <a:bodyPr/>
        <a:lstStyle/>
        <a:p>
          <a:endParaRPr lang="en-GB"/>
        </a:p>
      </dgm:t>
    </dgm:pt>
    <dgm:pt modelId="{9CC4AC22-7FBE-4B91-AC06-92D5204348E3}" type="pres">
      <dgm:prSet presAssocID="{B97F5584-A294-42AD-8CC7-1336AAF1CB32}" presName="Name0" presStyleCnt="0">
        <dgm:presLayoutVars>
          <dgm:chMax/>
          <dgm:chPref/>
          <dgm:dir/>
        </dgm:presLayoutVars>
      </dgm:prSet>
      <dgm:spPr/>
    </dgm:pt>
    <dgm:pt modelId="{127CD605-C868-4DBE-81BF-0FC084748ED7}" type="pres">
      <dgm:prSet presAssocID="{A7119C97-D0D4-4409-B300-95269298E372}" presName="composite" presStyleCnt="0">
        <dgm:presLayoutVars>
          <dgm:chMax val="1"/>
          <dgm:chPref val="1"/>
        </dgm:presLayoutVars>
      </dgm:prSet>
      <dgm:spPr/>
    </dgm:pt>
    <dgm:pt modelId="{8C75FE91-060C-42B0-BF34-E241B56D70E1}" type="pres">
      <dgm:prSet presAssocID="{A7119C97-D0D4-4409-B300-95269298E372}" presName="Accent" presStyleLbl="trAlignAcc1" presStyleIdx="0" presStyleCnt="2">
        <dgm:presLayoutVars>
          <dgm:chMax val="0"/>
          <dgm:chPref val="0"/>
        </dgm:presLayoutVars>
      </dgm:prSet>
      <dgm:spPr>
        <a:ln>
          <a:solidFill>
            <a:srgbClr val="0072BC"/>
          </a:solidFill>
        </a:ln>
      </dgm:spPr>
    </dgm:pt>
    <dgm:pt modelId="{CE2D8DF1-81A0-46E9-9C1D-C911FDDE0715}" type="pres">
      <dgm:prSet presAssocID="{A7119C97-D0D4-4409-B300-95269298E372}" presName="Image" presStyleLbl="alignImgPlace1" presStyleIdx="0" presStyleCnt="2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l="-26000" r="-26000"/>
          </a:stretch>
        </a:blipFill>
      </dgm:spPr>
    </dgm:pt>
    <dgm:pt modelId="{2A8BBD9A-ABC6-45B4-9ADC-466209E55F5F}" type="pres">
      <dgm:prSet presAssocID="{A7119C97-D0D4-4409-B300-95269298E372}" presName="ChildComposite" presStyleCnt="0"/>
      <dgm:spPr/>
    </dgm:pt>
    <dgm:pt modelId="{928A31BE-0BF1-42B8-9C52-F559AF525F80}" type="pres">
      <dgm:prSet presAssocID="{A7119C97-D0D4-4409-B300-95269298E372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C14171B-5FB5-4E8A-AE57-0399F8ABB9ED}" type="pres">
      <dgm:prSet presAssocID="{A7119C97-D0D4-4409-B300-95269298E372}" presName="Parent" presStyleLbl="revTx" presStyleIdx="0" presStyleCnt="2">
        <dgm:presLayoutVars>
          <dgm:chMax val="1"/>
          <dgm:chPref val="0"/>
          <dgm:bulletEnabled val="1"/>
        </dgm:presLayoutVars>
      </dgm:prSet>
      <dgm:spPr/>
    </dgm:pt>
    <dgm:pt modelId="{C28F13CE-582F-4AE3-B8B0-1C172D977C7B}" type="pres">
      <dgm:prSet presAssocID="{26DC2014-484E-4F8F-B0B4-A322AD8D6F1A}" presName="sibTrans" presStyleCnt="0"/>
      <dgm:spPr/>
    </dgm:pt>
    <dgm:pt modelId="{BD52ACAE-041A-4F3B-906B-3F57804A220E}" type="pres">
      <dgm:prSet presAssocID="{B6398370-F9CE-43AE-8449-89DEBE5C33EE}" presName="composite" presStyleCnt="0">
        <dgm:presLayoutVars>
          <dgm:chMax val="1"/>
          <dgm:chPref val="1"/>
        </dgm:presLayoutVars>
      </dgm:prSet>
      <dgm:spPr/>
    </dgm:pt>
    <dgm:pt modelId="{58B18401-D06A-4AED-A97C-9434C6FFA0E1}" type="pres">
      <dgm:prSet presAssocID="{B6398370-F9CE-43AE-8449-89DEBE5C33EE}" presName="Accent" presStyleLbl="trAlignAcc1" presStyleIdx="1" presStyleCnt="2">
        <dgm:presLayoutVars>
          <dgm:chMax val="0"/>
          <dgm:chPref val="0"/>
        </dgm:presLayoutVars>
      </dgm:prSet>
      <dgm:spPr>
        <a:ln>
          <a:solidFill>
            <a:srgbClr val="0072BC"/>
          </a:solidFill>
        </a:ln>
      </dgm:spPr>
    </dgm:pt>
    <dgm:pt modelId="{DBF3434A-1AE2-4052-A4AE-1D0BA6831BB9}" type="pres">
      <dgm:prSet presAssocID="{B6398370-F9CE-43AE-8449-89DEBE5C33EE}" presName="Image" presStyleLbl="alignImgPlace1" presStyleIdx="1" presStyleCnt="2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l="-11000" r="-11000"/>
          </a:stretch>
        </a:blipFill>
      </dgm:spPr>
    </dgm:pt>
    <dgm:pt modelId="{F5EFA07F-06F1-4B0D-9DB7-A4089046A86B}" type="pres">
      <dgm:prSet presAssocID="{B6398370-F9CE-43AE-8449-89DEBE5C33EE}" presName="ChildComposite" presStyleCnt="0"/>
      <dgm:spPr/>
    </dgm:pt>
    <dgm:pt modelId="{3DD92853-DCA6-4FC6-9B5D-69D3DCCC5CC2}" type="pres">
      <dgm:prSet presAssocID="{B6398370-F9CE-43AE-8449-89DEBE5C33EE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F5F2614-4FD6-4C3B-B3D3-6529DA166228}" type="pres">
      <dgm:prSet presAssocID="{B6398370-F9CE-43AE-8449-89DEBE5C33EE}" presName="Parent" presStyleLbl="revTx" presStyleIdx="1" presStyleCnt="2">
        <dgm:presLayoutVars>
          <dgm:chMax val="1"/>
          <dgm:chPref val="0"/>
          <dgm:bulletEnabled val="1"/>
        </dgm:presLayoutVars>
      </dgm:prSet>
      <dgm:spPr/>
    </dgm:pt>
  </dgm:ptLst>
  <dgm:cxnLst>
    <dgm:cxn modelId="{E55BF6AD-0EA0-4DBD-AFDA-0418B0036E1E}" type="presOf" srcId="{B6398370-F9CE-43AE-8449-89DEBE5C33EE}" destId="{2F5F2614-4FD6-4C3B-B3D3-6529DA166228}" srcOrd="0" destOrd="0" presId="urn:microsoft.com/office/officeart/2008/layout/CaptionedPictures"/>
    <dgm:cxn modelId="{0CDCAEB4-BF1A-463F-8B91-CAB9773FDEFD}" srcId="{B97F5584-A294-42AD-8CC7-1336AAF1CB32}" destId="{B6398370-F9CE-43AE-8449-89DEBE5C33EE}" srcOrd="1" destOrd="0" parTransId="{8C5FD0FE-CBC3-4A6E-914B-BEC80C72C1AD}" sibTransId="{41475A30-A576-44E0-859D-924FDA621A79}"/>
    <dgm:cxn modelId="{E6A0B3D8-80BE-48CB-86C7-4EAF26F4DBC1}" type="presOf" srcId="{B97F5584-A294-42AD-8CC7-1336AAF1CB32}" destId="{9CC4AC22-7FBE-4B91-AC06-92D5204348E3}" srcOrd="0" destOrd="0" presId="urn:microsoft.com/office/officeart/2008/layout/CaptionedPictures"/>
    <dgm:cxn modelId="{1E04E2E3-DC9B-4A9C-9EBB-13419DCF1376}" type="presOf" srcId="{A7119C97-D0D4-4409-B300-95269298E372}" destId="{7C14171B-5FB5-4E8A-AE57-0399F8ABB9ED}" srcOrd="0" destOrd="0" presId="urn:microsoft.com/office/officeart/2008/layout/CaptionedPictures"/>
    <dgm:cxn modelId="{32219CF1-B595-4C15-95C9-6F4CFF5C1782}" srcId="{B97F5584-A294-42AD-8CC7-1336AAF1CB32}" destId="{A7119C97-D0D4-4409-B300-95269298E372}" srcOrd="0" destOrd="0" parTransId="{118784B3-506D-44DA-98F8-99E4E16A3057}" sibTransId="{26DC2014-484E-4F8F-B0B4-A322AD8D6F1A}"/>
    <dgm:cxn modelId="{6E53C6F9-9EB0-4D3D-9398-501AEA1D2EF8}" type="presParOf" srcId="{9CC4AC22-7FBE-4B91-AC06-92D5204348E3}" destId="{127CD605-C868-4DBE-81BF-0FC084748ED7}" srcOrd="0" destOrd="0" presId="urn:microsoft.com/office/officeart/2008/layout/CaptionedPictures"/>
    <dgm:cxn modelId="{974BF643-F0A9-438E-BC5B-FBDAFEF6A001}" type="presParOf" srcId="{127CD605-C868-4DBE-81BF-0FC084748ED7}" destId="{8C75FE91-060C-42B0-BF34-E241B56D70E1}" srcOrd="0" destOrd="0" presId="urn:microsoft.com/office/officeart/2008/layout/CaptionedPictures"/>
    <dgm:cxn modelId="{17CA5136-5B89-42CE-974F-CCCA38CEC223}" type="presParOf" srcId="{127CD605-C868-4DBE-81BF-0FC084748ED7}" destId="{CE2D8DF1-81A0-46E9-9C1D-C911FDDE0715}" srcOrd="1" destOrd="0" presId="urn:microsoft.com/office/officeart/2008/layout/CaptionedPictures"/>
    <dgm:cxn modelId="{4DED4CCC-910F-4C24-B8D2-6A232F39CBEE}" type="presParOf" srcId="{127CD605-C868-4DBE-81BF-0FC084748ED7}" destId="{2A8BBD9A-ABC6-45B4-9ADC-466209E55F5F}" srcOrd="2" destOrd="0" presId="urn:microsoft.com/office/officeart/2008/layout/CaptionedPictures"/>
    <dgm:cxn modelId="{926C0D00-63CE-4BE3-AA7A-9BC88B468D11}" type="presParOf" srcId="{2A8BBD9A-ABC6-45B4-9ADC-466209E55F5F}" destId="{928A31BE-0BF1-42B8-9C52-F559AF525F80}" srcOrd="0" destOrd="0" presId="urn:microsoft.com/office/officeart/2008/layout/CaptionedPictures"/>
    <dgm:cxn modelId="{E556B7D5-1765-406B-BCAB-29CDEC693752}" type="presParOf" srcId="{2A8BBD9A-ABC6-45B4-9ADC-466209E55F5F}" destId="{7C14171B-5FB5-4E8A-AE57-0399F8ABB9ED}" srcOrd="1" destOrd="0" presId="urn:microsoft.com/office/officeart/2008/layout/CaptionedPictures"/>
    <dgm:cxn modelId="{B73E65F9-55F0-4C06-9F36-ACA00FFBB72E}" type="presParOf" srcId="{9CC4AC22-7FBE-4B91-AC06-92D5204348E3}" destId="{C28F13CE-582F-4AE3-B8B0-1C172D977C7B}" srcOrd="1" destOrd="0" presId="urn:microsoft.com/office/officeart/2008/layout/CaptionedPictures"/>
    <dgm:cxn modelId="{D104856A-7F78-4767-AD2D-D3CE4E03DA5C}" type="presParOf" srcId="{9CC4AC22-7FBE-4B91-AC06-92D5204348E3}" destId="{BD52ACAE-041A-4F3B-906B-3F57804A220E}" srcOrd="2" destOrd="0" presId="urn:microsoft.com/office/officeart/2008/layout/CaptionedPictures"/>
    <dgm:cxn modelId="{9039CE09-E0F8-4FCF-9360-D86827E0AB68}" type="presParOf" srcId="{BD52ACAE-041A-4F3B-906B-3F57804A220E}" destId="{58B18401-D06A-4AED-A97C-9434C6FFA0E1}" srcOrd="0" destOrd="0" presId="urn:microsoft.com/office/officeart/2008/layout/CaptionedPictures"/>
    <dgm:cxn modelId="{CD42798F-1D20-42A7-A45D-E5287BF4AD39}" type="presParOf" srcId="{BD52ACAE-041A-4F3B-906B-3F57804A220E}" destId="{DBF3434A-1AE2-4052-A4AE-1D0BA6831BB9}" srcOrd="1" destOrd="0" presId="urn:microsoft.com/office/officeart/2008/layout/CaptionedPictures"/>
    <dgm:cxn modelId="{C4D14F32-3812-4D85-B923-74CAF5993868}" type="presParOf" srcId="{BD52ACAE-041A-4F3B-906B-3F57804A220E}" destId="{F5EFA07F-06F1-4B0D-9DB7-A4089046A86B}" srcOrd="2" destOrd="0" presId="urn:microsoft.com/office/officeart/2008/layout/CaptionedPictures"/>
    <dgm:cxn modelId="{C76FE6A6-3AAE-47D3-A809-E859822054F1}" type="presParOf" srcId="{F5EFA07F-06F1-4B0D-9DB7-A4089046A86B}" destId="{3DD92853-DCA6-4FC6-9B5D-69D3DCCC5CC2}" srcOrd="0" destOrd="0" presId="urn:microsoft.com/office/officeart/2008/layout/CaptionedPictures"/>
    <dgm:cxn modelId="{EAFE567A-6F06-4348-83A4-115310A55847}" type="presParOf" srcId="{F5EFA07F-06F1-4B0D-9DB7-A4089046A86B}" destId="{2F5F2614-4FD6-4C3B-B3D3-6529DA166228}" srcOrd="1" destOrd="0" presId="urn:microsoft.com/office/officeart/2008/layout/CaptionedPicture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AD9350-8627-4D34-BE6C-14C4887817CE}">
      <dsp:nvSpPr>
        <dsp:cNvPr id="0" name=""/>
        <dsp:cNvSpPr/>
      </dsp:nvSpPr>
      <dsp:spPr>
        <a:xfrm>
          <a:off x="364" y="1237174"/>
          <a:ext cx="3511180" cy="1755590"/>
        </a:xfrm>
        <a:prstGeom prst="roundRect">
          <a:avLst>
            <a:gd name="adj" fmla="val 10000"/>
          </a:avLst>
        </a:prstGeom>
        <a:solidFill>
          <a:srgbClr val="F6F8F3"/>
        </a:solidFill>
        <a:ln w="254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2000" kern="1200" dirty="0">
              <a:latin typeface="Helvetica World Bold Italics"/>
            </a:rPr>
            <a:t>Key paleoenvironmental changes registered in the core identified</a:t>
          </a:r>
        </a:p>
      </dsp:txBody>
      <dsp:txXfrm>
        <a:off x="51783" y="1288593"/>
        <a:ext cx="3408342" cy="1652752"/>
      </dsp:txXfrm>
    </dsp:sp>
    <dsp:sp modelId="{7094016B-9F5C-47A4-B02E-6E8E6335AADA}">
      <dsp:nvSpPr>
        <dsp:cNvPr id="0" name=""/>
        <dsp:cNvSpPr/>
      </dsp:nvSpPr>
      <dsp:spPr>
        <a:xfrm rot="19457599">
          <a:off x="3348975" y="1572884"/>
          <a:ext cx="1729612" cy="74707"/>
        </a:xfrm>
        <a:custGeom>
          <a:avLst/>
          <a:gdLst/>
          <a:ahLst/>
          <a:cxnLst/>
          <a:rect l="0" t="0" r="0" b="0"/>
          <a:pathLst>
            <a:path>
              <a:moveTo>
                <a:pt x="0" y="37353"/>
              </a:moveTo>
              <a:lnTo>
                <a:pt x="1729612" y="37353"/>
              </a:lnTo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>
            <a:latin typeface="Helvetica World Bold Italics"/>
          </a:endParaRPr>
        </a:p>
      </dsp:txBody>
      <dsp:txXfrm>
        <a:off x="4170541" y="1566997"/>
        <a:ext cx="86480" cy="86480"/>
      </dsp:txXfrm>
    </dsp:sp>
    <dsp:sp modelId="{140F8C51-2A24-4023-AF49-43F2E3691740}">
      <dsp:nvSpPr>
        <dsp:cNvPr id="0" name=""/>
        <dsp:cNvSpPr/>
      </dsp:nvSpPr>
      <dsp:spPr>
        <a:xfrm>
          <a:off x="4916017" y="227710"/>
          <a:ext cx="3511180" cy="1755590"/>
        </a:xfrm>
        <a:prstGeom prst="roundRect">
          <a:avLst>
            <a:gd name="adj" fmla="val 10000"/>
          </a:avLst>
        </a:prstGeom>
        <a:solidFill>
          <a:srgbClr val="F6F8F3"/>
        </a:solidFill>
        <a:ln w="254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2000" kern="1200" dirty="0">
              <a:latin typeface="Helvetica World Bold Italics"/>
            </a:rPr>
            <a:t>Nature and origin of the black lenticules identified</a:t>
          </a:r>
        </a:p>
      </dsp:txBody>
      <dsp:txXfrm>
        <a:off x="4967436" y="279129"/>
        <a:ext cx="3408342" cy="1652752"/>
      </dsp:txXfrm>
    </dsp:sp>
    <dsp:sp modelId="{BD2CEDC8-0367-46FB-AC03-B5E3621D028C}">
      <dsp:nvSpPr>
        <dsp:cNvPr id="0" name=""/>
        <dsp:cNvSpPr/>
      </dsp:nvSpPr>
      <dsp:spPr>
        <a:xfrm rot="2142401">
          <a:off x="3348975" y="2582348"/>
          <a:ext cx="1729612" cy="74707"/>
        </a:xfrm>
        <a:custGeom>
          <a:avLst/>
          <a:gdLst/>
          <a:ahLst/>
          <a:cxnLst/>
          <a:rect l="0" t="0" r="0" b="0"/>
          <a:pathLst>
            <a:path>
              <a:moveTo>
                <a:pt x="0" y="37353"/>
              </a:moveTo>
              <a:lnTo>
                <a:pt x="1729612" y="37353"/>
              </a:lnTo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>
            <a:latin typeface="Helvetica World Bold Italics"/>
          </a:endParaRPr>
        </a:p>
      </dsp:txBody>
      <dsp:txXfrm>
        <a:off x="4170541" y="2576461"/>
        <a:ext cx="86480" cy="86480"/>
      </dsp:txXfrm>
    </dsp:sp>
    <dsp:sp modelId="{6DF1A928-2DF4-4278-A09A-365065A931B0}">
      <dsp:nvSpPr>
        <dsp:cNvPr id="0" name=""/>
        <dsp:cNvSpPr/>
      </dsp:nvSpPr>
      <dsp:spPr>
        <a:xfrm>
          <a:off x="4916017" y="2246639"/>
          <a:ext cx="3511180" cy="1755590"/>
        </a:xfrm>
        <a:prstGeom prst="roundRect">
          <a:avLst>
            <a:gd name="adj" fmla="val 10000"/>
          </a:avLst>
        </a:prstGeom>
        <a:solidFill>
          <a:srgbClr val="F6F8F3"/>
        </a:solidFill>
        <a:ln w="254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2000" kern="1200" dirty="0">
              <a:latin typeface="Helvetica World Bold Italics"/>
            </a:rPr>
            <a:t>Depositional processes and sediment sources identified</a:t>
          </a:r>
        </a:p>
      </dsp:txBody>
      <dsp:txXfrm>
        <a:off x="4967436" y="2298058"/>
        <a:ext cx="3408342" cy="16527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B6F335-47A4-4F4C-819E-4722FB409CEE}">
      <dsp:nvSpPr>
        <dsp:cNvPr id="0" name=""/>
        <dsp:cNvSpPr/>
      </dsp:nvSpPr>
      <dsp:spPr>
        <a:xfrm>
          <a:off x="4190" y="328674"/>
          <a:ext cx="3255633" cy="383015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72BC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4EB2F4-7021-4122-928C-0BE57E887D3A}">
      <dsp:nvSpPr>
        <dsp:cNvPr id="0" name=""/>
        <dsp:cNvSpPr/>
      </dsp:nvSpPr>
      <dsp:spPr>
        <a:xfrm>
          <a:off x="180537" y="481881"/>
          <a:ext cx="2930070" cy="24896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l="-26000" r="-2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F28F81-0E40-4F16-9A5E-9B1A337E9AC7}">
      <dsp:nvSpPr>
        <dsp:cNvPr id="0" name=""/>
        <dsp:cNvSpPr/>
      </dsp:nvSpPr>
      <dsp:spPr>
        <a:xfrm>
          <a:off x="166971" y="2971483"/>
          <a:ext cx="2930070" cy="1034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kern="1200" dirty="0">
              <a:solidFill>
                <a:schemeClr val="tx1"/>
              </a:solidFill>
              <a:latin typeface="Helvetica World Bold Italics"/>
            </a:rPr>
            <a:t>Malvern Mastersizer 3000</a:t>
          </a:r>
          <a:endParaRPr lang="en-GB" sz="2000" b="0" kern="1200" dirty="0">
            <a:solidFill>
              <a:schemeClr val="tx1"/>
            </a:solidFill>
            <a:latin typeface="Helvetica World Bold Italics"/>
          </a:endParaRPr>
        </a:p>
      </dsp:txBody>
      <dsp:txXfrm>
        <a:off x="166971" y="2971483"/>
        <a:ext cx="2930070" cy="1034142"/>
      </dsp:txXfrm>
    </dsp:sp>
    <dsp:sp modelId="{8C75FE91-060C-42B0-BF34-E241B56D70E1}">
      <dsp:nvSpPr>
        <dsp:cNvPr id="0" name=""/>
        <dsp:cNvSpPr/>
      </dsp:nvSpPr>
      <dsp:spPr>
        <a:xfrm>
          <a:off x="4265899" y="328674"/>
          <a:ext cx="3255633" cy="383015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72BC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2D8DF1-81A0-46E9-9C1D-C911FDDE0715}">
      <dsp:nvSpPr>
        <dsp:cNvPr id="0" name=""/>
        <dsp:cNvSpPr/>
      </dsp:nvSpPr>
      <dsp:spPr>
        <a:xfrm>
          <a:off x="4428681" y="481881"/>
          <a:ext cx="2930070" cy="24896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t="-28000" b="-28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4171B-5FB5-4E8A-AE57-0399F8ABB9ED}">
      <dsp:nvSpPr>
        <dsp:cNvPr id="0" name=""/>
        <dsp:cNvSpPr/>
      </dsp:nvSpPr>
      <dsp:spPr>
        <a:xfrm>
          <a:off x="4428681" y="2971483"/>
          <a:ext cx="2930070" cy="1034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kern="1200" dirty="0">
              <a:latin typeface="Helvetica World Bold Italics"/>
            </a:rPr>
            <a:t>Calcimeter-</a:t>
          </a:r>
          <a:r>
            <a:rPr lang="en-GB" sz="2000" b="0" i="0" kern="1200" dirty="0" err="1">
              <a:latin typeface="Helvetica World Bold Italics"/>
            </a:rPr>
            <a:t>Eijekelkamp</a:t>
          </a:r>
          <a:endParaRPr lang="en-GB" sz="2000" b="0" kern="1200" dirty="0">
            <a:latin typeface="Helvetica World Bold Italics"/>
          </a:endParaRPr>
        </a:p>
      </dsp:txBody>
      <dsp:txXfrm>
        <a:off x="4428681" y="2971483"/>
        <a:ext cx="2930070" cy="1034142"/>
      </dsp:txXfrm>
    </dsp:sp>
    <dsp:sp modelId="{58B18401-D06A-4AED-A97C-9434C6FFA0E1}">
      <dsp:nvSpPr>
        <dsp:cNvPr id="0" name=""/>
        <dsp:cNvSpPr/>
      </dsp:nvSpPr>
      <dsp:spPr>
        <a:xfrm>
          <a:off x="8527609" y="328674"/>
          <a:ext cx="3255633" cy="383015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72BC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3434A-1AE2-4052-A4AE-1D0BA6831BB9}">
      <dsp:nvSpPr>
        <dsp:cNvPr id="0" name=""/>
        <dsp:cNvSpPr/>
      </dsp:nvSpPr>
      <dsp:spPr>
        <a:xfrm>
          <a:off x="8690390" y="481881"/>
          <a:ext cx="2930070" cy="24896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5F2614-4FD6-4C3B-B3D3-6529DA166228}">
      <dsp:nvSpPr>
        <dsp:cNvPr id="0" name=""/>
        <dsp:cNvSpPr/>
      </dsp:nvSpPr>
      <dsp:spPr>
        <a:xfrm>
          <a:off x="8690390" y="2971483"/>
          <a:ext cx="2930070" cy="1034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kern="1200" dirty="0">
              <a:latin typeface="Helvetica World Bold Italics"/>
            </a:rPr>
            <a:t>Binocular Microscope</a:t>
          </a:r>
          <a:endParaRPr lang="en-GB" sz="2000" b="0" kern="1200" dirty="0">
            <a:latin typeface="Helvetica World Bold Italics"/>
          </a:endParaRPr>
        </a:p>
      </dsp:txBody>
      <dsp:txXfrm>
        <a:off x="8690390" y="2971483"/>
        <a:ext cx="2930070" cy="10341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75FE91-060C-42B0-BF34-E241B56D70E1}">
      <dsp:nvSpPr>
        <dsp:cNvPr id="0" name=""/>
        <dsp:cNvSpPr/>
      </dsp:nvSpPr>
      <dsp:spPr>
        <a:xfrm>
          <a:off x="1747140" y="0"/>
          <a:ext cx="3565688" cy="419492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72BC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2D8DF1-81A0-46E9-9C1D-C911FDDE0715}">
      <dsp:nvSpPr>
        <dsp:cNvPr id="0" name=""/>
        <dsp:cNvSpPr/>
      </dsp:nvSpPr>
      <dsp:spPr>
        <a:xfrm>
          <a:off x="1925424" y="167797"/>
          <a:ext cx="3209119" cy="27267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l="-26000" r="-2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4171B-5FB5-4E8A-AE57-0399F8ABB9ED}">
      <dsp:nvSpPr>
        <dsp:cNvPr id="0" name=""/>
        <dsp:cNvSpPr/>
      </dsp:nvSpPr>
      <dsp:spPr>
        <a:xfrm>
          <a:off x="1925424" y="2894500"/>
          <a:ext cx="3209119" cy="1132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kern="1200" dirty="0">
              <a:latin typeface="Helvetica World Bold Italics"/>
            </a:rPr>
            <a:t>Geotek MSCL</a:t>
          </a:r>
          <a:endParaRPr lang="en-GB" sz="2000" b="0" kern="1200" dirty="0">
            <a:latin typeface="Helvetica World Bold Italics"/>
          </a:endParaRPr>
        </a:p>
      </dsp:txBody>
      <dsp:txXfrm>
        <a:off x="1925424" y="2894500"/>
        <a:ext cx="3209119" cy="1132630"/>
      </dsp:txXfrm>
    </dsp:sp>
    <dsp:sp modelId="{58B18401-D06A-4AED-A97C-9434C6FFA0E1}">
      <dsp:nvSpPr>
        <dsp:cNvPr id="0" name=""/>
        <dsp:cNvSpPr/>
      </dsp:nvSpPr>
      <dsp:spPr>
        <a:xfrm>
          <a:off x="6493457" y="0"/>
          <a:ext cx="3565688" cy="419492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72BC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3434A-1AE2-4052-A4AE-1D0BA6831BB9}">
      <dsp:nvSpPr>
        <dsp:cNvPr id="0" name=""/>
        <dsp:cNvSpPr/>
      </dsp:nvSpPr>
      <dsp:spPr>
        <a:xfrm>
          <a:off x="6671742" y="167797"/>
          <a:ext cx="3209119" cy="27267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 l="-11000" r="-1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5F2614-4FD6-4C3B-B3D3-6529DA166228}">
      <dsp:nvSpPr>
        <dsp:cNvPr id="0" name=""/>
        <dsp:cNvSpPr/>
      </dsp:nvSpPr>
      <dsp:spPr>
        <a:xfrm>
          <a:off x="6671742" y="2894500"/>
          <a:ext cx="3209119" cy="1132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kern="1200" dirty="0">
              <a:latin typeface="Helvetica World Bold Italics"/>
            </a:rPr>
            <a:t>XRF </a:t>
          </a:r>
          <a:endParaRPr lang="en-GB" sz="2000" b="0" kern="1200" dirty="0">
            <a:latin typeface="Helvetica World Bold Italics"/>
          </a:endParaRPr>
        </a:p>
      </dsp:txBody>
      <dsp:txXfrm>
        <a:off x="6671742" y="2894500"/>
        <a:ext cx="3209119" cy="1132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1T20:51:10.85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24575,'523'0'0,"-393"14"0,-62-15-1365,-56 1-5461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2T21:15:45.90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24575,'523'0'0,"-374"13"0,-134-13-1365,-1 0-5461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2T21:15:45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24575,'732'0'-1365,"-721"0"-5461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2T21:15:45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24575,'826'0'-1365,"-815"0"-5461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2T21:26:59.36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24575,'532'0'0,"-399"14"0,-64-15-1365,-57 1-5461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2T21:26:59.36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24575,'536'0'0,"-384"13"0,-136-13-1365,-2 0-5461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2T21:26:59.36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 24575,'19'1'0,"1"1"0,-1 0 0,20 6 0,-20-4 0,0 0 0,1-2 0,21 1 0,470-4 0,-503 1-262,0-1 0,0 0 0,-1 0 0,9-4 0,-16 5 207,9-1-6771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2T21:26:59.36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 24575,'540'0'0,"-400"13"0,-2-14-1365,-126 1-5461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2T21:26:59.35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24575,'791'0'0,"-750"5"-1365,-29-2-5461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2T21:26:59.35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16 24575,'57'1'0,"-7"0"0,-1-2 0,55-7 0,-54 2 0,1 3 0,72 4 0,-35 1 0,-71-2 0,-1 1 0,1 1 0,0 1 0,-1 0 0,29 9 0,-22-8-1365,-13-3-5461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2T21:26:59.36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24575,'23'2'0,"0"-1"0,0 3 0,36 9 0,-37-8 0,1 0 0,0-1 0,41 1 0,284-6 0,-236-12 0,-98 13-1365,-2 0-5461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1T20:51:10.85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24575,'526'0'0,"-376"13"0,-135-13-1365,-1 0-5461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2T21:26:59.36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24575,'818'0'-1365,"-806"0"-5461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2T21:26:59.35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 24575,'721'0'0,"-697"2"-1365,-14 1-5461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2T21:26:59.35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24575,'25'1'0,"0"1"0,26 5 0,84 11 0,-91-13 0,-25-2 0,32 1 0,267-4 0,-237-13-1365,-70 12-5461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2T21:26:59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24575,'44'0'0,"-9"-1"0,0 1 0,58 9 0,-60-5 0,38 1 0,4 0 0,-8 0 0,100-5 0,-66-1 0,-31 1-1365,-59 0-5461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2T21:26:59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24575,'104'13'0,"431"-11"68,-274-4-1501,-249 2-5393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2T21:26:59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24575,'790'0'0,"-748"-6"129,-14 0-1623,-17 5-5332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2T21:26:59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24575,'438'0'0,"-421"-1"0,0-1 0,0 0 0,23-6 0,-24 3 0,1 2 0,0 0 0,28 0 0,182 4-1365,-212-1-5461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2T21:26:59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24575,'749'0'-1365,"-737"0"-5461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2T21:26:59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24575,'846'0'-1365,"-835"0"-5461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1T20:51:10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24575,'23'2'0,"0"-1"0,-2 3 0,38 9 0,-38-8 0,2 0 0,-1-1 0,41 1 0,279-6 0,-232-12 0,-96 13-1365,-2 0-5461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1T20:51:10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24575,'803'0'-1365,"-791"0"-5461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1T20:51:10.85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24575,'523'0'0,"-393"14"0,-62-15-1365,-56 1-5461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1T20:51:10.85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24575,'526'0'0,"-376"13"0,-135-13-1365,-1 0-5461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1T20:51:10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24575,'23'2'0,"0"-1"0,-2 3 0,38 9 0,-38-8 0,2 0 0,-1-1 0,41 1 0,279-6 0,-232-12 0,-96 13-1365,-2 0-5461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1T20:51:10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24575,'803'0'-1365,"-791"0"-5461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2T21:15:45.90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24575,'520'0'0,"-391"14"0,-61-15-1365,-56 1-5461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AC178-4BD6-4B20-8B4F-4312FF81DC9A}" type="datetimeFigureOut">
              <a:rPr lang="en-GB" smtClean="0"/>
              <a:t>14/04/2024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F769E-F93D-4618-81AC-41D57E85189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06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8F769E-F93D-4618-81AC-41D57E85189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588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3B94C-BCE6-D1D5-F32B-9EEF79D082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A7E93-0632-9641-305D-4D6E4DCA9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E74AB-F96A-E97B-0264-C4E366D56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F3FFF-56BB-4C82-A282-03426BCF154E}" type="datetime1">
              <a:rPr lang="en-GB" smtClean="0"/>
              <a:t>14/04/2024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1C1C9-E8AB-CE11-B49A-F16BA499E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Mélinda Martins - EGU 2024 - SSP1.1 Open Session on Stratigraphy, Sedimentology, and Palaeontology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E5F6D-F4A4-30A5-17DF-AD071CBE5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32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59BE2-AACC-0C5F-4852-3F680C7F4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D710CE-9ACD-E561-BC3C-114CCBD49B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ABA78-D309-B45B-7654-87E26DC7A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83421-43E3-4605-8A84-3939D69100B7}" type="datetime1">
              <a:rPr lang="en-GB" smtClean="0"/>
              <a:t>14/04/2024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48D60-F182-F970-47AE-00A345B5C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Mélinda Martins - EGU 2024 - SSP1.1 Open Session on Stratigraphy, Sedimentology, and Palaeontology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4EC3D-7252-3F4E-AC19-86F9F5D04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518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EB8D08-D2DF-5EB3-6A79-9A6ABA2219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1CC2FD-0A82-0A6C-C9D7-C99709D98F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7279C-33E1-40CC-1340-B031E8FC3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7C249-6C88-4C71-8747-556D08D62AAF}" type="datetime1">
              <a:rPr lang="en-GB" smtClean="0"/>
              <a:t>14/04/2024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92871-94A8-71E3-6D90-DB8942177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Mélinda Martins - EGU 2024 - SSP1.1 Open Session on Stratigraphy, Sedimentology, and Palaeontology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CF833-1C02-2075-F35F-F1C90F2D6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228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99478-E053-A352-12A8-CD25AE4ED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EA566-BA2A-9AA2-DC67-24621E6B4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8AC35-143E-DA77-627D-668F861C7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1133D-ACBC-4BFD-8A3D-5CF61D1E91D8}" type="datetime1">
              <a:rPr lang="en-GB" smtClean="0"/>
              <a:t>14/04/2024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CCA91-7429-9EBD-3D58-A4E5B7566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Mélinda Martins - EGU 2024 - SSP1.1 Open Session on Stratigraphy, Sedimentology, and Palaeontology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21BB6-43C4-1317-ECC1-7A981F9F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57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57EDA-D56A-944C-6E5A-C331F192A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30B51-3380-44ED-04A3-5800F7C17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2604D-4464-6895-9E8A-186DE199D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AB7C-DCC1-4860-A785-0217CEAE93F8}" type="datetime1">
              <a:rPr lang="en-GB" smtClean="0"/>
              <a:t>14/04/2024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0DEF6-E428-3446-582E-F4CE77EA3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Mélinda Martins - EGU 2024 - SSP1.1 Open Session on Stratigraphy, Sedimentology, and Palaeontology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AF1C0-A939-C3B3-2EEE-CF2E76CB4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266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C61B5-6F37-3F6A-9A60-3B77BCBDC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23FAC-C0D9-C0BD-9791-B922FB78A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04B032-E146-A2EF-3628-C90C7FD36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8FAAA1-9039-CF1F-3250-96C3E5200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8AD32-8D3B-4BEC-97BE-7CDF64DA0588}" type="datetime1">
              <a:rPr lang="en-GB" smtClean="0"/>
              <a:t>14/04/2024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6F787-B89A-9DA6-7624-55000EB71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Mélinda Martins - EGU 2024 - SSP1.1 Open Session on Stratigraphy, Sedimentology, and Palaeontology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9F108A-A851-4FCA-7268-5F8FF2570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228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629F2-B9A2-77CE-A89F-D4649DCFC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A1277-7A29-63FD-A739-636094DF1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11F77-61A8-C2D1-D53A-385FA9AB29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009008-07F9-9DEC-DFB2-1C25EC53CA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D9E059-AF0A-91DE-D240-800922F2FF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1DBF83-0DF6-6DFB-1852-8FAF1F24B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BE0ED-605F-418F-94ED-F4AC5AE5449F}" type="datetime1">
              <a:rPr lang="en-GB" smtClean="0"/>
              <a:t>14/04/2024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2DD1C7-377E-C233-1BF5-33752B657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Mélinda Martins - EGU 2024 - SSP1.1 Open Session on Stratigraphy, Sedimentology, and Palaeontology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5F6ABB-BB65-89F5-4402-55E3E4FD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370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42F1F-ACD3-A8CB-55D2-F99257DE8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1DB1C1-AC39-8918-8E4A-2185A7224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56248-7917-4DF3-89E4-A7E25B126407}" type="datetime1">
              <a:rPr lang="en-GB" smtClean="0"/>
              <a:t>14/04/2024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816C7F-AF62-0E00-3DEF-C99EC0B2B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Mélinda Martins - EGU 2024 - SSP1.1 Open Session on Stratigraphy, Sedimentology, and Palaeontology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64318-AEFC-01A8-B176-3DF957D0C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24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23EB50-3388-1877-EC25-84C36D187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557AF-151D-47E5-AEF6-8E1562F0BA4E}" type="datetime1">
              <a:rPr lang="en-GB" smtClean="0"/>
              <a:t>14/04/2024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443B9-5E52-18B2-1C8A-8F52A4E59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Mélinda Martins - EGU 2024 - SSP1.1 Open Session on Stratigraphy, Sedimentology, and Palaeontology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AF8A3-5EF3-5C6D-DDFD-7E68010F1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501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23761-D94F-9AB4-E4FF-7E6359369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6714D-97BF-7DCD-9E86-630BA4957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069D21-8808-3114-F397-4623F06AB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52B71-2E1F-5773-F5A5-CB25F4AEA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30FE-B90D-413F-A6DB-36B80A882051}" type="datetime1">
              <a:rPr lang="en-GB" smtClean="0"/>
              <a:t>14/04/2024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C79E9E-5CC1-FB88-8256-B5A9FD04B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Mélinda Martins - EGU 2024 - SSP1.1 Open Session on Stratigraphy, Sedimentology, and Palaeontology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11789D-45D9-F146-6B19-21EC34F77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011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86D04-E1CC-E6CE-130D-769F8B540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1DB363-388E-4E5E-7130-D9E83F379C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8E0F8-53CD-8DD8-A6BF-0FDDA610F0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241A84-BD0D-65C2-34DA-F6065474F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E04F-921F-41F7-9298-FA319D00A1BA}" type="datetime1">
              <a:rPr lang="en-GB" smtClean="0"/>
              <a:t>14/04/2024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13E16-1104-A62E-FD2D-F4E49EF0E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Mélinda Martins - EGU 2024 - SSP1.1 Open Session on Stratigraphy, Sedimentology, and Palaeontology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BCDA37-912F-B126-2F14-9B8970F33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290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5D74E-0E29-75C1-B21B-D31771449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934C8-8B20-02A0-0B4D-64D110C1A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B7FB6-773B-B91E-5E39-E3B466E8E4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DF65F5-41B6-476E-83AC-CBB089267586}" type="datetime1">
              <a:rPr lang="en-GB" smtClean="0"/>
              <a:t>14/04/2024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3C8D5-04E2-3343-B1B4-C03C176767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pt-BR"/>
              <a:t>Mélinda Martins - EGU 2024 - SSP1.1 Open Session on Stratigraphy, Sedimentology, and Palaeontology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5F39F-51D6-15D0-BAF9-84F37366E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BCE43C-BCC1-4665-93C2-12273B9730B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37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 /><Relationship Id="rId13" Type="http://schemas.microsoft.com/office/2007/relationships/hdphoto" Target="../media/hdphoto5.wdp" /><Relationship Id="rId3" Type="http://schemas.openxmlformats.org/officeDocument/2006/relationships/image" Target="../media/image1.png" /><Relationship Id="rId7" Type="http://schemas.microsoft.com/office/2007/relationships/hdphoto" Target="../media/hdphoto2.wdp" /><Relationship Id="rId12" Type="http://schemas.openxmlformats.org/officeDocument/2006/relationships/image" Target="../media/image6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.png" /><Relationship Id="rId11" Type="http://schemas.microsoft.com/office/2007/relationships/hdphoto" Target="../media/hdphoto4.wdp" /><Relationship Id="rId5" Type="http://schemas.openxmlformats.org/officeDocument/2006/relationships/image" Target="../media/image2.png" /><Relationship Id="rId10" Type="http://schemas.openxmlformats.org/officeDocument/2006/relationships/image" Target="../media/image5.png" /><Relationship Id="rId4" Type="http://schemas.microsoft.com/office/2007/relationships/hdphoto" Target="../media/hdphoto1.wdp" /><Relationship Id="rId9" Type="http://schemas.microsoft.com/office/2007/relationships/hdphoto" Target="../media/hdphoto3.wdp" /><Relationship Id="rId14" Type="http://schemas.openxmlformats.org/officeDocument/2006/relationships/image" Target="../media/image7.pn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 /><Relationship Id="rId3" Type="http://schemas.microsoft.com/office/2007/relationships/hdphoto" Target="../media/hdphoto4.wdp" /><Relationship Id="rId7" Type="http://schemas.openxmlformats.org/officeDocument/2006/relationships/diagramLayout" Target="../diagrams/layout2.xml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6" Type="http://schemas.openxmlformats.org/officeDocument/2006/relationships/diagramData" Target="../diagrams/data2.xml" /><Relationship Id="rId5" Type="http://schemas.microsoft.com/office/2007/relationships/hdphoto" Target="../media/hdphoto5.wdp" /><Relationship Id="rId10" Type="http://schemas.microsoft.com/office/2007/relationships/diagramDrawing" Target="../diagrams/drawing2.xml" /><Relationship Id="rId4" Type="http://schemas.openxmlformats.org/officeDocument/2006/relationships/image" Target="../media/image6.png" /><Relationship Id="rId9" Type="http://schemas.openxmlformats.org/officeDocument/2006/relationships/diagramColors" Target="../diagrams/colors2.xml" 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5" Type="http://schemas.microsoft.com/office/2007/relationships/hdphoto" Target="../media/hdphoto5.wdp" /><Relationship Id="rId4" Type="http://schemas.openxmlformats.org/officeDocument/2006/relationships/image" Target="../media/image6.pn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 /><Relationship Id="rId3" Type="http://schemas.microsoft.com/office/2007/relationships/hdphoto" Target="../media/hdphoto4.wdp" /><Relationship Id="rId7" Type="http://schemas.openxmlformats.org/officeDocument/2006/relationships/diagramLayout" Target="../diagrams/layout3.xml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6" Type="http://schemas.openxmlformats.org/officeDocument/2006/relationships/diagramData" Target="../diagrams/data3.xml" /><Relationship Id="rId5" Type="http://schemas.microsoft.com/office/2007/relationships/hdphoto" Target="../media/hdphoto5.wdp" /><Relationship Id="rId10" Type="http://schemas.microsoft.com/office/2007/relationships/diagramDrawing" Target="../diagrams/drawing3.xml" /><Relationship Id="rId4" Type="http://schemas.openxmlformats.org/officeDocument/2006/relationships/image" Target="../media/image6.png" /><Relationship Id="rId9" Type="http://schemas.openxmlformats.org/officeDocument/2006/relationships/diagramColors" Target="../diagrams/colors3.xml" 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3.wdp" /><Relationship Id="rId3" Type="http://schemas.microsoft.com/office/2007/relationships/hdphoto" Target="../media/hdphoto4.wdp" /><Relationship Id="rId7" Type="http://schemas.openxmlformats.org/officeDocument/2006/relationships/image" Target="../media/image32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1.png" /><Relationship Id="rId5" Type="http://schemas.microsoft.com/office/2007/relationships/hdphoto" Target="../media/hdphoto5.wdp" /><Relationship Id="rId4" Type="http://schemas.openxmlformats.org/officeDocument/2006/relationships/image" Target="../media/image6.png" 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3.png" /><Relationship Id="rId5" Type="http://schemas.microsoft.com/office/2007/relationships/hdphoto" Target="../media/hdphoto5.wdp" /><Relationship Id="rId4" Type="http://schemas.openxmlformats.org/officeDocument/2006/relationships/image" Target="../media/image6.png" 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 /><Relationship Id="rId13" Type="http://schemas.microsoft.com/office/2007/relationships/hdphoto" Target="../media/hdphoto9.wdp" /><Relationship Id="rId18" Type="http://schemas.openxmlformats.org/officeDocument/2006/relationships/image" Target="../media/image14.png" /><Relationship Id="rId26" Type="http://schemas.openxmlformats.org/officeDocument/2006/relationships/customXml" Target="../ink/ink4.xml" /><Relationship Id="rId3" Type="http://schemas.microsoft.com/office/2007/relationships/hdphoto" Target="../media/hdphoto4.wdp" /><Relationship Id="rId21" Type="http://schemas.openxmlformats.org/officeDocument/2006/relationships/image" Target="../media/image34.png" /><Relationship Id="rId7" Type="http://schemas.microsoft.com/office/2007/relationships/hdphoto" Target="../media/hdphoto6.wdp" /><Relationship Id="rId12" Type="http://schemas.openxmlformats.org/officeDocument/2006/relationships/image" Target="../media/image11.png" /><Relationship Id="rId17" Type="http://schemas.microsoft.com/office/2007/relationships/hdphoto" Target="../media/hdphoto11.wdp" /><Relationship Id="rId25" Type="http://schemas.openxmlformats.org/officeDocument/2006/relationships/image" Target="../media/image36.png" /><Relationship Id="rId33" Type="http://schemas.microsoft.com/office/2007/relationships/hdphoto" Target="../media/hdphoto26.wdp" /><Relationship Id="rId2" Type="http://schemas.openxmlformats.org/officeDocument/2006/relationships/image" Target="../media/image5.png" /><Relationship Id="rId16" Type="http://schemas.openxmlformats.org/officeDocument/2006/relationships/image" Target="../media/image13.png" /><Relationship Id="rId20" Type="http://schemas.openxmlformats.org/officeDocument/2006/relationships/customXml" Target="../ink/ink1.xml" /><Relationship Id="rId29" Type="http://schemas.microsoft.com/office/2007/relationships/hdphoto" Target="../media/hdphoto24.wdp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.png" /><Relationship Id="rId11" Type="http://schemas.microsoft.com/office/2007/relationships/hdphoto" Target="../media/hdphoto8.wdp" /><Relationship Id="rId24" Type="http://schemas.openxmlformats.org/officeDocument/2006/relationships/customXml" Target="../ink/ink3.xml" /><Relationship Id="rId32" Type="http://schemas.openxmlformats.org/officeDocument/2006/relationships/image" Target="../media/image40.png" /><Relationship Id="rId5" Type="http://schemas.microsoft.com/office/2007/relationships/hdphoto" Target="../media/hdphoto5.wdp" /><Relationship Id="rId15" Type="http://schemas.microsoft.com/office/2007/relationships/hdphoto" Target="../media/hdphoto10.wdp" /><Relationship Id="rId23" Type="http://schemas.openxmlformats.org/officeDocument/2006/relationships/image" Target="../media/image35.png" /><Relationship Id="rId28" Type="http://schemas.openxmlformats.org/officeDocument/2006/relationships/image" Target="../media/image38.png" /><Relationship Id="rId10" Type="http://schemas.openxmlformats.org/officeDocument/2006/relationships/image" Target="../media/image10.png" /><Relationship Id="rId19" Type="http://schemas.microsoft.com/office/2007/relationships/hdphoto" Target="../media/hdphoto12.wdp" /><Relationship Id="rId31" Type="http://schemas.microsoft.com/office/2007/relationships/hdphoto" Target="../media/hdphoto25.wdp" /><Relationship Id="rId4" Type="http://schemas.openxmlformats.org/officeDocument/2006/relationships/image" Target="../media/image6.png" /><Relationship Id="rId9" Type="http://schemas.microsoft.com/office/2007/relationships/hdphoto" Target="../media/hdphoto7.wdp" /><Relationship Id="rId14" Type="http://schemas.openxmlformats.org/officeDocument/2006/relationships/image" Target="../media/image12.png" /><Relationship Id="rId22" Type="http://schemas.openxmlformats.org/officeDocument/2006/relationships/customXml" Target="../ink/ink2.xml" /><Relationship Id="rId27" Type="http://schemas.openxmlformats.org/officeDocument/2006/relationships/image" Target="../media/image37.png" /><Relationship Id="rId30" Type="http://schemas.openxmlformats.org/officeDocument/2006/relationships/image" Target="../media/image39.png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 /><Relationship Id="rId13" Type="http://schemas.microsoft.com/office/2007/relationships/hdphoto" Target="../media/hdphoto8.wdp" /><Relationship Id="rId18" Type="http://schemas.openxmlformats.org/officeDocument/2006/relationships/image" Target="../media/image13.png" /><Relationship Id="rId26" Type="http://schemas.openxmlformats.org/officeDocument/2006/relationships/customXml" Target="../ink/ink7.xml" /><Relationship Id="rId3" Type="http://schemas.microsoft.com/office/2007/relationships/hdphoto" Target="../media/hdphoto24.wdp" /><Relationship Id="rId21" Type="http://schemas.microsoft.com/office/2007/relationships/hdphoto" Target="../media/hdphoto12.wdp" /><Relationship Id="rId34" Type="http://schemas.openxmlformats.org/officeDocument/2006/relationships/image" Target="../media/image39.png" /><Relationship Id="rId7" Type="http://schemas.microsoft.com/office/2007/relationships/hdphoto" Target="../media/hdphoto5.wdp" /><Relationship Id="rId12" Type="http://schemas.openxmlformats.org/officeDocument/2006/relationships/image" Target="../media/image10.png" /><Relationship Id="rId17" Type="http://schemas.microsoft.com/office/2007/relationships/hdphoto" Target="../media/hdphoto10.wdp" /><Relationship Id="rId25" Type="http://schemas.openxmlformats.org/officeDocument/2006/relationships/image" Target="../media/image42.png" /><Relationship Id="rId33" Type="http://schemas.microsoft.com/office/2007/relationships/hdphoto" Target="../media/hdphoto27.wdp" /><Relationship Id="rId2" Type="http://schemas.openxmlformats.org/officeDocument/2006/relationships/image" Target="../media/image38.png" /><Relationship Id="rId16" Type="http://schemas.openxmlformats.org/officeDocument/2006/relationships/image" Target="../media/image12.png" /><Relationship Id="rId20" Type="http://schemas.openxmlformats.org/officeDocument/2006/relationships/image" Target="../media/image14.png" /><Relationship Id="rId29" Type="http://schemas.openxmlformats.org/officeDocument/2006/relationships/image" Target="../media/image4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.png" /><Relationship Id="rId11" Type="http://schemas.microsoft.com/office/2007/relationships/hdphoto" Target="../media/hdphoto7.wdp" /><Relationship Id="rId24" Type="http://schemas.openxmlformats.org/officeDocument/2006/relationships/customXml" Target="../ink/ink6.xml" /><Relationship Id="rId32" Type="http://schemas.openxmlformats.org/officeDocument/2006/relationships/image" Target="../media/image45.png" /><Relationship Id="rId5" Type="http://schemas.microsoft.com/office/2007/relationships/hdphoto" Target="../media/hdphoto4.wdp" /><Relationship Id="rId15" Type="http://schemas.microsoft.com/office/2007/relationships/hdphoto" Target="../media/hdphoto9.wdp" /><Relationship Id="rId23" Type="http://schemas.openxmlformats.org/officeDocument/2006/relationships/image" Target="../media/image41.png" /><Relationship Id="rId28" Type="http://schemas.openxmlformats.org/officeDocument/2006/relationships/customXml" Target="../ink/ink8.xml" /><Relationship Id="rId10" Type="http://schemas.openxmlformats.org/officeDocument/2006/relationships/image" Target="../media/image9.png" /><Relationship Id="rId19" Type="http://schemas.microsoft.com/office/2007/relationships/hdphoto" Target="../media/hdphoto11.wdp" /><Relationship Id="rId31" Type="http://schemas.microsoft.com/office/2007/relationships/hdphoto" Target="../media/hdphoto26.wdp" /><Relationship Id="rId4" Type="http://schemas.openxmlformats.org/officeDocument/2006/relationships/image" Target="../media/image5.png" /><Relationship Id="rId9" Type="http://schemas.microsoft.com/office/2007/relationships/hdphoto" Target="../media/hdphoto6.wdp" /><Relationship Id="rId14" Type="http://schemas.openxmlformats.org/officeDocument/2006/relationships/image" Target="../media/image11.png" /><Relationship Id="rId22" Type="http://schemas.openxmlformats.org/officeDocument/2006/relationships/customXml" Target="../ink/ink5.xml" /><Relationship Id="rId27" Type="http://schemas.openxmlformats.org/officeDocument/2006/relationships/image" Target="../media/image43.png" /><Relationship Id="rId30" Type="http://schemas.openxmlformats.org/officeDocument/2006/relationships/image" Target="../media/image40.png" /><Relationship Id="rId35" Type="http://schemas.microsoft.com/office/2007/relationships/hdphoto" Target="../media/hdphoto25.wdp" 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 /><Relationship Id="rId7" Type="http://schemas.microsoft.com/office/2007/relationships/hdphoto" Target="../media/hdphoto28.wdp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6.png" /><Relationship Id="rId5" Type="http://schemas.microsoft.com/office/2007/relationships/hdphoto" Target="../media/hdphoto5.wdp" /><Relationship Id="rId4" Type="http://schemas.openxmlformats.org/officeDocument/2006/relationships/image" Target="../media/image6.png" 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 /><Relationship Id="rId13" Type="http://schemas.microsoft.com/office/2007/relationships/hdphoto" Target="../media/hdphoto9.wdp" /><Relationship Id="rId18" Type="http://schemas.openxmlformats.org/officeDocument/2006/relationships/image" Target="../media/image14.png" /><Relationship Id="rId26" Type="http://schemas.openxmlformats.org/officeDocument/2006/relationships/customXml" Target="../ink/ink12.xml" /><Relationship Id="rId3" Type="http://schemas.microsoft.com/office/2007/relationships/hdphoto" Target="../media/hdphoto4.wdp" /><Relationship Id="rId21" Type="http://schemas.openxmlformats.org/officeDocument/2006/relationships/image" Target="../media/image430.png" /><Relationship Id="rId34" Type="http://schemas.openxmlformats.org/officeDocument/2006/relationships/image" Target="../media/image50.png" /><Relationship Id="rId7" Type="http://schemas.microsoft.com/office/2007/relationships/hdphoto" Target="../media/hdphoto6.wdp" /><Relationship Id="rId12" Type="http://schemas.openxmlformats.org/officeDocument/2006/relationships/image" Target="../media/image11.png" /><Relationship Id="rId17" Type="http://schemas.microsoft.com/office/2007/relationships/hdphoto" Target="../media/hdphoto11.wdp" /><Relationship Id="rId25" Type="http://schemas.openxmlformats.org/officeDocument/2006/relationships/image" Target="../media/image450.png" /><Relationship Id="rId33" Type="http://schemas.microsoft.com/office/2007/relationships/hdphoto" Target="../media/hdphoto31.wdp" /><Relationship Id="rId2" Type="http://schemas.openxmlformats.org/officeDocument/2006/relationships/image" Target="../media/image5.png" /><Relationship Id="rId16" Type="http://schemas.openxmlformats.org/officeDocument/2006/relationships/image" Target="../media/image13.png" /><Relationship Id="rId20" Type="http://schemas.openxmlformats.org/officeDocument/2006/relationships/customXml" Target="../ink/ink9.xml" /><Relationship Id="rId29" Type="http://schemas.microsoft.com/office/2007/relationships/hdphoto" Target="../media/hdphoto29.wdp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.png" /><Relationship Id="rId11" Type="http://schemas.microsoft.com/office/2007/relationships/hdphoto" Target="../media/hdphoto8.wdp" /><Relationship Id="rId24" Type="http://schemas.openxmlformats.org/officeDocument/2006/relationships/customXml" Target="../ink/ink11.xml" /><Relationship Id="rId32" Type="http://schemas.openxmlformats.org/officeDocument/2006/relationships/image" Target="../media/image49.png" /><Relationship Id="rId5" Type="http://schemas.microsoft.com/office/2007/relationships/hdphoto" Target="../media/hdphoto5.wdp" /><Relationship Id="rId15" Type="http://schemas.microsoft.com/office/2007/relationships/hdphoto" Target="../media/hdphoto10.wdp" /><Relationship Id="rId23" Type="http://schemas.openxmlformats.org/officeDocument/2006/relationships/image" Target="../media/image440.png" /><Relationship Id="rId28" Type="http://schemas.openxmlformats.org/officeDocument/2006/relationships/image" Target="../media/image47.png" /><Relationship Id="rId10" Type="http://schemas.openxmlformats.org/officeDocument/2006/relationships/image" Target="../media/image10.png" /><Relationship Id="rId19" Type="http://schemas.microsoft.com/office/2007/relationships/hdphoto" Target="../media/hdphoto12.wdp" /><Relationship Id="rId31" Type="http://schemas.microsoft.com/office/2007/relationships/hdphoto" Target="../media/hdphoto30.wdp" /><Relationship Id="rId4" Type="http://schemas.openxmlformats.org/officeDocument/2006/relationships/image" Target="../media/image6.png" /><Relationship Id="rId9" Type="http://schemas.microsoft.com/office/2007/relationships/hdphoto" Target="../media/hdphoto7.wdp" /><Relationship Id="rId14" Type="http://schemas.openxmlformats.org/officeDocument/2006/relationships/image" Target="../media/image12.png" /><Relationship Id="rId22" Type="http://schemas.openxmlformats.org/officeDocument/2006/relationships/customXml" Target="../ink/ink10.xml" /><Relationship Id="rId27" Type="http://schemas.openxmlformats.org/officeDocument/2006/relationships/image" Target="../media/image460.png" /><Relationship Id="rId30" Type="http://schemas.openxmlformats.org/officeDocument/2006/relationships/image" Target="../media/image48.png" /><Relationship Id="rId35" Type="http://schemas.microsoft.com/office/2007/relationships/hdphoto" Target="../media/hdphoto32.wdp" /></Relationships>
</file>

<file path=ppt/slides/_rels/slide19.xml.rels><?xml version="1.0" encoding="UTF-8" standalone="yes"?>
<Relationships xmlns="http://schemas.openxmlformats.org/package/2006/relationships"><Relationship Id="rId13" Type="http://schemas.microsoft.com/office/2007/relationships/hdphoto" Target="../media/hdphoto9.wdp" /><Relationship Id="rId18" Type="http://schemas.openxmlformats.org/officeDocument/2006/relationships/image" Target="../media/image14.png" /><Relationship Id="rId26" Type="http://schemas.openxmlformats.org/officeDocument/2006/relationships/customXml" Target="../ink/ink16.xml" /><Relationship Id="rId39" Type="http://schemas.openxmlformats.org/officeDocument/2006/relationships/image" Target="../media/image60.png" /><Relationship Id="rId3" Type="http://schemas.microsoft.com/office/2007/relationships/hdphoto" Target="../media/hdphoto4.wdp" /><Relationship Id="rId21" Type="http://schemas.openxmlformats.org/officeDocument/2006/relationships/image" Target="../media/image51.png" /><Relationship Id="rId34" Type="http://schemas.openxmlformats.org/officeDocument/2006/relationships/customXml" Target="../ink/ink20.xml" /><Relationship Id="rId42" Type="http://schemas.openxmlformats.org/officeDocument/2006/relationships/customXml" Target="../ink/ink24.xml" /><Relationship Id="rId47" Type="http://schemas.openxmlformats.org/officeDocument/2006/relationships/image" Target="../media/image64.png" /><Relationship Id="rId50" Type="http://schemas.openxmlformats.org/officeDocument/2006/relationships/customXml" Target="../ink/ink28.xml" /><Relationship Id="rId7" Type="http://schemas.microsoft.com/office/2007/relationships/hdphoto" Target="../media/hdphoto6.wdp" /><Relationship Id="rId12" Type="http://schemas.openxmlformats.org/officeDocument/2006/relationships/image" Target="../media/image11.png" /><Relationship Id="rId17" Type="http://schemas.microsoft.com/office/2007/relationships/hdphoto" Target="../media/hdphoto11.wdp" /><Relationship Id="rId25" Type="http://schemas.openxmlformats.org/officeDocument/2006/relationships/image" Target="../media/image53.png" /><Relationship Id="rId33" Type="http://schemas.openxmlformats.org/officeDocument/2006/relationships/image" Target="../media/image57.png" /><Relationship Id="rId38" Type="http://schemas.openxmlformats.org/officeDocument/2006/relationships/customXml" Target="../ink/ink22.xml" /><Relationship Id="rId46" Type="http://schemas.openxmlformats.org/officeDocument/2006/relationships/customXml" Target="../ink/ink26.xml" /><Relationship Id="rId2" Type="http://schemas.openxmlformats.org/officeDocument/2006/relationships/image" Target="../media/image5.png" /><Relationship Id="rId16" Type="http://schemas.openxmlformats.org/officeDocument/2006/relationships/image" Target="../media/image13.png" /><Relationship Id="rId20" Type="http://schemas.openxmlformats.org/officeDocument/2006/relationships/customXml" Target="../ink/ink13.xml" /><Relationship Id="rId29" Type="http://schemas.openxmlformats.org/officeDocument/2006/relationships/image" Target="../media/image55.png" /><Relationship Id="rId41" Type="http://schemas.openxmlformats.org/officeDocument/2006/relationships/image" Target="../media/image6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.png" /><Relationship Id="rId11" Type="http://schemas.microsoft.com/office/2007/relationships/hdphoto" Target="../media/hdphoto8.wdp" /><Relationship Id="rId24" Type="http://schemas.openxmlformats.org/officeDocument/2006/relationships/customXml" Target="../ink/ink15.xml" /><Relationship Id="rId32" Type="http://schemas.openxmlformats.org/officeDocument/2006/relationships/customXml" Target="../ink/ink19.xml" /><Relationship Id="rId37" Type="http://schemas.openxmlformats.org/officeDocument/2006/relationships/image" Target="../media/image59.png" /><Relationship Id="rId40" Type="http://schemas.openxmlformats.org/officeDocument/2006/relationships/customXml" Target="../ink/ink23.xml" /><Relationship Id="rId45" Type="http://schemas.openxmlformats.org/officeDocument/2006/relationships/image" Target="../media/image63.png" /><Relationship Id="rId53" Type="http://schemas.openxmlformats.org/officeDocument/2006/relationships/chart" Target="../charts/chart2.xml" /><Relationship Id="rId5" Type="http://schemas.microsoft.com/office/2007/relationships/hdphoto" Target="../media/hdphoto5.wdp" /><Relationship Id="rId15" Type="http://schemas.microsoft.com/office/2007/relationships/hdphoto" Target="../media/hdphoto10.wdp" /><Relationship Id="rId23" Type="http://schemas.openxmlformats.org/officeDocument/2006/relationships/image" Target="../media/image52.png" /><Relationship Id="rId28" Type="http://schemas.openxmlformats.org/officeDocument/2006/relationships/customXml" Target="../ink/ink17.xml" /><Relationship Id="rId36" Type="http://schemas.openxmlformats.org/officeDocument/2006/relationships/customXml" Target="../ink/ink21.xml" /><Relationship Id="rId49" Type="http://schemas.openxmlformats.org/officeDocument/2006/relationships/image" Target="../media/image65.png" /><Relationship Id="rId10" Type="http://schemas.openxmlformats.org/officeDocument/2006/relationships/image" Target="../media/image10.png" /><Relationship Id="rId19" Type="http://schemas.microsoft.com/office/2007/relationships/hdphoto" Target="../media/hdphoto12.wdp" /><Relationship Id="rId31" Type="http://schemas.openxmlformats.org/officeDocument/2006/relationships/image" Target="../media/image56.png" /><Relationship Id="rId44" Type="http://schemas.openxmlformats.org/officeDocument/2006/relationships/customXml" Target="../ink/ink25.xml" /><Relationship Id="rId52" Type="http://schemas.openxmlformats.org/officeDocument/2006/relationships/chart" Target="../charts/chart1.xml" /><Relationship Id="rId4" Type="http://schemas.openxmlformats.org/officeDocument/2006/relationships/image" Target="../media/image6.png" /><Relationship Id="rId9" Type="http://schemas.microsoft.com/office/2007/relationships/hdphoto" Target="../media/hdphoto7.wdp" /><Relationship Id="rId14" Type="http://schemas.openxmlformats.org/officeDocument/2006/relationships/image" Target="../media/image12.png" /><Relationship Id="rId22" Type="http://schemas.openxmlformats.org/officeDocument/2006/relationships/customXml" Target="../ink/ink14.xml" /><Relationship Id="rId27" Type="http://schemas.openxmlformats.org/officeDocument/2006/relationships/image" Target="../media/image54.png" /><Relationship Id="rId30" Type="http://schemas.openxmlformats.org/officeDocument/2006/relationships/customXml" Target="../ink/ink18.xml" /><Relationship Id="rId35" Type="http://schemas.openxmlformats.org/officeDocument/2006/relationships/image" Target="../media/image58.png" /><Relationship Id="rId43" Type="http://schemas.openxmlformats.org/officeDocument/2006/relationships/image" Target="../media/image62.png" /><Relationship Id="rId48" Type="http://schemas.openxmlformats.org/officeDocument/2006/relationships/customXml" Target="../ink/ink27.xml" /><Relationship Id="rId8" Type="http://schemas.openxmlformats.org/officeDocument/2006/relationships/image" Target="../media/image9.png" /><Relationship Id="rId51" Type="http://schemas.openxmlformats.org/officeDocument/2006/relationships/image" Target="../media/image66.pn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 /><Relationship Id="rId13" Type="http://schemas.microsoft.com/office/2007/relationships/hdphoto" Target="../media/hdphoto9.wdp" /><Relationship Id="rId18" Type="http://schemas.openxmlformats.org/officeDocument/2006/relationships/image" Target="../media/image14.png" /><Relationship Id="rId3" Type="http://schemas.microsoft.com/office/2007/relationships/hdphoto" Target="../media/hdphoto4.wdp" /><Relationship Id="rId7" Type="http://schemas.microsoft.com/office/2007/relationships/hdphoto" Target="../media/hdphoto6.wdp" /><Relationship Id="rId12" Type="http://schemas.openxmlformats.org/officeDocument/2006/relationships/image" Target="../media/image11.png" /><Relationship Id="rId17" Type="http://schemas.microsoft.com/office/2007/relationships/hdphoto" Target="../media/hdphoto11.wdp" /><Relationship Id="rId2" Type="http://schemas.openxmlformats.org/officeDocument/2006/relationships/image" Target="../media/image5.png" /><Relationship Id="rId16" Type="http://schemas.openxmlformats.org/officeDocument/2006/relationships/image" Target="../media/image13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.png" /><Relationship Id="rId11" Type="http://schemas.microsoft.com/office/2007/relationships/hdphoto" Target="../media/hdphoto8.wdp" /><Relationship Id="rId5" Type="http://schemas.microsoft.com/office/2007/relationships/hdphoto" Target="../media/hdphoto5.wdp" /><Relationship Id="rId15" Type="http://schemas.microsoft.com/office/2007/relationships/hdphoto" Target="../media/hdphoto10.wdp" /><Relationship Id="rId10" Type="http://schemas.openxmlformats.org/officeDocument/2006/relationships/image" Target="../media/image10.png" /><Relationship Id="rId19" Type="http://schemas.microsoft.com/office/2007/relationships/hdphoto" Target="../media/hdphoto12.wdp" /><Relationship Id="rId4" Type="http://schemas.openxmlformats.org/officeDocument/2006/relationships/image" Target="../media/image6.png" /><Relationship Id="rId9" Type="http://schemas.microsoft.com/office/2007/relationships/hdphoto" Target="../media/hdphoto7.wdp" /><Relationship Id="rId14" Type="http://schemas.openxmlformats.org/officeDocument/2006/relationships/image" Target="../media/image12.png" 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7.png" /><Relationship Id="rId5" Type="http://schemas.microsoft.com/office/2007/relationships/hdphoto" Target="../media/hdphoto5.wdp" /><Relationship Id="rId4" Type="http://schemas.openxmlformats.org/officeDocument/2006/relationships/image" Target="../media/image6.png" 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 /><Relationship Id="rId13" Type="http://schemas.microsoft.com/office/2007/relationships/hdphoto" Target="../media/hdphoto9.wdp" /><Relationship Id="rId18" Type="http://schemas.openxmlformats.org/officeDocument/2006/relationships/image" Target="../media/image14.png" /><Relationship Id="rId3" Type="http://schemas.microsoft.com/office/2007/relationships/hdphoto" Target="../media/hdphoto4.wdp" /><Relationship Id="rId7" Type="http://schemas.microsoft.com/office/2007/relationships/hdphoto" Target="../media/hdphoto6.wdp" /><Relationship Id="rId12" Type="http://schemas.openxmlformats.org/officeDocument/2006/relationships/image" Target="../media/image11.png" /><Relationship Id="rId17" Type="http://schemas.microsoft.com/office/2007/relationships/hdphoto" Target="../media/hdphoto11.wdp" /><Relationship Id="rId2" Type="http://schemas.openxmlformats.org/officeDocument/2006/relationships/image" Target="../media/image5.png" /><Relationship Id="rId16" Type="http://schemas.openxmlformats.org/officeDocument/2006/relationships/image" Target="../media/image13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.png" /><Relationship Id="rId11" Type="http://schemas.microsoft.com/office/2007/relationships/hdphoto" Target="../media/hdphoto8.wdp" /><Relationship Id="rId5" Type="http://schemas.microsoft.com/office/2007/relationships/hdphoto" Target="../media/hdphoto5.wdp" /><Relationship Id="rId15" Type="http://schemas.microsoft.com/office/2007/relationships/hdphoto" Target="../media/hdphoto10.wdp" /><Relationship Id="rId10" Type="http://schemas.openxmlformats.org/officeDocument/2006/relationships/image" Target="../media/image10.png" /><Relationship Id="rId19" Type="http://schemas.microsoft.com/office/2007/relationships/hdphoto" Target="../media/hdphoto12.wdp" /><Relationship Id="rId4" Type="http://schemas.openxmlformats.org/officeDocument/2006/relationships/image" Target="../media/image6.png" /><Relationship Id="rId9" Type="http://schemas.microsoft.com/office/2007/relationships/hdphoto" Target="../media/hdphoto7.wdp" /><Relationship Id="rId14" Type="http://schemas.openxmlformats.org/officeDocument/2006/relationships/image" Target="../media/image12.png" 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 /><Relationship Id="rId3" Type="http://schemas.microsoft.com/office/2007/relationships/hdphoto" Target="../media/hdphoto4.wdp" /><Relationship Id="rId7" Type="http://schemas.microsoft.com/office/2007/relationships/hdphoto" Target="../media/hdphoto33.wdp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8.png" /><Relationship Id="rId5" Type="http://schemas.microsoft.com/office/2007/relationships/hdphoto" Target="../media/hdphoto5.wdp" /><Relationship Id="rId4" Type="http://schemas.openxmlformats.org/officeDocument/2006/relationships/image" Target="../media/image6.png" /><Relationship Id="rId9" Type="http://schemas.microsoft.com/office/2007/relationships/hdphoto" Target="../media/hdphoto34.wdp" 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 /><Relationship Id="rId3" Type="http://schemas.microsoft.com/office/2007/relationships/hdphoto" Target="../media/hdphoto4.wdp" /><Relationship Id="rId7" Type="http://schemas.openxmlformats.org/officeDocument/2006/relationships/image" Target="../media/image70.sv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2.png" /><Relationship Id="rId11" Type="http://schemas.openxmlformats.org/officeDocument/2006/relationships/image" Target="../media/image74.svg" /><Relationship Id="rId5" Type="http://schemas.microsoft.com/office/2007/relationships/hdphoto" Target="../media/hdphoto5.wdp" /><Relationship Id="rId10" Type="http://schemas.openxmlformats.org/officeDocument/2006/relationships/image" Target="../media/image73.png" /><Relationship Id="rId4" Type="http://schemas.openxmlformats.org/officeDocument/2006/relationships/image" Target="../media/image6.png" /><Relationship Id="rId9" Type="http://schemas.openxmlformats.org/officeDocument/2006/relationships/image" Target="../media/image72.svg" 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5" Type="http://schemas.microsoft.com/office/2007/relationships/hdphoto" Target="../media/hdphoto5.wdp" /><Relationship Id="rId4" Type="http://schemas.openxmlformats.org/officeDocument/2006/relationships/image" Target="../media/image6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 /><Relationship Id="rId3" Type="http://schemas.microsoft.com/office/2007/relationships/hdphoto" Target="../media/hdphoto4.wdp" /><Relationship Id="rId7" Type="http://schemas.openxmlformats.org/officeDocument/2006/relationships/diagramLayout" Target="../diagrams/layout1.xml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6" Type="http://schemas.openxmlformats.org/officeDocument/2006/relationships/diagramData" Target="../diagrams/data1.xml" /><Relationship Id="rId5" Type="http://schemas.microsoft.com/office/2007/relationships/hdphoto" Target="../media/hdphoto5.wdp" /><Relationship Id="rId10" Type="http://schemas.microsoft.com/office/2007/relationships/diagramDrawing" Target="../diagrams/drawing1.xml" /><Relationship Id="rId4" Type="http://schemas.openxmlformats.org/officeDocument/2006/relationships/image" Target="../media/image6.png" /><Relationship Id="rId9" Type="http://schemas.openxmlformats.org/officeDocument/2006/relationships/diagramColors" Target="../diagrams/colors1.xml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 /><Relationship Id="rId3" Type="http://schemas.microsoft.com/office/2007/relationships/hdphoto" Target="../media/hdphoto4.wdp" /><Relationship Id="rId7" Type="http://schemas.microsoft.com/office/2007/relationships/hdphoto" Target="../media/hdphoto13.wdp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5.png" /><Relationship Id="rId5" Type="http://schemas.microsoft.com/office/2007/relationships/hdphoto" Target="../media/hdphoto5.wdp" /><Relationship Id="rId4" Type="http://schemas.openxmlformats.org/officeDocument/2006/relationships/image" Target="../media/image6.png" /><Relationship Id="rId9" Type="http://schemas.microsoft.com/office/2007/relationships/hdphoto" Target="../media/hdphoto14.wdp" 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 /><Relationship Id="rId7" Type="http://schemas.microsoft.com/office/2007/relationships/hdphoto" Target="../media/hdphoto15.wdp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7.png" /><Relationship Id="rId5" Type="http://schemas.microsoft.com/office/2007/relationships/hdphoto" Target="../media/hdphoto5.wdp" /><Relationship Id="rId4" Type="http://schemas.openxmlformats.org/officeDocument/2006/relationships/image" Target="../media/image6.pn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 /><Relationship Id="rId13" Type="http://schemas.microsoft.com/office/2007/relationships/hdphoto" Target="../media/hdphoto9.wdp" /><Relationship Id="rId18" Type="http://schemas.openxmlformats.org/officeDocument/2006/relationships/image" Target="../media/image14.png" /><Relationship Id="rId26" Type="http://schemas.openxmlformats.org/officeDocument/2006/relationships/image" Target="../media/image20.png" /><Relationship Id="rId3" Type="http://schemas.microsoft.com/office/2007/relationships/hdphoto" Target="../media/hdphoto4.wdp" /><Relationship Id="rId21" Type="http://schemas.microsoft.com/office/2007/relationships/hdphoto" Target="../media/hdphoto16.wdp" /><Relationship Id="rId7" Type="http://schemas.microsoft.com/office/2007/relationships/hdphoto" Target="../media/hdphoto6.wdp" /><Relationship Id="rId12" Type="http://schemas.openxmlformats.org/officeDocument/2006/relationships/image" Target="../media/image11.png" /><Relationship Id="rId17" Type="http://schemas.microsoft.com/office/2007/relationships/hdphoto" Target="../media/hdphoto11.wdp" /><Relationship Id="rId25" Type="http://schemas.microsoft.com/office/2007/relationships/hdphoto" Target="../media/hdphoto14.wdp" /><Relationship Id="rId2" Type="http://schemas.openxmlformats.org/officeDocument/2006/relationships/image" Target="../media/image5.png" /><Relationship Id="rId16" Type="http://schemas.openxmlformats.org/officeDocument/2006/relationships/image" Target="../media/image13.png" /><Relationship Id="rId20" Type="http://schemas.openxmlformats.org/officeDocument/2006/relationships/image" Target="../media/image1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.png" /><Relationship Id="rId11" Type="http://schemas.microsoft.com/office/2007/relationships/hdphoto" Target="../media/hdphoto8.wdp" /><Relationship Id="rId24" Type="http://schemas.openxmlformats.org/officeDocument/2006/relationships/image" Target="../media/image16.png" /><Relationship Id="rId5" Type="http://schemas.microsoft.com/office/2007/relationships/hdphoto" Target="../media/hdphoto5.wdp" /><Relationship Id="rId15" Type="http://schemas.microsoft.com/office/2007/relationships/hdphoto" Target="../media/hdphoto10.wdp" /><Relationship Id="rId23" Type="http://schemas.microsoft.com/office/2007/relationships/hdphoto" Target="../media/hdphoto17.wdp" /><Relationship Id="rId10" Type="http://schemas.openxmlformats.org/officeDocument/2006/relationships/image" Target="../media/image10.png" /><Relationship Id="rId19" Type="http://schemas.microsoft.com/office/2007/relationships/hdphoto" Target="../media/hdphoto12.wdp" /><Relationship Id="rId4" Type="http://schemas.openxmlformats.org/officeDocument/2006/relationships/image" Target="../media/image6.png" /><Relationship Id="rId9" Type="http://schemas.microsoft.com/office/2007/relationships/hdphoto" Target="../media/hdphoto7.wdp" /><Relationship Id="rId14" Type="http://schemas.openxmlformats.org/officeDocument/2006/relationships/image" Target="../media/image12.png" /><Relationship Id="rId22" Type="http://schemas.openxmlformats.org/officeDocument/2006/relationships/image" Target="../media/image19.pn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 /><Relationship Id="rId3" Type="http://schemas.openxmlformats.org/officeDocument/2006/relationships/image" Target="../media/image5.png" /><Relationship Id="rId7" Type="http://schemas.openxmlformats.org/officeDocument/2006/relationships/image" Target="../media/image21.jpeg" /><Relationship Id="rId2" Type="http://schemas.openxmlformats.org/officeDocument/2006/relationships/slideLayout" Target="../slideLayouts/slideLayout7.xml" /><Relationship Id="rId1" Type="http://schemas.openxmlformats.org/officeDocument/2006/relationships/video" Target="https://www.youtube.com/embed/dyYMPsih2FY?feature=oembed" TargetMode="External" /><Relationship Id="rId6" Type="http://schemas.microsoft.com/office/2007/relationships/hdphoto" Target="../media/hdphoto5.wdp" /><Relationship Id="rId11" Type="http://schemas.openxmlformats.org/officeDocument/2006/relationships/image" Target="../media/image25.svg" /><Relationship Id="rId5" Type="http://schemas.openxmlformats.org/officeDocument/2006/relationships/image" Target="../media/image6.png" /><Relationship Id="rId10" Type="http://schemas.openxmlformats.org/officeDocument/2006/relationships/image" Target="../media/image24.png" /><Relationship Id="rId4" Type="http://schemas.microsoft.com/office/2007/relationships/hdphoto" Target="../media/hdphoto4.wdp" /><Relationship Id="rId9" Type="http://schemas.openxmlformats.org/officeDocument/2006/relationships/image" Target="../media/image23.svg" 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5" Type="http://schemas.microsoft.com/office/2007/relationships/hdphoto" Target="../media/hdphoto5.wdp" /><Relationship Id="rId4" Type="http://schemas.openxmlformats.org/officeDocument/2006/relationships/image" Target="../media/image6.png" 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Relationship Id="rId5" Type="http://schemas.microsoft.com/office/2007/relationships/hdphoto" Target="../media/hdphoto5.wdp" /><Relationship Id="rId4" Type="http://schemas.openxmlformats.org/officeDocument/2006/relationships/image" Target="../media/image6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Waves crashing waves on rocks&#10;&#10;Description automatically generated">
            <a:extLst>
              <a:ext uri="{FF2B5EF4-FFF2-40B4-BE49-F238E27FC236}">
                <a16:creationId xmlns:a16="http://schemas.microsoft.com/office/drawing/2014/main" id="{8729E43C-859F-E17D-EABE-54479D5A8C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6702" b="1831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2EDA65-54E0-E204-387A-C540C1114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04952"/>
            <a:ext cx="12188951" cy="4048095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517CF617-5598-581D-E597-07FE5E47CE82}"/>
              </a:ext>
            </a:extLst>
          </p:cNvPr>
          <p:cNvSpPr txBox="1"/>
          <p:nvPr/>
        </p:nvSpPr>
        <p:spPr>
          <a:xfrm>
            <a:off x="1" y="1828077"/>
            <a:ext cx="121920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000" b="1" spc="-94" dirty="0">
                <a:solidFill>
                  <a:srgbClr val="000000"/>
                </a:solidFill>
                <a:latin typeface="Helvetica World Bold"/>
              </a:rPr>
              <a:t>Deciphering local from global signals in Portimão Bank sedimentary dynamics 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C07B560A-9770-D4DB-5001-CE0F2B14E5A0}"/>
              </a:ext>
            </a:extLst>
          </p:cNvPr>
          <p:cNvSpPr txBox="1"/>
          <p:nvPr/>
        </p:nvSpPr>
        <p:spPr>
          <a:xfrm>
            <a:off x="3135513" y="3977791"/>
            <a:ext cx="591487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5"/>
              </a:lnSpc>
            </a:pPr>
            <a:r>
              <a:rPr lang="en-US" sz="3200" b="1" spc="-57" dirty="0">
                <a:solidFill>
                  <a:srgbClr val="222222"/>
                </a:solidFill>
                <a:latin typeface="Helvetica World Bold"/>
              </a:rPr>
              <a:t>Presented by Mélinda Martins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D8B8F5CF-4B0A-78C4-8F33-27E61427DB63}"/>
              </a:ext>
            </a:extLst>
          </p:cNvPr>
          <p:cNvSpPr txBox="1"/>
          <p:nvPr/>
        </p:nvSpPr>
        <p:spPr>
          <a:xfrm>
            <a:off x="3250264" y="4608980"/>
            <a:ext cx="5685369" cy="584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00" i="1" dirty="0">
                <a:solidFill>
                  <a:srgbClr val="000000"/>
                </a:solidFill>
                <a:latin typeface="Helvetica World Italics"/>
              </a:rPr>
              <a:t>Universidade do Algarve (UAlg)</a:t>
            </a:r>
          </a:p>
          <a:p>
            <a:pPr algn="ctr"/>
            <a:r>
              <a:rPr lang="en-US" sz="1900" i="1" dirty="0">
                <a:solidFill>
                  <a:srgbClr val="000000"/>
                </a:solidFill>
                <a:latin typeface="Helvetica World Italics"/>
              </a:rPr>
              <a:t>Instituto Português do Mar e da Atmosfera (IPMA)</a:t>
            </a: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C424BC08-BCA5-30F6-F098-30093425618B}"/>
              </a:ext>
            </a:extLst>
          </p:cNvPr>
          <p:cNvSpPr/>
          <p:nvPr/>
        </p:nvSpPr>
        <p:spPr>
          <a:xfrm>
            <a:off x="-1" y="4081806"/>
            <a:ext cx="2092751" cy="936507"/>
          </a:xfrm>
          <a:custGeom>
            <a:avLst/>
            <a:gdLst/>
            <a:ahLst/>
            <a:cxnLst/>
            <a:rect l="l" t="t" r="r" b="b"/>
            <a:pathLst>
              <a:path w="2149767" h="940487">
                <a:moveTo>
                  <a:pt x="0" y="0"/>
                </a:moveTo>
                <a:lnTo>
                  <a:pt x="2149767" y="0"/>
                </a:lnTo>
                <a:lnTo>
                  <a:pt x="2149767" y="940487"/>
                </a:lnTo>
                <a:lnTo>
                  <a:pt x="0" y="9404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 t="-5479" b="-5479"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D91DCE9-F1EE-62AA-5937-EECD92D0EEC7}"/>
              </a:ext>
            </a:extLst>
          </p:cNvPr>
          <p:cNvSpPr/>
          <p:nvPr/>
        </p:nvSpPr>
        <p:spPr>
          <a:xfrm>
            <a:off x="460464" y="4963439"/>
            <a:ext cx="1134114" cy="289575"/>
          </a:xfrm>
          <a:custGeom>
            <a:avLst/>
            <a:gdLst/>
            <a:ahLst/>
            <a:cxnLst/>
            <a:rect l="l" t="t" r="r" b="b"/>
            <a:pathLst>
              <a:path w="1183826" h="315687">
                <a:moveTo>
                  <a:pt x="0" y="0"/>
                </a:moveTo>
                <a:lnTo>
                  <a:pt x="1183825" y="0"/>
                </a:lnTo>
                <a:lnTo>
                  <a:pt x="1183825" y="315687"/>
                </a:lnTo>
                <a:lnTo>
                  <a:pt x="0" y="3156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305C5FDB-047B-E7B3-FBEB-659ED91C7C76}"/>
              </a:ext>
            </a:extLst>
          </p:cNvPr>
          <p:cNvSpPr/>
          <p:nvPr/>
        </p:nvSpPr>
        <p:spPr>
          <a:xfrm>
            <a:off x="-1" y="5542961"/>
            <a:ext cx="947787" cy="1315039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9" y="0"/>
                </a:lnTo>
                <a:lnTo>
                  <a:pt x="830179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 t="-2548" b="-2548"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F12F5FBF-69F0-4223-B909-6DA8EFE7E384}"/>
              </a:ext>
            </a:extLst>
          </p:cNvPr>
          <p:cNvSpPr/>
          <p:nvPr/>
        </p:nvSpPr>
        <p:spPr>
          <a:xfrm>
            <a:off x="1027521" y="5542961"/>
            <a:ext cx="947787" cy="1315039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8" y="0"/>
                </a:lnTo>
                <a:lnTo>
                  <a:pt x="830178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687"/>
          </a:p>
        </p:txBody>
      </p:sp>
      <p:pic>
        <p:nvPicPr>
          <p:cNvPr id="2" name="Picture 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A90EDC6-5223-BF5B-2C29-EDB8447C71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167" y="3851505"/>
            <a:ext cx="1478847" cy="148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19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8F9B3135-F9A9-85CE-3451-50B8A2441EFD}"/>
              </a:ext>
            </a:extLst>
          </p:cNvPr>
          <p:cNvGrpSpPr/>
          <p:nvPr/>
        </p:nvGrpSpPr>
        <p:grpSpPr>
          <a:xfrm>
            <a:off x="0" y="0"/>
            <a:ext cx="12192000" cy="1036763"/>
            <a:chOff x="0" y="0"/>
            <a:chExt cx="3612444" cy="409585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7AACAF11-83D0-8350-E7D1-BCCD124E9A39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D7DEFD5B-6FE2-A535-BABE-0E229ED5CD1A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34CC5BE1-6CAB-53B4-B124-A47A1B94041C}"/>
              </a:ext>
            </a:extLst>
          </p:cNvPr>
          <p:cNvGrpSpPr/>
          <p:nvPr/>
        </p:nvGrpSpPr>
        <p:grpSpPr>
          <a:xfrm>
            <a:off x="0" y="5821237"/>
            <a:ext cx="12192000" cy="1036763"/>
            <a:chOff x="0" y="0"/>
            <a:chExt cx="3612444" cy="409585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861BD235-C520-FA2B-CB34-3FF153F958BE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 dirty="0"/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1B092446-AAAD-F12C-2973-FCFBAC2A679B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01F1F-8C52-1016-7F25-62BCC088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z="100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Mélinda Martins - EGU 2024 - SSP1.1 Open Session on Stratigraphy, Sedimentology, and Palaeontology</a:t>
            </a:r>
            <a:endParaRPr lang="en-GB" sz="1000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A3D590-3573-6CD4-699D-5BEA1E7B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10</a:t>
            </a:fld>
            <a:endParaRPr lang="en-GB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87D7C923-A71E-79BF-7820-9ED32C1646ED}"/>
              </a:ext>
            </a:extLst>
          </p:cNvPr>
          <p:cNvSpPr txBox="1"/>
          <p:nvPr/>
        </p:nvSpPr>
        <p:spPr>
          <a:xfrm>
            <a:off x="1847850" y="272352"/>
            <a:ext cx="849630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2"/>
              </a:lnSpc>
            </a:pPr>
            <a:r>
              <a:rPr lang="en-US" sz="3500" b="1" spc="177" dirty="0">
                <a:solidFill>
                  <a:srgbClr val="F6F8F3"/>
                </a:solidFill>
                <a:latin typeface="Helvetica World Bold Italics"/>
              </a:rPr>
              <a:t>Sedimentological Analyses</a:t>
            </a: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2778D9BF-1D59-F93A-6516-956D8E48032B}"/>
              </a:ext>
            </a:extLst>
          </p:cNvPr>
          <p:cNvSpPr/>
          <p:nvPr/>
        </p:nvSpPr>
        <p:spPr>
          <a:xfrm>
            <a:off x="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9" y="0"/>
                </a:lnTo>
                <a:lnTo>
                  <a:pt x="830179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 t="-2548" b="-2548"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954F557E-DC45-C84B-1002-F357FBB3E708}"/>
              </a:ext>
            </a:extLst>
          </p:cNvPr>
          <p:cNvSpPr/>
          <p:nvPr/>
        </p:nvSpPr>
        <p:spPr>
          <a:xfrm>
            <a:off x="838200" y="5821237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8" y="0"/>
                </a:lnTo>
                <a:lnTo>
                  <a:pt x="830178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687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3AEADF10-C916-0A09-9197-9B0E9F0FBC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4466881"/>
              </p:ext>
            </p:extLst>
          </p:nvPr>
        </p:nvGraphicFramePr>
        <p:xfrm>
          <a:off x="202283" y="1185246"/>
          <a:ext cx="11787433" cy="4487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17A52267-878A-B2A5-E8B5-21BDE3C1E9B0}"/>
              </a:ext>
            </a:extLst>
          </p:cNvPr>
          <p:cNvSpPr txBox="1"/>
          <p:nvPr/>
        </p:nvSpPr>
        <p:spPr>
          <a:xfrm>
            <a:off x="370199" y="3921842"/>
            <a:ext cx="2507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Helvetica World Bold Italics"/>
              </a:rPr>
              <a:t>© EDUCOAST Tavira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FB64BF-B2B0-0050-CB49-2D73C1280F26}"/>
              </a:ext>
            </a:extLst>
          </p:cNvPr>
          <p:cNvSpPr txBox="1"/>
          <p:nvPr/>
        </p:nvSpPr>
        <p:spPr>
          <a:xfrm>
            <a:off x="8846270" y="3921842"/>
            <a:ext cx="2507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Helvetica World Bold Italics"/>
              </a:rPr>
              <a:t>© EDUCOAST Tavira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ABC966-B1FA-E868-F594-60BA769422D0}"/>
              </a:ext>
            </a:extLst>
          </p:cNvPr>
          <p:cNvSpPr txBox="1"/>
          <p:nvPr/>
        </p:nvSpPr>
        <p:spPr>
          <a:xfrm>
            <a:off x="4585551" y="3921843"/>
            <a:ext cx="2507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Helvetica World Bold Italics"/>
              </a:rPr>
              <a:t>© EDUCOAST Tavira </a:t>
            </a:r>
          </a:p>
        </p:txBody>
      </p:sp>
    </p:spTree>
    <p:extLst>
      <p:ext uri="{BB962C8B-B14F-4D97-AF65-F5344CB8AC3E}">
        <p14:creationId xmlns:p14="http://schemas.microsoft.com/office/powerpoint/2010/main" val="1047971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8F9B3135-F9A9-85CE-3451-50B8A2441EFD}"/>
              </a:ext>
            </a:extLst>
          </p:cNvPr>
          <p:cNvGrpSpPr/>
          <p:nvPr/>
        </p:nvGrpSpPr>
        <p:grpSpPr>
          <a:xfrm>
            <a:off x="0" y="0"/>
            <a:ext cx="12192000" cy="1036763"/>
            <a:chOff x="0" y="0"/>
            <a:chExt cx="3612444" cy="409585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7AACAF11-83D0-8350-E7D1-BCCD124E9A39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D7DEFD5B-6FE2-A535-BABE-0E229ED5CD1A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34CC5BE1-6CAB-53B4-B124-A47A1B94041C}"/>
              </a:ext>
            </a:extLst>
          </p:cNvPr>
          <p:cNvGrpSpPr/>
          <p:nvPr/>
        </p:nvGrpSpPr>
        <p:grpSpPr>
          <a:xfrm>
            <a:off x="0" y="5821237"/>
            <a:ext cx="12192000" cy="1036763"/>
            <a:chOff x="0" y="0"/>
            <a:chExt cx="3612444" cy="409585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861BD235-C520-FA2B-CB34-3FF153F958BE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 dirty="0"/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1B092446-AAAD-F12C-2973-FCFBAC2A679B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01F1F-8C52-1016-7F25-62BCC088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z="100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Mélinda Martins - EGU 2024 - SSP1.1 Open Session on Stratigraphy, Sedimentology, and Palaeontology</a:t>
            </a:r>
            <a:endParaRPr lang="en-GB" sz="1000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A3D590-3573-6CD4-699D-5BEA1E7B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11</a:t>
            </a:fld>
            <a:endParaRPr lang="en-GB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87D7C923-A71E-79BF-7820-9ED32C1646ED}"/>
              </a:ext>
            </a:extLst>
          </p:cNvPr>
          <p:cNvSpPr txBox="1"/>
          <p:nvPr/>
        </p:nvSpPr>
        <p:spPr>
          <a:xfrm>
            <a:off x="1847850" y="272352"/>
            <a:ext cx="849630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2"/>
              </a:lnSpc>
            </a:pPr>
            <a:r>
              <a:rPr lang="en-US" sz="3500" b="1" spc="177" dirty="0">
                <a:solidFill>
                  <a:srgbClr val="F6F8F3"/>
                </a:solidFill>
                <a:latin typeface="Helvetica World Bold Italics"/>
              </a:rPr>
              <a:t>Geochemical &amp; Other Analyses </a:t>
            </a: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2778D9BF-1D59-F93A-6516-956D8E48032B}"/>
              </a:ext>
            </a:extLst>
          </p:cNvPr>
          <p:cNvSpPr/>
          <p:nvPr/>
        </p:nvSpPr>
        <p:spPr>
          <a:xfrm>
            <a:off x="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9" y="0"/>
                </a:lnTo>
                <a:lnTo>
                  <a:pt x="830179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 t="-2548" b="-2548"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954F557E-DC45-C84B-1002-F357FBB3E708}"/>
              </a:ext>
            </a:extLst>
          </p:cNvPr>
          <p:cNvSpPr/>
          <p:nvPr/>
        </p:nvSpPr>
        <p:spPr>
          <a:xfrm>
            <a:off x="838200" y="5821237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8" y="0"/>
                </a:lnTo>
                <a:lnTo>
                  <a:pt x="830178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687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1A0B1C4-6047-BA3B-FDBD-5A497A7339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288892"/>
              </p:ext>
            </p:extLst>
          </p:nvPr>
        </p:nvGraphicFramePr>
        <p:xfrm>
          <a:off x="538578" y="2039492"/>
          <a:ext cx="11114844" cy="277901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52474">
                  <a:extLst>
                    <a:ext uri="{9D8B030D-6E8A-4147-A177-3AD203B41FA5}">
                      <a16:colId xmlns:a16="http://schemas.microsoft.com/office/drawing/2014/main" val="1083918710"/>
                    </a:ext>
                  </a:extLst>
                </a:gridCol>
                <a:gridCol w="1852474">
                  <a:extLst>
                    <a:ext uri="{9D8B030D-6E8A-4147-A177-3AD203B41FA5}">
                      <a16:colId xmlns:a16="http://schemas.microsoft.com/office/drawing/2014/main" val="2462072713"/>
                    </a:ext>
                  </a:extLst>
                </a:gridCol>
                <a:gridCol w="1852474">
                  <a:extLst>
                    <a:ext uri="{9D8B030D-6E8A-4147-A177-3AD203B41FA5}">
                      <a16:colId xmlns:a16="http://schemas.microsoft.com/office/drawing/2014/main" val="711222097"/>
                    </a:ext>
                  </a:extLst>
                </a:gridCol>
                <a:gridCol w="1852474">
                  <a:extLst>
                    <a:ext uri="{9D8B030D-6E8A-4147-A177-3AD203B41FA5}">
                      <a16:colId xmlns:a16="http://schemas.microsoft.com/office/drawing/2014/main" val="550980544"/>
                    </a:ext>
                  </a:extLst>
                </a:gridCol>
                <a:gridCol w="1852474">
                  <a:extLst>
                    <a:ext uri="{9D8B030D-6E8A-4147-A177-3AD203B41FA5}">
                      <a16:colId xmlns:a16="http://schemas.microsoft.com/office/drawing/2014/main" val="4220530826"/>
                    </a:ext>
                  </a:extLst>
                </a:gridCol>
                <a:gridCol w="1852474">
                  <a:extLst>
                    <a:ext uri="{9D8B030D-6E8A-4147-A177-3AD203B41FA5}">
                      <a16:colId xmlns:a16="http://schemas.microsoft.com/office/drawing/2014/main" val="85963569"/>
                    </a:ext>
                  </a:extLst>
                </a:gridCol>
              </a:tblGrid>
              <a:tr h="4404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u="sng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DATA</a:t>
                      </a:r>
                      <a:endParaRPr lang="en-GB" sz="1500" b="0" u="sng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6F8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u="sng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METHOD</a:t>
                      </a:r>
                      <a:endParaRPr lang="en-GB" sz="1500" b="0" u="sng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6F8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u="sng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SAMPLING RESOLUTION</a:t>
                      </a:r>
                      <a:endParaRPr lang="en-GB" sz="1500" b="0" u="sng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6F8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u="sng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LOCATIONS</a:t>
                      </a:r>
                      <a:endParaRPr lang="en-GB" sz="1500" b="0" u="sng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6F8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u="sng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TEAM IN CHARGE</a:t>
                      </a:r>
                      <a:endParaRPr lang="en-GB" sz="1500" b="0" u="sng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6F8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u="sng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PRESENT WORK</a:t>
                      </a:r>
                      <a:endParaRPr lang="en-GB" sz="1500" b="0" u="sng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6F8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46883"/>
                  </a:ext>
                </a:extLst>
              </a:tr>
              <a:tr h="435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Photos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6F8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latin typeface="Helvetica World Bold Italics"/>
                        </a:rPr>
                        <a:t>MSCL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High-resolution photographs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6F8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0" dirty="0">
                          <a:latin typeface="Helvetica World Bold Italics"/>
                        </a:rPr>
                        <a:t>On board</a:t>
                      </a:r>
                    </a:p>
                    <a:p>
                      <a:pPr algn="ctr"/>
                      <a:r>
                        <a:rPr lang="pt-BR" sz="1500" b="0" dirty="0">
                          <a:latin typeface="Helvetica World Bold Italics"/>
                        </a:rPr>
                        <a:t>B/O SARMIENTO DE GAMBOA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latin typeface="Helvetica World Bold Italics"/>
                        </a:rPr>
                        <a:t>MONTERA research team members</a:t>
                      </a:r>
                    </a:p>
                    <a:p>
                      <a:pPr algn="ctr"/>
                      <a:endParaRPr lang="en-GB" sz="1500" b="0" dirty="0">
                        <a:latin typeface="Helvetica World Bold Itali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Imagery analysis, and interpretation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6F8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702704"/>
                  </a:ext>
                </a:extLst>
              </a:tr>
              <a:tr h="4025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Geochemical contents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6F8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XRF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6F8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4890 measurements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6F8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CORELAB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Barcelona University, </a:t>
                      </a:r>
                      <a:r>
                        <a:rPr lang="es-ES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Spain</a:t>
                      </a:r>
                    </a:p>
                  </a:txBody>
                  <a:tcPr marL="68580" marR="68580" marT="0" marB="0" anchor="ctr">
                    <a:solidFill>
                      <a:srgbClr val="F6F8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>
                    <a:solidFill>
                      <a:srgbClr val="F6F8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Interpretation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6F8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3869560"/>
                  </a:ext>
                </a:extLst>
              </a:tr>
              <a:tr h="4025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Datations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6F8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From </a:t>
                      </a:r>
                      <a:r>
                        <a:rPr lang="en-GB" sz="1500" b="0" baseline="300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14</a:t>
                      </a: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C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6F8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5 samples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6F8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Barcelona's Poznań Radiocarbon Laboratory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6F8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Age-depth model realised at IPMA </a:t>
                      </a:r>
                      <a:r>
                        <a:rPr lang="pt-PT" sz="1500" b="0" noProof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Algés</a:t>
                      </a:r>
                      <a:endParaRPr lang="pt-PT" sz="1500" b="0" noProof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6F8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Interpretation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6F8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710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1804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8F9B3135-F9A9-85CE-3451-50B8A2441EFD}"/>
              </a:ext>
            </a:extLst>
          </p:cNvPr>
          <p:cNvGrpSpPr/>
          <p:nvPr/>
        </p:nvGrpSpPr>
        <p:grpSpPr>
          <a:xfrm>
            <a:off x="0" y="0"/>
            <a:ext cx="12192000" cy="1036763"/>
            <a:chOff x="0" y="0"/>
            <a:chExt cx="3612444" cy="409585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7AACAF11-83D0-8350-E7D1-BCCD124E9A39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D7DEFD5B-6FE2-A535-BABE-0E229ED5CD1A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34CC5BE1-6CAB-53B4-B124-A47A1B94041C}"/>
              </a:ext>
            </a:extLst>
          </p:cNvPr>
          <p:cNvGrpSpPr/>
          <p:nvPr/>
        </p:nvGrpSpPr>
        <p:grpSpPr>
          <a:xfrm>
            <a:off x="0" y="5821237"/>
            <a:ext cx="12192000" cy="1036763"/>
            <a:chOff x="0" y="0"/>
            <a:chExt cx="3612444" cy="409585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861BD235-C520-FA2B-CB34-3FF153F958BE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 dirty="0"/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1B092446-AAAD-F12C-2973-FCFBAC2A679B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01F1F-8C52-1016-7F25-62BCC088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z="100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Mélinda Martins - EGU 2024 - SSP1.1 Open Session on Stratigraphy, Sedimentology, and Palaeontology</a:t>
            </a:r>
            <a:endParaRPr lang="en-GB" sz="1000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A3D590-3573-6CD4-699D-5BEA1E7B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12</a:t>
            </a:fld>
            <a:endParaRPr lang="en-GB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87D7C923-A71E-79BF-7820-9ED32C1646ED}"/>
              </a:ext>
            </a:extLst>
          </p:cNvPr>
          <p:cNvSpPr txBox="1"/>
          <p:nvPr/>
        </p:nvSpPr>
        <p:spPr>
          <a:xfrm>
            <a:off x="1847850" y="272352"/>
            <a:ext cx="849630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2"/>
              </a:lnSpc>
            </a:pPr>
            <a:r>
              <a:rPr lang="en-US" sz="3500" b="1" spc="177" dirty="0">
                <a:solidFill>
                  <a:srgbClr val="F6F8F3"/>
                </a:solidFill>
                <a:latin typeface="Helvetica World Bold Italics"/>
              </a:rPr>
              <a:t>Geochemical &amp; Other Analyses </a:t>
            </a:r>
          </a:p>
          <a:p>
            <a:pPr algn="ctr">
              <a:lnSpc>
                <a:spcPts val="4202"/>
              </a:lnSpc>
            </a:pPr>
            <a:endParaRPr lang="en-US" sz="3500" b="1" spc="177" dirty="0">
              <a:solidFill>
                <a:srgbClr val="F6F8F3"/>
              </a:solidFill>
              <a:latin typeface="Helvetica World Bold Italics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2778D9BF-1D59-F93A-6516-956D8E48032B}"/>
              </a:ext>
            </a:extLst>
          </p:cNvPr>
          <p:cNvSpPr/>
          <p:nvPr/>
        </p:nvSpPr>
        <p:spPr>
          <a:xfrm>
            <a:off x="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9" y="0"/>
                </a:lnTo>
                <a:lnTo>
                  <a:pt x="830179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 t="-2548" b="-2548"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954F557E-DC45-C84B-1002-F357FBB3E708}"/>
              </a:ext>
            </a:extLst>
          </p:cNvPr>
          <p:cNvSpPr/>
          <p:nvPr/>
        </p:nvSpPr>
        <p:spPr>
          <a:xfrm>
            <a:off x="838200" y="5821237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8" y="0"/>
                </a:lnTo>
                <a:lnTo>
                  <a:pt x="830178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687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3AEADF10-C916-0A09-9197-9B0E9F0FBC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9947875"/>
              </p:ext>
            </p:extLst>
          </p:nvPr>
        </p:nvGraphicFramePr>
        <p:xfrm>
          <a:off x="192856" y="1349570"/>
          <a:ext cx="11806287" cy="4194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45B330A-0DB6-0941-D550-6DC2402A5130}"/>
              </a:ext>
            </a:extLst>
          </p:cNvPr>
          <p:cNvSpPr txBox="1"/>
          <p:nvPr/>
        </p:nvSpPr>
        <p:spPr>
          <a:xfrm>
            <a:off x="10097928" y="1539266"/>
            <a:ext cx="492443" cy="268394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en-GB" sz="1000" dirty="0">
                <a:latin typeface="Helvetica World Bold Italics"/>
              </a:rPr>
              <a:t>From </a:t>
            </a:r>
            <a:r>
              <a:rPr lang="en-GB" sz="1000" i="0" dirty="0">
                <a:latin typeface="Helvetica World Bold Italics"/>
              </a:rPr>
              <a:t>Hoelzmann et al. 2017</a:t>
            </a:r>
            <a:endParaRPr lang="en-GB" sz="1000" dirty="0">
              <a:latin typeface="Helvetica World Bold Italics"/>
            </a:endParaRPr>
          </a:p>
          <a:p>
            <a:pPr algn="r"/>
            <a:endParaRPr lang="en-GB" sz="1000" dirty="0">
              <a:latin typeface="Helvetica World Bold Itali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6390E6-03FE-1944-C143-A0697DA5071B}"/>
              </a:ext>
            </a:extLst>
          </p:cNvPr>
          <p:cNvSpPr txBox="1"/>
          <p:nvPr/>
        </p:nvSpPr>
        <p:spPr>
          <a:xfrm>
            <a:off x="2196445" y="1539266"/>
            <a:ext cx="2507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Helvetica World Bold Italics"/>
              </a:rPr>
              <a:t>© EDUCOAST Tavira </a:t>
            </a:r>
          </a:p>
        </p:txBody>
      </p:sp>
    </p:spTree>
    <p:extLst>
      <p:ext uri="{BB962C8B-B14F-4D97-AF65-F5344CB8AC3E}">
        <p14:creationId xmlns:p14="http://schemas.microsoft.com/office/powerpoint/2010/main" val="4154029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8F9B3135-F9A9-85CE-3451-50B8A2441EFD}"/>
              </a:ext>
            </a:extLst>
          </p:cNvPr>
          <p:cNvGrpSpPr/>
          <p:nvPr/>
        </p:nvGrpSpPr>
        <p:grpSpPr>
          <a:xfrm>
            <a:off x="0" y="0"/>
            <a:ext cx="12192000" cy="1036763"/>
            <a:chOff x="0" y="0"/>
            <a:chExt cx="3612444" cy="409585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7AACAF11-83D0-8350-E7D1-BCCD124E9A39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D7DEFD5B-6FE2-A535-BABE-0E229ED5CD1A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34CC5BE1-6CAB-53B4-B124-A47A1B94041C}"/>
              </a:ext>
            </a:extLst>
          </p:cNvPr>
          <p:cNvGrpSpPr/>
          <p:nvPr/>
        </p:nvGrpSpPr>
        <p:grpSpPr>
          <a:xfrm>
            <a:off x="0" y="5821237"/>
            <a:ext cx="12192000" cy="1036763"/>
            <a:chOff x="0" y="0"/>
            <a:chExt cx="3612444" cy="409585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861BD235-C520-FA2B-CB34-3FF153F958BE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1B092446-AAAD-F12C-2973-FCFBAC2A679B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01F1F-8C52-1016-7F25-62BCC088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z="1000" dirty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Mélinda Martins - EGU 2024 - SSP1.1 Open Session on Stratigraphy, Sedimentology, and Palaeontology</a:t>
            </a:r>
            <a:endParaRPr lang="en-GB" sz="1000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A3D590-3573-6CD4-699D-5BEA1E7B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13</a:t>
            </a:fld>
            <a:endParaRPr lang="en-GB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87D7C923-A71E-79BF-7820-9ED32C1646ED}"/>
              </a:ext>
            </a:extLst>
          </p:cNvPr>
          <p:cNvSpPr txBox="1"/>
          <p:nvPr/>
        </p:nvSpPr>
        <p:spPr>
          <a:xfrm>
            <a:off x="1847850" y="272352"/>
            <a:ext cx="849630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2"/>
              </a:lnSpc>
            </a:pPr>
            <a:r>
              <a:rPr lang="en-US" sz="3500" b="1" spc="177" dirty="0">
                <a:solidFill>
                  <a:srgbClr val="F6F8F3"/>
                </a:solidFill>
                <a:latin typeface="Helvetica World Bold Italics"/>
              </a:rPr>
              <a:t>Key Findings</a:t>
            </a: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2778D9BF-1D59-F93A-6516-956D8E48032B}"/>
              </a:ext>
            </a:extLst>
          </p:cNvPr>
          <p:cNvSpPr/>
          <p:nvPr/>
        </p:nvSpPr>
        <p:spPr>
          <a:xfrm>
            <a:off x="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9" y="0"/>
                </a:lnTo>
                <a:lnTo>
                  <a:pt x="830179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 t="-2548" b="-2548"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954F557E-DC45-C84B-1002-F357FBB3E708}"/>
              </a:ext>
            </a:extLst>
          </p:cNvPr>
          <p:cNvSpPr/>
          <p:nvPr/>
        </p:nvSpPr>
        <p:spPr>
          <a:xfrm>
            <a:off x="83820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8" y="0"/>
                </a:lnTo>
                <a:lnTo>
                  <a:pt x="830178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687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825089-FCC9-C42C-11D4-2293DEFD75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724" y="1241511"/>
            <a:ext cx="7670633" cy="4374978"/>
          </a:xfrm>
          <a:prstGeom prst="rect">
            <a:avLst/>
          </a:prstGeom>
        </p:spPr>
      </p:pic>
      <p:pic>
        <p:nvPicPr>
          <p:cNvPr id="14" name="Picture 13" descr="A yellow and white chart with text&#10;&#10;Description automatically generated">
            <a:extLst>
              <a:ext uri="{FF2B5EF4-FFF2-40B4-BE49-F238E27FC236}">
                <a16:creationId xmlns:a16="http://schemas.microsoft.com/office/drawing/2014/main" id="{140084C6-8B64-2C17-7AA2-812D3E7846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636" y="1903997"/>
            <a:ext cx="3444779" cy="31201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122360-23D6-73FA-5A65-478B738BEA63}"/>
              </a:ext>
            </a:extLst>
          </p:cNvPr>
          <p:cNvSpPr txBox="1"/>
          <p:nvPr/>
        </p:nvSpPr>
        <p:spPr>
          <a:xfrm>
            <a:off x="5118755" y="5370268"/>
            <a:ext cx="28846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latin typeface="Helvetica World Bold Italics"/>
              </a:rPr>
              <a:t>Based on Dorador and Rodríguez-Tovar 2014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A73467-0357-F93B-CB03-2F3E22C4F3AE}"/>
              </a:ext>
            </a:extLst>
          </p:cNvPr>
          <p:cNvSpPr txBox="1"/>
          <p:nvPr/>
        </p:nvSpPr>
        <p:spPr>
          <a:xfrm>
            <a:off x="9849991" y="5028843"/>
            <a:ext cx="2007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latin typeface="Helvetica World Bold Italics"/>
              </a:rPr>
              <a:t>From Gani 2020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4763FE-720D-D14D-F0B4-53EA1EB5A597}"/>
              </a:ext>
            </a:extLst>
          </p:cNvPr>
          <p:cNvSpPr txBox="1"/>
          <p:nvPr/>
        </p:nvSpPr>
        <p:spPr>
          <a:xfrm>
            <a:off x="8414497" y="1254936"/>
            <a:ext cx="34447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i="1" dirty="0">
                <a:effectLst/>
                <a:latin typeface="Helvetica World Bold Italics"/>
              </a:rPr>
              <a:t>Trace fossils</a:t>
            </a:r>
          </a:p>
        </p:txBody>
      </p:sp>
    </p:spTree>
    <p:extLst>
      <p:ext uri="{BB962C8B-B14F-4D97-AF65-F5344CB8AC3E}">
        <p14:creationId xmlns:p14="http://schemas.microsoft.com/office/powerpoint/2010/main" val="385115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8F9B3135-F9A9-85CE-3451-50B8A2441EFD}"/>
              </a:ext>
            </a:extLst>
          </p:cNvPr>
          <p:cNvGrpSpPr/>
          <p:nvPr/>
        </p:nvGrpSpPr>
        <p:grpSpPr>
          <a:xfrm>
            <a:off x="0" y="0"/>
            <a:ext cx="12192000" cy="1036763"/>
            <a:chOff x="0" y="0"/>
            <a:chExt cx="3612444" cy="409585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7AACAF11-83D0-8350-E7D1-BCCD124E9A39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D7DEFD5B-6FE2-A535-BABE-0E229ED5CD1A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34CC5BE1-6CAB-53B4-B124-A47A1B94041C}"/>
              </a:ext>
            </a:extLst>
          </p:cNvPr>
          <p:cNvGrpSpPr/>
          <p:nvPr/>
        </p:nvGrpSpPr>
        <p:grpSpPr>
          <a:xfrm>
            <a:off x="0" y="5821237"/>
            <a:ext cx="12192000" cy="1036763"/>
            <a:chOff x="0" y="0"/>
            <a:chExt cx="3612444" cy="409585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861BD235-C520-FA2B-CB34-3FF153F958BE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1B092446-AAAD-F12C-2973-FCFBAC2A679B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01F1F-8C52-1016-7F25-62BCC088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z="1000" dirty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Mélinda Martins - EGU 2024 - SSP1.1 Open Session on Stratigraphy, Sedimentology, and Palaeontology</a:t>
            </a:r>
            <a:endParaRPr lang="en-GB" sz="1000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A3D590-3573-6CD4-699D-5BEA1E7B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14</a:t>
            </a:fld>
            <a:endParaRPr lang="en-GB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87D7C923-A71E-79BF-7820-9ED32C1646ED}"/>
              </a:ext>
            </a:extLst>
          </p:cNvPr>
          <p:cNvSpPr txBox="1"/>
          <p:nvPr/>
        </p:nvSpPr>
        <p:spPr>
          <a:xfrm>
            <a:off x="1847850" y="272352"/>
            <a:ext cx="849630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2"/>
              </a:lnSpc>
            </a:pPr>
            <a:r>
              <a:rPr lang="en-US" sz="3500" b="1" spc="177" dirty="0">
                <a:solidFill>
                  <a:srgbClr val="F6F8F3"/>
                </a:solidFill>
                <a:latin typeface="Helvetica World Bold Italics"/>
              </a:rPr>
              <a:t>Key Findings</a:t>
            </a: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2778D9BF-1D59-F93A-6516-956D8E48032B}"/>
              </a:ext>
            </a:extLst>
          </p:cNvPr>
          <p:cNvSpPr/>
          <p:nvPr/>
        </p:nvSpPr>
        <p:spPr>
          <a:xfrm>
            <a:off x="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9" y="0"/>
                </a:lnTo>
                <a:lnTo>
                  <a:pt x="830179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 t="-2548" b="-2548"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954F557E-DC45-C84B-1002-F357FBB3E708}"/>
              </a:ext>
            </a:extLst>
          </p:cNvPr>
          <p:cNvSpPr/>
          <p:nvPr/>
        </p:nvSpPr>
        <p:spPr>
          <a:xfrm>
            <a:off x="83820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8" y="0"/>
                </a:lnTo>
                <a:lnTo>
                  <a:pt x="830178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687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9392C0-6F84-D7C8-D2E9-18D449DE4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198" y="1097500"/>
            <a:ext cx="7039269" cy="4663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72C1157-899E-DEB8-6B6A-C419CA3A1BD1}"/>
              </a:ext>
            </a:extLst>
          </p:cNvPr>
          <p:cNvSpPr txBox="1"/>
          <p:nvPr/>
        </p:nvSpPr>
        <p:spPr>
          <a:xfrm>
            <a:off x="2477291" y="1846165"/>
            <a:ext cx="877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latin typeface="Helvetica World Bold Italics"/>
              </a:rPr>
              <a:t>Sand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CFF17C-EDF8-98EA-EF25-A5C18FD6962B}"/>
              </a:ext>
            </a:extLst>
          </p:cNvPr>
          <p:cNvSpPr txBox="1"/>
          <p:nvPr/>
        </p:nvSpPr>
        <p:spPr>
          <a:xfrm>
            <a:off x="2764527" y="1535357"/>
            <a:ext cx="877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latin typeface="Helvetica World Bold Italics"/>
              </a:rPr>
              <a:t>Silt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1E09BE-02E5-6CEC-D725-6C1D8AB1C359}"/>
              </a:ext>
            </a:extLst>
          </p:cNvPr>
          <p:cNvSpPr txBox="1"/>
          <p:nvPr/>
        </p:nvSpPr>
        <p:spPr>
          <a:xfrm>
            <a:off x="3172191" y="1939140"/>
            <a:ext cx="877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latin typeface="Helvetica World Bold Italics"/>
              </a:rPr>
              <a:t>Clay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0A5CBB-0C95-B171-D1FF-5837B964FDC5}"/>
              </a:ext>
            </a:extLst>
          </p:cNvPr>
          <p:cNvSpPr txBox="1"/>
          <p:nvPr/>
        </p:nvSpPr>
        <p:spPr>
          <a:xfrm>
            <a:off x="3798977" y="1708269"/>
            <a:ext cx="11258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latin typeface="Helvetica World Bold Italics"/>
              </a:rPr>
              <a:t>Mean  grain-size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81087E-534A-6C5A-B81D-956254495F36}"/>
              </a:ext>
            </a:extLst>
          </p:cNvPr>
          <p:cNvSpPr txBox="1"/>
          <p:nvPr/>
        </p:nvSpPr>
        <p:spPr>
          <a:xfrm>
            <a:off x="4706903" y="1844629"/>
            <a:ext cx="11258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latin typeface="Helvetica World Bold Italics"/>
              </a:rPr>
              <a:t>Sorting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6CFA6B-A82A-50B6-3841-2DDFDE126294}"/>
              </a:ext>
            </a:extLst>
          </p:cNvPr>
          <p:cNvSpPr txBox="1"/>
          <p:nvPr/>
        </p:nvSpPr>
        <p:spPr>
          <a:xfrm>
            <a:off x="4999312" y="1117547"/>
            <a:ext cx="16464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latin typeface="Helvetica World Bold Italics"/>
              </a:rPr>
              <a:t>Organic matter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AAC6FE-00A3-1754-1390-EE8EF0807293}"/>
              </a:ext>
            </a:extLst>
          </p:cNvPr>
          <p:cNvSpPr txBox="1"/>
          <p:nvPr/>
        </p:nvSpPr>
        <p:spPr>
          <a:xfrm>
            <a:off x="5975515" y="1635264"/>
            <a:ext cx="13405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latin typeface="Helvetica World Bold Italics"/>
              </a:rPr>
              <a:t>Carbonates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3EDA7C-0299-0CC1-C2E8-110B2C4AEAA1}"/>
              </a:ext>
            </a:extLst>
          </p:cNvPr>
          <p:cNvSpPr txBox="1"/>
          <p:nvPr/>
        </p:nvSpPr>
        <p:spPr>
          <a:xfrm>
            <a:off x="7680127" y="2690303"/>
            <a:ext cx="428248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>
                <a:latin typeface="Helvetica World Bold Italics"/>
              </a:rPr>
              <a:t>Average of the mean grain-size : 3,99 μm (clay size)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900" dirty="0">
              <a:latin typeface="Helvetica World Bold Itali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>
                <a:latin typeface="Helvetica World Bold Italics"/>
              </a:rPr>
              <a:t>Made up of mud, 52% silt and 46% clay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0066B62-C661-A5C2-1322-250F03C2CE34}"/>
              </a:ext>
            </a:extLst>
          </p:cNvPr>
          <p:cNvSpPr txBox="1"/>
          <p:nvPr/>
        </p:nvSpPr>
        <p:spPr>
          <a:xfrm>
            <a:off x="7680127" y="5147035"/>
            <a:ext cx="4282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000" dirty="0">
                <a:latin typeface="Helvetica World Bold Italics"/>
              </a:rPr>
              <a:t>e.g., “geometric method of moments” (in µm) and Blott and Pye (2012) particle size classification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3583660-C391-9B53-0FB8-003A9339DA89}"/>
              </a:ext>
            </a:extLst>
          </p:cNvPr>
          <p:cNvSpPr txBox="1"/>
          <p:nvPr/>
        </p:nvSpPr>
        <p:spPr>
          <a:xfrm>
            <a:off x="7790799" y="1254936"/>
            <a:ext cx="4171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effectLst/>
                <a:latin typeface="Helvetica World Bold Italics"/>
              </a:rPr>
              <a:t>Sedimentological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236094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27" grpId="0"/>
      <p:bldP spid="32" grpId="0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8F9B3135-F9A9-85CE-3451-50B8A2441EFD}"/>
              </a:ext>
            </a:extLst>
          </p:cNvPr>
          <p:cNvGrpSpPr/>
          <p:nvPr/>
        </p:nvGrpSpPr>
        <p:grpSpPr>
          <a:xfrm>
            <a:off x="0" y="0"/>
            <a:ext cx="12192000" cy="1036763"/>
            <a:chOff x="0" y="0"/>
            <a:chExt cx="3612444" cy="409585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7AACAF11-83D0-8350-E7D1-BCCD124E9A39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D7DEFD5B-6FE2-A535-BABE-0E229ED5CD1A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34CC5BE1-6CAB-53B4-B124-A47A1B94041C}"/>
              </a:ext>
            </a:extLst>
          </p:cNvPr>
          <p:cNvGrpSpPr/>
          <p:nvPr/>
        </p:nvGrpSpPr>
        <p:grpSpPr>
          <a:xfrm>
            <a:off x="0" y="5821237"/>
            <a:ext cx="12192000" cy="1036763"/>
            <a:chOff x="0" y="0"/>
            <a:chExt cx="3612444" cy="409585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861BD235-C520-FA2B-CB34-3FF153F958BE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1B092446-AAAD-F12C-2973-FCFBAC2A679B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01F1F-8C52-1016-7F25-62BCC088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z="1000" dirty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Mélinda Martins - EGU 2024 - SSP1.1 Open Session on Stratigraphy, Sedimentology, and Palaeontology</a:t>
            </a:r>
            <a:endParaRPr lang="en-GB" sz="1000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A3D590-3573-6CD4-699D-5BEA1E7B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15</a:t>
            </a:fld>
            <a:endParaRPr lang="en-GB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87D7C923-A71E-79BF-7820-9ED32C1646ED}"/>
              </a:ext>
            </a:extLst>
          </p:cNvPr>
          <p:cNvSpPr txBox="1"/>
          <p:nvPr/>
        </p:nvSpPr>
        <p:spPr>
          <a:xfrm>
            <a:off x="1847850" y="272352"/>
            <a:ext cx="849630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2"/>
              </a:lnSpc>
            </a:pPr>
            <a:r>
              <a:rPr lang="en-US" sz="3500" b="1" spc="177" dirty="0">
                <a:solidFill>
                  <a:srgbClr val="F6F8F3"/>
                </a:solidFill>
                <a:latin typeface="Helvetica World Bold Italics"/>
              </a:rPr>
              <a:t>Key Findings</a:t>
            </a: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2778D9BF-1D59-F93A-6516-956D8E48032B}"/>
              </a:ext>
            </a:extLst>
          </p:cNvPr>
          <p:cNvSpPr/>
          <p:nvPr/>
        </p:nvSpPr>
        <p:spPr>
          <a:xfrm>
            <a:off x="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9" y="0"/>
                </a:lnTo>
                <a:lnTo>
                  <a:pt x="830179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 t="-2548" b="-2548"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954F557E-DC45-C84B-1002-F357FBB3E708}"/>
              </a:ext>
            </a:extLst>
          </p:cNvPr>
          <p:cNvSpPr/>
          <p:nvPr/>
        </p:nvSpPr>
        <p:spPr>
          <a:xfrm>
            <a:off x="83820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8" y="0"/>
                </a:lnTo>
                <a:lnTo>
                  <a:pt x="830178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687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8A47A8D-BABF-691B-04E4-028C403563CB}"/>
              </a:ext>
            </a:extLst>
          </p:cNvPr>
          <p:cNvGrpSpPr/>
          <p:nvPr/>
        </p:nvGrpSpPr>
        <p:grpSpPr>
          <a:xfrm>
            <a:off x="102614" y="1108825"/>
            <a:ext cx="1881024" cy="4627036"/>
            <a:chOff x="1" y="930169"/>
            <a:chExt cx="2066051" cy="534500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7C90B23-4901-F860-49E9-918FE567E6B2}"/>
                </a:ext>
              </a:extLst>
            </p:cNvPr>
            <p:cNvGrpSpPr/>
            <p:nvPr/>
          </p:nvGrpSpPr>
          <p:grpSpPr>
            <a:xfrm>
              <a:off x="1" y="930169"/>
              <a:ext cx="1267694" cy="5345006"/>
              <a:chOff x="1" y="930169"/>
              <a:chExt cx="1267694" cy="5345006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D47C4A6-D08F-327E-E378-7E7C3B0FBD81}"/>
                  </a:ext>
                </a:extLst>
              </p:cNvPr>
              <p:cNvGrpSpPr/>
              <p:nvPr/>
            </p:nvGrpSpPr>
            <p:grpSpPr>
              <a:xfrm>
                <a:off x="1" y="930169"/>
                <a:ext cx="1267694" cy="5345006"/>
                <a:chOff x="8875313" y="924424"/>
                <a:chExt cx="1237185" cy="5345006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CC436F2B-2943-9592-A17B-3035115CFEF8}"/>
                    </a:ext>
                  </a:extLst>
                </p:cNvPr>
                <p:cNvGrpSpPr/>
                <p:nvPr/>
              </p:nvGrpSpPr>
              <p:grpSpPr>
                <a:xfrm>
                  <a:off x="9203209" y="949286"/>
                  <a:ext cx="909289" cy="5320144"/>
                  <a:chOff x="53340" y="0"/>
                  <a:chExt cx="513198" cy="3217545"/>
                </a:xfrm>
              </p:grpSpPr>
              <p:pic>
                <p:nvPicPr>
                  <p:cNvPr id="26" name="Picture 25" descr="A brown rectangular object with black border&#10;&#10;Description automatically generated">
                    <a:extLst>
                      <a:ext uri="{FF2B5EF4-FFF2-40B4-BE49-F238E27FC236}">
                        <a16:creationId xmlns:a16="http://schemas.microsoft.com/office/drawing/2014/main" id="{3B2EA481-5D78-6373-9BCF-51CDD6F3F61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sharpenSoften amount="25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340" y="0"/>
                    <a:ext cx="266700" cy="3217545"/>
                  </a:xfrm>
                  <a:prstGeom prst="rect">
                    <a:avLst/>
                  </a:prstGeom>
                </p:spPr>
              </p:pic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E9E55C29-C3BA-85FB-3DDF-081F4F8A8C0A}"/>
                      </a:ext>
                    </a:extLst>
                  </p:cNvPr>
                  <p:cNvGrpSpPr/>
                  <p:nvPr/>
                </p:nvGrpSpPr>
                <p:grpSpPr>
                  <a:xfrm>
                    <a:off x="350521" y="15240"/>
                    <a:ext cx="216017" cy="3202305"/>
                    <a:chOff x="0" y="0"/>
                    <a:chExt cx="340329" cy="4382135"/>
                  </a:xfrm>
                </p:grpSpPr>
                <p:pic>
                  <p:nvPicPr>
                    <p:cNvPr id="28" name="Picture 27" descr="A close up of a metal frame&#10;&#10;Description automatically generated">
                      <a:extLst>
                        <a:ext uri="{FF2B5EF4-FFF2-40B4-BE49-F238E27FC236}">
                          <a16:creationId xmlns:a16="http://schemas.microsoft.com/office/drawing/2014/main" id="{C34F2FAD-E021-4E4A-707C-BE4AA24D1D1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8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sharpenSoften amount="50000"/>
                              </a14:imgEffect>
                              <a14:imgEffect>
                                <a14:brightnessContrast bright="20000" contrast="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1601" r="35445"/>
                    <a:stretch/>
                  </p:blipFill>
                  <p:spPr bwMode="auto">
                    <a:xfrm>
                      <a:off x="10160" y="0"/>
                      <a:ext cx="326390" cy="1870710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29" name="Picture 28" descr="Measuring tape measure next to a rectangular object&#10;&#10;Description automatically generated">
                      <a:extLst>
                        <a:ext uri="{FF2B5EF4-FFF2-40B4-BE49-F238E27FC236}">
                          <a16:creationId xmlns:a16="http://schemas.microsoft.com/office/drawing/2014/main" id="{30C6EF1A-BB6B-A9C1-1E4C-7ACC4F3A2CB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0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1">
                              <a14:imgEffect>
                                <a14:sharpenSoften amount="25000"/>
                              </a14:imgEffect>
                              <a14:imgEffect>
                                <a14:brightnessContrast contrast="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9722" b="31589"/>
                    <a:stretch/>
                  </p:blipFill>
                  <p:spPr bwMode="auto">
                    <a:xfrm rot="5400000">
                      <a:off x="-294640" y="2011680"/>
                      <a:ext cx="935355" cy="325120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30" name="Picture 29" descr="A measuring tape on a concrete slab&#10;&#10;Description automatically generated">
                      <a:extLst>
                        <a:ext uri="{FF2B5EF4-FFF2-40B4-BE49-F238E27FC236}">
                          <a16:creationId xmlns:a16="http://schemas.microsoft.com/office/drawing/2014/main" id="{5E134ABB-95DE-3C49-3187-7EF99A1F583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2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3">
                              <a14:imgEffect>
                                <a14:sharpenSoften amount="25000"/>
                              </a14:imgEffect>
                              <a14:imgEffect>
                                <a14:brightnessContrast contrast="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40801" b="30209"/>
                    <a:stretch/>
                  </p:blipFill>
                  <p:spPr bwMode="auto">
                    <a:xfrm rot="5400000">
                      <a:off x="-29403" y="2607684"/>
                      <a:ext cx="396521" cy="327660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31" name="Picture 30" descr="A close-up of a cement slab&#10;&#10;Description automatically generated">
                      <a:extLst>
                        <a:ext uri="{FF2B5EF4-FFF2-40B4-BE49-F238E27FC236}">
                          <a16:creationId xmlns:a16="http://schemas.microsoft.com/office/drawing/2014/main" id="{7844BB9D-992C-8250-6B33-BFBD7384AE6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5">
                              <a14:imgEffect>
                                <a14:sharpenSoften amount="25000"/>
                              </a14:imgEffect>
                              <a14:imgEffect>
                                <a14:brightnessContrast contrast="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16536" b="48332"/>
                    <a:stretch/>
                  </p:blipFill>
                  <p:spPr bwMode="auto">
                    <a:xfrm rot="5400000">
                      <a:off x="-307176" y="3248287"/>
                      <a:ext cx="956555" cy="338455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32" name="Picture 31" descr="A measuring tape and a piece of cement&#10;&#10;Description automatically generated">
                      <a:extLst>
                        <a:ext uri="{FF2B5EF4-FFF2-40B4-BE49-F238E27FC236}">
                          <a16:creationId xmlns:a16="http://schemas.microsoft.com/office/drawing/2014/main" id="{D28882AB-6691-9A2B-E63E-B8E1C9DD8A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6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7">
                              <a14:imgEffect>
                                <a14:sharpenSoften amount="25000"/>
                              </a14:imgEffect>
                              <a14:imgEffect>
                                <a14:brightnessContrast contrast="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20030" r="13906" b="42903"/>
                    <a:stretch/>
                  </p:blipFill>
                  <p:spPr>
                    <a:xfrm rot="5400000">
                      <a:off x="-84772" y="3958907"/>
                      <a:ext cx="508000" cy="338455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25" name="Picture 24" descr="A group of lines with different colors&#10;&#10;Description automatically generated">
                  <a:extLst>
                    <a:ext uri="{FF2B5EF4-FFF2-40B4-BE49-F238E27FC236}">
                      <a16:creationId xmlns:a16="http://schemas.microsoft.com/office/drawing/2014/main" id="{3648DA9B-BA50-71C8-00DC-0CBFD8626F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sharpenSoften amount="25000"/>
                          </a14:imgEffect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457" t="-293" r="96798" b="5009"/>
                <a:stretch/>
              </p:blipFill>
              <p:spPr bwMode="auto">
                <a:xfrm>
                  <a:off x="8875313" y="924424"/>
                  <a:ext cx="364490" cy="5345006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F53F2C4-BA79-5796-3A88-C9D26CF5D948}"/>
                  </a:ext>
                </a:extLst>
              </p:cNvPr>
              <p:cNvGrpSpPr/>
              <p:nvPr/>
            </p:nvGrpSpPr>
            <p:grpSpPr>
              <a:xfrm>
                <a:off x="470795" y="1965982"/>
                <a:ext cx="754303" cy="7743"/>
                <a:chOff x="470795" y="1965982"/>
                <a:chExt cx="754303" cy="7743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0">
                  <p14:nvContentPartPr>
                    <p14:cNvPr id="22" name="Ink 21">
                      <a:extLst>
                        <a:ext uri="{FF2B5EF4-FFF2-40B4-BE49-F238E27FC236}">
                          <a16:creationId xmlns:a16="http://schemas.microsoft.com/office/drawing/2014/main" id="{09D0AA68-22D1-D726-2E4E-B12EC8FFD91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0795" y="1965982"/>
                    <a:ext cx="290160" cy="5760"/>
                  </p14:xfrm>
                </p:contentPart>
              </mc:Choice>
              <mc:Fallback xmlns="">
                <p:pic>
                  <p:nvPicPr>
                    <p:cNvPr id="22" name="Ink 21">
                      <a:extLst>
                        <a:ext uri="{FF2B5EF4-FFF2-40B4-BE49-F238E27FC236}">
                          <a16:creationId xmlns:a16="http://schemas.microsoft.com/office/drawing/2014/main" id="{09D0AA68-22D1-D726-2E4E-B12EC8FFD91A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460912" y="1956382"/>
                      <a:ext cx="309530" cy="2457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">
                  <p14:nvContentPartPr>
                    <p14:cNvPr id="23" name="Ink 22">
                      <a:extLst>
                        <a:ext uri="{FF2B5EF4-FFF2-40B4-BE49-F238E27FC236}">
                          <a16:creationId xmlns:a16="http://schemas.microsoft.com/office/drawing/2014/main" id="{7A1BAD6C-8E4A-BE1D-960D-176C01C8AEC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46098" y="1967965"/>
                    <a:ext cx="279000" cy="5760"/>
                  </p14:xfrm>
                </p:contentPart>
              </mc:Choice>
              <mc:Fallback xmlns="">
                <p:pic>
                  <p:nvPicPr>
                    <p:cNvPr id="23" name="Ink 22">
                      <a:extLst>
                        <a:ext uri="{FF2B5EF4-FFF2-40B4-BE49-F238E27FC236}">
                          <a16:creationId xmlns:a16="http://schemas.microsoft.com/office/drawing/2014/main" id="{7A1BAD6C-8E4A-BE1D-960D-176C01C8AEC0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936218" y="1957679"/>
                      <a:ext cx="298364" cy="259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854EF3C7-BAE2-1FA9-1B8B-4E8DA2D7E4BF}"/>
                  </a:ext>
                </a:extLst>
              </p:cNvPr>
              <p:cNvGrpSpPr/>
              <p:nvPr/>
            </p:nvGrpSpPr>
            <p:grpSpPr>
              <a:xfrm>
                <a:off x="461918" y="4727713"/>
                <a:ext cx="784960" cy="16920"/>
                <a:chOff x="461918" y="4727713"/>
                <a:chExt cx="784960" cy="169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4">
                  <p14:nvContentPartPr>
                    <p14:cNvPr id="20" name="Ink 19">
                      <a:extLst>
                        <a:ext uri="{FF2B5EF4-FFF2-40B4-BE49-F238E27FC236}">
                          <a16:creationId xmlns:a16="http://schemas.microsoft.com/office/drawing/2014/main" id="{32F74C3C-6C71-76E0-7059-659A8EEC63E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1918" y="4727713"/>
                    <a:ext cx="290160" cy="16560"/>
                  </p14:xfrm>
                </p:contentPart>
              </mc:Choice>
              <mc:Fallback xmlns="">
                <p:pic>
                  <p:nvPicPr>
                    <p:cNvPr id="20" name="Ink 19">
                      <a:extLst>
                        <a:ext uri="{FF2B5EF4-FFF2-40B4-BE49-F238E27FC236}">
                          <a16:creationId xmlns:a16="http://schemas.microsoft.com/office/drawing/2014/main" id="{32F74C3C-6C71-76E0-7059-659A8EEC63E4}"/>
                        </a:ext>
                      </a:extLst>
                    </p:cNvPr>
                    <p:cNvPicPr/>
                    <p:nvPr/>
                  </p:nvPicPr>
                  <p:blipFill>
                    <a:blip r:embed="rId25"/>
                    <a:stretch>
                      <a:fillRect/>
                    </a:stretch>
                  </p:blipFill>
                  <p:spPr>
                    <a:xfrm>
                      <a:off x="452035" y="4717363"/>
                      <a:ext cx="309530" cy="3684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">
                  <p14:nvContentPartPr>
                    <p14:cNvPr id="21" name="Ink 20">
                      <a:extLst>
                        <a:ext uri="{FF2B5EF4-FFF2-40B4-BE49-F238E27FC236}">
                          <a16:creationId xmlns:a16="http://schemas.microsoft.com/office/drawing/2014/main" id="{BD82D0A7-48AB-A1F8-DCD5-FC7CC429227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24318" y="4744273"/>
                    <a:ext cx="322560" cy="360"/>
                  </p14:xfrm>
                </p:contentPart>
              </mc:Choice>
              <mc:Fallback xmlns="">
                <p:pic>
                  <p:nvPicPr>
                    <p:cNvPr id="21" name="Ink 20">
                      <a:extLst>
                        <a:ext uri="{FF2B5EF4-FFF2-40B4-BE49-F238E27FC236}">
                          <a16:creationId xmlns:a16="http://schemas.microsoft.com/office/drawing/2014/main" id="{BD82D0A7-48AB-A1F8-DCD5-FC7CC429227B}"/>
                        </a:ext>
                      </a:extLst>
                    </p:cNvPr>
                    <p:cNvPicPr/>
                    <p:nvPr/>
                  </p:nvPicPr>
                  <p:blipFill>
                    <a:blip r:embed="rId27"/>
                    <a:stretch>
                      <a:fillRect/>
                    </a:stretch>
                  </p:blipFill>
                  <p:spPr>
                    <a:xfrm>
                      <a:off x="914436" y="4735273"/>
                      <a:ext cx="341929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FA12863-8395-3503-D24B-2DEABBCF781A}"/>
                </a:ext>
              </a:extLst>
            </p:cNvPr>
            <p:cNvSpPr txBox="1"/>
            <p:nvPr/>
          </p:nvSpPr>
          <p:spPr>
            <a:xfrm>
              <a:off x="1258890" y="1847734"/>
              <a:ext cx="807162" cy="284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Helvetica World Bold Italics"/>
                </a:rPr>
                <a:t>64,6 cm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7DB3B4-5FB1-F90C-D345-B70F10A35376}"/>
                </a:ext>
              </a:extLst>
            </p:cNvPr>
            <p:cNvSpPr txBox="1"/>
            <p:nvPr/>
          </p:nvSpPr>
          <p:spPr>
            <a:xfrm>
              <a:off x="1246878" y="4611782"/>
              <a:ext cx="807162" cy="284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Helvetica World Bold Italics"/>
                </a:rPr>
                <a:t>228,5 cm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DFA7649-3FD7-2E31-A166-521B55415481}"/>
              </a:ext>
            </a:extLst>
          </p:cNvPr>
          <p:cNvGrpSpPr/>
          <p:nvPr/>
        </p:nvGrpSpPr>
        <p:grpSpPr>
          <a:xfrm>
            <a:off x="1912339" y="1113587"/>
            <a:ext cx="3318027" cy="2272314"/>
            <a:chOff x="0" y="0"/>
            <a:chExt cx="4038600" cy="218440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610CBA1-CAF9-1D48-FF1E-661E4657F479}"/>
                </a:ext>
              </a:extLst>
            </p:cNvPr>
            <p:cNvGrpSpPr/>
            <p:nvPr/>
          </p:nvGrpSpPr>
          <p:grpSpPr>
            <a:xfrm>
              <a:off x="0" y="0"/>
              <a:ext cx="4038600" cy="2184400"/>
              <a:chOff x="0" y="0"/>
              <a:chExt cx="4038600" cy="218440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F88C10F-DAE4-48DC-8182-9DDE14FA8F28}"/>
                  </a:ext>
                </a:extLst>
              </p:cNvPr>
              <p:cNvGrpSpPr/>
              <p:nvPr/>
            </p:nvGrpSpPr>
            <p:grpSpPr>
              <a:xfrm>
                <a:off x="0" y="0"/>
                <a:ext cx="4038600" cy="2184400"/>
                <a:chOff x="0" y="0"/>
                <a:chExt cx="4038600" cy="2184400"/>
              </a:xfrm>
            </p:grpSpPr>
            <p:pic>
              <p:nvPicPr>
                <p:cNvPr id="39" name="Picture 38" descr="A close-up of a stone&#10;&#10;Description automatically generated">
                  <a:extLst>
                    <a:ext uri="{FF2B5EF4-FFF2-40B4-BE49-F238E27FC236}">
                      <a16:creationId xmlns:a16="http://schemas.microsoft.com/office/drawing/2014/main" id="{BAE31685-2A99-85E2-999B-BF8127F526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print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sharpenSoften amount="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4038600" cy="218440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F33546D2-BE73-B5CF-7838-CF28F97E382A}"/>
                    </a:ext>
                  </a:extLst>
                </p:cNvPr>
                <p:cNvCxnSpPr>
                  <a:stCxn id="37" idx="0"/>
                </p:cNvCxnSpPr>
                <p:nvPr/>
              </p:nvCxnSpPr>
              <p:spPr>
                <a:xfrm flipV="1">
                  <a:off x="298366" y="1158240"/>
                  <a:ext cx="981795" cy="54102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FC297D64-42B5-D8F2-FCDD-7C00D465D334}"/>
                    </a:ext>
                  </a:extLst>
                </p:cNvPr>
                <p:cNvCxnSpPr/>
                <p:nvPr/>
              </p:nvCxnSpPr>
              <p:spPr>
                <a:xfrm flipH="1">
                  <a:off x="1943100" y="243840"/>
                  <a:ext cx="853440" cy="32004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Text Box 4">
                <a:extLst>
                  <a:ext uri="{FF2B5EF4-FFF2-40B4-BE49-F238E27FC236}">
                    <a16:creationId xmlns:a16="http://schemas.microsoft.com/office/drawing/2014/main" id="{57AB5996-88A4-00CB-9984-8E86F181B612}"/>
                  </a:ext>
                </a:extLst>
              </p:cNvPr>
              <p:cNvSpPr txBox="1"/>
              <p:nvPr/>
            </p:nvSpPr>
            <p:spPr>
              <a:xfrm>
                <a:off x="0" y="1699260"/>
                <a:ext cx="596732" cy="2667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-GB" sz="1100" dirty="0">
                    <a:effectLst/>
                    <a:latin typeface="Helvetica World Bold Italics"/>
                    <a:ea typeface="Arial" panose="020B0604020202020204" pitchFamily="34" charset="0"/>
                  </a:rPr>
                  <a:t>Clay</a:t>
                </a:r>
              </a:p>
            </p:txBody>
          </p:sp>
          <p:sp>
            <p:nvSpPr>
              <p:cNvPr id="38" name="Text Box 4">
                <a:extLst>
                  <a:ext uri="{FF2B5EF4-FFF2-40B4-BE49-F238E27FC236}">
                    <a16:creationId xmlns:a16="http://schemas.microsoft.com/office/drawing/2014/main" id="{C9213453-BB6C-FC79-BA46-EF5382F69506}"/>
                  </a:ext>
                </a:extLst>
              </p:cNvPr>
              <p:cNvSpPr txBox="1"/>
              <p:nvPr/>
            </p:nvSpPr>
            <p:spPr>
              <a:xfrm>
                <a:off x="2567939" y="0"/>
                <a:ext cx="1150984" cy="24384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-GB" sz="1100" dirty="0">
                    <a:effectLst/>
                    <a:latin typeface="Helvetica World Bold Italics"/>
                    <a:ea typeface="Arial" panose="020B0604020202020204" pitchFamily="34" charset="0"/>
                  </a:rPr>
                  <a:t>Nannofossils </a:t>
                </a:r>
              </a:p>
            </p:txBody>
          </p:sp>
        </p:grp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43C3C29-4320-E649-E7AC-A7A86F91A546}"/>
                </a:ext>
              </a:extLst>
            </p:cNvPr>
            <p:cNvCxnSpPr>
              <a:stCxn id="38" idx="2"/>
            </p:cNvCxnSpPr>
            <p:nvPr/>
          </p:nvCxnSpPr>
          <p:spPr>
            <a:xfrm>
              <a:off x="3143431" y="243840"/>
              <a:ext cx="186510" cy="609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AB0B4B0-CD86-D593-BF71-BCF5B7B5A593}"/>
              </a:ext>
            </a:extLst>
          </p:cNvPr>
          <p:cNvGrpSpPr/>
          <p:nvPr/>
        </p:nvGrpSpPr>
        <p:grpSpPr>
          <a:xfrm>
            <a:off x="1912338" y="3504140"/>
            <a:ext cx="3318027" cy="2240273"/>
            <a:chOff x="0" y="0"/>
            <a:chExt cx="4046220" cy="232092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53157EA5-8A22-864E-860A-713CE74C5B4C}"/>
                </a:ext>
              </a:extLst>
            </p:cNvPr>
            <p:cNvGrpSpPr/>
            <p:nvPr/>
          </p:nvGrpSpPr>
          <p:grpSpPr>
            <a:xfrm>
              <a:off x="0" y="0"/>
              <a:ext cx="4046220" cy="2320925"/>
              <a:chOff x="0" y="0"/>
              <a:chExt cx="4062095" cy="2320925"/>
            </a:xfrm>
          </p:grpSpPr>
          <p:pic>
            <p:nvPicPr>
              <p:cNvPr id="47" name="Picture 46" descr="A close-up of a black and white speckled surface&#10;&#10;Description automatically generated">
                <a:extLst>
                  <a:ext uri="{FF2B5EF4-FFF2-40B4-BE49-F238E27FC236}">
                    <a16:creationId xmlns:a16="http://schemas.microsoft.com/office/drawing/2014/main" id="{F0CD1512-9F06-0C7D-68DD-538307F84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BEBA8EAE-BF5A-486C-A8C5-ECC9F3942E4B}">
                    <a14:imgProps xmlns:a14="http://schemas.microsoft.com/office/drawing/2010/main">
                      <a14:imgLayer r:embed="rId31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062095" cy="232092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2834EFD9-AB3F-DF92-45AD-685AF8E94667}"/>
                  </a:ext>
                </a:extLst>
              </p:cNvPr>
              <p:cNvCxnSpPr/>
              <p:nvPr/>
            </p:nvCxnSpPr>
            <p:spPr>
              <a:xfrm flipV="1">
                <a:off x="260096" y="914400"/>
                <a:ext cx="547624" cy="845820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0CBCCD3-D043-1E6D-E54C-39ED246EC55D}"/>
                  </a:ext>
                </a:extLst>
              </p:cNvPr>
              <p:cNvCxnSpPr/>
              <p:nvPr/>
            </p:nvCxnSpPr>
            <p:spPr>
              <a:xfrm flipH="1">
                <a:off x="2119021" y="251460"/>
                <a:ext cx="535493" cy="472440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4" name="Text Box 4">
              <a:extLst>
                <a:ext uri="{FF2B5EF4-FFF2-40B4-BE49-F238E27FC236}">
                  <a16:creationId xmlns:a16="http://schemas.microsoft.com/office/drawing/2014/main" id="{35808F08-4A0B-32F4-5BB5-1B7BF03298CB}"/>
                </a:ext>
              </a:extLst>
            </p:cNvPr>
            <p:cNvSpPr txBox="1"/>
            <p:nvPr/>
          </p:nvSpPr>
          <p:spPr>
            <a:xfrm>
              <a:off x="0" y="1752601"/>
              <a:ext cx="661915" cy="27124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GB" sz="1100" dirty="0">
                  <a:effectLst/>
                  <a:latin typeface="Helvetica World Bold Italics"/>
                  <a:ea typeface="Arial" panose="020B0604020202020204" pitchFamily="34" charset="0"/>
                </a:rPr>
                <a:t>Pyrite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18CF2254-3DEF-F38C-5655-80F4746CD5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1915" y="1703070"/>
              <a:ext cx="610625" cy="178465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Text Box 4">
              <a:extLst>
                <a:ext uri="{FF2B5EF4-FFF2-40B4-BE49-F238E27FC236}">
                  <a16:creationId xmlns:a16="http://schemas.microsoft.com/office/drawing/2014/main" id="{A0DB1CF2-D6CD-46B0-4FEA-AEE76DF9763A}"/>
                </a:ext>
              </a:extLst>
            </p:cNvPr>
            <p:cNvSpPr txBox="1"/>
            <p:nvPr/>
          </p:nvSpPr>
          <p:spPr>
            <a:xfrm>
              <a:off x="2384307" y="1"/>
              <a:ext cx="1416365" cy="25146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GB" sz="1100" dirty="0">
                  <a:effectLst/>
                  <a:latin typeface="Helvetica World Bold Italics"/>
                  <a:ea typeface="Arial" panose="020B0604020202020204" pitchFamily="34" charset="0"/>
                </a:rPr>
                <a:t>Organic matter</a:t>
              </a:r>
            </a:p>
          </p:txBody>
        </p:sp>
      </p:grpSp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B1E8E0CE-457E-27FE-CA9C-36F56378E4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503241"/>
              </p:ext>
            </p:extLst>
          </p:nvPr>
        </p:nvGraphicFramePr>
        <p:xfrm>
          <a:off x="5515363" y="1746136"/>
          <a:ext cx="6445756" cy="389255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71109">
                  <a:extLst>
                    <a:ext uri="{9D8B030D-6E8A-4147-A177-3AD203B41FA5}">
                      <a16:colId xmlns:a16="http://schemas.microsoft.com/office/drawing/2014/main" val="443019802"/>
                    </a:ext>
                  </a:extLst>
                </a:gridCol>
                <a:gridCol w="670537">
                  <a:extLst>
                    <a:ext uri="{9D8B030D-6E8A-4147-A177-3AD203B41FA5}">
                      <a16:colId xmlns:a16="http://schemas.microsoft.com/office/drawing/2014/main" val="1807723957"/>
                    </a:ext>
                  </a:extLst>
                </a:gridCol>
                <a:gridCol w="920822">
                  <a:extLst>
                    <a:ext uri="{9D8B030D-6E8A-4147-A177-3AD203B41FA5}">
                      <a16:colId xmlns:a16="http://schemas.microsoft.com/office/drawing/2014/main" val="3230620191"/>
                    </a:ext>
                  </a:extLst>
                </a:gridCol>
                <a:gridCol w="920822">
                  <a:extLst>
                    <a:ext uri="{9D8B030D-6E8A-4147-A177-3AD203B41FA5}">
                      <a16:colId xmlns:a16="http://schemas.microsoft.com/office/drawing/2014/main" val="82349632"/>
                    </a:ext>
                  </a:extLst>
                </a:gridCol>
                <a:gridCol w="920822">
                  <a:extLst>
                    <a:ext uri="{9D8B030D-6E8A-4147-A177-3AD203B41FA5}">
                      <a16:colId xmlns:a16="http://schemas.microsoft.com/office/drawing/2014/main" val="3634903368"/>
                    </a:ext>
                  </a:extLst>
                </a:gridCol>
                <a:gridCol w="920822">
                  <a:extLst>
                    <a:ext uri="{9D8B030D-6E8A-4147-A177-3AD203B41FA5}">
                      <a16:colId xmlns:a16="http://schemas.microsoft.com/office/drawing/2014/main" val="1151511506"/>
                    </a:ext>
                  </a:extLst>
                </a:gridCol>
                <a:gridCol w="920822">
                  <a:extLst>
                    <a:ext uri="{9D8B030D-6E8A-4147-A177-3AD203B41FA5}">
                      <a16:colId xmlns:a16="http://schemas.microsoft.com/office/drawing/2014/main" val="165469935"/>
                    </a:ext>
                  </a:extLst>
                </a:gridCol>
              </a:tblGrid>
              <a:tr h="211694">
                <a:tc rowSpan="2"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dirty="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dirty="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Components (smear slides)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dirty="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 </a:t>
                      </a:r>
                      <a:endParaRPr lang="en-GB" sz="1500" dirty="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dirty="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Average (%)</a:t>
                      </a:r>
                      <a:endParaRPr lang="en-GB" sz="1500" dirty="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465479"/>
                  </a:ext>
                </a:extLst>
              </a:tr>
              <a:tr h="455507">
                <a:tc gridSpan="3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1" dirty="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Background sediments</a:t>
                      </a:r>
                      <a:endParaRPr lang="en-GB" sz="1500" b="1" dirty="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1" dirty="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Black lenticules</a:t>
                      </a:r>
                      <a:endParaRPr lang="en-GB" sz="1500" b="1" dirty="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640952"/>
                  </a:ext>
                </a:extLst>
              </a:tr>
              <a:tr h="212138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1" i="0" dirty="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Terrigenous</a:t>
                      </a:r>
                      <a:endParaRPr lang="en-GB" sz="1500" b="1" i="0" dirty="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1" dirty="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Clay</a:t>
                      </a:r>
                      <a:endParaRPr lang="en-GB" sz="1500" b="1" dirty="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Biotite</a:t>
                      </a:r>
                      <a:endParaRPr lang="en-GB" sz="150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29</a:t>
                      </a:r>
                      <a:endParaRPr lang="en-GB" sz="150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1" dirty="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48</a:t>
                      </a:r>
                      <a:endParaRPr lang="en-GB" sz="1500" b="1" dirty="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13</a:t>
                      </a:r>
                      <a:endParaRPr lang="en-GB" sz="150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1" dirty="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32</a:t>
                      </a:r>
                      <a:endParaRPr lang="en-GB" sz="1500" b="1" i="0" dirty="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97125924"/>
                  </a:ext>
                </a:extLst>
              </a:tr>
              <a:tr h="21213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dirty="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Chlorite</a:t>
                      </a:r>
                      <a:endParaRPr lang="en-GB" sz="1500" dirty="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539132"/>
                  </a:ext>
                </a:extLst>
              </a:tr>
              <a:tr h="21213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Quartz</a:t>
                      </a:r>
                      <a:endParaRPr lang="en-GB" sz="150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10</a:t>
                      </a:r>
                      <a:endParaRPr lang="en-GB" sz="150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7</a:t>
                      </a:r>
                      <a:endParaRPr lang="en-GB" sz="150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759847"/>
                  </a:ext>
                </a:extLst>
              </a:tr>
              <a:tr h="21213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Feldspar</a:t>
                      </a:r>
                      <a:endParaRPr lang="en-GB" sz="150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4</a:t>
                      </a:r>
                      <a:endParaRPr lang="en-GB" sz="150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3</a:t>
                      </a:r>
                      <a:endParaRPr lang="en-GB" sz="150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433266"/>
                  </a:ext>
                </a:extLst>
              </a:tr>
              <a:tr h="21213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Opaque grains</a:t>
                      </a:r>
                      <a:endParaRPr lang="en-GB" sz="150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5</a:t>
                      </a:r>
                      <a:endParaRPr lang="en-GB" sz="150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0</a:t>
                      </a:r>
                      <a:endParaRPr lang="en-GB" sz="150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372936"/>
                  </a:ext>
                </a:extLst>
              </a:tr>
              <a:tr h="21213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Heavy minerals</a:t>
                      </a:r>
                      <a:endParaRPr lang="en-GB" sz="150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0</a:t>
                      </a:r>
                      <a:endParaRPr lang="en-GB" sz="150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9</a:t>
                      </a:r>
                      <a:endParaRPr lang="en-GB" sz="150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2871843"/>
                  </a:ext>
                </a:extLst>
              </a:tr>
              <a:tr h="212138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1" dirty="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Biogenic</a:t>
                      </a:r>
                      <a:endParaRPr lang="en-GB" sz="1500" b="1" dirty="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1" dirty="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Nannofossils</a:t>
                      </a:r>
                      <a:endParaRPr lang="en-GB" sz="1500" b="1" dirty="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44</a:t>
                      </a:r>
                      <a:endParaRPr lang="en-GB" sz="150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1" dirty="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46</a:t>
                      </a:r>
                      <a:endParaRPr lang="en-GB" sz="1500" b="1" dirty="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10</a:t>
                      </a:r>
                      <a:endParaRPr lang="en-GB" sz="150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dirty="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15</a:t>
                      </a:r>
                      <a:endParaRPr lang="en-GB" sz="1500" dirty="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64184320"/>
                  </a:ext>
                </a:extLst>
              </a:tr>
              <a:tr h="21213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dirty="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Foraminifera</a:t>
                      </a:r>
                      <a:endParaRPr lang="en-GB" sz="1500" dirty="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2</a:t>
                      </a:r>
                      <a:endParaRPr lang="en-GB" sz="150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5</a:t>
                      </a:r>
                      <a:endParaRPr lang="en-GB" sz="150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2498216"/>
                  </a:ext>
                </a:extLst>
              </a:tr>
              <a:tr h="21213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Sponge spicule</a:t>
                      </a:r>
                      <a:endParaRPr lang="en-GB" sz="150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0</a:t>
                      </a:r>
                      <a:endParaRPr lang="en-GB" sz="150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0</a:t>
                      </a:r>
                      <a:endParaRPr lang="en-GB" sz="150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350727"/>
                  </a:ext>
                </a:extLst>
              </a:tr>
              <a:tr h="212138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1" dirty="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Authigenic</a:t>
                      </a:r>
                      <a:endParaRPr lang="en-GB" sz="1500" b="1" dirty="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1" dirty="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Pyrite</a:t>
                      </a:r>
                      <a:endParaRPr lang="en-GB" sz="1500" b="1" dirty="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1</a:t>
                      </a:r>
                      <a:endParaRPr lang="en-GB" sz="150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dirty="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1</a:t>
                      </a:r>
                      <a:endParaRPr lang="en-GB" sz="1500" dirty="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26</a:t>
                      </a:r>
                      <a:endParaRPr lang="en-GB" sz="150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1" dirty="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34</a:t>
                      </a:r>
                      <a:endParaRPr lang="en-GB" sz="1500" b="1" dirty="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6564121"/>
                  </a:ext>
                </a:extLst>
              </a:tr>
              <a:tr h="21213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Fe oxides</a:t>
                      </a:r>
                      <a:endParaRPr lang="en-GB" sz="150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0</a:t>
                      </a:r>
                      <a:endParaRPr lang="en-GB" sz="150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6</a:t>
                      </a:r>
                      <a:endParaRPr lang="en-GB" sz="150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886979"/>
                  </a:ext>
                </a:extLst>
              </a:tr>
              <a:tr h="21213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dirty="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Glauconite</a:t>
                      </a:r>
                      <a:endParaRPr lang="en-GB" sz="1500" dirty="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0</a:t>
                      </a:r>
                      <a:endParaRPr lang="en-GB" sz="150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2</a:t>
                      </a:r>
                      <a:endParaRPr lang="en-GB" sz="150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6477815"/>
                  </a:ext>
                </a:extLst>
              </a:tr>
              <a:tr h="23062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dirty="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Organic matter</a:t>
                      </a:r>
                      <a:endParaRPr lang="en-GB" sz="1500" dirty="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dirty="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5</a:t>
                      </a:r>
                      <a:endParaRPr lang="en-GB" sz="1500" dirty="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dirty="0">
                          <a:solidFill>
                            <a:sysClr val="windowText" lastClr="000000"/>
                          </a:solidFill>
                          <a:effectLst/>
                          <a:latin typeface="Helvetica World Bold Italics"/>
                        </a:rPr>
                        <a:t>19</a:t>
                      </a:r>
                      <a:endParaRPr lang="en-GB" sz="1500" dirty="0">
                        <a:solidFill>
                          <a:sysClr val="windowText" lastClr="000000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371147"/>
                  </a:ext>
                </a:extLst>
              </a:tr>
            </a:tbl>
          </a:graphicData>
        </a:graphic>
      </p:graphicFrame>
      <p:pic>
        <p:nvPicPr>
          <p:cNvPr id="55" name="Picture 54">
            <a:extLst>
              <a:ext uri="{FF2B5EF4-FFF2-40B4-BE49-F238E27FC236}">
                <a16:creationId xmlns:a16="http://schemas.microsoft.com/office/drawing/2014/main" id="{EC8EF5EE-3E05-EEBB-43F2-27E0DE2DB2B0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74" t="39751" r="24859" b="12540"/>
          <a:stretch/>
        </p:blipFill>
        <p:spPr>
          <a:xfrm>
            <a:off x="3209223" y="2022877"/>
            <a:ext cx="1966882" cy="119836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6" name="Oval 55">
            <a:extLst>
              <a:ext uri="{FF2B5EF4-FFF2-40B4-BE49-F238E27FC236}">
                <a16:creationId xmlns:a16="http://schemas.microsoft.com/office/drawing/2014/main" id="{24762951-BA2B-4596-82B3-0735A025C80E}"/>
              </a:ext>
            </a:extLst>
          </p:cNvPr>
          <p:cNvSpPr/>
          <p:nvPr/>
        </p:nvSpPr>
        <p:spPr>
          <a:xfrm>
            <a:off x="4572001" y="2687234"/>
            <a:ext cx="431344" cy="42168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AEC973C-5191-A6D6-C501-900D6C08E10C}"/>
              </a:ext>
            </a:extLst>
          </p:cNvPr>
          <p:cNvSpPr/>
          <p:nvPr/>
        </p:nvSpPr>
        <p:spPr>
          <a:xfrm>
            <a:off x="3867544" y="2177025"/>
            <a:ext cx="431344" cy="42168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F4B954A-CFAB-81DE-915A-D8D0F67DA185}"/>
              </a:ext>
            </a:extLst>
          </p:cNvPr>
          <p:cNvSpPr txBox="1"/>
          <p:nvPr/>
        </p:nvSpPr>
        <p:spPr>
          <a:xfrm>
            <a:off x="4552367" y="2246905"/>
            <a:ext cx="5707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Helvetica World Bold Italics"/>
              </a:rPr>
              <a:t>20 µm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FB52F45-B860-24D7-83B3-C2C0EDE42E4C}"/>
              </a:ext>
            </a:extLst>
          </p:cNvPr>
          <p:cNvCxnSpPr/>
          <p:nvPr/>
        </p:nvCxnSpPr>
        <p:spPr>
          <a:xfrm>
            <a:off x="4630798" y="2246905"/>
            <a:ext cx="2911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0C9903E-CA84-C9A7-6EE4-B7000EF664C9}"/>
              </a:ext>
            </a:extLst>
          </p:cNvPr>
          <p:cNvSpPr txBox="1"/>
          <p:nvPr/>
        </p:nvSpPr>
        <p:spPr>
          <a:xfrm>
            <a:off x="5515363" y="1115241"/>
            <a:ext cx="644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r>
              <a:rPr lang="en-GB" sz="2400" b="1" i="1" dirty="0">
                <a:effectLst/>
              </a:rPr>
              <a:t>Mineralogy - Smear slides</a:t>
            </a:r>
          </a:p>
        </p:txBody>
      </p:sp>
    </p:spTree>
    <p:extLst>
      <p:ext uri="{BB962C8B-B14F-4D97-AF65-F5344CB8AC3E}">
        <p14:creationId xmlns:p14="http://schemas.microsoft.com/office/powerpoint/2010/main" val="257401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>
            <a:extLst>
              <a:ext uri="{FF2B5EF4-FFF2-40B4-BE49-F238E27FC236}">
                <a16:creationId xmlns:a16="http://schemas.microsoft.com/office/drawing/2014/main" id="{22A07B77-EFF7-EBBD-8092-87E9CF9C2965}"/>
              </a:ext>
            </a:extLst>
          </p:cNvPr>
          <p:cNvGrpSpPr/>
          <p:nvPr/>
        </p:nvGrpSpPr>
        <p:grpSpPr>
          <a:xfrm>
            <a:off x="1912339" y="1113587"/>
            <a:ext cx="3318027" cy="2272314"/>
            <a:chOff x="0" y="0"/>
            <a:chExt cx="4038600" cy="2184400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B2582923-140B-9092-634F-C8D8FEB1DE22}"/>
                </a:ext>
              </a:extLst>
            </p:cNvPr>
            <p:cNvGrpSpPr/>
            <p:nvPr/>
          </p:nvGrpSpPr>
          <p:grpSpPr>
            <a:xfrm>
              <a:off x="0" y="0"/>
              <a:ext cx="4038600" cy="2184400"/>
              <a:chOff x="0" y="0"/>
              <a:chExt cx="4038600" cy="2184400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BC5BE889-27EA-CA3D-91B0-FCAFC0B14354}"/>
                  </a:ext>
                </a:extLst>
              </p:cNvPr>
              <p:cNvGrpSpPr/>
              <p:nvPr/>
            </p:nvGrpSpPr>
            <p:grpSpPr>
              <a:xfrm>
                <a:off x="0" y="0"/>
                <a:ext cx="4038600" cy="2184400"/>
                <a:chOff x="0" y="0"/>
                <a:chExt cx="4038600" cy="2184400"/>
              </a:xfrm>
            </p:grpSpPr>
            <p:pic>
              <p:nvPicPr>
                <p:cNvPr id="87" name="Picture 86" descr="A close-up of a stone&#10;&#10;Description automatically generated">
                  <a:extLst>
                    <a:ext uri="{FF2B5EF4-FFF2-40B4-BE49-F238E27FC236}">
                      <a16:creationId xmlns:a16="http://schemas.microsoft.com/office/drawing/2014/main" id="{3F0AC634-160C-6CB3-A382-4AE883E1BD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harpenSoften amount="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4038600" cy="2184400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cxnSp>
              <p:nvCxnSpPr>
                <p:cNvPr id="88" name="Straight Arrow Connector 87">
                  <a:extLst>
                    <a:ext uri="{FF2B5EF4-FFF2-40B4-BE49-F238E27FC236}">
                      <a16:creationId xmlns:a16="http://schemas.microsoft.com/office/drawing/2014/main" id="{CA60391F-09C5-ACC7-A3E9-C8CF7DC426E8}"/>
                    </a:ext>
                  </a:extLst>
                </p:cNvPr>
                <p:cNvCxnSpPr>
                  <a:stCxn id="85" idx="0"/>
                </p:cNvCxnSpPr>
                <p:nvPr/>
              </p:nvCxnSpPr>
              <p:spPr>
                <a:xfrm flipV="1">
                  <a:off x="298366" y="1158240"/>
                  <a:ext cx="981795" cy="54102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Arrow Connector 88">
                  <a:extLst>
                    <a:ext uri="{FF2B5EF4-FFF2-40B4-BE49-F238E27FC236}">
                      <a16:creationId xmlns:a16="http://schemas.microsoft.com/office/drawing/2014/main" id="{1D431E81-31FD-5F73-A61D-E462A5CCB338}"/>
                    </a:ext>
                  </a:extLst>
                </p:cNvPr>
                <p:cNvCxnSpPr/>
                <p:nvPr/>
              </p:nvCxnSpPr>
              <p:spPr>
                <a:xfrm flipH="1">
                  <a:off x="1943100" y="243840"/>
                  <a:ext cx="853440" cy="32004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5" name="Text Box 4">
                <a:extLst>
                  <a:ext uri="{FF2B5EF4-FFF2-40B4-BE49-F238E27FC236}">
                    <a16:creationId xmlns:a16="http://schemas.microsoft.com/office/drawing/2014/main" id="{24A13CAC-3AAC-8383-C435-97A8F1D0B1B9}"/>
                  </a:ext>
                </a:extLst>
              </p:cNvPr>
              <p:cNvSpPr txBox="1"/>
              <p:nvPr/>
            </p:nvSpPr>
            <p:spPr>
              <a:xfrm>
                <a:off x="0" y="1699260"/>
                <a:ext cx="596732" cy="2667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-GB" sz="1100">
                    <a:effectLst/>
                    <a:latin typeface="Helvetica World Bold Italics"/>
                    <a:ea typeface="Arial" panose="020B0604020202020204" pitchFamily="34" charset="0"/>
                  </a:rPr>
                  <a:t>Clay</a:t>
                </a:r>
              </a:p>
            </p:txBody>
          </p:sp>
          <p:sp>
            <p:nvSpPr>
              <p:cNvPr id="86" name="Text Box 4">
                <a:extLst>
                  <a:ext uri="{FF2B5EF4-FFF2-40B4-BE49-F238E27FC236}">
                    <a16:creationId xmlns:a16="http://schemas.microsoft.com/office/drawing/2014/main" id="{E6721E32-F4BE-E69D-E082-8D2AC0F71DF0}"/>
                  </a:ext>
                </a:extLst>
              </p:cNvPr>
              <p:cNvSpPr txBox="1"/>
              <p:nvPr/>
            </p:nvSpPr>
            <p:spPr>
              <a:xfrm>
                <a:off x="2567939" y="0"/>
                <a:ext cx="1150984" cy="24384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-GB" sz="1100">
                    <a:effectLst/>
                    <a:latin typeface="Helvetica World Bold Italics"/>
                    <a:ea typeface="Arial" panose="020B0604020202020204" pitchFamily="34" charset="0"/>
                  </a:rPr>
                  <a:t>Nannofossils </a:t>
                </a:r>
              </a:p>
            </p:txBody>
          </p:sp>
        </p:grp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6C18BD03-CE2E-474B-A716-87369401610C}"/>
                </a:ext>
              </a:extLst>
            </p:cNvPr>
            <p:cNvCxnSpPr>
              <a:stCxn id="86" idx="2"/>
            </p:cNvCxnSpPr>
            <p:nvPr/>
          </p:nvCxnSpPr>
          <p:spPr>
            <a:xfrm>
              <a:off x="3143431" y="243840"/>
              <a:ext cx="186510" cy="609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oup 15">
            <a:extLst>
              <a:ext uri="{FF2B5EF4-FFF2-40B4-BE49-F238E27FC236}">
                <a16:creationId xmlns:a16="http://schemas.microsoft.com/office/drawing/2014/main" id="{8F9B3135-F9A9-85CE-3451-50B8A2441EFD}"/>
              </a:ext>
            </a:extLst>
          </p:cNvPr>
          <p:cNvGrpSpPr/>
          <p:nvPr/>
        </p:nvGrpSpPr>
        <p:grpSpPr>
          <a:xfrm>
            <a:off x="0" y="0"/>
            <a:ext cx="12192000" cy="1036763"/>
            <a:chOff x="0" y="0"/>
            <a:chExt cx="3612444" cy="409585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7AACAF11-83D0-8350-E7D1-BCCD124E9A39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D7DEFD5B-6FE2-A535-BABE-0E229ED5CD1A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34CC5BE1-6CAB-53B4-B124-A47A1B94041C}"/>
              </a:ext>
            </a:extLst>
          </p:cNvPr>
          <p:cNvGrpSpPr/>
          <p:nvPr/>
        </p:nvGrpSpPr>
        <p:grpSpPr>
          <a:xfrm>
            <a:off x="0" y="5821237"/>
            <a:ext cx="12192000" cy="1036763"/>
            <a:chOff x="0" y="0"/>
            <a:chExt cx="3612444" cy="409585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861BD235-C520-FA2B-CB34-3FF153F958BE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1B092446-AAAD-F12C-2973-FCFBAC2A679B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01F1F-8C52-1016-7F25-62BCC088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z="100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Mélinda Martins - EGU 2024 - SSP1.1 Open Session on Stratigraphy, Sedimentology, and Palaeontology</a:t>
            </a:r>
            <a:endParaRPr lang="en-GB" sz="100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A3D590-3573-6CD4-699D-5BEA1E7B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16</a:t>
            </a:fld>
            <a:endParaRPr lang="en-GB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87D7C923-A71E-79BF-7820-9ED32C1646ED}"/>
              </a:ext>
            </a:extLst>
          </p:cNvPr>
          <p:cNvSpPr txBox="1"/>
          <p:nvPr/>
        </p:nvSpPr>
        <p:spPr>
          <a:xfrm>
            <a:off x="1847850" y="272352"/>
            <a:ext cx="849630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2"/>
              </a:lnSpc>
            </a:pPr>
            <a:r>
              <a:rPr lang="en-US" sz="3500" b="1" spc="177">
                <a:solidFill>
                  <a:srgbClr val="F6F8F3"/>
                </a:solidFill>
                <a:latin typeface="Helvetica World Bold Italics"/>
              </a:rPr>
              <a:t>Key Findings</a:t>
            </a: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2778D9BF-1D59-F93A-6516-956D8E48032B}"/>
              </a:ext>
            </a:extLst>
          </p:cNvPr>
          <p:cNvSpPr/>
          <p:nvPr/>
        </p:nvSpPr>
        <p:spPr>
          <a:xfrm>
            <a:off x="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9" y="0"/>
                </a:lnTo>
                <a:lnTo>
                  <a:pt x="830179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 t="-2548" b="-2548"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954F557E-DC45-C84B-1002-F357FBB3E708}"/>
              </a:ext>
            </a:extLst>
          </p:cNvPr>
          <p:cNvSpPr/>
          <p:nvPr/>
        </p:nvSpPr>
        <p:spPr>
          <a:xfrm>
            <a:off x="83820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8" y="0"/>
                </a:lnTo>
                <a:lnTo>
                  <a:pt x="830178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687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8A47A8D-BABF-691B-04E4-028C403563CB}"/>
              </a:ext>
            </a:extLst>
          </p:cNvPr>
          <p:cNvGrpSpPr/>
          <p:nvPr/>
        </p:nvGrpSpPr>
        <p:grpSpPr>
          <a:xfrm>
            <a:off x="102614" y="1108825"/>
            <a:ext cx="1881024" cy="4635588"/>
            <a:chOff x="1" y="930169"/>
            <a:chExt cx="2066051" cy="534500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7C90B23-4901-F860-49E9-918FE567E6B2}"/>
                </a:ext>
              </a:extLst>
            </p:cNvPr>
            <p:cNvGrpSpPr/>
            <p:nvPr/>
          </p:nvGrpSpPr>
          <p:grpSpPr>
            <a:xfrm>
              <a:off x="1" y="930169"/>
              <a:ext cx="1267694" cy="5345006"/>
              <a:chOff x="1" y="930169"/>
              <a:chExt cx="1267694" cy="5345006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D47C4A6-D08F-327E-E378-7E7C3B0FBD81}"/>
                  </a:ext>
                </a:extLst>
              </p:cNvPr>
              <p:cNvGrpSpPr/>
              <p:nvPr/>
            </p:nvGrpSpPr>
            <p:grpSpPr>
              <a:xfrm>
                <a:off x="1" y="930169"/>
                <a:ext cx="1267694" cy="5345006"/>
                <a:chOff x="8875313" y="924424"/>
                <a:chExt cx="1237185" cy="5345006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CC436F2B-2943-9592-A17B-3035115CFEF8}"/>
                    </a:ext>
                  </a:extLst>
                </p:cNvPr>
                <p:cNvGrpSpPr/>
                <p:nvPr/>
              </p:nvGrpSpPr>
              <p:grpSpPr>
                <a:xfrm>
                  <a:off x="9203209" y="949286"/>
                  <a:ext cx="909289" cy="5320144"/>
                  <a:chOff x="53340" y="0"/>
                  <a:chExt cx="513198" cy="3217545"/>
                </a:xfrm>
              </p:grpSpPr>
              <p:pic>
                <p:nvPicPr>
                  <p:cNvPr id="26" name="Picture 25" descr="A brown rectangular object with black border&#10;&#10;Description automatically generated">
                    <a:extLst>
                      <a:ext uri="{FF2B5EF4-FFF2-40B4-BE49-F238E27FC236}">
                        <a16:creationId xmlns:a16="http://schemas.microsoft.com/office/drawing/2014/main" id="{3B2EA481-5D78-6373-9BCF-51CDD6F3F61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sharpenSoften amount="25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340" y="0"/>
                    <a:ext cx="266700" cy="3217545"/>
                  </a:xfrm>
                  <a:prstGeom prst="rect">
                    <a:avLst/>
                  </a:prstGeom>
                </p:spPr>
              </p:pic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E9E55C29-C3BA-85FB-3DDF-081F4F8A8C0A}"/>
                      </a:ext>
                    </a:extLst>
                  </p:cNvPr>
                  <p:cNvGrpSpPr/>
                  <p:nvPr/>
                </p:nvGrpSpPr>
                <p:grpSpPr>
                  <a:xfrm>
                    <a:off x="350521" y="15240"/>
                    <a:ext cx="216017" cy="3202305"/>
                    <a:chOff x="0" y="0"/>
                    <a:chExt cx="340329" cy="4382135"/>
                  </a:xfrm>
                </p:grpSpPr>
                <p:pic>
                  <p:nvPicPr>
                    <p:cNvPr id="28" name="Picture 27" descr="A close up of a metal frame&#10;&#10;Description automatically generated">
                      <a:extLst>
                        <a:ext uri="{FF2B5EF4-FFF2-40B4-BE49-F238E27FC236}">
                          <a16:creationId xmlns:a16="http://schemas.microsoft.com/office/drawing/2014/main" id="{C34F2FAD-E021-4E4A-707C-BE4AA24D1D1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0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1">
                              <a14:imgEffect>
                                <a14:sharpenSoften amount="50000"/>
                              </a14:imgEffect>
                              <a14:imgEffect>
                                <a14:brightnessContrast bright="20000" contrast="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1601" r="35445"/>
                    <a:stretch/>
                  </p:blipFill>
                  <p:spPr bwMode="auto">
                    <a:xfrm>
                      <a:off x="10160" y="0"/>
                      <a:ext cx="326390" cy="1870710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29" name="Picture 28" descr="Measuring tape measure next to a rectangular object&#10;&#10;Description automatically generated">
                      <a:extLst>
                        <a:ext uri="{FF2B5EF4-FFF2-40B4-BE49-F238E27FC236}">
                          <a16:creationId xmlns:a16="http://schemas.microsoft.com/office/drawing/2014/main" id="{30C6EF1A-BB6B-A9C1-1E4C-7ACC4F3A2CB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2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3">
                              <a14:imgEffect>
                                <a14:sharpenSoften amount="25000"/>
                              </a14:imgEffect>
                              <a14:imgEffect>
                                <a14:brightnessContrast contrast="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9722" b="31589"/>
                    <a:stretch/>
                  </p:blipFill>
                  <p:spPr bwMode="auto">
                    <a:xfrm rot="5400000">
                      <a:off x="-294640" y="2011680"/>
                      <a:ext cx="935355" cy="325120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30" name="Picture 29" descr="A measuring tape on a concrete slab&#10;&#10;Description automatically generated">
                      <a:extLst>
                        <a:ext uri="{FF2B5EF4-FFF2-40B4-BE49-F238E27FC236}">
                          <a16:creationId xmlns:a16="http://schemas.microsoft.com/office/drawing/2014/main" id="{5E134ABB-95DE-3C49-3187-7EF99A1F583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5">
                              <a14:imgEffect>
                                <a14:sharpenSoften amount="25000"/>
                              </a14:imgEffect>
                              <a14:imgEffect>
                                <a14:brightnessContrast contrast="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40801" b="30209"/>
                    <a:stretch/>
                  </p:blipFill>
                  <p:spPr bwMode="auto">
                    <a:xfrm rot="5400000">
                      <a:off x="-29403" y="2607684"/>
                      <a:ext cx="396521" cy="327660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31" name="Picture 30" descr="A close-up of a cement slab&#10;&#10;Description automatically generated">
                      <a:extLst>
                        <a:ext uri="{FF2B5EF4-FFF2-40B4-BE49-F238E27FC236}">
                          <a16:creationId xmlns:a16="http://schemas.microsoft.com/office/drawing/2014/main" id="{7844BB9D-992C-8250-6B33-BFBD7384AE6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6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7">
                              <a14:imgEffect>
                                <a14:sharpenSoften amount="25000"/>
                              </a14:imgEffect>
                              <a14:imgEffect>
                                <a14:brightnessContrast contrast="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16536" b="48332"/>
                    <a:stretch/>
                  </p:blipFill>
                  <p:spPr bwMode="auto">
                    <a:xfrm rot="5400000">
                      <a:off x="-307176" y="3248287"/>
                      <a:ext cx="956555" cy="338455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32" name="Picture 31" descr="A measuring tape and a piece of cement&#10;&#10;Description automatically generated">
                      <a:extLst>
                        <a:ext uri="{FF2B5EF4-FFF2-40B4-BE49-F238E27FC236}">
                          <a16:creationId xmlns:a16="http://schemas.microsoft.com/office/drawing/2014/main" id="{D28882AB-6691-9A2B-E63E-B8E1C9DD8A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8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9">
                              <a14:imgEffect>
                                <a14:sharpenSoften amount="25000"/>
                              </a14:imgEffect>
                              <a14:imgEffect>
                                <a14:brightnessContrast contrast="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20030" r="13906" b="42903"/>
                    <a:stretch/>
                  </p:blipFill>
                  <p:spPr>
                    <a:xfrm rot="5400000">
                      <a:off x="-84772" y="3958907"/>
                      <a:ext cx="508000" cy="338455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25" name="Picture 24" descr="A group of lines with different colors&#10;&#10;Description automatically generated">
                  <a:extLst>
                    <a:ext uri="{FF2B5EF4-FFF2-40B4-BE49-F238E27FC236}">
                      <a16:creationId xmlns:a16="http://schemas.microsoft.com/office/drawing/2014/main" id="{3648DA9B-BA50-71C8-00DC-0CBFD8626F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sharpenSoften amount="25000"/>
                          </a14:imgEffect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457" t="-293" r="96798" b="5009"/>
                <a:stretch/>
              </p:blipFill>
              <p:spPr bwMode="auto">
                <a:xfrm>
                  <a:off x="8875313" y="924424"/>
                  <a:ext cx="364490" cy="5345006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F53F2C4-BA79-5796-3A88-C9D26CF5D948}"/>
                  </a:ext>
                </a:extLst>
              </p:cNvPr>
              <p:cNvGrpSpPr/>
              <p:nvPr/>
            </p:nvGrpSpPr>
            <p:grpSpPr>
              <a:xfrm>
                <a:off x="470795" y="1965982"/>
                <a:ext cx="754303" cy="7743"/>
                <a:chOff x="470795" y="1965982"/>
                <a:chExt cx="754303" cy="7743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2">
                  <p14:nvContentPartPr>
                    <p14:cNvPr id="22" name="Ink 21">
                      <a:extLst>
                        <a:ext uri="{FF2B5EF4-FFF2-40B4-BE49-F238E27FC236}">
                          <a16:creationId xmlns:a16="http://schemas.microsoft.com/office/drawing/2014/main" id="{09D0AA68-22D1-D726-2E4E-B12EC8FFD91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0795" y="1965982"/>
                    <a:ext cx="290160" cy="5760"/>
                  </p14:xfrm>
                </p:contentPart>
              </mc:Choice>
              <mc:Fallback xmlns="">
                <p:pic>
                  <p:nvPicPr>
                    <p:cNvPr id="22" name="Ink 21">
                      <a:extLst>
                        <a:ext uri="{FF2B5EF4-FFF2-40B4-BE49-F238E27FC236}">
                          <a16:creationId xmlns:a16="http://schemas.microsoft.com/office/drawing/2014/main" id="{09D0AA68-22D1-D726-2E4E-B12EC8FFD91A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460912" y="1956382"/>
                      <a:ext cx="309530" cy="2457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4">
                  <p14:nvContentPartPr>
                    <p14:cNvPr id="23" name="Ink 22">
                      <a:extLst>
                        <a:ext uri="{FF2B5EF4-FFF2-40B4-BE49-F238E27FC236}">
                          <a16:creationId xmlns:a16="http://schemas.microsoft.com/office/drawing/2014/main" id="{7A1BAD6C-8E4A-BE1D-960D-176C01C8AEC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46098" y="1967965"/>
                    <a:ext cx="279000" cy="5760"/>
                  </p14:xfrm>
                </p:contentPart>
              </mc:Choice>
              <mc:Fallback xmlns="">
                <p:pic>
                  <p:nvPicPr>
                    <p:cNvPr id="23" name="Ink 22">
                      <a:extLst>
                        <a:ext uri="{FF2B5EF4-FFF2-40B4-BE49-F238E27FC236}">
                          <a16:creationId xmlns:a16="http://schemas.microsoft.com/office/drawing/2014/main" id="{7A1BAD6C-8E4A-BE1D-960D-176C01C8AEC0}"/>
                        </a:ext>
                      </a:extLst>
                    </p:cNvPr>
                    <p:cNvPicPr/>
                    <p:nvPr/>
                  </p:nvPicPr>
                  <p:blipFill>
                    <a:blip r:embed="rId25"/>
                    <a:stretch>
                      <a:fillRect/>
                    </a:stretch>
                  </p:blipFill>
                  <p:spPr>
                    <a:xfrm>
                      <a:off x="936218" y="1957679"/>
                      <a:ext cx="298364" cy="259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854EF3C7-BAE2-1FA9-1B8B-4E8DA2D7E4BF}"/>
                  </a:ext>
                </a:extLst>
              </p:cNvPr>
              <p:cNvGrpSpPr/>
              <p:nvPr/>
            </p:nvGrpSpPr>
            <p:grpSpPr>
              <a:xfrm>
                <a:off x="461918" y="4727713"/>
                <a:ext cx="784960" cy="16920"/>
                <a:chOff x="461918" y="4727713"/>
                <a:chExt cx="784960" cy="169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6">
                  <p14:nvContentPartPr>
                    <p14:cNvPr id="20" name="Ink 19">
                      <a:extLst>
                        <a:ext uri="{FF2B5EF4-FFF2-40B4-BE49-F238E27FC236}">
                          <a16:creationId xmlns:a16="http://schemas.microsoft.com/office/drawing/2014/main" id="{32F74C3C-6C71-76E0-7059-659A8EEC63E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1918" y="4727713"/>
                    <a:ext cx="290160" cy="16560"/>
                  </p14:xfrm>
                </p:contentPart>
              </mc:Choice>
              <mc:Fallback xmlns="">
                <p:pic>
                  <p:nvPicPr>
                    <p:cNvPr id="20" name="Ink 19">
                      <a:extLst>
                        <a:ext uri="{FF2B5EF4-FFF2-40B4-BE49-F238E27FC236}">
                          <a16:creationId xmlns:a16="http://schemas.microsoft.com/office/drawing/2014/main" id="{32F74C3C-6C71-76E0-7059-659A8EEC63E4}"/>
                        </a:ext>
                      </a:extLst>
                    </p:cNvPr>
                    <p:cNvPicPr/>
                    <p:nvPr/>
                  </p:nvPicPr>
                  <p:blipFill>
                    <a:blip r:embed="rId27"/>
                    <a:stretch>
                      <a:fillRect/>
                    </a:stretch>
                  </p:blipFill>
                  <p:spPr>
                    <a:xfrm>
                      <a:off x="452035" y="4717363"/>
                      <a:ext cx="309530" cy="3684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">
                  <p14:nvContentPartPr>
                    <p14:cNvPr id="21" name="Ink 20">
                      <a:extLst>
                        <a:ext uri="{FF2B5EF4-FFF2-40B4-BE49-F238E27FC236}">
                          <a16:creationId xmlns:a16="http://schemas.microsoft.com/office/drawing/2014/main" id="{BD82D0A7-48AB-A1F8-DCD5-FC7CC429227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24318" y="4744273"/>
                    <a:ext cx="322560" cy="360"/>
                  </p14:xfrm>
                </p:contentPart>
              </mc:Choice>
              <mc:Fallback xmlns="">
                <p:pic>
                  <p:nvPicPr>
                    <p:cNvPr id="21" name="Ink 20">
                      <a:extLst>
                        <a:ext uri="{FF2B5EF4-FFF2-40B4-BE49-F238E27FC236}">
                          <a16:creationId xmlns:a16="http://schemas.microsoft.com/office/drawing/2014/main" id="{BD82D0A7-48AB-A1F8-DCD5-FC7CC429227B}"/>
                        </a:ext>
                      </a:extLst>
                    </p:cNvPr>
                    <p:cNvPicPr/>
                    <p:nvPr/>
                  </p:nvPicPr>
                  <p:blipFill>
                    <a:blip r:embed="rId29"/>
                    <a:stretch>
                      <a:fillRect/>
                    </a:stretch>
                  </p:blipFill>
                  <p:spPr>
                    <a:xfrm>
                      <a:off x="914436" y="4735273"/>
                      <a:ext cx="341929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FA12863-8395-3503-D24B-2DEABBCF781A}"/>
                </a:ext>
              </a:extLst>
            </p:cNvPr>
            <p:cNvSpPr txBox="1"/>
            <p:nvPr/>
          </p:nvSpPr>
          <p:spPr>
            <a:xfrm>
              <a:off x="1258890" y="1847734"/>
              <a:ext cx="807162" cy="284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>
                  <a:latin typeface="Helvetica World Bold Italics"/>
                </a:rPr>
                <a:t>64,6 cm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7DB3B4-5FB1-F90C-D345-B70F10A35376}"/>
                </a:ext>
              </a:extLst>
            </p:cNvPr>
            <p:cNvSpPr txBox="1"/>
            <p:nvPr/>
          </p:nvSpPr>
          <p:spPr>
            <a:xfrm>
              <a:off x="1246878" y="4611782"/>
              <a:ext cx="807162" cy="284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>
                  <a:latin typeface="Helvetica World Bold Italics"/>
                </a:rPr>
                <a:t>228,5 cm</a:t>
              </a: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EC8EF5EE-3E05-EEBB-43F2-27E0DE2DB2B0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74" t="39751" r="24859" b="12540"/>
          <a:stretch/>
        </p:blipFill>
        <p:spPr>
          <a:xfrm>
            <a:off x="3209223" y="2022877"/>
            <a:ext cx="1966882" cy="119836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6" name="Oval 55">
            <a:extLst>
              <a:ext uri="{FF2B5EF4-FFF2-40B4-BE49-F238E27FC236}">
                <a16:creationId xmlns:a16="http://schemas.microsoft.com/office/drawing/2014/main" id="{24762951-BA2B-4596-82B3-0735A025C80E}"/>
              </a:ext>
            </a:extLst>
          </p:cNvPr>
          <p:cNvSpPr/>
          <p:nvPr/>
        </p:nvSpPr>
        <p:spPr>
          <a:xfrm>
            <a:off x="4572001" y="2687234"/>
            <a:ext cx="431344" cy="42168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AEC973C-5191-A6D6-C501-900D6C08E10C}"/>
              </a:ext>
            </a:extLst>
          </p:cNvPr>
          <p:cNvSpPr/>
          <p:nvPr/>
        </p:nvSpPr>
        <p:spPr>
          <a:xfrm>
            <a:off x="3867544" y="2177025"/>
            <a:ext cx="431344" cy="42168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F4B954A-CFAB-81DE-915A-D8D0F67DA185}"/>
              </a:ext>
            </a:extLst>
          </p:cNvPr>
          <p:cNvSpPr txBox="1"/>
          <p:nvPr/>
        </p:nvSpPr>
        <p:spPr>
          <a:xfrm>
            <a:off x="4552367" y="2246905"/>
            <a:ext cx="5707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latin typeface="Helvetica World Bold Italics"/>
              </a:rPr>
              <a:t>20 µm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FB52F45-B860-24D7-83B3-C2C0EDE42E4C}"/>
              </a:ext>
            </a:extLst>
          </p:cNvPr>
          <p:cNvCxnSpPr/>
          <p:nvPr/>
        </p:nvCxnSpPr>
        <p:spPr>
          <a:xfrm>
            <a:off x="4630798" y="2246905"/>
            <a:ext cx="2911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0C9903E-CA84-C9A7-6EE4-B7000EF664C9}"/>
              </a:ext>
            </a:extLst>
          </p:cNvPr>
          <p:cNvSpPr txBox="1"/>
          <p:nvPr/>
        </p:nvSpPr>
        <p:spPr>
          <a:xfrm>
            <a:off x="11353800" y="1341925"/>
            <a:ext cx="553998" cy="408795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r>
              <a:rPr lang="en-GB" sz="2400" b="1" i="1">
                <a:effectLst/>
              </a:rPr>
              <a:t>Mineralogy - Smear slides</a:t>
            </a:r>
          </a:p>
        </p:txBody>
      </p:sp>
      <p:pic>
        <p:nvPicPr>
          <p:cNvPr id="51" name="Picture 50" descr="A diagram of a person&#10;&#10;Description automatically generated">
            <a:extLst>
              <a:ext uri="{FF2B5EF4-FFF2-40B4-BE49-F238E27FC236}">
                <a16:creationId xmlns:a16="http://schemas.microsoft.com/office/drawing/2014/main" id="{2BB82BEA-41ED-69E8-B674-E47EACB04978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11" t="2336" r="26875" b="2661"/>
          <a:stretch/>
        </p:blipFill>
        <p:spPr bwMode="auto">
          <a:xfrm>
            <a:off x="5833848" y="1231558"/>
            <a:ext cx="4599974" cy="4391905"/>
          </a:xfrm>
          <a:prstGeom prst="rect">
            <a:avLst/>
          </a:prstGeom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5CAE5875-DCC9-FE61-C75C-7171495D10FC}"/>
              </a:ext>
            </a:extLst>
          </p:cNvPr>
          <p:cNvSpPr/>
          <p:nvPr/>
        </p:nvSpPr>
        <p:spPr>
          <a:xfrm>
            <a:off x="7861955" y="2144528"/>
            <a:ext cx="2205254" cy="305011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47EE879-5FD3-06B5-37DD-8B7910398D82}"/>
              </a:ext>
            </a:extLst>
          </p:cNvPr>
          <p:cNvSpPr/>
          <p:nvPr/>
        </p:nvSpPr>
        <p:spPr>
          <a:xfrm>
            <a:off x="6254093" y="2479875"/>
            <a:ext cx="1607861" cy="27147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6F1D57-569B-65F2-A756-BD226048EFF2}"/>
              </a:ext>
            </a:extLst>
          </p:cNvPr>
          <p:cNvSpPr txBox="1"/>
          <p:nvPr/>
        </p:nvSpPr>
        <p:spPr>
          <a:xfrm>
            <a:off x="7592647" y="1768387"/>
            <a:ext cx="2597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solidFill>
                  <a:srgbClr val="00B0F0"/>
                </a:solidFill>
                <a:latin typeface="Helvetica World Bold Italics"/>
              </a:rPr>
              <a:t>Background sediments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D08F126-133C-8CF6-2215-0C1EDB301002}"/>
              </a:ext>
            </a:extLst>
          </p:cNvPr>
          <p:cNvSpPr txBox="1"/>
          <p:nvPr/>
        </p:nvSpPr>
        <p:spPr>
          <a:xfrm>
            <a:off x="6264056" y="2119417"/>
            <a:ext cx="1988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>
                <a:latin typeface="Helvetica World Bold Italics"/>
              </a:rPr>
              <a:t>Black lenticules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9832125-C9E2-4765-6210-C2F5DF3A8CE8}"/>
              </a:ext>
            </a:extLst>
          </p:cNvPr>
          <p:cNvSpPr txBox="1"/>
          <p:nvPr/>
        </p:nvSpPr>
        <p:spPr>
          <a:xfrm>
            <a:off x="10805263" y="1910920"/>
            <a:ext cx="461665" cy="3038473"/>
          </a:xfrm>
          <a:prstGeom prst="rect">
            <a:avLst/>
          </a:prstGeom>
          <a:noFill/>
        </p:spPr>
        <p:txBody>
          <a:bodyPr vert="vert" wrap="square">
            <a:spAutoFit/>
          </a:bodyPr>
          <a:lstStyle/>
          <a:p>
            <a:pPr algn="r"/>
            <a:r>
              <a:rPr lang="en-GB" sz="1800"/>
              <a:t>Clustering analysis – k mean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B747C65-333B-8C4B-E559-D12C850996E6}"/>
              </a:ext>
            </a:extLst>
          </p:cNvPr>
          <p:cNvGrpSpPr/>
          <p:nvPr/>
        </p:nvGrpSpPr>
        <p:grpSpPr>
          <a:xfrm>
            <a:off x="1912338" y="3504140"/>
            <a:ext cx="3318027" cy="2240273"/>
            <a:chOff x="0" y="0"/>
            <a:chExt cx="4046220" cy="2320925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50365C6D-E1A3-2C54-9C9B-96F63EDA7571}"/>
                </a:ext>
              </a:extLst>
            </p:cNvPr>
            <p:cNvGrpSpPr/>
            <p:nvPr/>
          </p:nvGrpSpPr>
          <p:grpSpPr>
            <a:xfrm>
              <a:off x="0" y="0"/>
              <a:ext cx="4046220" cy="2320925"/>
              <a:chOff x="0" y="0"/>
              <a:chExt cx="4062095" cy="2320925"/>
            </a:xfrm>
          </p:grpSpPr>
          <p:pic>
            <p:nvPicPr>
              <p:cNvPr id="95" name="Picture 94" descr="A close-up of a black and white speckled surface&#10;&#10;Description automatically generated">
                <a:extLst>
                  <a:ext uri="{FF2B5EF4-FFF2-40B4-BE49-F238E27FC236}">
                    <a16:creationId xmlns:a16="http://schemas.microsoft.com/office/drawing/2014/main" id="{A9AE5FD3-526C-C913-5715-41308C180A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062095" cy="2320925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0523F3BC-92A3-8648-5504-1A6F4A084C84}"/>
                  </a:ext>
                </a:extLst>
              </p:cNvPr>
              <p:cNvCxnSpPr/>
              <p:nvPr/>
            </p:nvCxnSpPr>
            <p:spPr>
              <a:xfrm flipV="1">
                <a:off x="260096" y="914400"/>
                <a:ext cx="547624" cy="845820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137EF9FB-57D6-E563-A8D6-D9D50EE85C0F}"/>
                  </a:ext>
                </a:extLst>
              </p:cNvPr>
              <p:cNvCxnSpPr/>
              <p:nvPr/>
            </p:nvCxnSpPr>
            <p:spPr>
              <a:xfrm flipH="1">
                <a:off x="2119021" y="251460"/>
                <a:ext cx="535493" cy="472440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2" name="Text Box 4">
              <a:extLst>
                <a:ext uri="{FF2B5EF4-FFF2-40B4-BE49-F238E27FC236}">
                  <a16:creationId xmlns:a16="http://schemas.microsoft.com/office/drawing/2014/main" id="{A3094F41-5251-8CE7-2837-A51F16C352D8}"/>
                </a:ext>
              </a:extLst>
            </p:cNvPr>
            <p:cNvSpPr txBox="1"/>
            <p:nvPr/>
          </p:nvSpPr>
          <p:spPr>
            <a:xfrm>
              <a:off x="0" y="1752601"/>
              <a:ext cx="661915" cy="27124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GB" sz="1100">
                  <a:effectLst/>
                  <a:latin typeface="Helvetica World Bold Italics"/>
                  <a:ea typeface="Arial" panose="020B0604020202020204" pitchFamily="34" charset="0"/>
                </a:rPr>
                <a:t>Pyrite</a:t>
              </a: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0241EC3D-28DA-5C1A-FB87-0683215F1D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1915" y="1703070"/>
              <a:ext cx="610625" cy="178465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4" name="Text Box 4">
              <a:extLst>
                <a:ext uri="{FF2B5EF4-FFF2-40B4-BE49-F238E27FC236}">
                  <a16:creationId xmlns:a16="http://schemas.microsoft.com/office/drawing/2014/main" id="{CD858ABF-D0A2-A2DE-FBEE-574EB569D676}"/>
                </a:ext>
              </a:extLst>
            </p:cNvPr>
            <p:cNvSpPr txBox="1"/>
            <p:nvPr/>
          </p:nvSpPr>
          <p:spPr>
            <a:xfrm>
              <a:off x="2384307" y="1"/>
              <a:ext cx="1416365" cy="25146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GB" sz="1100">
                  <a:effectLst/>
                  <a:latin typeface="Helvetica World Bold Italics"/>
                  <a:ea typeface="Arial" panose="020B0604020202020204" pitchFamily="34" charset="0"/>
                </a:rPr>
                <a:t>Organic matter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850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0" grpId="0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8F9B3135-F9A9-85CE-3451-50B8A2441EFD}"/>
              </a:ext>
            </a:extLst>
          </p:cNvPr>
          <p:cNvGrpSpPr/>
          <p:nvPr/>
        </p:nvGrpSpPr>
        <p:grpSpPr>
          <a:xfrm>
            <a:off x="0" y="0"/>
            <a:ext cx="12192000" cy="1036763"/>
            <a:chOff x="0" y="0"/>
            <a:chExt cx="3612444" cy="409585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7AACAF11-83D0-8350-E7D1-BCCD124E9A39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D7DEFD5B-6FE2-A535-BABE-0E229ED5CD1A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34CC5BE1-6CAB-53B4-B124-A47A1B94041C}"/>
              </a:ext>
            </a:extLst>
          </p:cNvPr>
          <p:cNvGrpSpPr/>
          <p:nvPr/>
        </p:nvGrpSpPr>
        <p:grpSpPr>
          <a:xfrm>
            <a:off x="0" y="5821237"/>
            <a:ext cx="12192000" cy="1036763"/>
            <a:chOff x="0" y="0"/>
            <a:chExt cx="3612444" cy="409585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861BD235-C520-FA2B-CB34-3FF153F958BE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1B092446-AAAD-F12C-2973-FCFBAC2A679B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01F1F-8C52-1016-7F25-62BCC088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z="1000" dirty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Mélinda Martins - EGU 2024 - SSP1.1 Open Session on Stratigraphy, Sedimentology, and Palaeontology</a:t>
            </a:r>
            <a:endParaRPr lang="en-GB" sz="1000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A3D590-3573-6CD4-699D-5BEA1E7B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17</a:t>
            </a:fld>
            <a:endParaRPr lang="en-GB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87D7C923-A71E-79BF-7820-9ED32C1646ED}"/>
              </a:ext>
            </a:extLst>
          </p:cNvPr>
          <p:cNvSpPr txBox="1"/>
          <p:nvPr/>
        </p:nvSpPr>
        <p:spPr>
          <a:xfrm>
            <a:off x="1847850" y="272352"/>
            <a:ext cx="849630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2"/>
              </a:lnSpc>
            </a:pPr>
            <a:r>
              <a:rPr lang="en-US" sz="3500" b="1" spc="177" dirty="0">
                <a:solidFill>
                  <a:srgbClr val="F6F8F3"/>
                </a:solidFill>
                <a:latin typeface="Helvetica World Bold Italics"/>
              </a:rPr>
              <a:t>Key Findings</a:t>
            </a: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2778D9BF-1D59-F93A-6516-956D8E48032B}"/>
              </a:ext>
            </a:extLst>
          </p:cNvPr>
          <p:cNvSpPr/>
          <p:nvPr/>
        </p:nvSpPr>
        <p:spPr>
          <a:xfrm>
            <a:off x="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9" y="0"/>
                </a:lnTo>
                <a:lnTo>
                  <a:pt x="830179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 t="-2548" b="-2548"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954F557E-DC45-C84B-1002-F357FBB3E708}"/>
              </a:ext>
            </a:extLst>
          </p:cNvPr>
          <p:cNvSpPr/>
          <p:nvPr/>
        </p:nvSpPr>
        <p:spPr>
          <a:xfrm>
            <a:off x="83820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8" y="0"/>
                </a:lnTo>
                <a:lnTo>
                  <a:pt x="830178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64EC14A-9C35-A94B-7CC7-944EB25A293B}"/>
              </a:ext>
            </a:extLst>
          </p:cNvPr>
          <p:cNvSpPr txBox="1"/>
          <p:nvPr/>
        </p:nvSpPr>
        <p:spPr>
          <a:xfrm>
            <a:off x="6383652" y="1309115"/>
            <a:ext cx="5571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effectLst/>
                <a:latin typeface="Helvetica World Bold Italics"/>
              </a:rPr>
              <a:t>Presence of Euhedral Pyrite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0CCC2F7-F964-E241-C514-A63301CB44C1}"/>
              </a:ext>
            </a:extLst>
          </p:cNvPr>
          <p:cNvSpPr txBox="1"/>
          <p:nvPr/>
        </p:nvSpPr>
        <p:spPr>
          <a:xfrm>
            <a:off x="6391373" y="2428660"/>
            <a:ext cx="541296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>
                <a:latin typeface="Helvetica World Bold Italics"/>
              </a:rPr>
              <a:t>1- Decomposition of organic matter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C556F41-B545-C693-D56D-F11FD4EEC038}"/>
              </a:ext>
            </a:extLst>
          </p:cNvPr>
          <p:cNvSpPr txBox="1"/>
          <p:nvPr/>
        </p:nvSpPr>
        <p:spPr>
          <a:xfrm>
            <a:off x="6391373" y="3352876"/>
            <a:ext cx="541296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>
                <a:latin typeface="Helvetica World Bold Italics"/>
              </a:rPr>
              <a:t>2- Generation of hydrogen sulphide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B89CA8D-91FB-C6CC-6784-F725E0547B65}"/>
              </a:ext>
            </a:extLst>
          </p:cNvPr>
          <p:cNvSpPr txBox="1"/>
          <p:nvPr/>
        </p:nvSpPr>
        <p:spPr>
          <a:xfrm>
            <a:off x="6391374" y="4279480"/>
            <a:ext cx="555579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>
                <a:latin typeface="Helvetica World Bold Italics"/>
              </a:rPr>
              <a:t>3- Pyrite precipitation</a:t>
            </a:r>
          </a:p>
        </p:txBody>
      </p:sp>
      <p:pic>
        <p:nvPicPr>
          <p:cNvPr id="67" name="Picture 66" descr="A diagram of a diagram of a formation of water&#10;&#10;Description automatically generated with medium confidence">
            <a:extLst>
              <a:ext uri="{FF2B5EF4-FFF2-40B4-BE49-F238E27FC236}">
                <a16:creationId xmlns:a16="http://schemas.microsoft.com/office/drawing/2014/main" id="{165C5644-C75D-6609-B0EF-C5C1DB49A5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98" y="1254935"/>
            <a:ext cx="5271123" cy="422203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2AA5FDB7-0006-81E3-EB5B-AB71ED701886}"/>
              </a:ext>
            </a:extLst>
          </p:cNvPr>
          <p:cNvSpPr txBox="1"/>
          <p:nvPr/>
        </p:nvSpPr>
        <p:spPr>
          <a:xfrm>
            <a:off x="3288403" y="5476972"/>
            <a:ext cx="2723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latin typeface="Helvetica World Bold Italics"/>
              </a:rPr>
              <a:t>From Liu et al. 2019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053DFD8-A070-F4FF-4EC0-4288E4DCED3E}"/>
              </a:ext>
            </a:extLst>
          </p:cNvPr>
          <p:cNvSpPr txBox="1"/>
          <p:nvPr/>
        </p:nvSpPr>
        <p:spPr>
          <a:xfrm>
            <a:off x="6701369" y="5203346"/>
            <a:ext cx="5245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highlight>
                  <a:srgbClr val="FFFFCC"/>
                </a:highlight>
                <a:latin typeface="Helvetica World Bold Italics"/>
              </a:rPr>
              <a:t>Low oxygen conditions</a:t>
            </a:r>
          </a:p>
        </p:txBody>
      </p:sp>
    </p:spTree>
    <p:extLst>
      <p:ext uri="{BB962C8B-B14F-4D97-AF65-F5344CB8AC3E}">
        <p14:creationId xmlns:p14="http://schemas.microsoft.com/office/powerpoint/2010/main" val="74506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8F9B3135-F9A9-85CE-3451-50B8A2441EFD}"/>
              </a:ext>
            </a:extLst>
          </p:cNvPr>
          <p:cNvGrpSpPr/>
          <p:nvPr/>
        </p:nvGrpSpPr>
        <p:grpSpPr>
          <a:xfrm>
            <a:off x="0" y="0"/>
            <a:ext cx="12192000" cy="1036763"/>
            <a:chOff x="0" y="0"/>
            <a:chExt cx="3612444" cy="409585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7AACAF11-83D0-8350-E7D1-BCCD124E9A39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D7DEFD5B-6FE2-A535-BABE-0E229ED5CD1A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34CC5BE1-6CAB-53B4-B124-A47A1B94041C}"/>
              </a:ext>
            </a:extLst>
          </p:cNvPr>
          <p:cNvGrpSpPr/>
          <p:nvPr/>
        </p:nvGrpSpPr>
        <p:grpSpPr>
          <a:xfrm>
            <a:off x="0" y="5821237"/>
            <a:ext cx="12192000" cy="1036763"/>
            <a:chOff x="0" y="0"/>
            <a:chExt cx="3612444" cy="409585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861BD235-C520-FA2B-CB34-3FF153F958BE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1B092446-AAAD-F12C-2973-FCFBAC2A679B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01F1F-8C52-1016-7F25-62BCC088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z="1000" dirty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Mélinda Martins - EGU 2024 - SSP1.1 Open Session on Stratigraphy, Sedimentology, and Palaeontology</a:t>
            </a:r>
            <a:endParaRPr lang="en-GB" sz="1000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A3D590-3573-6CD4-699D-5BEA1E7B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18</a:t>
            </a:fld>
            <a:endParaRPr lang="en-GB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87D7C923-A71E-79BF-7820-9ED32C1646ED}"/>
              </a:ext>
            </a:extLst>
          </p:cNvPr>
          <p:cNvSpPr txBox="1"/>
          <p:nvPr/>
        </p:nvSpPr>
        <p:spPr>
          <a:xfrm>
            <a:off x="1847850" y="272352"/>
            <a:ext cx="849630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2"/>
              </a:lnSpc>
            </a:pPr>
            <a:r>
              <a:rPr lang="en-US" sz="3500" b="1" spc="177" dirty="0">
                <a:solidFill>
                  <a:srgbClr val="F6F8F3"/>
                </a:solidFill>
                <a:latin typeface="Helvetica World Bold Italics"/>
              </a:rPr>
              <a:t>Key Findings</a:t>
            </a: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2778D9BF-1D59-F93A-6516-956D8E48032B}"/>
              </a:ext>
            </a:extLst>
          </p:cNvPr>
          <p:cNvSpPr/>
          <p:nvPr/>
        </p:nvSpPr>
        <p:spPr>
          <a:xfrm>
            <a:off x="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9" y="0"/>
                </a:lnTo>
                <a:lnTo>
                  <a:pt x="830179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 t="-2548" b="-2548"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954F557E-DC45-C84B-1002-F357FBB3E708}"/>
              </a:ext>
            </a:extLst>
          </p:cNvPr>
          <p:cNvSpPr/>
          <p:nvPr/>
        </p:nvSpPr>
        <p:spPr>
          <a:xfrm>
            <a:off x="83820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8" y="0"/>
                </a:lnTo>
                <a:lnTo>
                  <a:pt x="830178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687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034A56-59D7-B00A-53FC-C505FC4DF80D}"/>
              </a:ext>
            </a:extLst>
          </p:cNvPr>
          <p:cNvGrpSpPr/>
          <p:nvPr/>
        </p:nvGrpSpPr>
        <p:grpSpPr>
          <a:xfrm>
            <a:off x="180045" y="1116921"/>
            <a:ext cx="1979432" cy="4614027"/>
            <a:chOff x="1" y="930169"/>
            <a:chExt cx="2185907" cy="534500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8FB31E7-57AF-1251-E875-B361E45047EB}"/>
                </a:ext>
              </a:extLst>
            </p:cNvPr>
            <p:cNvGrpSpPr/>
            <p:nvPr/>
          </p:nvGrpSpPr>
          <p:grpSpPr>
            <a:xfrm>
              <a:off x="1" y="930169"/>
              <a:ext cx="1267694" cy="5345006"/>
              <a:chOff x="1" y="930169"/>
              <a:chExt cx="1267694" cy="5345006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4141150-A09B-6EDE-A1FA-76AE721F8359}"/>
                  </a:ext>
                </a:extLst>
              </p:cNvPr>
              <p:cNvGrpSpPr/>
              <p:nvPr/>
            </p:nvGrpSpPr>
            <p:grpSpPr>
              <a:xfrm>
                <a:off x="1" y="930169"/>
                <a:ext cx="1267694" cy="5345006"/>
                <a:chOff x="8875313" y="924424"/>
                <a:chExt cx="1237185" cy="5345006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1F67B241-965C-48A8-A26E-C80184EE8184}"/>
                    </a:ext>
                  </a:extLst>
                </p:cNvPr>
                <p:cNvGrpSpPr/>
                <p:nvPr/>
              </p:nvGrpSpPr>
              <p:grpSpPr>
                <a:xfrm>
                  <a:off x="9203209" y="949286"/>
                  <a:ext cx="909289" cy="5320144"/>
                  <a:chOff x="53340" y="0"/>
                  <a:chExt cx="513198" cy="3217545"/>
                </a:xfrm>
              </p:grpSpPr>
              <p:pic>
                <p:nvPicPr>
                  <p:cNvPr id="26" name="Picture 25" descr="A brown rectangular object with black border&#10;&#10;Description automatically generated">
                    <a:extLst>
                      <a:ext uri="{FF2B5EF4-FFF2-40B4-BE49-F238E27FC236}">
                        <a16:creationId xmlns:a16="http://schemas.microsoft.com/office/drawing/2014/main" id="{9E80136D-B412-CBF4-4373-93538F5721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sharpenSoften amount="25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340" y="0"/>
                    <a:ext cx="266700" cy="3217545"/>
                  </a:xfrm>
                  <a:prstGeom prst="rect">
                    <a:avLst/>
                  </a:prstGeom>
                </p:spPr>
              </p:pic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71037748-E5FA-026D-45B1-731005477566}"/>
                      </a:ext>
                    </a:extLst>
                  </p:cNvPr>
                  <p:cNvGrpSpPr/>
                  <p:nvPr/>
                </p:nvGrpSpPr>
                <p:grpSpPr>
                  <a:xfrm>
                    <a:off x="350521" y="15240"/>
                    <a:ext cx="216017" cy="3202305"/>
                    <a:chOff x="0" y="0"/>
                    <a:chExt cx="340329" cy="4382135"/>
                  </a:xfrm>
                </p:grpSpPr>
                <p:pic>
                  <p:nvPicPr>
                    <p:cNvPr id="28" name="Picture 27" descr="A close up of a metal frame&#10;&#10;Description automatically generated">
                      <a:extLst>
                        <a:ext uri="{FF2B5EF4-FFF2-40B4-BE49-F238E27FC236}">
                          <a16:creationId xmlns:a16="http://schemas.microsoft.com/office/drawing/2014/main" id="{FA9E50CA-2277-4E8F-E606-B5908287BB9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8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sharpenSoften amount="50000"/>
                              </a14:imgEffect>
                              <a14:imgEffect>
                                <a14:brightnessContrast bright="20000" contrast="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1601" r="35445"/>
                    <a:stretch/>
                  </p:blipFill>
                  <p:spPr bwMode="auto">
                    <a:xfrm>
                      <a:off x="10160" y="0"/>
                      <a:ext cx="326390" cy="1870710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29" name="Picture 28" descr="Measuring tape measure next to a rectangular object&#10;&#10;Description automatically generated">
                      <a:extLst>
                        <a:ext uri="{FF2B5EF4-FFF2-40B4-BE49-F238E27FC236}">
                          <a16:creationId xmlns:a16="http://schemas.microsoft.com/office/drawing/2014/main" id="{F87FB9CB-0F4A-9757-7366-71ECEEF2FB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0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1">
                              <a14:imgEffect>
                                <a14:sharpenSoften amount="25000"/>
                              </a14:imgEffect>
                              <a14:imgEffect>
                                <a14:brightnessContrast contrast="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9722" b="31589"/>
                    <a:stretch/>
                  </p:blipFill>
                  <p:spPr bwMode="auto">
                    <a:xfrm rot="5400000">
                      <a:off x="-294640" y="2011680"/>
                      <a:ext cx="935355" cy="325120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30" name="Picture 29" descr="A measuring tape on a concrete slab&#10;&#10;Description automatically generated">
                      <a:extLst>
                        <a:ext uri="{FF2B5EF4-FFF2-40B4-BE49-F238E27FC236}">
                          <a16:creationId xmlns:a16="http://schemas.microsoft.com/office/drawing/2014/main" id="{954966F6-8DC8-7803-A975-32C99BB57F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2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3">
                              <a14:imgEffect>
                                <a14:sharpenSoften amount="25000"/>
                              </a14:imgEffect>
                              <a14:imgEffect>
                                <a14:brightnessContrast contrast="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40801" b="30209"/>
                    <a:stretch/>
                  </p:blipFill>
                  <p:spPr bwMode="auto">
                    <a:xfrm rot="5400000">
                      <a:off x="-29403" y="2607684"/>
                      <a:ext cx="396521" cy="327660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31" name="Picture 30" descr="A close-up of a cement slab&#10;&#10;Description automatically generated">
                      <a:extLst>
                        <a:ext uri="{FF2B5EF4-FFF2-40B4-BE49-F238E27FC236}">
                          <a16:creationId xmlns:a16="http://schemas.microsoft.com/office/drawing/2014/main" id="{D1ED8DE9-B53B-FF77-3E84-E74AF1C8397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5">
                              <a14:imgEffect>
                                <a14:sharpenSoften amount="25000"/>
                              </a14:imgEffect>
                              <a14:imgEffect>
                                <a14:brightnessContrast contrast="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16536" b="48332"/>
                    <a:stretch/>
                  </p:blipFill>
                  <p:spPr bwMode="auto">
                    <a:xfrm rot="5400000">
                      <a:off x="-307176" y="3248287"/>
                      <a:ext cx="956555" cy="338455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32" name="Picture 31" descr="A measuring tape and a piece of cement&#10;&#10;Description automatically generated">
                      <a:extLst>
                        <a:ext uri="{FF2B5EF4-FFF2-40B4-BE49-F238E27FC236}">
                          <a16:creationId xmlns:a16="http://schemas.microsoft.com/office/drawing/2014/main" id="{9D339140-7FF4-B9BF-EFC4-2487C804D9E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6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7">
                              <a14:imgEffect>
                                <a14:sharpenSoften amount="25000"/>
                              </a14:imgEffect>
                              <a14:imgEffect>
                                <a14:brightnessContrast contrast="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20030" r="13906" b="42903"/>
                    <a:stretch/>
                  </p:blipFill>
                  <p:spPr>
                    <a:xfrm rot="5400000">
                      <a:off x="-84772" y="3958907"/>
                      <a:ext cx="508000" cy="338455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25" name="Picture 24" descr="A group of lines with different colors&#10;&#10;Description automatically generated">
                  <a:extLst>
                    <a:ext uri="{FF2B5EF4-FFF2-40B4-BE49-F238E27FC236}">
                      <a16:creationId xmlns:a16="http://schemas.microsoft.com/office/drawing/2014/main" id="{27AF0CEA-F878-91D7-D04F-944E043F86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sharpenSoften amount="25000"/>
                          </a14:imgEffect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457" t="-293" r="96798" b="5009"/>
                <a:stretch/>
              </p:blipFill>
              <p:spPr bwMode="auto">
                <a:xfrm>
                  <a:off x="8875313" y="924424"/>
                  <a:ext cx="364490" cy="5345006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F15E2AFA-84F7-F920-49FF-05057EECC842}"/>
                  </a:ext>
                </a:extLst>
              </p:cNvPr>
              <p:cNvGrpSpPr/>
              <p:nvPr/>
            </p:nvGrpSpPr>
            <p:grpSpPr>
              <a:xfrm>
                <a:off x="472955" y="1925259"/>
                <a:ext cx="774000" cy="11160"/>
                <a:chOff x="472955" y="1925259"/>
                <a:chExt cx="774000" cy="111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0">
                  <p14:nvContentPartPr>
                    <p14:cNvPr id="22" name="Ink 21">
                      <a:extLst>
                        <a:ext uri="{FF2B5EF4-FFF2-40B4-BE49-F238E27FC236}">
                          <a16:creationId xmlns:a16="http://schemas.microsoft.com/office/drawing/2014/main" id="{6C6731E3-72F4-7D64-E2B0-4CB6930DB63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2955" y="1930659"/>
                    <a:ext cx="290160" cy="5760"/>
                  </p14:xfrm>
                </p:contentPart>
              </mc:Choice>
              <mc:Fallback xmlns="">
                <p:pic>
                  <p:nvPicPr>
                    <p:cNvPr id="22" name="Ink 21">
                      <a:extLst>
                        <a:ext uri="{FF2B5EF4-FFF2-40B4-BE49-F238E27FC236}">
                          <a16:creationId xmlns:a16="http://schemas.microsoft.com/office/drawing/2014/main" id="{6C6731E3-72F4-7D64-E2B0-4CB6930DB632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463018" y="1921059"/>
                      <a:ext cx="309636" cy="2457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">
                  <p14:nvContentPartPr>
                    <p14:cNvPr id="23" name="Ink 22">
                      <a:extLst>
                        <a:ext uri="{FF2B5EF4-FFF2-40B4-BE49-F238E27FC236}">
                          <a16:creationId xmlns:a16="http://schemas.microsoft.com/office/drawing/2014/main" id="{721E005E-FDFD-7171-E1F1-B60093B26E2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67955" y="1925259"/>
                    <a:ext cx="279000" cy="5760"/>
                  </p14:xfrm>
                </p:contentPart>
              </mc:Choice>
              <mc:Fallback xmlns="">
                <p:pic>
                  <p:nvPicPr>
                    <p:cNvPr id="23" name="Ink 22">
                      <a:extLst>
                        <a:ext uri="{FF2B5EF4-FFF2-40B4-BE49-F238E27FC236}">
                          <a16:creationId xmlns:a16="http://schemas.microsoft.com/office/drawing/2014/main" id="{721E005E-FDFD-7171-E1F1-B60093B26E29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958019" y="1914973"/>
                      <a:ext cx="298474" cy="259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3FDC4A3-D22E-FDEB-9A24-CCD7D97FD9D9}"/>
                  </a:ext>
                </a:extLst>
              </p:cNvPr>
              <p:cNvGrpSpPr/>
              <p:nvPr/>
            </p:nvGrpSpPr>
            <p:grpSpPr>
              <a:xfrm>
                <a:off x="467640" y="5921831"/>
                <a:ext cx="779760" cy="16200"/>
                <a:chOff x="467640" y="5921831"/>
                <a:chExt cx="779760" cy="162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4">
                  <p14:nvContentPartPr>
                    <p14:cNvPr id="20" name="Ink 19">
                      <a:extLst>
                        <a:ext uri="{FF2B5EF4-FFF2-40B4-BE49-F238E27FC236}">
                          <a16:creationId xmlns:a16="http://schemas.microsoft.com/office/drawing/2014/main" id="{D4E5173F-47EF-6BF0-808A-0BEF986AD24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7640" y="5937671"/>
                    <a:ext cx="295920" cy="360"/>
                  </p14:xfrm>
                </p:contentPart>
              </mc:Choice>
              <mc:Fallback xmlns="">
                <p:pic>
                  <p:nvPicPr>
                    <p:cNvPr id="20" name="Ink 19">
                      <a:extLst>
                        <a:ext uri="{FF2B5EF4-FFF2-40B4-BE49-F238E27FC236}">
                          <a16:creationId xmlns:a16="http://schemas.microsoft.com/office/drawing/2014/main" id="{D4E5173F-47EF-6BF0-808A-0BEF986AD248}"/>
                        </a:ext>
                      </a:extLst>
                    </p:cNvPr>
                    <p:cNvPicPr/>
                    <p:nvPr/>
                  </p:nvPicPr>
                  <p:blipFill>
                    <a:blip r:embed="rId25"/>
                    <a:stretch>
                      <a:fillRect/>
                    </a:stretch>
                  </p:blipFill>
                  <p:spPr>
                    <a:xfrm>
                      <a:off x="457696" y="5928671"/>
                      <a:ext cx="315409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">
                  <p14:nvContentPartPr>
                    <p14:cNvPr id="21" name="Ink 20">
                      <a:extLst>
                        <a:ext uri="{FF2B5EF4-FFF2-40B4-BE49-F238E27FC236}">
                          <a16:creationId xmlns:a16="http://schemas.microsoft.com/office/drawing/2014/main" id="{19D08FCB-3DE5-5A47-B6D8-CC01C1BAB01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14040" y="5921831"/>
                    <a:ext cx="333360" cy="360"/>
                  </p14:xfrm>
                </p:contentPart>
              </mc:Choice>
              <mc:Fallback xmlns="">
                <p:pic>
                  <p:nvPicPr>
                    <p:cNvPr id="21" name="Ink 20">
                      <a:extLst>
                        <a:ext uri="{FF2B5EF4-FFF2-40B4-BE49-F238E27FC236}">
                          <a16:creationId xmlns:a16="http://schemas.microsoft.com/office/drawing/2014/main" id="{19D08FCB-3DE5-5A47-B6D8-CC01C1BAB011}"/>
                        </a:ext>
                      </a:extLst>
                    </p:cNvPr>
                    <p:cNvPicPr/>
                    <p:nvPr/>
                  </p:nvPicPr>
                  <p:blipFill>
                    <a:blip r:embed="rId27"/>
                    <a:stretch>
                      <a:fillRect/>
                    </a:stretch>
                  </p:blipFill>
                  <p:spPr>
                    <a:xfrm>
                      <a:off x="904095" y="5912831"/>
                      <a:ext cx="352852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1BFDEF-25B8-F842-883D-3720BDF57EC8}"/>
                </a:ext>
              </a:extLst>
            </p:cNvPr>
            <p:cNvSpPr txBox="1"/>
            <p:nvPr/>
          </p:nvSpPr>
          <p:spPr>
            <a:xfrm>
              <a:off x="1223903" y="1810094"/>
              <a:ext cx="785249" cy="285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Helvetica World Bold Italics"/>
                </a:rPr>
                <a:t>60-61 cm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7F75D4-BCC6-0429-32E2-7370121935E9}"/>
                </a:ext>
              </a:extLst>
            </p:cNvPr>
            <p:cNvSpPr txBox="1"/>
            <p:nvPr/>
          </p:nvSpPr>
          <p:spPr>
            <a:xfrm>
              <a:off x="1201991" y="5798720"/>
              <a:ext cx="983917" cy="285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Helvetica World Bold Italics"/>
                </a:rPr>
                <a:t>304-305 cm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47210C2-E1A3-5B6B-0DBC-C9C2352AC364}"/>
              </a:ext>
            </a:extLst>
          </p:cNvPr>
          <p:cNvGrpSpPr/>
          <p:nvPr/>
        </p:nvGrpSpPr>
        <p:grpSpPr>
          <a:xfrm>
            <a:off x="2498143" y="1184619"/>
            <a:ext cx="7195713" cy="4546329"/>
            <a:chOff x="0" y="60960"/>
            <a:chExt cx="6055042" cy="3685113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1337282-2516-7D2B-A1F1-665FB4EC0B64}"/>
                </a:ext>
              </a:extLst>
            </p:cNvPr>
            <p:cNvGrpSpPr/>
            <p:nvPr/>
          </p:nvGrpSpPr>
          <p:grpSpPr>
            <a:xfrm>
              <a:off x="0" y="60960"/>
              <a:ext cx="6050280" cy="3685113"/>
              <a:chOff x="0" y="0"/>
              <a:chExt cx="6050280" cy="3685113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1385AE0D-2E0C-F05F-ECDC-A09695952B48}"/>
                  </a:ext>
                </a:extLst>
              </p:cNvPr>
              <p:cNvGrpSpPr/>
              <p:nvPr/>
            </p:nvGrpSpPr>
            <p:grpSpPr>
              <a:xfrm>
                <a:off x="0" y="0"/>
                <a:ext cx="6050280" cy="3685113"/>
                <a:chOff x="0" y="-7620"/>
                <a:chExt cx="8333105" cy="4862830"/>
              </a:xfrm>
            </p:grpSpPr>
            <p:pic>
              <p:nvPicPr>
                <p:cNvPr id="79" name="Picture 78" descr="A close-up of some small rocks&#10;&#10;Description automatically generated">
                  <a:extLst>
                    <a:ext uri="{FF2B5EF4-FFF2-40B4-BE49-F238E27FC236}">
                      <a16:creationId xmlns:a16="http://schemas.microsoft.com/office/drawing/2014/main" id="{38F19289-9371-D82D-7047-E6AB7AC16D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8" cstate="print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sharpenSoften amount="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02"/>
                <a:stretch/>
              </p:blipFill>
              <p:spPr>
                <a:xfrm>
                  <a:off x="4320540" y="0"/>
                  <a:ext cx="3985260" cy="2255520"/>
                </a:xfrm>
                <a:prstGeom prst="rect">
                  <a:avLst/>
                </a:prstGeom>
              </p:spPr>
            </p:pic>
            <p:pic>
              <p:nvPicPr>
                <p:cNvPr id="80" name="Picture 79" descr="A close-up of white round objects&#10;&#10;Description automatically generated">
                  <a:extLst>
                    <a:ext uri="{FF2B5EF4-FFF2-40B4-BE49-F238E27FC236}">
                      <a16:creationId xmlns:a16="http://schemas.microsoft.com/office/drawing/2014/main" id="{347AD291-64A3-29BE-BD13-1557842F7B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0" cstate="print">
                  <a:extLst>
                    <a:ext uri="{BEBA8EAE-BF5A-486C-A8C5-ECC9F3942E4B}">
                      <a14:imgProps xmlns:a14="http://schemas.microsoft.com/office/drawing/2010/main">
                        <a14:imgLayer r:embed="rId31">
                          <a14:imgEffect>
                            <a14:sharpenSoften amount="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-339" r="827"/>
                <a:stretch/>
              </p:blipFill>
              <p:spPr>
                <a:xfrm>
                  <a:off x="0" y="-7620"/>
                  <a:ext cx="3962400" cy="2255520"/>
                </a:xfrm>
                <a:prstGeom prst="rect">
                  <a:avLst/>
                </a:prstGeom>
              </p:spPr>
            </p:pic>
            <p:pic>
              <p:nvPicPr>
                <p:cNvPr id="81" name="Picture 80" descr="A close-up of some white crystals&#10;&#10;Description automatically generated">
                  <a:extLst>
                    <a:ext uri="{FF2B5EF4-FFF2-40B4-BE49-F238E27FC236}">
                      <a16:creationId xmlns:a16="http://schemas.microsoft.com/office/drawing/2014/main" id="{BA4B5326-FAC2-CBBE-9970-4274C6CDFB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2" cstate="print">
                  <a:extLst>
                    <a:ext uri="{BEBA8EAE-BF5A-486C-A8C5-ECC9F3942E4B}">
                      <a14:imgProps xmlns:a14="http://schemas.microsoft.com/office/drawing/2010/main">
                        <a14:imgLayer r:embed="rId33">
                          <a14:imgEffect>
                            <a14:sharpenSoften amount="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-340" r="765" b="-1"/>
                <a:stretch/>
              </p:blipFill>
              <p:spPr>
                <a:xfrm>
                  <a:off x="0" y="2606040"/>
                  <a:ext cx="3954780" cy="2249170"/>
                </a:xfrm>
                <a:prstGeom prst="rect">
                  <a:avLst/>
                </a:prstGeom>
              </p:spPr>
            </p:pic>
            <p:pic>
              <p:nvPicPr>
                <p:cNvPr id="82" name="Picture 81" descr="A close-up of some small white balls&#10;&#10;Description automatically generated">
                  <a:extLst>
                    <a:ext uri="{FF2B5EF4-FFF2-40B4-BE49-F238E27FC236}">
                      <a16:creationId xmlns:a16="http://schemas.microsoft.com/office/drawing/2014/main" id="{B52515E8-71C2-B254-CE21-39CC1F42B0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BEBA8EAE-BF5A-486C-A8C5-ECC9F3942E4B}">
                      <a14:imgProps xmlns:a14="http://schemas.microsoft.com/office/drawing/2010/main">
                        <a14:imgLayer r:embed="rId35">
                          <a14:imgEffect>
                            <a14:sharpenSoften amount="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5780" y="2598420"/>
                  <a:ext cx="3997325" cy="2239645"/>
                </a:xfrm>
                <a:prstGeom prst="rect">
                  <a:avLst/>
                </a:prstGeom>
              </p:spPr>
            </p:pic>
          </p:grp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ADBB37BD-73A3-0DF5-FC46-ED4DEE1F44B7}"/>
                  </a:ext>
                </a:extLst>
              </p:cNvPr>
              <p:cNvCxnSpPr/>
              <p:nvPr/>
            </p:nvCxnSpPr>
            <p:spPr>
              <a:xfrm flipV="1">
                <a:off x="3634740" y="480060"/>
                <a:ext cx="267335" cy="44958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F11D6E1B-F40B-51FA-D19A-AD3310231C41}"/>
                  </a:ext>
                </a:extLst>
              </p:cNvPr>
              <p:cNvCxnSpPr/>
              <p:nvPr/>
            </p:nvCxnSpPr>
            <p:spPr>
              <a:xfrm flipV="1">
                <a:off x="3642360" y="632460"/>
                <a:ext cx="412115" cy="312420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31035FAF-CF41-155A-5778-6B69754CC5C8}"/>
                  </a:ext>
                </a:extLst>
              </p:cNvPr>
              <p:cNvCxnSpPr/>
              <p:nvPr/>
            </p:nvCxnSpPr>
            <p:spPr>
              <a:xfrm flipH="1" flipV="1">
                <a:off x="4876800" y="758190"/>
                <a:ext cx="647700" cy="179070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0" name="Text Box 4">
                <a:extLst>
                  <a:ext uri="{FF2B5EF4-FFF2-40B4-BE49-F238E27FC236}">
                    <a16:creationId xmlns:a16="http://schemas.microsoft.com/office/drawing/2014/main" id="{070F2936-890D-4946-3D08-54CB67F94088}"/>
                  </a:ext>
                </a:extLst>
              </p:cNvPr>
              <p:cNvSpPr txBox="1"/>
              <p:nvPr/>
            </p:nvSpPr>
            <p:spPr>
              <a:xfrm>
                <a:off x="3131819" y="929640"/>
                <a:ext cx="1021080" cy="2286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-GB" sz="1000" dirty="0">
                    <a:effectLst/>
                    <a:latin typeface="Helvetica World Bold Italics"/>
                    <a:ea typeface="Arial" panose="020B0604020202020204" pitchFamily="34" charset="0"/>
                  </a:rPr>
                  <a:t>Other terrigenous</a:t>
                </a:r>
              </a:p>
            </p:txBody>
          </p:sp>
          <p:sp>
            <p:nvSpPr>
              <p:cNvPr id="71" name="Text Box 4">
                <a:extLst>
                  <a:ext uri="{FF2B5EF4-FFF2-40B4-BE49-F238E27FC236}">
                    <a16:creationId xmlns:a16="http://schemas.microsoft.com/office/drawing/2014/main" id="{2F481A49-DB1E-FAEE-ADBB-EFA1FA1B0EE6}"/>
                  </a:ext>
                </a:extLst>
              </p:cNvPr>
              <p:cNvSpPr txBox="1"/>
              <p:nvPr/>
            </p:nvSpPr>
            <p:spPr>
              <a:xfrm>
                <a:off x="5006976" y="929640"/>
                <a:ext cx="1021079" cy="2286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-GB" sz="1000" dirty="0">
                    <a:effectLst/>
                    <a:latin typeface="Helvetica World Bold Italics"/>
                    <a:ea typeface="Arial" panose="020B0604020202020204" pitchFamily="34" charset="0"/>
                  </a:rPr>
                  <a:t>Oxidized minerals</a:t>
                </a:r>
              </a:p>
            </p:txBody>
          </p:sp>
          <p:sp>
            <p:nvSpPr>
              <p:cNvPr id="72" name="Text Box 4">
                <a:extLst>
                  <a:ext uri="{FF2B5EF4-FFF2-40B4-BE49-F238E27FC236}">
                    <a16:creationId xmlns:a16="http://schemas.microsoft.com/office/drawing/2014/main" id="{A9E46BF7-8537-1DFD-9576-FF8164545BF8}"/>
                  </a:ext>
                </a:extLst>
              </p:cNvPr>
              <p:cNvSpPr txBox="1"/>
              <p:nvPr/>
            </p:nvSpPr>
            <p:spPr>
              <a:xfrm>
                <a:off x="3147060" y="2590801"/>
                <a:ext cx="1005839" cy="222274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-GB" sz="1000" dirty="0">
                    <a:effectLst/>
                    <a:latin typeface="Helvetica World Bold Italics"/>
                    <a:ea typeface="Arial" panose="020B0604020202020204" pitchFamily="34" charset="0"/>
                  </a:rPr>
                  <a:t>Oxidized minerals</a:t>
                </a:r>
              </a:p>
            </p:txBody>
          </p: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788F10C3-A81D-2736-4969-E11C04AE10A7}"/>
                  </a:ext>
                </a:extLst>
              </p:cNvPr>
              <p:cNvCxnSpPr/>
              <p:nvPr/>
            </p:nvCxnSpPr>
            <p:spPr>
              <a:xfrm flipH="1">
                <a:off x="3459480" y="2773680"/>
                <a:ext cx="114300" cy="358140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672B084D-1528-5852-2003-1D82E5AA0598}"/>
                  </a:ext>
                </a:extLst>
              </p:cNvPr>
              <p:cNvCxnSpPr/>
              <p:nvPr/>
            </p:nvCxnSpPr>
            <p:spPr>
              <a:xfrm flipV="1">
                <a:off x="2426970" y="434340"/>
                <a:ext cx="57150" cy="506730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B2CCC78F-D69C-655C-00EF-EA9C82FB68DE}"/>
                  </a:ext>
                </a:extLst>
              </p:cNvPr>
              <p:cNvCxnSpPr/>
              <p:nvPr/>
            </p:nvCxnSpPr>
            <p:spPr>
              <a:xfrm flipH="1" flipV="1">
                <a:off x="1874520" y="449580"/>
                <a:ext cx="403860" cy="495300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6" name="Text Box 4">
                <a:extLst>
                  <a:ext uri="{FF2B5EF4-FFF2-40B4-BE49-F238E27FC236}">
                    <a16:creationId xmlns:a16="http://schemas.microsoft.com/office/drawing/2014/main" id="{EC9E2DF2-5A2E-FB1E-FD61-E2C10A42EAF8}"/>
                  </a:ext>
                </a:extLst>
              </p:cNvPr>
              <p:cNvSpPr txBox="1"/>
              <p:nvPr/>
            </p:nvSpPr>
            <p:spPr>
              <a:xfrm>
                <a:off x="1578526" y="929641"/>
                <a:ext cx="1294849" cy="228599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-GB" sz="1000" dirty="0">
                    <a:effectLst/>
                    <a:latin typeface="Helvetica World Bold Italics"/>
                    <a:ea typeface="Arial" panose="020B0604020202020204" pitchFamily="34" charset="0"/>
                  </a:rPr>
                  <a:t>Planktonic foraminifera</a:t>
                </a:r>
              </a:p>
            </p:txBody>
          </p:sp>
          <p:sp>
            <p:nvSpPr>
              <p:cNvPr id="77" name="Text Box 4">
                <a:extLst>
                  <a:ext uri="{FF2B5EF4-FFF2-40B4-BE49-F238E27FC236}">
                    <a16:creationId xmlns:a16="http://schemas.microsoft.com/office/drawing/2014/main" id="{F56DAF07-F4BD-499E-880C-B1557C4EA640}"/>
                  </a:ext>
                </a:extLst>
              </p:cNvPr>
              <p:cNvSpPr txBox="1"/>
              <p:nvPr/>
            </p:nvSpPr>
            <p:spPr>
              <a:xfrm>
                <a:off x="7620" y="2491740"/>
                <a:ext cx="1288643" cy="2286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n-GB" sz="1000" dirty="0">
                    <a:effectLst/>
                    <a:latin typeface="Helvetica World Bold Italics"/>
                    <a:ea typeface="Arial" panose="020B0604020202020204" pitchFamily="34" charset="0"/>
                  </a:rPr>
                  <a:t>Planktonic foraminifera</a:t>
                </a:r>
              </a:p>
            </p:txBody>
          </p: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10B3CF8D-A0E9-D423-9FE4-A9F8168C4ADF}"/>
                  </a:ext>
                </a:extLst>
              </p:cNvPr>
              <p:cNvCxnSpPr/>
              <p:nvPr/>
            </p:nvCxnSpPr>
            <p:spPr>
              <a:xfrm>
                <a:off x="845820" y="2705100"/>
                <a:ext cx="312420" cy="426720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5" name="Text Box 4">
              <a:extLst>
                <a:ext uri="{FF2B5EF4-FFF2-40B4-BE49-F238E27FC236}">
                  <a16:creationId xmlns:a16="http://schemas.microsoft.com/office/drawing/2014/main" id="{4120E927-8C64-AD39-BE76-C0E91A153F16}"/>
                </a:ext>
              </a:extLst>
            </p:cNvPr>
            <p:cNvSpPr txBox="1"/>
            <p:nvPr/>
          </p:nvSpPr>
          <p:spPr>
            <a:xfrm>
              <a:off x="721907" y="60960"/>
              <a:ext cx="2149475" cy="2286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GB" sz="1100" dirty="0">
                  <a:effectLst/>
                  <a:latin typeface="Helvetica World Bold Italics"/>
                  <a:ea typeface="Arial" panose="020B0604020202020204" pitchFamily="34" charset="0"/>
                  <a:cs typeface="Times New Roman" panose="02020603050405020304" pitchFamily="18" charset="0"/>
                </a:rPr>
                <a:t>PC06 60-61 cm BSF (125 μm) – bgd</a:t>
              </a:r>
              <a:endParaRPr lang="en-GB" sz="1100" dirty="0">
                <a:effectLst/>
                <a:latin typeface="Helvetica World Bold Italics"/>
                <a:ea typeface="Arial" panose="020B0604020202020204" pitchFamily="34" charset="0"/>
              </a:endParaRPr>
            </a:p>
          </p:txBody>
        </p:sp>
        <p:sp>
          <p:nvSpPr>
            <p:cNvPr id="56" name="Text Box 4">
              <a:extLst>
                <a:ext uri="{FF2B5EF4-FFF2-40B4-BE49-F238E27FC236}">
                  <a16:creationId xmlns:a16="http://schemas.microsoft.com/office/drawing/2014/main" id="{69D93205-FF3A-A352-A154-048C9CE1BD73}"/>
                </a:ext>
              </a:extLst>
            </p:cNvPr>
            <p:cNvSpPr txBox="1"/>
            <p:nvPr/>
          </p:nvSpPr>
          <p:spPr>
            <a:xfrm>
              <a:off x="721907" y="2052697"/>
              <a:ext cx="2149475" cy="2286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GB" sz="1100" dirty="0">
                  <a:effectLst/>
                  <a:latin typeface="Helvetica World Bold Italics"/>
                  <a:ea typeface="Arial" panose="020B0604020202020204" pitchFamily="34" charset="0"/>
                  <a:cs typeface="Times New Roman" panose="02020603050405020304" pitchFamily="18" charset="0"/>
                </a:rPr>
                <a:t>PC06 60-61 cm BSF (250 μm) – bgd</a:t>
              </a:r>
              <a:endParaRPr lang="en-GB" sz="1100" dirty="0">
                <a:effectLst/>
                <a:latin typeface="Helvetica World Bold Italics"/>
                <a:ea typeface="Arial" panose="020B0604020202020204" pitchFamily="34" charset="0"/>
              </a:endParaRPr>
            </a:p>
          </p:txBody>
        </p:sp>
        <p:sp>
          <p:nvSpPr>
            <p:cNvPr id="57" name="Text Box 4">
              <a:extLst>
                <a:ext uri="{FF2B5EF4-FFF2-40B4-BE49-F238E27FC236}">
                  <a16:creationId xmlns:a16="http://schemas.microsoft.com/office/drawing/2014/main" id="{BD760BEC-49C9-51CC-EF2F-D6155E08BC1C}"/>
                </a:ext>
              </a:extLst>
            </p:cNvPr>
            <p:cNvSpPr txBox="1"/>
            <p:nvPr/>
          </p:nvSpPr>
          <p:spPr>
            <a:xfrm>
              <a:off x="3741420" y="60960"/>
              <a:ext cx="2286635" cy="2286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GB" sz="1100">
                  <a:effectLst/>
                  <a:latin typeface="Helvetica World Bold Italics"/>
                  <a:ea typeface="Arial" panose="020B0604020202020204" pitchFamily="34" charset="0"/>
                  <a:cs typeface="Times New Roman" panose="02020603050405020304" pitchFamily="18" charset="0"/>
                </a:rPr>
                <a:t>PC06 304-305 cm BSF (125 μm) – black</a:t>
              </a:r>
              <a:endParaRPr lang="en-GB" sz="1100">
                <a:effectLst/>
                <a:latin typeface="Helvetica World Bold Italics"/>
                <a:ea typeface="Arial" panose="020B0604020202020204" pitchFamily="34" charset="0"/>
              </a:endParaRPr>
            </a:p>
          </p:txBody>
        </p:sp>
        <p:sp>
          <p:nvSpPr>
            <p:cNvPr id="58" name="Text Box 4">
              <a:extLst>
                <a:ext uri="{FF2B5EF4-FFF2-40B4-BE49-F238E27FC236}">
                  <a16:creationId xmlns:a16="http://schemas.microsoft.com/office/drawing/2014/main" id="{B60CE3EB-4FD4-E76D-DE00-EFDF0591BA83}"/>
                </a:ext>
              </a:extLst>
            </p:cNvPr>
            <p:cNvSpPr txBox="1"/>
            <p:nvPr/>
          </p:nvSpPr>
          <p:spPr>
            <a:xfrm>
              <a:off x="3768407" y="2029399"/>
              <a:ext cx="2286635" cy="2286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GB" sz="1100">
                  <a:effectLst/>
                  <a:latin typeface="Helvetica World Bold Italics"/>
                  <a:ea typeface="Arial" panose="020B0604020202020204" pitchFamily="34" charset="0"/>
                  <a:cs typeface="Times New Roman" panose="02020603050405020304" pitchFamily="18" charset="0"/>
                </a:rPr>
                <a:t>PC06 304-305 cm BSF (250 μm) – black</a:t>
              </a:r>
              <a:endParaRPr lang="en-GB" sz="1100">
                <a:effectLst/>
                <a:latin typeface="Helvetica World Bold Italics"/>
                <a:ea typeface="Arial" panose="020B0604020202020204" pitchFamily="34" charset="0"/>
              </a:endParaRPr>
            </a:p>
          </p:txBody>
        </p:sp>
      </p:grpSp>
      <p:sp>
        <p:nvSpPr>
          <p:cNvPr id="83" name="Google Shape;297;p36">
            <a:extLst>
              <a:ext uri="{FF2B5EF4-FFF2-40B4-BE49-F238E27FC236}">
                <a16:creationId xmlns:a16="http://schemas.microsoft.com/office/drawing/2014/main" id="{4DC48CD8-AF97-775A-15DF-6DF0FFD05E5E}"/>
              </a:ext>
            </a:extLst>
          </p:cNvPr>
          <p:cNvSpPr txBox="1">
            <a:spLocks/>
          </p:cNvSpPr>
          <p:nvPr/>
        </p:nvSpPr>
        <p:spPr>
          <a:xfrm>
            <a:off x="9631725" y="3009453"/>
            <a:ext cx="2465811" cy="9025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r>
              <a:rPr lang="en-GB" sz="2400" b="1" i="1" dirty="0">
                <a:solidFill>
                  <a:schemeClr val="tx1"/>
                </a:solidFill>
                <a:effectLst/>
                <a:latin typeface="Helvetica World Bold Italics"/>
              </a:rPr>
              <a:t>Mineralogy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r>
              <a:rPr lang="en-GB" sz="2400" b="1" i="1" dirty="0">
                <a:solidFill>
                  <a:schemeClr val="tx1"/>
                </a:solidFill>
                <a:effectLst/>
                <a:latin typeface="Helvetica World Bold Italics"/>
              </a:rPr>
              <a:t>Sand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F4A3200-4738-2A88-38C2-785A30AE5462}"/>
              </a:ext>
            </a:extLst>
          </p:cNvPr>
          <p:cNvSpPr/>
          <p:nvPr/>
        </p:nvSpPr>
        <p:spPr>
          <a:xfrm>
            <a:off x="2410950" y="1071033"/>
            <a:ext cx="3586688" cy="472442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4E501DD-A6C2-8EBD-027B-AFA09319A06E}"/>
              </a:ext>
            </a:extLst>
          </p:cNvPr>
          <p:cNvSpPr/>
          <p:nvPr/>
        </p:nvSpPr>
        <p:spPr>
          <a:xfrm>
            <a:off x="6170055" y="1083313"/>
            <a:ext cx="3586688" cy="47244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37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8F9B3135-F9A9-85CE-3451-50B8A2441EFD}"/>
              </a:ext>
            </a:extLst>
          </p:cNvPr>
          <p:cNvGrpSpPr/>
          <p:nvPr/>
        </p:nvGrpSpPr>
        <p:grpSpPr>
          <a:xfrm>
            <a:off x="0" y="0"/>
            <a:ext cx="12192000" cy="1036763"/>
            <a:chOff x="0" y="0"/>
            <a:chExt cx="3612444" cy="409585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7AACAF11-83D0-8350-E7D1-BCCD124E9A39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D7DEFD5B-6FE2-A535-BABE-0E229ED5CD1A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34CC5BE1-6CAB-53B4-B124-A47A1B94041C}"/>
              </a:ext>
            </a:extLst>
          </p:cNvPr>
          <p:cNvGrpSpPr/>
          <p:nvPr/>
        </p:nvGrpSpPr>
        <p:grpSpPr>
          <a:xfrm>
            <a:off x="0" y="5821237"/>
            <a:ext cx="12192000" cy="1036763"/>
            <a:chOff x="0" y="0"/>
            <a:chExt cx="3612444" cy="409585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861BD235-C520-FA2B-CB34-3FF153F958BE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1B092446-AAAD-F12C-2973-FCFBAC2A679B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01F1F-8C52-1016-7F25-62BCC088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z="1000" dirty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Mélinda Martins - EGU 2024 - SSP1.1 Open Session on Stratigraphy, Sedimentology, and Palaeontology</a:t>
            </a:r>
            <a:endParaRPr lang="en-GB" sz="1000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A3D590-3573-6CD4-699D-5BEA1E7B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19</a:t>
            </a:fld>
            <a:endParaRPr lang="en-GB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87D7C923-A71E-79BF-7820-9ED32C1646ED}"/>
              </a:ext>
            </a:extLst>
          </p:cNvPr>
          <p:cNvSpPr txBox="1"/>
          <p:nvPr/>
        </p:nvSpPr>
        <p:spPr>
          <a:xfrm>
            <a:off x="1847850" y="272352"/>
            <a:ext cx="849630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2"/>
              </a:lnSpc>
            </a:pPr>
            <a:r>
              <a:rPr lang="en-US" sz="3500" b="1" spc="177" dirty="0">
                <a:solidFill>
                  <a:srgbClr val="F6F8F3"/>
                </a:solidFill>
                <a:latin typeface="Helvetica World Bold Italics"/>
              </a:rPr>
              <a:t>Key Findings</a:t>
            </a: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2778D9BF-1D59-F93A-6516-956D8E48032B}"/>
              </a:ext>
            </a:extLst>
          </p:cNvPr>
          <p:cNvSpPr/>
          <p:nvPr/>
        </p:nvSpPr>
        <p:spPr>
          <a:xfrm>
            <a:off x="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9" y="0"/>
                </a:lnTo>
                <a:lnTo>
                  <a:pt x="830179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 t="-2548" b="-2548"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954F557E-DC45-C84B-1002-F357FBB3E708}"/>
              </a:ext>
            </a:extLst>
          </p:cNvPr>
          <p:cNvSpPr/>
          <p:nvPr/>
        </p:nvSpPr>
        <p:spPr>
          <a:xfrm>
            <a:off x="83820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8" y="0"/>
                </a:lnTo>
                <a:lnTo>
                  <a:pt x="830178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83" name="Google Shape;297;p36">
            <a:extLst>
              <a:ext uri="{FF2B5EF4-FFF2-40B4-BE49-F238E27FC236}">
                <a16:creationId xmlns:a16="http://schemas.microsoft.com/office/drawing/2014/main" id="{4DC48CD8-AF97-775A-15DF-6DF0FFD05E5E}"/>
              </a:ext>
            </a:extLst>
          </p:cNvPr>
          <p:cNvSpPr txBox="1">
            <a:spLocks/>
          </p:cNvSpPr>
          <p:nvPr/>
        </p:nvSpPr>
        <p:spPr>
          <a:xfrm>
            <a:off x="2469505" y="1307950"/>
            <a:ext cx="9358724" cy="52785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r>
              <a:rPr lang="en-GB" sz="2400" b="1" i="1" dirty="0">
                <a:solidFill>
                  <a:schemeClr val="tx1"/>
                </a:solidFill>
                <a:effectLst/>
                <a:latin typeface="Helvetica World Bold Italics"/>
              </a:rPr>
              <a:t>Mineralogy - Sand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8E1D3D0-4275-9E08-0003-E992FBC0093B}"/>
              </a:ext>
            </a:extLst>
          </p:cNvPr>
          <p:cNvGrpSpPr/>
          <p:nvPr/>
        </p:nvGrpSpPr>
        <p:grpSpPr>
          <a:xfrm>
            <a:off x="52286" y="1087277"/>
            <a:ext cx="1965050" cy="4614027"/>
            <a:chOff x="1" y="930169"/>
            <a:chExt cx="2119587" cy="534500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7F78F19-CFAE-C3E8-EBFC-F5648BDD5681}"/>
                </a:ext>
              </a:extLst>
            </p:cNvPr>
            <p:cNvGrpSpPr/>
            <p:nvPr/>
          </p:nvGrpSpPr>
          <p:grpSpPr>
            <a:xfrm>
              <a:off x="1" y="930169"/>
              <a:ext cx="1267694" cy="5345006"/>
              <a:chOff x="1" y="930169"/>
              <a:chExt cx="1267694" cy="5345006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44942A3-4493-E105-A479-18D25B3C9BBA}"/>
                  </a:ext>
                </a:extLst>
              </p:cNvPr>
              <p:cNvGrpSpPr/>
              <p:nvPr/>
            </p:nvGrpSpPr>
            <p:grpSpPr>
              <a:xfrm>
                <a:off x="1" y="930169"/>
                <a:ext cx="1267694" cy="5345006"/>
                <a:chOff x="8875313" y="924424"/>
                <a:chExt cx="1237185" cy="5345006"/>
              </a:xfrm>
            </p:grpSpPr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1A1387C4-53C8-1BC2-F306-C3969C1EC23B}"/>
                    </a:ext>
                  </a:extLst>
                </p:cNvPr>
                <p:cNvGrpSpPr/>
                <p:nvPr/>
              </p:nvGrpSpPr>
              <p:grpSpPr>
                <a:xfrm>
                  <a:off x="9203209" y="949286"/>
                  <a:ext cx="909289" cy="5320144"/>
                  <a:chOff x="53340" y="0"/>
                  <a:chExt cx="513198" cy="3217545"/>
                </a:xfrm>
              </p:grpSpPr>
              <p:pic>
                <p:nvPicPr>
                  <p:cNvPr id="93" name="Picture 92" descr="A brown rectangular object with black border&#10;&#10;Description automatically generated">
                    <a:extLst>
                      <a:ext uri="{FF2B5EF4-FFF2-40B4-BE49-F238E27FC236}">
                        <a16:creationId xmlns:a16="http://schemas.microsoft.com/office/drawing/2014/main" id="{0230E80D-5B57-C6E1-C31D-5707183987F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sharpenSoften amount="25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340" y="0"/>
                    <a:ext cx="266700" cy="3217545"/>
                  </a:xfrm>
                  <a:prstGeom prst="rect">
                    <a:avLst/>
                  </a:prstGeom>
                </p:spPr>
              </p:pic>
              <p:grpSp>
                <p:nvGrpSpPr>
                  <p:cNvPr id="94" name="Group 93">
                    <a:extLst>
                      <a:ext uri="{FF2B5EF4-FFF2-40B4-BE49-F238E27FC236}">
                        <a16:creationId xmlns:a16="http://schemas.microsoft.com/office/drawing/2014/main" id="{0DE05AC4-09E9-FEDD-4C05-C13306259248}"/>
                      </a:ext>
                    </a:extLst>
                  </p:cNvPr>
                  <p:cNvGrpSpPr/>
                  <p:nvPr/>
                </p:nvGrpSpPr>
                <p:grpSpPr>
                  <a:xfrm>
                    <a:off x="350521" y="15240"/>
                    <a:ext cx="216017" cy="3202305"/>
                    <a:chOff x="0" y="0"/>
                    <a:chExt cx="340329" cy="4382135"/>
                  </a:xfrm>
                </p:grpSpPr>
                <p:pic>
                  <p:nvPicPr>
                    <p:cNvPr id="95" name="Picture 94" descr="A close up of a metal frame&#10;&#10;Description automatically generated">
                      <a:extLst>
                        <a:ext uri="{FF2B5EF4-FFF2-40B4-BE49-F238E27FC236}">
                          <a16:creationId xmlns:a16="http://schemas.microsoft.com/office/drawing/2014/main" id="{C724651B-47F2-8343-738F-6AC7D6FBAAA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8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9">
                              <a14:imgEffect>
                                <a14:sharpenSoften amount="50000"/>
                              </a14:imgEffect>
                              <a14:imgEffect>
                                <a14:brightnessContrast bright="20000" contrast="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1601" r="35445"/>
                    <a:stretch/>
                  </p:blipFill>
                  <p:spPr bwMode="auto">
                    <a:xfrm>
                      <a:off x="10160" y="0"/>
                      <a:ext cx="326390" cy="1870710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96" name="Picture 95" descr="Measuring tape measure next to a rectangular object&#10;&#10;Description automatically generated">
                      <a:extLst>
                        <a:ext uri="{FF2B5EF4-FFF2-40B4-BE49-F238E27FC236}">
                          <a16:creationId xmlns:a16="http://schemas.microsoft.com/office/drawing/2014/main" id="{1A4B5055-9522-901D-D317-E0858DFA3C6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0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1">
                              <a14:imgEffect>
                                <a14:sharpenSoften amount="25000"/>
                              </a14:imgEffect>
                              <a14:imgEffect>
                                <a14:brightnessContrast contrast="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39722" b="31589"/>
                    <a:stretch/>
                  </p:blipFill>
                  <p:spPr bwMode="auto">
                    <a:xfrm rot="5400000">
                      <a:off x="-294640" y="2011680"/>
                      <a:ext cx="935355" cy="325120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97" name="Picture 96" descr="A measuring tape on a concrete slab&#10;&#10;Description automatically generated">
                      <a:extLst>
                        <a:ext uri="{FF2B5EF4-FFF2-40B4-BE49-F238E27FC236}">
                          <a16:creationId xmlns:a16="http://schemas.microsoft.com/office/drawing/2014/main" id="{7292389C-87A3-0427-7A1B-9AEF2FD3AE9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2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3">
                              <a14:imgEffect>
                                <a14:sharpenSoften amount="25000"/>
                              </a14:imgEffect>
                              <a14:imgEffect>
                                <a14:brightnessContrast contrast="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40801" b="30209"/>
                    <a:stretch/>
                  </p:blipFill>
                  <p:spPr bwMode="auto">
                    <a:xfrm rot="5400000">
                      <a:off x="-29403" y="2607684"/>
                      <a:ext cx="396521" cy="327660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98" name="Picture 97" descr="A close-up of a cement slab&#10;&#10;Description automatically generated">
                      <a:extLst>
                        <a:ext uri="{FF2B5EF4-FFF2-40B4-BE49-F238E27FC236}">
                          <a16:creationId xmlns:a16="http://schemas.microsoft.com/office/drawing/2014/main" id="{0F2FB0D9-E906-71BC-256D-7ECCA73D00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4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5">
                              <a14:imgEffect>
                                <a14:sharpenSoften amount="25000"/>
                              </a14:imgEffect>
                              <a14:imgEffect>
                                <a14:brightnessContrast contrast="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16536" b="48332"/>
                    <a:stretch/>
                  </p:blipFill>
                  <p:spPr bwMode="auto">
                    <a:xfrm rot="5400000">
                      <a:off x="-307176" y="3248287"/>
                      <a:ext cx="956555" cy="338455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  <p:pic>
                  <p:nvPicPr>
                    <p:cNvPr id="99" name="Picture 98" descr="A measuring tape and a piece of cement&#10;&#10;Description automatically generated">
                      <a:extLst>
                        <a:ext uri="{FF2B5EF4-FFF2-40B4-BE49-F238E27FC236}">
                          <a16:creationId xmlns:a16="http://schemas.microsoft.com/office/drawing/2014/main" id="{99A6E8D8-F20C-FABE-7034-F2E45DEDD77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6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7">
                              <a14:imgEffect>
                                <a14:sharpenSoften amount="25000"/>
                              </a14:imgEffect>
                              <a14:imgEffect>
                                <a14:brightnessContrast contrast="4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20030" r="13906" b="42903"/>
                    <a:stretch/>
                  </p:blipFill>
                  <p:spPr>
                    <a:xfrm rot="5400000">
                      <a:off x="-84772" y="3958907"/>
                      <a:ext cx="508000" cy="338455"/>
                    </a:xfrm>
                    <a:prstGeom prst="rect">
                      <a:avLst/>
                    </a:prstGeom>
                  </p:spPr>
                </p:pic>
              </p:grpSp>
            </p:grpSp>
            <p:pic>
              <p:nvPicPr>
                <p:cNvPr id="92" name="Picture 91" descr="A group of lines with different colors&#10;&#10;Description automatically generated">
                  <a:extLst>
                    <a:ext uri="{FF2B5EF4-FFF2-40B4-BE49-F238E27FC236}">
                      <a16:creationId xmlns:a16="http://schemas.microsoft.com/office/drawing/2014/main" id="{3EDF249A-603D-37C1-E342-6DBA91BFE5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sharpenSoften amount="25000"/>
                          </a14:imgEffect>
                          <a14:imgEffect>
                            <a14:brightnessContrast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457" t="-293" r="96798" b="5009"/>
                <a:stretch/>
              </p:blipFill>
              <p:spPr bwMode="auto">
                <a:xfrm>
                  <a:off x="8875313" y="924424"/>
                  <a:ext cx="364490" cy="5345006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ACFE0FB-4E8D-EA4D-3E62-AB1C3CFB61A0}"/>
                  </a:ext>
                </a:extLst>
              </p:cNvPr>
              <p:cNvGrpSpPr/>
              <p:nvPr/>
            </p:nvGrpSpPr>
            <p:grpSpPr>
              <a:xfrm>
                <a:off x="472955" y="1925259"/>
                <a:ext cx="774000" cy="11160"/>
                <a:chOff x="472955" y="1925259"/>
                <a:chExt cx="774000" cy="111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0">
                  <p14:nvContentPartPr>
                    <p14:cNvPr id="89" name="Ink 88">
                      <a:extLst>
                        <a:ext uri="{FF2B5EF4-FFF2-40B4-BE49-F238E27FC236}">
                          <a16:creationId xmlns:a16="http://schemas.microsoft.com/office/drawing/2014/main" id="{3843ABFF-0D4F-8EB6-7B12-9B97BF4567C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2955" y="1930659"/>
                    <a:ext cx="290160" cy="5760"/>
                  </p14:xfrm>
                </p:contentPart>
              </mc:Choice>
              <mc:Fallback xmlns="">
                <p:pic>
                  <p:nvPicPr>
                    <p:cNvPr id="89" name="Ink 88">
                      <a:extLst>
                        <a:ext uri="{FF2B5EF4-FFF2-40B4-BE49-F238E27FC236}">
                          <a16:creationId xmlns:a16="http://schemas.microsoft.com/office/drawing/2014/main" id="{3843ABFF-0D4F-8EB6-7B12-9B97BF4567C8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463244" y="1921059"/>
                      <a:ext cx="309193" cy="2457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2">
                  <p14:nvContentPartPr>
                    <p14:cNvPr id="90" name="Ink 89">
                      <a:extLst>
                        <a:ext uri="{FF2B5EF4-FFF2-40B4-BE49-F238E27FC236}">
                          <a16:creationId xmlns:a16="http://schemas.microsoft.com/office/drawing/2014/main" id="{ADB4A6E0-6E18-7A01-2D4A-8147CA07359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67955" y="1925259"/>
                    <a:ext cx="279000" cy="5760"/>
                  </p14:xfrm>
                </p:contentPart>
              </mc:Choice>
              <mc:Fallback xmlns="">
                <p:pic>
                  <p:nvPicPr>
                    <p:cNvPr id="90" name="Ink 89">
                      <a:extLst>
                        <a:ext uri="{FF2B5EF4-FFF2-40B4-BE49-F238E27FC236}">
                          <a16:creationId xmlns:a16="http://schemas.microsoft.com/office/drawing/2014/main" id="{ADB4A6E0-6E18-7A01-2D4A-8147CA073595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958254" y="1914973"/>
                      <a:ext cx="298014" cy="259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DB62F19A-9F6D-B773-060A-A54D385CCD8E}"/>
                  </a:ext>
                </a:extLst>
              </p:cNvPr>
              <p:cNvGrpSpPr/>
              <p:nvPr/>
            </p:nvGrpSpPr>
            <p:grpSpPr>
              <a:xfrm>
                <a:off x="467555" y="2635264"/>
                <a:ext cx="774360" cy="11520"/>
                <a:chOff x="467555" y="2635264"/>
                <a:chExt cx="774360" cy="115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4">
                  <p14:nvContentPartPr>
                    <p14:cNvPr id="86" name="Ink 85">
                      <a:extLst>
                        <a:ext uri="{FF2B5EF4-FFF2-40B4-BE49-F238E27FC236}">
                          <a16:creationId xmlns:a16="http://schemas.microsoft.com/office/drawing/2014/main" id="{A42C72EF-1392-EE68-D0DF-7D22BD11FC4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7555" y="2635264"/>
                    <a:ext cx="296640" cy="11520"/>
                  </p14:xfrm>
                </p:contentPart>
              </mc:Choice>
              <mc:Fallback xmlns="">
                <p:pic>
                  <p:nvPicPr>
                    <p:cNvPr id="86" name="Ink 85">
                      <a:extLst>
                        <a:ext uri="{FF2B5EF4-FFF2-40B4-BE49-F238E27FC236}">
                          <a16:creationId xmlns:a16="http://schemas.microsoft.com/office/drawing/2014/main" id="{A42C72EF-1392-EE68-D0DF-7D22BD11FC41}"/>
                        </a:ext>
                      </a:extLst>
                    </p:cNvPr>
                    <p:cNvPicPr/>
                    <p:nvPr/>
                  </p:nvPicPr>
                  <p:blipFill>
                    <a:blip r:embed="rId25"/>
                    <a:stretch>
                      <a:fillRect/>
                    </a:stretch>
                  </p:blipFill>
                  <p:spPr>
                    <a:xfrm>
                      <a:off x="457848" y="2624597"/>
                      <a:ext cx="315665" cy="3242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6">
                  <p14:nvContentPartPr>
                    <p14:cNvPr id="87" name="Ink 86">
                      <a:extLst>
                        <a:ext uri="{FF2B5EF4-FFF2-40B4-BE49-F238E27FC236}">
                          <a16:creationId xmlns:a16="http://schemas.microsoft.com/office/drawing/2014/main" id="{C6E82001-F8A6-27C5-7641-183745B5D13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19355" y="2635264"/>
                    <a:ext cx="322560" cy="5760"/>
                  </p14:xfrm>
                </p:contentPart>
              </mc:Choice>
              <mc:Fallback xmlns="">
                <p:pic>
                  <p:nvPicPr>
                    <p:cNvPr id="87" name="Ink 86">
                      <a:extLst>
                        <a:ext uri="{FF2B5EF4-FFF2-40B4-BE49-F238E27FC236}">
                          <a16:creationId xmlns:a16="http://schemas.microsoft.com/office/drawing/2014/main" id="{C6E82001-F8A6-27C5-7641-183745B5D13B}"/>
                        </a:ext>
                      </a:extLst>
                    </p:cNvPr>
                    <p:cNvPicPr/>
                    <p:nvPr/>
                  </p:nvPicPr>
                  <p:blipFill>
                    <a:blip r:embed="rId27"/>
                    <a:stretch>
                      <a:fillRect/>
                    </a:stretch>
                  </p:blipFill>
                  <p:spPr>
                    <a:xfrm>
                      <a:off x="909651" y="2624978"/>
                      <a:ext cx="341580" cy="259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4B3B7B51-EF95-0488-7306-EAB21BC8797E}"/>
                      </a:ext>
                    </a:extLst>
                  </p14:cNvPr>
                  <p14:cNvContentPartPr/>
                  <p14:nvPr/>
                </p14:nvContentPartPr>
                <p14:xfrm>
                  <a:off x="457115" y="3146188"/>
                  <a:ext cx="327960" cy="360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4B3B7B51-EF95-0488-7306-EAB21BC8797E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47412" y="3136188"/>
                    <a:ext cx="346978" cy="2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C4FBFF88-2354-1D35-1FD5-9255DEFB8BE3}"/>
                      </a:ext>
                    </a:extLst>
                  </p14:cNvPr>
                  <p14:cNvContentPartPr/>
                  <p14:nvPr/>
                </p14:nvContentPartPr>
                <p14:xfrm>
                  <a:off x="957155" y="3161308"/>
                  <a:ext cx="285120" cy="1260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C4FBFF88-2354-1D35-1FD5-9255DEFB8BE3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947444" y="3150808"/>
                    <a:ext cx="304154" cy="3318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C371624B-9F11-FD77-EEFC-1AD68FCD2604}"/>
                  </a:ext>
                </a:extLst>
              </p:cNvPr>
              <p:cNvGrpSpPr/>
              <p:nvPr/>
            </p:nvGrpSpPr>
            <p:grpSpPr>
              <a:xfrm>
                <a:off x="451355" y="4362162"/>
                <a:ext cx="795960" cy="21960"/>
                <a:chOff x="451355" y="4362162"/>
                <a:chExt cx="795960" cy="219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32">
                  <p14:nvContentPartPr>
                    <p14:cNvPr id="69" name="Ink 68">
                      <a:extLst>
                        <a:ext uri="{FF2B5EF4-FFF2-40B4-BE49-F238E27FC236}">
                          <a16:creationId xmlns:a16="http://schemas.microsoft.com/office/drawing/2014/main" id="{8DA25971-EAAE-C8F4-150D-AB525C8F182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51355" y="4367562"/>
                    <a:ext cx="290160" cy="16560"/>
                  </p14:xfrm>
                </p:contentPart>
              </mc:Choice>
              <mc:Fallback xmlns="">
                <p:pic>
                  <p:nvPicPr>
                    <p:cNvPr id="69" name="Ink 68">
                      <a:extLst>
                        <a:ext uri="{FF2B5EF4-FFF2-40B4-BE49-F238E27FC236}">
                          <a16:creationId xmlns:a16="http://schemas.microsoft.com/office/drawing/2014/main" id="{8DA25971-EAAE-C8F4-150D-AB525C8F1827}"/>
                        </a:ext>
                      </a:extLst>
                    </p:cNvPr>
                    <p:cNvPicPr/>
                    <p:nvPr/>
                  </p:nvPicPr>
                  <p:blipFill>
                    <a:blip r:embed="rId33"/>
                    <a:stretch>
                      <a:fillRect/>
                    </a:stretch>
                  </p:blipFill>
                  <p:spPr>
                    <a:xfrm>
                      <a:off x="441644" y="4357212"/>
                      <a:ext cx="309193" cy="3684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4">
                  <p14:nvContentPartPr>
                    <p14:cNvPr id="84" name="Ink 83">
                      <a:extLst>
                        <a:ext uri="{FF2B5EF4-FFF2-40B4-BE49-F238E27FC236}">
                          <a16:creationId xmlns:a16="http://schemas.microsoft.com/office/drawing/2014/main" id="{69B61901-1C20-4B63-1D29-F9556F3BDF3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24755" y="4362162"/>
                    <a:ext cx="322560" cy="360"/>
                  </p14:xfrm>
                </p:contentPart>
              </mc:Choice>
              <mc:Fallback xmlns="">
                <p:pic>
                  <p:nvPicPr>
                    <p:cNvPr id="84" name="Ink 83">
                      <a:extLst>
                        <a:ext uri="{FF2B5EF4-FFF2-40B4-BE49-F238E27FC236}">
                          <a16:creationId xmlns:a16="http://schemas.microsoft.com/office/drawing/2014/main" id="{69B61901-1C20-4B63-1D29-F9556F3BDF31}"/>
                        </a:ext>
                      </a:extLst>
                    </p:cNvPr>
                    <p:cNvPicPr/>
                    <p:nvPr/>
                  </p:nvPicPr>
                  <p:blipFill>
                    <a:blip r:embed="rId35"/>
                    <a:stretch>
                      <a:fillRect/>
                    </a:stretch>
                  </p:blipFill>
                  <p:spPr>
                    <a:xfrm>
                      <a:off x="915051" y="4353162"/>
                      <a:ext cx="34158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A1ADC608-E71A-3A7A-0BB5-14259A07BF1A}"/>
                      </a:ext>
                    </a:extLst>
                  </p14:cNvPr>
                  <p14:cNvContentPartPr/>
                  <p14:nvPr/>
                </p14:nvContentPartPr>
                <p14:xfrm>
                  <a:off x="467555" y="5050376"/>
                  <a:ext cx="293400" cy="252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A1ADC608-E71A-3A7A-0BB5-14259A07BF1A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457853" y="5039876"/>
                    <a:ext cx="312417" cy="231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910C0644-690D-5007-D9AC-0EFCF4167942}"/>
                      </a:ext>
                    </a:extLst>
                  </p14:cNvPr>
                  <p14:cNvContentPartPr/>
                  <p14:nvPr/>
                </p14:nvContentPartPr>
                <p14:xfrm>
                  <a:off x="935555" y="5061176"/>
                  <a:ext cx="295560" cy="1692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910C0644-690D-5007-D9AC-0EFCF4167942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925845" y="5050859"/>
                    <a:ext cx="314591" cy="3714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3042AA70-23FE-B781-C0ED-EF303BDF41A0}"/>
                      </a:ext>
                    </a:extLst>
                  </p14:cNvPr>
                  <p14:cNvContentPartPr/>
                  <p14:nvPr/>
                </p14:nvContentPartPr>
                <p14:xfrm>
                  <a:off x="924840" y="2812362"/>
                  <a:ext cx="311760" cy="1224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3042AA70-23FE-B781-C0ED-EF303BDF41A0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915134" y="2801810"/>
                    <a:ext cx="330784" cy="3292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E4ADCAB2-E5B0-C5DE-0559-D694AF995C02}"/>
                      </a:ext>
                    </a:extLst>
                  </p14:cNvPr>
                  <p14:cNvContentPartPr/>
                  <p14:nvPr/>
                </p14:nvContentPartPr>
                <p14:xfrm>
                  <a:off x="435240" y="2813082"/>
                  <a:ext cx="354600" cy="648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E4ADCAB2-E5B0-C5DE-0559-D694AF995C02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425530" y="2802957"/>
                    <a:ext cx="373631" cy="26325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8A3356C0-758B-9868-560F-4A3EF6393A6F}"/>
                  </a:ext>
                </a:extLst>
              </p:cNvPr>
              <p:cNvGrpSpPr/>
              <p:nvPr/>
            </p:nvGrpSpPr>
            <p:grpSpPr>
              <a:xfrm>
                <a:off x="446400" y="4141207"/>
                <a:ext cx="804240" cy="16920"/>
                <a:chOff x="446400" y="4141207"/>
                <a:chExt cx="804240" cy="169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4">
                  <p14:nvContentPartPr>
                    <p14:cNvPr id="67" name="Ink 66">
                      <a:extLst>
                        <a:ext uri="{FF2B5EF4-FFF2-40B4-BE49-F238E27FC236}">
                          <a16:creationId xmlns:a16="http://schemas.microsoft.com/office/drawing/2014/main" id="{0496B615-1F6C-8501-95DB-E785647059D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46400" y="4152367"/>
                    <a:ext cx="338760" cy="5760"/>
                  </p14:xfrm>
                </p:contentPart>
              </mc:Choice>
              <mc:Fallback xmlns="">
                <p:pic>
                  <p:nvPicPr>
                    <p:cNvPr id="67" name="Ink 66">
                      <a:extLst>
                        <a:ext uri="{FF2B5EF4-FFF2-40B4-BE49-F238E27FC236}">
                          <a16:creationId xmlns:a16="http://schemas.microsoft.com/office/drawing/2014/main" id="{0496B615-1F6C-8501-95DB-E785647059D2}"/>
                        </a:ext>
                      </a:extLst>
                    </p:cNvPr>
                    <p:cNvPicPr/>
                    <p:nvPr/>
                  </p:nvPicPr>
                  <p:blipFill>
                    <a:blip r:embed="rId45"/>
                    <a:stretch>
                      <a:fillRect/>
                    </a:stretch>
                  </p:blipFill>
                  <p:spPr>
                    <a:xfrm>
                      <a:off x="436688" y="4142081"/>
                      <a:ext cx="357796" cy="25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6">
                  <p14:nvContentPartPr>
                    <p14:cNvPr id="68" name="Ink 67">
                      <a:extLst>
                        <a:ext uri="{FF2B5EF4-FFF2-40B4-BE49-F238E27FC236}">
                          <a16:creationId xmlns:a16="http://schemas.microsoft.com/office/drawing/2014/main" id="{C7494F45-B6AA-EB3D-B0B9-453E240956E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14040" y="4141207"/>
                    <a:ext cx="336600" cy="11520"/>
                  </p14:xfrm>
                </p:contentPart>
              </mc:Choice>
              <mc:Fallback xmlns="">
                <p:pic>
                  <p:nvPicPr>
                    <p:cNvPr id="68" name="Ink 67">
                      <a:extLst>
                        <a:ext uri="{FF2B5EF4-FFF2-40B4-BE49-F238E27FC236}">
                          <a16:creationId xmlns:a16="http://schemas.microsoft.com/office/drawing/2014/main" id="{C7494F45-B6AA-EB3D-B0B9-453E240956E0}"/>
                        </a:ext>
                      </a:extLst>
                    </p:cNvPr>
                    <p:cNvPicPr/>
                    <p:nvPr/>
                  </p:nvPicPr>
                  <p:blipFill>
                    <a:blip r:embed="rId47"/>
                    <a:stretch>
                      <a:fillRect/>
                    </a:stretch>
                  </p:blipFill>
                  <p:spPr>
                    <a:xfrm>
                      <a:off x="904334" y="4130921"/>
                      <a:ext cx="355624" cy="316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589A38F4-CCAD-03F0-3149-BE27A6F701D8}"/>
                  </a:ext>
                </a:extLst>
              </p:cNvPr>
              <p:cNvGrpSpPr/>
              <p:nvPr/>
            </p:nvGrpSpPr>
            <p:grpSpPr>
              <a:xfrm>
                <a:off x="467640" y="5921831"/>
                <a:ext cx="779760" cy="16200"/>
                <a:chOff x="467640" y="5921831"/>
                <a:chExt cx="779760" cy="162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8">
                  <p14:nvContentPartPr>
                    <p14:cNvPr id="64" name="Ink 63">
                      <a:extLst>
                        <a:ext uri="{FF2B5EF4-FFF2-40B4-BE49-F238E27FC236}">
                          <a16:creationId xmlns:a16="http://schemas.microsoft.com/office/drawing/2014/main" id="{C3BA5E77-D9BB-E8A4-DF40-4A267D4ACF6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7640" y="5937671"/>
                    <a:ext cx="295920" cy="360"/>
                  </p14:xfrm>
                </p:contentPart>
              </mc:Choice>
              <mc:Fallback xmlns="">
                <p:pic>
                  <p:nvPicPr>
                    <p:cNvPr id="64" name="Ink 63">
                      <a:extLst>
                        <a:ext uri="{FF2B5EF4-FFF2-40B4-BE49-F238E27FC236}">
                          <a16:creationId xmlns:a16="http://schemas.microsoft.com/office/drawing/2014/main" id="{C3BA5E77-D9BB-E8A4-DF40-4A267D4ACF69}"/>
                        </a:ext>
                      </a:extLst>
                    </p:cNvPr>
                    <p:cNvPicPr/>
                    <p:nvPr/>
                  </p:nvPicPr>
                  <p:blipFill>
                    <a:blip r:embed="rId49"/>
                    <a:stretch>
                      <a:fillRect/>
                    </a:stretch>
                  </p:blipFill>
                  <p:spPr>
                    <a:xfrm>
                      <a:off x="457931" y="5928671"/>
                      <a:ext cx="314949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0">
                  <p14:nvContentPartPr>
                    <p14:cNvPr id="65" name="Ink 64">
                      <a:extLst>
                        <a:ext uri="{FF2B5EF4-FFF2-40B4-BE49-F238E27FC236}">
                          <a16:creationId xmlns:a16="http://schemas.microsoft.com/office/drawing/2014/main" id="{1BB341AA-0436-131E-1C0A-5D22DCB6FD7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914040" y="5921831"/>
                    <a:ext cx="333360" cy="360"/>
                  </p14:xfrm>
                </p:contentPart>
              </mc:Choice>
              <mc:Fallback xmlns="">
                <p:pic>
                  <p:nvPicPr>
                    <p:cNvPr id="65" name="Ink 64">
                      <a:extLst>
                        <a:ext uri="{FF2B5EF4-FFF2-40B4-BE49-F238E27FC236}">
                          <a16:creationId xmlns:a16="http://schemas.microsoft.com/office/drawing/2014/main" id="{1BB341AA-0436-131E-1C0A-5D22DCB6FD74}"/>
                        </a:ext>
                      </a:extLst>
                    </p:cNvPr>
                    <p:cNvPicPr/>
                    <p:nvPr/>
                  </p:nvPicPr>
                  <p:blipFill>
                    <a:blip r:embed="rId51"/>
                    <a:stretch>
                      <a:fillRect/>
                    </a:stretch>
                  </p:blipFill>
                  <p:spPr>
                    <a:xfrm>
                      <a:off x="904327" y="5912831"/>
                      <a:ext cx="352398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866BB19-DFF7-C74A-1727-4731712F4516}"/>
                </a:ext>
              </a:extLst>
            </p:cNvPr>
            <p:cNvSpPr txBox="1"/>
            <p:nvPr/>
          </p:nvSpPr>
          <p:spPr>
            <a:xfrm>
              <a:off x="1223905" y="1810094"/>
              <a:ext cx="814339" cy="285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Helvetica World Bold Italics"/>
                </a:rPr>
                <a:t>60-61 cm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AD59132-C330-73A9-5328-FB6A06A1361D}"/>
                </a:ext>
              </a:extLst>
            </p:cNvPr>
            <p:cNvSpPr txBox="1"/>
            <p:nvPr/>
          </p:nvSpPr>
          <p:spPr>
            <a:xfrm>
              <a:off x="1201992" y="2509626"/>
              <a:ext cx="917596" cy="285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Helvetica World Bold Italics"/>
                </a:rPr>
                <a:t>102-103 cm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F219B94-76EE-A028-80C9-B37E535E2318}"/>
                </a:ext>
              </a:extLst>
            </p:cNvPr>
            <p:cNvSpPr txBox="1"/>
            <p:nvPr/>
          </p:nvSpPr>
          <p:spPr>
            <a:xfrm>
              <a:off x="1201992" y="2707609"/>
              <a:ext cx="917596" cy="285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Helvetica World Bold Italics"/>
                </a:rPr>
                <a:t>117-118 cm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AB4CF6F-A0FE-94E5-7222-7304FC832017}"/>
                </a:ext>
              </a:extLst>
            </p:cNvPr>
            <p:cNvSpPr txBox="1"/>
            <p:nvPr/>
          </p:nvSpPr>
          <p:spPr>
            <a:xfrm>
              <a:off x="1201992" y="3033240"/>
              <a:ext cx="917596" cy="285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Helvetica World Bold Italics"/>
                </a:rPr>
                <a:t>139-140 cm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87ACDB8-BA34-74E7-48A2-BE300C289171}"/>
                </a:ext>
              </a:extLst>
            </p:cNvPr>
            <p:cNvSpPr txBox="1"/>
            <p:nvPr/>
          </p:nvSpPr>
          <p:spPr>
            <a:xfrm>
              <a:off x="1201992" y="4022793"/>
              <a:ext cx="917596" cy="285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Helvetica World Bold Italics"/>
                </a:rPr>
                <a:t>193-194 cm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FC90D49-42F2-D48F-7CE3-C37BE4E6B682}"/>
                </a:ext>
              </a:extLst>
            </p:cNvPr>
            <p:cNvSpPr txBox="1"/>
            <p:nvPr/>
          </p:nvSpPr>
          <p:spPr>
            <a:xfrm>
              <a:off x="1201992" y="4236600"/>
              <a:ext cx="917596" cy="285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Helvetica World Bold Italics"/>
                </a:rPr>
                <a:t>218-219 cm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07E1A1B-D71D-72A5-C99F-17227B07D58D}"/>
                </a:ext>
              </a:extLst>
            </p:cNvPr>
            <p:cNvSpPr txBox="1"/>
            <p:nvPr/>
          </p:nvSpPr>
          <p:spPr>
            <a:xfrm>
              <a:off x="1201992" y="4953869"/>
              <a:ext cx="917596" cy="285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Helvetica World Bold Italics"/>
                </a:rPr>
                <a:t>248-249 cm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900AC7C-88FC-909D-78A5-4A65F7E19752}"/>
                </a:ext>
              </a:extLst>
            </p:cNvPr>
            <p:cNvSpPr txBox="1"/>
            <p:nvPr/>
          </p:nvSpPr>
          <p:spPr>
            <a:xfrm>
              <a:off x="1201992" y="5798720"/>
              <a:ext cx="917596" cy="285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Helvetica World Bold Italics"/>
                </a:rPr>
                <a:t>304-305 cm</a:t>
              </a:r>
            </a:p>
          </p:txBody>
        </p:sp>
      </p:grpSp>
      <p:graphicFrame>
        <p:nvGraphicFramePr>
          <p:cNvPr id="120" name="Chart 119">
            <a:extLst>
              <a:ext uri="{FF2B5EF4-FFF2-40B4-BE49-F238E27FC236}">
                <a16:creationId xmlns:a16="http://schemas.microsoft.com/office/drawing/2014/main" id="{05BE8210-27D4-19C5-FC35-49A88D1229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0930178"/>
              </p:ext>
            </p:extLst>
          </p:nvPr>
        </p:nvGraphicFramePr>
        <p:xfrm>
          <a:off x="2469505" y="2001436"/>
          <a:ext cx="4544284" cy="3149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2"/>
          </a:graphicData>
        </a:graphic>
      </p:graphicFrame>
      <p:graphicFrame>
        <p:nvGraphicFramePr>
          <p:cNvPr id="121" name="Chart 120">
            <a:extLst>
              <a:ext uri="{FF2B5EF4-FFF2-40B4-BE49-F238E27FC236}">
                <a16:creationId xmlns:a16="http://schemas.microsoft.com/office/drawing/2014/main" id="{5A5E81E0-0B35-56A2-B5FF-5A7E4CCBF8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4403492"/>
              </p:ext>
            </p:extLst>
          </p:nvPr>
        </p:nvGraphicFramePr>
        <p:xfrm>
          <a:off x="7282364" y="2001436"/>
          <a:ext cx="4545864" cy="3149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3"/>
          </a:graphicData>
        </a:graphic>
      </p:graphicFrame>
      <p:sp>
        <p:nvSpPr>
          <p:cNvPr id="122" name="TextBox 121">
            <a:extLst>
              <a:ext uri="{FF2B5EF4-FFF2-40B4-BE49-F238E27FC236}">
                <a16:creationId xmlns:a16="http://schemas.microsoft.com/office/drawing/2014/main" id="{569E6820-4ACD-7530-5D36-9CB3874E3505}"/>
              </a:ext>
            </a:extLst>
          </p:cNvPr>
          <p:cNvSpPr txBox="1"/>
          <p:nvPr/>
        </p:nvSpPr>
        <p:spPr>
          <a:xfrm>
            <a:off x="2469505" y="5283068"/>
            <a:ext cx="4544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B0F0"/>
                </a:solidFill>
                <a:latin typeface="Helvetica World Bold Italics"/>
              </a:rPr>
              <a:t>Background sediments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C0F600D-AB79-467D-7D92-C461CB1DB774}"/>
              </a:ext>
            </a:extLst>
          </p:cNvPr>
          <p:cNvSpPr txBox="1"/>
          <p:nvPr/>
        </p:nvSpPr>
        <p:spPr>
          <a:xfrm>
            <a:off x="7282364" y="5290558"/>
            <a:ext cx="4544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Helvetica World Bold Italics"/>
              </a:rPr>
              <a:t>Black lenticules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687F828-377C-3FC3-8957-BE90292B4E85}"/>
              </a:ext>
            </a:extLst>
          </p:cNvPr>
          <p:cNvSpPr/>
          <p:nvPr/>
        </p:nvSpPr>
        <p:spPr>
          <a:xfrm rot="18999981">
            <a:off x="2593801" y="4409810"/>
            <a:ext cx="1396994" cy="371985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46D9C6B-ED5C-A47D-6299-EBE29800192E}"/>
              </a:ext>
            </a:extLst>
          </p:cNvPr>
          <p:cNvSpPr/>
          <p:nvPr/>
        </p:nvSpPr>
        <p:spPr>
          <a:xfrm rot="18999981">
            <a:off x="7389903" y="4438528"/>
            <a:ext cx="1396994" cy="37198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FA87C5E-9357-182E-76FC-D2A7A71E9B57}"/>
              </a:ext>
            </a:extLst>
          </p:cNvPr>
          <p:cNvSpPr/>
          <p:nvPr/>
        </p:nvSpPr>
        <p:spPr>
          <a:xfrm rot="18999981">
            <a:off x="9553156" y="4438529"/>
            <a:ext cx="1396994" cy="37198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6EC393B-BB84-6D97-DC69-A3ED85D03117}"/>
              </a:ext>
            </a:extLst>
          </p:cNvPr>
          <p:cNvSpPr/>
          <p:nvPr/>
        </p:nvSpPr>
        <p:spPr>
          <a:xfrm>
            <a:off x="2656595" y="2375555"/>
            <a:ext cx="369409" cy="246081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1CD7849-4A6D-786A-0C1B-367DEC19B7E5}"/>
              </a:ext>
            </a:extLst>
          </p:cNvPr>
          <p:cNvSpPr/>
          <p:nvPr/>
        </p:nvSpPr>
        <p:spPr>
          <a:xfrm>
            <a:off x="7452697" y="2930909"/>
            <a:ext cx="369409" cy="24608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152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0" grpId="0">
        <p:bldAsOne/>
      </p:bldGraphic>
      <p:bldGraphic spid="121" grpId="0">
        <p:bldAsOne/>
      </p:bldGraphic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8F9B3135-F9A9-85CE-3451-50B8A2441EFD}"/>
              </a:ext>
            </a:extLst>
          </p:cNvPr>
          <p:cNvGrpSpPr/>
          <p:nvPr/>
        </p:nvGrpSpPr>
        <p:grpSpPr>
          <a:xfrm>
            <a:off x="0" y="0"/>
            <a:ext cx="12192000" cy="1036763"/>
            <a:chOff x="0" y="0"/>
            <a:chExt cx="3612444" cy="409585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7AACAF11-83D0-8350-E7D1-BCCD124E9A39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D7DEFD5B-6FE2-A535-BABE-0E229ED5CD1A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34CC5BE1-6CAB-53B4-B124-A47A1B94041C}"/>
              </a:ext>
            </a:extLst>
          </p:cNvPr>
          <p:cNvGrpSpPr/>
          <p:nvPr/>
        </p:nvGrpSpPr>
        <p:grpSpPr>
          <a:xfrm>
            <a:off x="0" y="5821237"/>
            <a:ext cx="12192000" cy="1036763"/>
            <a:chOff x="0" y="0"/>
            <a:chExt cx="3612444" cy="409585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861BD235-C520-FA2B-CB34-3FF153F958BE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1B092446-AAAD-F12C-2973-FCFBAC2A679B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01F1F-8C52-1016-7F25-62BCC088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z="1000" dirty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Mélinda Martins - EGU 2024 - SSP1.1 Open Session on Stratigraphy, Sedimentology, and Palaeontology</a:t>
            </a:r>
            <a:endParaRPr lang="en-GB" sz="1000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A3D590-3573-6CD4-699D-5BEA1E7B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2</a:t>
            </a:fld>
            <a:endParaRPr lang="en-GB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5841EC8B-5725-1A47-80D7-52D510E9F1F7}"/>
              </a:ext>
            </a:extLst>
          </p:cNvPr>
          <p:cNvSpPr txBox="1"/>
          <p:nvPr/>
        </p:nvSpPr>
        <p:spPr>
          <a:xfrm>
            <a:off x="1847850" y="272352"/>
            <a:ext cx="849630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2"/>
              </a:lnSpc>
            </a:pPr>
            <a:r>
              <a:rPr lang="en-US" sz="3500" b="1" spc="177" dirty="0">
                <a:solidFill>
                  <a:srgbClr val="F6F8F3"/>
                </a:solidFill>
                <a:latin typeface="Helvetica World Bold Italics"/>
              </a:rPr>
              <a:t>Unveiling Sedimentary Patterns</a:t>
            </a: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733D440A-28C4-AA59-06DD-B1BC62CC77BC}"/>
              </a:ext>
            </a:extLst>
          </p:cNvPr>
          <p:cNvSpPr/>
          <p:nvPr/>
        </p:nvSpPr>
        <p:spPr>
          <a:xfrm>
            <a:off x="0" y="5821236"/>
            <a:ext cx="740398" cy="1028987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9" y="0"/>
                </a:lnTo>
                <a:lnTo>
                  <a:pt x="830179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 t="-2548" b="-2548"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7D2E5408-9C77-6D23-280F-C541B9585656}"/>
              </a:ext>
            </a:extLst>
          </p:cNvPr>
          <p:cNvSpPr/>
          <p:nvPr/>
        </p:nvSpPr>
        <p:spPr>
          <a:xfrm>
            <a:off x="838200" y="5821236"/>
            <a:ext cx="740398" cy="1036763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8" y="0"/>
                </a:lnTo>
                <a:lnTo>
                  <a:pt x="830178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687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DD091A-BF87-B372-3CB7-743BD3BCB560}"/>
              </a:ext>
            </a:extLst>
          </p:cNvPr>
          <p:cNvGrpSpPr/>
          <p:nvPr/>
        </p:nvGrpSpPr>
        <p:grpSpPr>
          <a:xfrm>
            <a:off x="370199" y="1619514"/>
            <a:ext cx="1084083" cy="4091547"/>
            <a:chOff x="8875313" y="924424"/>
            <a:chExt cx="1237185" cy="534500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574F3F0-66FE-0634-465B-5EBD42BBE454}"/>
                </a:ext>
              </a:extLst>
            </p:cNvPr>
            <p:cNvGrpSpPr/>
            <p:nvPr/>
          </p:nvGrpSpPr>
          <p:grpSpPr>
            <a:xfrm>
              <a:off x="9203209" y="949286"/>
              <a:ext cx="909289" cy="5320144"/>
              <a:chOff x="53340" y="0"/>
              <a:chExt cx="513198" cy="3217545"/>
            </a:xfrm>
          </p:grpSpPr>
          <p:pic>
            <p:nvPicPr>
              <p:cNvPr id="16" name="Picture 15" descr="A brown rectangular object with black border&#10;&#10;Description automatically generated">
                <a:extLst>
                  <a:ext uri="{FF2B5EF4-FFF2-40B4-BE49-F238E27FC236}">
                    <a16:creationId xmlns:a16="http://schemas.microsoft.com/office/drawing/2014/main" id="{D296A144-1C95-8FF9-8199-51617629E9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" y="0"/>
                <a:ext cx="266700" cy="3217545"/>
              </a:xfrm>
              <a:prstGeom prst="rect">
                <a:avLst/>
              </a:prstGeom>
            </p:spPr>
          </p:pic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0247DA68-CA71-0880-9E6A-E1D41C24B91C}"/>
                  </a:ext>
                </a:extLst>
              </p:cNvPr>
              <p:cNvGrpSpPr/>
              <p:nvPr/>
            </p:nvGrpSpPr>
            <p:grpSpPr>
              <a:xfrm>
                <a:off x="350521" y="15240"/>
                <a:ext cx="216017" cy="3202305"/>
                <a:chOff x="0" y="0"/>
                <a:chExt cx="340329" cy="4382135"/>
              </a:xfrm>
            </p:grpSpPr>
            <p:pic>
              <p:nvPicPr>
                <p:cNvPr id="18" name="Picture 17" descr="A close up of a metal frame&#10;&#10;Description automatically generated">
                  <a:extLst>
                    <a:ext uri="{FF2B5EF4-FFF2-40B4-BE49-F238E27FC236}">
                      <a16:creationId xmlns:a16="http://schemas.microsoft.com/office/drawing/2014/main" id="{D105F198-B7C8-5B3E-D6B2-F30A0CFFF6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sharpenSoften amount="50000"/>
                          </a14:imgEffect>
                          <a14:imgEffect>
                            <a14:brightnessContrast bright="2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601" r="35445"/>
                <a:stretch/>
              </p:blipFill>
              <p:spPr bwMode="auto">
                <a:xfrm>
                  <a:off x="10160" y="0"/>
                  <a:ext cx="326390" cy="187071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9" name="Picture 18" descr="Measuring tape measure next to a rectangular object&#10;&#10;Description automatically generated">
                  <a:extLst>
                    <a:ext uri="{FF2B5EF4-FFF2-40B4-BE49-F238E27FC236}">
                      <a16:creationId xmlns:a16="http://schemas.microsoft.com/office/drawing/2014/main" id="{5E86695D-6580-087E-01DD-646A18174D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sharpenSoften amount="25000"/>
                          </a14:imgEffect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9722" b="31589"/>
                <a:stretch/>
              </p:blipFill>
              <p:spPr bwMode="auto">
                <a:xfrm rot="5400000">
                  <a:off x="-294640" y="2011680"/>
                  <a:ext cx="935355" cy="32512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0" name="Picture 19" descr="A measuring tape on a concrete slab&#10;&#10;Description automatically generated">
                  <a:extLst>
                    <a:ext uri="{FF2B5EF4-FFF2-40B4-BE49-F238E27FC236}">
                      <a16:creationId xmlns:a16="http://schemas.microsoft.com/office/drawing/2014/main" id="{D0B49856-CB39-6AE7-BC1D-48EAC58AFF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sharpenSoften amount="25000"/>
                          </a14:imgEffect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0801" b="30209"/>
                <a:stretch/>
              </p:blipFill>
              <p:spPr bwMode="auto">
                <a:xfrm rot="5400000">
                  <a:off x="-29403" y="2607684"/>
                  <a:ext cx="396521" cy="32766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1" name="Picture 20" descr="A close-up of a cement slab&#10;&#10;Description automatically generated">
                  <a:extLst>
                    <a:ext uri="{FF2B5EF4-FFF2-40B4-BE49-F238E27FC236}">
                      <a16:creationId xmlns:a16="http://schemas.microsoft.com/office/drawing/2014/main" id="{B311808C-F645-9980-9987-EC5D527082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sharpenSoften amount="25000"/>
                          </a14:imgEffect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6536" b="48332"/>
                <a:stretch/>
              </p:blipFill>
              <p:spPr bwMode="auto">
                <a:xfrm rot="5400000">
                  <a:off x="-307176" y="3248287"/>
                  <a:ext cx="956555" cy="338455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2" name="Picture 21" descr="A measuring tape and a piece of cement&#10;&#10;Description automatically generated">
                  <a:extLst>
                    <a:ext uri="{FF2B5EF4-FFF2-40B4-BE49-F238E27FC236}">
                      <a16:creationId xmlns:a16="http://schemas.microsoft.com/office/drawing/2014/main" id="{9C46724A-DFC2-C5BE-6601-CFD62FD4D5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sharpenSoften amount="25000"/>
                          </a14:imgEffect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0030" r="13906" b="42903"/>
                <a:stretch/>
              </p:blipFill>
              <p:spPr>
                <a:xfrm rot="5400000">
                  <a:off x="-84772" y="3958907"/>
                  <a:ext cx="508000" cy="338455"/>
                </a:xfrm>
                <a:prstGeom prst="rect">
                  <a:avLst/>
                </a:prstGeom>
              </p:spPr>
            </p:pic>
          </p:grpSp>
        </p:grpSp>
        <p:pic>
          <p:nvPicPr>
            <p:cNvPr id="15" name="Picture 14" descr="A group of lines with different colors&#10;&#10;Description automatically generated">
              <a:extLst>
                <a:ext uri="{FF2B5EF4-FFF2-40B4-BE49-F238E27FC236}">
                  <a16:creationId xmlns:a16="http://schemas.microsoft.com/office/drawing/2014/main" id="{91A47032-27D0-6C3B-83A0-08D7B1DC3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57" t="-293" r="96798" b="5009"/>
            <a:stretch/>
          </p:blipFill>
          <p:spPr bwMode="auto">
            <a:xfrm>
              <a:off x="8875313" y="924424"/>
              <a:ext cx="364490" cy="534500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5C09ED01-E853-11CE-BE9E-F56E8CB141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178678"/>
              </p:ext>
            </p:extLst>
          </p:nvPr>
        </p:nvGraphicFramePr>
        <p:xfrm>
          <a:off x="1520312" y="1149281"/>
          <a:ext cx="9798905" cy="455943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44266">
                  <a:extLst>
                    <a:ext uri="{9D8B030D-6E8A-4147-A177-3AD203B41FA5}">
                      <a16:colId xmlns:a16="http://schemas.microsoft.com/office/drawing/2014/main" val="3230347628"/>
                    </a:ext>
                  </a:extLst>
                </a:gridCol>
                <a:gridCol w="1441598">
                  <a:extLst>
                    <a:ext uri="{9D8B030D-6E8A-4147-A177-3AD203B41FA5}">
                      <a16:colId xmlns:a16="http://schemas.microsoft.com/office/drawing/2014/main" val="1083918710"/>
                    </a:ext>
                  </a:extLst>
                </a:gridCol>
                <a:gridCol w="1237116">
                  <a:extLst>
                    <a:ext uri="{9D8B030D-6E8A-4147-A177-3AD203B41FA5}">
                      <a16:colId xmlns:a16="http://schemas.microsoft.com/office/drawing/2014/main" val="2462072713"/>
                    </a:ext>
                  </a:extLst>
                </a:gridCol>
                <a:gridCol w="1340069">
                  <a:extLst>
                    <a:ext uri="{9D8B030D-6E8A-4147-A177-3AD203B41FA5}">
                      <a16:colId xmlns:a16="http://schemas.microsoft.com/office/drawing/2014/main" val="711222097"/>
                    </a:ext>
                  </a:extLst>
                </a:gridCol>
                <a:gridCol w="1438405">
                  <a:extLst>
                    <a:ext uri="{9D8B030D-6E8A-4147-A177-3AD203B41FA5}">
                      <a16:colId xmlns:a16="http://schemas.microsoft.com/office/drawing/2014/main" val="451040236"/>
                    </a:ext>
                  </a:extLst>
                </a:gridCol>
                <a:gridCol w="1657346">
                  <a:extLst>
                    <a:ext uri="{9D8B030D-6E8A-4147-A177-3AD203B41FA5}">
                      <a16:colId xmlns:a16="http://schemas.microsoft.com/office/drawing/2014/main" val="771672055"/>
                    </a:ext>
                  </a:extLst>
                </a:gridCol>
                <a:gridCol w="1740105">
                  <a:extLst>
                    <a:ext uri="{9D8B030D-6E8A-4147-A177-3AD203B41FA5}">
                      <a16:colId xmlns:a16="http://schemas.microsoft.com/office/drawing/2014/main" val="1811683603"/>
                    </a:ext>
                  </a:extLst>
                </a:gridCol>
              </a:tblGrid>
              <a:tr h="5271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0" i="0" u="sng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UNITS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0" i="0" u="sng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STRUCTURES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0" i="0" u="sng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MEAN GRAIN SIZE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0" i="0" u="sng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TEXTURES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0" i="0" u="sng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CARBONATES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0" i="0" u="sng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MINERALOGY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0" i="0" u="sng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INTERPRETATION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9346883"/>
                  </a:ext>
                </a:extLst>
              </a:tr>
              <a:tr h="10516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Low bioturbation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l-GR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3-4 μ</a:t>
                      </a: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Very slightly sandy silty clay (up to 56% clay)</a:t>
                      </a:r>
                    </a:p>
                  </a:txBody>
                  <a:tcPr marL="68580" marR="68580" marT="0" marB="0" anchor="ctr">
                    <a:solidFill>
                      <a:srgbClr val="E2C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High (up to 40%)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B: Planktonic foraminifera (&gt;50%)</a:t>
                      </a:r>
                      <a:r>
                        <a:rPr lang="en-GB" sz="13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,</a:t>
                      </a: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 </a:t>
                      </a: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and nannofossils (&gt;40%)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Microfossil-rich mud</a:t>
                      </a:r>
                    </a:p>
                  </a:txBody>
                  <a:tcPr marL="68580" marR="68580" marT="0" marB="0" anchor="ctr">
                    <a:solidFill>
                      <a:srgbClr val="E2C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348779"/>
                  </a:ext>
                </a:extLst>
              </a:tr>
              <a:tr h="825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Rare bioturbation, </a:t>
                      </a: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rare black lenticules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l-GR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5-6 μ</a:t>
                      </a: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Very slightly sandy clayey silt (up to 59% silt)</a:t>
                      </a:r>
                    </a:p>
                  </a:txBody>
                  <a:tcPr marL="68580" marR="68580" marT="0" marB="0" anchor="ctr">
                    <a:solidFill>
                      <a:srgbClr val="79D9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Moderate (up to 25%)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T-A: Clay minerals (&gt;30%), </a:t>
                      </a: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and pyrite (up to 25%), as well as OM (up to 25%)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Clay-rich mud</a:t>
                      </a:r>
                    </a:p>
                  </a:txBody>
                  <a:tcPr marL="68580" marR="68580" marT="0" marB="0" anchor="ctr">
                    <a:solidFill>
                      <a:srgbClr val="79D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354087"/>
                  </a:ext>
                </a:extLst>
              </a:tr>
              <a:tr h="901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B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Rare bioturbation, </a:t>
                      </a: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several black lenticules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From 3 to 4.5 μm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Clayey silt (up to 57% silt)</a:t>
                      </a:r>
                    </a:p>
                  </a:txBody>
                  <a:tcPr marL="68580" marR="68580" marT="0" marB="0" anchor="ctr">
                    <a:solidFill>
                      <a:srgbClr val="19A2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Moderate (&lt;30%)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OM</a:t>
                      </a: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 (&gt;20%), and </a:t>
                      </a: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A</a:t>
                      </a: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: pyrite (&gt;20%)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Pyritic organic-rich mud</a:t>
                      </a:r>
                    </a:p>
                  </a:txBody>
                  <a:tcPr marL="68580" marR="68580" marT="0" marB="0" anchor="ctr">
                    <a:solidFill>
                      <a:srgbClr val="19A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317582"/>
                  </a:ext>
                </a:extLst>
              </a:tr>
              <a:tr h="11869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Rare bioturbation, </a:t>
                      </a: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dominated by black lenticules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Up to 6,3 </a:t>
                      </a:r>
                      <a:r>
                        <a:rPr lang="el-GR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μ</a:t>
                      </a: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Very slightly sandy clayey silt (up to 64% silt)</a:t>
                      </a:r>
                    </a:p>
                  </a:txBody>
                  <a:tcPr marL="68580" marR="68580" marT="0" marB="0" anchor="ctr">
                    <a:solidFill>
                      <a:srgbClr val="79D9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Low to moderate (down to 17%)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T-B-A</a:t>
                      </a: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: Clay minerals (25%), nannofossils (30%), and </a:t>
                      </a: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pyrite (up to 40%)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Pyritic mud</a:t>
                      </a:r>
                    </a:p>
                  </a:txBody>
                  <a:tcPr marL="68580" marR="68580" marT="0" marB="0" anchor="ctr">
                    <a:solidFill>
                      <a:srgbClr val="79D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635241"/>
                  </a:ext>
                </a:extLst>
              </a:tr>
            </a:tbl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88D7A094-FBB2-C972-A47C-E70C7E8F4677}"/>
              </a:ext>
            </a:extLst>
          </p:cNvPr>
          <p:cNvGrpSpPr/>
          <p:nvPr/>
        </p:nvGrpSpPr>
        <p:grpSpPr>
          <a:xfrm>
            <a:off x="11397590" y="1677970"/>
            <a:ext cx="561706" cy="4011717"/>
            <a:chOff x="10311852" y="1800803"/>
            <a:chExt cx="561706" cy="419857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390F5E8-E144-0DE5-327C-1C18F0A200BB}"/>
                </a:ext>
              </a:extLst>
            </p:cNvPr>
            <p:cNvSpPr/>
            <p:nvPr/>
          </p:nvSpPr>
          <p:spPr>
            <a:xfrm>
              <a:off x="10326230" y="2911275"/>
              <a:ext cx="545401" cy="3088104"/>
            </a:xfrm>
            <a:prstGeom prst="rect">
              <a:avLst/>
            </a:prstGeom>
            <a:solidFill>
              <a:srgbClr val="CCECFF"/>
            </a:solidFill>
            <a:ln>
              <a:solidFill>
                <a:srgbClr val="CCEC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C1F8BD1-C5D5-2C8E-5A23-4F418DCDE743}"/>
                </a:ext>
              </a:extLst>
            </p:cNvPr>
            <p:cNvSpPr txBox="1"/>
            <p:nvPr/>
          </p:nvSpPr>
          <p:spPr>
            <a:xfrm>
              <a:off x="10321227" y="4098585"/>
              <a:ext cx="552331" cy="1900794"/>
            </a:xfrm>
            <a:prstGeom prst="rect">
              <a:avLst/>
            </a:prstGeom>
            <a:noFill/>
          </p:spPr>
          <p:txBody>
            <a:bodyPr vert="wordArtVert" wrap="square" rtlCol="0">
              <a:spAutoFit/>
            </a:bodyPr>
            <a:lstStyle/>
            <a:p>
              <a:r>
                <a:rPr lang="en-GB" sz="2200" b="1" dirty="0">
                  <a:latin typeface="Helvetica World Bold Italics"/>
                  <a:ea typeface="Helvetica World Bold" panose="020B0604020202020204"/>
                </a:rPr>
                <a:t>T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3A4C1B1-A73E-7472-75D4-9110C1AC3E4B}"/>
                </a:ext>
              </a:extLst>
            </p:cNvPr>
            <p:cNvSpPr/>
            <p:nvPr/>
          </p:nvSpPr>
          <p:spPr>
            <a:xfrm>
              <a:off x="10317711" y="1800803"/>
              <a:ext cx="545401" cy="1127548"/>
            </a:xfrm>
            <a:prstGeom prst="rect">
              <a:avLst/>
            </a:prstGeom>
            <a:solidFill>
              <a:srgbClr val="E8D1FF"/>
            </a:solidFill>
            <a:ln>
              <a:solidFill>
                <a:srgbClr val="E8D1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9216F7D-78DB-50E3-28C2-626FA7CAD6A9}"/>
                </a:ext>
              </a:extLst>
            </p:cNvPr>
            <p:cNvSpPr txBox="1"/>
            <p:nvPr/>
          </p:nvSpPr>
          <p:spPr>
            <a:xfrm>
              <a:off x="10311852" y="2139015"/>
              <a:ext cx="552331" cy="2518480"/>
            </a:xfrm>
            <a:prstGeom prst="rect">
              <a:avLst/>
            </a:prstGeom>
            <a:noFill/>
          </p:spPr>
          <p:txBody>
            <a:bodyPr vert="wordArtVert" wrap="square" rtlCol="0">
              <a:spAutoFit/>
            </a:bodyPr>
            <a:lstStyle/>
            <a:p>
              <a:r>
                <a:rPr lang="en-GB" sz="2200" b="1" dirty="0">
                  <a:latin typeface="Helvetica World Bold Italics"/>
                  <a:ea typeface="Helvetica World Bold" panose="020B0604020202020204"/>
                </a:rPr>
                <a:t>B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615DEF4-AB73-D382-EB24-A4436732E0EA}"/>
              </a:ext>
            </a:extLst>
          </p:cNvPr>
          <p:cNvSpPr txBox="1"/>
          <p:nvPr/>
        </p:nvSpPr>
        <p:spPr>
          <a:xfrm>
            <a:off x="647530" y="1290709"/>
            <a:ext cx="8254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dirty="0">
                <a:latin typeface="Helvetica World Bold Italics"/>
              </a:rPr>
              <a:t>PC06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D6E3C61-2A91-A201-A105-74BF6E56F3C2}"/>
              </a:ext>
            </a:extLst>
          </p:cNvPr>
          <p:cNvCxnSpPr>
            <a:cxnSpLocks/>
          </p:cNvCxnSpPr>
          <p:nvPr/>
        </p:nvCxnSpPr>
        <p:spPr>
          <a:xfrm flipH="1">
            <a:off x="533550" y="1668826"/>
            <a:ext cx="98676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1026F8-23B7-5F79-DCD7-92E04F5B470D}"/>
              </a:ext>
            </a:extLst>
          </p:cNvPr>
          <p:cNvCxnSpPr>
            <a:cxnSpLocks/>
          </p:cNvCxnSpPr>
          <p:nvPr/>
        </p:nvCxnSpPr>
        <p:spPr>
          <a:xfrm flipH="1">
            <a:off x="533550" y="2725413"/>
            <a:ext cx="98676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FB706B-47AC-12F9-BB21-FD566361559D}"/>
              </a:ext>
            </a:extLst>
          </p:cNvPr>
          <p:cNvCxnSpPr>
            <a:cxnSpLocks/>
          </p:cNvCxnSpPr>
          <p:nvPr/>
        </p:nvCxnSpPr>
        <p:spPr>
          <a:xfrm flipH="1">
            <a:off x="533550" y="3613103"/>
            <a:ext cx="98676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D16E770-B794-1FEE-0098-BDC9527B732F}"/>
              </a:ext>
            </a:extLst>
          </p:cNvPr>
          <p:cNvCxnSpPr>
            <a:cxnSpLocks/>
          </p:cNvCxnSpPr>
          <p:nvPr/>
        </p:nvCxnSpPr>
        <p:spPr>
          <a:xfrm flipH="1">
            <a:off x="533550" y="4518077"/>
            <a:ext cx="98676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8B1F8F9-2174-027B-91B4-1A69E8262BA9}"/>
              </a:ext>
            </a:extLst>
          </p:cNvPr>
          <p:cNvSpPr txBox="1"/>
          <p:nvPr/>
        </p:nvSpPr>
        <p:spPr>
          <a:xfrm>
            <a:off x="-4876" y="2586249"/>
            <a:ext cx="642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Helvetica World Bold Italics"/>
              </a:rPr>
              <a:t>11,5 </a:t>
            </a:r>
            <a:r>
              <a:rPr lang="en-GB" sz="1000" dirty="0" err="1">
                <a:latin typeface="Helvetica World Bold Italics"/>
              </a:rPr>
              <a:t>kyr</a:t>
            </a:r>
            <a:r>
              <a:rPr lang="en-GB" sz="1000" dirty="0">
                <a:latin typeface="Helvetica World Bold Italics"/>
              </a:rPr>
              <a:t> BP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B3ECF9-11A4-68B9-017A-EB1DE4FABBAF}"/>
              </a:ext>
            </a:extLst>
          </p:cNvPr>
          <p:cNvSpPr txBox="1"/>
          <p:nvPr/>
        </p:nvSpPr>
        <p:spPr>
          <a:xfrm>
            <a:off x="-32599" y="1539344"/>
            <a:ext cx="642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Helvetica World Bold Italics"/>
              </a:rPr>
              <a:t>Present days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9833E0-0AAE-00DE-B9A4-D1A64672B761}"/>
              </a:ext>
            </a:extLst>
          </p:cNvPr>
          <p:cNvSpPr txBox="1"/>
          <p:nvPr/>
        </p:nvSpPr>
        <p:spPr>
          <a:xfrm>
            <a:off x="5198" y="3465232"/>
            <a:ext cx="642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Helvetica World Bold Italics"/>
              </a:rPr>
              <a:t>21 </a:t>
            </a:r>
            <a:r>
              <a:rPr lang="en-GB" sz="1000" dirty="0" err="1">
                <a:latin typeface="Helvetica World Bold Italics"/>
              </a:rPr>
              <a:t>kyr</a:t>
            </a:r>
            <a:r>
              <a:rPr lang="en-GB" sz="1000" dirty="0">
                <a:latin typeface="Helvetica World Bold Italics"/>
              </a:rPr>
              <a:t> BP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AECE712-AD1F-3BD0-B1E6-E4A1B2AA245D}"/>
              </a:ext>
            </a:extLst>
          </p:cNvPr>
          <p:cNvSpPr txBox="1"/>
          <p:nvPr/>
        </p:nvSpPr>
        <p:spPr>
          <a:xfrm>
            <a:off x="5198" y="4378154"/>
            <a:ext cx="642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Helvetica World Bold Italics"/>
              </a:rPr>
              <a:t>34 </a:t>
            </a:r>
            <a:r>
              <a:rPr lang="en-GB" sz="1000" dirty="0" err="1">
                <a:latin typeface="Helvetica World Bold Italics"/>
              </a:rPr>
              <a:t>kyr</a:t>
            </a:r>
            <a:r>
              <a:rPr lang="en-GB" sz="1000" dirty="0">
                <a:latin typeface="Helvetica World Bold Italics"/>
              </a:rPr>
              <a:t> BP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4D20EB-B52B-3BC8-672D-033B890DEA86}"/>
              </a:ext>
            </a:extLst>
          </p:cNvPr>
          <p:cNvSpPr txBox="1"/>
          <p:nvPr/>
        </p:nvSpPr>
        <p:spPr>
          <a:xfrm>
            <a:off x="8083" y="5408369"/>
            <a:ext cx="642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Helvetica World Bold Italics"/>
              </a:rPr>
              <a:t>49 </a:t>
            </a:r>
            <a:r>
              <a:rPr lang="en-GB" sz="1000" dirty="0" err="1">
                <a:latin typeface="Helvetica World Bold Italics"/>
              </a:rPr>
              <a:t>kyr</a:t>
            </a:r>
            <a:r>
              <a:rPr lang="en-GB" sz="1000" dirty="0">
                <a:latin typeface="Helvetica World Bold Italics"/>
              </a:rPr>
              <a:t> BP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3B1BBD-3AEB-182E-8E22-F27AE12969DF}"/>
              </a:ext>
            </a:extLst>
          </p:cNvPr>
          <p:cNvCxnSpPr>
            <a:cxnSpLocks/>
          </p:cNvCxnSpPr>
          <p:nvPr/>
        </p:nvCxnSpPr>
        <p:spPr>
          <a:xfrm flipH="1">
            <a:off x="566879" y="5708719"/>
            <a:ext cx="98676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376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8F9B3135-F9A9-85CE-3451-50B8A2441EFD}"/>
              </a:ext>
            </a:extLst>
          </p:cNvPr>
          <p:cNvGrpSpPr/>
          <p:nvPr/>
        </p:nvGrpSpPr>
        <p:grpSpPr>
          <a:xfrm>
            <a:off x="0" y="0"/>
            <a:ext cx="12192000" cy="1036763"/>
            <a:chOff x="0" y="0"/>
            <a:chExt cx="3612444" cy="409585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7AACAF11-83D0-8350-E7D1-BCCD124E9A39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D7DEFD5B-6FE2-A535-BABE-0E229ED5CD1A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34CC5BE1-6CAB-53B4-B124-A47A1B94041C}"/>
              </a:ext>
            </a:extLst>
          </p:cNvPr>
          <p:cNvGrpSpPr/>
          <p:nvPr/>
        </p:nvGrpSpPr>
        <p:grpSpPr>
          <a:xfrm>
            <a:off x="0" y="5821237"/>
            <a:ext cx="12192000" cy="1036763"/>
            <a:chOff x="0" y="0"/>
            <a:chExt cx="3612444" cy="409585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861BD235-C520-FA2B-CB34-3FF153F958BE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1B092446-AAAD-F12C-2973-FCFBAC2A679B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01F1F-8C52-1016-7F25-62BCC088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z="1000" dirty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Mélinda Martins - EGU 2024 - SSP1.1 Open Session on Stratigraphy, Sedimentology, and Palaeontology</a:t>
            </a:r>
            <a:endParaRPr lang="en-GB" sz="1000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A3D590-3573-6CD4-699D-5BEA1E7B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20</a:t>
            </a:fld>
            <a:endParaRPr lang="en-GB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87D7C923-A71E-79BF-7820-9ED32C1646ED}"/>
              </a:ext>
            </a:extLst>
          </p:cNvPr>
          <p:cNvSpPr txBox="1"/>
          <p:nvPr/>
        </p:nvSpPr>
        <p:spPr>
          <a:xfrm>
            <a:off x="1847850" y="272352"/>
            <a:ext cx="849630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2"/>
              </a:lnSpc>
            </a:pPr>
            <a:r>
              <a:rPr lang="en-US" sz="3500" b="1" spc="177" dirty="0">
                <a:solidFill>
                  <a:srgbClr val="F6F8F3"/>
                </a:solidFill>
                <a:latin typeface="Helvetica World Bold Italics"/>
              </a:rPr>
              <a:t>Key Findings</a:t>
            </a: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2778D9BF-1D59-F93A-6516-956D8E48032B}"/>
              </a:ext>
            </a:extLst>
          </p:cNvPr>
          <p:cNvSpPr/>
          <p:nvPr/>
        </p:nvSpPr>
        <p:spPr>
          <a:xfrm>
            <a:off x="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9" y="0"/>
                </a:lnTo>
                <a:lnTo>
                  <a:pt x="830179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 t="-2548" b="-2548"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954F557E-DC45-C84B-1002-F357FBB3E708}"/>
              </a:ext>
            </a:extLst>
          </p:cNvPr>
          <p:cNvSpPr/>
          <p:nvPr/>
        </p:nvSpPr>
        <p:spPr>
          <a:xfrm>
            <a:off x="83820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8" y="0"/>
                </a:lnTo>
                <a:lnTo>
                  <a:pt x="830178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687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6EFC11-BB90-AAF4-07E2-F6B8C0DE0F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56" y="1128300"/>
            <a:ext cx="6397939" cy="4601399"/>
          </a:xfrm>
          <a:prstGeom prst="rect">
            <a:avLst/>
          </a:prstGeom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1B25352-845A-1E58-8A2B-64ACF42906E3}"/>
              </a:ext>
            </a:extLst>
          </p:cNvPr>
          <p:cNvSpPr txBox="1"/>
          <p:nvPr/>
        </p:nvSpPr>
        <p:spPr>
          <a:xfrm>
            <a:off x="1700714" y="1268132"/>
            <a:ext cx="877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latin typeface="Helvetica World Bold Italics"/>
              </a:rPr>
              <a:t>Zr/Al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553CD8-EF40-79EE-B439-D84F9AEA05C3}"/>
              </a:ext>
            </a:extLst>
          </p:cNvPr>
          <p:cNvSpPr txBox="1"/>
          <p:nvPr/>
        </p:nvSpPr>
        <p:spPr>
          <a:xfrm>
            <a:off x="2578214" y="1265216"/>
            <a:ext cx="112165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latin typeface="Helvetica World Bold Italics"/>
              </a:rPr>
              <a:t>Si/(Si+Al)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294910-5C5F-7CB4-89A8-6207A19E60B9}"/>
              </a:ext>
            </a:extLst>
          </p:cNvPr>
          <p:cNvSpPr txBox="1"/>
          <p:nvPr/>
        </p:nvSpPr>
        <p:spPr>
          <a:xfrm>
            <a:off x="3678389" y="1265216"/>
            <a:ext cx="13777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latin typeface="Helvetica World Bold Italics"/>
              </a:rPr>
              <a:t>Ca/(Ca+Fe)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F6B79D-BCA0-1D12-9BFB-6ECF5B641CF6}"/>
              </a:ext>
            </a:extLst>
          </p:cNvPr>
          <p:cNvSpPr txBox="1"/>
          <p:nvPr/>
        </p:nvSpPr>
        <p:spPr>
          <a:xfrm>
            <a:off x="4988012" y="1268491"/>
            <a:ext cx="13777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latin typeface="Helvetica World Bold Italics"/>
              </a:rPr>
              <a:t>Br/Ti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A090A0-0E8E-3622-2F22-6C66244DA0EB}"/>
              </a:ext>
            </a:extLst>
          </p:cNvPr>
          <p:cNvSpPr txBox="1"/>
          <p:nvPr/>
        </p:nvSpPr>
        <p:spPr>
          <a:xfrm>
            <a:off x="5770851" y="1265215"/>
            <a:ext cx="13777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latin typeface="Helvetica World Bold Italics"/>
              </a:rPr>
              <a:t>Br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00FCD6F-8A6D-4E20-92DB-BC72009D2341}"/>
              </a:ext>
            </a:extLst>
          </p:cNvPr>
          <p:cNvCxnSpPr>
            <a:cxnSpLocks/>
          </p:cNvCxnSpPr>
          <p:nvPr/>
        </p:nvCxnSpPr>
        <p:spPr>
          <a:xfrm flipH="1">
            <a:off x="2139464" y="3065024"/>
            <a:ext cx="131182" cy="1734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ED2D60A-97E8-FC9F-7C95-AB99853752ED}"/>
              </a:ext>
            </a:extLst>
          </p:cNvPr>
          <p:cNvCxnSpPr>
            <a:cxnSpLocks/>
          </p:cNvCxnSpPr>
          <p:nvPr/>
        </p:nvCxnSpPr>
        <p:spPr>
          <a:xfrm flipH="1">
            <a:off x="2205055" y="1930327"/>
            <a:ext cx="131182" cy="1734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BCD5D34-C4A8-18DD-00DB-F58C3A0E48CC}"/>
              </a:ext>
            </a:extLst>
          </p:cNvPr>
          <p:cNvCxnSpPr>
            <a:cxnSpLocks/>
          </p:cNvCxnSpPr>
          <p:nvPr/>
        </p:nvCxnSpPr>
        <p:spPr>
          <a:xfrm flipH="1">
            <a:off x="2127586" y="1682834"/>
            <a:ext cx="131182" cy="1734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0722926-FD23-682E-F576-2290B5ECCCD4}"/>
              </a:ext>
            </a:extLst>
          </p:cNvPr>
          <p:cNvCxnSpPr>
            <a:cxnSpLocks/>
          </p:cNvCxnSpPr>
          <p:nvPr/>
        </p:nvCxnSpPr>
        <p:spPr>
          <a:xfrm flipH="1">
            <a:off x="2129220" y="1541625"/>
            <a:ext cx="131182" cy="1734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73554D2-AF8D-3925-F7BA-29282C1214BC}"/>
              </a:ext>
            </a:extLst>
          </p:cNvPr>
          <p:cNvCxnSpPr>
            <a:cxnSpLocks/>
          </p:cNvCxnSpPr>
          <p:nvPr/>
        </p:nvCxnSpPr>
        <p:spPr>
          <a:xfrm flipH="1">
            <a:off x="3174343" y="3068707"/>
            <a:ext cx="131182" cy="1734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0BAFFCE-34EB-1828-ACC6-40CEC021569B}"/>
              </a:ext>
            </a:extLst>
          </p:cNvPr>
          <p:cNvCxnSpPr>
            <a:cxnSpLocks/>
          </p:cNvCxnSpPr>
          <p:nvPr/>
        </p:nvCxnSpPr>
        <p:spPr>
          <a:xfrm flipH="1">
            <a:off x="3239934" y="1883000"/>
            <a:ext cx="131182" cy="1734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42B4724-1F1E-CAE2-FAFD-8401297C8543}"/>
              </a:ext>
            </a:extLst>
          </p:cNvPr>
          <p:cNvCxnSpPr>
            <a:cxnSpLocks/>
          </p:cNvCxnSpPr>
          <p:nvPr/>
        </p:nvCxnSpPr>
        <p:spPr>
          <a:xfrm flipH="1">
            <a:off x="3139043" y="1679918"/>
            <a:ext cx="131182" cy="1734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E839C2B-FA7E-740B-2858-43E8FA7A9C33}"/>
              </a:ext>
            </a:extLst>
          </p:cNvPr>
          <p:cNvCxnSpPr>
            <a:cxnSpLocks/>
          </p:cNvCxnSpPr>
          <p:nvPr/>
        </p:nvCxnSpPr>
        <p:spPr>
          <a:xfrm flipH="1" flipV="1">
            <a:off x="3371116" y="2545237"/>
            <a:ext cx="609224" cy="509774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04ACCF4-119A-222E-EB1C-63B5D13DF299}"/>
              </a:ext>
            </a:extLst>
          </p:cNvPr>
          <p:cNvCxnSpPr>
            <a:cxnSpLocks/>
          </p:cNvCxnSpPr>
          <p:nvPr/>
        </p:nvCxnSpPr>
        <p:spPr>
          <a:xfrm flipV="1">
            <a:off x="3394244" y="1571876"/>
            <a:ext cx="792248" cy="980427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66791FD-F07D-AB67-BAF2-221B1FE9E105}"/>
              </a:ext>
            </a:extLst>
          </p:cNvPr>
          <p:cNvCxnSpPr>
            <a:cxnSpLocks/>
          </p:cNvCxnSpPr>
          <p:nvPr/>
        </p:nvCxnSpPr>
        <p:spPr>
          <a:xfrm flipH="1">
            <a:off x="4280212" y="1679918"/>
            <a:ext cx="131182" cy="1734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0D962E2-C242-24D7-8FE6-2ABC254A2D68}"/>
              </a:ext>
            </a:extLst>
          </p:cNvPr>
          <p:cNvCxnSpPr>
            <a:cxnSpLocks/>
          </p:cNvCxnSpPr>
          <p:nvPr/>
        </p:nvCxnSpPr>
        <p:spPr>
          <a:xfrm flipH="1">
            <a:off x="5326762" y="1679918"/>
            <a:ext cx="131182" cy="1734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B7BFA09-DE0F-04C9-B044-5A81409D3A80}"/>
              </a:ext>
            </a:extLst>
          </p:cNvPr>
          <p:cNvCxnSpPr>
            <a:cxnSpLocks/>
          </p:cNvCxnSpPr>
          <p:nvPr/>
        </p:nvCxnSpPr>
        <p:spPr>
          <a:xfrm flipH="1">
            <a:off x="6234544" y="1679918"/>
            <a:ext cx="131182" cy="1734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5773530-F04E-43B7-2CD0-78DCE624C00E}"/>
              </a:ext>
            </a:extLst>
          </p:cNvPr>
          <p:cNvSpPr txBox="1"/>
          <p:nvPr/>
        </p:nvSpPr>
        <p:spPr>
          <a:xfrm>
            <a:off x="6718451" y="1861425"/>
            <a:ext cx="53669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Helvetica World Bold Italics"/>
              </a:rPr>
              <a:t>Zr/Al ratio : bottom current indicator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Helvetica World Bold Itali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Helvetica World Bold Italics"/>
              </a:rPr>
              <a:t>Si/(Si+Al) ratio : dry/wet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Helvetica World Bold Itali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Helvetica World Bold Italics"/>
              </a:rPr>
              <a:t>Ca/(Ca+Fe) ratio : paleoproductivity indicator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Helvetica World Bold Italics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dirty="0">
                <a:latin typeface="Helvetica World Bold Italics"/>
              </a:rPr>
              <a:t>Br/Ti ratio : marine organic matter accumulation indicator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Helvetica World Bold Itali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Helvetica World Bold Italics"/>
              </a:rPr>
              <a:t>Br : marine organic carbon contents indicator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1C051AE-B622-577E-6059-C94C10369431}"/>
              </a:ext>
            </a:extLst>
          </p:cNvPr>
          <p:cNvSpPr txBox="1"/>
          <p:nvPr/>
        </p:nvSpPr>
        <p:spPr>
          <a:xfrm>
            <a:off x="6718451" y="5011947"/>
            <a:ext cx="5275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200" u="sng" dirty="0">
                <a:latin typeface="Helvetica World Bold Italics"/>
              </a:rPr>
              <a:t>N.B.</a:t>
            </a:r>
            <a:r>
              <a:rPr lang="da-DK" sz="1200" dirty="0">
                <a:latin typeface="Helvetica World Bold Italics"/>
              </a:rPr>
              <a:t> Al : Aluminium, Br : Bromine, Ca : Calcium, Fe : Iron, Ti: Titanium and Zr : </a:t>
            </a:r>
            <a:r>
              <a:rPr lang="en-GB" sz="1200" dirty="0">
                <a:latin typeface="Helvetica World Bold Italics"/>
              </a:rPr>
              <a:t>Zirconium.</a:t>
            </a:r>
            <a:endParaRPr lang="en-GB" sz="1200" u="sng" dirty="0">
              <a:latin typeface="Helvetica World Bold Itali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DC79CA1-9C67-A698-DE32-DEF4916C3F77}"/>
              </a:ext>
            </a:extLst>
          </p:cNvPr>
          <p:cNvSpPr txBox="1"/>
          <p:nvPr/>
        </p:nvSpPr>
        <p:spPr>
          <a:xfrm>
            <a:off x="3229144" y="5589509"/>
            <a:ext cx="89628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latin typeface="Helvetica World Bold Italics"/>
              </a:rPr>
              <a:t>e.g., </a:t>
            </a:r>
            <a:r>
              <a:rPr lang="da-DK" sz="1000" dirty="0">
                <a:latin typeface="Helvetica World Bold Italics"/>
              </a:rPr>
              <a:t>Moreno et al. 2005; </a:t>
            </a:r>
            <a:r>
              <a:rPr lang="en-GB" sz="1000" dirty="0">
                <a:latin typeface="Helvetica World Bold Italics"/>
              </a:rPr>
              <a:t>Ziegler et al. 2008; </a:t>
            </a:r>
            <a:r>
              <a:rPr lang="da-DK" sz="1000" dirty="0">
                <a:latin typeface="Helvetica World Bold Italics"/>
              </a:rPr>
              <a:t>Fink et al. 2013; </a:t>
            </a:r>
            <a:r>
              <a:rPr lang="en-GB" sz="1000" dirty="0">
                <a:latin typeface="Helvetica World Bold Italics"/>
              </a:rPr>
              <a:t>López-González et al. 2013;</a:t>
            </a:r>
            <a:r>
              <a:rPr lang="da-DK" sz="1000" dirty="0">
                <a:latin typeface="Helvetica World Bold Italics"/>
              </a:rPr>
              <a:t> Bahr et al. 2014;</a:t>
            </a:r>
            <a:r>
              <a:rPr lang="en-GB" sz="1000" dirty="0">
                <a:latin typeface="Helvetica World Bold Italics"/>
              </a:rPr>
              <a:t> Rothwell and Croudace 2015; </a:t>
            </a:r>
            <a:r>
              <a:rPr lang="da-DK" sz="1000" dirty="0">
                <a:latin typeface="Helvetica World Bold Italics"/>
              </a:rPr>
              <a:t>Stow et al. 2018</a:t>
            </a:r>
            <a:endParaRPr lang="en-GB" sz="1000" dirty="0">
              <a:latin typeface="Helvetica World Bold Itali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19C66EC-01BF-3D29-4BDA-838D041F5A55}"/>
              </a:ext>
            </a:extLst>
          </p:cNvPr>
          <p:cNvSpPr txBox="1"/>
          <p:nvPr/>
        </p:nvSpPr>
        <p:spPr>
          <a:xfrm>
            <a:off x="6718451" y="1245726"/>
            <a:ext cx="5275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effectLst/>
                <a:latin typeface="Helvetica World Bold Italics"/>
              </a:rPr>
              <a:t>Geochemical proxies</a:t>
            </a:r>
          </a:p>
        </p:txBody>
      </p:sp>
    </p:spTree>
    <p:extLst>
      <p:ext uri="{BB962C8B-B14F-4D97-AF65-F5344CB8AC3E}">
        <p14:creationId xmlns:p14="http://schemas.microsoft.com/office/powerpoint/2010/main" val="250764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8F9B3135-F9A9-85CE-3451-50B8A2441EFD}"/>
              </a:ext>
            </a:extLst>
          </p:cNvPr>
          <p:cNvGrpSpPr/>
          <p:nvPr/>
        </p:nvGrpSpPr>
        <p:grpSpPr>
          <a:xfrm>
            <a:off x="0" y="0"/>
            <a:ext cx="12192000" cy="1036763"/>
            <a:chOff x="0" y="0"/>
            <a:chExt cx="3612444" cy="409585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7AACAF11-83D0-8350-E7D1-BCCD124E9A39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D7DEFD5B-6FE2-A535-BABE-0E229ED5CD1A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34CC5BE1-6CAB-53B4-B124-A47A1B94041C}"/>
              </a:ext>
            </a:extLst>
          </p:cNvPr>
          <p:cNvGrpSpPr/>
          <p:nvPr/>
        </p:nvGrpSpPr>
        <p:grpSpPr>
          <a:xfrm>
            <a:off x="0" y="5821237"/>
            <a:ext cx="12192000" cy="1036763"/>
            <a:chOff x="0" y="0"/>
            <a:chExt cx="3612444" cy="409585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861BD235-C520-FA2B-CB34-3FF153F958BE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1B092446-AAAD-F12C-2973-FCFBAC2A679B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01F1F-8C52-1016-7F25-62BCC088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z="1000" dirty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Mélinda Martins - EGU 2024 - SSP1.1 Open Session on Stratigraphy, Sedimentology, and Palaeontology</a:t>
            </a:r>
            <a:endParaRPr lang="en-GB" sz="1000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A3D590-3573-6CD4-699D-5BEA1E7B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21</a:t>
            </a:fld>
            <a:endParaRPr lang="en-GB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5841EC8B-5725-1A47-80D7-52D510E9F1F7}"/>
              </a:ext>
            </a:extLst>
          </p:cNvPr>
          <p:cNvSpPr txBox="1"/>
          <p:nvPr/>
        </p:nvSpPr>
        <p:spPr>
          <a:xfrm>
            <a:off x="1847850" y="272352"/>
            <a:ext cx="849630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2"/>
              </a:lnSpc>
            </a:pPr>
            <a:r>
              <a:rPr lang="en-US" sz="3500" b="1" spc="177" dirty="0">
                <a:solidFill>
                  <a:srgbClr val="F6F8F3"/>
                </a:solidFill>
                <a:latin typeface="Helvetica World Bold Italics"/>
              </a:rPr>
              <a:t>Unveiling Sedimentary Patterns</a:t>
            </a: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733D440A-28C4-AA59-06DD-B1BC62CC77BC}"/>
              </a:ext>
            </a:extLst>
          </p:cNvPr>
          <p:cNvSpPr/>
          <p:nvPr/>
        </p:nvSpPr>
        <p:spPr>
          <a:xfrm>
            <a:off x="0" y="5821236"/>
            <a:ext cx="740398" cy="1028987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9" y="0"/>
                </a:lnTo>
                <a:lnTo>
                  <a:pt x="830179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 t="-2548" b="-2548"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7D2E5408-9C77-6D23-280F-C541B9585656}"/>
              </a:ext>
            </a:extLst>
          </p:cNvPr>
          <p:cNvSpPr/>
          <p:nvPr/>
        </p:nvSpPr>
        <p:spPr>
          <a:xfrm>
            <a:off x="838200" y="5821236"/>
            <a:ext cx="740398" cy="1036763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8" y="0"/>
                </a:lnTo>
                <a:lnTo>
                  <a:pt x="830178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687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DD091A-BF87-B372-3CB7-743BD3BCB560}"/>
              </a:ext>
            </a:extLst>
          </p:cNvPr>
          <p:cNvGrpSpPr/>
          <p:nvPr/>
        </p:nvGrpSpPr>
        <p:grpSpPr>
          <a:xfrm>
            <a:off x="370199" y="1619514"/>
            <a:ext cx="1084083" cy="4091547"/>
            <a:chOff x="8875313" y="924424"/>
            <a:chExt cx="1237185" cy="534500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574F3F0-66FE-0634-465B-5EBD42BBE454}"/>
                </a:ext>
              </a:extLst>
            </p:cNvPr>
            <p:cNvGrpSpPr/>
            <p:nvPr/>
          </p:nvGrpSpPr>
          <p:grpSpPr>
            <a:xfrm>
              <a:off x="9203209" y="949286"/>
              <a:ext cx="909289" cy="5320144"/>
              <a:chOff x="53340" y="0"/>
              <a:chExt cx="513198" cy="3217545"/>
            </a:xfrm>
          </p:grpSpPr>
          <p:pic>
            <p:nvPicPr>
              <p:cNvPr id="16" name="Picture 15" descr="A brown rectangular object with black border&#10;&#10;Description automatically generated">
                <a:extLst>
                  <a:ext uri="{FF2B5EF4-FFF2-40B4-BE49-F238E27FC236}">
                    <a16:creationId xmlns:a16="http://schemas.microsoft.com/office/drawing/2014/main" id="{D296A144-1C95-8FF9-8199-51617629E9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" y="0"/>
                <a:ext cx="266700" cy="3217545"/>
              </a:xfrm>
              <a:prstGeom prst="rect">
                <a:avLst/>
              </a:prstGeom>
            </p:spPr>
          </p:pic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0247DA68-CA71-0880-9E6A-E1D41C24B91C}"/>
                  </a:ext>
                </a:extLst>
              </p:cNvPr>
              <p:cNvGrpSpPr/>
              <p:nvPr/>
            </p:nvGrpSpPr>
            <p:grpSpPr>
              <a:xfrm>
                <a:off x="350521" y="15240"/>
                <a:ext cx="216017" cy="3202305"/>
                <a:chOff x="0" y="0"/>
                <a:chExt cx="340329" cy="4382135"/>
              </a:xfrm>
            </p:grpSpPr>
            <p:pic>
              <p:nvPicPr>
                <p:cNvPr id="18" name="Picture 17" descr="A close up of a metal frame&#10;&#10;Description automatically generated">
                  <a:extLst>
                    <a:ext uri="{FF2B5EF4-FFF2-40B4-BE49-F238E27FC236}">
                      <a16:creationId xmlns:a16="http://schemas.microsoft.com/office/drawing/2014/main" id="{D105F198-B7C8-5B3E-D6B2-F30A0CFFF6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sharpenSoften amount="50000"/>
                          </a14:imgEffect>
                          <a14:imgEffect>
                            <a14:brightnessContrast bright="2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601" r="35445"/>
                <a:stretch/>
              </p:blipFill>
              <p:spPr bwMode="auto">
                <a:xfrm>
                  <a:off x="10160" y="0"/>
                  <a:ext cx="326390" cy="187071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9" name="Picture 18" descr="Measuring tape measure next to a rectangular object&#10;&#10;Description automatically generated">
                  <a:extLst>
                    <a:ext uri="{FF2B5EF4-FFF2-40B4-BE49-F238E27FC236}">
                      <a16:creationId xmlns:a16="http://schemas.microsoft.com/office/drawing/2014/main" id="{5E86695D-6580-087E-01DD-646A18174D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sharpenSoften amount="25000"/>
                          </a14:imgEffect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9722" b="31589"/>
                <a:stretch/>
              </p:blipFill>
              <p:spPr bwMode="auto">
                <a:xfrm rot="5400000">
                  <a:off x="-294640" y="2011680"/>
                  <a:ext cx="935355" cy="32512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0" name="Picture 19" descr="A measuring tape on a concrete slab&#10;&#10;Description automatically generated">
                  <a:extLst>
                    <a:ext uri="{FF2B5EF4-FFF2-40B4-BE49-F238E27FC236}">
                      <a16:creationId xmlns:a16="http://schemas.microsoft.com/office/drawing/2014/main" id="{D0B49856-CB39-6AE7-BC1D-48EAC58AFF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sharpenSoften amount="25000"/>
                          </a14:imgEffect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0801" b="30209"/>
                <a:stretch/>
              </p:blipFill>
              <p:spPr bwMode="auto">
                <a:xfrm rot="5400000">
                  <a:off x="-29403" y="2607684"/>
                  <a:ext cx="396521" cy="32766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1" name="Picture 20" descr="A close-up of a cement slab&#10;&#10;Description automatically generated">
                  <a:extLst>
                    <a:ext uri="{FF2B5EF4-FFF2-40B4-BE49-F238E27FC236}">
                      <a16:creationId xmlns:a16="http://schemas.microsoft.com/office/drawing/2014/main" id="{B311808C-F645-9980-9987-EC5D527082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sharpenSoften amount="25000"/>
                          </a14:imgEffect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6536" b="48332"/>
                <a:stretch/>
              </p:blipFill>
              <p:spPr bwMode="auto">
                <a:xfrm rot="5400000">
                  <a:off x="-307176" y="3248287"/>
                  <a:ext cx="956555" cy="338455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2" name="Picture 21" descr="A measuring tape and a piece of cement&#10;&#10;Description automatically generated">
                  <a:extLst>
                    <a:ext uri="{FF2B5EF4-FFF2-40B4-BE49-F238E27FC236}">
                      <a16:creationId xmlns:a16="http://schemas.microsoft.com/office/drawing/2014/main" id="{9C46724A-DFC2-C5BE-6601-CFD62FD4D5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sharpenSoften amount="25000"/>
                          </a14:imgEffect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0030" r="13906" b="42903"/>
                <a:stretch/>
              </p:blipFill>
              <p:spPr>
                <a:xfrm rot="5400000">
                  <a:off x="-84772" y="3958907"/>
                  <a:ext cx="508000" cy="338455"/>
                </a:xfrm>
                <a:prstGeom prst="rect">
                  <a:avLst/>
                </a:prstGeom>
              </p:spPr>
            </p:pic>
          </p:grpSp>
        </p:grpSp>
        <p:pic>
          <p:nvPicPr>
            <p:cNvPr id="15" name="Picture 14" descr="A group of lines with different colors&#10;&#10;Description automatically generated">
              <a:extLst>
                <a:ext uri="{FF2B5EF4-FFF2-40B4-BE49-F238E27FC236}">
                  <a16:creationId xmlns:a16="http://schemas.microsoft.com/office/drawing/2014/main" id="{91A47032-27D0-6C3B-83A0-08D7B1DC3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57" t="-293" r="96798" b="5009"/>
            <a:stretch/>
          </p:blipFill>
          <p:spPr bwMode="auto">
            <a:xfrm>
              <a:off x="8875313" y="924424"/>
              <a:ext cx="364490" cy="534500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5C09ED01-E853-11CE-BE9E-F56E8CB1410F}"/>
              </a:ext>
            </a:extLst>
          </p:cNvPr>
          <p:cNvGraphicFramePr>
            <a:graphicFrameLocks noGrp="1"/>
          </p:cNvGraphicFramePr>
          <p:nvPr/>
        </p:nvGraphicFramePr>
        <p:xfrm>
          <a:off x="1520312" y="1149281"/>
          <a:ext cx="9798905" cy="455943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44266">
                  <a:extLst>
                    <a:ext uri="{9D8B030D-6E8A-4147-A177-3AD203B41FA5}">
                      <a16:colId xmlns:a16="http://schemas.microsoft.com/office/drawing/2014/main" val="3230347628"/>
                    </a:ext>
                  </a:extLst>
                </a:gridCol>
                <a:gridCol w="1441598">
                  <a:extLst>
                    <a:ext uri="{9D8B030D-6E8A-4147-A177-3AD203B41FA5}">
                      <a16:colId xmlns:a16="http://schemas.microsoft.com/office/drawing/2014/main" val="1083918710"/>
                    </a:ext>
                  </a:extLst>
                </a:gridCol>
                <a:gridCol w="1237116">
                  <a:extLst>
                    <a:ext uri="{9D8B030D-6E8A-4147-A177-3AD203B41FA5}">
                      <a16:colId xmlns:a16="http://schemas.microsoft.com/office/drawing/2014/main" val="2462072713"/>
                    </a:ext>
                  </a:extLst>
                </a:gridCol>
                <a:gridCol w="1340069">
                  <a:extLst>
                    <a:ext uri="{9D8B030D-6E8A-4147-A177-3AD203B41FA5}">
                      <a16:colId xmlns:a16="http://schemas.microsoft.com/office/drawing/2014/main" val="711222097"/>
                    </a:ext>
                  </a:extLst>
                </a:gridCol>
                <a:gridCol w="1438405">
                  <a:extLst>
                    <a:ext uri="{9D8B030D-6E8A-4147-A177-3AD203B41FA5}">
                      <a16:colId xmlns:a16="http://schemas.microsoft.com/office/drawing/2014/main" val="451040236"/>
                    </a:ext>
                  </a:extLst>
                </a:gridCol>
                <a:gridCol w="1657346">
                  <a:extLst>
                    <a:ext uri="{9D8B030D-6E8A-4147-A177-3AD203B41FA5}">
                      <a16:colId xmlns:a16="http://schemas.microsoft.com/office/drawing/2014/main" val="771672055"/>
                    </a:ext>
                  </a:extLst>
                </a:gridCol>
                <a:gridCol w="1740105">
                  <a:extLst>
                    <a:ext uri="{9D8B030D-6E8A-4147-A177-3AD203B41FA5}">
                      <a16:colId xmlns:a16="http://schemas.microsoft.com/office/drawing/2014/main" val="1811683603"/>
                    </a:ext>
                  </a:extLst>
                </a:gridCol>
              </a:tblGrid>
              <a:tr h="5271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0" i="0" u="sng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UNITS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0" i="0" u="sng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STRUCTURES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0" i="0" u="sng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MEAN GRAIN SIZE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0" i="0" u="sng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TEXTURES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0" i="0" u="sng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CARBONATES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0" i="0" u="sng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MINERALOGY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0" i="0" u="sng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INTERPRETATION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9346883"/>
                  </a:ext>
                </a:extLst>
              </a:tr>
              <a:tr h="10516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Low bioturbation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l-GR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3-4 μ</a:t>
                      </a: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Very slightly sandy silty clay (up to 56% clay)</a:t>
                      </a:r>
                    </a:p>
                  </a:txBody>
                  <a:tcPr marL="68580" marR="68580" marT="0" marB="0" anchor="ctr">
                    <a:solidFill>
                      <a:srgbClr val="E2C5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High (up to 40%)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B: Planktonic foraminifera (&gt;50%)</a:t>
                      </a:r>
                      <a:r>
                        <a:rPr lang="en-GB" sz="13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,</a:t>
                      </a: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 </a:t>
                      </a: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and nannofossils (&gt;40%)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Microfossil-rich mud</a:t>
                      </a:r>
                    </a:p>
                  </a:txBody>
                  <a:tcPr marL="68580" marR="68580" marT="0" marB="0" anchor="ctr">
                    <a:solidFill>
                      <a:srgbClr val="E2C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348779"/>
                  </a:ext>
                </a:extLst>
              </a:tr>
              <a:tr h="825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Rare bioturbation, </a:t>
                      </a: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rare black lenticules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l-GR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5-6 μ</a:t>
                      </a: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Very slightly sandy clayey silt (up to 59% silt)</a:t>
                      </a:r>
                    </a:p>
                  </a:txBody>
                  <a:tcPr marL="68580" marR="68580" marT="0" marB="0" anchor="ctr">
                    <a:solidFill>
                      <a:srgbClr val="79D9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Moderate (up to 25%)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T-A: Clay minerals (&gt;30%), </a:t>
                      </a: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and pyrite (up to 25%), as well as OM (up to 25%)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Clay-rich mud</a:t>
                      </a:r>
                    </a:p>
                  </a:txBody>
                  <a:tcPr marL="68580" marR="68580" marT="0" marB="0" anchor="ctr">
                    <a:solidFill>
                      <a:srgbClr val="79D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354087"/>
                  </a:ext>
                </a:extLst>
              </a:tr>
              <a:tr h="901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B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Rare bioturbation, </a:t>
                      </a: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several black lenticules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From 3 to 4.5 μm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Clayey silt (up to 57% silt)</a:t>
                      </a:r>
                    </a:p>
                  </a:txBody>
                  <a:tcPr marL="68580" marR="68580" marT="0" marB="0" anchor="ctr">
                    <a:solidFill>
                      <a:srgbClr val="19A2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Moderate (&lt;30%)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OM</a:t>
                      </a: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 (&gt;20%), and </a:t>
                      </a: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A</a:t>
                      </a: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: pyrite (&gt;20%)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Pyritic organic-rich mud</a:t>
                      </a:r>
                    </a:p>
                  </a:txBody>
                  <a:tcPr marL="68580" marR="68580" marT="0" marB="0" anchor="ctr">
                    <a:solidFill>
                      <a:srgbClr val="19A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317582"/>
                  </a:ext>
                </a:extLst>
              </a:tr>
              <a:tr h="11869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Rare bioturbation, </a:t>
                      </a: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dominated by black lenticules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Up to 6,3 </a:t>
                      </a:r>
                      <a:r>
                        <a:rPr lang="el-GR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μ</a:t>
                      </a: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Very slightly sandy clayey silt (up to 64% silt)</a:t>
                      </a:r>
                    </a:p>
                  </a:txBody>
                  <a:tcPr marL="68580" marR="68580" marT="0" marB="0" anchor="ctr">
                    <a:solidFill>
                      <a:srgbClr val="79D9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Low to moderate (down to 17%)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T-B-A</a:t>
                      </a:r>
                      <a:r>
                        <a:rPr lang="en-GB" sz="130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: Clay minerals (25%), nannofossils (30%), and </a:t>
                      </a: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pyrite (up to 40%)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300" b="1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  <a:ea typeface="Helvetica World Bold" panose="020B0604020202020204"/>
                        </a:rPr>
                        <a:t>Pyritic mud</a:t>
                      </a:r>
                    </a:p>
                  </a:txBody>
                  <a:tcPr marL="68580" marR="68580" marT="0" marB="0" anchor="ctr">
                    <a:solidFill>
                      <a:srgbClr val="79D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635241"/>
                  </a:ext>
                </a:extLst>
              </a:tr>
            </a:tbl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88D7A094-FBB2-C972-A47C-E70C7E8F4677}"/>
              </a:ext>
            </a:extLst>
          </p:cNvPr>
          <p:cNvGrpSpPr/>
          <p:nvPr/>
        </p:nvGrpSpPr>
        <p:grpSpPr>
          <a:xfrm>
            <a:off x="11397590" y="1677970"/>
            <a:ext cx="561706" cy="4011717"/>
            <a:chOff x="10311852" y="1800803"/>
            <a:chExt cx="561706" cy="419857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390F5E8-E144-0DE5-327C-1C18F0A200BB}"/>
                </a:ext>
              </a:extLst>
            </p:cNvPr>
            <p:cNvSpPr/>
            <p:nvPr/>
          </p:nvSpPr>
          <p:spPr>
            <a:xfrm>
              <a:off x="10326230" y="2911275"/>
              <a:ext cx="545401" cy="3088104"/>
            </a:xfrm>
            <a:prstGeom prst="rect">
              <a:avLst/>
            </a:prstGeom>
            <a:solidFill>
              <a:srgbClr val="CCECFF"/>
            </a:solidFill>
            <a:ln>
              <a:solidFill>
                <a:srgbClr val="CCEC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C1F8BD1-C5D5-2C8E-5A23-4F418DCDE743}"/>
                </a:ext>
              </a:extLst>
            </p:cNvPr>
            <p:cNvSpPr txBox="1"/>
            <p:nvPr/>
          </p:nvSpPr>
          <p:spPr>
            <a:xfrm>
              <a:off x="10321227" y="4098585"/>
              <a:ext cx="552331" cy="1900794"/>
            </a:xfrm>
            <a:prstGeom prst="rect">
              <a:avLst/>
            </a:prstGeom>
            <a:noFill/>
          </p:spPr>
          <p:txBody>
            <a:bodyPr vert="wordArtVert" wrap="square" rtlCol="0">
              <a:spAutoFit/>
            </a:bodyPr>
            <a:lstStyle/>
            <a:p>
              <a:r>
                <a:rPr lang="en-GB" sz="2200" b="1" dirty="0">
                  <a:latin typeface="Helvetica World Bold Italics"/>
                  <a:ea typeface="Helvetica World Bold" panose="020B0604020202020204"/>
                </a:rPr>
                <a:t>T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3A4C1B1-A73E-7472-75D4-9110C1AC3E4B}"/>
                </a:ext>
              </a:extLst>
            </p:cNvPr>
            <p:cNvSpPr/>
            <p:nvPr/>
          </p:nvSpPr>
          <p:spPr>
            <a:xfrm>
              <a:off x="10317711" y="1800803"/>
              <a:ext cx="545401" cy="1127548"/>
            </a:xfrm>
            <a:prstGeom prst="rect">
              <a:avLst/>
            </a:prstGeom>
            <a:solidFill>
              <a:srgbClr val="E8D1FF"/>
            </a:solidFill>
            <a:ln>
              <a:solidFill>
                <a:srgbClr val="E8D1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9216F7D-78DB-50E3-28C2-626FA7CAD6A9}"/>
                </a:ext>
              </a:extLst>
            </p:cNvPr>
            <p:cNvSpPr txBox="1"/>
            <p:nvPr/>
          </p:nvSpPr>
          <p:spPr>
            <a:xfrm>
              <a:off x="10311852" y="2139015"/>
              <a:ext cx="552331" cy="2518480"/>
            </a:xfrm>
            <a:prstGeom prst="rect">
              <a:avLst/>
            </a:prstGeom>
            <a:noFill/>
          </p:spPr>
          <p:txBody>
            <a:bodyPr vert="wordArtVert" wrap="square" rtlCol="0">
              <a:spAutoFit/>
            </a:bodyPr>
            <a:lstStyle/>
            <a:p>
              <a:r>
                <a:rPr lang="en-GB" sz="2200" b="1" dirty="0">
                  <a:latin typeface="Helvetica World Bold Italics"/>
                  <a:ea typeface="Helvetica World Bold" panose="020B0604020202020204"/>
                </a:rPr>
                <a:t>B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615DEF4-AB73-D382-EB24-A4436732E0EA}"/>
              </a:ext>
            </a:extLst>
          </p:cNvPr>
          <p:cNvSpPr txBox="1"/>
          <p:nvPr/>
        </p:nvSpPr>
        <p:spPr>
          <a:xfrm>
            <a:off x="647530" y="1290709"/>
            <a:ext cx="8254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00" dirty="0">
                <a:latin typeface="Helvetica World Bold Italics"/>
              </a:rPr>
              <a:t>PC06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D6E3C61-2A91-A201-A105-74BF6E56F3C2}"/>
              </a:ext>
            </a:extLst>
          </p:cNvPr>
          <p:cNvCxnSpPr>
            <a:cxnSpLocks/>
          </p:cNvCxnSpPr>
          <p:nvPr/>
        </p:nvCxnSpPr>
        <p:spPr>
          <a:xfrm flipH="1">
            <a:off x="533550" y="1668826"/>
            <a:ext cx="98676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1026F8-23B7-5F79-DCD7-92E04F5B470D}"/>
              </a:ext>
            </a:extLst>
          </p:cNvPr>
          <p:cNvCxnSpPr>
            <a:cxnSpLocks/>
          </p:cNvCxnSpPr>
          <p:nvPr/>
        </p:nvCxnSpPr>
        <p:spPr>
          <a:xfrm flipH="1">
            <a:off x="533550" y="2725413"/>
            <a:ext cx="98676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FB706B-47AC-12F9-BB21-FD566361559D}"/>
              </a:ext>
            </a:extLst>
          </p:cNvPr>
          <p:cNvCxnSpPr>
            <a:cxnSpLocks/>
          </p:cNvCxnSpPr>
          <p:nvPr/>
        </p:nvCxnSpPr>
        <p:spPr>
          <a:xfrm flipH="1">
            <a:off x="533550" y="3613103"/>
            <a:ext cx="98676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D16E770-B794-1FEE-0098-BDC9527B732F}"/>
              </a:ext>
            </a:extLst>
          </p:cNvPr>
          <p:cNvCxnSpPr>
            <a:cxnSpLocks/>
          </p:cNvCxnSpPr>
          <p:nvPr/>
        </p:nvCxnSpPr>
        <p:spPr>
          <a:xfrm flipH="1">
            <a:off x="533550" y="4518077"/>
            <a:ext cx="98676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8B1F8F9-2174-027B-91B4-1A69E8262BA9}"/>
              </a:ext>
            </a:extLst>
          </p:cNvPr>
          <p:cNvSpPr txBox="1"/>
          <p:nvPr/>
        </p:nvSpPr>
        <p:spPr>
          <a:xfrm>
            <a:off x="-4876" y="2586249"/>
            <a:ext cx="642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Helvetica World Bold Italics"/>
              </a:rPr>
              <a:t>11,5 </a:t>
            </a:r>
            <a:r>
              <a:rPr lang="en-GB" sz="1000" dirty="0" err="1">
                <a:latin typeface="Helvetica World Bold Italics"/>
              </a:rPr>
              <a:t>kyr</a:t>
            </a:r>
            <a:r>
              <a:rPr lang="en-GB" sz="1000" dirty="0">
                <a:latin typeface="Helvetica World Bold Italics"/>
              </a:rPr>
              <a:t> BP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B3ECF9-11A4-68B9-017A-EB1DE4FABBAF}"/>
              </a:ext>
            </a:extLst>
          </p:cNvPr>
          <p:cNvSpPr txBox="1"/>
          <p:nvPr/>
        </p:nvSpPr>
        <p:spPr>
          <a:xfrm>
            <a:off x="-32599" y="1539344"/>
            <a:ext cx="642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Helvetica World Bold Italics"/>
              </a:rPr>
              <a:t>Present days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9833E0-0AAE-00DE-B9A4-D1A64672B761}"/>
              </a:ext>
            </a:extLst>
          </p:cNvPr>
          <p:cNvSpPr txBox="1"/>
          <p:nvPr/>
        </p:nvSpPr>
        <p:spPr>
          <a:xfrm>
            <a:off x="5198" y="3465232"/>
            <a:ext cx="642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Helvetica World Bold Italics"/>
              </a:rPr>
              <a:t>21 </a:t>
            </a:r>
            <a:r>
              <a:rPr lang="en-GB" sz="1000" dirty="0" err="1">
                <a:latin typeface="Helvetica World Bold Italics"/>
              </a:rPr>
              <a:t>kyr</a:t>
            </a:r>
            <a:r>
              <a:rPr lang="en-GB" sz="1000" dirty="0">
                <a:latin typeface="Helvetica World Bold Italics"/>
              </a:rPr>
              <a:t> BP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AECE712-AD1F-3BD0-B1E6-E4A1B2AA245D}"/>
              </a:ext>
            </a:extLst>
          </p:cNvPr>
          <p:cNvSpPr txBox="1"/>
          <p:nvPr/>
        </p:nvSpPr>
        <p:spPr>
          <a:xfrm>
            <a:off x="5198" y="4378154"/>
            <a:ext cx="642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Helvetica World Bold Italics"/>
              </a:rPr>
              <a:t>34 </a:t>
            </a:r>
            <a:r>
              <a:rPr lang="en-GB" sz="1000" dirty="0" err="1">
                <a:latin typeface="Helvetica World Bold Italics"/>
              </a:rPr>
              <a:t>kyr</a:t>
            </a:r>
            <a:r>
              <a:rPr lang="en-GB" sz="1000" dirty="0">
                <a:latin typeface="Helvetica World Bold Italics"/>
              </a:rPr>
              <a:t> BP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4D20EB-B52B-3BC8-672D-033B890DEA86}"/>
              </a:ext>
            </a:extLst>
          </p:cNvPr>
          <p:cNvSpPr txBox="1"/>
          <p:nvPr/>
        </p:nvSpPr>
        <p:spPr>
          <a:xfrm>
            <a:off x="8083" y="5408369"/>
            <a:ext cx="642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Helvetica World Bold Italics"/>
              </a:rPr>
              <a:t>49 </a:t>
            </a:r>
            <a:r>
              <a:rPr lang="en-GB" sz="1000" dirty="0" err="1">
                <a:latin typeface="Helvetica World Bold Italics"/>
              </a:rPr>
              <a:t>kyr</a:t>
            </a:r>
            <a:r>
              <a:rPr lang="en-GB" sz="1000" dirty="0">
                <a:latin typeface="Helvetica World Bold Italics"/>
              </a:rPr>
              <a:t> BP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3B1BBD-3AEB-182E-8E22-F27AE12969DF}"/>
              </a:ext>
            </a:extLst>
          </p:cNvPr>
          <p:cNvCxnSpPr>
            <a:cxnSpLocks/>
          </p:cNvCxnSpPr>
          <p:nvPr/>
        </p:nvCxnSpPr>
        <p:spPr>
          <a:xfrm flipH="1">
            <a:off x="566879" y="5708719"/>
            <a:ext cx="98676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730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8F9B3135-F9A9-85CE-3451-50B8A2441EFD}"/>
              </a:ext>
            </a:extLst>
          </p:cNvPr>
          <p:cNvGrpSpPr/>
          <p:nvPr/>
        </p:nvGrpSpPr>
        <p:grpSpPr>
          <a:xfrm>
            <a:off x="0" y="0"/>
            <a:ext cx="12192000" cy="1036763"/>
            <a:chOff x="0" y="0"/>
            <a:chExt cx="3612444" cy="409585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7AACAF11-83D0-8350-E7D1-BCCD124E9A39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D7DEFD5B-6FE2-A535-BABE-0E229ED5CD1A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34CC5BE1-6CAB-53B4-B124-A47A1B94041C}"/>
              </a:ext>
            </a:extLst>
          </p:cNvPr>
          <p:cNvGrpSpPr/>
          <p:nvPr/>
        </p:nvGrpSpPr>
        <p:grpSpPr>
          <a:xfrm>
            <a:off x="0" y="5821237"/>
            <a:ext cx="12192000" cy="1036763"/>
            <a:chOff x="0" y="0"/>
            <a:chExt cx="3612444" cy="409585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861BD235-C520-FA2B-CB34-3FF153F958BE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1B092446-AAAD-F12C-2973-FCFBAC2A679B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01F1F-8C52-1016-7F25-62BCC088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z="1000" dirty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Mélinda Martins - EGU 2024 - SSP1.1 Open Session on Stratigraphy, Sedimentology, and Palaeontology</a:t>
            </a:r>
            <a:endParaRPr lang="en-GB" sz="1000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A3D590-3573-6CD4-699D-5BEA1E7B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22</a:t>
            </a:fld>
            <a:endParaRPr lang="en-GB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5841EC8B-5725-1A47-80D7-52D510E9F1F7}"/>
              </a:ext>
            </a:extLst>
          </p:cNvPr>
          <p:cNvSpPr txBox="1"/>
          <p:nvPr/>
        </p:nvSpPr>
        <p:spPr>
          <a:xfrm>
            <a:off x="1847850" y="272352"/>
            <a:ext cx="849630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2"/>
              </a:lnSpc>
            </a:pPr>
            <a:r>
              <a:rPr lang="en-US" sz="3500" b="1" spc="177" dirty="0">
                <a:solidFill>
                  <a:srgbClr val="F6F8F3"/>
                </a:solidFill>
                <a:latin typeface="Helvetica World Bold Italics"/>
              </a:rPr>
              <a:t>Unveiling Sedimentary Patterns</a:t>
            </a: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733D440A-28C4-AA59-06DD-B1BC62CC77BC}"/>
              </a:ext>
            </a:extLst>
          </p:cNvPr>
          <p:cNvSpPr/>
          <p:nvPr/>
        </p:nvSpPr>
        <p:spPr>
          <a:xfrm>
            <a:off x="0" y="5821236"/>
            <a:ext cx="740398" cy="1028987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9" y="0"/>
                </a:lnTo>
                <a:lnTo>
                  <a:pt x="830179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 t="-2548" b="-2548"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7D2E5408-9C77-6D23-280F-C541B9585656}"/>
              </a:ext>
            </a:extLst>
          </p:cNvPr>
          <p:cNvSpPr/>
          <p:nvPr/>
        </p:nvSpPr>
        <p:spPr>
          <a:xfrm>
            <a:off x="838200" y="5821236"/>
            <a:ext cx="740398" cy="1036763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8" y="0"/>
                </a:lnTo>
                <a:lnTo>
                  <a:pt x="830178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687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221C8B8-55AB-96BA-95C1-7D7C5F6FFC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09" y="1077947"/>
            <a:ext cx="8161325" cy="4702106"/>
          </a:xfrm>
          <a:prstGeom prst="rect">
            <a:avLst/>
          </a:prstGeom>
          <a:ln w="9525"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D8CF9C-3EA2-835E-E6AA-6B7C2B9427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7372" y="1769295"/>
            <a:ext cx="2776459" cy="3306836"/>
          </a:xfrm>
          <a:prstGeom prst="rect">
            <a:avLst/>
          </a:prstGeom>
          <a:ln w="9525">
            <a:noFill/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6202BC1-7AAD-ABEF-4C68-D8774F0282A3}"/>
              </a:ext>
            </a:extLst>
          </p:cNvPr>
          <p:cNvSpPr txBox="1"/>
          <p:nvPr/>
        </p:nvSpPr>
        <p:spPr>
          <a:xfrm>
            <a:off x="10154379" y="5076131"/>
            <a:ext cx="17386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latin typeface="Helvetica World Bold Italics"/>
              </a:rPr>
              <a:t>From Rogerson et al. 2014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DF78ED6-7162-5C34-3600-9A2BE7E6270A}"/>
              </a:ext>
            </a:extLst>
          </p:cNvPr>
          <p:cNvCxnSpPr>
            <a:cxnSpLocks/>
          </p:cNvCxnSpPr>
          <p:nvPr/>
        </p:nvCxnSpPr>
        <p:spPr>
          <a:xfrm flipV="1">
            <a:off x="6249971" y="1451728"/>
            <a:ext cx="395926" cy="106805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E0F8630-E657-C52B-D27A-24F6A9862E73}"/>
              </a:ext>
            </a:extLst>
          </p:cNvPr>
          <p:cNvCxnSpPr>
            <a:cxnSpLocks/>
          </p:cNvCxnSpPr>
          <p:nvPr/>
        </p:nvCxnSpPr>
        <p:spPr>
          <a:xfrm flipV="1">
            <a:off x="5090474" y="4210330"/>
            <a:ext cx="216817" cy="96932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972C3FC-5250-37A0-9B15-A21CCBCE57D7}"/>
              </a:ext>
            </a:extLst>
          </p:cNvPr>
          <p:cNvCxnSpPr>
            <a:cxnSpLocks/>
          </p:cNvCxnSpPr>
          <p:nvPr/>
        </p:nvCxnSpPr>
        <p:spPr>
          <a:xfrm flipV="1">
            <a:off x="5180326" y="2327649"/>
            <a:ext cx="126965" cy="63853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9856A8B-7AFA-F7B5-0BB5-D7631A52C352}"/>
              </a:ext>
            </a:extLst>
          </p:cNvPr>
          <p:cNvCxnSpPr>
            <a:cxnSpLocks/>
          </p:cNvCxnSpPr>
          <p:nvPr/>
        </p:nvCxnSpPr>
        <p:spPr>
          <a:xfrm flipH="1">
            <a:off x="3324441" y="4931941"/>
            <a:ext cx="167287" cy="1594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D3AAA1D-8898-91BF-C62A-2F85117EA18A}"/>
              </a:ext>
            </a:extLst>
          </p:cNvPr>
          <p:cNvCxnSpPr>
            <a:cxnSpLocks/>
          </p:cNvCxnSpPr>
          <p:nvPr/>
        </p:nvCxnSpPr>
        <p:spPr>
          <a:xfrm flipH="1">
            <a:off x="3465845" y="2487455"/>
            <a:ext cx="167287" cy="1594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437FFF4-CE84-75F6-851F-04D8950FB8AA}"/>
              </a:ext>
            </a:extLst>
          </p:cNvPr>
          <p:cNvCxnSpPr>
            <a:cxnSpLocks/>
          </p:cNvCxnSpPr>
          <p:nvPr/>
        </p:nvCxnSpPr>
        <p:spPr>
          <a:xfrm flipH="1">
            <a:off x="2721880" y="4921935"/>
            <a:ext cx="167287" cy="1594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9F9CDBA-375A-6392-D5E2-EBB78110AE5C}"/>
              </a:ext>
            </a:extLst>
          </p:cNvPr>
          <p:cNvCxnSpPr>
            <a:cxnSpLocks/>
          </p:cNvCxnSpPr>
          <p:nvPr/>
        </p:nvCxnSpPr>
        <p:spPr>
          <a:xfrm flipH="1">
            <a:off x="2805523" y="2481853"/>
            <a:ext cx="167287" cy="1594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5A025BB7-AE4A-CD3F-69D8-D01AF29CFE38}"/>
              </a:ext>
            </a:extLst>
          </p:cNvPr>
          <p:cNvSpPr/>
          <p:nvPr/>
        </p:nvSpPr>
        <p:spPr>
          <a:xfrm>
            <a:off x="7864232" y="4985995"/>
            <a:ext cx="404959" cy="2807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E8B4747-99B7-C80D-6A89-1552772E2BFD}"/>
              </a:ext>
            </a:extLst>
          </p:cNvPr>
          <p:cNvSpPr/>
          <p:nvPr/>
        </p:nvSpPr>
        <p:spPr>
          <a:xfrm>
            <a:off x="7871776" y="2488603"/>
            <a:ext cx="404959" cy="2807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95802F0-7E97-CDF5-FEC4-9312465C3814}"/>
              </a:ext>
            </a:extLst>
          </p:cNvPr>
          <p:cNvGrpSpPr/>
          <p:nvPr/>
        </p:nvGrpSpPr>
        <p:grpSpPr>
          <a:xfrm>
            <a:off x="8327343" y="1123807"/>
            <a:ext cx="559780" cy="4400299"/>
            <a:chOff x="10311851" y="1800803"/>
            <a:chExt cx="559780" cy="4198576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108BFB1-9310-87D1-71D7-A015DD628C75}"/>
                </a:ext>
              </a:extLst>
            </p:cNvPr>
            <p:cNvSpPr/>
            <p:nvPr/>
          </p:nvSpPr>
          <p:spPr>
            <a:xfrm>
              <a:off x="10326230" y="2814031"/>
              <a:ext cx="545401" cy="3185348"/>
            </a:xfrm>
            <a:prstGeom prst="rect">
              <a:avLst/>
            </a:prstGeom>
            <a:solidFill>
              <a:srgbClr val="CCECFF"/>
            </a:solidFill>
            <a:ln>
              <a:solidFill>
                <a:srgbClr val="CCEC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508A4ED-1391-FC2C-F407-D367C5CE73DD}"/>
                </a:ext>
              </a:extLst>
            </p:cNvPr>
            <p:cNvSpPr txBox="1"/>
            <p:nvPr/>
          </p:nvSpPr>
          <p:spPr>
            <a:xfrm>
              <a:off x="10311851" y="4045311"/>
              <a:ext cx="552331" cy="1900794"/>
            </a:xfrm>
            <a:prstGeom prst="rect">
              <a:avLst/>
            </a:prstGeom>
            <a:noFill/>
          </p:spPr>
          <p:txBody>
            <a:bodyPr vert="wordArtVert" wrap="square" rtlCol="0">
              <a:spAutoFit/>
            </a:bodyPr>
            <a:lstStyle/>
            <a:p>
              <a:r>
                <a:rPr lang="en-GB" sz="2200" b="1" dirty="0">
                  <a:latin typeface="Helvetica World Bold Italics"/>
                  <a:ea typeface="Helvetica World Bold" panose="020B0604020202020204"/>
                </a:rPr>
                <a:t>T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77EDAAC-9246-5C7E-9E1A-05691BACEE40}"/>
                </a:ext>
              </a:extLst>
            </p:cNvPr>
            <p:cNvSpPr/>
            <p:nvPr/>
          </p:nvSpPr>
          <p:spPr>
            <a:xfrm>
              <a:off x="10317711" y="1800803"/>
              <a:ext cx="545401" cy="1013227"/>
            </a:xfrm>
            <a:prstGeom prst="rect">
              <a:avLst/>
            </a:prstGeom>
            <a:solidFill>
              <a:srgbClr val="E8D1FF"/>
            </a:solidFill>
            <a:ln>
              <a:solidFill>
                <a:srgbClr val="E8D1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5A38028-F9B6-F5DD-0DC9-FDAFE8C7D412}"/>
                </a:ext>
              </a:extLst>
            </p:cNvPr>
            <p:cNvSpPr txBox="1"/>
            <p:nvPr/>
          </p:nvSpPr>
          <p:spPr>
            <a:xfrm>
              <a:off x="10311852" y="2139015"/>
              <a:ext cx="552331" cy="2518480"/>
            </a:xfrm>
            <a:prstGeom prst="rect">
              <a:avLst/>
            </a:prstGeom>
            <a:noFill/>
          </p:spPr>
          <p:txBody>
            <a:bodyPr vert="wordArtVert" wrap="square" rtlCol="0">
              <a:spAutoFit/>
            </a:bodyPr>
            <a:lstStyle/>
            <a:p>
              <a:r>
                <a:rPr lang="en-GB" sz="2200" b="1" dirty="0">
                  <a:latin typeface="Helvetica World Bold Italics"/>
                  <a:ea typeface="Helvetica World Bold" panose="020B0604020202020204"/>
                </a:rPr>
                <a:t>B</a:t>
              </a:r>
            </a:p>
          </p:txBody>
        </p:sp>
      </p:grpSp>
      <p:sp>
        <p:nvSpPr>
          <p:cNvPr id="57" name="Oval 56">
            <a:extLst>
              <a:ext uri="{FF2B5EF4-FFF2-40B4-BE49-F238E27FC236}">
                <a16:creationId xmlns:a16="http://schemas.microsoft.com/office/drawing/2014/main" id="{BC1744E5-C2C1-8DC0-5369-D96C79C7DCC3}"/>
              </a:ext>
            </a:extLst>
          </p:cNvPr>
          <p:cNvSpPr/>
          <p:nvPr/>
        </p:nvSpPr>
        <p:spPr>
          <a:xfrm>
            <a:off x="10640938" y="2449423"/>
            <a:ext cx="651819" cy="319887"/>
          </a:xfrm>
          <a:prstGeom prst="ellipse">
            <a:avLst/>
          </a:prstGeom>
          <a:noFill/>
          <a:ln w="28575">
            <a:solidFill>
              <a:srgbClr val="CCEC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CCDB968-8444-C45F-E8D7-9DD1DACC0E48}"/>
              </a:ext>
            </a:extLst>
          </p:cNvPr>
          <p:cNvSpPr/>
          <p:nvPr/>
        </p:nvSpPr>
        <p:spPr>
          <a:xfrm>
            <a:off x="11219939" y="3603493"/>
            <a:ext cx="651819" cy="319887"/>
          </a:xfrm>
          <a:prstGeom prst="ellipse">
            <a:avLst/>
          </a:prstGeom>
          <a:noFill/>
          <a:ln w="28575">
            <a:solidFill>
              <a:srgbClr val="CCEC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E041DF7-55D2-2F3C-2F41-E4C3B58C3B98}"/>
              </a:ext>
            </a:extLst>
          </p:cNvPr>
          <p:cNvCxnSpPr>
            <a:cxnSpLocks/>
          </p:cNvCxnSpPr>
          <p:nvPr/>
        </p:nvCxnSpPr>
        <p:spPr>
          <a:xfrm flipV="1">
            <a:off x="3642674" y="1389727"/>
            <a:ext cx="395926" cy="1039816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0D646A25-3FC0-8916-456A-461487AE969F}"/>
              </a:ext>
            </a:extLst>
          </p:cNvPr>
          <p:cNvSpPr/>
          <p:nvPr/>
        </p:nvSpPr>
        <p:spPr>
          <a:xfrm>
            <a:off x="9149209" y="3623741"/>
            <a:ext cx="651819" cy="319887"/>
          </a:xfrm>
          <a:prstGeom prst="ellipse">
            <a:avLst/>
          </a:prstGeom>
          <a:noFill/>
          <a:ln w="28575">
            <a:solidFill>
              <a:srgbClr val="E8D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86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7" grpId="0" animBg="1"/>
      <p:bldP spid="58" grpId="0" animBg="1"/>
      <p:bldP spid="6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8F9B3135-F9A9-85CE-3451-50B8A2441EFD}"/>
              </a:ext>
            </a:extLst>
          </p:cNvPr>
          <p:cNvGrpSpPr/>
          <p:nvPr/>
        </p:nvGrpSpPr>
        <p:grpSpPr>
          <a:xfrm>
            <a:off x="0" y="0"/>
            <a:ext cx="12192000" cy="1036763"/>
            <a:chOff x="0" y="0"/>
            <a:chExt cx="3612444" cy="409585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7AACAF11-83D0-8350-E7D1-BCCD124E9A39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D7DEFD5B-6FE2-A535-BABE-0E229ED5CD1A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34CC5BE1-6CAB-53B4-B124-A47A1B94041C}"/>
              </a:ext>
            </a:extLst>
          </p:cNvPr>
          <p:cNvGrpSpPr/>
          <p:nvPr/>
        </p:nvGrpSpPr>
        <p:grpSpPr>
          <a:xfrm>
            <a:off x="0" y="5821237"/>
            <a:ext cx="12192000" cy="1036763"/>
            <a:chOff x="0" y="0"/>
            <a:chExt cx="3612444" cy="409585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861BD235-C520-FA2B-CB34-3FF153F958BE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1B092446-AAAD-F12C-2973-FCFBAC2A679B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01F1F-8C52-1016-7F25-62BCC088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z="100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Mélinda Martins - EGU 2024 - SSP1.1 Open Session on Stratigraphy, Sedimentology, and Palaeontology</a:t>
            </a:r>
            <a:endParaRPr lang="en-GB" sz="100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A3D590-3573-6CD4-699D-5BEA1E7B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23</a:t>
            </a:fld>
            <a:endParaRPr lang="en-GB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87D7C923-A71E-79BF-7820-9ED32C1646ED}"/>
              </a:ext>
            </a:extLst>
          </p:cNvPr>
          <p:cNvSpPr txBox="1"/>
          <p:nvPr/>
        </p:nvSpPr>
        <p:spPr>
          <a:xfrm>
            <a:off x="1847850" y="272352"/>
            <a:ext cx="849630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2"/>
              </a:lnSpc>
            </a:pPr>
            <a:r>
              <a:rPr lang="en-US" sz="3500" b="1" spc="177">
                <a:solidFill>
                  <a:srgbClr val="F6F8F3"/>
                </a:solidFill>
                <a:latin typeface="Helvetica World Bold Italics"/>
              </a:rPr>
              <a:t>Final Remarks</a:t>
            </a: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2778D9BF-1D59-F93A-6516-956D8E48032B}"/>
              </a:ext>
            </a:extLst>
          </p:cNvPr>
          <p:cNvSpPr/>
          <p:nvPr/>
        </p:nvSpPr>
        <p:spPr>
          <a:xfrm>
            <a:off x="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9" y="0"/>
                </a:lnTo>
                <a:lnTo>
                  <a:pt x="830179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 t="-2548" b="-2548"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954F557E-DC45-C84B-1002-F357FBB3E708}"/>
              </a:ext>
            </a:extLst>
          </p:cNvPr>
          <p:cNvSpPr/>
          <p:nvPr/>
        </p:nvSpPr>
        <p:spPr>
          <a:xfrm>
            <a:off x="83820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8" y="0"/>
                </a:lnTo>
                <a:lnTo>
                  <a:pt x="830178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224530-4879-B82A-752F-4714FCF3C77C}"/>
              </a:ext>
            </a:extLst>
          </p:cNvPr>
          <p:cNvSpPr txBox="1"/>
          <p:nvPr/>
        </p:nvSpPr>
        <p:spPr>
          <a:xfrm>
            <a:off x="1193865" y="1467088"/>
            <a:ext cx="8082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>
                <a:latin typeface="OpenSans"/>
              </a:rPr>
              <a:t>V</a:t>
            </a:r>
            <a:r>
              <a:rPr lang="en-GB" sz="2000" b="1" i="0" u="none" strike="noStrike" baseline="0">
                <a:latin typeface="OpenSans"/>
              </a:rPr>
              <a:t>ariations in the environmental changes at two different temporal scales:</a:t>
            </a:r>
            <a:endParaRPr lang="en-GB" sz="2000" b="1">
              <a:latin typeface="OpenSa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A0BA93-6610-071D-9A92-D9D03AE8E91F}"/>
              </a:ext>
            </a:extLst>
          </p:cNvPr>
          <p:cNvSpPr txBox="1"/>
          <p:nvPr/>
        </p:nvSpPr>
        <p:spPr>
          <a:xfrm>
            <a:off x="370201" y="4714980"/>
            <a:ext cx="8920887" cy="4308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GB" sz="2200" b="1">
                <a:latin typeface="Helvetica World Bold Italics"/>
              </a:rPr>
              <a:t>NEW </a:t>
            </a:r>
            <a:r>
              <a:rPr lang="en-GB" sz="2000" b="1">
                <a:latin typeface="Helvetica World Bold Italics"/>
              </a:rPr>
              <a:t>QUESTIONS !!</a:t>
            </a:r>
            <a:endParaRPr lang="en-GB" sz="2000">
              <a:latin typeface="Helvetica World Bold Italics"/>
            </a:endParaRPr>
          </a:p>
        </p:txBody>
      </p:sp>
      <p:pic>
        <p:nvPicPr>
          <p:cNvPr id="18" name="Graphic 17" descr="Lights On outline">
            <a:extLst>
              <a:ext uri="{FF2B5EF4-FFF2-40B4-BE49-F238E27FC236}">
                <a16:creationId xmlns:a16="http://schemas.microsoft.com/office/drawing/2014/main" id="{B5B8B497-B772-75A9-CFF2-0EE335B5CB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4933" y="1202731"/>
            <a:ext cx="914400" cy="9144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91FF1BB-66D4-696D-30AA-5252DE75766C}"/>
              </a:ext>
            </a:extLst>
          </p:cNvPr>
          <p:cNvGrpSpPr/>
          <p:nvPr/>
        </p:nvGrpSpPr>
        <p:grpSpPr>
          <a:xfrm>
            <a:off x="9885784" y="1467331"/>
            <a:ext cx="2119631" cy="3923338"/>
            <a:chOff x="0" y="1591297"/>
            <a:chExt cx="2467154" cy="3923338"/>
          </a:xfrm>
        </p:grpSpPr>
        <p:sp>
          <p:nvSpPr>
            <p:cNvPr id="19" name="Google Shape;297;p36">
              <a:extLst>
                <a:ext uri="{FF2B5EF4-FFF2-40B4-BE49-F238E27FC236}">
                  <a16:creationId xmlns:a16="http://schemas.microsoft.com/office/drawing/2014/main" id="{CACC6DCC-71A7-7B0C-14BB-95B5D882C91D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591297"/>
              <a:ext cx="2465811" cy="3852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lvl1pPr marL="342900" indent="-306000" algn="l" defTabSz="457200" rtl="0" eaLnBrk="1" latinLnBrk="0" hangingPunct="1">
                <a:lnSpc>
                  <a:spcPct val="110000"/>
                </a:lnSpc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SzPct val="70000"/>
                <a:buFont typeface="Wingdings 2" charset="2"/>
                <a:buChar char=""/>
                <a:defRPr sz="2300" kern="1200">
                  <a:ln>
                    <a:solidFill>
                      <a:schemeClr val="bg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2"/>
                  </a:solidFill>
                  <a:effectLst>
                    <a:outerShdw blurRad="9525" dist="25400" dir="14640000" algn="tl" rotWithShape="0">
                      <a:schemeClr val="bg1">
                        <a:alpha val="30000"/>
                      </a:schemeClr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72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SzPct val="70000"/>
                <a:buFont typeface="Wingdings 2" charset="2"/>
                <a:buChar char=""/>
                <a:defRPr sz="2100" kern="1200">
                  <a:ln>
                    <a:solidFill>
                      <a:schemeClr val="bg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2"/>
                  </a:solidFill>
                  <a:effectLst>
                    <a:outerShdw blurRad="9525" dist="25400" dir="14640000" algn="tl" rotWithShape="0">
                      <a:schemeClr val="bg1">
                        <a:alpha val="30000"/>
                      </a:schemeClr>
                    </a:outerShdw>
                  </a:effectLst>
                  <a:latin typeface="+mn-lt"/>
                  <a:ea typeface="+mn-ea"/>
                  <a:cs typeface="+mn-cs"/>
                </a:defRPr>
              </a:lvl2pPr>
              <a:lvl3pPr marL="1026000" indent="-21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SzPct val="70000"/>
                <a:buFont typeface="Wingdings 2" charset="2"/>
                <a:buChar char=""/>
                <a:defRPr sz="1800" kern="1200">
                  <a:ln>
                    <a:solidFill>
                      <a:schemeClr val="bg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2"/>
                  </a:solidFill>
                  <a:effectLst>
                    <a:outerShdw blurRad="9525" dist="25400" dir="14640000" algn="tl" rotWithShape="0">
                      <a:schemeClr val="bg1">
                        <a:alpha val="30000"/>
                      </a:schemeClr>
                    </a:outerShdw>
                  </a:effectLst>
                  <a:latin typeface="+mn-lt"/>
                  <a:ea typeface="+mn-ea"/>
                  <a:cs typeface="+mn-cs"/>
                </a:defRPr>
              </a:lvl3pPr>
              <a:lvl4pPr marL="1386000" indent="-21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SzPct val="70000"/>
                <a:buFont typeface="Wingdings 2" charset="2"/>
                <a:buChar char=""/>
                <a:defRPr sz="1600" kern="1200">
                  <a:ln>
                    <a:solidFill>
                      <a:schemeClr val="bg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2"/>
                  </a:solidFill>
                  <a:effectLst>
                    <a:outerShdw blurRad="9525" dist="25400" dir="14640000" algn="tl" rotWithShape="0">
                      <a:schemeClr val="bg1">
                        <a:alpha val="30000"/>
                      </a:schemeClr>
                    </a:outerShdw>
                  </a:effectLst>
                  <a:latin typeface="+mn-lt"/>
                  <a:ea typeface="+mn-ea"/>
                  <a:cs typeface="+mn-cs"/>
                </a:defRPr>
              </a:lvl4pPr>
              <a:lvl5pPr marL="1674000" indent="-21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SzPct val="70000"/>
                <a:buFont typeface="Wingdings 2" charset="2"/>
                <a:buChar char=""/>
                <a:defRPr sz="1600" kern="1200">
                  <a:ln>
                    <a:solidFill>
                      <a:schemeClr val="bg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2"/>
                  </a:solidFill>
                  <a:effectLst>
                    <a:outerShdw blurRad="9525" dist="25400" dir="14640000" algn="tl" rotWithShape="0">
                      <a:schemeClr val="bg1">
                        <a:alpha val="30000"/>
                      </a:schemeClr>
                    </a:outerShdw>
                  </a:effectLst>
                  <a:latin typeface="+mn-lt"/>
                  <a:ea typeface="+mn-ea"/>
                  <a:cs typeface="+mn-cs"/>
                </a:defRPr>
              </a:lvl5pPr>
              <a:lvl6pPr marL="20146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SzPct val="70000"/>
                <a:buFont typeface="Wingdings 2" charset="2"/>
                <a:buChar char=""/>
                <a:defRPr sz="1400" kern="1200">
                  <a:ln>
                    <a:solidFill>
                      <a:schemeClr val="bg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2"/>
                  </a:solidFill>
                  <a:effectLst>
                    <a:outerShdw blurRad="9525" dist="25400" dir="14640000" algn="tl" rotWithShape="0">
                      <a:schemeClr val="bg1">
                        <a:alpha val="30000"/>
                      </a:schemeClr>
                    </a:outerShdw>
                  </a:effectLst>
                  <a:latin typeface="+mn-lt"/>
                  <a:ea typeface="+mn-ea"/>
                  <a:cs typeface="+mn-cs"/>
                </a:defRPr>
              </a:lvl6pPr>
              <a:lvl7pPr marL="24018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SzPct val="70000"/>
                <a:buFont typeface="Wingdings 2" charset="2"/>
                <a:buChar char=""/>
                <a:defRPr sz="1400" kern="1200">
                  <a:ln>
                    <a:solidFill>
                      <a:schemeClr val="bg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2"/>
                  </a:solidFill>
                  <a:effectLst>
                    <a:outerShdw blurRad="9525" dist="25400" dir="14640000" algn="tl" rotWithShape="0">
                      <a:schemeClr val="bg1">
                        <a:alpha val="30000"/>
                      </a:schemeClr>
                    </a:outerShdw>
                  </a:effectLst>
                  <a:latin typeface="+mn-lt"/>
                  <a:ea typeface="+mn-ea"/>
                  <a:cs typeface="+mn-cs"/>
                </a:defRPr>
              </a:lvl7pPr>
              <a:lvl8pPr marL="2789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SzPct val="70000"/>
                <a:buFont typeface="Wingdings 2" charset="2"/>
                <a:buChar char=""/>
                <a:defRPr sz="1400" kern="1200">
                  <a:ln>
                    <a:solidFill>
                      <a:schemeClr val="bg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2"/>
                  </a:solidFill>
                  <a:effectLst>
                    <a:outerShdw blurRad="9525" dist="25400" dir="14640000" algn="tl" rotWithShape="0">
                      <a:schemeClr val="bg1">
                        <a:alpha val="30000"/>
                      </a:schemeClr>
                    </a:outerShdw>
                  </a:effectLst>
                  <a:latin typeface="+mn-lt"/>
                  <a:ea typeface="+mn-ea"/>
                  <a:cs typeface="+mn-cs"/>
                </a:defRPr>
              </a:lvl8pPr>
              <a:lvl9pPr marL="31062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SzPct val="70000"/>
                <a:buFont typeface="Wingdings 2" charset="2"/>
                <a:buChar char=""/>
                <a:defRPr sz="1400" kern="1200">
                  <a:ln>
                    <a:solidFill>
                      <a:schemeClr val="bg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2"/>
                  </a:solidFill>
                  <a:effectLst>
                    <a:outerShdw blurRad="9525" dist="25400" dir="14640000" algn="tl" rotWithShape="0">
                      <a:schemeClr val="bg1">
                        <a:alpha val="30000"/>
                      </a:schemeClr>
                    </a:outerShdw>
                  </a:effectLst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0"/>
                </a:spcAft>
                <a:buFont typeface="Wingdings 2" charset="2"/>
                <a:buNone/>
              </a:pPr>
              <a:r>
                <a:rPr lang="en-GB" sz="2400" b="1" i="1">
                  <a:solidFill>
                    <a:schemeClr val="tx1"/>
                  </a:solidFill>
                  <a:effectLst/>
                  <a:latin typeface="Helvetica World Bold Italics"/>
                </a:rPr>
                <a:t>Limits ?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6A24475-3969-27DA-2DB0-5C9A80340830}"/>
                </a:ext>
              </a:extLst>
            </p:cNvPr>
            <p:cNvCxnSpPr/>
            <p:nvPr/>
          </p:nvCxnSpPr>
          <p:spPr>
            <a:xfrm>
              <a:off x="1050530" y="1891655"/>
              <a:ext cx="0" cy="11737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AAC5C6B-27E5-1224-32D7-1A8FCBF89D75}"/>
                </a:ext>
              </a:extLst>
            </p:cNvPr>
            <p:cNvSpPr txBox="1"/>
            <p:nvPr/>
          </p:nvSpPr>
          <p:spPr>
            <a:xfrm>
              <a:off x="340316" y="3214084"/>
              <a:ext cx="14204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>
                  <a:latin typeface="Helvetica World Bold Italics"/>
                </a:rPr>
                <a:t>Time</a:t>
              </a:r>
            </a:p>
          </p:txBody>
        </p:sp>
        <p:pic>
          <p:nvPicPr>
            <p:cNvPr id="22" name="Graphic 21" descr="Hourglass Finished outline">
              <a:extLst>
                <a:ext uri="{FF2B5EF4-FFF2-40B4-BE49-F238E27FC236}">
                  <a16:creationId xmlns:a16="http://schemas.microsoft.com/office/drawing/2014/main" id="{4E185333-AF56-AA98-68A0-9C6245327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35034" y="3188508"/>
              <a:ext cx="512816" cy="51281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F0EA37E-9ED3-0C01-83B4-B6A9097003F5}"/>
                </a:ext>
              </a:extLst>
            </p:cNvPr>
            <p:cNvSpPr txBox="1"/>
            <p:nvPr/>
          </p:nvSpPr>
          <p:spPr>
            <a:xfrm>
              <a:off x="0" y="4987448"/>
              <a:ext cx="20496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>
                  <a:latin typeface="Helvetica World Bold Italics"/>
                </a:rPr>
                <a:t>Resolution</a:t>
              </a:r>
            </a:p>
          </p:txBody>
        </p:sp>
        <p:pic>
          <p:nvPicPr>
            <p:cNvPr id="24" name="Graphic 23" descr="Upward trend outline">
              <a:extLst>
                <a:ext uri="{FF2B5EF4-FFF2-40B4-BE49-F238E27FC236}">
                  <a16:creationId xmlns:a16="http://schemas.microsoft.com/office/drawing/2014/main" id="{15D0EC1B-F043-64AA-9D16-97F12B1A5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874444" y="4921925"/>
              <a:ext cx="592710" cy="592710"/>
            </a:xfrm>
            <a:prstGeom prst="rect">
              <a:avLst/>
            </a:prstGeom>
          </p:spPr>
        </p:pic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820569D-D2E5-A8FA-1656-40314A6EB8BE}"/>
                </a:ext>
              </a:extLst>
            </p:cNvPr>
            <p:cNvCxnSpPr/>
            <p:nvPr/>
          </p:nvCxnSpPr>
          <p:spPr>
            <a:xfrm>
              <a:off x="1050530" y="3651897"/>
              <a:ext cx="0" cy="11737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32E97DB-14EB-09A9-250D-ED99CA6EF1C4}"/>
              </a:ext>
            </a:extLst>
          </p:cNvPr>
          <p:cNvSpPr txBox="1"/>
          <p:nvPr/>
        </p:nvSpPr>
        <p:spPr>
          <a:xfrm>
            <a:off x="370199" y="1951672"/>
            <a:ext cx="892088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sz="1900" b="0" i="0" u="none" strike="noStrike" baseline="0">
              <a:latin typeface="OpenSans"/>
            </a:endParaRPr>
          </a:p>
          <a:p>
            <a:pPr marL="400050" indent="-400050" algn="just">
              <a:buFont typeface="+mj-lt"/>
              <a:buAutoNum type="romanLcPeriod"/>
            </a:pPr>
            <a:r>
              <a:rPr lang="en-GB" sz="1900" b="0" i="0" u="none" strike="noStrike" baseline="0">
                <a:latin typeface="OpenSans"/>
              </a:rPr>
              <a:t>from the glacial (A to C) to interglacial (D) periods; </a:t>
            </a:r>
          </a:p>
          <a:p>
            <a:pPr marL="400050" indent="-400050" algn="just">
              <a:buFont typeface="+mj-lt"/>
              <a:buAutoNum type="romanLcPeriod"/>
            </a:pPr>
            <a:endParaRPr lang="en-GB" sz="1900" b="0" i="0" u="none" strike="noStrike" baseline="0">
              <a:latin typeface="OpenSans"/>
            </a:endParaRPr>
          </a:p>
          <a:p>
            <a:pPr marL="400050" indent="-400050" algn="just">
              <a:buFont typeface="+mj-lt"/>
              <a:buAutoNum type="romanLcPeriod"/>
            </a:pPr>
            <a:r>
              <a:rPr lang="en-GB" sz="1900" b="0" i="0" u="none" strike="noStrike" baseline="0">
                <a:latin typeface="OpenSans"/>
              </a:rPr>
              <a:t>a short-scale local variations during the A to C unit sedimentation related to the presence of pyrite.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D35A9CB-C585-9E1B-DAC1-CA5905BFE051}"/>
              </a:ext>
            </a:extLst>
          </p:cNvPr>
          <p:cNvCxnSpPr/>
          <p:nvPr/>
        </p:nvCxnSpPr>
        <p:spPr>
          <a:xfrm>
            <a:off x="4756752" y="3423673"/>
            <a:ext cx="0" cy="1173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98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8F9B3135-F9A9-85CE-3451-50B8A2441EFD}"/>
              </a:ext>
            </a:extLst>
          </p:cNvPr>
          <p:cNvGrpSpPr/>
          <p:nvPr/>
        </p:nvGrpSpPr>
        <p:grpSpPr>
          <a:xfrm>
            <a:off x="0" y="0"/>
            <a:ext cx="12192000" cy="1036763"/>
            <a:chOff x="0" y="0"/>
            <a:chExt cx="3612444" cy="409585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7AACAF11-83D0-8350-E7D1-BCCD124E9A39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D7DEFD5B-6FE2-A535-BABE-0E229ED5CD1A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34CC5BE1-6CAB-53B4-B124-A47A1B94041C}"/>
              </a:ext>
            </a:extLst>
          </p:cNvPr>
          <p:cNvGrpSpPr/>
          <p:nvPr/>
        </p:nvGrpSpPr>
        <p:grpSpPr>
          <a:xfrm>
            <a:off x="0" y="5821237"/>
            <a:ext cx="12192000" cy="1036763"/>
            <a:chOff x="0" y="0"/>
            <a:chExt cx="3612444" cy="409585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861BD235-C520-FA2B-CB34-3FF153F958BE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1B092446-AAAD-F12C-2973-FCFBAC2A679B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01F1F-8C52-1016-7F25-62BCC088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z="1000" dirty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Mélinda Martins - EGU 2024 - SSP1.1 Open Session on Stratigraphy, Sedimentology, and Palaeontology</a:t>
            </a:r>
            <a:endParaRPr lang="en-GB" sz="1000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A3D590-3573-6CD4-699D-5BEA1E7B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24</a:t>
            </a:fld>
            <a:endParaRPr lang="en-GB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87D7C923-A71E-79BF-7820-9ED32C1646ED}"/>
              </a:ext>
            </a:extLst>
          </p:cNvPr>
          <p:cNvSpPr txBox="1"/>
          <p:nvPr/>
        </p:nvSpPr>
        <p:spPr>
          <a:xfrm>
            <a:off x="1847850" y="272352"/>
            <a:ext cx="849630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2"/>
              </a:lnSpc>
            </a:pPr>
            <a:r>
              <a:rPr lang="en-GB" sz="3500" b="1" noProof="1">
                <a:solidFill>
                  <a:srgbClr val="F6F8F3"/>
                </a:solidFill>
                <a:effectLst/>
                <a:latin typeface="Helvetica World Bold Italics"/>
              </a:rPr>
              <a:t>Acknowledgements</a:t>
            </a:r>
            <a:endParaRPr lang="en-US" sz="3500" b="1" spc="177" dirty="0">
              <a:solidFill>
                <a:srgbClr val="F6F8F3"/>
              </a:solidFill>
              <a:latin typeface="Helvetica World Bold Italics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2778D9BF-1D59-F93A-6516-956D8E48032B}"/>
              </a:ext>
            </a:extLst>
          </p:cNvPr>
          <p:cNvSpPr/>
          <p:nvPr/>
        </p:nvSpPr>
        <p:spPr>
          <a:xfrm>
            <a:off x="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9" y="0"/>
                </a:lnTo>
                <a:lnTo>
                  <a:pt x="830179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 t="-2548" b="-2548"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954F557E-DC45-C84B-1002-F357FBB3E708}"/>
              </a:ext>
            </a:extLst>
          </p:cNvPr>
          <p:cNvSpPr/>
          <p:nvPr/>
        </p:nvSpPr>
        <p:spPr>
          <a:xfrm>
            <a:off x="83820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8" y="0"/>
                </a:lnTo>
                <a:lnTo>
                  <a:pt x="830178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D81C7C-3FA9-03D7-B730-4BF45E726E27}"/>
              </a:ext>
            </a:extLst>
          </p:cNvPr>
          <p:cNvSpPr txBox="1"/>
          <p:nvPr/>
        </p:nvSpPr>
        <p:spPr>
          <a:xfrm>
            <a:off x="468198" y="1859339"/>
            <a:ext cx="11255604" cy="330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900" dirty="0">
                <a:latin typeface="Helvetica World Bold Italics"/>
              </a:rPr>
              <a:t>To my </a:t>
            </a:r>
            <a:r>
              <a:rPr lang="en-GB" sz="1900" dirty="0">
                <a:latin typeface="Helvetica World Bold Italics"/>
              </a:rPr>
              <a:t>supervisors</a:t>
            </a:r>
            <a:r>
              <a:rPr lang="fr-FR" sz="1900" dirty="0">
                <a:latin typeface="Helvetica World Bold Italics"/>
              </a:rPr>
              <a:t>, </a:t>
            </a:r>
            <a:r>
              <a:rPr lang="en-GB" sz="1900" dirty="0">
                <a:effectLst/>
                <a:latin typeface="Helvetica World Bold Italics"/>
                <a:ea typeface="Arial" panose="020B0604020202020204" pitchFamily="34" charset="0"/>
              </a:rPr>
              <a:t>Profª. </a:t>
            </a:r>
            <a:r>
              <a:rPr lang="en-GB" sz="1900" dirty="0" err="1">
                <a:effectLst/>
                <a:latin typeface="Helvetica World Bold Italics"/>
                <a:ea typeface="Arial" panose="020B0604020202020204" pitchFamily="34" charset="0"/>
              </a:rPr>
              <a:t>Dr.</a:t>
            </a:r>
            <a:r>
              <a:rPr lang="en-GB" sz="1900" dirty="0">
                <a:effectLst/>
                <a:latin typeface="Helvetica World Bold Italics"/>
                <a:ea typeface="Arial" panose="020B0604020202020204" pitchFamily="34" charset="0"/>
              </a:rPr>
              <a:t> Cristina </a:t>
            </a:r>
            <a:r>
              <a:rPr lang="pt-PT" sz="1900" dirty="0">
                <a:effectLst/>
                <a:latin typeface="Helvetica World Bold Italics"/>
                <a:ea typeface="Arial" panose="020B0604020202020204" pitchFamily="34" charset="0"/>
              </a:rPr>
              <a:t>Veiga-Pires</a:t>
            </a:r>
            <a:r>
              <a:rPr lang="en-GB" sz="1900" dirty="0">
                <a:effectLst/>
                <a:latin typeface="Helvetica World Bold Italics"/>
                <a:ea typeface="Arial" panose="020B0604020202020204" pitchFamily="34" charset="0"/>
              </a:rPr>
              <a:t>, </a:t>
            </a:r>
            <a:r>
              <a:rPr lang="en-GB" sz="1900" dirty="0" err="1">
                <a:effectLst/>
                <a:latin typeface="Helvetica World Bold Italics"/>
                <a:ea typeface="Arial" panose="020B0604020202020204" pitchFamily="34" charset="0"/>
              </a:rPr>
              <a:t>Dr.</a:t>
            </a:r>
            <a:r>
              <a:rPr lang="en-GB" sz="1900" dirty="0">
                <a:effectLst/>
                <a:latin typeface="Helvetica World Bold Italics"/>
                <a:ea typeface="Arial" panose="020B0604020202020204" pitchFamily="34" charset="0"/>
              </a:rPr>
              <a:t> Gemma Ercilla and </a:t>
            </a:r>
            <a:r>
              <a:rPr lang="en-GB" sz="1900" dirty="0" err="1">
                <a:effectLst/>
                <a:latin typeface="Helvetica World Bold Italics"/>
                <a:ea typeface="Arial" panose="020B0604020202020204" pitchFamily="34" charset="0"/>
              </a:rPr>
              <a:t>Dr.</a:t>
            </a:r>
            <a:r>
              <a:rPr lang="en-GB" sz="1900" dirty="0">
                <a:effectLst/>
                <a:latin typeface="Helvetica World Bold Italics"/>
                <a:ea typeface="Arial" panose="020B0604020202020204" pitchFamily="34" charset="0"/>
              </a:rPr>
              <a:t> Teresa Drago;</a:t>
            </a:r>
          </a:p>
          <a:p>
            <a:pPr algn="just"/>
            <a:endParaRPr lang="en-GB" sz="1900" dirty="0">
              <a:latin typeface="Helvetica World Bold Italics"/>
            </a:endParaRPr>
          </a:p>
          <a:p>
            <a:pPr algn="just"/>
            <a:r>
              <a:rPr lang="en-GB" sz="1900" dirty="0">
                <a:latin typeface="Helvetica World Bold Italics"/>
              </a:rPr>
              <a:t>To all the scientists involved in this work, especially, </a:t>
            </a:r>
            <a:r>
              <a:rPr lang="en-GB" sz="1900" dirty="0">
                <a:effectLst/>
                <a:latin typeface="Helvetica World Bold Italics"/>
                <a:ea typeface="Arial" panose="020B0604020202020204" pitchFamily="34" charset="0"/>
              </a:rPr>
              <a:t>Prof. Dr. Paulo Fernandes, Dr. Filipa Naughton and            Dr. Cristina Roque;</a:t>
            </a:r>
          </a:p>
          <a:p>
            <a:pPr algn="just"/>
            <a:endParaRPr lang="en-GB" sz="1900" dirty="0">
              <a:latin typeface="Helvetica World Bold Italics"/>
            </a:endParaRPr>
          </a:p>
          <a:p>
            <a:pPr algn="just"/>
            <a:r>
              <a:rPr lang="en-GB" sz="1900" dirty="0">
                <a:latin typeface="Helvetica World Bold Italics"/>
              </a:rPr>
              <a:t>To the </a:t>
            </a:r>
            <a:r>
              <a:rPr lang="en-US" sz="1900" dirty="0">
                <a:solidFill>
                  <a:srgbClr val="000000"/>
                </a:solidFill>
                <a:latin typeface="Helvetica World Bold Italics"/>
              </a:rPr>
              <a:t>Instituto Português do Mar e da Atmosfera (IPMA)</a:t>
            </a:r>
            <a:endParaRPr lang="en-GB" sz="1900" dirty="0">
              <a:latin typeface="Helvetica World Bold Italics"/>
            </a:endParaRPr>
          </a:p>
          <a:p>
            <a:pPr algn="just"/>
            <a:endParaRPr lang="en-GB" sz="1900" dirty="0">
              <a:latin typeface="Helvetica World Bold Italics"/>
            </a:endParaRPr>
          </a:p>
          <a:p>
            <a:pPr algn="just"/>
            <a:r>
              <a:rPr lang="en-GB" sz="1900" dirty="0">
                <a:latin typeface="Helvetica World Bold Italics"/>
              </a:rPr>
              <a:t>To the University of Algarve (UAlg);</a:t>
            </a:r>
          </a:p>
          <a:p>
            <a:pPr algn="just"/>
            <a:endParaRPr lang="en-GB" sz="1900" dirty="0">
              <a:latin typeface="Helvetica World Bold Italics"/>
            </a:endParaRPr>
          </a:p>
          <a:p>
            <a:pPr algn="just"/>
            <a:r>
              <a:rPr lang="en-GB" sz="1900" dirty="0">
                <a:latin typeface="Helvetica World Bold Italics"/>
              </a:rPr>
              <a:t>This work has not been possible without the contribution of the MONTERA (CTM 2009-14157-C02 CSIC), EDUCOAST (PTINNOVATION-067) and EMSO-PT (PINFRA/22157/2016) projects.</a:t>
            </a:r>
          </a:p>
        </p:txBody>
      </p:sp>
    </p:spTree>
    <p:extLst>
      <p:ext uri="{BB962C8B-B14F-4D97-AF65-F5344CB8AC3E}">
        <p14:creationId xmlns:p14="http://schemas.microsoft.com/office/powerpoint/2010/main" val="1727142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5">
            <a:extLst>
              <a:ext uri="{FF2B5EF4-FFF2-40B4-BE49-F238E27FC236}">
                <a16:creationId xmlns:a16="http://schemas.microsoft.com/office/drawing/2014/main" id="{14134109-CECF-534E-BF6F-BD44E476C37E}"/>
              </a:ext>
            </a:extLst>
          </p:cNvPr>
          <p:cNvGrpSpPr/>
          <p:nvPr/>
        </p:nvGrpSpPr>
        <p:grpSpPr>
          <a:xfrm>
            <a:off x="0" y="0"/>
            <a:ext cx="12192000" cy="1036763"/>
            <a:chOff x="0" y="0"/>
            <a:chExt cx="3612444" cy="409585"/>
          </a:xfrm>
        </p:grpSpPr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727C565B-F390-20E8-20D7-BB924435EE37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id="{A7397222-94F0-FB14-9B93-17B432527D9F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34CC5BE1-6CAB-53B4-B124-A47A1B94041C}"/>
              </a:ext>
            </a:extLst>
          </p:cNvPr>
          <p:cNvGrpSpPr/>
          <p:nvPr/>
        </p:nvGrpSpPr>
        <p:grpSpPr>
          <a:xfrm>
            <a:off x="0" y="5821237"/>
            <a:ext cx="12192000" cy="1036763"/>
            <a:chOff x="0" y="0"/>
            <a:chExt cx="3612444" cy="409585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861BD235-C520-FA2B-CB34-3FF153F958BE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1B092446-AAAD-F12C-2973-FCFBAC2A679B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01F1F-8C52-1016-7F25-62BCC088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z="100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Mélinda Martins - EGU 2024 - SSP1.1 Open Session on Stratigraphy, Sedimentology, and Palaeontology</a:t>
            </a:r>
            <a:endParaRPr lang="en-GB" sz="1000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A3D590-3573-6CD4-699D-5BEA1E7B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3</a:t>
            </a:fld>
            <a:endParaRPr lang="en-GB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DA634D2B-99A8-3DD9-85D9-F0D55EC00875}"/>
              </a:ext>
            </a:extLst>
          </p:cNvPr>
          <p:cNvSpPr txBox="1"/>
          <p:nvPr/>
        </p:nvSpPr>
        <p:spPr>
          <a:xfrm>
            <a:off x="1847850" y="272352"/>
            <a:ext cx="849630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2"/>
              </a:lnSpc>
            </a:pPr>
            <a:r>
              <a:rPr lang="en-GB" sz="3500" b="1" dirty="0">
                <a:solidFill>
                  <a:srgbClr val="F6F8F3"/>
                </a:solidFill>
                <a:latin typeface="Helvetica World Bold Italics"/>
              </a:rPr>
              <a:t>Objectives and Future Directions</a:t>
            </a:r>
            <a:endParaRPr lang="en-US" sz="3500" b="1" spc="177" dirty="0">
              <a:solidFill>
                <a:srgbClr val="F6F8F3"/>
              </a:solidFill>
              <a:latin typeface="Helvetica World Bold Italics"/>
            </a:endParaRP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11CE0998-F143-A298-496B-6C458457FDB6}"/>
              </a:ext>
            </a:extLst>
          </p:cNvPr>
          <p:cNvSpPr/>
          <p:nvPr/>
        </p:nvSpPr>
        <p:spPr>
          <a:xfrm>
            <a:off x="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9" y="0"/>
                </a:lnTo>
                <a:lnTo>
                  <a:pt x="830179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 t="-2548" b="-2548"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A10ED05C-1348-516D-A32C-501344D20A30}"/>
              </a:ext>
            </a:extLst>
          </p:cNvPr>
          <p:cNvSpPr/>
          <p:nvPr/>
        </p:nvSpPr>
        <p:spPr>
          <a:xfrm>
            <a:off x="83820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8" y="0"/>
                </a:lnTo>
                <a:lnTo>
                  <a:pt x="830178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687"/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749DC5B8-CECC-E4B1-BEEF-2723F08DD3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6117585"/>
              </p:ext>
            </p:extLst>
          </p:nvPr>
        </p:nvGraphicFramePr>
        <p:xfrm>
          <a:off x="370199" y="1309115"/>
          <a:ext cx="8427563" cy="4229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B437E95B-50DD-5D58-8B38-83336864E2D7}"/>
              </a:ext>
            </a:extLst>
          </p:cNvPr>
          <p:cNvSpPr txBox="1"/>
          <p:nvPr/>
        </p:nvSpPr>
        <p:spPr>
          <a:xfrm>
            <a:off x="10447845" y="1210253"/>
            <a:ext cx="518925" cy="4610983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GB" sz="2000" b="1" dirty="0">
                <a:latin typeface="Helvetica World Bold Italics"/>
              </a:rPr>
              <a:t>NEW QUESTIONS</a:t>
            </a:r>
            <a:endParaRPr lang="en-GB" sz="2000" dirty="0">
              <a:latin typeface="Helvetica World Bold Italics"/>
            </a:endParaRPr>
          </a:p>
        </p:txBody>
      </p:sp>
    </p:spTree>
    <p:extLst>
      <p:ext uri="{BB962C8B-B14F-4D97-AF65-F5344CB8AC3E}">
        <p14:creationId xmlns:p14="http://schemas.microsoft.com/office/powerpoint/2010/main" val="32201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8F9B3135-F9A9-85CE-3451-50B8A2441EFD}"/>
              </a:ext>
            </a:extLst>
          </p:cNvPr>
          <p:cNvGrpSpPr/>
          <p:nvPr/>
        </p:nvGrpSpPr>
        <p:grpSpPr>
          <a:xfrm>
            <a:off x="0" y="0"/>
            <a:ext cx="12192000" cy="1036763"/>
            <a:chOff x="0" y="0"/>
            <a:chExt cx="3612444" cy="409585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7AACAF11-83D0-8350-E7D1-BCCD124E9A39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D7DEFD5B-6FE2-A535-BABE-0E229ED5CD1A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34CC5BE1-6CAB-53B4-B124-A47A1B94041C}"/>
              </a:ext>
            </a:extLst>
          </p:cNvPr>
          <p:cNvGrpSpPr/>
          <p:nvPr/>
        </p:nvGrpSpPr>
        <p:grpSpPr>
          <a:xfrm>
            <a:off x="0" y="5821237"/>
            <a:ext cx="12192000" cy="1036763"/>
            <a:chOff x="0" y="0"/>
            <a:chExt cx="3612444" cy="409585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861BD235-C520-FA2B-CB34-3FF153F958BE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1B092446-AAAD-F12C-2973-FCFBAC2A679B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01F1F-8C52-1016-7F25-62BCC088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z="100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Mélinda Martins - EGU 2024 - SSP1.1 Open Session on Stratigraphy, Sedimentology, and Palaeontology</a:t>
            </a:r>
            <a:endParaRPr lang="en-GB" sz="1000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A3D590-3573-6CD4-699D-5BEA1E7B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4</a:t>
            </a:fld>
            <a:endParaRPr lang="en-GB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87D7C923-A71E-79BF-7820-9ED32C1646ED}"/>
              </a:ext>
            </a:extLst>
          </p:cNvPr>
          <p:cNvSpPr txBox="1"/>
          <p:nvPr/>
        </p:nvSpPr>
        <p:spPr>
          <a:xfrm>
            <a:off x="1847850" y="272352"/>
            <a:ext cx="849630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2"/>
              </a:lnSpc>
            </a:pPr>
            <a:r>
              <a:rPr lang="en-US" sz="3500" b="1" spc="177" dirty="0">
                <a:solidFill>
                  <a:srgbClr val="F6F8F3"/>
                </a:solidFill>
                <a:latin typeface="Helvetica World Bold Italics"/>
              </a:rPr>
              <a:t>Study Area</a:t>
            </a: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BA9A04F1-D0E2-6880-6756-B6B8B096023C}"/>
              </a:ext>
            </a:extLst>
          </p:cNvPr>
          <p:cNvSpPr/>
          <p:nvPr/>
        </p:nvSpPr>
        <p:spPr>
          <a:xfrm>
            <a:off x="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9" y="0"/>
                </a:lnTo>
                <a:lnTo>
                  <a:pt x="830179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 t="-2548" b="-2548"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07B52784-93F9-6CC7-D083-93DF38C20FC9}"/>
              </a:ext>
            </a:extLst>
          </p:cNvPr>
          <p:cNvSpPr/>
          <p:nvPr/>
        </p:nvSpPr>
        <p:spPr>
          <a:xfrm>
            <a:off x="83820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8" y="0"/>
                </a:lnTo>
                <a:lnTo>
                  <a:pt x="830178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687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6680D6-BAAB-EB22-C951-378B8F3EAB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99" y="1658779"/>
            <a:ext cx="6123887" cy="3471399"/>
          </a:xfrm>
          <a:prstGeom prst="rect">
            <a:avLst/>
          </a:prstGeom>
          <a:ln w="12700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A83540-17F3-69A0-65C1-305FB160C53E}"/>
              </a:ext>
            </a:extLst>
          </p:cNvPr>
          <p:cNvSpPr txBox="1"/>
          <p:nvPr/>
        </p:nvSpPr>
        <p:spPr>
          <a:xfrm>
            <a:off x="370200" y="1178351"/>
            <a:ext cx="61238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Helvetica World Bold Italics"/>
              </a:rPr>
              <a:t>Gulf of Cadiz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08BA8D-2CB7-5376-55C7-70BAF7C09651}"/>
              </a:ext>
            </a:extLst>
          </p:cNvPr>
          <p:cNvSpPr txBox="1"/>
          <p:nvPr/>
        </p:nvSpPr>
        <p:spPr>
          <a:xfrm>
            <a:off x="395624" y="5230105"/>
            <a:ext cx="612388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dirty="0">
                <a:latin typeface="Helvetica World Bold Italics"/>
              </a:rPr>
              <a:t>Dynamic region, hub for paleoenvironmental research.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9D0C3E-97B2-606C-33EE-063A2913F80E}"/>
              </a:ext>
            </a:extLst>
          </p:cNvPr>
          <p:cNvSpPr/>
          <p:nvPr/>
        </p:nvSpPr>
        <p:spPr>
          <a:xfrm>
            <a:off x="2733773" y="2801272"/>
            <a:ext cx="1447591" cy="91288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4207C658-7803-1106-F22E-DC05CE1DF700}"/>
              </a:ext>
            </a:extLst>
          </p:cNvPr>
          <p:cNvSpPr/>
          <p:nvPr/>
        </p:nvSpPr>
        <p:spPr>
          <a:xfrm rot="14056600">
            <a:off x="3121784" y="3213009"/>
            <a:ext cx="184682" cy="178075"/>
          </a:xfrm>
          <a:prstGeom prst="rightArrow">
            <a:avLst/>
          </a:prstGeom>
          <a:solidFill>
            <a:schemeClr val="tx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596621-510A-5F78-0AEB-C71818DEBD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43" y="1420685"/>
            <a:ext cx="5194757" cy="3670385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69FD181-7E48-14FF-B60D-80C899C69DEE}"/>
              </a:ext>
            </a:extLst>
          </p:cNvPr>
          <p:cNvSpPr txBox="1"/>
          <p:nvPr/>
        </p:nvSpPr>
        <p:spPr>
          <a:xfrm>
            <a:off x="6627042" y="5183939"/>
            <a:ext cx="51947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Helvetica World Bold Italics"/>
              </a:rPr>
              <a:t>Portimão Bank (PB)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91CAA0-C17C-40CB-C1DD-0ECAB5BC775E}"/>
              </a:ext>
            </a:extLst>
          </p:cNvPr>
          <p:cNvSpPr txBox="1"/>
          <p:nvPr/>
        </p:nvSpPr>
        <p:spPr>
          <a:xfrm>
            <a:off x="8864491" y="1593849"/>
            <a:ext cx="2796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  <a:latin typeface="Helvetica World Bold Italics"/>
              </a:rPr>
              <a:t>From Vázquez and Alonso 2012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D0905C3-3CFD-0B8A-9E61-4C7F71270B7A}"/>
              </a:ext>
            </a:extLst>
          </p:cNvPr>
          <p:cNvSpPr/>
          <p:nvPr/>
        </p:nvSpPr>
        <p:spPr>
          <a:xfrm>
            <a:off x="7786540" y="4021149"/>
            <a:ext cx="537327" cy="54593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FBB1FB-190A-1396-0D45-5674A36E4500}"/>
              </a:ext>
            </a:extLst>
          </p:cNvPr>
          <p:cNvSpPr txBox="1"/>
          <p:nvPr/>
        </p:nvSpPr>
        <p:spPr>
          <a:xfrm>
            <a:off x="6840935" y="4543975"/>
            <a:ext cx="2796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 World Bold Italics"/>
              </a:rPr>
              <a:t>36°03.52’ N, 8°52.47' 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BADF26-BA44-A7FD-9819-6CAC2E1922B3}"/>
              </a:ext>
            </a:extLst>
          </p:cNvPr>
          <p:cNvSpPr txBox="1"/>
          <p:nvPr/>
        </p:nvSpPr>
        <p:spPr>
          <a:xfrm>
            <a:off x="6627042" y="1099782"/>
            <a:ext cx="51947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latin typeface="Helvetica World Bold Italics"/>
              </a:rPr>
              <a:t>MONTERA (CTM 2009-14157-C02 CSIC) Spanish project</a:t>
            </a:r>
          </a:p>
        </p:txBody>
      </p:sp>
    </p:spTree>
    <p:extLst>
      <p:ext uri="{BB962C8B-B14F-4D97-AF65-F5344CB8AC3E}">
        <p14:creationId xmlns:p14="http://schemas.microsoft.com/office/powerpoint/2010/main" val="57171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/>
      <p:bldP spid="21" grpId="0" animBg="1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8F9B3135-F9A9-85CE-3451-50B8A2441EFD}"/>
              </a:ext>
            </a:extLst>
          </p:cNvPr>
          <p:cNvGrpSpPr/>
          <p:nvPr/>
        </p:nvGrpSpPr>
        <p:grpSpPr>
          <a:xfrm>
            <a:off x="0" y="0"/>
            <a:ext cx="12192000" cy="1036763"/>
            <a:chOff x="0" y="0"/>
            <a:chExt cx="3612444" cy="409585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7AACAF11-83D0-8350-E7D1-BCCD124E9A39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D7DEFD5B-6FE2-A535-BABE-0E229ED5CD1A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34CC5BE1-6CAB-53B4-B124-A47A1B94041C}"/>
              </a:ext>
            </a:extLst>
          </p:cNvPr>
          <p:cNvGrpSpPr/>
          <p:nvPr/>
        </p:nvGrpSpPr>
        <p:grpSpPr>
          <a:xfrm>
            <a:off x="0" y="5821237"/>
            <a:ext cx="12192000" cy="1036763"/>
            <a:chOff x="0" y="0"/>
            <a:chExt cx="3612444" cy="409585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861BD235-C520-FA2B-CB34-3FF153F958BE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1B092446-AAAD-F12C-2973-FCFBAC2A679B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01F1F-8C52-1016-7F25-62BCC088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z="100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Mélinda Martins - EGU 2024 - SSP1.1 Open Session on Stratigraphy, Sedimentology, and Palaeontology</a:t>
            </a:r>
            <a:endParaRPr lang="en-GB" sz="1000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A3D590-3573-6CD4-699D-5BEA1E7B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5</a:t>
            </a:fld>
            <a:endParaRPr lang="en-GB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87D7C923-A71E-79BF-7820-9ED32C1646ED}"/>
              </a:ext>
            </a:extLst>
          </p:cNvPr>
          <p:cNvSpPr txBox="1"/>
          <p:nvPr/>
        </p:nvSpPr>
        <p:spPr>
          <a:xfrm>
            <a:off x="1847850" y="272352"/>
            <a:ext cx="849630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2"/>
              </a:lnSpc>
            </a:pPr>
            <a:r>
              <a:rPr lang="en-US" sz="3500" b="1" spc="177" dirty="0">
                <a:solidFill>
                  <a:srgbClr val="F6F8F3"/>
                </a:solidFill>
                <a:latin typeface="Helvetica World Bold Italics"/>
              </a:rPr>
              <a:t>Study Area</a:t>
            </a: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BA9A04F1-D0E2-6880-6756-B6B8B096023C}"/>
              </a:ext>
            </a:extLst>
          </p:cNvPr>
          <p:cNvSpPr/>
          <p:nvPr/>
        </p:nvSpPr>
        <p:spPr>
          <a:xfrm>
            <a:off x="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9" y="0"/>
                </a:lnTo>
                <a:lnTo>
                  <a:pt x="830179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 t="-2548" b="-2548"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07B52784-93F9-6CC7-D083-93DF38C20FC9}"/>
              </a:ext>
            </a:extLst>
          </p:cNvPr>
          <p:cNvSpPr/>
          <p:nvPr/>
        </p:nvSpPr>
        <p:spPr>
          <a:xfrm>
            <a:off x="83820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8" y="0"/>
                </a:lnTo>
                <a:lnTo>
                  <a:pt x="830178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91CAA0-C17C-40CB-C1DD-0ECAB5BC775E}"/>
              </a:ext>
            </a:extLst>
          </p:cNvPr>
          <p:cNvSpPr txBox="1"/>
          <p:nvPr/>
        </p:nvSpPr>
        <p:spPr>
          <a:xfrm>
            <a:off x="8864491" y="1593849"/>
            <a:ext cx="2796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  <a:latin typeface="Helvetica World Bold Italics"/>
              </a:rPr>
              <a:t>From Vázquez and Alonso 2012</a:t>
            </a:r>
          </a:p>
        </p:txBody>
      </p:sp>
      <p:pic>
        <p:nvPicPr>
          <p:cNvPr id="26" name="Picture 25" descr="A map of the ocean&#10;&#10;Description automatically generated">
            <a:extLst>
              <a:ext uri="{FF2B5EF4-FFF2-40B4-BE49-F238E27FC236}">
                <a16:creationId xmlns:a16="http://schemas.microsoft.com/office/drawing/2014/main" id="{E008CF48-521F-A5B6-E51F-542281E2F4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8" y="1402438"/>
            <a:ext cx="5346199" cy="4053124"/>
          </a:xfrm>
          <a:prstGeom prst="rect">
            <a:avLst/>
          </a:prstGeom>
          <a:ln w="12700">
            <a:noFill/>
          </a:ln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1A0ABECA-8077-ACE4-0E95-B09D647AE9AE}"/>
              </a:ext>
            </a:extLst>
          </p:cNvPr>
          <p:cNvSpPr/>
          <p:nvPr/>
        </p:nvSpPr>
        <p:spPr>
          <a:xfrm>
            <a:off x="2102177" y="3422793"/>
            <a:ext cx="1574277" cy="81927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A923DE-BB94-C41C-9D4C-BA9F04545263}"/>
              </a:ext>
            </a:extLst>
          </p:cNvPr>
          <p:cNvSpPr txBox="1"/>
          <p:nvPr/>
        </p:nvSpPr>
        <p:spPr>
          <a:xfrm>
            <a:off x="5933802" y="1951672"/>
            <a:ext cx="625819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b="0" i="0" u="none" strike="noStrike" baseline="0" dirty="0">
                <a:latin typeface="Helvetica World Bold Italics"/>
              </a:rPr>
              <a:t>Atlantic Ocean / Mediterranean Sea </a:t>
            </a:r>
          </a:p>
          <a:p>
            <a:endParaRPr lang="en-GB" sz="1900" dirty="0">
              <a:latin typeface="Helvetica World Bold Itali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>
                <a:latin typeface="Helvetica World Bold Italics"/>
              </a:rPr>
              <a:t>C</a:t>
            </a:r>
            <a:r>
              <a:rPr lang="en-GB" sz="1900" b="0" i="0" u="none" strike="noStrike" baseline="0" dirty="0">
                <a:latin typeface="Helvetica World Bold Italics"/>
              </a:rPr>
              <a:t>urrent oceanographic pathways </a:t>
            </a:r>
            <a:r>
              <a:rPr lang="en-GB" sz="1900" dirty="0">
                <a:latin typeface="Helvetica World Bold Italics"/>
              </a:rPr>
              <a:t>:</a:t>
            </a:r>
          </a:p>
          <a:p>
            <a:endParaRPr lang="en-GB" sz="1900" dirty="0">
              <a:latin typeface="Helvetica World Bold Italics"/>
            </a:endParaRPr>
          </a:p>
          <a:p>
            <a:r>
              <a:rPr lang="en-GB" sz="1900" dirty="0">
                <a:latin typeface="Helvetica World Bold Italics"/>
              </a:rPr>
              <a:t>	</a:t>
            </a:r>
            <a:r>
              <a:rPr lang="en-GB" dirty="0">
                <a:latin typeface="Helvetica World Bold Italics"/>
              </a:rPr>
              <a:t>1- </a:t>
            </a:r>
            <a:r>
              <a:rPr lang="en-GB" b="0" i="0" u="none" strike="noStrike" baseline="0" dirty="0">
                <a:latin typeface="Helvetica World Bold Italics"/>
              </a:rPr>
              <a:t>Eastern North Atlantic Central Water (ENACW) </a:t>
            </a:r>
            <a:endParaRPr lang="en-GB" dirty="0">
              <a:latin typeface="Helvetica World Bold Italics"/>
            </a:endParaRPr>
          </a:p>
          <a:p>
            <a:r>
              <a:rPr lang="en-GB" dirty="0">
                <a:latin typeface="Helvetica World Bold Italics"/>
              </a:rPr>
              <a:t> </a:t>
            </a:r>
          </a:p>
          <a:p>
            <a:r>
              <a:rPr lang="en-GB" dirty="0">
                <a:latin typeface="Helvetica World Bold Italics"/>
              </a:rPr>
              <a:t>	2- </a:t>
            </a:r>
            <a:r>
              <a:rPr lang="en-GB" b="0" i="0" u="none" strike="noStrike" baseline="0" dirty="0">
                <a:latin typeface="Helvetica World Bold Italics"/>
              </a:rPr>
              <a:t>Mediterranean Outflow Water (MOW)</a:t>
            </a:r>
          </a:p>
          <a:p>
            <a:endParaRPr lang="en-GB" dirty="0">
              <a:latin typeface="Helvetica World Bold Italics"/>
            </a:endParaRPr>
          </a:p>
          <a:p>
            <a:r>
              <a:rPr lang="en-GB" b="0" i="0" u="none" strike="noStrike" baseline="0" dirty="0">
                <a:latin typeface="Helvetica World Bold Italics"/>
              </a:rPr>
              <a:t>	3- North Atlantic Deep Water (NADW)</a:t>
            </a:r>
            <a:endParaRPr lang="en-GB" dirty="0">
              <a:latin typeface="Helvetica World Bold Italics"/>
            </a:endParaRPr>
          </a:p>
          <a:p>
            <a:endParaRPr lang="en-GB" sz="1900" dirty="0">
              <a:latin typeface="Helvetica World Bold Itali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5F2C92-6A88-BDDC-C977-B4C56E84D8B3}"/>
              </a:ext>
            </a:extLst>
          </p:cNvPr>
          <p:cNvSpPr txBox="1"/>
          <p:nvPr/>
        </p:nvSpPr>
        <p:spPr>
          <a:xfrm>
            <a:off x="3912124" y="5515288"/>
            <a:ext cx="1764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/>
              <a:t>From  Nichols et al. 2020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24DC14-DB72-E9D4-0ECE-6491F4312164}"/>
              </a:ext>
            </a:extLst>
          </p:cNvPr>
          <p:cNvSpPr txBox="1"/>
          <p:nvPr/>
        </p:nvSpPr>
        <p:spPr>
          <a:xfrm>
            <a:off x="2314279" y="3764095"/>
            <a:ext cx="575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Helvetica World Bold Italics"/>
              </a:rPr>
              <a:t>PB</a:t>
            </a:r>
          </a:p>
        </p:txBody>
      </p:sp>
    </p:spTree>
    <p:extLst>
      <p:ext uri="{BB962C8B-B14F-4D97-AF65-F5344CB8AC3E}">
        <p14:creationId xmlns:p14="http://schemas.microsoft.com/office/powerpoint/2010/main" val="196183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8F9B3135-F9A9-85CE-3451-50B8A2441EFD}"/>
              </a:ext>
            </a:extLst>
          </p:cNvPr>
          <p:cNvGrpSpPr/>
          <p:nvPr/>
        </p:nvGrpSpPr>
        <p:grpSpPr>
          <a:xfrm>
            <a:off x="0" y="0"/>
            <a:ext cx="12192000" cy="1036763"/>
            <a:chOff x="0" y="0"/>
            <a:chExt cx="3612444" cy="409585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7AACAF11-83D0-8350-E7D1-BCCD124E9A39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D7DEFD5B-6FE2-A535-BABE-0E229ED5CD1A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34CC5BE1-6CAB-53B4-B124-A47A1B94041C}"/>
              </a:ext>
            </a:extLst>
          </p:cNvPr>
          <p:cNvGrpSpPr/>
          <p:nvPr/>
        </p:nvGrpSpPr>
        <p:grpSpPr>
          <a:xfrm>
            <a:off x="0" y="5821237"/>
            <a:ext cx="12192000" cy="1036763"/>
            <a:chOff x="0" y="0"/>
            <a:chExt cx="3612444" cy="409585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861BD235-C520-FA2B-CB34-3FF153F958BE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1B092446-AAAD-F12C-2973-FCFBAC2A679B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01F1F-8C52-1016-7F25-62BCC088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z="100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Mélinda Martins - EGU 2024 - SSP1.1 Open Session on Stratigraphy, Sedimentology, and Palaeontology</a:t>
            </a:r>
            <a:endParaRPr lang="en-GB" sz="1000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A3D590-3573-6CD4-699D-5BEA1E7B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6</a:t>
            </a:fld>
            <a:endParaRPr lang="en-GB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87D7C923-A71E-79BF-7820-9ED32C1646ED}"/>
              </a:ext>
            </a:extLst>
          </p:cNvPr>
          <p:cNvSpPr txBox="1"/>
          <p:nvPr/>
        </p:nvSpPr>
        <p:spPr>
          <a:xfrm>
            <a:off x="1847850" y="272352"/>
            <a:ext cx="849630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2"/>
              </a:lnSpc>
            </a:pPr>
            <a:r>
              <a:rPr lang="en-US" sz="3500" b="1" spc="177" dirty="0">
                <a:solidFill>
                  <a:srgbClr val="F6F8F3"/>
                </a:solidFill>
                <a:latin typeface="Helvetica World Bold Italics"/>
              </a:rPr>
              <a:t>PC06 Deep-Sea Core</a:t>
            </a: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2778D9BF-1D59-F93A-6516-956D8E48032B}"/>
              </a:ext>
            </a:extLst>
          </p:cNvPr>
          <p:cNvSpPr/>
          <p:nvPr/>
        </p:nvSpPr>
        <p:spPr>
          <a:xfrm>
            <a:off x="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9" y="0"/>
                </a:lnTo>
                <a:lnTo>
                  <a:pt x="830179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 t="-2548" b="-2548"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954F557E-DC45-C84B-1002-F357FBB3E708}"/>
              </a:ext>
            </a:extLst>
          </p:cNvPr>
          <p:cNvSpPr/>
          <p:nvPr/>
        </p:nvSpPr>
        <p:spPr>
          <a:xfrm>
            <a:off x="83820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8" y="0"/>
                </a:lnTo>
                <a:lnTo>
                  <a:pt x="830178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687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8FA7C3-A498-3FCA-3D94-158139A18DE7}"/>
              </a:ext>
            </a:extLst>
          </p:cNvPr>
          <p:cNvGrpSpPr/>
          <p:nvPr/>
        </p:nvGrpSpPr>
        <p:grpSpPr>
          <a:xfrm>
            <a:off x="8803464" y="1190565"/>
            <a:ext cx="1076552" cy="4549358"/>
            <a:chOff x="8875313" y="924424"/>
            <a:chExt cx="1237185" cy="534500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C9FA70C-F39A-264C-26BF-5801D52C4368}"/>
                </a:ext>
              </a:extLst>
            </p:cNvPr>
            <p:cNvGrpSpPr/>
            <p:nvPr/>
          </p:nvGrpSpPr>
          <p:grpSpPr>
            <a:xfrm>
              <a:off x="9203209" y="949286"/>
              <a:ext cx="909289" cy="5320144"/>
              <a:chOff x="53340" y="0"/>
              <a:chExt cx="513198" cy="3217545"/>
            </a:xfrm>
          </p:grpSpPr>
          <p:pic>
            <p:nvPicPr>
              <p:cNvPr id="16" name="Picture 15" descr="A brown rectangular object with black border&#10;&#10;Description automatically generated">
                <a:extLst>
                  <a:ext uri="{FF2B5EF4-FFF2-40B4-BE49-F238E27FC236}">
                    <a16:creationId xmlns:a16="http://schemas.microsoft.com/office/drawing/2014/main" id="{3D707118-CCEB-FAD2-258C-256DF4A93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" y="0"/>
                <a:ext cx="266700" cy="3217545"/>
              </a:xfrm>
              <a:prstGeom prst="rect">
                <a:avLst/>
              </a:prstGeom>
            </p:spPr>
          </p:pic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A21965B-2053-4BD8-7AE0-8DACE9CB2AB0}"/>
                  </a:ext>
                </a:extLst>
              </p:cNvPr>
              <p:cNvGrpSpPr/>
              <p:nvPr/>
            </p:nvGrpSpPr>
            <p:grpSpPr>
              <a:xfrm>
                <a:off x="350521" y="15240"/>
                <a:ext cx="216017" cy="3202305"/>
                <a:chOff x="0" y="0"/>
                <a:chExt cx="340329" cy="4382135"/>
              </a:xfrm>
            </p:grpSpPr>
            <p:pic>
              <p:nvPicPr>
                <p:cNvPr id="18" name="Picture 17" descr="A close up of a metal frame&#10;&#10;Description automatically generated">
                  <a:extLst>
                    <a:ext uri="{FF2B5EF4-FFF2-40B4-BE49-F238E27FC236}">
                      <a16:creationId xmlns:a16="http://schemas.microsoft.com/office/drawing/2014/main" id="{37860BD3-E812-2942-C634-412CAA8B22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sharpenSoften amount="50000"/>
                          </a14:imgEffect>
                          <a14:imgEffect>
                            <a14:brightnessContrast bright="2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601" r="35445"/>
                <a:stretch/>
              </p:blipFill>
              <p:spPr bwMode="auto">
                <a:xfrm>
                  <a:off x="10160" y="0"/>
                  <a:ext cx="326390" cy="187071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9" name="Picture 18" descr="Measuring tape measure next to a rectangular object&#10;&#10;Description automatically generated">
                  <a:extLst>
                    <a:ext uri="{FF2B5EF4-FFF2-40B4-BE49-F238E27FC236}">
                      <a16:creationId xmlns:a16="http://schemas.microsoft.com/office/drawing/2014/main" id="{9AB074D7-6E15-C9BF-2C92-FBD7152806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sharpenSoften amount="25000"/>
                          </a14:imgEffect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9722" b="31589"/>
                <a:stretch/>
              </p:blipFill>
              <p:spPr bwMode="auto">
                <a:xfrm rot="5400000">
                  <a:off x="-294640" y="2011680"/>
                  <a:ext cx="935355" cy="32512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0" name="Picture 19" descr="A measuring tape on a concrete slab&#10;&#10;Description automatically generated">
                  <a:extLst>
                    <a:ext uri="{FF2B5EF4-FFF2-40B4-BE49-F238E27FC236}">
                      <a16:creationId xmlns:a16="http://schemas.microsoft.com/office/drawing/2014/main" id="{666A5F53-C378-B583-9A70-4ADAC1F4A4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sharpenSoften amount="25000"/>
                          </a14:imgEffect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0801" b="30209"/>
                <a:stretch/>
              </p:blipFill>
              <p:spPr bwMode="auto">
                <a:xfrm rot="5400000">
                  <a:off x="-29403" y="2607684"/>
                  <a:ext cx="396521" cy="327660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1" name="Picture 20" descr="A close-up of a cement slab&#10;&#10;Description automatically generated">
                  <a:extLst>
                    <a:ext uri="{FF2B5EF4-FFF2-40B4-BE49-F238E27FC236}">
                      <a16:creationId xmlns:a16="http://schemas.microsoft.com/office/drawing/2014/main" id="{54D668CF-524A-4CF6-5E2C-EE93BB466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sharpenSoften amount="25000"/>
                          </a14:imgEffect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6536" b="48332"/>
                <a:stretch/>
              </p:blipFill>
              <p:spPr bwMode="auto">
                <a:xfrm rot="5400000">
                  <a:off x="-307176" y="3248287"/>
                  <a:ext cx="956555" cy="338455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22" name="Picture 21" descr="A measuring tape and a piece of cement&#10;&#10;Description automatically generated">
                  <a:extLst>
                    <a:ext uri="{FF2B5EF4-FFF2-40B4-BE49-F238E27FC236}">
                      <a16:creationId xmlns:a16="http://schemas.microsoft.com/office/drawing/2014/main" id="{B51354A3-62DF-0868-F7DC-27D0C42248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sharpenSoften amount="25000"/>
                          </a14:imgEffect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0030" r="13906" b="42903"/>
                <a:stretch/>
              </p:blipFill>
              <p:spPr>
                <a:xfrm rot="5400000">
                  <a:off x="-84772" y="3958907"/>
                  <a:ext cx="508000" cy="338455"/>
                </a:xfrm>
                <a:prstGeom prst="rect">
                  <a:avLst/>
                </a:prstGeom>
              </p:spPr>
            </p:pic>
          </p:grpSp>
        </p:grpSp>
        <p:pic>
          <p:nvPicPr>
            <p:cNvPr id="15" name="Picture 14" descr="A group of lines with different colors&#10;&#10;Description automatically generated">
              <a:extLst>
                <a:ext uri="{FF2B5EF4-FFF2-40B4-BE49-F238E27FC236}">
                  <a16:creationId xmlns:a16="http://schemas.microsoft.com/office/drawing/2014/main" id="{B9DCF6C5-11EB-EF24-110E-C6D330AF9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57" t="-293" r="96798" b="5009"/>
            <a:stretch/>
          </p:blipFill>
          <p:spPr bwMode="auto">
            <a:xfrm>
              <a:off x="8875313" y="924424"/>
              <a:ext cx="364490" cy="534500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BC94885-9320-662D-8DBB-D71EEC14F6F7}"/>
              </a:ext>
            </a:extLst>
          </p:cNvPr>
          <p:cNvGrpSpPr/>
          <p:nvPr/>
        </p:nvGrpSpPr>
        <p:grpSpPr>
          <a:xfrm>
            <a:off x="10066309" y="1271438"/>
            <a:ext cx="1778838" cy="2069282"/>
            <a:chOff x="1385018" y="1245241"/>
            <a:chExt cx="1778838" cy="2069282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B5EEA2F-8301-621E-6196-7F996F63D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12925" y="1245241"/>
              <a:ext cx="1750931" cy="2069282"/>
            </a:xfrm>
            <a:prstGeom prst="rect">
              <a:avLst/>
            </a:prstGeom>
            <a:ln w="28575">
              <a:solidFill>
                <a:srgbClr val="00B0F0"/>
              </a:solidFill>
            </a:ln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C16F994-5ED4-256E-8E1A-25E7E3E13144}"/>
                </a:ext>
              </a:extLst>
            </p:cNvPr>
            <p:cNvSpPr txBox="1"/>
            <p:nvPr/>
          </p:nvSpPr>
          <p:spPr>
            <a:xfrm>
              <a:off x="1385018" y="2729748"/>
              <a:ext cx="17788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Helvetica World Bold Italics"/>
                </a:rPr>
                <a:t>Background sediments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FC996D4-CDB4-ED9C-F55B-21C94BAD7208}"/>
              </a:ext>
            </a:extLst>
          </p:cNvPr>
          <p:cNvGrpSpPr/>
          <p:nvPr/>
        </p:nvGrpSpPr>
        <p:grpSpPr>
          <a:xfrm>
            <a:off x="10094216" y="3595493"/>
            <a:ext cx="1775140" cy="2071942"/>
            <a:chOff x="1412926" y="3591790"/>
            <a:chExt cx="1784483" cy="207194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FC1653E-19F5-E72B-A14F-017B72D02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harpenSoften amount="25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12926" y="3591790"/>
              <a:ext cx="1750931" cy="2071942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361DDA7-7F0A-65A7-629A-AABED1960CF9}"/>
                </a:ext>
              </a:extLst>
            </p:cNvPr>
            <p:cNvSpPr txBox="1"/>
            <p:nvPr/>
          </p:nvSpPr>
          <p:spPr>
            <a:xfrm>
              <a:off x="1418571" y="5302050"/>
              <a:ext cx="17788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  <a:latin typeface="Helvetica World Bold Italics"/>
                </a:rPr>
                <a:t>Black lenticules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3B92D08-BAFB-BE4D-B6D0-9FAE786D6C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01333" y="4838808"/>
              <a:ext cx="93033" cy="192841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A45330D-48E9-5781-99B9-5E69C9AF960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78598" y="3869057"/>
              <a:ext cx="93033" cy="192841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8C93943-DA36-A8D3-E7D6-D5A86092E1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86987" y="4295400"/>
              <a:ext cx="93033" cy="192841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DDE86CE-47B0-9061-AC95-88F5A0247FF1}"/>
              </a:ext>
            </a:extLst>
          </p:cNvPr>
          <p:cNvGrpSpPr/>
          <p:nvPr/>
        </p:nvGrpSpPr>
        <p:grpSpPr>
          <a:xfrm>
            <a:off x="302339" y="2895816"/>
            <a:ext cx="4034246" cy="2720353"/>
            <a:chOff x="8153400" y="1175481"/>
            <a:chExt cx="3850161" cy="272035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39BB309-EE23-9D90-7CBC-1AE11660E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3400" y="1175481"/>
              <a:ext cx="3850161" cy="2720353"/>
            </a:xfrm>
            <a:prstGeom prst="rect">
              <a:avLst/>
            </a:prstGeom>
            <a:ln>
              <a:solidFill>
                <a:schemeClr val="accent3"/>
              </a:solidFill>
            </a:ln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E33EA94-09D4-1E63-88B3-335C60B71148}"/>
                </a:ext>
              </a:extLst>
            </p:cNvPr>
            <p:cNvSpPr/>
            <p:nvPr/>
          </p:nvSpPr>
          <p:spPr>
            <a:xfrm>
              <a:off x="8917757" y="3094494"/>
              <a:ext cx="480767" cy="44005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E508DD5-0561-E254-493E-A0F029130352}"/>
              </a:ext>
            </a:extLst>
          </p:cNvPr>
          <p:cNvSpPr txBox="1"/>
          <p:nvPr/>
        </p:nvSpPr>
        <p:spPr>
          <a:xfrm>
            <a:off x="4501390" y="3477122"/>
            <a:ext cx="4231378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1900" dirty="0">
                <a:latin typeface="Helvetica World Bold Italics"/>
              </a:rPr>
              <a:t>Spans the last 49,000 years </a:t>
            </a:r>
          </a:p>
          <a:p>
            <a:pPr algn="just"/>
            <a:endParaRPr lang="en-GB" sz="1900" dirty="0">
              <a:latin typeface="Helvetica World Bold Italics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900" b="0" i="0" u="none" strike="noStrike" baseline="0" dirty="0">
                <a:latin typeface="Helvetica World Bold Italics"/>
              </a:rPr>
              <a:t>324,5 cm long</a:t>
            </a:r>
          </a:p>
          <a:p>
            <a:pPr algn="just"/>
            <a:endParaRPr lang="en-GB" sz="1900" b="0" i="0" u="none" strike="noStrike" baseline="0" dirty="0">
              <a:latin typeface="Helvetica World Bold Italics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900" dirty="0">
                <a:latin typeface="Helvetica World Bold Italics"/>
              </a:rPr>
              <a:t>Many </a:t>
            </a:r>
            <a:r>
              <a:rPr lang="en-GB" sz="1900" b="0" i="0" u="none" strike="noStrike" baseline="0" dirty="0">
                <a:latin typeface="Helvetica World Bold Italics"/>
              </a:rPr>
              <a:t>parts with very intense black lenticules that had not previously been studied </a:t>
            </a:r>
            <a:endParaRPr lang="en-GB" sz="1900" dirty="0">
              <a:latin typeface="Helvetica World Bold Itali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D89D33F-53AD-8EBA-FEB7-9806E19DFA6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031109" y="1239622"/>
            <a:ext cx="3076464" cy="206312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FD20426-F3C0-AF29-D2D4-50F11714D3CF}"/>
              </a:ext>
            </a:extLst>
          </p:cNvPr>
          <p:cNvSpPr txBox="1"/>
          <p:nvPr/>
        </p:nvSpPr>
        <p:spPr>
          <a:xfrm>
            <a:off x="295462" y="1231215"/>
            <a:ext cx="404044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900" b="0" i="0" u="none" strike="noStrike" baseline="0" dirty="0">
                <a:latin typeface="Helvetica World Bold Italics"/>
              </a:rPr>
              <a:t>MONTERA‐0412 scientific cruise</a:t>
            </a:r>
          </a:p>
          <a:p>
            <a:pPr algn="just"/>
            <a:r>
              <a:rPr lang="en-GB" sz="1900" b="0" i="0" u="none" strike="noStrike" baseline="0" dirty="0">
                <a:latin typeface="Helvetica World Bold Italics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900" b="0" i="0" u="none" strike="noStrike" baseline="0" dirty="0">
                <a:latin typeface="Helvetica World Bold Italics"/>
              </a:rPr>
              <a:t>B/O SARMIENTO DE GAMBOA </a:t>
            </a:r>
            <a:endParaRPr lang="pt-BR" sz="1900" dirty="0">
              <a:latin typeface="Helvetica World Bold Italics"/>
            </a:endParaRPr>
          </a:p>
          <a:p>
            <a:pPr algn="just"/>
            <a:endParaRPr lang="pt-BR" sz="1900" dirty="0">
              <a:latin typeface="Helvetica World Bold Italics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900" dirty="0">
                <a:latin typeface="Helvetica World Bold Italics"/>
              </a:rPr>
              <a:t>Retrieved at 3520 m water depth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488E6D5-95E1-872E-FD17-E3B309C73591}"/>
              </a:ext>
            </a:extLst>
          </p:cNvPr>
          <p:cNvSpPr/>
          <p:nvPr/>
        </p:nvSpPr>
        <p:spPr>
          <a:xfrm>
            <a:off x="8998932" y="1762812"/>
            <a:ext cx="1002085" cy="12654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00B0F0"/>
                </a:solidFill>
              </a:ln>
              <a:noFill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BBD6045-A65F-7739-C269-01A196D5F384}"/>
              </a:ext>
            </a:extLst>
          </p:cNvPr>
          <p:cNvSpPr/>
          <p:nvPr/>
        </p:nvSpPr>
        <p:spPr>
          <a:xfrm>
            <a:off x="8998932" y="4989506"/>
            <a:ext cx="1002085" cy="12654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00B0F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06408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8F9B3135-F9A9-85CE-3451-50B8A2441EFD}"/>
              </a:ext>
            </a:extLst>
          </p:cNvPr>
          <p:cNvGrpSpPr/>
          <p:nvPr/>
        </p:nvGrpSpPr>
        <p:grpSpPr>
          <a:xfrm>
            <a:off x="0" y="0"/>
            <a:ext cx="12192000" cy="1036763"/>
            <a:chOff x="0" y="0"/>
            <a:chExt cx="3612444" cy="409585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7AACAF11-83D0-8350-E7D1-BCCD124E9A39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D7DEFD5B-6FE2-A535-BABE-0E229ED5CD1A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34CC5BE1-6CAB-53B4-B124-A47A1B94041C}"/>
              </a:ext>
            </a:extLst>
          </p:cNvPr>
          <p:cNvGrpSpPr/>
          <p:nvPr/>
        </p:nvGrpSpPr>
        <p:grpSpPr>
          <a:xfrm>
            <a:off x="0" y="5821237"/>
            <a:ext cx="12192000" cy="1036763"/>
            <a:chOff x="0" y="0"/>
            <a:chExt cx="3612444" cy="409585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861BD235-C520-FA2B-CB34-3FF153F958BE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1B092446-AAAD-F12C-2973-FCFBAC2A679B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01F1F-8C52-1016-7F25-62BCC088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z="100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Mélinda Martins - EGU 2024 - SSP1.1 Open Session on Stratigraphy, Sedimentology, and Palaeontology</a:t>
            </a:r>
            <a:endParaRPr lang="en-GB" sz="1000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A3D590-3573-6CD4-699D-5BEA1E7B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7</a:t>
            </a:fld>
            <a:endParaRPr lang="en-GB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87D7C923-A71E-79BF-7820-9ED32C1646ED}"/>
              </a:ext>
            </a:extLst>
          </p:cNvPr>
          <p:cNvSpPr txBox="1"/>
          <p:nvPr/>
        </p:nvSpPr>
        <p:spPr>
          <a:xfrm>
            <a:off x="1847850" y="272352"/>
            <a:ext cx="849630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2"/>
              </a:lnSpc>
            </a:pPr>
            <a:r>
              <a:rPr lang="en-US" sz="3500" b="1" spc="177" dirty="0">
                <a:solidFill>
                  <a:srgbClr val="F6F8F3"/>
                </a:solidFill>
                <a:latin typeface="Helvetica World Bold Italics"/>
              </a:rPr>
              <a:t>What’s Core For ?</a:t>
            </a: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2778D9BF-1D59-F93A-6516-956D8E48032B}"/>
              </a:ext>
            </a:extLst>
          </p:cNvPr>
          <p:cNvSpPr/>
          <p:nvPr/>
        </p:nvSpPr>
        <p:spPr>
          <a:xfrm>
            <a:off x="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9" y="0"/>
                </a:lnTo>
                <a:lnTo>
                  <a:pt x="830179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 t="-2548" b="-2548"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954F557E-DC45-C84B-1002-F357FBB3E708}"/>
              </a:ext>
            </a:extLst>
          </p:cNvPr>
          <p:cNvSpPr/>
          <p:nvPr/>
        </p:nvSpPr>
        <p:spPr>
          <a:xfrm>
            <a:off x="83820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8" y="0"/>
                </a:lnTo>
                <a:lnTo>
                  <a:pt x="830178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687"/>
          </a:p>
        </p:txBody>
      </p:sp>
      <p:pic>
        <p:nvPicPr>
          <p:cNvPr id="31" name="Online Media 30" title="What’s a Core For?">
            <a:hlinkClick r:id="" action="ppaction://media"/>
            <a:extLst>
              <a:ext uri="{FF2B5EF4-FFF2-40B4-BE49-F238E27FC236}">
                <a16:creationId xmlns:a16="http://schemas.microsoft.com/office/drawing/2014/main" id="{D07C5BC2-692B-2BB0-BE18-FC96BCA4666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438400" y="1363980"/>
            <a:ext cx="7315200" cy="4130040"/>
          </a:xfrm>
          <a:prstGeom prst="rect">
            <a:avLst/>
          </a:prstGeom>
        </p:spPr>
      </p:pic>
      <p:pic>
        <p:nvPicPr>
          <p:cNvPr id="50" name="Graphic 49" descr="Lights On outline">
            <a:extLst>
              <a:ext uri="{FF2B5EF4-FFF2-40B4-BE49-F238E27FC236}">
                <a16:creationId xmlns:a16="http://schemas.microsoft.com/office/drawing/2014/main" id="{657E09F6-CC3A-7CA3-0853-0AACDCA56A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4198" y="2971799"/>
            <a:ext cx="914400" cy="914400"/>
          </a:xfrm>
          <a:prstGeom prst="rect">
            <a:avLst/>
          </a:prstGeom>
        </p:spPr>
      </p:pic>
      <p:pic>
        <p:nvPicPr>
          <p:cNvPr id="52" name="Graphic 51" descr="Magnifying glass outline">
            <a:extLst>
              <a:ext uri="{FF2B5EF4-FFF2-40B4-BE49-F238E27FC236}">
                <a16:creationId xmlns:a16="http://schemas.microsoft.com/office/drawing/2014/main" id="{93CB559F-1BD9-AAB0-9AD3-8B6663D8F1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39400" y="297179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8F9B3135-F9A9-85CE-3451-50B8A2441EFD}"/>
              </a:ext>
            </a:extLst>
          </p:cNvPr>
          <p:cNvGrpSpPr/>
          <p:nvPr/>
        </p:nvGrpSpPr>
        <p:grpSpPr>
          <a:xfrm>
            <a:off x="0" y="0"/>
            <a:ext cx="12192000" cy="1036763"/>
            <a:chOff x="0" y="0"/>
            <a:chExt cx="3612444" cy="409585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7AACAF11-83D0-8350-E7D1-BCCD124E9A39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D7DEFD5B-6FE2-A535-BABE-0E229ED5CD1A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34CC5BE1-6CAB-53B4-B124-A47A1B94041C}"/>
              </a:ext>
            </a:extLst>
          </p:cNvPr>
          <p:cNvGrpSpPr/>
          <p:nvPr/>
        </p:nvGrpSpPr>
        <p:grpSpPr>
          <a:xfrm>
            <a:off x="0" y="5821237"/>
            <a:ext cx="12192000" cy="1036763"/>
            <a:chOff x="0" y="0"/>
            <a:chExt cx="3612444" cy="409585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861BD235-C520-FA2B-CB34-3FF153F958BE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 dirty="0"/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1B092446-AAAD-F12C-2973-FCFBAC2A679B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01F1F-8C52-1016-7F25-62BCC088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z="1000" dirty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Mélinda Martins - EGU 2024 - SSP1.1 Open Session on Stratigraphy, Sedimentology, and Palaeontology</a:t>
            </a:r>
            <a:endParaRPr lang="en-GB" sz="1000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A3D590-3573-6CD4-699D-5BEA1E7B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8</a:t>
            </a:fld>
            <a:endParaRPr lang="en-GB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87D7C923-A71E-79BF-7820-9ED32C1646ED}"/>
              </a:ext>
            </a:extLst>
          </p:cNvPr>
          <p:cNvSpPr txBox="1"/>
          <p:nvPr/>
        </p:nvSpPr>
        <p:spPr>
          <a:xfrm>
            <a:off x="1847850" y="272352"/>
            <a:ext cx="849630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2"/>
              </a:lnSpc>
            </a:pPr>
            <a:r>
              <a:rPr lang="en-US" sz="3500" b="1" spc="177" dirty="0">
                <a:solidFill>
                  <a:srgbClr val="F6F8F3"/>
                </a:solidFill>
                <a:latin typeface="Helvetica World Bold Italics"/>
              </a:rPr>
              <a:t>Multidisciplinary Approach</a:t>
            </a: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2778D9BF-1D59-F93A-6516-956D8E48032B}"/>
              </a:ext>
            </a:extLst>
          </p:cNvPr>
          <p:cNvSpPr/>
          <p:nvPr/>
        </p:nvSpPr>
        <p:spPr>
          <a:xfrm>
            <a:off x="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9" y="0"/>
                </a:lnTo>
                <a:lnTo>
                  <a:pt x="830179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 t="-2548" b="-2548"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954F557E-DC45-C84B-1002-F357FBB3E708}"/>
              </a:ext>
            </a:extLst>
          </p:cNvPr>
          <p:cNvSpPr/>
          <p:nvPr/>
        </p:nvSpPr>
        <p:spPr>
          <a:xfrm>
            <a:off x="838200" y="5821237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8" y="0"/>
                </a:lnTo>
                <a:lnTo>
                  <a:pt x="830178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687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A375-B588-2DD7-7909-F5028EF8E5D3}"/>
              </a:ext>
            </a:extLst>
          </p:cNvPr>
          <p:cNvGrpSpPr/>
          <p:nvPr/>
        </p:nvGrpSpPr>
        <p:grpSpPr>
          <a:xfrm>
            <a:off x="664809" y="1245959"/>
            <a:ext cx="10843283" cy="4371052"/>
            <a:chOff x="195713" y="1305246"/>
            <a:chExt cx="10843283" cy="4371052"/>
          </a:xfrm>
          <a:solidFill>
            <a:srgbClr val="F6F8F3"/>
          </a:solidFill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D8C8F244-7EA7-2082-E47B-7A16531C9CA8}"/>
                </a:ext>
              </a:extLst>
            </p:cNvPr>
            <p:cNvSpPr/>
            <p:nvPr/>
          </p:nvSpPr>
          <p:spPr>
            <a:xfrm>
              <a:off x="8555429" y="3576000"/>
              <a:ext cx="2483567" cy="2100298"/>
            </a:xfrm>
            <a:prstGeom prst="hexagon">
              <a:avLst/>
            </a:prstGeom>
            <a:grpFill/>
            <a:ln>
              <a:solidFill>
                <a:srgbClr val="0072B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  <a:latin typeface="Helvetica World Bold Italics"/>
                </a:rPr>
                <a:t>Geochemical elements </a:t>
              </a:r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A17BCAD4-3EAA-BE03-04D4-6DA9767A5C3F}"/>
                </a:ext>
              </a:extLst>
            </p:cNvPr>
            <p:cNvSpPr/>
            <p:nvPr/>
          </p:nvSpPr>
          <p:spPr>
            <a:xfrm>
              <a:off x="195713" y="3571029"/>
              <a:ext cx="2483567" cy="2100298"/>
            </a:xfrm>
            <a:prstGeom prst="hexagon">
              <a:avLst/>
            </a:prstGeom>
            <a:grpFill/>
            <a:ln>
              <a:solidFill>
                <a:srgbClr val="0072B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  <a:latin typeface="Helvetica World Bold Italics"/>
                </a:rPr>
                <a:t>Photos of the core</a:t>
              </a:r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97D04FBD-3FE7-4F32-6995-1C26C019138D}"/>
                </a:ext>
              </a:extLst>
            </p:cNvPr>
            <p:cNvSpPr/>
            <p:nvPr/>
          </p:nvSpPr>
          <p:spPr>
            <a:xfrm>
              <a:off x="8555428" y="1305246"/>
              <a:ext cx="2483567" cy="2100298"/>
            </a:xfrm>
            <a:prstGeom prst="hexagon">
              <a:avLst/>
            </a:prstGeom>
            <a:grpFill/>
            <a:ln>
              <a:solidFill>
                <a:srgbClr val="0072B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  <a:latin typeface="Helvetica World Bold Italics"/>
                </a:rPr>
                <a:t>Datations</a:t>
              </a:r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2FED51F7-9E76-917F-CE1F-A36CB1BC79B7}"/>
                </a:ext>
              </a:extLst>
            </p:cNvPr>
            <p:cNvSpPr/>
            <p:nvPr/>
          </p:nvSpPr>
          <p:spPr>
            <a:xfrm>
              <a:off x="6475049" y="2457431"/>
              <a:ext cx="2483567" cy="2100298"/>
            </a:xfrm>
            <a:prstGeom prst="hexagon">
              <a:avLst/>
            </a:prstGeom>
            <a:grpFill/>
            <a:ln>
              <a:solidFill>
                <a:srgbClr val="0072B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  <a:latin typeface="Helvetica World Bold Italics"/>
                </a:rPr>
                <a:t>Smear slides</a:t>
              </a:r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B0BAF15C-5EFC-7E80-5598-9459DAFE643C}"/>
                </a:ext>
              </a:extLst>
            </p:cNvPr>
            <p:cNvSpPr/>
            <p:nvPr/>
          </p:nvSpPr>
          <p:spPr>
            <a:xfrm>
              <a:off x="4397016" y="1343832"/>
              <a:ext cx="2483567" cy="2100298"/>
            </a:xfrm>
            <a:prstGeom prst="hexagon">
              <a:avLst/>
            </a:prstGeom>
            <a:grpFill/>
            <a:ln>
              <a:solidFill>
                <a:srgbClr val="0072B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  <a:latin typeface="Helvetica World Bold Italics"/>
                </a:rPr>
                <a:t>Sand</a:t>
              </a:r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F4CFB775-EBDD-B07D-5FAA-7BAF08741F16}"/>
                </a:ext>
              </a:extLst>
            </p:cNvPr>
            <p:cNvSpPr/>
            <p:nvPr/>
          </p:nvSpPr>
          <p:spPr>
            <a:xfrm>
              <a:off x="4375571" y="3571029"/>
              <a:ext cx="2483567" cy="2100298"/>
            </a:xfrm>
            <a:prstGeom prst="hexagon">
              <a:avLst/>
            </a:prstGeom>
            <a:grpFill/>
            <a:ln>
              <a:solidFill>
                <a:srgbClr val="0072B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  <a:latin typeface="Helvetica World Bold Italics"/>
                </a:rPr>
                <a:t>Organic Matter</a:t>
              </a:r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25A07EFF-2E14-E896-1BB7-E7E26B95D3C1}"/>
                </a:ext>
              </a:extLst>
            </p:cNvPr>
            <p:cNvSpPr/>
            <p:nvPr/>
          </p:nvSpPr>
          <p:spPr>
            <a:xfrm>
              <a:off x="2276093" y="2447694"/>
              <a:ext cx="2483567" cy="2100298"/>
            </a:xfrm>
            <a:prstGeom prst="hexagon">
              <a:avLst/>
            </a:prstGeom>
            <a:grpFill/>
            <a:ln>
              <a:solidFill>
                <a:srgbClr val="0072B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  <a:latin typeface="Helvetica World Bold Italics"/>
                </a:rPr>
                <a:t>Carbonates</a:t>
              </a:r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6C935C15-178D-C92E-BA63-0941BF4C4BCC}"/>
                </a:ext>
              </a:extLst>
            </p:cNvPr>
            <p:cNvSpPr/>
            <p:nvPr/>
          </p:nvSpPr>
          <p:spPr>
            <a:xfrm>
              <a:off x="195713" y="1305246"/>
              <a:ext cx="2483567" cy="2100298"/>
            </a:xfrm>
            <a:prstGeom prst="hexagon">
              <a:avLst/>
            </a:prstGeom>
            <a:grpFill/>
            <a:ln>
              <a:solidFill>
                <a:srgbClr val="0072B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  <a:latin typeface="Helvetica World Bold Italics"/>
                </a:rPr>
                <a:t>Grain-size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5217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8F9B3135-F9A9-85CE-3451-50B8A2441EFD}"/>
              </a:ext>
            </a:extLst>
          </p:cNvPr>
          <p:cNvGrpSpPr/>
          <p:nvPr/>
        </p:nvGrpSpPr>
        <p:grpSpPr>
          <a:xfrm>
            <a:off x="0" y="0"/>
            <a:ext cx="12192000" cy="1036763"/>
            <a:chOff x="0" y="0"/>
            <a:chExt cx="3612444" cy="409585"/>
          </a:xfrm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7AACAF11-83D0-8350-E7D1-BCCD124E9A39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/>
            </a:p>
          </p:txBody>
        </p: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D7DEFD5B-6FE2-A535-BABE-0E229ED5CD1A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34CC5BE1-6CAB-53B4-B124-A47A1B94041C}"/>
              </a:ext>
            </a:extLst>
          </p:cNvPr>
          <p:cNvGrpSpPr/>
          <p:nvPr/>
        </p:nvGrpSpPr>
        <p:grpSpPr>
          <a:xfrm>
            <a:off x="0" y="5821237"/>
            <a:ext cx="12192000" cy="1036763"/>
            <a:chOff x="0" y="0"/>
            <a:chExt cx="3612444" cy="409585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861BD235-C520-FA2B-CB34-3FF153F958BE}"/>
                </a:ext>
              </a:extLst>
            </p:cNvPr>
            <p:cNvSpPr/>
            <p:nvPr/>
          </p:nvSpPr>
          <p:spPr>
            <a:xfrm>
              <a:off x="0" y="0"/>
              <a:ext cx="3612445" cy="409585"/>
            </a:xfrm>
            <a:custGeom>
              <a:avLst/>
              <a:gdLst/>
              <a:ahLst/>
              <a:cxnLst/>
              <a:rect l="l" t="t" r="r" b="b"/>
              <a:pathLst>
                <a:path w="3612445" h="409585">
                  <a:moveTo>
                    <a:pt x="0" y="0"/>
                  </a:moveTo>
                  <a:lnTo>
                    <a:pt x="3612445" y="0"/>
                  </a:lnTo>
                  <a:lnTo>
                    <a:pt x="3612445" y="409585"/>
                  </a:lnTo>
                  <a:lnTo>
                    <a:pt x="0" y="409585"/>
                  </a:lnTo>
                  <a:close/>
                </a:path>
              </a:pathLst>
            </a:custGeom>
            <a:solidFill>
              <a:srgbClr val="4D7065"/>
            </a:solidFill>
          </p:spPr>
          <p:txBody>
            <a:bodyPr/>
            <a:lstStyle/>
            <a:p>
              <a:endParaRPr lang="en-GB" sz="1687" dirty="0"/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1B092446-AAAD-F12C-2973-FCFBAC2A679B}"/>
                </a:ext>
              </a:extLst>
            </p:cNvPr>
            <p:cNvSpPr txBox="1"/>
            <p:nvPr/>
          </p:nvSpPr>
          <p:spPr>
            <a:xfrm>
              <a:off x="0" y="-219075"/>
              <a:ext cx="3612444" cy="628660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4143"/>
                </a:lnSpc>
              </a:pPr>
              <a:endParaRPr sz="1687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01F1F-8C52-1016-7F25-62BCC088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z="100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Mélinda Martins - EGU 2024 - SSP1.1 Open Session on Stratigraphy, Sedimentology, and Palaeontology</a:t>
            </a:r>
            <a:endParaRPr lang="en-GB" sz="1000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A3D590-3573-6CD4-699D-5BEA1E7B7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CE43C-BCC1-4665-93C2-12273B9730B2}" type="slidenum">
              <a:rPr lang="en-GB" smtClean="0">
                <a:solidFill>
                  <a:srgbClr val="F6F8F3"/>
                </a:solidFill>
                <a:latin typeface="Helvetica World Bold" panose="020B0604020202020204" charset="-128"/>
                <a:ea typeface="Helvetica World Bold" panose="020B0604020202020204" charset="-128"/>
                <a:cs typeface="Helvetica World Bold" panose="020B0604020202020204" charset="-128"/>
              </a:rPr>
              <a:t>9</a:t>
            </a:fld>
            <a:endParaRPr lang="en-GB" dirty="0">
              <a:solidFill>
                <a:srgbClr val="F6F8F3"/>
              </a:solidFill>
              <a:latin typeface="Helvetica World Bold" panose="020B0604020202020204" charset="-128"/>
              <a:ea typeface="Helvetica World Bold" panose="020B0604020202020204" charset="-128"/>
              <a:cs typeface="Helvetica World Bold" panose="020B0604020202020204" charset="-128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87D7C923-A71E-79BF-7820-9ED32C1646ED}"/>
              </a:ext>
            </a:extLst>
          </p:cNvPr>
          <p:cNvSpPr txBox="1"/>
          <p:nvPr/>
        </p:nvSpPr>
        <p:spPr>
          <a:xfrm>
            <a:off x="1847850" y="272352"/>
            <a:ext cx="849630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2"/>
              </a:lnSpc>
            </a:pPr>
            <a:r>
              <a:rPr lang="en-US" sz="3500" b="1" spc="177" dirty="0">
                <a:solidFill>
                  <a:srgbClr val="F6F8F3"/>
                </a:solidFill>
                <a:latin typeface="Helvetica World Bold Italics"/>
              </a:rPr>
              <a:t>Sedimentological Analyses</a:t>
            </a: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2778D9BF-1D59-F93A-6516-956D8E48032B}"/>
              </a:ext>
            </a:extLst>
          </p:cNvPr>
          <p:cNvSpPr/>
          <p:nvPr/>
        </p:nvSpPr>
        <p:spPr>
          <a:xfrm>
            <a:off x="0" y="5821236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9" y="0"/>
                </a:lnTo>
                <a:lnTo>
                  <a:pt x="830179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 t="-2548" b="-2548"/>
            </a:stretch>
          </a:blipFill>
        </p:spPr>
        <p:txBody>
          <a:bodyPr/>
          <a:lstStyle/>
          <a:p>
            <a:endParaRPr lang="en-GB" sz="1687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954F557E-DC45-C84B-1002-F357FBB3E708}"/>
              </a:ext>
            </a:extLst>
          </p:cNvPr>
          <p:cNvSpPr/>
          <p:nvPr/>
        </p:nvSpPr>
        <p:spPr>
          <a:xfrm>
            <a:off x="838200" y="5821237"/>
            <a:ext cx="740398" cy="1036764"/>
          </a:xfrm>
          <a:custGeom>
            <a:avLst/>
            <a:gdLst/>
            <a:ahLst/>
            <a:cxnLst/>
            <a:rect l="l" t="t" r="r" b="b"/>
            <a:pathLst>
              <a:path w="830179" h="1105880">
                <a:moveTo>
                  <a:pt x="0" y="0"/>
                </a:moveTo>
                <a:lnTo>
                  <a:pt x="830178" y="0"/>
                </a:lnTo>
                <a:lnTo>
                  <a:pt x="830178" y="1105880"/>
                </a:lnTo>
                <a:lnTo>
                  <a:pt x="0" y="1105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687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2DF8B11-EEE9-D724-0649-5D03AAFDFE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48203"/>
              </p:ext>
            </p:extLst>
          </p:nvPr>
        </p:nvGraphicFramePr>
        <p:xfrm>
          <a:off x="538578" y="1524380"/>
          <a:ext cx="11114844" cy="380923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52474">
                  <a:extLst>
                    <a:ext uri="{9D8B030D-6E8A-4147-A177-3AD203B41FA5}">
                      <a16:colId xmlns:a16="http://schemas.microsoft.com/office/drawing/2014/main" val="1083918710"/>
                    </a:ext>
                  </a:extLst>
                </a:gridCol>
                <a:gridCol w="1852474">
                  <a:extLst>
                    <a:ext uri="{9D8B030D-6E8A-4147-A177-3AD203B41FA5}">
                      <a16:colId xmlns:a16="http://schemas.microsoft.com/office/drawing/2014/main" val="2462072713"/>
                    </a:ext>
                  </a:extLst>
                </a:gridCol>
                <a:gridCol w="1852474">
                  <a:extLst>
                    <a:ext uri="{9D8B030D-6E8A-4147-A177-3AD203B41FA5}">
                      <a16:colId xmlns:a16="http://schemas.microsoft.com/office/drawing/2014/main" val="711222097"/>
                    </a:ext>
                  </a:extLst>
                </a:gridCol>
                <a:gridCol w="1852474">
                  <a:extLst>
                    <a:ext uri="{9D8B030D-6E8A-4147-A177-3AD203B41FA5}">
                      <a16:colId xmlns:a16="http://schemas.microsoft.com/office/drawing/2014/main" val="550980544"/>
                    </a:ext>
                  </a:extLst>
                </a:gridCol>
                <a:gridCol w="1852474">
                  <a:extLst>
                    <a:ext uri="{9D8B030D-6E8A-4147-A177-3AD203B41FA5}">
                      <a16:colId xmlns:a16="http://schemas.microsoft.com/office/drawing/2014/main" val="4220530826"/>
                    </a:ext>
                  </a:extLst>
                </a:gridCol>
                <a:gridCol w="1852474">
                  <a:extLst>
                    <a:ext uri="{9D8B030D-6E8A-4147-A177-3AD203B41FA5}">
                      <a16:colId xmlns:a16="http://schemas.microsoft.com/office/drawing/2014/main" val="85963569"/>
                    </a:ext>
                  </a:extLst>
                </a:gridCol>
              </a:tblGrid>
              <a:tr h="4022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u="sng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DATA</a:t>
                      </a:r>
                      <a:endParaRPr lang="en-GB" sz="1500" b="0" u="sng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u="sng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METHOD</a:t>
                      </a:r>
                      <a:endParaRPr lang="en-GB" sz="1500" b="0" u="sng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u="sng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SAMPLING RESOLUTION</a:t>
                      </a:r>
                      <a:endParaRPr lang="en-GB" sz="1500" b="0" u="sng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u="sng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LOCATIONS</a:t>
                      </a:r>
                      <a:endParaRPr lang="en-GB" sz="1500" b="0" u="sng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u="sng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TEAM IN CHARGE</a:t>
                      </a:r>
                      <a:endParaRPr lang="en-GB" sz="1500" b="0" u="sng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u="sng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PRESENT WORK</a:t>
                      </a:r>
                      <a:endParaRPr lang="en-GB" sz="1500" b="0" u="sng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9346883"/>
                  </a:ext>
                </a:extLst>
              </a:tr>
              <a:tr h="6110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Grain-size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Laser diffraction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55 samples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ES" sz="1500" b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Institut de Ciències del Mar (ICM)</a:t>
                      </a:r>
                      <a:endParaRPr lang="en-GB" sz="1500" b="0">
                        <a:solidFill>
                          <a:schemeClr val="tx1"/>
                        </a:solidFill>
                        <a:effectLst/>
                        <a:latin typeface="Helvetica World Bold Itali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ES" sz="1500" b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Barcelona, Spain</a:t>
                      </a:r>
                      <a:endParaRPr lang="en-GB" sz="1500" b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MONTERA research team members</a:t>
                      </a:r>
                      <a:endParaRPr lang="en-GB" sz="1500" b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Statistical analysis, and interpretation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4358182"/>
                  </a:ext>
                </a:extLst>
              </a:tr>
              <a:tr h="4361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Carbonates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Volumetric method of Scheibler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55 samples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PT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Instituto Português do Mar e da Atmosfera (IPMA)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Tavira, Portugal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IPMA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Interpretation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0348779"/>
                  </a:ext>
                </a:extLst>
              </a:tr>
              <a:tr h="210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Organic matter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Loss on ignition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55 samples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354087"/>
                  </a:ext>
                </a:extLst>
              </a:tr>
              <a:tr h="887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Smear slides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Sampled by hand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42 samples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Grains counting, statistical analysis, and interpretation (20 samples)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07317582"/>
                  </a:ext>
                </a:extLst>
              </a:tr>
              <a:tr h="6615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Sand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Sampled by hand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16 samples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Present work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500" b="0" dirty="0">
                          <a:solidFill>
                            <a:schemeClr val="tx1"/>
                          </a:solidFill>
                          <a:effectLst/>
                          <a:latin typeface="Helvetica World Bold Italics"/>
                        </a:rPr>
                        <a:t>Grains counting, statistical analysis, and interpretation</a:t>
                      </a:r>
                      <a:endParaRPr lang="en-GB" sz="1500" b="0" dirty="0">
                        <a:solidFill>
                          <a:schemeClr val="tx1"/>
                        </a:solidFill>
                        <a:effectLst/>
                        <a:latin typeface="Helvetica World Bold Italics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65635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5749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1824</Words>
  <Application>Microsoft Office PowerPoint</Application>
  <PresentationFormat>Grand écran</PresentationFormat>
  <Paragraphs>424</Paragraphs>
  <Slides>24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Mélinda Martins</dc:creator>
  <cp:lastModifiedBy>Mélinda Martins</cp:lastModifiedBy>
  <cp:revision>39</cp:revision>
  <dcterms:created xsi:type="dcterms:W3CDTF">2024-04-04T11:56:25Z</dcterms:created>
  <dcterms:modified xsi:type="dcterms:W3CDTF">2024-04-14T16:19:13Z</dcterms:modified>
</cp:coreProperties>
</file>