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2" r:id="rId6"/>
    <p:sldId id="263" r:id="rId7"/>
    <p:sldId id="261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8T14:37:38.556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2576.00049"/>
      <inkml:brushProperty name="anchorY" value="-2295.3689"/>
      <inkml:brushProperty name="scaleFactor" value="0.5"/>
    </inkml:brush>
  </inkml:definitions>
  <inkml:trace contextRef="#ctx0" brushRef="#br0">0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857B19-A968-4FE2-B8F3-4A714E408E85}" type="datetimeFigureOut">
              <a:rPr lang="de-DE" smtClean="0"/>
              <a:t>11.04.2024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CB32C-63AA-43CA-ABA2-FEFC79698B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3954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DADD7A-5464-40FD-B5CC-4CA36D7CC1F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317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und Text |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4"/>
          <p:cNvSpPr txBox="1">
            <a:spLocks/>
          </p:cNvSpPr>
          <p:nvPr userDrawn="1"/>
        </p:nvSpPr>
        <p:spPr>
          <a:xfrm>
            <a:off x="10979151" y="6512766"/>
            <a:ext cx="604307" cy="2056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1000" kern="1200" baseline="0" dirty="0">
                <a:solidFill>
                  <a:schemeClr val="tx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DE" sz="1333" dirty="0">
              <a:solidFill>
                <a:srgbClr val="002F5D"/>
              </a:solidFill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8" name="Rechteck 7"/>
          <p:cNvSpPr/>
          <p:nvPr userDrawn="1"/>
        </p:nvSpPr>
        <p:spPr>
          <a:xfrm flipV="1">
            <a:off x="-1" y="6000000"/>
            <a:ext cx="6120000" cy="528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pic>
        <p:nvPicPr>
          <p:cNvPr id="10" name="Grafik 9"/>
          <p:cNvPicPr preferRelativeResize="0"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176" y="6000000"/>
            <a:ext cx="6096000" cy="52800"/>
          </a:xfrm>
          <a:prstGeom prst="rect">
            <a:avLst/>
          </a:prstGeom>
        </p:spPr>
      </p:pic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0F45C553-1950-485B-A6E2-DF7EBF7E046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3251" y="596900"/>
            <a:ext cx="10985500" cy="762005"/>
          </a:xfrm>
        </p:spPr>
        <p:txBody>
          <a:bodyPr l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3733" b="0" cap="none" baseline="0">
                <a:latin typeface="+mj-lt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  <a:extLst/>
          </a:lstStyle>
          <a:p>
            <a:pPr lvl="0" eaLnBrk="1" latinLnBrk="0" hangingPunct="1"/>
            <a:r>
              <a:rPr kumimoji="0" lang="de-DE" dirty="0"/>
              <a:t>Text durch Klicken bearbeiten</a:t>
            </a:r>
          </a:p>
        </p:txBody>
      </p:sp>
      <p:sp>
        <p:nvSpPr>
          <p:cNvPr id="12" name="Inhaltsplatzhalter 3">
            <a:extLst>
              <a:ext uri="{FF2B5EF4-FFF2-40B4-BE49-F238E27FC236}">
                <a16:creationId xmlns:a16="http://schemas.microsoft.com/office/drawing/2014/main" id="{B87AC671-D060-4A57-A554-255C900A9A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3251" y="1460501"/>
            <a:ext cx="10985500" cy="3937000"/>
          </a:xfrm>
        </p:spPr>
        <p:txBody>
          <a:bodyPr/>
          <a:lstStyle>
            <a:lvl1pPr eaLnBrk="1" latinLnBrk="0" hangingPunct="1">
              <a:defRPr sz="2933"/>
            </a:lvl1pPr>
            <a:lvl2pPr marL="575986" indent="-287993" eaLnBrk="1" latinLnBrk="0" hangingPunct="1">
              <a:buFont typeface="Arial" pitchFamily="34" charset="0"/>
              <a:buChar char="•"/>
              <a:defRPr sz="2667"/>
            </a:lvl2pPr>
            <a:lvl3pPr marL="911977" indent="-287993" eaLnBrk="1" latinLnBrk="0" hangingPunct="1">
              <a:buFont typeface="Arial" pitchFamily="34" charset="0"/>
              <a:buChar char="•"/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  <a:extLst/>
          </a:lstStyle>
          <a:p>
            <a:pPr lvl="0" eaLnBrk="1" latinLnBrk="0" hangingPunct="1"/>
            <a:r>
              <a:rPr lang="de-DE" dirty="0"/>
              <a:t>Textmasterformat bearbeiten</a:t>
            </a:r>
          </a:p>
          <a:p>
            <a:pPr lvl="1" eaLnBrk="1" latinLnBrk="0" hangingPunct="1"/>
            <a:r>
              <a:rPr lang="de-DE" dirty="0"/>
              <a:t>Zweite Ebene</a:t>
            </a:r>
          </a:p>
          <a:p>
            <a:pPr lvl="2" eaLnBrk="1" latinLnBrk="0" hangingPunct="1"/>
            <a:r>
              <a:rPr lang="de-DE" dirty="0"/>
              <a:t>Dritte Ebene</a:t>
            </a:r>
          </a:p>
        </p:txBody>
      </p:sp>
      <p:pic>
        <p:nvPicPr>
          <p:cNvPr id="2" name="Inhaltsplatzhalter 14" descr="Ein Bild, das Text, Schrift, Grafiken, Screenshot enthält.&#10;&#10;Automatisch generierte Beschreibung">
            <a:extLst>
              <a:ext uri="{FF2B5EF4-FFF2-40B4-BE49-F238E27FC236}">
                <a16:creationId xmlns:a16="http://schemas.microsoft.com/office/drawing/2014/main" id="{837B01FF-A1AA-8D83-844D-615D4BFA79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1509" b="-38"/>
          <a:stretch/>
        </p:blipFill>
        <p:spPr>
          <a:xfrm>
            <a:off x="2097181" y="6151755"/>
            <a:ext cx="1236570" cy="572895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B24631-0D00-56F7-AB8F-E181510BDA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39000" y="6290174"/>
            <a:ext cx="4114800" cy="365125"/>
          </a:xfrm>
        </p:spPr>
        <p:txBody>
          <a:bodyPr/>
          <a:lstStyle/>
          <a:p>
            <a:r>
              <a:rPr lang="it-IT"/>
              <a:t>EGU General Assembly 2024 | Marianne Böhm</a:t>
            </a:r>
            <a:endParaRPr lang="de-DE" dirty="0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8C655A39-1FB8-70F3-D00E-0C691864A6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24857" y="6290173"/>
            <a:ext cx="472440" cy="365125"/>
          </a:xfrm>
        </p:spPr>
        <p:txBody>
          <a:bodyPr/>
          <a:lstStyle/>
          <a:p>
            <a:fld id="{3D82A7CD-7D94-42A9-A086-DBA4A84AED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64415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3" orient="horz" pos="376" userDrawn="1">
          <p15:clr>
            <a:srgbClr val="FBAE40"/>
          </p15:clr>
        </p15:guide>
        <p15:guide id="24" orient="horz" pos="4200" userDrawn="1">
          <p15:clr>
            <a:srgbClr val="FBAE40"/>
          </p15:clr>
        </p15:guide>
        <p15:guide id="25" orient="horz" pos="920" userDrawn="1">
          <p15:clr>
            <a:srgbClr val="FBAE40"/>
          </p15:clr>
        </p15:guide>
        <p15:guide id="26" orient="horz" pos="1192" userDrawn="1">
          <p15:clr>
            <a:srgbClr val="FBAE40"/>
          </p15:clr>
        </p15:guide>
        <p15:guide id="27" orient="horz" pos="340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25008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»Fünfte Ebene mit Anführungszeichen«</a:t>
            </a:r>
          </a:p>
        </p:txBody>
      </p:sp>
      <p:sp>
        <p:nvSpPr>
          <p:cNvPr id="11" name="Rechteck 10"/>
          <p:cNvSpPr/>
          <p:nvPr userDrawn="1"/>
        </p:nvSpPr>
        <p:spPr>
          <a:xfrm>
            <a:off x="-1" y="6000000"/>
            <a:ext cx="12192000" cy="86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8429" y="6192000"/>
            <a:ext cx="1394539" cy="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1904565-D7C1-E800-EF4C-E65D34C58A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8680" y="62494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EGU General Assembly 2024 | Marianne Böhm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423B2A4-8FC0-18E0-04C7-93750A3C51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4537" y="6249436"/>
            <a:ext cx="472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2A7CD-7D94-42A9-A086-DBA4A84AEDF1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7" name="Inhaltsplatzhalter 14" descr="Ein Bild, das Text, Schrift, Grafiken, Screenshot enthält.&#10;&#10;Automatisch generierte Beschreibung">
            <a:extLst>
              <a:ext uri="{FF2B5EF4-FFF2-40B4-BE49-F238E27FC236}">
                <a16:creationId xmlns:a16="http://schemas.microsoft.com/office/drawing/2014/main" id="{8EA99856-502A-5529-83CC-2404ACCDEC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1509" b="-38"/>
          <a:stretch/>
        </p:blipFill>
        <p:spPr>
          <a:xfrm>
            <a:off x="2097181" y="6151755"/>
            <a:ext cx="1236570" cy="57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529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1800" kern="1200" spc="2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200" kern="1200">
          <a:solidFill>
            <a:schemeClr val="tx1"/>
          </a:solidFill>
          <a:latin typeface="Roboto Condensed" pitchFamily="2" charset="0"/>
          <a:ea typeface="Roboto Condensed" pitchFamily="2" charset="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 Condensed" pitchFamily="2" charset="0"/>
          <a:ea typeface="Roboto Condensed" pitchFamily="2" charset="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Roboto Condensed" pitchFamily="2" charset="0"/>
          <a:ea typeface="Roboto Condensed" pitchFamily="2" charset="0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Tx/>
        <a:buNone/>
        <a:defRPr sz="1100" kern="1200">
          <a:solidFill>
            <a:schemeClr val="tx1"/>
          </a:solidFill>
          <a:latin typeface="Roboto Condensed" pitchFamily="2" charset="0"/>
          <a:ea typeface="Roboto Condensed" pitchFamily="2" charset="0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900" kern="1200">
          <a:solidFill>
            <a:schemeClr val="tx1"/>
          </a:solidFill>
          <a:latin typeface="Roboto Condensed" pitchFamily="2" charset="0"/>
          <a:ea typeface="Roboto Condensed" pitchFamily="2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 userDrawn="1">
          <p15:clr>
            <a:srgbClr val="F26B43"/>
          </p15:clr>
        </p15:guide>
        <p15:guide id="3" pos="4227" userDrawn="1">
          <p15:clr>
            <a:srgbClr val="F26B43"/>
          </p15:clr>
        </p15:guide>
        <p15:guide id="4" pos="4612" userDrawn="1">
          <p15:clr>
            <a:srgbClr val="F26B43"/>
          </p15:clr>
        </p15:guide>
        <p15:guide id="5" pos="4995" userDrawn="1">
          <p15:clr>
            <a:srgbClr val="F26B43"/>
          </p15:clr>
        </p15:guide>
        <p15:guide id="6" pos="5380" userDrawn="1">
          <p15:clr>
            <a:srgbClr val="F26B43"/>
          </p15:clr>
        </p15:guide>
        <p15:guide id="7" pos="5764" userDrawn="1">
          <p15:clr>
            <a:srgbClr val="F26B43"/>
          </p15:clr>
        </p15:guide>
        <p15:guide id="8" pos="6148" userDrawn="1">
          <p15:clr>
            <a:srgbClr val="F26B43"/>
          </p15:clr>
        </p15:guide>
        <p15:guide id="9" pos="6532" userDrawn="1">
          <p15:clr>
            <a:srgbClr val="F26B43"/>
          </p15:clr>
        </p15:guide>
        <p15:guide id="10" pos="6916" userDrawn="1">
          <p15:clr>
            <a:srgbClr val="F26B43"/>
          </p15:clr>
        </p15:guide>
        <p15:guide id="11" pos="7300" userDrawn="1">
          <p15:clr>
            <a:srgbClr val="F26B43"/>
          </p15:clr>
        </p15:guide>
        <p15:guide id="12" pos="3452" userDrawn="1">
          <p15:clr>
            <a:srgbClr val="F26B43"/>
          </p15:clr>
        </p15:guide>
        <p15:guide id="13" pos="3068" userDrawn="1">
          <p15:clr>
            <a:srgbClr val="F26B43"/>
          </p15:clr>
        </p15:guide>
        <p15:guide id="14" pos="2684" userDrawn="1">
          <p15:clr>
            <a:srgbClr val="F26B43"/>
          </p15:clr>
        </p15:guide>
        <p15:guide id="15" pos="2300" userDrawn="1">
          <p15:clr>
            <a:srgbClr val="F26B43"/>
          </p15:clr>
        </p15:guide>
        <p15:guide id="16" pos="1916" userDrawn="1">
          <p15:clr>
            <a:srgbClr val="F26B43"/>
          </p15:clr>
        </p15:guide>
        <p15:guide id="17" pos="1532" userDrawn="1">
          <p15:clr>
            <a:srgbClr val="F26B43"/>
          </p15:clr>
        </p15:guide>
        <p15:guide id="18" pos="1149" userDrawn="1">
          <p15:clr>
            <a:srgbClr val="F26B43"/>
          </p15:clr>
        </p15:guide>
        <p15:guide id="19" pos="764" userDrawn="1">
          <p15:clr>
            <a:srgbClr val="F26B43"/>
          </p15:clr>
        </p15:guide>
        <p15:guide id="20" pos="3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4">
            <a:extLst>
              <a:ext uri="{FF2B5EF4-FFF2-40B4-BE49-F238E27FC236}">
                <a16:creationId xmlns:a16="http://schemas.microsoft.com/office/drawing/2014/main" id="{C0440644-7428-A1B5-B8AA-73B89E86F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182" y="211180"/>
            <a:ext cx="11611378" cy="124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4C9AD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E98B7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3200" b="1" i="0" u="none" strike="noStrike" cap="all" normalizeH="0" dirty="0" err="1">
                <a:ln>
                  <a:noFill/>
                </a:ln>
                <a:solidFill>
                  <a:srgbClr val="293754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What</a:t>
            </a:r>
            <a:r>
              <a:rPr kumimoji="0" lang="de-DE" altLang="de-DE" sz="3200" b="1" i="0" u="none" strike="noStrike" cap="all" normalizeH="0" dirty="0">
                <a:ln>
                  <a:noFill/>
                </a:ln>
                <a:solidFill>
                  <a:srgbClr val="293754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kumimoji="0" lang="de-DE" altLang="de-DE" sz="3200" b="1" i="0" u="none" strike="noStrike" cap="all" normalizeH="0" dirty="0" err="1">
                <a:ln>
                  <a:noFill/>
                </a:ln>
                <a:solidFill>
                  <a:srgbClr val="293754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happens</a:t>
            </a:r>
            <a:r>
              <a:rPr lang="de-DE" altLang="de-DE" sz="3200" b="1" cap="all" dirty="0">
                <a:solidFill>
                  <a:srgbClr val="293754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de-DE" altLang="de-DE" sz="3200" b="1" cap="all" dirty="0" err="1">
                <a:solidFill>
                  <a:srgbClr val="293754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when</a:t>
            </a:r>
            <a:r>
              <a:rPr lang="de-DE" altLang="de-DE" sz="3200" b="1" cap="all" dirty="0">
                <a:solidFill>
                  <a:srgbClr val="293754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de-DE" altLang="de-DE" sz="3200" b="1" cap="all" dirty="0" err="1">
                <a:solidFill>
                  <a:srgbClr val="293754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nitrogen</a:t>
            </a:r>
            <a:r>
              <a:rPr lang="de-DE" altLang="de-DE" sz="3200" b="1" cap="all" dirty="0">
                <a:solidFill>
                  <a:srgbClr val="293754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de-DE" altLang="de-DE" sz="3200" b="1" cap="all" dirty="0" err="1">
                <a:solidFill>
                  <a:srgbClr val="293754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is</a:t>
            </a:r>
            <a:r>
              <a:rPr lang="de-DE" altLang="de-DE" sz="3200" b="1" cap="all" dirty="0">
                <a:solidFill>
                  <a:srgbClr val="293754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de-DE" altLang="de-DE" sz="3200" b="1" cap="all" dirty="0" err="1">
                <a:solidFill>
                  <a:srgbClr val="293754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released</a:t>
            </a:r>
            <a:r>
              <a:rPr lang="de-DE" altLang="de-DE" sz="3200" b="1" cap="all" dirty="0">
                <a:solidFill>
                  <a:srgbClr val="293754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de-DE" altLang="de-DE" sz="3200" b="1" cap="all" dirty="0" err="1">
                <a:solidFill>
                  <a:srgbClr val="293754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into</a:t>
            </a:r>
            <a:r>
              <a:rPr lang="de-DE" altLang="de-DE" sz="3200" b="1" cap="all" dirty="0">
                <a:solidFill>
                  <a:srgbClr val="293754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de-DE" altLang="de-DE" sz="3200" b="1" cap="all" dirty="0" err="1">
                <a:solidFill>
                  <a:srgbClr val="293754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warming</a:t>
            </a:r>
            <a:r>
              <a:rPr lang="de-DE" altLang="de-DE" sz="3200" b="1" cap="all" dirty="0">
                <a:solidFill>
                  <a:srgbClr val="293754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de-DE" altLang="de-DE" sz="3200" b="1" cap="all" dirty="0" err="1">
                <a:solidFill>
                  <a:srgbClr val="293754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peat</a:t>
            </a:r>
            <a:r>
              <a:rPr lang="de-DE" altLang="de-DE" sz="3200" b="1" cap="all" dirty="0">
                <a:solidFill>
                  <a:srgbClr val="293754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?</a:t>
            </a:r>
            <a:endParaRPr kumimoji="0" lang="de-DE" altLang="de-DE" sz="400" b="0" i="0" u="none" strike="noStrike" cap="all" normalizeH="0" dirty="0">
              <a:ln>
                <a:noFill/>
              </a:ln>
              <a:solidFill>
                <a:schemeClr val="tx1"/>
              </a:solidFill>
              <a:effectLst/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38C5DEAE-FFEF-204F-3EF1-8625ACE46CBF}"/>
                  </a:ext>
                </a:extLst>
              </p14:cNvPr>
              <p14:cNvContentPartPr/>
              <p14:nvPr/>
            </p14:nvContentPartPr>
            <p14:xfrm>
              <a:off x="4785280" y="4195720"/>
              <a:ext cx="360" cy="36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38C5DEAE-FFEF-204F-3EF1-8625ACE46CB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76280" y="4187080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4" name="Rechteck 33">
            <a:extLst>
              <a:ext uri="{FF2B5EF4-FFF2-40B4-BE49-F238E27FC236}">
                <a16:creationId xmlns:a16="http://schemas.microsoft.com/office/drawing/2014/main" id="{3D439FDF-7E8C-68D7-CFBD-D6B3AACF7515}"/>
              </a:ext>
            </a:extLst>
          </p:cNvPr>
          <p:cNvSpPr/>
          <p:nvPr/>
        </p:nvSpPr>
        <p:spPr>
          <a:xfrm>
            <a:off x="407182" y="1574800"/>
            <a:ext cx="2234058" cy="4102120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dirty="0"/>
              <a:t>Climate warming speeds up decomposition.</a:t>
            </a:r>
          </a:p>
          <a:p>
            <a:r>
              <a:rPr lang="en-GB" dirty="0"/>
              <a:t>This results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increased respiration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release of nutrients into a nutrient-limited system</a:t>
            </a:r>
            <a:endParaRPr lang="de-DE" dirty="0"/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AA0DEF82-438F-6F3F-F4B8-0CA79E93A2DB}"/>
              </a:ext>
            </a:extLst>
          </p:cNvPr>
          <p:cNvSpPr/>
          <p:nvPr/>
        </p:nvSpPr>
        <p:spPr>
          <a:xfrm>
            <a:off x="2898520" y="1577363"/>
            <a:ext cx="2865120" cy="12493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dirty="0"/>
              <a:t>What effect does </a:t>
            </a:r>
            <a:r>
              <a:rPr lang="en-GB" b="1" dirty="0"/>
              <a:t>increased nitrogen availability </a:t>
            </a:r>
            <a:r>
              <a:rPr lang="en-GB" dirty="0"/>
              <a:t>have on microbial respiration in general?</a:t>
            </a:r>
            <a:endParaRPr lang="de-DE" dirty="0"/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C88E7399-CD6F-E9CB-F986-2B5EFBA8AD85}"/>
              </a:ext>
            </a:extLst>
          </p:cNvPr>
          <p:cNvSpPr txBox="1"/>
          <p:nvPr/>
        </p:nvSpPr>
        <p:spPr>
          <a:xfrm>
            <a:off x="2898520" y="3008194"/>
            <a:ext cx="2865120" cy="26687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effects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b="1" dirty="0" err="1"/>
              <a:t>oxidized</a:t>
            </a:r>
            <a:r>
              <a:rPr lang="de-DE" b="1" dirty="0"/>
              <a:t> vs. </a:t>
            </a:r>
            <a:r>
              <a:rPr lang="de-DE" b="1" dirty="0" err="1"/>
              <a:t>reduced</a:t>
            </a:r>
            <a:r>
              <a:rPr lang="de-DE" b="1" dirty="0"/>
              <a:t> N</a:t>
            </a:r>
            <a:r>
              <a:rPr lang="de-DE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cumulative</a:t>
            </a:r>
            <a:r>
              <a:rPr lang="de-DE" dirty="0"/>
              <a:t> </a:t>
            </a:r>
            <a:r>
              <a:rPr lang="de-DE" dirty="0" err="1"/>
              <a:t>amount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CH</a:t>
            </a:r>
            <a:r>
              <a:rPr lang="de-DE" baseline="-25000" dirty="0"/>
              <a:t>4</a:t>
            </a:r>
            <a:r>
              <a:rPr lang="de-DE" dirty="0"/>
              <a:t>-C and CO</a:t>
            </a:r>
            <a:r>
              <a:rPr lang="de-DE" baseline="-25000" dirty="0"/>
              <a:t>2</a:t>
            </a:r>
            <a:r>
              <a:rPr lang="de-DE" dirty="0"/>
              <a:t>-C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trajectory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production</a:t>
            </a:r>
            <a:r>
              <a:rPr lang="de-DE" dirty="0"/>
              <a:t> </a:t>
            </a:r>
            <a:r>
              <a:rPr lang="de-DE" dirty="0" err="1"/>
              <a:t>rates</a:t>
            </a:r>
            <a:endParaRPr lang="de-DE" dirty="0"/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BDCD6AA1-1107-3B42-E829-E1C16DCB8D65}"/>
              </a:ext>
            </a:extLst>
          </p:cNvPr>
          <p:cNvSpPr txBox="1"/>
          <p:nvPr/>
        </p:nvSpPr>
        <p:spPr>
          <a:xfrm>
            <a:off x="6022360" y="1574800"/>
            <a:ext cx="599692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de-DE" dirty="0"/>
              <a:t>a. </a:t>
            </a:r>
            <a:r>
              <a:rPr lang="de-DE" dirty="0" err="1"/>
              <a:t>adding</a:t>
            </a:r>
            <a:r>
              <a:rPr lang="de-DE" dirty="0"/>
              <a:t> N </a:t>
            </a:r>
            <a:r>
              <a:rPr lang="de-DE" dirty="0" err="1"/>
              <a:t>to</a:t>
            </a:r>
            <a:r>
              <a:rPr lang="de-DE" dirty="0"/>
              <a:t> an N - limited </a:t>
            </a:r>
            <a:r>
              <a:rPr lang="de-DE" dirty="0" err="1"/>
              <a:t>system</a:t>
            </a:r>
            <a:r>
              <a:rPr lang="de-DE" dirty="0"/>
              <a:t>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increase</a:t>
            </a:r>
            <a:r>
              <a:rPr lang="de-DE" dirty="0"/>
              <a:t> </a:t>
            </a:r>
            <a:r>
              <a:rPr lang="de-DE" dirty="0" err="1"/>
              <a:t>microbial</a:t>
            </a:r>
            <a:r>
              <a:rPr lang="de-DE" dirty="0"/>
              <a:t> </a:t>
            </a:r>
            <a:r>
              <a:rPr lang="de-DE" dirty="0" err="1"/>
              <a:t>activity</a:t>
            </a:r>
            <a:r>
              <a:rPr lang="de-DE" dirty="0"/>
              <a:t> and </a:t>
            </a:r>
            <a:r>
              <a:rPr lang="de-DE" dirty="0" err="1"/>
              <a:t>thus</a:t>
            </a:r>
            <a:r>
              <a:rPr lang="de-DE" dirty="0"/>
              <a:t> GHG </a:t>
            </a:r>
            <a:r>
              <a:rPr lang="de-DE" dirty="0" err="1"/>
              <a:t>production</a:t>
            </a:r>
            <a:endParaRPr lang="de-DE" dirty="0"/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46E89F65-A730-8BB7-95A5-94DE4903AFF0}"/>
              </a:ext>
            </a:extLst>
          </p:cNvPr>
          <p:cNvSpPr txBox="1"/>
          <p:nvPr/>
        </p:nvSpPr>
        <p:spPr>
          <a:xfrm>
            <a:off x="6021640" y="2457351"/>
            <a:ext cx="599692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de-DE" dirty="0"/>
              <a:t>b. </a:t>
            </a:r>
            <a:r>
              <a:rPr lang="de-DE" dirty="0" err="1"/>
              <a:t>increased</a:t>
            </a:r>
            <a:r>
              <a:rPr lang="de-DE" dirty="0"/>
              <a:t> </a:t>
            </a:r>
            <a:r>
              <a:rPr lang="de-DE" dirty="0" err="1"/>
              <a:t>carbon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efficiency</a:t>
            </a:r>
            <a:r>
              <a:rPr lang="de-DE" dirty="0"/>
              <a:t> </a:t>
            </a:r>
            <a:r>
              <a:rPr lang="de-DE" dirty="0" err="1"/>
              <a:t>reduces</a:t>
            </a:r>
            <a:r>
              <a:rPr lang="de-DE" dirty="0"/>
              <a:t> </a:t>
            </a:r>
            <a:r>
              <a:rPr lang="de-DE" dirty="0" err="1"/>
              <a:t>respiration</a:t>
            </a:r>
            <a:endParaRPr lang="de-DE" dirty="0"/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BDA17639-0228-78A5-DBBA-F72E29FB7E48}"/>
              </a:ext>
            </a:extLst>
          </p:cNvPr>
          <p:cNvSpPr txBox="1"/>
          <p:nvPr/>
        </p:nvSpPr>
        <p:spPr>
          <a:xfrm>
            <a:off x="6021640" y="3008193"/>
            <a:ext cx="5996920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de-DE" dirty="0"/>
              <a:t>in an </a:t>
            </a:r>
            <a:r>
              <a:rPr lang="de-DE" dirty="0" err="1"/>
              <a:t>anoxic</a:t>
            </a:r>
            <a:r>
              <a:rPr lang="de-DE" dirty="0"/>
              <a:t> </a:t>
            </a:r>
            <a:r>
              <a:rPr lang="de-DE" dirty="0" err="1"/>
              <a:t>system</a:t>
            </a:r>
            <a:r>
              <a:rPr lang="de-DE" dirty="0"/>
              <a:t>, NH</a:t>
            </a:r>
            <a:r>
              <a:rPr lang="de-DE" baseline="-25000" dirty="0"/>
              <a:t>4</a:t>
            </a:r>
            <a:r>
              <a:rPr lang="de-DE" dirty="0"/>
              <a:t> </a:t>
            </a:r>
            <a:r>
              <a:rPr lang="de-DE" dirty="0" err="1"/>
              <a:t>builds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and NO</a:t>
            </a:r>
            <a:r>
              <a:rPr lang="de-DE" baseline="-25000" dirty="0"/>
              <a:t>3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consumed</a:t>
            </a:r>
            <a:r>
              <a:rPr lang="de-DE" dirty="0"/>
              <a:t> </a:t>
            </a:r>
            <a:r>
              <a:rPr lang="de-DE" dirty="0" err="1"/>
              <a:t>quickly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its</a:t>
            </a:r>
            <a:r>
              <a:rPr lang="de-DE" dirty="0"/>
              <a:t> </a:t>
            </a:r>
            <a:r>
              <a:rPr lang="de-DE" dirty="0" err="1"/>
              <a:t>oxygen</a:t>
            </a:r>
            <a:r>
              <a:rPr lang="de-DE" dirty="0"/>
              <a:t>.</a:t>
            </a:r>
          </a:p>
          <a:p>
            <a:pPr marL="342900" indent="-342900">
              <a:buFont typeface="+mj-lt"/>
              <a:buAutoNum type="alphaLcPeriod"/>
            </a:pPr>
            <a:r>
              <a:rPr lang="de-DE" dirty="0" err="1"/>
              <a:t>Reduced</a:t>
            </a:r>
            <a:r>
              <a:rPr lang="de-DE" dirty="0"/>
              <a:t> N not </a:t>
            </a:r>
            <a:r>
              <a:rPr lang="de-DE" dirty="0" err="1"/>
              <a:t>required</a:t>
            </a:r>
            <a:r>
              <a:rPr lang="de-DE" dirty="0"/>
              <a:t>, limited </a:t>
            </a:r>
            <a:r>
              <a:rPr lang="de-DE" dirty="0" err="1"/>
              <a:t>effect</a:t>
            </a:r>
            <a:r>
              <a:rPr lang="de-DE" dirty="0"/>
              <a:t>.</a:t>
            </a:r>
          </a:p>
          <a:p>
            <a:pPr marL="342900" indent="-342900">
              <a:buFont typeface="+mj-lt"/>
              <a:buAutoNum type="alphaLcPeriod"/>
            </a:pPr>
            <a:r>
              <a:rPr lang="de-DE" dirty="0"/>
              <a:t>NO</a:t>
            </a:r>
            <a:r>
              <a:rPr lang="de-DE" baseline="-25000" dirty="0"/>
              <a:t>3</a:t>
            </a:r>
            <a:r>
              <a:rPr lang="de-DE" dirty="0"/>
              <a:t> will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consumed</a:t>
            </a:r>
            <a:r>
              <a:rPr lang="de-DE" dirty="0"/>
              <a:t> so </a:t>
            </a:r>
            <a:r>
              <a:rPr lang="de-DE" dirty="0" err="1"/>
              <a:t>quickly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NH</a:t>
            </a:r>
            <a:r>
              <a:rPr lang="de-DE" baseline="-25000" dirty="0"/>
              <a:t>4</a:t>
            </a:r>
            <a:r>
              <a:rPr lang="de-DE" dirty="0"/>
              <a:t> will </a:t>
            </a:r>
            <a:r>
              <a:rPr lang="de-DE" dirty="0" err="1"/>
              <a:t>have</a:t>
            </a:r>
            <a:r>
              <a:rPr lang="de-DE" dirty="0"/>
              <a:t> larger </a:t>
            </a:r>
            <a:r>
              <a:rPr lang="de-DE" dirty="0" err="1"/>
              <a:t>effects</a:t>
            </a:r>
            <a:r>
              <a:rPr lang="de-DE" dirty="0"/>
              <a:t>.</a:t>
            </a: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DA84E084-E430-6B7D-F51C-75D46F503DC9}"/>
              </a:ext>
            </a:extLst>
          </p:cNvPr>
          <p:cNvSpPr txBox="1"/>
          <p:nvPr/>
        </p:nvSpPr>
        <p:spPr>
          <a:xfrm>
            <a:off x="6022360" y="4581546"/>
            <a:ext cx="59962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de-DE" dirty="0"/>
              <a:t>NO</a:t>
            </a:r>
            <a:r>
              <a:rPr lang="de-DE" baseline="-25000" dirty="0"/>
              <a:t>3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 terminal </a:t>
            </a:r>
            <a:r>
              <a:rPr lang="de-DE" dirty="0" err="1"/>
              <a:t>electron</a:t>
            </a:r>
            <a:r>
              <a:rPr lang="de-DE" dirty="0"/>
              <a:t> </a:t>
            </a:r>
            <a:r>
              <a:rPr lang="de-DE" dirty="0" err="1"/>
              <a:t>acceptor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better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efficiency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CO</a:t>
            </a:r>
            <a:r>
              <a:rPr lang="de-DE" baseline="-25000" dirty="0"/>
              <a:t>2</a:t>
            </a:r>
            <a:r>
              <a:rPr lang="de-DE" dirty="0"/>
              <a:t>, so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should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reduce</a:t>
            </a:r>
            <a:r>
              <a:rPr lang="de-DE" dirty="0"/>
              <a:t> </a:t>
            </a:r>
            <a:r>
              <a:rPr lang="de-DE" dirty="0" err="1"/>
              <a:t>methanogenesis</a:t>
            </a:r>
            <a:r>
              <a:rPr lang="de-DE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delay</a:t>
            </a:r>
            <a:r>
              <a:rPr lang="de-DE" dirty="0"/>
              <a:t> </a:t>
            </a:r>
            <a:r>
              <a:rPr lang="de-DE" dirty="0" err="1"/>
              <a:t>methanogenesis</a:t>
            </a:r>
            <a:endParaRPr lang="de-DE" dirty="0"/>
          </a:p>
        </p:txBody>
      </p:sp>
      <p:sp>
        <p:nvSpPr>
          <p:cNvPr id="57" name="Fußzeilenplatzhalter 56">
            <a:extLst>
              <a:ext uri="{FF2B5EF4-FFF2-40B4-BE49-F238E27FC236}">
                <a16:creationId xmlns:a16="http://schemas.microsoft.com/office/drawing/2014/main" id="{19EA125E-C557-C546-6A47-8374532496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dirty="0"/>
              <a:t>EGU General Assembly 2024 | Marianne Böhm</a:t>
            </a:r>
            <a:endParaRPr lang="de-DE" dirty="0"/>
          </a:p>
        </p:txBody>
      </p:sp>
      <p:sp>
        <p:nvSpPr>
          <p:cNvPr id="58" name="Foliennummernplatzhalter 57">
            <a:extLst>
              <a:ext uri="{FF2B5EF4-FFF2-40B4-BE49-F238E27FC236}">
                <a16:creationId xmlns:a16="http://schemas.microsoft.com/office/drawing/2014/main" id="{45B6B539-A00D-90F7-A647-1010931EE4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82A7CD-7D94-42A9-A086-DBA4A84AEDF1}" type="slidenum">
              <a:rPr lang="de-DE" smtClean="0"/>
              <a:t>1</a:t>
            </a:fld>
            <a:endParaRPr lang="de-DE"/>
          </a:p>
        </p:txBody>
      </p:sp>
      <p:cxnSp>
        <p:nvCxnSpPr>
          <p:cNvPr id="60" name="Gerade Verbindung mit Pfeil 59">
            <a:extLst>
              <a:ext uri="{FF2B5EF4-FFF2-40B4-BE49-F238E27FC236}">
                <a16:creationId xmlns:a16="http://schemas.microsoft.com/office/drawing/2014/main" id="{B06091AA-4B2F-F776-24FF-A663843D7777}"/>
              </a:ext>
            </a:extLst>
          </p:cNvPr>
          <p:cNvCxnSpPr>
            <a:cxnSpLocks/>
            <a:stCxn id="34" idx="3"/>
            <a:endCxn id="35" idx="1"/>
          </p:cNvCxnSpPr>
          <p:nvPr/>
        </p:nvCxnSpPr>
        <p:spPr>
          <a:xfrm flipV="1">
            <a:off x="2641240" y="2202023"/>
            <a:ext cx="257280" cy="1423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Gerade Verbindung mit Pfeil 61">
            <a:extLst>
              <a:ext uri="{FF2B5EF4-FFF2-40B4-BE49-F238E27FC236}">
                <a16:creationId xmlns:a16="http://schemas.microsoft.com/office/drawing/2014/main" id="{3E8FCC0E-1B53-37DF-D23D-BE258AC95C2F}"/>
              </a:ext>
            </a:extLst>
          </p:cNvPr>
          <p:cNvCxnSpPr>
            <a:cxnSpLocks/>
            <a:stCxn id="34" idx="3"/>
            <a:endCxn id="37" idx="1"/>
          </p:cNvCxnSpPr>
          <p:nvPr/>
        </p:nvCxnSpPr>
        <p:spPr>
          <a:xfrm>
            <a:off x="2641240" y="3625860"/>
            <a:ext cx="257280" cy="7166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Gerade Verbindung mit Pfeil 63">
            <a:extLst>
              <a:ext uri="{FF2B5EF4-FFF2-40B4-BE49-F238E27FC236}">
                <a16:creationId xmlns:a16="http://schemas.microsoft.com/office/drawing/2014/main" id="{2DCC0AB9-462E-6E45-3200-C18687C01B7C}"/>
              </a:ext>
            </a:extLst>
          </p:cNvPr>
          <p:cNvCxnSpPr>
            <a:cxnSpLocks/>
            <a:stCxn id="35" idx="3"/>
            <a:endCxn id="43" idx="1"/>
          </p:cNvCxnSpPr>
          <p:nvPr/>
        </p:nvCxnSpPr>
        <p:spPr>
          <a:xfrm flipV="1">
            <a:off x="5763640" y="1897966"/>
            <a:ext cx="258720" cy="304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Gerade Verbindung mit Pfeil 65">
            <a:extLst>
              <a:ext uri="{FF2B5EF4-FFF2-40B4-BE49-F238E27FC236}">
                <a16:creationId xmlns:a16="http://schemas.microsoft.com/office/drawing/2014/main" id="{A2492460-355B-2B07-CB7F-C9FCD17917AC}"/>
              </a:ext>
            </a:extLst>
          </p:cNvPr>
          <p:cNvCxnSpPr>
            <a:cxnSpLocks/>
            <a:stCxn id="35" idx="3"/>
            <a:endCxn id="45" idx="1"/>
          </p:cNvCxnSpPr>
          <p:nvPr/>
        </p:nvCxnSpPr>
        <p:spPr>
          <a:xfrm>
            <a:off x="5763640" y="2202023"/>
            <a:ext cx="258000" cy="439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Gerade Verbindung mit Pfeil 67">
            <a:extLst>
              <a:ext uri="{FF2B5EF4-FFF2-40B4-BE49-F238E27FC236}">
                <a16:creationId xmlns:a16="http://schemas.microsoft.com/office/drawing/2014/main" id="{1A051BC8-423C-0FAB-64E7-66E21B12B483}"/>
              </a:ext>
            </a:extLst>
          </p:cNvPr>
          <p:cNvCxnSpPr>
            <a:cxnSpLocks/>
            <a:stCxn id="37" idx="3"/>
            <a:endCxn id="47" idx="1"/>
          </p:cNvCxnSpPr>
          <p:nvPr/>
        </p:nvCxnSpPr>
        <p:spPr>
          <a:xfrm flipV="1">
            <a:off x="5763640" y="3746857"/>
            <a:ext cx="258000" cy="595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Gerade Verbindung mit Pfeil 69">
            <a:extLst>
              <a:ext uri="{FF2B5EF4-FFF2-40B4-BE49-F238E27FC236}">
                <a16:creationId xmlns:a16="http://schemas.microsoft.com/office/drawing/2014/main" id="{1B510F1C-8667-466F-D68E-03B749D76E7F}"/>
              </a:ext>
            </a:extLst>
          </p:cNvPr>
          <p:cNvCxnSpPr>
            <a:cxnSpLocks/>
            <a:stCxn id="37" idx="3"/>
            <a:endCxn id="53" idx="1"/>
          </p:cNvCxnSpPr>
          <p:nvPr/>
        </p:nvCxnSpPr>
        <p:spPr>
          <a:xfrm>
            <a:off x="5763640" y="4342557"/>
            <a:ext cx="258720" cy="8391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43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43" grpId="0" animBg="1"/>
      <p:bldP spid="45" grpId="0" animBg="1"/>
      <p:bldP spid="47" grpId="0" animBg="1"/>
      <p:bldP spid="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nhaltsplatzhalter 24" descr="Ein Bild, das Im Haus, Flasche, Tisch, Essen enthält.&#10;&#10;Automatisch generierte Beschreibung">
            <a:extLst>
              <a:ext uri="{FF2B5EF4-FFF2-40B4-BE49-F238E27FC236}">
                <a16:creationId xmlns:a16="http://schemas.microsoft.com/office/drawing/2014/main" id="{343E5D59-D658-EBAC-FD9A-A67A6463F20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6" r="1944" b="13226"/>
          <a:stretch/>
        </p:blipFill>
        <p:spPr>
          <a:xfrm>
            <a:off x="603249" y="1822258"/>
            <a:ext cx="4866640" cy="3416300"/>
          </a:xfrm>
        </p:spPr>
      </p:pic>
      <p:sp>
        <p:nvSpPr>
          <p:cNvPr id="36" name="Pfeil: nach rechts 35">
            <a:extLst>
              <a:ext uri="{FF2B5EF4-FFF2-40B4-BE49-F238E27FC236}">
                <a16:creationId xmlns:a16="http://schemas.microsoft.com/office/drawing/2014/main" id="{2F30C8D8-16BD-498C-DB9B-B9713CBAB9A5}"/>
              </a:ext>
            </a:extLst>
          </p:cNvPr>
          <p:cNvSpPr/>
          <p:nvPr/>
        </p:nvSpPr>
        <p:spPr>
          <a:xfrm>
            <a:off x="5711193" y="2980594"/>
            <a:ext cx="2021840" cy="896812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190 </a:t>
            </a:r>
            <a:r>
              <a:rPr lang="de-DE" dirty="0" err="1"/>
              <a:t>days</a:t>
            </a:r>
            <a:endParaRPr lang="de-DE" dirty="0"/>
          </a:p>
        </p:txBody>
      </p:sp>
      <p:sp>
        <p:nvSpPr>
          <p:cNvPr id="39" name="Fußzeilenplatzhalter 38">
            <a:extLst>
              <a:ext uri="{FF2B5EF4-FFF2-40B4-BE49-F238E27FC236}">
                <a16:creationId xmlns:a16="http://schemas.microsoft.com/office/drawing/2014/main" id="{D6B7F8CB-B439-6434-F257-A9810554CA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EGU General Assembly 2024 | Marianne Böhm</a:t>
            </a:r>
            <a:endParaRPr lang="de-DE" dirty="0"/>
          </a:p>
        </p:txBody>
      </p:sp>
      <p:sp>
        <p:nvSpPr>
          <p:cNvPr id="40" name="Foliennummernplatzhalter 39">
            <a:extLst>
              <a:ext uri="{FF2B5EF4-FFF2-40B4-BE49-F238E27FC236}">
                <a16:creationId xmlns:a16="http://schemas.microsoft.com/office/drawing/2014/main" id="{3D40DCD9-3AFA-248D-2E0C-B9386B6E71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82A7CD-7D94-42A9-A086-DBA4A84AEDF1}" type="slidenum">
              <a:rPr lang="de-DE" smtClean="0"/>
              <a:t>2</a:t>
            </a:fld>
            <a:endParaRPr lang="de-DE"/>
          </a:p>
        </p:txBody>
      </p:sp>
      <p:sp>
        <p:nvSpPr>
          <p:cNvPr id="43" name="Text Box 4">
            <a:extLst>
              <a:ext uri="{FF2B5EF4-FFF2-40B4-BE49-F238E27FC236}">
                <a16:creationId xmlns:a16="http://schemas.microsoft.com/office/drawing/2014/main" id="{471BDEE2-731D-983A-FA08-202909BC7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182" y="211180"/>
            <a:ext cx="11611378" cy="124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4C9AD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E98B7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3200" b="1" i="0" u="none" strike="noStrike" cap="all" normalizeH="0" dirty="0" err="1">
                <a:ln>
                  <a:noFill/>
                </a:ln>
                <a:solidFill>
                  <a:srgbClr val="293754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What</a:t>
            </a:r>
            <a:r>
              <a:rPr kumimoji="0" lang="de-DE" altLang="de-DE" sz="3200" b="1" i="0" u="none" strike="noStrike" cap="all" normalizeH="0" dirty="0">
                <a:ln>
                  <a:noFill/>
                </a:ln>
                <a:solidFill>
                  <a:srgbClr val="293754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kumimoji="0" lang="de-DE" altLang="de-DE" sz="3200" b="1" i="0" u="none" strike="noStrike" cap="all" normalizeH="0" dirty="0" err="1">
                <a:ln>
                  <a:noFill/>
                </a:ln>
                <a:solidFill>
                  <a:srgbClr val="293754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happens</a:t>
            </a:r>
            <a:r>
              <a:rPr lang="de-DE" altLang="de-DE" sz="3200" b="1" cap="all" dirty="0">
                <a:solidFill>
                  <a:srgbClr val="293754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de-DE" altLang="de-DE" sz="3200" b="1" cap="all" dirty="0" err="1">
                <a:solidFill>
                  <a:srgbClr val="293754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when</a:t>
            </a:r>
            <a:r>
              <a:rPr lang="de-DE" altLang="de-DE" sz="3200" b="1" cap="all" dirty="0">
                <a:solidFill>
                  <a:srgbClr val="293754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de-DE" altLang="de-DE" sz="3200" b="1" cap="all" dirty="0" err="1">
                <a:solidFill>
                  <a:srgbClr val="293754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nitrogen</a:t>
            </a:r>
            <a:r>
              <a:rPr lang="de-DE" altLang="de-DE" sz="3200" b="1" cap="all" dirty="0">
                <a:solidFill>
                  <a:srgbClr val="293754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de-DE" altLang="de-DE" sz="3200" b="1" cap="all" dirty="0" err="1">
                <a:solidFill>
                  <a:srgbClr val="293754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is</a:t>
            </a:r>
            <a:r>
              <a:rPr lang="de-DE" altLang="de-DE" sz="3200" b="1" cap="all" dirty="0">
                <a:solidFill>
                  <a:srgbClr val="293754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de-DE" altLang="de-DE" sz="3200" b="1" cap="all" dirty="0" err="1">
                <a:solidFill>
                  <a:srgbClr val="293754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released</a:t>
            </a:r>
            <a:r>
              <a:rPr lang="de-DE" altLang="de-DE" sz="3200" b="1" cap="all" dirty="0">
                <a:solidFill>
                  <a:srgbClr val="293754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de-DE" altLang="de-DE" sz="3200" b="1" cap="all" dirty="0" err="1">
                <a:solidFill>
                  <a:srgbClr val="293754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into</a:t>
            </a:r>
            <a:r>
              <a:rPr lang="de-DE" altLang="de-DE" sz="3200" b="1" cap="all" dirty="0">
                <a:solidFill>
                  <a:srgbClr val="293754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de-DE" altLang="de-DE" sz="3200" b="1" cap="all" dirty="0" err="1">
                <a:solidFill>
                  <a:srgbClr val="293754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warming</a:t>
            </a:r>
            <a:r>
              <a:rPr lang="de-DE" altLang="de-DE" sz="3200" b="1" cap="all" dirty="0">
                <a:solidFill>
                  <a:srgbClr val="293754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de-DE" altLang="de-DE" sz="3200" b="1" cap="all" dirty="0" err="1">
                <a:solidFill>
                  <a:srgbClr val="293754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peat</a:t>
            </a:r>
            <a:r>
              <a:rPr lang="de-DE" altLang="de-DE" sz="3200" b="1" cap="all" dirty="0">
                <a:solidFill>
                  <a:srgbClr val="293754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?</a:t>
            </a:r>
            <a:endParaRPr kumimoji="0" lang="de-DE" altLang="de-DE" sz="400" b="0" i="0" u="none" strike="noStrike" cap="all" normalizeH="0" dirty="0">
              <a:ln>
                <a:noFill/>
              </a:ln>
              <a:solidFill>
                <a:schemeClr val="tx1"/>
              </a:solidFill>
              <a:effectLst/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A970BE7-8F8F-6A7A-905A-1CA95AE9FC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183" y="1346183"/>
            <a:ext cx="3049587" cy="430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570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AE2C887-4821-FDC0-FBB7-0FE9BEB385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latin typeface="Roboto Black" panose="02000000000000000000" pitchFamily="2" charset="0"/>
                <a:ea typeface="Roboto Black" panose="02000000000000000000" pitchFamily="2" charset="0"/>
              </a:rPr>
              <a:t>qPCR </a:t>
            </a:r>
            <a:r>
              <a:rPr lang="de-DE" dirty="0" err="1">
                <a:latin typeface="Roboto Black" panose="02000000000000000000" pitchFamily="2" charset="0"/>
                <a:ea typeface="Roboto Black" panose="02000000000000000000" pitchFamily="2" charset="0"/>
              </a:rPr>
              <a:t>results</a:t>
            </a:r>
            <a:endParaRPr lang="de-DE" dirty="0"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1975F8B4-C6EE-32DE-77F3-2A4CE25E671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301" y="1460500"/>
            <a:ext cx="6379397" cy="3937000"/>
          </a:xfr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A1DE6A7-B6D0-8E20-320F-42FE61C237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EGU General Assembly 2024 | Marianne Böhm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B596FC6-F5DD-8EA5-F3D4-BFFA7C4834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82A7CD-7D94-42A9-A086-DBA4A84AEDF1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6012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ED6308B-41A2-83C0-AD43-9C310E2768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dirty="0">
                <a:latin typeface="Roboto Black" panose="02000000000000000000" pitchFamily="2" charset="0"/>
                <a:ea typeface="Roboto Black" panose="02000000000000000000" pitchFamily="2" charset="0"/>
              </a:rPr>
              <a:t>Q</a:t>
            </a:r>
            <a:r>
              <a:rPr lang="de-DE" baseline="-25000" dirty="0">
                <a:latin typeface="Roboto Black" panose="02000000000000000000" pitchFamily="2" charset="0"/>
                <a:ea typeface="Roboto Black" panose="02000000000000000000" pitchFamily="2" charset="0"/>
              </a:rPr>
              <a:t>10</a:t>
            </a:r>
          </a:p>
          <a:p>
            <a:r>
              <a:rPr lang="de-DE" dirty="0"/>
              <a:t> (</a:t>
            </a:r>
            <a:r>
              <a:rPr lang="de-DE" dirty="0" err="1"/>
              <a:t>reaction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GHG </a:t>
            </a:r>
            <a:r>
              <a:rPr lang="de-DE" dirty="0" err="1"/>
              <a:t>production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10 °C </a:t>
            </a:r>
            <a:r>
              <a:rPr lang="de-DE" dirty="0" err="1"/>
              <a:t>temperature</a:t>
            </a:r>
            <a:r>
              <a:rPr lang="de-DE" dirty="0"/>
              <a:t> </a:t>
            </a:r>
            <a:r>
              <a:rPr lang="de-DE" dirty="0" err="1"/>
              <a:t>increase</a:t>
            </a:r>
            <a:r>
              <a:rPr lang="de-DE" dirty="0"/>
              <a:t>)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C49FA174-DD8E-B5CD-E7FE-9EE2EC69881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09" y="1460500"/>
            <a:ext cx="7332224" cy="4314577"/>
          </a:xfr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33E8BA6-6B24-1435-CD0C-08EDD84A70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EGU General Assembly 2024 | Marianne Böhm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07EB5FE-76A5-18C5-C715-E8E8421DFF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82A7CD-7D94-42A9-A086-DBA4A84AEDF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1401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88C0950-4BED-E3E8-7453-D9AAC26F25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latin typeface="Roboto Black" panose="02000000000000000000" pitchFamily="2" charset="0"/>
                <a:ea typeface="Roboto Black" panose="02000000000000000000" pitchFamily="2" charset="0"/>
              </a:rPr>
              <a:t>CO2: CH4 </a:t>
            </a:r>
            <a:r>
              <a:rPr lang="de-DE" dirty="0" err="1">
                <a:latin typeface="Roboto Black" panose="02000000000000000000" pitchFamily="2" charset="0"/>
                <a:ea typeface="Roboto Black" panose="02000000000000000000" pitchFamily="2" charset="0"/>
              </a:rPr>
              <a:t>ratio</a:t>
            </a:r>
            <a:endParaRPr lang="de-DE" dirty="0">
              <a:latin typeface="Roboto Black" panose="02000000000000000000" pitchFamily="2" charset="0"/>
              <a:ea typeface="Roboto Black" panose="02000000000000000000" pitchFamily="2" charset="0"/>
            </a:endParaRPr>
          </a:p>
          <a:p>
            <a:endParaRPr lang="de-DE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0AFBDB78-FCB4-A37B-01D3-15F08E7ED5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0" y="1551576"/>
            <a:ext cx="10985500" cy="3754847"/>
          </a:xfr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A7907C4-5C99-62C4-D0BB-721146947E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EGU General Assembly 2024 | Marianne Böhm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45A5B75-4A2B-927B-4131-E10EA3C8D8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82A7CD-7D94-42A9-A086-DBA4A84AEDF1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3040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2A37FA0-3ED7-4B34-C901-7A1D79AB78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latin typeface="Roboto Black" panose="02000000000000000000" pitchFamily="2" charset="0"/>
                <a:ea typeface="Roboto Black" panose="02000000000000000000" pitchFamily="2" charset="0"/>
              </a:rPr>
              <a:t>Total C </a:t>
            </a:r>
            <a:r>
              <a:rPr lang="de-DE" dirty="0" err="1">
                <a:latin typeface="Roboto Black" panose="02000000000000000000" pitchFamily="2" charset="0"/>
                <a:ea typeface="Roboto Black" panose="02000000000000000000" pitchFamily="2" charset="0"/>
              </a:rPr>
              <a:t>respired</a:t>
            </a:r>
            <a:endParaRPr lang="de-DE" dirty="0"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C5904B22-9368-9747-AF98-898D27F3AE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539" y="923731"/>
            <a:ext cx="7084782" cy="4473769"/>
          </a:xfr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B7142A7-DEBE-A5E6-E04B-2A3B669B40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EGU General Assembly 2024 | Marianne Böhm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E940FF9-544F-F054-9E98-E6EDF53595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82A7CD-7D94-42A9-A086-DBA4A84AEDF1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3532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22B25F2-6C6E-037E-B4A8-5FA5357CCA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dirty="0" err="1">
                <a:latin typeface="Roboto Black" panose="02000000000000000000" pitchFamily="2" charset="0"/>
                <a:ea typeface="Roboto Black" panose="02000000000000000000" pitchFamily="2" charset="0"/>
              </a:rPr>
              <a:t>Decomposition</a:t>
            </a:r>
            <a:r>
              <a:rPr lang="de-DE" dirty="0"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de-DE" dirty="0" err="1">
                <a:latin typeface="Roboto Black" panose="02000000000000000000" pitchFamily="2" charset="0"/>
                <a:ea typeface="Roboto Black" panose="02000000000000000000" pitchFamily="2" charset="0"/>
              </a:rPr>
              <a:t>models</a:t>
            </a:r>
            <a:r>
              <a:rPr lang="de-DE" dirty="0">
                <a:latin typeface="Roboto Black" panose="02000000000000000000" pitchFamily="2" charset="0"/>
                <a:ea typeface="Roboto Black" panose="02000000000000000000" pitchFamily="2" charset="0"/>
              </a:rPr>
              <a:t>‘ </a:t>
            </a:r>
            <a:r>
              <a:rPr lang="de-DE" dirty="0" err="1">
                <a:latin typeface="Roboto Black" panose="02000000000000000000" pitchFamily="2" charset="0"/>
                <a:ea typeface="Roboto Black" panose="02000000000000000000" pitchFamily="2" charset="0"/>
              </a:rPr>
              <a:t>parameters</a:t>
            </a:r>
            <a:r>
              <a:rPr lang="de-DE" dirty="0"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</a:p>
          <a:p>
            <a:r>
              <a:rPr lang="de-DE" dirty="0"/>
              <a:t>(</a:t>
            </a:r>
            <a:r>
              <a:rPr lang="de-DE" i="1" dirty="0" err="1"/>
              <a:t>SoilR</a:t>
            </a:r>
            <a:r>
              <a:rPr lang="de-DE" dirty="0"/>
              <a:t>, Sierra et al.)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5A2BBD2-5200-8222-6EBE-19275A943F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EGU General Assembly 2024 | Marianne Böhm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DBE6F0-6B6E-09A2-9154-EA889B68A5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82A7CD-7D94-42A9-A086-DBA4A84AEDF1}" type="slidenum">
              <a:rPr lang="de-DE" smtClean="0"/>
              <a:t>7</a:t>
            </a:fld>
            <a:endParaRPr lang="de-DE"/>
          </a:p>
        </p:txBody>
      </p:sp>
      <p:pic>
        <p:nvPicPr>
          <p:cNvPr id="15" name="Inhaltsplatzhalter 14">
            <a:extLst>
              <a:ext uri="{FF2B5EF4-FFF2-40B4-BE49-F238E27FC236}">
                <a16:creationId xmlns:a16="http://schemas.microsoft.com/office/drawing/2014/main" id="{96F68F75-8231-7993-AABC-4399AFCF20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844258" y="977902"/>
            <a:ext cx="7680599" cy="4772349"/>
          </a:xfrm>
        </p:spPr>
      </p:pic>
    </p:spTree>
    <p:extLst>
      <p:ext uri="{BB962C8B-B14F-4D97-AF65-F5344CB8AC3E}">
        <p14:creationId xmlns:p14="http://schemas.microsoft.com/office/powerpoint/2010/main" val="4046351664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| Inhaltseiten">
  <a:themeElements>
    <a:clrScheme name="Universität">
      <a:dk1>
        <a:srgbClr val="002F5D"/>
      </a:dk1>
      <a:lt1>
        <a:srgbClr val="FFFFFF"/>
      </a:lt1>
      <a:dk2>
        <a:srgbClr val="002F5D"/>
      </a:dk2>
      <a:lt2>
        <a:srgbClr val="FFFFFF"/>
      </a:lt2>
      <a:accent1>
        <a:srgbClr val="AE9A63"/>
      </a:accent1>
      <a:accent2>
        <a:srgbClr val="7682A5"/>
      </a:accent2>
      <a:accent3>
        <a:srgbClr val="8E98B7"/>
      </a:accent3>
      <a:accent4>
        <a:srgbClr val="FFFFFF"/>
      </a:accent4>
      <a:accent5>
        <a:srgbClr val="FFFFFF"/>
      </a:accent5>
      <a:accent6>
        <a:srgbClr val="FFFFFF"/>
      </a:accent6>
      <a:hlink>
        <a:srgbClr val="7682A5"/>
      </a:hlink>
      <a:folHlink>
        <a:srgbClr val="A8AFC8"/>
      </a:folHlink>
    </a:clrScheme>
    <a:fontScheme name="UniJena_Hausschrift_Roboto">
      <a:majorFont>
        <a:latin typeface="Roboto Serif"/>
        <a:ea typeface=""/>
        <a:cs typeface=""/>
      </a:majorFont>
      <a:minorFont>
        <a:latin typeface="Roboto Condensed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8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250</Words>
  <Application>Microsoft Office PowerPoint</Application>
  <PresentationFormat>Breitbild</PresentationFormat>
  <Paragraphs>41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3" baseType="lpstr">
      <vt:lpstr>Roboto Serif</vt:lpstr>
      <vt:lpstr>Arial</vt:lpstr>
      <vt:lpstr>Calibri</vt:lpstr>
      <vt:lpstr>Roboto Black</vt:lpstr>
      <vt:lpstr>Roboto Condensed</vt:lpstr>
      <vt:lpstr>Master | Inhaltseiten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Marianne Dorothea Böhm</dc:creator>
  <cp:lastModifiedBy>Marianne Böhm</cp:lastModifiedBy>
  <cp:revision>9</cp:revision>
  <dcterms:created xsi:type="dcterms:W3CDTF">2024-01-08T14:12:13Z</dcterms:created>
  <dcterms:modified xsi:type="dcterms:W3CDTF">2024-04-11T10:07:00Z</dcterms:modified>
</cp:coreProperties>
</file>