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6" r:id="rId3"/>
    <p:sldId id="267" r:id="rId4"/>
    <p:sldId id="268" r:id="rId5"/>
    <p:sldId id="271" r:id="rId6"/>
    <p:sldId id="276" r:id="rId7"/>
    <p:sldId id="2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6D"/>
    <a:srgbClr val="E8E8E8"/>
    <a:srgbClr val="654730"/>
    <a:srgbClr val="D1B9A3"/>
    <a:srgbClr val="FF8229"/>
    <a:srgbClr val="FEE0B4"/>
    <a:srgbClr val="3E4832"/>
    <a:srgbClr val="48543A"/>
    <a:srgbClr val="4E5B3F"/>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7063B-AC16-4181-95AA-2174BB35602F}" v="26" dt="2024-04-14T11:30:13.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58721" autoAdjust="0"/>
  </p:normalViewPr>
  <p:slideViewPr>
    <p:cSldViewPr snapToGrid="0">
      <p:cViewPr varScale="1">
        <p:scale>
          <a:sx n="36" d="100"/>
          <a:sy n="36" d="100"/>
        </p:scale>
        <p:origin x="18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D6D8C-8504-4038-ACBB-C99A5B8BF730}"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61C9B-DC71-429E-804A-69466835FC2F}" type="slidenum">
              <a:rPr lang="en-GB" smtClean="0"/>
              <a:t>‹#›</a:t>
            </a:fld>
            <a:endParaRPr lang="en-GB"/>
          </a:p>
        </p:txBody>
      </p:sp>
    </p:spTree>
    <p:extLst>
      <p:ext uri="{BB962C8B-B14F-4D97-AF65-F5344CB8AC3E}">
        <p14:creationId xmlns:p14="http://schemas.microsoft.com/office/powerpoint/2010/main" val="68080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Today...</a:t>
            </a:r>
            <a:r>
              <a:rPr lang="en-US" err="1">
                <a:ea typeface="Calibri"/>
                <a:cs typeface="Calibri"/>
              </a:rPr>
              <a:t>GlobalRx</a:t>
            </a:r>
            <a:r>
              <a:rPr lang="en-US">
                <a:ea typeface="Calibri"/>
                <a:cs typeface="Calibri"/>
              </a:rPr>
              <a:t>: dataset of prescribed burns from around the world, I've been helping put together and analyzing for the past year</a:t>
            </a:r>
          </a:p>
          <a:p>
            <a:pPr marL="628650" lvl="1" indent="-171450">
              <a:buFont typeface="Courier New"/>
              <a:buChar char="o"/>
            </a:pPr>
            <a:r>
              <a:rPr lang="en-US">
                <a:ea typeface="Calibri"/>
                <a:cs typeface="Calibri"/>
              </a:rPr>
              <a:t>As well as its potential for assessing the impacts of climate change on prescribed burning</a:t>
            </a:r>
          </a:p>
          <a:p>
            <a:pPr marL="171450" indent="-171450">
              <a:buFont typeface="Arial"/>
              <a:buChar char="•"/>
            </a:pPr>
            <a:r>
              <a:rPr lang="en-US">
                <a:ea typeface="Calibri"/>
                <a:cs typeface="Calibri"/>
              </a:rPr>
              <a:t>Thank my advisor, who originally conceptualized the idea, and all the collaborators and coauthors without whom this project and dataset would have been impossible</a:t>
            </a:r>
          </a:p>
        </p:txBody>
      </p:sp>
      <p:sp>
        <p:nvSpPr>
          <p:cNvPr id="4" name="Slide Number Placeholder 3"/>
          <p:cNvSpPr>
            <a:spLocks noGrp="1"/>
          </p:cNvSpPr>
          <p:nvPr>
            <p:ph type="sldNum" sz="quarter" idx="5"/>
          </p:nvPr>
        </p:nvSpPr>
        <p:spPr/>
        <p:txBody>
          <a:bodyPr/>
          <a:lstStyle/>
          <a:p>
            <a:fld id="{7AA61C9B-DC71-429E-804A-69466835FC2F}" type="slidenum">
              <a:rPr lang="en-GB" smtClean="0"/>
              <a:t>1</a:t>
            </a:fld>
            <a:endParaRPr lang="en-GB"/>
          </a:p>
        </p:txBody>
      </p:sp>
    </p:spTree>
    <p:extLst>
      <p:ext uri="{BB962C8B-B14F-4D97-AF65-F5344CB8AC3E}">
        <p14:creationId xmlns:p14="http://schemas.microsoft.com/office/powerpoint/2010/main" val="28555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Prescribed burning is a very prominent land management tool used in nearly all parts of the world to do all sorts of things, from reducing hazardous fuel loads to mitigate wildfire risk, ecological conservation of (especially fire adapted species), renewing pastures, and also many other reason.</a:t>
            </a:r>
          </a:p>
          <a:p>
            <a:pPr marL="285750" indent="-285750">
              <a:buFont typeface="Arial"/>
              <a:buChar char="•"/>
            </a:pPr>
            <a:r>
              <a:rPr lang="en-US">
                <a:ea typeface="Calibri"/>
                <a:cs typeface="Calibri"/>
              </a:rPr>
              <a:t>However, the use of Rx burns is limited by the weather conditions, since conditions for burning need to be selected such that the fire behavior is sufficient enough to accomplish the burn's objectives, but also not so extreme that it escapes or causes excessive damage.</a:t>
            </a:r>
          </a:p>
          <a:p>
            <a:pPr marL="285750" indent="-285750">
              <a:buFont typeface="Arial"/>
              <a:buChar char="•"/>
            </a:pPr>
            <a:r>
              <a:rPr lang="en-US">
                <a:ea typeface="Calibri"/>
                <a:cs typeface="Calibri"/>
              </a:rPr>
              <a:t>And then with climate change in the picture, this complicates planning prescribed burns since this means that the optimal conditions for conducting burns can either change in frequency, or shift, occurring at earlier or later times of the typical burning season.</a:t>
            </a:r>
          </a:p>
          <a:p>
            <a:pPr marL="285750" indent="-285750">
              <a:buFont typeface="Arial"/>
              <a:buChar char="•"/>
            </a:pPr>
            <a:r>
              <a:rPr lang="en-US">
                <a:ea typeface="Calibri"/>
                <a:cs typeface="Calibri"/>
              </a:rPr>
              <a:t>Lots of regional knowledge, but there's never been a global analysis yet of climate change effect on prescribed burning, nor (to our knowledge) a global harmonized dataset on prescribed burning to inform such an analysis.</a:t>
            </a:r>
          </a:p>
          <a:p>
            <a:pPr marL="285750" indent="-285750">
              <a:buFont typeface="Arial"/>
              <a:buChar char="•"/>
            </a:pPr>
            <a:r>
              <a:rPr lang="en-US">
                <a:ea typeface="Calibri"/>
                <a:cs typeface="Calibri"/>
              </a:rPr>
              <a:t>And then so that's what inspired us then to put together this dataset.</a:t>
            </a:r>
          </a:p>
        </p:txBody>
      </p:sp>
      <p:sp>
        <p:nvSpPr>
          <p:cNvPr id="4" name="Slide Number Placeholder 3"/>
          <p:cNvSpPr>
            <a:spLocks noGrp="1"/>
          </p:cNvSpPr>
          <p:nvPr>
            <p:ph type="sldNum" sz="quarter" idx="5"/>
          </p:nvPr>
        </p:nvSpPr>
        <p:spPr/>
        <p:txBody>
          <a:bodyPr/>
          <a:lstStyle/>
          <a:p>
            <a:fld id="{7AA61C9B-DC71-429E-804A-69466835FC2F}" type="slidenum">
              <a:rPr lang="en-GB" smtClean="0"/>
              <a:t>2</a:t>
            </a:fld>
            <a:endParaRPr lang="en-GB"/>
          </a:p>
        </p:txBody>
      </p:sp>
    </p:spTree>
    <p:extLst>
      <p:ext uri="{BB962C8B-B14F-4D97-AF65-F5344CB8AC3E}">
        <p14:creationId xmlns:p14="http://schemas.microsoft.com/office/powerpoint/2010/main" val="415758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So putting together the dataset basically involved 3 steps.</a:t>
            </a:r>
          </a:p>
          <a:p>
            <a:pPr marL="285750" indent="-285750">
              <a:buFont typeface="Arial"/>
              <a:buChar char="•"/>
            </a:pPr>
            <a:r>
              <a:rPr lang="en-US">
                <a:ea typeface="Calibri"/>
                <a:cs typeface="Calibri"/>
              </a:rPr>
              <a:t>The first was essentially just collecting any prescribed burning records we could find from as many sources as possible. And this involved first finding data from any public online databases and repositories (mostly government agency websites that keep records on fires)</a:t>
            </a:r>
          </a:p>
          <a:p>
            <a:pPr marL="285750" indent="-285750">
              <a:buFont typeface="Arial"/>
              <a:buChar char="•"/>
            </a:pPr>
            <a:r>
              <a:rPr lang="en-US">
                <a:ea typeface="Calibri"/>
                <a:cs typeface="Calibri"/>
              </a:rPr>
              <a:t>Once we had exhausted that route, we then tapped into our existing network of collaborators to ask if they had any data they were willing to share, before moving on to just cold-contacting people from relevant agencies, NGOs, and other institutions who we thought might have data.</a:t>
            </a:r>
          </a:p>
          <a:p>
            <a:pPr marL="285750" indent="-285750">
              <a:buFont typeface="Arial"/>
              <a:buChar char="•"/>
            </a:pPr>
            <a:r>
              <a:rPr lang="en-US">
                <a:ea typeface="Calibri"/>
                <a:cs typeface="Calibri"/>
              </a:rPr>
              <a:t>After we collected all the records, we then worked to standardize and clean the data, getting rid of or correcting any erroneous points (such as duplicates or those falling into bodies of water, and keeping just the points for which we had, at the minimum a date (consisting of the day, month, and year), the latitude, and the longitude.</a:t>
            </a:r>
          </a:p>
          <a:p>
            <a:pPr marL="285750" indent="-285750">
              <a:buFont typeface="Arial"/>
              <a:buChar char="•"/>
            </a:pPr>
            <a:r>
              <a:rPr lang="en-US">
                <a:ea typeface="Calibri"/>
                <a:cs typeface="Calibri"/>
              </a:rPr>
              <a:t>Lastly, for each data point we collected, we determined (or geolocated) the ecosystem and land cover type the burn was conducted in, and also the values of several meteorological variables </a:t>
            </a:r>
            <a:r>
              <a:rPr lang="en-US"/>
              <a:t>at the time and location of the burn </a:t>
            </a:r>
            <a:r>
              <a:rPr lang="en-US">
                <a:ea typeface="Calibri"/>
                <a:cs typeface="Calibri"/>
              </a:rPr>
              <a:t>used to measure fire behavior.</a:t>
            </a:r>
          </a:p>
          <a:p>
            <a:pPr lvl="1" indent="-285750">
              <a:buFont typeface="Courier New"/>
              <a:buChar char="o"/>
            </a:pPr>
            <a:r>
              <a:rPr lang="en-US">
                <a:ea typeface="Calibri"/>
                <a:cs typeface="Calibri"/>
              </a:rPr>
              <a:t>And I'll explain this in a bit more detail on the next slide</a:t>
            </a:r>
          </a:p>
          <a:p>
            <a:pPr marL="285750" indent="-285750">
              <a:buFont typeface="Arial"/>
              <a:buChar char="•"/>
            </a:pPr>
            <a:endParaRPr lang="en-US">
              <a:ea typeface="Calibri"/>
              <a:cs typeface="Calibri"/>
            </a:endParaRPr>
          </a:p>
          <a:p>
            <a:pPr marL="285750" indent="-2857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7AA61C9B-DC71-429E-804A-69466835FC2F}" type="slidenum">
              <a:rPr lang="en-GB" smtClean="0"/>
              <a:t>3</a:t>
            </a:fld>
            <a:endParaRPr lang="en-GB"/>
          </a:p>
        </p:txBody>
      </p:sp>
    </p:spTree>
    <p:extLst>
      <p:ext uri="{BB962C8B-B14F-4D97-AF65-F5344CB8AC3E}">
        <p14:creationId xmlns:p14="http://schemas.microsoft.com/office/powerpoint/2010/main" val="242729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ea typeface="Calibri" panose="020F0502020204030204"/>
                <a:cs typeface="Calibri" panose="020F0502020204030204"/>
              </a:rPr>
              <a:t>So hopefully this slide provides a slightly more concrete look at what our dataset actually looks like – if you look to the map the red dots represent the burn records, and the countries from which we have data are </a:t>
            </a:r>
            <a:r>
              <a:rPr lang="en-GB" dirty="0" err="1">
                <a:ea typeface="Calibri" panose="020F0502020204030204"/>
                <a:cs typeface="Calibri" panose="020F0502020204030204"/>
              </a:rPr>
              <a:t>colored</a:t>
            </a:r>
            <a:r>
              <a:rPr lang="en-GB" dirty="0">
                <a:ea typeface="Calibri" panose="020F0502020204030204"/>
                <a:cs typeface="Calibri" panose="020F0502020204030204"/>
              </a:rPr>
              <a:t> in according to the amount of data we have for that country</a:t>
            </a:r>
            <a:endParaRPr lang="en-US" dirty="0"/>
          </a:p>
          <a:p>
            <a:pPr marL="171450" indent="-171450">
              <a:buFont typeface="Arial"/>
              <a:buChar char="•"/>
            </a:pPr>
            <a:r>
              <a:rPr lang="en-GB" dirty="0">
                <a:ea typeface="Calibri" panose="020F0502020204030204"/>
                <a:cs typeface="Calibri" panose="020F0502020204030204"/>
              </a:rPr>
              <a:t>But so in total, we were able to collect a total of 190,000 records from 16 different countries, spanning the years from 1979 to 2023.</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dirty="0">
                <a:ea typeface="Calibri" panose="020F0502020204030204"/>
                <a:cs typeface="Calibri" panose="020F0502020204030204"/>
              </a:rPr>
              <a:t>I do however want to point out that as you may have noticed already on the figure, the amount of data per country varies vastly, with Australia making up about 60% of the total dataset with 120,000 records. In addition to that, the spatial and temporal coverage also varies quite a bit within each country, since a lot of these records come from regional databases, and .</a:t>
            </a:r>
          </a:p>
          <a:p>
            <a:pPr marL="171450" indent="-171450">
              <a:buFont typeface="Arial"/>
              <a:buChar char="•"/>
            </a:pPr>
            <a:r>
              <a:rPr lang="en-GB" dirty="0">
                <a:ea typeface="Calibri" panose="020F0502020204030204"/>
                <a:cs typeface="Calibri" panose="020F0502020204030204"/>
              </a:rPr>
              <a:t>That being said, with the records we did have, we obtained the following information and features.</a:t>
            </a:r>
          </a:p>
          <a:p>
            <a:pPr marL="171450" indent="-171450">
              <a:buFont typeface="Arial"/>
              <a:buChar char="•"/>
            </a:pPr>
            <a:r>
              <a:rPr lang="en-GB" dirty="0">
                <a:ea typeface="Calibri" panose="020F0502020204030204"/>
                <a:cs typeface="Calibri" panose="020F0502020204030204"/>
              </a:rPr>
              <a:t>So the burn information, which includes the date, location, citation, and agency, was just extracted from the original burn record, so that for each record you can know where that record came from.</a:t>
            </a:r>
          </a:p>
          <a:p>
            <a:pPr marL="171450" indent="-171450">
              <a:buFont typeface="Arial"/>
              <a:buChar char="•"/>
            </a:pPr>
            <a:r>
              <a:rPr lang="en-GB" dirty="0">
                <a:ea typeface="Calibri" panose="020F0502020204030204"/>
                <a:cs typeface="Calibri" panose="020F0502020204030204"/>
              </a:rPr>
              <a:t>In addition to that info, for each record, we also extracted the value of several meteorological variables, such as Temperature, Relative Humidity, and Wind Speed, as well as some fire weather indices such as the MacArthur Forest Fire Index, all directly from or calculated from the ERA5 reanalysis dataset.</a:t>
            </a:r>
          </a:p>
          <a:p>
            <a:pPr marL="171450" indent="-171450">
              <a:buFont typeface="Arial"/>
              <a:buChar char="•"/>
            </a:pPr>
            <a:r>
              <a:rPr lang="en-GB" dirty="0">
                <a:ea typeface="Calibri" panose="020F0502020204030204"/>
                <a:cs typeface="Calibri" panose="020F0502020204030204"/>
              </a:rPr>
              <a:t>Then we also determined the ecosystem information, which we extracted from the Olson Biome and Ecoregion, land cover from the </a:t>
            </a:r>
            <a:r>
              <a:rPr lang="en-GB" dirty="0" err="1">
                <a:ea typeface="Calibri" panose="020F0502020204030204"/>
                <a:cs typeface="Calibri" panose="020F0502020204030204"/>
              </a:rPr>
              <a:t>pettinari</a:t>
            </a:r>
            <a:r>
              <a:rPr lang="en-GB" dirty="0">
                <a:ea typeface="Calibri" panose="020F0502020204030204"/>
                <a:cs typeface="Calibri" panose="020F0502020204030204"/>
              </a:rPr>
              <a:t> and </a:t>
            </a:r>
            <a:r>
              <a:rPr lang="en-GB" dirty="0" err="1">
                <a:ea typeface="Calibri" panose="020F0502020204030204"/>
                <a:cs typeface="Calibri" panose="020F0502020204030204"/>
              </a:rPr>
              <a:t>chuvieco</a:t>
            </a:r>
            <a:r>
              <a:rPr lang="en-GB" dirty="0">
                <a:ea typeface="Calibri" panose="020F0502020204030204"/>
                <a:cs typeface="Calibri" panose="020F0502020204030204"/>
              </a:rPr>
              <a:t> global fuel dataset, the </a:t>
            </a:r>
            <a:r>
              <a:rPr lang="en-GB" dirty="0" err="1">
                <a:ea typeface="Calibri" panose="020F0502020204030204"/>
                <a:cs typeface="Calibri" panose="020F0502020204030204"/>
              </a:rPr>
              <a:t>Koppen</a:t>
            </a:r>
            <a:r>
              <a:rPr lang="en-GB" dirty="0">
                <a:ea typeface="Calibri" panose="020F0502020204030204"/>
                <a:cs typeface="Calibri" panose="020F0502020204030204"/>
              </a:rPr>
              <a:t>-Geiger climate classification, and finally some information about whether the burn was conducted in world database of protected areas region.</a:t>
            </a:r>
          </a:p>
        </p:txBody>
      </p:sp>
      <p:sp>
        <p:nvSpPr>
          <p:cNvPr id="4" name="Slide Number Placeholder 3"/>
          <p:cNvSpPr>
            <a:spLocks noGrp="1"/>
          </p:cNvSpPr>
          <p:nvPr>
            <p:ph type="sldNum" sz="quarter" idx="5"/>
          </p:nvPr>
        </p:nvSpPr>
        <p:spPr/>
        <p:txBody>
          <a:bodyPr/>
          <a:lstStyle/>
          <a:p>
            <a:fld id="{7AA61C9B-DC71-429E-804A-69466835FC2F}" type="slidenum">
              <a:rPr lang="en-GB" smtClean="0"/>
              <a:t>4</a:t>
            </a:fld>
            <a:endParaRPr lang="en-GB"/>
          </a:p>
        </p:txBody>
      </p:sp>
    </p:spTree>
    <p:extLst>
      <p:ext uri="{BB962C8B-B14F-4D97-AF65-F5344CB8AC3E}">
        <p14:creationId xmlns:p14="http://schemas.microsoft.com/office/powerpoint/2010/main" val="376063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ea typeface="Calibri"/>
                <a:cs typeface="Calibri"/>
              </a:rPr>
              <a:t>Despite the fact that coverage is heterogenous, with this data we can still start to get a nice idea of the seasonality of prescribed burns around the world in a range of different biomes and ecosystems. </a:t>
            </a:r>
          </a:p>
          <a:p>
            <a:pPr marL="285750" indent="-285750">
              <a:buFont typeface="Arial"/>
              <a:buChar char="•"/>
            </a:pPr>
            <a:r>
              <a:rPr lang="en-US" dirty="0">
                <a:ea typeface="Calibri"/>
                <a:cs typeface="Calibri"/>
              </a:rPr>
              <a:t>So in this figure, </a:t>
            </a:r>
            <a:r>
              <a:rPr lang="en-US" dirty="0"/>
              <a:t>the countries represented in the dataset are outlined in black and </a:t>
            </a:r>
            <a:r>
              <a:rPr lang="en-US" dirty="0">
                <a:ea typeface="Calibri"/>
                <a:cs typeface="Calibri"/>
              </a:rPr>
              <a:t>the red dots are each of the burn records.</a:t>
            </a:r>
          </a:p>
          <a:p>
            <a:pPr marL="285750" indent="-285750">
              <a:buFont typeface="Arial"/>
              <a:buChar char="•"/>
            </a:pPr>
            <a:r>
              <a:rPr lang="en-US" dirty="0"/>
              <a:t>The</a:t>
            </a:r>
            <a:r>
              <a:rPr lang="en-US" dirty="0">
                <a:ea typeface="Calibri"/>
                <a:cs typeface="Calibri"/>
              </a:rPr>
              <a:t> histograms will show how many records there are for a certain country and biome over the course of a year. The border color of the histogram indicates the biome, and the arrows are pointed in the general region from where the burn records used in the histogram are from.</a:t>
            </a:r>
            <a:endParaRPr lang="en-US" dirty="0"/>
          </a:p>
          <a:p>
            <a:pPr marL="285750" indent="-285750">
              <a:buFont typeface="Arial"/>
              <a:buChar char="•"/>
            </a:pPr>
            <a:r>
              <a:rPr lang="en-US" dirty="0">
                <a:ea typeface="Calibri"/>
                <a:cs typeface="Calibri"/>
              </a:rPr>
              <a:t>And so from this preliminary analysis, we can see that in many places much of the burning is concentrated in the boreal or austral spring and fall, like in much of North America, Australia, and Russia, while in the regions of Brazil the burns are more patterned according to the dry and wet seasons.</a:t>
            </a:r>
            <a:endParaRPr lang="en-US" dirty="0"/>
          </a:p>
        </p:txBody>
      </p:sp>
      <p:sp>
        <p:nvSpPr>
          <p:cNvPr id="4" name="Slide Number Placeholder 3"/>
          <p:cNvSpPr>
            <a:spLocks noGrp="1"/>
          </p:cNvSpPr>
          <p:nvPr>
            <p:ph type="sldNum" sz="quarter" idx="5"/>
          </p:nvPr>
        </p:nvSpPr>
        <p:spPr/>
        <p:txBody>
          <a:bodyPr/>
          <a:lstStyle/>
          <a:p>
            <a:fld id="{7AA61C9B-DC71-429E-804A-69466835FC2F}" type="slidenum">
              <a:rPr lang="en-GB" smtClean="0"/>
              <a:t>5</a:t>
            </a:fld>
            <a:endParaRPr lang="en-GB"/>
          </a:p>
        </p:txBody>
      </p:sp>
    </p:spTree>
    <p:extLst>
      <p:ext uri="{BB962C8B-B14F-4D97-AF65-F5344CB8AC3E}">
        <p14:creationId xmlns:p14="http://schemas.microsoft.com/office/powerpoint/2010/main" val="287490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In addition to the seasonality, we also wanted to </a:t>
            </a:r>
            <a:r>
              <a:rPr lang="en-GB" dirty="0" err="1">
                <a:ea typeface="Calibri"/>
                <a:cs typeface="Calibri"/>
              </a:rPr>
              <a:t>analyze</a:t>
            </a:r>
            <a:r>
              <a:rPr lang="en-GB" dirty="0">
                <a:ea typeface="Calibri"/>
                <a:cs typeface="Calibri"/>
              </a:rPr>
              <a:t> the meteorological conditions under which the burns were conducted, since this is what we can actually use to determine the impact of climate change on burn weather conditions. And this we do using the meteorological values we geolocated from the ERA5 dataset.</a:t>
            </a:r>
          </a:p>
          <a:p>
            <a:pPr marL="171450" indent="-171450">
              <a:buFont typeface="Arial"/>
              <a:buChar char="•"/>
            </a:pPr>
            <a:r>
              <a:rPr lang="en-GB" dirty="0">
                <a:ea typeface="Calibri"/>
                <a:cs typeface="Calibri"/>
              </a:rPr>
              <a:t>So for this example, we're going to zoom into the data from Portugal, which has about 2800 total records.</a:t>
            </a:r>
          </a:p>
          <a:p>
            <a:pPr marL="171450" indent="-171450">
              <a:buFont typeface="Arial"/>
              <a:buChar char="•"/>
            </a:pPr>
            <a:r>
              <a:rPr lang="en-GB" dirty="0">
                <a:ea typeface="Calibri"/>
                <a:cs typeface="Calibri"/>
              </a:rPr>
              <a:t>To start, we wanted to look at first the meteorological variables that are most commonly used in prescribed burn prescriptions, specifically temp, RH, and wind speed.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dirty="0">
                <a:ea typeface="Calibri"/>
                <a:cs typeface="Calibri"/>
              </a:rPr>
              <a:t>So these here are histograms of temperature, wind speed, and relative humidity conditions, so you can get an idea of the distribution of the burns conducted </a:t>
            </a:r>
            <a:r>
              <a:rPr lang="en-GB">
                <a:ea typeface="Calibri"/>
                <a:cs typeface="Calibri"/>
              </a:rPr>
              <a:t>under a </a:t>
            </a:r>
            <a:r>
              <a:rPr lang="en-GB" dirty="0">
                <a:ea typeface="Calibri"/>
                <a:cs typeface="Calibri"/>
              </a:rPr>
              <a:t>specific range of </a:t>
            </a:r>
            <a:r>
              <a:rPr lang="en-GB">
                <a:ea typeface="Calibri"/>
                <a:cs typeface="Calibri"/>
              </a:rPr>
              <a:t>meteorological conditions. </a:t>
            </a:r>
            <a:r>
              <a:rPr lang="en-GB" dirty="0">
                <a:ea typeface="Calibri"/>
                <a:cs typeface="Calibri"/>
              </a:rPr>
              <a:t>Then in the red lines are the actual ranges of RH, T, and wind that are recommended for burning in shrublands in Portugal, so we can actually get an idea what fraction of burns were conducted within the recommended guidelines.</a:t>
            </a:r>
          </a:p>
          <a:p>
            <a:pPr marL="171450" indent="-171450">
              <a:buFont typeface="Arial"/>
              <a:buChar char="•"/>
            </a:pPr>
            <a:r>
              <a:rPr lang="en-GB" dirty="0">
                <a:ea typeface="Calibri"/>
                <a:cs typeface="Calibri"/>
              </a:rPr>
              <a:t>And then the bigger square plots are 2D histograms, describing the frequency of burns conducted under a combination of either relative humidity and temperature conditions on the left, and relative humidity and wind conditions on the right.</a:t>
            </a:r>
          </a:p>
          <a:p>
            <a:pPr marL="171450" indent="-171450">
              <a:buFont typeface="Arial"/>
              <a:buChar char="•"/>
            </a:pPr>
            <a:r>
              <a:rPr lang="en-GB" dirty="0">
                <a:ea typeface="Calibri"/>
                <a:cs typeface="Calibri"/>
              </a:rPr>
              <a:t>And this is just a preliminary analysis, but this analysis does tell us that the ERA5 data seems to be a relatively good approximation of ground conditions, since it seems that most burns do fall within the recommended guidelines and then decrease in frequency at the more extreme weather conditions.</a:t>
            </a:r>
          </a:p>
          <a:p>
            <a:pPr marL="171450" indent="-171450">
              <a:buFont typeface="Arial"/>
              <a:buChar char="•"/>
            </a:pPr>
            <a:r>
              <a:rPr lang="en-GB" dirty="0">
                <a:ea typeface="Calibri"/>
                <a:cs typeface="Calibri"/>
              </a:rPr>
              <a:t>And so we can use not just the prescriptions, but also some percentiles of real burn data with model projections of future climate to determine how the frequency or timing of the conditions that the burns are conducted under will change. And that will hopefully be our next steps moving forward with this dataset.</a:t>
            </a:r>
          </a:p>
          <a:p>
            <a:pPr marL="171450" indent="-171450">
              <a:buFont typeface="Arial"/>
              <a:buChar char="•"/>
            </a:pPr>
            <a:endParaRPr lang="en-GB" dirty="0">
              <a:ea typeface="Calibri"/>
              <a:cs typeface="Calibri"/>
            </a:endParaRPr>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7AA61C9B-DC71-429E-804A-69466835FC2F}" type="slidenum">
              <a:rPr lang="en-GB" smtClean="0"/>
              <a:t>6</a:t>
            </a:fld>
            <a:endParaRPr lang="en-GB"/>
          </a:p>
        </p:txBody>
      </p:sp>
    </p:spTree>
    <p:extLst>
      <p:ext uri="{BB962C8B-B14F-4D97-AF65-F5344CB8AC3E}">
        <p14:creationId xmlns:p14="http://schemas.microsoft.com/office/powerpoint/2010/main" val="410323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So just to recap, we've put together this dataset of prescribed burns from 16 different countries with data spanning from 1979-2023</a:t>
            </a:r>
          </a:p>
          <a:p>
            <a:pPr marL="171450" indent="-171450">
              <a:buFont typeface="Arial"/>
              <a:buChar char="•"/>
            </a:pPr>
            <a:r>
              <a:rPr lang="en-US" dirty="0">
                <a:ea typeface="Calibri"/>
                <a:cs typeface="Calibri"/>
              </a:rPr>
              <a:t>and to each of these data points we've added features describing the burn conditions, such as the meteorology, ecosystem, and land cover</a:t>
            </a:r>
          </a:p>
          <a:p>
            <a:pPr marL="171450" indent="-171450">
              <a:buFont typeface="Arial"/>
              <a:buChar char="•"/>
            </a:pPr>
            <a:r>
              <a:rPr lang="en-US" dirty="0">
                <a:ea typeface="Calibri"/>
                <a:cs typeface="Calibri"/>
              </a:rPr>
              <a:t>And using the meteorological features, we can use model predictions of future climate to assess how climate change will impact the conditions that burns are conducted under.</a:t>
            </a:r>
          </a:p>
        </p:txBody>
      </p:sp>
      <p:sp>
        <p:nvSpPr>
          <p:cNvPr id="4" name="Slide Number Placeholder 3"/>
          <p:cNvSpPr>
            <a:spLocks noGrp="1"/>
          </p:cNvSpPr>
          <p:nvPr>
            <p:ph type="sldNum" sz="quarter" idx="5"/>
          </p:nvPr>
        </p:nvSpPr>
        <p:spPr/>
        <p:txBody>
          <a:bodyPr/>
          <a:lstStyle/>
          <a:p>
            <a:fld id="{7AA61C9B-DC71-429E-804A-69466835FC2F}" type="slidenum">
              <a:rPr lang="en-GB" smtClean="0"/>
              <a:t>7</a:t>
            </a:fld>
            <a:endParaRPr lang="en-GB"/>
          </a:p>
        </p:txBody>
      </p:sp>
    </p:spTree>
    <p:extLst>
      <p:ext uri="{BB962C8B-B14F-4D97-AF65-F5344CB8AC3E}">
        <p14:creationId xmlns:p14="http://schemas.microsoft.com/office/powerpoint/2010/main" val="52087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BBCC-F83A-2F76-E26D-1B4E513CD3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9E925FF-1C05-378E-A29B-ECF18881C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FC0D4EB-9419-672F-D0DA-B9C88EE95387}"/>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5" name="Footer Placeholder 4">
            <a:extLst>
              <a:ext uri="{FF2B5EF4-FFF2-40B4-BE49-F238E27FC236}">
                <a16:creationId xmlns:a16="http://schemas.microsoft.com/office/drawing/2014/main" id="{DB3714F1-632F-4D10-86EA-540B72EA0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169629-EBFC-EC56-8114-706B4E4121A9}"/>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341574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A445-E520-AF5B-668C-BF74ACA77DC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8044480-97AF-55AC-71D5-64A71732F1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8953CC-E500-F49C-CC84-29F9FAD0515C}"/>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5" name="Footer Placeholder 4">
            <a:extLst>
              <a:ext uri="{FF2B5EF4-FFF2-40B4-BE49-F238E27FC236}">
                <a16:creationId xmlns:a16="http://schemas.microsoft.com/office/drawing/2014/main" id="{F1633C6A-BEFF-A3A2-DD35-3D0563A16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36ED2-62C4-8CE8-157F-16FFFEB22D96}"/>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196875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DE093-A5B9-423A-7A14-C04C0E6938E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C91DEEB-1E22-BAA8-F9CF-8B07E1FE7F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74DEEB-00E2-8CF0-151A-7386DF4DEC45}"/>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5" name="Footer Placeholder 4">
            <a:extLst>
              <a:ext uri="{FF2B5EF4-FFF2-40B4-BE49-F238E27FC236}">
                <a16:creationId xmlns:a16="http://schemas.microsoft.com/office/drawing/2014/main" id="{2A59DC9C-766E-BC3E-7748-12D5C25A3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B62E1-A859-2E79-58F7-20BAA4AA95AB}"/>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149350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3429-5B33-51CF-932B-49FAC2C2D18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11AA89-F58B-C344-32C4-8DA411E7CE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07B724-1914-EB79-18C4-2616287D2D0D}"/>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5" name="Footer Placeholder 4">
            <a:extLst>
              <a:ext uri="{FF2B5EF4-FFF2-40B4-BE49-F238E27FC236}">
                <a16:creationId xmlns:a16="http://schemas.microsoft.com/office/drawing/2014/main" id="{4F379F40-EFEB-67E0-7479-F394DE453E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82A6C-CFC0-14B5-5302-6C1FBE5FE520}"/>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308501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5738-6083-D1C8-B156-BBB7F25A7F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51BCD2D-0399-32EB-02CE-CA976594D4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71AF8E-0508-D0DD-5931-B4EE4208389F}"/>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5" name="Footer Placeholder 4">
            <a:extLst>
              <a:ext uri="{FF2B5EF4-FFF2-40B4-BE49-F238E27FC236}">
                <a16:creationId xmlns:a16="http://schemas.microsoft.com/office/drawing/2014/main" id="{3433B7B3-C0CD-1ECB-A672-98A7E1FF77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D3217-A5AE-588C-F032-BE6D2DA88124}"/>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172326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A08B-303A-1813-19A8-F3E80C9356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C49C3A7-EAFD-9156-2975-B24DA10121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392F4EA-0756-36BC-A1C3-1632329F1E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5E98FE-7467-15CA-24BE-15D3A1A2E538}"/>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6" name="Footer Placeholder 5">
            <a:extLst>
              <a:ext uri="{FF2B5EF4-FFF2-40B4-BE49-F238E27FC236}">
                <a16:creationId xmlns:a16="http://schemas.microsoft.com/office/drawing/2014/main" id="{9833DC74-E556-D8C9-AB6C-62FBEE2AF5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95DFD4-0A60-D811-0EAC-80EDA6FB2666}"/>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14859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A979-743B-1934-8AA6-01CD246D252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78ADDC8-E708-8C9F-ADC5-88DF77DC5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AE1FB3-B303-B507-DE91-52C905A2F0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76595B1-C4A6-BEB2-9B83-1AB1352ED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5D8C7A-D245-B67E-BA09-7AED69F0F5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2AC2314-2739-0C7D-931A-8219E0A07957}"/>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8" name="Footer Placeholder 7">
            <a:extLst>
              <a:ext uri="{FF2B5EF4-FFF2-40B4-BE49-F238E27FC236}">
                <a16:creationId xmlns:a16="http://schemas.microsoft.com/office/drawing/2014/main" id="{29178D47-C8CA-6864-67FA-0D7137E7AA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C16E7E-AB67-03B0-0C37-7B6A5A5355C3}"/>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147391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B80-4022-3491-933B-F64F5CF2D9C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F1478A-4810-39B0-EEB8-F6CF03652EAC}"/>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4" name="Footer Placeholder 3">
            <a:extLst>
              <a:ext uri="{FF2B5EF4-FFF2-40B4-BE49-F238E27FC236}">
                <a16:creationId xmlns:a16="http://schemas.microsoft.com/office/drawing/2014/main" id="{5CE816FA-21ED-D83B-71BF-3A1D5F14B6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5AF058-E4EA-B41D-8B39-F71DC82A47AE}"/>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11516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99F56-B84C-4EC0-E0AB-666522042ABA}"/>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3" name="Footer Placeholder 2">
            <a:extLst>
              <a:ext uri="{FF2B5EF4-FFF2-40B4-BE49-F238E27FC236}">
                <a16:creationId xmlns:a16="http://schemas.microsoft.com/office/drawing/2014/main" id="{A128EA70-48E6-01F3-F05C-D1745513CB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ED7FAF-DEBE-865E-3AA8-B102CEFD3E63}"/>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55287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63BF-97B7-F0C2-0829-6BB74F0C19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0E8F255-FD39-6E31-ACDF-4245C2C9F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FAC8CE3-6506-F842-3EDB-0BF91CC4D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611352-66F4-71E2-A263-C75FFF359185}"/>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6" name="Footer Placeholder 5">
            <a:extLst>
              <a:ext uri="{FF2B5EF4-FFF2-40B4-BE49-F238E27FC236}">
                <a16:creationId xmlns:a16="http://schemas.microsoft.com/office/drawing/2014/main" id="{8B614E04-A9B9-BEB3-CE2F-7959B0C1C3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813E9-336D-4382-436B-9F80B85E38AD}"/>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329065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B834-FE45-7D47-1C30-AA1FD7B003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16EA18F-FAF2-1CD6-84D8-9A796B699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49CC0F-29CF-7693-FB11-10CE0534F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C8B494-CA80-6168-DD56-C479ABE28A15}"/>
              </a:ext>
            </a:extLst>
          </p:cNvPr>
          <p:cNvSpPr>
            <a:spLocks noGrp="1"/>
          </p:cNvSpPr>
          <p:nvPr>
            <p:ph type="dt" sz="half" idx="10"/>
          </p:nvPr>
        </p:nvSpPr>
        <p:spPr/>
        <p:txBody>
          <a:bodyPr/>
          <a:lstStyle/>
          <a:p>
            <a:fld id="{60359E73-2DC7-514C-AC1A-31A9A827B64C}" type="datetimeFigureOut">
              <a:rPr lang="en-GB" smtClean="0"/>
              <a:t>15/04/2024</a:t>
            </a:fld>
            <a:endParaRPr lang="en-GB"/>
          </a:p>
        </p:txBody>
      </p:sp>
      <p:sp>
        <p:nvSpPr>
          <p:cNvPr id="6" name="Footer Placeholder 5">
            <a:extLst>
              <a:ext uri="{FF2B5EF4-FFF2-40B4-BE49-F238E27FC236}">
                <a16:creationId xmlns:a16="http://schemas.microsoft.com/office/drawing/2014/main" id="{BB31F277-373D-1312-EF1E-19C96D2094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E8D190-A9B5-45E2-DBD6-B462D61BA049}"/>
              </a:ext>
            </a:extLst>
          </p:cNvPr>
          <p:cNvSpPr>
            <a:spLocks noGrp="1"/>
          </p:cNvSpPr>
          <p:nvPr>
            <p:ph type="sldNum" sz="quarter" idx="12"/>
          </p:nvPr>
        </p:nvSpPr>
        <p:spPr/>
        <p:txBody>
          <a:bodyPr/>
          <a:lstStyle/>
          <a:p>
            <a:fld id="{ED20EB4B-AF46-8C48-9596-51E9BCB39E69}" type="slidenum">
              <a:rPr lang="en-GB" smtClean="0"/>
              <a:t>‹#›</a:t>
            </a:fld>
            <a:endParaRPr lang="en-GB"/>
          </a:p>
        </p:txBody>
      </p:sp>
    </p:spTree>
    <p:extLst>
      <p:ext uri="{BB962C8B-B14F-4D97-AF65-F5344CB8AC3E}">
        <p14:creationId xmlns:p14="http://schemas.microsoft.com/office/powerpoint/2010/main" val="52527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182A0-9577-C4F8-260C-CC3BF05B5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C3DCF0B-BB88-384A-C3D5-5F70AA7F0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C54791-5971-C142-3793-9960DD931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359E73-2DC7-514C-AC1A-31A9A827B64C}" type="datetimeFigureOut">
              <a:rPr lang="en-GB" smtClean="0"/>
              <a:t>15/04/2024</a:t>
            </a:fld>
            <a:endParaRPr lang="en-GB"/>
          </a:p>
        </p:txBody>
      </p:sp>
      <p:sp>
        <p:nvSpPr>
          <p:cNvPr id="5" name="Footer Placeholder 4">
            <a:extLst>
              <a:ext uri="{FF2B5EF4-FFF2-40B4-BE49-F238E27FC236}">
                <a16:creationId xmlns:a16="http://schemas.microsoft.com/office/drawing/2014/main" id="{07EF2EDE-24EB-4E74-0C92-DA54C6DBB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654057-A17F-921B-885B-7A4B05491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20EB4B-AF46-8C48-9596-51E9BCB39E69}" type="slidenum">
              <a:rPr lang="en-GB" smtClean="0"/>
              <a:t>‹#›</a:t>
            </a:fld>
            <a:endParaRPr lang="en-GB"/>
          </a:p>
        </p:txBody>
      </p:sp>
    </p:spTree>
    <p:extLst>
      <p:ext uri="{BB962C8B-B14F-4D97-AF65-F5344CB8AC3E}">
        <p14:creationId xmlns:p14="http://schemas.microsoft.com/office/powerpoint/2010/main" val="148425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microsoft.com/office/2007/relationships/hdphoto" Target="../media/hdphoto1.wdp"/><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9.sv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5B3F"/>
        </a:solidFill>
        <a:effectLst/>
      </p:bgPr>
    </p:bg>
    <p:spTree>
      <p:nvGrpSpPr>
        <p:cNvPr id="1" name=""/>
        <p:cNvGrpSpPr/>
        <p:nvPr/>
      </p:nvGrpSpPr>
      <p:grpSpPr>
        <a:xfrm>
          <a:off x="0" y="0"/>
          <a:ext cx="0" cy="0"/>
          <a:chOff x="0" y="0"/>
          <a:chExt cx="0" cy="0"/>
        </a:xfrm>
      </p:grpSpPr>
      <p:pic>
        <p:nvPicPr>
          <p:cNvPr id="4" name="Picture 3" descr="A firefighter standing on a hill with smoke coming out of it&#10;&#10;Description automatically generated">
            <a:extLst>
              <a:ext uri="{FF2B5EF4-FFF2-40B4-BE49-F238E27FC236}">
                <a16:creationId xmlns:a16="http://schemas.microsoft.com/office/drawing/2014/main" id="{34BB5FED-9CCB-DFB2-F42B-66E9F385440C}"/>
              </a:ext>
            </a:extLst>
          </p:cNvPr>
          <p:cNvPicPr>
            <a:picLocks noChangeAspect="1"/>
          </p:cNvPicPr>
          <p:nvPr/>
        </p:nvPicPr>
        <p:blipFill rotWithShape="1">
          <a:blip r:embed="rId3"/>
          <a:srcRect l="-212" t="3911" r="15979" b="282"/>
          <a:stretch/>
        </p:blipFill>
        <p:spPr>
          <a:xfrm rot="5400000">
            <a:off x="5705724" y="372852"/>
            <a:ext cx="6864010" cy="6095122"/>
          </a:xfrm>
          <a:prstGeom prst="rect">
            <a:avLst/>
          </a:prstGeom>
        </p:spPr>
      </p:pic>
      <p:sp>
        <p:nvSpPr>
          <p:cNvPr id="2" name="Title 1">
            <a:extLst>
              <a:ext uri="{FF2B5EF4-FFF2-40B4-BE49-F238E27FC236}">
                <a16:creationId xmlns:a16="http://schemas.microsoft.com/office/drawing/2014/main" id="{FF26DAB5-FEDB-28AE-4669-9B36B7EB2941}"/>
              </a:ext>
            </a:extLst>
          </p:cNvPr>
          <p:cNvSpPr>
            <a:spLocks noGrp="1"/>
          </p:cNvSpPr>
          <p:nvPr>
            <p:ph type="ctrTitle"/>
          </p:nvPr>
        </p:nvSpPr>
        <p:spPr>
          <a:xfrm>
            <a:off x="1635006" y="1107830"/>
            <a:ext cx="8925126" cy="2144408"/>
          </a:xfrm>
          <a:solidFill>
            <a:srgbClr val="6A492E">
              <a:alpha val="80000"/>
            </a:srgbClr>
          </a:solidFill>
          <a:ln w="28575">
            <a:solidFill>
              <a:srgbClr val="FF7E4C"/>
            </a:solidFill>
          </a:ln>
        </p:spPr>
        <p:txBody>
          <a:bodyPr vert="horz" lIns="91440" tIns="45720" rIns="91440" bIns="45720" rtlCol="0" anchor="ctr">
            <a:normAutofit/>
          </a:bodyPr>
          <a:lstStyle/>
          <a:p>
            <a:r>
              <a:rPr lang="en-GB" b="1" dirty="0">
                <a:solidFill>
                  <a:srgbClr val="FF8229"/>
                </a:solidFill>
              </a:rPr>
              <a:t>GlobalRx:</a:t>
            </a:r>
            <a:br>
              <a:rPr lang="en-GB" b="1" dirty="0">
                <a:solidFill>
                  <a:srgbClr val="FF7E4C"/>
                </a:solidFill>
              </a:rPr>
            </a:br>
            <a:r>
              <a:rPr lang="en-GB" sz="3200" dirty="0">
                <a:solidFill>
                  <a:srgbClr val="FFE16D"/>
                </a:solidFill>
                <a:ea typeface="+mj-lt"/>
                <a:cs typeface="+mj-lt"/>
              </a:rPr>
              <a:t>A global assemblage of regional prescribed fire records for use in assessments of climate change</a:t>
            </a:r>
            <a:endParaRPr lang="en-GB" sz="3200" b="1" dirty="0">
              <a:solidFill>
                <a:srgbClr val="FFE16D"/>
              </a:solidFill>
              <a:ea typeface="+mj-lt"/>
              <a:cs typeface="+mj-lt"/>
            </a:endParaRPr>
          </a:p>
        </p:txBody>
      </p:sp>
      <p:sp>
        <p:nvSpPr>
          <p:cNvPr id="3" name="Subtitle 2">
            <a:extLst>
              <a:ext uri="{FF2B5EF4-FFF2-40B4-BE49-F238E27FC236}">
                <a16:creationId xmlns:a16="http://schemas.microsoft.com/office/drawing/2014/main" id="{36121218-9DAF-D0B6-F68F-6F909D75037D}"/>
              </a:ext>
            </a:extLst>
          </p:cNvPr>
          <p:cNvSpPr>
            <a:spLocks noGrp="1"/>
          </p:cNvSpPr>
          <p:nvPr>
            <p:ph type="subTitle" idx="1"/>
          </p:nvPr>
        </p:nvSpPr>
        <p:spPr>
          <a:xfrm>
            <a:off x="1383632" y="5077399"/>
            <a:ext cx="4679942" cy="1655763"/>
          </a:xfrm>
          <a:ln>
            <a:noFill/>
          </a:ln>
        </p:spPr>
        <p:txBody>
          <a:bodyPr vert="horz" lIns="91440" tIns="45720" rIns="91440" bIns="45720" rtlCol="0" anchor="ctr">
            <a:normAutofit fontScale="92500" lnSpcReduction="20000"/>
          </a:bodyPr>
          <a:lstStyle/>
          <a:p>
            <a:pPr algn="r"/>
            <a:r>
              <a:rPr lang="en-GB" sz="2000" b="1" dirty="0">
                <a:solidFill>
                  <a:srgbClr val="FF8229"/>
                </a:solidFill>
                <a:ea typeface="+mn-lt"/>
                <a:cs typeface="+mn-lt"/>
              </a:rPr>
              <a:t>Alice Hsu, University of East Anglia, United Kingdom</a:t>
            </a:r>
          </a:p>
          <a:p>
            <a:pPr algn="r"/>
            <a:r>
              <a:rPr lang="en-GB" sz="2000" b="1" dirty="0">
                <a:solidFill>
                  <a:srgbClr val="FF8229"/>
                </a:solidFill>
              </a:rPr>
              <a:t>Matthew Jones, University of East Anglia, United Kingdom</a:t>
            </a:r>
          </a:p>
          <a:p>
            <a:pPr algn="r"/>
            <a:r>
              <a:rPr lang="en-GB" sz="2000" b="1" dirty="0">
                <a:solidFill>
                  <a:srgbClr val="FF8229"/>
                </a:solidFill>
              </a:rPr>
              <a:t>With special thanks to the GlobalRx Consortium</a:t>
            </a:r>
          </a:p>
        </p:txBody>
      </p:sp>
      <p:sp>
        <p:nvSpPr>
          <p:cNvPr id="10" name="Title 1">
            <a:extLst>
              <a:ext uri="{FF2B5EF4-FFF2-40B4-BE49-F238E27FC236}">
                <a16:creationId xmlns:a16="http://schemas.microsoft.com/office/drawing/2014/main" id="{FADF9235-17A0-A478-D5D6-A07323376F46}"/>
              </a:ext>
            </a:extLst>
          </p:cNvPr>
          <p:cNvSpPr txBox="1">
            <a:spLocks/>
          </p:cNvSpPr>
          <p:nvPr/>
        </p:nvSpPr>
        <p:spPr>
          <a:xfrm>
            <a:off x="1651332" y="3844875"/>
            <a:ext cx="4442298" cy="904130"/>
          </a:xfrm>
          <a:prstGeom prst="rect">
            <a:avLst/>
          </a:prstGeom>
          <a:ln w="285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800" dirty="0">
                <a:solidFill>
                  <a:srgbClr val="FFE16D"/>
                </a:solidFill>
              </a:rPr>
              <a:t>EGU General Assembly</a:t>
            </a:r>
            <a:endParaRPr lang="en-US" dirty="0">
              <a:solidFill>
                <a:srgbClr val="FFE16D"/>
              </a:solidFill>
            </a:endParaRPr>
          </a:p>
          <a:p>
            <a:pPr algn="r"/>
            <a:r>
              <a:rPr lang="en-GB" sz="2800" dirty="0">
                <a:solidFill>
                  <a:srgbClr val="FFE16D"/>
                </a:solidFill>
              </a:rPr>
              <a:t>April 15, 2024</a:t>
            </a:r>
          </a:p>
        </p:txBody>
      </p:sp>
    </p:spTree>
    <p:extLst>
      <p:ext uri="{BB962C8B-B14F-4D97-AF65-F5344CB8AC3E}">
        <p14:creationId xmlns:p14="http://schemas.microsoft.com/office/powerpoint/2010/main" val="78906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E5B3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6069B1-2C63-6160-EF8C-A20A11DC4AB4}"/>
              </a:ext>
            </a:extLst>
          </p:cNvPr>
          <p:cNvSpPr/>
          <p:nvPr/>
        </p:nvSpPr>
        <p:spPr>
          <a:xfrm>
            <a:off x="6755" y="-1014"/>
            <a:ext cx="12183893" cy="1394298"/>
          </a:xfrm>
          <a:prstGeom prst="rect">
            <a:avLst/>
          </a:prstGeom>
          <a:solidFill>
            <a:srgbClr val="654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5573B"/>
              </a:solidFill>
            </a:endParaRPr>
          </a:p>
        </p:txBody>
      </p:sp>
      <p:sp>
        <p:nvSpPr>
          <p:cNvPr id="3" name="Content Placeholder 2">
            <a:extLst>
              <a:ext uri="{FF2B5EF4-FFF2-40B4-BE49-F238E27FC236}">
                <a16:creationId xmlns:a16="http://schemas.microsoft.com/office/drawing/2014/main" id="{365ACAA6-F0ED-2EB2-EAB3-FEAE41C785E9}"/>
              </a:ext>
            </a:extLst>
          </p:cNvPr>
          <p:cNvSpPr>
            <a:spLocks noGrp="1"/>
          </p:cNvSpPr>
          <p:nvPr>
            <p:ph idx="1"/>
          </p:nvPr>
        </p:nvSpPr>
        <p:spPr>
          <a:xfrm>
            <a:off x="838202" y="1559803"/>
            <a:ext cx="10531812" cy="1327658"/>
          </a:xfrm>
          <a:noFill/>
          <a:ln w="28575">
            <a:noFill/>
          </a:ln>
        </p:spPr>
        <p:txBody>
          <a:bodyPr vert="horz" lIns="91440" tIns="45720" rIns="91440" bIns="45720" rtlCol="0" anchor="t">
            <a:normAutofit/>
          </a:bodyPr>
          <a:lstStyle/>
          <a:p>
            <a:pPr marL="0" indent="0">
              <a:buNone/>
            </a:pPr>
            <a:r>
              <a:rPr lang="en-US" b="1" dirty="0">
                <a:solidFill>
                  <a:srgbClr val="FF8229"/>
                </a:solidFill>
              </a:rPr>
              <a:t>Prescribed </a:t>
            </a:r>
            <a:r>
              <a:rPr lang="en-US" b="1" dirty="0">
                <a:solidFill>
                  <a:srgbClr val="FF8229"/>
                </a:solidFill>
                <a:ea typeface="+mn-lt"/>
                <a:cs typeface="+mn-lt"/>
              </a:rPr>
              <a:t>(Rx)</a:t>
            </a:r>
            <a:r>
              <a:rPr lang="en-US" b="1" dirty="0">
                <a:solidFill>
                  <a:srgbClr val="FF8229"/>
                </a:solidFill>
              </a:rPr>
              <a:t> burning</a:t>
            </a:r>
            <a:r>
              <a:rPr lang="en-US" dirty="0">
                <a:solidFill>
                  <a:srgbClr val="FF8229"/>
                </a:solidFill>
              </a:rPr>
              <a:t> </a:t>
            </a:r>
            <a:r>
              <a:rPr lang="en-US" dirty="0">
                <a:solidFill>
                  <a:srgbClr val="FFE16D"/>
                </a:solidFill>
              </a:rPr>
              <a:t>is a important land management tool used globally for wildfire hazard reduction, ecological conservation, pastoral management, and more.</a:t>
            </a:r>
          </a:p>
        </p:txBody>
      </p:sp>
      <p:sp>
        <p:nvSpPr>
          <p:cNvPr id="8" name="TextBox 7">
            <a:extLst>
              <a:ext uri="{FF2B5EF4-FFF2-40B4-BE49-F238E27FC236}">
                <a16:creationId xmlns:a16="http://schemas.microsoft.com/office/drawing/2014/main" id="{4A10C525-A80D-1E07-92AB-44907058D5F4}"/>
              </a:ext>
            </a:extLst>
          </p:cNvPr>
          <p:cNvSpPr txBox="1"/>
          <p:nvPr/>
        </p:nvSpPr>
        <p:spPr>
          <a:xfrm>
            <a:off x="4067783" y="233463"/>
            <a:ext cx="40564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FF8229"/>
                </a:solidFill>
                <a:latin typeface="Aptos Display"/>
              </a:rPr>
              <a:t>Introduction</a:t>
            </a:r>
            <a:r>
              <a:rPr lang="en-US" sz="5400">
                <a:solidFill>
                  <a:srgbClr val="FF9B1D"/>
                </a:solidFill>
                <a:latin typeface="Aptos Display"/>
              </a:rPr>
              <a:t>​</a:t>
            </a:r>
          </a:p>
        </p:txBody>
      </p:sp>
      <p:sp>
        <p:nvSpPr>
          <p:cNvPr id="4" name="Content Placeholder 2">
            <a:extLst>
              <a:ext uri="{FF2B5EF4-FFF2-40B4-BE49-F238E27FC236}">
                <a16:creationId xmlns:a16="http://schemas.microsoft.com/office/drawing/2014/main" id="{0F3F8876-9049-2D1B-8830-FAED6545599E}"/>
              </a:ext>
            </a:extLst>
          </p:cNvPr>
          <p:cNvSpPr txBox="1">
            <a:spLocks/>
          </p:cNvSpPr>
          <p:nvPr/>
        </p:nvSpPr>
        <p:spPr>
          <a:xfrm>
            <a:off x="5206952" y="4018805"/>
            <a:ext cx="2036327" cy="889915"/>
          </a:xfrm>
          <a:prstGeom prst="rect">
            <a:avLst/>
          </a:prstGeom>
        </p:spPr>
        <p:txBody>
          <a:bodyPr vert="horz" lIns="0" tIns="0" rIns="0" bIns="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a:solidFill>
                  <a:srgbClr val="FFE16D"/>
                </a:solidFill>
              </a:rPr>
              <a:t>There is a lack of </a:t>
            </a:r>
            <a:r>
              <a:rPr lang="en-US" sz="2400">
                <a:solidFill>
                  <a:srgbClr val="FF8229"/>
                </a:solidFill>
              </a:rPr>
              <a:t>global harmonized data </a:t>
            </a:r>
            <a:r>
              <a:rPr lang="en-US" sz="2400">
                <a:solidFill>
                  <a:srgbClr val="FFE16D"/>
                </a:solidFill>
              </a:rPr>
              <a:t>on Rx fires.</a:t>
            </a:r>
            <a:endParaRPr lang="en-US">
              <a:solidFill>
                <a:srgbClr val="FFE16D"/>
              </a:solidFill>
            </a:endParaRPr>
          </a:p>
        </p:txBody>
      </p:sp>
      <p:sp>
        <p:nvSpPr>
          <p:cNvPr id="12" name="Content Placeholder 2">
            <a:extLst>
              <a:ext uri="{FF2B5EF4-FFF2-40B4-BE49-F238E27FC236}">
                <a16:creationId xmlns:a16="http://schemas.microsoft.com/office/drawing/2014/main" id="{7F48C001-9030-CCD0-5A18-D998042C6C12}"/>
              </a:ext>
            </a:extLst>
          </p:cNvPr>
          <p:cNvSpPr txBox="1">
            <a:spLocks/>
          </p:cNvSpPr>
          <p:nvPr/>
        </p:nvSpPr>
        <p:spPr>
          <a:xfrm>
            <a:off x="811358" y="3972099"/>
            <a:ext cx="2953985" cy="929627"/>
          </a:xfrm>
          <a:prstGeom prst="rect">
            <a:avLst/>
          </a:prstGeom>
          <a:effectLst/>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dirty="0">
                <a:solidFill>
                  <a:srgbClr val="FFE16D"/>
                </a:solidFill>
              </a:rPr>
              <a:t>Rx burns can only be conducted under </a:t>
            </a:r>
            <a:r>
              <a:rPr lang="en-US" sz="2000" dirty="0">
                <a:solidFill>
                  <a:srgbClr val="FF8229"/>
                </a:solidFill>
              </a:rPr>
              <a:t>certain weather conditions.</a:t>
            </a:r>
          </a:p>
        </p:txBody>
      </p:sp>
      <p:sp>
        <p:nvSpPr>
          <p:cNvPr id="13" name="Content Placeholder 2">
            <a:extLst>
              <a:ext uri="{FF2B5EF4-FFF2-40B4-BE49-F238E27FC236}">
                <a16:creationId xmlns:a16="http://schemas.microsoft.com/office/drawing/2014/main" id="{23021C79-2DEC-A7EF-CFF3-8384ECBC64F5}"/>
              </a:ext>
            </a:extLst>
          </p:cNvPr>
          <p:cNvSpPr txBox="1">
            <a:spLocks/>
          </p:cNvSpPr>
          <p:nvPr/>
        </p:nvSpPr>
        <p:spPr>
          <a:xfrm>
            <a:off x="8480487" y="4018805"/>
            <a:ext cx="2961513" cy="955359"/>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a:solidFill>
                  <a:srgbClr val="FFE16D"/>
                </a:solidFill>
              </a:rPr>
              <a:t>Rx burn windows may </a:t>
            </a:r>
            <a:r>
              <a:rPr lang="en-US" sz="2000">
                <a:solidFill>
                  <a:srgbClr val="FF8229"/>
                </a:solidFill>
              </a:rPr>
              <a:t>shift or change </a:t>
            </a:r>
            <a:r>
              <a:rPr lang="en-US" sz="2000">
                <a:solidFill>
                  <a:srgbClr val="FFE16D"/>
                </a:solidFill>
              </a:rPr>
              <a:t>in length with climate change.</a:t>
            </a:r>
          </a:p>
        </p:txBody>
      </p:sp>
      <p:pic>
        <p:nvPicPr>
          <p:cNvPr id="24" name="Graphic 23" descr="Thermometer with solid fill">
            <a:extLst>
              <a:ext uri="{FF2B5EF4-FFF2-40B4-BE49-F238E27FC236}">
                <a16:creationId xmlns:a16="http://schemas.microsoft.com/office/drawing/2014/main" id="{79D8E661-20A7-7F96-E46F-9A2C3BA865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613" y="3066671"/>
            <a:ext cx="914400" cy="914400"/>
          </a:xfrm>
          <a:prstGeom prst="rect">
            <a:avLst/>
          </a:prstGeom>
        </p:spPr>
      </p:pic>
      <p:pic>
        <p:nvPicPr>
          <p:cNvPr id="26" name="Graphic 25" descr="Bar chart with solid fill">
            <a:extLst>
              <a:ext uri="{FF2B5EF4-FFF2-40B4-BE49-F238E27FC236}">
                <a16:creationId xmlns:a16="http://schemas.microsoft.com/office/drawing/2014/main" id="{04FE4812-F825-0D05-061F-B9CBDE9BCD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9537" y="3017735"/>
            <a:ext cx="914400" cy="914400"/>
          </a:xfrm>
          <a:prstGeom prst="rect">
            <a:avLst/>
          </a:prstGeom>
        </p:spPr>
      </p:pic>
      <p:pic>
        <p:nvPicPr>
          <p:cNvPr id="28" name="Graphic 27" descr="Daily calendar with solid fill">
            <a:extLst>
              <a:ext uri="{FF2B5EF4-FFF2-40B4-BE49-F238E27FC236}">
                <a16:creationId xmlns:a16="http://schemas.microsoft.com/office/drawing/2014/main" id="{B2BE8DF3-1C7A-AF72-6333-8A61CC5661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04044" y="3017735"/>
            <a:ext cx="914400" cy="914400"/>
          </a:xfrm>
          <a:prstGeom prst="rect">
            <a:avLst/>
          </a:prstGeom>
        </p:spPr>
      </p:pic>
      <p:grpSp>
        <p:nvGrpSpPr>
          <p:cNvPr id="38" name="Group 37">
            <a:extLst>
              <a:ext uri="{FF2B5EF4-FFF2-40B4-BE49-F238E27FC236}">
                <a16:creationId xmlns:a16="http://schemas.microsoft.com/office/drawing/2014/main" id="{B5C841ED-67B1-29A3-98DF-5C15834E4BD3}"/>
              </a:ext>
            </a:extLst>
          </p:cNvPr>
          <p:cNvGrpSpPr/>
          <p:nvPr/>
        </p:nvGrpSpPr>
        <p:grpSpPr>
          <a:xfrm>
            <a:off x="4627162" y="5746143"/>
            <a:ext cx="3287949" cy="830997"/>
            <a:chOff x="4236396" y="5729930"/>
            <a:chExt cx="3287949" cy="830997"/>
          </a:xfrm>
        </p:grpSpPr>
        <p:sp>
          <p:nvSpPr>
            <p:cNvPr id="32" name="TextBox 31">
              <a:extLst>
                <a:ext uri="{FF2B5EF4-FFF2-40B4-BE49-F238E27FC236}">
                  <a16:creationId xmlns:a16="http://schemas.microsoft.com/office/drawing/2014/main" id="{93A9B60A-B3D7-9C01-5E88-623708DA71DD}"/>
                </a:ext>
              </a:extLst>
            </p:cNvPr>
            <p:cNvSpPr txBox="1"/>
            <p:nvPr/>
          </p:nvSpPr>
          <p:spPr>
            <a:xfrm>
              <a:off x="4683869" y="5729930"/>
              <a:ext cx="28404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err="1">
                  <a:solidFill>
                    <a:srgbClr val="FF8229"/>
                  </a:solidFill>
                  <a:latin typeface="Aptos Display"/>
                </a:rPr>
                <a:t>GlobalRx</a:t>
              </a:r>
              <a:endParaRPr lang="en-US" sz="4800" err="1">
                <a:solidFill>
                  <a:srgbClr val="FF8229"/>
                </a:solidFill>
              </a:endParaRPr>
            </a:p>
          </p:txBody>
        </p:sp>
        <p:pic>
          <p:nvPicPr>
            <p:cNvPr id="33" name="Graphic 32" descr="Fire with solid fill">
              <a:extLst>
                <a:ext uri="{FF2B5EF4-FFF2-40B4-BE49-F238E27FC236}">
                  <a16:creationId xmlns:a16="http://schemas.microsoft.com/office/drawing/2014/main" id="{3B17E4AD-D1C4-C87C-B7F2-AFB80B4EC9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36396" y="5768503"/>
              <a:ext cx="736060" cy="760379"/>
            </a:xfrm>
            <a:prstGeom prst="rect">
              <a:avLst/>
            </a:prstGeom>
          </p:spPr>
        </p:pic>
      </p:grpSp>
      <p:sp>
        <p:nvSpPr>
          <p:cNvPr id="66" name="Arrow: Down 65">
            <a:extLst>
              <a:ext uri="{FF2B5EF4-FFF2-40B4-BE49-F238E27FC236}">
                <a16:creationId xmlns:a16="http://schemas.microsoft.com/office/drawing/2014/main" id="{9E7A8E19-6936-3977-7366-0C19C73EC1BB}"/>
              </a:ext>
            </a:extLst>
          </p:cNvPr>
          <p:cNvSpPr/>
          <p:nvPr/>
        </p:nvSpPr>
        <p:spPr>
          <a:xfrm>
            <a:off x="6043955" y="5104585"/>
            <a:ext cx="429638" cy="607978"/>
          </a:xfrm>
          <a:prstGeom prst="downArrow">
            <a:avLst/>
          </a:prstGeom>
          <a:solidFill>
            <a:srgbClr val="FFE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9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P spid="13" grpId="0"/>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5B3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1968A3F-0123-3B8E-D970-8C51A1FB3873}"/>
              </a:ext>
            </a:extLst>
          </p:cNvPr>
          <p:cNvGrpSpPr/>
          <p:nvPr/>
        </p:nvGrpSpPr>
        <p:grpSpPr>
          <a:xfrm>
            <a:off x="8646254" y="3030380"/>
            <a:ext cx="2841083" cy="1620448"/>
            <a:chOff x="8534401" y="3030380"/>
            <a:chExt cx="3064789" cy="1774246"/>
          </a:xfrm>
          <a:noFill/>
        </p:grpSpPr>
        <p:pic>
          <p:nvPicPr>
            <p:cNvPr id="26" name="Picture 25" descr="File:World map - low resolution.svg - Wikipedia">
              <a:extLst>
                <a:ext uri="{FF2B5EF4-FFF2-40B4-BE49-F238E27FC236}">
                  <a16:creationId xmlns:a16="http://schemas.microsoft.com/office/drawing/2014/main" id="{B03E0196-2CFA-B1A7-F775-01D179382105}"/>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rcRect r="254" b="11422"/>
            <a:stretch/>
          </p:blipFill>
          <p:spPr>
            <a:xfrm>
              <a:off x="8534401" y="3030380"/>
              <a:ext cx="3064789" cy="1774246"/>
            </a:xfrm>
            <a:prstGeom prst="rect">
              <a:avLst/>
            </a:prstGeom>
            <a:grpFill/>
          </p:spPr>
        </p:pic>
        <p:sp>
          <p:nvSpPr>
            <p:cNvPr id="28" name="Multiplication Sign 27">
              <a:extLst>
                <a:ext uri="{FF2B5EF4-FFF2-40B4-BE49-F238E27FC236}">
                  <a16:creationId xmlns:a16="http://schemas.microsoft.com/office/drawing/2014/main" id="{CEF4224D-5AEB-84FB-24B0-534F0DC5666F}"/>
                </a:ext>
              </a:extLst>
            </p:cNvPr>
            <p:cNvSpPr/>
            <p:nvPr/>
          </p:nvSpPr>
          <p:spPr>
            <a:xfrm>
              <a:off x="9018164" y="3551339"/>
              <a:ext cx="183441" cy="183161"/>
            </a:xfrm>
            <a:prstGeom prst="mathMultiply">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16069B1-2C63-6160-EF8C-A20A11DC4AB4}"/>
              </a:ext>
            </a:extLst>
          </p:cNvPr>
          <p:cNvSpPr/>
          <p:nvPr/>
        </p:nvSpPr>
        <p:spPr>
          <a:xfrm>
            <a:off x="6755" y="-1014"/>
            <a:ext cx="12183893" cy="1638976"/>
          </a:xfrm>
          <a:prstGeom prst="rect">
            <a:avLst/>
          </a:prstGeom>
          <a:solidFill>
            <a:srgbClr val="654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10C525-A80D-1E07-92AB-44907058D5F4}"/>
              </a:ext>
            </a:extLst>
          </p:cNvPr>
          <p:cNvSpPr txBox="1"/>
          <p:nvPr/>
        </p:nvSpPr>
        <p:spPr>
          <a:xfrm>
            <a:off x="4067783" y="331335"/>
            <a:ext cx="4056433"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5400" b="1" dirty="0">
                <a:solidFill>
                  <a:srgbClr val="FF8229"/>
                </a:solidFill>
                <a:latin typeface="Aptos Display"/>
              </a:rPr>
              <a:t>Methods</a:t>
            </a:r>
            <a:endParaRPr lang="en-US" b="1" dirty="0">
              <a:solidFill>
                <a:srgbClr val="FF8229"/>
              </a:solidFill>
            </a:endParaRPr>
          </a:p>
        </p:txBody>
      </p:sp>
      <p:sp>
        <p:nvSpPr>
          <p:cNvPr id="21" name="Oval 20">
            <a:extLst>
              <a:ext uri="{FF2B5EF4-FFF2-40B4-BE49-F238E27FC236}">
                <a16:creationId xmlns:a16="http://schemas.microsoft.com/office/drawing/2014/main" id="{B946BBA8-53D0-2332-5A7B-3FBCA13699FB}"/>
              </a:ext>
            </a:extLst>
          </p:cNvPr>
          <p:cNvSpPr/>
          <p:nvPr/>
        </p:nvSpPr>
        <p:spPr>
          <a:xfrm>
            <a:off x="5737250" y="1267071"/>
            <a:ext cx="731507" cy="729562"/>
          </a:xfrm>
          <a:prstGeom prst="ellipse">
            <a:avLst/>
          </a:prstGeom>
          <a:solidFill>
            <a:srgbClr val="D1B9A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rgbClr val="654730"/>
                </a:solidFill>
              </a:rPr>
              <a:t>2</a:t>
            </a:r>
          </a:p>
        </p:txBody>
      </p:sp>
      <p:sp>
        <p:nvSpPr>
          <p:cNvPr id="22" name="Oval 21">
            <a:extLst>
              <a:ext uri="{FF2B5EF4-FFF2-40B4-BE49-F238E27FC236}">
                <a16:creationId xmlns:a16="http://schemas.microsoft.com/office/drawing/2014/main" id="{3C55A4BE-DD4C-9CE3-9033-FF07E40066F0}"/>
              </a:ext>
            </a:extLst>
          </p:cNvPr>
          <p:cNvSpPr/>
          <p:nvPr/>
        </p:nvSpPr>
        <p:spPr>
          <a:xfrm>
            <a:off x="1780221" y="1267073"/>
            <a:ext cx="731507" cy="729562"/>
          </a:xfrm>
          <a:prstGeom prst="ellipse">
            <a:avLst/>
          </a:prstGeom>
          <a:solidFill>
            <a:srgbClr val="D1B9A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654730"/>
                </a:solidFill>
              </a:rPr>
              <a:t>1</a:t>
            </a:r>
          </a:p>
        </p:txBody>
      </p:sp>
      <p:sp>
        <p:nvSpPr>
          <p:cNvPr id="23" name="Oval 22">
            <a:extLst>
              <a:ext uri="{FF2B5EF4-FFF2-40B4-BE49-F238E27FC236}">
                <a16:creationId xmlns:a16="http://schemas.microsoft.com/office/drawing/2014/main" id="{4B7C77EC-E2BF-24A3-8DFC-B0696F871C2D}"/>
              </a:ext>
            </a:extLst>
          </p:cNvPr>
          <p:cNvSpPr/>
          <p:nvPr/>
        </p:nvSpPr>
        <p:spPr>
          <a:xfrm>
            <a:off x="9700154" y="1267070"/>
            <a:ext cx="731507" cy="729562"/>
          </a:xfrm>
          <a:prstGeom prst="ellipse">
            <a:avLst/>
          </a:prstGeom>
          <a:solidFill>
            <a:srgbClr val="D1B9A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rgbClr val="654730"/>
                </a:solidFill>
              </a:rPr>
              <a:t>3</a:t>
            </a:r>
          </a:p>
        </p:txBody>
      </p:sp>
      <p:sp>
        <p:nvSpPr>
          <p:cNvPr id="11" name="Rectangle: Rounded Corners 10">
            <a:extLst>
              <a:ext uri="{FF2B5EF4-FFF2-40B4-BE49-F238E27FC236}">
                <a16:creationId xmlns:a16="http://schemas.microsoft.com/office/drawing/2014/main" id="{BE22AD0C-B908-0C85-2344-E69606998C0F}"/>
              </a:ext>
            </a:extLst>
          </p:cNvPr>
          <p:cNvSpPr/>
          <p:nvPr/>
        </p:nvSpPr>
        <p:spPr>
          <a:xfrm>
            <a:off x="609565" y="2145357"/>
            <a:ext cx="3064212" cy="656617"/>
          </a:xfrm>
          <a:prstGeom prst="roundRect">
            <a:avLst/>
          </a:prstGeom>
          <a:solidFill>
            <a:srgbClr val="FEE0B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543824"/>
                </a:solidFill>
              </a:rPr>
              <a:t>Data Collection</a:t>
            </a:r>
            <a:endParaRPr lang="en-US" sz="2400" b="1"/>
          </a:p>
        </p:txBody>
      </p:sp>
      <p:sp>
        <p:nvSpPr>
          <p:cNvPr id="17" name="Rectangle: Rounded Corners 16">
            <a:extLst>
              <a:ext uri="{FF2B5EF4-FFF2-40B4-BE49-F238E27FC236}">
                <a16:creationId xmlns:a16="http://schemas.microsoft.com/office/drawing/2014/main" id="{841143C2-B765-177B-4147-4F242EF9B244}"/>
              </a:ext>
            </a:extLst>
          </p:cNvPr>
          <p:cNvSpPr/>
          <p:nvPr/>
        </p:nvSpPr>
        <p:spPr>
          <a:xfrm>
            <a:off x="4559604" y="2145356"/>
            <a:ext cx="3064212" cy="656617"/>
          </a:xfrm>
          <a:prstGeom prst="roundRect">
            <a:avLst/>
          </a:prstGeom>
          <a:solidFill>
            <a:srgbClr val="FEE0B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543824"/>
                </a:solidFill>
              </a:rPr>
              <a:t>Data Cleaning</a:t>
            </a:r>
            <a:endParaRPr lang="en-US" sz="2400" b="1"/>
          </a:p>
        </p:txBody>
      </p:sp>
      <p:sp>
        <p:nvSpPr>
          <p:cNvPr id="18" name="Rectangle: Rounded Corners 17">
            <a:extLst>
              <a:ext uri="{FF2B5EF4-FFF2-40B4-BE49-F238E27FC236}">
                <a16:creationId xmlns:a16="http://schemas.microsoft.com/office/drawing/2014/main" id="{8E14F25D-D236-9E15-0D0F-E5EE5D762014}"/>
              </a:ext>
            </a:extLst>
          </p:cNvPr>
          <p:cNvSpPr/>
          <p:nvPr/>
        </p:nvSpPr>
        <p:spPr>
          <a:xfrm>
            <a:off x="8529500" y="2145355"/>
            <a:ext cx="3064212" cy="656617"/>
          </a:xfrm>
          <a:prstGeom prst="roundRect">
            <a:avLst/>
          </a:prstGeom>
          <a:solidFill>
            <a:srgbClr val="FEE0B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6800" rtlCol="0" anchor="t" anchorCtr="0"/>
          <a:lstStyle/>
          <a:p>
            <a:pPr algn="ctr">
              <a:lnSpc>
                <a:spcPct val="80000"/>
              </a:lnSpc>
            </a:pPr>
            <a:r>
              <a:rPr lang="en-US" sz="2400" b="1">
                <a:solidFill>
                  <a:srgbClr val="543824"/>
                </a:solidFill>
              </a:rPr>
              <a:t>Feature Geolocation</a:t>
            </a:r>
            <a:endParaRPr lang="en-US" sz="2400" b="1"/>
          </a:p>
        </p:txBody>
      </p:sp>
      <p:sp>
        <p:nvSpPr>
          <p:cNvPr id="20" name="Arrow: Right 19">
            <a:extLst>
              <a:ext uri="{FF2B5EF4-FFF2-40B4-BE49-F238E27FC236}">
                <a16:creationId xmlns:a16="http://schemas.microsoft.com/office/drawing/2014/main" id="{7B35EA48-7281-6E38-2197-0D9FD063C34B}"/>
              </a:ext>
            </a:extLst>
          </p:cNvPr>
          <p:cNvSpPr/>
          <p:nvPr/>
        </p:nvSpPr>
        <p:spPr>
          <a:xfrm>
            <a:off x="3769703" y="2317955"/>
            <a:ext cx="697148" cy="316148"/>
          </a:xfrm>
          <a:prstGeom prst="rightArrow">
            <a:avLst/>
          </a:prstGeom>
          <a:solidFill>
            <a:srgbClr val="FFE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CC46D"/>
              </a:solidFill>
            </a:endParaRPr>
          </a:p>
        </p:txBody>
      </p:sp>
      <p:sp>
        <p:nvSpPr>
          <p:cNvPr id="25" name="Arrow: Right 24">
            <a:extLst>
              <a:ext uri="{FF2B5EF4-FFF2-40B4-BE49-F238E27FC236}">
                <a16:creationId xmlns:a16="http://schemas.microsoft.com/office/drawing/2014/main" id="{76094B2E-505D-A40A-FFE8-71CCC4ED0159}"/>
              </a:ext>
            </a:extLst>
          </p:cNvPr>
          <p:cNvSpPr/>
          <p:nvPr/>
        </p:nvSpPr>
        <p:spPr>
          <a:xfrm>
            <a:off x="7733724" y="2317954"/>
            <a:ext cx="697148" cy="316148"/>
          </a:xfrm>
          <a:prstGeom prst="rightArrow">
            <a:avLst/>
          </a:prstGeom>
          <a:solidFill>
            <a:srgbClr val="FFE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CC46D"/>
              </a:solidFill>
            </a:endParaRPr>
          </a:p>
        </p:txBody>
      </p:sp>
      <p:sp>
        <p:nvSpPr>
          <p:cNvPr id="3" name="Rectangle: Rounded Corners 2">
            <a:extLst>
              <a:ext uri="{FF2B5EF4-FFF2-40B4-BE49-F238E27FC236}">
                <a16:creationId xmlns:a16="http://schemas.microsoft.com/office/drawing/2014/main" id="{22D8C0F9-F19F-94AE-3F87-0DF6079708B8}"/>
              </a:ext>
            </a:extLst>
          </p:cNvPr>
          <p:cNvSpPr/>
          <p:nvPr/>
        </p:nvSpPr>
        <p:spPr>
          <a:xfrm>
            <a:off x="608202" y="3914862"/>
            <a:ext cx="3068801" cy="657139"/>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a:solidFill>
                  <a:srgbClr val="543824"/>
                </a:solidFill>
              </a:rPr>
              <a:t>Public </a:t>
            </a:r>
            <a:r>
              <a:rPr lang="en-US" b="1">
                <a:solidFill>
                  <a:srgbClr val="543824"/>
                </a:solidFill>
              </a:rPr>
              <a:t>repositories</a:t>
            </a:r>
            <a:r>
              <a:rPr lang="en-US">
                <a:solidFill>
                  <a:srgbClr val="543824"/>
                </a:solidFill>
              </a:rPr>
              <a:t> and </a:t>
            </a:r>
            <a:r>
              <a:rPr lang="en-US" b="1">
                <a:solidFill>
                  <a:srgbClr val="543824"/>
                </a:solidFill>
              </a:rPr>
              <a:t>databases</a:t>
            </a:r>
          </a:p>
        </p:txBody>
      </p:sp>
      <p:pic>
        <p:nvPicPr>
          <p:cNvPr id="12" name="Graphic 11" descr="Open envelope with solid fill">
            <a:extLst>
              <a:ext uri="{FF2B5EF4-FFF2-40B4-BE49-F238E27FC236}">
                <a16:creationId xmlns:a16="http://schemas.microsoft.com/office/drawing/2014/main" id="{185A4047-3B2A-40B6-2F89-D12DCCAD964A}"/>
              </a:ext>
            </a:extLst>
          </p:cNvPr>
          <p:cNvPicPr>
            <a:picLocks noChangeAspect="1"/>
          </p:cNvPicPr>
          <p:nvPr/>
        </p:nvPicPr>
        <p:blipFill>
          <a:blip r:embed="rId5">
            <a:alphaModFix/>
            <a:extLst>
              <a:ext uri="{96DAC541-7B7A-43D3-8B79-37D633B846F1}">
                <asvg:svgBlip xmlns:asvg="http://schemas.microsoft.com/office/drawing/2016/SVG/main" r:embed="rId6"/>
              </a:ext>
            </a:extLst>
          </a:blip>
          <a:stretch>
            <a:fillRect/>
          </a:stretch>
        </p:blipFill>
        <p:spPr>
          <a:xfrm>
            <a:off x="1779865" y="2985783"/>
            <a:ext cx="731800" cy="739630"/>
          </a:xfrm>
          <a:prstGeom prst="rect">
            <a:avLst/>
          </a:prstGeom>
        </p:spPr>
      </p:pic>
      <p:sp>
        <p:nvSpPr>
          <p:cNvPr id="13" name="Rectangle: Rounded Corners 12">
            <a:extLst>
              <a:ext uri="{FF2B5EF4-FFF2-40B4-BE49-F238E27FC236}">
                <a16:creationId xmlns:a16="http://schemas.microsoft.com/office/drawing/2014/main" id="{CF520A9C-1BF0-921D-A12F-C8F7245B758D}"/>
              </a:ext>
            </a:extLst>
          </p:cNvPr>
          <p:cNvSpPr/>
          <p:nvPr/>
        </p:nvSpPr>
        <p:spPr>
          <a:xfrm>
            <a:off x="608202" y="5571687"/>
            <a:ext cx="3068801" cy="887837"/>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sz="1700" b="1">
                <a:solidFill>
                  <a:srgbClr val="543824"/>
                </a:solidFill>
                <a:ea typeface="+mn-lt"/>
                <a:cs typeface="+mn-lt"/>
              </a:rPr>
              <a:t>Cold-contacting</a:t>
            </a:r>
            <a:r>
              <a:rPr lang="en-US" sz="1700">
                <a:solidFill>
                  <a:srgbClr val="543824"/>
                </a:solidFill>
                <a:ea typeface="+mn-lt"/>
                <a:cs typeface="+mn-lt"/>
              </a:rPr>
              <a:t> agencies, NGOs, and other institutions</a:t>
            </a:r>
            <a:endParaRPr lang="en-US" sz="1700"/>
          </a:p>
        </p:txBody>
      </p:sp>
      <p:sp>
        <p:nvSpPr>
          <p:cNvPr id="14" name="Rectangle: Rounded Corners 13">
            <a:extLst>
              <a:ext uri="{FF2B5EF4-FFF2-40B4-BE49-F238E27FC236}">
                <a16:creationId xmlns:a16="http://schemas.microsoft.com/office/drawing/2014/main" id="{07162638-409A-D96F-8D3C-470CBB5A173E}"/>
              </a:ext>
            </a:extLst>
          </p:cNvPr>
          <p:cNvSpPr/>
          <p:nvPr/>
        </p:nvSpPr>
        <p:spPr>
          <a:xfrm>
            <a:off x="608202" y="4725797"/>
            <a:ext cx="3068801" cy="657140"/>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b="1">
                <a:solidFill>
                  <a:srgbClr val="543824"/>
                </a:solidFill>
                <a:ea typeface="+mn-lt"/>
                <a:cs typeface="+mn-lt"/>
              </a:rPr>
              <a:t>Personal communication </a:t>
            </a:r>
            <a:r>
              <a:rPr lang="en-US">
                <a:solidFill>
                  <a:srgbClr val="543824"/>
                </a:solidFill>
                <a:ea typeface="+mn-lt"/>
                <a:cs typeface="+mn-lt"/>
              </a:rPr>
              <a:t>with collaborators</a:t>
            </a:r>
          </a:p>
        </p:txBody>
      </p:sp>
      <p:sp>
        <p:nvSpPr>
          <p:cNvPr id="2" name="Rectangle: Rounded Corners 1">
            <a:extLst>
              <a:ext uri="{FF2B5EF4-FFF2-40B4-BE49-F238E27FC236}">
                <a16:creationId xmlns:a16="http://schemas.microsoft.com/office/drawing/2014/main" id="{2F6C9EEA-A841-0F28-1B20-766ACF8493D9}"/>
              </a:ext>
            </a:extLst>
          </p:cNvPr>
          <p:cNvSpPr/>
          <p:nvPr/>
        </p:nvSpPr>
        <p:spPr>
          <a:xfrm>
            <a:off x="4565009" y="3837963"/>
            <a:ext cx="3068801" cy="657139"/>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a:solidFill>
                  <a:srgbClr val="543824"/>
                </a:solidFill>
              </a:rPr>
              <a:t>Minimum </a:t>
            </a:r>
            <a:r>
              <a:rPr lang="en-US" b="1">
                <a:solidFill>
                  <a:srgbClr val="543824"/>
                </a:solidFill>
              </a:rPr>
              <a:t>criteria</a:t>
            </a:r>
            <a:r>
              <a:rPr lang="en-US">
                <a:solidFill>
                  <a:srgbClr val="543824"/>
                </a:solidFill>
              </a:rPr>
              <a:t> for data point </a:t>
            </a:r>
            <a:r>
              <a:rPr lang="en-US" b="1">
                <a:solidFill>
                  <a:srgbClr val="543824"/>
                </a:solidFill>
              </a:rPr>
              <a:t>inclusion</a:t>
            </a:r>
            <a:r>
              <a:rPr lang="en-US">
                <a:solidFill>
                  <a:srgbClr val="543824"/>
                </a:solidFill>
              </a:rPr>
              <a:t>:</a:t>
            </a:r>
          </a:p>
        </p:txBody>
      </p:sp>
      <p:pic>
        <p:nvPicPr>
          <p:cNvPr id="6" name="Graphic 5" descr="Mop and bucket with solid fill">
            <a:extLst>
              <a:ext uri="{FF2B5EF4-FFF2-40B4-BE49-F238E27FC236}">
                <a16:creationId xmlns:a16="http://schemas.microsoft.com/office/drawing/2014/main" id="{22F2E36E-8EB0-29DE-12F5-E68A578D54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0745" y="2894901"/>
            <a:ext cx="824079" cy="830511"/>
          </a:xfrm>
          <a:prstGeom prst="rect">
            <a:avLst/>
          </a:prstGeom>
        </p:spPr>
      </p:pic>
      <p:sp>
        <p:nvSpPr>
          <p:cNvPr id="7" name="Rectangle: Rounded Corners 6">
            <a:extLst>
              <a:ext uri="{FF2B5EF4-FFF2-40B4-BE49-F238E27FC236}">
                <a16:creationId xmlns:a16="http://schemas.microsoft.com/office/drawing/2014/main" id="{EE4683AC-097A-1CFB-3CFA-8296A799629C}"/>
              </a:ext>
            </a:extLst>
          </p:cNvPr>
          <p:cNvSpPr/>
          <p:nvPr/>
        </p:nvSpPr>
        <p:spPr>
          <a:xfrm>
            <a:off x="4565008" y="4725797"/>
            <a:ext cx="796784" cy="365762"/>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b="1">
                <a:solidFill>
                  <a:srgbClr val="543824"/>
                </a:solidFill>
              </a:rPr>
              <a:t>Date</a:t>
            </a:r>
          </a:p>
        </p:txBody>
      </p:sp>
      <p:sp>
        <p:nvSpPr>
          <p:cNvPr id="10" name="Rectangle: Rounded Corners 9">
            <a:extLst>
              <a:ext uri="{FF2B5EF4-FFF2-40B4-BE49-F238E27FC236}">
                <a16:creationId xmlns:a16="http://schemas.microsoft.com/office/drawing/2014/main" id="{484F05B0-72E3-558D-DD6E-0A2838D7C807}"/>
              </a:ext>
            </a:extLst>
          </p:cNvPr>
          <p:cNvSpPr/>
          <p:nvPr/>
        </p:nvSpPr>
        <p:spPr>
          <a:xfrm>
            <a:off x="5402634" y="4725796"/>
            <a:ext cx="1007782" cy="365763"/>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b="1">
                <a:solidFill>
                  <a:srgbClr val="543824"/>
                </a:solidFill>
              </a:rPr>
              <a:t>Latitude</a:t>
            </a:r>
          </a:p>
        </p:txBody>
      </p:sp>
      <p:sp>
        <p:nvSpPr>
          <p:cNvPr id="15" name="Rectangle: Rounded Corners 14">
            <a:extLst>
              <a:ext uri="{FF2B5EF4-FFF2-40B4-BE49-F238E27FC236}">
                <a16:creationId xmlns:a16="http://schemas.microsoft.com/office/drawing/2014/main" id="{336F7B49-3B5F-CB5E-A241-5990606AA786}"/>
              </a:ext>
            </a:extLst>
          </p:cNvPr>
          <p:cNvSpPr/>
          <p:nvPr/>
        </p:nvSpPr>
        <p:spPr>
          <a:xfrm>
            <a:off x="6442093" y="4725795"/>
            <a:ext cx="1191716" cy="365764"/>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b="1">
                <a:solidFill>
                  <a:srgbClr val="543824"/>
                </a:solidFill>
              </a:rPr>
              <a:t>Longitude</a:t>
            </a:r>
          </a:p>
        </p:txBody>
      </p:sp>
      <p:sp>
        <p:nvSpPr>
          <p:cNvPr id="19" name="Rectangle: Rounded Corners 18">
            <a:extLst>
              <a:ext uri="{FF2B5EF4-FFF2-40B4-BE49-F238E27FC236}">
                <a16:creationId xmlns:a16="http://schemas.microsoft.com/office/drawing/2014/main" id="{04660527-3F45-2FE3-35FA-86C5E6240E89}"/>
              </a:ext>
            </a:extLst>
          </p:cNvPr>
          <p:cNvSpPr/>
          <p:nvPr/>
        </p:nvSpPr>
        <p:spPr>
          <a:xfrm>
            <a:off x="4565008" y="5257102"/>
            <a:ext cx="3068801" cy="1272330"/>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b="1">
                <a:solidFill>
                  <a:srgbClr val="543824"/>
                </a:solidFill>
              </a:rPr>
              <a:t>Eliminated</a:t>
            </a:r>
            <a:r>
              <a:rPr lang="en-US">
                <a:solidFill>
                  <a:srgbClr val="543824"/>
                </a:solidFill>
              </a:rPr>
              <a:t> or </a:t>
            </a:r>
            <a:r>
              <a:rPr lang="en-US" b="1">
                <a:solidFill>
                  <a:srgbClr val="543824"/>
                </a:solidFill>
              </a:rPr>
              <a:t>corrected</a:t>
            </a:r>
            <a:r>
              <a:rPr lang="en-US">
                <a:solidFill>
                  <a:srgbClr val="543824"/>
                </a:solidFill>
              </a:rPr>
              <a:t> data points falling into bodies of water or unexpected locations</a:t>
            </a:r>
          </a:p>
        </p:txBody>
      </p:sp>
      <p:sp>
        <p:nvSpPr>
          <p:cNvPr id="27" name="Rectangle: Rounded Corners 26">
            <a:extLst>
              <a:ext uri="{FF2B5EF4-FFF2-40B4-BE49-F238E27FC236}">
                <a16:creationId xmlns:a16="http://schemas.microsoft.com/office/drawing/2014/main" id="{F8AA3081-8421-4691-5550-3BDACDF7406A}"/>
              </a:ext>
            </a:extLst>
          </p:cNvPr>
          <p:cNvSpPr/>
          <p:nvPr/>
        </p:nvSpPr>
        <p:spPr>
          <a:xfrm>
            <a:off x="8528806" y="5264092"/>
            <a:ext cx="3061811" cy="1265339"/>
          </a:xfrm>
          <a:prstGeom prst="roundRect">
            <a:avLst/>
          </a:prstGeom>
          <a:solidFill>
            <a:srgbClr val="FE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a:solidFill>
                  <a:srgbClr val="543824"/>
                </a:solidFill>
              </a:rPr>
              <a:t>For every burn, determine the ecosystem, land cover, and value of meteorological variable</a:t>
            </a:r>
          </a:p>
        </p:txBody>
      </p:sp>
      <p:grpSp>
        <p:nvGrpSpPr>
          <p:cNvPr id="34" name="Group 33">
            <a:extLst>
              <a:ext uri="{FF2B5EF4-FFF2-40B4-BE49-F238E27FC236}">
                <a16:creationId xmlns:a16="http://schemas.microsoft.com/office/drawing/2014/main" id="{A932D9E4-C454-4E60-FFB7-991264ACBD62}"/>
              </a:ext>
            </a:extLst>
          </p:cNvPr>
          <p:cNvGrpSpPr/>
          <p:nvPr/>
        </p:nvGrpSpPr>
        <p:grpSpPr>
          <a:xfrm>
            <a:off x="9672507" y="4425892"/>
            <a:ext cx="788566" cy="760602"/>
            <a:chOff x="10986782" y="587928"/>
            <a:chExt cx="788566" cy="760602"/>
          </a:xfrm>
        </p:grpSpPr>
        <p:pic>
          <p:nvPicPr>
            <p:cNvPr id="30" name="Graphic 29" descr="Table with solid fill">
              <a:extLst>
                <a:ext uri="{FF2B5EF4-FFF2-40B4-BE49-F238E27FC236}">
                  <a16:creationId xmlns:a16="http://schemas.microsoft.com/office/drawing/2014/main" id="{656E809E-2092-1AFC-71C0-E2913F9CE0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86782" y="587928"/>
              <a:ext cx="592823" cy="599813"/>
            </a:xfrm>
            <a:prstGeom prst="rect">
              <a:avLst/>
            </a:prstGeom>
          </p:spPr>
        </p:pic>
        <p:pic>
          <p:nvPicPr>
            <p:cNvPr id="31" name="Graphic 30" descr="Magnifying glass with solid fill">
              <a:extLst>
                <a:ext uri="{FF2B5EF4-FFF2-40B4-BE49-F238E27FC236}">
                  <a16:creationId xmlns:a16="http://schemas.microsoft.com/office/drawing/2014/main" id="{AF3E1AEC-8825-02A9-FD1A-601E13DFDE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5535" y="748717"/>
              <a:ext cx="599813" cy="599813"/>
            </a:xfrm>
            <a:prstGeom prst="rect">
              <a:avLst/>
            </a:prstGeom>
          </p:spPr>
        </p:pic>
        <p:sp>
          <p:nvSpPr>
            <p:cNvPr id="33" name="Multiplication Sign 32">
              <a:extLst>
                <a:ext uri="{FF2B5EF4-FFF2-40B4-BE49-F238E27FC236}">
                  <a16:creationId xmlns:a16="http://schemas.microsoft.com/office/drawing/2014/main" id="{F22CB0CD-6B81-0F93-5E6E-E7B792C3D529}"/>
                </a:ext>
              </a:extLst>
            </p:cNvPr>
            <p:cNvSpPr/>
            <p:nvPr/>
          </p:nvSpPr>
          <p:spPr>
            <a:xfrm>
              <a:off x="11337719" y="865464"/>
              <a:ext cx="183441" cy="183161"/>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Connector: Curved 23">
            <a:extLst>
              <a:ext uri="{FF2B5EF4-FFF2-40B4-BE49-F238E27FC236}">
                <a16:creationId xmlns:a16="http://schemas.microsoft.com/office/drawing/2014/main" id="{59C9EB38-8C69-4FAD-EF49-A6E3899D20E4}"/>
              </a:ext>
            </a:extLst>
          </p:cNvPr>
          <p:cNvCxnSpPr>
            <a:cxnSpLocks/>
            <a:stCxn id="2" idx="2"/>
            <a:endCxn id="7" idx="0"/>
          </p:cNvCxnSpPr>
          <p:nvPr/>
        </p:nvCxnSpPr>
        <p:spPr>
          <a:xfrm rot="5400000">
            <a:off x="5416058" y="4042444"/>
            <a:ext cx="230695" cy="1136010"/>
          </a:xfrm>
          <a:prstGeom prst="curvedConnector3">
            <a:avLst>
              <a:gd name="adj1" fmla="val 50000"/>
            </a:avLst>
          </a:prstGeom>
          <a:ln w="28575">
            <a:solidFill>
              <a:srgbClr val="FF8229"/>
            </a:solidFill>
            <a:tailEnd type="stealth"/>
          </a:ln>
        </p:spPr>
        <p:style>
          <a:lnRef idx="2">
            <a:schemeClr val="accent1"/>
          </a:lnRef>
          <a:fillRef idx="0">
            <a:schemeClr val="accent1"/>
          </a:fillRef>
          <a:effectRef idx="1">
            <a:schemeClr val="accent1"/>
          </a:effectRef>
          <a:fontRef idx="minor">
            <a:schemeClr val="tx1"/>
          </a:fontRef>
        </p:style>
      </p:cxnSp>
      <p:cxnSp>
        <p:nvCxnSpPr>
          <p:cNvPr id="43" name="Connector: Curved 42">
            <a:extLst>
              <a:ext uri="{FF2B5EF4-FFF2-40B4-BE49-F238E27FC236}">
                <a16:creationId xmlns:a16="http://schemas.microsoft.com/office/drawing/2014/main" id="{775404FD-6F71-D768-9D9D-EA7CAB69232A}"/>
              </a:ext>
            </a:extLst>
          </p:cNvPr>
          <p:cNvCxnSpPr>
            <a:cxnSpLocks/>
            <a:stCxn id="2" idx="2"/>
            <a:endCxn id="10" idx="0"/>
          </p:cNvCxnSpPr>
          <p:nvPr/>
        </p:nvCxnSpPr>
        <p:spPr>
          <a:xfrm rot="5400000">
            <a:off x="5887621" y="4514007"/>
            <a:ext cx="230694" cy="192885"/>
          </a:xfrm>
          <a:prstGeom prst="curvedConnector3">
            <a:avLst>
              <a:gd name="adj1" fmla="val 50000"/>
            </a:avLst>
          </a:prstGeom>
          <a:ln w="28575">
            <a:solidFill>
              <a:srgbClr val="FF8229"/>
            </a:solidFill>
            <a:tailEnd type="stealth"/>
          </a:ln>
        </p:spPr>
        <p:style>
          <a:lnRef idx="2">
            <a:schemeClr val="accent1"/>
          </a:lnRef>
          <a:fillRef idx="0">
            <a:schemeClr val="accent1"/>
          </a:fillRef>
          <a:effectRef idx="1">
            <a:schemeClr val="accent1"/>
          </a:effectRef>
          <a:fontRef idx="minor">
            <a:schemeClr val="tx1"/>
          </a:fontRef>
        </p:style>
      </p:cxnSp>
      <p:cxnSp>
        <p:nvCxnSpPr>
          <p:cNvPr id="46" name="Connector: Curved 45">
            <a:extLst>
              <a:ext uri="{FF2B5EF4-FFF2-40B4-BE49-F238E27FC236}">
                <a16:creationId xmlns:a16="http://schemas.microsoft.com/office/drawing/2014/main" id="{05E25BC5-28C2-800E-9C27-6A079278005B}"/>
              </a:ext>
            </a:extLst>
          </p:cNvPr>
          <p:cNvCxnSpPr>
            <a:cxnSpLocks/>
            <a:stCxn id="2" idx="2"/>
            <a:endCxn id="15" idx="0"/>
          </p:cNvCxnSpPr>
          <p:nvPr/>
        </p:nvCxnSpPr>
        <p:spPr>
          <a:xfrm rot="16200000" flipH="1">
            <a:off x="6453334" y="4141177"/>
            <a:ext cx="230693" cy="938541"/>
          </a:xfrm>
          <a:prstGeom prst="curvedConnector3">
            <a:avLst>
              <a:gd name="adj1" fmla="val 50000"/>
            </a:avLst>
          </a:prstGeom>
          <a:ln w="28575">
            <a:solidFill>
              <a:srgbClr val="FF8229"/>
            </a:solidFill>
            <a:tailEnd type="stealth"/>
          </a:ln>
        </p:spPr>
        <p:style>
          <a:lnRef idx="2">
            <a:schemeClr val="accent1"/>
          </a:lnRef>
          <a:fillRef idx="0">
            <a:schemeClr val="accent1"/>
          </a:fillRef>
          <a:effectRef idx="1">
            <a:schemeClr val="accent1"/>
          </a:effectRef>
          <a:fontRef idx="minor">
            <a:schemeClr val="tx1"/>
          </a:fontRef>
        </p:style>
      </p:cxnSp>
      <p:sp>
        <p:nvSpPr>
          <p:cNvPr id="4" name="Multiplication Sign 3">
            <a:extLst>
              <a:ext uri="{FF2B5EF4-FFF2-40B4-BE49-F238E27FC236}">
                <a16:creationId xmlns:a16="http://schemas.microsoft.com/office/drawing/2014/main" id="{07205454-F14F-EAE7-FB34-A1EB3ACC6CF0}"/>
              </a:ext>
            </a:extLst>
          </p:cNvPr>
          <p:cNvSpPr/>
          <p:nvPr/>
        </p:nvSpPr>
        <p:spPr>
          <a:xfrm>
            <a:off x="9060939" y="3567901"/>
            <a:ext cx="183441" cy="183161"/>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ctor: Curved 35">
            <a:extLst>
              <a:ext uri="{FF2B5EF4-FFF2-40B4-BE49-F238E27FC236}">
                <a16:creationId xmlns:a16="http://schemas.microsoft.com/office/drawing/2014/main" id="{B874DE78-126E-93D9-D344-C92CFFDA6CA9}"/>
              </a:ext>
            </a:extLst>
          </p:cNvPr>
          <p:cNvCxnSpPr>
            <a:cxnSpLocks/>
          </p:cNvCxnSpPr>
          <p:nvPr/>
        </p:nvCxnSpPr>
        <p:spPr>
          <a:xfrm rot="16200000" flipH="1">
            <a:off x="8881835" y="3935127"/>
            <a:ext cx="1092512" cy="536959"/>
          </a:xfrm>
          <a:prstGeom prst="curvedConnector2">
            <a:avLst/>
          </a:prstGeom>
          <a:ln w="28575">
            <a:solidFill>
              <a:srgbClr val="FF8229"/>
            </a:solidFill>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9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1" grpId="0" animBg="1"/>
      <p:bldP spid="17" grpId="0" animBg="1"/>
      <p:bldP spid="18" grpId="0" animBg="1"/>
      <p:bldP spid="20" grpId="0" animBg="1"/>
      <p:bldP spid="25" grpId="0" animBg="1"/>
      <p:bldP spid="3" grpId="0" animBg="1"/>
      <p:bldP spid="13" grpId="0" animBg="1"/>
      <p:bldP spid="14" grpId="0" animBg="1"/>
      <p:bldP spid="2" grpId="0" animBg="1"/>
      <p:bldP spid="7" grpId="0" animBg="1"/>
      <p:bldP spid="10" grpId="0" animBg="1"/>
      <p:bldP spid="15" grpId="0" animBg="1"/>
      <p:bldP spid="19" grpId="0" animBg="1"/>
      <p:bldP spid="2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1" name="Rectangle 7180">
            <a:extLst>
              <a:ext uri="{FF2B5EF4-FFF2-40B4-BE49-F238E27FC236}">
                <a16:creationId xmlns:a16="http://schemas.microsoft.com/office/drawing/2014/main" id="{B6447973-89A4-4692-510F-DFD1F5FF419C}"/>
              </a:ext>
            </a:extLst>
          </p:cNvPr>
          <p:cNvSpPr/>
          <p:nvPr/>
        </p:nvSpPr>
        <p:spPr>
          <a:xfrm>
            <a:off x="0" y="1327919"/>
            <a:ext cx="3065857" cy="1345169"/>
          </a:xfrm>
          <a:prstGeom prst="rect">
            <a:avLst/>
          </a:prstGeom>
          <a:solidFill>
            <a:srgbClr val="E8E8E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53AC46F-1F6E-4B0B-0FE0-15699791212A}"/>
              </a:ext>
            </a:extLst>
          </p:cNvPr>
          <p:cNvSpPr/>
          <p:nvPr/>
        </p:nvSpPr>
        <p:spPr>
          <a:xfrm>
            <a:off x="-1" y="3018160"/>
            <a:ext cx="3065859" cy="1572497"/>
          </a:xfrm>
          <a:prstGeom prst="rect">
            <a:avLst/>
          </a:prstGeom>
          <a:solidFill>
            <a:srgbClr val="E8E8E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91" name="Picture 7190" descr="A map of different countries/regions&#10;&#10;Description automatically generated">
            <a:extLst>
              <a:ext uri="{FF2B5EF4-FFF2-40B4-BE49-F238E27FC236}">
                <a16:creationId xmlns:a16="http://schemas.microsoft.com/office/drawing/2014/main" id="{DFC98201-2C5E-56B6-6B36-37C0744C04D8}"/>
              </a:ext>
            </a:extLst>
          </p:cNvPr>
          <p:cNvPicPr>
            <a:picLocks noChangeAspect="1"/>
          </p:cNvPicPr>
          <p:nvPr/>
        </p:nvPicPr>
        <p:blipFill rotWithShape="1">
          <a:blip r:embed="rId3"/>
          <a:srcRect l="663" r="535" b="1550"/>
          <a:stretch/>
        </p:blipFill>
        <p:spPr>
          <a:xfrm>
            <a:off x="3086887" y="980411"/>
            <a:ext cx="9116883" cy="3952168"/>
          </a:xfrm>
          <a:prstGeom prst="rect">
            <a:avLst/>
          </a:prstGeom>
        </p:spPr>
      </p:pic>
      <p:sp>
        <p:nvSpPr>
          <p:cNvPr id="161" name="Rectangle 160">
            <a:extLst>
              <a:ext uri="{FF2B5EF4-FFF2-40B4-BE49-F238E27FC236}">
                <a16:creationId xmlns:a16="http://schemas.microsoft.com/office/drawing/2014/main" id="{8F6D99DD-258E-7460-417E-C50397204065}"/>
              </a:ext>
            </a:extLst>
          </p:cNvPr>
          <p:cNvSpPr/>
          <p:nvPr/>
        </p:nvSpPr>
        <p:spPr>
          <a:xfrm>
            <a:off x="0" y="976305"/>
            <a:ext cx="3065857" cy="360000"/>
          </a:xfrm>
          <a:prstGeom prst="rect">
            <a:avLst/>
          </a:prstGeom>
          <a:solidFill>
            <a:srgbClr val="4E5B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E16D"/>
                </a:solidFill>
              </a:rPr>
              <a:t>Summary</a:t>
            </a:r>
          </a:p>
        </p:txBody>
      </p:sp>
      <p:sp>
        <p:nvSpPr>
          <p:cNvPr id="7182" name="Rectangle 7181">
            <a:extLst>
              <a:ext uri="{FF2B5EF4-FFF2-40B4-BE49-F238E27FC236}">
                <a16:creationId xmlns:a16="http://schemas.microsoft.com/office/drawing/2014/main" id="{EDA59734-CADD-C070-761F-059385C125CF}"/>
              </a:ext>
            </a:extLst>
          </p:cNvPr>
          <p:cNvSpPr/>
          <p:nvPr/>
        </p:nvSpPr>
        <p:spPr>
          <a:xfrm>
            <a:off x="-1" y="4940130"/>
            <a:ext cx="12199951" cy="1954883"/>
          </a:xfrm>
          <a:prstGeom prst="rect">
            <a:avLst/>
          </a:prstGeom>
          <a:solidFill>
            <a:srgbClr val="E8E8E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8E3787EF-2D83-5954-25F2-AC4A237ACAEC}"/>
              </a:ext>
            </a:extLst>
          </p:cNvPr>
          <p:cNvSpPr/>
          <p:nvPr/>
        </p:nvSpPr>
        <p:spPr>
          <a:xfrm>
            <a:off x="-3" y="4580226"/>
            <a:ext cx="3065857" cy="360000"/>
          </a:xfrm>
          <a:prstGeom prst="rect">
            <a:avLst/>
          </a:prstGeom>
          <a:solidFill>
            <a:srgbClr val="4E5B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FFE16D"/>
                </a:solidFill>
              </a:rPr>
              <a:t>Geolocated Features</a:t>
            </a:r>
          </a:p>
        </p:txBody>
      </p:sp>
      <p:sp>
        <p:nvSpPr>
          <p:cNvPr id="50" name="Speech Bubble: Rectangle with Corners Rounded 49">
            <a:extLst>
              <a:ext uri="{FF2B5EF4-FFF2-40B4-BE49-F238E27FC236}">
                <a16:creationId xmlns:a16="http://schemas.microsoft.com/office/drawing/2014/main" id="{0E3A1FFC-6B69-1D8B-99C2-17EB8B92D080}"/>
              </a:ext>
            </a:extLst>
          </p:cNvPr>
          <p:cNvSpPr/>
          <p:nvPr/>
        </p:nvSpPr>
        <p:spPr>
          <a:xfrm>
            <a:off x="10402666" y="3636875"/>
            <a:ext cx="468000" cy="216000"/>
          </a:xfrm>
          <a:prstGeom prst="wedgeRoundRectCallout">
            <a:avLst>
              <a:gd name="adj1" fmla="val 25907"/>
              <a:gd name="adj2" fmla="val 92317"/>
              <a:gd name="adj3" fmla="val 16667"/>
            </a:avLst>
          </a:prstGeom>
          <a:solidFill>
            <a:srgbClr val="C0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120k</a:t>
            </a:r>
          </a:p>
        </p:txBody>
      </p:sp>
      <p:sp>
        <p:nvSpPr>
          <p:cNvPr id="51" name="Speech Bubble: Rectangle with Corners Rounded 50">
            <a:extLst>
              <a:ext uri="{FF2B5EF4-FFF2-40B4-BE49-F238E27FC236}">
                <a16:creationId xmlns:a16="http://schemas.microsoft.com/office/drawing/2014/main" id="{702D1174-0875-B2B6-6A40-14E72929BD1F}"/>
              </a:ext>
            </a:extLst>
          </p:cNvPr>
          <p:cNvSpPr/>
          <p:nvPr/>
        </p:nvSpPr>
        <p:spPr>
          <a:xfrm>
            <a:off x="10077829" y="1280012"/>
            <a:ext cx="360000" cy="198000"/>
          </a:xfrm>
          <a:prstGeom prst="wedgeRoundRectCallout">
            <a:avLst>
              <a:gd name="adj1" fmla="val 10615"/>
              <a:gd name="adj2" fmla="val 110881"/>
              <a:gd name="adj3" fmla="val 16667"/>
            </a:avLst>
          </a:prstGeom>
          <a:solidFill>
            <a:srgbClr val="C0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22k</a:t>
            </a:r>
          </a:p>
        </p:txBody>
      </p:sp>
      <p:sp>
        <p:nvSpPr>
          <p:cNvPr id="52" name="Speech Bubble: Rectangle with Corners Rounded 51">
            <a:extLst>
              <a:ext uri="{FF2B5EF4-FFF2-40B4-BE49-F238E27FC236}">
                <a16:creationId xmlns:a16="http://schemas.microsoft.com/office/drawing/2014/main" id="{087037A7-92E2-581E-5BA6-FB4F04FB0D8B}"/>
              </a:ext>
            </a:extLst>
          </p:cNvPr>
          <p:cNvSpPr/>
          <p:nvPr/>
        </p:nvSpPr>
        <p:spPr>
          <a:xfrm>
            <a:off x="4986640" y="1878959"/>
            <a:ext cx="360000" cy="198000"/>
          </a:xfrm>
          <a:prstGeom prst="wedgeRoundRectCallout">
            <a:avLst>
              <a:gd name="adj1" fmla="val 22196"/>
              <a:gd name="adj2" fmla="val 120253"/>
              <a:gd name="adj3" fmla="val 16667"/>
            </a:avLst>
          </a:prstGeom>
          <a:solidFill>
            <a:srgbClr val="C0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chemeClr val="bg1"/>
                </a:solidFill>
              </a:rPr>
              <a:t>36k</a:t>
            </a:r>
          </a:p>
        </p:txBody>
      </p:sp>
      <p:sp>
        <p:nvSpPr>
          <p:cNvPr id="53" name="Speech Bubble: Rectangle with Corners Rounded 52">
            <a:extLst>
              <a:ext uri="{FF2B5EF4-FFF2-40B4-BE49-F238E27FC236}">
                <a16:creationId xmlns:a16="http://schemas.microsoft.com/office/drawing/2014/main" id="{457337C8-113F-0BFB-FEF4-C430EDB67947}"/>
              </a:ext>
            </a:extLst>
          </p:cNvPr>
          <p:cNvSpPr/>
          <p:nvPr/>
        </p:nvSpPr>
        <p:spPr>
          <a:xfrm>
            <a:off x="6180803" y="3188592"/>
            <a:ext cx="360000" cy="198000"/>
          </a:xfrm>
          <a:prstGeom prst="wedgeRoundRectCallout">
            <a:avLst>
              <a:gd name="adj1" fmla="val -15059"/>
              <a:gd name="adj2" fmla="val 91072"/>
              <a:gd name="adj3" fmla="val 16667"/>
            </a:avLst>
          </a:prstGeom>
          <a:solidFill>
            <a:srgbClr val="C0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10k</a:t>
            </a:r>
          </a:p>
        </p:txBody>
      </p:sp>
      <p:sp>
        <p:nvSpPr>
          <p:cNvPr id="54" name="Speech Bubble: Rectangle with Corners Rounded 53">
            <a:extLst>
              <a:ext uri="{FF2B5EF4-FFF2-40B4-BE49-F238E27FC236}">
                <a16:creationId xmlns:a16="http://schemas.microsoft.com/office/drawing/2014/main" id="{CE4F7994-EB01-D18B-31B0-12F38FD4546F}"/>
              </a:ext>
            </a:extLst>
          </p:cNvPr>
          <p:cNvSpPr/>
          <p:nvPr/>
        </p:nvSpPr>
        <p:spPr>
          <a:xfrm>
            <a:off x="4829890" y="1313866"/>
            <a:ext cx="414000" cy="198000"/>
          </a:xfrm>
          <a:prstGeom prst="wedgeRoundRectCallout">
            <a:avLst>
              <a:gd name="adj1" fmla="val -9885"/>
              <a:gd name="adj2" fmla="val 117078"/>
              <a:gd name="adj3" fmla="val 16667"/>
            </a:avLst>
          </a:prstGeom>
          <a:solidFill>
            <a:srgbClr val="F5F67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rgbClr val="543824"/>
                </a:solidFill>
              </a:rPr>
              <a:t>0.5k</a:t>
            </a:r>
          </a:p>
        </p:txBody>
      </p:sp>
      <p:sp>
        <p:nvSpPr>
          <p:cNvPr id="55" name="Speech Bubble: Rectangle with Corners Rounded 54">
            <a:extLst>
              <a:ext uri="{FF2B5EF4-FFF2-40B4-BE49-F238E27FC236}">
                <a16:creationId xmlns:a16="http://schemas.microsoft.com/office/drawing/2014/main" id="{B6DC6997-A14A-6E75-1232-4D6E20579E8F}"/>
              </a:ext>
            </a:extLst>
          </p:cNvPr>
          <p:cNvSpPr/>
          <p:nvPr/>
        </p:nvSpPr>
        <p:spPr>
          <a:xfrm flipH="1">
            <a:off x="7807100" y="1257178"/>
            <a:ext cx="414000" cy="198000"/>
          </a:xfrm>
          <a:prstGeom prst="wedgeRoundRectCallout">
            <a:avLst>
              <a:gd name="adj1" fmla="val -18619"/>
              <a:gd name="adj2" fmla="val 91529"/>
              <a:gd name="adj3" fmla="val 16667"/>
            </a:avLst>
          </a:prstGeom>
          <a:solidFill>
            <a:srgbClr val="F5F67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rgbClr val="543824"/>
                </a:solidFill>
              </a:rPr>
              <a:t>0.1k</a:t>
            </a:r>
          </a:p>
        </p:txBody>
      </p:sp>
      <p:sp>
        <p:nvSpPr>
          <p:cNvPr id="58" name="Speech Bubble: Rectangle with Corners Rounded 57">
            <a:extLst>
              <a:ext uri="{FF2B5EF4-FFF2-40B4-BE49-F238E27FC236}">
                <a16:creationId xmlns:a16="http://schemas.microsoft.com/office/drawing/2014/main" id="{AF4F34BF-335E-882E-C4C7-CD24EB52D46E}"/>
              </a:ext>
            </a:extLst>
          </p:cNvPr>
          <p:cNvSpPr/>
          <p:nvPr/>
        </p:nvSpPr>
        <p:spPr>
          <a:xfrm flipH="1">
            <a:off x="8066354" y="3744875"/>
            <a:ext cx="252000" cy="216000"/>
          </a:xfrm>
          <a:prstGeom prst="wedgeRoundRectCallout">
            <a:avLst>
              <a:gd name="adj1" fmla="val -14209"/>
              <a:gd name="adj2" fmla="val 106969"/>
              <a:gd name="adj3" fmla="val 16667"/>
            </a:avLst>
          </a:prstGeom>
          <a:solidFill>
            <a:srgbClr val="FF8229"/>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chemeClr val="bg1"/>
                </a:solidFill>
              </a:rPr>
              <a:t>1k</a:t>
            </a:r>
          </a:p>
        </p:txBody>
      </p:sp>
      <p:sp>
        <p:nvSpPr>
          <p:cNvPr id="60" name="Speech Bubble: Rectangle with Corners Rounded 59">
            <a:extLst>
              <a:ext uri="{FF2B5EF4-FFF2-40B4-BE49-F238E27FC236}">
                <a16:creationId xmlns:a16="http://schemas.microsoft.com/office/drawing/2014/main" id="{8F1954DC-1D3E-BD98-7816-5D5FB979157B}"/>
              </a:ext>
            </a:extLst>
          </p:cNvPr>
          <p:cNvSpPr/>
          <p:nvPr/>
        </p:nvSpPr>
        <p:spPr>
          <a:xfrm flipH="1">
            <a:off x="7645329" y="2364819"/>
            <a:ext cx="252000" cy="216000"/>
          </a:xfrm>
          <a:prstGeom prst="wedgeRoundRectCallout">
            <a:avLst>
              <a:gd name="adj1" fmla="val 76710"/>
              <a:gd name="adj2" fmla="val -91240"/>
              <a:gd name="adj3" fmla="val 16667"/>
            </a:avLst>
          </a:prstGeom>
          <a:solidFill>
            <a:srgbClr val="FF8229"/>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1k</a:t>
            </a:r>
          </a:p>
        </p:txBody>
      </p:sp>
      <p:sp>
        <p:nvSpPr>
          <p:cNvPr id="61" name="Speech Bubble: Rectangle with Corners Rounded 60">
            <a:extLst>
              <a:ext uri="{FF2B5EF4-FFF2-40B4-BE49-F238E27FC236}">
                <a16:creationId xmlns:a16="http://schemas.microsoft.com/office/drawing/2014/main" id="{E81593BB-85F1-5E61-D915-71FE15401FA1}"/>
              </a:ext>
            </a:extLst>
          </p:cNvPr>
          <p:cNvSpPr/>
          <p:nvPr/>
        </p:nvSpPr>
        <p:spPr>
          <a:xfrm flipH="1">
            <a:off x="7081159" y="2183554"/>
            <a:ext cx="252000" cy="216000"/>
          </a:xfrm>
          <a:prstGeom prst="wedgeRoundRectCallout">
            <a:avLst>
              <a:gd name="adj1" fmla="val -77994"/>
              <a:gd name="adj2" fmla="val -26087"/>
              <a:gd name="adj3" fmla="val 16667"/>
            </a:avLst>
          </a:prstGeom>
          <a:solidFill>
            <a:srgbClr val="FF8229"/>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3k</a:t>
            </a:r>
          </a:p>
        </p:txBody>
      </p:sp>
      <p:sp>
        <p:nvSpPr>
          <p:cNvPr id="62" name="Speech Bubble: Rectangle with Corners Rounded 61">
            <a:extLst>
              <a:ext uri="{FF2B5EF4-FFF2-40B4-BE49-F238E27FC236}">
                <a16:creationId xmlns:a16="http://schemas.microsoft.com/office/drawing/2014/main" id="{350E1480-44E4-6BEA-14FF-A5018AC28773}"/>
              </a:ext>
            </a:extLst>
          </p:cNvPr>
          <p:cNvSpPr/>
          <p:nvPr/>
        </p:nvSpPr>
        <p:spPr>
          <a:xfrm flipH="1">
            <a:off x="7461645" y="1473805"/>
            <a:ext cx="252000" cy="216000"/>
          </a:xfrm>
          <a:prstGeom prst="wedgeRoundRectCallout">
            <a:avLst>
              <a:gd name="adj1" fmla="val -5109"/>
              <a:gd name="adj2" fmla="val 121490"/>
              <a:gd name="adj3" fmla="val 16667"/>
            </a:avLst>
          </a:prstGeom>
          <a:solidFill>
            <a:srgbClr val="FF8229"/>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2k</a:t>
            </a:r>
          </a:p>
        </p:txBody>
      </p:sp>
      <p:sp>
        <p:nvSpPr>
          <p:cNvPr id="64" name="Speech Bubble: Rectangle with Corners Rounded 63">
            <a:extLst>
              <a:ext uri="{FF2B5EF4-FFF2-40B4-BE49-F238E27FC236}">
                <a16:creationId xmlns:a16="http://schemas.microsoft.com/office/drawing/2014/main" id="{9BDAF63E-964A-7A21-4C22-1D1BAD0997B8}"/>
              </a:ext>
            </a:extLst>
          </p:cNvPr>
          <p:cNvSpPr/>
          <p:nvPr/>
        </p:nvSpPr>
        <p:spPr>
          <a:xfrm>
            <a:off x="8035921" y="1955350"/>
            <a:ext cx="414000" cy="198000"/>
          </a:xfrm>
          <a:prstGeom prst="wedgeRoundRectCallout">
            <a:avLst>
              <a:gd name="adj1" fmla="val -75384"/>
              <a:gd name="adj2" fmla="val 24235"/>
              <a:gd name="adj3" fmla="val 16667"/>
            </a:avLst>
          </a:prstGeom>
          <a:solidFill>
            <a:srgbClr val="F5F67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rgbClr val="543824"/>
                </a:solidFill>
              </a:rPr>
              <a:t>0.1k</a:t>
            </a:r>
          </a:p>
        </p:txBody>
      </p:sp>
      <p:sp>
        <p:nvSpPr>
          <p:cNvPr id="65" name="Speech Bubble: Rectangle with Corners Rounded 64">
            <a:extLst>
              <a:ext uri="{FF2B5EF4-FFF2-40B4-BE49-F238E27FC236}">
                <a16:creationId xmlns:a16="http://schemas.microsoft.com/office/drawing/2014/main" id="{3BC215DA-5C6F-8AE3-ED36-F16F792C3B3A}"/>
              </a:ext>
            </a:extLst>
          </p:cNvPr>
          <p:cNvSpPr/>
          <p:nvPr/>
        </p:nvSpPr>
        <p:spPr>
          <a:xfrm>
            <a:off x="10142829" y="2509144"/>
            <a:ext cx="414000" cy="198000"/>
          </a:xfrm>
          <a:prstGeom prst="wedgeRoundRectCallout">
            <a:avLst>
              <a:gd name="adj1" fmla="val -27430"/>
              <a:gd name="adj2" fmla="val 130233"/>
              <a:gd name="adj3" fmla="val 16667"/>
            </a:avLst>
          </a:prstGeom>
          <a:solidFill>
            <a:srgbClr val="F5F67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rgbClr val="543824"/>
                </a:solidFill>
              </a:rPr>
              <a:t>0.1k</a:t>
            </a:r>
            <a:endParaRPr lang="en-US" sz="1600" b="1"/>
          </a:p>
        </p:txBody>
      </p:sp>
      <p:sp>
        <p:nvSpPr>
          <p:cNvPr id="2" name="Speech Bubble: Rectangle with Corners Rounded 1">
            <a:extLst>
              <a:ext uri="{FF2B5EF4-FFF2-40B4-BE49-F238E27FC236}">
                <a16:creationId xmlns:a16="http://schemas.microsoft.com/office/drawing/2014/main" id="{A012130C-2628-C574-D135-C769CDD203B5}"/>
              </a:ext>
            </a:extLst>
          </p:cNvPr>
          <p:cNvSpPr/>
          <p:nvPr/>
        </p:nvSpPr>
        <p:spPr>
          <a:xfrm>
            <a:off x="11279042" y="2242629"/>
            <a:ext cx="414000" cy="198000"/>
          </a:xfrm>
          <a:prstGeom prst="wedgeRoundRectCallout">
            <a:avLst>
              <a:gd name="adj1" fmla="val -71413"/>
              <a:gd name="adj2" fmla="val 6073"/>
              <a:gd name="adj3" fmla="val 16667"/>
            </a:avLst>
          </a:prstGeom>
          <a:solidFill>
            <a:srgbClr val="F5F67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rgbClr val="543824"/>
                </a:solidFill>
              </a:rPr>
              <a:t>0.4k</a:t>
            </a:r>
            <a:endParaRPr lang="en-US" sz="1600" b="1"/>
          </a:p>
        </p:txBody>
      </p:sp>
      <p:sp>
        <p:nvSpPr>
          <p:cNvPr id="3" name="Speech Bubble: Rectangle with Corners Rounded 2">
            <a:extLst>
              <a:ext uri="{FF2B5EF4-FFF2-40B4-BE49-F238E27FC236}">
                <a16:creationId xmlns:a16="http://schemas.microsoft.com/office/drawing/2014/main" id="{038F8699-6E9F-A640-71AF-836D0E17CF44}"/>
              </a:ext>
            </a:extLst>
          </p:cNvPr>
          <p:cNvSpPr/>
          <p:nvPr/>
        </p:nvSpPr>
        <p:spPr>
          <a:xfrm>
            <a:off x="7132164" y="1911337"/>
            <a:ext cx="252000" cy="216000"/>
          </a:xfrm>
          <a:prstGeom prst="wedgeRoundRectCallout">
            <a:avLst>
              <a:gd name="adj1" fmla="val 127461"/>
              <a:gd name="adj2" fmla="val 11192"/>
              <a:gd name="adj3" fmla="val 16667"/>
            </a:avLst>
          </a:prstGeom>
          <a:solidFill>
            <a:srgbClr val="FF8229"/>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bg1"/>
                </a:solidFill>
              </a:rPr>
              <a:t>1k</a:t>
            </a:r>
          </a:p>
        </p:txBody>
      </p:sp>
      <p:pic>
        <p:nvPicPr>
          <p:cNvPr id="143" name="Picture 142" descr="A picture containing text, dark, night sky&#10;&#10;Description automatically generated">
            <a:extLst>
              <a:ext uri="{FF2B5EF4-FFF2-40B4-BE49-F238E27FC236}">
                <a16:creationId xmlns:a16="http://schemas.microsoft.com/office/drawing/2014/main" id="{938B5561-73ED-752C-C652-EF83189D78B2}"/>
              </a:ext>
            </a:extLst>
          </p:cNvPr>
          <p:cNvPicPr>
            <a:picLocks/>
          </p:cNvPicPr>
          <p:nvPr/>
        </p:nvPicPr>
        <p:blipFill rotWithShape="1">
          <a:blip r:embed="rId4"/>
          <a:srcRect l="46325" t="11708" r="9448" b="18524"/>
          <a:stretch/>
        </p:blipFill>
        <p:spPr>
          <a:xfrm>
            <a:off x="2287120" y="5874532"/>
            <a:ext cx="1800000" cy="900000"/>
          </a:xfrm>
          <a:prstGeom prst="rect">
            <a:avLst/>
          </a:prstGeom>
          <a:solidFill>
            <a:schemeClr val="bg1"/>
          </a:solidFill>
          <a:ln>
            <a:solidFill>
              <a:schemeClr val="tx1"/>
            </a:solidFill>
          </a:ln>
        </p:spPr>
      </p:pic>
      <p:pic>
        <p:nvPicPr>
          <p:cNvPr id="144" name="Picture 143" descr="A view of the earth from space&#10;&#10;Description automatically generated with medium confidence">
            <a:extLst>
              <a:ext uri="{FF2B5EF4-FFF2-40B4-BE49-F238E27FC236}">
                <a16:creationId xmlns:a16="http://schemas.microsoft.com/office/drawing/2014/main" id="{C5DA020C-1E4F-D1C5-158E-82C9AF913292}"/>
              </a:ext>
            </a:extLst>
          </p:cNvPr>
          <p:cNvPicPr>
            <a:picLocks/>
          </p:cNvPicPr>
          <p:nvPr/>
        </p:nvPicPr>
        <p:blipFill rotWithShape="1">
          <a:blip r:embed="rId5"/>
          <a:srcRect b="2682"/>
          <a:stretch/>
        </p:blipFill>
        <p:spPr>
          <a:xfrm>
            <a:off x="4290170" y="5874532"/>
            <a:ext cx="1800000" cy="900000"/>
          </a:xfrm>
          <a:prstGeom prst="rect">
            <a:avLst/>
          </a:prstGeom>
          <a:solidFill>
            <a:schemeClr val="bg1"/>
          </a:solidFill>
          <a:ln>
            <a:solidFill>
              <a:schemeClr val="tx1"/>
            </a:solidFill>
          </a:ln>
        </p:spPr>
      </p:pic>
      <p:pic>
        <p:nvPicPr>
          <p:cNvPr id="146" name="Picture 145" descr="Percentage canopy cover, derived from the MODIS VCF Collection 5 product. The maps show the subdivision of the CC into the three classes considered for classification.  ">
            <a:extLst>
              <a:ext uri="{FF2B5EF4-FFF2-40B4-BE49-F238E27FC236}">
                <a16:creationId xmlns:a16="http://schemas.microsoft.com/office/drawing/2014/main" id="{F4287591-3711-4150-F5CF-7AE0C2FC465B}"/>
              </a:ext>
            </a:extLst>
          </p:cNvPr>
          <p:cNvPicPr>
            <a:picLocks noChangeArrowheads="1"/>
          </p:cNvPicPr>
          <p:nvPr/>
        </p:nvPicPr>
        <p:blipFill rotWithShape="1">
          <a:blip r:embed="rId6">
            <a:extLst>
              <a:ext uri="{28A0092B-C50C-407E-A947-70E740481C1C}">
                <a14:useLocalDpi xmlns:a14="http://schemas.microsoft.com/office/drawing/2010/main" val="0"/>
              </a:ext>
            </a:extLst>
          </a:blip>
          <a:srcRect l="412" t="749" r="468" b="67030"/>
          <a:stretch/>
        </p:blipFill>
        <p:spPr bwMode="auto">
          <a:xfrm>
            <a:off x="6274779" y="5874532"/>
            <a:ext cx="1800000" cy="9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7" name="Picture 146" descr="The World Database on Protected Areas - Overview">
            <a:extLst>
              <a:ext uri="{FF2B5EF4-FFF2-40B4-BE49-F238E27FC236}">
                <a16:creationId xmlns:a16="http://schemas.microsoft.com/office/drawing/2014/main" id="{8FA37A2C-2C6C-68AD-89D7-5D8A0D77EC70}"/>
              </a:ext>
            </a:extLst>
          </p:cNvPr>
          <p:cNvPicPr>
            <a:picLocks noChangeArrowheads="1"/>
          </p:cNvPicPr>
          <p:nvPr/>
        </p:nvPicPr>
        <p:blipFill rotWithShape="1">
          <a:blip r:embed="rId7">
            <a:extLst>
              <a:ext uri="{28A0092B-C50C-407E-A947-70E740481C1C}">
                <a14:useLocalDpi xmlns:a14="http://schemas.microsoft.com/office/drawing/2010/main" val="0"/>
              </a:ext>
            </a:extLst>
          </a:blip>
          <a:srcRect l="4671" t="18366" r="4398" b="28164"/>
          <a:stretch/>
        </p:blipFill>
        <p:spPr bwMode="auto">
          <a:xfrm>
            <a:off x="10293504" y="5874532"/>
            <a:ext cx="1800000" cy="9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8" name="Rectangle: Rounded Corners 147">
            <a:extLst>
              <a:ext uri="{FF2B5EF4-FFF2-40B4-BE49-F238E27FC236}">
                <a16:creationId xmlns:a16="http://schemas.microsoft.com/office/drawing/2014/main" id="{1B5B0A0B-8884-23CA-9F11-AC6EB48539C7}"/>
              </a:ext>
            </a:extLst>
          </p:cNvPr>
          <p:cNvSpPr/>
          <p:nvPr/>
        </p:nvSpPr>
        <p:spPr>
          <a:xfrm>
            <a:off x="6274779" y="5048667"/>
            <a:ext cx="1800000" cy="720000"/>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err="1">
                <a:solidFill>
                  <a:schemeClr val="tx1"/>
                </a:solidFill>
              </a:rPr>
              <a:t>Fuelbed</a:t>
            </a:r>
            <a:r>
              <a:rPr lang="en-US" sz="1600" dirty="0">
                <a:solidFill>
                  <a:schemeClr val="tx1"/>
                </a:solidFill>
              </a:rPr>
              <a:t> Code (</a:t>
            </a:r>
            <a:r>
              <a:rPr lang="en-US" sz="1600" dirty="0" err="1">
                <a:solidFill>
                  <a:schemeClr val="tx1"/>
                </a:solidFill>
              </a:rPr>
              <a:t>Pettinari</a:t>
            </a:r>
            <a:r>
              <a:rPr lang="en-US" sz="1600" dirty="0">
                <a:solidFill>
                  <a:schemeClr val="tx1"/>
                </a:solidFill>
              </a:rPr>
              <a:t> and </a:t>
            </a:r>
            <a:r>
              <a:rPr lang="en-US" sz="1600" dirty="0" err="1">
                <a:solidFill>
                  <a:schemeClr val="tx1"/>
                </a:solidFill>
              </a:rPr>
              <a:t>Chuvieco</a:t>
            </a:r>
            <a:r>
              <a:rPr lang="en-US" sz="1600" dirty="0">
                <a:solidFill>
                  <a:schemeClr val="tx1"/>
                </a:solidFill>
              </a:rPr>
              <a:t>)</a:t>
            </a:r>
          </a:p>
        </p:txBody>
      </p:sp>
      <p:sp>
        <p:nvSpPr>
          <p:cNvPr id="149" name="Rectangle: Rounded Corners 148">
            <a:extLst>
              <a:ext uri="{FF2B5EF4-FFF2-40B4-BE49-F238E27FC236}">
                <a16:creationId xmlns:a16="http://schemas.microsoft.com/office/drawing/2014/main" id="{E09513C8-ADF6-7ACB-9816-9146A0203B7D}"/>
              </a:ext>
            </a:extLst>
          </p:cNvPr>
          <p:cNvSpPr/>
          <p:nvPr/>
        </p:nvSpPr>
        <p:spPr>
          <a:xfrm>
            <a:off x="4279930" y="5048667"/>
            <a:ext cx="1800000" cy="720000"/>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Biome and Ecoregion (Olson)</a:t>
            </a:r>
          </a:p>
        </p:txBody>
      </p:sp>
      <p:sp>
        <p:nvSpPr>
          <p:cNvPr id="150" name="Rectangle: Rounded Corners 149">
            <a:extLst>
              <a:ext uri="{FF2B5EF4-FFF2-40B4-BE49-F238E27FC236}">
                <a16:creationId xmlns:a16="http://schemas.microsoft.com/office/drawing/2014/main" id="{8FACA369-BBD5-0800-B5E9-5DEB776B2528}"/>
              </a:ext>
            </a:extLst>
          </p:cNvPr>
          <p:cNvSpPr/>
          <p:nvPr/>
        </p:nvSpPr>
        <p:spPr>
          <a:xfrm>
            <a:off x="2290145" y="5048667"/>
            <a:ext cx="1800000" cy="720000"/>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Meteorology and Fire Weather Indices (ERA5) </a:t>
            </a:r>
          </a:p>
        </p:txBody>
      </p:sp>
      <p:sp>
        <p:nvSpPr>
          <p:cNvPr id="151" name="Rectangle: Rounded Corners 150">
            <a:extLst>
              <a:ext uri="{FF2B5EF4-FFF2-40B4-BE49-F238E27FC236}">
                <a16:creationId xmlns:a16="http://schemas.microsoft.com/office/drawing/2014/main" id="{246EDBA1-14A7-B909-62AF-FE09BCF9CDB4}"/>
              </a:ext>
            </a:extLst>
          </p:cNvPr>
          <p:cNvSpPr/>
          <p:nvPr/>
        </p:nvSpPr>
        <p:spPr>
          <a:xfrm>
            <a:off x="10263805" y="5048667"/>
            <a:ext cx="1800000" cy="720000"/>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WDPA Name, Designation, IUCN Code</a:t>
            </a:r>
            <a:endParaRPr lang="en-US" sz="1400">
              <a:solidFill>
                <a:schemeClr val="tx1"/>
              </a:solidFill>
            </a:endParaRPr>
          </a:p>
        </p:txBody>
      </p:sp>
      <p:sp>
        <p:nvSpPr>
          <p:cNvPr id="203" name="Rectangle: Rounded Corners 202">
            <a:extLst>
              <a:ext uri="{FF2B5EF4-FFF2-40B4-BE49-F238E27FC236}">
                <a16:creationId xmlns:a16="http://schemas.microsoft.com/office/drawing/2014/main" id="{5D8540C8-B01A-3F0A-EC36-294A5103C28D}"/>
              </a:ext>
            </a:extLst>
          </p:cNvPr>
          <p:cNvSpPr/>
          <p:nvPr/>
        </p:nvSpPr>
        <p:spPr>
          <a:xfrm>
            <a:off x="8264564" y="5048667"/>
            <a:ext cx="1800000" cy="720000"/>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err="1">
                <a:solidFill>
                  <a:schemeClr val="tx1"/>
                </a:solidFill>
              </a:rPr>
              <a:t>Köppen</a:t>
            </a:r>
            <a:r>
              <a:rPr lang="en-US" sz="1600">
                <a:solidFill>
                  <a:schemeClr val="tx1"/>
                </a:solidFill>
              </a:rPr>
              <a:t>-Geiger Climate (Beck et al. 2023)</a:t>
            </a:r>
          </a:p>
        </p:txBody>
      </p:sp>
      <p:pic>
        <p:nvPicPr>
          <p:cNvPr id="7172" name="Picture 4" descr="figure 1">
            <a:extLst>
              <a:ext uri="{FF2B5EF4-FFF2-40B4-BE49-F238E27FC236}">
                <a16:creationId xmlns:a16="http://schemas.microsoft.com/office/drawing/2014/main" id="{9B16F142-7C5C-FC5C-383D-BEC7553C4E3C}"/>
              </a:ext>
            </a:extLst>
          </p:cNvPr>
          <p:cNvPicPr>
            <a:picLocks noChangeArrowheads="1"/>
          </p:cNvPicPr>
          <p:nvPr/>
        </p:nvPicPr>
        <p:blipFill rotWithShape="1">
          <a:blip r:embed="rId8">
            <a:extLst>
              <a:ext uri="{28A0092B-C50C-407E-A947-70E740481C1C}">
                <a14:useLocalDpi xmlns:a14="http://schemas.microsoft.com/office/drawing/2010/main" val="0"/>
              </a:ext>
            </a:extLst>
          </a:blip>
          <a:srcRect l="3301" t="27398" b="38683"/>
          <a:stretch/>
        </p:blipFill>
        <p:spPr bwMode="auto">
          <a:xfrm>
            <a:off x="8277829" y="5874532"/>
            <a:ext cx="1800000" cy="9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7" name="TextBox 206">
            <a:extLst>
              <a:ext uri="{FF2B5EF4-FFF2-40B4-BE49-F238E27FC236}">
                <a16:creationId xmlns:a16="http://schemas.microsoft.com/office/drawing/2014/main" id="{09A93FF6-EFB4-0002-8A4D-60001C5A1293}"/>
              </a:ext>
            </a:extLst>
          </p:cNvPr>
          <p:cNvSpPr txBox="1"/>
          <p:nvPr/>
        </p:nvSpPr>
        <p:spPr>
          <a:xfrm>
            <a:off x="96047" y="5392512"/>
            <a:ext cx="1877616" cy="1057588"/>
          </a:xfrm>
          <a:prstGeom prst="rect">
            <a:avLst/>
          </a:prstGeom>
          <a:solidFill>
            <a:schemeClr val="bg1"/>
          </a:solidFill>
          <a:ln w="19050">
            <a:solidFill>
              <a:schemeClr val="tx1"/>
            </a:solidFill>
          </a:ln>
        </p:spPr>
        <p:txBody>
          <a:bodyPr wrap="square" lIns="54000" tIns="36000" rIns="54000" bIns="36000" rtlCol="0">
            <a:spAutoFit/>
          </a:bodyPr>
          <a:lstStyle/>
          <a:p>
            <a:r>
              <a:rPr lang="en-GB" sz="1600">
                <a:solidFill>
                  <a:srgbClr val="543824"/>
                </a:solidFill>
              </a:rPr>
              <a:t>Variables extracted from other datasets at the date and location of the burn</a:t>
            </a:r>
          </a:p>
        </p:txBody>
      </p:sp>
      <p:sp>
        <p:nvSpPr>
          <p:cNvPr id="210" name="Left Brace 209">
            <a:extLst>
              <a:ext uri="{FF2B5EF4-FFF2-40B4-BE49-F238E27FC236}">
                <a16:creationId xmlns:a16="http://schemas.microsoft.com/office/drawing/2014/main" id="{5DCF1311-DF24-E5D9-E7CC-81185F29DDA6}"/>
              </a:ext>
            </a:extLst>
          </p:cNvPr>
          <p:cNvSpPr/>
          <p:nvPr/>
        </p:nvSpPr>
        <p:spPr>
          <a:xfrm>
            <a:off x="1975741" y="5035572"/>
            <a:ext cx="276860" cy="1764000"/>
          </a:xfrm>
          <a:prstGeom prst="leftBrace">
            <a:avLst/>
          </a:prstGeom>
          <a:ln>
            <a:solidFill>
              <a:srgbClr val="4E5B3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6" name="Speech Bubble: Rectangle with Corners Rounded 235">
            <a:extLst>
              <a:ext uri="{FF2B5EF4-FFF2-40B4-BE49-F238E27FC236}">
                <a16:creationId xmlns:a16="http://schemas.microsoft.com/office/drawing/2014/main" id="{82DA4577-654C-5795-EC1C-1FBAE0FBC756}"/>
              </a:ext>
            </a:extLst>
          </p:cNvPr>
          <p:cNvSpPr/>
          <p:nvPr/>
        </p:nvSpPr>
        <p:spPr>
          <a:xfrm>
            <a:off x="5003829" y="2428597"/>
            <a:ext cx="396000" cy="180000"/>
          </a:xfrm>
          <a:prstGeom prst="wedgeRoundRectCallout">
            <a:avLst>
              <a:gd name="adj1" fmla="val -20429"/>
              <a:gd name="adj2" fmla="val 91072"/>
              <a:gd name="adj3" fmla="val 16667"/>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a:solidFill>
                  <a:srgbClr val="543824"/>
                </a:solidFill>
              </a:rPr>
              <a:t>&lt;0.1k</a:t>
            </a:r>
          </a:p>
        </p:txBody>
      </p:sp>
      <p:sp>
        <p:nvSpPr>
          <p:cNvPr id="237" name="Speech Bubble: Rectangle with Corners Rounded 236">
            <a:extLst>
              <a:ext uri="{FF2B5EF4-FFF2-40B4-BE49-F238E27FC236}">
                <a16:creationId xmlns:a16="http://schemas.microsoft.com/office/drawing/2014/main" id="{E681EF41-ED6E-3CDD-BD76-59466872CD26}"/>
              </a:ext>
            </a:extLst>
          </p:cNvPr>
          <p:cNvSpPr/>
          <p:nvPr/>
        </p:nvSpPr>
        <p:spPr>
          <a:xfrm>
            <a:off x="8071094" y="1731337"/>
            <a:ext cx="396000" cy="180000"/>
          </a:xfrm>
          <a:prstGeom prst="wedgeRoundRectCallout">
            <a:avLst>
              <a:gd name="adj1" fmla="val -83058"/>
              <a:gd name="adj2" fmla="val 40362"/>
              <a:gd name="adj3" fmla="val 16667"/>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a:solidFill>
                  <a:srgbClr val="543824"/>
                </a:solidFill>
              </a:rPr>
              <a:t>&lt;0.1k</a:t>
            </a:r>
          </a:p>
        </p:txBody>
      </p:sp>
      <p:grpSp>
        <p:nvGrpSpPr>
          <p:cNvPr id="254" name="Group 253">
            <a:extLst>
              <a:ext uri="{FF2B5EF4-FFF2-40B4-BE49-F238E27FC236}">
                <a16:creationId xmlns:a16="http://schemas.microsoft.com/office/drawing/2014/main" id="{7AFE51DD-0B74-8BBD-F830-248938994231}"/>
              </a:ext>
            </a:extLst>
          </p:cNvPr>
          <p:cNvGrpSpPr/>
          <p:nvPr/>
        </p:nvGrpSpPr>
        <p:grpSpPr>
          <a:xfrm>
            <a:off x="3254746" y="3567085"/>
            <a:ext cx="2023788" cy="1229927"/>
            <a:chOff x="3322852" y="3296592"/>
            <a:chExt cx="2023788" cy="1229927"/>
          </a:xfrm>
        </p:grpSpPr>
        <p:sp>
          <p:nvSpPr>
            <p:cNvPr id="240" name="Speech Bubble: Rectangle with Corners Rounded 239">
              <a:extLst>
                <a:ext uri="{FF2B5EF4-FFF2-40B4-BE49-F238E27FC236}">
                  <a16:creationId xmlns:a16="http://schemas.microsoft.com/office/drawing/2014/main" id="{9C7D74EE-85DD-7DC9-4024-9BC092A2EAE0}"/>
                </a:ext>
              </a:extLst>
            </p:cNvPr>
            <p:cNvSpPr/>
            <p:nvPr/>
          </p:nvSpPr>
          <p:spPr>
            <a:xfrm>
              <a:off x="3322852" y="3636048"/>
              <a:ext cx="288000" cy="180000"/>
            </a:xfrm>
            <a:prstGeom prst="wedgeRoundRectCallout">
              <a:avLst>
                <a:gd name="adj1" fmla="val -15059"/>
                <a:gd name="adj2" fmla="val 91072"/>
                <a:gd name="adj3" fmla="val 16667"/>
              </a:avLst>
            </a:prstGeom>
            <a:solidFill>
              <a:schemeClr val="accent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39" name="Speech Bubble: Rectangle with Corners Rounded 238">
              <a:extLst>
                <a:ext uri="{FF2B5EF4-FFF2-40B4-BE49-F238E27FC236}">
                  <a16:creationId xmlns:a16="http://schemas.microsoft.com/office/drawing/2014/main" id="{784BD47F-1B2A-4D3F-282D-FF132573E3F6}"/>
                </a:ext>
              </a:extLst>
            </p:cNvPr>
            <p:cNvSpPr/>
            <p:nvPr/>
          </p:nvSpPr>
          <p:spPr>
            <a:xfrm>
              <a:off x="3322852" y="3311298"/>
              <a:ext cx="288000" cy="180000"/>
            </a:xfrm>
            <a:prstGeom prst="wedgeRoundRectCallout">
              <a:avLst>
                <a:gd name="adj1" fmla="val -15059"/>
                <a:gd name="adj2" fmla="val 91072"/>
                <a:gd name="adj3" fmla="val 16667"/>
              </a:avLst>
            </a:prstGeom>
            <a:solidFill>
              <a:srgbClr val="64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241" name="Speech Bubble: Rectangle with Corners Rounded 240">
              <a:extLst>
                <a:ext uri="{FF2B5EF4-FFF2-40B4-BE49-F238E27FC236}">
                  <a16:creationId xmlns:a16="http://schemas.microsoft.com/office/drawing/2014/main" id="{2346326F-2A8F-0F40-4C12-CA5392D743FD}"/>
                </a:ext>
              </a:extLst>
            </p:cNvPr>
            <p:cNvSpPr/>
            <p:nvPr/>
          </p:nvSpPr>
          <p:spPr>
            <a:xfrm>
              <a:off x="3322852" y="3979516"/>
              <a:ext cx="288000" cy="180000"/>
            </a:xfrm>
            <a:prstGeom prst="wedgeRoundRectCallout">
              <a:avLst>
                <a:gd name="adj1" fmla="val -15059"/>
                <a:gd name="adj2" fmla="val 91072"/>
                <a:gd name="adj3" fmla="val 16667"/>
              </a:avLst>
            </a:prstGeom>
            <a:solidFill>
              <a:srgbClr val="FFD92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42" name="Speech Bubble: Rectangle with Corners Rounded 241">
              <a:extLst>
                <a:ext uri="{FF2B5EF4-FFF2-40B4-BE49-F238E27FC236}">
                  <a16:creationId xmlns:a16="http://schemas.microsoft.com/office/drawing/2014/main" id="{3F7379BD-EB62-847C-5D56-A6F7A89F7F08}"/>
                </a:ext>
              </a:extLst>
            </p:cNvPr>
            <p:cNvSpPr/>
            <p:nvPr/>
          </p:nvSpPr>
          <p:spPr>
            <a:xfrm>
              <a:off x="3322852" y="4311075"/>
              <a:ext cx="288000" cy="180000"/>
            </a:xfrm>
            <a:prstGeom prst="wedgeRoundRectCallout">
              <a:avLst>
                <a:gd name="adj1" fmla="val -15059"/>
                <a:gd name="adj2" fmla="val 91072"/>
                <a:gd name="adj3" fmla="val 16667"/>
              </a:avLst>
            </a:prstGeom>
            <a:solidFill>
              <a:schemeClr val="accent4"/>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44" name="TextBox 243">
              <a:extLst>
                <a:ext uri="{FF2B5EF4-FFF2-40B4-BE49-F238E27FC236}">
                  <a16:creationId xmlns:a16="http://schemas.microsoft.com/office/drawing/2014/main" id="{EF2E1A5A-E652-B66F-914E-A4CEF91DBE75}"/>
                </a:ext>
              </a:extLst>
            </p:cNvPr>
            <p:cNvSpPr txBox="1"/>
            <p:nvPr/>
          </p:nvSpPr>
          <p:spPr>
            <a:xfrm>
              <a:off x="3728254" y="3296592"/>
              <a:ext cx="1548000" cy="215444"/>
            </a:xfrm>
            <a:prstGeom prst="rect">
              <a:avLst/>
            </a:prstGeom>
            <a:noFill/>
          </p:spPr>
          <p:txBody>
            <a:bodyPr wrap="square" lIns="0" tIns="0" rIns="0" bIns="0" rtlCol="0">
              <a:spAutoFit/>
            </a:bodyPr>
            <a:lstStyle/>
            <a:p>
              <a:r>
                <a:rPr lang="en-GB" sz="1400" b="1"/>
                <a:t>&gt; 5,000 records</a:t>
              </a:r>
            </a:p>
          </p:txBody>
        </p:sp>
        <p:sp>
          <p:nvSpPr>
            <p:cNvPr id="245" name="TextBox 244">
              <a:extLst>
                <a:ext uri="{FF2B5EF4-FFF2-40B4-BE49-F238E27FC236}">
                  <a16:creationId xmlns:a16="http://schemas.microsoft.com/office/drawing/2014/main" id="{57AB1342-E3F1-B2A2-35CA-D736CB933851}"/>
                </a:ext>
              </a:extLst>
            </p:cNvPr>
            <p:cNvSpPr txBox="1"/>
            <p:nvPr/>
          </p:nvSpPr>
          <p:spPr>
            <a:xfrm>
              <a:off x="3728254" y="3634912"/>
              <a:ext cx="1618386" cy="215444"/>
            </a:xfrm>
            <a:prstGeom prst="rect">
              <a:avLst/>
            </a:prstGeom>
            <a:noFill/>
          </p:spPr>
          <p:txBody>
            <a:bodyPr wrap="square" lIns="0" tIns="0" rIns="0" bIns="0" rtlCol="0">
              <a:spAutoFit/>
            </a:bodyPr>
            <a:lstStyle/>
            <a:p>
              <a:r>
                <a:rPr lang="en-GB" sz="1400" b="1"/>
                <a:t>1,000-4,999 records</a:t>
              </a:r>
            </a:p>
          </p:txBody>
        </p:sp>
        <p:sp>
          <p:nvSpPr>
            <p:cNvPr id="246" name="TextBox 245">
              <a:extLst>
                <a:ext uri="{FF2B5EF4-FFF2-40B4-BE49-F238E27FC236}">
                  <a16:creationId xmlns:a16="http://schemas.microsoft.com/office/drawing/2014/main" id="{E1452D46-6394-36D9-7B63-1346A1B31E73}"/>
                </a:ext>
              </a:extLst>
            </p:cNvPr>
            <p:cNvSpPr txBox="1"/>
            <p:nvPr/>
          </p:nvSpPr>
          <p:spPr>
            <a:xfrm>
              <a:off x="3728254" y="3984776"/>
              <a:ext cx="1548000" cy="215444"/>
            </a:xfrm>
            <a:prstGeom prst="rect">
              <a:avLst/>
            </a:prstGeom>
            <a:noFill/>
          </p:spPr>
          <p:txBody>
            <a:bodyPr wrap="square" lIns="0" tIns="0" rIns="0" bIns="0" rtlCol="0">
              <a:spAutoFit/>
            </a:bodyPr>
            <a:lstStyle/>
            <a:p>
              <a:r>
                <a:rPr lang="en-GB" sz="1400" b="1"/>
                <a:t>100-999 records</a:t>
              </a:r>
            </a:p>
          </p:txBody>
        </p:sp>
        <p:sp>
          <p:nvSpPr>
            <p:cNvPr id="247" name="TextBox 246">
              <a:extLst>
                <a:ext uri="{FF2B5EF4-FFF2-40B4-BE49-F238E27FC236}">
                  <a16:creationId xmlns:a16="http://schemas.microsoft.com/office/drawing/2014/main" id="{7A28E71E-C486-2E03-201D-0E7525B19E82}"/>
                </a:ext>
              </a:extLst>
            </p:cNvPr>
            <p:cNvSpPr txBox="1"/>
            <p:nvPr/>
          </p:nvSpPr>
          <p:spPr>
            <a:xfrm>
              <a:off x="3712404" y="4311075"/>
              <a:ext cx="1548000" cy="215444"/>
            </a:xfrm>
            <a:prstGeom prst="rect">
              <a:avLst/>
            </a:prstGeom>
            <a:noFill/>
          </p:spPr>
          <p:txBody>
            <a:bodyPr wrap="square" lIns="0" tIns="0" rIns="0" bIns="0" rtlCol="0">
              <a:spAutoFit/>
            </a:bodyPr>
            <a:lstStyle/>
            <a:p>
              <a:r>
                <a:rPr lang="en-GB" sz="1400" b="1"/>
                <a:t>1-99 records</a:t>
              </a:r>
            </a:p>
          </p:txBody>
        </p:sp>
      </p:grpSp>
      <p:sp>
        <p:nvSpPr>
          <p:cNvPr id="7169" name="TextBox 7168">
            <a:extLst>
              <a:ext uri="{FF2B5EF4-FFF2-40B4-BE49-F238E27FC236}">
                <a16:creationId xmlns:a16="http://schemas.microsoft.com/office/drawing/2014/main" id="{DCF4C22D-7A4B-AF50-772E-5ACCEFDBDAD0}"/>
              </a:ext>
            </a:extLst>
          </p:cNvPr>
          <p:cNvSpPr txBox="1"/>
          <p:nvPr/>
        </p:nvSpPr>
        <p:spPr>
          <a:xfrm>
            <a:off x="3254746" y="3259076"/>
            <a:ext cx="1101715" cy="246221"/>
          </a:xfrm>
          <a:prstGeom prst="rect">
            <a:avLst/>
          </a:prstGeom>
          <a:noFill/>
        </p:spPr>
        <p:txBody>
          <a:bodyPr wrap="square" lIns="0" tIns="0" rIns="0" bIns="0" rtlCol="0">
            <a:spAutoFit/>
          </a:bodyPr>
          <a:lstStyle/>
          <a:p>
            <a:pPr marL="144000" indent="-144000">
              <a:buClr>
                <a:srgbClr val="FF0000"/>
              </a:buClr>
              <a:buFont typeface="Arial" panose="020B0604020202020204" pitchFamily="34" charset="0"/>
              <a:buChar char="•"/>
            </a:pPr>
            <a:r>
              <a:rPr lang="en-GB" sz="1600" b="1" dirty="0"/>
              <a:t>Rx Record</a:t>
            </a:r>
          </a:p>
        </p:txBody>
      </p:sp>
      <p:sp>
        <p:nvSpPr>
          <p:cNvPr id="9" name="Rectangle 8">
            <a:extLst>
              <a:ext uri="{FF2B5EF4-FFF2-40B4-BE49-F238E27FC236}">
                <a16:creationId xmlns:a16="http://schemas.microsoft.com/office/drawing/2014/main" id="{316069B1-2C63-6160-EF8C-A20A11DC4AB4}"/>
              </a:ext>
            </a:extLst>
          </p:cNvPr>
          <p:cNvSpPr/>
          <p:nvPr/>
        </p:nvSpPr>
        <p:spPr>
          <a:xfrm>
            <a:off x="0" y="9618"/>
            <a:ext cx="12199950" cy="963243"/>
          </a:xfrm>
          <a:prstGeom prst="rect">
            <a:avLst/>
          </a:prstGeom>
          <a:solidFill>
            <a:srgbClr val="4E5B3F"/>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3A9B60A-B3D7-9C01-5E88-623708DA71DD}"/>
              </a:ext>
            </a:extLst>
          </p:cNvPr>
          <p:cNvSpPr txBox="1"/>
          <p:nvPr/>
        </p:nvSpPr>
        <p:spPr>
          <a:xfrm>
            <a:off x="3291134" y="83574"/>
            <a:ext cx="562282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err="1">
                <a:solidFill>
                  <a:srgbClr val="FFE16D"/>
                </a:solidFill>
                <a:latin typeface="Aptos Display"/>
              </a:rPr>
              <a:t>GlobalRx</a:t>
            </a:r>
            <a:r>
              <a:rPr lang="en-US" sz="4800" b="1" dirty="0">
                <a:solidFill>
                  <a:srgbClr val="FFE16D"/>
                </a:solidFill>
                <a:latin typeface="Aptos Display"/>
              </a:rPr>
              <a:t> at a glance</a:t>
            </a:r>
            <a:endParaRPr lang="en-US" sz="4800" dirty="0">
              <a:solidFill>
                <a:srgbClr val="FFE16D"/>
              </a:solidFill>
            </a:endParaRPr>
          </a:p>
        </p:txBody>
      </p:sp>
      <p:pic>
        <p:nvPicPr>
          <p:cNvPr id="33" name="Graphic 32" descr="Fire with solid fill">
            <a:extLst>
              <a:ext uri="{FF2B5EF4-FFF2-40B4-BE49-F238E27FC236}">
                <a16:creationId xmlns:a16="http://schemas.microsoft.com/office/drawing/2014/main" id="{3B17E4AD-D1C4-C87C-B7F2-AFB80B4EC9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7734" y="115157"/>
            <a:ext cx="736060" cy="760379"/>
          </a:xfrm>
          <a:prstGeom prst="rect">
            <a:avLst/>
          </a:prstGeom>
        </p:spPr>
      </p:pic>
      <p:sp>
        <p:nvSpPr>
          <p:cNvPr id="10" name="TextBox 9">
            <a:extLst>
              <a:ext uri="{FF2B5EF4-FFF2-40B4-BE49-F238E27FC236}">
                <a16:creationId xmlns:a16="http://schemas.microsoft.com/office/drawing/2014/main" id="{D73088ED-70E5-4042-B86A-A956696E7205}"/>
              </a:ext>
            </a:extLst>
          </p:cNvPr>
          <p:cNvSpPr txBox="1"/>
          <p:nvPr/>
        </p:nvSpPr>
        <p:spPr>
          <a:xfrm>
            <a:off x="506272" y="1461733"/>
            <a:ext cx="1915707" cy="307777"/>
          </a:xfrm>
          <a:prstGeom prst="rect">
            <a:avLst/>
          </a:prstGeom>
          <a:noFill/>
        </p:spPr>
        <p:txBody>
          <a:bodyPr wrap="square" lIns="0" tIns="0" rIns="0" bIns="0" rtlCol="0">
            <a:spAutoFit/>
          </a:bodyPr>
          <a:lstStyle/>
          <a:p>
            <a:r>
              <a:rPr lang="en-GB" sz="2000">
                <a:latin typeface="Aptos" panose="020B0004020202020204" pitchFamily="34" charset="0"/>
                <a:ea typeface="Avenir Book" charset="0"/>
                <a:cs typeface="Avenir Book" charset="0"/>
              </a:rPr>
              <a:t>192,000 records</a:t>
            </a:r>
          </a:p>
        </p:txBody>
      </p:sp>
      <p:pic>
        <p:nvPicPr>
          <p:cNvPr id="11" name="Graphic 10" descr="Bar chart with solid fill">
            <a:extLst>
              <a:ext uri="{FF2B5EF4-FFF2-40B4-BE49-F238E27FC236}">
                <a16:creationId xmlns:a16="http://schemas.microsoft.com/office/drawing/2014/main" id="{A595BBAD-E723-BCF5-53EB-2C34C9F445C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5509" y="1393273"/>
            <a:ext cx="396000" cy="396000"/>
          </a:xfrm>
          <a:prstGeom prst="rect">
            <a:avLst/>
          </a:prstGeom>
        </p:spPr>
      </p:pic>
      <p:pic>
        <p:nvPicPr>
          <p:cNvPr id="12" name="Graphic 11" descr="Daily calendar with solid fill">
            <a:extLst>
              <a:ext uri="{FF2B5EF4-FFF2-40B4-BE49-F238E27FC236}">
                <a16:creationId xmlns:a16="http://schemas.microsoft.com/office/drawing/2014/main" id="{F5178AC1-8B2E-4706-BCB7-9D1866FF20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75509" y="1802819"/>
            <a:ext cx="396000" cy="396000"/>
          </a:xfrm>
          <a:prstGeom prst="rect">
            <a:avLst/>
          </a:prstGeom>
        </p:spPr>
      </p:pic>
      <p:pic>
        <p:nvPicPr>
          <p:cNvPr id="13" name="Graphic 12" descr="Earth globe: Africa and Europe with solid fill">
            <a:extLst>
              <a:ext uri="{FF2B5EF4-FFF2-40B4-BE49-F238E27FC236}">
                <a16:creationId xmlns:a16="http://schemas.microsoft.com/office/drawing/2014/main" id="{4A0F9148-03C1-F0BA-5758-0E81A306BF37}"/>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74126" y="2227060"/>
            <a:ext cx="396000" cy="396000"/>
          </a:xfrm>
          <a:prstGeom prst="rect">
            <a:avLst/>
          </a:prstGeom>
        </p:spPr>
      </p:pic>
      <p:sp>
        <p:nvSpPr>
          <p:cNvPr id="14" name="TextBox 13">
            <a:extLst>
              <a:ext uri="{FF2B5EF4-FFF2-40B4-BE49-F238E27FC236}">
                <a16:creationId xmlns:a16="http://schemas.microsoft.com/office/drawing/2014/main" id="{FCEFBF80-DE6B-45D6-DBCB-E24A3967E879}"/>
              </a:ext>
            </a:extLst>
          </p:cNvPr>
          <p:cNvSpPr txBox="1"/>
          <p:nvPr/>
        </p:nvSpPr>
        <p:spPr>
          <a:xfrm>
            <a:off x="507251" y="1865927"/>
            <a:ext cx="1637834" cy="307777"/>
          </a:xfrm>
          <a:prstGeom prst="rect">
            <a:avLst/>
          </a:prstGeom>
          <a:noFill/>
        </p:spPr>
        <p:txBody>
          <a:bodyPr wrap="square" lIns="0" tIns="0" rIns="0" bIns="0" rtlCol="0">
            <a:spAutoFit/>
          </a:bodyPr>
          <a:lstStyle/>
          <a:p>
            <a:r>
              <a:rPr lang="en-GB" sz="2000">
                <a:latin typeface="Aptos" panose="020B0004020202020204" pitchFamily="34" charset="0"/>
                <a:ea typeface="Avenir Book" charset="0"/>
                <a:cs typeface="Avenir Book" charset="0"/>
              </a:rPr>
              <a:t>1979-2023</a:t>
            </a:r>
          </a:p>
        </p:txBody>
      </p:sp>
      <p:sp>
        <p:nvSpPr>
          <p:cNvPr id="15" name="TextBox 14">
            <a:extLst>
              <a:ext uri="{FF2B5EF4-FFF2-40B4-BE49-F238E27FC236}">
                <a16:creationId xmlns:a16="http://schemas.microsoft.com/office/drawing/2014/main" id="{C265E239-17DD-BB35-9908-5A76A8D98190}"/>
              </a:ext>
            </a:extLst>
          </p:cNvPr>
          <p:cNvSpPr txBox="1"/>
          <p:nvPr/>
        </p:nvSpPr>
        <p:spPr>
          <a:xfrm>
            <a:off x="508005" y="2258097"/>
            <a:ext cx="1465658" cy="307777"/>
          </a:xfrm>
          <a:prstGeom prst="rect">
            <a:avLst/>
          </a:prstGeom>
          <a:noFill/>
        </p:spPr>
        <p:txBody>
          <a:bodyPr wrap="square" lIns="0" tIns="0" rIns="0" bIns="0" rtlCol="0">
            <a:spAutoFit/>
          </a:bodyPr>
          <a:lstStyle/>
          <a:p>
            <a:r>
              <a:rPr lang="en-GB" sz="2000">
                <a:latin typeface="Aptos" panose="020B0004020202020204" pitchFamily="34" charset="0"/>
                <a:ea typeface="Avenir Book" charset="0"/>
                <a:cs typeface="Avenir Book" charset="0"/>
              </a:rPr>
              <a:t>16 countries</a:t>
            </a:r>
          </a:p>
        </p:txBody>
      </p:sp>
      <p:sp>
        <p:nvSpPr>
          <p:cNvPr id="19" name="Rectangle: Rounded Corners 18">
            <a:extLst>
              <a:ext uri="{FF2B5EF4-FFF2-40B4-BE49-F238E27FC236}">
                <a16:creationId xmlns:a16="http://schemas.microsoft.com/office/drawing/2014/main" id="{968BE728-FC20-A58F-4A99-0A2426187A86}"/>
              </a:ext>
            </a:extLst>
          </p:cNvPr>
          <p:cNvSpPr/>
          <p:nvPr/>
        </p:nvSpPr>
        <p:spPr>
          <a:xfrm>
            <a:off x="150549" y="3697870"/>
            <a:ext cx="1296000" cy="277613"/>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Date (D, M, Y)</a:t>
            </a:r>
          </a:p>
        </p:txBody>
      </p:sp>
      <p:sp>
        <p:nvSpPr>
          <p:cNvPr id="20" name="Rectangle: Rounded Corners 19">
            <a:extLst>
              <a:ext uri="{FF2B5EF4-FFF2-40B4-BE49-F238E27FC236}">
                <a16:creationId xmlns:a16="http://schemas.microsoft.com/office/drawing/2014/main" id="{425DC413-2D21-87C2-32BF-FFB7D0F5C7A0}"/>
              </a:ext>
            </a:extLst>
          </p:cNvPr>
          <p:cNvSpPr/>
          <p:nvPr/>
        </p:nvSpPr>
        <p:spPr>
          <a:xfrm>
            <a:off x="147717" y="4037520"/>
            <a:ext cx="1296000" cy="457633"/>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Location (Lat, Lon)</a:t>
            </a:r>
          </a:p>
        </p:txBody>
      </p:sp>
      <p:sp>
        <p:nvSpPr>
          <p:cNvPr id="21" name="Rectangle: Rounded Corners 20">
            <a:extLst>
              <a:ext uri="{FF2B5EF4-FFF2-40B4-BE49-F238E27FC236}">
                <a16:creationId xmlns:a16="http://schemas.microsoft.com/office/drawing/2014/main" id="{8E6E817B-AF16-BB19-9AE9-0A990CDD5AD7}"/>
              </a:ext>
            </a:extLst>
          </p:cNvPr>
          <p:cNvSpPr/>
          <p:nvPr/>
        </p:nvSpPr>
        <p:spPr>
          <a:xfrm>
            <a:off x="1604601" y="3697870"/>
            <a:ext cx="1296000" cy="277613"/>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Citation</a:t>
            </a:r>
          </a:p>
        </p:txBody>
      </p:sp>
      <p:sp>
        <p:nvSpPr>
          <p:cNvPr id="22" name="Rectangle: Rounded Corners 21">
            <a:extLst>
              <a:ext uri="{FF2B5EF4-FFF2-40B4-BE49-F238E27FC236}">
                <a16:creationId xmlns:a16="http://schemas.microsoft.com/office/drawing/2014/main" id="{6E6F890E-B390-1E03-C2C5-9C6A22559B1D}"/>
              </a:ext>
            </a:extLst>
          </p:cNvPr>
          <p:cNvSpPr/>
          <p:nvPr/>
        </p:nvSpPr>
        <p:spPr>
          <a:xfrm>
            <a:off x="1591435" y="4039039"/>
            <a:ext cx="1296000" cy="457633"/>
          </a:xfrm>
          <a:prstGeom prst="roundRect">
            <a:avLst/>
          </a:prstGeom>
          <a:solidFill>
            <a:srgbClr val="D1B9A3"/>
          </a:solidFill>
          <a:ln w="28575">
            <a:solidFill>
              <a:srgbClr val="543824"/>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a:solidFill>
                  <a:schemeClr val="tx1"/>
                </a:solidFill>
              </a:rPr>
              <a:t>Agency/</a:t>
            </a:r>
          </a:p>
          <a:p>
            <a:pPr algn="ctr"/>
            <a:r>
              <a:rPr lang="en-US" sz="1600">
                <a:solidFill>
                  <a:schemeClr val="tx1"/>
                </a:solidFill>
              </a:rPr>
              <a:t>Organization</a:t>
            </a:r>
          </a:p>
        </p:txBody>
      </p:sp>
      <p:sp>
        <p:nvSpPr>
          <p:cNvPr id="25" name="Rectangle 24">
            <a:extLst>
              <a:ext uri="{FF2B5EF4-FFF2-40B4-BE49-F238E27FC236}">
                <a16:creationId xmlns:a16="http://schemas.microsoft.com/office/drawing/2014/main" id="{EB5B8471-78B0-7ABD-AAE4-0E796E947179}"/>
              </a:ext>
            </a:extLst>
          </p:cNvPr>
          <p:cNvSpPr/>
          <p:nvPr/>
        </p:nvSpPr>
        <p:spPr>
          <a:xfrm>
            <a:off x="-3" y="2675077"/>
            <a:ext cx="3065857" cy="360000"/>
          </a:xfrm>
          <a:prstGeom prst="rect">
            <a:avLst/>
          </a:prstGeom>
          <a:solidFill>
            <a:srgbClr val="4E5B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FFE16D"/>
                </a:solidFill>
              </a:rPr>
              <a:t>Burn Info</a:t>
            </a:r>
          </a:p>
        </p:txBody>
      </p:sp>
      <p:sp>
        <p:nvSpPr>
          <p:cNvPr id="26" name="TextBox 25">
            <a:extLst>
              <a:ext uri="{FF2B5EF4-FFF2-40B4-BE49-F238E27FC236}">
                <a16:creationId xmlns:a16="http://schemas.microsoft.com/office/drawing/2014/main" id="{9239D7F7-3282-CA0B-F79B-9201135BDE97}"/>
              </a:ext>
            </a:extLst>
          </p:cNvPr>
          <p:cNvSpPr txBox="1"/>
          <p:nvPr/>
        </p:nvSpPr>
        <p:spPr>
          <a:xfrm>
            <a:off x="64604" y="3142349"/>
            <a:ext cx="2936642" cy="246221"/>
          </a:xfrm>
          <a:prstGeom prst="rect">
            <a:avLst/>
          </a:prstGeom>
          <a:solidFill>
            <a:schemeClr val="bg1"/>
          </a:solidFill>
          <a:ln w="19050">
            <a:solidFill>
              <a:schemeClr val="tx1"/>
            </a:solidFill>
          </a:ln>
        </p:spPr>
        <p:txBody>
          <a:bodyPr wrap="square" lIns="0" tIns="0" rIns="0" bIns="0" rtlCol="0">
            <a:spAutoFit/>
          </a:bodyPr>
          <a:lstStyle/>
          <a:p>
            <a:pPr algn="ctr"/>
            <a:r>
              <a:rPr lang="en-GB" sz="1600">
                <a:solidFill>
                  <a:srgbClr val="543824"/>
                </a:solidFill>
              </a:rPr>
              <a:t>Original burn record information</a:t>
            </a:r>
          </a:p>
        </p:txBody>
      </p:sp>
      <p:sp>
        <p:nvSpPr>
          <p:cNvPr id="27" name="Left Brace 26">
            <a:extLst>
              <a:ext uri="{FF2B5EF4-FFF2-40B4-BE49-F238E27FC236}">
                <a16:creationId xmlns:a16="http://schemas.microsoft.com/office/drawing/2014/main" id="{E324F40B-8D61-0D0C-3EB8-7983AE1ADF92}"/>
              </a:ext>
            </a:extLst>
          </p:cNvPr>
          <p:cNvSpPr/>
          <p:nvPr/>
        </p:nvSpPr>
        <p:spPr>
          <a:xfrm rot="5400000">
            <a:off x="1390208" y="2148340"/>
            <a:ext cx="254736" cy="2739718"/>
          </a:xfrm>
          <a:prstGeom prst="leftBrace">
            <a:avLst/>
          </a:prstGeom>
          <a:ln>
            <a:solidFill>
              <a:srgbClr val="4E5B3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30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nimBg="1"/>
      <p:bldP spid="24" grpId="0" animBg="1"/>
      <p:bldP spid="161" grpId="0" animBg="1"/>
      <p:bldP spid="7182" grpId="0" animBg="1"/>
      <p:bldP spid="201" grpId="0" animBg="1"/>
      <p:bldP spid="148" grpId="0" animBg="1"/>
      <p:bldP spid="149" grpId="0" animBg="1"/>
      <p:bldP spid="150" grpId="0" animBg="1"/>
      <p:bldP spid="151" grpId="0" animBg="1"/>
      <p:bldP spid="203" grpId="0" animBg="1"/>
      <p:bldP spid="207" grpId="0" animBg="1"/>
      <p:bldP spid="210" grpId="0" animBg="1"/>
      <p:bldP spid="10" grpId="0"/>
      <p:bldP spid="14" grpId="0"/>
      <p:bldP spid="15" grpId="0"/>
      <p:bldP spid="19" grpId="0" animBg="1"/>
      <p:bldP spid="20" grpId="0" animBg="1"/>
      <p:bldP spid="21" grpId="0" animBg="1"/>
      <p:bldP spid="22"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E0ED5C3-39F6-CBF7-AC4F-622A67B01C49}"/>
              </a:ext>
            </a:extLst>
          </p:cNvPr>
          <p:cNvSpPr/>
          <p:nvPr/>
        </p:nvSpPr>
        <p:spPr>
          <a:xfrm>
            <a:off x="327410" y="4240150"/>
            <a:ext cx="2957136" cy="1578506"/>
          </a:xfrm>
          <a:prstGeom prst="rect">
            <a:avLst/>
          </a:prstGeom>
          <a:solidFill>
            <a:schemeClr val="bg1"/>
          </a:solidFill>
          <a:ln>
            <a:solidFill>
              <a:srgbClr val="FCC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EA9C45FD-30A7-40CC-7720-C695B002840B}"/>
              </a:ext>
            </a:extLst>
          </p:cNvPr>
          <p:cNvSpPr/>
          <p:nvPr/>
        </p:nvSpPr>
        <p:spPr>
          <a:xfrm>
            <a:off x="6755" y="-1014"/>
            <a:ext cx="12183893" cy="1002812"/>
          </a:xfrm>
          <a:prstGeom prst="rect">
            <a:avLst/>
          </a:prstGeom>
          <a:solidFill>
            <a:srgbClr val="4E5B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6DCBAE-70D4-CBFC-8907-E8AA5642381E}"/>
              </a:ext>
            </a:extLst>
          </p:cNvPr>
          <p:cNvSpPr txBox="1"/>
          <p:nvPr/>
        </p:nvSpPr>
        <p:spPr>
          <a:xfrm>
            <a:off x="1305666" y="72677"/>
            <a:ext cx="95791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rgbClr val="FFE16D"/>
                </a:solidFill>
                <a:latin typeface="Aptos Display"/>
              </a:rPr>
              <a:t>Seasonality of Rx Burns in </a:t>
            </a:r>
            <a:r>
              <a:rPr lang="en-US" sz="4800" b="1" dirty="0" err="1">
                <a:solidFill>
                  <a:srgbClr val="FFE16D"/>
                </a:solidFill>
                <a:latin typeface="Aptos Display"/>
              </a:rPr>
              <a:t>GlobalRx</a:t>
            </a:r>
            <a:endParaRPr lang="en-US" sz="4800" dirty="0">
              <a:solidFill>
                <a:srgbClr val="FFE16D"/>
              </a:solidFill>
            </a:endParaRPr>
          </a:p>
        </p:txBody>
      </p:sp>
      <p:pic>
        <p:nvPicPr>
          <p:cNvPr id="6" name="Picture 5" descr="A map of the world&#10;&#10;Description automatically generated">
            <a:extLst>
              <a:ext uri="{FF2B5EF4-FFF2-40B4-BE49-F238E27FC236}">
                <a16:creationId xmlns:a16="http://schemas.microsoft.com/office/drawing/2014/main" id="{902701ED-C513-DE52-66E2-08C76A4DC8F0}"/>
              </a:ext>
            </a:extLst>
          </p:cNvPr>
          <p:cNvPicPr>
            <a:picLocks noChangeAspect="1"/>
          </p:cNvPicPr>
          <p:nvPr/>
        </p:nvPicPr>
        <p:blipFill rotWithShape="1">
          <a:blip r:embed="rId3"/>
          <a:srcRect l="-585" b="-1375"/>
          <a:stretch/>
        </p:blipFill>
        <p:spPr>
          <a:xfrm>
            <a:off x="462000" y="1264286"/>
            <a:ext cx="11268000" cy="4824399"/>
          </a:xfrm>
          <a:prstGeom prst="rect">
            <a:avLst/>
          </a:prstGeom>
          <a:ln>
            <a:noFill/>
          </a:ln>
        </p:spPr>
      </p:pic>
      <p:pic>
        <p:nvPicPr>
          <p:cNvPr id="10" name="Picture 9" descr="Timeline&#10;&#10;Description automatically generated">
            <a:extLst>
              <a:ext uri="{FF2B5EF4-FFF2-40B4-BE49-F238E27FC236}">
                <a16:creationId xmlns:a16="http://schemas.microsoft.com/office/drawing/2014/main" id="{34886F29-7ECF-A489-EB9D-3A3171E1CFAA}"/>
              </a:ext>
            </a:extLst>
          </p:cNvPr>
          <p:cNvPicPr>
            <a:picLocks/>
          </p:cNvPicPr>
          <p:nvPr/>
        </p:nvPicPr>
        <p:blipFill rotWithShape="1">
          <a:blip r:embed="rId4"/>
          <a:srcRect l="13349" t="55733" r="1489" b="31497"/>
          <a:stretch/>
        </p:blipFill>
        <p:spPr>
          <a:xfrm>
            <a:off x="1800353" y="3301834"/>
            <a:ext cx="792000" cy="252000"/>
          </a:xfrm>
          <a:prstGeom prst="rect">
            <a:avLst/>
          </a:prstGeom>
          <a:ln w="28575">
            <a:solidFill>
              <a:srgbClr val="A6D854"/>
            </a:solidFill>
          </a:ln>
        </p:spPr>
      </p:pic>
      <p:pic>
        <p:nvPicPr>
          <p:cNvPr id="11" name="Picture 10" descr="Timeline&#10;&#10;Description automatically generated">
            <a:extLst>
              <a:ext uri="{FF2B5EF4-FFF2-40B4-BE49-F238E27FC236}">
                <a16:creationId xmlns:a16="http://schemas.microsoft.com/office/drawing/2014/main" id="{1A572F9D-BC49-2D5B-2F84-174654A8FA40}"/>
              </a:ext>
            </a:extLst>
          </p:cNvPr>
          <p:cNvPicPr>
            <a:picLocks/>
          </p:cNvPicPr>
          <p:nvPr/>
        </p:nvPicPr>
        <p:blipFill rotWithShape="1">
          <a:blip r:embed="rId5"/>
          <a:srcRect l="13422" t="45505" r="1485" b="45716"/>
          <a:stretch/>
        </p:blipFill>
        <p:spPr>
          <a:xfrm>
            <a:off x="1217116" y="2312217"/>
            <a:ext cx="792000" cy="252000"/>
          </a:xfrm>
          <a:prstGeom prst="rect">
            <a:avLst/>
          </a:prstGeom>
          <a:ln w="28575">
            <a:solidFill>
              <a:srgbClr val="B15928"/>
            </a:solidFill>
          </a:ln>
        </p:spPr>
      </p:pic>
      <p:pic>
        <p:nvPicPr>
          <p:cNvPr id="12" name="Picture 11" descr="Timeline&#10;&#10;Description automatically generated">
            <a:extLst>
              <a:ext uri="{FF2B5EF4-FFF2-40B4-BE49-F238E27FC236}">
                <a16:creationId xmlns:a16="http://schemas.microsoft.com/office/drawing/2014/main" id="{AED9C105-F6C0-FE82-9887-F603242B7881}"/>
              </a:ext>
            </a:extLst>
          </p:cNvPr>
          <p:cNvPicPr>
            <a:picLocks/>
          </p:cNvPicPr>
          <p:nvPr/>
        </p:nvPicPr>
        <p:blipFill rotWithShape="1">
          <a:blip r:embed="rId6"/>
          <a:srcRect l="14876" t="21418" r="1555" b="68646"/>
          <a:stretch/>
        </p:blipFill>
        <p:spPr>
          <a:xfrm>
            <a:off x="4041906" y="2487970"/>
            <a:ext cx="792000" cy="252000"/>
          </a:xfrm>
          <a:prstGeom prst="rect">
            <a:avLst/>
          </a:prstGeom>
          <a:ln w="28575">
            <a:solidFill>
              <a:srgbClr val="336600"/>
            </a:solidFill>
          </a:ln>
        </p:spPr>
      </p:pic>
      <p:pic>
        <p:nvPicPr>
          <p:cNvPr id="13" name="Picture 12" descr="Timeline&#10;&#10;Description automatically generated">
            <a:extLst>
              <a:ext uri="{FF2B5EF4-FFF2-40B4-BE49-F238E27FC236}">
                <a16:creationId xmlns:a16="http://schemas.microsoft.com/office/drawing/2014/main" id="{01F35D05-A054-59D8-0633-3F5C00F1F768}"/>
              </a:ext>
            </a:extLst>
          </p:cNvPr>
          <p:cNvPicPr>
            <a:picLocks/>
          </p:cNvPicPr>
          <p:nvPr/>
        </p:nvPicPr>
        <p:blipFill rotWithShape="1">
          <a:blip r:embed="rId6"/>
          <a:srcRect l="14876" t="37295" r="1555" b="52798"/>
          <a:stretch/>
        </p:blipFill>
        <p:spPr>
          <a:xfrm>
            <a:off x="3979503" y="2986415"/>
            <a:ext cx="792000" cy="252000"/>
          </a:xfrm>
          <a:prstGeom prst="rect">
            <a:avLst/>
          </a:prstGeom>
          <a:ln w="28575">
            <a:solidFill>
              <a:srgbClr val="B15928"/>
            </a:solidFill>
          </a:ln>
        </p:spPr>
      </p:pic>
      <p:pic>
        <p:nvPicPr>
          <p:cNvPr id="14" name="Picture 13" descr="A picture containing diagram&#10;&#10;Description automatically generated">
            <a:extLst>
              <a:ext uri="{FF2B5EF4-FFF2-40B4-BE49-F238E27FC236}">
                <a16:creationId xmlns:a16="http://schemas.microsoft.com/office/drawing/2014/main" id="{A9E0CD40-F62F-0A9F-9946-0597A2B27A76}"/>
              </a:ext>
            </a:extLst>
          </p:cNvPr>
          <p:cNvPicPr>
            <a:picLocks/>
          </p:cNvPicPr>
          <p:nvPr/>
        </p:nvPicPr>
        <p:blipFill rotWithShape="1">
          <a:blip r:embed="rId7"/>
          <a:srcRect l="11078" t="51948" r="947" b="37792"/>
          <a:stretch/>
        </p:blipFill>
        <p:spPr>
          <a:xfrm>
            <a:off x="5170437" y="4471009"/>
            <a:ext cx="792000" cy="252000"/>
          </a:xfrm>
          <a:prstGeom prst="rect">
            <a:avLst/>
          </a:prstGeom>
          <a:ln w="28575">
            <a:solidFill>
              <a:srgbClr val="DBDB8D"/>
            </a:solidFill>
          </a:ln>
        </p:spPr>
      </p:pic>
      <p:pic>
        <p:nvPicPr>
          <p:cNvPr id="15" name="Picture 14" descr="A picture containing diagram&#10;&#10;Description automatically generated">
            <a:extLst>
              <a:ext uri="{FF2B5EF4-FFF2-40B4-BE49-F238E27FC236}">
                <a16:creationId xmlns:a16="http://schemas.microsoft.com/office/drawing/2014/main" id="{C2894680-FEE3-A015-1A95-6917B5D1A290}"/>
              </a:ext>
            </a:extLst>
          </p:cNvPr>
          <p:cNvPicPr>
            <a:picLocks/>
          </p:cNvPicPr>
          <p:nvPr/>
        </p:nvPicPr>
        <p:blipFill rotWithShape="1">
          <a:blip r:embed="rId7"/>
          <a:srcRect l="11078" t="68258" r="947" b="21483"/>
          <a:stretch/>
        </p:blipFill>
        <p:spPr>
          <a:xfrm>
            <a:off x="4513947" y="3550666"/>
            <a:ext cx="792000" cy="252000"/>
          </a:xfrm>
          <a:prstGeom prst="rect">
            <a:avLst/>
          </a:prstGeom>
          <a:ln w="28575">
            <a:solidFill>
              <a:srgbClr val="2CA02C"/>
            </a:solidFill>
          </a:ln>
        </p:spPr>
      </p:pic>
      <p:pic>
        <p:nvPicPr>
          <p:cNvPr id="16" name="Picture 15" descr="A picture containing timeline&#10;&#10;Description automatically generated">
            <a:extLst>
              <a:ext uri="{FF2B5EF4-FFF2-40B4-BE49-F238E27FC236}">
                <a16:creationId xmlns:a16="http://schemas.microsoft.com/office/drawing/2014/main" id="{2D88CACD-8DE4-B936-3B38-78C9AD1D50A0}"/>
              </a:ext>
            </a:extLst>
          </p:cNvPr>
          <p:cNvPicPr>
            <a:picLocks/>
          </p:cNvPicPr>
          <p:nvPr/>
        </p:nvPicPr>
        <p:blipFill rotWithShape="1">
          <a:blip r:embed="rId8"/>
          <a:srcRect l="14852" t="45632" r="1582" b="47055"/>
          <a:stretch/>
        </p:blipFill>
        <p:spPr>
          <a:xfrm>
            <a:off x="8174249" y="1060833"/>
            <a:ext cx="792000" cy="252000"/>
          </a:xfrm>
          <a:prstGeom prst="rect">
            <a:avLst/>
          </a:prstGeom>
          <a:ln w="28575">
            <a:solidFill>
              <a:srgbClr val="336600"/>
            </a:solidFill>
          </a:ln>
        </p:spPr>
      </p:pic>
      <p:pic>
        <p:nvPicPr>
          <p:cNvPr id="17" name="Picture 16" descr="A picture containing timeline&#10;&#10;Description automatically generated">
            <a:extLst>
              <a:ext uri="{FF2B5EF4-FFF2-40B4-BE49-F238E27FC236}">
                <a16:creationId xmlns:a16="http://schemas.microsoft.com/office/drawing/2014/main" id="{20A603C7-0C45-C9FD-ED55-198BC6F2BBD4}"/>
              </a:ext>
            </a:extLst>
          </p:cNvPr>
          <p:cNvPicPr>
            <a:picLocks/>
          </p:cNvPicPr>
          <p:nvPr/>
        </p:nvPicPr>
        <p:blipFill rotWithShape="1">
          <a:blip r:embed="rId8"/>
          <a:srcRect l="14848" t="1834" r="1471" b="90872"/>
          <a:stretch/>
        </p:blipFill>
        <p:spPr>
          <a:xfrm>
            <a:off x="9586143" y="1076507"/>
            <a:ext cx="792000" cy="252000"/>
          </a:xfrm>
          <a:prstGeom prst="rect">
            <a:avLst/>
          </a:prstGeom>
          <a:ln w="28575">
            <a:solidFill>
              <a:srgbClr val="AEC7E8"/>
            </a:solidFill>
          </a:ln>
        </p:spPr>
      </p:pic>
      <p:pic>
        <p:nvPicPr>
          <p:cNvPr id="18" name="Picture 17" descr="Chart&#10;&#10;Description automatically generated">
            <a:extLst>
              <a:ext uri="{FF2B5EF4-FFF2-40B4-BE49-F238E27FC236}">
                <a16:creationId xmlns:a16="http://schemas.microsoft.com/office/drawing/2014/main" id="{68485C5C-2C3F-0483-BA28-39C3E717FB86}"/>
              </a:ext>
            </a:extLst>
          </p:cNvPr>
          <p:cNvPicPr>
            <a:picLocks/>
          </p:cNvPicPr>
          <p:nvPr/>
        </p:nvPicPr>
        <p:blipFill rotWithShape="1">
          <a:blip r:embed="rId9"/>
          <a:srcRect l="11745" t="5922" r="1491" b="74229"/>
          <a:stretch/>
        </p:blipFill>
        <p:spPr>
          <a:xfrm>
            <a:off x="6634809" y="1104778"/>
            <a:ext cx="792000" cy="252000"/>
          </a:xfrm>
          <a:prstGeom prst="rect">
            <a:avLst/>
          </a:prstGeom>
          <a:ln w="28575">
            <a:solidFill>
              <a:srgbClr val="AEC7E8"/>
            </a:solidFill>
          </a:ln>
        </p:spPr>
      </p:pic>
      <p:pic>
        <p:nvPicPr>
          <p:cNvPr id="19" name="Picture 18" descr="Chart&#10;&#10;Description automatically generated">
            <a:extLst>
              <a:ext uri="{FF2B5EF4-FFF2-40B4-BE49-F238E27FC236}">
                <a16:creationId xmlns:a16="http://schemas.microsoft.com/office/drawing/2014/main" id="{A90042B8-A0C6-5EE9-5B0E-C6F1E5EADBF0}"/>
              </a:ext>
            </a:extLst>
          </p:cNvPr>
          <p:cNvPicPr>
            <a:picLocks/>
          </p:cNvPicPr>
          <p:nvPr/>
        </p:nvPicPr>
        <p:blipFill rotWithShape="1">
          <a:blip r:embed="rId10"/>
          <a:srcRect l="13332" t="5966" r="1476" b="74263"/>
          <a:stretch/>
        </p:blipFill>
        <p:spPr>
          <a:xfrm>
            <a:off x="5024747" y="2354393"/>
            <a:ext cx="792000" cy="252000"/>
          </a:xfrm>
          <a:prstGeom prst="rect">
            <a:avLst/>
          </a:prstGeom>
          <a:ln w="28575">
            <a:solidFill>
              <a:srgbClr val="8C6D31"/>
            </a:solidFill>
          </a:ln>
        </p:spPr>
      </p:pic>
      <p:pic>
        <p:nvPicPr>
          <p:cNvPr id="20" name="Picture 19" descr="Chart&#10;&#10;Description automatically generated">
            <a:extLst>
              <a:ext uri="{FF2B5EF4-FFF2-40B4-BE49-F238E27FC236}">
                <a16:creationId xmlns:a16="http://schemas.microsoft.com/office/drawing/2014/main" id="{67359037-15C2-F960-CFB1-953887F6715C}"/>
              </a:ext>
            </a:extLst>
          </p:cNvPr>
          <p:cNvPicPr>
            <a:picLocks/>
          </p:cNvPicPr>
          <p:nvPr/>
        </p:nvPicPr>
        <p:blipFill rotWithShape="1">
          <a:blip r:embed="rId10"/>
          <a:srcRect l="13332" t="37683" r="1476" b="42272"/>
          <a:stretch/>
        </p:blipFill>
        <p:spPr>
          <a:xfrm>
            <a:off x="5623385" y="1692728"/>
            <a:ext cx="792000" cy="252000"/>
          </a:xfrm>
          <a:prstGeom prst="rect">
            <a:avLst/>
          </a:prstGeom>
          <a:ln w="28575">
            <a:solidFill>
              <a:srgbClr val="336600"/>
            </a:solidFill>
          </a:ln>
        </p:spPr>
      </p:pic>
      <p:pic>
        <p:nvPicPr>
          <p:cNvPr id="21" name="Picture 20" descr="A picture containing background pattern&#10;&#10;Description automatically generated">
            <a:extLst>
              <a:ext uri="{FF2B5EF4-FFF2-40B4-BE49-F238E27FC236}">
                <a16:creationId xmlns:a16="http://schemas.microsoft.com/office/drawing/2014/main" id="{91BA7879-CE44-DA90-36BD-01B4D53E1889}"/>
              </a:ext>
            </a:extLst>
          </p:cNvPr>
          <p:cNvPicPr>
            <a:picLocks/>
          </p:cNvPicPr>
          <p:nvPr/>
        </p:nvPicPr>
        <p:blipFill rotWithShape="1">
          <a:blip r:embed="rId11"/>
          <a:srcRect l="12094" t="39742" r="1008" b="54137"/>
          <a:stretch/>
        </p:blipFill>
        <p:spPr>
          <a:xfrm>
            <a:off x="11028692" y="5014866"/>
            <a:ext cx="792000" cy="252000"/>
          </a:xfrm>
          <a:prstGeom prst="rect">
            <a:avLst/>
          </a:prstGeom>
          <a:ln w="28575">
            <a:solidFill>
              <a:srgbClr val="336600"/>
            </a:solidFill>
          </a:ln>
        </p:spPr>
      </p:pic>
      <p:pic>
        <p:nvPicPr>
          <p:cNvPr id="22" name="Picture 21" descr="A picture containing background pattern&#10;&#10;Description automatically generated">
            <a:extLst>
              <a:ext uri="{FF2B5EF4-FFF2-40B4-BE49-F238E27FC236}">
                <a16:creationId xmlns:a16="http://schemas.microsoft.com/office/drawing/2014/main" id="{7580ECB9-BEC5-BCF6-A433-68453618F870}"/>
              </a:ext>
            </a:extLst>
          </p:cNvPr>
          <p:cNvPicPr>
            <a:picLocks/>
          </p:cNvPicPr>
          <p:nvPr/>
        </p:nvPicPr>
        <p:blipFill rotWithShape="1">
          <a:blip r:embed="rId11"/>
          <a:srcRect l="12097" t="15338" r="965" b="78538"/>
          <a:stretch/>
        </p:blipFill>
        <p:spPr>
          <a:xfrm>
            <a:off x="8661020" y="4937439"/>
            <a:ext cx="792000" cy="252000"/>
          </a:xfrm>
          <a:prstGeom prst="rect">
            <a:avLst/>
          </a:prstGeom>
          <a:ln w="28575">
            <a:solidFill>
              <a:srgbClr val="8C6D31"/>
            </a:solidFill>
          </a:ln>
        </p:spPr>
      </p:pic>
      <p:pic>
        <p:nvPicPr>
          <p:cNvPr id="23" name="Picture 22">
            <a:extLst>
              <a:ext uri="{FF2B5EF4-FFF2-40B4-BE49-F238E27FC236}">
                <a16:creationId xmlns:a16="http://schemas.microsoft.com/office/drawing/2014/main" id="{AEC62D34-0DBF-A811-7DE7-B81A3B1C2FC6}"/>
              </a:ext>
            </a:extLst>
          </p:cNvPr>
          <p:cNvPicPr>
            <a:picLocks noChangeAspect="1"/>
          </p:cNvPicPr>
          <p:nvPr/>
        </p:nvPicPr>
        <p:blipFill>
          <a:blip r:embed="rId12"/>
          <a:stretch>
            <a:fillRect/>
          </a:stretch>
        </p:blipFill>
        <p:spPr>
          <a:xfrm>
            <a:off x="381023" y="6054338"/>
            <a:ext cx="11496419" cy="774882"/>
          </a:xfrm>
          <a:prstGeom prst="rect">
            <a:avLst/>
          </a:prstGeom>
        </p:spPr>
      </p:pic>
      <p:pic>
        <p:nvPicPr>
          <p:cNvPr id="24" name="Picture 23">
            <a:extLst>
              <a:ext uri="{FF2B5EF4-FFF2-40B4-BE49-F238E27FC236}">
                <a16:creationId xmlns:a16="http://schemas.microsoft.com/office/drawing/2014/main" id="{FE8C6EA1-DD6D-15D2-0E8E-476591C6BFFA}"/>
              </a:ext>
            </a:extLst>
          </p:cNvPr>
          <p:cNvPicPr>
            <a:picLocks noChangeAspect="1"/>
          </p:cNvPicPr>
          <p:nvPr/>
        </p:nvPicPr>
        <p:blipFill rotWithShape="1">
          <a:blip r:embed="rId13"/>
          <a:srcRect l="17373" t="31018" r="14051" b="43233"/>
          <a:stretch/>
        </p:blipFill>
        <p:spPr>
          <a:xfrm>
            <a:off x="540549" y="5950667"/>
            <a:ext cx="637626" cy="116696"/>
          </a:xfrm>
          <a:prstGeom prst="rect">
            <a:avLst/>
          </a:prstGeom>
        </p:spPr>
      </p:pic>
      <p:pic>
        <p:nvPicPr>
          <p:cNvPr id="25" name="Picture 24" descr="Timeline&#10;&#10;Description automatically generated">
            <a:extLst>
              <a:ext uri="{FF2B5EF4-FFF2-40B4-BE49-F238E27FC236}">
                <a16:creationId xmlns:a16="http://schemas.microsoft.com/office/drawing/2014/main" id="{633DB528-676D-7196-DC51-412DC4446D9B}"/>
              </a:ext>
            </a:extLst>
          </p:cNvPr>
          <p:cNvPicPr>
            <a:picLocks/>
          </p:cNvPicPr>
          <p:nvPr/>
        </p:nvPicPr>
        <p:blipFill rotWithShape="1">
          <a:blip r:embed="rId5"/>
          <a:srcRect l="13290" t="4222" r="1508" b="87001"/>
          <a:stretch/>
        </p:blipFill>
        <p:spPr>
          <a:xfrm>
            <a:off x="1511524" y="2723035"/>
            <a:ext cx="792000" cy="252000"/>
          </a:xfrm>
          <a:prstGeom prst="rect">
            <a:avLst/>
          </a:prstGeom>
          <a:ln w="28575">
            <a:solidFill>
              <a:srgbClr val="E7BA52"/>
            </a:solidFill>
          </a:ln>
        </p:spPr>
      </p:pic>
      <p:cxnSp>
        <p:nvCxnSpPr>
          <p:cNvPr id="26" name="Straight Arrow Connector 25">
            <a:extLst>
              <a:ext uri="{FF2B5EF4-FFF2-40B4-BE49-F238E27FC236}">
                <a16:creationId xmlns:a16="http://schemas.microsoft.com/office/drawing/2014/main" id="{43860AB0-BF1A-3490-20D1-F54F1CE5C175}"/>
              </a:ext>
            </a:extLst>
          </p:cNvPr>
          <p:cNvCxnSpPr>
            <a:cxnSpLocks/>
            <a:stCxn id="11" idx="3"/>
          </p:cNvCxnSpPr>
          <p:nvPr/>
        </p:nvCxnSpPr>
        <p:spPr>
          <a:xfrm flipV="1">
            <a:off x="2009116" y="2379903"/>
            <a:ext cx="415107" cy="583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B3B3E0-57CA-51E1-0C46-FC09B228BDEA}"/>
              </a:ext>
            </a:extLst>
          </p:cNvPr>
          <p:cNvCxnSpPr>
            <a:cxnSpLocks/>
            <a:stCxn id="13" idx="1"/>
          </p:cNvCxnSpPr>
          <p:nvPr/>
        </p:nvCxnSpPr>
        <p:spPr>
          <a:xfrm flipH="1" flipV="1">
            <a:off x="3534426" y="3012739"/>
            <a:ext cx="445077" cy="99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C3FE3B-2F3A-8090-0A14-7A86086653D8}"/>
              </a:ext>
            </a:extLst>
          </p:cNvPr>
          <p:cNvCxnSpPr>
            <a:cxnSpLocks/>
            <a:stCxn id="12" idx="1"/>
          </p:cNvCxnSpPr>
          <p:nvPr/>
        </p:nvCxnSpPr>
        <p:spPr>
          <a:xfrm flipH="1">
            <a:off x="3710763" y="2613970"/>
            <a:ext cx="331143" cy="1444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AA4BB20-2CE3-B24A-C645-71203B952BF3}"/>
              </a:ext>
            </a:extLst>
          </p:cNvPr>
          <p:cNvCxnSpPr>
            <a:cxnSpLocks/>
            <a:stCxn id="19" idx="3"/>
          </p:cNvCxnSpPr>
          <p:nvPr/>
        </p:nvCxnSpPr>
        <p:spPr>
          <a:xfrm>
            <a:off x="5816747" y="2480393"/>
            <a:ext cx="145690" cy="2051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4E646C8-084A-3154-B0D2-C2518D66D89E}"/>
              </a:ext>
            </a:extLst>
          </p:cNvPr>
          <p:cNvCxnSpPr>
            <a:cxnSpLocks/>
            <a:stCxn id="25" idx="3"/>
          </p:cNvCxnSpPr>
          <p:nvPr/>
        </p:nvCxnSpPr>
        <p:spPr>
          <a:xfrm flipV="1">
            <a:off x="2303524" y="2831325"/>
            <a:ext cx="264370" cy="177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23FF84C-BCAF-68CC-839E-298EB03334F8}"/>
              </a:ext>
            </a:extLst>
          </p:cNvPr>
          <p:cNvCxnSpPr>
            <a:cxnSpLocks/>
            <a:stCxn id="10" idx="3"/>
          </p:cNvCxnSpPr>
          <p:nvPr/>
        </p:nvCxnSpPr>
        <p:spPr>
          <a:xfrm flipV="1">
            <a:off x="2592353" y="2943678"/>
            <a:ext cx="418528" cy="4841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6C2BDB-EA27-26FE-B392-9195D1970714}"/>
              </a:ext>
            </a:extLst>
          </p:cNvPr>
          <p:cNvCxnSpPr>
            <a:cxnSpLocks/>
            <a:stCxn id="14" idx="1"/>
          </p:cNvCxnSpPr>
          <p:nvPr/>
        </p:nvCxnSpPr>
        <p:spPr>
          <a:xfrm flipH="1" flipV="1">
            <a:off x="4720215" y="4423829"/>
            <a:ext cx="450222" cy="1731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3288D6A-2045-2BE0-34E4-C5AB34426954}"/>
              </a:ext>
            </a:extLst>
          </p:cNvPr>
          <p:cNvCxnSpPr>
            <a:cxnSpLocks/>
            <a:stCxn id="15" idx="1"/>
          </p:cNvCxnSpPr>
          <p:nvPr/>
        </p:nvCxnSpPr>
        <p:spPr>
          <a:xfrm flipH="1">
            <a:off x="4287802" y="3676666"/>
            <a:ext cx="226145" cy="322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C76375-FE45-52B9-4070-EEA2CAF0267B}"/>
              </a:ext>
            </a:extLst>
          </p:cNvPr>
          <p:cNvCxnSpPr>
            <a:cxnSpLocks/>
            <a:stCxn id="49" idx="2"/>
          </p:cNvCxnSpPr>
          <p:nvPr/>
        </p:nvCxnSpPr>
        <p:spPr>
          <a:xfrm flipH="1">
            <a:off x="9810212" y="1443514"/>
            <a:ext cx="170143" cy="584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7D3143C-B863-3830-8A2C-A1586226A732}"/>
              </a:ext>
            </a:extLst>
          </p:cNvPr>
          <p:cNvCxnSpPr>
            <a:cxnSpLocks/>
            <a:stCxn id="50" idx="2"/>
          </p:cNvCxnSpPr>
          <p:nvPr/>
        </p:nvCxnSpPr>
        <p:spPr>
          <a:xfrm>
            <a:off x="8570249" y="1430476"/>
            <a:ext cx="396000" cy="842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8555D40-E537-DC44-A14C-590E5248E421}"/>
              </a:ext>
            </a:extLst>
          </p:cNvPr>
          <p:cNvCxnSpPr>
            <a:cxnSpLocks/>
            <a:stCxn id="21" idx="1"/>
          </p:cNvCxnSpPr>
          <p:nvPr/>
        </p:nvCxnSpPr>
        <p:spPr>
          <a:xfrm flipH="1">
            <a:off x="10834577" y="5140866"/>
            <a:ext cx="194115" cy="289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B5C5B30-AB90-9230-6A45-CBEAEA3BC56A}"/>
              </a:ext>
            </a:extLst>
          </p:cNvPr>
          <p:cNvCxnSpPr>
            <a:cxnSpLocks/>
            <a:stCxn id="22" idx="3"/>
          </p:cNvCxnSpPr>
          <p:nvPr/>
        </p:nvCxnSpPr>
        <p:spPr>
          <a:xfrm>
            <a:off x="9453020" y="5063439"/>
            <a:ext cx="355636" cy="664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5F11CC4-06F6-90A9-92C8-CE20CA22B053}"/>
              </a:ext>
            </a:extLst>
          </p:cNvPr>
          <p:cNvCxnSpPr>
            <a:cxnSpLocks/>
            <a:stCxn id="51" idx="2"/>
          </p:cNvCxnSpPr>
          <p:nvPr/>
        </p:nvCxnSpPr>
        <p:spPr>
          <a:xfrm flipH="1">
            <a:off x="6695799" y="1469254"/>
            <a:ext cx="335010" cy="478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7BA4F8-EA2A-9E11-2D28-70D9B6C59E99}"/>
              </a:ext>
            </a:extLst>
          </p:cNvPr>
          <p:cNvCxnSpPr>
            <a:cxnSpLocks/>
            <a:stCxn id="52" idx="2"/>
          </p:cNvCxnSpPr>
          <p:nvPr/>
        </p:nvCxnSpPr>
        <p:spPr>
          <a:xfrm>
            <a:off x="6013630" y="2064175"/>
            <a:ext cx="163251" cy="5719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Table 108">
            <a:extLst>
              <a:ext uri="{FF2B5EF4-FFF2-40B4-BE49-F238E27FC236}">
                <a16:creationId xmlns:a16="http://schemas.microsoft.com/office/drawing/2014/main" id="{1520C1DA-C325-612C-5A56-C8A55D192668}"/>
              </a:ext>
            </a:extLst>
          </p:cNvPr>
          <p:cNvGraphicFramePr>
            <a:graphicFrameLocks noGrp="1"/>
          </p:cNvGraphicFramePr>
          <p:nvPr>
            <p:extLst>
              <p:ext uri="{D42A27DB-BD31-4B8C-83A1-F6EECF244321}">
                <p14:modId xmlns:p14="http://schemas.microsoft.com/office/powerpoint/2010/main" val="573895569"/>
              </p:ext>
            </p:extLst>
          </p:nvPr>
        </p:nvGraphicFramePr>
        <p:xfrm>
          <a:off x="1193165" y="2580526"/>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1" name="Table 40">
            <a:extLst>
              <a:ext uri="{FF2B5EF4-FFF2-40B4-BE49-F238E27FC236}">
                <a16:creationId xmlns:a16="http://schemas.microsoft.com/office/drawing/2014/main" id="{3C7584A0-91D9-DBB7-B6EE-E4610FDC1000}"/>
              </a:ext>
            </a:extLst>
          </p:cNvPr>
          <p:cNvGraphicFramePr>
            <a:graphicFrameLocks noGrp="1"/>
          </p:cNvGraphicFramePr>
          <p:nvPr>
            <p:extLst>
              <p:ext uri="{D42A27DB-BD31-4B8C-83A1-F6EECF244321}">
                <p14:modId xmlns:p14="http://schemas.microsoft.com/office/powerpoint/2010/main" val="1926882834"/>
              </p:ext>
            </p:extLst>
          </p:nvPr>
        </p:nvGraphicFramePr>
        <p:xfrm>
          <a:off x="1485880" y="2996189"/>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2" name="Table 41">
            <a:extLst>
              <a:ext uri="{FF2B5EF4-FFF2-40B4-BE49-F238E27FC236}">
                <a16:creationId xmlns:a16="http://schemas.microsoft.com/office/drawing/2014/main" id="{2C85A1A2-744C-55B6-BF87-E1B2D18223A5}"/>
              </a:ext>
            </a:extLst>
          </p:cNvPr>
          <p:cNvGraphicFramePr>
            <a:graphicFrameLocks noGrp="1"/>
          </p:cNvGraphicFramePr>
          <p:nvPr>
            <p:extLst>
              <p:ext uri="{D42A27DB-BD31-4B8C-83A1-F6EECF244321}">
                <p14:modId xmlns:p14="http://schemas.microsoft.com/office/powerpoint/2010/main" val="860157632"/>
              </p:ext>
            </p:extLst>
          </p:nvPr>
        </p:nvGraphicFramePr>
        <p:xfrm>
          <a:off x="1774709" y="3570143"/>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3" name="Table 42">
            <a:extLst>
              <a:ext uri="{FF2B5EF4-FFF2-40B4-BE49-F238E27FC236}">
                <a16:creationId xmlns:a16="http://schemas.microsoft.com/office/drawing/2014/main" id="{D76E0B2D-5339-E90E-1B41-3608DCF1DF48}"/>
              </a:ext>
            </a:extLst>
          </p:cNvPr>
          <p:cNvGraphicFramePr>
            <a:graphicFrameLocks noGrp="1"/>
          </p:cNvGraphicFramePr>
          <p:nvPr>
            <p:extLst>
              <p:ext uri="{D42A27DB-BD31-4B8C-83A1-F6EECF244321}">
                <p14:modId xmlns:p14="http://schemas.microsoft.com/office/powerpoint/2010/main" val="1087062355"/>
              </p:ext>
            </p:extLst>
          </p:nvPr>
        </p:nvGraphicFramePr>
        <p:xfrm>
          <a:off x="3953859" y="3258328"/>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67077">
                  <a:extLst>
                    <a:ext uri="{9D8B030D-6E8A-4147-A177-3AD203B41FA5}">
                      <a16:colId xmlns:a16="http://schemas.microsoft.com/office/drawing/2014/main" val="1731726668"/>
                    </a:ext>
                  </a:extLst>
                </a:gridCol>
                <a:gridCol w="73471">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4" name="Table 43">
            <a:extLst>
              <a:ext uri="{FF2B5EF4-FFF2-40B4-BE49-F238E27FC236}">
                <a16:creationId xmlns:a16="http://schemas.microsoft.com/office/drawing/2014/main" id="{D01531A8-4BBA-B3FC-9AAE-D92EA8A1F713}"/>
              </a:ext>
            </a:extLst>
          </p:cNvPr>
          <p:cNvGraphicFramePr>
            <a:graphicFrameLocks noGrp="1"/>
          </p:cNvGraphicFramePr>
          <p:nvPr>
            <p:extLst>
              <p:ext uri="{D42A27DB-BD31-4B8C-83A1-F6EECF244321}">
                <p14:modId xmlns:p14="http://schemas.microsoft.com/office/powerpoint/2010/main" val="3066574794"/>
              </p:ext>
            </p:extLst>
          </p:nvPr>
        </p:nvGraphicFramePr>
        <p:xfrm>
          <a:off x="4016262" y="2760449"/>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5" name="Table 44">
            <a:extLst>
              <a:ext uri="{FF2B5EF4-FFF2-40B4-BE49-F238E27FC236}">
                <a16:creationId xmlns:a16="http://schemas.microsoft.com/office/drawing/2014/main" id="{BBCCFA28-E351-2614-342E-3235F9D4BCD0}"/>
              </a:ext>
            </a:extLst>
          </p:cNvPr>
          <p:cNvGraphicFramePr>
            <a:graphicFrameLocks noGrp="1"/>
          </p:cNvGraphicFramePr>
          <p:nvPr>
            <p:extLst>
              <p:ext uri="{D42A27DB-BD31-4B8C-83A1-F6EECF244321}">
                <p14:modId xmlns:p14="http://schemas.microsoft.com/office/powerpoint/2010/main" val="3160478813"/>
              </p:ext>
            </p:extLst>
          </p:nvPr>
        </p:nvGraphicFramePr>
        <p:xfrm>
          <a:off x="4488303" y="3821934"/>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6" name="Table 45">
            <a:extLst>
              <a:ext uri="{FF2B5EF4-FFF2-40B4-BE49-F238E27FC236}">
                <a16:creationId xmlns:a16="http://schemas.microsoft.com/office/drawing/2014/main" id="{2EC68EF7-2A4D-9E75-17C6-C112E20F96CF}"/>
              </a:ext>
            </a:extLst>
          </p:cNvPr>
          <p:cNvGraphicFramePr>
            <a:graphicFrameLocks noGrp="1"/>
          </p:cNvGraphicFramePr>
          <p:nvPr>
            <p:extLst>
              <p:ext uri="{D42A27DB-BD31-4B8C-83A1-F6EECF244321}">
                <p14:modId xmlns:p14="http://schemas.microsoft.com/office/powerpoint/2010/main" val="430129852"/>
              </p:ext>
            </p:extLst>
          </p:nvPr>
        </p:nvGraphicFramePr>
        <p:xfrm>
          <a:off x="5148627" y="4741736"/>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7" name="Table 46">
            <a:extLst>
              <a:ext uri="{FF2B5EF4-FFF2-40B4-BE49-F238E27FC236}">
                <a16:creationId xmlns:a16="http://schemas.microsoft.com/office/drawing/2014/main" id="{51F1B939-3E5D-002A-A310-A2B1A326F1AE}"/>
              </a:ext>
            </a:extLst>
          </p:cNvPr>
          <p:cNvGraphicFramePr>
            <a:graphicFrameLocks noGrp="1"/>
          </p:cNvGraphicFramePr>
          <p:nvPr>
            <p:extLst>
              <p:ext uri="{D42A27DB-BD31-4B8C-83A1-F6EECF244321}">
                <p14:modId xmlns:p14="http://schemas.microsoft.com/office/powerpoint/2010/main" val="179580311"/>
              </p:ext>
            </p:extLst>
          </p:nvPr>
        </p:nvGraphicFramePr>
        <p:xfrm>
          <a:off x="8635376" y="5210394"/>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8" name="Table 47">
            <a:extLst>
              <a:ext uri="{FF2B5EF4-FFF2-40B4-BE49-F238E27FC236}">
                <a16:creationId xmlns:a16="http://schemas.microsoft.com/office/drawing/2014/main" id="{04A9AF4B-94AA-874B-9B5A-21C4391BEB58}"/>
              </a:ext>
            </a:extLst>
          </p:cNvPr>
          <p:cNvGraphicFramePr>
            <a:graphicFrameLocks noGrp="1"/>
          </p:cNvGraphicFramePr>
          <p:nvPr>
            <p:extLst>
              <p:ext uri="{D42A27DB-BD31-4B8C-83A1-F6EECF244321}">
                <p14:modId xmlns:p14="http://schemas.microsoft.com/office/powerpoint/2010/main" val="2246655406"/>
              </p:ext>
            </p:extLst>
          </p:nvPr>
        </p:nvGraphicFramePr>
        <p:xfrm>
          <a:off x="11003048" y="5277209"/>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49" name="Table 48">
            <a:extLst>
              <a:ext uri="{FF2B5EF4-FFF2-40B4-BE49-F238E27FC236}">
                <a16:creationId xmlns:a16="http://schemas.microsoft.com/office/drawing/2014/main" id="{EA6D0736-515E-6694-D920-5AA70B528A58}"/>
              </a:ext>
            </a:extLst>
          </p:cNvPr>
          <p:cNvGraphicFramePr>
            <a:graphicFrameLocks noGrp="1"/>
          </p:cNvGraphicFramePr>
          <p:nvPr>
            <p:extLst>
              <p:ext uri="{D42A27DB-BD31-4B8C-83A1-F6EECF244321}">
                <p14:modId xmlns:p14="http://schemas.microsoft.com/office/powerpoint/2010/main" val="1144346089"/>
              </p:ext>
            </p:extLst>
          </p:nvPr>
        </p:nvGraphicFramePr>
        <p:xfrm>
          <a:off x="9558711" y="1338469"/>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50" name="Table 49">
            <a:extLst>
              <a:ext uri="{FF2B5EF4-FFF2-40B4-BE49-F238E27FC236}">
                <a16:creationId xmlns:a16="http://schemas.microsoft.com/office/drawing/2014/main" id="{F214F79D-0D8F-8CC0-4258-D2792EAC13A7}"/>
              </a:ext>
            </a:extLst>
          </p:cNvPr>
          <p:cNvGraphicFramePr>
            <a:graphicFrameLocks noGrp="1"/>
          </p:cNvGraphicFramePr>
          <p:nvPr>
            <p:extLst>
              <p:ext uri="{D42A27DB-BD31-4B8C-83A1-F6EECF244321}">
                <p14:modId xmlns:p14="http://schemas.microsoft.com/office/powerpoint/2010/main" val="1483496823"/>
              </p:ext>
            </p:extLst>
          </p:nvPr>
        </p:nvGraphicFramePr>
        <p:xfrm>
          <a:off x="8148605" y="1325431"/>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51" name="Table 50">
            <a:extLst>
              <a:ext uri="{FF2B5EF4-FFF2-40B4-BE49-F238E27FC236}">
                <a16:creationId xmlns:a16="http://schemas.microsoft.com/office/drawing/2014/main" id="{64210C2D-C9D9-5DD5-338A-F226B06B6718}"/>
              </a:ext>
            </a:extLst>
          </p:cNvPr>
          <p:cNvGraphicFramePr>
            <a:graphicFrameLocks noGrp="1"/>
          </p:cNvGraphicFramePr>
          <p:nvPr>
            <p:extLst>
              <p:ext uri="{D42A27DB-BD31-4B8C-83A1-F6EECF244321}">
                <p14:modId xmlns:p14="http://schemas.microsoft.com/office/powerpoint/2010/main" val="3092082797"/>
              </p:ext>
            </p:extLst>
          </p:nvPr>
        </p:nvGraphicFramePr>
        <p:xfrm>
          <a:off x="6609165" y="1364209"/>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52" name="Table 51">
            <a:extLst>
              <a:ext uri="{FF2B5EF4-FFF2-40B4-BE49-F238E27FC236}">
                <a16:creationId xmlns:a16="http://schemas.microsoft.com/office/drawing/2014/main" id="{58994E1C-7C04-A4D6-0E4E-5B4049A55736}"/>
              </a:ext>
            </a:extLst>
          </p:cNvPr>
          <p:cNvGraphicFramePr>
            <a:graphicFrameLocks noGrp="1"/>
          </p:cNvGraphicFramePr>
          <p:nvPr>
            <p:extLst>
              <p:ext uri="{D42A27DB-BD31-4B8C-83A1-F6EECF244321}">
                <p14:modId xmlns:p14="http://schemas.microsoft.com/office/powerpoint/2010/main" val="1488197578"/>
              </p:ext>
            </p:extLst>
          </p:nvPr>
        </p:nvGraphicFramePr>
        <p:xfrm>
          <a:off x="5591986" y="1959130"/>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53" name="Table 52">
            <a:extLst>
              <a:ext uri="{FF2B5EF4-FFF2-40B4-BE49-F238E27FC236}">
                <a16:creationId xmlns:a16="http://schemas.microsoft.com/office/drawing/2014/main" id="{C91709EA-44BB-8CC8-576B-87AFFEC78950}"/>
              </a:ext>
            </a:extLst>
          </p:cNvPr>
          <p:cNvGraphicFramePr>
            <a:graphicFrameLocks noGrp="1"/>
          </p:cNvGraphicFramePr>
          <p:nvPr>
            <p:extLst>
              <p:ext uri="{D42A27DB-BD31-4B8C-83A1-F6EECF244321}">
                <p14:modId xmlns:p14="http://schemas.microsoft.com/office/powerpoint/2010/main" val="3359620454"/>
              </p:ext>
            </p:extLst>
          </p:nvPr>
        </p:nvGraphicFramePr>
        <p:xfrm>
          <a:off x="5002848" y="2615376"/>
          <a:ext cx="843288" cy="105045"/>
        </p:xfrm>
        <a:graphic>
          <a:graphicData uri="http://schemas.openxmlformats.org/drawingml/2006/table">
            <a:tbl>
              <a:tblPr firstRow="1" bandRow="1">
                <a:tableStyleId>{5C22544A-7EE6-4342-B048-85BDC9FD1C3A}</a:tableStyleId>
              </a:tblPr>
              <a:tblGrid>
                <a:gridCol w="70274">
                  <a:extLst>
                    <a:ext uri="{9D8B030D-6E8A-4147-A177-3AD203B41FA5}">
                      <a16:colId xmlns:a16="http://schemas.microsoft.com/office/drawing/2014/main" val="2458007078"/>
                    </a:ext>
                  </a:extLst>
                </a:gridCol>
                <a:gridCol w="70274">
                  <a:extLst>
                    <a:ext uri="{9D8B030D-6E8A-4147-A177-3AD203B41FA5}">
                      <a16:colId xmlns:a16="http://schemas.microsoft.com/office/drawing/2014/main" val="1578126991"/>
                    </a:ext>
                  </a:extLst>
                </a:gridCol>
                <a:gridCol w="70274">
                  <a:extLst>
                    <a:ext uri="{9D8B030D-6E8A-4147-A177-3AD203B41FA5}">
                      <a16:colId xmlns:a16="http://schemas.microsoft.com/office/drawing/2014/main" val="2097821610"/>
                    </a:ext>
                  </a:extLst>
                </a:gridCol>
                <a:gridCol w="70274">
                  <a:extLst>
                    <a:ext uri="{9D8B030D-6E8A-4147-A177-3AD203B41FA5}">
                      <a16:colId xmlns:a16="http://schemas.microsoft.com/office/drawing/2014/main" val="1731726668"/>
                    </a:ext>
                  </a:extLst>
                </a:gridCol>
                <a:gridCol w="70274">
                  <a:extLst>
                    <a:ext uri="{9D8B030D-6E8A-4147-A177-3AD203B41FA5}">
                      <a16:colId xmlns:a16="http://schemas.microsoft.com/office/drawing/2014/main" val="2627662242"/>
                    </a:ext>
                  </a:extLst>
                </a:gridCol>
                <a:gridCol w="70274">
                  <a:extLst>
                    <a:ext uri="{9D8B030D-6E8A-4147-A177-3AD203B41FA5}">
                      <a16:colId xmlns:a16="http://schemas.microsoft.com/office/drawing/2014/main" val="2982595017"/>
                    </a:ext>
                  </a:extLst>
                </a:gridCol>
                <a:gridCol w="70274">
                  <a:extLst>
                    <a:ext uri="{9D8B030D-6E8A-4147-A177-3AD203B41FA5}">
                      <a16:colId xmlns:a16="http://schemas.microsoft.com/office/drawing/2014/main" val="3837610570"/>
                    </a:ext>
                  </a:extLst>
                </a:gridCol>
                <a:gridCol w="70274">
                  <a:extLst>
                    <a:ext uri="{9D8B030D-6E8A-4147-A177-3AD203B41FA5}">
                      <a16:colId xmlns:a16="http://schemas.microsoft.com/office/drawing/2014/main" val="540631139"/>
                    </a:ext>
                  </a:extLst>
                </a:gridCol>
                <a:gridCol w="70274">
                  <a:extLst>
                    <a:ext uri="{9D8B030D-6E8A-4147-A177-3AD203B41FA5}">
                      <a16:colId xmlns:a16="http://schemas.microsoft.com/office/drawing/2014/main" val="2736945954"/>
                    </a:ext>
                  </a:extLst>
                </a:gridCol>
                <a:gridCol w="70274">
                  <a:extLst>
                    <a:ext uri="{9D8B030D-6E8A-4147-A177-3AD203B41FA5}">
                      <a16:colId xmlns:a16="http://schemas.microsoft.com/office/drawing/2014/main" val="1458873526"/>
                    </a:ext>
                  </a:extLst>
                </a:gridCol>
                <a:gridCol w="70274">
                  <a:extLst>
                    <a:ext uri="{9D8B030D-6E8A-4147-A177-3AD203B41FA5}">
                      <a16:colId xmlns:a16="http://schemas.microsoft.com/office/drawing/2014/main" val="191076736"/>
                    </a:ext>
                  </a:extLst>
                </a:gridCol>
                <a:gridCol w="70274">
                  <a:extLst>
                    <a:ext uri="{9D8B030D-6E8A-4147-A177-3AD203B41FA5}">
                      <a16:colId xmlns:a16="http://schemas.microsoft.com/office/drawing/2014/main" val="1170995031"/>
                    </a:ext>
                  </a:extLst>
                </a:gridCol>
              </a:tblGrid>
              <a:tr h="105045">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F</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M</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J</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A</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S</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O</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a:solidFill>
                            <a:srgbClr val="543824"/>
                          </a:solidFill>
                          <a:latin typeface="Calibri" charset="0"/>
                          <a:ea typeface="Calibri" charset="0"/>
                          <a:cs typeface="Calibri" charset="0"/>
                        </a:rPr>
                        <a:t>N</a:t>
                      </a:r>
                      <a:endParaRPr lang="en-GB" sz="600" dirty="0">
                        <a:solidFill>
                          <a:srgbClr val="543824"/>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rgbClr val="543824"/>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graphicFrame>
        <p:nvGraphicFramePr>
          <p:cNvPr id="54" name="Table 53">
            <a:extLst>
              <a:ext uri="{FF2B5EF4-FFF2-40B4-BE49-F238E27FC236}">
                <a16:creationId xmlns:a16="http://schemas.microsoft.com/office/drawing/2014/main" id="{35F47FA8-127F-54D4-A609-9E999358B7F8}"/>
              </a:ext>
            </a:extLst>
          </p:cNvPr>
          <p:cNvGraphicFramePr>
            <a:graphicFrameLocks noGrp="1"/>
          </p:cNvGraphicFramePr>
          <p:nvPr>
            <p:extLst>
              <p:ext uri="{D42A27DB-BD31-4B8C-83A1-F6EECF244321}">
                <p14:modId xmlns:p14="http://schemas.microsoft.com/office/powerpoint/2010/main" val="217018079"/>
              </p:ext>
            </p:extLst>
          </p:nvPr>
        </p:nvGraphicFramePr>
        <p:xfrm>
          <a:off x="592570" y="5469999"/>
          <a:ext cx="1584000" cy="152400"/>
        </p:xfrm>
        <a:graphic>
          <a:graphicData uri="http://schemas.openxmlformats.org/drawingml/2006/table">
            <a:tbl>
              <a:tblPr firstRow="1" bandRow="1">
                <a:tableStyleId>{5C22544A-7EE6-4342-B048-85BDC9FD1C3A}</a:tableStyleId>
              </a:tblPr>
              <a:tblGrid>
                <a:gridCol w="132000">
                  <a:extLst>
                    <a:ext uri="{9D8B030D-6E8A-4147-A177-3AD203B41FA5}">
                      <a16:colId xmlns:a16="http://schemas.microsoft.com/office/drawing/2014/main" val="2458007078"/>
                    </a:ext>
                  </a:extLst>
                </a:gridCol>
                <a:gridCol w="132000">
                  <a:extLst>
                    <a:ext uri="{9D8B030D-6E8A-4147-A177-3AD203B41FA5}">
                      <a16:colId xmlns:a16="http://schemas.microsoft.com/office/drawing/2014/main" val="1578126991"/>
                    </a:ext>
                  </a:extLst>
                </a:gridCol>
                <a:gridCol w="132000">
                  <a:extLst>
                    <a:ext uri="{9D8B030D-6E8A-4147-A177-3AD203B41FA5}">
                      <a16:colId xmlns:a16="http://schemas.microsoft.com/office/drawing/2014/main" val="2097821610"/>
                    </a:ext>
                  </a:extLst>
                </a:gridCol>
                <a:gridCol w="132000">
                  <a:extLst>
                    <a:ext uri="{9D8B030D-6E8A-4147-A177-3AD203B41FA5}">
                      <a16:colId xmlns:a16="http://schemas.microsoft.com/office/drawing/2014/main" val="1731726668"/>
                    </a:ext>
                  </a:extLst>
                </a:gridCol>
                <a:gridCol w="132000">
                  <a:extLst>
                    <a:ext uri="{9D8B030D-6E8A-4147-A177-3AD203B41FA5}">
                      <a16:colId xmlns:a16="http://schemas.microsoft.com/office/drawing/2014/main" val="2627662242"/>
                    </a:ext>
                  </a:extLst>
                </a:gridCol>
                <a:gridCol w="132000">
                  <a:extLst>
                    <a:ext uri="{9D8B030D-6E8A-4147-A177-3AD203B41FA5}">
                      <a16:colId xmlns:a16="http://schemas.microsoft.com/office/drawing/2014/main" val="2982595017"/>
                    </a:ext>
                  </a:extLst>
                </a:gridCol>
                <a:gridCol w="132000">
                  <a:extLst>
                    <a:ext uri="{9D8B030D-6E8A-4147-A177-3AD203B41FA5}">
                      <a16:colId xmlns:a16="http://schemas.microsoft.com/office/drawing/2014/main" val="3837610570"/>
                    </a:ext>
                  </a:extLst>
                </a:gridCol>
                <a:gridCol w="132000">
                  <a:extLst>
                    <a:ext uri="{9D8B030D-6E8A-4147-A177-3AD203B41FA5}">
                      <a16:colId xmlns:a16="http://schemas.microsoft.com/office/drawing/2014/main" val="540631139"/>
                    </a:ext>
                  </a:extLst>
                </a:gridCol>
                <a:gridCol w="132000">
                  <a:extLst>
                    <a:ext uri="{9D8B030D-6E8A-4147-A177-3AD203B41FA5}">
                      <a16:colId xmlns:a16="http://schemas.microsoft.com/office/drawing/2014/main" val="2736945954"/>
                    </a:ext>
                  </a:extLst>
                </a:gridCol>
                <a:gridCol w="132000">
                  <a:extLst>
                    <a:ext uri="{9D8B030D-6E8A-4147-A177-3AD203B41FA5}">
                      <a16:colId xmlns:a16="http://schemas.microsoft.com/office/drawing/2014/main" val="1458873526"/>
                    </a:ext>
                  </a:extLst>
                </a:gridCol>
                <a:gridCol w="132000">
                  <a:extLst>
                    <a:ext uri="{9D8B030D-6E8A-4147-A177-3AD203B41FA5}">
                      <a16:colId xmlns:a16="http://schemas.microsoft.com/office/drawing/2014/main" val="191076736"/>
                    </a:ext>
                  </a:extLst>
                </a:gridCol>
                <a:gridCol w="132000">
                  <a:extLst>
                    <a:ext uri="{9D8B030D-6E8A-4147-A177-3AD203B41FA5}">
                      <a16:colId xmlns:a16="http://schemas.microsoft.com/office/drawing/2014/main" val="1170995031"/>
                    </a:ext>
                  </a:extLst>
                </a:gridCol>
              </a:tblGrid>
              <a:tr h="105045">
                <a:tc>
                  <a:txBody>
                    <a:bodyPr/>
                    <a:lstStyle/>
                    <a:p>
                      <a:pPr algn="ctr"/>
                      <a:r>
                        <a:rPr lang="en-GB" sz="1000">
                          <a:solidFill>
                            <a:schemeClr val="tx1"/>
                          </a:solidFill>
                          <a:latin typeface="Calibri" charset="0"/>
                          <a:ea typeface="Calibri" charset="0"/>
                          <a:cs typeface="Calibri" charset="0"/>
                        </a:rPr>
                        <a:t>J</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F</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M</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A</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M</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J</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J</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A</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S</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O</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a:solidFill>
                            <a:schemeClr val="tx1"/>
                          </a:solidFill>
                          <a:latin typeface="Calibri" charset="0"/>
                          <a:ea typeface="Calibri" charset="0"/>
                          <a:cs typeface="Calibri" charset="0"/>
                        </a:rPr>
                        <a:t>N</a:t>
                      </a:r>
                      <a:endParaRPr lang="en-GB" sz="1000" dirty="0">
                        <a:solidFill>
                          <a:schemeClr val="tx1"/>
                        </a:solidFill>
                        <a:latin typeface="Calibri" charset="0"/>
                        <a:ea typeface="Calibri" charset="0"/>
                        <a:cs typeface="Calibri"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alibri" charset="0"/>
                          <a:ea typeface="Calibri" charset="0"/>
                          <a:cs typeface="Calibri" charset="0"/>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244224"/>
                  </a:ext>
                </a:extLst>
              </a:tr>
            </a:tbl>
          </a:graphicData>
        </a:graphic>
      </p:graphicFrame>
      <p:sp>
        <p:nvSpPr>
          <p:cNvPr id="55" name="TextBox 54">
            <a:extLst>
              <a:ext uri="{FF2B5EF4-FFF2-40B4-BE49-F238E27FC236}">
                <a16:creationId xmlns:a16="http://schemas.microsoft.com/office/drawing/2014/main" id="{E30C7FA0-15A2-32B8-64AB-29957EB9A621}"/>
              </a:ext>
            </a:extLst>
          </p:cNvPr>
          <p:cNvSpPr txBox="1"/>
          <p:nvPr/>
        </p:nvSpPr>
        <p:spPr>
          <a:xfrm rot="16200000">
            <a:off x="195319" y="5101212"/>
            <a:ext cx="538536" cy="184666"/>
          </a:xfrm>
          <a:prstGeom prst="rect">
            <a:avLst/>
          </a:prstGeom>
          <a:noFill/>
        </p:spPr>
        <p:txBody>
          <a:bodyPr wrap="square" lIns="0" tIns="0" rIns="0" bIns="0" rtlCol="0">
            <a:spAutoFit/>
          </a:bodyPr>
          <a:lstStyle/>
          <a:p>
            <a:pPr algn="ctr"/>
            <a:r>
              <a:rPr lang="en-GB" sz="1200" b="1" dirty="0">
                <a:latin typeface="Aptos" panose="020B0004020202020204" pitchFamily="34" charset="0"/>
                <a:ea typeface="Avenir Book" charset="0"/>
                <a:cs typeface="Avenir Book" charset="0"/>
              </a:rPr>
              <a:t># Burns</a:t>
            </a:r>
          </a:p>
        </p:txBody>
      </p:sp>
      <p:sp>
        <p:nvSpPr>
          <p:cNvPr id="56" name="TextBox 55">
            <a:extLst>
              <a:ext uri="{FF2B5EF4-FFF2-40B4-BE49-F238E27FC236}">
                <a16:creationId xmlns:a16="http://schemas.microsoft.com/office/drawing/2014/main" id="{67C11CB3-6B77-23E1-F860-8ADA6A5DD127}"/>
              </a:ext>
            </a:extLst>
          </p:cNvPr>
          <p:cNvSpPr txBox="1"/>
          <p:nvPr/>
        </p:nvSpPr>
        <p:spPr>
          <a:xfrm>
            <a:off x="592570" y="4680041"/>
            <a:ext cx="1579419" cy="246221"/>
          </a:xfrm>
          <a:prstGeom prst="rect">
            <a:avLst/>
          </a:prstGeom>
          <a:noFill/>
        </p:spPr>
        <p:txBody>
          <a:bodyPr wrap="square" lIns="0" tIns="0" rIns="0" bIns="0" rtlCol="0">
            <a:spAutoFit/>
          </a:bodyPr>
          <a:lstStyle/>
          <a:p>
            <a:pPr algn="ctr"/>
            <a:r>
              <a:rPr lang="en-GB" sz="1600" b="1" dirty="0">
                <a:solidFill>
                  <a:srgbClr val="AEC7E9"/>
                </a:solidFill>
                <a:ea typeface="Avenir Heavy" charset="0"/>
                <a:cs typeface="Avenir Heavy" charset="0"/>
              </a:rPr>
              <a:t>Biome</a:t>
            </a:r>
            <a:r>
              <a:rPr lang="en-GB" sz="1600" b="1" dirty="0">
                <a:ea typeface="Avenir Heavy" charset="0"/>
                <a:cs typeface="Avenir Heavy" charset="0"/>
              </a:rPr>
              <a:t> </a:t>
            </a:r>
            <a:r>
              <a:rPr lang="en-GB" sz="1600" dirty="0">
                <a:ea typeface="Avenir Book" charset="0"/>
                <a:cs typeface="Avenir Book" charset="0"/>
              </a:rPr>
              <a:t>Histogram</a:t>
            </a:r>
          </a:p>
        </p:txBody>
      </p:sp>
      <p:sp>
        <p:nvSpPr>
          <p:cNvPr id="57" name="TextBox 56">
            <a:extLst>
              <a:ext uri="{FF2B5EF4-FFF2-40B4-BE49-F238E27FC236}">
                <a16:creationId xmlns:a16="http://schemas.microsoft.com/office/drawing/2014/main" id="{926C3CD9-A280-45BD-FDCF-2B3F686B8451}"/>
              </a:ext>
            </a:extLst>
          </p:cNvPr>
          <p:cNvSpPr txBox="1"/>
          <p:nvPr/>
        </p:nvSpPr>
        <p:spPr>
          <a:xfrm>
            <a:off x="2336586" y="4985144"/>
            <a:ext cx="901202" cy="369332"/>
          </a:xfrm>
          <a:prstGeom prst="rect">
            <a:avLst/>
          </a:prstGeom>
          <a:noFill/>
        </p:spPr>
        <p:txBody>
          <a:bodyPr wrap="square" lIns="0" tIns="0" rIns="0" bIns="0" rtlCol="0">
            <a:spAutoFit/>
          </a:bodyPr>
          <a:lstStyle/>
          <a:p>
            <a:pPr algn="ctr"/>
            <a:r>
              <a:rPr lang="en-GB" sz="1200" b="1" dirty="0">
                <a:ea typeface="Avenir Book" charset="0"/>
                <a:cs typeface="Avenir Book" charset="0"/>
              </a:rPr>
              <a:t>Border </a:t>
            </a:r>
            <a:r>
              <a:rPr lang="en-GB" sz="1200" b="1" dirty="0" err="1">
                <a:ea typeface="Avenir Book" charset="0"/>
                <a:cs typeface="Avenir Book" charset="0"/>
              </a:rPr>
              <a:t>color</a:t>
            </a:r>
            <a:r>
              <a:rPr lang="en-GB" sz="1200" b="1" dirty="0">
                <a:ea typeface="Avenir Book" charset="0"/>
                <a:cs typeface="Avenir Book" charset="0"/>
              </a:rPr>
              <a:t> = </a:t>
            </a:r>
            <a:r>
              <a:rPr lang="en-GB" sz="1200" b="1" dirty="0">
                <a:solidFill>
                  <a:srgbClr val="AEC7E9"/>
                </a:solidFill>
                <a:ea typeface="Avenir Heavy" charset="0"/>
                <a:cs typeface="Avenir Heavy" charset="0"/>
              </a:rPr>
              <a:t>biome</a:t>
            </a:r>
          </a:p>
        </p:txBody>
      </p:sp>
      <p:sp>
        <p:nvSpPr>
          <p:cNvPr id="58" name="Right Brace 57">
            <a:extLst>
              <a:ext uri="{FF2B5EF4-FFF2-40B4-BE49-F238E27FC236}">
                <a16:creationId xmlns:a16="http://schemas.microsoft.com/office/drawing/2014/main" id="{3030A288-7764-C554-3F65-2AFB00A11B5B}"/>
              </a:ext>
            </a:extLst>
          </p:cNvPr>
          <p:cNvSpPr/>
          <p:nvPr/>
        </p:nvSpPr>
        <p:spPr>
          <a:xfrm>
            <a:off x="2227517" y="4902069"/>
            <a:ext cx="98724" cy="53853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venir Book" charset="0"/>
              <a:ea typeface="Avenir Book" charset="0"/>
              <a:cs typeface="Avenir Book" charset="0"/>
            </a:endParaRPr>
          </a:p>
        </p:txBody>
      </p:sp>
      <p:pic>
        <p:nvPicPr>
          <p:cNvPr id="59" name="Picture 58" descr="Chart&#10;&#10;Description automatically generated">
            <a:extLst>
              <a:ext uri="{FF2B5EF4-FFF2-40B4-BE49-F238E27FC236}">
                <a16:creationId xmlns:a16="http://schemas.microsoft.com/office/drawing/2014/main" id="{871F11DF-4DF7-1E39-DB94-16D21DD60355}"/>
              </a:ext>
            </a:extLst>
          </p:cNvPr>
          <p:cNvPicPr>
            <a:picLocks noChangeAspect="1"/>
          </p:cNvPicPr>
          <p:nvPr/>
        </p:nvPicPr>
        <p:blipFill rotWithShape="1">
          <a:blip r:embed="rId9"/>
          <a:srcRect l="11745" t="5922" r="1491" b="74229"/>
          <a:stretch/>
        </p:blipFill>
        <p:spPr>
          <a:xfrm>
            <a:off x="587993" y="4936606"/>
            <a:ext cx="1583997" cy="503999"/>
          </a:xfrm>
          <a:prstGeom prst="rect">
            <a:avLst/>
          </a:prstGeom>
          <a:ln w="28575">
            <a:solidFill>
              <a:srgbClr val="AEC7E8"/>
            </a:solidFill>
          </a:ln>
        </p:spPr>
      </p:pic>
      <p:cxnSp>
        <p:nvCxnSpPr>
          <p:cNvPr id="60" name="Connector: Elbow 59">
            <a:extLst>
              <a:ext uri="{FF2B5EF4-FFF2-40B4-BE49-F238E27FC236}">
                <a16:creationId xmlns:a16="http://schemas.microsoft.com/office/drawing/2014/main" id="{D0A47D4D-79C1-3D9B-B7AE-5FD1E951A933}"/>
              </a:ext>
            </a:extLst>
          </p:cNvPr>
          <p:cNvCxnSpPr>
            <a:cxnSpLocks/>
          </p:cNvCxnSpPr>
          <p:nvPr/>
        </p:nvCxnSpPr>
        <p:spPr>
          <a:xfrm rot="5400000">
            <a:off x="1994700" y="5361555"/>
            <a:ext cx="812705" cy="82482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90D7C1F-01E8-4681-B4BF-EEFB2CCFAF3C}"/>
              </a:ext>
            </a:extLst>
          </p:cNvPr>
          <p:cNvSpPr txBox="1"/>
          <p:nvPr/>
        </p:nvSpPr>
        <p:spPr>
          <a:xfrm>
            <a:off x="945815" y="4339067"/>
            <a:ext cx="1809870" cy="215444"/>
          </a:xfrm>
          <a:prstGeom prst="rect">
            <a:avLst/>
          </a:prstGeom>
          <a:noFill/>
        </p:spPr>
        <p:txBody>
          <a:bodyPr wrap="square" lIns="0" tIns="0" rIns="0" bIns="0" rtlCol="0">
            <a:spAutoFit/>
          </a:bodyPr>
          <a:lstStyle/>
          <a:p>
            <a:pPr algn="ctr"/>
            <a:r>
              <a:rPr lang="en-GB" sz="1400" b="1" dirty="0">
                <a:latin typeface="Aptos" panose="020B0004020202020204" pitchFamily="34" charset="0"/>
                <a:ea typeface="Avenir Book" charset="0"/>
                <a:cs typeface="Avenir Book" charset="0"/>
              </a:rPr>
              <a:t>= GlobalRx countries</a:t>
            </a:r>
          </a:p>
        </p:txBody>
      </p:sp>
      <p:sp>
        <p:nvSpPr>
          <p:cNvPr id="62" name="Freeform: Shape 61">
            <a:extLst>
              <a:ext uri="{FF2B5EF4-FFF2-40B4-BE49-F238E27FC236}">
                <a16:creationId xmlns:a16="http://schemas.microsoft.com/office/drawing/2014/main" id="{733FCB1F-B44D-AB2F-0BA2-28912CE95884}"/>
              </a:ext>
            </a:extLst>
          </p:cNvPr>
          <p:cNvSpPr/>
          <p:nvPr/>
        </p:nvSpPr>
        <p:spPr>
          <a:xfrm>
            <a:off x="471071" y="4335671"/>
            <a:ext cx="420533" cy="246221"/>
          </a:xfrm>
          <a:custGeom>
            <a:avLst/>
            <a:gdLst>
              <a:gd name="connsiteX0" fmla="*/ 0 w 1756172"/>
              <a:gd name="connsiteY0" fmla="*/ 10633 h 941912"/>
              <a:gd name="connsiteX1" fmla="*/ 0 w 1756172"/>
              <a:gd name="connsiteY1" fmla="*/ 10633 h 941912"/>
              <a:gd name="connsiteX2" fmla="*/ 116958 w 1756172"/>
              <a:gd name="connsiteY2" fmla="*/ 21265 h 941912"/>
              <a:gd name="connsiteX3" fmla="*/ 669851 w 1756172"/>
              <a:gd name="connsiteY3" fmla="*/ 0 h 941912"/>
              <a:gd name="connsiteX4" fmla="*/ 978195 w 1756172"/>
              <a:gd name="connsiteY4" fmla="*/ 21265 h 941912"/>
              <a:gd name="connsiteX5" fmla="*/ 1010093 w 1756172"/>
              <a:gd name="connsiteY5" fmla="*/ 31898 h 941912"/>
              <a:gd name="connsiteX6" fmla="*/ 1127051 w 1756172"/>
              <a:gd name="connsiteY6" fmla="*/ 63795 h 941912"/>
              <a:gd name="connsiteX7" fmla="*/ 1158949 w 1756172"/>
              <a:gd name="connsiteY7" fmla="*/ 74428 h 941912"/>
              <a:gd name="connsiteX8" fmla="*/ 1190846 w 1756172"/>
              <a:gd name="connsiteY8" fmla="*/ 85061 h 941912"/>
              <a:gd name="connsiteX9" fmla="*/ 1254642 w 1756172"/>
              <a:gd name="connsiteY9" fmla="*/ 159488 h 941912"/>
              <a:gd name="connsiteX10" fmla="*/ 1265274 w 1756172"/>
              <a:gd name="connsiteY10" fmla="*/ 191386 h 941912"/>
              <a:gd name="connsiteX11" fmla="*/ 1254642 w 1756172"/>
              <a:gd name="connsiteY11" fmla="*/ 276447 h 941912"/>
              <a:gd name="connsiteX12" fmla="*/ 1265274 w 1756172"/>
              <a:gd name="connsiteY12" fmla="*/ 308344 h 941912"/>
              <a:gd name="connsiteX13" fmla="*/ 1382232 w 1756172"/>
              <a:gd name="connsiteY13" fmla="*/ 276447 h 941912"/>
              <a:gd name="connsiteX14" fmla="*/ 1414130 w 1756172"/>
              <a:gd name="connsiteY14" fmla="*/ 233916 h 941912"/>
              <a:gd name="connsiteX15" fmla="*/ 1499190 w 1756172"/>
              <a:gd name="connsiteY15" fmla="*/ 191386 h 941912"/>
              <a:gd name="connsiteX16" fmla="*/ 1552353 w 1756172"/>
              <a:gd name="connsiteY16" fmla="*/ 170121 h 941912"/>
              <a:gd name="connsiteX17" fmla="*/ 1616149 w 1756172"/>
              <a:gd name="connsiteY17" fmla="*/ 148856 h 941912"/>
              <a:gd name="connsiteX18" fmla="*/ 1711842 w 1756172"/>
              <a:gd name="connsiteY18" fmla="*/ 95693 h 941912"/>
              <a:gd name="connsiteX19" fmla="*/ 1754372 w 1756172"/>
              <a:gd name="connsiteY19" fmla="*/ 116958 h 941912"/>
              <a:gd name="connsiteX20" fmla="*/ 1701209 w 1756172"/>
              <a:gd name="connsiteY20" fmla="*/ 223284 h 941912"/>
              <a:gd name="connsiteX21" fmla="*/ 1669311 w 1756172"/>
              <a:gd name="connsiteY21" fmla="*/ 244549 h 941912"/>
              <a:gd name="connsiteX22" fmla="*/ 1605516 w 1756172"/>
              <a:gd name="connsiteY22" fmla="*/ 287079 h 941912"/>
              <a:gd name="connsiteX23" fmla="*/ 1520455 w 1756172"/>
              <a:gd name="connsiteY23" fmla="*/ 361507 h 941912"/>
              <a:gd name="connsiteX24" fmla="*/ 1499190 w 1756172"/>
              <a:gd name="connsiteY24" fmla="*/ 393405 h 941912"/>
              <a:gd name="connsiteX25" fmla="*/ 1488558 w 1756172"/>
              <a:gd name="connsiteY25" fmla="*/ 425302 h 941912"/>
              <a:gd name="connsiteX26" fmla="*/ 1477925 w 1756172"/>
              <a:gd name="connsiteY26" fmla="*/ 574158 h 941912"/>
              <a:gd name="connsiteX27" fmla="*/ 1435395 w 1756172"/>
              <a:gd name="connsiteY27" fmla="*/ 584791 h 941912"/>
              <a:gd name="connsiteX28" fmla="*/ 1339702 w 1756172"/>
              <a:gd name="connsiteY28" fmla="*/ 606056 h 941912"/>
              <a:gd name="connsiteX29" fmla="*/ 1307804 w 1756172"/>
              <a:gd name="connsiteY29" fmla="*/ 680484 h 941912"/>
              <a:gd name="connsiteX30" fmla="*/ 1360967 w 1756172"/>
              <a:gd name="connsiteY30" fmla="*/ 861237 h 941912"/>
              <a:gd name="connsiteX31" fmla="*/ 1371600 w 1756172"/>
              <a:gd name="connsiteY31" fmla="*/ 903768 h 941912"/>
              <a:gd name="connsiteX32" fmla="*/ 1297172 w 1756172"/>
              <a:gd name="connsiteY32" fmla="*/ 925033 h 941912"/>
              <a:gd name="connsiteX33" fmla="*/ 1286539 w 1756172"/>
              <a:gd name="connsiteY33" fmla="*/ 893135 h 941912"/>
              <a:gd name="connsiteX34" fmla="*/ 1254642 w 1756172"/>
              <a:gd name="connsiteY34" fmla="*/ 871870 h 941912"/>
              <a:gd name="connsiteX35" fmla="*/ 1222744 w 1756172"/>
              <a:gd name="connsiteY35" fmla="*/ 839972 h 941912"/>
              <a:gd name="connsiteX36" fmla="*/ 1201479 w 1756172"/>
              <a:gd name="connsiteY36" fmla="*/ 808074 h 941912"/>
              <a:gd name="connsiteX37" fmla="*/ 1169581 w 1756172"/>
              <a:gd name="connsiteY37" fmla="*/ 765544 h 941912"/>
              <a:gd name="connsiteX38" fmla="*/ 1010093 w 1756172"/>
              <a:gd name="connsiteY38" fmla="*/ 776177 h 941912"/>
              <a:gd name="connsiteX39" fmla="*/ 967562 w 1756172"/>
              <a:gd name="connsiteY39" fmla="*/ 797442 h 941912"/>
              <a:gd name="connsiteX40" fmla="*/ 818707 w 1756172"/>
              <a:gd name="connsiteY40" fmla="*/ 829340 h 941912"/>
              <a:gd name="connsiteX41" fmla="*/ 808074 w 1756172"/>
              <a:gd name="connsiteY41" fmla="*/ 882502 h 941912"/>
              <a:gd name="connsiteX42" fmla="*/ 723014 w 1756172"/>
              <a:gd name="connsiteY42" fmla="*/ 839972 h 941912"/>
              <a:gd name="connsiteX43" fmla="*/ 680483 w 1756172"/>
              <a:gd name="connsiteY43" fmla="*/ 733647 h 941912"/>
              <a:gd name="connsiteX44" fmla="*/ 627321 w 1756172"/>
              <a:gd name="connsiteY44" fmla="*/ 744279 h 941912"/>
              <a:gd name="connsiteX45" fmla="*/ 563525 w 1756172"/>
              <a:gd name="connsiteY45" fmla="*/ 754912 h 941912"/>
              <a:gd name="connsiteX46" fmla="*/ 531628 w 1756172"/>
              <a:gd name="connsiteY46" fmla="*/ 723014 h 941912"/>
              <a:gd name="connsiteX47" fmla="*/ 520995 w 1756172"/>
              <a:gd name="connsiteY47" fmla="*/ 680484 h 941912"/>
              <a:gd name="connsiteX48" fmla="*/ 478465 w 1756172"/>
              <a:gd name="connsiteY48" fmla="*/ 669851 h 941912"/>
              <a:gd name="connsiteX49" fmla="*/ 414669 w 1756172"/>
              <a:gd name="connsiteY49" fmla="*/ 659219 h 941912"/>
              <a:gd name="connsiteX50" fmla="*/ 350874 w 1756172"/>
              <a:gd name="connsiteY50" fmla="*/ 616688 h 941912"/>
              <a:gd name="connsiteX51" fmla="*/ 287079 w 1756172"/>
              <a:gd name="connsiteY51" fmla="*/ 595423 h 941912"/>
              <a:gd name="connsiteX52" fmla="*/ 191386 w 1756172"/>
              <a:gd name="connsiteY52" fmla="*/ 542261 h 941912"/>
              <a:gd name="connsiteX53" fmla="*/ 170121 w 1756172"/>
              <a:gd name="connsiteY53" fmla="*/ 499730 h 941912"/>
              <a:gd name="connsiteX54" fmla="*/ 148855 w 1756172"/>
              <a:gd name="connsiteY54" fmla="*/ 478465 h 941912"/>
              <a:gd name="connsiteX55" fmla="*/ 127590 w 1756172"/>
              <a:gd name="connsiteY55" fmla="*/ 446568 h 941912"/>
              <a:gd name="connsiteX56" fmla="*/ 85060 w 1756172"/>
              <a:gd name="connsiteY56" fmla="*/ 393405 h 941912"/>
              <a:gd name="connsiteX57" fmla="*/ 74428 w 1756172"/>
              <a:gd name="connsiteY57" fmla="*/ 350874 h 941912"/>
              <a:gd name="connsiteX58" fmla="*/ 53162 w 1756172"/>
              <a:gd name="connsiteY58" fmla="*/ 329609 h 941912"/>
              <a:gd name="connsiteX59" fmla="*/ 42530 w 1756172"/>
              <a:gd name="connsiteY59" fmla="*/ 265814 h 941912"/>
              <a:gd name="connsiteX60" fmla="*/ 21265 w 1756172"/>
              <a:gd name="connsiteY60" fmla="*/ 223284 h 941912"/>
              <a:gd name="connsiteX61" fmla="*/ 21265 w 1756172"/>
              <a:gd name="connsiteY61" fmla="*/ 74428 h 941912"/>
              <a:gd name="connsiteX62" fmla="*/ 42530 w 1756172"/>
              <a:gd name="connsiteY62" fmla="*/ 42530 h 941912"/>
              <a:gd name="connsiteX63" fmla="*/ 106325 w 1756172"/>
              <a:gd name="connsiteY63" fmla="*/ 31898 h 941912"/>
              <a:gd name="connsiteX64" fmla="*/ 659218 w 1756172"/>
              <a:gd name="connsiteY64" fmla="*/ 21265 h 941912"/>
              <a:gd name="connsiteX65" fmla="*/ 797442 w 1756172"/>
              <a:gd name="connsiteY65" fmla="*/ 0 h 9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56172" h="941912">
                <a:moveTo>
                  <a:pt x="0" y="10633"/>
                </a:moveTo>
                <a:lnTo>
                  <a:pt x="0" y="10633"/>
                </a:lnTo>
                <a:cubicBezTo>
                  <a:pt x="38986" y="14177"/>
                  <a:pt x="77811" y="21265"/>
                  <a:pt x="116958" y="21265"/>
                </a:cubicBezTo>
                <a:cubicBezTo>
                  <a:pt x="382559" y="21265"/>
                  <a:pt x="453011" y="14457"/>
                  <a:pt x="669851" y="0"/>
                </a:cubicBezTo>
                <a:cubicBezTo>
                  <a:pt x="739488" y="3482"/>
                  <a:pt x="891130" y="6754"/>
                  <a:pt x="978195" y="21265"/>
                </a:cubicBezTo>
                <a:cubicBezTo>
                  <a:pt x="989250" y="23108"/>
                  <a:pt x="999220" y="29180"/>
                  <a:pt x="1010093" y="31898"/>
                </a:cubicBezTo>
                <a:cubicBezTo>
                  <a:pt x="1130323" y="61956"/>
                  <a:pt x="990184" y="18173"/>
                  <a:pt x="1127051" y="63795"/>
                </a:cubicBezTo>
                <a:lnTo>
                  <a:pt x="1158949" y="74428"/>
                </a:lnTo>
                <a:lnTo>
                  <a:pt x="1190846" y="85061"/>
                </a:lnTo>
                <a:cubicBezTo>
                  <a:pt x="1215985" y="110199"/>
                  <a:pt x="1236456" y="127662"/>
                  <a:pt x="1254642" y="159488"/>
                </a:cubicBezTo>
                <a:cubicBezTo>
                  <a:pt x="1260203" y="169219"/>
                  <a:pt x="1261730" y="180753"/>
                  <a:pt x="1265274" y="191386"/>
                </a:cubicBezTo>
                <a:cubicBezTo>
                  <a:pt x="1261730" y="219740"/>
                  <a:pt x="1254642" y="247873"/>
                  <a:pt x="1254642" y="276447"/>
                </a:cubicBezTo>
                <a:cubicBezTo>
                  <a:pt x="1254642" y="287654"/>
                  <a:pt x="1254067" y="308344"/>
                  <a:pt x="1265274" y="308344"/>
                </a:cubicBezTo>
                <a:cubicBezTo>
                  <a:pt x="1305684" y="308344"/>
                  <a:pt x="1343246" y="287079"/>
                  <a:pt x="1382232" y="276447"/>
                </a:cubicBezTo>
                <a:cubicBezTo>
                  <a:pt x="1392865" y="262270"/>
                  <a:pt x="1400793" y="245585"/>
                  <a:pt x="1414130" y="233916"/>
                </a:cubicBezTo>
                <a:cubicBezTo>
                  <a:pt x="1450287" y="202279"/>
                  <a:pt x="1462122" y="205287"/>
                  <a:pt x="1499190" y="191386"/>
                </a:cubicBezTo>
                <a:cubicBezTo>
                  <a:pt x="1517061" y="184684"/>
                  <a:pt x="1534416" y="176643"/>
                  <a:pt x="1552353" y="170121"/>
                </a:cubicBezTo>
                <a:cubicBezTo>
                  <a:pt x="1573419" y="162461"/>
                  <a:pt x="1596100" y="158881"/>
                  <a:pt x="1616149" y="148856"/>
                </a:cubicBezTo>
                <a:cubicBezTo>
                  <a:pt x="1691374" y="111243"/>
                  <a:pt x="1660162" y="130146"/>
                  <a:pt x="1711842" y="95693"/>
                </a:cubicBezTo>
                <a:cubicBezTo>
                  <a:pt x="1726019" y="102781"/>
                  <a:pt x="1750934" y="101485"/>
                  <a:pt x="1754372" y="116958"/>
                </a:cubicBezTo>
                <a:cubicBezTo>
                  <a:pt x="1764381" y="162000"/>
                  <a:pt x="1730719" y="198693"/>
                  <a:pt x="1701209" y="223284"/>
                </a:cubicBezTo>
                <a:cubicBezTo>
                  <a:pt x="1691392" y="231465"/>
                  <a:pt x="1679128" y="236368"/>
                  <a:pt x="1669311" y="244549"/>
                </a:cubicBezTo>
                <a:cubicBezTo>
                  <a:pt x="1616214" y="288797"/>
                  <a:pt x="1661574" y="268394"/>
                  <a:pt x="1605516" y="287079"/>
                </a:cubicBezTo>
                <a:cubicBezTo>
                  <a:pt x="1566417" y="316404"/>
                  <a:pt x="1553489" y="322968"/>
                  <a:pt x="1520455" y="361507"/>
                </a:cubicBezTo>
                <a:cubicBezTo>
                  <a:pt x="1512139" y="371209"/>
                  <a:pt x="1506278" y="382772"/>
                  <a:pt x="1499190" y="393405"/>
                </a:cubicBezTo>
                <a:cubicBezTo>
                  <a:pt x="1495646" y="404037"/>
                  <a:pt x="1488558" y="414095"/>
                  <a:pt x="1488558" y="425302"/>
                </a:cubicBezTo>
                <a:cubicBezTo>
                  <a:pt x="1488558" y="492223"/>
                  <a:pt x="1525345" y="503027"/>
                  <a:pt x="1477925" y="574158"/>
                </a:cubicBezTo>
                <a:cubicBezTo>
                  <a:pt x="1469819" y="586317"/>
                  <a:pt x="1449634" y="581505"/>
                  <a:pt x="1435395" y="584791"/>
                </a:cubicBezTo>
                <a:lnTo>
                  <a:pt x="1339702" y="606056"/>
                </a:lnTo>
                <a:cubicBezTo>
                  <a:pt x="1326343" y="626095"/>
                  <a:pt x="1303227" y="653022"/>
                  <a:pt x="1307804" y="680484"/>
                </a:cubicBezTo>
                <a:cubicBezTo>
                  <a:pt x="1332618" y="829367"/>
                  <a:pt x="1338533" y="782718"/>
                  <a:pt x="1360967" y="861237"/>
                </a:cubicBezTo>
                <a:cubicBezTo>
                  <a:pt x="1364982" y="875288"/>
                  <a:pt x="1368056" y="889591"/>
                  <a:pt x="1371600" y="903768"/>
                </a:cubicBezTo>
                <a:cubicBezTo>
                  <a:pt x="1350315" y="935694"/>
                  <a:pt x="1348716" y="959395"/>
                  <a:pt x="1297172" y="925033"/>
                </a:cubicBezTo>
                <a:cubicBezTo>
                  <a:pt x="1287846" y="918816"/>
                  <a:pt x="1293540" y="901887"/>
                  <a:pt x="1286539" y="893135"/>
                </a:cubicBezTo>
                <a:cubicBezTo>
                  <a:pt x="1278556" y="883157"/>
                  <a:pt x="1264459" y="880051"/>
                  <a:pt x="1254642" y="871870"/>
                </a:cubicBezTo>
                <a:cubicBezTo>
                  <a:pt x="1243090" y="862244"/>
                  <a:pt x="1232370" y="851524"/>
                  <a:pt x="1222744" y="839972"/>
                </a:cubicBezTo>
                <a:cubicBezTo>
                  <a:pt x="1214563" y="830155"/>
                  <a:pt x="1208907" y="818473"/>
                  <a:pt x="1201479" y="808074"/>
                </a:cubicBezTo>
                <a:cubicBezTo>
                  <a:pt x="1191179" y="793654"/>
                  <a:pt x="1180214" y="779721"/>
                  <a:pt x="1169581" y="765544"/>
                </a:cubicBezTo>
                <a:cubicBezTo>
                  <a:pt x="1116418" y="769088"/>
                  <a:pt x="1062722" y="767867"/>
                  <a:pt x="1010093" y="776177"/>
                </a:cubicBezTo>
                <a:cubicBezTo>
                  <a:pt x="994437" y="778649"/>
                  <a:pt x="982834" y="793200"/>
                  <a:pt x="967562" y="797442"/>
                </a:cubicBezTo>
                <a:cubicBezTo>
                  <a:pt x="918669" y="811024"/>
                  <a:pt x="868325" y="818707"/>
                  <a:pt x="818707" y="829340"/>
                </a:cubicBezTo>
                <a:cubicBezTo>
                  <a:pt x="815163" y="847061"/>
                  <a:pt x="823765" y="873536"/>
                  <a:pt x="808074" y="882502"/>
                </a:cubicBezTo>
                <a:cubicBezTo>
                  <a:pt x="758896" y="910603"/>
                  <a:pt x="740101" y="865603"/>
                  <a:pt x="723014" y="839972"/>
                </a:cubicBezTo>
                <a:cubicBezTo>
                  <a:pt x="699318" y="745187"/>
                  <a:pt x="722415" y="775577"/>
                  <a:pt x="680483" y="733647"/>
                </a:cubicBezTo>
                <a:cubicBezTo>
                  <a:pt x="662762" y="737191"/>
                  <a:pt x="642357" y="734255"/>
                  <a:pt x="627321" y="744279"/>
                </a:cubicBezTo>
                <a:cubicBezTo>
                  <a:pt x="574191" y="779699"/>
                  <a:pt x="689185" y="805176"/>
                  <a:pt x="563525" y="754912"/>
                </a:cubicBezTo>
                <a:cubicBezTo>
                  <a:pt x="552893" y="744279"/>
                  <a:pt x="539088" y="736069"/>
                  <a:pt x="531628" y="723014"/>
                </a:cubicBezTo>
                <a:cubicBezTo>
                  <a:pt x="524378" y="710326"/>
                  <a:pt x="531328" y="690817"/>
                  <a:pt x="520995" y="680484"/>
                </a:cubicBezTo>
                <a:cubicBezTo>
                  <a:pt x="510662" y="670151"/>
                  <a:pt x="492794" y="672717"/>
                  <a:pt x="478465" y="669851"/>
                </a:cubicBezTo>
                <a:cubicBezTo>
                  <a:pt x="457325" y="665623"/>
                  <a:pt x="435934" y="662763"/>
                  <a:pt x="414669" y="659219"/>
                </a:cubicBezTo>
                <a:cubicBezTo>
                  <a:pt x="309139" y="624040"/>
                  <a:pt x="470349" y="683063"/>
                  <a:pt x="350874" y="616688"/>
                </a:cubicBezTo>
                <a:cubicBezTo>
                  <a:pt x="331280" y="605802"/>
                  <a:pt x="307128" y="605447"/>
                  <a:pt x="287079" y="595423"/>
                </a:cubicBezTo>
                <a:cubicBezTo>
                  <a:pt x="140842" y="522305"/>
                  <a:pt x="279591" y="571662"/>
                  <a:pt x="191386" y="542261"/>
                </a:cubicBezTo>
                <a:cubicBezTo>
                  <a:pt x="184298" y="528084"/>
                  <a:pt x="178913" y="512918"/>
                  <a:pt x="170121" y="499730"/>
                </a:cubicBezTo>
                <a:cubicBezTo>
                  <a:pt x="164560" y="491389"/>
                  <a:pt x="155117" y="486293"/>
                  <a:pt x="148855" y="478465"/>
                </a:cubicBezTo>
                <a:cubicBezTo>
                  <a:pt x="140872" y="468487"/>
                  <a:pt x="135573" y="456546"/>
                  <a:pt x="127590" y="446568"/>
                </a:cubicBezTo>
                <a:cubicBezTo>
                  <a:pt x="66989" y="370816"/>
                  <a:pt x="150510" y="491579"/>
                  <a:pt x="85060" y="393405"/>
                </a:cubicBezTo>
                <a:cubicBezTo>
                  <a:pt x="81516" y="379228"/>
                  <a:pt x="80963" y="363944"/>
                  <a:pt x="74428" y="350874"/>
                </a:cubicBezTo>
                <a:cubicBezTo>
                  <a:pt x="69945" y="341908"/>
                  <a:pt x="56682" y="338995"/>
                  <a:pt x="53162" y="329609"/>
                </a:cubicBezTo>
                <a:cubicBezTo>
                  <a:pt x="45592" y="309423"/>
                  <a:pt x="48725" y="286463"/>
                  <a:pt x="42530" y="265814"/>
                </a:cubicBezTo>
                <a:cubicBezTo>
                  <a:pt x="37976" y="250632"/>
                  <a:pt x="28353" y="237461"/>
                  <a:pt x="21265" y="223284"/>
                </a:cubicBezTo>
                <a:cubicBezTo>
                  <a:pt x="8288" y="158402"/>
                  <a:pt x="1621" y="153005"/>
                  <a:pt x="21265" y="74428"/>
                </a:cubicBezTo>
                <a:cubicBezTo>
                  <a:pt x="24364" y="62031"/>
                  <a:pt x="31100" y="48245"/>
                  <a:pt x="42530" y="42530"/>
                </a:cubicBezTo>
                <a:cubicBezTo>
                  <a:pt x="61812" y="32889"/>
                  <a:pt x="84780" y="32641"/>
                  <a:pt x="106325" y="31898"/>
                </a:cubicBezTo>
                <a:cubicBezTo>
                  <a:pt x="290547" y="25546"/>
                  <a:pt x="474920" y="24809"/>
                  <a:pt x="659218" y="21265"/>
                </a:cubicBezTo>
                <a:cubicBezTo>
                  <a:pt x="747734" y="6513"/>
                  <a:pt x="701672" y="13682"/>
                  <a:pt x="797442" y="0"/>
                </a:cubicBezTo>
              </a:path>
            </a:pathLst>
          </a:custGeom>
          <a:solidFill>
            <a:srgbClr val="AFC6C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venir Book" charset="0"/>
              <a:ea typeface="Avenir Book" charset="0"/>
              <a:cs typeface="Avenir Book" charset="0"/>
            </a:endParaRPr>
          </a:p>
        </p:txBody>
      </p:sp>
      <p:sp>
        <p:nvSpPr>
          <p:cNvPr id="64" name="TextBox 63">
            <a:extLst>
              <a:ext uri="{FF2B5EF4-FFF2-40B4-BE49-F238E27FC236}">
                <a16:creationId xmlns:a16="http://schemas.microsoft.com/office/drawing/2014/main" id="{BAC052A8-4088-E91B-77D7-1C7CE417E7F9}"/>
              </a:ext>
            </a:extLst>
          </p:cNvPr>
          <p:cNvSpPr txBox="1"/>
          <p:nvPr/>
        </p:nvSpPr>
        <p:spPr>
          <a:xfrm>
            <a:off x="327410" y="3985518"/>
            <a:ext cx="2957136" cy="246221"/>
          </a:xfrm>
          <a:prstGeom prst="rect">
            <a:avLst/>
          </a:prstGeom>
          <a:noFill/>
        </p:spPr>
        <p:txBody>
          <a:bodyPr wrap="square" lIns="0" tIns="0" rIns="0" bIns="0" rtlCol="0" anchor="t">
            <a:spAutoFit/>
          </a:bodyPr>
          <a:lstStyle/>
          <a:p>
            <a:pPr algn="ctr"/>
            <a:r>
              <a:rPr lang="en-GB" sz="1600" b="1">
                <a:solidFill>
                  <a:srgbClr val="75573B"/>
                </a:solidFill>
                <a:latin typeface="Aptos"/>
                <a:ea typeface="Avenir Book" charset="0"/>
                <a:cs typeface="Avenir Book" charset="0"/>
              </a:rPr>
              <a:t>KEY</a:t>
            </a:r>
          </a:p>
        </p:txBody>
      </p:sp>
      <p:sp>
        <p:nvSpPr>
          <p:cNvPr id="65" name="TextBox 64">
            <a:extLst>
              <a:ext uri="{FF2B5EF4-FFF2-40B4-BE49-F238E27FC236}">
                <a16:creationId xmlns:a16="http://schemas.microsoft.com/office/drawing/2014/main" id="{7E44E0DD-E6BA-B382-5180-8A246186C16E}"/>
              </a:ext>
            </a:extLst>
          </p:cNvPr>
          <p:cNvSpPr txBox="1"/>
          <p:nvPr/>
        </p:nvSpPr>
        <p:spPr>
          <a:xfrm>
            <a:off x="559771" y="5604842"/>
            <a:ext cx="1612218" cy="184666"/>
          </a:xfrm>
          <a:prstGeom prst="rect">
            <a:avLst/>
          </a:prstGeom>
          <a:noFill/>
        </p:spPr>
        <p:txBody>
          <a:bodyPr wrap="square" lIns="0" tIns="0" rIns="0" bIns="0" rtlCol="0">
            <a:spAutoFit/>
          </a:bodyPr>
          <a:lstStyle/>
          <a:p>
            <a:pPr algn="ctr"/>
            <a:r>
              <a:rPr lang="en-GB" sz="1200" dirty="0">
                <a:latin typeface="Aptos" panose="020B0004020202020204" pitchFamily="34" charset="0"/>
                <a:ea typeface="Avenir Book" charset="0"/>
                <a:cs typeface="Avenir Book" charset="0"/>
              </a:rPr>
              <a:t>Month</a:t>
            </a:r>
            <a:endParaRPr lang="en-GB" sz="1200" b="1" dirty="0">
              <a:solidFill>
                <a:srgbClr val="AEC7E9"/>
              </a:solidFill>
              <a:latin typeface="Aptos" panose="020B0004020202020204" pitchFamily="34" charset="0"/>
              <a:ea typeface="Avenir Book" charset="0"/>
              <a:cs typeface="Avenir Book" charset="0"/>
            </a:endParaRPr>
          </a:p>
        </p:txBody>
      </p:sp>
    </p:spTree>
    <p:extLst>
      <p:ext uri="{BB962C8B-B14F-4D97-AF65-F5344CB8AC3E}">
        <p14:creationId xmlns:p14="http://schemas.microsoft.com/office/powerpoint/2010/main" val="297681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8" name="Picture 17" descr="A screenshot of a computer screen&#10;&#10;Description automatically generated">
            <a:extLst>
              <a:ext uri="{FF2B5EF4-FFF2-40B4-BE49-F238E27FC236}">
                <a16:creationId xmlns:a16="http://schemas.microsoft.com/office/drawing/2014/main" id="{8239D540-7037-94B5-13DA-73DDCD216D7E}"/>
              </a:ext>
            </a:extLst>
          </p:cNvPr>
          <p:cNvPicPr>
            <a:picLocks noChangeAspect="1"/>
          </p:cNvPicPr>
          <p:nvPr/>
        </p:nvPicPr>
        <p:blipFill rotWithShape="1">
          <a:blip r:embed="rId3"/>
          <a:srcRect t="23106" r="88931"/>
          <a:stretch/>
        </p:blipFill>
        <p:spPr>
          <a:xfrm>
            <a:off x="10707499" y="2678693"/>
            <a:ext cx="593210" cy="4141847"/>
          </a:xfrm>
          <a:prstGeom prst="rect">
            <a:avLst/>
          </a:prstGeom>
        </p:spPr>
      </p:pic>
      <p:pic>
        <p:nvPicPr>
          <p:cNvPr id="3" name="Picture 2" descr="A screenshot of a computer screen&#10;&#10;Description automatically generated">
            <a:extLst>
              <a:ext uri="{FF2B5EF4-FFF2-40B4-BE49-F238E27FC236}">
                <a16:creationId xmlns:a16="http://schemas.microsoft.com/office/drawing/2014/main" id="{021A8BE3-6EC2-EF32-D4B9-3B639B108684}"/>
              </a:ext>
            </a:extLst>
          </p:cNvPr>
          <p:cNvPicPr>
            <a:picLocks noChangeAspect="1"/>
          </p:cNvPicPr>
          <p:nvPr/>
        </p:nvPicPr>
        <p:blipFill rotWithShape="1">
          <a:blip r:embed="rId4"/>
          <a:srcRect l="10425" t="89949" r="19321"/>
          <a:stretch/>
        </p:blipFill>
        <p:spPr>
          <a:xfrm>
            <a:off x="7536917" y="2681005"/>
            <a:ext cx="3765049" cy="541421"/>
          </a:xfrm>
          <a:prstGeom prst="rect">
            <a:avLst/>
          </a:prstGeom>
        </p:spPr>
      </p:pic>
      <p:pic>
        <p:nvPicPr>
          <p:cNvPr id="15" name="Picture 14" descr="A screenshot of a computer screen&#10;&#10;Description automatically generated">
            <a:extLst>
              <a:ext uri="{FF2B5EF4-FFF2-40B4-BE49-F238E27FC236}">
                <a16:creationId xmlns:a16="http://schemas.microsoft.com/office/drawing/2014/main" id="{078C670C-7C00-EDC1-4CC8-3B1D11157CD8}"/>
              </a:ext>
            </a:extLst>
          </p:cNvPr>
          <p:cNvPicPr>
            <a:picLocks noChangeAspect="1"/>
          </p:cNvPicPr>
          <p:nvPr/>
        </p:nvPicPr>
        <p:blipFill rotWithShape="1">
          <a:blip r:embed="rId3"/>
          <a:srcRect t="89950" r="19321" b="-1"/>
          <a:stretch/>
        </p:blipFill>
        <p:spPr>
          <a:xfrm>
            <a:off x="3213172" y="2678693"/>
            <a:ext cx="4323743" cy="541421"/>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B5C6EF99-3AF8-06A3-A559-52924A8B3D0E}"/>
              </a:ext>
            </a:extLst>
          </p:cNvPr>
          <p:cNvPicPr>
            <a:picLocks noChangeAspect="1"/>
          </p:cNvPicPr>
          <p:nvPr/>
        </p:nvPicPr>
        <p:blipFill rotWithShape="1">
          <a:blip r:embed="rId4"/>
          <a:srcRect l="10425" t="23106" r="19321"/>
          <a:stretch/>
        </p:blipFill>
        <p:spPr>
          <a:xfrm>
            <a:off x="7536918" y="2667164"/>
            <a:ext cx="3765049" cy="4141847"/>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5A4F36DD-695D-5D82-6AF4-BC15FB73A177}"/>
              </a:ext>
            </a:extLst>
          </p:cNvPr>
          <p:cNvPicPr>
            <a:picLocks noChangeAspect="1"/>
          </p:cNvPicPr>
          <p:nvPr/>
        </p:nvPicPr>
        <p:blipFill rotWithShape="1">
          <a:blip r:embed="rId3"/>
          <a:srcRect t="23106" r="19321"/>
          <a:stretch/>
        </p:blipFill>
        <p:spPr>
          <a:xfrm>
            <a:off x="3213174" y="2667164"/>
            <a:ext cx="4323743" cy="4141847"/>
          </a:xfrm>
          <a:prstGeom prst="rect">
            <a:avLst/>
          </a:prstGeom>
        </p:spPr>
      </p:pic>
      <p:sp>
        <p:nvSpPr>
          <p:cNvPr id="4" name="Rectangle 3">
            <a:extLst>
              <a:ext uri="{FF2B5EF4-FFF2-40B4-BE49-F238E27FC236}">
                <a16:creationId xmlns:a16="http://schemas.microsoft.com/office/drawing/2014/main" id="{4F075DAD-2120-2CD4-105D-EE76B77DF684}"/>
              </a:ext>
            </a:extLst>
          </p:cNvPr>
          <p:cNvSpPr/>
          <p:nvPr/>
        </p:nvSpPr>
        <p:spPr>
          <a:xfrm>
            <a:off x="1" y="-1014"/>
            <a:ext cx="12190648" cy="1002812"/>
          </a:xfrm>
          <a:prstGeom prst="rect">
            <a:avLst/>
          </a:prstGeom>
          <a:solidFill>
            <a:srgbClr val="4E5B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507D3C-372B-0D37-E4CF-15D7E871B1A7}"/>
              </a:ext>
            </a:extLst>
          </p:cNvPr>
          <p:cNvSpPr txBox="1"/>
          <p:nvPr/>
        </p:nvSpPr>
        <p:spPr>
          <a:xfrm>
            <a:off x="1743215" y="84893"/>
            <a:ext cx="87042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rgbClr val="FFE16D"/>
                </a:solidFill>
                <a:latin typeface="Aptos Display"/>
              </a:rPr>
              <a:t>Meteorological Burn Windows</a:t>
            </a:r>
            <a:endParaRPr lang="en-US" sz="4800" dirty="0">
              <a:solidFill>
                <a:srgbClr val="FFE16D"/>
              </a:solidFill>
            </a:endParaRPr>
          </a:p>
        </p:txBody>
      </p:sp>
      <p:grpSp>
        <p:nvGrpSpPr>
          <p:cNvPr id="20" name="Group 19">
            <a:extLst>
              <a:ext uri="{FF2B5EF4-FFF2-40B4-BE49-F238E27FC236}">
                <a16:creationId xmlns:a16="http://schemas.microsoft.com/office/drawing/2014/main" id="{A9193CF8-61B2-E458-0DE9-E961842D9D80}"/>
              </a:ext>
            </a:extLst>
          </p:cNvPr>
          <p:cNvGrpSpPr>
            <a:grpSpLocks noChangeAspect="1"/>
          </p:cNvGrpSpPr>
          <p:nvPr/>
        </p:nvGrpSpPr>
        <p:grpSpPr>
          <a:xfrm>
            <a:off x="189283" y="1694508"/>
            <a:ext cx="3120863" cy="4968000"/>
            <a:chOff x="150124" y="1775599"/>
            <a:chExt cx="3111179" cy="5053448"/>
          </a:xfrm>
        </p:grpSpPr>
        <p:pic>
          <p:nvPicPr>
            <p:cNvPr id="22" name="Picture 21" descr="A map of a country&#10;&#10;Description automatically generated">
              <a:extLst>
                <a:ext uri="{FF2B5EF4-FFF2-40B4-BE49-F238E27FC236}">
                  <a16:creationId xmlns:a16="http://schemas.microsoft.com/office/drawing/2014/main" id="{0CBF4029-ADEA-858D-479E-D21B97453E89}"/>
                </a:ext>
              </a:extLst>
            </p:cNvPr>
            <p:cNvPicPr>
              <a:picLocks noChangeAspect="1"/>
            </p:cNvPicPr>
            <p:nvPr/>
          </p:nvPicPr>
          <p:blipFill rotWithShape="1">
            <a:blip r:embed="rId5"/>
            <a:srcRect l="1596" b="1201"/>
            <a:stretch/>
          </p:blipFill>
          <p:spPr>
            <a:xfrm>
              <a:off x="150124" y="1775599"/>
              <a:ext cx="3111179" cy="5053448"/>
            </a:xfrm>
            <a:prstGeom prst="rect">
              <a:avLst/>
            </a:prstGeom>
          </p:spPr>
        </p:pic>
        <p:pic>
          <p:nvPicPr>
            <p:cNvPr id="24" name="Picture 23" descr="A black background with colorful lines&#10;&#10;Description automatically generated">
              <a:extLst>
                <a:ext uri="{FF2B5EF4-FFF2-40B4-BE49-F238E27FC236}">
                  <a16:creationId xmlns:a16="http://schemas.microsoft.com/office/drawing/2014/main" id="{9BA41CA2-49E0-D692-565D-F07056991641}"/>
                </a:ext>
              </a:extLst>
            </p:cNvPr>
            <p:cNvPicPr>
              <a:picLocks noChangeAspect="1"/>
            </p:cNvPicPr>
            <p:nvPr/>
          </p:nvPicPr>
          <p:blipFill rotWithShape="1">
            <a:blip r:embed="rId6"/>
            <a:srcRect t="16489" r="16872" b="74509"/>
            <a:stretch/>
          </p:blipFill>
          <p:spPr>
            <a:xfrm>
              <a:off x="483108" y="6165076"/>
              <a:ext cx="2160000" cy="247864"/>
            </a:xfrm>
            <a:prstGeom prst="rect">
              <a:avLst/>
            </a:prstGeom>
          </p:spPr>
        </p:pic>
        <p:pic>
          <p:nvPicPr>
            <p:cNvPr id="26" name="Picture 25" descr="A black background with colorful lines&#10;&#10;Description automatically generated">
              <a:extLst>
                <a:ext uri="{FF2B5EF4-FFF2-40B4-BE49-F238E27FC236}">
                  <a16:creationId xmlns:a16="http://schemas.microsoft.com/office/drawing/2014/main" id="{1FC01346-547A-DC04-0F17-40DB53FFF874}"/>
                </a:ext>
              </a:extLst>
            </p:cNvPr>
            <p:cNvPicPr>
              <a:picLocks noChangeAspect="1"/>
            </p:cNvPicPr>
            <p:nvPr/>
          </p:nvPicPr>
          <p:blipFill rotWithShape="1">
            <a:blip r:embed="rId6"/>
            <a:srcRect t="31486" r="16872" b="63782"/>
            <a:stretch/>
          </p:blipFill>
          <p:spPr>
            <a:xfrm>
              <a:off x="483108" y="6413532"/>
              <a:ext cx="2160000" cy="130281"/>
            </a:xfrm>
            <a:prstGeom prst="rect">
              <a:avLst/>
            </a:prstGeom>
          </p:spPr>
        </p:pic>
      </p:grpSp>
      <p:sp>
        <p:nvSpPr>
          <p:cNvPr id="28" name="Rectangle: Rounded Corners 27">
            <a:extLst>
              <a:ext uri="{FF2B5EF4-FFF2-40B4-BE49-F238E27FC236}">
                <a16:creationId xmlns:a16="http://schemas.microsoft.com/office/drawing/2014/main" id="{6D439FE4-6B5D-8E58-107C-2F08628B737E}"/>
              </a:ext>
            </a:extLst>
          </p:cNvPr>
          <p:cNvSpPr/>
          <p:nvPr/>
        </p:nvSpPr>
        <p:spPr>
          <a:xfrm>
            <a:off x="690322" y="1138844"/>
            <a:ext cx="2281477" cy="686182"/>
          </a:xfrm>
          <a:prstGeom prst="roundRect">
            <a:avLst/>
          </a:prstGeom>
          <a:solidFill>
            <a:schemeClr val="bg1"/>
          </a:solidFill>
          <a:ln>
            <a:solidFill>
              <a:srgbClr val="4E5B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000" indent="-180000" algn="ctr">
              <a:buClr>
                <a:srgbClr val="D40000"/>
              </a:buClr>
              <a:buFont typeface="Arial" panose="020B0604020202020204" pitchFamily="34" charset="0"/>
              <a:buChar char="•"/>
            </a:pPr>
            <a:r>
              <a:rPr lang="en-GB" sz="2200" b="1" dirty="0">
                <a:solidFill>
                  <a:srgbClr val="4E5B3F"/>
                </a:solidFill>
              </a:rPr>
              <a:t>GlobalRx burns in Portugal</a:t>
            </a:r>
          </a:p>
        </p:txBody>
      </p:sp>
      <p:cxnSp>
        <p:nvCxnSpPr>
          <p:cNvPr id="13" name="Connector: Curved 12">
            <a:extLst>
              <a:ext uri="{FF2B5EF4-FFF2-40B4-BE49-F238E27FC236}">
                <a16:creationId xmlns:a16="http://schemas.microsoft.com/office/drawing/2014/main" id="{D084B559-4E2E-C977-1135-26CF14F8C37B}"/>
              </a:ext>
            </a:extLst>
          </p:cNvPr>
          <p:cNvCxnSpPr>
            <a:cxnSpLocks/>
          </p:cNvCxnSpPr>
          <p:nvPr/>
        </p:nvCxnSpPr>
        <p:spPr>
          <a:xfrm rot="16200000" flipH="1">
            <a:off x="609301" y="1599612"/>
            <a:ext cx="863854" cy="468238"/>
          </a:xfrm>
          <a:prstGeom prst="curvedConnector3">
            <a:avLst>
              <a:gd name="adj1" fmla="val 102925"/>
            </a:avLst>
          </a:prstGeom>
          <a:ln w="38100">
            <a:solidFill>
              <a:srgbClr val="4E5B3F"/>
            </a:solidFill>
            <a:tailEnd type="stealth"/>
          </a:ln>
        </p:spPr>
        <p:style>
          <a:lnRef idx="2">
            <a:schemeClr val="accent1"/>
          </a:lnRef>
          <a:fillRef idx="0">
            <a:schemeClr val="accent1"/>
          </a:fillRef>
          <a:effectRef idx="1">
            <a:schemeClr val="accent1"/>
          </a:effectRef>
          <a:fontRef idx="minor">
            <a:schemeClr val="tx1"/>
          </a:fontRef>
        </p:style>
      </p:cxnSp>
      <p:pic>
        <p:nvPicPr>
          <p:cNvPr id="23" name="Picture 22" descr="A black background with white lines&#10;&#10;Description automatically generated">
            <a:extLst>
              <a:ext uri="{FF2B5EF4-FFF2-40B4-BE49-F238E27FC236}">
                <a16:creationId xmlns:a16="http://schemas.microsoft.com/office/drawing/2014/main" id="{CDB4E9E0-8F6F-0845-4ABE-B8DDB8529794}"/>
              </a:ext>
            </a:extLst>
          </p:cNvPr>
          <p:cNvPicPr>
            <a:picLocks noChangeAspect="1"/>
          </p:cNvPicPr>
          <p:nvPr/>
        </p:nvPicPr>
        <p:blipFill rotWithShape="1">
          <a:blip r:embed="rId7"/>
          <a:srcRect l="87915" t="1565" r="8230" b="2695"/>
          <a:stretch/>
        </p:blipFill>
        <p:spPr>
          <a:xfrm flipH="1">
            <a:off x="10757550" y="3671410"/>
            <a:ext cx="130919" cy="2401274"/>
          </a:xfrm>
          <a:prstGeom prst="rect">
            <a:avLst/>
          </a:prstGeom>
        </p:spPr>
      </p:pic>
      <p:graphicFrame>
        <p:nvGraphicFramePr>
          <p:cNvPr id="25" name="Table 26">
            <a:extLst>
              <a:ext uri="{FF2B5EF4-FFF2-40B4-BE49-F238E27FC236}">
                <a16:creationId xmlns:a16="http://schemas.microsoft.com/office/drawing/2014/main" id="{74468ADD-9D51-33AE-08AC-9A11C02C09C3}"/>
              </a:ext>
            </a:extLst>
          </p:cNvPr>
          <p:cNvGraphicFramePr>
            <a:graphicFrameLocks noGrp="1"/>
          </p:cNvGraphicFramePr>
          <p:nvPr/>
        </p:nvGraphicFramePr>
        <p:xfrm>
          <a:off x="10929760" y="3601686"/>
          <a:ext cx="278844" cy="2657660"/>
        </p:xfrm>
        <a:graphic>
          <a:graphicData uri="http://schemas.openxmlformats.org/drawingml/2006/table">
            <a:tbl>
              <a:tblPr firstRow="1" bandRow="1">
                <a:tableStyleId>{5C22544A-7EE6-4342-B048-85BDC9FD1C3A}</a:tableStyleId>
              </a:tblPr>
              <a:tblGrid>
                <a:gridCol w="278844">
                  <a:extLst>
                    <a:ext uri="{9D8B030D-6E8A-4147-A177-3AD203B41FA5}">
                      <a16:colId xmlns:a16="http://schemas.microsoft.com/office/drawing/2014/main" val="1693064586"/>
                    </a:ext>
                  </a:extLst>
                </a:gridCol>
              </a:tblGrid>
              <a:tr h="531532">
                <a:tc>
                  <a:txBody>
                    <a:bodyPr/>
                    <a:lstStyle/>
                    <a:p>
                      <a:r>
                        <a:rPr lang="en-GB" sz="1200" b="1" dirty="0">
                          <a:solidFill>
                            <a:schemeClr val="bg1"/>
                          </a:solidFill>
                        </a:rPr>
                        <a:t>120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907232"/>
                  </a:ext>
                </a:extLst>
              </a:tr>
              <a:tr h="531532">
                <a:tc>
                  <a:txBody>
                    <a:bodyPr/>
                    <a:lstStyle/>
                    <a:p>
                      <a:r>
                        <a:rPr lang="en-GB" sz="1200" b="1">
                          <a:solidFill>
                            <a:schemeClr val="bg1"/>
                          </a:solidFill>
                        </a:rPr>
                        <a:t>90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5584060"/>
                  </a:ext>
                </a:extLst>
              </a:tr>
              <a:tr h="531532">
                <a:tc>
                  <a:txBody>
                    <a:bodyPr/>
                    <a:lstStyle/>
                    <a:p>
                      <a:r>
                        <a:rPr lang="en-GB" sz="1200" b="1">
                          <a:solidFill>
                            <a:schemeClr val="bg1"/>
                          </a:solidFill>
                        </a:rPr>
                        <a:t>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6658085"/>
                  </a:ext>
                </a:extLst>
              </a:tr>
              <a:tr h="531532">
                <a:tc>
                  <a:txBody>
                    <a:bodyPr/>
                    <a:lstStyle/>
                    <a:p>
                      <a:r>
                        <a:rPr lang="en-GB" sz="1200" b="1">
                          <a:solidFill>
                            <a:schemeClr val="bg1"/>
                          </a:solidFill>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9842619"/>
                  </a:ext>
                </a:extLst>
              </a:tr>
              <a:tr h="531532">
                <a:tc>
                  <a:txBody>
                    <a:bodyPr/>
                    <a:lstStyle/>
                    <a:p>
                      <a:r>
                        <a:rPr lang="en-GB" sz="1200" b="1" dirty="0">
                          <a:solidFill>
                            <a:schemeClr val="bg1"/>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29603"/>
                  </a:ext>
                </a:extLst>
              </a:tr>
            </a:tbl>
          </a:graphicData>
        </a:graphic>
      </p:graphicFrame>
      <p:sp>
        <p:nvSpPr>
          <p:cNvPr id="27" name="TextBox 26">
            <a:extLst>
              <a:ext uri="{FF2B5EF4-FFF2-40B4-BE49-F238E27FC236}">
                <a16:creationId xmlns:a16="http://schemas.microsoft.com/office/drawing/2014/main" id="{921FEEFF-1BD7-7A8F-1255-2CAC97A916FC}"/>
              </a:ext>
            </a:extLst>
          </p:cNvPr>
          <p:cNvSpPr txBox="1"/>
          <p:nvPr/>
        </p:nvSpPr>
        <p:spPr>
          <a:xfrm rot="16200000">
            <a:off x="10190739" y="4733547"/>
            <a:ext cx="894785" cy="276999"/>
          </a:xfrm>
          <a:prstGeom prst="rect">
            <a:avLst/>
          </a:prstGeom>
          <a:noFill/>
          <a:ln>
            <a:noFill/>
          </a:ln>
        </p:spPr>
        <p:txBody>
          <a:bodyPr wrap="square" rtlCol="0">
            <a:spAutoFit/>
          </a:bodyPr>
          <a:lstStyle/>
          <a:p>
            <a:pPr algn="ctr"/>
            <a:r>
              <a:rPr lang="en-GB" sz="1200" b="1">
                <a:solidFill>
                  <a:schemeClr val="bg1"/>
                </a:solidFill>
              </a:rPr>
              <a:t># burns</a:t>
            </a:r>
          </a:p>
        </p:txBody>
      </p:sp>
      <p:sp>
        <p:nvSpPr>
          <p:cNvPr id="29" name="Rectangle: Rounded Corners 28">
            <a:extLst>
              <a:ext uri="{FF2B5EF4-FFF2-40B4-BE49-F238E27FC236}">
                <a16:creationId xmlns:a16="http://schemas.microsoft.com/office/drawing/2014/main" id="{1FBB049F-174B-EF44-8191-AF75D4D8C991}"/>
              </a:ext>
            </a:extLst>
          </p:cNvPr>
          <p:cNvSpPr/>
          <p:nvPr/>
        </p:nvSpPr>
        <p:spPr>
          <a:xfrm>
            <a:off x="3450998" y="1138844"/>
            <a:ext cx="8509282" cy="686182"/>
          </a:xfrm>
          <a:prstGeom prst="roundRect">
            <a:avLst/>
          </a:prstGeom>
          <a:solidFill>
            <a:schemeClr val="bg1"/>
          </a:solidFill>
          <a:ln>
            <a:solidFill>
              <a:srgbClr val="4E5B3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200" b="1" dirty="0">
                <a:solidFill>
                  <a:srgbClr val="4E5B3F"/>
                </a:solidFill>
              </a:rPr>
              <a:t>What meteorological conditions are the burns conducted under?</a:t>
            </a:r>
          </a:p>
        </p:txBody>
      </p:sp>
      <p:pic>
        <p:nvPicPr>
          <p:cNvPr id="7" name="Picture 6" descr="A screenshot of a computer screen&#10;&#10;Description automatically generated">
            <a:extLst>
              <a:ext uri="{FF2B5EF4-FFF2-40B4-BE49-F238E27FC236}">
                <a16:creationId xmlns:a16="http://schemas.microsoft.com/office/drawing/2014/main" id="{07C5388C-14BE-8F6F-3295-3340B58B3790}"/>
              </a:ext>
            </a:extLst>
          </p:cNvPr>
          <p:cNvPicPr>
            <a:picLocks noChangeAspect="1"/>
          </p:cNvPicPr>
          <p:nvPr/>
        </p:nvPicPr>
        <p:blipFill rotWithShape="1">
          <a:blip r:embed="rId4"/>
          <a:srcRect l="10425" t="5770" r="19321" b="78894"/>
          <a:stretch/>
        </p:blipFill>
        <p:spPr>
          <a:xfrm>
            <a:off x="7536918" y="1852623"/>
            <a:ext cx="3765048" cy="826070"/>
          </a:xfrm>
          <a:prstGeom prst="rect">
            <a:avLst/>
          </a:prstGeom>
        </p:spPr>
      </p:pic>
      <p:pic>
        <p:nvPicPr>
          <p:cNvPr id="16" name="Picture 15" descr="A screenshot of a computer screen&#10;&#10;Description automatically generated">
            <a:extLst>
              <a:ext uri="{FF2B5EF4-FFF2-40B4-BE49-F238E27FC236}">
                <a16:creationId xmlns:a16="http://schemas.microsoft.com/office/drawing/2014/main" id="{3D625A10-D8DE-7075-5A27-B7C147F8D59E}"/>
              </a:ext>
            </a:extLst>
          </p:cNvPr>
          <p:cNvPicPr>
            <a:picLocks noChangeAspect="1"/>
          </p:cNvPicPr>
          <p:nvPr/>
        </p:nvPicPr>
        <p:blipFill rotWithShape="1">
          <a:blip r:embed="rId3"/>
          <a:srcRect t="5770" r="19321" b="78894"/>
          <a:stretch/>
        </p:blipFill>
        <p:spPr>
          <a:xfrm>
            <a:off x="3213172" y="1852623"/>
            <a:ext cx="4323743" cy="826070"/>
          </a:xfrm>
          <a:prstGeom prst="rect">
            <a:avLst/>
          </a:prstGeom>
        </p:spPr>
      </p:pic>
      <p:pic>
        <p:nvPicPr>
          <p:cNvPr id="19" name="Picture 18" descr="A screenshot of a computer screen&#10;&#10;Description automatically generated">
            <a:extLst>
              <a:ext uri="{FF2B5EF4-FFF2-40B4-BE49-F238E27FC236}">
                <a16:creationId xmlns:a16="http://schemas.microsoft.com/office/drawing/2014/main" id="{18DEFFB5-F888-D71C-FD4E-84B891FBF037}"/>
              </a:ext>
            </a:extLst>
          </p:cNvPr>
          <p:cNvPicPr>
            <a:picLocks noChangeAspect="1"/>
          </p:cNvPicPr>
          <p:nvPr/>
        </p:nvPicPr>
        <p:blipFill rotWithShape="1">
          <a:blip r:embed="rId4"/>
          <a:srcRect l="83829" t="23107" b="-1"/>
          <a:stretch/>
        </p:blipFill>
        <p:spPr>
          <a:xfrm>
            <a:off x="11288678" y="2678693"/>
            <a:ext cx="866595" cy="4141848"/>
          </a:xfrm>
          <a:prstGeom prst="rect">
            <a:avLst/>
          </a:prstGeom>
        </p:spPr>
      </p:pic>
    </p:spTree>
    <p:extLst>
      <p:ext uri="{BB962C8B-B14F-4D97-AF65-F5344CB8AC3E}">
        <p14:creationId xmlns:p14="http://schemas.microsoft.com/office/powerpoint/2010/main" val="7336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E5B3F"/>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A7833E3-2163-E6B3-4109-20C861FBD92C}"/>
              </a:ext>
            </a:extLst>
          </p:cNvPr>
          <p:cNvSpPr/>
          <p:nvPr/>
        </p:nvSpPr>
        <p:spPr>
          <a:xfrm>
            <a:off x="8107" y="0"/>
            <a:ext cx="12183893" cy="1306663"/>
          </a:xfrm>
          <a:prstGeom prst="rect">
            <a:avLst/>
          </a:prstGeom>
          <a:solidFill>
            <a:srgbClr val="654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9A1164-7EC4-4485-569B-82253A9D234A}"/>
              </a:ext>
            </a:extLst>
          </p:cNvPr>
          <p:cNvSpPr txBox="1"/>
          <p:nvPr/>
        </p:nvSpPr>
        <p:spPr>
          <a:xfrm>
            <a:off x="2217067" y="237832"/>
            <a:ext cx="77578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rgbClr val="FF8229"/>
                </a:solidFill>
                <a:latin typeface="Aptos Display"/>
              </a:rPr>
              <a:t>Conclusions</a:t>
            </a:r>
            <a:endParaRPr lang="en-US" sz="4800" dirty="0">
              <a:solidFill>
                <a:srgbClr val="FF8229"/>
              </a:solidFill>
            </a:endParaRPr>
          </a:p>
        </p:txBody>
      </p:sp>
      <p:grpSp>
        <p:nvGrpSpPr>
          <p:cNvPr id="25" name="Group 24">
            <a:extLst>
              <a:ext uri="{FF2B5EF4-FFF2-40B4-BE49-F238E27FC236}">
                <a16:creationId xmlns:a16="http://schemas.microsoft.com/office/drawing/2014/main" id="{43C27F48-15A7-5FFC-A581-80BE3ACA4F38}"/>
              </a:ext>
            </a:extLst>
          </p:cNvPr>
          <p:cNvGrpSpPr/>
          <p:nvPr/>
        </p:nvGrpSpPr>
        <p:grpSpPr>
          <a:xfrm>
            <a:off x="1976812" y="1927240"/>
            <a:ext cx="8238375" cy="4125164"/>
            <a:chOff x="2217067" y="1734735"/>
            <a:chExt cx="8238375" cy="4125164"/>
          </a:xfrm>
        </p:grpSpPr>
        <p:sp>
          <p:nvSpPr>
            <p:cNvPr id="16" name="Rectangle: Rounded Corners 15">
              <a:extLst>
                <a:ext uri="{FF2B5EF4-FFF2-40B4-BE49-F238E27FC236}">
                  <a16:creationId xmlns:a16="http://schemas.microsoft.com/office/drawing/2014/main" id="{4EE812AE-A8F7-CA38-DA74-B149D1C72D7C}"/>
                </a:ext>
              </a:extLst>
            </p:cNvPr>
            <p:cNvSpPr/>
            <p:nvPr/>
          </p:nvSpPr>
          <p:spPr>
            <a:xfrm>
              <a:off x="3148478" y="1734735"/>
              <a:ext cx="7306962" cy="1002812"/>
            </a:xfrm>
            <a:prstGeom prst="roundRect">
              <a:avLst/>
            </a:prstGeom>
            <a:solidFill>
              <a:srgbClr val="FEE0B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sz="2400" dirty="0">
                  <a:solidFill>
                    <a:srgbClr val="543824"/>
                  </a:solidFill>
                </a:rPr>
                <a:t>192,000 </a:t>
              </a:r>
              <a:r>
                <a:rPr lang="en-US" sz="2400" b="1" dirty="0">
                  <a:solidFill>
                    <a:srgbClr val="543824"/>
                  </a:solidFill>
                </a:rPr>
                <a:t>records of prescribed burns</a:t>
              </a:r>
              <a:r>
                <a:rPr lang="en-US" sz="2400" dirty="0">
                  <a:solidFill>
                    <a:srgbClr val="543824"/>
                  </a:solidFill>
                </a:rPr>
                <a:t> spanning 1979-2023 collected from 16 countries</a:t>
              </a:r>
            </a:p>
          </p:txBody>
        </p:sp>
        <p:sp>
          <p:nvSpPr>
            <p:cNvPr id="17" name="Rectangle: Rounded Corners 16">
              <a:extLst>
                <a:ext uri="{FF2B5EF4-FFF2-40B4-BE49-F238E27FC236}">
                  <a16:creationId xmlns:a16="http://schemas.microsoft.com/office/drawing/2014/main" id="{CF7CBCA7-934E-70DC-1B46-3655315143A9}"/>
                </a:ext>
              </a:extLst>
            </p:cNvPr>
            <p:cNvSpPr/>
            <p:nvPr/>
          </p:nvSpPr>
          <p:spPr>
            <a:xfrm>
              <a:off x="3148477" y="3289578"/>
              <a:ext cx="7306963" cy="1002812"/>
            </a:xfrm>
            <a:prstGeom prst="roundRect">
              <a:avLst/>
            </a:prstGeom>
            <a:solidFill>
              <a:srgbClr val="FEE0B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sz="2400" dirty="0">
                  <a:solidFill>
                    <a:srgbClr val="543824"/>
                  </a:solidFill>
                </a:rPr>
                <a:t>Meteorology, ecosystem, land cover, and other </a:t>
              </a:r>
              <a:r>
                <a:rPr lang="en-US" sz="2400" b="1" dirty="0">
                  <a:solidFill>
                    <a:srgbClr val="543824"/>
                  </a:solidFill>
                </a:rPr>
                <a:t>features</a:t>
              </a:r>
              <a:r>
                <a:rPr lang="en-US" sz="2400" dirty="0">
                  <a:solidFill>
                    <a:srgbClr val="543824"/>
                  </a:solidFill>
                </a:rPr>
                <a:t> extracted for each burn record</a:t>
              </a:r>
            </a:p>
          </p:txBody>
        </p:sp>
        <p:sp>
          <p:nvSpPr>
            <p:cNvPr id="18" name="Rectangle: Rounded Corners 17">
              <a:extLst>
                <a:ext uri="{FF2B5EF4-FFF2-40B4-BE49-F238E27FC236}">
                  <a16:creationId xmlns:a16="http://schemas.microsoft.com/office/drawing/2014/main" id="{ED5BB8D9-EB6F-6711-E452-223838577780}"/>
                </a:ext>
              </a:extLst>
            </p:cNvPr>
            <p:cNvSpPr/>
            <p:nvPr/>
          </p:nvSpPr>
          <p:spPr>
            <a:xfrm>
              <a:off x="3148478" y="4857087"/>
              <a:ext cx="7306964" cy="1002812"/>
            </a:xfrm>
            <a:prstGeom prst="roundRect">
              <a:avLst/>
            </a:prstGeom>
            <a:solidFill>
              <a:srgbClr val="FEE0B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a:buFont typeface="Arial"/>
                <a:buChar char="•"/>
              </a:pPr>
              <a:r>
                <a:rPr lang="en-US" sz="2200" dirty="0">
                  <a:solidFill>
                    <a:srgbClr val="543824"/>
                  </a:solidFill>
                </a:rPr>
                <a:t>Extracted meteorological data can be used for assessing climate change impact on prescribed burning weather.</a:t>
              </a:r>
            </a:p>
          </p:txBody>
        </p:sp>
        <p:sp>
          <p:nvSpPr>
            <p:cNvPr id="19" name="Oval 18">
              <a:extLst>
                <a:ext uri="{FF2B5EF4-FFF2-40B4-BE49-F238E27FC236}">
                  <a16:creationId xmlns:a16="http://schemas.microsoft.com/office/drawing/2014/main" id="{7726F379-3508-8F20-F90A-278540FDCF9D}"/>
                </a:ext>
              </a:extLst>
            </p:cNvPr>
            <p:cNvSpPr/>
            <p:nvPr/>
          </p:nvSpPr>
          <p:spPr>
            <a:xfrm>
              <a:off x="2217067" y="3426203"/>
              <a:ext cx="731507" cy="729562"/>
            </a:xfrm>
            <a:prstGeom prst="ellipse">
              <a:avLst/>
            </a:prstGeom>
            <a:solidFill>
              <a:srgbClr val="65473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FFE16D"/>
                  </a:solidFill>
                </a:rPr>
                <a:t>2</a:t>
              </a:r>
            </a:p>
          </p:txBody>
        </p:sp>
        <p:sp>
          <p:nvSpPr>
            <p:cNvPr id="20" name="Oval 19">
              <a:extLst>
                <a:ext uri="{FF2B5EF4-FFF2-40B4-BE49-F238E27FC236}">
                  <a16:creationId xmlns:a16="http://schemas.microsoft.com/office/drawing/2014/main" id="{17280A44-87D6-1C1E-1D0C-060D3F21961F}"/>
                </a:ext>
              </a:extLst>
            </p:cNvPr>
            <p:cNvSpPr/>
            <p:nvPr/>
          </p:nvSpPr>
          <p:spPr>
            <a:xfrm>
              <a:off x="2217067" y="1871360"/>
              <a:ext cx="731507" cy="729562"/>
            </a:xfrm>
            <a:prstGeom prst="ellipse">
              <a:avLst/>
            </a:prstGeom>
            <a:solidFill>
              <a:srgbClr val="65473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FFE16D"/>
                  </a:solidFill>
                </a:rPr>
                <a:t>1</a:t>
              </a:r>
            </a:p>
          </p:txBody>
        </p:sp>
        <p:sp>
          <p:nvSpPr>
            <p:cNvPr id="21" name="Oval 20">
              <a:extLst>
                <a:ext uri="{FF2B5EF4-FFF2-40B4-BE49-F238E27FC236}">
                  <a16:creationId xmlns:a16="http://schemas.microsoft.com/office/drawing/2014/main" id="{9A57F1F9-5E24-13A6-605F-C43A4D5D77CF}"/>
                </a:ext>
              </a:extLst>
            </p:cNvPr>
            <p:cNvSpPr/>
            <p:nvPr/>
          </p:nvSpPr>
          <p:spPr>
            <a:xfrm>
              <a:off x="2217067" y="4993712"/>
              <a:ext cx="731507" cy="729562"/>
            </a:xfrm>
            <a:prstGeom prst="ellipse">
              <a:avLst/>
            </a:prstGeom>
            <a:solidFill>
              <a:srgbClr val="65473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FFE16D"/>
                  </a:solidFill>
                </a:rPr>
                <a:t>3</a:t>
              </a:r>
            </a:p>
          </p:txBody>
        </p:sp>
      </p:grpSp>
    </p:spTree>
    <p:extLst>
      <p:ext uri="{BB962C8B-B14F-4D97-AF65-F5344CB8AC3E}">
        <p14:creationId xmlns:p14="http://schemas.microsoft.com/office/powerpoint/2010/main" val="322313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38167</TotalTime>
  <Words>1993</Words>
  <Application>Microsoft Office PowerPoint</Application>
  <PresentationFormat>Widescreen</PresentationFormat>
  <Paragraphs>313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Avenir Book</vt:lpstr>
      <vt:lpstr>Calibri</vt:lpstr>
      <vt:lpstr>Courier New</vt:lpstr>
      <vt:lpstr>Office Theme</vt:lpstr>
      <vt:lpstr>GlobalRx: A global assemblage of regional prescribed fire records for use in assessments of climate change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Matthew Jones (ENV - Staff)</dc:creator>
  <cp:lastModifiedBy>Alice Hsu (ENV - Postgraduate Researcher)</cp:lastModifiedBy>
  <cp:revision>1974</cp:revision>
  <dcterms:created xsi:type="dcterms:W3CDTF">2024-03-08T10:22:42Z</dcterms:created>
  <dcterms:modified xsi:type="dcterms:W3CDTF">2024-04-15T07:25:22Z</dcterms:modified>
</cp:coreProperties>
</file>