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62" r:id="rId3"/>
    <p:sldId id="285" r:id="rId4"/>
    <p:sldId id="258" r:id="rId5"/>
    <p:sldId id="365" r:id="rId6"/>
    <p:sldId id="361" r:id="rId7"/>
    <p:sldId id="371" r:id="rId8"/>
    <p:sldId id="356" r:id="rId9"/>
    <p:sldId id="372" r:id="rId10"/>
    <p:sldId id="333" r:id="rId11"/>
    <p:sldId id="310" r:id="rId12"/>
    <p:sldId id="358" r:id="rId13"/>
    <p:sldId id="370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4B827-6468-9B42-970C-747327C234E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5FA66-4BCB-A54A-84E7-8F75A585B1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0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FA66-4BCB-A54A-84E7-8F75A585B1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53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F9B69-CF7D-2247-B079-FE9AFE925F4B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7165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FA66-4BCB-A54A-84E7-8F75A585B1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89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FA66-4BCB-A54A-84E7-8F75A585B1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88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F9B69-CF7D-2247-B079-FE9AFE925F4B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348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FD1D8-4163-2DDB-EEF8-CB889BFA9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 i="0">
                <a:latin typeface="Franklin Gothic Heavy" panose="020B06030201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32B6FA-3E4C-7F66-5316-C3280AD27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7136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DF464-DE5D-C115-D1B6-06C54C91B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Franklin Gothic Medium Cond" panose="020B0606030402020204" pitchFamily="34" charset="0"/>
              </a:defRPr>
            </a:lvl1pPr>
          </a:lstStyle>
          <a:p>
            <a:fld id="{19F59147-E6AA-E647-A481-C80908B0F14A}" type="datetimeFigureOut">
              <a:rPr lang="es-CL" smtClean="0"/>
              <a:pPr/>
              <a:t>16-04-2024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93B98-C430-7FB8-F956-D0F76360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Franklin Gothic Medium Cond" panose="020B060603040202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746819-0953-6406-0FD1-CFD4650F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ranklin Gothic Medium Cond" panose="020B0606030402020204" pitchFamily="34" charset="0"/>
              </a:defRPr>
            </a:lvl1pPr>
          </a:lstStyle>
          <a:p>
            <a:fld id="{ACB3E4BF-AE67-C648-807E-F6540B95F219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6D39828-69E1-C3D2-2596-6E8AAA60955C}"/>
              </a:ext>
            </a:extLst>
          </p:cNvPr>
          <p:cNvSpPr/>
          <p:nvPr userDrawn="1"/>
        </p:nvSpPr>
        <p:spPr>
          <a:xfrm rot="16200000">
            <a:off x="6015478" y="-960198"/>
            <a:ext cx="161044" cy="9144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91C8573-2CDB-A6B0-A33D-06600B11A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73954" y="135415"/>
            <a:ext cx="332790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1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9D323-29D4-D0B2-3A50-BC9ABF596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9D64AB-F090-77B4-303B-22477C9FA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D33235-E6A3-29D4-1B64-2F98E44EC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D6A997-C2E7-975C-F302-94D54304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55C986-3F02-7A0E-2CCB-8995B7F6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EE5ED22-6E42-8288-08EB-41AEF652C914}"/>
              </a:ext>
            </a:extLst>
          </p:cNvPr>
          <p:cNvSpPr/>
          <p:nvPr userDrawn="1"/>
        </p:nvSpPr>
        <p:spPr>
          <a:xfrm>
            <a:off x="621792" y="365760"/>
            <a:ext cx="121920" cy="914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329DCA-EE66-4F0B-02DF-493F852A3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57526" y="101534"/>
            <a:ext cx="2667600" cy="7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6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878F1C-6412-78F8-1E20-E5531CDD3D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4EE3B7-868D-D5B1-0A0F-EEC9AC595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41F348-41D4-FC4F-7D24-BA01BC06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405FE3-7979-7D9A-CCCB-D0AA1601F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32FA68-92F6-9F8D-68C6-B45DAF77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626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D0671-A291-CC77-A9CE-6BB4EA1F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58239E-FC11-AAFC-2A5B-BE2D26819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2193BE-280B-D65A-3FDE-7241C2D8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A40D7D-6377-0AF9-D929-EE24D189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558AE3-AB9F-CF2B-EDDF-059ED203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67FF56C-2316-2F4C-A85D-0462C2D81D9C}"/>
              </a:ext>
            </a:extLst>
          </p:cNvPr>
          <p:cNvSpPr/>
          <p:nvPr userDrawn="1"/>
        </p:nvSpPr>
        <p:spPr>
          <a:xfrm>
            <a:off x="621792" y="365760"/>
            <a:ext cx="121920" cy="914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54B17D7-89D4-A4EA-BAA2-9C0C7F328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57526" y="101534"/>
            <a:ext cx="2667600" cy="7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7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CEA0F-ABB8-3C0B-A214-10E606FF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592099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729033-17B7-9DB5-5F6C-D6BCB012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01CFAF-B9D1-D6ED-90B4-64565F63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4B7172-0104-7F3F-CBF8-63D8E338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A112CA-4F6B-B2ED-9C77-F8F1850198C2}"/>
              </a:ext>
            </a:extLst>
          </p:cNvPr>
          <p:cNvSpPr/>
          <p:nvPr userDrawn="1"/>
        </p:nvSpPr>
        <p:spPr>
          <a:xfrm>
            <a:off x="709930" y="2678906"/>
            <a:ext cx="121920" cy="914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243A52-1E6E-D527-099D-DF5E4900A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57526" y="101534"/>
            <a:ext cx="2667600" cy="7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6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489F8-7691-4163-89C7-4686C7E32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D00A1E-4C6D-A0A1-C168-836248A0C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55F484-CC92-4F62-1742-913BFC07D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FAE1EF-1F06-5819-635A-7506B117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4F0BE5-AC68-45C6-8B40-C69B2851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785926-C2DC-E465-2C9C-6050963D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0022701-EE7C-8231-17F7-4A000D763F60}"/>
              </a:ext>
            </a:extLst>
          </p:cNvPr>
          <p:cNvSpPr/>
          <p:nvPr userDrawn="1"/>
        </p:nvSpPr>
        <p:spPr>
          <a:xfrm>
            <a:off x="621792" y="365760"/>
            <a:ext cx="121920" cy="914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7B16B26-E25C-251B-A3BE-253973CB3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57526" y="101534"/>
            <a:ext cx="2667600" cy="7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4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B7B659-7DA8-3AC2-FD7F-6CE0FCCF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859B97-B689-5471-5070-06E32F578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63554A-BA91-C52A-2A5F-D04195E40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C86328-33F1-C139-1C35-02265663C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DE90FAC-CBED-3EEE-25FD-F02FA62F6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E3CE41-D43F-F3C9-EF2A-02553DD30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0AC80B1-F88F-95C5-D9FB-24851B22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019C08-165A-C961-6EC9-FEF2E0C2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9B60DAE-746C-925E-878C-186FDB904868}"/>
              </a:ext>
            </a:extLst>
          </p:cNvPr>
          <p:cNvSpPr/>
          <p:nvPr userDrawn="1"/>
        </p:nvSpPr>
        <p:spPr>
          <a:xfrm>
            <a:off x="621792" y="365760"/>
            <a:ext cx="121920" cy="914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C140759-057A-034E-C35F-0BD658FC8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57526" y="101534"/>
            <a:ext cx="2667600" cy="7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4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FA57A6-BF6D-22FD-8514-C29CD829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F88D35-5355-260A-79BE-94736A71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E7A7A9-C735-2197-19D2-AD46D5F7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0E6F13-B136-DCD9-3A74-7C44DE7E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CBA714F-78B4-EA7A-5E1E-F1BA814F1E3F}"/>
              </a:ext>
            </a:extLst>
          </p:cNvPr>
          <p:cNvSpPr/>
          <p:nvPr userDrawn="1"/>
        </p:nvSpPr>
        <p:spPr>
          <a:xfrm>
            <a:off x="621792" y="365760"/>
            <a:ext cx="121920" cy="914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88C9ED-6039-8CAB-1E89-C74698883A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57526" y="101534"/>
            <a:ext cx="2667600" cy="7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5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842E2D-1E6A-647B-5996-F3DB32433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E159C8-0F27-6987-D5F9-B641FB0A7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AF6859-AB8D-8FE4-985A-D41B7535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58A2B6D-F53B-111A-A9A8-E99062E6E4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57526" y="101534"/>
            <a:ext cx="2667600" cy="7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E6CB7-5E2F-6722-BC6B-B870EC62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99D791-2122-E634-9643-3BE500974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38EC9E-8950-A9F6-F68C-6F346B494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3F0629-11F8-A77F-3830-D127A85A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D54DA6-2F85-2DBC-126D-E97B747F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5A58F5-7A51-7C51-463B-EC3CC5DA9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7187F79-128D-7E84-5190-42BF794B3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57526" y="101534"/>
            <a:ext cx="2667600" cy="7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8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58BB6-427D-CF38-A07A-0FB19798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9EEE43-9A25-04AC-97B5-86EB2C61B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64FFE1-BEF5-E648-611E-AB1E8DD4C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D99534-8B9E-6819-7A91-2A4BE1AA0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3F68B1-8BEF-4D74-BE15-F72C2E31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6976E9-B979-5FA4-D09C-640530FF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45D8B8-A6DF-94CF-04EC-CD9B21815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57526" y="101534"/>
            <a:ext cx="2667600" cy="7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3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33B1D9-C866-F95B-F301-8CAD24DB6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E6FEDA-C64B-4F38-07D7-A982A382B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13B466-D63C-A310-6310-8437347E6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59147-E6AA-E647-A481-C80908B0F14A}" type="datetimeFigureOut">
              <a:rPr lang="es-CL" smtClean="0"/>
              <a:t>16-04-2024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735402-B3A1-067E-ED7F-3E095747E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0BFBC9-2862-498C-DC31-1E26D6015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3E4BF-AE67-C648-807E-F6540B95F2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337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Franklin Gothic Demi Cond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20CAB-CA5A-E1E9-FA68-CA45ED8D2B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High levels and behavior of tropospheric ozone in the Andes Mountains, Central Chile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A0F876-CFFB-8916-D4DC-8F766CC0D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0452"/>
            <a:ext cx="9144000" cy="2824813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Valeria Campos-Bravo</a:t>
            </a:r>
            <a:r>
              <a:rPr lang="es-CL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, Luis Díaz-Robles, Ximena </a:t>
            </a:r>
            <a:r>
              <a:rPr lang="es-CL" dirty="0" err="1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Fadic</a:t>
            </a:r>
            <a:r>
              <a:rPr lang="es-CL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, María Florencia Ruggeri, Fidel Vallejo, Gonzalo Barcaza, Joshua S. Fu, Francisco Cereceda-</a:t>
            </a:r>
            <a:r>
              <a:rPr lang="es-CL" dirty="0" err="1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Balic</a:t>
            </a:r>
            <a:endParaRPr lang="es-CL" dirty="0">
              <a:solidFill>
                <a:schemeClr val="tx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</a:endParaRPr>
          </a:p>
          <a:p>
            <a:endParaRPr lang="es-CL" dirty="0">
              <a:latin typeface="Franklin Gothic Book" panose="020B050302010202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E-mail: valeria.campos@usach.cl</a:t>
            </a:r>
            <a:endParaRPr lang="es-CL" dirty="0">
              <a:solidFill>
                <a:schemeClr val="tx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2" descr="Universidad Técnica Federico Santa María - Learn Chile">
            <a:extLst>
              <a:ext uri="{FF2B5EF4-FFF2-40B4-BE49-F238E27FC236}">
                <a16:creationId xmlns:a16="http://schemas.microsoft.com/office/drawing/2014/main" id="{FFA70CD5-B51F-DE44-DCB3-71B1F5039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r="-591"/>
          <a:stretch/>
        </p:blipFill>
        <p:spPr bwMode="auto">
          <a:xfrm>
            <a:off x="205886" y="0"/>
            <a:ext cx="2332456" cy="16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entro de Tecnologías Ambientales (CETAM)">
            <a:extLst>
              <a:ext uri="{FF2B5EF4-FFF2-40B4-BE49-F238E27FC236}">
                <a16:creationId xmlns:a16="http://schemas.microsoft.com/office/drawing/2014/main" id="{3B362063-ED20-CDC3-03CE-DE3A54473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42" y="162320"/>
            <a:ext cx="1658353" cy="10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B533867-955D-ACE8-134F-AF858AA39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951" y="162160"/>
            <a:ext cx="3688400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82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F3C1530-AAC2-EFB3-7373-6973D6FD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err="1">
                <a:latin typeface="Franklin Gothic Demi Cond" panose="020B0603020102020204" pitchFamily="34" charset="0"/>
              </a:rPr>
              <a:t>Timevariation</a:t>
            </a:r>
            <a:endParaRPr lang="es-CL" b="1" dirty="0">
              <a:latin typeface="Franklin Gothic Demi Cond" panose="020B0603020102020204" pitchFamily="34" charset="0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8E6C2A0-EB6B-C43D-1722-202F3B04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9775" y="1155561"/>
            <a:ext cx="5157787" cy="823912"/>
          </a:xfrm>
        </p:spPr>
        <p:txBody>
          <a:bodyPr/>
          <a:lstStyle/>
          <a:p>
            <a:r>
              <a:rPr lang="es-CL" dirty="0">
                <a:latin typeface="Franklin Gothic Book" panose="020B0503020102020204" pitchFamily="34" charset="0"/>
              </a:rPr>
              <a:t>Las Condes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3B95DF2E-BAAC-AB43-10E3-858F3AA1FA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408" y="2035936"/>
            <a:ext cx="7617184" cy="379135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C047F65A-B7FA-365C-A44D-7BE820AACAE4}"/>
              </a:ext>
            </a:extLst>
          </p:cNvPr>
          <p:cNvSpPr txBox="1">
            <a:spLocks/>
          </p:cNvSpPr>
          <p:nvPr/>
        </p:nvSpPr>
        <p:spPr>
          <a:xfrm>
            <a:off x="2987487" y="5702439"/>
            <a:ext cx="727590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err="1">
                <a:latin typeface="Franklin Gothic Book" panose="020B0503020102020204" pitchFamily="34" charset="0"/>
              </a:rPr>
              <a:t>Weekend</a:t>
            </a:r>
            <a:r>
              <a:rPr lang="es-CL" dirty="0">
                <a:latin typeface="Franklin Gothic Book" panose="020B0503020102020204" pitchFamily="34" charset="0"/>
              </a:rPr>
              <a:t> </a:t>
            </a:r>
            <a:r>
              <a:rPr lang="es-CL" dirty="0" err="1">
                <a:latin typeface="Franklin Gothic Book" panose="020B0503020102020204" pitchFamily="34" charset="0"/>
              </a:rPr>
              <a:t>effect</a:t>
            </a:r>
            <a:r>
              <a:rPr lang="es-CL" dirty="0" err="1">
                <a:latin typeface="Franklin Gothic Book" panose="020B0503020102020204" pitchFamily="34" charset="0"/>
                <a:sym typeface="Wingdings" pitchFamily="2" charset="2"/>
              </a:rPr>
              <a:t></a:t>
            </a:r>
            <a:r>
              <a:rPr lang="es-CL" dirty="0" err="1">
                <a:latin typeface="Franklin Gothic Book" panose="020B0503020102020204" pitchFamily="34" charset="0"/>
              </a:rPr>
              <a:t>VOC-limited</a:t>
            </a:r>
            <a:r>
              <a:rPr lang="es-CL" dirty="0">
                <a:latin typeface="Franklin Gothic Book" panose="020B0503020102020204" pitchFamily="34" charset="0"/>
              </a:rPr>
              <a:t> </a:t>
            </a:r>
            <a:r>
              <a:rPr lang="es-CL" dirty="0" err="1">
                <a:latin typeface="Franklin Gothic Book" panose="020B0503020102020204" pitchFamily="34" charset="0"/>
              </a:rPr>
              <a:t>chemical</a:t>
            </a:r>
            <a:r>
              <a:rPr lang="es-CL" dirty="0">
                <a:latin typeface="Franklin Gothic Book" panose="020B0503020102020204" pitchFamily="34" charset="0"/>
              </a:rPr>
              <a:t> </a:t>
            </a:r>
            <a:r>
              <a:rPr lang="es-CL" dirty="0" err="1">
                <a:latin typeface="Franklin Gothic Book" panose="020B0503020102020204" pitchFamily="34" charset="0"/>
              </a:rPr>
              <a:t>regime</a:t>
            </a:r>
            <a:r>
              <a:rPr lang="es-CL" dirty="0">
                <a:latin typeface="Franklin Gothic Book" panose="020B0503020102020204" pitchFamily="34" charset="0"/>
              </a:rPr>
              <a:t> </a:t>
            </a:r>
          </a:p>
        </p:txBody>
      </p:sp>
      <p:sp>
        <p:nvSpPr>
          <p:cNvPr id="3" name="Botón de acción: ir a inicio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12E37E1-20F6-4208-BC81-B190E13BE352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6129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895C4B4F-0BD8-C37A-A116-D853CA8B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8" y="919370"/>
            <a:ext cx="7772400" cy="58293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94EE89-7B21-605E-9EE7-13323EEE6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-43301"/>
            <a:ext cx="10515600" cy="1325563"/>
          </a:xfrm>
        </p:spPr>
        <p:txBody>
          <a:bodyPr/>
          <a:lstStyle/>
          <a:p>
            <a:r>
              <a:rPr lang="es-CL" dirty="0"/>
              <a:t>Next </a:t>
            </a:r>
            <a:r>
              <a:rPr lang="es-CL" dirty="0" err="1"/>
              <a:t>steps</a:t>
            </a:r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2C3AB1D-E219-7B92-A90E-ECCEDD1DB014}"/>
              </a:ext>
            </a:extLst>
          </p:cNvPr>
          <p:cNvSpPr txBox="1"/>
          <p:nvPr/>
        </p:nvSpPr>
        <p:spPr>
          <a:xfrm>
            <a:off x="147331" y="1954026"/>
            <a:ext cx="1330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>
                <a:latin typeface="Franklin Gothic Medium" panose="020B0603020102020204" pitchFamily="34" charset="0"/>
              </a:rPr>
              <a:t>Stationary</a:t>
            </a:r>
            <a:r>
              <a:rPr lang="es-CL" dirty="0">
                <a:latin typeface="Franklin Gothic Medium" panose="020B0603020102020204" pitchFamily="34" charset="0"/>
              </a:rPr>
              <a:t> </a:t>
            </a:r>
            <a:r>
              <a:rPr lang="es-CL" dirty="0" err="1">
                <a:latin typeface="Franklin Gothic Medium" panose="020B0603020102020204" pitchFamily="34" charset="0"/>
              </a:rPr>
              <a:t>area</a:t>
            </a:r>
            <a:endParaRPr lang="es-CL" dirty="0">
              <a:latin typeface="Franklin Gothic Medium" panose="020B06030201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B43D845-9919-A1C2-B426-2C0EFEA7D491}"/>
              </a:ext>
            </a:extLst>
          </p:cNvPr>
          <p:cNvSpPr txBox="1"/>
          <p:nvPr/>
        </p:nvSpPr>
        <p:spPr>
          <a:xfrm>
            <a:off x="1615162" y="2065221"/>
            <a:ext cx="1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Franklin Gothic Medium" panose="020B0603020102020204" pitchFamily="34" charset="0"/>
              </a:rPr>
              <a:t>Point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FEBBA1D-F160-09DE-8EF1-8CAACC613D7F}"/>
              </a:ext>
            </a:extLst>
          </p:cNvPr>
          <p:cNvSpPr txBox="1"/>
          <p:nvPr/>
        </p:nvSpPr>
        <p:spPr>
          <a:xfrm>
            <a:off x="2837704" y="2079509"/>
            <a:ext cx="1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Franklin Gothic Medium" panose="020B0603020102020204" pitchFamily="34" charset="0"/>
              </a:rPr>
              <a:t>Mobile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113AB58-59F2-07FB-ACC0-51BAE9239C8A}"/>
              </a:ext>
            </a:extLst>
          </p:cNvPr>
          <p:cNvSpPr txBox="1"/>
          <p:nvPr/>
        </p:nvSpPr>
        <p:spPr>
          <a:xfrm>
            <a:off x="4053022" y="2067149"/>
            <a:ext cx="1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>
                <a:latin typeface="Franklin Gothic Medium" panose="020B0603020102020204" pitchFamily="34" charset="0"/>
              </a:rPr>
              <a:t>Biogenic</a:t>
            </a:r>
            <a:endParaRPr lang="es-CL" dirty="0">
              <a:latin typeface="Franklin Gothic Medium" panose="020B0603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A50116F-4096-5B00-C8D9-BAF595D40382}"/>
              </a:ext>
            </a:extLst>
          </p:cNvPr>
          <p:cNvSpPr txBox="1"/>
          <p:nvPr/>
        </p:nvSpPr>
        <p:spPr>
          <a:xfrm>
            <a:off x="1028229" y="1180076"/>
            <a:ext cx="354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>
                <a:latin typeface="Franklin Gothic Medium" panose="020B0603020102020204" pitchFamily="34" charset="0"/>
              </a:rPr>
              <a:t>Emission</a:t>
            </a:r>
            <a:r>
              <a:rPr lang="es-CL" sz="2400" dirty="0">
                <a:latin typeface="Franklin Gothic Medium" panose="020B0603020102020204" pitchFamily="34" charset="0"/>
              </a:rPr>
              <a:t> </a:t>
            </a:r>
            <a:r>
              <a:rPr lang="es-CL" sz="2400" dirty="0" err="1">
                <a:latin typeface="Franklin Gothic Medium" panose="020B0603020102020204" pitchFamily="34" charset="0"/>
              </a:rPr>
              <a:t>inventories</a:t>
            </a:r>
            <a:endParaRPr lang="es-CL" sz="2400" dirty="0">
              <a:latin typeface="Franklin Gothic Medium" panose="020B06030201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D03F320-43BB-D964-68FD-07436DBE1E4F}"/>
              </a:ext>
            </a:extLst>
          </p:cNvPr>
          <p:cNvSpPr txBox="1"/>
          <p:nvPr/>
        </p:nvSpPr>
        <p:spPr>
          <a:xfrm>
            <a:off x="2064557" y="3729543"/>
            <a:ext cx="354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latin typeface="Franklin Gothic Medium" panose="020B0603020102020204" pitchFamily="34" charset="0"/>
              </a:rPr>
              <a:t>SMOKE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F2AB18A-7F3C-877D-C365-7DCDA0FB4A27}"/>
              </a:ext>
            </a:extLst>
          </p:cNvPr>
          <p:cNvSpPr txBox="1"/>
          <p:nvPr/>
        </p:nvSpPr>
        <p:spPr>
          <a:xfrm>
            <a:off x="5502220" y="3743831"/>
            <a:ext cx="354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latin typeface="Franklin Gothic Medium" panose="020B0603020102020204" pitchFamily="34" charset="0"/>
              </a:rPr>
              <a:t>MCIP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6616424-19A7-627F-CC70-69E4CEA6D2B2}"/>
              </a:ext>
            </a:extLst>
          </p:cNvPr>
          <p:cNvSpPr txBox="1"/>
          <p:nvPr/>
        </p:nvSpPr>
        <p:spPr>
          <a:xfrm>
            <a:off x="2070085" y="5600689"/>
            <a:ext cx="354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latin typeface="Franklin Gothic Medium" panose="020B0603020102020204" pitchFamily="34" charset="0"/>
              </a:rPr>
              <a:t>CMAQ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C8B232B-30FC-1CB9-A6FC-DFDA352AA781}"/>
              </a:ext>
            </a:extLst>
          </p:cNvPr>
          <p:cNvSpPr txBox="1"/>
          <p:nvPr/>
        </p:nvSpPr>
        <p:spPr>
          <a:xfrm>
            <a:off x="5889931" y="1336309"/>
            <a:ext cx="315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>
                <a:latin typeface="Franklin Gothic Medium" panose="020B0603020102020204" pitchFamily="34" charset="0"/>
              </a:rPr>
              <a:t>Meteorology</a:t>
            </a:r>
            <a:endParaRPr lang="es-CL" dirty="0">
              <a:latin typeface="Franklin Gothic Medium" panose="020B06030201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350BE45-CEBD-25AD-506C-C73453C90000}"/>
              </a:ext>
            </a:extLst>
          </p:cNvPr>
          <p:cNvSpPr txBox="1"/>
          <p:nvPr/>
        </p:nvSpPr>
        <p:spPr>
          <a:xfrm>
            <a:off x="6128795" y="2205649"/>
            <a:ext cx="354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latin typeface="Franklin Gothic Medium" panose="020B0603020102020204" pitchFamily="34" charset="0"/>
              </a:rPr>
              <a:t>WRF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9FA2D2D9-BCC6-51D5-8478-545F54BB1A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03"/>
          <a:stretch/>
        </p:blipFill>
        <p:spPr bwMode="auto">
          <a:xfrm>
            <a:off x="7668968" y="2624297"/>
            <a:ext cx="4402489" cy="40583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Botón de acción: ir a inicio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7088035-C17F-10F4-E699-14E9D0CC1815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073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1B890-A759-FEA8-2F02-D5B78527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Acknowledgements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60DA18-085C-ECD2-DCD7-6B90B04DB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Acknowledgment to ANID Project: Anillo ACONCAGUA ACT210021, </a:t>
            </a:r>
            <a:r>
              <a:rPr lang="en-US" dirty="0" err="1"/>
              <a:t>Fondecyt</a:t>
            </a:r>
            <a:r>
              <a:rPr lang="en-US" dirty="0"/>
              <a:t> Regular 1221526, FOVI230167, and ANID National PhD Scholarship 21202033</a:t>
            </a:r>
            <a:endParaRPr lang="es-CL" dirty="0"/>
          </a:p>
        </p:txBody>
      </p:sp>
      <p:sp>
        <p:nvSpPr>
          <p:cNvPr id="4" name="Botón de acción: ir a inicio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AB6542C-7BB6-17A0-3FDD-330B80E547AB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465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20CAB-CA5A-E1E9-FA68-CA45ED8D2B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High levels and behavior of tropospheric ozone in the Andes Mountains, Central Chile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A0F876-CFFB-8916-D4DC-8F766CC0D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0452"/>
            <a:ext cx="9144000" cy="2824813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Valeria Campos-Bravo</a:t>
            </a:r>
            <a:r>
              <a:rPr lang="es-CL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, Luis Díaz-Robles, Ximena </a:t>
            </a:r>
            <a:r>
              <a:rPr lang="es-CL" dirty="0" err="1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Fadic</a:t>
            </a:r>
            <a:r>
              <a:rPr lang="es-CL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, María Florencia Ruggeri, Fidel Vallejo, Gonzalo Barcaza, Joshua S. Fu, Francisco Cereceda-</a:t>
            </a:r>
            <a:r>
              <a:rPr lang="es-CL" dirty="0" err="1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Balic</a:t>
            </a:r>
            <a:endParaRPr lang="es-CL" dirty="0">
              <a:solidFill>
                <a:schemeClr val="tx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</a:endParaRPr>
          </a:p>
          <a:p>
            <a:endParaRPr lang="es-CL" dirty="0">
              <a:latin typeface="Franklin Gothic Book" panose="020B050302010202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E-mail: valeria.campos@usach.cl</a:t>
            </a:r>
            <a:endParaRPr lang="es-CL" dirty="0">
              <a:solidFill>
                <a:schemeClr val="tx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2" descr="Universidad Técnica Federico Santa María - Learn Chile">
            <a:extLst>
              <a:ext uri="{FF2B5EF4-FFF2-40B4-BE49-F238E27FC236}">
                <a16:creationId xmlns:a16="http://schemas.microsoft.com/office/drawing/2014/main" id="{FFA70CD5-B51F-DE44-DCB3-71B1F5039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r="-591"/>
          <a:stretch/>
        </p:blipFill>
        <p:spPr bwMode="auto">
          <a:xfrm>
            <a:off x="205886" y="0"/>
            <a:ext cx="2332456" cy="16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entro de Tecnologías Ambientales (CETAM)">
            <a:extLst>
              <a:ext uri="{FF2B5EF4-FFF2-40B4-BE49-F238E27FC236}">
                <a16:creationId xmlns:a16="http://schemas.microsoft.com/office/drawing/2014/main" id="{3B362063-ED20-CDC3-03CE-DE3A54473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42" y="162320"/>
            <a:ext cx="1658353" cy="10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B533867-955D-ACE8-134F-AF858AA39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951" y="162160"/>
            <a:ext cx="3688400" cy="960203"/>
          </a:xfrm>
          <a:prstGeom prst="rect">
            <a:avLst/>
          </a:prstGeom>
        </p:spPr>
      </p:pic>
      <p:pic>
        <p:nvPicPr>
          <p:cNvPr id="6" name="Marcador de contenido 4" descr="Código QR&#10;&#10;Descripción generada automáticamente">
            <a:extLst>
              <a:ext uri="{FF2B5EF4-FFF2-40B4-BE49-F238E27FC236}">
                <a16:creationId xmlns:a16="http://schemas.microsoft.com/office/drawing/2014/main" id="{C63DAAC9-E559-57A8-FFA3-028B6880D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5796" y="5041646"/>
            <a:ext cx="1648175" cy="1648175"/>
          </a:xfrm>
          <a:prstGeom prst="rect">
            <a:avLst/>
          </a:prstGeom>
        </p:spPr>
      </p:pic>
      <p:sp>
        <p:nvSpPr>
          <p:cNvPr id="7" name="Botón de acción: ir a inicio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6ECDA66-6C25-09A3-51E9-B108E403A588}"/>
              </a:ext>
            </a:extLst>
          </p:cNvPr>
          <p:cNvSpPr/>
          <p:nvPr/>
        </p:nvSpPr>
        <p:spPr>
          <a:xfrm>
            <a:off x="6035791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7553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ntiago Travel Guide">
            <a:extLst>
              <a:ext uri="{FF2B5EF4-FFF2-40B4-BE49-F238E27FC236}">
                <a16:creationId xmlns:a16="http://schemas.microsoft.com/office/drawing/2014/main" id="{A73FC817-B35F-C586-7A94-7296B1F7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373" y="3495655"/>
            <a:ext cx="2700039" cy="2700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00FFCF-CF13-D9A0-B97C-9565BAB9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Tropospheric</a:t>
            </a:r>
            <a:r>
              <a:rPr lang="es-CL" dirty="0"/>
              <a:t> ozone in Chile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30E1444D-2A70-DE7D-6408-6569554AB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28" y="1692130"/>
            <a:ext cx="7408800" cy="48007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3363D10-6EE7-AD2C-557F-2B72628A71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4987" r="24988"/>
          <a:stretch/>
        </p:blipFill>
        <p:spPr>
          <a:xfrm>
            <a:off x="9339751" y="202472"/>
            <a:ext cx="2561285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745C20-F030-755A-2D49-ED1457FC9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121" y="2316103"/>
            <a:ext cx="3438473" cy="25788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88F7F3-A9D3-B0F5-07B5-CDC918F28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757" y="-1071536"/>
            <a:ext cx="3985200" cy="2988900"/>
          </a:xfrm>
          <a:prstGeom prst="rect">
            <a:avLst/>
          </a:prstGeom>
        </p:spPr>
      </p:pic>
      <p:sp>
        <p:nvSpPr>
          <p:cNvPr id="11" name="Estrella: 4 puntas 10">
            <a:extLst>
              <a:ext uri="{FF2B5EF4-FFF2-40B4-BE49-F238E27FC236}">
                <a16:creationId xmlns:a16="http://schemas.microsoft.com/office/drawing/2014/main" id="{21510FC6-9CF0-E7FE-EDE2-20DB5C8A91F4}"/>
              </a:ext>
            </a:extLst>
          </p:cNvPr>
          <p:cNvSpPr/>
          <p:nvPr/>
        </p:nvSpPr>
        <p:spPr>
          <a:xfrm>
            <a:off x="4440517" y="3082413"/>
            <a:ext cx="353961" cy="304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strella: 4 puntas 11">
            <a:extLst>
              <a:ext uri="{FF2B5EF4-FFF2-40B4-BE49-F238E27FC236}">
                <a16:creationId xmlns:a16="http://schemas.microsoft.com/office/drawing/2014/main" id="{A22D0E93-34F3-539D-6800-B8B0410EF27E}"/>
              </a:ext>
            </a:extLst>
          </p:cNvPr>
          <p:cNvSpPr/>
          <p:nvPr/>
        </p:nvSpPr>
        <p:spPr>
          <a:xfrm>
            <a:off x="4562622" y="4518886"/>
            <a:ext cx="353961" cy="304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 descr="Forma&#10;&#10;Descripción generada automáticamente con confianza media">
            <a:extLst>
              <a:ext uri="{FF2B5EF4-FFF2-40B4-BE49-F238E27FC236}">
                <a16:creationId xmlns:a16="http://schemas.microsoft.com/office/drawing/2014/main" id="{6C4F4D0C-5AAB-2F83-E651-CC20C7D705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80" t="5110" r="53327" b="53344"/>
          <a:stretch/>
        </p:blipFill>
        <p:spPr>
          <a:xfrm rot="4777108">
            <a:off x="4728829" y="4735170"/>
            <a:ext cx="2855615" cy="2606356"/>
          </a:xfrm>
          <a:prstGeom prst="rect">
            <a:avLst/>
          </a:prstGeom>
        </p:spPr>
      </p:pic>
      <p:pic>
        <p:nvPicPr>
          <p:cNvPr id="17" name="Imagen 16" descr="Forma&#10;&#10;Descripción generada automáticamente con confianza media">
            <a:extLst>
              <a:ext uri="{FF2B5EF4-FFF2-40B4-BE49-F238E27FC236}">
                <a16:creationId xmlns:a16="http://schemas.microsoft.com/office/drawing/2014/main" id="{8395CFA7-54CA-EBA6-C807-8088E9BB46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80" t="5110" r="53327" b="53344"/>
          <a:stretch/>
        </p:blipFill>
        <p:spPr>
          <a:xfrm rot="6002498" flipH="1">
            <a:off x="4991331" y="170460"/>
            <a:ext cx="3093883" cy="346491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B4021F3-61DD-45C7-21CA-D75F37EE436B}"/>
              </a:ext>
            </a:extLst>
          </p:cNvPr>
          <p:cNvSpPr txBox="1"/>
          <p:nvPr/>
        </p:nvSpPr>
        <p:spPr>
          <a:xfrm>
            <a:off x="9278299" y="2913916"/>
            <a:ext cx="3195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Image</a:t>
            </a:r>
            <a:r>
              <a:rPr lang="es-ES" sz="1600" dirty="0"/>
              <a:t> </a:t>
            </a:r>
            <a:r>
              <a:rPr lang="es-ES" sz="1600" dirty="0" err="1"/>
              <a:t>source</a:t>
            </a:r>
            <a:r>
              <a:rPr lang="es-ES" sz="1600" dirty="0"/>
              <a:t>: www.zetafruit.cl</a:t>
            </a:r>
            <a:endParaRPr lang="es-CL" sz="16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5AEB089-7965-2163-6D14-9BB28EC89D11}"/>
              </a:ext>
            </a:extLst>
          </p:cNvPr>
          <p:cNvSpPr txBox="1"/>
          <p:nvPr/>
        </p:nvSpPr>
        <p:spPr>
          <a:xfrm>
            <a:off x="9278299" y="6023380"/>
            <a:ext cx="295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Image</a:t>
            </a:r>
            <a:r>
              <a:rPr lang="es-ES" sz="1600" dirty="0"/>
              <a:t> </a:t>
            </a:r>
            <a:r>
              <a:rPr lang="es-ES" sz="1600" dirty="0" err="1"/>
              <a:t>source</a:t>
            </a:r>
            <a:r>
              <a:rPr lang="es-ES" sz="1600" dirty="0"/>
              <a:t>: https://www.nationalgeographic.com/travel/destination/santiago</a:t>
            </a:r>
            <a:endParaRPr lang="es-CL" sz="1600" dirty="0"/>
          </a:p>
        </p:txBody>
      </p:sp>
      <p:sp>
        <p:nvSpPr>
          <p:cNvPr id="3" name="Botón de acción: ir a inicio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74107B6-21E0-82DC-0E3F-D8A1E98E90D3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813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F3C1530-AAC2-EFB3-7373-6973D6FD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227"/>
          </a:xfrm>
        </p:spPr>
        <p:txBody>
          <a:bodyPr>
            <a:normAutofit/>
          </a:bodyPr>
          <a:lstStyle/>
          <a:p>
            <a:r>
              <a:rPr lang="es-CL" dirty="0" err="1"/>
              <a:t>Tropospheric</a:t>
            </a:r>
            <a:r>
              <a:rPr lang="es-CL" dirty="0"/>
              <a:t> ozone in Chile</a:t>
            </a:r>
            <a:endParaRPr lang="es-CL" b="1" dirty="0">
              <a:latin typeface="Franklin Gothic Demi Cond" panose="020B06030201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2228BA-5180-4E82-A856-3AFD600ED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00" y="1185989"/>
            <a:ext cx="8280000" cy="28726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D7B26E-217F-2C3E-9C7D-BFAAAA14B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00" y="3952258"/>
            <a:ext cx="8280000" cy="290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3B5AD-FF12-1158-20DC-5DFAFFB4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026" y="5695122"/>
            <a:ext cx="830973" cy="11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tón de acción: ir a inicio 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E4496EA-F881-BDA7-1266-762B87145947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5883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43275-2708-F35F-4A0C-9700BFCE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Tropospheric</a:t>
            </a:r>
            <a:r>
              <a:rPr lang="es-CL" dirty="0"/>
              <a:t> ozone in Chile</a:t>
            </a:r>
            <a:endParaRPr lang="en-U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7254480-2E8F-4DE3-BA72-DF769B64C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921" y="1385888"/>
            <a:ext cx="7752158" cy="5472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25C29A-F563-DDD8-30B1-FD85B682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026" y="5695122"/>
            <a:ext cx="830973" cy="11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otón de acción: ir a inicio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A4E50B2-FBB8-1FCF-D1DD-B1085C78E793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41924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DB598-1054-27B8-76EB-E8F28BBC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Monitoring</a:t>
            </a:r>
            <a:r>
              <a:rPr lang="es-CL" dirty="0"/>
              <a:t> </a:t>
            </a:r>
            <a:r>
              <a:rPr lang="es-MX" dirty="0" err="1"/>
              <a:t>station</a:t>
            </a:r>
            <a:r>
              <a:rPr lang="es-MX" dirty="0"/>
              <a:t> at </a:t>
            </a:r>
            <a:r>
              <a:rPr lang="es-MX" dirty="0" err="1"/>
              <a:t>higher</a:t>
            </a:r>
            <a:r>
              <a:rPr lang="es-MX" dirty="0"/>
              <a:t> </a:t>
            </a:r>
            <a:r>
              <a:rPr lang="es-MX" dirty="0" err="1"/>
              <a:t>altitude</a:t>
            </a:r>
            <a:endParaRPr lang="es-CL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25E5C0E-817F-4865-451D-949DDC25F5B3}"/>
              </a:ext>
            </a:extLst>
          </p:cNvPr>
          <p:cNvGrpSpPr/>
          <p:nvPr/>
        </p:nvGrpSpPr>
        <p:grpSpPr>
          <a:xfrm>
            <a:off x="3167485" y="1486412"/>
            <a:ext cx="5625693" cy="5212800"/>
            <a:chOff x="3167485" y="1486412"/>
            <a:chExt cx="5625693" cy="5212800"/>
          </a:xfrm>
        </p:grpSpPr>
        <p:pic>
          <p:nvPicPr>
            <p:cNvPr id="14" name="Imagen 13" descr="Interfaz de usuario gráfica&#10;&#10;Descripción generada automáticamente con confianza media">
              <a:extLst>
                <a:ext uri="{FF2B5EF4-FFF2-40B4-BE49-F238E27FC236}">
                  <a16:creationId xmlns:a16="http://schemas.microsoft.com/office/drawing/2014/main" id="{D59F98F4-1904-D5EC-1068-8BC67A15A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0169"/>
            <a:stretch/>
          </p:blipFill>
          <p:spPr>
            <a:xfrm>
              <a:off x="3167485" y="1486412"/>
              <a:ext cx="5625693" cy="5212800"/>
            </a:xfrm>
            <a:prstGeom prst="rect">
              <a:avLst/>
            </a:prstGeom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94421FA3-46B7-22BE-B3DC-1AC3C2DF9EB4}"/>
                </a:ext>
              </a:extLst>
            </p:cNvPr>
            <p:cNvSpPr/>
            <p:nvPr/>
          </p:nvSpPr>
          <p:spPr>
            <a:xfrm>
              <a:off x="5053781" y="3057832"/>
              <a:ext cx="216309" cy="206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9B911435-0A0A-93AF-B635-B0AF6B4C9AB7}"/>
                </a:ext>
              </a:extLst>
            </p:cNvPr>
            <p:cNvSpPr/>
            <p:nvPr/>
          </p:nvSpPr>
          <p:spPr>
            <a:xfrm>
              <a:off x="5270090" y="5263433"/>
              <a:ext cx="216309" cy="206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Estrella: 5 puntas 8">
              <a:extLst>
                <a:ext uri="{FF2B5EF4-FFF2-40B4-BE49-F238E27FC236}">
                  <a16:creationId xmlns:a16="http://schemas.microsoft.com/office/drawing/2014/main" id="{1C0B27C1-D793-1FCE-4636-57B1B8713A90}"/>
                </a:ext>
              </a:extLst>
            </p:cNvPr>
            <p:cNvSpPr/>
            <p:nvPr/>
          </p:nvSpPr>
          <p:spPr>
            <a:xfrm>
              <a:off x="6538454" y="2920308"/>
              <a:ext cx="383458" cy="371168"/>
            </a:xfrm>
            <a:prstGeom prst="star5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A2ED454-4A05-6CE5-6DAA-44F3E7F7BE63}"/>
                </a:ext>
              </a:extLst>
            </p:cNvPr>
            <p:cNvSpPr txBox="1"/>
            <p:nvPr/>
          </p:nvSpPr>
          <p:spPr>
            <a:xfrm>
              <a:off x="4581487" y="3361650"/>
              <a:ext cx="116089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Los Andes </a:t>
              </a:r>
            </a:p>
            <a:p>
              <a:r>
                <a:rPr lang="es-E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830 </a:t>
              </a:r>
              <a:r>
                <a:rPr lang="es-E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m.a.s.l</a:t>
              </a:r>
              <a:r>
                <a:rPr lang="es-E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s-CL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8B60E2A-2053-BAA1-5D68-20C581467F23}"/>
                </a:ext>
              </a:extLst>
            </p:cNvPr>
            <p:cNvSpPr txBox="1"/>
            <p:nvPr/>
          </p:nvSpPr>
          <p:spPr>
            <a:xfrm>
              <a:off x="4776156" y="5617387"/>
              <a:ext cx="120417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 Condes</a:t>
              </a:r>
            </a:p>
            <a:p>
              <a:r>
                <a:rPr lang="es-E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790 </a:t>
              </a:r>
              <a:r>
                <a:rPr lang="es-E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m.a.s.l</a:t>
              </a:r>
              <a:r>
                <a:rPr lang="es-E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s-CL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7A2D58B-1E0B-8EC5-7AA2-790F894C1581}"/>
                </a:ext>
              </a:extLst>
            </p:cNvPr>
            <p:cNvSpPr txBox="1"/>
            <p:nvPr/>
          </p:nvSpPr>
          <p:spPr>
            <a:xfrm>
              <a:off x="7019739" y="2813504"/>
              <a:ext cx="126348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Portillo</a:t>
              </a:r>
            </a:p>
            <a:p>
              <a:r>
                <a:rPr lang="es-E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3000 </a:t>
              </a:r>
              <a:r>
                <a:rPr lang="es-E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m.a.s.l</a:t>
              </a:r>
              <a:r>
                <a:rPr lang="es-E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s-CL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Botón de acción: ir a inicio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C39F85D-7A2D-EECA-1F45-458620A0ACA7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534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8BB8D2A-B7A5-10CB-49E4-6FCAB635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026" y="5695122"/>
            <a:ext cx="830973" cy="11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BE66BA-E846-DA3B-9A5C-C04A33F7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Results</a:t>
            </a: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EA5E2A-9B4C-442E-3E47-AC7BB3E62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07288"/>
            <a:ext cx="5157787" cy="823912"/>
          </a:xfrm>
        </p:spPr>
        <p:txBody>
          <a:bodyPr>
            <a:normAutofit/>
          </a:bodyPr>
          <a:lstStyle/>
          <a:p>
            <a:r>
              <a:rPr lang="es-ES" sz="3200" dirty="0" err="1"/>
              <a:t>Monthly</a:t>
            </a:r>
            <a:r>
              <a:rPr lang="es-ES" sz="3200" dirty="0"/>
              <a:t> </a:t>
            </a:r>
            <a:r>
              <a:rPr lang="es-ES" sz="3200" dirty="0" err="1"/>
              <a:t>profile</a:t>
            </a:r>
            <a:endParaRPr lang="es-CL" sz="3200" dirty="0"/>
          </a:p>
        </p:txBody>
      </p:sp>
      <p:pic>
        <p:nvPicPr>
          <p:cNvPr id="7" name="Marcador de contenido 6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0330EC69-B72B-B3CA-5589-1A5A6E14A9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9788" y="2735739"/>
            <a:ext cx="5157787" cy="2751311"/>
          </a:xfr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CB61FC0-4E64-402E-FA06-0DDE5C0A6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07288"/>
            <a:ext cx="5183188" cy="823912"/>
          </a:xfrm>
        </p:spPr>
        <p:txBody>
          <a:bodyPr>
            <a:normAutofit/>
          </a:bodyPr>
          <a:lstStyle/>
          <a:p>
            <a:r>
              <a:rPr lang="es-ES" sz="3200" dirty="0" err="1"/>
              <a:t>Hourly</a:t>
            </a:r>
            <a:r>
              <a:rPr lang="es-ES" sz="3200" dirty="0"/>
              <a:t> </a:t>
            </a:r>
            <a:r>
              <a:rPr lang="es-ES" sz="3200" dirty="0" err="1"/>
              <a:t>profile</a:t>
            </a:r>
            <a:endParaRPr lang="es-CL" sz="3200" dirty="0"/>
          </a:p>
        </p:txBody>
      </p:sp>
      <p:pic>
        <p:nvPicPr>
          <p:cNvPr id="8" name="Marcador de contenido 1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0354F35-7656-42B7-9F93-ADB58567BA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72200" y="2728964"/>
            <a:ext cx="5183188" cy="2764861"/>
          </a:xfrm>
          <a:prstGeom prst="rect">
            <a:avLst/>
          </a:prstGeom>
        </p:spPr>
      </p:pic>
      <p:sp>
        <p:nvSpPr>
          <p:cNvPr id="3" name="Botón de acción: ir a inicio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4427530-E696-B752-92F3-02411C81E8D2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243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8129627-3C98-C598-6119-7D85D1EA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788" y="761468"/>
            <a:ext cx="3900981" cy="28459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94515B-827F-CE5F-E0A0-0856AE454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69" y="993620"/>
            <a:ext cx="1082134" cy="156985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E0BCCC7-9F57-B8DE-E397-3BE36ED89453}"/>
              </a:ext>
            </a:extLst>
          </p:cNvPr>
          <p:cNvSpPr txBox="1"/>
          <p:nvPr/>
        </p:nvSpPr>
        <p:spPr>
          <a:xfrm>
            <a:off x="6894669" y="392136"/>
            <a:ext cx="198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JPL-TMF, California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D3E392-D9E8-39F4-E1A1-7C9F52D53D58}"/>
              </a:ext>
            </a:extLst>
          </p:cNvPr>
          <p:cNvSpPr txBox="1"/>
          <p:nvPr/>
        </p:nvSpPr>
        <p:spPr>
          <a:xfrm>
            <a:off x="6698974" y="3760875"/>
            <a:ext cx="2136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/>
              <a:t>Granados-Muñoz, 2016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1D80F74-8B9D-0FEB-119E-B8746086B082}"/>
              </a:ext>
            </a:extLst>
          </p:cNvPr>
          <p:cNvSpPr txBox="1"/>
          <p:nvPr/>
        </p:nvSpPr>
        <p:spPr>
          <a:xfrm>
            <a:off x="2073904" y="3422321"/>
            <a:ext cx="1166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 err="1"/>
              <a:t>Brace</a:t>
            </a:r>
            <a:r>
              <a:rPr lang="es-CL" sz="1600" dirty="0"/>
              <a:t>, 1998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7BE8FD-5551-91F8-DB15-F875B5A20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704" y="791285"/>
            <a:ext cx="3587982" cy="246673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B215B0F-E94A-A10B-05B2-8CC8C53F38DA}"/>
              </a:ext>
            </a:extLst>
          </p:cNvPr>
          <p:cNvSpPr txBox="1"/>
          <p:nvPr/>
        </p:nvSpPr>
        <p:spPr>
          <a:xfrm>
            <a:off x="1035319" y="392136"/>
            <a:ext cx="329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Cascade </a:t>
            </a:r>
            <a:r>
              <a:rPr lang="es-CL" b="1" dirty="0" err="1"/>
              <a:t>Mountains</a:t>
            </a:r>
            <a:r>
              <a:rPr lang="es-CL" b="1" dirty="0"/>
              <a:t>, Washington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3FFA6CA-6040-D75A-F566-DFE5E5EA0C26}"/>
              </a:ext>
            </a:extLst>
          </p:cNvPr>
          <p:cNvSpPr txBox="1"/>
          <p:nvPr/>
        </p:nvSpPr>
        <p:spPr>
          <a:xfrm>
            <a:off x="3460271" y="4406420"/>
            <a:ext cx="3890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err="1"/>
              <a:t>The</a:t>
            </a:r>
            <a:r>
              <a:rPr lang="es-CL" b="1" dirty="0"/>
              <a:t> </a:t>
            </a:r>
            <a:r>
              <a:rPr lang="es-CL" b="1" dirty="0" err="1"/>
              <a:t>Pyrenees</a:t>
            </a:r>
            <a:r>
              <a:rPr lang="es-CL" b="1" dirty="0"/>
              <a:t> </a:t>
            </a:r>
            <a:r>
              <a:rPr lang="es-CL" b="1" dirty="0" err="1"/>
              <a:t>Mountains</a:t>
            </a:r>
            <a:r>
              <a:rPr lang="es-CL" b="1" dirty="0"/>
              <a:t>, France-</a:t>
            </a:r>
            <a:r>
              <a:rPr lang="es-CL" b="1" dirty="0" err="1"/>
              <a:t>Spain</a:t>
            </a:r>
            <a:endParaRPr lang="es-CL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09A2D1F-EE03-B2B5-A397-2289E152A4DD}"/>
              </a:ext>
            </a:extLst>
          </p:cNvPr>
          <p:cNvSpPr txBox="1"/>
          <p:nvPr/>
        </p:nvSpPr>
        <p:spPr>
          <a:xfrm>
            <a:off x="4687338" y="6519446"/>
            <a:ext cx="1309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/>
              <a:t>Ezcurra, 2013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5C1AFB5F-26FF-4C36-9D37-7CDFB880E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284" y="4775752"/>
            <a:ext cx="4625741" cy="172989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4D6F92CA-658B-A368-605C-2BC3C3C510D8}"/>
              </a:ext>
            </a:extLst>
          </p:cNvPr>
          <p:cNvSpPr txBox="1"/>
          <p:nvPr/>
        </p:nvSpPr>
        <p:spPr>
          <a:xfrm>
            <a:off x="7618451" y="4986609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/>
              <a:t>2887 m</a:t>
            </a:r>
            <a:endParaRPr lang="es-CL" sz="1600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7B2EB85-EEE2-96BE-7832-BA549A23DB7E}"/>
              </a:ext>
            </a:extLst>
          </p:cNvPr>
          <p:cNvSpPr/>
          <p:nvPr/>
        </p:nvSpPr>
        <p:spPr>
          <a:xfrm>
            <a:off x="8706377" y="5750247"/>
            <a:ext cx="129208" cy="71561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C2DDF55F-E4E9-7FDD-CA6C-A9803A6151BA}"/>
              </a:ext>
            </a:extLst>
          </p:cNvPr>
          <p:cNvSpPr txBox="1">
            <a:spLocks/>
          </p:cNvSpPr>
          <p:nvPr/>
        </p:nvSpPr>
        <p:spPr>
          <a:xfrm>
            <a:off x="8835585" y="5864380"/>
            <a:ext cx="37023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ranklin Gothic Demi Cond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s-CL" dirty="0" err="1"/>
              <a:t>Other</a:t>
            </a:r>
            <a:r>
              <a:rPr lang="es-CL" dirty="0"/>
              <a:t> </a:t>
            </a:r>
            <a:r>
              <a:rPr lang="es-CL" dirty="0" err="1"/>
              <a:t>Studies</a:t>
            </a:r>
            <a:endParaRPr lang="es-CL" dirty="0"/>
          </a:p>
        </p:txBody>
      </p:sp>
      <p:sp>
        <p:nvSpPr>
          <p:cNvPr id="2" name="Botón de acción: ir a inicio 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050B5C8-EA36-1568-AD88-867983B081CC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1697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F3C1530-AAC2-EFB3-7373-6973D6FD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227"/>
          </a:xfrm>
        </p:spPr>
        <p:txBody>
          <a:bodyPr>
            <a:normAutofit/>
          </a:bodyPr>
          <a:lstStyle/>
          <a:p>
            <a:r>
              <a:rPr lang="es-CL" b="1" dirty="0" err="1">
                <a:latin typeface="Franklin Gothic Demi Cond" panose="020B0603020102020204" pitchFamily="34" charset="0"/>
              </a:rPr>
              <a:t>Hypothesis</a:t>
            </a:r>
            <a:endParaRPr lang="es-CL" b="1" dirty="0">
              <a:latin typeface="Franklin Gothic Demi Cond" panose="020B0603020102020204" pitchFamily="34" charset="0"/>
            </a:endParaRP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4E8640A1-F170-712B-CB8B-4A5DD8DB9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18" y="1156556"/>
            <a:ext cx="8509564" cy="551401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709F7AF-F65B-9876-9910-11C04B54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12" y="3935712"/>
            <a:ext cx="1231392" cy="12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lan para las comunas de Concón, Quintero y Puchuncaví – PPDA">
            <a:extLst>
              <a:ext uri="{FF2B5EF4-FFF2-40B4-BE49-F238E27FC236}">
                <a16:creationId xmlns:a16="http://schemas.microsoft.com/office/drawing/2014/main" id="{ACDDCDEC-22BE-0C61-2AA3-8772ED08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52" y="1980387"/>
            <a:ext cx="1267289" cy="126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otón de acción: ir a inicio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2BECB80-4FD9-8EE9-4391-FEA109D82B7D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286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C645D5-86E6-22D5-FC82-E5A09BE4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err="1">
                <a:latin typeface="Franklin Gothic Demi Cond" panose="020B0603020102020204" pitchFamily="34" charset="0"/>
              </a:rPr>
              <a:t>The</a:t>
            </a:r>
            <a:r>
              <a:rPr lang="es-CL" b="1" dirty="0">
                <a:latin typeface="Franklin Gothic Demi Cond" panose="020B0603020102020204" pitchFamily="34" charset="0"/>
              </a:rPr>
              <a:t> </a:t>
            </a:r>
            <a:r>
              <a:rPr lang="es-CL" b="1" dirty="0" err="1">
                <a:latin typeface="Franklin Gothic Demi Cond" panose="020B0603020102020204" pitchFamily="34" charset="0"/>
              </a:rPr>
              <a:t>relationship</a:t>
            </a:r>
            <a:r>
              <a:rPr lang="es-CL" b="1" dirty="0">
                <a:latin typeface="Franklin Gothic Demi Cond" panose="020B0603020102020204" pitchFamily="34" charset="0"/>
              </a:rPr>
              <a:t> </a:t>
            </a:r>
            <a:r>
              <a:rPr lang="es-CL" b="1" dirty="0" err="1">
                <a:latin typeface="Franklin Gothic Demi Cond" panose="020B0603020102020204" pitchFamily="34" charset="0"/>
              </a:rPr>
              <a:t>between</a:t>
            </a:r>
            <a:r>
              <a:rPr lang="es-CL" b="1" dirty="0">
                <a:latin typeface="Franklin Gothic Demi Cond" panose="020B0603020102020204" pitchFamily="34" charset="0"/>
              </a:rPr>
              <a:t> NOX and VOC</a:t>
            </a:r>
            <a:endParaRPr lang="es-CL" dirty="0"/>
          </a:p>
        </p:txBody>
      </p:sp>
      <p:sp>
        <p:nvSpPr>
          <p:cNvPr id="4" name="Marcador de contenido 10">
            <a:extLst>
              <a:ext uri="{FF2B5EF4-FFF2-40B4-BE49-F238E27FC236}">
                <a16:creationId xmlns:a16="http://schemas.microsoft.com/office/drawing/2014/main" id="{F4F8F119-4E0B-0240-6D77-BE8C7DB3864B}"/>
              </a:ext>
            </a:extLst>
          </p:cNvPr>
          <p:cNvSpPr txBox="1">
            <a:spLocks/>
          </p:cNvSpPr>
          <p:nvPr/>
        </p:nvSpPr>
        <p:spPr>
          <a:xfrm>
            <a:off x="743712" y="1771650"/>
            <a:ext cx="10610088" cy="5056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CL" dirty="0"/>
              <a:t>				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dirty="0"/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CL" dirty="0"/>
              <a:t>			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dirty="0"/>
              <a:t>							</a:t>
            </a:r>
            <a:r>
              <a:rPr lang="es-CL" sz="2200" dirty="0"/>
              <a:t>(Colin Baird, 2012)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42514E-428E-DB58-0BD8-FA12796D3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214" y="1759267"/>
            <a:ext cx="5857571" cy="4351338"/>
          </a:xfrm>
          <a:prstGeom prst="rect">
            <a:avLst/>
          </a:prstGeom>
        </p:spPr>
      </p:pic>
      <p:sp>
        <p:nvSpPr>
          <p:cNvPr id="3" name="Botón de acción: ir a inicio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5A6A81D-95B3-26B9-C0C7-5089985AB383}"/>
              </a:ext>
            </a:extLst>
          </p:cNvPr>
          <p:cNvSpPr/>
          <p:nvPr/>
        </p:nvSpPr>
        <p:spPr>
          <a:xfrm>
            <a:off x="11651030" y="6405519"/>
            <a:ext cx="540970" cy="452481"/>
          </a:xfrm>
          <a:prstGeom prst="actionButtonHom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43355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 2013 - 2022">
  <a:themeElements>
    <a:clrScheme name="Naran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5397D8EE-9673-B641-9842-53206716FF21}" vid="{9C5BFAFA-6ACF-614D-B1EF-DB0F7E24581E}"/>
    </a:ext>
  </a:extLst>
</a:theme>
</file>

<file path=ppt/theme/theme2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4617</TotalTime>
  <Words>283</Words>
  <Application>Microsoft Office PowerPoint</Application>
  <PresentationFormat>Panorámica</PresentationFormat>
  <Paragraphs>66</Paragraphs>
  <Slides>13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Arial</vt:lpstr>
      <vt:lpstr>Calibri</vt:lpstr>
      <vt:lpstr>Franklin Gothic Book</vt:lpstr>
      <vt:lpstr>Franklin Gothic Demi Cond</vt:lpstr>
      <vt:lpstr>Franklin Gothic Heavy</vt:lpstr>
      <vt:lpstr>Franklin Gothic Medium</vt:lpstr>
      <vt:lpstr>Franklin Gothic Medium Cond</vt:lpstr>
      <vt:lpstr>Times New Roman</vt:lpstr>
      <vt:lpstr>Tema de Office 2013 - 2022</vt:lpstr>
      <vt:lpstr>High levels and behavior of tropospheric ozone in the Andes Mountains, Central Chile</vt:lpstr>
      <vt:lpstr>Tropospheric ozone in Chile</vt:lpstr>
      <vt:lpstr>Tropospheric ozone in Chile</vt:lpstr>
      <vt:lpstr>Tropospheric ozone in Chile</vt:lpstr>
      <vt:lpstr>Monitoring station at higher altitude</vt:lpstr>
      <vt:lpstr>Results</vt:lpstr>
      <vt:lpstr>Presentación de PowerPoint</vt:lpstr>
      <vt:lpstr>Hypothesis</vt:lpstr>
      <vt:lpstr>The relationship between NOX and VOC</vt:lpstr>
      <vt:lpstr>Timevariation</vt:lpstr>
      <vt:lpstr>Next steps</vt:lpstr>
      <vt:lpstr>Acknowledgements</vt:lpstr>
      <vt:lpstr>High levels and behavior of tropospheric ozone in the Andes Mountains, Central Chile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Valeria Campos Bravo</dc:creator>
  <cp:lastModifiedBy>Valeria Campos Bravo</cp:lastModifiedBy>
  <cp:revision>69</cp:revision>
  <dcterms:created xsi:type="dcterms:W3CDTF">2023-08-17T20:28:00Z</dcterms:created>
  <dcterms:modified xsi:type="dcterms:W3CDTF">2024-04-16T08:01:31Z</dcterms:modified>
</cp:coreProperties>
</file>