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74" r:id="rId5"/>
    <p:sldId id="260" r:id="rId6"/>
    <p:sldId id="278" r:id="rId7"/>
    <p:sldId id="277" r:id="rId8"/>
    <p:sldId id="273" r:id="rId9"/>
    <p:sldId id="261" r:id="rId10"/>
    <p:sldId id="275" r:id="rId11"/>
    <p:sldId id="271" r:id="rId12"/>
    <p:sldId id="281" r:id="rId13"/>
    <p:sldId id="280" r:id="rId14"/>
    <p:sldId id="279" r:id="rId15"/>
    <p:sldId id="272" r:id="rId16"/>
    <p:sldId id="282" r:id="rId17"/>
    <p:sldId id="283" r:id="rId18"/>
    <p:sldId id="285" r:id="rId19"/>
    <p:sldId id="284" r:id="rId20"/>
    <p:sldId id="266" r:id="rId21"/>
    <p:sldId id="286" r:id="rId22"/>
    <p:sldId id="268" r:id="rId23"/>
    <p:sldId id="276" r:id="rId24"/>
    <p:sldId id="269" r:id="rId25"/>
    <p:sldId id="270" r:id="rId26"/>
    <p:sldId id="262" r:id="rId27"/>
    <p:sldId id="263" r:id="rId28"/>
    <p:sldId id="264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/>
    <p:restoredTop sz="96405"/>
  </p:normalViewPr>
  <p:slideViewPr>
    <p:cSldViewPr snapToGrid="0" snapToObjects="1" showGuides="1">
      <p:cViewPr>
        <p:scale>
          <a:sx n="130" d="100"/>
          <a:sy n="130" d="100"/>
        </p:scale>
        <p:origin x="14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9F823-552E-9447-B6C4-A5F6623F1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84E64-B67B-1546-8EA8-65C854B7B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69CE6-4A62-814E-9E53-3C9E2F54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117A4-9284-624E-B3A5-F0EC0C32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AF0A2-32E0-5D44-AB68-AC138911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E577-1FF2-A346-9672-A88EE54B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740DE-418D-324E-BC1D-2287EE28C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9700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CE72A-EAAE-8B43-B914-E7AD8941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AF909-CB2F-2C4C-B81E-5F1FDF52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F1136-4040-D243-8401-EEC961B0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5D9CF-0AB4-6D4C-9BD5-E80511F03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F62C3-A0B2-6D49-94E0-311B36AE7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AE13B-37C4-DE43-84B0-F798A3C9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D43B-1E6C-DE45-AD83-1034B893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68059-170F-C248-9A7C-BE72DA12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7089-35E6-5643-A9A6-E7688DAC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18A1-5D4A-E347-92D6-93898C892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700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955C4-AFB7-7949-A527-4FB54FDA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AFC44-5CA1-864A-A4B5-23C41011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8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5CFD-CFB8-C040-995A-6051578A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8E7C1-AF4B-D344-B20F-14319D5E5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338E0-C9CE-6D49-BA8E-D786E25A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1069-BBCC-5F41-B699-0F17BCEE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8AF7B-339C-0741-8796-2E8AA512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C50E-FA80-E642-855D-534AE64A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D3EB7-6E92-9B46-8FF3-CB7D57EB2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3C56-78D8-114B-A3D7-FE30FA4E5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77AD4-1C47-0044-8CE7-98DC4938C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3F848-1126-6B43-B40D-0142E256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B604C-C67A-B14D-B53B-473FB3DD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6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6592-BB84-8347-B0B4-E94CF766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3568F-8B22-3444-B659-7F63E7B9A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2E0AE-A949-674C-8662-9579A99A2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81C84-F17E-4242-9F42-50719E3BD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7C325-9E2B-C447-B01D-1C883E8C8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2012B1-B5D7-3D49-9F3E-F7087FD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30D0D0-9D70-2E43-842C-56B1EC27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BE07D-D7D3-F841-A913-8CEF8487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8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682A-01A0-CD47-9A85-CE742B57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0BBE5-5289-534E-A213-D0C408983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1ED08-34B0-4D47-84F8-8066107B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E9997-B239-8141-967A-A6004EA3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3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710A9-3BDB-9D4D-9BDB-C082E421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EF33A-898C-BA40-A88B-08B3C961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ABBB1-6E40-F14E-AA1C-2903A200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6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0C0C-00A1-0B47-BEE6-77F7602D1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D63CD-CA99-9945-977E-BE35FA312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DC0FC-75A7-014F-8290-DCAC70916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2B3F4-6626-5A48-B9C4-F687A660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0ECC1-3C48-124F-884B-44529C8BD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0DB40-107F-7E4F-8121-D77EDCFD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9E44-2C68-EB44-9FCF-7298F9574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28245-CD1F-634F-89AC-9B47DFFEF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EDBAB-FC02-8F43-BF71-E02D95E21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DF508-D6ED-2E43-BD91-5915DDEE3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CC7530-3F3E-9C46-B4D2-28D76955913C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DD049-74F0-D545-99C5-A6B07C1D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C89DF-C0FA-534F-9289-2F86F89D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D0C4D-A772-6241-95B0-AF9A440B9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hara_dust_ESA_fade to transparent.png">
            <a:extLst>
              <a:ext uri="{FF2B5EF4-FFF2-40B4-BE49-F238E27FC236}">
                <a16:creationId xmlns:a16="http://schemas.microsoft.com/office/drawing/2014/main" id="{F532FDCA-8EF8-5244-94CD-9D12189F0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91"/>
          <a:stretch/>
        </p:blipFill>
        <p:spPr>
          <a:xfrm>
            <a:off x="0" y="5502651"/>
            <a:ext cx="12192000" cy="1355349"/>
          </a:xfrm>
          <a:prstGeom prst="rect">
            <a:avLst/>
          </a:prstGeom>
        </p:spPr>
      </p:pic>
      <p:pic>
        <p:nvPicPr>
          <p:cNvPr id="8" name="Picture 7" descr="2256_ox_brand_blue_pos.png">
            <a:extLst>
              <a:ext uri="{FF2B5EF4-FFF2-40B4-BE49-F238E27FC236}">
                <a16:creationId xmlns:a16="http://schemas.microsoft.com/office/drawing/2014/main" id="{1D108804-F661-9343-B968-04D86958E2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1" y="6213122"/>
            <a:ext cx="513748" cy="513748"/>
          </a:xfrm>
          <a:prstGeom prst="rect">
            <a:avLst/>
          </a:prstGeom>
        </p:spPr>
      </p:pic>
      <p:pic>
        <p:nvPicPr>
          <p:cNvPr id="9" name="Picture 8" descr="LOGO-ERC-SEUL.png">
            <a:extLst>
              <a:ext uri="{FF2B5EF4-FFF2-40B4-BE49-F238E27FC236}">
                <a16:creationId xmlns:a16="http://schemas.microsoft.com/office/drawing/2014/main" id="{70C6C991-11E4-B34D-9A03-771ACC275E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3" y="6213122"/>
            <a:ext cx="513748" cy="513748"/>
          </a:xfrm>
          <a:prstGeom prst="rect">
            <a:avLst/>
          </a:prstGeom>
        </p:spPr>
      </p:pic>
      <p:pic>
        <p:nvPicPr>
          <p:cNvPr id="10" name="Picture 9" descr="nerc-logo-115.png">
            <a:extLst>
              <a:ext uri="{FF2B5EF4-FFF2-40B4-BE49-F238E27FC236}">
                <a16:creationId xmlns:a16="http://schemas.microsoft.com/office/drawing/2014/main" id="{0B04FF28-AE20-6141-B10B-DE4FBB32F38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27" y="6218823"/>
            <a:ext cx="730318" cy="508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F88DEE-4B05-DA40-85E4-4BDC47E927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59895" y="6213122"/>
            <a:ext cx="513748" cy="513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90010-6D42-2F47-B388-F25A1361534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272748" y="5919248"/>
            <a:ext cx="1755913" cy="11014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C25405-C998-6EA0-AE95-3ADF29F565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79" y="6084297"/>
            <a:ext cx="940270" cy="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0" lang="en-US" sz="4400" b="0" i="0" u="none" strike="noStrike" kern="1200" cap="none" spc="0" normalizeH="0" baseline="0" dirty="0">
          <a:ln>
            <a:noFill/>
          </a:ln>
          <a:solidFill>
            <a:srgbClr val="FF6600"/>
          </a:solidFill>
          <a:effectLst/>
          <a:uLnTx/>
          <a:uFillTx/>
          <a:latin typeface="Calibri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7019-C63A-6448-A179-9DD42D3B2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69" y="1122363"/>
            <a:ext cx="9816662" cy="2387600"/>
          </a:xfrm>
        </p:spPr>
        <p:txBody>
          <a:bodyPr/>
          <a:lstStyle/>
          <a:p>
            <a:r>
              <a:rPr lang="en-GB" sz="4800" b="1" dirty="0">
                <a:solidFill>
                  <a:schemeClr val="bg2">
                    <a:lumMod val="25000"/>
                  </a:schemeClr>
                </a:solidFill>
              </a:rPr>
              <a:t>Contrasting Effects of Intensity and Organisation on the Structure and Lifecycle of Deep Convective Clouds</a:t>
            </a:r>
            <a:endParaRPr lang="en-US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2B3B9-C972-E742-A68A-3D8696D9E8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William Jones</a:t>
            </a:r>
            <a:r>
              <a:rPr lang="en-US" sz="3200" baseline="30000" dirty="0"/>
              <a:t>1</a:t>
            </a:r>
            <a:r>
              <a:rPr lang="en-US" sz="3200" dirty="0"/>
              <a:t>, Philip Stier</a:t>
            </a:r>
            <a:r>
              <a:rPr lang="en-US" sz="3200" baseline="30000" dirty="0"/>
              <a:t>1</a:t>
            </a:r>
            <a:endParaRPr lang="en-US" sz="3200" dirty="0"/>
          </a:p>
          <a:p>
            <a:r>
              <a:rPr lang="en-US" sz="2000" baseline="30000" dirty="0"/>
              <a:t>1</a:t>
            </a:r>
            <a:r>
              <a:rPr lang="en-US" sz="2000" dirty="0"/>
              <a:t>University of Oxford, UK</a:t>
            </a:r>
          </a:p>
        </p:txBody>
      </p:sp>
    </p:spTree>
    <p:extLst>
      <p:ext uri="{BB962C8B-B14F-4D97-AF65-F5344CB8AC3E}">
        <p14:creationId xmlns:p14="http://schemas.microsoft.com/office/powerpoint/2010/main" val="362282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9E4D-C164-45E1-567D-4FB751B7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Changes in anvil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F024-CB9C-3C8B-554F-EEDBF695B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24297" cy="3970057"/>
          </a:xfrm>
        </p:spPr>
        <p:txBody>
          <a:bodyPr/>
          <a:lstStyle/>
          <a:p>
            <a:r>
              <a:rPr lang="en-US" dirty="0"/>
              <a:t>Intensification results in colder CTT, larger </a:t>
            </a:r>
            <a:r>
              <a:rPr lang="en-US" i="1" dirty="0"/>
              <a:t>thin</a:t>
            </a:r>
            <a:r>
              <a:rPr lang="en-US" dirty="0"/>
              <a:t> anvil area and longer </a:t>
            </a:r>
            <a:r>
              <a:rPr lang="en-US" i="1" dirty="0"/>
              <a:t>thin</a:t>
            </a:r>
            <a:r>
              <a:rPr lang="en-US" dirty="0"/>
              <a:t> anvil lifetime</a:t>
            </a:r>
          </a:p>
          <a:p>
            <a:endParaRPr lang="en-US" dirty="0"/>
          </a:p>
          <a:p>
            <a:r>
              <a:rPr lang="en-US" dirty="0"/>
              <a:t>Organisation results in colder CTT, larger area and longer lifetime for both thick and thin anvil</a:t>
            </a:r>
          </a:p>
          <a:p>
            <a:endParaRPr lang="en-US" dirty="0"/>
          </a:p>
          <a:p>
            <a:r>
              <a:rPr lang="en-US" dirty="0"/>
              <a:t>But, the change in maximum area and lifetime don’t explain differences alone</a:t>
            </a:r>
          </a:p>
        </p:txBody>
      </p:sp>
      <p:pic>
        <p:nvPicPr>
          <p:cNvPr id="5" name="Picture 4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69240487-E8A9-26B7-2A73-AD23EC14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97" y="895710"/>
            <a:ext cx="3726229" cy="5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6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7979-E1D1-1916-3E3B-9C44EA00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Composite analysis</a:t>
            </a:r>
          </a:p>
        </p:txBody>
      </p:sp>
      <p:pic>
        <p:nvPicPr>
          <p:cNvPr id="4" name="Picture 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A06C5F6E-AEFE-E980-74A2-FB3F8DFFE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04"/>
          <a:stretch/>
        </p:blipFill>
        <p:spPr>
          <a:xfrm>
            <a:off x="367863" y="1690688"/>
            <a:ext cx="5652198" cy="3373821"/>
          </a:xfrm>
          <a:prstGeom prst="rect">
            <a:avLst/>
          </a:prstGeom>
        </p:spPr>
      </p:pic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82FA808-C19A-4E2F-9B08-CB171E9E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90" b="1914"/>
          <a:stretch/>
        </p:blipFill>
        <p:spPr>
          <a:xfrm>
            <a:off x="6020061" y="1742089"/>
            <a:ext cx="5652198" cy="33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8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7979-E1D1-1916-3E3B-9C44EA00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Composite analysis</a:t>
            </a:r>
          </a:p>
        </p:txBody>
      </p:sp>
      <p:pic>
        <p:nvPicPr>
          <p:cNvPr id="4" name="Picture 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A06C5F6E-AEFE-E980-74A2-FB3F8DFFE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04"/>
          <a:stretch/>
        </p:blipFill>
        <p:spPr>
          <a:xfrm>
            <a:off x="367863" y="1690688"/>
            <a:ext cx="5652198" cy="3373821"/>
          </a:xfrm>
          <a:prstGeom prst="rect">
            <a:avLst/>
          </a:prstGeom>
        </p:spPr>
      </p:pic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82FA808-C19A-4E2F-9B08-CB171E9E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90" b="1914"/>
          <a:stretch/>
        </p:blipFill>
        <p:spPr>
          <a:xfrm>
            <a:off x="6020061" y="1742089"/>
            <a:ext cx="5652198" cy="337382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E61306F-A00F-E085-4A6C-F01DB89EFD91}"/>
              </a:ext>
            </a:extLst>
          </p:cNvPr>
          <p:cNvGrpSpPr/>
          <p:nvPr/>
        </p:nvGrpSpPr>
        <p:grpSpPr>
          <a:xfrm>
            <a:off x="5639640" y="4807385"/>
            <a:ext cx="1064602" cy="1192013"/>
            <a:chOff x="4984956" y="5062193"/>
            <a:chExt cx="1064602" cy="11920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A5A077-9B6A-CA3E-81E2-94353F6FE3C1}"/>
                </a:ext>
              </a:extLst>
            </p:cNvPr>
            <p:cNvGrpSpPr/>
            <p:nvPr/>
          </p:nvGrpSpPr>
          <p:grpSpPr>
            <a:xfrm>
              <a:off x="4984956" y="5160869"/>
              <a:ext cx="1064602" cy="474057"/>
              <a:chOff x="4612879" y="4195754"/>
              <a:chExt cx="2442288" cy="474057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85B7F7B-5F4B-E70F-9763-1164A05B5BB2}"/>
                  </a:ext>
                </a:extLst>
              </p:cNvPr>
              <p:cNvSpPr/>
              <p:nvPr/>
            </p:nvSpPr>
            <p:spPr>
              <a:xfrm>
                <a:off x="4616767" y="4195754"/>
                <a:ext cx="2438400" cy="474057"/>
              </a:xfrm>
              <a:custGeom>
                <a:avLst/>
                <a:gdLst>
                  <a:gd name="connsiteX0" fmla="*/ 574505 w 2438400"/>
                  <a:gd name="connsiteY0" fmla="*/ 22387 h 474057"/>
                  <a:gd name="connsiteX1" fmla="*/ 574505 w 2438400"/>
                  <a:gd name="connsiteY1" fmla="*/ 451934 h 474057"/>
                  <a:gd name="connsiteX2" fmla="*/ 565445 w 2438400"/>
                  <a:gd name="connsiteY2" fmla="*/ 444773 h 474057"/>
                  <a:gd name="connsiteX3" fmla="*/ 535636 w 2438400"/>
                  <a:gd name="connsiteY3" fmla="*/ 373973 h 474057"/>
                  <a:gd name="connsiteX4" fmla="*/ 518333 w 2438400"/>
                  <a:gd name="connsiteY4" fmla="*/ 371613 h 474057"/>
                  <a:gd name="connsiteX5" fmla="*/ 279010 w 2438400"/>
                  <a:gd name="connsiteY5" fmla="*/ 254716 h 474057"/>
                  <a:gd name="connsiteX6" fmla="*/ 279272 w 2438400"/>
                  <a:gd name="connsiteY6" fmla="*/ 254190 h 474057"/>
                  <a:gd name="connsiteX7" fmla="*/ 208220 w 2438400"/>
                  <a:gd name="connsiteY7" fmla="*/ 243093 h 474057"/>
                  <a:gd name="connsiteX8" fmla="*/ 0 w 2438400"/>
                  <a:gd name="connsiteY8" fmla="*/ 155251 h 474057"/>
                  <a:gd name="connsiteX9" fmla="*/ 537533 w 2438400"/>
                  <a:gd name="connsiteY9" fmla="*/ 24973 h 474057"/>
                  <a:gd name="connsiteX10" fmla="*/ 1362295 w 2438400"/>
                  <a:gd name="connsiteY10" fmla="*/ 0 h 474057"/>
                  <a:gd name="connsiteX11" fmla="*/ 1464911 w 2438400"/>
                  <a:gd name="connsiteY11" fmla="*/ 1333 h 474057"/>
                  <a:gd name="connsiteX12" fmla="*/ 2438400 w 2438400"/>
                  <a:gd name="connsiteY12" fmla="*/ 155251 h 474057"/>
                  <a:gd name="connsiteX13" fmla="*/ 2081305 w 2438400"/>
                  <a:gd name="connsiteY13" fmla="*/ 266345 h 474057"/>
                  <a:gd name="connsiteX14" fmla="*/ 1899546 w 2438400"/>
                  <a:gd name="connsiteY14" fmla="*/ 282136 h 474057"/>
                  <a:gd name="connsiteX15" fmla="*/ 1896608 w 2438400"/>
                  <a:gd name="connsiteY15" fmla="*/ 288033 h 474057"/>
                  <a:gd name="connsiteX16" fmla="*/ 1673885 w 2438400"/>
                  <a:gd name="connsiteY16" fmla="*/ 371613 h 474057"/>
                  <a:gd name="connsiteX17" fmla="*/ 1415297 w 2438400"/>
                  <a:gd name="connsiteY17" fmla="*/ 406887 h 474057"/>
                  <a:gd name="connsiteX18" fmla="*/ 1399346 w 2438400"/>
                  <a:gd name="connsiteY18" fmla="*/ 444773 h 474057"/>
                  <a:gd name="connsiteX19" fmla="*/ 1362295 w 2438400"/>
                  <a:gd name="connsiteY19" fmla="*/ 474057 h 47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8400" h="474057">
                    <a:moveTo>
                      <a:pt x="574505" y="22387"/>
                    </a:moveTo>
                    <a:lnTo>
                      <a:pt x="574505" y="451934"/>
                    </a:lnTo>
                    <a:lnTo>
                      <a:pt x="565445" y="444773"/>
                    </a:lnTo>
                    <a:lnTo>
                      <a:pt x="535636" y="373973"/>
                    </a:lnTo>
                    <a:lnTo>
                      <a:pt x="518333" y="371613"/>
                    </a:lnTo>
                    <a:cubicBezTo>
                      <a:pt x="370467" y="341697"/>
                      <a:pt x="279010" y="300367"/>
                      <a:pt x="279010" y="254716"/>
                    </a:cubicBezTo>
                    <a:lnTo>
                      <a:pt x="279272" y="254190"/>
                    </a:lnTo>
                    <a:lnTo>
                      <a:pt x="208220" y="243093"/>
                    </a:lnTo>
                    <a:cubicBezTo>
                      <a:pt x="76761" y="218018"/>
                      <a:pt x="0" y="187790"/>
                      <a:pt x="0" y="155251"/>
                    </a:cubicBezTo>
                    <a:cubicBezTo>
                      <a:pt x="0" y="101021"/>
                      <a:pt x="213224" y="53207"/>
                      <a:pt x="537533" y="24973"/>
                    </a:cubicBezTo>
                    <a:close/>
                    <a:moveTo>
                      <a:pt x="1362295" y="0"/>
                    </a:moveTo>
                    <a:lnTo>
                      <a:pt x="1464911" y="1333"/>
                    </a:lnTo>
                    <a:cubicBezTo>
                      <a:pt x="2020481" y="15983"/>
                      <a:pt x="2438400" y="79328"/>
                      <a:pt x="2438400" y="155251"/>
                    </a:cubicBezTo>
                    <a:cubicBezTo>
                      <a:pt x="2438400" y="198636"/>
                      <a:pt x="2301937" y="237913"/>
                      <a:pt x="2081305" y="266345"/>
                    </a:cubicBezTo>
                    <a:lnTo>
                      <a:pt x="1899546" y="282136"/>
                    </a:lnTo>
                    <a:lnTo>
                      <a:pt x="1896608" y="288033"/>
                    </a:lnTo>
                    <a:cubicBezTo>
                      <a:pt x="1863954" y="320319"/>
                      <a:pt x="1784785" y="349176"/>
                      <a:pt x="1673885" y="371613"/>
                    </a:cubicBezTo>
                    <a:lnTo>
                      <a:pt x="1415297" y="406887"/>
                    </a:lnTo>
                    <a:lnTo>
                      <a:pt x="1399346" y="444773"/>
                    </a:lnTo>
                    <a:lnTo>
                      <a:pt x="1362295" y="474057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2BFF39F-6BD8-FEE9-8A11-3F74C2300655}"/>
                  </a:ext>
                </a:extLst>
              </p:cNvPr>
              <p:cNvSpPr/>
              <p:nvPr/>
            </p:nvSpPr>
            <p:spPr>
              <a:xfrm>
                <a:off x="4612879" y="4211605"/>
                <a:ext cx="2438400" cy="315175"/>
              </a:xfrm>
              <a:custGeom>
                <a:avLst/>
                <a:gdLst>
                  <a:gd name="connsiteX0" fmla="*/ 311908 w 2438400"/>
                  <a:gd name="connsiteY0" fmla="*/ 31571 h 315175"/>
                  <a:gd name="connsiteX1" fmla="*/ 311908 w 2438400"/>
                  <a:gd name="connsiteY1" fmla="*/ 279739 h 315175"/>
                  <a:gd name="connsiteX2" fmla="*/ 295611 w 2438400"/>
                  <a:gd name="connsiteY2" fmla="*/ 269117 h 315175"/>
                  <a:gd name="connsiteX3" fmla="*/ 279010 w 2438400"/>
                  <a:gd name="connsiteY3" fmla="*/ 235799 h 315175"/>
                  <a:gd name="connsiteX4" fmla="*/ 279272 w 2438400"/>
                  <a:gd name="connsiteY4" fmla="*/ 235273 h 315175"/>
                  <a:gd name="connsiteX5" fmla="*/ 208220 w 2438400"/>
                  <a:gd name="connsiteY5" fmla="*/ 224176 h 315175"/>
                  <a:gd name="connsiteX6" fmla="*/ 0 w 2438400"/>
                  <a:gd name="connsiteY6" fmla="*/ 136334 h 315175"/>
                  <a:gd name="connsiteX7" fmla="*/ 147151 w 2438400"/>
                  <a:gd name="connsiteY7" fmla="*/ 61447 h 315175"/>
                  <a:gd name="connsiteX8" fmla="*/ 1812462 w 2438400"/>
                  <a:gd name="connsiteY8" fmla="*/ 0 h 315175"/>
                  <a:gd name="connsiteX9" fmla="*/ 1851400 w 2438400"/>
                  <a:gd name="connsiteY9" fmla="*/ 1970 h 315175"/>
                  <a:gd name="connsiteX10" fmla="*/ 2438400 w 2438400"/>
                  <a:gd name="connsiteY10" fmla="*/ 136334 h 315175"/>
                  <a:gd name="connsiteX11" fmla="*/ 2081305 w 2438400"/>
                  <a:gd name="connsiteY11" fmla="*/ 247428 h 315175"/>
                  <a:gd name="connsiteX12" fmla="*/ 1899546 w 2438400"/>
                  <a:gd name="connsiteY12" fmla="*/ 263219 h 315175"/>
                  <a:gd name="connsiteX13" fmla="*/ 1896608 w 2438400"/>
                  <a:gd name="connsiteY13" fmla="*/ 269116 h 315175"/>
                  <a:gd name="connsiteX14" fmla="*/ 1814589 w 2438400"/>
                  <a:gd name="connsiteY14" fmla="*/ 314600 h 315175"/>
                  <a:gd name="connsiteX15" fmla="*/ 1812462 w 2438400"/>
                  <a:gd name="connsiteY15" fmla="*/ 315175 h 31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0" h="315175">
                    <a:moveTo>
                      <a:pt x="311908" y="31571"/>
                    </a:moveTo>
                    <a:lnTo>
                      <a:pt x="311908" y="279739"/>
                    </a:lnTo>
                    <a:lnTo>
                      <a:pt x="295611" y="269117"/>
                    </a:lnTo>
                    <a:cubicBezTo>
                      <a:pt x="284726" y="258355"/>
                      <a:pt x="279010" y="247212"/>
                      <a:pt x="279010" y="235799"/>
                    </a:cubicBezTo>
                    <a:lnTo>
                      <a:pt x="279272" y="235273"/>
                    </a:lnTo>
                    <a:lnTo>
                      <a:pt x="208220" y="224176"/>
                    </a:lnTo>
                    <a:cubicBezTo>
                      <a:pt x="76761" y="199101"/>
                      <a:pt x="0" y="168873"/>
                      <a:pt x="0" y="136334"/>
                    </a:cubicBezTo>
                    <a:cubicBezTo>
                      <a:pt x="0" y="109219"/>
                      <a:pt x="53306" y="83708"/>
                      <a:pt x="147151" y="61447"/>
                    </a:cubicBezTo>
                    <a:close/>
                    <a:moveTo>
                      <a:pt x="1812462" y="0"/>
                    </a:moveTo>
                    <a:lnTo>
                      <a:pt x="1851400" y="1970"/>
                    </a:lnTo>
                    <a:cubicBezTo>
                      <a:pt x="2203321" y="29525"/>
                      <a:pt x="2438400" y="79392"/>
                      <a:pt x="2438400" y="136334"/>
                    </a:cubicBezTo>
                    <a:cubicBezTo>
                      <a:pt x="2438400" y="179719"/>
                      <a:pt x="2301937" y="218996"/>
                      <a:pt x="2081305" y="247428"/>
                    </a:cubicBezTo>
                    <a:lnTo>
                      <a:pt x="1899546" y="263219"/>
                    </a:lnTo>
                    <a:lnTo>
                      <a:pt x="1896608" y="269116"/>
                    </a:lnTo>
                    <a:cubicBezTo>
                      <a:pt x="1880281" y="285259"/>
                      <a:pt x="1852325" y="300545"/>
                      <a:pt x="1814589" y="314600"/>
                    </a:cubicBezTo>
                    <a:lnTo>
                      <a:pt x="1812462" y="315175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CA9334C-C717-E4AF-5F95-4748CC1B403B}"/>
                </a:ext>
              </a:extLst>
            </p:cNvPr>
            <p:cNvSpPr/>
            <p:nvPr/>
          </p:nvSpPr>
          <p:spPr>
            <a:xfrm>
              <a:off x="5190755" y="5062193"/>
              <a:ext cx="493328" cy="1192013"/>
            </a:xfrm>
            <a:custGeom>
              <a:avLst/>
              <a:gdLst>
                <a:gd name="connsiteX0" fmla="*/ 348785 w 693928"/>
                <a:gd name="connsiteY0" fmla="*/ 0 h 1192013"/>
                <a:gd name="connsiteX1" fmla="*/ 543219 w 693928"/>
                <a:gd name="connsiteY1" fmla="*/ 103520 h 1192013"/>
                <a:gd name="connsiteX2" fmla="*/ 545130 w 693928"/>
                <a:gd name="connsiteY2" fmla="*/ 111124 h 1192013"/>
                <a:gd name="connsiteX3" fmla="*/ 629033 w 693928"/>
                <a:gd name="connsiteY3" fmla="*/ 108941 h 1192013"/>
                <a:gd name="connsiteX4" fmla="*/ 693928 w 693928"/>
                <a:gd name="connsiteY4" fmla="*/ 109784 h 1192013"/>
                <a:gd name="connsiteX5" fmla="*/ 693928 w 693928"/>
                <a:gd name="connsiteY5" fmla="*/ 845190 h 1192013"/>
                <a:gd name="connsiteX6" fmla="*/ 686442 w 693928"/>
                <a:gd name="connsiteY6" fmla="*/ 879752 h 1192013"/>
                <a:gd name="connsiteX7" fmla="*/ 666674 w 693928"/>
                <a:gd name="connsiteY7" fmla="*/ 931947 h 1192013"/>
                <a:gd name="connsiteX8" fmla="*/ 671236 w 693928"/>
                <a:gd name="connsiteY8" fmla="*/ 995191 h 1192013"/>
                <a:gd name="connsiteX9" fmla="*/ 645897 w 693928"/>
                <a:gd name="connsiteY9" fmla="*/ 1170607 h 1192013"/>
                <a:gd name="connsiteX10" fmla="*/ 637583 w 693928"/>
                <a:gd name="connsiteY10" fmla="*/ 1192013 h 1192013"/>
                <a:gd name="connsiteX11" fmla="*/ 59990 w 693928"/>
                <a:gd name="connsiteY11" fmla="*/ 1192013 h 1192013"/>
                <a:gd name="connsiteX12" fmla="*/ 51676 w 693928"/>
                <a:gd name="connsiteY12" fmla="*/ 1170607 h 1192013"/>
                <a:gd name="connsiteX13" fmla="*/ 26336 w 693928"/>
                <a:gd name="connsiteY13" fmla="*/ 995191 h 1192013"/>
                <a:gd name="connsiteX14" fmla="*/ 32887 w 693928"/>
                <a:gd name="connsiteY14" fmla="*/ 904369 h 1192013"/>
                <a:gd name="connsiteX15" fmla="*/ 45938 w 693928"/>
                <a:gd name="connsiteY15" fmla="*/ 845607 h 1192013"/>
                <a:gd name="connsiteX16" fmla="*/ 33316 w 693928"/>
                <a:gd name="connsiteY16" fmla="*/ 787329 h 1192013"/>
                <a:gd name="connsiteX17" fmla="*/ 26336 w 693928"/>
                <a:gd name="connsiteY17" fmla="*/ 688099 h 1192013"/>
                <a:gd name="connsiteX18" fmla="*/ 32478 w 693928"/>
                <a:gd name="connsiteY18" fmla="*/ 600781 h 1192013"/>
                <a:gd name="connsiteX19" fmla="*/ 0 w 693928"/>
                <a:gd name="connsiteY19" fmla="*/ 575112 h 1192013"/>
                <a:gd name="connsiteX20" fmla="*/ 0 w 693928"/>
                <a:gd name="connsiteY20" fmla="*/ 132092 h 1192013"/>
                <a:gd name="connsiteX21" fmla="*/ 149804 w 693928"/>
                <a:gd name="connsiteY21" fmla="*/ 121614 h 1192013"/>
                <a:gd name="connsiteX22" fmla="*/ 154352 w 693928"/>
                <a:gd name="connsiteY22" fmla="*/ 103520 h 1192013"/>
                <a:gd name="connsiteX23" fmla="*/ 348785 w 693928"/>
                <a:gd name="connsiteY23" fmla="*/ 0 h 119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93928" h="1192013">
                  <a:moveTo>
                    <a:pt x="348785" y="0"/>
                  </a:moveTo>
                  <a:cubicBezTo>
                    <a:pt x="436191" y="0"/>
                    <a:pt x="511185" y="42686"/>
                    <a:pt x="543219" y="103520"/>
                  </a:cubicBezTo>
                  <a:lnTo>
                    <a:pt x="545130" y="111124"/>
                  </a:lnTo>
                  <a:lnTo>
                    <a:pt x="629033" y="108941"/>
                  </a:lnTo>
                  <a:lnTo>
                    <a:pt x="693928" y="109784"/>
                  </a:lnTo>
                  <a:lnTo>
                    <a:pt x="693928" y="845190"/>
                  </a:lnTo>
                  <a:lnTo>
                    <a:pt x="686442" y="879752"/>
                  </a:lnTo>
                  <a:lnTo>
                    <a:pt x="666674" y="931947"/>
                  </a:lnTo>
                  <a:lnTo>
                    <a:pt x="671236" y="995191"/>
                  </a:lnTo>
                  <a:cubicBezTo>
                    <a:pt x="671236" y="1057414"/>
                    <a:pt x="662213" y="1116691"/>
                    <a:pt x="645897" y="1170607"/>
                  </a:cubicBezTo>
                  <a:lnTo>
                    <a:pt x="637583" y="1192013"/>
                  </a:lnTo>
                  <a:lnTo>
                    <a:pt x="59990" y="1192013"/>
                  </a:lnTo>
                  <a:lnTo>
                    <a:pt x="51676" y="1170607"/>
                  </a:lnTo>
                  <a:cubicBezTo>
                    <a:pt x="35359" y="1116691"/>
                    <a:pt x="26336" y="1057414"/>
                    <a:pt x="26336" y="995191"/>
                  </a:cubicBezTo>
                  <a:cubicBezTo>
                    <a:pt x="26336" y="964080"/>
                    <a:pt x="28592" y="933705"/>
                    <a:pt x="32887" y="904369"/>
                  </a:cubicBezTo>
                  <a:lnTo>
                    <a:pt x="45938" y="845607"/>
                  </a:lnTo>
                  <a:lnTo>
                    <a:pt x="33316" y="787329"/>
                  </a:lnTo>
                  <a:cubicBezTo>
                    <a:pt x="28739" y="755277"/>
                    <a:pt x="26336" y="722090"/>
                    <a:pt x="26336" y="688099"/>
                  </a:cubicBezTo>
                  <a:lnTo>
                    <a:pt x="32478" y="600781"/>
                  </a:lnTo>
                  <a:lnTo>
                    <a:pt x="0" y="575112"/>
                  </a:lnTo>
                  <a:lnTo>
                    <a:pt x="0" y="132092"/>
                  </a:lnTo>
                  <a:lnTo>
                    <a:pt x="149804" y="121614"/>
                  </a:lnTo>
                  <a:lnTo>
                    <a:pt x="154352" y="103520"/>
                  </a:lnTo>
                  <a:cubicBezTo>
                    <a:pt x="186386" y="42686"/>
                    <a:pt x="261380" y="0"/>
                    <a:pt x="348785" y="0"/>
                  </a:cubicBezTo>
                  <a:close/>
                </a:path>
              </a:pathLst>
            </a:custGeom>
            <a:solidFill>
              <a:srgbClr val="C0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Up Arrow 38">
            <a:extLst>
              <a:ext uri="{FF2B5EF4-FFF2-40B4-BE49-F238E27FC236}">
                <a16:creationId xmlns:a16="http://schemas.microsoft.com/office/drawing/2014/main" id="{1478EFEC-58F7-589D-8E5B-4D64AB0BF699}"/>
              </a:ext>
            </a:extLst>
          </p:cNvPr>
          <p:cNvSpPr/>
          <p:nvPr/>
        </p:nvSpPr>
        <p:spPr>
          <a:xfrm>
            <a:off x="5931572" y="4968477"/>
            <a:ext cx="303287" cy="83255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EFE50-6E54-9506-924A-94D3C27B3000}"/>
              </a:ext>
            </a:extLst>
          </p:cNvPr>
          <p:cNvSpPr txBox="1"/>
          <p:nvPr/>
        </p:nvSpPr>
        <p:spPr>
          <a:xfrm>
            <a:off x="5551819" y="6009800"/>
            <a:ext cx="106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6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7979-E1D1-1916-3E3B-9C44EA00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Composite analysis</a:t>
            </a:r>
          </a:p>
        </p:txBody>
      </p:sp>
      <p:pic>
        <p:nvPicPr>
          <p:cNvPr id="4" name="Picture 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A06C5F6E-AEFE-E980-74A2-FB3F8DFFE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04"/>
          <a:stretch/>
        </p:blipFill>
        <p:spPr>
          <a:xfrm>
            <a:off x="367863" y="1690688"/>
            <a:ext cx="5652198" cy="3373821"/>
          </a:xfrm>
          <a:prstGeom prst="rect">
            <a:avLst/>
          </a:prstGeom>
        </p:spPr>
      </p:pic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82FA808-C19A-4E2F-9B08-CB171E9E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90" b="1914"/>
          <a:stretch/>
        </p:blipFill>
        <p:spPr>
          <a:xfrm>
            <a:off x="6020061" y="1742089"/>
            <a:ext cx="5652198" cy="337382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5E2048-25F5-E859-86CD-C891BC55AF76}"/>
              </a:ext>
            </a:extLst>
          </p:cNvPr>
          <p:cNvGrpSpPr/>
          <p:nvPr/>
        </p:nvGrpSpPr>
        <p:grpSpPr>
          <a:xfrm>
            <a:off x="7282525" y="4784111"/>
            <a:ext cx="2443089" cy="1192013"/>
            <a:chOff x="7622271" y="4874952"/>
            <a:chExt cx="2443089" cy="119201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D5546E6-E590-0296-A125-A61AFAF72B0A}"/>
                </a:ext>
              </a:extLst>
            </p:cNvPr>
            <p:cNvSpPr/>
            <p:nvPr/>
          </p:nvSpPr>
          <p:spPr>
            <a:xfrm>
              <a:off x="7622271" y="4874952"/>
              <a:ext cx="2438400" cy="1192013"/>
            </a:xfrm>
            <a:custGeom>
              <a:avLst/>
              <a:gdLst>
                <a:gd name="connsiteX0" fmla="*/ 938952 w 2438400"/>
                <a:gd name="connsiteY0" fmla="*/ 0 h 1192013"/>
                <a:gd name="connsiteX1" fmla="*/ 1133386 w 2438400"/>
                <a:gd name="connsiteY1" fmla="*/ 103520 h 1192013"/>
                <a:gd name="connsiteX2" fmla="*/ 1135297 w 2438400"/>
                <a:gd name="connsiteY2" fmla="*/ 111124 h 1192013"/>
                <a:gd name="connsiteX3" fmla="*/ 1219200 w 2438400"/>
                <a:gd name="connsiteY3" fmla="*/ 108941 h 1192013"/>
                <a:gd name="connsiteX4" fmla="*/ 2438400 w 2438400"/>
                <a:gd name="connsiteY4" fmla="*/ 266051 h 1192013"/>
                <a:gd name="connsiteX5" fmla="*/ 2081305 w 2438400"/>
                <a:gd name="connsiteY5" fmla="*/ 377145 h 1192013"/>
                <a:gd name="connsiteX6" fmla="*/ 1899546 w 2438400"/>
                <a:gd name="connsiteY6" fmla="*/ 392936 h 1192013"/>
                <a:gd name="connsiteX7" fmla="*/ 1896608 w 2438400"/>
                <a:gd name="connsiteY7" fmla="*/ 398833 h 1192013"/>
                <a:gd name="connsiteX8" fmla="*/ 1673885 w 2438400"/>
                <a:gd name="connsiteY8" fmla="*/ 482413 h 1192013"/>
                <a:gd name="connsiteX9" fmla="*/ 1415297 w 2438400"/>
                <a:gd name="connsiteY9" fmla="*/ 517687 h 1192013"/>
                <a:gd name="connsiteX10" fmla="*/ 1399346 w 2438400"/>
                <a:gd name="connsiteY10" fmla="*/ 555573 h 1192013"/>
                <a:gd name="connsiteX11" fmla="*/ 1331575 w 2438400"/>
                <a:gd name="connsiteY11" fmla="*/ 609136 h 1192013"/>
                <a:gd name="connsiteX12" fmla="*/ 1299050 w 2438400"/>
                <a:gd name="connsiteY12" fmla="*/ 623308 h 1192013"/>
                <a:gd name="connsiteX13" fmla="*/ 1303607 w 2438400"/>
                <a:gd name="connsiteY13" fmla="*/ 688099 h 1192013"/>
                <a:gd name="connsiteX14" fmla="*/ 1276609 w 2438400"/>
                <a:gd name="connsiteY14" fmla="*/ 879752 h 1192013"/>
                <a:gd name="connsiteX15" fmla="*/ 1256841 w 2438400"/>
                <a:gd name="connsiteY15" fmla="*/ 931947 h 1192013"/>
                <a:gd name="connsiteX16" fmla="*/ 1261403 w 2438400"/>
                <a:gd name="connsiteY16" fmla="*/ 995191 h 1192013"/>
                <a:gd name="connsiteX17" fmla="*/ 1236064 w 2438400"/>
                <a:gd name="connsiteY17" fmla="*/ 1170607 h 1192013"/>
                <a:gd name="connsiteX18" fmla="*/ 1227750 w 2438400"/>
                <a:gd name="connsiteY18" fmla="*/ 1192013 h 1192013"/>
                <a:gd name="connsiteX19" fmla="*/ 650157 w 2438400"/>
                <a:gd name="connsiteY19" fmla="*/ 1192013 h 1192013"/>
                <a:gd name="connsiteX20" fmla="*/ 641843 w 2438400"/>
                <a:gd name="connsiteY20" fmla="*/ 1170607 h 1192013"/>
                <a:gd name="connsiteX21" fmla="*/ 616503 w 2438400"/>
                <a:gd name="connsiteY21" fmla="*/ 995191 h 1192013"/>
                <a:gd name="connsiteX22" fmla="*/ 623054 w 2438400"/>
                <a:gd name="connsiteY22" fmla="*/ 904369 h 1192013"/>
                <a:gd name="connsiteX23" fmla="*/ 636105 w 2438400"/>
                <a:gd name="connsiteY23" fmla="*/ 845607 h 1192013"/>
                <a:gd name="connsiteX24" fmla="*/ 623483 w 2438400"/>
                <a:gd name="connsiteY24" fmla="*/ 787329 h 1192013"/>
                <a:gd name="connsiteX25" fmla="*/ 616503 w 2438400"/>
                <a:gd name="connsiteY25" fmla="*/ 688099 h 1192013"/>
                <a:gd name="connsiteX26" fmla="*/ 622645 w 2438400"/>
                <a:gd name="connsiteY26" fmla="*/ 600781 h 1192013"/>
                <a:gd name="connsiteX27" fmla="*/ 565445 w 2438400"/>
                <a:gd name="connsiteY27" fmla="*/ 555573 h 1192013"/>
                <a:gd name="connsiteX28" fmla="*/ 535636 w 2438400"/>
                <a:gd name="connsiteY28" fmla="*/ 484773 h 1192013"/>
                <a:gd name="connsiteX29" fmla="*/ 518333 w 2438400"/>
                <a:gd name="connsiteY29" fmla="*/ 482413 h 1192013"/>
                <a:gd name="connsiteX30" fmla="*/ 279010 w 2438400"/>
                <a:gd name="connsiteY30" fmla="*/ 365516 h 1192013"/>
                <a:gd name="connsiteX31" fmla="*/ 279272 w 2438400"/>
                <a:gd name="connsiteY31" fmla="*/ 364990 h 1192013"/>
                <a:gd name="connsiteX32" fmla="*/ 208220 w 2438400"/>
                <a:gd name="connsiteY32" fmla="*/ 353893 h 1192013"/>
                <a:gd name="connsiteX33" fmla="*/ 0 w 2438400"/>
                <a:gd name="connsiteY33" fmla="*/ 266051 h 1192013"/>
                <a:gd name="connsiteX34" fmla="*/ 537533 w 2438400"/>
                <a:gd name="connsiteY34" fmla="*/ 135773 h 1192013"/>
                <a:gd name="connsiteX35" fmla="*/ 739971 w 2438400"/>
                <a:gd name="connsiteY35" fmla="*/ 121614 h 1192013"/>
                <a:gd name="connsiteX36" fmla="*/ 744519 w 2438400"/>
                <a:gd name="connsiteY36" fmla="*/ 103520 h 1192013"/>
                <a:gd name="connsiteX37" fmla="*/ 938952 w 2438400"/>
                <a:gd name="connsiteY37" fmla="*/ 0 h 119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38400" h="1192013">
                  <a:moveTo>
                    <a:pt x="938952" y="0"/>
                  </a:moveTo>
                  <a:cubicBezTo>
                    <a:pt x="1026358" y="0"/>
                    <a:pt x="1101352" y="42686"/>
                    <a:pt x="1133386" y="103520"/>
                  </a:cubicBezTo>
                  <a:lnTo>
                    <a:pt x="1135297" y="111124"/>
                  </a:lnTo>
                  <a:lnTo>
                    <a:pt x="1219200" y="108941"/>
                  </a:lnTo>
                  <a:cubicBezTo>
                    <a:pt x="1892546" y="108941"/>
                    <a:pt x="2438400" y="179282"/>
                    <a:pt x="2438400" y="266051"/>
                  </a:cubicBezTo>
                  <a:cubicBezTo>
                    <a:pt x="2438400" y="309436"/>
                    <a:pt x="2301937" y="348713"/>
                    <a:pt x="2081305" y="377145"/>
                  </a:cubicBezTo>
                  <a:lnTo>
                    <a:pt x="1899546" y="392936"/>
                  </a:lnTo>
                  <a:lnTo>
                    <a:pt x="1896608" y="398833"/>
                  </a:lnTo>
                  <a:cubicBezTo>
                    <a:pt x="1863954" y="431119"/>
                    <a:pt x="1784785" y="459976"/>
                    <a:pt x="1673885" y="482413"/>
                  </a:cubicBezTo>
                  <a:lnTo>
                    <a:pt x="1415297" y="517687"/>
                  </a:lnTo>
                  <a:lnTo>
                    <a:pt x="1399346" y="555573"/>
                  </a:lnTo>
                  <a:cubicBezTo>
                    <a:pt x="1382172" y="575043"/>
                    <a:pt x="1359241" y="593061"/>
                    <a:pt x="1331575" y="609136"/>
                  </a:cubicBezTo>
                  <a:lnTo>
                    <a:pt x="1299050" y="623308"/>
                  </a:lnTo>
                  <a:lnTo>
                    <a:pt x="1303607" y="688099"/>
                  </a:lnTo>
                  <a:cubicBezTo>
                    <a:pt x="1303607" y="756081"/>
                    <a:pt x="1293994" y="820845"/>
                    <a:pt x="1276609" y="879752"/>
                  </a:cubicBezTo>
                  <a:lnTo>
                    <a:pt x="1256841" y="931947"/>
                  </a:lnTo>
                  <a:lnTo>
                    <a:pt x="1261403" y="995191"/>
                  </a:lnTo>
                  <a:cubicBezTo>
                    <a:pt x="1261403" y="1057414"/>
                    <a:pt x="1252380" y="1116691"/>
                    <a:pt x="1236064" y="1170607"/>
                  </a:cubicBezTo>
                  <a:lnTo>
                    <a:pt x="1227750" y="1192013"/>
                  </a:lnTo>
                  <a:lnTo>
                    <a:pt x="650157" y="1192013"/>
                  </a:lnTo>
                  <a:lnTo>
                    <a:pt x="641843" y="1170607"/>
                  </a:lnTo>
                  <a:cubicBezTo>
                    <a:pt x="625526" y="1116691"/>
                    <a:pt x="616503" y="1057414"/>
                    <a:pt x="616503" y="995191"/>
                  </a:cubicBezTo>
                  <a:cubicBezTo>
                    <a:pt x="616503" y="964080"/>
                    <a:pt x="618759" y="933705"/>
                    <a:pt x="623054" y="904369"/>
                  </a:cubicBezTo>
                  <a:lnTo>
                    <a:pt x="636105" y="845607"/>
                  </a:lnTo>
                  <a:lnTo>
                    <a:pt x="623483" y="787329"/>
                  </a:lnTo>
                  <a:cubicBezTo>
                    <a:pt x="618906" y="755277"/>
                    <a:pt x="616503" y="722090"/>
                    <a:pt x="616503" y="688099"/>
                  </a:cubicBezTo>
                  <a:lnTo>
                    <a:pt x="622645" y="600781"/>
                  </a:lnTo>
                  <a:lnTo>
                    <a:pt x="565445" y="555573"/>
                  </a:lnTo>
                  <a:lnTo>
                    <a:pt x="535636" y="484773"/>
                  </a:lnTo>
                  <a:lnTo>
                    <a:pt x="518333" y="482413"/>
                  </a:lnTo>
                  <a:cubicBezTo>
                    <a:pt x="370467" y="452497"/>
                    <a:pt x="279010" y="411167"/>
                    <a:pt x="279010" y="365516"/>
                  </a:cubicBezTo>
                  <a:lnTo>
                    <a:pt x="279272" y="364990"/>
                  </a:lnTo>
                  <a:lnTo>
                    <a:pt x="208220" y="353893"/>
                  </a:lnTo>
                  <a:cubicBezTo>
                    <a:pt x="76761" y="328818"/>
                    <a:pt x="0" y="298590"/>
                    <a:pt x="0" y="266051"/>
                  </a:cubicBezTo>
                  <a:cubicBezTo>
                    <a:pt x="0" y="211821"/>
                    <a:pt x="213224" y="164007"/>
                    <a:pt x="537533" y="135773"/>
                  </a:cubicBezTo>
                  <a:lnTo>
                    <a:pt x="739971" y="121614"/>
                  </a:lnTo>
                  <a:lnTo>
                    <a:pt x="744519" y="103520"/>
                  </a:lnTo>
                  <a:cubicBezTo>
                    <a:pt x="776553" y="42686"/>
                    <a:pt x="851547" y="0"/>
                    <a:pt x="938952" y="0"/>
                  </a:cubicBezTo>
                  <a:close/>
                </a:path>
              </a:pathLst>
            </a:custGeom>
            <a:solidFill>
              <a:srgbClr val="C0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7E5FAEE-C294-9489-FD7E-235E2C5BD1D7}"/>
                </a:ext>
              </a:extLst>
            </p:cNvPr>
            <p:cNvSpPr/>
            <p:nvPr/>
          </p:nvSpPr>
          <p:spPr>
            <a:xfrm>
              <a:off x="7626960" y="4988533"/>
              <a:ext cx="2438400" cy="474057"/>
            </a:xfrm>
            <a:custGeom>
              <a:avLst/>
              <a:gdLst>
                <a:gd name="connsiteX0" fmla="*/ 574505 w 2438400"/>
                <a:gd name="connsiteY0" fmla="*/ 22387 h 474057"/>
                <a:gd name="connsiteX1" fmla="*/ 574505 w 2438400"/>
                <a:gd name="connsiteY1" fmla="*/ 451934 h 474057"/>
                <a:gd name="connsiteX2" fmla="*/ 565445 w 2438400"/>
                <a:gd name="connsiteY2" fmla="*/ 444773 h 474057"/>
                <a:gd name="connsiteX3" fmla="*/ 535636 w 2438400"/>
                <a:gd name="connsiteY3" fmla="*/ 373973 h 474057"/>
                <a:gd name="connsiteX4" fmla="*/ 518333 w 2438400"/>
                <a:gd name="connsiteY4" fmla="*/ 371613 h 474057"/>
                <a:gd name="connsiteX5" fmla="*/ 279010 w 2438400"/>
                <a:gd name="connsiteY5" fmla="*/ 254716 h 474057"/>
                <a:gd name="connsiteX6" fmla="*/ 279272 w 2438400"/>
                <a:gd name="connsiteY6" fmla="*/ 254190 h 474057"/>
                <a:gd name="connsiteX7" fmla="*/ 208220 w 2438400"/>
                <a:gd name="connsiteY7" fmla="*/ 243093 h 474057"/>
                <a:gd name="connsiteX8" fmla="*/ 0 w 2438400"/>
                <a:gd name="connsiteY8" fmla="*/ 155251 h 474057"/>
                <a:gd name="connsiteX9" fmla="*/ 537533 w 2438400"/>
                <a:gd name="connsiteY9" fmla="*/ 24973 h 474057"/>
                <a:gd name="connsiteX10" fmla="*/ 1362295 w 2438400"/>
                <a:gd name="connsiteY10" fmla="*/ 0 h 474057"/>
                <a:gd name="connsiteX11" fmla="*/ 1464911 w 2438400"/>
                <a:gd name="connsiteY11" fmla="*/ 1333 h 474057"/>
                <a:gd name="connsiteX12" fmla="*/ 2438400 w 2438400"/>
                <a:gd name="connsiteY12" fmla="*/ 155251 h 474057"/>
                <a:gd name="connsiteX13" fmla="*/ 2081305 w 2438400"/>
                <a:gd name="connsiteY13" fmla="*/ 266345 h 474057"/>
                <a:gd name="connsiteX14" fmla="*/ 1899546 w 2438400"/>
                <a:gd name="connsiteY14" fmla="*/ 282136 h 474057"/>
                <a:gd name="connsiteX15" fmla="*/ 1896608 w 2438400"/>
                <a:gd name="connsiteY15" fmla="*/ 288033 h 474057"/>
                <a:gd name="connsiteX16" fmla="*/ 1673885 w 2438400"/>
                <a:gd name="connsiteY16" fmla="*/ 371613 h 474057"/>
                <a:gd name="connsiteX17" fmla="*/ 1415297 w 2438400"/>
                <a:gd name="connsiteY17" fmla="*/ 406887 h 474057"/>
                <a:gd name="connsiteX18" fmla="*/ 1399346 w 2438400"/>
                <a:gd name="connsiteY18" fmla="*/ 444773 h 474057"/>
                <a:gd name="connsiteX19" fmla="*/ 1362295 w 2438400"/>
                <a:gd name="connsiteY19" fmla="*/ 474057 h 47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38400" h="474057">
                  <a:moveTo>
                    <a:pt x="574505" y="22387"/>
                  </a:moveTo>
                  <a:lnTo>
                    <a:pt x="574505" y="451934"/>
                  </a:lnTo>
                  <a:lnTo>
                    <a:pt x="565445" y="444773"/>
                  </a:lnTo>
                  <a:lnTo>
                    <a:pt x="535636" y="373973"/>
                  </a:lnTo>
                  <a:lnTo>
                    <a:pt x="518333" y="371613"/>
                  </a:lnTo>
                  <a:cubicBezTo>
                    <a:pt x="370467" y="341697"/>
                    <a:pt x="279010" y="300367"/>
                    <a:pt x="279010" y="254716"/>
                  </a:cubicBezTo>
                  <a:lnTo>
                    <a:pt x="279272" y="254190"/>
                  </a:lnTo>
                  <a:lnTo>
                    <a:pt x="208220" y="243093"/>
                  </a:lnTo>
                  <a:cubicBezTo>
                    <a:pt x="76761" y="218018"/>
                    <a:pt x="0" y="187790"/>
                    <a:pt x="0" y="155251"/>
                  </a:cubicBezTo>
                  <a:cubicBezTo>
                    <a:pt x="0" y="101021"/>
                    <a:pt x="213224" y="53207"/>
                    <a:pt x="537533" y="24973"/>
                  </a:cubicBezTo>
                  <a:close/>
                  <a:moveTo>
                    <a:pt x="1362295" y="0"/>
                  </a:moveTo>
                  <a:lnTo>
                    <a:pt x="1464911" y="1333"/>
                  </a:lnTo>
                  <a:cubicBezTo>
                    <a:pt x="2020481" y="15983"/>
                    <a:pt x="2438400" y="79328"/>
                    <a:pt x="2438400" y="155251"/>
                  </a:cubicBezTo>
                  <a:cubicBezTo>
                    <a:pt x="2438400" y="198636"/>
                    <a:pt x="2301937" y="237913"/>
                    <a:pt x="2081305" y="266345"/>
                  </a:cubicBezTo>
                  <a:lnTo>
                    <a:pt x="1899546" y="282136"/>
                  </a:lnTo>
                  <a:lnTo>
                    <a:pt x="1896608" y="288033"/>
                  </a:lnTo>
                  <a:cubicBezTo>
                    <a:pt x="1863954" y="320319"/>
                    <a:pt x="1784785" y="349176"/>
                    <a:pt x="1673885" y="371613"/>
                  </a:cubicBezTo>
                  <a:lnTo>
                    <a:pt x="1415297" y="406887"/>
                  </a:lnTo>
                  <a:lnTo>
                    <a:pt x="1399346" y="444773"/>
                  </a:lnTo>
                  <a:lnTo>
                    <a:pt x="1362295" y="474057"/>
                  </a:lnTo>
                  <a:close/>
                </a:path>
              </a:pathLst>
            </a:custGeom>
            <a:solidFill>
              <a:schemeClr val="accent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EEBE5C2-A720-0726-D0AF-9BBBEE667554}"/>
                </a:ext>
              </a:extLst>
            </p:cNvPr>
            <p:cNvSpPr/>
            <p:nvPr/>
          </p:nvSpPr>
          <p:spPr>
            <a:xfrm>
              <a:off x="7623072" y="5004384"/>
              <a:ext cx="2438400" cy="315175"/>
            </a:xfrm>
            <a:custGeom>
              <a:avLst/>
              <a:gdLst>
                <a:gd name="connsiteX0" fmla="*/ 311908 w 2438400"/>
                <a:gd name="connsiteY0" fmla="*/ 31571 h 315175"/>
                <a:gd name="connsiteX1" fmla="*/ 311908 w 2438400"/>
                <a:gd name="connsiteY1" fmla="*/ 279739 h 315175"/>
                <a:gd name="connsiteX2" fmla="*/ 295611 w 2438400"/>
                <a:gd name="connsiteY2" fmla="*/ 269117 h 315175"/>
                <a:gd name="connsiteX3" fmla="*/ 279010 w 2438400"/>
                <a:gd name="connsiteY3" fmla="*/ 235799 h 315175"/>
                <a:gd name="connsiteX4" fmla="*/ 279272 w 2438400"/>
                <a:gd name="connsiteY4" fmla="*/ 235273 h 315175"/>
                <a:gd name="connsiteX5" fmla="*/ 208220 w 2438400"/>
                <a:gd name="connsiteY5" fmla="*/ 224176 h 315175"/>
                <a:gd name="connsiteX6" fmla="*/ 0 w 2438400"/>
                <a:gd name="connsiteY6" fmla="*/ 136334 h 315175"/>
                <a:gd name="connsiteX7" fmla="*/ 147151 w 2438400"/>
                <a:gd name="connsiteY7" fmla="*/ 61447 h 315175"/>
                <a:gd name="connsiteX8" fmla="*/ 1812462 w 2438400"/>
                <a:gd name="connsiteY8" fmla="*/ 0 h 315175"/>
                <a:gd name="connsiteX9" fmla="*/ 1851400 w 2438400"/>
                <a:gd name="connsiteY9" fmla="*/ 1970 h 315175"/>
                <a:gd name="connsiteX10" fmla="*/ 2438400 w 2438400"/>
                <a:gd name="connsiteY10" fmla="*/ 136334 h 315175"/>
                <a:gd name="connsiteX11" fmla="*/ 2081305 w 2438400"/>
                <a:gd name="connsiteY11" fmla="*/ 247428 h 315175"/>
                <a:gd name="connsiteX12" fmla="*/ 1899546 w 2438400"/>
                <a:gd name="connsiteY12" fmla="*/ 263219 h 315175"/>
                <a:gd name="connsiteX13" fmla="*/ 1896608 w 2438400"/>
                <a:gd name="connsiteY13" fmla="*/ 269116 h 315175"/>
                <a:gd name="connsiteX14" fmla="*/ 1814589 w 2438400"/>
                <a:gd name="connsiteY14" fmla="*/ 314600 h 315175"/>
                <a:gd name="connsiteX15" fmla="*/ 1812462 w 2438400"/>
                <a:gd name="connsiteY15" fmla="*/ 315175 h 31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8400" h="315175">
                  <a:moveTo>
                    <a:pt x="311908" y="31571"/>
                  </a:moveTo>
                  <a:lnTo>
                    <a:pt x="311908" y="279739"/>
                  </a:lnTo>
                  <a:lnTo>
                    <a:pt x="295611" y="269117"/>
                  </a:lnTo>
                  <a:cubicBezTo>
                    <a:pt x="284726" y="258355"/>
                    <a:pt x="279010" y="247212"/>
                    <a:pt x="279010" y="235799"/>
                  </a:cubicBezTo>
                  <a:lnTo>
                    <a:pt x="279272" y="235273"/>
                  </a:lnTo>
                  <a:lnTo>
                    <a:pt x="208220" y="224176"/>
                  </a:lnTo>
                  <a:cubicBezTo>
                    <a:pt x="76761" y="199101"/>
                    <a:pt x="0" y="168873"/>
                    <a:pt x="0" y="136334"/>
                  </a:cubicBezTo>
                  <a:cubicBezTo>
                    <a:pt x="0" y="109219"/>
                    <a:pt x="53306" y="83708"/>
                    <a:pt x="147151" y="61447"/>
                  </a:cubicBezTo>
                  <a:close/>
                  <a:moveTo>
                    <a:pt x="1812462" y="0"/>
                  </a:moveTo>
                  <a:lnTo>
                    <a:pt x="1851400" y="1970"/>
                  </a:lnTo>
                  <a:cubicBezTo>
                    <a:pt x="2203321" y="29525"/>
                    <a:pt x="2438400" y="79392"/>
                    <a:pt x="2438400" y="136334"/>
                  </a:cubicBezTo>
                  <a:cubicBezTo>
                    <a:pt x="2438400" y="179719"/>
                    <a:pt x="2301937" y="218996"/>
                    <a:pt x="2081305" y="247428"/>
                  </a:cubicBezTo>
                  <a:lnTo>
                    <a:pt x="1899546" y="263219"/>
                  </a:lnTo>
                  <a:lnTo>
                    <a:pt x="1896608" y="269116"/>
                  </a:lnTo>
                  <a:cubicBezTo>
                    <a:pt x="1880281" y="285259"/>
                    <a:pt x="1852325" y="300545"/>
                    <a:pt x="1814589" y="314600"/>
                  </a:cubicBezTo>
                  <a:lnTo>
                    <a:pt x="1812462" y="315175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61306F-A00F-E085-4A6C-F01DB89EFD91}"/>
              </a:ext>
            </a:extLst>
          </p:cNvPr>
          <p:cNvGrpSpPr/>
          <p:nvPr/>
        </p:nvGrpSpPr>
        <p:grpSpPr>
          <a:xfrm>
            <a:off x="5639640" y="4807385"/>
            <a:ext cx="1064602" cy="1192013"/>
            <a:chOff x="4984956" y="5062193"/>
            <a:chExt cx="1064602" cy="11920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A5A077-9B6A-CA3E-81E2-94353F6FE3C1}"/>
                </a:ext>
              </a:extLst>
            </p:cNvPr>
            <p:cNvGrpSpPr/>
            <p:nvPr/>
          </p:nvGrpSpPr>
          <p:grpSpPr>
            <a:xfrm>
              <a:off x="4984956" y="5160869"/>
              <a:ext cx="1064602" cy="474057"/>
              <a:chOff x="4612879" y="4195754"/>
              <a:chExt cx="2442288" cy="474057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85B7F7B-5F4B-E70F-9763-1164A05B5BB2}"/>
                  </a:ext>
                </a:extLst>
              </p:cNvPr>
              <p:cNvSpPr/>
              <p:nvPr/>
            </p:nvSpPr>
            <p:spPr>
              <a:xfrm>
                <a:off x="4616767" y="4195754"/>
                <a:ext cx="2438400" cy="474057"/>
              </a:xfrm>
              <a:custGeom>
                <a:avLst/>
                <a:gdLst>
                  <a:gd name="connsiteX0" fmla="*/ 574505 w 2438400"/>
                  <a:gd name="connsiteY0" fmla="*/ 22387 h 474057"/>
                  <a:gd name="connsiteX1" fmla="*/ 574505 w 2438400"/>
                  <a:gd name="connsiteY1" fmla="*/ 451934 h 474057"/>
                  <a:gd name="connsiteX2" fmla="*/ 565445 w 2438400"/>
                  <a:gd name="connsiteY2" fmla="*/ 444773 h 474057"/>
                  <a:gd name="connsiteX3" fmla="*/ 535636 w 2438400"/>
                  <a:gd name="connsiteY3" fmla="*/ 373973 h 474057"/>
                  <a:gd name="connsiteX4" fmla="*/ 518333 w 2438400"/>
                  <a:gd name="connsiteY4" fmla="*/ 371613 h 474057"/>
                  <a:gd name="connsiteX5" fmla="*/ 279010 w 2438400"/>
                  <a:gd name="connsiteY5" fmla="*/ 254716 h 474057"/>
                  <a:gd name="connsiteX6" fmla="*/ 279272 w 2438400"/>
                  <a:gd name="connsiteY6" fmla="*/ 254190 h 474057"/>
                  <a:gd name="connsiteX7" fmla="*/ 208220 w 2438400"/>
                  <a:gd name="connsiteY7" fmla="*/ 243093 h 474057"/>
                  <a:gd name="connsiteX8" fmla="*/ 0 w 2438400"/>
                  <a:gd name="connsiteY8" fmla="*/ 155251 h 474057"/>
                  <a:gd name="connsiteX9" fmla="*/ 537533 w 2438400"/>
                  <a:gd name="connsiteY9" fmla="*/ 24973 h 474057"/>
                  <a:gd name="connsiteX10" fmla="*/ 1362295 w 2438400"/>
                  <a:gd name="connsiteY10" fmla="*/ 0 h 474057"/>
                  <a:gd name="connsiteX11" fmla="*/ 1464911 w 2438400"/>
                  <a:gd name="connsiteY11" fmla="*/ 1333 h 474057"/>
                  <a:gd name="connsiteX12" fmla="*/ 2438400 w 2438400"/>
                  <a:gd name="connsiteY12" fmla="*/ 155251 h 474057"/>
                  <a:gd name="connsiteX13" fmla="*/ 2081305 w 2438400"/>
                  <a:gd name="connsiteY13" fmla="*/ 266345 h 474057"/>
                  <a:gd name="connsiteX14" fmla="*/ 1899546 w 2438400"/>
                  <a:gd name="connsiteY14" fmla="*/ 282136 h 474057"/>
                  <a:gd name="connsiteX15" fmla="*/ 1896608 w 2438400"/>
                  <a:gd name="connsiteY15" fmla="*/ 288033 h 474057"/>
                  <a:gd name="connsiteX16" fmla="*/ 1673885 w 2438400"/>
                  <a:gd name="connsiteY16" fmla="*/ 371613 h 474057"/>
                  <a:gd name="connsiteX17" fmla="*/ 1415297 w 2438400"/>
                  <a:gd name="connsiteY17" fmla="*/ 406887 h 474057"/>
                  <a:gd name="connsiteX18" fmla="*/ 1399346 w 2438400"/>
                  <a:gd name="connsiteY18" fmla="*/ 444773 h 474057"/>
                  <a:gd name="connsiteX19" fmla="*/ 1362295 w 2438400"/>
                  <a:gd name="connsiteY19" fmla="*/ 474057 h 47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8400" h="474057">
                    <a:moveTo>
                      <a:pt x="574505" y="22387"/>
                    </a:moveTo>
                    <a:lnTo>
                      <a:pt x="574505" y="451934"/>
                    </a:lnTo>
                    <a:lnTo>
                      <a:pt x="565445" y="444773"/>
                    </a:lnTo>
                    <a:lnTo>
                      <a:pt x="535636" y="373973"/>
                    </a:lnTo>
                    <a:lnTo>
                      <a:pt x="518333" y="371613"/>
                    </a:lnTo>
                    <a:cubicBezTo>
                      <a:pt x="370467" y="341697"/>
                      <a:pt x="279010" y="300367"/>
                      <a:pt x="279010" y="254716"/>
                    </a:cubicBezTo>
                    <a:lnTo>
                      <a:pt x="279272" y="254190"/>
                    </a:lnTo>
                    <a:lnTo>
                      <a:pt x="208220" y="243093"/>
                    </a:lnTo>
                    <a:cubicBezTo>
                      <a:pt x="76761" y="218018"/>
                      <a:pt x="0" y="187790"/>
                      <a:pt x="0" y="155251"/>
                    </a:cubicBezTo>
                    <a:cubicBezTo>
                      <a:pt x="0" y="101021"/>
                      <a:pt x="213224" y="53207"/>
                      <a:pt x="537533" y="24973"/>
                    </a:cubicBezTo>
                    <a:close/>
                    <a:moveTo>
                      <a:pt x="1362295" y="0"/>
                    </a:moveTo>
                    <a:lnTo>
                      <a:pt x="1464911" y="1333"/>
                    </a:lnTo>
                    <a:cubicBezTo>
                      <a:pt x="2020481" y="15983"/>
                      <a:pt x="2438400" y="79328"/>
                      <a:pt x="2438400" y="155251"/>
                    </a:cubicBezTo>
                    <a:cubicBezTo>
                      <a:pt x="2438400" y="198636"/>
                      <a:pt x="2301937" y="237913"/>
                      <a:pt x="2081305" y="266345"/>
                    </a:cubicBezTo>
                    <a:lnTo>
                      <a:pt x="1899546" y="282136"/>
                    </a:lnTo>
                    <a:lnTo>
                      <a:pt x="1896608" y="288033"/>
                    </a:lnTo>
                    <a:cubicBezTo>
                      <a:pt x="1863954" y="320319"/>
                      <a:pt x="1784785" y="349176"/>
                      <a:pt x="1673885" y="371613"/>
                    </a:cubicBezTo>
                    <a:lnTo>
                      <a:pt x="1415297" y="406887"/>
                    </a:lnTo>
                    <a:lnTo>
                      <a:pt x="1399346" y="444773"/>
                    </a:lnTo>
                    <a:lnTo>
                      <a:pt x="1362295" y="474057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2BFF39F-6BD8-FEE9-8A11-3F74C2300655}"/>
                  </a:ext>
                </a:extLst>
              </p:cNvPr>
              <p:cNvSpPr/>
              <p:nvPr/>
            </p:nvSpPr>
            <p:spPr>
              <a:xfrm>
                <a:off x="4612879" y="4211605"/>
                <a:ext cx="2438400" cy="315175"/>
              </a:xfrm>
              <a:custGeom>
                <a:avLst/>
                <a:gdLst>
                  <a:gd name="connsiteX0" fmla="*/ 311908 w 2438400"/>
                  <a:gd name="connsiteY0" fmla="*/ 31571 h 315175"/>
                  <a:gd name="connsiteX1" fmla="*/ 311908 w 2438400"/>
                  <a:gd name="connsiteY1" fmla="*/ 279739 h 315175"/>
                  <a:gd name="connsiteX2" fmla="*/ 295611 w 2438400"/>
                  <a:gd name="connsiteY2" fmla="*/ 269117 h 315175"/>
                  <a:gd name="connsiteX3" fmla="*/ 279010 w 2438400"/>
                  <a:gd name="connsiteY3" fmla="*/ 235799 h 315175"/>
                  <a:gd name="connsiteX4" fmla="*/ 279272 w 2438400"/>
                  <a:gd name="connsiteY4" fmla="*/ 235273 h 315175"/>
                  <a:gd name="connsiteX5" fmla="*/ 208220 w 2438400"/>
                  <a:gd name="connsiteY5" fmla="*/ 224176 h 315175"/>
                  <a:gd name="connsiteX6" fmla="*/ 0 w 2438400"/>
                  <a:gd name="connsiteY6" fmla="*/ 136334 h 315175"/>
                  <a:gd name="connsiteX7" fmla="*/ 147151 w 2438400"/>
                  <a:gd name="connsiteY7" fmla="*/ 61447 h 315175"/>
                  <a:gd name="connsiteX8" fmla="*/ 1812462 w 2438400"/>
                  <a:gd name="connsiteY8" fmla="*/ 0 h 315175"/>
                  <a:gd name="connsiteX9" fmla="*/ 1851400 w 2438400"/>
                  <a:gd name="connsiteY9" fmla="*/ 1970 h 315175"/>
                  <a:gd name="connsiteX10" fmla="*/ 2438400 w 2438400"/>
                  <a:gd name="connsiteY10" fmla="*/ 136334 h 315175"/>
                  <a:gd name="connsiteX11" fmla="*/ 2081305 w 2438400"/>
                  <a:gd name="connsiteY11" fmla="*/ 247428 h 315175"/>
                  <a:gd name="connsiteX12" fmla="*/ 1899546 w 2438400"/>
                  <a:gd name="connsiteY12" fmla="*/ 263219 h 315175"/>
                  <a:gd name="connsiteX13" fmla="*/ 1896608 w 2438400"/>
                  <a:gd name="connsiteY13" fmla="*/ 269116 h 315175"/>
                  <a:gd name="connsiteX14" fmla="*/ 1814589 w 2438400"/>
                  <a:gd name="connsiteY14" fmla="*/ 314600 h 315175"/>
                  <a:gd name="connsiteX15" fmla="*/ 1812462 w 2438400"/>
                  <a:gd name="connsiteY15" fmla="*/ 315175 h 31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0" h="315175">
                    <a:moveTo>
                      <a:pt x="311908" y="31571"/>
                    </a:moveTo>
                    <a:lnTo>
                      <a:pt x="311908" y="279739"/>
                    </a:lnTo>
                    <a:lnTo>
                      <a:pt x="295611" y="269117"/>
                    </a:lnTo>
                    <a:cubicBezTo>
                      <a:pt x="284726" y="258355"/>
                      <a:pt x="279010" y="247212"/>
                      <a:pt x="279010" y="235799"/>
                    </a:cubicBezTo>
                    <a:lnTo>
                      <a:pt x="279272" y="235273"/>
                    </a:lnTo>
                    <a:lnTo>
                      <a:pt x="208220" y="224176"/>
                    </a:lnTo>
                    <a:cubicBezTo>
                      <a:pt x="76761" y="199101"/>
                      <a:pt x="0" y="168873"/>
                      <a:pt x="0" y="136334"/>
                    </a:cubicBezTo>
                    <a:cubicBezTo>
                      <a:pt x="0" y="109219"/>
                      <a:pt x="53306" y="83708"/>
                      <a:pt x="147151" y="61447"/>
                    </a:cubicBezTo>
                    <a:close/>
                    <a:moveTo>
                      <a:pt x="1812462" y="0"/>
                    </a:moveTo>
                    <a:lnTo>
                      <a:pt x="1851400" y="1970"/>
                    </a:lnTo>
                    <a:cubicBezTo>
                      <a:pt x="2203321" y="29525"/>
                      <a:pt x="2438400" y="79392"/>
                      <a:pt x="2438400" y="136334"/>
                    </a:cubicBezTo>
                    <a:cubicBezTo>
                      <a:pt x="2438400" y="179719"/>
                      <a:pt x="2301937" y="218996"/>
                      <a:pt x="2081305" y="247428"/>
                    </a:cubicBezTo>
                    <a:lnTo>
                      <a:pt x="1899546" y="263219"/>
                    </a:lnTo>
                    <a:lnTo>
                      <a:pt x="1896608" y="269116"/>
                    </a:lnTo>
                    <a:cubicBezTo>
                      <a:pt x="1880281" y="285259"/>
                      <a:pt x="1852325" y="300545"/>
                      <a:pt x="1814589" y="314600"/>
                    </a:cubicBezTo>
                    <a:lnTo>
                      <a:pt x="1812462" y="315175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CA9334C-C717-E4AF-5F95-4748CC1B403B}"/>
                </a:ext>
              </a:extLst>
            </p:cNvPr>
            <p:cNvSpPr/>
            <p:nvPr/>
          </p:nvSpPr>
          <p:spPr>
            <a:xfrm>
              <a:off x="5190755" y="5062193"/>
              <a:ext cx="493328" cy="1192013"/>
            </a:xfrm>
            <a:custGeom>
              <a:avLst/>
              <a:gdLst>
                <a:gd name="connsiteX0" fmla="*/ 348785 w 693928"/>
                <a:gd name="connsiteY0" fmla="*/ 0 h 1192013"/>
                <a:gd name="connsiteX1" fmla="*/ 543219 w 693928"/>
                <a:gd name="connsiteY1" fmla="*/ 103520 h 1192013"/>
                <a:gd name="connsiteX2" fmla="*/ 545130 w 693928"/>
                <a:gd name="connsiteY2" fmla="*/ 111124 h 1192013"/>
                <a:gd name="connsiteX3" fmla="*/ 629033 w 693928"/>
                <a:gd name="connsiteY3" fmla="*/ 108941 h 1192013"/>
                <a:gd name="connsiteX4" fmla="*/ 693928 w 693928"/>
                <a:gd name="connsiteY4" fmla="*/ 109784 h 1192013"/>
                <a:gd name="connsiteX5" fmla="*/ 693928 w 693928"/>
                <a:gd name="connsiteY5" fmla="*/ 845190 h 1192013"/>
                <a:gd name="connsiteX6" fmla="*/ 686442 w 693928"/>
                <a:gd name="connsiteY6" fmla="*/ 879752 h 1192013"/>
                <a:gd name="connsiteX7" fmla="*/ 666674 w 693928"/>
                <a:gd name="connsiteY7" fmla="*/ 931947 h 1192013"/>
                <a:gd name="connsiteX8" fmla="*/ 671236 w 693928"/>
                <a:gd name="connsiteY8" fmla="*/ 995191 h 1192013"/>
                <a:gd name="connsiteX9" fmla="*/ 645897 w 693928"/>
                <a:gd name="connsiteY9" fmla="*/ 1170607 h 1192013"/>
                <a:gd name="connsiteX10" fmla="*/ 637583 w 693928"/>
                <a:gd name="connsiteY10" fmla="*/ 1192013 h 1192013"/>
                <a:gd name="connsiteX11" fmla="*/ 59990 w 693928"/>
                <a:gd name="connsiteY11" fmla="*/ 1192013 h 1192013"/>
                <a:gd name="connsiteX12" fmla="*/ 51676 w 693928"/>
                <a:gd name="connsiteY12" fmla="*/ 1170607 h 1192013"/>
                <a:gd name="connsiteX13" fmla="*/ 26336 w 693928"/>
                <a:gd name="connsiteY13" fmla="*/ 995191 h 1192013"/>
                <a:gd name="connsiteX14" fmla="*/ 32887 w 693928"/>
                <a:gd name="connsiteY14" fmla="*/ 904369 h 1192013"/>
                <a:gd name="connsiteX15" fmla="*/ 45938 w 693928"/>
                <a:gd name="connsiteY15" fmla="*/ 845607 h 1192013"/>
                <a:gd name="connsiteX16" fmla="*/ 33316 w 693928"/>
                <a:gd name="connsiteY16" fmla="*/ 787329 h 1192013"/>
                <a:gd name="connsiteX17" fmla="*/ 26336 w 693928"/>
                <a:gd name="connsiteY17" fmla="*/ 688099 h 1192013"/>
                <a:gd name="connsiteX18" fmla="*/ 32478 w 693928"/>
                <a:gd name="connsiteY18" fmla="*/ 600781 h 1192013"/>
                <a:gd name="connsiteX19" fmla="*/ 0 w 693928"/>
                <a:gd name="connsiteY19" fmla="*/ 575112 h 1192013"/>
                <a:gd name="connsiteX20" fmla="*/ 0 w 693928"/>
                <a:gd name="connsiteY20" fmla="*/ 132092 h 1192013"/>
                <a:gd name="connsiteX21" fmla="*/ 149804 w 693928"/>
                <a:gd name="connsiteY21" fmla="*/ 121614 h 1192013"/>
                <a:gd name="connsiteX22" fmla="*/ 154352 w 693928"/>
                <a:gd name="connsiteY22" fmla="*/ 103520 h 1192013"/>
                <a:gd name="connsiteX23" fmla="*/ 348785 w 693928"/>
                <a:gd name="connsiteY23" fmla="*/ 0 h 119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93928" h="1192013">
                  <a:moveTo>
                    <a:pt x="348785" y="0"/>
                  </a:moveTo>
                  <a:cubicBezTo>
                    <a:pt x="436191" y="0"/>
                    <a:pt x="511185" y="42686"/>
                    <a:pt x="543219" y="103520"/>
                  </a:cubicBezTo>
                  <a:lnTo>
                    <a:pt x="545130" y="111124"/>
                  </a:lnTo>
                  <a:lnTo>
                    <a:pt x="629033" y="108941"/>
                  </a:lnTo>
                  <a:lnTo>
                    <a:pt x="693928" y="109784"/>
                  </a:lnTo>
                  <a:lnTo>
                    <a:pt x="693928" y="845190"/>
                  </a:lnTo>
                  <a:lnTo>
                    <a:pt x="686442" y="879752"/>
                  </a:lnTo>
                  <a:lnTo>
                    <a:pt x="666674" y="931947"/>
                  </a:lnTo>
                  <a:lnTo>
                    <a:pt x="671236" y="995191"/>
                  </a:lnTo>
                  <a:cubicBezTo>
                    <a:pt x="671236" y="1057414"/>
                    <a:pt x="662213" y="1116691"/>
                    <a:pt x="645897" y="1170607"/>
                  </a:cubicBezTo>
                  <a:lnTo>
                    <a:pt x="637583" y="1192013"/>
                  </a:lnTo>
                  <a:lnTo>
                    <a:pt x="59990" y="1192013"/>
                  </a:lnTo>
                  <a:lnTo>
                    <a:pt x="51676" y="1170607"/>
                  </a:lnTo>
                  <a:cubicBezTo>
                    <a:pt x="35359" y="1116691"/>
                    <a:pt x="26336" y="1057414"/>
                    <a:pt x="26336" y="995191"/>
                  </a:cubicBezTo>
                  <a:cubicBezTo>
                    <a:pt x="26336" y="964080"/>
                    <a:pt x="28592" y="933705"/>
                    <a:pt x="32887" y="904369"/>
                  </a:cubicBezTo>
                  <a:lnTo>
                    <a:pt x="45938" y="845607"/>
                  </a:lnTo>
                  <a:lnTo>
                    <a:pt x="33316" y="787329"/>
                  </a:lnTo>
                  <a:cubicBezTo>
                    <a:pt x="28739" y="755277"/>
                    <a:pt x="26336" y="722090"/>
                    <a:pt x="26336" y="688099"/>
                  </a:cubicBezTo>
                  <a:lnTo>
                    <a:pt x="32478" y="600781"/>
                  </a:lnTo>
                  <a:lnTo>
                    <a:pt x="0" y="575112"/>
                  </a:lnTo>
                  <a:lnTo>
                    <a:pt x="0" y="132092"/>
                  </a:lnTo>
                  <a:lnTo>
                    <a:pt x="149804" y="121614"/>
                  </a:lnTo>
                  <a:lnTo>
                    <a:pt x="154352" y="103520"/>
                  </a:lnTo>
                  <a:cubicBezTo>
                    <a:pt x="186386" y="42686"/>
                    <a:pt x="261380" y="0"/>
                    <a:pt x="348785" y="0"/>
                  </a:cubicBezTo>
                  <a:close/>
                </a:path>
              </a:pathLst>
            </a:custGeom>
            <a:solidFill>
              <a:srgbClr val="C0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Up Arrow 38">
            <a:extLst>
              <a:ext uri="{FF2B5EF4-FFF2-40B4-BE49-F238E27FC236}">
                <a16:creationId xmlns:a16="http://schemas.microsoft.com/office/drawing/2014/main" id="{1478EFEC-58F7-589D-8E5B-4D64AB0BF699}"/>
              </a:ext>
            </a:extLst>
          </p:cNvPr>
          <p:cNvSpPr/>
          <p:nvPr/>
        </p:nvSpPr>
        <p:spPr>
          <a:xfrm>
            <a:off x="5931572" y="4968477"/>
            <a:ext cx="303287" cy="83255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354E9BE1-0E36-10F0-E5CF-AC387AB998CC}"/>
              </a:ext>
            </a:extLst>
          </p:cNvPr>
          <p:cNvSpPr/>
          <p:nvPr/>
        </p:nvSpPr>
        <p:spPr>
          <a:xfrm>
            <a:off x="8244478" y="4962885"/>
            <a:ext cx="712709" cy="538296"/>
          </a:xfrm>
          <a:prstGeom prst="bentArrow">
            <a:avLst>
              <a:gd name="adj1" fmla="val 2129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Bent Arrow 40">
            <a:extLst>
              <a:ext uri="{FF2B5EF4-FFF2-40B4-BE49-F238E27FC236}">
                <a16:creationId xmlns:a16="http://schemas.microsoft.com/office/drawing/2014/main" id="{4C503D09-A02C-07D4-5A20-2109EA40A14B}"/>
              </a:ext>
            </a:extLst>
          </p:cNvPr>
          <p:cNvSpPr/>
          <p:nvPr/>
        </p:nvSpPr>
        <p:spPr>
          <a:xfrm flipH="1">
            <a:off x="7598982" y="4958645"/>
            <a:ext cx="712709" cy="538296"/>
          </a:xfrm>
          <a:prstGeom prst="bentArrow">
            <a:avLst>
              <a:gd name="adj1" fmla="val 2129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EFE50-6E54-9506-924A-94D3C27B3000}"/>
              </a:ext>
            </a:extLst>
          </p:cNvPr>
          <p:cNvSpPr txBox="1"/>
          <p:nvPr/>
        </p:nvSpPr>
        <p:spPr>
          <a:xfrm>
            <a:off x="5551819" y="6009800"/>
            <a:ext cx="106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Growing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87A0CF-9528-CBE2-094E-B5ECA7C5F43A}"/>
              </a:ext>
            </a:extLst>
          </p:cNvPr>
          <p:cNvSpPr txBox="1"/>
          <p:nvPr/>
        </p:nvSpPr>
        <p:spPr>
          <a:xfrm>
            <a:off x="7713082" y="6017436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3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7979-E1D1-1916-3E3B-9C44EA00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Composite analysis</a:t>
            </a:r>
          </a:p>
        </p:txBody>
      </p:sp>
      <p:pic>
        <p:nvPicPr>
          <p:cNvPr id="4" name="Picture 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A06C5F6E-AEFE-E980-74A2-FB3F8DFFE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04"/>
          <a:stretch/>
        </p:blipFill>
        <p:spPr>
          <a:xfrm>
            <a:off x="367863" y="1690688"/>
            <a:ext cx="5652198" cy="3373821"/>
          </a:xfrm>
          <a:prstGeom prst="rect">
            <a:avLst/>
          </a:prstGeom>
        </p:spPr>
      </p:pic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82FA808-C19A-4E2F-9B08-CB171E9E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90" b="1914"/>
          <a:stretch/>
        </p:blipFill>
        <p:spPr>
          <a:xfrm>
            <a:off x="6020061" y="1742089"/>
            <a:ext cx="5652198" cy="337382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5E2048-25F5-E859-86CD-C891BC55AF76}"/>
              </a:ext>
            </a:extLst>
          </p:cNvPr>
          <p:cNvGrpSpPr/>
          <p:nvPr/>
        </p:nvGrpSpPr>
        <p:grpSpPr>
          <a:xfrm>
            <a:off x="7282525" y="4784111"/>
            <a:ext cx="2443089" cy="1192013"/>
            <a:chOff x="7622271" y="4874952"/>
            <a:chExt cx="2443089" cy="119201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D5546E6-E590-0296-A125-A61AFAF72B0A}"/>
                </a:ext>
              </a:extLst>
            </p:cNvPr>
            <p:cNvSpPr/>
            <p:nvPr/>
          </p:nvSpPr>
          <p:spPr>
            <a:xfrm>
              <a:off x="7622271" y="4874952"/>
              <a:ext cx="2438400" cy="1192013"/>
            </a:xfrm>
            <a:custGeom>
              <a:avLst/>
              <a:gdLst>
                <a:gd name="connsiteX0" fmla="*/ 938952 w 2438400"/>
                <a:gd name="connsiteY0" fmla="*/ 0 h 1192013"/>
                <a:gd name="connsiteX1" fmla="*/ 1133386 w 2438400"/>
                <a:gd name="connsiteY1" fmla="*/ 103520 h 1192013"/>
                <a:gd name="connsiteX2" fmla="*/ 1135297 w 2438400"/>
                <a:gd name="connsiteY2" fmla="*/ 111124 h 1192013"/>
                <a:gd name="connsiteX3" fmla="*/ 1219200 w 2438400"/>
                <a:gd name="connsiteY3" fmla="*/ 108941 h 1192013"/>
                <a:gd name="connsiteX4" fmla="*/ 2438400 w 2438400"/>
                <a:gd name="connsiteY4" fmla="*/ 266051 h 1192013"/>
                <a:gd name="connsiteX5" fmla="*/ 2081305 w 2438400"/>
                <a:gd name="connsiteY5" fmla="*/ 377145 h 1192013"/>
                <a:gd name="connsiteX6" fmla="*/ 1899546 w 2438400"/>
                <a:gd name="connsiteY6" fmla="*/ 392936 h 1192013"/>
                <a:gd name="connsiteX7" fmla="*/ 1896608 w 2438400"/>
                <a:gd name="connsiteY7" fmla="*/ 398833 h 1192013"/>
                <a:gd name="connsiteX8" fmla="*/ 1673885 w 2438400"/>
                <a:gd name="connsiteY8" fmla="*/ 482413 h 1192013"/>
                <a:gd name="connsiteX9" fmla="*/ 1415297 w 2438400"/>
                <a:gd name="connsiteY9" fmla="*/ 517687 h 1192013"/>
                <a:gd name="connsiteX10" fmla="*/ 1399346 w 2438400"/>
                <a:gd name="connsiteY10" fmla="*/ 555573 h 1192013"/>
                <a:gd name="connsiteX11" fmla="*/ 1331575 w 2438400"/>
                <a:gd name="connsiteY11" fmla="*/ 609136 h 1192013"/>
                <a:gd name="connsiteX12" fmla="*/ 1299050 w 2438400"/>
                <a:gd name="connsiteY12" fmla="*/ 623308 h 1192013"/>
                <a:gd name="connsiteX13" fmla="*/ 1303607 w 2438400"/>
                <a:gd name="connsiteY13" fmla="*/ 688099 h 1192013"/>
                <a:gd name="connsiteX14" fmla="*/ 1276609 w 2438400"/>
                <a:gd name="connsiteY14" fmla="*/ 879752 h 1192013"/>
                <a:gd name="connsiteX15" fmla="*/ 1256841 w 2438400"/>
                <a:gd name="connsiteY15" fmla="*/ 931947 h 1192013"/>
                <a:gd name="connsiteX16" fmla="*/ 1261403 w 2438400"/>
                <a:gd name="connsiteY16" fmla="*/ 995191 h 1192013"/>
                <a:gd name="connsiteX17" fmla="*/ 1236064 w 2438400"/>
                <a:gd name="connsiteY17" fmla="*/ 1170607 h 1192013"/>
                <a:gd name="connsiteX18" fmla="*/ 1227750 w 2438400"/>
                <a:gd name="connsiteY18" fmla="*/ 1192013 h 1192013"/>
                <a:gd name="connsiteX19" fmla="*/ 650157 w 2438400"/>
                <a:gd name="connsiteY19" fmla="*/ 1192013 h 1192013"/>
                <a:gd name="connsiteX20" fmla="*/ 641843 w 2438400"/>
                <a:gd name="connsiteY20" fmla="*/ 1170607 h 1192013"/>
                <a:gd name="connsiteX21" fmla="*/ 616503 w 2438400"/>
                <a:gd name="connsiteY21" fmla="*/ 995191 h 1192013"/>
                <a:gd name="connsiteX22" fmla="*/ 623054 w 2438400"/>
                <a:gd name="connsiteY22" fmla="*/ 904369 h 1192013"/>
                <a:gd name="connsiteX23" fmla="*/ 636105 w 2438400"/>
                <a:gd name="connsiteY23" fmla="*/ 845607 h 1192013"/>
                <a:gd name="connsiteX24" fmla="*/ 623483 w 2438400"/>
                <a:gd name="connsiteY24" fmla="*/ 787329 h 1192013"/>
                <a:gd name="connsiteX25" fmla="*/ 616503 w 2438400"/>
                <a:gd name="connsiteY25" fmla="*/ 688099 h 1192013"/>
                <a:gd name="connsiteX26" fmla="*/ 622645 w 2438400"/>
                <a:gd name="connsiteY26" fmla="*/ 600781 h 1192013"/>
                <a:gd name="connsiteX27" fmla="*/ 565445 w 2438400"/>
                <a:gd name="connsiteY27" fmla="*/ 555573 h 1192013"/>
                <a:gd name="connsiteX28" fmla="*/ 535636 w 2438400"/>
                <a:gd name="connsiteY28" fmla="*/ 484773 h 1192013"/>
                <a:gd name="connsiteX29" fmla="*/ 518333 w 2438400"/>
                <a:gd name="connsiteY29" fmla="*/ 482413 h 1192013"/>
                <a:gd name="connsiteX30" fmla="*/ 279010 w 2438400"/>
                <a:gd name="connsiteY30" fmla="*/ 365516 h 1192013"/>
                <a:gd name="connsiteX31" fmla="*/ 279272 w 2438400"/>
                <a:gd name="connsiteY31" fmla="*/ 364990 h 1192013"/>
                <a:gd name="connsiteX32" fmla="*/ 208220 w 2438400"/>
                <a:gd name="connsiteY32" fmla="*/ 353893 h 1192013"/>
                <a:gd name="connsiteX33" fmla="*/ 0 w 2438400"/>
                <a:gd name="connsiteY33" fmla="*/ 266051 h 1192013"/>
                <a:gd name="connsiteX34" fmla="*/ 537533 w 2438400"/>
                <a:gd name="connsiteY34" fmla="*/ 135773 h 1192013"/>
                <a:gd name="connsiteX35" fmla="*/ 739971 w 2438400"/>
                <a:gd name="connsiteY35" fmla="*/ 121614 h 1192013"/>
                <a:gd name="connsiteX36" fmla="*/ 744519 w 2438400"/>
                <a:gd name="connsiteY36" fmla="*/ 103520 h 1192013"/>
                <a:gd name="connsiteX37" fmla="*/ 938952 w 2438400"/>
                <a:gd name="connsiteY37" fmla="*/ 0 h 119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38400" h="1192013">
                  <a:moveTo>
                    <a:pt x="938952" y="0"/>
                  </a:moveTo>
                  <a:cubicBezTo>
                    <a:pt x="1026358" y="0"/>
                    <a:pt x="1101352" y="42686"/>
                    <a:pt x="1133386" y="103520"/>
                  </a:cubicBezTo>
                  <a:lnTo>
                    <a:pt x="1135297" y="111124"/>
                  </a:lnTo>
                  <a:lnTo>
                    <a:pt x="1219200" y="108941"/>
                  </a:lnTo>
                  <a:cubicBezTo>
                    <a:pt x="1892546" y="108941"/>
                    <a:pt x="2438400" y="179282"/>
                    <a:pt x="2438400" y="266051"/>
                  </a:cubicBezTo>
                  <a:cubicBezTo>
                    <a:pt x="2438400" y="309436"/>
                    <a:pt x="2301937" y="348713"/>
                    <a:pt x="2081305" y="377145"/>
                  </a:cubicBezTo>
                  <a:lnTo>
                    <a:pt x="1899546" y="392936"/>
                  </a:lnTo>
                  <a:lnTo>
                    <a:pt x="1896608" y="398833"/>
                  </a:lnTo>
                  <a:cubicBezTo>
                    <a:pt x="1863954" y="431119"/>
                    <a:pt x="1784785" y="459976"/>
                    <a:pt x="1673885" y="482413"/>
                  </a:cubicBezTo>
                  <a:lnTo>
                    <a:pt x="1415297" y="517687"/>
                  </a:lnTo>
                  <a:lnTo>
                    <a:pt x="1399346" y="555573"/>
                  </a:lnTo>
                  <a:cubicBezTo>
                    <a:pt x="1382172" y="575043"/>
                    <a:pt x="1359241" y="593061"/>
                    <a:pt x="1331575" y="609136"/>
                  </a:cubicBezTo>
                  <a:lnTo>
                    <a:pt x="1299050" y="623308"/>
                  </a:lnTo>
                  <a:lnTo>
                    <a:pt x="1303607" y="688099"/>
                  </a:lnTo>
                  <a:cubicBezTo>
                    <a:pt x="1303607" y="756081"/>
                    <a:pt x="1293994" y="820845"/>
                    <a:pt x="1276609" y="879752"/>
                  </a:cubicBezTo>
                  <a:lnTo>
                    <a:pt x="1256841" y="931947"/>
                  </a:lnTo>
                  <a:lnTo>
                    <a:pt x="1261403" y="995191"/>
                  </a:lnTo>
                  <a:cubicBezTo>
                    <a:pt x="1261403" y="1057414"/>
                    <a:pt x="1252380" y="1116691"/>
                    <a:pt x="1236064" y="1170607"/>
                  </a:cubicBezTo>
                  <a:lnTo>
                    <a:pt x="1227750" y="1192013"/>
                  </a:lnTo>
                  <a:lnTo>
                    <a:pt x="650157" y="1192013"/>
                  </a:lnTo>
                  <a:lnTo>
                    <a:pt x="641843" y="1170607"/>
                  </a:lnTo>
                  <a:cubicBezTo>
                    <a:pt x="625526" y="1116691"/>
                    <a:pt x="616503" y="1057414"/>
                    <a:pt x="616503" y="995191"/>
                  </a:cubicBezTo>
                  <a:cubicBezTo>
                    <a:pt x="616503" y="964080"/>
                    <a:pt x="618759" y="933705"/>
                    <a:pt x="623054" y="904369"/>
                  </a:cubicBezTo>
                  <a:lnTo>
                    <a:pt x="636105" y="845607"/>
                  </a:lnTo>
                  <a:lnTo>
                    <a:pt x="623483" y="787329"/>
                  </a:lnTo>
                  <a:cubicBezTo>
                    <a:pt x="618906" y="755277"/>
                    <a:pt x="616503" y="722090"/>
                    <a:pt x="616503" y="688099"/>
                  </a:cubicBezTo>
                  <a:lnTo>
                    <a:pt x="622645" y="600781"/>
                  </a:lnTo>
                  <a:lnTo>
                    <a:pt x="565445" y="555573"/>
                  </a:lnTo>
                  <a:lnTo>
                    <a:pt x="535636" y="484773"/>
                  </a:lnTo>
                  <a:lnTo>
                    <a:pt x="518333" y="482413"/>
                  </a:lnTo>
                  <a:cubicBezTo>
                    <a:pt x="370467" y="452497"/>
                    <a:pt x="279010" y="411167"/>
                    <a:pt x="279010" y="365516"/>
                  </a:cubicBezTo>
                  <a:lnTo>
                    <a:pt x="279272" y="364990"/>
                  </a:lnTo>
                  <a:lnTo>
                    <a:pt x="208220" y="353893"/>
                  </a:lnTo>
                  <a:cubicBezTo>
                    <a:pt x="76761" y="328818"/>
                    <a:pt x="0" y="298590"/>
                    <a:pt x="0" y="266051"/>
                  </a:cubicBezTo>
                  <a:cubicBezTo>
                    <a:pt x="0" y="211821"/>
                    <a:pt x="213224" y="164007"/>
                    <a:pt x="537533" y="135773"/>
                  </a:cubicBezTo>
                  <a:lnTo>
                    <a:pt x="739971" y="121614"/>
                  </a:lnTo>
                  <a:lnTo>
                    <a:pt x="744519" y="103520"/>
                  </a:lnTo>
                  <a:cubicBezTo>
                    <a:pt x="776553" y="42686"/>
                    <a:pt x="851547" y="0"/>
                    <a:pt x="938952" y="0"/>
                  </a:cubicBezTo>
                  <a:close/>
                </a:path>
              </a:pathLst>
            </a:custGeom>
            <a:solidFill>
              <a:srgbClr val="C0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7E5FAEE-C294-9489-FD7E-235E2C5BD1D7}"/>
                </a:ext>
              </a:extLst>
            </p:cNvPr>
            <p:cNvSpPr/>
            <p:nvPr/>
          </p:nvSpPr>
          <p:spPr>
            <a:xfrm>
              <a:off x="7626960" y="4988533"/>
              <a:ext cx="2438400" cy="474057"/>
            </a:xfrm>
            <a:custGeom>
              <a:avLst/>
              <a:gdLst>
                <a:gd name="connsiteX0" fmla="*/ 574505 w 2438400"/>
                <a:gd name="connsiteY0" fmla="*/ 22387 h 474057"/>
                <a:gd name="connsiteX1" fmla="*/ 574505 w 2438400"/>
                <a:gd name="connsiteY1" fmla="*/ 451934 h 474057"/>
                <a:gd name="connsiteX2" fmla="*/ 565445 w 2438400"/>
                <a:gd name="connsiteY2" fmla="*/ 444773 h 474057"/>
                <a:gd name="connsiteX3" fmla="*/ 535636 w 2438400"/>
                <a:gd name="connsiteY3" fmla="*/ 373973 h 474057"/>
                <a:gd name="connsiteX4" fmla="*/ 518333 w 2438400"/>
                <a:gd name="connsiteY4" fmla="*/ 371613 h 474057"/>
                <a:gd name="connsiteX5" fmla="*/ 279010 w 2438400"/>
                <a:gd name="connsiteY5" fmla="*/ 254716 h 474057"/>
                <a:gd name="connsiteX6" fmla="*/ 279272 w 2438400"/>
                <a:gd name="connsiteY6" fmla="*/ 254190 h 474057"/>
                <a:gd name="connsiteX7" fmla="*/ 208220 w 2438400"/>
                <a:gd name="connsiteY7" fmla="*/ 243093 h 474057"/>
                <a:gd name="connsiteX8" fmla="*/ 0 w 2438400"/>
                <a:gd name="connsiteY8" fmla="*/ 155251 h 474057"/>
                <a:gd name="connsiteX9" fmla="*/ 537533 w 2438400"/>
                <a:gd name="connsiteY9" fmla="*/ 24973 h 474057"/>
                <a:gd name="connsiteX10" fmla="*/ 1362295 w 2438400"/>
                <a:gd name="connsiteY10" fmla="*/ 0 h 474057"/>
                <a:gd name="connsiteX11" fmla="*/ 1464911 w 2438400"/>
                <a:gd name="connsiteY11" fmla="*/ 1333 h 474057"/>
                <a:gd name="connsiteX12" fmla="*/ 2438400 w 2438400"/>
                <a:gd name="connsiteY12" fmla="*/ 155251 h 474057"/>
                <a:gd name="connsiteX13" fmla="*/ 2081305 w 2438400"/>
                <a:gd name="connsiteY13" fmla="*/ 266345 h 474057"/>
                <a:gd name="connsiteX14" fmla="*/ 1899546 w 2438400"/>
                <a:gd name="connsiteY14" fmla="*/ 282136 h 474057"/>
                <a:gd name="connsiteX15" fmla="*/ 1896608 w 2438400"/>
                <a:gd name="connsiteY15" fmla="*/ 288033 h 474057"/>
                <a:gd name="connsiteX16" fmla="*/ 1673885 w 2438400"/>
                <a:gd name="connsiteY16" fmla="*/ 371613 h 474057"/>
                <a:gd name="connsiteX17" fmla="*/ 1415297 w 2438400"/>
                <a:gd name="connsiteY17" fmla="*/ 406887 h 474057"/>
                <a:gd name="connsiteX18" fmla="*/ 1399346 w 2438400"/>
                <a:gd name="connsiteY18" fmla="*/ 444773 h 474057"/>
                <a:gd name="connsiteX19" fmla="*/ 1362295 w 2438400"/>
                <a:gd name="connsiteY19" fmla="*/ 474057 h 47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38400" h="474057">
                  <a:moveTo>
                    <a:pt x="574505" y="22387"/>
                  </a:moveTo>
                  <a:lnTo>
                    <a:pt x="574505" y="451934"/>
                  </a:lnTo>
                  <a:lnTo>
                    <a:pt x="565445" y="444773"/>
                  </a:lnTo>
                  <a:lnTo>
                    <a:pt x="535636" y="373973"/>
                  </a:lnTo>
                  <a:lnTo>
                    <a:pt x="518333" y="371613"/>
                  </a:lnTo>
                  <a:cubicBezTo>
                    <a:pt x="370467" y="341697"/>
                    <a:pt x="279010" y="300367"/>
                    <a:pt x="279010" y="254716"/>
                  </a:cubicBezTo>
                  <a:lnTo>
                    <a:pt x="279272" y="254190"/>
                  </a:lnTo>
                  <a:lnTo>
                    <a:pt x="208220" y="243093"/>
                  </a:lnTo>
                  <a:cubicBezTo>
                    <a:pt x="76761" y="218018"/>
                    <a:pt x="0" y="187790"/>
                    <a:pt x="0" y="155251"/>
                  </a:cubicBezTo>
                  <a:cubicBezTo>
                    <a:pt x="0" y="101021"/>
                    <a:pt x="213224" y="53207"/>
                    <a:pt x="537533" y="24973"/>
                  </a:cubicBezTo>
                  <a:close/>
                  <a:moveTo>
                    <a:pt x="1362295" y="0"/>
                  </a:moveTo>
                  <a:lnTo>
                    <a:pt x="1464911" y="1333"/>
                  </a:lnTo>
                  <a:cubicBezTo>
                    <a:pt x="2020481" y="15983"/>
                    <a:pt x="2438400" y="79328"/>
                    <a:pt x="2438400" y="155251"/>
                  </a:cubicBezTo>
                  <a:cubicBezTo>
                    <a:pt x="2438400" y="198636"/>
                    <a:pt x="2301937" y="237913"/>
                    <a:pt x="2081305" y="266345"/>
                  </a:cubicBezTo>
                  <a:lnTo>
                    <a:pt x="1899546" y="282136"/>
                  </a:lnTo>
                  <a:lnTo>
                    <a:pt x="1896608" y="288033"/>
                  </a:lnTo>
                  <a:cubicBezTo>
                    <a:pt x="1863954" y="320319"/>
                    <a:pt x="1784785" y="349176"/>
                    <a:pt x="1673885" y="371613"/>
                  </a:cubicBezTo>
                  <a:lnTo>
                    <a:pt x="1415297" y="406887"/>
                  </a:lnTo>
                  <a:lnTo>
                    <a:pt x="1399346" y="444773"/>
                  </a:lnTo>
                  <a:lnTo>
                    <a:pt x="1362295" y="474057"/>
                  </a:lnTo>
                  <a:close/>
                </a:path>
              </a:pathLst>
            </a:custGeom>
            <a:solidFill>
              <a:schemeClr val="accent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EEBE5C2-A720-0726-D0AF-9BBBEE667554}"/>
                </a:ext>
              </a:extLst>
            </p:cNvPr>
            <p:cNvSpPr/>
            <p:nvPr/>
          </p:nvSpPr>
          <p:spPr>
            <a:xfrm>
              <a:off x="7623072" y="5004384"/>
              <a:ext cx="2438400" cy="315175"/>
            </a:xfrm>
            <a:custGeom>
              <a:avLst/>
              <a:gdLst>
                <a:gd name="connsiteX0" fmla="*/ 311908 w 2438400"/>
                <a:gd name="connsiteY0" fmla="*/ 31571 h 315175"/>
                <a:gd name="connsiteX1" fmla="*/ 311908 w 2438400"/>
                <a:gd name="connsiteY1" fmla="*/ 279739 h 315175"/>
                <a:gd name="connsiteX2" fmla="*/ 295611 w 2438400"/>
                <a:gd name="connsiteY2" fmla="*/ 269117 h 315175"/>
                <a:gd name="connsiteX3" fmla="*/ 279010 w 2438400"/>
                <a:gd name="connsiteY3" fmla="*/ 235799 h 315175"/>
                <a:gd name="connsiteX4" fmla="*/ 279272 w 2438400"/>
                <a:gd name="connsiteY4" fmla="*/ 235273 h 315175"/>
                <a:gd name="connsiteX5" fmla="*/ 208220 w 2438400"/>
                <a:gd name="connsiteY5" fmla="*/ 224176 h 315175"/>
                <a:gd name="connsiteX6" fmla="*/ 0 w 2438400"/>
                <a:gd name="connsiteY6" fmla="*/ 136334 h 315175"/>
                <a:gd name="connsiteX7" fmla="*/ 147151 w 2438400"/>
                <a:gd name="connsiteY7" fmla="*/ 61447 h 315175"/>
                <a:gd name="connsiteX8" fmla="*/ 1812462 w 2438400"/>
                <a:gd name="connsiteY8" fmla="*/ 0 h 315175"/>
                <a:gd name="connsiteX9" fmla="*/ 1851400 w 2438400"/>
                <a:gd name="connsiteY9" fmla="*/ 1970 h 315175"/>
                <a:gd name="connsiteX10" fmla="*/ 2438400 w 2438400"/>
                <a:gd name="connsiteY10" fmla="*/ 136334 h 315175"/>
                <a:gd name="connsiteX11" fmla="*/ 2081305 w 2438400"/>
                <a:gd name="connsiteY11" fmla="*/ 247428 h 315175"/>
                <a:gd name="connsiteX12" fmla="*/ 1899546 w 2438400"/>
                <a:gd name="connsiteY12" fmla="*/ 263219 h 315175"/>
                <a:gd name="connsiteX13" fmla="*/ 1896608 w 2438400"/>
                <a:gd name="connsiteY13" fmla="*/ 269116 h 315175"/>
                <a:gd name="connsiteX14" fmla="*/ 1814589 w 2438400"/>
                <a:gd name="connsiteY14" fmla="*/ 314600 h 315175"/>
                <a:gd name="connsiteX15" fmla="*/ 1812462 w 2438400"/>
                <a:gd name="connsiteY15" fmla="*/ 315175 h 31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8400" h="315175">
                  <a:moveTo>
                    <a:pt x="311908" y="31571"/>
                  </a:moveTo>
                  <a:lnTo>
                    <a:pt x="311908" y="279739"/>
                  </a:lnTo>
                  <a:lnTo>
                    <a:pt x="295611" y="269117"/>
                  </a:lnTo>
                  <a:cubicBezTo>
                    <a:pt x="284726" y="258355"/>
                    <a:pt x="279010" y="247212"/>
                    <a:pt x="279010" y="235799"/>
                  </a:cubicBezTo>
                  <a:lnTo>
                    <a:pt x="279272" y="235273"/>
                  </a:lnTo>
                  <a:lnTo>
                    <a:pt x="208220" y="224176"/>
                  </a:lnTo>
                  <a:cubicBezTo>
                    <a:pt x="76761" y="199101"/>
                    <a:pt x="0" y="168873"/>
                    <a:pt x="0" y="136334"/>
                  </a:cubicBezTo>
                  <a:cubicBezTo>
                    <a:pt x="0" y="109219"/>
                    <a:pt x="53306" y="83708"/>
                    <a:pt x="147151" y="61447"/>
                  </a:cubicBezTo>
                  <a:close/>
                  <a:moveTo>
                    <a:pt x="1812462" y="0"/>
                  </a:moveTo>
                  <a:lnTo>
                    <a:pt x="1851400" y="1970"/>
                  </a:lnTo>
                  <a:cubicBezTo>
                    <a:pt x="2203321" y="29525"/>
                    <a:pt x="2438400" y="79392"/>
                    <a:pt x="2438400" y="136334"/>
                  </a:cubicBezTo>
                  <a:cubicBezTo>
                    <a:pt x="2438400" y="179719"/>
                    <a:pt x="2301937" y="218996"/>
                    <a:pt x="2081305" y="247428"/>
                  </a:cubicBezTo>
                  <a:lnTo>
                    <a:pt x="1899546" y="263219"/>
                  </a:lnTo>
                  <a:lnTo>
                    <a:pt x="1896608" y="269116"/>
                  </a:lnTo>
                  <a:cubicBezTo>
                    <a:pt x="1880281" y="285259"/>
                    <a:pt x="1852325" y="300545"/>
                    <a:pt x="1814589" y="314600"/>
                  </a:cubicBezTo>
                  <a:lnTo>
                    <a:pt x="1812462" y="315175"/>
                  </a:lnTo>
                  <a:close/>
                </a:path>
              </a:pathLst>
            </a:cu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61306F-A00F-E085-4A6C-F01DB89EFD91}"/>
              </a:ext>
            </a:extLst>
          </p:cNvPr>
          <p:cNvGrpSpPr/>
          <p:nvPr/>
        </p:nvGrpSpPr>
        <p:grpSpPr>
          <a:xfrm>
            <a:off x="5639640" y="4807385"/>
            <a:ext cx="1064602" cy="1192013"/>
            <a:chOff x="4984956" y="5062193"/>
            <a:chExt cx="1064602" cy="11920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A5A077-9B6A-CA3E-81E2-94353F6FE3C1}"/>
                </a:ext>
              </a:extLst>
            </p:cNvPr>
            <p:cNvGrpSpPr/>
            <p:nvPr/>
          </p:nvGrpSpPr>
          <p:grpSpPr>
            <a:xfrm>
              <a:off x="4984956" y="5160869"/>
              <a:ext cx="1064602" cy="474057"/>
              <a:chOff x="4612879" y="4195754"/>
              <a:chExt cx="2442288" cy="474057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85B7F7B-5F4B-E70F-9763-1164A05B5BB2}"/>
                  </a:ext>
                </a:extLst>
              </p:cNvPr>
              <p:cNvSpPr/>
              <p:nvPr/>
            </p:nvSpPr>
            <p:spPr>
              <a:xfrm>
                <a:off x="4616767" y="4195754"/>
                <a:ext cx="2438400" cy="474057"/>
              </a:xfrm>
              <a:custGeom>
                <a:avLst/>
                <a:gdLst>
                  <a:gd name="connsiteX0" fmla="*/ 574505 w 2438400"/>
                  <a:gd name="connsiteY0" fmla="*/ 22387 h 474057"/>
                  <a:gd name="connsiteX1" fmla="*/ 574505 w 2438400"/>
                  <a:gd name="connsiteY1" fmla="*/ 451934 h 474057"/>
                  <a:gd name="connsiteX2" fmla="*/ 565445 w 2438400"/>
                  <a:gd name="connsiteY2" fmla="*/ 444773 h 474057"/>
                  <a:gd name="connsiteX3" fmla="*/ 535636 w 2438400"/>
                  <a:gd name="connsiteY3" fmla="*/ 373973 h 474057"/>
                  <a:gd name="connsiteX4" fmla="*/ 518333 w 2438400"/>
                  <a:gd name="connsiteY4" fmla="*/ 371613 h 474057"/>
                  <a:gd name="connsiteX5" fmla="*/ 279010 w 2438400"/>
                  <a:gd name="connsiteY5" fmla="*/ 254716 h 474057"/>
                  <a:gd name="connsiteX6" fmla="*/ 279272 w 2438400"/>
                  <a:gd name="connsiteY6" fmla="*/ 254190 h 474057"/>
                  <a:gd name="connsiteX7" fmla="*/ 208220 w 2438400"/>
                  <a:gd name="connsiteY7" fmla="*/ 243093 h 474057"/>
                  <a:gd name="connsiteX8" fmla="*/ 0 w 2438400"/>
                  <a:gd name="connsiteY8" fmla="*/ 155251 h 474057"/>
                  <a:gd name="connsiteX9" fmla="*/ 537533 w 2438400"/>
                  <a:gd name="connsiteY9" fmla="*/ 24973 h 474057"/>
                  <a:gd name="connsiteX10" fmla="*/ 1362295 w 2438400"/>
                  <a:gd name="connsiteY10" fmla="*/ 0 h 474057"/>
                  <a:gd name="connsiteX11" fmla="*/ 1464911 w 2438400"/>
                  <a:gd name="connsiteY11" fmla="*/ 1333 h 474057"/>
                  <a:gd name="connsiteX12" fmla="*/ 2438400 w 2438400"/>
                  <a:gd name="connsiteY12" fmla="*/ 155251 h 474057"/>
                  <a:gd name="connsiteX13" fmla="*/ 2081305 w 2438400"/>
                  <a:gd name="connsiteY13" fmla="*/ 266345 h 474057"/>
                  <a:gd name="connsiteX14" fmla="*/ 1899546 w 2438400"/>
                  <a:gd name="connsiteY14" fmla="*/ 282136 h 474057"/>
                  <a:gd name="connsiteX15" fmla="*/ 1896608 w 2438400"/>
                  <a:gd name="connsiteY15" fmla="*/ 288033 h 474057"/>
                  <a:gd name="connsiteX16" fmla="*/ 1673885 w 2438400"/>
                  <a:gd name="connsiteY16" fmla="*/ 371613 h 474057"/>
                  <a:gd name="connsiteX17" fmla="*/ 1415297 w 2438400"/>
                  <a:gd name="connsiteY17" fmla="*/ 406887 h 474057"/>
                  <a:gd name="connsiteX18" fmla="*/ 1399346 w 2438400"/>
                  <a:gd name="connsiteY18" fmla="*/ 444773 h 474057"/>
                  <a:gd name="connsiteX19" fmla="*/ 1362295 w 2438400"/>
                  <a:gd name="connsiteY19" fmla="*/ 474057 h 474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8400" h="474057">
                    <a:moveTo>
                      <a:pt x="574505" y="22387"/>
                    </a:moveTo>
                    <a:lnTo>
                      <a:pt x="574505" y="451934"/>
                    </a:lnTo>
                    <a:lnTo>
                      <a:pt x="565445" y="444773"/>
                    </a:lnTo>
                    <a:lnTo>
                      <a:pt x="535636" y="373973"/>
                    </a:lnTo>
                    <a:lnTo>
                      <a:pt x="518333" y="371613"/>
                    </a:lnTo>
                    <a:cubicBezTo>
                      <a:pt x="370467" y="341697"/>
                      <a:pt x="279010" y="300367"/>
                      <a:pt x="279010" y="254716"/>
                    </a:cubicBezTo>
                    <a:lnTo>
                      <a:pt x="279272" y="254190"/>
                    </a:lnTo>
                    <a:lnTo>
                      <a:pt x="208220" y="243093"/>
                    </a:lnTo>
                    <a:cubicBezTo>
                      <a:pt x="76761" y="218018"/>
                      <a:pt x="0" y="187790"/>
                      <a:pt x="0" y="155251"/>
                    </a:cubicBezTo>
                    <a:cubicBezTo>
                      <a:pt x="0" y="101021"/>
                      <a:pt x="213224" y="53207"/>
                      <a:pt x="537533" y="24973"/>
                    </a:cubicBezTo>
                    <a:close/>
                    <a:moveTo>
                      <a:pt x="1362295" y="0"/>
                    </a:moveTo>
                    <a:lnTo>
                      <a:pt x="1464911" y="1333"/>
                    </a:lnTo>
                    <a:cubicBezTo>
                      <a:pt x="2020481" y="15983"/>
                      <a:pt x="2438400" y="79328"/>
                      <a:pt x="2438400" y="155251"/>
                    </a:cubicBezTo>
                    <a:cubicBezTo>
                      <a:pt x="2438400" y="198636"/>
                      <a:pt x="2301937" y="237913"/>
                      <a:pt x="2081305" y="266345"/>
                    </a:cubicBezTo>
                    <a:lnTo>
                      <a:pt x="1899546" y="282136"/>
                    </a:lnTo>
                    <a:lnTo>
                      <a:pt x="1896608" y="288033"/>
                    </a:lnTo>
                    <a:cubicBezTo>
                      <a:pt x="1863954" y="320319"/>
                      <a:pt x="1784785" y="349176"/>
                      <a:pt x="1673885" y="371613"/>
                    </a:cubicBezTo>
                    <a:lnTo>
                      <a:pt x="1415297" y="406887"/>
                    </a:lnTo>
                    <a:lnTo>
                      <a:pt x="1399346" y="444773"/>
                    </a:lnTo>
                    <a:lnTo>
                      <a:pt x="1362295" y="474057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2BFF39F-6BD8-FEE9-8A11-3F74C2300655}"/>
                  </a:ext>
                </a:extLst>
              </p:cNvPr>
              <p:cNvSpPr/>
              <p:nvPr/>
            </p:nvSpPr>
            <p:spPr>
              <a:xfrm>
                <a:off x="4612879" y="4211605"/>
                <a:ext cx="2438400" cy="315175"/>
              </a:xfrm>
              <a:custGeom>
                <a:avLst/>
                <a:gdLst>
                  <a:gd name="connsiteX0" fmla="*/ 311908 w 2438400"/>
                  <a:gd name="connsiteY0" fmla="*/ 31571 h 315175"/>
                  <a:gd name="connsiteX1" fmla="*/ 311908 w 2438400"/>
                  <a:gd name="connsiteY1" fmla="*/ 279739 h 315175"/>
                  <a:gd name="connsiteX2" fmla="*/ 295611 w 2438400"/>
                  <a:gd name="connsiteY2" fmla="*/ 269117 h 315175"/>
                  <a:gd name="connsiteX3" fmla="*/ 279010 w 2438400"/>
                  <a:gd name="connsiteY3" fmla="*/ 235799 h 315175"/>
                  <a:gd name="connsiteX4" fmla="*/ 279272 w 2438400"/>
                  <a:gd name="connsiteY4" fmla="*/ 235273 h 315175"/>
                  <a:gd name="connsiteX5" fmla="*/ 208220 w 2438400"/>
                  <a:gd name="connsiteY5" fmla="*/ 224176 h 315175"/>
                  <a:gd name="connsiteX6" fmla="*/ 0 w 2438400"/>
                  <a:gd name="connsiteY6" fmla="*/ 136334 h 315175"/>
                  <a:gd name="connsiteX7" fmla="*/ 147151 w 2438400"/>
                  <a:gd name="connsiteY7" fmla="*/ 61447 h 315175"/>
                  <a:gd name="connsiteX8" fmla="*/ 1812462 w 2438400"/>
                  <a:gd name="connsiteY8" fmla="*/ 0 h 315175"/>
                  <a:gd name="connsiteX9" fmla="*/ 1851400 w 2438400"/>
                  <a:gd name="connsiteY9" fmla="*/ 1970 h 315175"/>
                  <a:gd name="connsiteX10" fmla="*/ 2438400 w 2438400"/>
                  <a:gd name="connsiteY10" fmla="*/ 136334 h 315175"/>
                  <a:gd name="connsiteX11" fmla="*/ 2081305 w 2438400"/>
                  <a:gd name="connsiteY11" fmla="*/ 247428 h 315175"/>
                  <a:gd name="connsiteX12" fmla="*/ 1899546 w 2438400"/>
                  <a:gd name="connsiteY12" fmla="*/ 263219 h 315175"/>
                  <a:gd name="connsiteX13" fmla="*/ 1896608 w 2438400"/>
                  <a:gd name="connsiteY13" fmla="*/ 269116 h 315175"/>
                  <a:gd name="connsiteX14" fmla="*/ 1814589 w 2438400"/>
                  <a:gd name="connsiteY14" fmla="*/ 314600 h 315175"/>
                  <a:gd name="connsiteX15" fmla="*/ 1812462 w 2438400"/>
                  <a:gd name="connsiteY15" fmla="*/ 315175 h 31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0" h="315175">
                    <a:moveTo>
                      <a:pt x="311908" y="31571"/>
                    </a:moveTo>
                    <a:lnTo>
                      <a:pt x="311908" y="279739"/>
                    </a:lnTo>
                    <a:lnTo>
                      <a:pt x="295611" y="269117"/>
                    </a:lnTo>
                    <a:cubicBezTo>
                      <a:pt x="284726" y="258355"/>
                      <a:pt x="279010" y="247212"/>
                      <a:pt x="279010" y="235799"/>
                    </a:cubicBezTo>
                    <a:lnTo>
                      <a:pt x="279272" y="235273"/>
                    </a:lnTo>
                    <a:lnTo>
                      <a:pt x="208220" y="224176"/>
                    </a:lnTo>
                    <a:cubicBezTo>
                      <a:pt x="76761" y="199101"/>
                      <a:pt x="0" y="168873"/>
                      <a:pt x="0" y="136334"/>
                    </a:cubicBezTo>
                    <a:cubicBezTo>
                      <a:pt x="0" y="109219"/>
                      <a:pt x="53306" y="83708"/>
                      <a:pt x="147151" y="61447"/>
                    </a:cubicBezTo>
                    <a:close/>
                    <a:moveTo>
                      <a:pt x="1812462" y="0"/>
                    </a:moveTo>
                    <a:lnTo>
                      <a:pt x="1851400" y="1970"/>
                    </a:lnTo>
                    <a:cubicBezTo>
                      <a:pt x="2203321" y="29525"/>
                      <a:pt x="2438400" y="79392"/>
                      <a:pt x="2438400" y="136334"/>
                    </a:cubicBezTo>
                    <a:cubicBezTo>
                      <a:pt x="2438400" y="179719"/>
                      <a:pt x="2301937" y="218996"/>
                      <a:pt x="2081305" y="247428"/>
                    </a:cubicBezTo>
                    <a:lnTo>
                      <a:pt x="1899546" y="263219"/>
                    </a:lnTo>
                    <a:lnTo>
                      <a:pt x="1896608" y="269116"/>
                    </a:lnTo>
                    <a:cubicBezTo>
                      <a:pt x="1880281" y="285259"/>
                      <a:pt x="1852325" y="300545"/>
                      <a:pt x="1814589" y="314600"/>
                    </a:cubicBezTo>
                    <a:lnTo>
                      <a:pt x="1812462" y="315175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BCA9334C-C717-E4AF-5F95-4748CC1B403B}"/>
                </a:ext>
              </a:extLst>
            </p:cNvPr>
            <p:cNvSpPr/>
            <p:nvPr/>
          </p:nvSpPr>
          <p:spPr>
            <a:xfrm>
              <a:off x="5190755" y="5062193"/>
              <a:ext cx="493328" cy="1192013"/>
            </a:xfrm>
            <a:custGeom>
              <a:avLst/>
              <a:gdLst>
                <a:gd name="connsiteX0" fmla="*/ 348785 w 693928"/>
                <a:gd name="connsiteY0" fmla="*/ 0 h 1192013"/>
                <a:gd name="connsiteX1" fmla="*/ 543219 w 693928"/>
                <a:gd name="connsiteY1" fmla="*/ 103520 h 1192013"/>
                <a:gd name="connsiteX2" fmla="*/ 545130 w 693928"/>
                <a:gd name="connsiteY2" fmla="*/ 111124 h 1192013"/>
                <a:gd name="connsiteX3" fmla="*/ 629033 w 693928"/>
                <a:gd name="connsiteY3" fmla="*/ 108941 h 1192013"/>
                <a:gd name="connsiteX4" fmla="*/ 693928 w 693928"/>
                <a:gd name="connsiteY4" fmla="*/ 109784 h 1192013"/>
                <a:gd name="connsiteX5" fmla="*/ 693928 w 693928"/>
                <a:gd name="connsiteY5" fmla="*/ 845190 h 1192013"/>
                <a:gd name="connsiteX6" fmla="*/ 686442 w 693928"/>
                <a:gd name="connsiteY6" fmla="*/ 879752 h 1192013"/>
                <a:gd name="connsiteX7" fmla="*/ 666674 w 693928"/>
                <a:gd name="connsiteY7" fmla="*/ 931947 h 1192013"/>
                <a:gd name="connsiteX8" fmla="*/ 671236 w 693928"/>
                <a:gd name="connsiteY8" fmla="*/ 995191 h 1192013"/>
                <a:gd name="connsiteX9" fmla="*/ 645897 w 693928"/>
                <a:gd name="connsiteY9" fmla="*/ 1170607 h 1192013"/>
                <a:gd name="connsiteX10" fmla="*/ 637583 w 693928"/>
                <a:gd name="connsiteY10" fmla="*/ 1192013 h 1192013"/>
                <a:gd name="connsiteX11" fmla="*/ 59990 w 693928"/>
                <a:gd name="connsiteY11" fmla="*/ 1192013 h 1192013"/>
                <a:gd name="connsiteX12" fmla="*/ 51676 w 693928"/>
                <a:gd name="connsiteY12" fmla="*/ 1170607 h 1192013"/>
                <a:gd name="connsiteX13" fmla="*/ 26336 w 693928"/>
                <a:gd name="connsiteY13" fmla="*/ 995191 h 1192013"/>
                <a:gd name="connsiteX14" fmla="*/ 32887 w 693928"/>
                <a:gd name="connsiteY14" fmla="*/ 904369 h 1192013"/>
                <a:gd name="connsiteX15" fmla="*/ 45938 w 693928"/>
                <a:gd name="connsiteY15" fmla="*/ 845607 h 1192013"/>
                <a:gd name="connsiteX16" fmla="*/ 33316 w 693928"/>
                <a:gd name="connsiteY16" fmla="*/ 787329 h 1192013"/>
                <a:gd name="connsiteX17" fmla="*/ 26336 w 693928"/>
                <a:gd name="connsiteY17" fmla="*/ 688099 h 1192013"/>
                <a:gd name="connsiteX18" fmla="*/ 32478 w 693928"/>
                <a:gd name="connsiteY18" fmla="*/ 600781 h 1192013"/>
                <a:gd name="connsiteX19" fmla="*/ 0 w 693928"/>
                <a:gd name="connsiteY19" fmla="*/ 575112 h 1192013"/>
                <a:gd name="connsiteX20" fmla="*/ 0 w 693928"/>
                <a:gd name="connsiteY20" fmla="*/ 132092 h 1192013"/>
                <a:gd name="connsiteX21" fmla="*/ 149804 w 693928"/>
                <a:gd name="connsiteY21" fmla="*/ 121614 h 1192013"/>
                <a:gd name="connsiteX22" fmla="*/ 154352 w 693928"/>
                <a:gd name="connsiteY22" fmla="*/ 103520 h 1192013"/>
                <a:gd name="connsiteX23" fmla="*/ 348785 w 693928"/>
                <a:gd name="connsiteY23" fmla="*/ 0 h 119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93928" h="1192013">
                  <a:moveTo>
                    <a:pt x="348785" y="0"/>
                  </a:moveTo>
                  <a:cubicBezTo>
                    <a:pt x="436191" y="0"/>
                    <a:pt x="511185" y="42686"/>
                    <a:pt x="543219" y="103520"/>
                  </a:cubicBezTo>
                  <a:lnTo>
                    <a:pt x="545130" y="111124"/>
                  </a:lnTo>
                  <a:lnTo>
                    <a:pt x="629033" y="108941"/>
                  </a:lnTo>
                  <a:lnTo>
                    <a:pt x="693928" y="109784"/>
                  </a:lnTo>
                  <a:lnTo>
                    <a:pt x="693928" y="845190"/>
                  </a:lnTo>
                  <a:lnTo>
                    <a:pt x="686442" y="879752"/>
                  </a:lnTo>
                  <a:lnTo>
                    <a:pt x="666674" y="931947"/>
                  </a:lnTo>
                  <a:lnTo>
                    <a:pt x="671236" y="995191"/>
                  </a:lnTo>
                  <a:cubicBezTo>
                    <a:pt x="671236" y="1057414"/>
                    <a:pt x="662213" y="1116691"/>
                    <a:pt x="645897" y="1170607"/>
                  </a:cubicBezTo>
                  <a:lnTo>
                    <a:pt x="637583" y="1192013"/>
                  </a:lnTo>
                  <a:lnTo>
                    <a:pt x="59990" y="1192013"/>
                  </a:lnTo>
                  <a:lnTo>
                    <a:pt x="51676" y="1170607"/>
                  </a:lnTo>
                  <a:cubicBezTo>
                    <a:pt x="35359" y="1116691"/>
                    <a:pt x="26336" y="1057414"/>
                    <a:pt x="26336" y="995191"/>
                  </a:cubicBezTo>
                  <a:cubicBezTo>
                    <a:pt x="26336" y="964080"/>
                    <a:pt x="28592" y="933705"/>
                    <a:pt x="32887" y="904369"/>
                  </a:cubicBezTo>
                  <a:lnTo>
                    <a:pt x="45938" y="845607"/>
                  </a:lnTo>
                  <a:lnTo>
                    <a:pt x="33316" y="787329"/>
                  </a:lnTo>
                  <a:cubicBezTo>
                    <a:pt x="28739" y="755277"/>
                    <a:pt x="26336" y="722090"/>
                    <a:pt x="26336" y="688099"/>
                  </a:cubicBezTo>
                  <a:lnTo>
                    <a:pt x="32478" y="600781"/>
                  </a:lnTo>
                  <a:lnTo>
                    <a:pt x="0" y="575112"/>
                  </a:lnTo>
                  <a:lnTo>
                    <a:pt x="0" y="132092"/>
                  </a:lnTo>
                  <a:lnTo>
                    <a:pt x="149804" y="121614"/>
                  </a:lnTo>
                  <a:lnTo>
                    <a:pt x="154352" y="103520"/>
                  </a:lnTo>
                  <a:cubicBezTo>
                    <a:pt x="186386" y="42686"/>
                    <a:pt x="261380" y="0"/>
                    <a:pt x="348785" y="0"/>
                  </a:cubicBezTo>
                  <a:close/>
                </a:path>
              </a:pathLst>
            </a:custGeom>
            <a:solidFill>
              <a:srgbClr val="C00000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08BB83-1B73-A200-DAD2-9F84A3086602}"/>
              </a:ext>
            </a:extLst>
          </p:cNvPr>
          <p:cNvGrpSpPr/>
          <p:nvPr/>
        </p:nvGrpSpPr>
        <p:grpSpPr>
          <a:xfrm>
            <a:off x="9999405" y="4865619"/>
            <a:ext cx="2110231" cy="474057"/>
            <a:chOff x="2152356" y="4877733"/>
            <a:chExt cx="2438400" cy="5791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2B0837-2E4E-5B90-42DC-3C96C8DA18DE}"/>
                </a:ext>
              </a:extLst>
            </p:cNvPr>
            <p:cNvSpPr/>
            <p:nvPr/>
          </p:nvSpPr>
          <p:spPr>
            <a:xfrm>
              <a:off x="2152356" y="4877733"/>
              <a:ext cx="2438400" cy="579158"/>
            </a:xfrm>
            <a:custGeom>
              <a:avLst/>
              <a:gdLst>
                <a:gd name="connsiteX0" fmla="*/ 1219200 w 2438400"/>
                <a:gd name="connsiteY0" fmla="*/ 0 h 579158"/>
                <a:gd name="connsiteX1" fmla="*/ 2438400 w 2438400"/>
                <a:gd name="connsiteY1" fmla="*/ 157110 h 579158"/>
                <a:gd name="connsiteX2" fmla="*/ 2081305 w 2438400"/>
                <a:gd name="connsiteY2" fmla="*/ 268204 h 579158"/>
                <a:gd name="connsiteX3" fmla="*/ 1899546 w 2438400"/>
                <a:gd name="connsiteY3" fmla="*/ 283995 h 579158"/>
                <a:gd name="connsiteX4" fmla="*/ 1896608 w 2438400"/>
                <a:gd name="connsiteY4" fmla="*/ 289892 h 579158"/>
                <a:gd name="connsiteX5" fmla="*/ 1673885 w 2438400"/>
                <a:gd name="connsiteY5" fmla="*/ 373472 h 579158"/>
                <a:gd name="connsiteX6" fmla="*/ 1415297 w 2438400"/>
                <a:gd name="connsiteY6" fmla="*/ 408746 h 579158"/>
                <a:gd name="connsiteX7" fmla="*/ 1399346 w 2438400"/>
                <a:gd name="connsiteY7" fmla="*/ 446632 h 579158"/>
                <a:gd name="connsiteX8" fmla="*/ 982395 w 2438400"/>
                <a:gd name="connsiteY8" fmla="*/ 579158 h 579158"/>
                <a:gd name="connsiteX9" fmla="*/ 565445 w 2438400"/>
                <a:gd name="connsiteY9" fmla="*/ 446632 h 579158"/>
                <a:gd name="connsiteX10" fmla="*/ 535636 w 2438400"/>
                <a:gd name="connsiteY10" fmla="*/ 375832 h 579158"/>
                <a:gd name="connsiteX11" fmla="*/ 518333 w 2438400"/>
                <a:gd name="connsiteY11" fmla="*/ 373472 h 579158"/>
                <a:gd name="connsiteX12" fmla="*/ 279010 w 2438400"/>
                <a:gd name="connsiteY12" fmla="*/ 256575 h 579158"/>
                <a:gd name="connsiteX13" fmla="*/ 279272 w 2438400"/>
                <a:gd name="connsiteY13" fmla="*/ 256049 h 579158"/>
                <a:gd name="connsiteX14" fmla="*/ 208220 w 2438400"/>
                <a:gd name="connsiteY14" fmla="*/ 244952 h 579158"/>
                <a:gd name="connsiteX15" fmla="*/ 0 w 2438400"/>
                <a:gd name="connsiteY15" fmla="*/ 157110 h 579158"/>
                <a:gd name="connsiteX16" fmla="*/ 1219200 w 2438400"/>
                <a:gd name="connsiteY16" fmla="*/ 0 h 57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8400" h="579158">
                  <a:moveTo>
                    <a:pt x="1219200" y="0"/>
                  </a:moveTo>
                  <a:cubicBezTo>
                    <a:pt x="1892546" y="0"/>
                    <a:pt x="2438400" y="70341"/>
                    <a:pt x="2438400" y="157110"/>
                  </a:cubicBezTo>
                  <a:cubicBezTo>
                    <a:pt x="2438400" y="200495"/>
                    <a:pt x="2301937" y="239772"/>
                    <a:pt x="2081305" y="268204"/>
                  </a:cubicBezTo>
                  <a:lnTo>
                    <a:pt x="1899546" y="283995"/>
                  </a:lnTo>
                  <a:lnTo>
                    <a:pt x="1896608" y="289892"/>
                  </a:lnTo>
                  <a:cubicBezTo>
                    <a:pt x="1863954" y="322178"/>
                    <a:pt x="1784785" y="351035"/>
                    <a:pt x="1673885" y="373472"/>
                  </a:cubicBezTo>
                  <a:lnTo>
                    <a:pt x="1415297" y="408746"/>
                  </a:lnTo>
                  <a:lnTo>
                    <a:pt x="1399346" y="446632"/>
                  </a:lnTo>
                  <a:cubicBezTo>
                    <a:pt x="1330651" y="524512"/>
                    <a:pt x="1169831" y="579158"/>
                    <a:pt x="982395" y="579158"/>
                  </a:cubicBezTo>
                  <a:cubicBezTo>
                    <a:pt x="794959" y="579158"/>
                    <a:pt x="634140" y="524512"/>
                    <a:pt x="565445" y="446632"/>
                  </a:cubicBezTo>
                  <a:lnTo>
                    <a:pt x="535636" y="375832"/>
                  </a:lnTo>
                  <a:lnTo>
                    <a:pt x="518333" y="373472"/>
                  </a:lnTo>
                  <a:cubicBezTo>
                    <a:pt x="370467" y="343556"/>
                    <a:pt x="279010" y="302226"/>
                    <a:pt x="279010" y="256575"/>
                  </a:cubicBezTo>
                  <a:lnTo>
                    <a:pt x="279272" y="256049"/>
                  </a:lnTo>
                  <a:lnTo>
                    <a:pt x="208220" y="244952"/>
                  </a:lnTo>
                  <a:cubicBezTo>
                    <a:pt x="76761" y="219877"/>
                    <a:pt x="0" y="189649"/>
                    <a:pt x="0" y="157110"/>
                  </a:cubicBezTo>
                  <a:cubicBezTo>
                    <a:pt x="0" y="70341"/>
                    <a:pt x="545854" y="0"/>
                    <a:pt x="1219200" y="0"/>
                  </a:cubicBezTo>
                  <a:close/>
                </a:path>
              </a:pathLst>
            </a:cu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C196296-C442-999A-0FFA-2E84DA54A034}"/>
                </a:ext>
              </a:extLst>
            </p:cNvPr>
            <p:cNvSpPr/>
            <p:nvPr/>
          </p:nvSpPr>
          <p:spPr>
            <a:xfrm>
              <a:off x="2152356" y="4879702"/>
              <a:ext cx="2438400" cy="434861"/>
            </a:xfrm>
            <a:custGeom>
              <a:avLst/>
              <a:gdLst>
                <a:gd name="connsiteX0" fmla="*/ 531850 w 2438400"/>
                <a:gd name="connsiteY0" fmla="*/ 25045 h 434861"/>
                <a:gd name="connsiteX1" fmla="*/ 531850 w 2438400"/>
                <a:gd name="connsiteY1" fmla="*/ 372924 h 434861"/>
                <a:gd name="connsiteX2" fmla="*/ 518333 w 2438400"/>
                <a:gd name="connsiteY2" fmla="*/ 371080 h 434861"/>
                <a:gd name="connsiteX3" fmla="*/ 279010 w 2438400"/>
                <a:gd name="connsiteY3" fmla="*/ 254183 h 434861"/>
                <a:gd name="connsiteX4" fmla="*/ 279272 w 2438400"/>
                <a:gd name="connsiteY4" fmla="*/ 253657 h 434861"/>
                <a:gd name="connsiteX5" fmla="*/ 208220 w 2438400"/>
                <a:gd name="connsiteY5" fmla="*/ 242560 h 434861"/>
                <a:gd name="connsiteX6" fmla="*/ 0 w 2438400"/>
                <a:gd name="connsiteY6" fmla="*/ 154718 h 434861"/>
                <a:gd name="connsiteX7" fmla="*/ 357095 w 2438400"/>
                <a:gd name="connsiteY7" fmla="*/ 43625 h 434861"/>
                <a:gd name="connsiteX8" fmla="*/ 1403295 w 2438400"/>
                <a:gd name="connsiteY8" fmla="*/ 0 h 434861"/>
                <a:gd name="connsiteX9" fmla="*/ 1464912 w 2438400"/>
                <a:gd name="connsiteY9" fmla="*/ 800 h 434861"/>
                <a:gd name="connsiteX10" fmla="*/ 2438400 w 2438400"/>
                <a:gd name="connsiteY10" fmla="*/ 154718 h 434861"/>
                <a:gd name="connsiteX11" fmla="*/ 2081305 w 2438400"/>
                <a:gd name="connsiteY11" fmla="*/ 265812 h 434861"/>
                <a:gd name="connsiteX12" fmla="*/ 1899546 w 2438400"/>
                <a:gd name="connsiteY12" fmla="*/ 281603 h 434861"/>
                <a:gd name="connsiteX13" fmla="*/ 1896608 w 2438400"/>
                <a:gd name="connsiteY13" fmla="*/ 287500 h 434861"/>
                <a:gd name="connsiteX14" fmla="*/ 1673885 w 2438400"/>
                <a:gd name="connsiteY14" fmla="*/ 371080 h 434861"/>
                <a:gd name="connsiteX15" fmla="*/ 1415297 w 2438400"/>
                <a:gd name="connsiteY15" fmla="*/ 406354 h 434861"/>
                <a:gd name="connsiteX16" fmla="*/ 1403295 w 2438400"/>
                <a:gd name="connsiteY16" fmla="*/ 434861 h 43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8400" h="434861">
                  <a:moveTo>
                    <a:pt x="531850" y="25045"/>
                  </a:moveTo>
                  <a:lnTo>
                    <a:pt x="531850" y="372924"/>
                  </a:lnTo>
                  <a:lnTo>
                    <a:pt x="518333" y="371080"/>
                  </a:lnTo>
                  <a:cubicBezTo>
                    <a:pt x="370467" y="341164"/>
                    <a:pt x="279010" y="299834"/>
                    <a:pt x="279010" y="254183"/>
                  </a:cubicBezTo>
                  <a:lnTo>
                    <a:pt x="279272" y="253657"/>
                  </a:lnTo>
                  <a:lnTo>
                    <a:pt x="208220" y="242560"/>
                  </a:lnTo>
                  <a:cubicBezTo>
                    <a:pt x="76761" y="217485"/>
                    <a:pt x="0" y="187257"/>
                    <a:pt x="0" y="154718"/>
                  </a:cubicBezTo>
                  <a:cubicBezTo>
                    <a:pt x="0" y="111334"/>
                    <a:pt x="136464" y="72056"/>
                    <a:pt x="357095" y="43625"/>
                  </a:cubicBezTo>
                  <a:close/>
                  <a:moveTo>
                    <a:pt x="1403295" y="0"/>
                  </a:moveTo>
                  <a:lnTo>
                    <a:pt x="1464912" y="800"/>
                  </a:lnTo>
                  <a:cubicBezTo>
                    <a:pt x="2020481" y="15450"/>
                    <a:pt x="2438400" y="78795"/>
                    <a:pt x="2438400" y="154718"/>
                  </a:cubicBezTo>
                  <a:cubicBezTo>
                    <a:pt x="2438400" y="198103"/>
                    <a:pt x="2301937" y="237380"/>
                    <a:pt x="2081305" y="265812"/>
                  </a:cubicBezTo>
                  <a:lnTo>
                    <a:pt x="1899546" y="281603"/>
                  </a:lnTo>
                  <a:lnTo>
                    <a:pt x="1896608" y="287500"/>
                  </a:lnTo>
                  <a:cubicBezTo>
                    <a:pt x="1863954" y="319786"/>
                    <a:pt x="1784785" y="348643"/>
                    <a:pt x="1673885" y="371080"/>
                  </a:cubicBezTo>
                  <a:lnTo>
                    <a:pt x="1415297" y="406354"/>
                  </a:lnTo>
                  <a:lnTo>
                    <a:pt x="1403295" y="434861"/>
                  </a:lnTo>
                  <a:close/>
                </a:path>
              </a:pathLst>
            </a:custGeom>
            <a:solidFill>
              <a:schemeClr val="accent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Up Arrow 38">
            <a:extLst>
              <a:ext uri="{FF2B5EF4-FFF2-40B4-BE49-F238E27FC236}">
                <a16:creationId xmlns:a16="http://schemas.microsoft.com/office/drawing/2014/main" id="{1478EFEC-58F7-589D-8E5B-4D64AB0BF699}"/>
              </a:ext>
            </a:extLst>
          </p:cNvPr>
          <p:cNvSpPr/>
          <p:nvPr/>
        </p:nvSpPr>
        <p:spPr>
          <a:xfrm>
            <a:off x="5931572" y="4968477"/>
            <a:ext cx="303287" cy="83255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ent Arrow 39">
            <a:extLst>
              <a:ext uri="{FF2B5EF4-FFF2-40B4-BE49-F238E27FC236}">
                <a16:creationId xmlns:a16="http://schemas.microsoft.com/office/drawing/2014/main" id="{354E9BE1-0E36-10F0-E5CF-AC387AB998CC}"/>
              </a:ext>
            </a:extLst>
          </p:cNvPr>
          <p:cNvSpPr/>
          <p:nvPr/>
        </p:nvSpPr>
        <p:spPr>
          <a:xfrm>
            <a:off x="8244478" y="4962885"/>
            <a:ext cx="712709" cy="538296"/>
          </a:xfrm>
          <a:prstGeom prst="bentArrow">
            <a:avLst>
              <a:gd name="adj1" fmla="val 2129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Bent Arrow 40">
            <a:extLst>
              <a:ext uri="{FF2B5EF4-FFF2-40B4-BE49-F238E27FC236}">
                <a16:creationId xmlns:a16="http://schemas.microsoft.com/office/drawing/2014/main" id="{4C503D09-A02C-07D4-5A20-2109EA40A14B}"/>
              </a:ext>
            </a:extLst>
          </p:cNvPr>
          <p:cNvSpPr/>
          <p:nvPr/>
        </p:nvSpPr>
        <p:spPr>
          <a:xfrm flipH="1">
            <a:off x="7598982" y="4958645"/>
            <a:ext cx="712709" cy="538296"/>
          </a:xfrm>
          <a:prstGeom prst="bentArrow">
            <a:avLst>
              <a:gd name="adj1" fmla="val 2129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8EF88D6-FC5B-3748-E299-509C84017DAD}"/>
              </a:ext>
            </a:extLst>
          </p:cNvPr>
          <p:cNvSpPr/>
          <p:nvPr/>
        </p:nvSpPr>
        <p:spPr>
          <a:xfrm>
            <a:off x="10433735" y="4941940"/>
            <a:ext cx="324465" cy="19883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3F7C88D-C136-8714-545C-410A34D2C610}"/>
              </a:ext>
            </a:extLst>
          </p:cNvPr>
          <p:cNvSpPr/>
          <p:nvPr/>
        </p:nvSpPr>
        <p:spPr>
          <a:xfrm flipH="1">
            <a:off x="10964677" y="4944255"/>
            <a:ext cx="324465" cy="19883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EFE50-6E54-9506-924A-94D3C27B3000}"/>
              </a:ext>
            </a:extLst>
          </p:cNvPr>
          <p:cNvSpPr txBox="1"/>
          <p:nvPr/>
        </p:nvSpPr>
        <p:spPr>
          <a:xfrm>
            <a:off x="5551819" y="6009800"/>
            <a:ext cx="106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Growing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87A0CF-9528-CBE2-094E-B5ECA7C5F43A}"/>
              </a:ext>
            </a:extLst>
          </p:cNvPr>
          <p:cNvSpPr txBox="1"/>
          <p:nvPr/>
        </p:nvSpPr>
        <p:spPr>
          <a:xfrm>
            <a:off x="7713082" y="6017436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Maturing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467A5B-E6B2-C646-7985-8BAE711B6529}"/>
              </a:ext>
            </a:extLst>
          </p:cNvPr>
          <p:cNvSpPr txBox="1"/>
          <p:nvPr/>
        </p:nvSpPr>
        <p:spPr>
          <a:xfrm>
            <a:off x="10273013" y="5339676"/>
            <a:ext cx="1318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Dissipating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5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B9DC-286A-E00D-1113-B74B1778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effects of intensity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BEE0DE2-6267-6D40-495C-0743C905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31900"/>
            <a:ext cx="5511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2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B9DC-286A-E00D-1113-B74B1778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effects of intensity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BEE0DE2-6267-6D40-495C-0743C905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31900"/>
            <a:ext cx="5511800" cy="44069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896F97-70C6-35E1-81AE-02B1B44E9699}"/>
              </a:ext>
            </a:extLst>
          </p:cNvPr>
          <p:cNvSpPr/>
          <p:nvPr/>
        </p:nvSpPr>
        <p:spPr>
          <a:xfrm rot="2051405">
            <a:off x="983226" y="3242187"/>
            <a:ext cx="1376516" cy="201807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1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B9DC-286A-E00D-1113-B74B1778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effects of intensity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BEE0DE2-6267-6D40-495C-0743C905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31900"/>
            <a:ext cx="5511800" cy="44069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896F97-70C6-35E1-81AE-02B1B44E9699}"/>
              </a:ext>
            </a:extLst>
          </p:cNvPr>
          <p:cNvSpPr/>
          <p:nvPr/>
        </p:nvSpPr>
        <p:spPr>
          <a:xfrm rot="3319202">
            <a:off x="3585459" y="1208520"/>
            <a:ext cx="1587111" cy="307769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3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B9DC-286A-E00D-1113-B74B1778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effects of intensity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BEE0DE2-6267-6D40-495C-0743C905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31900"/>
            <a:ext cx="5511800" cy="4406900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E21924E-4F3D-6A5E-B9D9-0C549330F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9200"/>
            <a:ext cx="544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9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B9DC-286A-E00D-1113-B74B1778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effects of intensity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BBEE0DE2-6267-6D40-495C-0743C905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231900"/>
            <a:ext cx="5511800" cy="4406900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E21924E-4F3D-6A5E-B9D9-0C549330F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9200"/>
            <a:ext cx="5448300" cy="441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896F97-70C6-35E1-81AE-02B1B44E9699}"/>
              </a:ext>
            </a:extLst>
          </p:cNvPr>
          <p:cNvSpPr/>
          <p:nvPr/>
        </p:nvSpPr>
        <p:spPr>
          <a:xfrm rot="5400000">
            <a:off x="7780901" y="2462958"/>
            <a:ext cx="1122184" cy="248891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5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CF86-0C0F-CCC1-0695-1D39FFE5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Anvil Structural Changes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81AEA7-091C-461E-2D4F-24B5F18FFC8F}"/>
              </a:ext>
            </a:extLst>
          </p:cNvPr>
          <p:cNvGrpSpPr/>
          <p:nvPr/>
        </p:nvGrpSpPr>
        <p:grpSpPr>
          <a:xfrm>
            <a:off x="0" y="1198958"/>
            <a:ext cx="5864071" cy="4930124"/>
            <a:chOff x="0" y="1198958"/>
            <a:chExt cx="5864071" cy="49301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A62B7B-C4E1-8514-7067-901D5A468E03}"/>
                </a:ext>
              </a:extLst>
            </p:cNvPr>
            <p:cNvGrpSpPr/>
            <p:nvPr/>
          </p:nvGrpSpPr>
          <p:grpSpPr>
            <a:xfrm>
              <a:off x="2222610" y="1198958"/>
              <a:ext cx="3235562" cy="1390952"/>
              <a:chOff x="1770249" y="-608395"/>
              <a:chExt cx="4235670" cy="161466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7EA6D0-8833-C954-0755-ADA6C2E60A4D}"/>
                  </a:ext>
                </a:extLst>
              </p:cNvPr>
              <p:cNvSpPr/>
              <p:nvPr/>
            </p:nvSpPr>
            <p:spPr>
              <a:xfrm flipH="1">
                <a:off x="1770250" y="-604553"/>
                <a:ext cx="4235669" cy="1610820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0070C0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B596E-22BA-F922-6217-240B4E2D4061}"/>
                  </a:ext>
                </a:extLst>
              </p:cNvPr>
              <p:cNvSpPr/>
              <p:nvPr/>
            </p:nvSpPr>
            <p:spPr>
              <a:xfrm>
                <a:off x="1770249" y="-608395"/>
                <a:ext cx="4235669" cy="161082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2845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F52C6A-433A-19CD-38EF-FE1DDC68F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9544" t="12236" r="2615" b="43650"/>
            <a:stretch/>
          </p:blipFill>
          <p:spPr>
            <a:xfrm>
              <a:off x="0" y="1932742"/>
              <a:ext cx="5864071" cy="419634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D6D6006-B229-1457-5289-22985571741A}"/>
                </a:ext>
              </a:extLst>
            </p:cNvPr>
            <p:cNvCxnSpPr/>
            <p:nvPr/>
          </p:nvCxnSpPr>
          <p:spPr>
            <a:xfrm>
              <a:off x="3415365" y="2584606"/>
              <a:ext cx="0" cy="940981"/>
            </a:xfrm>
            <a:prstGeom prst="line">
              <a:avLst/>
            </a:prstGeom>
            <a:ln w="38100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17920-FD33-3EB2-8BF0-D7BB7DEB0C50}"/>
                </a:ext>
              </a:extLst>
            </p:cNvPr>
            <p:cNvSpPr txBox="1"/>
            <p:nvPr/>
          </p:nvSpPr>
          <p:spPr>
            <a:xfrm>
              <a:off x="3415365" y="2762397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?</a:t>
              </a:r>
            </a:p>
          </p:txBody>
        </p:sp>
      </p:grpSp>
      <p:pic>
        <p:nvPicPr>
          <p:cNvPr id="14" name="Main graphic">
            <a:extLst>
              <a:ext uri="{FF2B5EF4-FFF2-40B4-BE49-F238E27FC236}">
                <a16:creationId xmlns:a16="http://schemas.microsoft.com/office/drawing/2014/main" id="{FE4B3539-F047-86D8-28F8-C7C6E3B467C6}"/>
              </a:ext>
            </a:extLst>
          </p:cNvPr>
          <p:cNvPicPr/>
          <p:nvPr/>
        </p:nvPicPr>
        <p:blipFill rotWithShape="1">
          <a:blip r:embed="rId4"/>
          <a:srcRect l="33526" r="31982"/>
          <a:stretch/>
        </p:blipFill>
        <p:spPr>
          <a:xfrm>
            <a:off x="6842581" y="1097455"/>
            <a:ext cx="4283537" cy="4357329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C8C9C-BCE4-9AE5-51E8-2BF74F9FD868}"/>
              </a:ext>
            </a:extLst>
          </p:cNvPr>
          <p:cNvSpPr txBox="1"/>
          <p:nvPr/>
        </p:nvSpPr>
        <p:spPr>
          <a:xfrm>
            <a:off x="7670594" y="5534299"/>
            <a:ext cx="331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Berry &amp; Mace, 2014; figure 12 [1]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D98B8-6C15-F527-8587-C51182D7EBA1}"/>
              </a:ext>
            </a:extLst>
          </p:cNvPr>
          <p:cNvSpPr txBox="1"/>
          <p:nvPr/>
        </p:nvSpPr>
        <p:spPr>
          <a:xfrm>
            <a:off x="2184919" y="5052659"/>
            <a:ext cx="480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mass + less area = thickening = cooling</a:t>
            </a:r>
          </a:p>
          <a:p>
            <a:r>
              <a:rPr lang="en-US" sz="2000" dirty="0"/>
              <a:t>Less mass flux = thinning = warming</a:t>
            </a:r>
          </a:p>
        </p:txBody>
      </p:sp>
    </p:spTree>
    <p:extLst>
      <p:ext uri="{BB962C8B-B14F-4D97-AF65-F5344CB8AC3E}">
        <p14:creationId xmlns:p14="http://schemas.microsoft.com/office/powerpoint/2010/main" val="1157606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D9CEF-72E4-AD67-3450-322C1FB4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B4076B-E091-F2CC-0092-618C4637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Intensification and organization have contrasting effects on anvil structure both directly and indirectly</a:t>
            </a:r>
          </a:p>
          <a:p>
            <a:r>
              <a:rPr lang="en-US" dirty="0"/>
              <a:t>Both processes also have different impacts on the lifecycle of DCCs</a:t>
            </a:r>
          </a:p>
          <a:p>
            <a:r>
              <a:rPr lang="en-US" dirty="0"/>
              <a:t>Does this affect CRE?</a:t>
            </a:r>
          </a:p>
        </p:txBody>
      </p:sp>
    </p:spTree>
    <p:extLst>
      <p:ext uri="{BB962C8B-B14F-4D97-AF65-F5344CB8AC3E}">
        <p14:creationId xmlns:p14="http://schemas.microsoft.com/office/powerpoint/2010/main" val="326292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D9CEF-72E4-AD67-3450-322C1FB4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B4076B-E091-F2CC-0092-618C4637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Intensification and organization have contrasting effects on anvil structure both directly and indirectly</a:t>
            </a:r>
          </a:p>
          <a:p>
            <a:r>
              <a:rPr lang="en-US" dirty="0"/>
              <a:t>Both processes also have different impacts on the lifecycle of DCCs</a:t>
            </a:r>
          </a:p>
          <a:p>
            <a:r>
              <a:rPr lang="en-US" dirty="0"/>
              <a:t>Does this affect CRE?</a:t>
            </a:r>
          </a:p>
          <a:p>
            <a:pPr lvl="1"/>
            <a:r>
              <a:rPr lang="en-US" dirty="0"/>
              <a:t>Future work to investigate secondary impact</a:t>
            </a:r>
          </a:p>
          <a:p>
            <a:pPr marL="914400" lvl="2" indent="0">
              <a:buNone/>
            </a:pPr>
            <a:r>
              <a:rPr lang="en-US" sz="2400" dirty="0"/>
              <a:t>on anvil CRE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67C64-86EC-CECE-E3FA-70C4B776A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86" b="26810"/>
          <a:stretch/>
        </p:blipFill>
        <p:spPr>
          <a:xfrm>
            <a:off x="7519499" y="3156974"/>
            <a:ext cx="2841522" cy="2770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73DC4-4B29-8015-C0D0-4BABC97FB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" t="-259" r="92761" b="27070"/>
          <a:stretch/>
        </p:blipFill>
        <p:spPr>
          <a:xfrm>
            <a:off x="7150793" y="3159653"/>
            <a:ext cx="427702" cy="2770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A484F-543E-0B1C-4304-9A7D164D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1" t="73603" r="11107" b="3697"/>
          <a:stretch/>
        </p:blipFill>
        <p:spPr>
          <a:xfrm>
            <a:off x="7150793" y="5927940"/>
            <a:ext cx="3354253" cy="715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93712-BFDC-0D8E-E3BE-B3EB3B5684F0}"/>
              </a:ext>
            </a:extLst>
          </p:cNvPr>
          <p:cNvSpPr txBox="1"/>
          <p:nvPr/>
        </p:nvSpPr>
        <p:spPr>
          <a:xfrm>
            <a:off x="10269071" y="3352801"/>
            <a:ext cx="180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Jones et al., 2024</a:t>
            </a:r>
          </a:p>
        </p:txBody>
      </p:sp>
    </p:spTree>
    <p:extLst>
      <p:ext uri="{BB962C8B-B14F-4D97-AF65-F5344CB8AC3E}">
        <p14:creationId xmlns:p14="http://schemas.microsoft.com/office/powerpoint/2010/main" val="255151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EA20-2982-0BC0-753E-AF81815E7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DF65-B780-D8A1-CC5E-B79193C07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0093"/>
            <a:ext cx="10515600" cy="478558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[1] Berry, E. and Mace, G. G. (2014). Cloud properties and radiative effects of the Asian summer monsoon derived from A-Train data. Journal of Geophysical Research: Atmospheres</a:t>
            </a:r>
          </a:p>
          <a:p>
            <a:pPr marL="0" indent="0">
              <a:buNone/>
            </a:pPr>
            <a:r>
              <a:rPr lang="en-US" sz="2000" dirty="0"/>
              <a:t>[2] Protopapadaki, S. E., </a:t>
            </a:r>
            <a:r>
              <a:rPr lang="en-US" sz="2000" dirty="0" err="1"/>
              <a:t>Stubenrauch</a:t>
            </a:r>
            <a:r>
              <a:rPr lang="en-US" sz="2000" dirty="0"/>
              <a:t>, C. J., and </a:t>
            </a:r>
            <a:r>
              <a:rPr lang="en-US" sz="2000" dirty="0" err="1"/>
              <a:t>Feofilov</a:t>
            </a:r>
            <a:r>
              <a:rPr lang="en-US" sz="2000" dirty="0"/>
              <a:t>, A. G. (2017). Upper tropospheric cloud systems derived from IR sounders: Properties of cirrus anvils in the tropics. Atmospheric Chemistry and Physics</a:t>
            </a:r>
          </a:p>
          <a:p>
            <a:pPr marL="0" indent="0">
              <a:buNone/>
            </a:pPr>
            <a:r>
              <a:rPr lang="en-US" sz="2000" dirty="0"/>
              <a:t>[3] Takahashi, H., Protopapadaki, S., </a:t>
            </a:r>
            <a:r>
              <a:rPr lang="en-US" sz="2000" dirty="0" err="1"/>
              <a:t>Stubenrauch</a:t>
            </a:r>
            <a:r>
              <a:rPr lang="en-US" sz="2000" dirty="0"/>
              <a:t>, C., Luo, Z. J., and Stephens, G. L. (2017). Relationships between Convective Strength and Anvil Development based on AIRS-</a:t>
            </a:r>
            <a:r>
              <a:rPr lang="en-US" sz="2000" dirty="0" err="1"/>
              <a:t>CloudSat</a:t>
            </a:r>
            <a:r>
              <a:rPr lang="en-US" sz="2000" dirty="0"/>
              <a:t> Joint Dataset.</a:t>
            </a:r>
          </a:p>
          <a:p>
            <a:pPr marL="0" indent="0">
              <a:buNone/>
            </a:pPr>
            <a:r>
              <a:rPr lang="en-US" sz="2000" dirty="0"/>
              <a:t>[4] Jones, W. K., Christensen, M. W., and Stier, P. (2023). A semi-Lagrangian method for detecting and tracking deep convective clouds in geostationary satellite observations. Atmospheric Measurement Techniques</a:t>
            </a:r>
          </a:p>
          <a:p>
            <a:pPr marL="0" indent="0">
              <a:buNone/>
            </a:pPr>
            <a:r>
              <a:rPr lang="en-US" sz="2000" dirty="0"/>
              <a:t>[5] Jones, W. K., Stengel, M., and Stier, P. (2024). </a:t>
            </a:r>
            <a:r>
              <a:rPr lang="en-GB" sz="2000" dirty="0"/>
              <a:t>A Lagrangian Perspective on the Lifecycle and Cloud Radiative Effect of Deep Convective Clouds Over Africa. </a:t>
            </a:r>
            <a:r>
              <a:rPr lang="en-US" sz="2000" dirty="0"/>
              <a:t>Atmospheric Chemistry and Physics (accepted)</a:t>
            </a:r>
            <a:endParaRPr lang="en-GB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82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es_2day">
            <a:hlinkClick r:id="" action="ppaction://media"/>
            <a:extLst>
              <a:ext uri="{FF2B5EF4-FFF2-40B4-BE49-F238E27FC236}">
                <a16:creationId xmlns:a16="http://schemas.microsoft.com/office/drawing/2014/main" id="{A4C6648E-89E5-FF9D-C032-E97C48D79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6373" y="272994"/>
            <a:ext cx="7305627" cy="5479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98D31-56DF-FE0E-189D-5FD5EF24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Tracking Cores and Anvils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8CD4E-A955-486E-C5D5-93F9912CD0D0}"/>
              </a:ext>
            </a:extLst>
          </p:cNvPr>
          <p:cNvSpPr txBox="1"/>
          <p:nvPr/>
        </p:nvSpPr>
        <p:spPr>
          <a:xfrm>
            <a:off x="414670" y="1467293"/>
            <a:ext cx="4731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years (2018-2022) of DCCs tracked in GOES-16 ABI CONUS domain imagery using </a:t>
            </a:r>
            <a:r>
              <a:rPr lang="en-US" dirty="0" err="1"/>
              <a:t>tobac</a:t>
            </a:r>
            <a:r>
              <a:rPr lang="en-US" dirty="0"/>
              <a:t>-flow (Jones et al., 2023 [5])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2km, 5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838,204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402,191 anvils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Thin anvil COT ~ 0.3-1.5, thick anvil COT &gt; 1.5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B7E22-C8AB-D8FC-0C00-DD4229DA9364}"/>
              </a:ext>
            </a:extLst>
          </p:cNvPr>
          <p:cNvSpPr txBox="1"/>
          <p:nvPr/>
        </p:nvSpPr>
        <p:spPr>
          <a:xfrm>
            <a:off x="414670" y="3987209"/>
            <a:ext cx="3702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proxies for convective processes: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Core cooling rate (intensity)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K min</a:t>
            </a:r>
            <a:r>
              <a:rPr lang="en-US" baseline="30000" dirty="0"/>
              <a:t>-1</a:t>
            </a:r>
            <a:r>
              <a:rPr lang="en-US" dirty="0"/>
              <a:t> ~1.25 ms</a:t>
            </a:r>
            <a:r>
              <a:rPr lang="en-US" baseline="30000" dirty="0"/>
              <a:t>-1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Anvil core count (organization)</a:t>
            </a:r>
          </a:p>
        </p:txBody>
      </p:sp>
    </p:spTree>
    <p:extLst>
      <p:ext uri="{BB962C8B-B14F-4D97-AF65-F5344CB8AC3E}">
        <p14:creationId xmlns:p14="http://schemas.microsoft.com/office/powerpoint/2010/main" val="33206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8565-B649-7A21-11D3-F693BEFA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Tobac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-flow thick/thin anvil sensitivity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921D21A-3DEB-5242-5EF2-F244FEFD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7" y="1084521"/>
            <a:ext cx="7323765" cy="57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18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0DF6-321A-8AFE-ED4F-F6A281AAB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365125"/>
            <a:ext cx="11140966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does convection affect thin anvil fraction?</a:t>
            </a:r>
          </a:p>
        </p:txBody>
      </p:sp>
      <p:pic>
        <p:nvPicPr>
          <p:cNvPr id="4" name="Picture 3" descr="A group of graphs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0C6C8834-2213-FDD8-25F0-24E7F1508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130"/>
          <a:stretch/>
        </p:blipFill>
        <p:spPr>
          <a:xfrm>
            <a:off x="409903" y="1106214"/>
            <a:ext cx="3803785" cy="2322786"/>
          </a:xfrm>
          <a:prstGeom prst="rect">
            <a:avLst/>
          </a:prstGeom>
        </p:spPr>
      </p:pic>
      <p:pic>
        <p:nvPicPr>
          <p:cNvPr id="5" name="Picture 4" descr="A group of graphs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77DFE719-B582-F613-F6C9-4E1DED394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17" b="34298"/>
          <a:stretch/>
        </p:blipFill>
        <p:spPr>
          <a:xfrm>
            <a:off x="4213688" y="2410552"/>
            <a:ext cx="3803785" cy="2193514"/>
          </a:xfrm>
          <a:prstGeom prst="rect">
            <a:avLst/>
          </a:prstGeom>
        </p:spPr>
      </p:pic>
      <p:pic>
        <p:nvPicPr>
          <p:cNvPr id="6" name="Picture 5" descr="A group of graphs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1A1CEAE1-C164-4E12-0853-B6214AD74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" t="65402" r="-276" b="2613"/>
          <a:stretch/>
        </p:blipFill>
        <p:spPr>
          <a:xfrm>
            <a:off x="8017473" y="3507309"/>
            <a:ext cx="3803785" cy="219351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DAF1D0-92C1-99B4-FE11-E3975F7B81CD}"/>
              </a:ext>
            </a:extLst>
          </p:cNvPr>
          <p:cNvCxnSpPr>
            <a:cxnSpLocks/>
          </p:cNvCxnSpPr>
          <p:nvPr/>
        </p:nvCxnSpPr>
        <p:spPr>
          <a:xfrm flipH="1">
            <a:off x="1195665" y="3507309"/>
            <a:ext cx="242888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5F345E-A330-F23F-2D04-E047F1670388}"/>
              </a:ext>
            </a:extLst>
          </p:cNvPr>
          <p:cNvSpPr txBox="1"/>
          <p:nvPr/>
        </p:nvSpPr>
        <p:spPr>
          <a:xfrm>
            <a:off x="1598908" y="3507309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AD3DF4-BA42-C0FB-0E80-27C55B71B28A}"/>
              </a:ext>
            </a:extLst>
          </p:cNvPr>
          <p:cNvCxnSpPr>
            <a:cxnSpLocks/>
          </p:cNvCxnSpPr>
          <p:nvPr/>
        </p:nvCxnSpPr>
        <p:spPr>
          <a:xfrm flipH="1">
            <a:off x="4999450" y="4695416"/>
            <a:ext cx="242888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133F84-AD8D-5D0D-B954-995E2DB1EFB5}"/>
              </a:ext>
            </a:extLst>
          </p:cNvPr>
          <p:cNvSpPr txBox="1"/>
          <p:nvPr/>
        </p:nvSpPr>
        <p:spPr>
          <a:xfrm>
            <a:off x="5402693" y="4695416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EFACD5-D388-7F56-CA00-C1F3608AD6DB}"/>
              </a:ext>
            </a:extLst>
          </p:cNvPr>
          <p:cNvCxnSpPr>
            <a:cxnSpLocks/>
          </p:cNvCxnSpPr>
          <p:nvPr/>
        </p:nvCxnSpPr>
        <p:spPr>
          <a:xfrm flipH="1">
            <a:off x="8880753" y="5820023"/>
            <a:ext cx="242888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8684F0-ADF3-1231-8CD4-8335F346D343}"/>
              </a:ext>
            </a:extLst>
          </p:cNvPr>
          <p:cNvSpPr txBox="1"/>
          <p:nvPr/>
        </p:nvSpPr>
        <p:spPr>
          <a:xfrm>
            <a:off x="9283996" y="5820023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organised</a:t>
            </a:r>
          </a:p>
        </p:txBody>
      </p:sp>
    </p:spTree>
    <p:extLst>
      <p:ext uri="{BB962C8B-B14F-4D97-AF65-F5344CB8AC3E}">
        <p14:creationId xmlns:p14="http://schemas.microsoft.com/office/powerpoint/2010/main" val="34102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7D34-D9C9-44BF-E7ED-CDEA1986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Lifecycle Stages</a:t>
            </a:r>
          </a:p>
        </p:txBody>
      </p:sp>
      <p:pic>
        <p:nvPicPr>
          <p:cNvPr id="4" name="dcc_lifecycle_test">
            <a:hlinkClick r:id="" action="ppaction://media"/>
            <a:extLst>
              <a:ext uri="{FF2B5EF4-FFF2-40B4-BE49-F238E27FC236}">
                <a16:creationId xmlns:a16="http://schemas.microsoft.com/office/drawing/2014/main" id="{7FD7CD88-5F28-A072-FFFE-D031C48A0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4750" y="1258089"/>
            <a:ext cx="6697250" cy="4185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9B3E07-5755-D07E-14E2-771E8E0D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5" y="1258090"/>
            <a:ext cx="5630456" cy="41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361C6-0783-0091-C10A-C857B86E56BB}"/>
              </a:ext>
            </a:extLst>
          </p:cNvPr>
          <p:cNvSpPr txBox="1"/>
          <p:nvPr/>
        </p:nvSpPr>
        <p:spPr>
          <a:xfrm>
            <a:off x="606056" y="5585829"/>
            <a:ext cx="383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dirty="0" err="1"/>
              <a:t>Futyan</a:t>
            </a:r>
            <a:r>
              <a:rPr lang="en-US" dirty="0"/>
              <a:t> &amp; del </a:t>
            </a:r>
            <a:r>
              <a:rPr lang="en-US" dirty="0" err="1"/>
              <a:t>Genio</a:t>
            </a:r>
            <a:r>
              <a:rPr lang="en-US" dirty="0"/>
              <a:t>, 2007 [6] </a:t>
            </a:r>
          </a:p>
        </p:txBody>
      </p:sp>
    </p:spTree>
    <p:extLst>
      <p:ext uri="{BB962C8B-B14F-4D97-AF65-F5344CB8AC3E}">
        <p14:creationId xmlns:p14="http://schemas.microsoft.com/office/powerpoint/2010/main" val="24406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E45B-C14D-38CF-2211-725FA3DD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Impact of Intensification on Lifecycle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4A55C0-12C7-8602-86F0-9A01ED0F8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79" y="1027906"/>
            <a:ext cx="7715841" cy="58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16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8F4C-BFEC-960A-16EC-A7F4AE68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Impact of Organisation on Lifecycle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D07D2E0-F844-496E-126B-67AF9645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63" y="1022622"/>
            <a:ext cx="7726473" cy="58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23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8F4C-BFEC-960A-16EC-A7F4AE68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Impact of Organisation on Lifecycle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B719C8C-21F6-C8DC-5D1E-54236FD3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47" y="1031358"/>
            <a:ext cx="7714906" cy="58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2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9012-CAEA-AA13-382B-ED9F0FDA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Relation of Anvil Structure to Convection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4ADA7-7691-3F68-4352-CB2A27CF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7" y="1027905"/>
            <a:ext cx="5325879" cy="4021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BFE0D-ECFF-C764-AACC-29B20448EBCC}"/>
              </a:ext>
            </a:extLst>
          </p:cNvPr>
          <p:cNvSpPr txBox="1"/>
          <p:nvPr/>
        </p:nvSpPr>
        <p:spPr>
          <a:xfrm>
            <a:off x="1102642" y="5397427"/>
            <a:ext cx="390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Protopapadaki et al., 2017; figure 12 [3]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A65D76-B5CF-71D8-9F07-FD064A6DC555}"/>
              </a:ext>
            </a:extLst>
          </p:cNvPr>
          <p:cNvCxnSpPr/>
          <p:nvPr/>
        </p:nvCxnSpPr>
        <p:spPr>
          <a:xfrm flipH="1">
            <a:off x="1520456" y="4968685"/>
            <a:ext cx="34916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311CD-8F4A-0D3B-9696-6AA46CD87600}"/>
              </a:ext>
            </a:extLst>
          </p:cNvPr>
          <p:cNvSpPr txBox="1"/>
          <p:nvPr/>
        </p:nvSpPr>
        <p:spPr>
          <a:xfrm>
            <a:off x="2477386" y="4968685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</p:spTree>
    <p:extLst>
      <p:ext uri="{BB962C8B-B14F-4D97-AF65-F5344CB8AC3E}">
        <p14:creationId xmlns:p14="http://schemas.microsoft.com/office/powerpoint/2010/main" val="2125271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9012-CAEA-AA13-382B-ED9F0FDA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Relation of Anvil Structure to Convection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4ADA7-7691-3F68-4352-CB2A27CF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7" y="1027905"/>
            <a:ext cx="5325879" cy="4021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BFE0D-ECFF-C764-AACC-29B20448EBCC}"/>
              </a:ext>
            </a:extLst>
          </p:cNvPr>
          <p:cNvSpPr txBox="1"/>
          <p:nvPr/>
        </p:nvSpPr>
        <p:spPr>
          <a:xfrm>
            <a:off x="1102642" y="5397427"/>
            <a:ext cx="390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Protopapadaki et al., 2017; figure 12 [2]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06120-85AD-AABB-4358-F3A79703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71"/>
          <a:stretch/>
        </p:blipFill>
        <p:spPr>
          <a:xfrm>
            <a:off x="6921337" y="1193456"/>
            <a:ext cx="4203700" cy="3775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8F260D-4EFD-E442-8680-14AAE1AA635C}"/>
              </a:ext>
            </a:extLst>
          </p:cNvPr>
          <p:cNvSpPr txBox="1"/>
          <p:nvPr/>
        </p:nvSpPr>
        <p:spPr>
          <a:xfrm>
            <a:off x="8110905" y="5397427"/>
            <a:ext cx="250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Takahashi et al., 2017 [3]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A65D76-B5CF-71D8-9F07-FD064A6DC555}"/>
              </a:ext>
            </a:extLst>
          </p:cNvPr>
          <p:cNvCxnSpPr/>
          <p:nvPr/>
        </p:nvCxnSpPr>
        <p:spPr>
          <a:xfrm flipH="1">
            <a:off x="1520456" y="4968685"/>
            <a:ext cx="34916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1311CD-8F4A-0D3B-9696-6AA46CD87600}"/>
              </a:ext>
            </a:extLst>
          </p:cNvPr>
          <p:cNvSpPr txBox="1"/>
          <p:nvPr/>
        </p:nvSpPr>
        <p:spPr>
          <a:xfrm>
            <a:off x="2477386" y="4968685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08A3A6-8CEB-F71C-F2B5-24A6CAF99979}"/>
              </a:ext>
            </a:extLst>
          </p:cNvPr>
          <p:cNvCxnSpPr>
            <a:cxnSpLocks/>
          </p:cNvCxnSpPr>
          <p:nvPr/>
        </p:nvCxnSpPr>
        <p:spPr>
          <a:xfrm flipH="1">
            <a:off x="8187070" y="4968685"/>
            <a:ext cx="242888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949D97-F0DB-B582-8DE3-E921E42A5C75}"/>
              </a:ext>
            </a:extLst>
          </p:cNvPr>
          <p:cNvSpPr txBox="1"/>
          <p:nvPr/>
        </p:nvSpPr>
        <p:spPr>
          <a:xfrm>
            <a:off x="8590313" y="4968685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</p:spTree>
    <p:extLst>
      <p:ext uri="{BB962C8B-B14F-4D97-AF65-F5344CB8AC3E}">
        <p14:creationId xmlns:p14="http://schemas.microsoft.com/office/powerpoint/2010/main" val="377863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8D31-56DF-FE0E-189D-5FD5EF24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Tracking Cores and Anvils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FB746A-2329-2192-1A5C-9A257149888C}"/>
              </a:ext>
            </a:extLst>
          </p:cNvPr>
          <p:cNvGrpSpPr/>
          <p:nvPr/>
        </p:nvGrpSpPr>
        <p:grpSpPr>
          <a:xfrm>
            <a:off x="5584435" y="996332"/>
            <a:ext cx="6874412" cy="4865335"/>
            <a:chOff x="6696075" y="1012874"/>
            <a:chExt cx="5495925" cy="388971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B8EEB1A-7EA2-7A90-0975-D1F6C67172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95"/>
            <a:stretch/>
          </p:blipFill>
          <p:spPr bwMode="auto">
            <a:xfrm>
              <a:off x="6696075" y="1012874"/>
              <a:ext cx="5495925" cy="330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77BC0C-0475-4562-9DB1-716D708C0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87"/>
            <a:stretch/>
          </p:blipFill>
          <p:spPr bwMode="auto">
            <a:xfrm>
              <a:off x="6696075" y="4318782"/>
              <a:ext cx="5495925" cy="58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CA6952-A5CC-E015-1505-5986CEA33C21}"/>
              </a:ext>
            </a:extLst>
          </p:cNvPr>
          <p:cNvSpPr txBox="1"/>
          <p:nvPr/>
        </p:nvSpPr>
        <p:spPr>
          <a:xfrm>
            <a:off x="323557" y="1027906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Core cooling rate: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704EE4-6C5C-42AE-DA89-8D4F00B39119}"/>
              </a:ext>
            </a:extLst>
          </p:cNvPr>
          <p:cNvGrpSpPr/>
          <p:nvPr/>
        </p:nvGrpSpPr>
        <p:grpSpPr>
          <a:xfrm>
            <a:off x="576774" y="1258738"/>
            <a:ext cx="2848181" cy="1710045"/>
            <a:chOff x="618978" y="1674520"/>
            <a:chExt cx="2848181" cy="19408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1BAC0F-7060-6150-194D-DF92AF05BFEF}"/>
                </a:ext>
              </a:extLst>
            </p:cNvPr>
            <p:cNvSpPr/>
            <p:nvPr/>
          </p:nvSpPr>
          <p:spPr>
            <a:xfrm>
              <a:off x="656329" y="2257498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DA1827B-5413-8777-84EB-9FCFF4EAE740}"/>
                </a:ext>
              </a:extLst>
            </p:cNvPr>
            <p:cNvSpPr/>
            <p:nvPr/>
          </p:nvSpPr>
          <p:spPr>
            <a:xfrm>
              <a:off x="618978" y="2701159"/>
              <a:ext cx="705325" cy="91423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724ED2-4CD4-652C-61AC-F2C055B6D734}"/>
                </a:ext>
              </a:extLst>
            </p:cNvPr>
            <p:cNvSpPr/>
            <p:nvPr/>
          </p:nvSpPr>
          <p:spPr>
            <a:xfrm>
              <a:off x="1737197" y="1953337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E623E0C-1BE3-ACC6-B58F-19A38C406AC2}"/>
                </a:ext>
              </a:extLst>
            </p:cNvPr>
            <p:cNvSpPr/>
            <p:nvPr/>
          </p:nvSpPr>
          <p:spPr>
            <a:xfrm>
              <a:off x="1699846" y="2353469"/>
              <a:ext cx="705325" cy="1230277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17A85-8BD6-F36C-3C58-C80B09BB5955}"/>
                </a:ext>
              </a:extLst>
            </p:cNvPr>
            <p:cNvSpPr/>
            <p:nvPr/>
          </p:nvSpPr>
          <p:spPr>
            <a:xfrm>
              <a:off x="2793042" y="1674520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AA5391-6DF5-4130-44CD-F2E985C5B013}"/>
                </a:ext>
              </a:extLst>
            </p:cNvPr>
            <p:cNvSpPr/>
            <p:nvPr/>
          </p:nvSpPr>
          <p:spPr>
            <a:xfrm>
              <a:off x="2761834" y="1953337"/>
              <a:ext cx="705325" cy="163040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1ED404-3766-35DF-4723-47FED63F14CB}"/>
              </a:ext>
            </a:extLst>
          </p:cNvPr>
          <p:cNvSpPr txBox="1"/>
          <p:nvPr/>
        </p:nvSpPr>
        <p:spPr>
          <a:xfrm>
            <a:off x="733708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B2F99-0D95-9143-FD80-89EC7B8355E4}"/>
              </a:ext>
            </a:extLst>
          </p:cNvPr>
          <p:cNvSpPr txBox="1"/>
          <p:nvPr/>
        </p:nvSpPr>
        <p:spPr>
          <a:xfrm>
            <a:off x="1814576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EA572-3B62-97B4-DEC5-2CE0BE28D97C}"/>
              </a:ext>
            </a:extLst>
          </p:cNvPr>
          <p:cNvSpPr txBox="1"/>
          <p:nvPr/>
        </p:nvSpPr>
        <p:spPr>
          <a:xfrm>
            <a:off x="2895444" y="2967335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/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blipFill>
                <a:blip r:embed="rId3"/>
                <a:stretch>
                  <a:fillRect t="-1538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5D1EF13-7213-774F-57A6-4C728FBA7DB0}"/>
              </a:ext>
            </a:extLst>
          </p:cNvPr>
          <p:cNvSpPr txBox="1"/>
          <p:nvPr/>
        </p:nvSpPr>
        <p:spPr>
          <a:xfrm>
            <a:off x="3522420" y="2773757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K/min ~ 2.5ms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1F1E73-41B1-5924-FFD3-2A95A7695E24}"/>
              </a:ext>
            </a:extLst>
          </p:cNvPr>
          <p:cNvSpPr txBox="1"/>
          <p:nvPr/>
        </p:nvSpPr>
        <p:spPr>
          <a:xfrm>
            <a:off x="6096000" y="5762634"/>
            <a:ext cx="6231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Jones et al., 2023 [4]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4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8D31-56DF-FE0E-189D-5FD5EF24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Tracking Cores and Anvils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FB746A-2329-2192-1A5C-9A257149888C}"/>
              </a:ext>
            </a:extLst>
          </p:cNvPr>
          <p:cNvGrpSpPr/>
          <p:nvPr/>
        </p:nvGrpSpPr>
        <p:grpSpPr>
          <a:xfrm>
            <a:off x="5584435" y="996332"/>
            <a:ext cx="6874412" cy="4865335"/>
            <a:chOff x="6696075" y="1012874"/>
            <a:chExt cx="5495925" cy="388971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B8EEB1A-7EA2-7A90-0975-D1F6C67172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95"/>
            <a:stretch/>
          </p:blipFill>
          <p:spPr bwMode="auto">
            <a:xfrm>
              <a:off x="6696075" y="1012874"/>
              <a:ext cx="5495925" cy="330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77BC0C-0475-4562-9DB1-716D708C0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87"/>
            <a:stretch/>
          </p:blipFill>
          <p:spPr bwMode="auto">
            <a:xfrm>
              <a:off x="6696075" y="4318782"/>
              <a:ext cx="5495925" cy="58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CA6952-A5CC-E015-1505-5986CEA33C21}"/>
              </a:ext>
            </a:extLst>
          </p:cNvPr>
          <p:cNvSpPr txBox="1"/>
          <p:nvPr/>
        </p:nvSpPr>
        <p:spPr>
          <a:xfrm>
            <a:off x="323557" y="1027906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Core cooling rate: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704EE4-6C5C-42AE-DA89-8D4F00B39119}"/>
              </a:ext>
            </a:extLst>
          </p:cNvPr>
          <p:cNvGrpSpPr/>
          <p:nvPr/>
        </p:nvGrpSpPr>
        <p:grpSpPr>
          <a:xfrm>
            <a:off x="576774" y="1258738"/>
            <a:ext cx="2848181" cy="1710045"/>
            <a:chOff x="618978" y="1674520"/>
            <a:chExt cx="2848181" cy="19408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1BAC0F-7060-6150-194D-DF92AF05BFEF}"/>
                </a:ext>
              </a:extLst>
            </p:cNvPr>
            <p:cNvSpPr/>
            <p:nvPr/>
          </p:nvSpPr>
          <p:spPr>
            <a:xfrm>
              <a:off x="656329" y="2257498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DA1827B-5413-8777-84EB-9FCFF4EAE740}"/>
                </a:ext>
              </a:extLst>
            </p:cNvPr>
            <p:cNvSpPr/>
            <p:nvPr/>
          </p:nvSpPr>
          <p:spPr>
            <a:xfrm>
              <a:off x="618978" y="2701159"/>
              <a:ext cx="705325" cy="91423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724ED2-4CD4-652C-61AC-F2C055B6D734}"/>
                </a:ext>
              </a:extLst>
            </p:cNvPr>
            <p:cNvSpPr/>
            <p:nvPr/>
          </p:nvSpPr>
          <p:spPr>
            <a:xfrm>
              <a:off x="1737197" y="1953337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E623E0C-1BE3-ACC6-B58F-19A38C406AC2}"/>
                </a:ext>
              </a:extLst>
            </p:cNvPr>
            <p:cNvSpPr/>
            <p:nvPr/>
          </p:nvSpPr>
          <p:spPr>
            <a:xfrm>
              <a:off x="1699846" y="2353469"/>
              <a:ext cx="705325" cy="1230277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17A85-8BD6-F36C-3C58-C80B09BB5955}"/>
                </a:ext>
              </a:extLst>
            </p:cNvPr>
            <p:cNvSpPr/>
            <p:nvPr/>
          </p:nvSpPr>
          <p:spPr>
            <a:xfrm>
              <a:off x="2793042" y="1674520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AA5391-6DF5-4130-44CD-F2E985C5B013}"/>
                </a:ext>
              </a:extLst>
            </p:cNvPr>
            <p:cNvSpPr/>
            <p:nvPr/>
          </p:nvSpPr>
          <p:spPr>
            <a:xfrm>
              <a:off x="2761834" y="1953337"/>
              <a:ext cx="705325" cy="163040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1ED404-3766-35DF-4723-47FED63F14CB}"/>
              </a:ext>
            </a:extLst>
          </p:cNvPr>
          <p:cNvSpPr txBox="1"/>
          <p:nvPr/>
        </p:nvSpPr>
        <p:spPr>
          <a:xfrm>
            <a:off x="733708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B2F99-0D95-9143-FD80-89EC7B8355E4}"/>
              </a:ext>
            </a:extLst>
          </p:cNvPr>
          <p:cNvSpPr txBox="1"/>
          <p:nvPr/>
        </p:nvSpPr>
        <p:spPr>
          <a:xfrm>
            <a:off x="1814576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EA572-3B62-97B4-DEC5-2CE0BE28D97C}"/>
              </a:ext>
            </a:extLst>
          </p:cNvPr>
          <p:cNvSpPr txBox="1"/>
          <p:nvPr/>
        </p:nvSpPr>
        <p:spPr>
          <a:xfrm>
            <a:off x="2895444" y="2967335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/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blipFill>
                <a:blip r:embed="rId3"/>
                <a:stretch>
                  <a:fillRect t="-1538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5D1EF13-7213-774F-57A6-4C728FBA7DB0}"/>
              </a:ext>
            </a:extLst>
          </p:cNvPr>
          <p:cNvSpPr txBox="1"/>
          <p:nvPr/>
        </p:nvSpPr>
        <p:spPr>
          <a:xfrm>
            <a:off x="3522420" y="2773757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K/min ~ 2.5ms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AD533A-9452-7392-05F5-1A4F607AD648}"/>
              </a:ext>
            </a:extLst>
          </p:cNvPr>
          <p:cNvSpPr txBox="1"/>
          <p:nvPr/>
        </p:nvSpPr>
        <p:spPr>
          <a:xfrm>
            <a:off x="323556" y="3590187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Organisation: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EFA2CF-6769-3EF3-679B-6D86516EED39}"/>
              </a:ext>
            </a:extLst>
          </p:cNvPr>
          <p:cNvGrpSpPr/>
          <p:nvPr/>
        </p:nvGrpSpPr>
        <p:grpSpPr>
          <a:xfrm>
            <a:off x="222672" y="4138022"/>
            <a:ext cx="2365784" cy="1692072"/>
            <a:chOff x="424374" y="4069749"/>
            <a:chExt cx="2672773" cy="18288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99281C-71E7-E29F-3012-89FF88C99FB7}"/>
                </a:ext>
              </a:extLst>
            </p:cNvPr>
            <p:cNvSpPr/>
            <p:nvPr/>
          </p:nvSpPr>
          <p:spPr>
            <a:xfrm>
              <a:off x="424374" y="4069749"/>
              <a:ext cx="2672773" cy="18288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C67462-D3DF-0B7E-3CAC-F4821EACD968}"/>
                </a:ext>
              </a:extLst>
            </p:cNvPr>
            <p:cNvSpPr/>
            <p:nvPr/>
          </p:nvSpPr>
          <p:spPr>
            <a:xfrm>
              <a:off x="576774" y="4222149"/>
              <a:ext cx="2128919" cy="1418621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57F0D1-359A-0268-59CA-0C8682CFD24A}"/>
                </a:ext>
              </a:extLst>
            </p:cNvPr>
            <p:cNvSpPr/>
            <p:nvPr/>
          </p:nvSpPr>
          <p:spPr>
            <a:xfrm>
              <a:off x="786770" y="4637694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4D404D1-DC3A-B78E-5419-2B76742DF0E3}"/>
                </a:ext>
              </a:extLst>
            </p:cNvPr>
            <p:cNvSpPr/>
            <p:nvPr/>
          </p:nvSpPr>
          <p:spPr>
            <a:xfrm>
              <a:off x="1054995" y="5062930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21FAFF-6863-854B-76D8-05455B777704}"/>
                </a:ext>
              </a:extLst>
            </p:cNvPr>
            <p:cNvSpPr/>
            <p:nvPr/>
          </p:nvSpPr>
          <p:spPr>
            <a:xfrm>
              <a:off x="1710701" y="5199348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0C11D4-1299-6C7C-FAA6-76D691CB15C3}"/>
              </a:ext>
            </a:extLst>
          </p:cNvPr>
          <p:cNvSpPr txBox="1"/>
          <p:nvPr/>
        </p:nvSpPr>
        <p:spPr>
          <a:xfrm>
            <a:off x="6096000" y="5762634"/>
            <a:ext cx="6231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Jones et al., 2023 [4]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9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8D31-56DF-FE0E-189D-5FD5EF24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Tracking Cores and Anvils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FB746A-2329-2192-1A5C-9A257149888C}"/>
              </a:ext>
            </a:extLst>
          </p:cNvPr>
          <p:cNvGrpSpPr/>
          <p:nvPr/>
        </p:nvGrpSpPr>
        <p:grpSpPr>
          <a:xfrm>
            <a:off x="5584435" y="996332"/>
            <a:ext cx="6874412" cy="4865335"/>
            <a:chOff x="6696075" y="1012874"/>
            <a:chExt cx="5495925" cy="388971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B8EEB1A-7EA2-7A90-0975-D1F6C67172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95"/>
            <a:stretch/>
          </p:blipFill>
          <p:spPr bwMode="auto">
            <a:xfrm>
              <a:off x="6696075" y="1012874"/>
              <a:ext cx="5495925" cy="3305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77BC0C-0475-4562-9DB1-716D708C0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87"/>
            <a:stretch/>
          </p:blipFill>
          <p:spPr bwMode="auto">
            <a:xfrm>
              <a:off x="6696075" y="4318782"/>
              <a:ext cx="5495925" cy="58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CA6952-A5CC-E015-1505-5986CEA33C21}"/>
              </a:ext>
            </a:extLst>
          </p:cNvPr>
          <p:cNvSpPr txBox="1"/>
          <p:nvPr/>
        </p:nvSpPr>
        <p:spPr>
          <a:xfrm>
            <a:off x="323557" y="1027906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Core cooling rate: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704EE4-6C5C-42AE-DA89-8D4F00B39119}"/>
              </a:ext>
            </a:extLst>
          </p:cNvPr>
          <p:cNvGrpSpPr/>
          <p:nvPr/>
        </p:nvGrpSpPr>
        <p:grpSpPr>
          <a:xfrm>
            <a:off x="576774" y="1258738"/>
            <a:ext cx="2848181" cy="1710045"/>
            <a:chOff x="618978" y="1674520"/>
            <a:chExt cx="2848181" cy="19408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1BAC0F-7060-6150-194D-DF92AF05BFEF}"/>
                </a:ext>
              </a:extLst>
            </p:cNvPr>
            <p:cNvSpPr/>
            <p:nvPr/>
          </p:nvSpPr>
          <p:spPr>
            <a:xfrm>
              <a:off x="656329" y="2257498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DA1827B-5413-8777-84EB-9FCFF4EAE740}"/>
                </a:ext>
              </a:extLst>
            </p:cNvPr>
            <p:cNvSpPr/>
            <p:nvPr/>
          </p:nvSpPr>
          <p:spPr>
            <a:xfrm>
              <a:off x="618978" y="2701159"/>
              <a:ext cx="705325" cy="91423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724ED2-4CD4-652C-61AC-F2C055B6D734}"/>
                </a:ext>
              </a:extLst>
            </p:cNvPr>
            <p:cNvSpPr/>
            <p:nvPr/>
          </p:nvSpPr>
          <p:spPr>
            <a:xfrm>
              <a:off x="1737197" y="1953337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E623E0C-1BE3-ACC6-B58F-19A38C406AC2}"/>
                </a:ext>
              </a:extLst>
            </p:cNvPr>
            <p:cNvSpPr/>
            <p:nvPr/>
          </p:nvSpPr>
          <p:spPr>
            <a:xfrm>
              <a:off x="1699846" y="2353469"/>
              <a:ext cx="705325" cy="1230277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17A85-8BD6-F36C-3C58-C80B09BB5955}"/>
                </a:ext>
              </a:extLst>
            </p:cNvPr>
            <p:cNvSpPr/>
            <p:nvPr/>
          </p:nvSpPr>
          <p:spPr>
            <a:xfrm>
              <a:off x="2793042" y="1674520"/>
              <a:ext cx="630621" cy="80026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70C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DAA5391-6DF5-4130-44CD-F2E985C5B013}"/>
                </a:ext>
              </a:extLst>
            </p:cNvPr>
            <p:cNvSpPr/>
            <p:nvPr/>
          </p:nvSpPr>
          <p:spPr>
            <a:xfrm>
              <a:off x="2761834" y="1953337"/>
              <a:ext cx="705325" cy="1630409"/>
            </a:xfrm>
            <a:custGeom>
              <a:avLst/>
              <a:gdLst>
                <a:gd name="connsiteX0" fmla="*/ 661182 w 1322364"/>
                <a:gd name="connsiteY0" fmla="*/ 0 h 1716259"/>
                <a:gd name="connsiteX1" fmla="*/ 1322364 w 1322364"/>
                <a:gd name="connsiteY1" fmla="*/ 1055077 h 1716259"/>
                <a:gd name="connsiteX2" fmla="*/ 1209445 w 1322364"/>
                <a:gd name="connsiteY2" fmla="*/ 1644981 h 1716259"/>
                <a:gd name="connsiteX3" fmla="*/ 1172590 w 1322364"/>
                <a:gd name="connsiteY3" fmla="*/ 1716259 h 1716259"/>
                <a:gd name="connsiteX4" fmla="*/ 149774 w 1322364"/>
                <a:gd name="connsiteY4" fmla="*/ 1716259 h 1716259"/>
                <a:gd name="connsiteX5" fmla="*/ 112919 w 1322364"/>
                <a:gd name="connsiteY5" fmla="*/ 1644981 h 1716259"/>
                <a:gd name="connsiteX6" fmla="*/ 0 w 1322364"/>
                <a:gd name="connsiteY6" fmla="*/ 1055077 h 1716259"/>
                <a:gd name="connsiteX7" fmla="*/ 661182 w 1322364"/>
                <a:gd name="connsiteY7" fmla="*/ 0 h 1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364" h="1716259">
                  <a:moveTo>
                    <a:pt x="661182" y="0"/>
                  </a:moveTo>
                  <a:cubicBezTo>
                    <a:pt x="1026343" y="0"/>
                    <a:pt x="1322364" y="472374"/>
                    <a:pt x="1322364" y="1055077"/>
                  </a:cubicBezTo>
                  <a:cubicBezTo>
                    <a:pt x="1322364" y="1273591"/>
                    <a:pt x="1280736" y="1476589"/>
                    <a:pt x="1209445" y="1644981"/>
                  </a:cubicBezTo>
                  <a:lnTo>
                    <a:pt x="1172590" y="1716259"/>
                  </a:lnTo>
                  <a:lnTo>
                    <a:pt x="149774" y="1716259"/>
                  </a:lnTo>
                  <a:lnTo>
                    <a:pt x="112919" y="1644981"/>
                  </a:lnTo>
                  <a:cubicBezTo>
                    <a:pt x="41628" y="1476589"/>
                    <a:pt x="0" y="1273591"/>
                    <a:pt x="0" y="1055077"/>
                  </a:cubicBezTo>
                  <a:cubicBezTo>
                    <a:pt x="0" y="472374"/>
                    <a:pt x="296021" y="0"/>
                    <a:pt x="661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1ED404-3766-35DF-4723-47FED63F14CB}"/>
              </a:ext>
            </a:extLst>
          </p:cNvPr>
          <p:cNvSpPr txBox="1"/>
          <p:nvPr/>
        </p:nvSpPr>
        <p:spPr>
          <a:xfrm>
            <a:off x="733708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B2F99-0D95-9143-FD80-89EC7B8355E4}"/>
              </a:ext>
            </a:extLst>
          </p:cNvPr>
          <p:cNvSpPr txBox="1"/>
          <p:nvPr/>
        </p:nvSpPr>
        <p:spPr>
          <a:xfrm>
            <a:off x="1814576" y="2979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0EA572-3B62-97B4-DEC5-2CE0BE28D97C}"/>
              </a:ext>
            </a:extLst>
          </p:cNvPr>
          <p:cNvSpPr txBox="1"/>
          <p:nvPr/>
        </p:nvSpPr>
        <p:spPr>
          <a:xfrm>
            <a:off x="2895444" y="2967335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/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08F90A-3448-7074-AF3A-8B1052DF3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98" y="1822944"/>
                <a:ext cx="1280246" cy="818557"/>
              </a:xfrm>
              <a:prstGeom prst="rect">
                <a:avLst/>
              </a:prstGeom>
              <a:blipFill>
                <a:blip r:embed="rId3"/>
                <a:stretch>
                  <a:fillRect t="-1538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5D1EF13-7213-774F-57A6-4C728FBA7DB0}"/>
              </a:ext>
            </a:extLst>
          </p:cNvPr>
          <p:cNvSpPr txBox="1"/>
          <p:nvPr/>
        </p:nvSpPr>
        <p:spPr>
          <a:xfrm>
            <a:off x="3522420" y="2773757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K/min ~ 2.5ms</a:t>
            </a:r>
            <a:r>
              <a:rPr lang="en-US" sz="2000" baseline="30000" dirty="0"/>
              <a:t>-1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AD533A-9452-7392-05F5-1A4F607AD648}"/>
              </a:ext>
            </a:extLst>
          </p:cNvPr>
          <p:cNvSpPr txBox="1"/>
          <p:nvPr/>
        </p:nvSpPr>
        <p:spPr>
          <a:xfrm>
            <a:off x="323556" y="3590187"/>
            <a:ext cx="444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Organisation: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EFA2CF-6769-3EF3-679B-6D86516EED39}"/>
              </a:ext>
            </a:extLst>
          </p:cNvPr>
          <p:cNvGrpSpPr/>
          <p:nvPr/>
        </p:nvGrpSpPr>
        <p:grpSpPr>
          <a:xfrm>
            <a:off x="222672" y="4138022"/>
            <a:ext cx="2365784" cy="1692072"/>
            <a:chOff x="424374" y="4069749"/>
            <a:chExt cx="2672773" cy="18288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99281C-71E7-E29F-3012-89FF88C99FB7}"/>
                </a:ext>
              </a:extLst>
            </p:cNvPr>
            <p:cNvSpPr/>
            <p:nvPr/>
          </p:nvSpPr>
          <p:spPr>
            <a:xfrm>
              <a:off x="424374" y="4069749"/>
              <a:ext cx="2672773" cy="18288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C67462-D3DF-0B7E-3CAC-F4821EACD968}"/>
                </a:ext>
              </a:extLst>
            </p:cNvPr>
            <p:cNvSpPr/>
            <p:nvPr/>
          </p:nvSpPr>
          <p:spPr>
            <a:xfrm>
              <a:off x="576774" y="4222149"/>
              <a:ext cx="2128919" cy="1418621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657F0D1-359A-0268-59CA-0C8682CFD24A}"/>
                </a:ext>
              </a:extLst>
            </p:cNvPr>
            <p:cNvSpPr/>
            <p:nvPr/>
          </p:nvSpPr>
          <p:spPr>
            <a:xfrm>
              <a:off x="786770" y="4637694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4D404D1-DC3A-B78E-5419-2B76742DF0E3}"/>
                </a:ext>
              </a:extLst>
            </p:cNvPr>
            <p:cNvSpPr/>
            <p:nvPr/>
          </p:nvSpPr>
          <p:spPr>
            <a:xfrm>
              <a:off x="1054995" y="5062930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21FAFF-6863-854B-76D8-05455B777704}"/>
                </a:ext>
              </a:extLst>
            </p:cNvPr>
            <p:cNvSpPr/>
            <p:nvPr/>
          </p:nvSpPr>
          <p:spPr>
            <a:xfrm>
              <a:off x="1710701" y="5199348"/>
              <a:ext cx="305578" cy="272836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950EBA8-414C-AE5F-61C0-2EBC5A965DC2}"/>
              </a:ext>
            </a:extLst>
          </p:cNvPr>
          <p:cNvSpPr txBox="1"/>
          <p:nvPr/>
        </p:nvSpPr>
        <p:spPr>
          <a:xfrm>
            <a:off x="3091171" y="3590187"/>
            <a:ext cx="44453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Anvils:</a:t>
            </a:r>
          </a:p>
          <a:p>
            <a:r>
              <a:rPr lang="en-US" sz="2400" dirty="0"/>
              <a:t>5 years (2018-2022)</a:t>
            </a:r>
          </a:p>
          <a:p>
            <a:r>
              <a:rPr lang="en-US" sz="2400" dirty="0"/>
              <a:t>&gt;400,000 anvils</a:t>
            </a:r>
          </a:p>
          <a:p>
            <a:r>
              <a:rPr lang="en-US" sz="2400" dirty="0"/>
              <a:t>&gt;800,000 cores</a:t>
            </a:r>
          </a:p>
          <a:p>
            <a:r>
              <a:rPr lang="en-US" sz="2400" dirty="0"/>
              <a:t>Thick ~ 1.5 𝜏</a:t>
            </a:r>
          </a:p>
          <a:p>
            <a:r>
              <a:rPr lang="en-US" sz="2400" dirty="0"/>
              <a:t>Thin ~ 0.3 𝜏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2BCAFA-7EC8-3FE5-08A8-83E63BADB4D7}"/>
              </a:ext>
            </a:extLst>
          </p:cNvPr>
          <p:cNvSpPr txBox="1"/>
          <p:nvPr/>
        </p:nvSpPr>
        <p:spPr>
          <a:xfrm>
            <a:off x="6096000" y="5762634"/>
            <a:ext cx="6231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Jones et al., 2023 [4]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9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611C-2BD4-DCF4-0DA7-F1B8E99B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9" y="365125"/>
            <a:ext cx="11056882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does convection affect thin anvil fraction?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2A1A3CE7-C17F-5410-966D-D1F7A79E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6" y="1304872"/>
            <a:ext cx="5236434" cy="42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8B7DB5-0A83-180B-CD93-F4BA5B9D83FE}"/>
              </a:ext>
            </a:extLst>
          </p:cNvPr>
          <p:cNvCxnSpPr>
            <a:cxnSpLocks/>
          </p:cNvCxnSpPr>
          <p:nvPr/>
        </p:nvCxnSpPr>
        <p:spPr>
          <a:xfrm flipH="1">
            <a:off x="1114097" y="5553125"/>
            <a:ext cx="4141075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61A6F6-89D9-B5BF-F2D1-867956492ED9}"/>
              </a:ext>
            </a:extLst>
          </p:cNvPr>
          <p:cNvSpPr txBox="1"/>
          <p:nvPr/>
        </p:nvSpPr>
        <p:spPr>
          <a:xfrm>
            <a:off x="2471267" y="5553125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</p:spTree>
    <p:extLst>
      <p:ext uri="{BB962C8B-B14F-4D97-AF65-F5344CB8AC3E}">
        <p14:creationId xmlns:p14="http://schemas.microsoft.com/office/powerpoint/2010/main" val="396987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205D9F8C-4AD6-8285-0BDB-AA85D13E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67" y="1304873"/>
            <a:ext cx="5293977" cy="42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2A1A3CE7-C17F-5410-966D-D1F7A79E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6" y="1304872"/>
            <a:ext cx="5236434" cy="424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8B7DB5-0A83-180B-CD93-F4BA5B9D83FE}"/>
              </a:ext>
            </a:extLst>
          </p:cNvPr>
          <p:cNvCxnSpPr>
            <a:cxnSpLocks/>
          </p:cNvCxnSpPr>
          <p:nvPr/>
        </p:nvCxnSpPr>
        <p:spPr>
          <a:xfrm flipH="1">
            <a:off x="1114097" y="5553125"/>
            <a:ext cx="4141075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61A6F6-89D9-B5BF-F2D1-867956492ED9}"/>
              </a:ext>
            </a:extLst>
          </p:cNvPr>
          <p:cNvSpPr txBox="1"/>
          <p:nvPr/>
        </p:nvSpPr>
        <p:spPr>
          <a:xfrm>
            <a:off x="2471267" y="5553125"/>
            <a:ext cx="142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intense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567873-9EE7-76FC-A367-B2AE6B8164A9}"/>
              </a:ext>
            </a:extLst>
          </p:cNvPr>
          <p:cNvCxnSpPr>
            <a:cxnSpLocks/>
          </p:cNvCxnSpPr>
          <p:nvPr/>
        </p:nvCxnSpPr>
        <p:spPr>
          <a:xfrm flipH="1">
            <a:off x="7329463" y="5553125"/>
            <a:ext cx="4141075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30D221-9FC1-06CB-795C-4DE29653CD1F}"/>
              </a:ext>
            </a:extLst>
          </p:cNvPr>
          <p:cNvSpPr txBox="1"/>
          <p:nvPr/>
        </p:nvSpPr>
        <p:spPr>
          <a:xfrm>
            <a:off x="8686633" y="5553125"/>
            <a:ext cx="165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organised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C7D086-D28A-8B13-9D32-9AB465016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56" y="365125"/>
            <a:ext cx="11440088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does convection affect thin anvil fraction?</a:t>
            </a:r>
          </a:p>
        </p:txBody>
      </p:sp>
    </p:spTree>
    <p:extLst>
      <p:ext uri="{BB962C8B-B14F-4D97-AF65-F5344CB8AC3E}">
        <p14:creationId xmlns:p14="http://schemas.microsoft.com/office/powerpoint/2010/main" val="29656281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F72F5E5-064E-874D-A841-55DCDDF16D9B}" vid="{BF15A2E4-A292-144B-AA3F-7B96412575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10688</TotalTime>
  <Words>732</Words>
  <Application>Microsoft Macintosh PowerPoint</Application>
  <PresentationFormat>Widescreen</PresentationFormat>
  <Paragraphs>112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 Math</vt:lpstr>
      <vt:lpstr>1_Office Theme</vt:lpstr>
      <vt:lpstr>Contrasting Effects of Intensity and Organisation on the Structure and Lifecycle of Deep Convective Clouds</vt:lpstr>
      <vt:lpstr>Anvil Structural Changes</vt:lpstr>
      <vt:lpstr>Relation of Anvil Structure to Convection</vt:lpstr>
      <vt:lpstr>Relation of Anvil Structure to Convection</vt:lpstr>
      <vt:lpstr>Tracking Cores and Anvils</vt:lpstr>
      <vt:lpstr>Tracking Cores and Anvils</vt:lpstr>
      <vt:lpstr>Tracking Cores and Anvils</vt:lpstr>
      <vt:lpstr>How does convection affect thin anvil fraction?</vt:lpstr>
      <vt:lpstr>How does convection affect thin anvil fraction?</vt:lpstr>
      <vt:lpstr>Changes in anvil properties</vt:lpstr>
      <vt:lpstr>Composite analysis</vt:lpstr>
      <vt:lpstr>Composite analysis</vt:lpstr>
      <vt:lpstr>Composite analysis</vt:lpstr>
      <vt:lpstr>Composite analysis</vt:lpstr>
      <vt:lpstr>Lifecycle effects of intensity and organisation</vt:lpstr>
      <vt:lpstr>Lifecycle effects of intensity and organisation</vt:lpstr>
      <vt:lpstr>Lifecycle effects of intensity and organisation</vt:lpstr>
      <vt:lpstr>Lifecycle effects of intensity and organisation</vt:lpstr>
      <vt:lpstr>Lifecycle effects of intensity and organisation</vt:lpstr>
      <vt:lpstr>Conclusions</vt:lpstr>
      <vt:lpstr>Conclusions</vt:lpstr>
      <vt:lpstr>References</vt:lpstr>
      <vt:lpstr>Tracking Cores and Anvils</vt:lpstr>
      <vt:lpstr>Tobac-flow thick/thin anvil sensitivity</vt:lpstr>
      <vt:lpstr>How does convection affect thin anvil fraction?</vt:lpstr>
      <vt:lpstr>Lifecycle Stages</vt:lpstr>
      <vt:lpstr>Impact of Intensification on Lifecycle</vt:lpstr>
      <vt:lpstr>Impact of Organisation on Lifecycle</vt:lpstr>
      <vt:lpstr>Impact of Organisation on Lifecycle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Contrasting Effects of Intensity and Organisation on the Structure and Lifecycle of Deep Convective Clouds</dc:title>
  <dc:creator>William Jones</dc:creator>
  <cp:lastModifiedBy>William Jones</cp:lastModifiedBy>
  <cp:revision>8</cp:revision>
  <dcterms:created xsi:type="dcterms:W3CDTF">2024-03-28T00:30:31Z</dcterms:created>
  <dcterms:modified xsi:type="dcterms:W3CDTF">2024-04-16T01:43:47Z</dcterms:modified>
</cp:coreProperties>
</file>