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14"/>
  </p:notesMasterIdLst>
  <p:handoutMasterIdLst>
    <p:handoutMasterId r:id="rId15"/>
  </p:handoutMasterIdLst>
  <p:sldIdLst>
    <p:sldId id="3412" r:id="rId2"/>
    <p:sldId id="3429" r:id="rId3"/>
    <p:sldId id="3861" r:id="rId4"/>
    <p:sldId id="3430" r:id="rId5"/>
    <p:sldId id="3438" r:id="rId6"/>
    <p:sldId id="3433" r:id="rId7"/>
    <p:sldId id="3434" r:id="rId8"/>
    <p:sldId id="3435" r:id="rId9"/>
    <p:sldId id="3439" r:id="rId10"/>
    <p:sldId id="3440" r:id="rId11"/>
    <p:sldId id="3862" r:id="rId12"/>
    <p:sldId id="3860" r:id="rId13"/>
  </p:sldIdLst>
  <p:sldSz cx="9144000" cy="6858000" type="screen4x3"/>
  <p:notesSz cx="6858000" cy="9199563"/>
  <p:defaultTextStyle>
    <a:defPPr>
      <a:defRPr lang="en-US"/>
    </a:defPPr>
    <a:lvl1pPr algn="ctr" rtl="0" eaLnBrk="0" fontAlgn="base" hangingPunct="0">
      <a:spcBef>
        <a:spcPct val="0"/>
      </a:spcBef>
      <a:spcAft>
        <a:spcPct val="0"/>
      </a:spcAft>
      <a:defRPr sz="1200" kern="1200">
        <a:solidFill>
          <a:schemeClr val="tx1"/>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1200" kern="1200">
        <a:solidFill>
          <a:schemeClr val="tx1"/>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1200" kern="1200">
        <a:solidFill>
          <a:schemeClr val="tx1"/>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1200" kern="1200">
        <a:solidFill>
          <a:schemeClr val="tx1"/>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12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2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2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2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y Acton" initials="GA" lastIdx="2" clrIdx="0">
    <p:extLst>
      <p:ext uri="{19B8F6BF-5375-455C-9EA6-DF929625EA0E}">
        <p15:presenceInfo xmlns:p15="http://schemas.microsoft.com/office/powerpoint/2012/main" userId="Gary Ac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59B4"/>
    <a:srgbClr val="005488"/>
    <a:srgbClr val="B41E14"/>
    <a:srgbClr val="00136D"/>
    <a:srgbClr val="002E9C"/>
    <a:srgbClr val="AA2828"/>
    <a:srgbClr val="3F80CD"/>
    <a:srgbClr val="00185C"/>
    <a:srgbClr val="00023B"/>
    <a:srgbClr val="C6E0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9" autoAdjust="0"/>
    <p:restoredTop sz="86803" autoAdjust="0"/>
  </p:normalViewPr>
  <p:slideViewPr>
    <p:cSldViewPr snapToGrid="0">
      <p:cViewPr varScale="1">
        <p:scale>
          <a:sx n="106" d="100"/>
          <a:sy n="106" d="100"/>
        </p:scale>
        <p:origin x="2160" y="176"/>
      </p:cViewPr>
      <p:guideLst>
        <p:guide orient="horz" pos="2160"/>
        <p:guide pos="2880"/>
      </p:guideLst>
    </p:cSldViewPr>
  </p:slideViewPr>
  <p:outlineViewPr>
    <p:cViewPr>
      <p:scale>
        <a:sx n="25" d="100"/>
        <a:sy n="25" d="100"/>
      </p:scale>
      <p:origin x="0" y="-5144"/>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103" d="100"/>
          <a:sy n="103" d="100"/>
        </p:scale>
        <p:origin x="369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0375"/>
          </a:xfrm>
          <a:prstGeom prst="rect">
            <a:avLst/>
          </a:prstGeom>
        </p:spPr>
        <p:txBody>
          <a:bodyPr vert="horz" lIns="91440" tIns="45720" rIns="91440" bIns="45720" rtlCol="0"/>
          <a:lstStyle>
            <a:lvl1pPr algn="r">
              <a:defRPr sz="1200"/>
            </a:lvl1pPr>
          </a:lstStyle>
          <a:p>
            <a:fld id="{02B178D7-EB17-924C-A0A8-12CD52B3DCCA}" type="datetimeFigureOut">
              <a:rPr lang="en-US" smtClean="0"/>
              <a:t>4/16/24</a:t>
            </a:fld>
            <a:endParaRPr lang="en-US"/>
          </a:p>
        </p:txBody>
      </p:sp>
      <p:sp>
        <p:nvSpPr>
          <p:cNvPr id="4" name="Footer Placeholder 3"/>
          <p:cNvSpPr>
            <a:spLocks noGrp="1"/>
          </p:cNvSpPr>
          <p:nvPr>
            <p:ph type="ftr" sz="quarter" idx="2"/>
          </p:nvPr>
        </p:nvSpPr>
        <p:spPr>
          <a:xfrm>
            <a:off x="0" y="8737600"/>
            <a:ext cx="2971800"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37600"/>
            <a:ext cx="2971800" cy="460375"/>
          </a:xfrm>
          <a:prstGeom prst="rect">
            <a:avLst/>
          </a:prstGeom>
        </p:spPr>
        <p:txBody>
          <a:bodyPr vert="horz" lIns="91440" tIns="45720" rIns="91440" bIns="45720" rtlCol="0" anchor="b"/>
          <a:lstStyle>
            <a:lvl1pPr algn="r">
              <a:defRPr sz="1200"/>
            </a:lvl1pPr>
          </a:lstStyle>
          <a:p>
            <a:fld id="{D5EE8FD5-D593-DD47-B7C4-BC63C598D8CE}" type="slidenum">
              <a:rPr lang="en-US" smtClean="0"/>
              <a:t>‹#›</a:t>
            </a:fld>
            <a:endParaRPr lang="en-US"/>
          </a:p>
        </p:txBody>
      </p:sp>
    </p:spTree>
    <p:extLst>
      <p:ext uri="{BB962C8B-B14F-4D97-AF65-F5344CB8AC3E}">
        <p14:creationId xmlns:p14="http://schemas.microsoft.com/office/powerpoint/2010/main" val="225364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037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751" tIns="45876" rIns="91751" bIns="45876" numCol="1" anchor="t" anchorCtr="0" compatLnSpc="1">
            <a:prstTxWarp prst="textNoShape">
              <a:avLst/>
            </a:prstTxWarp>
          </a:bodyPr>
          <a:lstStyle>
            <a:lvl1pPr algn="l" defTabSz="917575">
              <a:defRPr/>
            </a:lvl1pPr>
          </a:lstStyle>
          <a:p>
            <a:pPr>
              <a:defRPr/>
            </a:pPr>
            <a:endParaRPr lang="en-US"/>
          </a:p>
        </p:txBody>
      </p:sp>
      <p:sp>
        <p:nvSpPr>
          <p:cNvPr id="3075" name="Rectangle 3"/>
          <p:cNvSpPr>
            <a:spLocks noGrp="1" noChangeArrowheads="1"/>
          </p:cNvSpPr>
          <p:nvPr>
            <p:ph type="dt" idx="1"/>
          </p:nvPr>
        </p:nvSpPr>
        <p:spPr bwMode="auto">
          <a:xfrm>
            <a:off x="3886200" y="0"/>
            <a:ext cx="2971800" cy="46037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751" tIns="45876" rIns="91751" bIns="45876" numCol="1" anchor="t" anchorCtr="0" compatLnSpc="1">
            <a:prstTxWarp prst="textNoShape">
              <a:avLst/>
            </a:prstTxWarp>
          </a:bodyPr>
          <a:lstStyle>
            <a:lvl1pPr algn="r" defTabSz="917575">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28713" y="688975"/>
            <a:ext cx="4602162" cy="3451225"/>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3077" name="Rectangle 5"/>
          <p:cNvSpPr>
            <a:spLocks noGrp="1" noChangeArrowheads="1"/>
          </p:cNvSpPr>
          <p:nvPr>
            <p:ph type="body" sz="quarter" idx="3"/>
          </p:nvPr>
        </p:nvSpPr>
        <p:spPr bwMode="auto">
          <a:xfrm>
            <a:off x="914400" y="4370388"/>
            <a:ext cx="5029200" cy="41402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751" tIns="45876" rIns="91751" bIns="458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739188"/>
            <a:ext cx="2971800" cy="46037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751" tIns="45876" rIns="91751" bIns="45876" numCol="1" anchor="b" anchorCtr="0" compatLnSpc="1">
            <a:prstTxWarp prst="textNoShape">
              <a:avLst/>
            </a:prstTxWarp>
          </a:bodyPr>
          <a:lstStyle>
            <a:lvl1pPr algn="l" defTabSz="917575">
              <a:defRPr/>
            </a:lvl1pPr>
          </a:lstStyle>
          <a:p>
            <a:pPr>
              <a:defRPr/>
            </a:pPr>
            <a:endParaRPr lang="en-US"/>
          </a:p>
        </p:txBody>
      </p:sp>
      <p:sp>
        <p:nvSpPr>
          <p:cNvPr id="3079" name="Rectangle 7"/>
          <p:cNvSpPr>
            <a:spLocks noGrp="1" noChangeArrowheads="1"/>
          </p:cNvSpPr>
          <p:nvPr>
            <p:ph type="sldNum" sz="quarter" idx="5"/>
          </p:nvPr>
        </p:nvSpPr>
        <p:spPr bwMode="auto">
          <a:xfrm>
            <a:off x="3886200" y="8739188"/>
            <a:ext cx="2971800" cy="46037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751" tIns="45876" rIns="91751" bIns="45876" numCol="1" anchor="b" anchorCtr="0" compatLnSpc="1">
            <a:prstTxWarp prst="textNoShape">
              <a:avLst/>
            </a:prstTxWarp>
          </a:bodyPr>
          <a:lstStyle>
            <a:lvl1pPr algn="r" defTabSz="917575">
              <a:defRPr/>
            </a:lvl1pPr>
          </a:lstStyle>
          <a:p>
            <a:pPr>
              <a:defRPr/>
            </a:pPr>
            <a:fld id="{E5D5F90E-A95D-2645-B06F-997A2C5ACB1D}" type="slidenum">
              <a:rPr lang="en-US"/>
              <a:pPr>
                <a:defRPr/>
              </a:pPr>
              <a:t>‹#›</a:t>
            </a:fld>
            <a:endParaRPr lang="en-US"/>
          </a:p>
        </p:txBody>
      </p:sp>
    </p:spTree>
    <p:extLst>
      <p:ext uri="{BB962C8B-B14F-4D97-AF65-F5344CB8AC3E}">
        <p14:creationId xmlns:p14="http://schemas.microsoft.com/office/powerpoint/2010/main" val="4461093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D5F90E-A95D-2645-B06F-997A2C5ACB1D}" type="slidenum">
              <a:rPr lang="en-US" smtClean="0"/>
              <a:pPr>
                <a:defRPr/>
              </a:pPr>
              <a:t>1</a:t>
            </a:fld>
            <a:endParaRPr lang="en-US"/>
          </a:p>
        </p:txBody>
      </p:sp>
    </p:spTree>
    <p:extLst>
      <p:ext uri="{BB962C8B-B14F-4D97-AF65-F5344CB8AC3E}">
        <p14:creationId xmlns:p14="http://schemas.microsoft.com/office/powerpoint/2010/main" val="2158467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numbers of data used are only for the upper 150 mbsf.</a:t>
            </a:r>
          </a:p>
          <a:p>
            <a:endParaRPr lang="en-US" dirty="0"/>
          </a:p>
          <a:p>
            <a:r>
              <a:rPr lang="en-US" dirty="0"/>
              <a:t>LILY Queries used:</a:t>
            </a:r>
          </a:p>
          <a:p>
            <a:pPr marL="171450" indent="-171450">
              <a:buFont typeface="Arial" panose="020B0604020202020204" pitchFamily="34" charset="0"/>
              <a:buChar char="•"/>
            </a:pPr>
            <a:r>
              <a:rPr lang="en-US" dirty="0"/>
              <a:t>Sedimentary = Lithology type is sedimentary</a:t>
            </a:r>
          </a:p>
          <a:p>
            <a:pPr marL="171450" indent="-171450">
              <a:buFont typeface="Arial" panose="020B0604020202020204" pitchFamily="34" charset="0"/>
              <a:buChar char="•"/>
            </a:pPr>
            <a:r>
              <a:rPr lang="en-US" dirty="0"/>
              <a:t>Mud = Mud anywhere in the principal name</a:t>
            </a:r>
          </a:p>
          <a:p>
            <a:pPr marL="171450" indent="-171450">
              <a:buFont typeface="Arial" panose="020B0604020202020204" pitchFamily="34" charset="0"/>
              <a:buChar char="•"/>
            </a:pPr>
            <a:r>
              <a:rPr lang="en-US" dirty="0"/>
              <a:t>Clay = Principal name is clay</a:t>
            </a:r>
          </a:p>
          <a:p>
            <a:pPr marL="171450" indent="-171450">
              <a:buFont typeface="Arial" panose="020B0604020202020204" pitchFamily="34" charset="0"/>
              <a:buChar char="•"/>
            </a:pPr>
            <a:r>
              <a:rPr lang="en-US" dirty="0"/>
              <a:t>Nannofossil Ooze  = Principal name is nannofossil ooze</a:t>
            </a:r>
          </a:p>
          <a:p>
            <a:pPr marL="171450" indent="-171450">
              <a:buFont typeface="Arial" panose="020B0604020202020204" pitchFamily="34" charset="0"/>
              <a:buChar char="•"/>
            </a:pPr>
            <a:r>
              <a:rPr lang="en-US" dirty="0"/>
              <a:t>Siliceous Ooze = Principal name is siliceous ooze, diatom ooze, or radiolarian ooze</a:t>
            </a:r>
          </a:p>
        </p:txBody>
      </p:sp>
      <p:sp>
        <p:nvSpPr>
          <p:cNvPr id="4" name="Slide Number Placeholder 3"/>
          <p:cNvSpPr>
            <a:spLocks noGrp="1"/>
          </p:cNvSpPr>
          <p:nvPr>
            <p:ph type="sldNum" sz="quarter" idx="5"/>
          </p:nvPr>
        </p:nvSpPr>
        <p:spPr/>
        <p:txBody>
          <a:bodyPr/>
          <a:lstStyle/>
          <a:p>
            <a:pPr>
              <a:defRPr/>
            </a:pPr>
            <a:fld id="{E5D5F90E-A95D-2645-B06F-997A2C5ACB1D}" type="slidenum">
              <a:rPr lang="en-US" smtClean="0"/>
              <a:pPr>
                <a:defRPr/>
              </a:pPr>
              <a:t>10</a:t>
            </a:fld>
            <a:endParaRPr lang="en-US"/>
          </a:p>
        </p:txBody>
      </p:sp>
    </p:spTree>
    <p:extLst>
      <p:ext uri="{BB962C8B-B14F-4D97-AF65-F5344CB8AC3E}">
        <p14:creationId xmlns:p14="http://schemas.microsoft.com/office/powerpoint/2010/main" val="3661623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from Acton’s iPhone.</a:t>
            </a:r>
          </a:p>
        </p:txBody>
      </p:sp>
      <p:sp>
        <p:nvSpPr>
          <p:cNvPr id="4" name="Slide Number Placeholder 3"/>
          <p:cNvSpPr>
            <a:spLocks noGrp="1"/>
          </p:cNvSpPr>
          <p:nvPr>
            <p:ph type="sldNum" sz="quarter" idx="5"/>
          </p:nvPr>
        </p:nvSpPr>
        <p:spPr/>
        <p:txBody>
          <a:bodyPr/>
          <a:lstStyle/>
          <a:p>
            <a:pPr>
              <a:defRPr/>
            </a:pPr>
            <a:fld id="{E5D5F90E-A95D-2645-B06F-997A2C5ACB1D}" type="slidenum">
              <a:rPr lang="en-US" smtClean="0"/>
              <a:pPr>
                <a:defRPr/>
              </a:pPr>
              <a:t>11</a:t>
            </a:fld>
            <a:endParaRPr lang="en-US"/>
          </a:p>
        </p:txBody>
      </p:sp>
    </p:spTree>
    <p:extLst>
      <p:ext uri="{BB962C8B-B14F-4D97-AF65-F5344CB8AC3E}">
        <p14:creationId xmlns:p14="http://schemas.microsoft.com/office/powerpoint/2010/main" val="1292807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So, what do I hope to convey in under 8 minutes</a:t>
            </a:r>
          </a:p>
          <a:p>
            <a:pPr marL="628650" lvl="1" indent="-171450">
              <a:buFont typeface="Arial" panose="020B0604020202020204" pitchFamily="34" charset="0"/>
              <a:buChar char="•"/>
            </a:pPr>
            <a:r>
              <a:rPr lang="en-US" dirty="0"/>
              <a:t>First, I will briefly describe the LILY Database</a:t>
            </a:r>
          </a:p>
          <a:p>
            <a:pPr marL="628650" lvl="1" indent="-171450">
              <a:buFont typeface="Arial" panose="020B0604020202020204" pitchFamily="34" charset="0"/>
              <a:buChar char="•"/>
            </a:pPr>
            <a:r>
              <a:rPr lang="en-US" dirty="0"/>
              <a:t>I will then Illustrate how having lithologic information linked to all the data can provide new insights and new information.</a:t>
            </a:r>
          </a:p>
          <a:p>
            <a:pPr marL="628650" lvl="1" indent="-171450">
              <a:buFont typeface="Arial" panose="020B0604020202020204" pitchFamily="34" charset="0"/>
              <a:buChar char="•"/>
            </a:pPr>
            <a:r>
              <a:rPr lang="en-US" dirty="0"/>
              <a:t>I will use density data in LILY to provide a new high-resolution porosity dataset, with over 3.7 million new porosity estimates.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Unfortunately, I will not have time to show that the P-wave velocity data can resolve a significant anisotropy related to lithology</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Photos are from IODP’s </a:t>
            </a:r>
            <a:r>
              <a:rPr lang="en-US" dirty="0" err="1"/>
              <a:t>MerlinOne</a:t>
            </a:r>
            <a:r>
              <a:rPr lang="en-US" dirty="0"/>
              <a:t> database.</a:t>
            </a:r>
          </a:p>
        </p:txBody>
      </p:sp>
      <p:sp>
        <p:nvSpPr>
          <p:cNvPr id="4" name="Slide Number Placeholder 3"/>
          <p:cNvSpPr>
            <a:spLocks noGrp="1"/>
          </p:cNvSpPr>
          <p:nvPr>
            <p:ph type="sldNum" sz="quarter" idx="5"/>
          </p:nvPr>
        </p:nvSpPr>
        <p:spPr/>
        <p:txBody>
          <a:bodyPr/>
          <a:lstStyle/>
          <a:p>
            <a:pPr>
              <a:defRPr/>
            </a:pPr>
            <a:fld id="{E5D5F90E-A95D-2645-B06F-997A2C5ACB1D}" type="slidenum">
              <a:rPr lang="en-US" smtClean="0"/>
              <a:pPr>
                <a:defRPr/>
              </a:pPr>
              <a:t>2</a:t>
            </a:fld>
            <a:endParaRPr lang="en-US"/>
          </a:p>
        </p:txBody>
      </p:sp>
    </p:spTree>
    <p:extLst>
      <p:ext uri="{BB962C8B-B14F-4D97-AF65-F5344CB8AC3E}">
        <p14:creationId xmlns:p14="http://schemas.microsoft.com/office/powerpoint/2010/main" val="3669636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 what is LILY?</a:t>
            </a:r>
          </a:p>
          <a:p>
            <a:pPr marL="171450" indent="-171450">
              <a:buFont typeface="Arial" panose="020B0604020202020204" pitchFamily="34" charset="0"/>
              <a:buChar char="•"/>
            </a:pPr>
            <a:r>
              <a:rPr lang="en-US" dirty="0"/>
              <a:t>LILY is LIMS with Lithology</a:t>
            </a:r>
            <a:endParaRPr lang="en-US" sz="1200" dirty="0"/>
          </a:p>
        </p:txBody>
      </p:sp>
      <p:sp>
        <p:nvSpPr>
          <p:cNvPr id="4" name="Slide Number Placeholder 3"/>
          <p:cNvSpPr>
            <a:spLocks noGrp="1"/>
          </p:cNvSpPr>
          <p:nvPr>
            <p:ph type="sldNum" sz="quarter" idx="5"/>
          </p:nvPr>
        </p:nvSpPr>
        <p:spPr/>
        <p:txBody>
          <a:bodyPr/>
          <a:lstStyle/>
          <a:p>
            <a:pPr>
              <a:defRPr/>
            </a:pPr>
            <a:fld id="{E5D5F90E-A95D-2645-B06F-997A2C5ACB1D}" type="slidenum">
              <a:rPr lang="en-US" smtClean="0"/>
              <a:pPr>
                <a:defRPr/>
              </a:pPr>
              <a:t>3</a:t>
            </a:fld>
            <a:endParaRPr lang="en-US"/>
          </a:p>
        </p:txBody>
      </p:sp>
    </p:spTree>
    <p:extLst>
      <p:ext uri="{BB962C8B-B14F-4D97-AF65-F5344CB8AC3E}">
        <p14:creationId xmlns:p14="http://schemas.microsoft.com/office/powerpoint/2010/main" val="3706914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submitted this abstract, the LILY paper was in review. I am happy to say that the paper was accepted by G-cubed in January and publish in February.</a:t>
            </a:r>
          </a:p>
          <a:p>
            <a:r>
              <a:rPr lang="en-US" dirty="0"/>
              <a:t>The full LILY database is on Zenodo, an open access data repository.</a:t>
            </a:r>
          </a:p>
          <a:p>
            <a:r>
              <a:rPr lang="en-US" dirty="0"/>
              <a:t>The density and porosity dataset I will be discussing is also available on Zenodo.</a:t>
            </a:r>
          </a:p>
        </p:txBody>
      </p:sp>
      <p:sp>
        <p:nvSpPr>
          <p:cNvPr id="4" name="Slide Number Placeholder 3"/>
          <p:cNvSpPr>
            <a:spLocks noGrp="1"/>
          </p:cNvSpPr>
          <p:nvPr>
            <p:ph type="sldNum" sz="quarter" idx="5"/>
          </p:nvPr>
        </p:nvSpPr>
        <p:spPr/>
        <p:txBody>
          <a:bodyPr/>
          <a:lstStyle/>
          <a:p>
            <a:pPr>
              <a:defRPr/>
            </a:pPr>
            <a:fld id="{E5D5F90E-A95D-2645-B06F-997A2C5ACB1D}" type="slidenum">
              <a:rPr lang="en-US" smtClean="0"/>
              <a:pPr>
                <a:defRPr/>
              </a:pPr>
              <a:t>4</a:t>
            </a:fld>
            <a:endParaRPr lang="en-US"/>
          </a:p>
        </p:txBody>
      </p:sp>
    </p:spTree>
    <p:extLst>
      <p:ext uri="{BB962C8B-B14F-4D97-AF65-F5344CB8AC3E}">
        <p14:creationId xmlns:p14="http://schemas.microsoft.com/office/powerpoint/2010/main" val="488846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For MAD measurements, the mass of a discrete sample, such as the sediment plugs and cubes shown here, is determined wet and dry, and the volume of the dried sample is measured in a pycnometer..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Those measurements allow the determination of bulk density, dry density, grain density, and porosity.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With LILY, we can determine the physical properties of any lithology. This is shown for the bulk density and porosity for some of the more common lithologies.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Histograms for a couple of the lithologies are shown as an example along with their associated mean bulk density and porosity.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Pycnometer/balance figure from http://</a:t>
            </a:r>
            <a:r>
              <a:rPr lang="en-US" dirty="0" err="1"/>
              <a:t>publications.iodp.org</a:t>
            </a:r>
            <a:r>
              <a:rPr lang="en-US" dirty="0"/>
              <a:t>/proceedings/379/102/379_102.html. Other photos from IODP’s </a:t>
            </a:r>
            <a:r>
              <a:rPr lang="en-US" dirty="0" err="1"/>
              <a:t>MerlinOne</a:t>
            </a:r>
            <a:r>
              <a:rPr lang="en-US" dirty="0"/>
              <a:t> database.</a:t>
            </a:r>
          </a:p>
          <a:p>
            <a:endParaRPr lang="en-US" dirty="0"/>
          </a:p>
        </p:txBody>
      </p:sp>
      <p:sp>
        <p:nvSpPr>
          <p:cNvPr id="4" name="Slide Number Placeholder 3"/>
          <p:cNvSpPr>
            <a:spLocks noGrp="1"/>
          </p:cNvSpPr>
          <p:nvPr>
            <p:ph type="sldNum" sz="quarter" idx="5"/>
          </p:nvPr>
        </p:nvSpPr>
        <p:spPr/>
        <p:txBody>
          <a:bodyPr/>
          <a:lstStyle/>
          <a:p>
            <a:pPr>
              <a:defRPr/>
            </a:pPr>
            <a:fld id="{E5D5F90E-A95D-2645-B06F-997A2C5ACB1D}" type="slidenum">
              <a:rPr lang="en-US" smtClean="0"/>
              <a:pPr>
                <a:defRPr/>
              </a:pPr>
              <a:t>5</a:t>
            </a:fld>
            <a:endParaRPr lang="en-US"/>
          </a:p>
        </p:txBody>
      </p:sp>
    </p:spTree>
    <p:extLst>
      <p:ext uri="{BB962C8B-B14F-4D97-AF65-F5344CB8AC3E}">
        <p14:creationId xmlns:p14="http://schemas.microsoft.com/office/powerpoint/2010/main" val="638434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For the MAD data, we already know the porosities for every sample with a bulk density. However, we have bulk densities for over 4 million whole round GRA measurements that have no porosities or grain densities, and we can now determine the grain densities for each lithology from the MAD data and use those with the GRA data.</a:t>
            </a:r>
          </a:p>
        </p:txBody>
      </p:sp>
      <p:sp>
        <p:nvSpPr>
          <p:cNvPr id="4" name="Slide Number Placeholder 3"/>
          <p:cNvSpPr>
            <a:spLocks noGrp="1"/>
          </p:cNvSpPr>
          <p:nvPr>
            <p:ph type="sldNum" sz="quarter" idx="5"/>
          </p:nvPr>
        </p:nvSpPr>
        <p:spPr/>
        <p:txBody>
          <a:bodyPr/>
          <a:lstStyle/>
          <a:p>
            <a:pPr>
              <a:defRPr/>
            </a:pPr>
            <a:fld id="{E5D5F90E-A95D-2645-B06F-997A2C5ACB1D}" type="slidenum">
              <a:rPr lang="en-US" smtClean="0"/>
              <a:pPr>
                <a:defRPr/>
              </a:pPr>
              <a:t>6</a:t>
            </a:fld>
            <a:endParaRPr lang="en-US"/>
          </a:p>
        </p:txBody>
      </p:sp>
    </p:spTree>
    <p:extLst>
      <p:ext uri="{BB962C8B-B14F-4D97-AF65-F5344CB8AC3E}">
        <p14:creationId xmlns:p14="http://schemas.microsoft.com/office/powerpoint/2010/main" val="4265602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we have done exactly that. We have determined the grain densities for all the lithologies. </a:t>
            </a:r>
          </a:p>
          <a:p>
            <a:pPr marL="171450" indent="-171450">
              <a:buFont typeface="Arial" panose="020B0604020202020204" pitchFamily="34" charset="0"/>
              <a:buChar char="•"/>
            </a:pPr>
            <a:r>
              <a:rPr lang="en-US" dirty="0"/>
              <a:t>This plot shows only the more common lithologies. </a:t>
            </a:r>
          </a:p>
          <a:p>
            <a:pPr marL="171450" indent="-171450">
              <a:buFont typeface="Arial" panose="020B0604020202020204" pitchFamily="34" charset="0"/>
              <a:buChar char="•"/>
            </a:pPr>
            <a:r>
              <a:rPr lang="en-US" dirty="0"/>
              <a:t>After cleaning the MAD data, we had over 25,000 grain densities. </a:t>
            </a:r>
          </a:p>
          <a:p>
            <a:pPr marL="171450" indent="-171450">
              <a:buFont typeface="Arial" panose="020B0604020202020204" pitchFamily="34" charset="0"/>
              <a:buChar char="•"/>
            </a:pPr>
            <a:r>
              <a:rPr lang="en-US" dirty="0"/>
              <a:t>Again, we show the underlying distributions for a couple of the lithologies.</a:t>
            </a:r>
          </a:p>
          <a:p>
            <a:pPr marL="171450" indent="-171450">
              <a:buFont typeface="Arial" panose="020B0604020202020204" pitchFamily="34" charset="0"/>
              <a:buChar char="•"/>
            </a:pPr>
            <a:r>
              <a:rPr lang="en-US" dirty="0"/>
              <a:t>Now that we know the grain densities for all the lithologies, we can use the linear relationship between bulk density and porosity to determine the porosity from all the GRA densities. </a:t>
            </a:r>
          </a:p>
        </p:txBody>
      </p:sp>
      <p:sp>
        <p:nvSpPr>
          <p:cNvPr id="4" name="Slide Number Placeholder 3"/>
          <p:cNvSpPr>
            <a:spLocks noGrp="1"/>
          </p:cNvSpPr>
          <p:nvPr>
            <p:ph type="sldNum" sz="quarter" idx="5"/>
          </p:nvPr>
        </p:nvSpPr>
        <p:spPr/>
        <p:txBody>
          <a:bodyPr/>
          <a:lstStyle/>
          <a:p>
            <a:pPr>
              <a:defRPr/>
            </a:pPr>
            <a:fld id="{E5D5F90E-A95D-2645-B06F-997A2C5ACB1D}" type="slidenum">
              <a:rPr lang="en-US" smtClean="0"/>
              <a:pPr>
                <a:defRPr/>
              </a:pPr>
              <a:t>7</a:t>
            </a:fld>
            <a:endParaRPr lang="en-US"/>
          </a:p>
        </p:txBody>
      </p:sp>
    </p:spTree>
    <p:extLst>
      <p:ext uri="{BB962C8B-B14F-4D97-AF65-F5344CB8AC3E}">
        <p14:creationId xmlns:p14="http://schemas.microsoft.com/office/powerpoint/2010/main" val="2485921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We have one more step that is needed. The whole round multi-sensor logger (WRMSL) assumes the diameter of the core is 6.6 cm but the XCB and RCB coring systems core smaller diameter cores, with the diameter also being dependent on lithology. For example, the throat of the RCB bit is 5.87 cm rather than 6.6 cm.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So, we need to correct for the coring system used and the lithology that was cored.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First,</a:t>
            </a:r>
            <a:r>
              <a:rPr lang="en-US" sz="1200" dirty="0">
                <a:solidFill>
                  <a:srgbClr val="0059B4"/>
                </a:solidFill>
              </a:rPr>
              <a:t> each MAD bulk density is merged with its nearest neighbor GRA bulk density to compare and then devise a way to correct the GRA data for core diameter variations. LILY facilitates this because the corrections are dependent on coring system and lithology, both of which LILY includes.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solidFill>
                  <a:srgbClr val="0059B4"/>
                </a:solidFill>
              </a:rPr>
              <a:t>The plots show the comparison ...</a:t>
            </a:r>
            <a:endParaRPr lang="en-US"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Basalt RCB cores are corrected by shifting GRA density by +0.324 g/cm3, which equates to an average RCB core diameter of 5.81 cm rather than 6.6 cm. Note, the throat of the RCB bit is 5.87 cm and so the result agrees well with the difference in MAD and GRA values being caused by the smaller diameter of the RCB cores (and likewise for the XCB cores).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We toss out the anomalous data, which are mainly from intervals that are only partially filled with core (intervals with broken core fragments/pieces, voids, soupy sediments, etc.).</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Photo from http://</a:t>
            </a:r>
            <a:r>
              <a:rPr lang="en-US" dirty="0" err="1"/>
              <a:t>publications.iodp.org</a:t>
            </a:r>
            <a:r>
              <a:rPr lang="en-US" dirty="0"/>
              <a:t>/proceedings/379/102/379_102.html..</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pPr>
              <a:defRPr/>
            </a:pPr>
            <a:fld id="{E5D5F90E-A95D-2645-B06F-997A2C5ACB1D}" type="slidenum">
              <a:rPr lang="en-US" smtClean="0"/>
              <a:pPr>
                <a:defRPr/>
              </a:pPr>
              <a:t>8</a:t>
            </a:fld>
            <a:endParaRPr lang="en-US"/>
          </a:p>
        </p:txBody>
      </p:sp>
    </p:spTree>
    <p:extLst>
      <p:ext uri="{BB962C8B-B14F-4D97-AF65-F5344CB8AC3E}">
        <p14:creationId xmlns:p14="http://schemas.microsoft.com/office/powerpoint/2010/main" val="1174919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5488"/>
                </a:solidFill>
              </a:rPr>
              <a:t>The lithology was dominantly nannofossil mud with intervals of silty mud.</a:t>
            </a:r>
          </a:p>
          <a:p>
            <a:r>
              <a:rPr lang="en-US" dirty="0"/>
              <a:t>LILY allows one to determine that the lows are associated with silty mud intervals in a predominantly nannofossil mud.</a:t>
            </a:r>
          </a:p>
        </p:txBody>
      </p:sp>
      <p:sp>
        <p:nvSpPr>
          <p:cNvPr id="4" name="Slide Number Placeholder 3"/>
          <p:cNvSpPr>
            <a:spLocks noGrp="1"/>
          </p:cNvSpPr>
          <p:nvPr>
            <p:ph type="sldNum" sz="quarter" idx="5"/>
          </p:nvPr>
        </p:nvSpPr>
        <p:spPr/>
        <p:txBody>
          <a:bodyPr/>
          <a:lstStyle/>
          <a:p>
            <a:pPr>
              <a:defRPr/>
            </a:pPr>
            <a:fld id="{E5D5F90E-A95D-2645-B06F-997A2C5ACB1D}" type="slidenum">
              <a:rPr lang="en-US" smtClean="0"/>
              <a:pPr>
                <a:defRPr/>
              </a:pPr>
              <a:t>9</a:t>
            </a:fld>
            <a:endParaRPr lang="en-US"/>
          </a:p>
        </p:txBody>
      </p:sp>
    </p:spTree>
    <p:extLst>
      <p:ext uri="{BB962C8B-B14F-4D97-AF65-F5344CB8AC3E}">
        <p14:creationId xmlns:p14="http://schemas.microsoft.com/office/powerpoint/2010/main" val="626404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498" y="181070"/>
            <a:ext cx="8188502" cy="540482"/>
          </a:xfrm>
          <a:prstGeom prst="rect">
            <a:avLst/>
          </a:prstGeom>
          <a:effectLst>
            <a:outerShdw blurRad="50800" dist="38100" dir="2700000" algn="tl" rotWithShape="0">
              <a:prstClr val="black">
                <a:alpha val="40000"/>
              </a:prstClr>
            </a:outerShdw>
          </a:effectLst>
        </p:spPr>
        <p:txBody>
          <a:bodyPr/>
          <a:lstStyle>
            <a:lvl1pPr algn="ctr" rtl="0" eaLnBrk="0" fontAlgn="base" hangingPunct="0">
              <a:spcBef>
                <a:spcPct val="0"/>
              </a:spcBef>
              <a:spcAft>
                <a:spcPct val="0"/>
              </a:spcAft>
              <a:defRPr lang="en-US" sz="3600" b="1" dirty="0">
                <a:solidFill>
                  <a:srgbClr val="3F86D1"/>
                </a:solidFill>
                <a:latin typeface="Helvetica" charset="0"/>
                <a:ea typeface="ＭＳ Ｐゴシック" charset="0"/>
                <a:cs typeface="ＭＳ Ｐゴシック" charset="0"/>
              </a:defRPr>
            </a:lvl1pPr>
          </a:lstStyle>
          <a:p>
            <a:r>
              <a:rPr lang="en-US" sz="2800" dirty="0">
                <a:solidFill>
                  <a:srgbClr val="3F86D1"/>
                </a:solidFill>
                <a:latin typeface="Helvetica" charset="0"/>
                <a:ea typeface="ＭＳ Ｐゴシック" charset="0"/>
                <a:cs typeface="ＭＳ Ｐゴシック" charset="0"/>
              </a:rPr>
              <a:t>Title</a:t>
            </a:r>
            <a:endParaRPr lang="en-US" dirty="0"/>
          </a:p>
        </p:txBody>
      </p:sp>
      <p:sp>
        <p:nvSpPr>
          <p:cNvPr id="4" name="Content Placeholder 2"/>
          <p:cNvSpPr>
            <a:spLocks noGrp="1"/>
          </p:cNvSpPr>
          <p:nvPr>
            <p:ph idx="1" hasCustomPrompt="1"/>
          </p:nvPr>
        </p:nvSpPr>
        <p:spPr>
          <a:xfrm>
            <a:off x="1127894" y="1136650"/>
            <a:ext cx="7857348" cy="5497449"/>
          </a:xfrm>
          <a:prstGeom prst="rect">
            <a:avLst/>
          </a:prstGeom>
        </p:spPr>
        <p:txBody>
          <a:bodyPr/>
          <a:lstStyle>
            <a:lvl1pPr>
              <a:defRPr lang="en-US" sz="2400" kern="1200" dirty="0">
                <a:solidFill>
                  <a:srgbClr val="AA2828"/>
                </a:solidFill>
                <a:latin typeface="+mn-lt"/>
                <a:ea typeface="+mn-ea"/>
                <a:cs typeface="+mn-cs"/>
              </a:defRPr>
            </a:lvl1pPr>
            <a:lvl2pPr marL="525780" indent="-342900">
              <a:spcBef>
                <a:spcPts val="0"/>
              </a:spcBef>
              <a:buFont typeface="Wingdings" pitchFamily="2" charset="2"/>
              <a:buChar char="q"/>
              <a:defRPr lang="en-US" sz="2000" kern="1200" dirty="0">
                <a:solidFill>
                  <a:srgbClr val="5A5A5A"/>
                </a:solidFill>
                <a:latin typeface="+mn-lt"/>
                <a:ea typeface="+mn-ea"/>
                <a:cs typeface="+mn-cs"/>
              </a:defRPr>
            </a:lvl2pPr>
            <a:lvl3pPr marL="777240" indent="-228600">
              <a:spcBef>
                <a:spcPts val="0"/>
              </a:spcBef>
              <a:buFont typeface="Wingdings" pitchFamily="2" charset="2"/>
              <a:buChar char="v"/>
              <a:defRPr lang="en-US" sz="1800" kern="1200" dirty="0">
                <a:solidFill>
                  <a:srgbClr val="AA2828"/>
                </a:solidFill>
                <a:latin typeface="+mn-lt"/>
                <a:ea typeface="+mn-ea"/>
                <a:cs typeface="+mn-cs"/>
              </a:defRPr>
            </a:lvl3pPr>
            <a:lvl4pPr marL="1143000" indent="-228600">
              <a:spcBef>
                <a:spcPts val="0"/>
              </a:spcBef>
              <a:buFont typeface="Wingdings" pitchFamily="2" charset="2"/>
              <a:buChar char="v"/>
              <a:defRPr lang="en-US" sz="1600" kern="1200" baseline="0" dirty="0">
                <a:solidFill>
                  <a:srgbClr val="5A5A5A"/>
                </a:solidFill>
                <a:latin typeface="+mn-lt"/>
                <a:ea typeface="+mn-ea"/>
                <a:cs typeface="+mn-cs"/>
              </a:defRPr>
            </a:lvl4pPr>
            <a:lvl5pPr marL="1463040" indent="-228600">
              <a:spcBef>
                <a:spcPts val="0"/>
              </a:spcBef>
              <a:buFont typeface="Wingdings" pitchFamily="2" charset="2"/>
              <a:buChar char="v"/>
              <a:defRPr sz="1400">
                <a:solidFill>
                  <a:srgbClr val="AA2828"/>
                </a:solidFill>
              </a:defRPr>
            </a:lvl5pPr>
            <a:lvl6pPr marL="1737360" indent="-182880">
              <a:spcBef>
                <a:spcPts val="0"/>
              </a:spcBef>
              <a:buFont typeface="Wingdings" pitchFamily="2" charset="2"/>
              <a:buChar char="v"/>
              <a:defRPr sz="12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396358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57619" y="102582"/>
            <a:ext cx="7954618" cy="618970"/>
          </a:xfrm>
          <a:prstGeom prst="rect">
            <a:avLst/>
          </a:prstGeom>
        </p:spPr>
        <p:txBody>
          <a:bodyPr/>
          <a:lstStyle/>
          <a:p>
            <a:r>
              <a:rPr lang="en-US" dirty="0"/>
              <a:t>Click to edit Master title style</a:t>
            </a:r>
          </a:p>
        </p:txBody>
      </p:sp>
      <p:sp>
        <p:nvSpPr>
          <p:cNvPr id="4" name="Content Placeholder 3"/>
          <p:cNvSpPr>
            <a:spLocks noGrp="1"/>
          </p:cNvSpPr>
          <p:nvPr>
            <p:ph sz="quarter" idx="10"/>
          </p:nvPr>
        </p:nvSpPr>
        <p:spPr>
          <a:xfrm>
            <a:off x="1126597" y="1141609"/>
            <a:ext cx="3836172" cy="5480634"/>
          </a:xfrm>
          <a:prstGeom prst="rect">
            <a:avLst/>
          </a:prstGeom>
        </p:spPr>
        <p:txBody>
          <a:bodyPr/>
          <a:lstStyle>
            <a:lvl2pPr marL="457200" indent="0">
              <a:buNone/>
              <a:defRPr/>
            </a:lvl2pPr>
          </a:lstStyle>
          <a:p>
            <a:pPr lvl="0"/>
            <a:r>
              <a:rPr lang="en-US" dirty="0"/>
              <a:t>Click to edit Master text styles</a:t>
            </a:r>
          </a:p>
          <a:p>
            <a:pPr lvl="1"/>
            <a:r>
              <a:rPr lang="en-US" dirty="0"/>
              <a:t>• Second level</a:t>
            </a:r>
          </a:p>
        </p:txBody>
      </p:sp>
      <p:sp>
        <p:nvSpPr>
          <p:cNvPr id="7" name="Content Placeholder 3"/>
          <p:cNvSpPr>
            <a:spLocks noGrp="1"/>
          </p:cNvSpPr>
          <p:nvPr>
            <p:ph sz="quarter" idx="11"/>
          </p:nvPr>
        </p:nvSpPr>
        <p:spPr>
          <a:xfrm>
            <a:off x="5148432" y="1141746"/>
            <a:ext cx="3839259" cy="5480634"/>
          </a:xfrm>
          <a:prstGeom prst="rect">
            <a:avLst/>
          </a:prstGeom>
        </p:spPr>
        <p:txBody>
          <a:bodyPr/>
          <a:lstStyle/>
          <a:p>
            <a:pPr lvl="0"/>
            <a:r>
              <a:rPr lang="en-US" dirty="0"/>
              <a:t>Click to edit Master text styles</a:t>
            </a:r>
          </a:p>
          <a:p>
            <a:pPr lvl="1"/>
            <a:r>
              <a:rPr lang="en-US" dirty="0"/>
              <a:t>• Second level</a:t>
            </a:r>
          </a:p>
        </p:txBody>
      </p:sp>
    </p:spTree>
    <p:extLst>
      <p:ext uri="{BB962C8B-B14F-4D97-AF65-F5344CB8AC3E}">
        <p14:creationId xmlns:p14="http://schemas.microsoft.com/office/powerpoint/2010/main" val="261363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783293"/>
            <a:ext cx="7315200" cy="1823508"/>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2057391" y="3886200"/>
            <a:ext cx="5486400" cy="18288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1671461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E1E6B6C-265D-504E-A61A-D39CA579A974}" type="datetimeFigureOut">
              <a:rPr lang="en-US" smtClean="0"/>
              <a:t>4/16/24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209C68-ED91-5948-B20D-B0A4644CA19E}" type="slidenum">
              <a:rPr lang="en-US" smtClean="0"/>
              <a:t>‹#›</a:t>
            </a:fld>
            <a:endParaRPr lang="en-US" dirty="0"/>
          </a:p>
        </p:txBody>
      </p:sp>
    </p:spTree>
    <p:extLst>
      <p:ext uri="{BB962C8B-B14F-4D97-AF65-F5344CB8AC3E}">
        <p14:creationId xmlns:p14="http://schemas.microsoft.com/office/powerpoint/2010/main" val="3112625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57619" y="181070"/>
            <a:ext cx="7954618" cy="540482"/>
          </a:xfrm>
          <a:prstGeom prst="rect">
            <a:avLst/>
          </a:prstGeom>
          <a:noFill/>
          <a:ln>
            <a:noFill/>
          </a:ln>
          <a:effectLst>
            <a:outerShdw blurRad="50800" dist="38100" dir="2700000" algn="tl" rotWithShape="0">
              <a:prstClr val="black">
                <a:alpha val="40000"/>
              </a:prstClr>
            </a:outerShdw>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z="2400" dirty="0">
                <a:solidFill>
                  <a:srgbClr val="3F86D1"/>
                </a:solidFill>
                <a:latin typeface="Helvetica" charset="0"/>
                <a:ea typeface="ＭＳ Ｐゴシック" charset="0"/>
                <a:cs typeface="ＭＳ Ｐゴシック" charset="0"/>
              </a:rPr>
              <a:t>Title</a:t>
            </a:r>
            <a:endParaRPr lang="en-US" dirty="0"/>
          </a:p>
        </p:txBody>
      </p:sp>
      <p:pic>
        <p:nvPicPr>
          <p:cNvPr id="1027" name="Picture 7" descr="oceanwate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0" y="798908"/>
            <a:ext cx="973138" cy="6059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8"/>
          <p:cNvSpPr>
            <a:spLocks noChangeArrowheads="1"/>
          </p:cNvSpPr>
          <p:nvPr userDrawn="1"/>
        </p:nvSpPr>
        <p:spPr bwMode="auto">
          <a:xfrm>
            <a:off x="0" y="768802"/>
            <a:ext cx="9144000" cy="127683"/>
          </a:xfrm>
          <a:prstGeom prst="rect">
            <a:avLst/>
          </a:prstGeom>
          <a:gradFill rotWithShape="1">
            <a:gsLst>
              <a:gs pos="0">
                <a:srgbClr val="99CCFF">
                  <a:gamma/>
                  <a:shade val="46275"/>
                  <a:invGamma/>
                </a:srgbClr>
              </a:gs>
              <a:gs pos="100000">
                <a:srgbClr val="99CCFF">
                  <a:alpha val="66000"/>
                </a:srgbClr>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1030" name="Picture 2"/>
          <p:cNvPicPr>
            <a:picLocks noChangeAspect="1"/>
          </p:cNvPicPr>
          <p:nvPr userDrawn="1"/>
        </p:nvPicPr>
        <p:blipFill>
          <a:blip r:embed="rId7">
            <a:extLst>
              <a:ext uri="{28A0092B-C50C-407E-A947-70E740481C1C}">
                <a14:useLocalDpi xmlns:a14="http://schemas.microsoft.com/office/drawing/2010/main"/>
              </a:ext>
            </a:extLst>
          </a:blip>
          <a:srcRect/>
          <a:stretch>
            <a:fillRect/>
          </a:stretch>
        </p:blipFill>
        <p:spPr bwMode="auto">
          <a:xfrm>
            <a:off x="26637" y="102582"/>
            <a:ext cx="973138" cy="913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3"/>
          <p:cNvSpPr>
            <a:spLocks noGrp="1" noChangeArrowheads="1"/>
          </p:cNvSpPr>
          <p:nvPr>
            <p:ph type="body" idx="1"/>
          </p:nvPr>
        </p:nvSpPr>
        <p:spPr bwMode="auto">
          <a:xfrm>
            <a:off x="1057619" y="1052356"/>
            <a:ext cx="7954619" cy="5621494"/>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lgn="l" rtl="0" eaLnBrk="0" fontAlgn="base" hangingPunct="0">
              <a:spcBef>
                <a:spcPct val="20000"/>
              </a:spcBef>
              <a:spcAft>
                <a:spcPct val="0"/>
              </a:spcAft>
              <a:buFont typeface="Arial"/>
              <a:buNone/>
            </a:pPr>
            <a:r>
              <a:rPr lang="en-US" dirty="0"/>
              <a:t>Click to edit Master text styles</a:t>
            </a:r>
          </a:p>
          <a:p>
            <a:pPr marL="525780" lvl="1" indent="-342900" algn="l" rtl="0" eaLnBrk="0" fontAlgn="base" hangingPunct="0">
              <a:spcBef>
                <a:spcPts val="0"/>
              </a:spcBef>
              <a:spcAft>
                <a:spcPct val="0"/>
              </a:spcAft>
              <a:buFont typeface="Wingdings" pitchFamily="2" charset="2"/>
              <a:buChar char="q"/>
            </a:pPr>
            <a:r>
              <a:rPr lang="en-US" dirty="0"/>
              <a:t>Second level</a:t>
            </a:r>
          </a:p>
          <a:p>
            <a:pPr marL="777240" lvl="2" indent="-228600" algn="l" rtl="0" eaLnBrk="0" fontAlgn="base" hangingPunct="0">
              <a:spcBef>
                <a:spcPts val="0"/>
              </a:spcBef>
              <a:spcAft>
                <a:spcPct val="0"/>
              </a:spcAft>
              <a:buFont typeface="Wingdings" pitchFamily="2" charset="2"/>
              <a:buChar char="v"/>
            </a:pPr>
            <a:r>
              <a:rPr lang="en-US" dirty="0"/>
              <a:t>Third level</a:t>
            </a:r>
          </a:p>
          <a:p>
            <a:pPr marL="1143000" lvl="3" indent="-228600" algn="l" rtl="0" eaLnBrk="0" fontAlgn="base" hangingPunct="0">
              <a:spcBef>
                <a:spcPts val="0"/>
              </a:spcBef>
              <a:spcAft>
                <a:spcPct val="0"/>
              </a:spcAft>
              <a:buFont typeface="Wingdings" pitchFamily="2" charset="2"/>
              <a:buChar char="v"/>
            </a:pPr>
            <a:r>
              <a:rPr lang="en-US" dirty="0"/>
              <a:t>Fourth Level</a:t>
            </a:r>
          </a:p>
          <a:p>
            <a:pPr marL="1463040" lvl="4" indent="-228600" algn="l" rtl="0" eaLnBrk="0" fontAlgn="base" hangingPunct="0">
              <a:spcBef>
                <a:spcPts val="0"/>
              </a:spcBef>
              <a:spcAft>
                <a:spcPct val="0"/>
              </a:spcAft>
              <a:buFont typeface="Wingdings" pitchFamily="2" charset="2"/>
              <a:buChar char="v"/>
            </a:pPr>
            <a:r>
              <a:rPr lang="en-US" dirty="0"/>
              <a:t>Fifth Level</a:t>
            </a:r>
          </a:p>
          <a:p>
            <a:pPr marL="1737360" lvl="5" indent="-182880" algn="l" rtl="0" fontAlgn="base">
              <a:spcBef>
                <a:spcPts val="0"/>
              </a:spcBef>
              <a:spcAft>
                <a:spcPct val="0"/>
              </a:spcAft>
              <a:buFont typeface="Wingdings" pitchFamily="2" charset="2"/>
              <a:buChar char="v"/>
            </a:pPr>
            <a:r>
              <a:rPr lang="en-US" dirty="0"/>
              <a:t>Sixth Level</a:t>
            </a:r>
          </a:p>
        </p:txBody>
      </p:sp>
    </p:spTree>
    <p:extLst>
      <p:ext uri="{BB962C8B-B14F-4D97-AF65-F5344CB8AC3E}">
        <p14:creationId xmlns:p14="http://schemas.microsoft.com/office/powerpoint/2010/main" val="1377272425"/>
      </p:ext>
    </p:extLst>
  </p:cSld>
  <p:clrMap bg1="lt1" tx1="dk1" bg2="lt2" tx2="dk2" accent1="accent1" accent2="accent2" accent3="accent3" accent4="accent4" accent5="accent5" accent6="accent6" hlink="hlink" folHlink="folHlink"/>
  <p:sldLayoutIdLst>
    <p:sldLayoutId id="2147483678" r:id="rId1"/>
    <p:sldLayoutId id="2147483677" r:id="rId2"/>
    <p:sldLayoutId id="2147483673" r:id="rId3"/>
    <p:sldLayoutId id="2147483679" r:id="rId4"/>
  </p:sldLayoutIdLst>
  <p:txStyles>
    <p:titleStyle>
      <a:lvl1pPr algn="ctr" rtl="0" eaLnBrk="0" fontAlgn="base" hangingPunct="0">
        <a:spcBef>
          <a:spcPct val="0"/>
        </a:spcBef>
        <a:spcAft>
          <a:spcPct val="0"/>
        </a:spcAft>
        <a:defRPr lang="en-US" sz="3200" b="1" dirty="0">
          <a:solidFill>
            <a:srgbClr val="3F86D1"/>
          </a:solidFill>
          <a:latin typeface="Helvetica" charset="0"/>
          <a:ea typeface="ＭＳ Ｐゴシック" charset="0"/>
          <a:cs typeface="+mj-cs"/>
        </a:defRPr>
      </a:lvl1pPr>
      <a:lvl2pPr algn="ctr" rtl="0" eaLnBrk="0" fontAlgn="base" hangingPunct="0">
        <a:spcBef>
          <a:spcPct val="0"/>
        </a:spcBef>
        <a:spcAft>
          <a:spcPct val="0"/>
        </a:spcAft>
        <a:defRPr sz="28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sz="28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sz="28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sz="28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sz="28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sz="28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sz="28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sz="2800" b="1">
          <a:solidFill>
            <a:schemeClr val="tx2"/>
          </a:solidFill>
          <a:latin typeface="Helvetica" charset="0"/>
          <a:ea typeface="ＭＳ Ｐゴシック" charset="0"/>
          <a:cs typeface="ＭＳ Ｐゴシック" charset="0"/>
        </a:defRPr>
      </a:lvl9pPr>
    </p:titleStyle>
    <p:bodyStyle>
      <a:lvl1pPr marL="0" indent="0" algn="l" rtl="0" eaLnBrk="0" fontAlgn="base" hangingPunct="0">
        <a:spcBef>
          <a:spcPct val="20000"/>
        </a:spcBef>
        <a:spcAft>
          <a:spcPct val="0"/>
        </a:spcAft>
        <a:buFont typeface="Arial"/>
        <a:buNone/>
        <a:defRPr lang="en-US" sz="2400" kern="1200" dirty="0">
          <a:solidFill>
            <a:srgbClr val="AA2828"/>
          </a:solidFill>
          <a:latin typeface="+mn-lt"/>
          <a:ea typeface="+mn-ea"/>
          <a:cs typeface="+mn-cs"/>
        </a:defRPr>
      </a:lvl1pPr>
      <a:lvl2pPr marL="742950" indent="-285750" algn="l" rtl="0" eaLnBrk="0" fontAlgn="base" hangingPunct="0">
        <a:spcBef>
          <a:spcPts val="0"/>
        </a:spcBef>
        <a:spcAft>
          <a:spcPct val="0"/>
        </a:spcAft>
        <a:buFont typeface="Wingdings" pitchFamily="2" charset="2"/>
        <a:buChar char="•"/>
        <a:defRPr lang="en-US" sz="2000" kern="1200" baseline="0" dirty="0" smtClean="0">
          <a:solidFill>
            <a:srgbClr val="5A5A5A"/>
          </a:solidFill>
          <a:latin typeface="+mn-lt"/>
          <a:ea typeface="+mn-ea"/>
          <a:cs typeface="+mn-cs"/>
        </a:defRPr>
      </a:lvl2pPr>
      <a:lvl3pPr marL="891540" indent="-342900" algn="l" rtl="0" eaLnBrk="0" fontAlgn="base" hangingPunct="0">
        <a:spcBef>
          <a:spcPts val="0"/>
        </a:spcBef>
        <a:spcAft>
          <a:spcPct val="0"/>
        </a:spcAft>
        <a:buFont typeface="Wingdings" pitchFamily="2" charset="2"/>
        <a:buChar char="•"/>
        <a:defRPr lang="en-US" sz="1800" kern="1200" baseline="0" dirty="0" smtClean="0">
          <a:solidFill>
            <a:srgbClr val="AA2828"/>
          </a:solidFill>
          <a:latin typeface="+mn-lt"/>
          <a:ea typeface="+mn-ea"/>
          <a:cs typeface="+mn-cs"/>
        </a:defRPr>
      </a:lvl3pPr>
      <a:lvl4pPr marL="1257300" indent="-342900" algn="l" rtl="0" eaLnBrk="0" fontAlgn="base" hangingPunct="0">
        <a:spcBef>
          <a:spcPts val="0"/>
        </a:spcBef>
        <a:spcAft>
          <a:spcPct val="0"/>
        </a:spcAft>
        <a:buFont typeface="Wingdings" pitchFamily="2" charset="2"/>
        <a:buChar char="–"/>
        <a:defRPr lang="en-US" sz="1600" kern="1200" baseline="0" dirty="0" smtClean="0">
          <a:solidFill>
            <a:srgbClr val="5A5A5A"/>
          </a:solidFill>
          <a:latin typeface="+mn-lt"/>
          <a:ea typeface="+mn-ea"/>
          <a:cs typeface="+mn-cs"/>
        </a:defRPr>
      </a:lvl4pPr>
      <a:lvl5pPr marL="1577340" indent="-342900" algn="l" rtl="0" eaLnBrk="0" fontAlgn="base" hangingPunct="0">
        <a:spcBef>
          <a:spcPts val="0"/>
        </a:spcBef>
        <a:spcAft>
          <a:spcPct val="0"/>
        </a:spcAft>
        <a:buFont typeface="Wingdings" pitchFamily="2" charset="2"/>
        <a:buChar char="»"/>
        <a:defRPr lang="en-US" sz="1400" kern="1200" baseline="0" dirty="0" smtClean="0">
          <a:solidFill>
            <a:srgbClr val="AA2828"/>
          </a:solidFill>
          <a:latin typeface="+mn-lt"/>
          <a:ea typeface="+mn-ea"/>
          <a:cs typeface="+mn-cs"/>
        </a:defRPr>
      </a:lvl5pPr>
      <a:lvl6pPr marL="1897380" indent="-342900" algn="l" rtl="0" fontAlgn="base">
        <a:spcBef>
          <a:spcPts val="0"/>
        </a:spcBef>
        <a:spcAft>
          <a:spcPct val="0"/>
        </a:spcAft>
        <a:buFont typeface="Wingdings" pitchFamily="2" charset="2"/>
        <a:buChar char="»"/>
        <a:defRPr lang="en-US" sz="1200" kern="1200" baseline="0" dirty="0">
          <a:solidFill>
            <a:srgbClr val="5A5A5A"/>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894" y="69574"/>
            <a:ext cx="7884342" cy="715617"/>
          </a:xfrm>
          <a:effectLst>
            <a:outerShdw blurRad="50800" dist="38100" dir="2700000" algn="tl" rotWithShape="0">
              <a:prstClr val="black">
                <a:alpha val="40000"/>
              </a:prstClr>
            </a:outerShdw>
          </a:effectLst>
        </p:spPr>
        <p:txBody>
          <a:bodyPr/>
          <a:lstStyle/>
          <a:p>
            <a:r>
              <a:rPr lang="en-US" dirty="0"/>
              <a:t>EGU Meeting 2024</a:t>
            </a:r>
            <a:endParaRPr lang="en-US" sz="3600" i="1" dirty="0">
              <a:solidFill>
                <a:srgbClr val="3F86D1"/>
              </a:solidFill>
            </a:endParaRPr>
          </a:p>
        </p:txBody>
      </p:sp>
      <p:sp>
        <p:nvSpPr>
          <p:cNvPr id="4" name="TextBox 3">
            <a:extLst>
              <a:ext uri="{FF2B5EF4-FFF2-40B4-BE49-F238E27FC236}">
                <a16:creationId xmlns:a16="http://schemas.microsoft.com/office/drawing/2014/main" id="{4421CAB0-7C45-8B40-B85F-E9693D193B89}"/>
              </a:ext>
            </a:extLst>
          </p:cNvPr>
          <p:cNvSpPr txBox="1"/>
          <p:nvPr/>
        </p:nvSpPr>
        <p:spPr>
          <a:xfrm>
            <a:off x="7356296" y="6347398"/>
            <a:ext cx="1789501" cy="492443"/>
          </a:xfrm>
          <a:prstGeom prst="rect">
            <a:avLst/>
          </a:prstGeom>
          <a:noFill/>
        </p:spPr>
        <p:txBody>
          <a:bodyPr wrap="square" rtlCol="0">
            <a:spAutoFit/>
          </a:bodyPr>
          <a:lstStyle/>
          <a:p>
            <a:r>
              <a:rPr lang="en-US" sz="1400" b="1" dirty="0">
                <a:solidFill>
                  <a:srgbClr val="0059B4"/>
                </a:solidFill>
              </a:rPr>
              <a:t>EGU24-13796</a:t>
            </a:r>
            <a:endParaRPr lang="en-US" sz="1600" b="1" dirty="0">
              <a:solidFill>
                <a:srgbClr val="0059B4"/>
              </a:solidFill>
            </a:endParaRPr>
          </a:p>
          <a:p>
            <a:r>
              <a:rPr lang="en-US" b="1" dirty="0">
                <a:solidFill>
                  <a:srgbClr val="0059B4"/>
                </a:solidFill>
              </a:rPr>
              <a:t>Tuesday 16 April 2024</a:t>
            </a:r>
          </a:p>
        </p:txBody>
      </p:sp>
      <p:sp>
        <p:nvSpPr>
          <p:cNvPr id="5" name="TextBox 4">
            <a:extLst>
              <a:ext uri="{FF2B5EF4-FFF2-40B4-BE49-F238E27FC236}">
                <a16:creationId xmlns:a16="http://schemas.microsoft.com/office/drawing/2014/main" id="{72127A7A-F8D9-09FB-D623-7B4EAECE6CD2}"/>
              </a:ext>
            </a:extLst>
          </p:cNvPr>
          <p:cNvSpPr txBox="1"/>
          <p:nvPr/>
        </p:nvSpPr>
        <p:spPr>
          <a:xfrm>
            <a:off x="978708" y="958940"/>
            <a:ext cx="8163050" cy="847027"/>
          </a:xfrm>
          <a:prstGeom prst="rect">
            <a:avLst/>
          </a:prstGeom>
          <a:noFill/>
          <a:effectLst/>
        </p:spPr>
        <p:txBody>
          <a:bodyPr wrap="square" rtlCol="0">
            <a:spAutoFit/>
          </a:bodyPr>
          <a:lstStyle/>
          <a:p>
            <a:pPr>
              <a:lnSpc>
                <a:spcPts val="3000"/>
              </a:lnSpc>
            </a:pPr>
            <a:r>
              <a:rPr lang="en-US" sz="2300" b="1" dirty="0">
                <a:solidFill>
                  <a:srgbClr val="AA2828"/>
                </a:solidFill>
                <a:effectLst>
                  <a:outerShdw blurRad="50800" dist="38100" dir="2700000" algn="tl" rotWithShape="0">
                    <a:prstClr val="black">
                      <a:alpha val="40000"/>
                    </a:prstClr>
                  </a:outerShdw>
                </a:effectLst>
                <a:latin typeface="Helvetica" charset="0"/>
                <a:cs typeface="+mn-cs"/>
              </a:rPr>
              <a:t>Using the LIMS with Lithology (LILY) Database to Probe IODP Density, Porosity, and P-Wave Velocity Data</a:t>
            </a:r>
          </a:p>
        </p:txBody>
      </p:sp>
      <p:sp>
        <p:nvSpPr>
          <p:cNvPr id="3" name="TextBox 2">
            <a:extLst>
              <a:ext uri="{FF2B5EF4-FFF2-40B4-BE49-F238E27FC236}">
                <a16:creationId xmlns:a16="http://schemas.microsoft.com/office/drawing/2014/main" id="{9203A858-FE3E-AC68-C1B4-C54F2E602C61}"/>
              </a:ext>
            </a:extLst>
          </p:cNvPr>
          <p:cNvSpPr txBox="1"/>
          <p:nvPr/>
        </p:nvSpPr>
        <p:spPr>
          <a:xfrm>
            <a:off x="972474" y="1754994"/>
            <a:ext cx="8163050" cy="338554"/>
          </a:xfrm>
          <a:prstGeom prst="rect">
            <a:avLst/>
          </a:prstGeom>
          <a:noFill/>
          <a:effectLst/>
        </p:spPr>
        <p:txBody>
          <a:bodyPr wrap="square" rtlCol="0">
            <a:spAutoFit/>
          </a:bodyPr>
          <a:lstStyle/>
          <a:p>
            <a:r>
              <a:rPr lang="en-US" sz="1600" dirty="0">
                <a:solidFill>
                  <a:srgbClr val="0059B4"/>
                </a:solidFill>
              </a:rPr>
              <a:t>Gary Acton, Laurel Childress, and Vincent Percuoco</a:t>
            </a:r>
            <a:endParaRPr lang="en-US" sz="2000" dirty="0">
              <a:solidFill>
                <a:srgbClr val="0059B4"/>
              </a:solidFill>
            </a:endParaRPr>
          </a:p>
        </p:txBody>
      </p:sp>
      <p:pic>
        <p:nvPicPr>
          <p:cNvPr id="9" name="Picture 8" descr="A map of the world with red dots&#10;&#10;Description automatically generated">
            <a:extLst>
              <a:ext uri="{FF2B5EF4-FFF2-40B4-BE49-F238E27FC236}">
                <a16:creationId xmlns:a16="http://schemas.microsoft.com/office/drawing/2014/main" id="{860EDEAD-794C-3DF9-6EA3-AE355A990345}"/>
              </a:ext>
            </a:extLst>
          </p:cNvPr>
          <p:cNvPicPr>
            <a:picLocks noChangeAspect="1"/>
          </p:cNvPicPr>
          <p:nvPr/>
        </p:nvPicPr>
        <p:blipFill>
          <a:blip r:embed="rId3"/>
          <a:stretch>
            <a:fillRect/>
          </a:stretch>
        </p:blipFill>
        <p:spPr>
          <a:xfrm>
            <a:off x="1397287" y="2246976"/>
            <a:ext cx="7294652" cy="3647326"/>
          </a:xfrm>
          <a:prstGeom prst="rect">
            <a:avLst/>
          </a:prstGeom>
        </p:spPr>
      </p:pic>
      <p:sp>
        <p:nvSpPr>
          <p:cNvPr id="10" name="TextBox 9">
            <a:extLst>
              <a:ext uri="{FF2B5EF4-FFF2-40B4-BE49-F238E27FC236}">
                <a16:creationId xmlns:a16="http://schemas.microsoft.com/office/drawing/2014/main" id="{2B87F578-6196-E66A-21B9-51B7352E006A}"/>
              </a:ext>
            </a:extLst>
          </p:cNvPr>
          <p:cNvSpPr txBox="1"/>
          <p:nvPr/>
        </p:nvSpPr>
        <p:spPr>
          <a:xfrm>
            <a:off x="1575719" y="5957474"/>
            <a:ext cx="7106689" cy="461665"/>
          </a:xfrm>
          <a:prstGeom prst="rect">
            <a:avLst/>
          </a:prstGeom>
          <a:noFill/>
        </p:spPr>
        <p:txBody>
          <a:bodyPr wrap="none" rtlCol="0">
            <a:spAutoFit/>
          </a:bodyPr>
          <a:lstStyle/>
          <a:p>
            <a:r>
              <a:rPr lang="en-US" dirty="0">
                <a:solidFill>
                  <a:srgbClr val="AA2828"/>
                </a:solidFill>
              </a:rPr>
              <a:t>LILY contains over 34 million data from 42 International Ocean Discovery Program (IODP) expeditions</a:t>
            </a:r>
          </a:p>
          <a:p>
            <a:r>
              <a:rPr lang="en-US" dirty="0">
                <a:solidFill>
                  <a:srgbClr val="AA2828"/>
                </a:solidFill>
              </a:rPr>
              <a:t>(Expeditions 318 through 379).</a:t>
            </a:r>
          </a:p>
        </p:txBody>
      </p:sp>
    </p:spTree>
    <p:extLst>
      <p:ext uri="{BB962C8B-B14F-4D97-AF65-F5344CB8AC3E}">
        <p14:creationId xmlns:p14="http://schemas.microsoft.com/office/powerpoint/2010/main" val="534212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F0015-8B39-9540-858B-470967E8A828}"/>
              </a:ext>
            </a:extLst>
          </p:cNvPr>
          <p:cNvSpPr>
            <a:spLocks noGrp="1"/>
          </p:cNvSpPr>
          <p:nvPr>
            <p:ph type="title"/>
          </p:nvPr>
        </p:nvSpPr>
        <p:spPr/>
        <p:txBody>
          <a:bodyPr/>
          <a:lstStyle/>
          <a:p>
            <a:r>
              <a:rPr lang="en-US" dirty="0"/>
              <a:t>Porosity With Depth By Lithology</a:t>
            </a:r>
          </a:p>
        </p:txBody>
      </p:sp>
      <p:pic>
        <p:nvPicPr>
          <p:cNvPr id="5" name="Picture 4" descr="A screenshot of a graph&#10;&#10;Description automatically generated">
            <a:extLst>
              <a:ext uri="{FF2B5EF4-FFF2-40B4-BE49-F238E27FC236}">
                <a16:creationId xmlns:a16="http://schemas.microsoft.com/office/drawing/2014/main" id="{9AD563BD-E971-56FA-79F6-2823BAE3F8A7}"/>
              </a:ext>
            </a:extLst>
          </p:cNvPr>
          <p:cNvPicPr>
            <a:picLocks noChangeAspect="1"/>
          </p:cNvPicPr>
          <p:nvPr/>
        </p:nvPicPr>
        <p:blipFill>
          <a:blip r:embed="rId3"/>
          <a:stretch>
            <a:fillRect/>
          </a:stretch>
        </p:blipFill>
        <p:spPr>
          <a:xfrm>
            <a:off x="1091047" y="1415450"/>
            <a:ext cx="5111671" cy="5330119"/>
          </a:xfrm>
          <a:prstGeom prst="rect">
            <a:avLst/>
          </a:prstGeom>
        </p:spPr>
      </p:pic>
      <p:sp>
        <p:nvSpPr>
          <p:cNvPr id="6" name="TextBox 5">
            <a:extLst>
              <a:ext uri="{FF2B5EF4-FFF2-40B4-BE49-F238E27FC236}">
                <a16:creationId xmlns:a16="http://schemas.microsoft.com/office/drawing/2014/main" id="{699892FA-AE10-ADED-CCB7-A6FF80804665}"/>
              </a:ext>
            </a:extLst>
          </p:cNvPr>
          <p:cNvSpPr txBox="1"/>
          <p:nvPr/>
        </p:nvSpPr>
        <p:spPr>
          <a:xfrm>
            <a:off x="2630912" y="1015340"/>
            <a:ext cx="2263761" cy="400110"/>
          </a:xfrm>
          <a:prstGeom prst="rect">
            <a:avLst/>
          </a:prstGeom>
          <a:noFill/>
        </p:spPr>
        <p:txBody>
          <a:bodyPr wrap="none" rtlCol="0">
            <a:spAutoFit/>
          </a:bodyPr>
          <a:lstStyle/>
          <a:p>
            <a:r>
              <a:rPr lang="en-US" sz="2000" dirty="0"/>
              <a:t>Porosity vs. Depth</a:t>
            </a:r>
          </a:p>
        </p:txBody>
      </p:sp>
      <p:sp>
        <p:nvSpPr>
          <p:cNvPr id="8" name="TextBox 7">
            <a:extLst>
              <a:ext uri="{FF2B5EF4-FFF2-40B4-BE49-F238E27FC236}">
                <a16:creationId xmlns:a16="http://schemas.microsoft.com/office/drawing/2014/main" id="{C33BB6A8-1126-68AF-C769-90BB784BEFA3}"/>
              </a:ext>
            </a:extLst>
          </p:cNvPr>
          <p:cNvSpPr txBox="1"/>
          <p:nvPr/>
        </p:nvSpPr>
        <p:spPr>
          <a:xfrm>
            <a:off x="6574760" y="5097942"/>
            <a:ext cx="2250488" cy="1261884"/>
          </a:xfrm>
          <a:prstGeom prst="rect">
            <a:avLst/>
          </a:prstGeom>
          <a:noFill/>
        </p:spPr>
        <p:txBody>
          <a:bodyPr wrap="square" rtlCol="0">
            <a:spAutoFit/>
          </a:bodyPr>
          <a:lstStyle/>
          <a:p>
            <a:pPr algn="l"/>
            <a:r>
              <a:rPr lang="en-US" sz="1600" b="1" u="sng" dirty="0">
                <a:effectLst/>
              </a:rPr>
              <a:t>Number of data used</a:t>
            </a:r>
          </a:p>
          <a:p>
            <a:pPr algn="l"/>
            <a:r>
              <a:rPr lang="en-US" dirty="0">
                <a:effectLst/>
              </a:rPr>
              <a:t>Nannofossil Ooze:    555,468</a:t>
            </a:r>
          </a:p>
          <a:p>
            <a:pPr algn="l"/>
            <a:r>
              <a:rPr lang="en-US" dirty="0"/>
              <a:t>S</a:t>
            </a:r>
            <a:r>
              <a:rPr lang="en-US" dirty="0">
                <a:effectLst/>
              </a:rPr>
              <a:t>iliceous Ooze:        179,288</a:t>
            </a:r>
          </a:p>
          <a:p>
            <a:pPr algn="l"/>
            <a:r>
              <a:rPr lang="en-US" dirty="0"/>
              <a:t>Cl</a:t>
            </a:r>
            <a:r>
              <a:rPr lang="en-US" dirty="0">
                <a:effectLst/>
              </a:rPr>
              <a:t>ay:                         263,732</a:t>
            </a:r>
          </a:p>
          <a:p>
            <a:pPr algn="l"/>
            <a:r>
              <a:rPr lang="en-US" dirty="0"/>
              <a:t>Mud:                         265,104</a:t>
            </a:r>
            <a:endParaRPr lang="en-US" dirty="0">
              <a:effectLst/>
            </a:endParaRPr>
          </a:p>
          <a:p>
            <a:pPr algn="l"/>
            <a:r>
              <a:rPr lang="en-US" dirty="0"/>
              <a:t>S</a:t>
            </a:r>
            <a:r>
              <a:rPr lang="en-US" dirty="0">
                <a:effectLst/>
              </a:rPr>
              <a:t>edimentary:         1,856,255</a:t>
            </a:r>
          </a:p>
        </p:txBody>
      </p:sp>
      <p:sp>
        <p:nvSpPr>
          <p:cNvPr id="3" name="TextBox 2">
            <a:extLst>
              <a:ext uri="{FF2B5EF4-FFF2-40B4-BE49-F238E27FC236}">
                <a16:creationId xmlns:a16="http://schemas.microsoft.com/office/drawing/2014/main" id="{59AED353-786B-A68A-E45B-1D211A89B331}"/>
              </a:ext>
            </a:extLst>
          </p:cNvPr>
          <p:cNvSpPr txBox="1"/>
          <p:nvPr/>
        </p:nvSpPr>
        <p:spPr>
          <a:xfrm>
            <a:off x="6346160" y="1607938"/>
            <a:ext cx="2707688" cy="2123658"/>
          </a:xfrm>
          <a:prstGeom prst="rect">
            <a:avLst/>
          </a:prstGeom>
          <a:noFill/>
        </p:spPr>
        <p:txBody>
          <a:bodyPr wrap="square" rtlCol="0">
            <a:spAutoFit/>
          </a:bodyPr>
          <a:lstStyle/>
          <a:p>
            <a:pPr algn="l"/>
            <a:r>
              <a:rPr lang="en-US" sz="1800" b="1" dirty="0">
                <a:solidFill>
                  <a:srgbClr val="C00000"/>
                </a:solidFill>
              </a:rPr>
              <a:t>Porosity vs depth is used in studies of:</a:t>
            </a:r>
            <a:endParaRPr lang="en-US" sz="1400" dirty="0"/>
          </a:p>
          <a:p>
            <a:pPr marL="285750" indent="-285750" algn="l">
              <a:buFont typeface="Wingdings" pitchFamily="2" charset="2"/>
              <a:buChar char="q"/>
            </a:pPr>
            <a:r>
              <a:rPr lang="en-US" sz="1400" dirty="0">
                <a:solidFill>
                  <a:srgbClr val="0059B4"/>
                </a:solidFill>
              </a:rPr>
              <a:t>S</a:t>
            </a:r>
            <a:r>
              <a:rPr lang="en-US" sz="1400" b="0" i="0" u="none" strike="noStrike" dirty="0">
                <a:solidFill>
                  <a:srgbClr val="0059B4"/>
                </a:solidFill>
                <a:effectLst/>
                <a:latin typeface="Arial" panose="020B0604020202020204" pitchFamily="34" charset="0"/>
              </a:rPr>
              <a:t>ubsurface Fluid Flow</a:t>
            </a:r>
          </a:p>
          <a:p>
            <a:pPr marL="285750" indent="-285750" algn="l">
              <a:buFont typeface="Wingdings" pitchFamily="2" charset="2"/>
              <a:buChar char="q"/>
            </a:pPr>
            <a:r>
              <a:rPr lang="en-US" sz="1400" b="0" i="0" u="none" strike="noStrike" dirty="0">
                <a:solidFill>
                  <a:srgbClr val="0059B4"/>
                </a:solidFill>
                <a:effectLst/>
                <a:latin typeface="Arial" panose="020B0604020202020204" pitchFamily="34" charset="0"/>
              </a:rPr>
              <a:t>Reservoir assessment</a:t>
            </a:r>
          </a:p>
          <a:p>
            <a:pPr marL="285750" indent="-285750" algn="l">
              <a:buFont typeface="Wingdings" pitchFamily="2" charset="2"/>
              <a:buChar char="q"/>
            </a:pPr>
            <a:r>
              <a:rPr lang="en-US" sz="1400" dirty="0">
                <a:solidFill>
                  <a:srgbClr val="0059B4"/>
                </a:solidFill>
              </a:rPr>
              <a:t>Compaction studies, like those used model basin evolution</a:t>
            </a:r>
          </a:p>
          <a:p>
            <a:pPr marL="285750" indent="-285750" algn="l">
              <a:buFont typeface="Wingdings" pitchFamily="2" charset="2"/>
              <a:buChar char="q"/>
            </a:pPr>
            <a:r>
              <a:rPr lang="en-US" sz="1400" dirty="0">
                <a:solidFill>
                  <a:srgbClr val="0059B4"/>
                </a:solidFill>
              </a:rPr>
              <a:t>Seismic interpretation</a:t>
            </a:r>
          </a:p>
          <a:p>
            <a:pPr algn="l"/>
            <a:endParaRPr lang="en-US" dirty="0"/>
          </a:p>
        </p:txBody>
      </p:sp>
    </p:spTree>
    <p:extLst>
      <p:ext uri="{BB962C8B-B14F-4D97-AF65-F5344CB8AC3E}">
        <p14:creationId xmlns:p14="http://schemas.microsoft.com/office/powerpoint/2010/main" val="81136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F0015-8B39-9540-858B-470967E8A828}"/>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6C6BFDF9-EBBA-BC43-BA05-A7D6D55A306A}"/>
              </a:ext>
            </a:extLst>
          </p:cNvPr>
          <p:cNvSpPr>
            <a:spLocks noGrp="1"/>
          </p:cNvSpPr>
          <p:nvPr>
            <p:ph idx="1"/>
          </p:nvPr>
        </p:nvSpPr>
        <p:spPr>
          <a:xfrm>
            <a:off x="1063255" y="1083484"/>
            <a:ext cx="7825105" cy="5593759"/>
          </a:xfrm>
        </p:spPr>
        <p:txBody>
          <a:bodyPr/>
          <a:lstStyle/>
          <a:p>
            <a:pPr lvl="1"/>
            <a:r>
              <a:rPr lang="en-US" dirty="0">
                <a:solidFill>
                  <a:srgbClr val="AA2828"/>
                </a:solidFill>
              </a:rPr>
              <a:t>Pairing all the IODP measurements of physical, chemical, and magnetic properties with lithology opens the door to new research approaches, discoveries, and insights</a:t>
            </a:r>
          </a:p>
        </p:txBody>
      </p:sp>
      <p:pic>
        <p:nvPicPr>
          <p:cNvPr id="4" name="Picture 3" descr="Two men standing in front of a blue and white boat&#10;&#10;Description automatically generated">
            <a:extLst>
              <a:ext uri="{FF2B5EF4-FFF2-40B4-BE49-F238E27FC236}">
                <a16:creationId xmlns:a16="http://schemas.microsoft.com/office/drawing/2014/main" id="{FFBB49DB-59E4-AA4A-9488-4CA7C7B0E2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5281" y="2143939"/>
            <a:ext cx="5407738" cy="4055804"/>
          </a:xfrm>
          <a:prstGeom prst="rect">
            <a:avLst/>
          </a:prstGeom>
        </p:spPr>
      </p:pic>
      <p:sp>
        <p:nvSpPr>
          <p:cNvPr id="7" name="TextBox 6">
            <a:extLst>
              <a:ext uri="{FF2B5EF4-FFF2-40B4-BE49-F238E27FC236}">
                <a16:creationId xmlns:a16="http://schemas.microsoft.com/office/drawing/2014/main" id="{D35B948F-25E7-67F7-5B03-BF2537027E91}"/>
              </a:ext>
            </a:extLst>
          </p:cNvPr>
          <p:cNvSpPr txBox="1"/>
          <p:nvPr/>
        </p:nvSpPr>
        <p:spPr>
          <a:xfrm>
            <a:off x="1200149" y="6256893"/>
            <a:ext cx="7509511" cy="523220"/>
          </a:xfrm>
          <a:prstGeom prst="rect">
            <a:avLst/>
          </a:prstGeom>
          <a:noFill/>
        </p:spPr>
        <p:txBody>
          <a:bodyPr wrap="square" rtlCol="0">
            <a:spAutoFit/>
          </a:bodyPr>
          <a:lstStyle/>
          <a:p>
            <a:r>
              <a:rPr lang="en-US" sz="1400" i="1" dirty="0">
                <a:solidFill>
                  <a:srgbClr val="0059B4"/>
                </a:solidFill>
              </a:rPr>
              <a:t>Thanks to Angelo and colleagues for convening this session and thanks to all the scientists who have sailed on the JOIDES Resolution and collected the data used in this study.</a:t>
            </a:r>
          </a:p>
        </p:txBody>
      </p:sp>
    </p:spTree>
    <p:extLst>
      <p:ext uri="{BB962C8B-B14F-4D97-AF65-F5344CB8AC3E}">
        <p14:creationId xmlns:p14="http://schemas.microsoft.com/office/powerpoint/2010/main" val="256373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5153B6-EFB0-FC4E-9924-D14D99EEAF41}"/>
              </a:ext>
            </a:extLst>
          </p:cNvPr>
          <p:cNvSpPr/>
          <p:nvPr/>
        </p:nvSpPr>
        <p:spPr bwMode="auto">
          <a:xfrm>
            <a:off x="0" y="0"/>
            <a:ext cx="9144000" cy="6857999"/>
          </a:xfrm>
          <a:prstGeom prst="rect">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Rectangle 2">
            <a:extLst>
              <a:ext uri="{FF2B5EF4-FFF2-40B4-BE49-F238E27FC236}">
                <a16:creationId xmlns:a16="http://schemas.microsoft.com/office/drawing/2014/main" id="{F89D267E-99B8-244C-B447-BAD371220773}"/>
              </a:ext>
            </a:extLst>
          </p:cNvPr>
          <p:cNvSpPr/>
          <p:nvPr/>
        </p:nvSpPr>
        <p:spPr>
          <a:xfrm>
            <a:off x="946032" y="2225619"/>
            <a:ext cx="7162538" cy="2215991"/>
          </a:xfrm>
          <a:prstGeom prst="rect">
            <a:avLst/>
          </a:prstGeom>
          <a:noFill/>
        </p:spPr>
        <p:txBody>
          <a:bodyPr wrap="none" lIns="91440" tIns="45720" rIns="91440" bIns="45720">
            <a:spAutoFit/>
          </a:bodyPr>
          <a:lstStyle/>
          <a:p>
            <a:pPr algn="ctr"/>
            <a:r>
              <a:rPr lang="en-US" sz="13800" b="1" cap="none" spc="0" dirty="0">
                <a:ln w="6600">
                  <a:solidFill>
                    <a:schemeClr val="accent2"/>
                  </a:solidFill>
                  <a:prstDash val="solid"/>
                </a:ln>
                <a:solidFill>
                  <a:srgbClr val="FFFFFF"/>
                </a:solidFill>
                <a:effectLst>
                  <a:outerShdw dist="38100" dir="2700000" algn="tl" rotWithShape="0">
                    <a:schemeClr val="accent2"/>
                  </a:outerShdw>
                </a:effectLst>
              </a:rPr>
              <a:t>The End</a:t>
            </a:r>
          </a:p>
        </p:txBody>
      </p:sp>
    </p:spTree>
    <p:extLst>
      <p:ext uri="{BB962C8B-B14F-4D97-AF65-F5344CB8AC3E}">
        <p14:creationId xmlns:p14="http://schemas.microsoft.com/office/powerpoint/2010/main" val="260727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F0015-8B39-9540-858B-470967E8A828}"/>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6C6BFDF9-EBBA-BC43-BA05-A7D6D55A306A}"/>
              </a:ext>
            </a:extLst>
          </p:cNvPr>
          <p:cNvSpPr>
            <a:spLocks noGrp="1"/>
          </p:cNvSpPr>
          <p:nvPr>
            <p:ph idx="1"/>
          </p:nvPr>
        </p:nvSpPr>
        <p:spPr>
          <a:xfrm>
            <a:off x="1063255" y="994996"/>
            <a:ext cx="7913597" cy="5593759"/>
          </a:xfrm>
        </p:spPr>
        <p:txBody>
          <a:bodyPr/>
          <a:lstStyle/>
          <a:p>
            <a:pPr lvl="0"/>
            <a:r>
              <a:rPr lang="en-US" dirty="0"/>
              <a:t>What I hope to convey in under 8 minutes</a:t>
            </a:r>
          </a:p>
          <a:p>
            <a:pPr lvl="1"/>
            <a:r>
              <a:rPr lang="en-US" dirty="0"/>
              <a:t>Briefly describe the LILY Database</a:t>
            </a:r>
          </a:p>
          <a:p>
            <a:pPr lvl="1"/>
            <a:r>
              <a:rPr lang="en-US" dirty="0"/>
              <a:t>Illustrate how having lithologic information linked to all the data can provide new insights and new information</a:t>
            </a:r>
          </a:p>
          <a:p>
            <a:pPr lvl="2"/>
            <a:r>
              <a:rPr lang="en-US" dirty="0"/>
              <a:t>Use density data in LILY to provide a new high-resolution porosity dataset, with over 3.7 million new porosity estimates</a:t>
            </a:r>
          </a:p>
          <a:p>
            <a:pPr lvl="2"/>
            <a:r>
              <a:rPr lang="en-US" strike="sngStrike" dirty="0"/>
              <a:t>Show that the P-wave velocity data can resolve a significant anisotropy related to lithology</a:t>
            </a:r>
          </a:p>
        </p:txBody>
      </p:sp>
      <p:pic>
        <p:nvPicPr>
          <p:cNvPr id="13" name="Picture 12">
            <a:extLst>
              <a:ext uri="{FF2B5EF4-FFF2-40B4-BE49-F238E27FC236}">
                <a16:creationId xmlns:a16="http://schemas.microsoft.com/office/drawing/2014/main" id="{D369C901-E2F5-E55C-5DFC-46A0E2F8EAB0}"/>
              </a:ext>
            </a:extLst>
          </p:cNvPr>
          <p:cNvPicPr>
            <a:picLocks noChangeAspect="1"/>
          </p:cNvPicPr>
          <p:nvPr/>
        </p:nvPicPr>
        <p:blipFill rotWithShape="1">
          <a:blip r:embed="rId3">
            <a:extLst>
              <a:ext uri="{28A0092B-C50C-407E-A947-70E740481C1C}">
                <a14:useLocalDpi xmlns:a14="http://schemas.microsoft.com/office/drawing/2010/main"/>
              </a:ext>
            </a:extLst>
          </a:blip>
          <a:srcRect r="13931" b="983"/>
          <a:stretch/>
        </p:blipFill>
        <p:spPr>
          <a:xfrm>
            <a:off x="4994524" y="4076976"/>
            <a:ext cx="4037748" cy="2605936"/>
          </a:xfrm>
          <a:prstGeom prst="rect">
            <a:avLst/>
          </a:prstGeom>
          <a:ln>
            <a:noFill/>
          </a:ln>
          <a:effectLst>
            <a:outerShdw blurRad="190500" algn="tl" rotWithShape="0">
              <a:srgbClr val="000000">
                <a:alpha val="70000"/>
              </a:srgbClr>
            </a:outerShdw>
          </a:effectLst>
        </p:spPr>
      </p:pic>
      <p:pic>
        <p:nvPicPr>
          <p:cNvPr id="14" name="Picture 13">
            <a:extLst>
              <a:ext uri="{FF2B5EF4-FFF2-40B4-BE49-F238E27FC236}">
                <a16:creationId xmlns:a16="http://schemas.microsoft.com/office/drawing/2014/main" id="{A675F31A-664D-C1F2-B364-FDEFB4702529}"/>
              </a:ext>
            </a:extLst>
          </p:cNvPr>
          <p:cNvPicPr>
            <a:picLocks noChangeAspect="1"/>
          </p:cNvPicPr>
          <p:nvPr/>
        </p:nvPicPr>
        <p:blipFill>
          <a:blip r:embed="rId4"/>
          <a:stretch>
            <a:fillRect/>
          </a:stretch>
        </p:blipFill>
        <p:spPr>
          <a:xfrm>
            <a:off x="1075169" y="4076976"/>
            <a:ext cx="3757096" cy="2700092"/>
          </a:xfrm>
          <a:prstGeom prst="rect">
            <a:avLst/>
          </a:prstGeom>
          <a:ln>
            <a:noFill/>
          </a:ln>
          <a:effectLst>
            <a:outerShdw blurRad="190500" algn="tl" rotWithShape="0">
              <a:srgbClr val="000000">
                <a:alpha val="70000"/>
              </a:srgbClr>
            </a:outerShdw>
          </a:effectLst>
        </p:spPr>
      </p:pic>
      <p:sp>
        <p:nvSpPr>
          <p:cNvPr id="15" name="Rectangle 2">
            <a:extLst>
              <a:ext uri="{FF2B5EF4-FFF2-40B4-BE49-F238E27FC236}">
                <a16:creationId xmlns:a16="http://schemas.microsoft.com/office/drawing/2014/main" id="{65A9005C-ED26-7F6B-71B9-C2B8064A5F08}"/>
              </a:ext>
            </a:extLst>
          </p:cNvPr>
          <p:cNvSpPr txBox="1">
            <a:spLocks noChangeArrowheads="1"/>
          </p:cNvSpPr>
          <p:nvPr/>
        </p:nvSpPr>
        <p:spPr bwMode="auto">
          <a:xfrm>
            <a:off x="2951017" y="3560619"/>
            <a:ext cx="3616037" cy="544067"/>
          </a:xfrm>
          <a:prstGeom prst="rect">
            <a:avLst/>
          </a:prstGeom>
          <a:no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lvl1pPr>
              <a:defRPr lang="en-US" sz="3600" b="1" dirty="0">
                <a:solidFill>
                  <a:srgbClr val="3F86D1"/>
                </a:solidFill>
                <a:latin typeface="Helvetica" charset="0"/>
              </a:defRPr>
            </a:lvl1pPr>
            <a:lvl2pPr>
              <a:defRPr sz="2800" b="1">
                <a:solidFill>
                  <a:schemeClr val="tx2"/>
                </a:solidFill>
                <a:latin typeface="Helvetica" charset="0"/>
              </a:defRPr>
            </a:lvl2pPr>
            <a:lvl3pPr>
              <a:defRPr sz="2800" b="1">
                <a:solidFill>
                  <a:schemeClr val="tx2"/>
                </a:solidFill>
                <a:latin typeface="Helvetica" charset="0"/>
              </a:defRPr>
            </a:lvl3pPr>
            <a:lvl4pPr>
              <a:defRPr sz="2800" b="1">
                <a:solidFill>
                  <a:schemeClr val="tx2"/>
                </a:solidFill>
                <a:latin typeface="Helvetica" charset="0"/>
              </a:defRPr>
            </a:lvl4pPr>
            <a:lvl5pPr>
              <a:defRPr sz="2800" b="1">
                <a:solidFill>
                  <a:schemeClr val="tx2"/>
                </a:solidFill>
                <a:latin typeface="Helvetica" charset="0"/>
              </a:defRPr>
            </a:lvl5pPr>
            <a:lvl6pPr marL="457200" algn="ctr" fontAlgn="base">
              <a:spcBef>
                <a:spcPct val="0"/>
              </a:spcBef>
              <a:spcAft>
                <a:spcPct val="0"/>
              </a:spcAft>
              <a:defRPr sz="2800" b="1">
                <a:solidFill>
                  <a:schemeClr val="tx2"/>
                </a:solidFill>
                <a:latin typeface="Helvetica" charset="0"/>
              </a:defRPr>
            </a:lvl6pPr>
            <a:lvl7pPr marL="914400" algn="ctr" fontAlgn="base">
              <a:spcBef>
                <a:spcPct val="0"/>
              </a:spcBef>
              <a:spcAft>
                <a:spcPct val="0"/>
              </a:spcAft>
              <a:defRPr sz="2800" b="1">
                <a:solidFill>
                  <a:schemeClr val="tx2"/>
                </a:solidFill>
                <a:latin typeface="Helvetica" charset="0"/>
              </a:defRPr>
            </a:lvl7pPr>
            <a:lvl8pPr marL="1371600" algn="ctr" fontAlgn="base">
              <a:spcBef>
                <a:spcPct val="0"/>
              </a:spcBef>
              <a:spcAft>
                <a:spcPct val="0"/>
              </a:spcAft>
              <a:defRPr sz="2800" b="1">
                <a:solidFill>
                  <a:schemeClr val="tx2"/>
                </a:solidFill>
                <a:latin typeface="Helvetica" charset="0"/>
              </a:defRPr>
            </a:lvl8pPr>
            <a:lvl9pPr marL="1828800" algn="ctr" fontAlgn="base">
              <a:spcBef>
                <a:spcPct val="0"/>
              </a:spcBef>
              <a:spcAft>
                <a:spcPct val="0"/>
              </a:spcAft>
              <a:defRPr sz="2800" b="1">
                <a:solidFill>
                  <a:schemeClr val="tx2"/>
                </a:solidFill>
                <a:latin typeface="Helvetica" charset="0"/>
              </a:defRPr>
            </a:lvl9pPr>
          </a:lstStyle>
          <a:p>
            <a:r>
              <a:rPr lang="en-US" sz="2400" dirty="0"/>
              <a:t>Core Description</a:t>
            </a:r>
          </a:p>
        </p:txBody>
      </p:sp>
    </p:spTree>
    <p:extLst>
      <p:ext uri="{BB962C8B-B14F-4D97-AF65-F5344CB8AC3E}">
        <p14:creationId xmlns:p14="http://schemas.microsoft.com/office/powerpoint/2010/main" val="1910547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5416EE-48A7-2EFC-B35E-5B54BC737F5B}"/>
              </a:ext>
            </a:extLst>
          </p:cNvPr>
          <p:cNvSpPr/>
          <p:nvPr/>
        </p:nvSpPr>
        <p:spPr bwMode="auto">
          <a:xfrm>
            <a:off x="0" y="1065196"/>
            <a:ext cx="9144000" cy="5792804"/>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 name="Title 1">
            <a:extLst>
              <a:ext uri="{FF2B5EF4-FFF2-40B4-BE49-F238E27FC236}">
                <a16:creationId xmlns:a16="http://schemas.microsoft.com/office/drawing/2014/main" id="{C2AF0015-8B39-9540-858B-470967E8A828}"/>
              </a:ext>
            </a:extLst>
          </p:cNvPr>
          <p:cNvSpPr>
            <a:spLocks noGrp="1"/>
          </p:cNvSpPr>
          <p:nvPr>
            <p:ph type="title"/>
          </p:nvPr>
        </p:nvSpPr>
        <p:spPr/>
        <p:txBody>
          <a:bodyPr/>
          <a:lstStyle/>
          <a:p>
            <a:r>
              <a:rPr lang="en-US" dirty="0"/>
              <a:t>The LILY Database</a:t>
            </a:r>
          </a:p>
        </p:txBody>
      </p:sp>
      <p:sp>
        <p:nvSpPr>
          <p:cNvPr id="3" name="Content Placeholder 2">
            <a:extLst>
              <a:ext uri="{FF2B5EF4-FFF2-40B4-BE49-F238E27FC236}">
                <a16:creationId xmlns:a16="http://schemas.microsoft.com/office/drawing/2014/main" id="{6C6BFDF9-EBBA-BC43-BA05-A7D6D55A306A}"/>
              </a:ext>
            </a:extLst>
          </p:cNvPr>
          <p:cNvSpPr>
            <a:spLocks noGrp="1"/>
          </p:cNvSpPr>
          <p:nvPr>
            <p:ph idx="1"/>
          </p:nvPr>
        </p:nvSpPr>
        <p:spPr>
          <a:xfrm>
            <a:off x="136768" y="1010332"/>
            <a:ext cx="8897503" cy="5593759"/>
          </a:xfrm>
        </p:spPr>
        <p:txBody>
          <a:bodyPr/>
          <a:lstStyle/>
          <a:p>
            <a:pPr lvl="0" algn="ctr"/>
            <a:r>
              <a:rPr lang="en-US" sz="2000" dirty="0"/>
              <a:t>	LILY = </a:t>
            </a:r>
            <a:r>
              <a:rPr lang="en-US" sz="2000" dirty="0">
                <a:solidFill>
                  <a:srgbClr val="3F80CD"/>
                </a:solidFill>
              </a:rPr>
              <a:t>LI</a:t>
            </a:r>
            <a:r>
              <a:rPr lang="en-US" sz="2000" dirty="0"/>
              <a:t>MS with </a:t>
            </a:r>
            <a:r>
              <a:rPr lang="en-US" sz="2000" dirty="0" err="1">
                <a:solidFill>
                  <a:srgbClr val="3F80CD"/>
                </a:solidFill>
              </a:rPr>
              <a:t>L</a:t>
            </a:r>
            <a:r>
              <a:rPr lang="en-US" sz="2000" dirty="0" err="1"/>
              <a:t>itholog</a:t>
            </a:r>
            <a:r>
              <a:rPr lang="en-US" sz="2000" dirty="0" err="1">
                <a:solidFill>
                  <a:srgbClr val="3F80CD"/>
                </a:solidFill>
              </a:rPr>
              <a:t>Y</a:t>
            </a:r>
            <a:endParaRPr lang="en-US" sz="2000" dirty="0">
              <a:solidFill>
                <a:srgbClr val="3F80CD"/>
              </a:solidFill>
            </a:endParaRPr>
          </a:p>
          <a:p>
            <a:pPr lvl="1"/>
            <a:r>
              <a:rPr lang="en-US" sz="1600" dirty="0"/>
              <a:t>LIMS is the Laboratory Information Management System that stores IODP’s data</a:t>
            </a:r>
          </a:p>
          <a:p>
            <a:pPr lvl="1"/>
            <a:r>
              <a:rPr lang="en-US" sz="1600" dirty="0"/>
              <a:t>LILY attaches the lithology (principal lithology, major &amp; minor modifiers, and other meta data) to each datum in LIMS, for 42 expeditions that had lithologic descriptions stored in 						    DESClogik workbooks.</a:t>
            </a:r>
          </a:p>
        </p:txBody>
      </p:sp>
      <p:sp>
        <p:nvSpPr>
          <p:cNvPr id="6" name="TextBox 5">
            <a:extLst>
              <a:ext uri="{FF2B5EF4-FFF2-40B4-BE49-F238E27FC236}">
                <a16:creationId xmlns:a16="http://schemas.microsoft.com/office/drawing/2014/main" id="{F12E32E8-1F59-A84A-34E1-CFDF8C797277}"/>
              </a:ext>
            </a:extLst>
          </p:cNvPr>
          <p:cNvSpPr txBox="1"/>
          <p:nvPr/>
        </p:nvSpPr>
        <p:spPr>
          <a:xfrm>
            <a:off x="5884620" y="2988994"/>
            <a:ext cx="3122612" cy="3662541"/>
          </a:xfrm>
          <a:prstGeom prst="rect">
            <a:avLst/>
          </a:prstGeom>
          <a:noFill/>
        </p:spPr>
        <p:txBody>
          <a:bodyPr wrap="square" rtlCol="0">
            <a:spAutoFit/>
          </a:bodyPr>
          <a:lstStyle/>
          <a:p>
            <a:pPr marL="274320" indent="-457200" algn="l" hangingPunct="1"/>
            <a:r>
              <a:rPr lang="en-US" sz="800" dirty="0">
                <a:solidFill>
                  <a:srgbClr val="00B050"/>
                </a:solidFill>
                <a:latin typeface="Avenir Book" panose="02000503020000020003" pitchFamily="2" charset="0"/>
              </a:rPr>
              <a:t>RGB = Red-Green-Blue color from the Section Half Imaging Logger (SHIL). </a:t>
            </a:r>
          </a:p>
          <a:p>
            <a:pPr marL="274320" indent="-457200" algn="l" hangingPunct="1"/>
            <a:r>
              <a:rPr lang="en-US" sz="800" dirty="0">
                <a:solidFill>
                  <a:srgbClr val="00B050"/>
                </a:solidFill>
                <a:latin typeface="Avenir Book" panose="02000503020000020003" pitchFamily="2" charset="0"/>
              </a:rPr>
              <a:t>SRM = Superconducting Rock Magnetometer (SRM) measurements of split-core sections. </a:t>
            </a:r>
          </a:p>
          <a:p>
            <a:pPr marL="274320" indent="-457200" algn="l"/>
            <a:r>
              <a:rPr lang="en-US" sz="800" dirty="0">
                <a:solidFill>
                  <a:srgbClr val="00B050"/>
                </a:solidFill>
                <a:latin typeface="Avenir Book" panose="02000503020000020003" pitchFamily="2" charset="0"/>
              </a:rPr>
              <a:t>GRA = gamma ray attenuation bulk density from the Whole-Round Multisensor Logger (WRMSL). </a:t>
            </a:r>
          </a:p>
          <a:p>
            <a:pPr marL="274320" indent="-457200" algn="l"/>
            <a:r>
              <a:rPr lang="en-US" sz="800" dirty="0">
                <a:solidFill>
                  <a:srgbClr val="00B050"/>
                </a:solidFill>
                <a:latin typeface="Avenir Book" panose="02000503020000020003" pitchFamily="2" charset="0"/>
              </a:rPr>
              <a:t>MS = magnetic susceptibility from the WRMSL. </a:t>
            </a:r>
          </a:p>
          <a:p>
            <a:pPr marL="274320" indent="-457200" algn="l"/>
            <a:r>
              <a:rPr lang="en-US" sz="800" dirty="0">
                <a:solidFill>
                  <a:srgbClr val="00B050"/>
                </a:solidFill>
                <a:latin typeface="Avenir Book" panose="02000503020000020003" pitchFamily="2" charset="0"/>
              </a:rPr>
              <a:t>RSC = reflectance spectroscopy from the Section Half Multisensor Core Logger (SHMSL). </a:t>
            </a:r>
          </a:p>
          <a:p>
            <a:pPr marL="274320" indent="-457200" algn="l"/>
            <a:r>
              <a:rPr lang="en-US" sz="800" dirty="0">
                <a:solidFill>
                  <a:srgbClr val="00B050"/>
                </a:solidFill>
                <a:latin typeface="Avenir Book" panose="02000503020000020003" pitchFamily="2" charset="0"/>
              </a:rPr>
              <a:t>MSP = point magnetic susceptibility from the SHMSL</a:t>
            </a:r>
          </a:p>
          <a:p>
            <a:pPr marL="274320" indent="-457200" algn="l"/>
            <a:r>
              <a:rPr lang="en-US" sz="800" dirty="0">
                <a:solidFill>
                  <a:srgbClr val="00B050"/>
                </a:solidFill>
                <a:latin typeface="Avenir Book" panose="02000503020000020003" pitchFamily="2" charset="0"/>
              </a:rPr>
              <a:t>PWL = P-wave velocity from the WRMSL. </a:t>
            </a:r>
          </a:p>
          <a:p>
            <a:pPr marL="274320" indent="-457200" algn="l"/>
            <a:r>
              <a:rPr lang="en-US" sz="800" dirty="0">
                <a:solidFill>
                  <a:srgbClr val="00B050"/>
                </a:solidFill>
                <a:latin typeface="Avenir Book" panose="02000503020000020003" pitchFamily="2" charset="0"/>
              </a:rPr>
              <a:t>-----     </a:t>
            </a:r>
            <a:r>
              <a:rPr lang="en-US" sz="800" b="1" dirty="0">
                <a:solidFill>
                  <a:srgbClr val="00B050"/>
                </a:solidFill>
                <a:latin typeface="Avenir Book" panose="02000503020000020003" pitchFamily="2" charset="0"/>
              </a:rPr>
              <a:t>  &gt; 1 million data in each dataset above here </a:t>
            </a:r>
            <a:r>
              <a:rPr lang="en-US" sz="800" dirty="0">
                <a:solidFill>
                  <a:srgbClr val="00B050"/>
                </a:solidFill>
                <a:latin typeface="Avenir Book" panose="02000503020000020003" pitchFamily="2" charset="0"/>
              </a:rPr>
              <a:t>    ----------</a:t>
            </a:r>
          </a:p>
          <a:p>
            <a:pPr marL="274320" indent="-457200" algn="l"/>
            <a:r>
              <a:rPr lang="en-US" sz="800" dirty="0">
                <a:solidFill>
                  <a:srgbClr val="0031B7"/>
                </a:solidFill>
                <a:latin typeface="Avenir Book" panose="02000503020000020003" pitchFamily="2" charset="0"/>
              </a:rPr>
              <a:t>NGR = natural gamma radiation from the Natural Gamma Radiation Logger (NGRL). </a:t>
            </a:r>
          </a:p>
          <a:p>
            <a:pPr marL="274320" indent="-457200" algn="l"/>
            <a:r>
              <a:rPr lang="en-US" sz="800" dirty="0">
                <a:solidFill>
                  <a:srgbClr val="0031B7"/>
                </a:solidFill>
                <a:latin typeface="Avenir Book" panose="02000503020000020003" pitchFamily="2" charset="0"/>
              </a:rPr>
              <a:t>SRMD = SRM measurements of discrete samples. </a:t>
            </a:r>
          </a:p>
          <a:p>
            <a:pPr marL="274320" indent="-457200" algn="l"/>
            <a:r>
              <a:rPr lang="en-US" sz="800" dirty="0">
                <a:solidFill>
                  <a:srgbClr val="0031B7"/>
                </a:solidFill>
                <a:latin typeface="Avenir Book" panose="02000503020000020003" pitchFamily="2" charset="0"/>
              </a:rPr>
              <a:t>JR6A = discrete magnetic measurements from the JR6A spinner magnetometer. </a:t>
            </a:r>
          </a:p>
          <a:p>
            <a:pPr marL="274320" indent="-457200" algn="l"/>
            <a:r>
              <a:rPr lang="en-US" sz="800" dirty="0">
                <a:solidFill>
                  <a:srgbClr val="0031B7"/>
                </a:solidFill>
                <a:latin typeface="Avenir Book" panose="02000503020000020003" pitchFamily="2" charset="0"/>
              </a:rPr>
              <a:t>TCON = thermal conductivity measured with the </a:t>
            </a:r>
            <a:r>
              <a:rPr lang="en-US" sz="800" dirty="0" err="1">
                <a:solidFill>
                  <a:srgbClr val="0031B7"/>
                </a:solidFill>
                <a:latin typeface="Avenir Book" panose="02000503020000020003" pitchFamily="2" charset="0"/>
              </a:rPr>
              <a:t>Teka</a:t>
            </a:r>
            <a:r>
              <a:rPr lang="en-US" sz="800" dirty="0">
                <a:solidFill>
                  <a:srgbClr val="0031B7"/>
                </a:solidFill>
                <a:latin typeface="Avenir Book" panose="02000503020000020003" pitchFamily="2" charset="0"/>
              </a:rPr>
              <a:t> Berlin TK04 probe. </a:t>
            </a:r>
          </a:p>
          <a:p>
            <a:pPr marL="274320" indent="-457200" algn="l"/>
            <a:r>
              <a:rPr lang="en-US" sz="800" dirty="0">
                <a:solidFill>
                  <a:srgbClr val="0031B7"/>
                </a:solidFill>
                <a:latin typeface="Avenir Book" panose="02000503020000020003" pitchFamily="2" charset="0"/>
              </a:rPr>
              <a:t>PWC = P-wave velocity from the caliper system. </a:t>
            </a:r>
          </a:p>
          <a:p>
            <a:pPr marL="274320" indent="-457200" algn="l"/>
            <a:r>
              <a:rPr lang="en-US" sz="800" dirty="0">
                <a:solidFill>
                  <a:srgbClr val="0031B7"/>
                </a:solidFill>
                <a:latin typeface="Avenir Book" panose="02000503020000020003" pitchFamily="2" charset="0"/>
              </a:rPr>
              <a:t>MAD = moisture and density from discrete samples. </a:t>
            </a:r>
          </a:p>
          <a:p>
            <a:pPr marL="274320" indent="-457200" algn="l"/>
            <a:r>
              <a:rPr lang="en-US" sz="800" dirty="0">
                <a:solidFill>
                  <a:srgbClr val="0031B7"/>
                </a:solidFill>
                <a:latin typeface="Avenir Book" panose="02000503020000020003" pitchFamily="2" charset="0"/>
              </a:rPr>
              <a:t>CARB = total carbon, hydrogen, nitrogen, and sulfur, inorganic carbon (carbonate), and organic carbon measured on </a:t>
            </a:r>
          </a:p>
          <a:p>
            <a:pPr marL="274320" indent="-457200" algn="l"/>
            <a:r>
              <a:rPr lang="en-US" sz="800" dirty="0">
                <a:solidFill>
                  <a:srgbClr val="0031B7"/>
                </a:solidFill>
                <a:latin typeface="Avenir Book" panose="02000503020000020003" pitchFamily="2" charset="0"/>
              </a:rPr>
              <a:t>discrete samples. </a:t>
            </a:r>
          </a:p>
          <a:p>
            <a:pPr marL="274320" indent="-457200" algn="l"/>
            <a:r>
              <a:rPr lang="en-US" sz="800" dirty="0">
                <a:solidFill>
                  <a:srgbClr val="0031B7"/>
                </a:solidFill>
                <a:latin typeface="Avenir Book" panose="02000503020000020003" pitchFamily="2" charset="0"/>
              </a:rPr>
              <a:t>GE = gas elements from gas chromatography. </a:t>
            </a:r>
          </a:p>
          <a:p>
            <a:pPr marL="274320" indent="-457200" algn="l"/>
            <a:r>
              <a:rPr lang="en-US" sz="800" dirty="0">
                <a:solidFill>
                  <a:srgbClr val="0031B7"/>
                </a:solidFill>
                <a:latin typeface="Avenir Book" panose="02000503020000020003" pitchFamily="2" charset="0"/>
              </a:rPr>
              <a:t>PWB = P-wave velocity from the bayonet system. </a:t>
            </a:r>
          </a:p>
          <a:p>
            <a:pPr marL="274320" indent="-457200" algn="l"/>
            <a:r>
              <a:rPr lang="en-US" sz="800" dirty="0">
                <a:solidFill>
                  <a:srgbClr val="0031B7"/>
                </a:solidFill>
                <a:latin typeface="Avenir Book" panose="02000503020000020003" pitchFamily="2" charset="0"/>
              </a:rPr>
              <a:t>IW = interstitial water chemistry. </a:t>
            </a:r>
          </a:p>
          <a:p>
            <a:pPr marL="274320" indent="-457200" algn="l"/>
            <a:r>
              <a:rPr lang="en-US" sz="800" dirty="0">
                <a:solidFill>
                  <a:srgbClr val="0031B7"/>
                </a:solidFill>
                <a:latin typeface="Avenir Book" panose="02000503020000020003" pitchFamily="2" charset="0"/>
              </a:rPr>
              <a:t>ICP = Inductively-coupled plasma data.</a:t>
            </a:r>
          </a:p>
        </p:txBody>
      </p:sp>
      <p:pic>
        <p:nvPicPr>
          <p:cNvPr id="8" name="Picture 7" descr="A graph of different colors&#10;&#10;Description automatically generated with medium confidence">
            <a:extLst>
              <a:ext uri="{FF2B5EF4-FFF2-40B4-BE49-F238E27FC236}">
                <a16:creationId xmlns:a16="http://schemas.microsoft.com/office/drawing/2014/main" id="{86AA6979-51C9-132C-D04A-019459BABF28}"/>
              </a:ext>
            </a:extLst>
          </p:cNvPr>
          <p:cNvPicPr>
            <a:picLocks noChangeAspect="1"/>
          </p:cNvPicPr>
          <p:nvPr/>
        </p:nvPicPr>
        <p:blipFill>
          <a:blip r:embed="rId3"/>
          <a:stretch>
            <a:fillRect/>
          </a:stretch>
        </p:blipFill>
        <p:spPr>
          <a:xfrm>
            <a:off x="54863" y="2478024"/>
            <a:ext cx="5805701" cy="4325112"/>
          </a:xfrm>
          <a:prstGeom prst="rect">
            <a:avLst/>
          </a:prstGeom>
          <a:noFill/>
        </p:spPr>
      </p:pic>
      <p:sp>
        <p:nvSpPr>
          <p:cNvPr id="7" name="TextBox 6">
            <a:extLst>
              <a:ext uri="{FF2B5EF4-FFF2-40B4-BE49-F238E27FC236}">
                <a16:creationId xmlns:a16="http://schemas.microsoft.com/office/drawing/2014/main" id="{D5D0F794-C556-D59E-E3EA-1DE56E4D1B8A}"/>
              </a:ext>
            </a:extLst>
          </p:cNvPr>
          <p:cNvSpPr txBox="1"/>
          <p:nvPr/>
        </p:nvSpPr>
        <p:spPr>
          <a:xfrm>
            <a:off x="4965192" y="6513035"/>
            <a:ext cx="4180101" cy="307777"/>
          </a:xfrm>
          <a:prstGeom prst="rect">
            <a:avLst/>
          </a:prstGeom>
          <a:noFill/>
        </p:spPr>
        <p:txBody>
          <a:bodyPr wrap="square">
            <a:spAutoFit/>
          </a:bodyPr>
          <a:lstStyle/>
          <a:p>
            <a:pPr algn="ctr"/>
            <a:r>
              <a:rPr lang="en-US" sz="1400" b="1" dirty="0">
                <a:solidFill>
                  <a:srgbClr val="AA2828"/>
                </a:solidFill>
                <a:latin typeface="Avenir Book" panose="02000503020000020003" pitchFamily="2" charset="0"/>
              </a:rPr>
              <a:t>Over 34 million measurements from IODP cores</a:t>
            </a:r>
          </a:p>
        </p:txBody>
      </p:sp>
      <p:cxnSp>
        <p:nvCxnSpPr>
          <p:cNvPr id="12" name="Straight Arrow Connector 11">
            <a:extLst>
              <a:ext uri="{FF2B5EF4-FFF2-40B4-BE49-F238E27FC236}">
                <a16:creationId xmlns:a16="http://schemas.microsoft.com/office/drawing/2014/main" id="{86C5EB9A-B4F8-9846-EC17-1FD841031A5E}"/>
              </a:ext>
            </a:extLst>
          </p:cNvPr>
          <p:cNvCxnSpPr>
            <a:cxnSpLocks/>
          </p:cNvCxnSpPr>
          <p:nvPr/>
        </p:nvCxnSpPr>
        <p:spPr bwMode="auto">
          <a:xfrm flipH="1">
            <a:off x="2981566" y="3403617"/>
            <a:ext cx="193865" cy="557981"/>
          </a:xfrm>
          <a:prstGeom prst="straightConnector1">
            <a:avLst/>
          </a:prstGeom>
          <a:solidFill>
            <a:schemeClr val="accent1"/>
          </a:solidFill>
          <a:ln w="508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 name="TextBox 16">
            <a:extLst>
              <a:ext uri="{FF2B5EF4-FFF2-40B4-BE49-F238E27FC236}">
                <a16:creationId xmlns:a16="http://schemas.microsoft.com/office/drawing/2014/main" id="{0B4C22FD-422E-60D2-16EC-E0DB41513D1A}"/>
              </a:ext>
            </a:extLst>
          </p:cNvPr>
          <p:cNvSpPr txBox="1"/>
          <p:nvPr/>
        </p:nvSpPr>
        <p:spPr>
          <a:xfrm>
            <a:off x="2706966" y="2782669"/>
            <a:ext cx="1380001" cy="646331"/>
          </a:xfrm>
          <a:prstGeom prst="rect">
            <a:avLst/>
          </a:prstGeom>
          <a:noFill/>
        </p:spPr>
        <p:txBody>
          <a:bodyPr wrap="square" rtlCol="0">
            <a:spAutoFit/>
          </a:bodyPr>
          <a:lstStyle/>
          <a:p>
            <a:r>
              <a:rPr lang="en-US" b="1" dirty="0">
                <a:solidFill>
                  <a:srgbClr val="C00000"/>
                </a:solidFill>
              </a:rPr>
              <a:t>&gt;26,000 MAD density/porosity data</a:t>
            </a:r>
          </a:p>
        </p:txBody>
      </p:sp>
      <p:sp>
        <p:nvSpPr>
          <p:cNvPr id="20" name="Oval 19">
            <a:extLst>
              <a:ext uri="{FF2B5EF4-FFF2-40B4-BE49-F238E27FC236}">
                <a16:creationId xmlns:a16="http://schemas.microsoft.com/office/drawing/2014/main" id="{8AD3EF6E-9687-26E6-C6D1-6431EADBE810}"/>
              </a:ext>
            </a:extLst>
          </p:cNvPr>
          <p:cNvSpPr/>
          <p:nvPr/>
        </p:nvSpPr>
        <p:spPr bwMode="auto">
          <a:xfrm>
            <a:off x="5774891" y="3431116"/>
            <a:ext cx="3259381" cy="353705"/>
          </a:xfrm>
          <a:prstGeom prst="ellipse">
            <a:avLst/>
          </a:prstGeom>
          <a:no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C00000"/>
              </a:solidFill>
              <a:effectLst/>
              <a:latin typeface="Arial" charset="0"/>
              <a:ea typeface="ＭＳ Ｐゴシック" charset="0"/>
              <a:cs typeface="ＭＳ Ｐゴシック" charset="0"/>
            </a:endParaRPr>
          </a:p>
        </p:txBody>
      </p:sp>
      <p:cxnSp>
        <p:nvCxnSpPr>
          <p:cNvPr id="21" name="Straight Arrow Connector 20">
            <a:extLst>
              <a:ext uri="{FF2B5EF4-FFF2-40B4-BE49-F238E27FC236}">
                <a16:creationId xmlns:a16="http://schemas.microsoft.com/office/drawing/2014/main" id="{C5B12BD7-232B-A9D9-0208-29D6F29670A9}"/>
              </a:ext>
            </a:extLst>
          </p:cNvPr>
          <p:cNvCxnSpPr>
            <a:cxnSpLocks/>
          </p:cNvCxnSpPr>
          <p:nvPr/>
        </p:nvCxnSpPr>
        <p:spPr bwMode="auto">
          <a:xfrm>
            <a:off x="1192847" y="3759438"/>
            <a:ext cx="0" cy="881142"/>
          </a:xfrm>
          <a:prstGeom prst="straightConnector1">
            <a:avLst/>
          </a:prstGeom>
          <a:solidFill>
            <a:schemeClr val="accent1"/>
          </a:solidFill>
          <a:ln w="508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7" name="TextBox 26">
            <a:extLst>
              <a:ext uri="{FF2B5EF4-FFF2-40B4-BE49-F238E27FC236}">
                <a16:creationId xmlns:a16="http://schemas.microsoft.com/office/drawing/2014/main" id="{9FF2CDFD-D7EC-BCB2-3A4D-4A8894BAEBDB}"/>
              </a:ext>
            </a:extLst>
          </p:cNvPr>
          <p:cNvSpPr txBox="1"/>
          <p:nvPr/>
        </p:nvSpPr>
        <p:spPr>
          <a:xfrm>
            <a:off x="5747852" y="2355902"/>
            <a:ext cx="3122611" cy="430887"/>
          </a:xfrm>
          <a:prstGeom prst="rect">
            <a:avLst/>
          </a:prstGeom>
          <a:noFill/>
        </p:spPr>
        <p:txBody>
          <a:bodyPr wrap="square" rtlCol="0">
            <a:spAutoFit/>
          </a:bodyPr>
          <a:lstStyle/>
          <a:p>
            <a:r>
              <a:rPr lang="en-US" sz="1100" dirty="0">
                <a:solidFill>
                  <a:srgbClr val="C00000"/>
                </a:solidFill>
              </a:rPr>
              <a:t>IODP’s core description software used from 2009-2023, recently replaced by GEODESC </a:t>
            </a:r>
          </a:p>
        </p:txBody>
      </p:sp>
      <p:sp>
        <p:nvSpPr>
          <p:cNvPr id="22" name="TextBox 21">
            <a:extLst>
              <a:ext uri="{FF2B5EF4-FFF2-40B4-BE49-F238E27FC236}">
                <a16:creationId xmlns:a16="http://schemas.microsoft.com/office/drawing/2014/main" id="{658F8C16-AB65-1676-E4EB-D2CF628167F9}"/>
              </a:ext>
            </a:extLst>
          </p:cNvPr>
          <p:cNvSpPr txBox="1"/>
          <p:nvPr/>
        </p:nvSpPr>
        <p:spPr>
          <a:xfrm>
            <a:off x="719786" y="2965815"/>
            <a:ext cx="1071047" cy="830997"/>
          </a:xfrm>
          <a:prstGeom prst="rect">
            <a:avLst/>
          </a:prstGeom>
          <a:noFill/>
        </p:spPr>
        <p:txBody>
          <a:bodyPr wrap="square" rtlCol="0">
            <a:spAutoFit/>
          </a:bodyPr>
          <a:lstStyle/>
          <a:p>
            <a:r>
              <a:rPr lang="en-US" b="1" dirty="0">
                <a:solidFill>
                  <a:srgbClr val="C00000"/>
                </a:solidFill>
              </a:rPr>
              <a:t>&gt;4 million GRA bulk density data</a:t>
            </a:r>
          </a:p>
        </p:txBody>
      </p:sp>
      <p:sp>
        <p:nvSpPr>
          <p:cNvPr id="35" name="Oval 34">
            <a:extLst>
              <a:ext uri="{FF2B5EF4-FFF2-40B4-BE49-F238E27FC236}">
                <a16:creationId xmlns:a16="http://schemas.microsoft.com/office/drawing/2014/main" id="{7AFC374B-7C75-8DBE-463D-53B444842448}"/>
              </a:ext>
            </a:extLst>
          </p:cNvPr>
          <p:cNvSpPr/>
          <p:nvPr/>
        </p:nvSpPr>
        <p:spPr bwMode="auto">
          <a:xfrm>
            <a:off x="5819948" y="5421641"/>
            <a:ext cx="3259381" cy="208761"/>
          </a:xfrm>
          <a:prstGeom prst="ellipse">
            <a:avLst/>
          </a:prstGeom>
          <a:no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C00000"/>
              </a:solidFill>
              <a:effectLst/>
              <a:latin typeface="Arial" charset="0"/>
              <a:ea typeface="ＭＳ Ｐゴシック" charset="0"/>
              <a:cs typeface="ＭＳ Ｐゴシック" charset="0"/>
            </a:endParaRPr>
          </a:p>
        </p:txBody>
      </p:sp>
      <p:sp>
        <p:nvSpPr>
          <p:cNvPr id="50" name="Off-page Connector 49">
            <a:extLst>
              <a:ext uri="{FF2B5EF4-FFF2-40B4-BE49-F238E27FC236}">
                <a16:creationId xmlns:a16="http://schemas.microsoft.com/office/drawing/2014/main" id="{36945884-1C9C-09A0-F1D7-1333A6DF8C85}"/>
              </a:ext>
            </a:extLst>
          </p:cNvPr>
          <p:cNvSpPr/>
          <p:nvPr/>
        </p:nvSpPr>
        <p:spPr bwMode="auto">
          <a:xfrm>
            <a:off x="5895289" y="2082970"/>
            <a:ext cx="1074983" cy="304724"/>
          </a:xfrm>
          <a:prstGeom prst="flowChartOffpageConnector">
            <a:avLst/>
          </a:prstGeom>
          <a:no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cxnSp>
        <p:nvCxnSpPr>
          <p:cNvPr id="4" name="Straight Arrow Connector 3">
            <a:extLst>
              <a:ext uri="{FF2B5EF4-FFF2-40B4-BE49-F238E27FC236}">
                <a16:creationId xmlns:a16="http://schemas.microsoft.com/office/drawing/2014/main" id="{6EF11BED-14CE-E824-0C8E-F2A7CC0690DC}"/>
              </a:ext>
            </a:extLst>
          </p:cNvPr>
          <p:cNvCxnSpPr>
            <a:cxnSpLocks/>
          </p:cNvCxnSpPr>
          <p:nvPr/>
        </p:nvCxnSpPr>
        <p:spPr bwMode="auto">
          <a:xfrm flipH="1" flipV="1">
            <a:off x="2881666" y="5364491"/>
            <a:ext cx="41757" cy="773419"/>
          </a:xfrm>
          <a:prstGeom prst="straightConnector1">
            <a:avLst/>
          </a:prstGeom>
          <a:solidFill>
            <a:schemeClr val="accent1"/>
          </a:solidFill>
          <a:ln w="508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 name="TextBox 4">
            <a:extLst>
              <a:ext uri="{FF2B5EF4-FFF2-40B4-BE49-F238E27FC236}">
                <a16:creationId xmlns:a16="http://schemas.microsoft.com/office/drawing/2014/main" id="{72CB47D1-A5EC-1F50-FD4F-6086F22E541C}"/>
              </a:ext>
            </a:extLst>
          </p:cNvPr>
          <p:cNvSpPr txBox="1"/>
          <p:nvPr/>
        </p:nvSpPr>
        <p:spPr>
          <a:xfrm>
            <a:off x="1192143" y="2156712"/>
            <a:ext cx="3228448" cy="369332"/>
          </a:xfrm>
          <a:prstGeom prst="rect">
            <a:avLst/>
          </a:prstGeom>
          <a:noFill/>
        </p:spPr>
        <p:txBody>
          <a:bodyPr wrap="none" rtlCol="0">
            <a:spAutoFit/>
          </a:bodyPr>
          <a:lstStyle/>
          <a:p>
            <a:r>
              <a:rPr lang="en-US" sz="1800" b="1" dirty="0">
                <a:solidFill>
                  <a:srgbClr val="C00000"/>
                </a:solidFill>
              </a:rPr>
              <a:t>Abundances of Data in LILY</a:t>
            </a:r>
          </a:p>
        </p:txBody>
      </p:sp>
    </p:spTree>
    <p:extLst>
      <p:ext uri="{BB962C8B-B14F-4D97-AF65-F5344CB8AC3E}">
        <p14:creationId xmlns:p14="http://schemas.microsoft.com/office/powerpoint/2010/main" val="412331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p:tgtEl>
                                          <p:spTgt spid="50"/>
                                        </p:tgtEl>
                                        <p:attrNameLst>
                                          <p:attrName>ppt_y</p:attrName>
                                        </p:attrNameLst>
                                      </p:cBhvr>
                                      <p:tavLst>
                                        <p:tav tm="0">
                                          <p:val>
                                            <p:strVal val="#ppt_y+#ppt_h*1.125000"/>
                                          </p:val>
                                        </p:tav>
                                        <p:tav tm="100000">
                                          <p:val>
                                            <p:strVal val="#ppt_y"/>
                                          </p:val>
                                        </p:tav>
                                      </p:tavLst>
                                    </p:anim>
                                    <p:animEffect transition="in" filter="wipe(up)">
                                      <p:cBhvr>
                                        <p:cTn id="8" dur="500"/>
                                        <p:tgtEl>
                                          <p:spTgt spid="50"/>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ppt_y</p:attrName>
                                        </p:attrNameLst>
                                      </p:cBhvr>
                                      <p:tavLst>
                                        <p:tav tm="0">
                                          <p:val>
                                            <p:strVal val="#ppt_y+#ppt_h*1.125000"/>
                                          </p:val>
                                        </p:tav>
                                        <p:tav tm="100000">
                                          <p:val>
                                            <p:strVal val="#ppt_y"/>
                                          </p:val>
                                        </p:tav>
                                      </p:tavLst>
                                    </p:anim>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ppt_y</p:attrName>
                                        </p:attrNameLst>
                                      </p:cBhvr>
                                      <p:tavLst>
                                        <p:tav tm="0">
                                          <p:val>
                                            <p:strVal val="#ppt_y+#ppt_h*1.125000"/>
                                          </p:val>
                                        </p:tav>
                                        <p:tav tm="100000">
                                          <p:val>
                                            <p:strVal val="#ppt_y"/>
                                          </p:val>
                                        </p:tav>
                                      </p:tavLst>
                                    </p:anim>
                                    <p:animEffect transition="in" filter="wipe(up)">
                                      <p:cBhvr>
                                        <p:cTn id="18" dur="500"/>
                                        <p:tgtEl>
                                          <p:spTgt spid="12"/>
                                        </p:tgtEl>
                                      </p:cBhvr>
                                    </p:animEffect>
                                  </p:childTnLst>
                                </p:cTn>
                              </p:par>
                              <p:par>
                                <p:cTn id="19" presetID="1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par>
                                <p:cTn id="23" presetID="12" presetClass="entr" presetSubtype="4" fill="hold" grpId="1"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ppt_y</p:attrName>
                                        </p:attrNameLst>
                                      </p:cBhvr>
                                      <p:tavLst>
                                        <p:tav tm="0">
                                          <p:val>
                                            <p:strVal val="#ppt_y+#ppt_h*1.125000"/>
                                          </p:val>
                                        </p:tav>
                                        <p:tav tm="100000">
                                          <p:val>
                                            <p:strVal val="#ppt_y"/>
                                          </p:val>
                                        </p:tav>
                                      </p:tavLst>
                                    </p:anim>
                                    <p:animEffect transition="in" filter="wipe(up)">
                                      <p:cBhvr>
                                        <p:cTn id="26" dur="500"/>
                                        <p:tgtEl>
                                          <p:spTgt spid="17"/>
                                        </p:tgtEl>
                                      </p:cBhvr>
                                    </p:animEffect>
                                  </p:childTnLst>
                                </p:cTn>
                              </p:par>
                              <p:par>
                                <p:cTn id="27" presetID="12" presetClass="entr" presetSubtype="4" fill="hold" grpId="1"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p:tgtEl>
                                          <p:spTgt spid="35"/>
                                        </p:tgtEl>
                                        <p:attrNameLst>
                                          <p:attrName>ppt_y</p:attrName>
                                        </p:attrNameLst>
                                      </p:cBhvr>
                                      <p:tavLst>
                                        <p:tav tm="0">
                                          <p:val>
                                            <p:strVal val="#ppt_y+#ppt_h*1.125000"/>
                                          </p:val>
                                        </p:tav>
                                        <p:tav tm="100000">
                                          <p:val>
                                            <p:strVal val="#ppt_y"/>
                                          </p:val>
                                        </p:tav>
                                      </p:tavLst>
                                    </p:anim>
                                    <p:animEffect transition="in" filter="wipe(up)">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1"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p:tgtEl>
                                          <p:spTgt spid="22"/>
                                        </p:tgtEl>
                                        <p:attrNameLst>
                                          <p:attrName>ppt_y</p:attrName>
                                        </p:attrNameLst>
                                      </p:cBhvr>
                                      <p:tavLst>
                                        <p:tav tm="0">
                                          <p:val>
                                            <p:strVal val="#ppt_y+#ppt_h*1.125000"/>
                                          </p:val>
                                        </p:tav>
                                        <p:tav tm="100000">
                                          <p:val>
                                            <p:strVal val="#ppt_y"/>
                                          </p:val>
                                        </p:tav>
                                      </p:tavLst>
                                    </p:anim>
                                    <p:animEffect transition="in" filter="wipe(up)">
                                      <p:cBhvr>
                                        <p:cTn id="36" dur="500"/>
                                        <p:tgtEl>
                                          <p:spTgt spid="22"/>
                                        </p:tgtEl>
                                      </p:cBhvr>
                                    </p:animEffect>
                                  </p:childTnLst>
                                </p:cTn>
                              </p:par>
                              <p:par>
                                <p:cTn id="37" presetID="12" presetClass="entr" presetSubtype="4" fill="hold" grpId="1"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p:tgtEl>
                                          <p:spTgt spid="20"/>
                                        </p:tgtEl>
                                        <p:attrNameLst>
                                          <p:attrName>ppt_y</p:attrName>
                                        </p:attrNameLst>
                                      </p:cBhvr>
                                      <p:tavLst>
                                        <p:tav tm="0">
                                          <p:val>
                                            <p:strVal val="#ppt_y+#ppt_h*1.125000"/>
                                          </p:val>
                                        </p:tav>
                                        <p:tav tm="100000">
                                          <p:val>
                                            <p:strVal val="#ppt_y"/>
                                          </p:val>
                                        </p:tav>
                                      </p:tavLst>
                                    </p:anim>
                                    <p:animEffect transition="in" filter="wipe(up)">
                                      <p:cBhvr>
                                        <p:cTn id="40" dur="500"/>
                                        <p:tgtEl>
                                          <p:spTgt spid="20"/>
                                        </p:tgtEl>
                                      </p:cBhvr>
                                    </p:animEffect>
                                  </p:childTnLst>
                                </p:cTn>
                              </p:par>
                              <p:par>
                                <p:cTn id="41" presetID="1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p:tgtEl>
                                          <p:spTgt spid="21"/>
                                        </p:tgtEl>
                                        <p:attrNameLst>
                                          <p:attrName>ppt_y</p:attrName>
                                        </p:attrNameLst>
                                      </p:cBhvr>
                                      <p:tavLst>
                                        <p:tav tm="0">
                                          <p:val>
                                            <p:strVal val="#ppt_y+#ppt_h*1.125000"/>
                                          </p:val>
                                        </p:tav>
                                        <p:tav tm="100000">
                                          <p:val>
                                            <p:strVal val="#ppt_y"/>
                                          </p:val>
                                        </p:tav>
                                      </p:tavLst>
                                    </p:anim>
                                    <p:animEffect transition="in" filter="wipe(up)">
                                      <p:cBhvr>
                                        <p:cTn id="44" dur="500"/>
                                        <p:tgtEl>
                                          <p:spTgt spid="21"/>
                                        </p:tgtEl>
                                      </p:cBhvr>
                                    </p:animEffect>
                                  </p:childTnLst>
                                </p:cTn>
                              </p:par>
                              <p:par>
                                <p:cTn id="45" presetID="12" presetClass="exit" presetSubtype="4" fill="hold" grpId="0" nodeType="withEffect">
                                  <p:stCondLst>
                                    <p:cond delay="0"/>
                                  </p:stCondLst>
                                  <p:childTnLst>
                                    <p:anim calcmode="lin" valueType="num">
                                      <p:cBhvr additive="base">
                                        <p:cTn id="46" dur="500"/>
                                        <p:tgtEl>
                                          <p:spTgt spid="17"/>
                                        </p:tgtEl>
                                        <p:attrNameLst>
                                          <p:attrName>ppt_y</p:attrName>
                                        </p:attrNameLst>
                                      </p:cBhvr>
                                      <p:tavLst>
                                        <p:tav tm="0">
                                          <p:val>
                                            <p:strVal val="#ppt_y"/>
                                          </p:val>
                                        </p:tav>
                                        <p:tav tm="100000">
                                          <p:val>
                                            <p:strVal val="#ppt_y+#ppt_h*1.125000"/>
                                          </p:val>
                                        </p:tav>
                                      </p:tavLst>
                                    </p:anim>
                                    <p:animEffect transition="out" filter="wipe(down)">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par>
                                <p:cTn id="49" presetID="12" presetClass="exit" presetSubtype="4" fill="hold" nodeType="withEffect">
                                  <p:stCondLst>
                                    <p:cond delay="0"/>
                                  </p:stCondLst>
                                  <p:childTnLst>
                                    <p:anim calcmode="lin" valueType="num">
                                      <p:cBhvr additive="base">
                                        <p:cTn id="50" dur="500"/>
                                        <p:tgtEl>
                                          <p:spTgt spid="12"/>
                                        </p:tgtEl>
                                        <p:attrNameLst>
                                          <p:attrName>ppt_y</p:attrName>
                                        </p:attrNameLst>
                                      </p:cBhvr>
                                      <p:tavLst>
                                        <p:tav tm="0">
                                          <p:val>
                                            <p:strVal val="#ppt_y"/>
                                          </p:val>
                                        </p:tav>
                                        <p:tav tm="100000">
                                          <p:val>
                                            <p:strVal val="#ppt_y+#ppt_h*1.125000"/>
                                          </p:val>
                                        </p:tav>
                                      </p:tavLst>
                                    </p:anim>
                                    <p:animEffect transition="out" filter="wipe(down)">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2" presetClass="exit" presetSubtype="4" fill="hold" grpId="0" nodeType="withEffect">
                                  <p:stCondLst>
                                    <p:cond delay="0"/>
                                  </p:stCondLst>
                                  <p:childTnLst>
                                    <p:anim calcmode="lin" valueType="num">
                                      <p:cBhvr additive="base">
                                        <p:cTn id="54" dur="500"/>
                                        <p:tgtEl>
                                          <p:spTgt spid="35"/>
                                        </p:tgtEl>
                                        <p:attrNameLst>
                                          <p:attrName>ppt_y</p:attrName>
                                        </p:attrNameLst>
                                      </p:cBhvr>
                                      <p:tavLst>
                                        <p:tav tm="0">
                                          <p:val>
                                            <p:strVal val="#ppt_y"/>
                                          </p:val>
                                        </p:tav>
                                        <p:tav tm="100000">
                                          <p:val>
                                            <p:strVal val="#ppt_y+#ppt_h*1.125000"/>
                                          </p:val>
                                        </p:tav>
                                      </p:tavLst>
                                    </p:anim>
                                    <p:animEffect transition="out" filter="wipe(down)">
                                      <p:cBhvr>
                                        <p:cTn id="55" dur="500"/>
                                        <p:tgtEl>
                                          <p:spTgt spid="35"/>
                                        </p:tgtEl>
                                      </p:cBhvr>
                                    </p:animEffect>
                                    <p:set>
                                      <p:cBhvr>
                                        <p:cTn id="56" dur="1" fill="hold">
                                          <p:stCondLst>
                                            <p:cond delay="499"/>
                                          </p:stCondLst>
                                        </p:cTn>
                                        <p:tgtEl>
                                          <p:spTgt spid="35"/>
                                        </p:tgtEl>
                                        <p:attrNameLst>
                                          <p:attrName>style.visibility</p:attrName>
                                        </p:attrNameLst>
                                      </p:cBhvr>
                                      <p:to>
                                        <p:strVal val="hidden"/>
                                      </p:to>
                                    </p:set>
                                  </p:childTnLst>
                                </p:cTn>
                              </p:par>
                              <p:par>
                                <p:cTn id="57" presetID="12" presetClass="exit" presetSubtype="4" fill="hold" nodeType="withEffect">
                                  <p:stCondLst>
                                    <p:cond delay="0"/>
                                  </p:stCondLst>
                                  <p:childTnLst>
                                    <p:anim calcmode="lin" valueType="num">
                                      <p:cBhvr additive="base">
                                        <p:cTn id="58" dur="500"/>
                                        <p:tgtEl>
                                          <p:spTgt spid="4"/>
                                        </p:tgtEl>
                                        <p:attrNameLst>
                                          <p:attrName>ppt_y</p:attrName>
                                        </p:attrNameLst>
                                      </p:cBhvr>
                                      <p:tavLst>
                                        <p:tav tm="0">
                                          <p:val>
                                            <p:strVal val="#ppt_y"/>
                                          </p:val>
                                        </p:tav>
                                        <p:tav tm="100000">
                                          <p:val>
                                            <p:strVal val="#ppt_y+#ppt_h*1.125000"/>
                                          </p:val>
                                        </p:tav>
                                      </p:tavLst>
                                    </p:anim>
                                    <p:animEffect transition="out" filter="wipe(down)">
                                      <p:cBhvr>
                                        <p:cTn id="59" dur="500"/>
                                        <p:tgtEl>
                                          <p:spTgt spid="4"/>
                                        </p:tgtEl>
                                      </p:cBhvr>
                                    </p:animEffect>
                                    <p:set>
                                      <p:cBhvr>
                                        <p:cTn id="6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0" grpId="1" animBg="1"/>
      <p:bldP spid="27" grpId="0"/>
      <p:bldP spid="22" grpId="1"/>
      <p:bldP spid="35" grpId="0" animBg="1"/>
      <p:bldP spid="35" grpId="1"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F0015-8B39-9540-858B-470967E8A828}"/>
              </a:ext>
            </a:extLst>
          </p:cNvPr>
          <p:cNvSpPr>
            <a:spLocks noGrp="1"/>
          </p:cNvSpPr>
          <p:nvPr>
            <p:ph type="title"/>
          </p:nvPr>
        </p:nvSpPr>
        <p:spPr/>
        <p:txBody>
          <a:bodyPr/>
          <a:lstStyle/>
          <a:p>
            <a:r>
              <a:rPr lang="en-US" dirty="0"/>
              <a:t>The LILY Database</a:t>
            </a:r>
          </a:p>
        </p:txBody>
      </p:sp>
      <p:sp>
        <p:nvSpPr>
          <p:cNvPr id="3" name="Content Placeholder 2">
            <a:extLst>
              <a:ext uri="{FF2B5EF4-FFF2-40B4-BE49-F238E27FC236}">
                <a16:creationId xmlns:a16="http://schemas.microsoft.com/office/drawing/2014/main" id="{6C6BFDF9-EBBA-BC43-BA05-A7D6D55A306A}"/>
              </a:ext>
            </a:extLst>
          </p:cNvPr>
          <p:cNvSpPr>
            <a:spLocks noGrp="1"/>
          </p:cNvSpPr>
          <p:nvPr>
            <p:ph idx="1"/>
          </p:nvPr>
        </p:nvSpPr>
        <p:spPr>
          <a:xfrm>
            <a:off x="1063255" y="3429000"/>
            <a:ext cx="7952926" cy="3248243"/>
          </a:xfrm>
        </p:spPr>
        <p:txBody>
          <a:bodyPr/>
          <a:lstStyle/>
          <a:p>
            <a:pPr lvl="0"/>
            <a:r>
              <a:rPr lang="en-US" dirty="0"/>
              <a:t>Data availability</a:t>
            </a:r>
          </a:p>
          <a:p>
            <a:pPr lvl="1"/>
            <a:r>
              <a:rPr lang="en-US" dirty="0"/>
              <a:t>The LILY database paper is published G-cubed, as of February </a:t>
            </a:r>
          </a:p>
          <a:p>
            <a:pPr lvl="2"/>
            <a:r>
              <a:rPr lang="en-US" dirty="0"/>
              <a:t>https://</a:t>
            </a:r>
            <a:r>
              <a:rPr lang="en-US" dirty="0" err="1"/>
              <a:t>doi.org</a:t>
            </a:r>
            <a:r>
              <a:rPr lang="en-US" dirty="0"/>
              <a:t>/10.1029/2023GC011287</a:t>
            </a:r>
          </a:p>
          <a:p>
            <a:pPr lvl="1"/>
            <a:r>
              <a:rPr lang="en-US" dirty="0"/>
              <a:t>The full LILY database is on Zenodo, an open access data repository</a:t>
            </a:r>
          </a:p>
          <a:p>
            <a:pPr lvl="2"/>
            <a:r>
              <a:rPr lang="en-US" dirty="0"/>
              <a:t>https://</a:t>
            </a:r>
            <a:r>
              <a:rPr lang="en-US" dirty="0" err="1"/>
              <a:t>zenodo.org</a:t>
            </a:r>
            <a:r>
              <a:rPr lang="en-US" dirty="0"/>
              <a:t>/records/10425539</a:t>
            </a:r>
          </a:p>
          <a:p>
            <a:pPr lvl="1"/>
            <a:r>
              <a:rPr lang="en-US" dirty="0"/>
              <a:t>The corrected GRA densities and porosities derived from the LILY Database are also on Zenodo </a:t>
            </a:r>
          </a:p>
          <a:p>
            <a:pPr lvl="2"/>
            <a:r>
              <a:rPr lang="en-US" dirty="0"/>
              <a:t>https://</a:t>
            </a:r>
            <a:r>
              <a:rPr lang="en-US" dirty="0" err="1"/>
              <a:t>zenodo.org</a:t>
            </a:r>
            <a:r>
              <a:rPr lang="en-US" dirty="0"/>
              <a:t>/records/10001855</a:t>
            </a:r>
          </a:p>
          <a:p>
            <a:pPr lvl="2"/>
            <a:endParaRPr lang="en-US" dirty="0"/>
          </a:p>
        </p:txBody>
      </p:sp>
      <p:pic>
        <p:nvPicPr>
          <p:cNvPr id="12" name="Picture 11" descr="A close-up of a paper&#10;&#10;Description automatically generated">
            <a:extLst>
              <a:ext uri="{FF2B5EF4-FFF2-40B4-BE49-F238E27FC236}">
                <a16:creationId xmlns:a16="http://schemas.microsoft.com/office/drawing/2014/main" id="{B34E2702-36BE-D45B-AF5C-5A8C7A7DD6F9}"/>
              </a:ext>
            </a:extLst>
          </p:cNvPr>
          <p:cNvPicPr>
            <a:picLocks noChangeAspect="1"/>
          </p:cNvPicPr>
          <p:nvPr/>
        </p:nvPicPr>
        <p:blipFill>
          <a:blip r:embed="rId3"/>
          <a:stretch>
            <a:fillRect/>
          </a:stretch>
        </p:blipFill>
        <p:spPr>
          <a:xfrm>
            <a:off x="1794569" y="1027072"/>
            <a:ext cx="6063540" cy="2129711"/>
          </a:xfrm>
          <a:prstGeom prst="rect">
            <a:avLst/>
          </a:prstGeom>
        </p:spPr>
      </p:pic>
    </p:spTree>
    <p:extLst>
      <p:ext uri="{BB962C8B-B14F-4D97-AF65-F5344CB8AC3E}">
        <p14:creationId xmlns:p14="http://schemas.microsoft.com/office/powerpoint/2010/main" val="4021782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7A0FBE-09DB-00A5-D95F-2D4D619E8DB7}"/>
              </a:ext>
            </a:extLst>
          </p:cNvPr>
          <p:cNvSpPr/>
          <p:nvPr/>
        </p:nvSpPr>
        <p:spPr bwMode="auto">
          <a:xfrm>
            <a:off x="0" y="1065196"/>
            <a:ext cx="9144000" cy="5792804"/>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2" name="Title 1">
            <a:extLst>
              <a:ext uri="{FF2B5EF4-FFF2-40B4-BE49-F238E27FC236}">
                <a16:creationId xmlns:a16="http://schemas.microsoft.com/office/drawing/2014/main" id="{C2AF0015-8B39-9540-858B-470967E8A828}"/>
              </a:ext>
            </a:extLst>
          </p:cNvPr>
          <p:cNvSpPr>
            <a:spLocks noGrp="1"/>
          </p:cNvSpPr>
          <p:nvPr>
            <p:ph type="title"/>
          </p:nvPr>
        </p:nvSpPr>
        <p:spPr/>
        <p:txBody>
          <a:bodyPr/>
          <a:lstStyle/>
          <a:p>
            <a:r>
              <a:rPr lang="en-US" dirty="0"/>
              <a:t>MAD Bulk Densities &amp; Porosities</a:t>
            </a:r>
          </a:p>
        </p:txBody>
      </p:sp>
      <p:pic>
        <p:nvPicPr>
          <p:cNvPr id="4" name="Picture 3" descr="A graph of red and blue lines&#10;&#10;Description automatically generated">
            <a:extLst>
              <a:ext uri="{FF2B5EF4-FFF2-40B4-BE49-F238E27FC236}">
                <a16:creationId xmlns:a16="http://schemas.microsoft.com/office/drawing/2014/main" id="{5EF3CDA7-A5DD-6002-B010-E14B33B12D5E}"/>
              </a:ext>
            </a:extLst>
          </p:cNvPr>
          <p:cNvPicPr>
            <a:picLocks noChangeAspect="1"/>
          </p:cNvPicPr>
          <p:nvPr/>
        </p:nvPicPr>
        <p:blipFill>
          <a:blip r:embed="rId3"/>
          <a:stretch>
            <a:fillRect/>
          </a:stretch>
        </p:blipFill>
        <p:spPr>
          <a:xfrm>
            <a:off x="1966447" y="957045"/>
            <a:ext cx="6720878" cy="4377043"/>
          </a:xfrm>
          <a:prstGeom prst="rect">
            <a:avLst/>
          </a:prstGeom>
          <a:noFill/>
        </p:spPr>
      </p:pic>
      <p:pic>
        <p:nvPicPr>
          <p:cNvPr id="5" name="Picture 4" descr="A clear plastic bag with a small glass jar and a small white label&#10;&#10;Description automatically generated">
            <a:extLst>
              <a:ext uri="{FF2B5EF4-FFF2-40B4-BE49-F238E27FC236}">
                <a16:creationId xmlns:a16="http://schemas.microsoft.com/office/drawing/2014/main" id="{F977F35F-16F3-3AF2-8CEE-EF72C27C01B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 y="4800763"/>
            <a:ext cx="1702421" cy="2057237"/>
          </a:xfrm>
          <a:prstGeom prst="rect">
            <a:avLst/>
          </a:prstGeom>
        </p:spPr>
      </p:pic>
      <p:pic>
        <p:nvPicPr>
          <p:cNvPr id="7" name="Picture 6" descr="A gloved hand holding a syringe&#10;&#10;Description automatically generated">
            <a:extLst>
              <a:ext uri="{FF2B5EF4-FFF2-40B4-BE49-F238E27FC236}">
                <a16:creationId xmlns:a16="http://schemas.microsoft.com/office/drawing/2014/main" id="{38B277ED-9A8D-5803-5E84-2A398B175FF4}"/>
              </a:ext>
            </a:extLst>
          </p:cNvPr>
          <p:cNvPicPr>
            <a:picLocks noChangeAspect="1"/>
          </p:cNvPicPr>
          <p:nvPr/>
        </p:nvPicPr>
        <p:blipFill>
          <a:blip r:embed="rId5"/>
          <a:stretch>
            <a:fillRect/>
          </a:stretch>
        </p:blipFill>
        <p:spPr>
          <a:xfrm>
            <a:off x="-3547" y="2487176"/>
            <a:ext cx="1714762" cy="2294945"/>
          </a:xfrm>
          <a:prstGeom prst="rect">
            <a:avLst/>
          </a:prstGeom>
        </p:spPr>
      </p:pic>
      <p:sp>
        <p:nvSpPr>
          <p:cNvPr id="11" name="TextBox 10">
            <a:extLst>
              <a:ext uri="{FF2B5EF4-FFF2-40B4-BE49-F238E27FC236}">
                <a16:creationId xmlns:a16="http://schemas.microsoft.com/office/drawing/2014/main" id="{195B0AF5-A0F7-4639-9F43-BACD88682BE8}"/>
              </a:ext>
            </a:extLst>
          </p:cNvPr>
          <p:cNvSpPr txBox="1"/>
          <p:nvPr/>
        </p:nvSpPr>
        <p:spPr>
          <a:xfrm>
            <a:off x="819511" y="4468786"/>
            <a:ext cx="790601" cy="646331"/>
          </a:xfrm>
          <a:prstGeom prst="rect">
            <a:avLst/>
          </a:prstGeom>
          <a:noFill/>
        </p:spPr>
        <p:txBody>
          <a:bodyPr wrap="none" rtlCol="0">
            <a:spAutoFit/>
          </a:bodyPr>
          <a:lstStyle/>
          <a:p>
            <a:r>
              <a:rPr lang="en-US" dirty="0">
                <a:solidFill>
                  <a:schemeClr val="bg1"/>
                </a:solidFill>
              </a:rPr>
              <a:t>Discrete </a:t>
            </a:r>
          </a:p>
          <a:p>
            <a:endParaRPr lang="en-US" dirty="0">
              <a:solidFill>
                <a:schemeClr val="bg1"/>
              </a:solidFill>
            </a:endParaRPr>
          </a:p>
          <a:p>
            <a:r>
              <a:rPr lang="en-US" dirty="0"/>
              <a:t>Samples</a:t>
            </a:r>
          </a:p>
        </p:txBody>
      </p:sp>
      <p:pic>
        <p:nvPicPr>
          <p:cNvPr id="13" name="Picture 12" descr="A close-up of a laboratory&#10;&#10;Description automatically generated">
            <a:extLst>
              <a:ext uri="{FF2B5EF4-FFF2-40B4-BE49-F238E27FC236}">
                <a16:creationId xmlns:a16="http://schemas.microsoft.com/office/drawing/2014/main" id="{669A2407-074B-A761-01D5-0191C907BC5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19297" y="5401020"/>
            <a:ext cx="4011192" cy="1456980"/>
          </a:xfrm>
          <a:prstGeom prst="rect">
            <a:avLst/>
          </a:prstGeom>
        </p:spPr>
      </p:pic>
      <p:sp>
        <p:nvSpPr>
          <p:cNvPr id="15" name="TextBox 14">
            <a:extLst>
              <a:ext uri="{FF2B5EF4-FFF2-40B4-BE49-F238E27FC236}">
                <a16:creationId xmlns:a16="http://schemas.microsoft.com/office/drawing/2014/main" id="{DC1E8F38-B5FD-F7E1-9BF1-E4BAC153C525}"/>
              </a:ext>
            </a:extLst>
          </p:cNvPr>
          <p:cNvSpPr txBox="1"/>
          <p:nvPr/>
        </p:nvSpPr>
        <p:spPr>
          <a:xfrm>
            <a:off x="2445458" y="5900955"/>
            <a:ext cx="1354174" cy="830997"/>
          </a:xfrm>
          <a:prstGeom prst="rect">
            <a:avLst/>
          </a:prstGeom>
          <a:noFill/>
        </p:spPr>
        <p:txBody>
          <a:bodyPr wrap="square" rtlCol="0">
            <a:spAutoFit/>
          </a:bodyPr>
          <a:lstStyle/>
          <a:p>
            <a:r>
              <a:rPr lang="en-US" dirty="0">
                <a:solidFill>
                  <a:srgbClr val="005488"/>
                </a:solidFill>
              </a:rPr>
              <a:t>Oven and balances for wet and dry mass determinations</a:t>
            </a:r>
          </a:p>
        </p:txBody>
      </p:sp>
      <p:sp>
        <p:nvSpPr>
          <p:cNvPr id="17" name="TextBox 16">
            <a:extLst>
              <a:ext uri="{FF2B5EF4-FFF2-40B4-BE49-F238E27FC236}">
                <a16:creationId xmlns:a16="http://schemas.microsoft.com/office/drawing/2014/main" id="{93435AE9-10E6-8769-E712-6CBEA515591B}"/>
              </a:ext>
            </a:extLst>
          </p:cNvPr>
          <p:cNvSpPr txBox="1"/>
          <p:nvPr/>
        </p:nvSpPr>
        <p:spPr>
          <a:xfrm>
            <a:off x="7850154" y="5891127"/>
            <a:ext cx="1205356" cy="646331"/>
          </a:xfrm>
          <a:prstGeom prst="rect">
            <a:avLst/>
          </a:prstGeom>
          <a:noFill/>
        </p:spPr>
        <p:txBody>
          <a:bodyPr wrap="square" rtlCol="0">
            <a:spAutoFit/>
          </a:bodyPr>
          <a:lstStyle/>
          <a:p>
            <a:r>
              <a:rPr lang="en-US" dirty="0">
                <a:solidFill>
                  <a:srgbClr val="005488"/>
                </a:solidFill>
              </a:rPr>
              <a:t>Pycnometer for volume measurements</a:t>
            </a:r>
          </a:p>
        </p:txBody>
      </p:sp>
      <p:sp>
        <p:nvSpPr>
          <p:cNvPr id="20" name="Rectangle 19">
            <a:extLst>
              <a:ext uri="{FF2B5EF4-FFF2-40B4-BE49-F238E27FC236}">
                <a16:creationId xmlns:a16="http://schemas.microsoft.com/office/drawing/2014/main" id="{BBB8F0AF-B67A-7F3E-A62B-41CE5D205845}"/>
              </a:ext>
            </a:extLst>
          </p:cNvPr>
          <p:cNvSpPr/>
          <p:nvPr/>
        </p:nvSpPr>
        <p:spPr bwMode="auto">
          <a:xfrm>
            <a:off x="2935193" y="957045"/>
            <a:ext cx="4468761" cy="15240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21" name="TextBox 20">
            <a:extLst>
              <a:ext uri="{FF2B5EF4-FFF2-40B4-BE49-F238E27FC236}">
                <a16:creationId xmlns:a16="http://schemas.microsoft.com/office/drawing/2014/main" id="{6135DCD7-2CF4-9E1F-45C4-12BE0214292E}"/>
              </a:ext>
            </a:extLst>
          </p:cNvPr>
          <p:cNvSpPr txBox="1"/>
          <p:nvPr/>
        </p:nvSpPr>
        <p:spPr>
          <a:xfrm>
            <a:off x="0" y="1191109"/>
            <a:ext cx="1809135" cy="1277273"/>
          </a:xfrm>
          <a:prstGeom prst="rect">
            <a:avLst/>
          </a:prstGeom>
          <a:solidFill>
            <a:schemeClr val="bg1"/>
          </a:solidFill>
        </p:spPr>
        <p:txBody>
          <a:bodyPr wrap="square" rtlCol="0">
            <a:spAutoFit/>
          </a:bodyPr>
          <a:lstStyle/>
          <a:p>
            <a:r>
              <a:rPr lang="en-US" sz="1100" dirty="0">
                <a:solidFill>
                  <a:srgbClr val="AA2828"/>
                </a:solidFill>
              </a:rPr>
              <a:t>Excluding outliers, LILY has 25,335 bulk densities, grain densities, and porosities determined from discrete samples for 148 unique principal lithologies</a:t>
            </a:r>
          </a:p>
        </p:txBody>
      </p:sp>
      <p:pic>
        <p:nvPicPr>
          <p:cNvPr id="23" name="Picture 22" descr="A graph of red and blue lines&#10;&#10;Description automatically generated">
            <a:extLst>
              <a:ext uri="{FF2B5EF4-FFF2-40B4-BE49-F238E27FC236}">
                <a16:creationId xmlns:a16="http://schemas.microsoft.com/office/drawing/2014/main" id="{1C644525-6D36-E9E5-EB25-ADB08DDC2C4F}"/>
              </a:ext>
            </a:extLst>
          </p:cNvPr>
          <p:cNvPicPr>
            <a:picLocks noChangeAspect="1"/>
          </p:cNvPicPr>
          <p:nvPr/>
        </p:nvPicPr>
        <p:blipFill rotWithShape="1">
          <a:blip r:embed="rId3"/>
          <a:srcRect l="40862" t="9703" r="42992" b="79305"/>
          <a:stretch/>
        </p:blipFill>
        <p:spPr>
          <a:xfrm>
            <a:off x="4625357" y="1380074"/>
            <a:ext cx="1199536" cy="531880"/>
          </a:xfrm>
          <a:prstGeom prst="rect">
            <a:avLst/>
          </a:prstGeom>
          <a:noFill/>
        </p:spPr>
      </p:pic>
      <p:cxnSp>
        <p:nvCxnSpPr>
          <p:cNvPr id="24" name="Straight Arrow Connector 23">
            <a:extLst>
              <a:ext uri="{FF2B5EF4-FFF2-40B4-BE49-F238E27FC236}">
                <a16:creationId xmlns:a16="http://schemas.microsoft.com/office/drawing/2014/main" id="{40D81425-273C-E371-C03C-B6653B9AB02A}"/>
              </a:ext>
            </a:extLst>
          </p:cNvPr>
          <p:cNvCxnSpPr>
            <a:cxnSpLocks/>
          </p:cNvCxnSpPr>
          <p:nvPr/>
        </p:nvCxnSpPr>
        <p:spPr bwMode="auto">
          <a:xfrm flipV="1">
            <a:off x="6063911" y="3490249"/>
            <a:ext cx="0" cy="296569"/>
          </a:xfrm>
          <a:prstGeom prst="straightConnector1">
            <a:avLst/>
          </a:prstGeom>
          <a:solidFill>
            <a:schemeClr val="accent1"/>
          </a:solidFill>
          <a:ln w="50800" cap="flat" cmpd="sng" algn="ctr">
            <a:solidFill>
              <a:srgbClr val="00136D"/>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5" name="TextBox 24">
            <a:extLst>
              <a:ext uri="{FF2B5EF4-FFF2-40B4-BE49-F238E27FC236}">
                <a16:creationId xmlns:a16="http://schemas.microsoft.com/office/drawing/2014/main" id="{921B953A-62CA-44E8-B5AB-FCEB2D56B4AF}"/>
              </a:ext>
            </a:extLst>
          </p:cNvPr>
          <p:cNvSpPr txBox="1"/>
          <p:nvPr/>
        </p:nvSpPr>
        <p:spPr>
          <a:xfrm>
            <a:off x="5646040" y="3826148"/>
            <a:ext cx="855406" cy="400110"/>
          </a:xfrm>
          <a:prstGeom prst="rect">
            <a:avLst/>
          </a:prstGeom>
          <a:solidFill>
            <a:schemeClr val="bg1"/>
          </a:solidFill>
        </p:spPr>
        <p:txBody>
          <a:bodyPr wrap="square" rtlCol="0">
            <a:spAutoFit/>
          </a:bodyPr>
          <a:lstStyle/>
          <a:p>
            <a:r>
              <a:rPr lang="en-US" sz="1000" dirty="0">
                <a:solidFill>
                  <a:srgbClr val="002E9C"/>
                </a:solidFill>
              </a:rPr>
              <a:t>Nannofossil</a:t>
            </a:r>
          </a:p>
          <a:p>
            <a:r>
              <a:rPr lang="en-US" sz="1000" dirty="0">
                <a:solidFill>
                  <a:srgbClr val="002E9C"/>
                </a:solidFill>
              </a:rPr>
              <a:t>Chalk</a:t>
            </a:r>
          </a:p>
        </p:txBody>
      </p:sp>
      <p:sp>
        <p:nvSpPr>
          <p:cNvPr id="26" name="TextBox 25">
            <a:extLst>
              <a:ext uri="{FF2B5EF4-FFF2-40B4-BE49-F238E27FC236}">
                <a16:creationId xmlns:a16="http://schemas.microsoft.com/office/drawing/2014/main" id="{59AFE0F6-C419-86AD-875C-D15200757746}"/>
              </a:ext>
            </a:extLst>
          </p:cNvPr>
          <p:cNvSpPr txBox="1"/>
          <p:nvPr/>
        </p:nvSpPr>
        <p:spPr>
          <a:xfrm>
            <a:off x="2387704" y="2686820"/>
            <a:ext cx="559769" cy="253916"/>
          </a:xfrm>
          <a:prstGeom prst="rect">
            <a:avLst/>
          </a:prstGeom>
          <a:solidFill>
            <a:schemeClr val="bg1"/>
          </a:solidFill>
        </p:spPr>
        <p:txBody>
          <a:bodyPr wrap="none" rtlCol="0">
            <a:spAutoFit/>
          </a:bodyPr>
          <a:lstStyle/>
          <a:p>
            <a:r>
              <a:rPr lang="en-US" sz="1050" dirty="0">
                <a:solidFill>
                  <a:srgbClr val="AA2828"/>
                </a:solidFill>
              </a:rPr>
              <a:t>Basalt</a:t>
            </a:r>
          </a:p>
        </p:txBody>
      </p:sp>
      <p:cxnSp>
        <p:nvCxnSpPr>
          <p:cNvPr id="33" name="Straight Arrow Connector 32">
            <a:extLst>
              <a:ext uri="{FF2B5EF4-FFF2-40B4-BE49-F238E27FC236}">
                <a16:creationId xmlns:a16="http://schemas.microsoft.com/office/drawing/2014/main" id="{FA34D2C5-001E-24CB-3C6B-97D1CA669CFD}"/>
              </a:ext>
            </a:extLst>
          </p:cNvPr>
          <p:cNvCxnSpPr>
            <a:cxnSpLocks/>
          </p:cNvCxnSpPr>
          <p:nvPr/>
        </p:nvCxnSpPr>
        <p:spPr bwMode="auto">
          <a:xfrm flipV="1">
            <a:off x="2692240" y="1979993"/>
            <a:ext cx="0" cy="704215"/>
          </a:xfrm>
          <a:prstGeom prst="straightConnector1">
            <a:avLst/>
          </a:prstGeom>
          <a:solidFill>
            <a:schemeClr val="accent1"/>
          </a:solidFill>
          <a:ln w="508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7" name="Straight Arrow Connector 36">
            <a:extLst>
              <a:ext uri="{FF2B5EF4-FFF2-40B4-BE49-F238E27FC236}">
                <a16:creationId xmlns:a16="http://schemas.microsoft.com/office/drawing/2014/main" id="{8E6F2F1B-BBF6-CFFE-D450-E764DB323815}"/>
              </a:ext>
            </a:extLst>
          </p:cNvPr>
          <p:cNvCxnSpPr>
            <a:cxnSpLocks/>
          </p:cNvCxnSpPr>
          <p:nvPr/>
        </p:nvCxnSpPr>
        <p:spPr bwMode="auto">
          <a:xfrm>
            <a:off x="2692240" y="2961969"/>
            <a:ext cx="0" cy="787249"/>
          </a:xfrm>
          <a:prstGeom prst="straightConnector1">
            <a:avLst/>
          </a:prstGeom>
          <a:solidFill>
            <a:schemeClr val="accent1"/>
          </a:solidFill>
          <a:ln w="508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3" name="Picture 2" descr="A graph of red and blue lines&#10;&#10;Description automatically generated">
            <a:extLst>
              <a:ext uri="{FF2B5EF4-FFF2-40B4-BE49-F238E27FC236}">
                <a16:creationId xmlns:a16="http://schemas.microsoft.com/office/drawing/2014/main" id="{D444A4A7-FA9C-9453-D73F-FEE394F2A8A8}"/>
              </a:ext>
            </a:extLst>
          </p:cNvPr>
          <p:cNvPicPr>
            <a:picLocks noChangeAspect="1"/>
          </p:cNvPicPr>
          <p:nvPr/>
        </p:nvPicPr>
        <p:blipFill rotWithShape="1">
          <a:blip r:embed="rId3"/>
          <a:srcRect l="40862" t="9703" r="42992" b="79305"/>
          <a:stretch/>
        </p:blipFill>
        <p:spPr>
          <a:xfrm>
            <a:off x="3856553" y="3786818"/>
            <a:ext cx="1199536" cy="531880"/>
          </a:xfrm>
          <a:prstGeom prst="rect">
            <a:avLst/>
          </a:prstGeom>
          <a:noFill/>
        </p:spPr>
      </p:pic>
      <p:pic>
        <p:nvPicPr>
          <p:cNvPr id="22" name="Picture 21">
            <a:extLst>
              <a:ext uri="{FF2B5EF4-FFF2-40B4-BE49-F238E27FC236}">
                <a16:creationId xmlns:a16="http://schemas.microsoft.com/office/drawing/2014/main" id="{1A51772F-57D5-CE20-F362-08902478B205}"/>
              </a:ext>
            </a:extLst>
          </p:cNvPr>
          <p:cNvPicPr>
            <a:picLocks noChangeAspect="1"/>
          </p:cNvPicPr>
          <p:nvPr/>
        </p:nvPicPr>
        <p:blipFill rotWithShape="1">
          <a:blip r:embed="rId7"/>
          <a:srcRect r="33634"/>
          <a:stretch/>
        </p:blipFill>
        <p:spPr>
          <a:xfrm>
            <a:off x="3907883" y="1029851"/>
            <a:ext cx="2634484" cy="1345192"/>
          </a:xfrm>
          <a:prstGeom prst="rect">
            <a:avLst/>
          </a:prstGeom>
          <a:solidFill>
            <a:schemeClr val="bg1"/>
          </a:solidFill>
        </p:spPr>
      </p:pic>
    </p:spTree>
    <p:extLst>
      <p:ext uri="{BB962C8B-B14F-4D97-AF65-F5344CB8AC3E}">
        <p14:creationId xmlns:p14="http://schemas.microsoft.com/office/powerpoint/2010/main" val="108197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par>
                                <p:cTn id="9" presetID="1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ppt_y</p:attrName>
                                        </p:attrNameLst>
                                      </p:cBhvr>
                                      <p:tavLst>
                                        <p:tav tm="0">
                                          <p:val>
                                            <p:strVal val="#ppt_y+#ppt_h*1.125000"/>
                                          </p:val>
                                        </p:tav>
                                        <p:tav tm="100000">
                                          <p:val>
                                            <p:strVal val="#ppt_y"/>
                                          </p:val>
                                        </p:tav>
                                      </p:tavLst>
                                    </p:anim>
                                    <p:animEffect transition="in" filter="wipe(up)">
                                      <p:cBhvr>
                                        <p:cTn id="12" dur="500"/>
                                        <p:tgtEl>
                                          <p:spTgt spid="24"/>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4"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p:tgtEl>
                                          <p:spTgt spid="33"/>
                                        </p:tgtEl>
                                        <p:attrNameLst>
                                          <p:attrName>ppt_y</p:attrName>
                                        </p:attrNameLst>
                                      </p:cBhvr>
                                      <p:tavLst>
                                        <p:tav tm="0">
                                          <p:val>
                                            <p:strVal val="#ppt_y+#ppt_h*1.125000"/>
                                          </p:val>
                                        </p:tav>
                                        <p:tav tm="100000">
                                          <p:val>
                                            <p:strVal val="#ppt_y"/>
                                          </p:val>
                                        </p:tav>
                                      </p:tavLst>
                                    </p:anim>
                                    <p:animEffect transition="in" filter="wipe(up)">
                                      <p:cBhvr>
                                        <p:cTn id="20" dur="500"/>
                                        <p:tgtEl>
                                          <p:spTgt spid="33"/>
                                        </p:tgtEl>
                                      </p:cBhvr>
                                    </p:animEffect>
                                  </p:childTnLst>
                                </p:cTn>
                              </p:par>
                              <p:par>
                                <p:cTn id="21" presetID="12" presetClass="entr" presetSubtype="1"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p:tgtEl>
                                          <p:spTgt spid="37"/>
                                        </p:tgtEl>
                                        <p:attrNameLst>
                                          <p:attrName>ppt_y</p:attrName>
                                        </p:attrNameLst>
                                      </p:cBhvr>
                                      <p:tavLst>
                                        <p:tav tm="0">
                                          <p:val>
                                            <p:strVal val="#ppt_y-#ppt_h*1.125000"/>
                                          </p:val>
                                        </p:tav>
                                        <p:tav tm="100000">
                                          <p:val>
                                            <p:strVal val="#ppt_y"/>
                                          </p:val>
                                        </p:tav>
                                      </p:tavLst>
                                    </p:anim>
                                    <p:animEffect transition="in" filter="wipe(down)">
                                      <p:cBhvr>
                                        <p:cTn id="24" dur="500"/>
                                        <p:tgtEl>
                                          <p:spTgt spid="37"/>
                                        </p:tgtEl>
                                      </p:cBhvr>
                                    </p:animEffect>
                                  </p:childTnLst>
                                </p:cTn>
                              </p:par>
                              <p:par>
                                <p:cTn id="25" presetID="9"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par>
                                <p:cTn id="28" presetID="12" presetClass="entr" presetSubtype="4"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ppt_y</p:attrName>
                                        </p:attrNameLst>
                                      </p:cBhvr>
                                      <p:tavLst>
                                        <p:tav tm="0">
                                          <p:val>
                                            <p:strVal val="#ppt_y+#ppt_h*1.125000"/>
                                          </p:val>
                                        </p:tav>
                                        <p:tav tm="100000">
                                          <p:val>
                                            <p:strVal val="#ppt_y"/>
                                          </p:val>
                                        </p:tav>
                                      </p:tavLst>
                                    </p:anim>
                                    <p:animEffect transition="in" filter="wipe(up)">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graph&#10;&#10;Description automatically generated with medium confidence">
            <a:extLst>
              <a:ext uri="{FF2B5EF4-FFF2-40B4-BE49-F238E27FC236}">
                <a16:creationId xmlns:a16="http://schemas.microsoft.com/office/drawing/2014/main" id="{7E87979D-A386-04BD-26C5-E636B964C8C0}"/>
              </a:ext>
            </a:extLst>
          </p:cNvPr>
          <p:cNvPicPr>
            <a:picLocks noChangeAspect="1"/>
          </p:cNvPicPr>
          <p:nvPr/>
        </p:nvPicPr>
        <p:blipFill>
          <a:blip r:embed="rId3"/>
          <a:stretch>
            <a:fillRect/>
          </a:stretch>
        </p:blipFill>
        <p:spPr>
          <a:xfrm>
            <a:off x="4136017" y="1095888"/>
            <a:ext cx="4925763" cy="4960330"/>
          </a:xfrm>
          <a:prstGeom prst="rect">
            <a:avLst/>
          </a:prstGeom>
        </p:spPr>
      </p:pic>
      <p:sp>
        <p:nvSpPr>
          <p:cNvPr id="2" name="Title 1">
            <a:extLst>
              <a:ext uri="{FF2B5EF4-FFF2-40B4-BE49-F238E27FC236}">
                <a16:creationId xmlns:a16="http://schemas.microsoft.com/office/drawing/2014/main" id="{C2AF0015-8B39-9540-858B-470967E8A828}"/>
              </a:ext>
            </a:extLst>
          </p:cNvPr>
          <p:cNvSpPr>
            <a:spLocks noGrp="1"/>
          </p:cNvSpPr>
          <p:nvPr>
            <p:ph type="title"/>
          </p:nvPr>
        </p:nvSpPr>
        <p:spPr/>
        <p:txBody>
          <a:bodyPr/>
          <a:lstStyle/>
          <a:p>
            <a:r>
              <a:rPr lang="en-US" dirty="0"/>
              <a:t>MAD Data</a:t>
            </a:r>
          </a:p>
        </p:txBody>
      </p:sp>
      <p:sp>
        <p:nvSpPr>
          <p:cNvPr id="3" name="Content Placeholder 2">
            <a:extLst>
              <a:ext uri="{FF2B5EF4-FFF2-40B4-BE49-F238E27FC236}">
                <a16:creationId xmlns:a16="http://schemas.microsoft.com/office/drawing/2014/main" id="{6C6BFDF9-EBBA-BC43-BA05-A7D6D55A306A}"/>
              </a:ext>
            </a:extLst>
          </p:cNvPr>
          <p:cNvSpPr>
            <a:spLocks noGrp="1"/>
          </p:cNvSpPr>
          <p:nvPr>
            <p:ph idx="1"/>
          </p:nvPr>
        </p:nvSpPr>
        <p:spPr>
          <a:xfrm>
            <a:off x="1" y="1095888"/>
            <a:ext cx="4029699" cy="5762111"/>
          </a:xfrm>
          <a:solidFill>
            <a:schemeClr val="bg1"/>
          </a:solidFill>
        </p:spPr>
        <p:txBody>
          <a:bodyPr/>
          <a:lstStyle/>
          <a:p>
            <a:pPr lvl="0"/>
            <a:endParaRPr lang="en-US" sz="1100" dirty="0"/>
          </a:p>
          <a:p>
            <a:pPr lvl="0"/>
            <a:r>
              <a:rPr lang="en-US" sz="2000" dirty="0"/>
              <a:t>MAD Densities and Porosities</a:t>
            </a:r>
          </a:p>
          <a:p>
            <a:pPr lvl="1"/>
            <a:r>
              <a:rPr lang="en-US" sz="1600" u="sng" dirty="0"/>
              <a:t>Porosity</a:t>
            </a:r>
            <a:r>
              <a:rPr lang="en-US" sz="1600" dirty="0"/>
              <a:t> varies linearly with </a:t>
            </a:r>
            <a:r>
              <a:rPr lang="en-US" sz="1600" u="sng" dirty="0"/>
              <a:t>bulk density</a:t>
            </a:r>
            <a:r>
              <a:rPr lang="en-US" sz="1600" dirty="0"/>
              <a:t> for a specific composition (lithology)</a:t>
            </a:r>
          </a:p>
          <a:p>
            <a:pPr lvl="2"/>
            <a:r>
              <a:rPr lang="en-US" sz="1400" dirty="0"/>
              <a:t>The lines are constrained at 100% porosity by the density of seawater and at 0% porosity (the X-axis intercept) by the grain density</a:t>
            </a:r>
          </a:p>
          <a:p>
            <a:pPr lvl="3"/>
            <a:r>
              <a:rPr lang="en-US" sz="1200" dirty="0"/>
              <a:t>Grain density is the density of the solid components, also referred to as the crystallographic density. Grain densities for those shown are</a:t>
            </a:r>
          </a:p>
          <a:p>
            <a:pPr lvl="4"/>
            <a:r>
              <a:rPr lang="en-US" sz="1000" dirty="0"/>
              <a:t>Basalt = 2.89 ± 0.018 g/cm</a:t>
            </a:r>
            <a:r>
              <a:rPr lang="en-US" sz="1000" baseline="30000" dirty="0"/>
              <a:t>3</a:t>
            </a:r>
          </a:p>
          <a:p>
            <a:pPr lvl="4"/>
            <a:r>
              <a:rPr lang="en-US" sz="1000" dirty="0"/>
              <a:t>Nannofossil Ooze = 2.721 ± 0.007 g/cm</a:t>
            </a:r>
            <a:r>
              <a:rPr lang="en-US" sz="1000" baseline="30000" dirty="0"/>
              <a:t>3</a:t>
            </a:r>
          </a:p>
          <a:p>
            <a:pPr lvl="4"/>
            <a:r>
              <a:rPr lang="en-US" sz="1000" dirty="0"/>
              <a:t>Diatom Ooze =  2.456 ± 0.049 g/cm</a:t>
            </a:r>
            <a:r>
              <a:rPr lang="en-US" sz="1000" baseline="30000" dirty="0"/>
              <a:t>3</a:t>
            </a:r>
            <a:endParaRPr lang="en-US" sz="1000" dirty="0"/>
          </a:p>
          <a:p>
            <a:pPr lvl="1"/>
            <a:r>
              <a:rPr lang="en-US" sz="1600" dirty="0"/>
              <a:t>Simple linear relationships</a:t>
            </a:r>
          </a:p>
          <a:p>
            <a:pPr lvl="2"/>
            <a:r>
              <a:rPr lang="en-US" sz="1400" dirty="0"/>
              <a:t>If the grain density for a specific lithology is known, the porosity can be estimated from the bulk density</a:t>
            </a:r>
          </a:p>
          <a:p>
            <a:pPr marL="182880" lvl="1" indent="0">
              <a:buNone/>
            </a:pPr>
            <a:endParaRPr lang="en-US" sz="14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5C834F3-37B4-0921-2E56-BA972F83EFD3}"/>
                  </a:ext>
                </a:extLst>
              </p:cNvPr>
              <p:cNvSpPr txBox="1"/>
              <p:nvPr/>
            </p:nvSpPr>
            <p:spPr>
              <a:xfrm>
                <a:off x="196953" y="5425809"/>
                <a:ext cx="3471718" cy="1361206"/>
              </a:xfrm>
              <a:prstGeom prst="rect">
                <a:avLst/>
              </a:prstGeom>
              <a:noFill/>
            </p:spPr>
            <p:txBody>
              <a:bodyPr wrap="square" rtlCol="0">
                <a:spAutoFit/>
              </a:bodyPr>
              <a:lstStyle/>
              <a:p>
                <a:pPr algn="l">
                  <a:lnSpc>
                    <a:spcPct val="120000"/>
                  </a:lnSpc>
                </a:pPr>
                <a14:m>
                  <m:oMath xmlns:m="http://schemas.openxmlformats.org/officeDocument/2006/math">
                    <m:sSub>
                      <m:sSubPr>
                        <m:ctrlPr>
                          <a:rPr lang="en-US" sz="1400" i="1" smtClean="0">
                            <a:solidFill>
                              <a:srgbClr val="0070C0"/>
                            </a:solidFill>
                            <a:latin typeface="Cambria Math" panose="02040503050406030204" pitchFamily="18" charset="0"/>
                          </a:rPr>
                        </m:ctrlPr>
                      </m:sSubPr>
                      <m:e>
                        <m:r>
                          <m:rPr>
                            <m:nor/>
                          </m:rPr>
                          <a:rPr lang="en-US" sz="1400" b="0" i="0" smtClean="0">
                            <a:solidFill>
                              <a:srgbClr val="0070C0"/>
                            </a:solidFill>
                            <a:latin typeface="Cambria Math" panose="02040503050406030204" pitchFamily="18" charset="0"/>
                          </a:rPr>
                          <m:t>B</m:t>
                        </m:r>
                        <m:r>
                          <m:rPr>
                            <m:nor/>
                          </m:rPr>
                          <a:rPr lang="en-US" sz="1400" dirty="0">
                            <a:solidFill>
                              <a:srgbClr val="0070C0"/>
                            </a:solidFill>
                          </a:rPr>
                          <m:t>ulk</m:t>
                        </m:r>
                        <m:r>
                          <m:rPr>
                            <m:nor/>
                          </m:rPr>
                          <a:rPr lang="en-US" sz="1400" dirty="0">
                            <a:solidFill>
                              <a:srgbClr val="0070C0"/>
                            </a:solidFill>
                          </a:rPr>
                          <m:t> </m:t>
                        </m:r>
                        <m:r>
                          <m:rPr>
                            <m:nor/>
                          </m:rPr>
                          <a:rPr lang="en-US" sz="1400" dirty="0">
                            <a:solidFill>
                              <a:srgbClr val="0070C0"/>
                            </a:solidFill>
                          </a:rPr>
                          <m:t>density</m:t>
                        </m:r>
                        <m:r>
                          <a:rPr lang="en-US" sz="1400" b="0" i="1" smtClean="0">
                            <a:solidFill>
                              <a:srgbClr val="0070C0"/>
                            </a:solidFill>
                            <a:latin typeface="Cambria Math" panose="02040503050406030204" pitchFamily="18" charset="0"/>
                          </a:rPr>
                          <m:t>=</m:t>
                        </m:r>
                        <m:r>
                          <a:rPr lang="en-US" sz="1400" i="1" smtClean="0">
                            <a:solidFill>
                              <a:srgbClr val="0070C0"/>
                            </a:solidFill>
                            <a:latin typeface="Cambria Math" panose="02040503050406030204" pitchFamily="18" charset="0"/>
                            <a:ea typeface="Cambria Math" panose="02040503050406030204" pitchFamily="18" charset="0"/>
                          </a:rPr>
                          <m:t>𝜌</m:t>
                        </m:r>
                      </m:e>
                      <m:sub>
                        <m:r>
                          <a:rPr lang="en-US" sz="1400" b="0" i="1" smtClean="0">
                            <a:solidFill>
                              <a:srgbClr val="0070C0"/>
                            </a:solidFill>
                            <a:latin typeface="Cambria Math" panose="02040503050406030204" pitchFamily="18" charset="0"/>
                          </a:rPr>
                          <m:t>𝐵</m:t>
                        </m:r>
                      </m:sub>
                    </m:sSub>
                  </m:oMath>
                </a14:m>
                <a:r>
                  <a:rPr lang="en-US" sz="1400" dirty="0">
                    <a:solidFill>
                      <a:srgbClr val="0070C0"/>
                    </a:solidFill>
                  </a:rPr>
                  <a:t> = (</a:t>
                </a:r>
                <a14:m>
                  <m:oMath xmlns:m="http://schemas.openxmlformats.org/officeDocument/2006/math">
                    <m:sSub>
                      <m:sSubPr>
                        <m:ctrlPr>
                          <a:rPr lang="en-US" sz="1400" i="1">
                            <a:solidFill>
                              <a:srgbClr val="0070C0"/>
                            </a:solidFill>
                            <a:latin typeface="Cambria Math" panose="02040503050406030204" pitchFamily="18" charset="0"/>
                          </a:rPr>
                        </m:ctrlPr>
                      </m:sSubPr>
                      <m:e>
                        <m:r>
                          <a:rPr lang="en-US" sz="1400" i="1">
                            <a:solidFill>
                              <a:srgbClr val="0070C0"/>
                            </a:solidFill>
                            <a:latin typeface="Cambria Math" panose="02040503050406030204" pitchFamily="18" charset="0"/>
                            <a:ea typeface="Cambria Math" panose="02040503050406030204" pitchFamily="18" charset="0"/>
                          </a:rPr>
                          <m:t>𝜌</m:t>
                        </m:r>
                      </m:e>
                      <m:sub>
                        <m:r>
                          <a:rPr lang="en-US" sz="1400" i="1">
                            <a:solidFill>
                              <a:srgbClr val="0070C0"/>
                            </a:solidFill>
                            <a:latin typeface="Cambria Math" panose="02040503050406030204" pitchFamily="18" charset="0"/>
                          </a:rPr>
                          <m:t>𝐹</m:t>
                        </m:r>
                      </m:sub>
                    </m:sSub>
                    <m:r>
                      <a:rPr lang="en-US" sz="1400" b="0" i="0" smtClean="0">
                        <a:solidFill>
                          <a:srgbClr val="0070C0"/>
                        </a:solidFill>
                        <a:latin typeface="Cambria Math" panose="02040503050406030204" pitchFamily="18" charset="0"/>
                      </a:rPr>
                      <m:t>−</m:t>
                    </m:r>
                    <m:sSub>
                      <m:sSubPr>
                        <m:ctrlPr>
                          <a:rPr lang="en-US" sz="1400" i="1">
                            <a:solidFill>
                              <a:srgbClr val="0070C0"/>
                            </a:solidFill>
                            <a:latin typeface="Cambria Math" panose="02040503050406030204" pitchFamily="18" charset="0"/>
                          </a:rPr>
                        </m:ctrlPr>
                      </m:sSubPr>
                      <m:e>
                        <m:r>
                          <a:rPr lang="en-US" sz="1400" i="1">
                            <a:solidFill>
                              <a:srgbClr val="0070C0"/>
                            </a:solidFill>
                            <a:latin typeface="Cambria Math" panose="02040503050406030204" pitchFamily="18" charset="0"/>
                            <a:ea typeface="Cambria Math" panose="02040503050406030204" pitchFamily="18" charset="0"/>
                          </a:rPr>
                          <m:t>𝜌</m:t>
                        </m:r>
                      </m:e>
                      <m:sub>
                        <m:r>
                          <a:rPr lang="en-US" sz="1400" i="1">
                            <a:solidFill>
                              <a:srgbClr val="0070C0"/>
                            </a:solidFill>
                            <a:latin typeface="Cambria Math" panose="02040503050406030204" pitchFamily="18" charset="0"/>
                          </a:rPr>
                          <m:t>𝐺</m:t>
                        </m:r>
                      </m:sub>
                    </m:sSub>
                  </m:oMath>
                </a14:m>
                <a:r>
                  <a:rPr lang="en-US" sz="1400" dirty="0">
                    <a:solidFill>
                      <a:srgbClr val="0070C0"/>
                    </a:solidFill>
                  </a:rPr>
                  <a:t>)</a:t>
                </a:r>
                <a:r>
                  <a:rPr lang="en-US" sz="1400" dirty="0">
                    <a:solidFill>
                      <a:srgbClr val="0070C0"/>
                    </a:solidFill>
                    <a:ea typeface="Cambria Math" panose="02040503050406030204" pitchFamily="18" charset="0"/>
                  </a:rPr>
                  <a:t> </a:t>
                </a:r>
                <a14:m>
                  <m:oMath xmlns:m="http://schemas.openxmlformats.org/officeDocument/2006/math">
                    <m:r>
                      <a:rPr lang="en-US" sz="1400" i="1">
                        <a:solidFill>
                          <a:srgbClr val="0070C0"/>
                        </a:solidFill>
                        <a:latin typeface="Cambria Math" panose="02040503050406030204" pitchFamily="18" charset="0"/>
                        <a:ea typeface="Cambria Math" panose="02040503050406030204" pitchFamily="18" charset="0"/>
                      </a:rPr>
                      <m:t>𝜐</m:t>
                    </m:r>
                  </m:oMath>
                </a14:m>
                <a:r>
                  <a:rPr lang="en-US" sz="1400" dirty="0">
                    <a:solidFill>
                      <a:srgbClr val="0070C0"/>
                    </a:solidFill>
                  </a:rPr>
                  <a:t> + </a:t>
                </a:r>
                <a14:m>
                  <m:oMath xmlns:m="http://schemas.openxmlformats.org/officeDocument/2006/math">
                    <m:sSub>
                      <m:sSubPr>
                        <m:ctrlPr>
                          <a:rPr lang="en-US" sz="1400" i="1">
                            <a:solidFill>
                              <a:srgbClr val="0070C0"/>
                            </a:solidFill>
                            <a:latin typeface="Cambria Math" panose="02040503050406030204" pitchFamily="18" charset="0"/>
                          </a:rPr>
                        </m:ctrlPr>
                      </m:sSubPr>
                      <m:e>
                        <m:r>
                          <a:rPr lang="en-US" sz="1400" i="1">
                            <a:solidFill>
                              <a:srgbClr val="0070C0"/>
                            </a:solidFill>
                            <a:latin typeface="Cambria Math" panose="02040503050406030204" pitchFamily="18" charset="0"/>
                            <a:ea typeface="Cambria Math" panose="02040503050406030204" pitchFamily="18" charset="0"/>
                          </a:rPr>
                          <m:t>𝜌</m:t>
                        </m:r>
                      </m:e>
                      <m:sub>
                        <m:r>
                          <a:rPr lang="en-US" sz="1400" i="1">
                            <a:solidFill>
                              <a:srgbClr val="0070C0"/>
                            </a:solidFill>
                            <a:latin typeface="Cambria Math" panose="02040503050406030204" pitchFamily="18" charset="0"/>
                          </a:rPr>
                          <m:t>𝐺</m:t>
                        </m:r>
                      </m:sub>
                    </m:sSub>
                  </m:oMath>
                </a14:m>
                <a:endParaRPr lang="en-US" sz="1400" dirty="0">
                  <a:solidFill>
                    <a:srgbClr val="0070C0"/>
                  </a:solidFill>
                </a:endParaRPr>
              </a:p>
              <a:p>
                <a:pPr algn="l">
                  <a:lnSpc>
                    <a:spcPct val="120000"/>
                  </a:lnSpc>
                </a:pPr>
                <a14:m>
                  <m:oMath xmlns:m="http://schemas.openxmlformats.org/officeDocument/2006/math">
                    <m:r>
                      <m:rPr>
                        <m:sty m:val="p"/>
                      </m:rPr>
                      <a:rPr lang="en-US" sz="1400" i="1" dirty="0" smtClean="0">
                        <a:solidFill>
                          <a:srgbClr val="0070C0"/>
                        </a:solidFill>
                        <a:latin typeface="Cambria Math" panose="02040503050406030204" pitchFamily="18" charset="0"/>
                      </a:rPr>
                      <m:t>P</m:t>
                    </m:r>
                    <m:r>
                      <m:rPr>
                        <m:nor/>
                      </m:rPr>
                      <a:rPr lang="en-US" sz="1400" dirty="0">
                        <a:solidFill>
                          <a:srgbClr val="0070C0"/>
                        </a:solidFill>
                      </a:rPr>
                      <m:t>orosity</m:t>
                    </m:r>
                    <m:r>
                      <a:rPr lang="en-US" sz="1400" b="0" i="1" dirty="0" smtClean="0">
                        <a:solidFill>
                          <a:srgbClr val="0070C0"/>
                        </a:solidFill>
                        <a:latin typeface="Cambria Math" panose="02040503050406030204" pitchFamily="18" charset="0"/>
                      </a:rPr>
                      <m:t> = </m:t>
                    </m:r>
                    <m:r>
                      <a:rPr lang="en-US" sz="1400" i="1">
                        <a:solidFill>
                          <a:srgbClr val="0070C0"/>
                        </a:solidFill>
                        <a:latin typeface="Cambria Math" panose="02040503050406030204" pitchFamily="18" charset="0"/>
                        <a:ea typeface="Cambria Math" panose="02040503050406030204" pitchFamily="18" charset="0"/>
                      </a:rPr>
                      <m:t>𝜐</m:t>
                    </m:r>
                    <m:r>
                      <a:rPr lang="en-US" sz="1400" b="0" i="1" smtClean="0">
                        <a:solidFill>
                          <a:srgbClr val="0070C0"/>
                        </a:solidFill>
                        <a:latin typeface="Cambria Math" panose="02040503050406030204" pitchFamily="18" charset="0"/>
                        <a:ea typeface="Cambria Math" panose="02040503050406030204" pitchFamily="18" charset="0"/>
                      </a:rPr>
                      <m:t>  </m:t>
                    </m:r>
                  </m:oMath>
                </a14:m>
                <a:r>
                  <a:rPr lang="en-US" sz="1400" dirty="0">
                    <a:solidFill>
                      <a:srgbClr val="0070C0"/>
                    </a:solidFill>
                  </a:rPr>
                  <a:t>=  (</a:t>
                </a:r>
                <a14:m>
                  <m:oMath xmlns:m="http://schemas.openxmlformats.org/officeDocument/2006/math">
                    <m:sSub>
                      <m:sSubPr>
                        <m:ctrlPr>
                          <a:rPr lang="en-US" sz="1400" i="1">
                            <a:solidFill>
                              <a:srgbClr val="0070C0"/>
                            </a:solidFill>
                            <a:latin typeface="Cambria Math" panose="02040503050406030204" pitchFamily="18" charset="0"/>
                          </a:rPr>
                        </m:ctrlPr>
                      </m:sSubPr>
                      <m:e>
                        <m:r>
                          <a:rPr lang="en-US" sz="1400" i="1">
                            <a:solidFill>
                              <a:srgbClr val="0070C0"/>
                            </a:solidFill>
                            <a:latin typeface="Cambria Math" panose="02040503050406030204" pitchFamily="18" charset="0"/>
                            <a:ea typeface="Cambria Math" panose="02040503050406030204" pitchFamily="18" charset="0"/>
                          </a:rPr>
                          <m:t>𝜌</m:t>
                        </m:r>
                      </m:e>
                      <m:sub>
                        <m:r>
                          <a:rPr lang="en-US" sz="1400" b="0" i="1" smtClean="0">
                            <a:solidFill>
                              <a:srgbClr val="0070C0"/>
                            </a:solidFill>
                            <a:latin typeface="Cambria Math" panose="02040503050406030204" pitchFamily="18" charset="0"/>
                          </a:rPr>
                          <m:t>𝐵</m:t>
                        </m:r>
                      </m:sub>
                    </m:sSub>
                    <m:r>
                      <a:rPr lang="en-US" sz="1400" b="0" i="0" smtClean="0">
                        <a:solidFill>
                          <a:srgbClr val="0070C0"/>
                        </a:solidFill>
                        <a:latin typeface="Cambria Math" panose="02040503050406030204" pitchFamily="18" charset="0"/>
                      </a:rPr>
                      <m:t>−</m:t>
                    </m:r>
                    <m:sSub>
                      <m:sSubPr>
                        <m:ctrlPr>
                          <a:rPr lang="en-US" sz="1400" i="1">
                            <a:solidFill>
                              <a:srgbClr val="0070C0"/>
                            </a:solidFill>
                            <a:latin typeface="Cambria Math" panose="02040503050406030204" pitchFamily="18" charset="0"/>
                          </a:rPr>
                        </m:ctrlPr>
                      </m:sSubPr>
                      <m:e>
                        <m:r>
                          <a:rPr lang="en-US" sz="1400" i="1">
                            <a:solidFill>
                              <a:srgbClr val="0070C0"/>
                            </a:solidFill>
                            <a:latin typeface="Cambria Math" panose="02040503050406030204" pitchFamily="18" charset="0"/>
                            <a:ea typeface="Cambria Math" panose="02040503050406030204" pitchFamily="18" charset="0"/>
                          </a:rPr>
                          <m:t>𝜌</m:t>
                        </m:r>
                      </m:e>
                      <m:sub>
                        <m:r>
                          <a:rPr lang="en-US" sz="1400" i="1">
                            <a:solidFill>
                              <a:srgbClr val="0070C0"/>
                            </a:solidFill>
                            <a:latin typeface="Cambria Math" panose="02040503050406030204" pitchFamily="18" charset="0"/>
                          </a:rPr>
                          <m:t>𝐺</m:t>
                        </m:r>
                      </m:sub>
                    </m:sSub>
                  </m:oMath>
                </a14:m>
                <a:r>
                  <a:rPr lang="en-US" sz="1400" dirty="0">
                    <a:solidFill>
                      <a:srgbClr val="0070C0"/>
                    </a:solidFill>
                  </a:rPr>
                  <a:t>)</a:t>
                </a:r>
                <a:r>
                  <a:rPr lang="en-US" sz="1400" dirty="0">
                    <a:solidFill>
                      <a:srgbClr val="0070C0"/>
                    </a:solidFill>
                    <a:ea typeface="Cambria Math" panose="02040503050406030204" pitchFamily="18" charset="0"/>
                  </a:rPr>
                  <a:t>/</a:t>
                </a:r>
                <a:r>
                  <a:rPr lang="en-US" sz="1400" dirty="0">
                    <a:solidFill>
                      <a:srgbClr val="0070C0"/>
                    </a:solidFill>
                  </a:rPr>
                  <a:t>(</a:t>
                </a:r>
                <a14:m>
                  <m:oMath xmlns:m="http://schemas.openxmlformats.org/officeDocument/2006/math">
                    <m:sSub>
                      <m:sSubPr>
                        <m:ctrlPr>
                          <a:rPr lang="en-US" sz="1400" i="1">
                            <a:solidFill>
                              <a:srgbClr val="0070C0"/>
                            </a:solidFill>
                            <a:latin typeface="Cambria Math" panose="02040503050406030204" pitchFamily="18" charset="0"/>
                          </a:rPr>
                        </m:ctrlPr>
                      </m:sSubPr>
                      <m:e>
                        <m:r>
                          <a:rPr lang="en-US" sz="1400" i="1">
                            <a:solidFill>
                              <a:srgbClr val="0070C0"/>
                            </a:solidFill>
                            <a:latin typeface="Cambria Math" panose="02040503050406030204" pitchFamily="18" charset="0"/>
                            <a:ea typeface="Cambria Math" panose="02040503050406030204" pitchFamily="18" charset="0"/>
                          </a:rPr>
                          <m:t>𝜌</m:t>
                        </m:r>
                      </m:e>
                      <m:sub>
                        <m:r>
                          <a:rPr lang="en-US" sz="1400" b="0" i="1" smtClean="0">
                            <a:solidFill>
                              <a:srgbClr val="0070C0"/>
                            </a:solidFill>
                            <a:latin typeface="Cambria Math" panose="02040503050406030204" pitchFamily="18" charset="0"/>
                          </a:rPr>
                          <m:t>𝐹</m:t>
                        </m:r>
                      </m:sub>
                    </m:sSub>
                    <m:r>
                      <a:rPr lang="en-US" sz="1400">
                        <a:solidFill>
                          <a:srgbClr val="0070C0"/>
                        </a:solidFill>
                        <a:latin typeface="Cambria Math" panose="02040503050406030204" pitchFamily="18" charset="0"/>
                      </a:rPr>
                      <m:t>−</m:t>
                    </m:r>
                    <m:sSub>
                      <m:sSubPr>
                        <m:ctrlPr>
                          <a:rPr lang="en-US" sz="1400" i="1">
                            <a:solidFill>
                              <a:srgbClr val="0070C0"/>
                            </a:solidFill>
                            <a:latin typeface="Cambria Math" panose="02040503050406030204" pitchFamily="18" charset="0"/>
                          </a:rPr>
                        </m:ctrlPr>
                      </m:sSubPr>
                      <m:e>
                        <m:r>
                          <a:rPr lang="en-US" sz="1400" i="1">
                            <a:solidFill>
                              <a:srgbClr val="0070C0"/>
                            </a:solidFill>
                            <a:latin typeface="Cambria Math" panose="02040503050406030204" pitchFamily="18" charset="0"/>
                            <a:ea typeface="Cambria Math" panose="02040503050406030204" pitchFamily="18" charset="0"/>
                          </a:rPr>
                          <m:t>𝜌</m:t>
                        </m:r>
                      </m:e>
                      <m:sub>
                        <m:r>
                          <a:rPr lang="en-US" sz="1400" i="1">
                            <a:solidFill>
                              <a:srgbClr val="0070C0"/>
                            </a:solidFill>
                            <a:latin typeface="Cambria Math" panose="02040503050406030204" pitchFamily="18" charset="0"/>
                          </a:rPr>
                          <m:t>𝐺</m:t>
                        </m:r>
                      </m:sub>
                    </m:sSub>
                  </m:oMath>
                </a14:m>
                <a:r>
                  <a:rPr lang="en-US" sz="1400" dirty="0">
                    <a:solidFill>
                      <a:srgbClr val="0070C0"/>
                    </a:solidFill>
                  </a:rPr>
                  <a:t>)</a:t>
                </a:r>
              </a:p>
              <a:p>
                <a:pPr algn="l">
                  <a:lnSpc>
                    <a:spcPct val="120000"/>
                  </a:lnSpc>
                </a:pPr>
                <a14:m>
                  <m:oMath xmlns:m="http://schemas.openxmlformats.org/officeDocument/2006/math">
                    <m:sSub>
                      <m:sSubPr>
                        <m:ctrlPr>
                          <a:rPr lang="en-US" sz="1400" i="1" smtClean="0">
                            <a:solidFill>
                              <a:srgbClr val="0070C0"/>
                            </a:solidFill>
                            <a:latin typeface="Cambria Math" panose="02040503050406030204" pitchFamily="18" charset="0"/>
                          </a:rPr>
                        </m:ctrlPr>
                      </m:sSubPr>
                      <m:e>
                        <m:r>
                          <a:rPr lang="en-US" sz="1400" i="1" smtClean="0">
                            <a:solidFill>
                              <a:srgbClr val="0070C0"/>
                            </a:solidFill>
                            <a:latin typeface="Cambria Math" panose="02040503050406030204" pitchFamily="18" charset="0"/>
                            <a:ea typeface="Cambria Math" panose="02040503050406030204" pitchFamily="18" charset="0"/>
                          </a:rPr>
                          <m:t>𝜌</m:t>
                        </m:r>
                      </m:e>
                      <m:sub>
                        <m:r>
                          <a:rPr lang="en-US" sz="1400" b="0" i="1" smtClean="0">
                            <a:solidFill>
                              <a:srgbClr val="0070C0"/>
                            </a:solidFill>
                            <a:latin typeface="Cambria Math" panose="02040503050406030204" pitchFamily="18" charset="0"/>
                          </a:rPr>
                          <m:t>𝐺</m:t>
                        </m:r>
                      </m:sub>
                    </m:sSub>
                  </m:oMath>
                </a14:m>
                <a:r>
                  <a:rPr lang="en-US" sz="1400" dirty="0">
                    <a:solidFill>
                      <a:srgbClr val="0070C0"/>
                    </a:solidFill>
                  </a:rPr>
                  <a:t> = grain density</a:t>
                </a:r>
              </a:p>
              <a:p>
                <a:pPr algn="l">
                  <a:lnSpc>
                    <a:spcPct val="120000"/>
                  </a:lnSpc>
                </a:pPr>
                <a14:m>
                  <m:oMath xmlns:m="http://schemas.openxmlformats.org/officeDocument/2006/math">
                    <m:sSub>
                      <m:sSubPr>
                        <m:ctrlPr>
                          <a:rPr lang="en-US" sz="1400" i="1" smtClean="0">
                            <a:solidFill>
                              <a:srgbClr val="0070C0"/>
                            </a:solidFill>
                            <a:latin typeface="Cambria Math" panose="02040503050406030204" pitchFamily="18" charset="0"/>
                          </a:rPr>
                        </m:ctrlPr>
                      </m:sSubPr>
                      <m:e>
                        <m:r>
                          <a:rPr lang="en-US" sz="1400" i="1" smtClean="0">
                            <a:solidFill>
                              <a:srgbClr val="0070C0"/>
                            </a:solidFill>
                            <a:latin typeface="Cambria Math" panose="02040503050406030204" pitchFamily="18" charset="0"/>
                            <a:ea typeface="Cambria Math" panose="02040503050406030204" pitchFamily="18" charset="0"/>
                          </a:rPr>
                          <m:t>𝜌</m:t>
                        </m:r>
                      </m:e>
                      <m:sub>
                        <m:r>
                          <a:rPr lang="en-US" sz="1400" b="0" i="1" smtClean="0">
                            <a:solidFill>
                              <a:srgbClr val="0070C0"/>
                            </a:solidFill>
                            <a:latin typeface="Cambria Math" panose="02040503050406030204" pitchFamily="18" charset="0"/>
                          </a:rPr>
                          <m:t>𝐹</m:t>
                        </m:r>
                      </m:sub>
                    </m:sSub>
                  </m:oMath>
                </a14:m>
                <a:r>
                  <a:rPr lang="en-US" sz="1400" dirty="0">
                    <a:solidFill>
                      <a:srgbClr val="0070C0"/>
                    </a:solidFill>
                  </a:rPr>
                  <a:t> = fluid density </a:t>
                </a:r>
              </a:p>
              <a:p>
                <a:pPr algn="l">
                  <a:lnSpc>
                    <a:spcPct val="120000"/>
                  </a:lnSpc>
                </a:pPr>
                <a:r>
                  <a:rPr lang="en-US" sz="1400" dirty="0">
                    <a:solidFill>
                      <a:srgbClr val="0070C0"/>
                    </a:solidFill>
                  </a:rPr>
                  <a:t>     = 1.024 g/cm</a:t>
                </a:r>
                <a:r>
                  <a:rPr lang="en-US" sz="1400" baseline="30000" dirty="0">
                    <a:solidFill>
                      <a:srgbClr val="0070C0"/>
                    </a:solidFill>
                  </a:rPr>
                  <a:t>3</a:t>
                </a:r>
                <a:r>
                  <a:rPr lang="en-US" sz="1400" dirty="0">
                    <a:solidFill>
                      <a:srgbClr val="0070C0"/>
                    </a:solidFill>
                  </a:rPr>
                  <a:t> for seawater</a:t>
                </a:r>
                <a:endParaRPr lang="en-US" sz="1400" baseline="30000" dirty="0">
                  <a:solidFill>
                    <a:srgbClr val="0070C0"/>
                  </a:solidFill>
                </a:endParaRPr>
              </a:p>
            </p:txBody>
          </p:sp>
        </mc:Choice>
        <mc:Fallback xmlns="">
          <p:sp>
            <p:nvSpPr>
              <p:cNvPr id="11" name="TextBox 10">
                <a:extLst>
                  <a:ext uri="{FF2B5EF4-FFF2-40B4-BE49-F238E27FC236}">
                    <a16:creationId xmlns:a16="http://schemas.microsoft.com/office/drawing/2014/main" id="{45C834F3-37B4-0921-2E56-BA972F83EFD3}"/>
                  </a:ext>
                </a:extLst>
              </p:cNvPr>
              <p:cNvSpPr txBox="1">
                <a:spLocks noRot="1" noChangeAspect="1" noMove="1" noResize="1" noEditPoints="1" noAdjustHandles="1" noChangeArrowheads="1" noChangeShapeType="1" noTextEdit="1"/>
              </p:cNvSpPr>
              <p:nvPr/>
            </p:nvSpPr>
            <p:spPr>
              <a:xfrm>
                <a:off x="196953" y="5425809"/>
                <a:ext cx="3471718" cy="1361206"/>
              </a:xfrm>
              <a:prstGeom prst="rect">
                <a:avLst/>
              </a:prstGeom>
              <a:blipFill>
                <a:blip r:embed="rId4"/>
                <a:stretch>
                  <a:fillRect b="-3704"/>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5DF4406A-C413-973A-6E6F-61DB46A9BBB9}"/>
              </a:ext>
            </a:extLst>
          </p:cNvPr>
          <p:cNvCxnSpPr>
            <a:cxnSpLocks/>
          </p:cNvCxnSpPr>
          <p:nvPr/>
        </p:nvCxnSpPr>
        <p:spPr bwMode="auto">
          <a:xfrm flipH="1" flipV="1">
            <a:off x="7677135" y="5777612"/>
            <a:ext cx="135025" cy="392599"/>
          </a:xfrm>
          <a:prstGeom prst="straightConnector1">
            <a:avLst/>
          </a:prstGeom>
          <a:solidFill>
            <a:schemeClr val="accent1"/>
          </a:solidFill>
          <a:ln w="508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 name="TextBox 16">
            <a:extLst>
              <a:ext uri="{FF2B5EF4-FFF2-40B4-BE49-F238E27FC236}">
                <a16:creationId xmlns:a16="http://schemas.microsoft.com/office/drawing/2014/main" id="{2E3451B3-23C5-B482-BA37-7F4FFFC9FF69}"/>
              </a:ext>
            </a:extLst>
          </p:cNvPr>
          <p:cNvSpPr txBox="1"/>
          <p:nvPr/>
        </p:nvSpPr>
        <p:spPr>
          <a:xfrm>
            <a:off x="7711370" y="5910303"/>
            <a:ext cx="705926" cy="646331"/>
          </a:xfrm>
          <a:prstGeom prst="rect">
            <a:avLst/>
          </a:prstGeom>
          <a:noFill/>
        </p:spPr>
        <p:txBody>
          <a:bodyPr wrap="square" rtlCol="0">
            <a:spAutoFit/>
          </a:bodyPr>
          <a:lstStyle/>
          <a:p>
            <a:r>
              <a:rPr lang="en-US" dirty="0">
                <a:solidFill>
                  <a:srgbClr val="C00000"/>
                </a:solidFill>
              </a:rPr>
              <a:t>Basalt grain density</a:t>
            </a:r>
          </a:p>
        </p:txBody>
      </p:sp>
      <p:sp>
        <p:nvSpPr>
          <p:cNvPr id="18" name="5-Point Star 17">
            <a:extLst>
              <a:ext uri="{FF2B5EF4-FFF2-40B4-BE49-F238E27FC236}">
                <a16:creationId xmlns:a16="http://schemas.microsoft.com/office/drawing/2014/main" id="{0EED6285-A5CF-E22B-8C15-B44A5E943F1F}"/>
              </a:ext>
            </a:extLst>
          </p:cNvPr>
          <p:cNvSpPr/>
          <p:nvPr/>
        </p:nvSpPr>
        <p:spPr bwMode="auto">
          <a:xfrm>
            <a:off x="7551647" y="5533858"/>
            <a:ext cx="270345" cy="270345"/>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0" name="5-Point Star 19">
            <a:extLst>
              <a:ext uri="{FF2B5EF4-FFF2-40B4-BE49-F238E27FC236}">
                <a16:creationId xmlns:a16="http://schemas.microsoft.com/office/drawing/2014/main" id="{BB74DD30-A271-AF4E-3C80-252B1D677252}"/>
              </a:ext>
            </a:extLst>
          </p:cNvPr>
          <p:cNvSpPr/>
          <p:nvPr/>
        </p:nvSpPr>
        <p:spPr bwMode="auto">
          <a:xfrm>
            <a:off x="7243565" y="5523697"/>
            <a:ext cx="270345" cy="270345"/>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1" name="TextBox 20">
            <a:extLst>
              <a:ext uri="{FF2B5EF4-FFF2-40B4-BE49-F238E27FC236}">
                <a16:creationId xmlns:a16="http://schemas.microsoft.com/office/drawing/2014/main" id="{2FD83ED3-C4C0-705A-74DF-9647BAF1B720}"/>
              </a:ext>
            </a:extLst>
          </p:cNvPr>
          <p:cNvSpPr txBox="1"/>
          <p:nvPr/>
        </p:nvSpPr>
        <p:spPr>
          <a:xfrm>
            <a:off x="6676996" y="6140684"/>
            <a:ext cx="1133137" cy="646331"/>
          </a:xfrm>
          <a:prstGeom prst="rect">
            <a:avLst/>
          </a:prstGeom>
          <a:noFill/>
        </p:spPr>
        <p:txBody>
          <a:bodyPr wrap="square" rtlCol="0">
            <a:spAutoFit/>
          </a:bodyPr>
          <a:lstStyle/>
          <a:p>
            <a:r>
              <a:rPr lang="en-US" dirty="0">
                <a:solidFill>
                  <a:srgbClr val="C00000"/>
                </a:solidFill>
              </a:rPr>
              <a:t>Nannofossil</a:t>
            </a:r>
          </a:p>
          <a:p>
            <a:r>
              <a:rPr lang="en-US" dirty="0">
                <a:solidFill>
                  <a:srgbClr val="C00000"/>
                </a:solidFill>
              </a:rPr>
              <a:t>ooze</a:t>
            </a:r>
          </a:p>
          <a:p>
            <a:r>
              <a:rPr lang="en-US" dirty="0">
                <a:solidFill>
                  <a:srgbClr val="C00000"/>
                </a:solidFill>
              </a:rPr>
              <a:t>grain density</a:t>
            </a:r>
          </a:p>
        </p:txBody>
      </p:sp>
      <p:cxnSp>
        <p:nvCxnSpPr>
          <p:cNvPr id="22" name="Straight Arrow Connector 21">
            <a:extLst>
              <a:ext uri="{FF2B5EF4-FFF2-40B4-BE49-F238E27FC236}">
                <a16:creationId xmlns:a16="http://schemas.microsoft.com/office/drawing/2014/main" id="{D347A487-97DA-8068-2A94-31CE93FD4123}"/>
              </a:ext>
            </a:extLst>
          </p:cNvPr>
          <p:cNvCxnSpPr>
            <a:cxnSpLocks/>
          </p:cNvCxnSpPr>
          <p:nvPr/>
        </p:nvCxnSpPr>
        <p:spPr bwMode="auto">
          <a:xfrm flipH="1" flipV="1">
            <a:off x="7376308" y="5802796"/>
            <a:ext cx="2429" cy="343562"/>
          </a:xfrm>
          <a:prstGeom prst="straightConnector1">
            <a:avLst/>
          </a:prstGeom>
          <a:solidFill>
            <a:schemeClr val="accent1"/>
          </a:solidFill>
          <a:ln w="508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4" name="5-Point Star 23">
            <a:extLst>
              <a:ext uri="{FF2B5EF4-FFF2-40B4-BE49-F238E27FC236}">
                <a16:creationId xmlns:a16="http://schemas.microsoft.com/office/drawing/2014/main" id="{0BF5B9F4-A0E9-FA0B-CFB5-B96420432740}"/>
              </a:ext>
            </a:extLst>
          </p:cNvPr>
          <p:cNvSpPr/>
          <p:nvPr/>
        </p:nvSpPr>
        <p:spPr bwMode="auto">
          <a:xfrm>
            <a:off x="6836352" y="5533857"/>
            <a:ext cx="270345" cy="270345"/>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5" name="TextBox 24">
            <a:extLst>
              <a:ext uri="{FF2B5EF4-FFF2-40B4-BE49-F238E27FC236}">
                <a16:creationId xmlns:a16="http://schemas.microsoft.com/office/drawing/2014/main" id="{AEF47646-C0E1-1E0C-994E-DFA962383CFE}"/>
              </a:ext>
            </a:extLst>
          </p:cNvPr>
          <p:cNvSpPr txBox="1"/>
          <p:nvPr/>
        </p:nvSpPr>
        <p:spPr>
          <a:xfrm>
            <a:off x="5692359" y="6142010"/>
            <a:ext cx="1133137" cy="461665"/>
          </a:xfrm>
          <a:prstGeom prst="rect">
            <a:avLst/>
          </a:prstGeom>
          <a:noFill/>
        </p:spPr>
        <p:txBody>
          <a:bodyPr wrap="square" rtlCol="0">
            <a:spAutoFit/>
          </a:bodyPr>
          <a:lstStyle/>
          <a:p>
            <a:r>
              <a:rPr lang="en-US" dirty="0">
                <a:solidFill>
                  <a:srgbClr val="C00000"/>
                </a:solidFill>
              </a:rPr>
              <a:t>Diatom ooze</a:t>
            </a:r>
          </a:p>
          <a:p>
            <a:r>
              <a:rPr lang="en-US" dirty="0">
                <a:solidFill>
                  <a:srgbClr val="C00000"/>
                </a:solidFill>
              </a:rPr>
              <a:t>grain density</a:t>
            </a:r>
          </a:p>
        </p:txBody>
      </p:sp>
      <p:cxnSp>
        <p:nvCxnSpPr>
          <p:cNvPr id="26" name="Straight Arrow Connector 25">
            <a:extLst>
              <a:ext uri="{FF2B5EF4-FFF2-40B4-BE49-F238E27FC236}">
                <a16:creationId xmlns:a16="http://schemas.microsoft.com/office/drawing/2014/main" id="{0982B352-5684-2411-DC27-83E2DF8AF5BE}"/>
              </a:ext>
            </a:extLst>
          </p:cNvPr>
          <p:cNvCxnSpPr>
            <a:cxnSpLocks/>
          </p:cNvCxnSpPr>
          <p:nvPr/>
        </p:nvCxnSpPr>
        <p:spPr bwMode="auto">
          <a:xfrm flipV="1">
            <a:off x="6656340" y="5802796"/>
            <a:ext cx="275817" cy="393491"/>
          </a:xfrm>
          <a:prstGeom prst="straightConnector1">
            <a:avLst/>
          </a:prstGeom>
          <a:solidFill>
            <a:schemeClr val="accent1"/>
          </a:solidFill>
          <a:ln w="508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8" name="Straight Arrow Connector 27">
            <a:extLst>
              <a:ext uri="{FF2B5EF4-FFF2-40B4-BE49-F238E27FC236}">
                <a16:creationId xmlns:a16="http://schemas.microsoft.com/office/drawing/2014/main" id="{A2EB821E-3FEC-5511-EFB0-67E1C3595B3A}"/>
              </a:ext>
            </a:extLst>
          </p:cNvPr>
          <p:cNvCxnSpPr>
            <a:cxnSpLocks/>
          </p:cNvCxnSpPr>
          <p:nvPr/>
        </p:nvCxnSpPr>
        <p:spPr bwMode="auto">
          <a:xfrm flipV="1">
            <a:off x="6045100" y="3766782"/>
            <a:ext cx="0" cy="1892415"/>
          </a:xfrm>
          <a:prstGeom prst="straightConnector1">
            <a:avLst/>
          </a:prstGeom>
          <a:solidFill>
            <a:schemeClr val="accent1"/>
          </a:solidFill>
          <a:ln w="41275" cap="flat" cmpd="sng" algn="ctr">
            <a:solidFill>
              <a:schemeClr val="tx1"/>
            </a:solidFill>
            <a:prstDash val="solid"/>
            <a:round/>
            <a:headEnd type="none" w="lg" len="lg"/>
            <a:tailEnd type="arrow"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 name="Straight Arrow Connector 29">
            <a:extLst>
              <a:ext uri="{FF2B5EF4-FFF2-40B4-BE49-F238E27FC236}">
                <a16:creationId xmlns:a16="http://schemas.microsoft.com/office/drawing/2014/main" id="{BFE52379-FEC3-256F-44C4-DF3B3A9B5109}"/>
              </a:ext>
            </a:extLst>
          </p:cNvPr>
          <p:cNvCxnSpPr>
            <a:cxnSpLocks/>
          </p:cNvCxnSpPr>
          <p:nvPr/>
        </p:nvCxnSpPr>
        <p:spPr bwMode="auto">
          <a:xfrm flipH="1">
            <a:off x="4642869" y="3780638"/>
            <a:ext cx="1402231" cy="0"/>
          </a:xfrm>
          <a:prstGeom prst="straightConnector1">
            <a:avLst/>
          </a:prstGeom>
          <a:solidFill>
            <a:schemeClr val="accent1"/>
          </a:solidFill>
          <a:ln w="41275" cap="flat" cmpd="sng" algn="ctr">
            <a:solidFill>
              <a:schemeClr val="tx1"/>
            </a:solidFill>
            <a:prstDash val="solid"/>
            <a:round/>
            <a:headEnd type="none" w="lg" len="lg"/>
            <a:tailEnd type="arrow"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3" name="TextBox 32">
            <a:extLst>
              <a:ext uri="{FF2B5EF4-FFF2-40B4-BE49-F238E27FC236}">
                <a16:creationId xmlns:a16="http://schemas.microsoft.com/office/drawing/2014/main" id="{8C4362CC-A92F-33BD-FFB5-BF3CF185B9A1}"/>
              </a:ext>
            </a:extLst>
          </p:cNvPr>
          <p:cNvSpPr txBox="1"/>
          <p:nvPr/>
        </p:nvSpPr>
        <p:spPr>
          <a:xfrm>
            <a:off x="7468544" y="2870851"/>
            <a:ext cx="806631" cy="215444"/>
          </a:xfrm>
          <a:prstGeom prst="rect">
            <a:avLst/>
          </a:prstGeom>
          <a:noFill/>
        </p:spPr>
        <p:txBody>
          <a:bodyPr wrap="none" rtlCol="0">
            <a:spAutoFit/>
          </a:bodyPr>
          <a:lstStyle/>
          <a:p>
            <a:r>
              <a:rPr lang="en-US" sz="800" b="1" dirty="0">
                <a:solidFill>
                  <a:srgbClr val="C00000"/>
                </a:solidFill>
              </a:rPr>
              <a:t>&gt;34,000 dots</a:t>
            </a:r>
          </a:p>
        </p:txBody>
      </p:sp>
    </p:spTree>
    <p:extLst>
      <p:ext uri="{BB962C8B-B14F-4D97-AF65-F5344CB8AC3E}">
        <p14:creationId xmlns:p14="http://schemas.microsoft.com/office/powerpoint/2010/main" val="178386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up)">
                                      <p:cBhvr>
                                        <p:cTn id="8" dur="500"/>
                                        <p:tgtEl>
                                          <p:spTgt spid="17"/>
                                        </p:tgtEl>
                                      </p:cBhvr>
                                    </p:animEffect>
                                  </p:childTnLst>
                                </p:cTn>
                              </p:par>
                              <p:par>
                                <p:cTn id="9" presetID="1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ppt_y</p:attrName>
                                        </p:attrNameLst>
                                      </p:cBhvr>
                                      <p:tavLst>
                                        <p:tav tm="0">
                                          <p:val>
                                            <p:strVal val="#ppt_y+#ppt_h*1.125000"/>
                                          </p:val>
                                        </p:tav>
                                        <p:tav tm="100000">
                                          <p:val>
                                            <p:strVal val="#ppt_y"/>
                                          </p:val>
                                        </p:tav>
                                      </p:tavLst>
                                    </p:anim>
                                    <p:animEffect transition="in" filter="wipe(up)">
                                      <p:cBhvr>
                                        <p:cTn id="12" dur="500"/>
                                        <p:tgtEl>
                                          <p:spTgt spid="15"/>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p:tgtEl>
                                          <p:spTgt spid="18"/>
                                        </p:tgtEl>
                                        <p:attrNameLst>
                                          <p:attrName>ppt_y</p:attrName>
                                        </p:attrNameLst>
                                      </p:cBhvr>
                                      <p:tavLst>
                                        <p:tav tm="0">
                                          <p:val>
                                            <p:strVal val="#ppt_y+#ppt_h*1.125000"/>
                                          </p:val>
                                        </p:tav>
                                        <p:tav tm="100000">
                                          <p:val>
                                            <p:strVal val="#ppt_y"/>
                                          </p:val>
                                        </p:tav>
                                      </p:tavLst>
                                    </p:anim>
                                    <p:animEffect transition="in" filter="wipe(up)">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p:tgtEl>
                                          <p:spTgt spid="21"/>
                                        </p:tgtEl>
                                        <p:attrNameLst>
                                          <p:attrName>ppt_y</p:attrName>
                                        </p:attrNameLst>
                                      </p:cBhvr>
                                      <p:tavLst>
                                        <p:tav tm="0">
                                          <p:val>
                                            <p:strVal val="#ppt_y+#ppt_h*1.125000"/>
                                          </p:val>
                                        </p:tav>
                                        <p:tav tm="100000">
                                          <p:val>
                                            <p:strVal val="#ppt_y"/>
                                          </p:val>
                                        </p:tav>
                                      </p:tavLst>
                                    </p:anim>
                                    <p:animEffect transition="in" filter="wipe(up)">
                                      <p:cBhvr>
                                        <p:cTn id="22" dur="500"/>
                                        <p:tgtEl>
                                          <p:spTgt spid="21"/>
                                        </p:tgtEl>
                                      </p:cBhvr>
                                    </p:animEffect>
                                  </p:childTnLst>
                                </p:cTn>
                              </p:par>
                              <p:par>
                                <p:cTn id="23" presetID="1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p:tgtEl>
                                          <p:spTgt spid="22"/>
                                        </p:tgtEl>
                                        <p:attrNameLst>
                                          <p:attrName>ppt_y</p:attrName>
                                        </p:attrNameLst>
                                      </p:cBhvr>
                                      <p:tavLst>
                                        <p:tav tm="0">
                                          <p:val>
                                            <p:strVal val="#ppt_y+#ppt_h*1.125000"/>
                                          </p:val>
                                        </p:tav>
                                        <p:tav tm="100000">
                                          <p:val>
                                            <p:strVal val="#ppt_y"/>
                                          </p:val>
                                        </p:tav>
                                      </p:tavLst>
                                    </p:anim>
                                    <p:animEffect transition="in" filter="wipe(up)">
                                      <p:cBhvr>
                                        <p:cTn id="26" dur="500"/>
                                        <p:tgtEl>
                                          <p:spTgt spid="22"/>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p:tgtEl>
                                          <p:spTgt spid="20"/>
                                        </p:tgtEl>
                                        <p:attrNameLst>
                                          <p:attrName>ppt_y</p:attrName>
                                        </p:attrNameLst>
                                      </p:cBhvr>
                                      <p:tavLst>
                                        <p:tav tm="0">
                                          <p:val>
                                            <p:strVal val="#ppt_y+#ppt_h*1.125000"/>
                                          </p:val>
                                        </p:tav>
                                        <p:tav tm="100000">
                                          <p:val>
                                            <p:strVal val="#ppt_y"/>
                                          </p:val>
                                        </p:tav>
                                      </p:tavLst>
                                    </p:anim>
                                    <p:animEffect transition="in" filter="wipe(up)">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p:tgtEl>
                                          <p:spTgt spid="25"/>
                                        </p:tgtEl>
                                        <p:attrNameLst>
                                          <p:attrName>ppt_y</p:attrName>
                                        </p:attrNameLst>
                                      </p:cBhvr>
                                      <p:tavLst>
                                        <p:tav tm="0">
                                          <p:val>
                                            <p:strVal val="#ppt_y+#ppt_h*1.125000"/>
                                          </p:val>
                                        </p:tav>
                                        <p:tav tm="100000">
                                          <p:val>
                                            <p:strVal val="#ppt_y"/>
                                          </p:val>
                                        </p:tav>
                                      </p:tavLst>
                                    </p:anim>
                                    <p:animEffect transition="in" filter="wipe(up)">
                                      <p:cBhvr>
                                        <p:cTn id="36" dur="500"/>
                                        <p:tgtEl>
                                          <p:spTgt spid="25"/>
                                        </p:tgtEl>
                                      </p:cBhvr>
                                    </p:animEffect>
                                  </p:childTnLst>
                                </p:cTn>
                              </p:par>
                              <p:par>
                                <p:cTn id="37" presetID="12" presetClass="entr" presetSubtype="4"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p:tgtEl>
                                          <p:spTgt spid="26"/>
                                        </p:tgtEl>
                                        <p:attrNameLst>
                                          <p:attrName>ppt_y</p:attrName>
                                        </p:attrNameLst>
                                      </p:cBhvr>
                                      <p:tavLst>
                                        <p:tav tm="0">
                                          <p:val>
                                            <p:strVal val="#ppt_y+#ppt_h*1.125000"/>
                                          </p:val>
                                        </p:tav>
                                        <p:tav tm="100000">
                                          <p:val>
                                            <p:strVal val="#ppt_y"/>
                                          </p:val>
                                        </p:tav>
                                      </p:tavLst>
                                    </p:anim>
                                    <p:animEffect transition="in" filter="wipe(up)">
                                      <p:cBhvr>
                                        <p:cTn id="40" dur="500"/>
                                        <p:tgtEl>
                                          <p:spTgt spid="26"/>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p:tgtEl>
                                          <p:spTgt spid="24"/>
                                        </p:tgtEl>
                                        <p:attrNameLst>
                                          <p:attrName>ppt_y</p:attrName>
                                        </p:attrNameLst>
                                      </p:cBhvr>
                                      <p:tavLst>
                                        <p:tav tm="0">
                                          <p:val>
                                            <p:strVal val="#ppt_y+#ppt_h*1.125000"/>
                                          </p:val>
                                        </p:tav>
                                        <p:tav tm="100000">
                                          <p:val>
                                            <p:strVal val="#ppt_y"/>
                                          </p:val>
                                        </p:tav>
                                      </p:tavLst>
                                    </p:anim>
                                    <p:animEffect transition="in" filter="wipe(up)">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1000"/>
                                        <p:tgtEl>
                                          <p:spTgt spid="28"/>
                                        </p:tgtEl>
                                        <p:attrNameLst>
                                          <p:attrName>ppt_y</p:attrName>
                                        </p:attrNameLst>
                                      </p:cBhvr>
                                      <p:tavLst>
                                        <p:tav tm="0">
                                          <p:val>
                                            <p:strVal val="#ppt_y+#ppt_h*1.125000"/>
                                          </p:val>
                                        </p:tav>
                                        <p:tav tm="100000">
                                          <p:val>
                                            <p:strVal val="#ppt_y"/>
                                          </p:val>
                                        </p:tav>
                                      </p:tavLst>
                                    </p:anim>
                                    <p:animEffect transition="in" filter="wipe(up)">
                                      <p:cBhvr>
                                        <p:cTn id="50" dur="10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2"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1000"/>
                                        <p:tgtEl>
                                          <p:spTgt spid="30"/>
                                        </p:tgtEl>
                                        <p:attrNameLst>
                                          <p:attrName>ppt_x</p:attrName>
                                        </p:attrNameLst>
                                      </p:cBhvr>
                                      <p:tavLst>
                                        <p:tav tm="0">
                                          <p:val>
                                            <p:strVal val="#ppt_x+#ppt_w*1.125000"/>
                                          </p:val>
                                        </p:tav>
                                        <p:tav tm="100000">
                                          <p:val>
                                            <p:strVal val="#ppt_x"/>
                                          </p:val>
                                        </p:tav>
                                      </p:tavLst>
                                    </p:anim>
                                    <p:animEffect transition="in" filter="wipe(left)">
                                      <p:cBhvr>
                                        <p:cTn id="5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0" grpId="0" animBg="1"/>
      <p:bldP spid="21" grpId="0"/>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graph of a graph showing a number of numbers&#10;&#10;Description automatically generated with medium confidence">
            <a:extLst>
              <a:ext uri="{FF2B5EF4-FFF2-40B4-BE49-F238E27FC236}">
                <a16:creationId xmlns:a16="http://schemas.microsoft.com/office/drawing/2014/main" id="{7430C89D-F972-ACB2-5D8B-363A4749CF61}"/>
              </a:ext>
            </a:extLst>
          </p:cNvPr>
          <p:cNvPicPr>
            <a:picLocks noChangeAspect="1"/>
          </p:cNvPicPr>
          <p:nvPr/>
        </p:nvPicPr>
        <p:blipFill>
          <a:blip r:embed="rId3"/>
          <a:stretch>
            <a:fillRect/>
          </a:stretch>
        </p:blipFill>
        <p:spPr>
          <a:xfrm>
            <a:off x="1084336" y="1004201"/>
            <a:ext cx="7838176" cy="5643487"/>
          </a:xfrm>
          <a:prstGeom prst="rect">
            <a:avLst/>
          </a:prstGeom>
        </p:spPr>
      </p:pic>
      <p:sp>
        <p:nvSpPr>
          <p:cNvPr id="2" name="Title 1">
            <a:extLst>
              <a:ext uri="{FF2B5EF4-FFF2-40B4-BE49-F238E27FC236}">
                <a16:creationId xmlns:a16="http://schemas.microsoft.com/office/drawing/2014/main" id="{C2AF0015-8B39-9540-858B-470967E8A828}"/>
              </a:ext>
            </a:extLst>
          </p:cNvPr>
          <p:cNvSpPr>
            <a:spLocks noGrp="1"/>
          </p:cNvSpPr>
          <p:nvPr>
            <p:ph type="title"/>
          </p:nvPr>
        </p:nvSpPr>
        <p:spPr/>
        <p:txBody>
          <a:bodyPr/>
          <a:lstStyle/>
          <a:p>
            <a:r>
              <a:rPr lang="en-US" dirty="0"/>
              <a:t>MAD Grain Densities</a:t>
            </a:r>
          </a:p>
        </p:txBody>
      </p:sp>
      <p:sp>
        <p:nvSpPr>
          <p:cNvPr id="9" name="TextBox 8">
            <a:extLst>
              <a:ext uri="{FF2B5EF4-FFF2-40B4-BE49-F238E27FC236}">
                <a16:creationId xmlns:a16="http://schemas.microsoft.com/office/drawing/2014/main" id="{E037E622-3077-F922-62FD-239E0576E84D}"/>
              </a:ext>
            </a:extLst>
          </p:cNvPr>
          <p:cNvSpPr txBox="1"/>
          <p:nvPr/>
        </p:nvSpPr>
        <p:spPr>
          <a:xfrm>
            <a:off x="3651325" y="3936138"/>
            <a:ext cx="1455155" cy="1169551"/>
          </a:xfrm>
          <a:prstGeom prst="rect">
            <a:avLst/>
          </a:prstGeom>
          <a:solidFill>
            <a:schemeClr val="bg1"/>
          </a:solidFill>
        </p:spPr>
        <p:txBody>
          <a:bodyPr wrap="square" rtlCol="0">
            <a:spAutoFit/>
          </a:bodyPr>
          <a:lstStyle/>
          <a:p>
            <a:r>
              <a:rPr lang="en-US" sz="1400" dirty="0">
                <a:solidFill>
                  <a:srgbClr val="AA2828"/>
                </a:solidFill>
              </a:rPr>
              <a:t>After cleaning, LILY has 25,335 grain density estimates</a:t>
            </a:r>
          </a:p>
        </p:txBody>
      </p:sp>
      <p:pic>
        <p:nvPicPr>
          <p:cNvPr id="16" name="Picture 15" descr="A screenshot of a graph&#10;&#10;Description automatically generated">
            <a:extLst>
              <a:ext uri="{FF2B5EF4-FFF2-40B4-BE49-F238E27FC236}">
                <a16:creationId xmlns:a16="http://schemas.microsoft.com/office/drawing/2014/main" id="{3F7298F4-7024-7067-7EA9-EBE371F85DB3}"/>
              </a:ext>
            </a:extLst>
          </p:cNvPr>
          <p:cNvPicPr>
            <a:picLocks noChangeAspect="1"/>
          </p:cNvPicPr>
          <p:nvPr/>
        </p:nvPicPr>
        <p:blipFill rotWithShape="1">
          <a:blip r:embed="rId4"/>
          <a:srcRect t="51878"/>
          <a:stretch/>
        </p:blipFill>
        <p:spPr>
          <a:xfrm>
            <a:off x="5096648" y="3523977"/>
            <a:ext cx="2020941" cy="2021184"/>
          </a:xfrm>
          <a:prstGeom prst="rect">
            <a:avLst/>
          </a:prstGeom>
          <a:solidFill>
            <a:schemeClr val="bg1"/>
          </a:solidFill>
        </p:spPr>
      </p:pic>
      <p:pic>
        <p:nvPicPr>
          <p:cNvPr id="19" name="Picture 18" descr="A screenshot of a graph&#10;&#10;Description automatically generated">
            <a:extLst>
              <a:ext uri="{FF2B5EF4-FFF2-40B4-BE49-F238E27FC236}">
                <a16:creationId xmlns:a16="http://schemas.microsoft.com/office/drawing/2014/main" id="{EAB1CC9F-384E-1EE9-2C6E-D94AEDA9AB8D}"/>
              </a:ext>
            </a:extLst>
          </p:cNvPr>
          <p:cNvPicPr>
            <a:picLocks noChangeAspect="1"/>
          </p:cNvPicPr>
          <p:nvPr/>
        </p:nvPicPr>
        <p:blipFill rotWithShape="1">
          <a:blip r:embed="rId4"/>
          <a:srcRect t="3783" b="49380"/>
          <a:stretch/>
        </p:blipFill>
        <p:spPr>
          <a:xfrm>
            <a:off x="1663519" y="3577946"/>
            <a:ext cx="2020941" cy="1967215"/>
          </a:xfrm>
          <a:prstGeom prst="rect">
            <a:avLst/>
          </a:prstGeom>
          <a:solidFill>
            <a:schemeClr val="bg1"/>
          </a:solidFill>
        </p:spPr>
      </p:pic>
      <p:cxnSp>
        <p:nvCxnSpPr>
          <p:cNvPr id="29" name="Straight Arrow Connector 28">
            <a:extLst>
              <a:ext uri="{FF2B5EF4-FFF2-40B4-BE49-F238E27FC236}">
                <a16:creationId xmlns:a16="http://schemas.microsoft.com/office/drawing/2014/main" id="{F63BC541-6A10-DB26-97F2-B8152B342E61}"/>
              </a:ext>
            </a:extLst>
          </p:cNvPr>
          <p:cNvCxnSpPr>
            <a:cxnSpLocks/>
          </p:cNvCxnSpPr>
          <p:nvPr/>
        </p:nvCxnSpPr>
        <p:spPr bwMode="auto">
          <a:xfrm>
            <a:off x="6058069" y="2153265"/>
            <a:ext cx="0" cy="363554"/>
          </a:xfrm>
          <a:prstGeom prst="straightConnector1">
            <a:avLst/>
          </a:prstGeom>
          <a:solidFill>
            <a:schemeClr val="accent1"/>
          </a:solidFill>
          <a:ln w="50800" cap="flat" cmpd="sng" algn="ctr">
            <a:solidFill>
              <a:srgbClr val="00136D"/>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4" name="TextBox 33">
            <a:extLst>
              <a:ext uri="{FF2B5EF4-FFF2-40B4-BE49-F238E27FC236}">
                <a16:creationId xmlns:a16="http://schemas.microsoft.com/office/drawing/2014/main" id="{199DD300-ABCE-2FBC-C66A-A5FB7FA3D991}"/>
              </a:ext>
            </a:extLst>
          </p:cNvPr>
          <p:cNvSpPr txBox="1"/>
          <p:nvPr/>
        </p:nvSpPr>
        <p:spPr>
          <a:xfrm>
            <a:off x="5612273" y="1730107"/>
            <a:ext cx="891591" cy="415498"/>
          </a:xfrm>
          <a:prstGeom prst="rect">
            <a:avLst/>
          </a:prstGeom>
          <a:solidFill>
            <a:schemeClr val="bg1"/>
          </a:solidFill>
        </p:spPr>
        <p:txBody>
          <a:bodyPr wrap="none" rtlCol="0">
            <a:spAutoFit/>
          </a:bodyPr>
          <a:lstStyle/>
          <a:p>
            <a:r>
              <a:rPr lang="en-US" sz="1050" dirty="0">
                <a:solidFill>
                  <a:srgbClr val="002E9C"/>
                </a:solidFill>
              </a:rPr>
              <a:t>Nannofossil</a:t>
            </a:r>
          </a:p>
          <a:p>
            <a:r>
              <a:rPr lang="en-US" sz="1050" dirty="0">
                <a:solidFill>
                  <a:srgbClr val="002E9C"/>
                </a:solidFill>
              </a:rPr>
              <a:t>Chalk</a:t>
            </a:r>
          </a:p>
        </p:txBody>
      </p:sp>
      <p:sp>
        <p:nvSpPr>
          <p:cNvPr id="35" name="TextBox 34">
            <a:extLst>
              <a:ext uri="{FF2B5EF4-FFF2-40B4-BE49-F238E27FC236}">
                <a16:creationId xmlns:a16="http://schemas.microsoft.com/office/drawing/2014/main" id="{E3B3B2BC-B6E8-1208-38D6-582F19D14904}"/>
              </a:ext>
            </a:extLst>
          </p:cNvPr>
          <p:cNvSpPr txBox="1"/>
          <p:nvPr/>
        </p:nvSpPr>
        <p:spPr>
          <a:xfrm>
            <a:off x="2129762" y="1279219"/>
            <a:ext cx="559769" cy="253916"/>
          </a:xfrm>
          <a:prstGeom prst="rect">
            <a:avLst/>
          </a:prstGeom>
          <a:solidFill>
            <a:schemeClr val="bg1"/>
          </a:solidFill>
        </p:spPr>
        <p:txBody>
          <a:bodyPr wrap="none" rtlCol="0">
            <a:spAutoFit/>
          </a:bodyPr>
          <a:lstStyle/>
          <a:p>
            <a:r>
              <a:rPr lang="en-US" sz="1050" dirty="0">
                <a:solidFill>
                  <a:srgbClr val="AA2828"/>
                </a:solidFill>
              </a:rPr>
              <a:t>Basalt</a:t>
            </a:r>
          </a:p>
        </p:txBody>
      </p:sp>
      <p:cxnSp>
        <p:nvCxnSpPr>
          <p:cNvPr id="36" name="Straight Arrow Connector 35">
            <a:extLst>
              <a:ext uri="{FF2B5EF4-FFF2-40B4-BE49-F238E27FC236}">
                <a16:creationId xmlns:a16="http://schemas.microsoft.com/office/drawing/2014/main" id="{194B6785-5D73-E23D-1A1F-8D6E8A052020}"/>
              </a:ext>
            </a:extLst>
          </p:cNvPr>
          <p:cNvCxnSpPr>
            <a:cxnSpLocks/>
          </p:cNvCxnSpPr>
          <p:nvPr/>
        </p:nvCxnSpPr>
        <p:spPr bwMode="auto">
          <a:xfrm flipH="1">
            <a:off x="1919481" y="1439797"/>
            <a:ext cx="223729" cy="223070"/>
          </a:xfrm>
          <a:prstGeom prst="straightConnector1">
            <a:avLst/>
          </a:prstGeom>
          <a:solidFill>
            <a:schemeClr val="accent1"/>
          </a:solidFill>
          <a:ln w="508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80124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p:tgtEl>
                                          <p:spTgt spid="34"/>
                                        </p:tgtEl>
                                        <p:attrNameLst>
                                          <p:attrName>ppt_y</p:attrName>
                                        </p:attrNameLst>
                                      </p:cBhvr>
                                      <p:tavLst>
                                        <p:tav tm="0">
                                          <p:val>
                                            <p:strVal val="#ppt_y-#ppt_h*1.125000"/>
                                          </p:val>
                                        </p:tav>
                                        <p:tav tm="100000">
                                          <p:val>
                                            <p:strVal val="#ppt_y"/>
                                          </p:val>
                                        </p:tav>
                                      </p:tavLst>
                                    </p:anim>
                                    <p:animEffect transition="in" filter="wipe(down)">
                                      <p:cBhvr>
                                        <p:cTn id="8" dur="500"/>
                                        <p:tgtEl>
                                          <p:spTgt spid="34"/>
                                        </p:tgtEl>
                                      </p:cBhvr>
                                    </p:animEffect>
                                  </p:childTnLst>
                                </p:cTn>
                              </p:par>
                              <p:par>
                                <p:cTn id="9" presetID="12" presetClass="entr" presetSubtype="1"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down)">
                                      <p:cBhvr>
                                        <p:cTn id="12" dur="500"/>
                                        <p:tgtEl>
                                          <p:spTgt spid="29"/>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p:tgtEl>
                                          <p:spTgt spid="35"/>
                                        </p:tgtEl>
                                        <p:attrNameLst>
                                          <p:attrName>ppt_y</p:attrName>
                                        </p:attrNameLst>
                                      </p:cBhvr>
                                      <p:tavLst>
                                        <p:tav tm="0">
                                          <p:val>
                                            <p:strVal val="#ppt_y-#ppt_h*1.125000"/>
                                          </p:val>
                                        </p:tav>
                                        <p:tav tm="100000">
                                          <p:val>
                                            <p:strVal val="#ppt_y"/>
                                          </p:val>
                                        </p:tav>
                                      </p:tavLst>
                                    </p:anim>
                                    <p:animEffect transition="in" filter="wipe(down)">
                                      <p:cBhvr>
                                        <p:cTn id="16" dur="500"/>
                                        <p:tgtEl>
                                          <p:spTgt spid="35"/>
                                        </p:tgtEl>
                                      </p:cBhvr>
                                    </p:animEffect>
                                  </p:childTnLst>
                                </p:cTn>
                              </p:par>
                              <p:par>
                                <p:cTn id="17" presetID="12" presetClass="entr" presetSubtype="1"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p:tgtEl>
                                          <p:spTgt spid="36"/>
                                        </p:tgtEl>
                                        <p:attrNameLst>
                                          <p:attrName>ppt_y</p:attrName>
                                        </p:attrNameLst>
                                      </p:cBhvr>
                                      <p:tavLst>
                                        <p:tav tm="0">
                                          <p:val>
                                            <p:strVal val="#ppt_y-#ppt_h*1.125000"/>
                                          </p:val>
                                        </p:tav>
                                        <p:tav tm="100000">
                                          <p:val>
                                            <p:strVal val="#ppt_y"/>
                                          </p:val>
                                        </p:tav>
                                      </p:tavLst>
                                    </p:anim>
                                    <p:animEffect transition="in" filter="wipe(down)">
                                      <p:cBhvr>
                                        <p:cTn id="20" dur="500"/>
                                        <p:tgtEl>
                                          <p:spTgt spid="36"/>
                                        </p:tgtEl>
                                      </p:cBhvr>
                                    </p:animEffect>
                                  </p:childTnLst>
                                </p:cTn>
                              </p:par>
                              <p:par>
                                <p:cTn id="21" presetID="12" presetClass="entr" presetSubtype="8"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p:tgtEl>
                                          <p:spTgt spid="19"/>
                                        </p:tgtEl>
                                        <p:attrNameLst>
                                          <p:attrName>ppt_x</p:attrName>
                                        </p:attrNameLst>
                                      </p:cBhvr>
                                      <p:tavLst>
                                        <p:tav tm="0">
                                          <p:val>
                                            <p:strVal val="#ppt_x-#ppt_w*1.125000"/>
                                          </p:val>
                                        </p:tav>
                                        <p:tav tm="100000">
                                          <p:val>
                                            <p:strVal val="#ppt_x"/>
                                          </p:val>
                                        </p:tav>
                                      </p:tavLst>
                                    </p:anim>
                                    <p:animEffect transition="in" filter="wipe(right)">
                                      <p:cBhvr>
                                        <p:cTn id="24" dur="500"/>
                                        <p:tgtEl>
                                          <p:spTgt spid="19"/>
                                        </p:tgtEl>
                                      </p:cBhvr>
                                    </p:animEffect>
                                  </p:childTnLst>
                                </p:cTn>
                              </p:par>
                              <p:par>
                                <p:cTn id="25" presetID="1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p:tgtEl>
                                          <p:spTgt spid="16"/>
                                        </p:tgtEl>
                                        <p:attrNameLst>
                                          <p:attrName>ppt_x</p:attrName>
                                        </p:attrNameLst>
                                      </p:cBhvr>
                                      <p:tavLst>
                                        <p:tav tm="0">
                                          <p:val>
                                            <p:strVal val="#ppt_x+#ppt_w*1.125000"/>
                                          </p:val>
                                        </p:tav>
                                        <p:tav tm="100000">
                                          <p:val>
                                            <p:strVal val="#ppt_x"/>
                                          </p:val>
                                        </p:tav>
                                      </p:tavLst>
                                    </p:anim>
                                    <p:animEffect transition="in" filter="wipe(left)">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3B43FE4-3131-1B0D-04A0-43630A73A348}"/>
              </a:ext>
            </a:extLst>
          </p:cNvPr>
          <p:cNvSpPr/>
          <p:nvPr/>
        </p:nvSpPr>
        <p:spPr bwMode="auto">
          <a:xfrm>
            <a:off x="0" y="1065196"/>
            <a:ext cx="9144000" cy="5792804"/>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 name="Title 1">
            <a:extLst>
              <a:ext uri="{FF2B5EF4-FFF2-40B4-BE49-F238E27FC236}">
                <a16:creationId xmlns:a16="http://schemas.microsoft.com/office/drawing/2014/main" id="{C2AF0015-8B39-9540-858B-470967E8A828}"/>
              </a:ext>
            </a:extLst>
          </p:cNvPr>
          <p:cNvSpPr>
            <a:spLocks noGrp="1"/>
          </p:cNvSpPr>
          <p:nvPr>
            <p:ph type="title"/>
          </p:nvPr>
        </p:nvSpPr>
        <p:spPr/>
        <p:txBody>
          <a:bodyPr/>
          <a:lstStyle/>
          <a:p>
            <a:r>
              <a:rPr lang="en-US" dirty="0"/>
              <a:t>MAD and GRA Bulk Densities</a:t>
            </a:r>
          </a:p>
        </p:txBody>
      </p:sp>
      <p:sp>
        <p:nvSpPr>
          <p:cNvPr id="9" name="TextBox 8">
            <a:extLst>
              <a:ext uri="{FF2B5EF4-FFF2-40B4-BE49-F238E27FC236}">
                <a16:creationId xmlns:a16="http://schemas.microsoft.com/office/drawing/2014/main" id="{E037E622-3077-F922-62FD-239E0576E84D}"/>
              </a:ext>
            </a:extLst>
          </p:cNvPr>
          <p:cNvSpPr txBox="1"/>
          <p:nvPr/>
        </p:nvSpPr>
        <p:spPr>
          <a:xfrm>
            <a:off x="0" y="1098680"/>
            <a:ext cx="2141100" cy="2292935"/>
          </a:xfrm>
          <a:prstGeom prst="rect">
            <a:avLst/>
          </a:prstGeom>
          <a:solidFill>
            <a:schemeClr val="bg1"/>
          </a:solidFill>
        </p:spPr>
        <p:txBody>
          <a:bodyPr wrap="square" rtlCol="0">
            <a:spAutoFit/>
          </a:bodyPr>
          <a:lstStyle/>
          <a:p>
            <a:r>
              <a:rPr lang="en-US" sz="1300" dirty="0">
                <a:solidFill>
                  <a:srgbClr val="0059B4"/>
                </a:solidFill>
              </a:rPr>
              <a:t>Each MAD bulk density is merged with its nearest neighboring GRA bulk density to compare and then devise a way to correct the GRA data for core diameter variations. LILY facilitates this because the corrections are dependent on coring system and lithology.</a:t>
            </a:r>
          </a:p>
        </p:txBody>
      </p:sp>
      <p:pic>
        <p:nvPicPr>
          <p:cNvPr id="4" name="Picture 3" descr="A group of images of a feather&#10;&#10;Description automatically generated with medium confidence">
            <a:extLst>
              <a:ext uri="{FF2B5EF4-FFF2-40B4-BE49-F238E27FC236}">
                <a16:creationId xmlns:a16="http://schemas.microsoft.com/office/drawing/2014/main" id="{1FEDB3F8-5CDA-15A0-0289-621E8398F1BE}"/>
              </a:ext>
            </a:extLst>
          </p:cNvPr>
          <p:cNvPicPr>
            <a:picLocks noChangeAspect="1"/>
          </p:cNvPicPr>
          <p:nvPr/>
        </p:nvPicPr>
        <p:blipFill>
          <a:blip r:embed="rId3"/>
          <a:stretch>
            <a:fillRect/>
          </a:stretch>
        </p:blipFill>
        <p:spPr>
          <a:xfrm>
            <a:off x="2141100" y="989839"/>
            <a:ext cx="6846178" cy="5780241"/>
          </a:xfrm>
          <a:prstGeom prst="rect">
            <a:avLst/>
          </a:prstGeom>
        </p:spPr>
      </p:pic>
      <p:sp>
        <p:nvSpPr>
          <p:cNvPr id="5" name="TextBox 4">
            <a:extLst>
              <a:ext uri="{FF2B5EF4-FFF2-40B4-BE49-F238E27FC236}">
                <a16:creationId xmlns:a16="http://schemas.microsoft.com/office/drawing/2014/main" id="{C8D51825-9C68-7549-440E-747F73757A41}"/>
              </a:ext>
            </a:extLst>
          </p:cNvPr>
          <p:cNvSpPr txBox="1"/>
          <p:nvPr/>
        </p:nvSpPr>
        <p:spPr>
          <a:xfrm>
            <a:off x="0" y="3693006"/>
            <a:ext cx="2151528" cy="1200329"/>
          </a:xfrm>
          <a:prstGeom prst="rect">
            <a:avLst/>
          </a:prstGeom>
          <a:solidFill>
            <a:schemeClr val="bg1"/>
          </a:solidFill>
        </p:spPr>
        <p:txBody>
          <a:bodyPr wrap="square" rtlCol="0">
            <a:spAutoFit/>
          </a:bodyPr>
          <a:lstStyle/>
          <a:p>
            <a:r>
              <a:rPr lang="en-US" dirty="0">
                <a:solidFill>
                  <a:srgbClr val="00B050"/>
                </a:solidFill>
              </a:rPr>
              <a:t>We also have detected intervals that give anomalous whole-round GRA Bulk Densities, and so we can avoid them when analyzing other whole-round data</a:t>
            </a:r>
          </a:p>
        </p:txBody>
      </p:sp>
      <p:cxnSp>
        <p:nvCxnSpPr>
          <p:cNvPr id="6" name="Straight Arrow Connector 5">
            <a:extLst>
              <a:ext uri="{FF2B5EF4-FFF2-40B4-BE49-F238E27FC236}">
                <a16:creationId xmlns:a16="http://schemas.microsoft.com/office/drawing/2014/main" id="{2C2FBFD6-B743-9C20-E598-A6E6506E9D77}"/>
              </a:ext>
            </a:extLst>
          </p:cNvPr>
          <p:cNvCxnSpPr>
            <a:cxnSpLocks/>
          </p:cNvCxnSpPr>
          <p:nvPr/>
        </p:nvCxnSpPr>
        <p:spPr bwMode="auto">
          <a:xfrm>
            <a:off x="2274570" y="3906855"/>
            <a:ext cx="459138" cy="0"/>
          </a:xfrm>
          <a:prstGeom prst="straightConnector1">
            <a:avLst/>
          </a:prstGeom>
          <a:solidFill>
            <a:schemeClr val="accent1"/>
          </a:solidFill>
          <a:ln w="50800" cap="flat" cmpd="sng" algn="ctr">
            <a:solidFill>
              <a:srgbClr val="00B05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2" name="Right Triangle 11">
            <a:extLst>
              <a:ext uri="{FF2B5EF4-FFF2-40B4-BE49-F238E27FC236}">
                <a16:creationId xmlns:a16="http://schemas.microsoft.com/office/drawing/2014/main" id="{95BC2261-AA0E-F03D-0BEA-FD13A359016D}"/>
              </a:ext>
            </a:extLst>
          </p:cNvPr>
          <p:cNvSpPr/>
          <p:nvPr/>
        </p:nvSpPr>
        <p:spPr bwMode="auto">
          <a:xfrm rot="5400000">
            <a:off x="2685378" y="3687857"/>
            <a:ext cx="2138081" cy="2023782"/>
          </a:xfrm>
          <a:prstGeom prst="rtTriangle">
            <a:avLst/>
          </a:prstGeom>
          <a:noFill/>
          <a:ln w="508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B050"/>
              </a:solidFill>
              <a:effectLst/>
              <a:latin typeface="Arial" charset="0"/>
              <a:ea typeface="ＭＳ Ｐゴシック" charset="0"/>
              <a:cs typeface="ＭＳ Ｐゴシック" charset="0"/>
            </a:endParaRPr>
          </a:p>
        </p:txBody>
      </p:sp>
      <p:sp>
        <p:nvSpPr>
          <p:cNvPr id="15" name="Right Arrow 14">
            <a:extLst>
              <a:ext uri="{FF2B5EF4-FFF2-40B4-BE49-F238E27FC236}">
                <a16:creationId xmlns:a16="http://schemas.microsoft.com/office/drawing/2014/main" id="{24C8B608-1A25-C519-F927-DB91CA77894D}"/>
              </a:ext>
            </a:extLst>
          </p:cNvPr>
          <p:cNvSpPr/>
          <p:nvPr/>
        </p:nvSpPr>
        <p:spPr bwMode="auto">
          <a:xfrm>
            <a:off x="4914228" y="3785347"/>
            <a:ext cx="275664" cy="121508"/>
          </a:xfrm>
          <a:prstGeom prst="rightArrow">
            <a:avLst/>
          </a:prstGeom>
          <a:solidFill>
            <a:srgbClr val="B41E14"/>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7" name="Right Arrow 16">
            <a:extLst>
              <a:ext uri="{FF2B5EF4-FFF2-40B4-BE49-F238E27FC236}">
                <a16:creationId xmlns:a16="http://schemas.microsoft.com/office/drawing/2014/main" id="{1590D4B2-DE1D-AA5E-14E8-A7F2E285F1EE}"/>
              </a:ext>
            </a:extLst>
          </p:cNvPr>
          <p:cNvSpPr/>
          <p:nvPr/>
        </p:nvSpPr>
        <p:spPr bwMode="auto">
          <a:xfrm>
            <a:off x="4628478" y="4051877"/>
            <a:ext cx="275664" cy="121508"/>
          </a:xfrm>
          <a:prstGeom prst="rightArrow">
            <a:avLst/>
          </a:prstGeom>
          <a:solidFill>
            <a:srgbClr val="FFC0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8" name="TextBox 17">
            <a:extLst>
              <a:ext uri="{FF2B5EF4-FFF2-40B4-BE49-F238E27FC236}">
                <a16:creationId xmlns:a16="http://schemas.microsoft.com/office/drawing/2014/main" id="{7EEC348C-6B69-913B-DB05-5D990172F338}"/>
              </a:ext>
            </a:extLst>
          </p:cNvPr>
          <p:cNvSpPr txBox="1"/>
          <p:nvPr/>
        </p:nvSpPr>
        <p:spPr>
          <a:xfrm>
            <a:off x="5089032" y="3474700"/>
            <a:ext cx="2614787" cy="246221"/>
          </a:xfrm>
          <a:prstGeom prst="rect">
            <a:avLst/>
          </a:prstGeom>
          <a:solidFill>
            <a:schemeClr val="bg1"/>
          </a:solidFill>
        </p:spPr>
        <p:txBody>
          <a:bodyPr wrap="square" rtlCol="0">
            <a:spAutoFit/>
          </a:bodyPr>
          <a:lstStyle/>
          <a:p>
            <a:r>
              <a:rPr lang="en-US" sz="1000" dirty="0">
                <a:solidFill>
                  <a:srgbClr val="B41E14"/>
                </a:solidFill>
              </a:rPr>
              <a:t>Shift gabbro GRA density by +0.312 g/cm</a:t>
            </a:r>
            <a:r>
              <a:rPr lang="en-US" sz="1000" baseline="30000" dirty="0">
                <a:solidFill>
                  <a:srgbClr val="B41E14"/>
                </a:solidFill>
              </a:rPr>
              <a:t>3</a:t>
            </a:r>
            <a:r>
              <a:rPr lang="en-US" sz="1000" dirty="0">
                <a:solidFill>
                  <a:srgbClr val="B41E14"/>
                </a:solidFill>
              </a:rPr>
              <a:t> </a:t>
            </a:r>
          </a:p>
        </p:txBody>
      </p:sp>
      <p:sp>
        <p:nvSpPr>
          <p:cNvPr id="20" name="TextBox 19">
            <a:extLst>
              <a:ext uri="{FF2B5EF4-FFF2-40B4-BE49-F238E27FC236}">
                <a16:creationId xmlns:a16="http://schemas.microsoft.com/office/drawing/2014/main" id="{D831D758-B7BB-AD7F-BDA0-5F5BA99AC372}"/>
              </a:ext>
            </a:extLst>
          </p:cNvPr>
          <p:cNvSpPr txBox="1"/>
          <p:nvPr/>
        </p:nvSpPr>
        <p:spPr>
          <a:xfrm>
            <a:off x="5102430" y="3491200"/>
            <a:ext cx="2583075" cy="246221"/>
          </a:xfrm>
          <a:prstGeom prst="rect">
            <a:avLst/>
          </a:prstGeom>
          <a:solidFill>
            <a:schemeClr val="tx1"/>
          </a:solidFill>
        </p:spPr>
        <p:txBody>
          <a:bodyPr wrap="square" rtlCol="0">
            <a:spAutoFit/>
          </a:bodyPr>
          <a:lstStyle/>
          <a:p>
            <a:r>
              <a:rPr lang="en-US" sz="1000" dirty="0">
                <a:solidFill>
                  <a:srgbClr val="FFC000"/>
                </a:solidFill>
              </a:rPr>
              <a:t>Shift basalt GRA density by +0.324 g/cm</a:t>
            </a:r>
            <a:r>
              <a:rPr lang="en-US" sz="1000" baseline="30000" dirty="0">
                <a:solidFill>
                  <a:srgbClr val="FFC000"/>
                </a:solidFill>
              </a:rPr>
              <a:t>3</a:t>
            </a:r>
            <a:r>
              <a:rPr lang="en-US" sz="1000" dirty="0">
                <a:solidFill>
                  <a:srgbClr val="FFC000"/>
                </a:solidFill>
              </a:rPr>
              <a:t> </a:t>
            </a:r>
          </a:p>
        </p:txBody>
      </p:sp>
      <p:sp>
        <p:nvSpPr>
          <p:cNvPr id="23" name="TextBox 22">
            <a:extLst>
              <a:ext uri="{FF2B5EF4-FFF2-40B4-BE49-F238E27FC236}">
                <a16:creationId xmlns:a16="http://schemas.microsoft.com/office/drawing/2014/main" id="{C3B22127-6009-D645-8E42-E95103E284FD}"/>
              </a:ext>
            </a:extLst>
          </p:cNvPr>
          <p:cNvSpPr txBox="1"/>
          <p:nvPr/>
        </p:nvSpPr>
        <p:spPr>
          <a:xfrm>
            <a:off x="0" y="5336373"/>
            <a:ext cx="2025448" cy="1292662"/>
          </a:xfrm>
          <a:prstGeom prst="rect">
            <a:avLst/>
          </a:prstGeom>
          <a:solidFill>
            <a:schemeClr val="bg1"/>
          </a:solidFill>
        </p:spPr>
        <p:txBody>
          <a:bodyPr wrap="square" rtlCol="0">
            <a:spAutoFit/>
          </a:bodyPr>
          <a:lstStyle/>
          <a:p>
            <a:r>
              <a:rPr lang="en-US" sz="1300" dirty="0">
                <a:solidFill>
                  <a:srgbClr val="AA2828"/>
                </a:solidFill>
              </a:rPr>
              <a:t>LILY has over 3.7 million GRA bulk densities. After correcting them, they can be used to compute a high-resolution porosity dataset</a:t>
            </a:r>
          </a:p>
        </p:txBody>
      </p:sp>
      <p:pic>
        <p:nvPicPr>
          <p:cNvPr id="24" name="Picture 23" descr="A machine with several objects&#10;&#10;Description automatically generated with medium confidence">
            <a:extLst>
              <a:ext uri="{FF2B5EF4-FFF2-40B4-BE49-F238E27FC236}">
                <a16:creationId xmlns:a16="http://schemas.microsoft.com/office/drawing/2014/main" id="{347854A6-9790-2480-EB7E-AE48BB297A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25" y="3435958"/>
            <a:ext cx="2163872" cy="1908457"/>
          </a:xfrm>
          <a:prstGeom prst="rect">
            <a:avLst/>
          </a:prstGeom>
        </p:spPr>
      </p:pic>
    </p:spTree>
    <p:extLst>
      <p:ext uri="{BB962C8B-B14F-4D97-AF65-F5344CB8AC3E}">
        <p14:creationId xmlns:p14="http://schemas.microsoft.com/office/powerpoint/2010/main" val="169492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par>
                                <p:cTn id="19" presetID="2" presetClass="entr" presetSubtype="8" fill="hold" grpId="1"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xit" presetSubtype="4" fill="hold" nodeType="clickEffect">
                                  <p:stCondLst>
                                    <p:cond delay="0"/>
                                  </p:stCondLst>
                                  <p:childTnLst>
                                    <p:anim calcmode="lin" valueType="num">
                                      <p:cBhvr additive="base">
                                        <p:cTn id="30" dur="500"/>
                                        <p:tgtEl>
                                          <p:spTgt spid="24"/>
                                        </p:tgtEl>
                                        <p:attrNameLst>
                                          <p:attrName>ppt_y</p:attrName>
                                        </p:attrNameLst>
                                      </p:cBhvr>
                                      <p:tavLst>
                                        <p:tav tm="0">
                                          <p:val>
                                            <p:strVal val="#ppt_y"/>
                                          </p:val>
                                        </p:tav>
                                        <p:tav tm="100000">
                                          <p:val>
                                            <p:strVal val="#ppt_y+#ppt_h*1.125000"/>
                                          </p:val>
                                        </p:tav>
                                      </p:tavLst>
                                    </p:anim>
                                    <p:animEffect transition="out" filter="wipe(down)">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par>
                                <p:cTn id="33" presetID="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9"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500"/>
                                        <p:tgtEl>
                                          <p:spTgt spid="12"/>
                                        </p:tgtEl>
                                      </p:cBhvr>
                                    </p:animEffect>
                                  </p:childTnLst>
                                </p:cTn>
                              </p:par>
                              <p:par>
                                <p:cTn id="40" presetID="2" presetClass="entr" presetSubtype="8"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5" grpId="0" animBg="1"/>
      <p:bldP spid="17" grpId="0" animBg="1"/>
      <p:bldP spid="18" grpId="0" animBg="1"/>
      <p:bldP spid="20" grpId="0" animBg="1"/>
      <p:bldP spid="2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F0015-8B39-9540-858B-470967E8A828}"/>
              </a:ext>
            </a:extLst>
          </p:cNvPr>
          <p:cNvSpPr>
            <a:spLocks noGrp="1"/>
          </p:cNvSpPr>
          <p:nvPr>
            <p:ph type="title"/>
          </p:nvPr>
        </p:nvSpPr>
        <p:spPr/>
        <p:txBody>
          <a:bodyPr/>
          <a:lstStyle/>
          <a:p>
            <a:r>
              <a:rPr lang="en-US" dirty="0"/>
              <a:t>High-Resolution Porosities</a:t>
            </a:r>
          </a:p>
        </p:txBody>
      </p:sp>
      <p:sp>
        <p:nvSpPr>
          <p:cNvPr id="9" name="TextBox 8">
            <a:extLst>
              <a:ext uri="{FF2B5EF4-FFF2-40B4-BE49-F238E27FC236}">
                <a16:creationId xmlns:a16="http://schemas.microsoft.com/office/drawing/2014/main" id="{E037E622-3077-F922-62FD-239E0576E84D}"/>
              </a:ext>
            </a:extLst>
          </p:cNvPr>
          <p:cNvSpPr txBox="1"/>
          <p:nvPr/>
        </p:nvSpPr>
        <p:spPr>
          <a:xfrm>
            <a:off x="5406390" y="3154680"/>
            <a:ext cx="3429000" cy="1384995"/>
          </a:xfrm>
          <a:prstGeom prst="rect">
            <a:avLst/>
          </a:prstGeom>
          <a:solidFill>
            <a:schemeClr val="bg1"/>
          </a:solidFill>
        </p:spPr>
        <p:txBody>
          <a:bodyPr wrap="square" rtlCol="0">
            <a:spAutoFit/>
          </a:bodyPr>
          <a:lstStyle/>
          <a:p>
            <a:r>
              <a:rPr lang="en-US" sz="1400" dirty="0">
                <a:solidFill>
                  <a:srgbClr val="005488"/>
                </a:solidFill>
              </a:rPr>
              <a:t>An example of how the high-resolution porosity data agree very well with the carefully measured MAD porosity data, while also providing much more information, including astronomical cyclicity and lithologic control on porosity.</a:t>
            </a:r>
          </a:p>
        </p:txBody>
      </p:sp>
      <p:pic>
        <p:nvPicPr>
          <p:cNvPr id="10" name="Picture 9" descr="A screen shot of a graph&#10;&#10;Description automatically generated">
            <a:extLst>
              <a:ext uri="{FF2B5EF4-FFF2-40B4-BE49-F238E27FC236}">
                <a16:creationId xmlns:a16="http://schemas.microsoft.com/office/drawing/2014/main" id="{091A36EF-274A-84E0-7C70-BDCA0C88F313}"/>
              </a:ext>
            </a:extLst>
          </p:cNvPr>
          <p:cNvPicPr>
            <a:picLocks noChangeAspect="1"/>
          </p:cNvPicPr>
          <p:nvPr/>
        </p:nvPicPr>
        <p:blipFill>
          <a:blip r:embed="rId3"/>
          <a:stretch>
            <a:fillRect/>
          </a:stretch>
        </p:blipFill>
        <p:spPr>
          <a:xfrm>
            <a:off x="2674577" y="1172086"/>
            <a:ext cx="4021189" cy="5100808"/>
          </a:xfrm>
          <a:prstGeom prst="rect">
            <a:avLst/>
          </a:prstGeom>
        </p:spPr>
      </p:pic>
      <p:pic>
        <p:nvPicPr>
          <p:cNvPr id="12" name="Picture 11" descr="A graph of a graph of a graph&#10;&#10;Description automatically generated with medium confidence">
            <a:extLst>
              <a:ext uri="{FF2B5EF4-FFF2-40B4-BE49-F238E27FC236}">
                <a16:creationId xmlns:a16="http://schemas.microsoft.com/office/drawing/2014/main" id="{1E28FBF9-47D8-67AD-D42A-91F27544A382}"/>
              </a:ext>
            </a:extLst>
          </p:cNvPr>
          <p:cNvPicPr>
            <a:picLocks noChangeAspect="1"/>
          </p:cNvPicPr>
          <p:nvPr/>
        </p:nvPicPr>
        <p:blipFill>
          <a:blip r:embed="rId4"/>
          <a:stretch>
            <a:fillRect/>
          </a:stretch>
        </p:blipFill>
        <p:spPr>
          <a:xfrm>
            <a:off x="2674577" y="1172086"/>
            <a:ext cx="4021189" cy="5100808"/>
          </a:xfrm>
          <a:prstGeom prst="rect">
            <a:avLst/>
          </a:prstGeom>
        </p:spPr>
      </p:pic>
      <p:pic>
        <p:nvPicPr>
          <p:cNvPr id="14" name="Picture 13" descr="A graph of a graph of a graph&#10;&#10;Description automatically generated with medium confidence">
            <a:extLst>
              <a:ext uri="{FF2B5EF4-FFF2-40B4-BE49-F238E27FC236}">
                <a16:creationId xmlns:a16="http://schemas.microsoft.com/office/drawing/2014/main" id="{B1E59AAA-E787-BA58-35E0-C25598A39343}"/>
              </a:ext>
            </a:extLst>
          </p:cNvPr>
          <p:cNvPicPr>
            <a:picLocks noChangeAspect="1"/>
          </p:cNvPicPr>
          <p:nvPr/>
        </p:nvPicPr>
        <p:blipFill>
          <a:blip r:embed="rId5"/>
          <a:stretch>
            <a:fillRect/>
          </a:stretch>
        </p:blipFill>
        <p:spPr>
          <a:xfrm>
            <a:off x="2674577" y="1172086"/>
            <a:ext cx="4021189" cy="5100808"/>
          </a:xfrm>
          <a:prstGeom prst="rect">
            <a:avLst/>
          </a:prstGeom>
        </p:spPr>
      </p:pic>
      <p:sp>
        <p:nvSpPr>
          <p:cNvPr id="5" name="TextBox 4">
            <a:extLst>
              <a:ext uri="{FF2B5EF4-FFF2-40B4-BE49-F238E27FC236}">
                <a16:creationId xmlns:a16="http://schemas.microsoft.com/office/drawing/2014/main" id="{2E0BF3F2-6C1E-9762-7FB4-0FD30C7176CB}"/>
              </a:ext>
            </a:extLst>
          </p:cNvPr>
          <p:cNvSpPr txBox="1"/>
          <p:nvPr/>
        </p:nvSpPr>
        <p:spPr>
          <a:xfrm>
            <a:off x="5989320" y="5613643"/>
            <a:ext cx="3154680" cy="1169551"/>
          </a:xfrm>
          <a:prstGeom prst="rect">
            <a:avLst/>
          </a:prstGeom>
          <a:solidFill>
            <a:schemeClr val="bg1"/>
          </a:solidFill>
        </p:spPr>
        <p:txBody>
          <a:bodyPr wrap="square" rtlCol="0">
            <a:spAutoFit/>
          </a:bodyPr>
          <a:lstStyle>
            <a:defPPr>
              <a:defRPr lang="en-US"/>
            </a:defPPr>
            <a:lvl1pPr>
              <a:defRPr sz="1400">
                <a:solidFill>
                  <a:srgbClr val="005488"/>
                </a:solidFill>
              </a:defRPr>
            </a:lvl1pPr>
          </a:lstStyle>
          <a:p>
            <a:r>
              <a:rPr lang="en-US" dirty="0"/>
              <a:t>Site U1387, which was cored on Expedition 339, is about 20 km south of Southern Portugal and about 150 km NNW of the Straight of Gibraltar (Stow et al., 2011).</a:t>
            </a:r>
          </a:p>
        </p:txBody>
      </p:sp>
    </p:spTree>
    <p:extLst>
      <p:ext uri="{BB962C8B-B14F-4D97-AF65-F5344CB8AC3E}">
        <p14:creationId xmlns:p14="http://schemas.microsoft.com/office/powerpoint/2010/main" val="325503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10"/>
                                        <p:tgtEl>
                                          <p:spTgt spid="10"/>
                                        </p:tgtEl>
                                      </p:cBhvr>
                                    </p:animEffect>
                                    <p:set>
                                      <p:cBhvr>
                                        <p:cTn id="7" dur="1" fill="hold">
                                          <p:stCondLst>
                                            <p:cond delay="9"/>
                                          </p:stCondLst>
                                        </p:cTn>
                                        <p:tgtEl>
                                          <p:spTgt spid="1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1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10"/>
                                        <p:tgtEl>
                                          <p:spTgt spid="12"/>
                                        </p:tgtEl>
                                      </p:cBhvr>
                                    </p:animEffect>
                                    <p:set>
                                      <p:cBhvr>
                                        <p:cTn id="15" dur="1" fill="hold">
                                          <p:stCondLst>
                                            <p:cond delay="9"/>
                                          </p:stCondLst>
                                        </p:cTn>
                                        <p:tgtEl>
                                          <p:spTgt spid="12"/>
                                        </p:tgtEl>
                                        <p:attrNameLst>
                                          <p:attrName>style.visibility</p:attrName>
                                        </p:attrNameLst>
                                      </p:cBhvr>
                                      <p:to>
                                        <p:strVal val="hidden"/>
                                      </p:to>
                                    </p:set>
                                  </p:childTnLst>
                                </p:cTn>
                              </p:par>
                              <p:par>
                                <p:cTn id="16" presetID="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1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74355</TotalTime>
  <Words>1867</Words>
  <Application>Microsoft Macintosh PowerPoint</Application>
  <PresentationFormat>On-screen Show (4:3)</PresentationFormat>
  <Paragraphs>169</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Avenir Book</vt:lpstr>
      <vt:lpstr>Cambria Math</vt:lpstr>
      <vt:lpstr>Helvetica</vt:lpstr>
      <vt:lpstr>Wingdings</vt:lpstr>
      <vt:lpstr>Blank Presentation</vt:lpstr>
      <vt:lpstr>EGU Meeting 2024</vt:lpstr>
      <vt:lpstr>Overview</vt:lpstr>
      <vt:lpstr>The LILY Database</vt:lpstr>
      <vt:lpstr>The LILY Database</vt:lpstr>
      <vt:lpstr>MAD Bulk Densities &amp; Porosities</vt:lpstr>
      <vt:lpstr>MAD Data</vt:lpstr>
      <vt:lpstr>MAD Grain Densities</vt:lpstr>
      <vt:lpstr>MAD and GRA Bulk Densities</vt:lpstr>
      <vt:lpstr>High-Resolution Porosities</vt:lpstr>
      <vt:lpstr>Porosity With Depth By Lithology</vt:lpstr>
      <vt:lpstr>Conclusions</vt:lpstr>
      <vt:lpstr>PowerPoint Presentation</vt:lpstr>
    </vt:vector>
  </TitlesOfParts>
  <Manager/>
  <Company>IODP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Gary Acton</dc:creator>
  <cp:keywords/>
  <dc:description/>
  <cp:lastModifiedBy>Acton, Gary</cp:lastModifiedBy>
  <cp:revision>1856</cp:revision>
  <cp:lastPrinted>2020-02-17T19:27:30Z</cp:lastPrinted>
  <dcterms:created xsi:type="dcterms:W3CDTF">2006-10-06T13:42:25Z</dcterms:created>
  <dcterms:modified xsi:type="dcterms:W3CDTF">2024-04-17T05:01:32Z</dcterms:modified>
  <cp:category/>
</cp:coreProperties>
</file>