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0" r:id="rId1"/>
  </p:sldMasterIdLst>
  <p:notesMasterIdLst>
    <p:notesMasterId r:id="rId20"/>
  </p:notesMasterIdLst>
  <p:sldIdLst>
    <p:sldId id="268" r:id="rId2"/>
    <p:sldId id="260" r:id="rId3"/>
    <p:sldId id="261" r:id="rId4"/>
    <p:sldId id="262" r:id="rId5"/>
    <p:sldId id="267" r:id="rId6"/>
    <p:sldId id="269" r:id="rId7"/>
    <p:sldId id="270" r:id="rId8"/>
    <p:sldId id="271" r:id="rId9"/>
    <p:sldId id="272" r:id="rId10"/>
    <p:sldId id="273" r:id="rId11"/>
    <p:sldId id="280" r:id="rId12"/>
    <p:sldId id="275" r:id="rId13"/>
    <p:sldId id="277" r:id="rId14"/>
    <p:sldId id="276" r:id="rId15"/>
    <p:sldId id="274" r:id="rId16"/>
    <p:sldId id="279" r:id="rId17"/>
    <p:sldId id="278" r:id="rId18"/>
    <p:sldId id="282" r:id="rId19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3737"/>
    <a:srgbClr val="EFF1F8"/>
    <a:srgbClr val="FFFFFF"/>
    <a:srgbClr val="5A5A66"/>
    <a:srgbClr val="F2F2F2"/>
    <a:srgbClr val="000000"/>
    <a:srgbClr val="445469"/>
    <a:srgbClr val="626162"/>
    <a:srgbClr val="C4D4E2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 autoAdjust="0"/>
    <p:restoredTop sz="95632" autoAdjust="0"/>
  </p:normalViewPr>
  <p:slideViewPr>
    <p:cSldViewPr snapToGrid="0" snapToObjects="1">
      <p:cViewPr varScale="1">
        <p:scale>
          <a:sx n="53" d="100"/>
          <a:sy n="53" d="100"/>
        </p:scale>
        <p:origin x="666" y="10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353B3-9A48-4610-987B-8C22BA17B0AF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822B5E-EE9B-47F4-B883-24F3D875DA93}">
      <dgm:prSet phldrT="[Text]" custT="1"/>
      <dgm:spPr>
        <a:solidFill>
          <a:schemeClr val="accent5">
            <a:lumMod val="50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Amasis MT pro" panose="02040504050005020304" pitchFamily="18" charset="0"/>
            </a:rPr>
            <a:t>Detection &amp; segmentation</a:t>
          </a:r>
        </a:p>
      </dgm:t>
    </dgm:pt>
    <dgm:pt modelId="{0380BB7C-1792-466A-93CB-89656D790E1D}" type="parTrans" cxnId="{E8081E92-ACEA-4E5C-9C42-671C979892DA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EAC30C97-2C04-438A-B97E-7CB71686ED83}" type="sibTrans" cxnId="{E8081E92-ACEA-4E5C-9C42-671C979892DA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16224FE0-4716-4D88-8D53-FBFAB52F4F2F}">
      <dgm:prSet phldrT="[Text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Amasis MT pro" panose="02040504050005020304" pitchFamily="18" charset="0"/>
            </a:rPr>
            <a:t>Automatic </a:t>
          </a:r>
          <a:r>
            <a:rPr lang="en-US" sz="2000" dirty="0" err="1">
              <a:latin typeface="Amasis MT pro" panose="02040504050005020304" pitchFamily="18" charset="0"/>
            </a:rPr>
            <a:t>georefferencing</a:t>
          </a:r>
          <a:endParaRPr lang="en-US" sz="2000" dirty="0">
            <a:latin typeface="Amasis MT pro" panose="02040504050005020304" pitchFamily="18" charset="0"/>
          </a:endParaRPr>
        </a:p>
      </dgm:t>
    </dgm:pt>
    <dgm:pt modelId="{461C0427-4607-4686-8118-91268E16E455}" type="parTrans" cxnId="{8D62499D-7083-4EC0-8903-84DEF8D444AB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57036347-EAE9-4FB8-8247-F5A3AC595A50}" type="sibTrans" cxnId="{8D62499D-7083-4EC0-8903-84DEF8D444AB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06EA28BC-D8CD-439C-ABC1-F298E650262B}">
      <dgm:prSet phldrT="[Text]" custT="1"/>
      <dgm:spPr>
        <a:solidFill>
          <a:schemeClr val="accent4">
            <a:lumMod val="50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Amasis MT pro" panose="02040504050005020304" pitchFamily="18" charset="0"/>
            </a:rPr>
            <a:t>GEOLOCATED SHAPEFILE</a:t>
          </a:r>
        </a:p>
      </dgm:t>
    </dgm:pt>
    <dgm:pt modelId="{59CFBA91-0C73-48FA-A4F9-DB7BC5D250B2}" type="parTrans" cxnId="{BCAB232B-8CA6-4677-ACA4-66381CE9E6F8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8932B13C-DF80-4645-B02F-6585C571C2C2}" type="sibTrans" cxnId="{BCAB232B-8CA6-4677-ACA4-66381CE9E6F8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B26E4A9F-23A4-4EAA-95EF-97815C5A34C3}" type="pres">
      <dgm:prSet presAssocID="{21F353B3-9A48-4610-987B-8C22BA17B0A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742AEE1-18A4-4618-8955-2DBBD841272D}" type="pres">
      <dgm:prSet presAssocID="{06EA28BC-D8CD-439C-ABC1-F298E650262B}" presName="Accent3" presStyleCnt="0"/>
      <dgm:spPr/>
    </dgm:pt>
    <dgm:pt modelId="{FA6BB3C4-D85D-400C-B605-E96C89249D70}" type="pres">
      <dgm:prSet presAssocID="{06EA28BC-D8CD-439C-ABC1-F298E650262B}" presName="Accent" presStyleLbl="node1" presStyleIdx="0" presStyleCnt="3"/>
      <dgm:spPr/>
    </dgm:pt>
    <dgm:pt modelId="{8599BD30-8459-4DC9-8F1E-9C6FC690EE87}" type="pres">
      <dgm:prSet presAssocID="{06EA28BC-D8CD-439C-ABC1-F298E650262B}" presName="ParentBackground3" presStyleCnt="0"/>
      <dgm:spPr/>
    </dgm:pt>
    <dgm:pt modelId="{CBECF1FA-033B-4277-93D4-FAC557A8B082}" type="pres">
      <dgm:prSet presAssocID="{06EA28BC-D8CD-439C-ABC1-F298E650262B}" presName="ParentBackground" presStyleLbl="fgAcc1" presStyleIdx="0" presStyleCnt="3"/>
      <dgm:spPr/>
    </dgm:pt>
    <dgm:pt modelId="{91C1A368-2341-49E9-9283-F982B3A5B395}" type="pres">
      <dgm:prSet presAssocID="{06EA28BC-D8CD-439C-ABC1-F298E650262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E3C620B-5A81-470B-B56B-ADCE4CB140B4}" type="pres">
      <dgm:prSet presAssocID="{16224FE0-4716-4D88-8D53-FBFAB52F4F2F}" presName="Accent2" presStyleCnt="0"/>
      <dgm:spPr/>
    </dgm:pt>
    <dgm:pt modelId="{A8027CA8-F56E-406C-8339-86637F409B52}" type="pres">
      <dgm:prSet presAssocID="{16224FE0-4716-4D88-8D53-FBFAB52F4F2F}" presName="Accent" presStyleLbl="node1" presStyleIdx="1" presStyleCnt="3"/>
      <dgm:spPr/>
    </dgm:pt>
    <dgm:pt modelId="{E21BFD7E-5623-411A-9C29-1B2FD0C6BC15}" type="pres">
      <dgm:prSet presAssocID="{16224FE0-4716-4D88-8D53-FBFAB52F4F2F}" presName="ParentBackground2" presStyleCnt="0"/>
      <dgm:spPr/>
    </dgm:pt>
    <dgm:pt modelId="{42615133-80AF-43B8-9D52-024FA336F567}" type="pres">
      <dgm:prSet presAssocID="{16224FE0-4716-4D88-8D53-FBFAB52F4F2F}" presName="ParentBackground" presStyleLbl="fgAcc1" presStyleIdx="1" presStyleCnt="3"/>
      <dgm:spPr/>
    </dgm:pt>
    <dgm:pt modelId="{D8F31EB7-F56E-4327-BB7D-DE78FA5E4FCB}" type="pres">
      <dgm:prSet presAssocID="{16224FE0-4716-4D88-8D53-FBFAB52F4F2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A34C076-B1A0-4E87-A01D-9635F26CE086}" type="pres">
      <dgm:prSet presAssocID="{2B822B5E-EE9B-47F4-B883-24F3D875DA93}" presName="Accent1" presStyleCnt="0"/>
      <dgm:spPr/>
    </dgm:pt>
    <dgm:pt modelId="{2C302B79-E8BE-4B24-9311-876044A3B6F9}" type="pres">
      <dgm:prSet presAssocID="{2B822B5E-EE9B-47F4-B883-24F3D875DA93}" presName="Accent" presStyleLbl="node1" presStyleIdx="2" presStyleCnt="3"/>
      <dgm:spPr/>
    </dgm:pt>
    <dgm:pt modelId="{91EFD624-5521-4EFB-B000-29699918834A}" type="pres">
      <dgm:prSet presAssocID="{2B822B5E-EE9B-47F4-B883-24F3D875DA93}" presName="ParentBackground1" presStyleCnt="0"/>
      <dgm:spPr/>
    </dgm:pt>
    <dgm:pt modelId="{7F890DF0-2AEE-407F-BD0F-DB8A1769E11F}" type="pres">
      <dgm:prSet presAssocID="{2B822B5E-EE9B-47F4-B883-24F3D875DA93}" presName="ParentBackground" presStyleLbl="fgAcc1" presStyleIdx="2" presStyleCnt="3"/>
      <dgm:spPr/>
    </dgm:pt>
    <dgm:pt modelId="{E4A1B936-203B-44A4-9D41-F6706E708DF0}" type="pres">
      <dgm:prSet presAssocID="{2B822B5E-EE9B-47F4-B883-24F3D875DA9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B0B8C22-A3CA-4252-B253-9FE6630E0F3A}" type="presOf" srcId="{16224FE0-4716-4D88-8D53-FBFAB52F4F2F}" destId="{42615133-80AF-43B8-9D52-024FA336F567}" srcOrd="0" destOrd="0" presId="urn:microsoft.com/office/officeart/2011/layout/CircleProcess"/>
    <dgm:cxn modelId="{BCAB232B-8CA6-4677-ACA4-66381CE9E6F8}" srcId="{21F353B3-9A48-4610-987B-8C22BA17B0AF}" destId="{06EA28BC-D8CD-439C-ABC1-F298E650262B}" srcOrd="2" destOrd="0" parTransId="{59CFBA91-0C73-48FA-A4F9-DB7BC5D250B2}" sibTransId="{8932B13C-DF80-4645-B02F-6585C571C2C2}"/>
    <dgm:cxn modelId="{6BBBB931-AD15-4796-A38F-EDC72CBC17E5}" type="presOf" srcId="{2B822B5E-EE9B-47F4-B883-24F3D875DA93}" destId="{E4A1B936-203B-44A4-9D41-F6706E708DF0}" srcOrd="1" destOrd="0" presId="urn:microsoft.com/office/officeart/2011/layout/CircleProcess"/>
    <dgm:cxn modelId="{E8081E92-ACEA-4E5C-9C42-671C979892DA}" srcId="{21F353B3-9A48-4610-987B-8C22BA17B0AF}" destId="{2B822B5E-EE9B-47F4-B883-24F3D875DA93}" srcOrd="0" destOrd="0" parTransId="{0380BB7C-1792-466A-93CB-89656D790E1D}" sibTransId="{EAC30C97-2C04-438A-B97E-7CB71686ED83}"/>
    <dgm:cxn modelId="{A60B9F92-C86D-4E0D-BAA6-0561A14BE33B}" type="presOf" srcId="{21F353B3-9A48-4610-987B-8C22BA17B0AF}" destId="{B26E4A9F-23A4-4EAA-95EF-97815C5A34C3}" srcOrd="0" destOrd="0" presId="urn:microsoft.com/office/officeart/2011/layout/CircleProcess"/>
    <dgm:cxn modelId="{8D62499D-7083-4EC0-8903-84DEF8D444AB}" srcId="{21F353B3-9A48-4610-987B-8C22BA17B0AF}" destId="{16224FE0-4716-4D88-8D53-FBFAB52F4F2F}" srcOrd="1" destOrd="0" parTransId="{461C0427-4607-4686-8118-91268E16E455}" sibTransId="{57036347-EAE9-4FB8-8247-F5A3AC595A50}"/>
    <dgm:cxn modelId="{5ED445A2-25A6-465B-AC48-AAA7F5D1EAB3}" type="presOf" srcId="{2B822B5E-EE9B-47F4-B883-24F3D875DA93}" destId="{7F890DF0-2AEE-407F-BD0F-DB8A1769E11F}" srcOrd="0" destOrd="0" presId="urn:microsoft.com/office/officeart/2011/layout/CircleProcess"/>
    <dgm:cxn modelId="{D1943DB0-18FE-4382-AAAC-2AB598236000}" type="presOf" srcId="{16224FE0-4716-4D88-8D53-FBFAB52F4F2F}" destId="{D8F31EB7-F56E-4327-BB7D-DE78FA5E4FCB}" srcOrd="1" destOrd="0" presId="urn:microsoft.com/office/officeart/2011/layout/CircleProcess"/>
    <dgm:cxn modelId="{4C21ECC4-DF2A-485A-B8A7-47CD1A3173AD}" type="presOf" srcId="{06EA28BC-D8CD-439C-ABC1-F298E650262B}" destId="{CBECF1FA-033B-4277-93D4-FAC557A8B082}" srcOrd="0" destOrd="0" presId="urn:microsoft.com/office/officeart/2011/layout/CircleProcess"/>
    <dgm:cxn modelId="{21DF82D3-F479-4B9E-8CAD-D98497292E2F}" type="presOf" srcId="{06EA28BC-D8CD-439C-ABC1-F298E650262B}" destId="{91C1A368-2341-49E9-9283-F982B3A5B395}" srcOrd="1" destOrd="0" presId="urn:microsoft.com/office/officeart/2011/layout/CircleProcess"/>
    <dgm:cxn modelId="{A39B6B95-3287-4DB9-AFA0-8A4AA8B0A8F8}" type="presParOf" srcId="{B26E4A9F-23A4-4EAA-95EF-97815C5A34C3}" destId="{2742AEE1-18A4-4618-8955-2DBBD841272D}" srcOrd="0" destOrd="0" presId="urn:microsoft.com/office/officeart/2011/layout/CircleProcess"/>
    <dgm:cxn modelId="{59F01C2C-33A0-417D-927C-73089EA970FD}" type="presParOf" srcId="{2742AEE1-18A4-4618-8955-2DBBD841272D}" destId="{FA6BB3C4-D85D-400C-B605-E96C89249D70}" srcOrd="0" destOrd="0" presId="urn:microsoft.com/office/officeart/2011/layout/CircleProcess"/>
    <dgm:cxn modelId="{D55C067B-DEAC-4008-9E34-FC2692B3298C}" type="presParOf" srcId="{B26E4A9F-23A4-4EAA-95EF-97815C5A34C3}" destId="{8599BD30-8459-4DC9-8F1E-9C6FC690EE87}" srcOrd="1" destOrd="0" presId="urn:microsoft.com/office/officeart/2011/layout/CircleProcess"/>
    <dgm:cxn modelId="{A4AC4231-3D7E-47B2-A2E8-0EE26B2702BC}" type="presParOf" srcId="{8599BD30-8459-4DC9-8F1E-9C6FC690EE87}" destId="{CBECF1FA-033B-4277-93D4-FAC557A8B082}" srcOrd="0" destOrd="0" presId="urn:microsoft.com/office/officeart/2011/layout/CircleProcess"/>
    <dgm:cxn modelId="{1275CAE0-0A33-4D57-B46F-DD0BE79DB533}" type="presParOf" srcId="{B26E4A9F-23A4-4EAA-95EF-97815C5A34C3}" destId="{91C1A368-2341-49E9-9283-F982B3A5B395}" srcOrd="2" destOrd="0" presId="urn:microsoft.com/office/officeart/2011/layout/CircleProcess"/>
    <dgm:cxn modelId="{EDFB38AB-9E40-41CC-8941-2629CD683A0D}" type="presParOf" srcId="{B26E4A9F-23A4-4EAA-95EF-97815C5A34C3}" destId="{0E3C620B-5A81-470B-B56B-ADCE4CB140B4}" srcOrd="3" destOrd="0" presId="urn:microsoft.com/office/officeart/2011/layout/CircleProcess"/>
    <dgm:cxn modelId="{C3F487A5-69A6-45CB-8A08-0AE07BE8425C}" type="presParOf" srcId="{0E3C620B-5A81-470B-B56B-ADCE4CB140B4}" destId="{A8027CA8-F56E-406C-8339-86637F409B52}" srcOrd="0" destOrd="0" presId="urn:microsoft.com/office/officeart/2011/layout/CircleProcess"/>
    <dgm:cxn modelId="{630052A2-D784-4E01-ADF6-02728ECF367D}" type="presParOf" srcId="{B26E4A9F-23A4-4EAA-95EF-97815C5A34C3}" destId="{E21BFD7E-5623-411A-9C29-1B2FD0C6BC15}" srcOrd="4" destOrd="0" presId="urn:microsoft.com/office/officeart/2011/layout/CircleProcess"/>
    <dgm:cxn modelId="{88297480-A4AF-4AFD-BA78-590EE75DD274}" type="presParOf" srcId="{E21BFD7E-5623-411A-9C29-1B2FD0C6BC15}" destId="{42615133-80AF-43B8-9D52-024FA336F567}" srcOrd="0" destOrd="0" presId="urn:microsoft.com/office/officeart/2011/layout/CircleProcess"/>
    <dgm:cxn modelId="{8563B364-A5D9-4C96-BAFD-115C08F5078D}" type="presParOf" srcId="{B26E4A9F-23A4-4EAA-95EF-97815C5A34C3}" destId="{D8F31EB7-F56E-4327-BB7D-DE78FA5E4FCB}" srcOrd="5" destOrd="0" presId="urn:microsoft.com/office/officeart/2011/layout/CircleProcess"/>
    <dgm:cxn modelId="{FC19E8D4-72D7-404D-89D0-4A340F3E3369}" type="presParOf" srcId="{B26E4A9F-23A4-4EAA-95EF-97815C5A34C3}" destId="{3A34C076-B1A0-4E87-A01D-9635F26CE086}" srcOrd="6" destOrd="0" presId="urn:microsoft.com/office/officeart/2011/layout/CircleProcess"/>
    <dgm:cxn modelId="{CDA78252-3238-47B8-8BCD-B2E994A839A7}" type="presParOf" srcId="{3A34C076-B1A0-4E87-A01D-9635F26CE086}" destId="{2C302B79-E8BE-4B24-9311-876044A3B6F9}" srcOrd="0" destOrd="0" presId="urn:microsoft.com/office/officeart/2011/layout/CircleProcess"/>
    <dgm:cxn modelId="{3D7664AC-8346-4A16-B38A-EBA840A8C707}" type="presParOf" srcId="{B26E4A9F-23A4-4EAA-95EF-97815C5A34C3}" destId="{91EFD624-5521-4EFB-B000-29699918834A}" srcOrd="7" destOrd="0" presId="urn:microsoft.com/office/officeart/2011/layout/CircleProcess"/>
    <dgm:cxn modelId="{E52084FE-F526-42B3-A18B-ABD4F8FB829A}" type="presParOf" srcId="{91EFD624-5521-4EFB-B000-29699918834A}" destId="{7F890DF0-2AEE-407F-BD0F-DB8A1769E11F}" srcOrd="0" destOrd="0" presId="urn:microsoft.com/office/officeart/2011/layout/CircleProcess"/>
    <dgm:cxn modelId="{A52CEB0C-5C3E-4718-A37F-1CB328BA7D11}" type="presParOf" srcId="{B26E4A9F-23A4-4EAA-95EF-97815C5A34C3}" destId="{E4A1B936-203B-44A4-9D41-F6706E708DF0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BB3C4-D85D-400C-B605-E96C89249D70}">
      <dsp:nvSpPr>
        <dsp:cNvPr id="0" name=""/>
        <dsp:cNvSpPr/>
      </dsp:nvSpPr>
      <dsp:spPr>
        <a:xfrm>
          <a:off x="6342720" y="1047466"/>
          <a:ext cx="2774713" cy="27752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CF1FA-033B-4277-93D4-FAC557A8B082}">
      <dsp:nvSpPr>
        <dsp:cNvPr id="0" name=""/>
        <dsp:cNvSpPr/>
      </dsp:nvSpPr>
      <dsp:spPr>
        <a:xfrm>
          <a:off x="6434849" y="1139990"/>
          <a:ext cx="2590455" cy="2590179"/>
        </a:xfrm>
        <a:prstGeom prst="ellipse">
          <a:avLst/>
        </a:prstGeom>
        <a:solidFill>
          <a:schemeClr val="accent4">
            <a:lumMod val="5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masis MT pro" panose="02040504050005020304" pitchFamily="18" charset="0"/>
            </a:rPr>
            <a:t>GEOLOCATED SHAPEFILE</a:t>
          </a:r>
        </a:p>
      </dsp:txBody>
      <dsp:txXfrm>
        <a:off x="6805172" y="1510085"/>
        <a:ext cx="1849809" cy="1849989"/>
      </dsp:txXfrm>
    </dsp:sp>
    <dsp:sp modelId="{A8027CA8-F56E-406C-8339-86637F409B52}">
      <dsp:nvSpPr>
        <dsp:cNvPr id="0" name=""/>
        <dsp:cNvSpPr/>
      </dsp:nvSpPr>
      <dsp:spPr>
        <a:xfrm rot="2700000">
          <a:off x="3478315" y="1050821"/>
          <a:ext cx="2768030" cy="2768030"/>
        </a:xfrm>
        <a:prstGeom prst="teardrop">
          <a:avLst>
            <a:gd name="adj" fmla="val 100000"/>
          </a:avLst>
        </a:prstGeom>
        <a:solidFill>
          <a:schemeClr val="accent4">
            <a:hueOff val="7442170"/>
            <a:satOff val="-2600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15133-80AF-43B8-9D52-024FA336F567}">
      <dsp:nvSpPr>
        <dsp:cNvPr id="0" name=""/>
        <dsp:cNvSpPr/>
      </dsp:nvSpPr>
      <dsp:spPr>
        <a:xfrm>
          <a:off x="3567103" y="1139990"/>
          <a:ext cx="2590455" cy="2590179"/>
        </a:xfrm>
        <a:prstGeom prst="ellipse">
          <a:avLst/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accent4">
              <a:hueOff val="7442170"/>
              <a:satOff val="-2600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masis MT pro" panose="02040504050005020304" pitchFamily="18" charset="0"/>
            </a:rPr>
            <a:t>Automatic </a:t>
          </a:r>
          <a:r>
            <a:rPr lang="en-US" sz="2000" kern="1200" dirty="0" err="1">
              <a:latin typeface="Amasis MT pro" panose="02040504050005020304" pitchFamily="18" charset="0"/>
            </a:rPr>
            <a:t>georefferencing</a:t>
          </a:r>
          <a:endParaRPr lang="en-US" sz="2000" kern="1200" dirty="0">
            <a:latin typeface="Amasis MT pro" panose="02040504050005020304" pitchFamily="18" charset="0"/>
          </a:endParaRPr>
        </a:p>
      </dsp:txBody>
      <dsp:txXfrm>
        <a:off x="3937426" y="1510085"/>
        <a:ext cx="1849809" cy="1849989"/>
      </dsp:txXfrm>
    </dsp:sp>
    <dsp:sp modelId="{2C302B79-E8BE-4B24-9311-876044A3B6F9}">
      <dsp:nvSpPr>
        <dsp:cNvPr id="0" name=""/>
        <dsp:cNvSpPr/>
      </dsp:nvSpPr>
      <dsp:spPr>
        <a:xfrm rot="2700000">
          <a:off x="610569" y="1050821"/>
          <a:ext cx="2768030" cy="2768030"/>
        </a:xfrm>
        <a:prstGeom prst="teardrop">
          <a:avLst>
            <a:gd name="adj" fmla="val 100000"/>
          </a:avLst>
        </a:prstGeom>
        <a:solidFill>
          <a:schemeClr val="accent4">
            <a:hueOff val="14884340"/>
            <a:satOff val="-52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90DF0-2AEE-407F-BD0F-DB8A1769E11F}">
      <dsp:nvSpPr>
        <dsp:cNvPr id="0" name=""/>
        <dsp:cNvSpPr/>
      </dsp:nvSpPr>
      <dsp:spPr>
        <a:xfrm>
          <a:off x="699357" y="1139990"/>
          <a:ext cx="2590455" cy="2590179"/>
        </a:xfrm>
        <a:prstGeom prst="ellipse">
          <a:avLst/>
        </a:prstGeom>
        <a:solidFill>
          <a:schemeClr val="accent5">
            <a:lumMod val="50000"/>
            <a:alpha val="90000"/>
          </a:schemeClr>
        </a:solidFill>
        <a:ln w="12700" cap="flat" cmpd="sng" algn="ctr">
          <a:solidFill>
            <a:schemeClr val="accent4">
              <a:hueOff val="14884340"/>
              <a:satOff val="-52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masis MT pro" panose="02040504050005020304" pitchFamily="18" charset="0"/>
            </a:rPr>
            <a:t>Detection &amp; segmentation</a:t>
          </a:r>
        </a:p>
      </dsp:txBody>
      <dsp:txXfrm>
        <a:off x="1069680" y="1510085"/>
        <a:ext cx="1849809" cy="184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09-Apr-24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3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5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6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3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3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diagramLayout" Target="../diagrams/layout1.xml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diagramData" Target="../diagrams/data1.xml"/><Relationship Id="rId2" Type="http://schemas.openxmlformats.org/officeDocument/2006/relationships/image" Target="../media/image63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40.jpeg"/><Relationship Id="rId4" Type="http://schemas.openxmlformats.org/officeDocument/2006/relationships/image" Target="../media/image42.jpe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9BD01-6A8D-0C2B-7718-9601B72A074D}"/>
              </a:ext>
            </a:extLst>
          </p:cNvPr>
          <p:cNvGrpSpPr/>
          <p:nvPr/>
        </p:nvGrpSpPr>
        <p:grpSpPr>
          <a:xfrm>
            <a:off x="11887200" y="341549"/>
            <a:ext cx="12078087" cy="11773569"/>
            <a:chOff x="1678224" y="-348269"/>
            <a:chExt cx="2455355" cy="2239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000FCE-CD22-A4C4-DEFC-0AB95D7FB140}"/>
                </a:ext>
              </a:extLst>
            </p:cNvPr>
            <p:cNvGrpSpPr/>
            <p:nvPr/>
          </p:nvGrpSpPr>
          <p:grpSpPr>
            <a:xfrm>
              <a:off x="1678224" y="-348269"/>
              <a:ext cx="2455355" cy="2239132"/>
              <a:chOff x="4836303" y="-1084135"/>
              <a:chExt cx="7222002" cy="6970259"/>
            </a:xfrm>
          </p:grpSpPr>
          <p:pic>
            <p:nvPicPr>
              <p:cNvPr id="5" name="Picture 4" descr="A aerial view of a park and a river&#10;&#10;Description automatically generated">
                <a:extLst>
                  <a:ext uri="{FF2B5EF4-FFF2-40B4-BE49-F238E27FC236}">
                    <a16:creationId xmlns:a16="http://schemas.microsoft.com/office/drawing/2014/main" id="{953374DB-E9AF-00BF-43C6-F59832F88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973052" y="-1084135"/>
                <a:ext cx="3085253" cy="3230305"/>
              </a:xfrm>
              <a:prstGeom prst="teardrop">
                <a:avLst/>
              </a:prstGeom>
            </p:spPr>
          </p:pic>
          <p:pic>
            <p:nvPicPr>
              <p:cNvPr id="6" name="Picture 5" descr="A aerial view of a city&#10;&#10;Description automatically generated">
                <a:extLst>
                  <a:ext uri="{FF2B5EF4-FFF2-40B4-BE49-F238E27FC236}">
                    <a16:creationId xmlns:a16="http://schemas.microsoft.com/office/drawing/2014/main" id="{BD70AD6C-5F88-8475-25E9-BE9B2BE70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252315" y="2409418"/>
                <a:ext cx="1900467" cy="1989820"/>
              </a:xfrm>
              <a:prstGeom prst="ellipse">
                <a:avLst/>
              </a:prstGeom>
            </p:spPr>
          </p:pic>
          <p:pic>
            <p:nvPicPr>
              <p:cNvPr id="7" name="Picture 6" descr="A blue roof of a building&#10;&#10;Description automatically generated">
                <a:extLst>
                  <a:ext uri="{FF2B5EF4-FFF2-40B4-BE49-F238E27FC236}">
                    <a16:creationId xmlns:a16="http://schemas.microsoft.com/office/drawing/2014/main" id="{DA26544C-0B50-074C-3813-9997C0FD3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36303" y="2211572"/>
                <a:ext cx="3830229" cy="3674552"/>
              </a:xfrm>
              <a:prstGeom prst="ellipse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28C991-2483-BFA7-31BD-6197DDC1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173" y="-248394"/>
              <a:ext cx="969645" cy="87820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8" name="Picture 7" descr="A logo of a green leaf with a sun and wind turbines&#10;&#10;Description automatically generated">
            <a:extLst>
              <a:ext uri="{FF2B5EF4-FFF2-40B4-BE49-F238E27FC236}">
                <a16:creationId xmlns:a16="http://schemas.microsoft.com/office/drawing/2014/main" id="{F7FBD1EE-E3B9-6833-A60F-0C95C8552A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62153" y="12058304"/>
            <a:ext cx="1453343" cy="145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F9B1A-59C5-D5CC-8AB5-21CD2ABBB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38" y="12099061"/>
            <a:ext cx="2153964" cy="137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27F90-1673-DEF8-21A8-FD8BF42A6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0848" y="12344308"/>
            <a:ext cx="4354481" cy="1371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7C2CE-3014-0E17-D348-10BE35500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38" y="140099"/>
            <a:ext cx="1694707" cy="1631551"/>
          </a:xfrm>
          <a:prstGeom prst="rect">
            <a:avLst/>
          </a:prstGeom>
          <a:effectLst>
            <a:glow rad="63500">
              <a:srgbClr val="EFF1F8">
                <a:alpha val="50000"/>
              </a:srgb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368CE3-B2F7-41EE-4802-B79D9E666F4F}"/>
              </a:ext>
            </a:extLst>
          </p:cNvPr>
          <p:cNvSpPr txBox="1"/>
          <p:nvPr/>
        </p:nvSpPr>
        <p:spPr>
          <a:xfrm>
            <a:off x="438150" y="2686050"/>
            <a:ext cx="11750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Amasis MT pro" panose="02040504050005020304" pitchFamily="18" charset="0"/>
                <a:ea typeface="+mj-lt"/>
                <a:cs typeface="+mj-lt"/>
              </a:rPr>
              <a:t>DEEP LEARNING BASED AUTOMATION IN ROOFTOP SOLAR POTENTIAL ESTIMATION</a:t>
            </a:r>
            <a:endParaRPr lang="en-US" sz="4400" dirty="0">
              <a:latin typeface="Amasis MT pro" panose="020405040500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715B5-BE76-7D98-9C52-37335DF6F1A3}"/>
              </a:ext>
            </a:extLst>
          </p:cNvPr>
          <p:cNvCxnSpPr/>
          <p:nvPr/>
        </p:nvCxnSpPr>
        <p:spPr>
          <a:xfrm>
            <a:off x="0" y="5010150"/>
            <a:ext cx="13239750" cy="0"/>
          </a:xfrm>
          <a:prstGeom prst="line">
            <a:avLst/>
          </a:prstGeom>
          <a:ln w="57150"/>
          <a:effectLst>
            <a:glow rad="50800"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3FBB05-9B46-FD47-5182-52E3FCA254F1}"/>
              </a:ext>
            </a:extLst>
          </p:cNvPr>
          <p:cNvCxnSpPr>
            <a:cxnSpLocks/>
          </p:cNvCxnSpPr>
          <p:nvPr/>
        </p:nvCxnSpPr>
        <p:spPr>
          <a:xfrm>
            <a:off x="0" y="2400300"/>
            <a:ext cx="13505326" cy="0"/>
          </a:xfrm>
          <a:prstGeom prst="line">
            <a:avLst/>
          </a:prstGeom>
          <a:ln w="57150"/>
          <a:effectLst>
            <a:glow rad="50800"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64C134-2434-6D19-461A-2F67840EF823}"/>
              </a:ext>
            </a:extLst>
          </p:cNvPr>
          <p:cNvCxnSpPr>
            <a:cxnSpLocks/>
          </p:cNvCxnSpPr>
          <p:nvPr/>
        </p:nvCxnSpPr>
        <p:spPr>
          <a:xfrm>
            <a:off x="0" y="8286750"/>
            <a:ext cx="11753850" cy="0"/>
          </a:xfrm>
          <a:prstGeom prst="line">
            <a:avLst/>
          </a:prstGeom>
          <a:ln w="57150"/>
          <a:effectLst>
            <a:glow rad="50800"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9BEF95-688C-BE46-3A38-616AE07260CB}"/>
              </a:ext>
            </a:extLst>
          </p:cNvPr>
          <p:cNvSpPr txBox="1"/>
          <p:nvPr/>
        </p:nvSpPr>
        <p:spPr>
          <a:xfrm>
            <a:off x="438150" y="5676900"/>
            <a:ext cx="10687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Amasis MT pro" panose="02040504050005020304" pitchFamily="18" charset="0"/>
                <a:cs typeface="Times New Roman"/>
              </a:rPr>
              <a:t>Poster Presentation by</a:t>
            </a:r>
          </a:p>
          <a:p>
            <a:pPr algn="l"/>
            <a:endParaRPr lang="en-US" sz="3600" dirty="0">
              <a:latin typeface="Amasis MT pro" panose="02040504050005020304" pitchFamily="18" charset="0"/>
              <a:cs typeface="Times New Roman"/>
            </a:endParaRPr>
          </a:p>
          <a:p>
            <a:pPr algn="l"/>
            <a:r>
              <a:rPr lang="en-US" sz="3600" b="1" dirty="0">
                <a:latin typeface="Amasis MT pro" panose="02040504050005020304" pitchFamily="18" charset="0"/>
                <a:cs typeface="Times New Roman"/>
              </a:rPr>
              <a:t>APRATIM BHATTACHARYA </a:t>
            </a:r>
          </a:p>
          <a:p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CDA1CC-9838-9A72-2F9A-92BFF9CF4BCA}"/>
              </a:ext>
            </a:extLst>
          </p:cNvPr>
          <p:cNvSpPr txBox="1"/>
          <p:nvPr/>
        </p:nvSpPr>
        <p:spPr>
          <a:xfrm>
            <a:off x="438149" y="8737217"/>
            <a:ext cx="11449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Amasis MT pro" panose="02040504050005020304" pitchFamily="18" charset="0"/>
                <a:cs typeface="Times New Roman"/>
              </a:rPr>
              <a:t>Ranbir And Chitra Gupta School Of Infrastructure Design And Management</a:t>
            </a:r>
          </a:p>
          <a:p>
            <a:pPr algn="l"/>
            <a:endParaRPr lang="en-US" sz="3600" b="1" dirty="0">
              <a:latin typeface="Amasis MT pro" panose="02040504050005020304" pitchFamily="18" charset="0"/>
              <a:cs typeface="Times New Roman"/>
            </a:endParaRPr>
          </a:p>
          <a:p>
            <a:pPr algn="l"/>
            <a:r>
              <a:rPr lang="en-US" sz="3600" b="1" dirty="0">
                <a:latin typeface="Amasis MT pro" panose="02040504050005020304" pitchFamily="18" charset="0"/>
                <a:cs typeface="Times New Roman"/>
              </a:rPr>
              <a:t>Indian Institute Of Technology Kharagpur </a:t>
            </a:r>
            <a:endParaRPr lang="en-US" b="1" dirty="0">
              <a:latin typeface="Amasis MT pro" panose="020405040500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67886D-BFAE-C4AB-BE8F-997ABC75CBD8}"/>
              </a:ext>
            </a:extLst>
          </p:cNvPr>
          <p:cNvCxnSpPr>
            <a:cxnSpLocks/>
          </p:cNvCxnSpPr>
          <p:nvPr/>
        </p:nvCxnSpPr>
        <p:spPr>
          <a:xfrm>
            <a:off x="0" y="11121741"/>
            <a:ext cx="12496800" cy="0"/>
          </a:xfrm>
          <a:prstGeom prst="line">
            <a:avLst/>
          </a:prstGeom>
          <a:ln w="57150"/>
          <a:effectLst>
            <a:glow rad="50800"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45">
            <a:extLst>
              <a:ext uri="{FF2B5EF4-FFF2-40B4-BE49-F238E27FC236}">
                <a16:creationId xmlns:a16="http://schemas.microsoft.com/office/drawing/2014/main" id="{EE263920-DADF-434F-E890-676C5242FE1B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Model Implementation and process result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5B35D9-AD61-DFA9-7035-6EF8F06268B1}"/>
              </a:ext>
            </a:extLst>
          </p:cNvPr>
          <p:cNvGrpSpPr/>
          <p:nvPr/>
        </p:nvGrpSpPr>
        <p:grpSpPr>
          <a:xfrm>
            <a:off x="1967285" y="1759159"/>
            <a:ext cx="20023979" cy="11956841"/>
            <a:chOff x="1559671" y="1635690"/>
            <a:chExt cx="20023979" cy="119568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C9307F8-0920-3B76-09A7-E176AD58E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671" y="1635690"/>
              <a:ext cx="20023979" cy="1195684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110438-7102-575C-74EA-89F5657D525D}"/>
                </a:ext>
              </a:extLst>
            </p:cNvPr>
            <p:cNvSpPr/>
            <p:nvPr/>
          </p:nvSpPr>
          <p:spPr>
            <a:xfrm>
              <a:off x="8001000" y="9067800"/>
              <a:ext cx="3981450" cy="1733550"/>
            </a:xfrm>
            <a:prstGeom prst="rect">
              <a:avLst/>
            </a:prstGeom>
            <a:solidFill>
              <a:srgbClr val="3737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5B0F49-BCC4-056F-E31B-214EEF66650C}"/>
                </a:ext>
              </a:extLst>
            </p:cNvPr>
            <p:cNvSpPr/>
            <p:nvPr/>
          </p:nvSpPr>
          <p:spPr>
            <a:xfrm>
              <a:off x="16363950" y="12080310"/>
              <a:ext cx="3981450" cy="1512221"/>
            </a:xfrm>
            <a:prstGeom prst="rect">
              <a:avLst/>
            </a:prstGeom>
            <a:solidFill>
              <a:srgbClr val="3737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ACF685-44CC-A5CB-CB60-08855628DDA2}"/>
              </a:ext>
            </a:extLst>
          </p:cNvPr>
          <p:cNvSpPr txBox="1"/>
          <p:nvPr/>
        </p:nvSpPr>
        <p:spPr>
          <a:xfrm>
            <a:off x="7924800" y="8896350"/>
            <a:ext cx="405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Segmented image output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7B1CD-B147-7260-B039-92F0BD416844}"/>
              </a:ext>
            </a:extLst>
          </p:cNvPr>
          <p:cNvSpPr txBox="1"/>
          <p:nvPr/>
        </p:nvSpPr>
        <p:spPr>
          <a:xfrm>
            <a:off x="15982950" y="12236255"/>
            <a:ext cx="405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Georeferenced image</a:t>
            </a:r>
          </a:p>
        </p:txBody>
      </p:sp>
    </p:spTree>
    <p:extLst>
      <p:ext uri="{BB962C8B-B14F-4D97-AF65-F5344CB8AC3E}">
        <p14:creationId xmlns:p14="http://schemas.microsoft.com/office/powerpoint/2010/main" val="275880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C6013-06D6-136B-2A49-60702D8D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675" y="2162223"/>
            <a:ext cx="20607125" cy="11553777"/>
          </a:xfrm>
          <a:prstGeom prst="rect">
            <a:avLst/>
          </a:prstGeom>
        </p:spPr>
      </p:pic>
      <p:sp>
        <p:nvSpPr>
          <p:cNvPr id="3" name="CuadroTexto 545">
            <a:extLst>
              <a:ext uri="{FF2B5EF4-FFF2-40B4-BE49-F238E27FC236}">
                <a16:creationId xmlns:a16="http://schemas.microsoft.com/office/drawing/2014/main" id="{A4E5BDE1-AF78-2869-E5BF-0C044BDF1CA1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Model Implementation and process result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3E06E8-3EB9-AF83-75F6-5FE7F399BFFC}"/>
              </a:ext>
            </a:extLst>
          </p:cNvPr>
          <p:cNvSpPr/>
          <p:nvPr/>
        </p:nvSpPr>
        <p:spPr>
          <a:xfrm>
            <a:off x="8498787" y="9658350"/>
            <a:ext cx="3981450" cy="17335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006A1-4C98-88B8-352F-C3F7BC35A1B1}"/>
              </a:ext>
            </a:extLst>
          </p:cNvPr>
          <p:cNvSpPr/>
          <p:nvPr/>
        </p:nvSpPr>
        <p:spPr>
          <a:xfrm>
            <a:off x="16441050" y="12515850"/>
            <a:ext cx="4685400" cy="1076681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80913-F48A-30B8-B139-CC9ACA602592}"/>
              </a:ext>
            </a:extLst>
          </p:cNvPr>
          <p:cNvSpPr txBox="1"/>
          <p:nvPr/>
        </p:nvSpPr>
        <p:spPr>
          <a:xfrm>
            <a:off x="8425762" y="9315450"/>
            <a:ext cx="405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Georeferenced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9AA6A-1AA9-5EC2-7701-29E3C211FCD3}"/>
              </a:ext>
            </a:extLst>
          </p:cNvPr>
          <p:cNvSpPr txBox="1"/>
          <p:nvPr/>
        </p:nvSpPr>
        <p:spPr>
          <a:xfrm>
            <a:off x="17071975" y="12515671"/>
            <a:ext cx="405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Vector polygons</a:t>
            </a:r>
          </a:p>
        </p:txBody>
      </p:sp>
    </p:spTree>
    <p:extLst>
      <p:ext uri="{BB962C8B-B14F-4D97-AF65-F5344CB8AC3E}">
        <p14:creationId xmlns:p14="http://schemas.microsoft.com/office/powerpoint/2010/main" val="300511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ADA407-154E-A03F-D4D3-8912CB5F3C72}"/>
              </a:ext>
            </a:extLst>
          </p:cNvPr>
          <p:cNvGrpSpPr/>
          <p:nvPr/>
        </p:nvGrpSpPr>
        <p:grpSpPr>
          <a:xfrm>
            <a:off x="714418" y="2726207"/>
            <a:ext cx="6993912" cy="6917903"/>
            <a:chOff x="-7785964" y="-1503649"/>
            <a:chExt cx="5540826" cy="5203304"/>
          </a:xfrm>
        </p:grpSpPr>
        <p:pic>
          <p:nvPicPr>
            <p:cNvPr id="5" name="Picture 4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4FE6C81D-1D62-DCB1-918C-15160028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785964" y="-1500700"/>
              <a:ext cx="2780827" cy="27432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51F9FD-6721-BF26-529A-3C87E8F83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782192" y="1238678"/>
              <a:ext cx="2780827" cy="2460977"/>
            </a:xfrm>
            <a:prstGeom prst="rect">
              <a:avLst/>
            </a:prstGeom>
          </p:spPr>
        </p:pic>
        <p:pic>
          <p:nvPicPr>
            <p:cNvPr id="7" name="Picture 6" descr="A aerial view of a park and a river&#10;&#10;Description automatically generated">
              <a:extLst>
                <a:ext uri="{FF2B5EF4-FFF2-40B4-BE49-F238E27FC236}">
                  <a16:creationId xmlns:a16="http://schemas.microsoft.com/office/drawing/2014/main" id="{DA805563-DA5A-CB06-4FFA-2136F53CE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013715" y="-1503649"/>
              <a:ext cx="2743198" cy="2743203"/>
            </a:xfrm>
            <a:prstGeom prst="rect">
              <a:avLst/>
            </a:prstGeom>
          </p:spPr>
        </p:pic>
        <p:pic>
          <p:nvPicPr>
            <p:cNvPr id="8" name="Picture 7" descr="An aerial view of a road intersection&#10;&#10;Description automatically generated">
              <a:extLst>
                <a:ext uri="{FF2B5EF4-FFF2-40B4-BE49-F238E27FC236}">
                  <a16:creationId xmlns:a16="http://schemas.microsoft.com/office/drawing/2014/main" id="{DCAF1137-B505-ABB1-D12F-0B82EDDC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014570" y="1236613"/>
              <a:ext cx="2769432" cy="245051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38C0E-D4E4-B8EF-F3E3-041B9C908F40}"/>
              </a:ext>
            </a:extLst>
          </p:cNvPr>
          <p:cNvGrpSpPr/>
          <p:nvPr/>
        </p:nvGrpSpPr>
        <p:grpSpPr>
          <a:xfrm>
            <a:off x="18037179" y="1339478"/>
            <a:ext cx="5368521" cy="5029965"/>
            <a:chOff x="2008282" y="-170449"/>
            <a:chExt cx="1858645" cy="1762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AEBBAF-9DA9-9620-4754-ABCFD2B4DBF7}"/>
                </a:ext>
              </a:extLst>
            </p:cNvPr>
            <p:cNvGrpSpPr/>
            <p:nvPr/>
          </p:nvGrpSpPr>
          <p:grpSpPr>
            <a:xfrm>
              <a:off x="2008282" y="-170449"/>
              <a:ext cx="1858645" cy="1762125"/>
              <a:chOff x="5807112" y="-530596"/>
              <a:chExt cx="5466881" cy="5485371"/>
            </a:xfrm>
          </p:grpSpPr>
          <p:pic>
            <p:nvPicPr>
              <p:cNvPr id="12" name="Picture 11" descr="A aerial view of a park and a river&#10;&#10;Description automatically generated">
                <a:extLst>
                  <a:ext uri="{FF2B5EF4-FFF2-40B4-BE49-F238E27FC236}">
                    <a16:creationId xmlns:a16="http://schemas.microsoft.com/office/drawing/2014/main" id="{50D006A6-E646-1D21-E95D-C57F5C2D1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653971" y="-530596"/>
                <a:ext cx="2620022" cy="2743201"/>
              </a:xfrm>
              <a:prstGeom prst="rect">
                <a:avLst/>
              </a:prstGeom>
            </p:spPr>
          </p:pic>
          <p:pic>
            <p:nvPicPr>
              <p:cNvPr id="13" name="Picture 12" descr="A aerial view of a city&#10;&#10;Description automatically generated">
                <a:extLst>
                  <a:ext uri="{FF2B5EF4-FFF2-40B4-BE49-F238E27FC236}">
                    <a16:creationId xmlns:a16="http://schemas.microsoft.com/office/drawing/2014/main" id="{83685332-4061-C227-FF52-720806730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653973" y="2206961"/>
                <a:ext cx="2620017" cy="2743201"/>
              </a:xfrm>
              <a:prstGeom prst="rect">
                <a:avLst/>
              </a:prstGeom>
            </p:spPr>
          </p:pic>
          <p:pic>
            <p:nvPicPr>
              <p:cNvPr id="14" name="Picture 13" descr="A blue roof of a building&#10;&#10;Description automatically generated">
                <a:extLst>
                  <a:ext uri="{FF2B5EF4-FFF2-40B4-BE49-F238E27FC236}">
                    <a16:creationId xmlns:a16="http://schemas.microsoft.com/office/drawing/2014/main" id="{764ADB86-31DA-4DEB-7619-A3F4C3723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07112" y="2211574"/>
                <a:ext cx="2859419" cy="2743201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876932-3C66-12AD-E20D-058825A4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283" y="-164093"/>
              <a:ext cx="969645" cy="8782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FBA24-A97F-1E42-BB84-8589B0E2E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5"/>
          <a:stretch/>
        </p:blipFill>
        <p:spPr bwMode="auto">
          <a:xfrm>
            <a:off x="18037907" y="7795295"/>
            <a:ext cx="5280589" cy="5106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4EF769F-DCC7-AF5C-E567-F31EC558F6B4}"/>
              </a:ext>
            </a:extLst>
          </p:cNvPr>
          <p:cNvSpPr txBox="1">
            <a:spLocks/>
          </p:cNvSpPr>
          <p:nvPr/>
        </p:nvSpPr>
        <p:spPr>
          <a:xfrm>
            <a:off x="18016453" y="103756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330EA680-D336-4FF7-8B7A-9848BB0A1C3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914400">
                <a:defRPr/>
              </a:pPr>
              <a:t>12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D2C215-7484-87C4-F14A-132F32CD343B}"/>
              </a:ext>
            </a:extLst>
          </p:cNvPr>
          <p:cNvGrpSpPr/>
          <p:nvPr/>
        </p:nvGrpSpPr>
        <p:grpSpPr>
          <a:xfrm>
            <a:off x="9859461" y="3905459"/>
            <a:ext cx="7025049" cy="4326771"/>
            <a:chOff x="0" y="0"/>
            <a:chExt cx="3868420" cy="210629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857D14-CFA0-FA4C-90BA-0F8CFA242FC0}"/>
                </a:ext>
              </a:extLst>
            </p:cNvPr>
            <p:cNvSpPr/>
            <p:nvPr/>
          </p:nvSpPr>
          <p:spPr>
            <a:xfrm>
              <a:off x="65836" y="819302"/>
              <a:ext cx="1302106" cy="2267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43CE23-4AE0-C377-0593-FE202B8CE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" t="2554" r="3033" b="5393"/>
            <a:stretch/>
          </p:blipFill>
          <p:spPr bwMode="auto">
            <a:xfrm>
              <a:off x="0" y="0"/>
              <a:ext cx="3868420" cy="21062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D968EAC4-9D82-6B39-749E-F020C567F6EB}"/>
              </a:ext>
            </a:extLst>
          </p:cNvPr>
          <p:cNvSpPr/>
          <p:nvPr/>
        </p:nvSpPr>
        <p:spPr>
          <a:xfrm>
            <a:off x="8325484" y="2803399"/>
            <a:ext cx="1333325" cy="6657573"/>
          </a:xfrm>
          <a:prstGeom prst="chevron">
            <a:avLst>
              <a:gd name="adj" fmla="val 76999"/>
            </a:avLst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BBA08A03-98F2-AB12-0128-2E5BF168E45C}"/>
              </a:ext>
            </a:extLst>
          </p:cNvPr>
          <p:cNvSpPr/>
          <p:nvPr/>
        </p:nvSpPr>
        <p:spPr>
          <a:xfrm>
            <a:off x="17096432" y="3716930"/>
            <a:ext cx="510988" cy="5927180"/>
          </a:xfrm>
          <a:prstGeom prst="leftBrac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112A62BB-4835-5D8B-ED68-A8C40CB4EC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666396"/>
              </p:ext>
            </p:extLst>
          </p:nvPr>
        </p:nvGraphicFramePr>
        <p:xfrm>
          <a:off x="7729785" y="8477764"/>
          <a:ext cx="9154726" cy="486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4" name="CuadroTexto 545">
            <a:extLst>
              <a:ext uri="{FF2B5EF4-FFF2-40B4-BE49-F238E27FC236}">
                <a16:creationId xmlns:a16="http://schemas.microsoft.com/office/drawing/2014/main" id="{C6F0512F-7774-FBC6-F922-C5D61E594D3F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GUI Process automation</a:t>
            </a:r>
          </a:p>
        </p:txBody>
      </p:sp>
    </p:spTree>
    <p:extLst>
      <p:ext uri="{BB962C8B-B14F-4D97-AF65-F5344CB8AC3E}">
        <p14:creationId xmlns:p14="http://schemas.microsoft.com/office/powerpoint/2010/main" val="3791144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790EE44F-CC61-7010-5742-3D8A30DCCC61}"/>
              </a:ext>
            </a:extLst>
          </p:cNvPr>
          <p:cNvSpPr/>
          <p:nvPr/>
        </p:nvSpPr>
        <p:spPr>
          <a:xfrm rot="5400000">
            <a:off x="11022270" y="7642928"/>
            <a:ext cx="1241929" cy="1115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6D330-4207-4D12-EDA8-523757F0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7531" r="3692" b="3894"/>
          <a:stretch/>
        </p:blipFill>
        <p:spPr>
          <a:xfrm>
            <a:off x="15992742" y="7598927"/>
            <a:ext cx="7705458" cy="5040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959954-DDE8-F3B7-09D7-F47CFBEA0B0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 b="48424"/>
          <a:stretch/>
        </p:blipFill>
        <p:spPr bwMode="auto">
          <a:xfrm>
            <a:off x="15992742" y="1231694"/>
            <a:ext cx="7705458" cy="630674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010DA-D8F6-D004-8912-42E1FFA17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6690" r="3596" b="6513"/>
          <a:stretch/>
        </p:blipFill>
        <p:spPr>
          <a:xfrm>
            <a:off x="9007845" y="2717488"/>
            <a:ext cx="5080838" cy="478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CD48B-73A7-0F7C-BB68-3CA9BE12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6536" r="3319" b="6666"/>
          <a:stretch/>
        </p:blipFill>
        <p:spPr>
          <a:xfrm>
            <a:off x="8960856" y="9029409"/>
            <a:ext cx="5174815" cy="4402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BF309-47DE-0994-60E1-6921148172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6405" r="4057" b="6849"/>
          <a:stretch/>
        </p:blipFill>
        <p:spPr>
          <a:xfrm>
            <a:off x="874593" y="2620052"/>
            <a:ext cx="6154629" cy="590393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5A4618A-83A9-FCED-786A-F1B0ADF253B3}"/>
              </a:ext>
            </a:extLst>
          </p:cNvPr>
          <p:cNvSpPr/>
          <p:nvPr/>
        </p:nvSpPr>
        <p:spPr>
          <a:xfrm>
            <a:off x="7424591" y="3895178"/>
            <a:ext cx="1187885" cy="791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5CA99-B399-1FC5-FA23-B51A910D6357}"/>
              </a:ext>
            </a:extLst>
          </p:cNvPr>
          <p:cNvSpPr txBox="1"/>
          <p:nvPr/>
        </p:nvSpPr>
        <p:spPr>
          <a:xfrm>
            <a:off x="1604875" y="9371161"/>
            <a:ext cx="601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Extracted Slope and Aspect map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4FA1E-5B24-55AE-EA02-919AA0570329}"/>
              </a:ext>
            </a:extLst>
          </p:cNvPr>
          <p:cNvSpPr txBox="1"/>
          <p:nvPr/>
        </p:nvSpPr>
        <p:spPr>
          <a:xfrm>
            <a:off x="17945101" y="12879608"/>
            <a:ext cx="451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ISRO solar calculator data*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F3015-B733-B9E7-2003-E38957F03613}"/>
              </a:ext>
            </a:extLst>
          </p:cNvPr>
          <p:cNvSpPr txBox="1"/>
          <p:nvPr/>
        </p:nvSpPr>
        <p:spPr>
          <a:xfrm>
            <a:off x="87717" y="13384889"/>
            <a:ext cx="452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*https://vedas.sac.gov.in/solar-calculator/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7F6911F7-CADC-820E-A56B-E48C4795910B}"/>
              </a:ext>
            </a:extLst>
          </p:cNvPr>
          <p:cNvSpPr txBox="1">
            <a:spLocks/>
          </p:cNvSpPr>
          <p:nvPr/>
        </p:nvSpPr>
        <p:spPr>
          <a:xfrm>
            <a:off x="9363971" y="658700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330EA680-D336-4FF7-8B7A-9848BB0A1C3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914400">
                <a:defRPr/>
              </a:pPr>
              <a:t>13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265A90-BCF8-ACAA-49CC-88345E2AEA35}"/>
              </a:ext>
            </a:extLst>
          </p:cNvPr>
          <p:cNvSpPr/>
          <p:nvPr/>
        </p:nvSpPr>
        <p:spPr>
          <a:xfrm>
            <a:off x="15637473" y="838200"/>
            <a:ext cx="8441727" cy="12594130"/>
          </a:xfrm>
          <a:prstGeom prst="rect">
            <a:avLst/>
          </a:prstGeom>
          <a:noFill/>
          <a:ln w="34925">
            <a:solidFill>
              <a:srgbClr val="EFF1F8"/>
            </a:solidFill>
            <a:prstDash val="dash"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545">
            <a:extLst>
              <a:ext uri="{FF2B5EF4-FFF2-40B4-BE49-F238E27FC236}">
                <a16:creationId xmlns:a16="http://schemas.microsoft.com/office/drawing/2014/main" id="{29F7790A-F8E2-B734-60A3-DA9A6443AC5B}"/>
              </a:ext>
            </a:extLst>
          </p:cNvPr>
          <p:cNvSpPr txBox="1"/>
          <p:nvPr/>
        </p:nvSpPr>
        <p:spPr>
          <a:xfrm>
            <a:off x="732135" y="-88437"/>
            <a:ext cx="17454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Generation of datasets for rooftop potential estimation</a:t>
            </a:r>
          </a:p>
        </p:txBody>
      </p:sp>
    </p:spTree>
    <p:extLst>
      <p:ext uri="{BB962C8B-B14F-4D97-AF65-F5344CB8AC3E}">
        <p14:creationId xmlns:p14="http://schemas.microsoft.com/office/powerpoint/2010/main" val="388876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4A453-C584-F993-EB69-25F77998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6690" r="3596" b="6513"/>
          <a:stretch/>
        </p:blipFill>
        <p:spPr>
          <a:xfrm>
            <a:off x="5427110" y="3283766"/>
            <a:ext cx="4080061" cy="3839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0AE30-9B43-D037-A4A9-7F0769003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6536" r="3319" b="6666"/>
          <a:stretch/>
        </p:blipFill>
        <p:spPr>
          <a:xfrm>
            <a:off x="277601" y="8001001"/>
            <a:ext cx="4193723" cy="3568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81ACE-144C-8BAC-6351-DEE8B8FE3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6405" r="4057" b="6849"/>
          <a:stretch/>
        </p:blipFill>
        <p:spPr>
          <a:xfrm>
            <a:off x="241717" y="3252133"/>
            <a:ext cx="4080060" cy="3913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D28832-89CA-813F-744B-0AA9F69CD434}"/>
              </a:ext>
            </a:extLst>
          </p:cNvPr>
          <p:cNvSpPr txBox="1"/>
          <p:nvPr/>
        </p:nvSpPr>
        <p:spPr>
          <a:xfrm>
            <a:off x="3418299" y="2081437"/>
            <a:ext cx="301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F9F096-AD27-067F-99EB-F330AD721F8B}"/>
              </a:ext>
            </a:extLst>
          </p:cNvPr>
          <p:cNvSpPr txBox="1"/>
          <p:nvPr/>
        </p:nvSpPr>
        <p:spPr>
          <a:xfrm>
            <a:off x="1550876" y="7139229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DSM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63E1E-1C58-FF2F-0D85-8FA9C1CAD6CF}"/>
              </a:ext>
            </a:extLst>
          </p:cNvPr>
          <p:cNvSpPr txBox="1"/>
          <p:nvPr/>
        </p:nvSpPr>
        <p:spPr>
          <a:xfrm>
            <a:off x="6732964" y="716275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FB389-1D33-282B-449B-0C5AE4318883}"/>
              </a:ext>
            </a:extLst>
          </p:cNvPr>
          <p:cNvSpPr txBox="1"/>
          <p:nvPr/>
        </p:nvSpPr>
        <p:spPr>
          <a:xfrm>
            <a:off x="1329279" y="11569173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ASPECT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16171-5596-084A-7FFB-010D18F1C755}"/>
              </a:ext>
            </a:extLst>
          </p:cNvPr>
          <p:cNvSpPr txBox="1"/>
          <p:nvPr/>
        </p:nvSpPr>
        <p:spPr>
          <a:xfrm>
            <a:off x="6384435" y="11583866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SUN PATH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37AE3F-697A-D1F5-14FE-B5025ECD8BC0}"/>
              </a:ext>
            </a:extLst>
          </p:cNvPr>
          <p:cNvPicPr/>
          <p:nvPr/>
        </p:nvPicPr>
        <p:blipFill rotWithShape="1">
          <a:blip r:embed="rId5" cstate="print"/>
          <a:srcRect r="19355"/>
          <a:stretch/>
        </p:blipFill>
        <p:spPr>
          <a:xfrm>
            <a:off x="11056781" y="4797666"/>
            <a:ext cx="3687920" cy="3882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B2567C8C-EF75-5E3C-A1E3-9E3B826D4DFF}"/>
              </a:ext>
            </a:extLst>
          </p:cNvPr>
          <p:cNvSpPr/>
          <p:nvPr/>
        </p:nvSpPr>
        <p:spPr>
          <a:xfrm>
            <a:off x="10442184" y="1771650"/>
            <a:ext cx="574196" cy="9797522"/>
          </a:xfrm>
          <a:prstGeom prst="rightBrac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C5D5C-D6B8-5747-2C83-D4BC4F038018}"/>
              </a:ext>
            </a:extLst>
          </p:cNvPr>
          <p:cNvSpPr txBox="1"/>
          <p:nvPr/>
        </p:nvSpPr>
        <p:spPr>
          <a:xfrm>
            <a:off x="11683776" y="3896681"/>
            <a:ext cx="278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Python scripting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F43110-17EC-29D9-8CF1-3E3F3FF9B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6758" r="4057" b="7345"/>
          <a:stretch/>
        </p:blipFill>
        <p:spPr>
          <a:xfrm>
            <a:off x="17125630" y="1291648"/>
            <a:ext cx="6382494" cy="50577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7168C8-80A0-B756-75E6-B622455B04AE}"/>
              </a:ext>
            </a:extLst>
          </p:cNvPr>
          <p:cNvSpPr txBox="1"/>
          <p:nvPr/>
        </p:nvSpPr>
        <p:spPr>
          <a:xfrm>
            <a:off x="18423692" y="454185"/>
            <a:ext cx="378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Output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72D92D-FBA5-C63F-B6A8-D7F6DA04DA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7531" r="3692" b="3894"/>
          <a:stretch/>
        </p:blipFill>
        <p:spPr>
          <a:xfrm>
            <a:off x="4928150" y="8001001"/>
            <a:ext cx="4797445" cy="35681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6527DB-E9C6-ABD1-8E2C-6831227B8E52}"/>
              </a:ext>
            </a:extLst>
          </p:cNvPr>
          <p:cNvSpPr txBox="1"/>
          <p:nvPr/>
        </p:nvSpPr>
        <p:spPr>
          <a:xfrm>
            <a:off x="243538" y="13171819"/>
            <a:ext cx="2280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**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Hillshade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= 255.0 * ((cos(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Zenith_rad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) * cos(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Slope_rad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)) + (sin(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Zenith_rad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) * sin(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Slope_rad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) * cos(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Azimuth_rad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Aspect_rad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)))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F5CE2C-4895-40DF-FE76-AA619F2F4B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8230" r="2378" b="8531"/>
          <a:stretch/>
        </p:blipFill>
        <p:spPr>
          <a:xfrm>
            <a:off x="16919182" y="7378020"/>
            <a:ext cx="6391938" cy="50577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35D56D-C56B-F7FC-F5F4-3F762394E178}"/>
              </a:ext>
            </a:extLst>
          </p:cNvPr>
          <p:cNvSpPr txBox="1"/>
          <p:nvPr/>
        </p:nvSpPr>
        <p:spPr>
          <a:xfrm>
            <a:off x="10773394" y="11021844"/>
            <a:ext cx="460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Hill-shade extraction**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F1B11B7-F546-4602-3AD1-32AC6CDE2511}"/>
              </a:ext>
            </a:extLst>
          </p:cNvPr>
          <p:cNvSpPr/>
          <p:nvPr/>
        </p:nvSpPr>
        <p:spPr>
          <a:xfrm flipH="1">
            <a:off x="15020078" y="1771645"/>
            <a:ext cx="555942" cy="9797522"/>
          </a:xfrm>
          <a:prstGeom prst="rightBrac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28" name="CuadroTexto 545">
            <a:extLst>
              <a:ext uri="{FF2B5EF4-FFF2-40B4-BE49-F238E27FC236}">
                <a16:creationId xmlns:a16="http://schemas.microsoft.com/office/drawing/2014/main" id="{AA5FF85C-3707-30F4-B51B-FE578EF664D8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Hillshade</a:t>
            </a:r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 preparation</a:t>
            </a:r>
          </a:p>
        </p:txBody>
      </p:sp>
    </p:spTree>
    <p:extLst>
      <p:ext uri="{BB962C8B-B14F-4D97-AF65-F5344CB8AC3E}">
        <p14:creationId xmlns:p14="http://schemas.microsoft.com/office/powerpoint/2010/main" val="399822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E0F5A-D70C-2E89-E616-854DEE889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6758" r="4057" b="7345"/>
          <a:stretch/>
        </p:blipFill>
        <p:spPr>
          <a:xfrm>
            <a:off x="448647" y="1948628"/>
            <a:ext cx="6681480" cy="5236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656CD-2690-7FB3-0EF3-6C81084B37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8230" r="2378" b="8531"/>
          <a:stretch/>
        </p:blipFill>
        <p:spPr>
          <a:xfrm>
            <a:off x="438759" y="7709592"/>
            <a:ext cx="6691368" cy="529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35DB4-937E-E1A6-32B1-70DACB1E3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7345" r="3531" b="7345"/>
          <a:stretch/>
        </p:blipFill>
        <p:spPr>
          <a:xfrm>
            <a:off x="8847688" y="7709212"/>
            <a:ext cx="6682273" cy="526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4C45B-8215-7056-1B74-0962994C99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t="7345" r="4150" b="7345"/>
          <a:stretch/>
        </p:blipFill>
        <p:spPr>
          <a:xfrm>
            <a:off x="8847687" y="1948629"/>
            <a:ext cx="6682273" cy="5236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FB41F-6C3E-4A18-0594-678AC62FA4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t="7345" r="3688" b="7345"/>
          <a:stretch/>
        </p:blipFill>
        <p:spPr>
          <a:xfrm>
            <a:off x="17253450" y="7723520"/>
            <a:ext cx="6685441" cy="5236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E681-4900-E097-5714-7323731A93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7" t="7345" r="3318" b="7345"/>
          <a:stretch/>
        </p:blipFill>
        <p:spPr>
          <a:xfrm>
            <a:off x="17253450" y="1948629"/>
            <a:ext cx="6685441" cy="5236161"/>
          </a:xfrm>
          <a:prstGeom prst="rect">
            <a:avLst/>
          </a:prstGeom>
        </p:spPr>
      </p:pic>
      <p:sp>
        <p:nvSpPr>
          <p:cNvPr id="9" name="CuadroTexto 545">
            <a:extLst>
              <a:ext uri="{FF2B5EF4-FFF2-40B4-BE49-F238E27FC236}">
                <a16:creationId xmlns:a16="http://schemas.microsoft.com/office/drawing/2014/main" id="{28BB9899-96C5-A9A3-C822-97FABB11887B}"/>
              </a:ext>
            </a:extLst>
          </p:cNvPr>
          <p:cNvSpPr txBox="1"/>
          <p:nvPr/>
        </p:nvSpPr>
        <p:spPr>
          <a:xfrm>
            <a:off x="852785" y="123469"/>
            <a:ext cx="23524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Extracted </a:t>
            </a:r>
            <a:r>
              <a:rPr lang="en-US" sz="7000" b="1" dirty="0" err="1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hillshdaes</a:t>
            </a:r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 at different times (using Python)</a:t>
            </a:r>
          </a:p>
        </p:txBody>
      </p:sp>
    </p:spTree>
    <p:extLst>
      <p:ext uri="{BB962C8B-B14F-4D97-AF65-F5344CB8AC3E}">
        <p14:creationId xmlns:p14="http://schemas.microsoft.com/office/powerpoint/2010/main" val="2459581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D28832-89CA-813F-744B-0AA9F69CD434}"/>
              </a:ext>
            </a:extLst>
          </p:cNvPr>
          <p:cNvSpPr txBox="1"/>
          <p:nvPr/>
        </p:nvSpPr>
        <p:spPr>
          <a:xfrm>
            <a:off x="3418299" y="1358549"/>
            <a:ext cx="301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Input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37AE3F-697A-D1F5-14FE-B5025ECD8BC0}"/>
              </a:ext>
            </a:extLst>
          </p:cNvPr>
          <p:cNvPicPr/>
          <p:nvPr/>
        </p:nvPicPr>
        <p:blipFill rotWithShape="1">
          <a:blip r:embed="rId2" cstate="print"/>
          <a:srcRect r="19355"/>
          <a:stretch/>
        </p:blipFill>
        <p:spPr>
          <a:xfrm>
            <a:off x="11056781" y="4797666"/>
            <a:ext cx="3687920" cy="3882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B2567C8C-EF75-5E3C-A1E3-9E3B826D4DFF}"/>
              </a:ext>
            </a:extLst>
          </p:cNvPr>
          <p:cNvSpPr/>
          <p:nvPr/>
        </p:nvSpPr>
        <p:spPr>
          <a:xfrm>
            <a:off x="10442184" y="1771650"/>
            <a:ext cx="574196" cy="9797522"/>
          </a:xfrm>
          <a:prstGeom prst="rightBrac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C5D5C-D6B8-5747-2C83-D4BC4F038018}"/>
              </a:ext>
            </a:extLst>
          </p:cNvPr>
          <p:cNvSpPr txBox="1"/>
          <p:nvPr/>
        </p:nvSpPr>
        <p:spPr>
          <a:xfrm>
            <a:off x="11683776" y="3896681"/>
            <a:ext cx="278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Python scripting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168C8-80A0-B756-75E6-B622455B04AE}"/>
              </a:ext>
            </a:extLst>
          </p:cNvPr>
          <p:cNvSpPr txBox="1"/>
          <p:nvPr/>
        </p:nvSpPr>
        <p:spPr>
          <a:xfrm>
            <a:off x="18423692" y="847554"/>
            <a:ext cx="378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Output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F1B11B7-F546-4602-3AD1-32AC6CDE2511}"/>
              </a:ext>
            </a:extLst>
          </p:cNvPr>
          <p:cNvSpPr/>
          <p:nvPr/>
        </p:nvSpPr>
        <p:spPr>
          <a:xfrm flipH="1">
            <a:off x="15020078" y="1771645"/>
            <a:ext cx="555942" cy="9797522"/>
          </a:xfrm>
          <a:prstGeom prst="rightBrac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62B90-5C86-6AD2-46F0-E36FEF3A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2" y="1916397"/>
            <a:ext cx="9051846" cy="6480691"/>
          </a:xfrm>
          <a:prstGeom prst="rect">
            <a:avLst/>
          </a:prstGeom>
        </p:spPr>
      </p:pic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20075A17-D40C-879C-CE88-2937F62F5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27" t="18584" r="16055" b="14159"/>
          <a:stretch/>
        </p:blipFill>
        <p:spPr>
          <a:xfrm>
            <a:off x="1907184" y="8680342"/>
            <a:ext cx="5236565" cy="4485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2DF3D-15A7-5DC4-F1CA-D7143B6C9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33" t="18355" r="13912" b="14701"/>
          <a:stretch/>
        </p:blipFill>
        <p:spPr>
          <a:xfrm>
            <a:off x="16924493" y="1676701"/>
            <a:ext cx="5946222" cy="5619816"/>
          </a:xfrm>
          <a:prstGeom prst="rect">
            <a:avLst/>
          </a:prstGeom>
        </p:spPr>
      </p:pic>
      <p:pic>
        <p:nvPicPr>
          <p:cNvPr id="16" name="Picture 15" descr="A map of land with red and yellow squares&#10;&#10;Description automatically generated">
            <a:extLst>
              <a:ext uri="{FF2B5EF4-FFF2-40B4-BE49-F238E27FC236}">
                <a16:creationId xmlns:a16="http://schemas.microsoft.com/office/drawing/2014/main" id="{F264BA70-36C5-C1F8-38ED-E805A91780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95" t="18596" r="13831" b="14539"/>
          <a:stretch/>
        </p:blipFill>
        <p:spPr>
          <a:xfrm>
            <a:off x="16954492" y="7662149"/>
            <a:ext cx="5946222" cy="5619816"/>
          </a:xfrm>
          <a:prstGeom prst="rect">
            <a:avLst/>
          </a:prstGeom>
        </p:spPr>
      </p:pic>
      <p:sp>
        <p:nvSpPr>
          <p:cNvPr id="21" name="CuadroTexto 545">
            <a:extLst>
              <a:ext uri="{FF2B5EF4-FFF2-40B4-BE49-F238E27FC236}">
                <a16:creationId xmlns:a16="http://schemas.microsoft.com/office/drawing/2014/main" id="{5335D0E3-257E-58D6-7A26-23C15B6ECF50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Rooftop Solar Potential estimation</a:t>
            </a:r>
          </a:p>
        </p:txBody>
      </p:sp>
    </p:spTree>
    <p:extLst>
      <p:ext uri="{BB962C8B-B14F-4D97-AF65-F5344CB8AC3E}">
        <p14:creationId xmlns:p14="http://schemas.microsoft.com/office/powerpoint/2010/main" val="257960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8EA3F-8350-06CA-08D0-2F3B522FC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8"/>
          <a:stretch/>
        </p:blipFill>
        <p:spPr>
          <a:xfrm>
            <a:off x="689097" y="2174172"/>
            <a:ext cx="10556611" cy="971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84EB-411D-3AAB-3A0A-518A0C0B2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t="51951" r="6361" b="1430"/>
          <a:stretch/>
        </p:blipFill>
        <p:spPr>
          <a:xfrm>
            <a:off x="14319627" y="7448550"/>
            <a:ext cx="8663306" cy="4437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42FFDF-E894-CAB8-B572-877F98525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11" r="600" b="49404"/>
          <a:stretch/>
        </p:blipFill>
        <p:spPr>
          <a:xfrm>
            <a:off x="14347537" y="1927677"/>
            <a:ext cx="8663306" cy="4437485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615F1720-5A98-1E0A-CCC4-5CFE5A82CED0}"/>
              </a:ext>
            </a:extLst>
          </p:cNvPr>
          <p:cNvSpPr/>
          <p:nvPr/>
        </p:nvSpPr>
        <p:spPr>
          <a:xfrm>
            <a:off x="12188826" y="2838451"/>
            <a:ext cx="475128" cy="8422338"/>
          </a:xfrm>
          <a:prstGeom prst="leftBrace">
            <a:avLst>
              <a:gd name="adj1" fmla="val 8333"/>
              <a:gd name="adj2" fmla="val 48521"/>
            </a:avLst>
          </a:prstGeom>
          <a:ln w="3492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31B81-CDC8-5768-87AD-208D70E699DF}"/>
              </a:ext>
            </a:extLst>
          </p:cNvPr>
          <p:cNvSpPr txBox="1"/>
          <p:nvPr/>
        </p:nvSpPr>
        <p:spPr>
          <a:xfrm>
            <a:off x="4818466" y="12654500"/>
            <a:ext cx="12269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Rooftop solar potential with building class information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545">
            <a:extLst>
              <a:ext uri="{FF2B5EF4-FFF2-40B4-BE49-F238E27FC236}">
                <a16:creationId xmlns:a16="http://schemas.microsoft.com/office/drawing/2014/main" id="{9E569FD6-0615-265E-AF82-60C0E12AC769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Rooftop Solar Potential estimation</a:t>
            </a:r>
          </a:p>
        </p:txBody>
      </p:sp>
    </p:spTree>
    <p:extLst>
      <p:ext uri="{BB962C8B-B14F-4D97-AF65-F5344CB8AC3E}">
        <p14:creationId xmlns:p14="http://schemas.microsoft.com/office/powerpoint/2010/main" val="28747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48658E-D373-E21A-C4A6-4A7DFB3E3EF5}"/>
              </a:ext>
            </a:extLst>
          </p:cNvPr>
          <p:cNvSpPr/>
          <p:nvPr/>
        </p:nvSpPr>
        <p:spPr>
          <a:xfrm>
            <a:off x="0" y="0"/>
            <a:ext cx="9505950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18C79-FEAE-841A-9AE5-B8E668B686D6}"/>
              </a:ext>
            </a:extLst>
          </p:cNvPr>
          <p:cNvSpPr txBox="1"/>
          <p:nvPr/>
        </p:nvSpPr>
        <p:spPr>
          <a:xfrm>
            <a:off x="-394446" y="2121021"/>
            <a:ext cx="584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pc="300" dirty="0">
                <a:latin typeface="Amasis MT pro" panose="02040504050005020304" pitchFamily="18" charset="0"/>
                <a:ea typeface="Lato Medium" panose="020F0502020204030203" pitchFamily="34" charset="0"/>
                <a:cs typeface="Times New Roman" panose="02020603050405020304" pitchFamily="18" charset="0"/>
              </a:rPr>
              <a:t>Authors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07AD9-7F5B-7A4D-3F85-7DA40C428BFE}"/>
              </a:ext>
            </a:extLst>
          </p:cNvPr>
          <p:cNvSpPr txBox="1"/>
          <p:nvPr/>
        </p:nvSpPr>
        <p:spPr>
          <a:xfrm>
            <a:off x="11241088" y="4055586"/>
            <a:ext cx="8361362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13800" b="1" spc="300" dirty="0">
                <a:latin typeface="Amasis MT pro" panose="02040504050005020304" pitchFamily="18" charset="0"/>
                <a:ea typeface="Source Sans Pro Semibold" panose="020B0503030403020204" pitchFamily="34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A7B75-6E28-8C02-A5D9-3198A72D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3" t="11707" r="1105" b="3046"/>
          <a:stretch/>
        </p:blipFill>
        <p:spPr>
          <a:xfrm>
            <a:off x="4969526" y="8849626"/>
            <a:ext cx="3129655" cy="294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DE8494-10B1-B8B3-8D27-969933D36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7" r="8558"/>
          <a:stretch/>
        </p:blipFill>
        <p:spPr>
          <a:xfrm>
            <a:off x="2533651" y="3990794"/>
            <a:ext cx="3085656" cy="3212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21B2D-6E39-82FC-67F2-73670AB25B8D}"/>
              </a:ext>
            </a:extLst>
          </p:cNvPr>
          <p:cNvSpPr txBox="1"/>
          <p:nvPr/>
        </p:nvSpPr>
        <p:spPr>
          <a:xfrm>
            <a:off x="4969526" y="11871700"/>
            <a:ext cx="3129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Aniruddha </a:t>
            </a:r>
            <a:r>
              <a:rPr lang="en-US" sz="1800" dirty="0" err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Khatua</a:t>
            </a:r>
            <a:endParaRPr lang="en-US" sz="18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CO-Author</a:t>
            </a:r>
            <a:endParaRPr lang="en-US" sz="18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ea typeface="Arial"/>
                <a:cs typeface="Times New Roman" panose="02020603050405020304" pitchFamily="18" charset="0"/>
                <a:sym typeface="Arial"/>
              </a:rPr>
              <a:t>Affiliated Institution: IIT Kharagpur</a:t>
            </a:r>
            <a:endParaRPr lang="en-US" sz="18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0764B-9AF2-416C-BD0F-DA9BABB2ED82}"/>
              </a:ext>
            </a:extLst>
          </p:cNvPr>
          <p:cNvSpPr txBox="1"/>
          <p:nvPr/>
        </p:nvSpPr>
        <p:spPr>
          <a:xfrm>
            <a:off x="2533651" y="7254458"/>
            <a:ext cx="308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Prof. Bharath H. </a:t>
            </a:r>
            <a:r>
              <a:rPr lang="en-US" sz="2000" dirty="0" err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Aithal</a:t>
            </a:r>
            <a:endParaRPr lang="en-US" sz="20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20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Corresponding Author</a:t>
            </a:r>
          </a:p>
          <a:p>
            <a:pPr algn="ctr" defTabSz="914217"/>
            <a:r>
              <a:rPr lang="en-US" sz="2000" dirty="0">
                <a:solidFill>
                  <a:schemeClr val="tx2"/>
                </a:solidFill>
                <a:latin typeface="Amasis MT pro" panose="02040504050005020304" pitchFamily="18" charset="0"/>
                <a:ea typeface="Arial"/>
                <a:cs typeface="Times New Roman" panose="02020603050405020304" pitchFamily="18" charset="0"/>
                <a:sym typeface="Arial"/>
              </a:rPr>
              <a:t>Affiliated Institution: IIT Kharagpur</a:t>
            </a:r>
            <a:endParaRPr lang="en-US" sz="20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64BEAC-A46C-BFC1-E927-378FC2E87CAF}"/>
              </a:ext>
            </a:extLst>
          </p:cNvPr>
          <p:cNvSpPr txBox="1"/>
          <p:nvPr/>
        </p:nvSpPr>
        <p:spPr>
          <a:xfrm>
            <a:off x="1050357" y="11874301"/>
            <a:ext cx="295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1800" dirty="0" err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Apratim</a:t>
            </a:r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Bhattacharya</a:t>
            </a:r>
          </a:p>
          <a:p>
            <a:pPr algn="ctr" defTabSz="914217"/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Author</a:t>
            </a:r>
          </a:p>
          <a:p>
            <a:pPr algn="ctr" defTabSz="914217"/>
            <a:r>
              <a:rPr lang="en-US" sz="1800" dirty="0">
                <a:solidFill>
                  <a:schemeClr val="tx2"/>
                </a:solidFill>
                <a:latin typeface="Amasis MT pro" panose="02040504050005020304" pitchFamily="18" charset="0"/>
                <a:ea typeface="Arial"/>
                <a:cs typeface="Times New Roman" panose="02020603050405020304" pitchFamily="18" charset="0"/>
                <a:sym typeface="Arial"/>
              </a:rPr>
              <a:t>Affiliated Institution: IIT Kharagpur</a:t>
            </a:r>
            <a:endParaRPr lang="en-US" sz="1800" dirty="0">
              <a:solidFill>
                <a:schemeClr val="tx2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16">
            <a:extLst>
              <a:ext uri="{FF2B5EF4-FFF2-40B4-BE49-F238E27FC236}">
                <a16:creationId xmlns:a16="http://schemas.microsoft.com/office/drawing/2014/main" id="{F0369674-36F0-521A-EDBF-5586F7AE77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 b="2216"/>
          <a:stretch>
            <a:fillRect/>
          </a:stretch>
        </p:blipFill>
        <p:spPr>
          <a:xfrm>
            <a:off x="1050357" y="8849626"/>
            <a:ext cx="3085656" cy="2948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291EC-ADFE-278A-BBDB-ED7F5BCB1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"/>
          <a:stretch/>
        </p:blipFill>
        <p:spPr>
          <a:xfrm>
            <a:off x="21891625" y="12096658"/>
            <a:ext cx="2140596" cy="1371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C2424D-E45A-28F0-DDB3-2A086C39FA81}"/>
              </a:ext>
            </a:extLst>
          </p:cNvPr>
          <p:cNvSpPr/>
          <p:nvPr/>
        </p:nvSpPr>
        <p:spPr>
          <a:xfrm rot="10800000" flipV="1">
            <a:off x="1405976" y="3039081"/>
            <a:ext cx="21815973" cy="8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796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1"/>
          <p:cNvSpPr>
            <a:spLocks noChangeArrowheads="1"/>
          </p:cNvSpPr>
          <p:nvPr/>
        </p:nvSpPr>
        <p:spPr bwMode="auto">
          <a:xfrm>
            <a:off x="2104819" y="7041166"/>
            <a:ext cx="4064296" cy="3643509"/>
          </a:xfrm>
          <a:custGeom>
            <a:avLst/>
            <a:gdLst>
              <a:gd name="T0" fmla="*/ 2407 w 3619"/>
              <a:gd name="T1" fmla="*/ 0 h 3244"/>
              <a:gd name="T2" fmla="*/ 1210 w 3619"/>
              <a:gd name="T3" fmla="*/ 0 h 3244"/>
              <a:gd name="T4" fmla="*/ 1210 w 3619"/>
              <a:gd name="T5" fmla="*/ 0 h 3244"/>
              <a:gd name="T6" fmla="*/ 703 w 3619"/>
              <a:gd name="T7" fmla="*/ 292 h 3244"/>
              <a:gd name="T8" fmla="*/ 104 w 3619"/>
              <a:gd name="T9" fmla="*/ 1328 h 3244"/>
              <a:gd name="T10" fmla="*/ 104 w 3619"/>
              <a:gd name="T11" fmla="*/ 1328 h 3244"/>
              <a:gd name="T12" fmla="*/ 104 w 3619"/>
              <a:gd name="T13" fmla="*/ 1914 h 3244"/>
              <a:gd name="T14" fmla="*/ 703 w 3619"/>
              <a:gd name="T15" fmla="*/ 2950 h 3244"/>
              <a:gd name="T16" fmla="*/ 703 w 3619"/>
              <a:gd name="T17" fmla="*/ 2950 h 3244"/>
              <a:gd name="T18" fmla="*/ 1210 w 3619"/>
              <a:gd name="T19" fmla="*/ 3243 h 3244"/>
              <a:gd name="T20" fmla="*/ 2407 w 3619"/>
              <a:gd name="T21" fmla="*/ 3243 h 3244"/>
              <a:gd name="T22" fmla="*/ 2407 w 3619"/>
              <a:gd name="T23" fmla="*/ 3243 h 3244"/>
              <a:gd name="T24" fmla="*/ 2914 w 3619"/>
              <a:gd name="T25" fmla="*/ 2950 h 3244"/>
              <a:gd name="T26" fmla="*/ 3512 w 3619"/>
              <a:gd name="T27" fmla="*/ 1914 h 3244"/>
              <a:gd name="T28" fmla="*/ 3512 w 3619"/>
              <a:gd name="T29" fmla="*/ 1914 h 3244"/>
              <a:gd name="T30" fmla="*/ 3512 w 3619"/>
              <a:gd name="T31" fmla="*/ 1328 h 3244"/>
              <a:gd name="T32" fmla="*/ 2914 w 3619"/>
              <a:gd name="T33" fmla="*/ 292 h 3244"/>
              <a:gd name="T34" fmla="*/ 2914 w 3619"/>
              <a:gd name="T35" fmla="*/ 292 h 3244"/>
              <a:gd name="T36" fmla="*/ 2407 w 3619"/>
              <a:gd name="T37" fmla="*/ 0 h 3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19" h="3244">
                <a:moveTo>
                  <a:pt x="2407" y="0"/>
                </a:moveTo>
                <a:lnTo>
                  <a:pt x="1210" y="0"/>
                </a:lnTo>
                <a:lnTo>
                  <a:pt x="1210" y="0"/>
                </a:lnTo>
                <a:cubicBezTo>
                  <a:pt x="1001" y="0"/>
                  <a:pt x="807" y="110"/>
                  <a:pt x="703" y="292"/>
                </a:cubicBezTo>
                <a:lnTo>
                  <a:pt x="104" y="1328"/>
                </a:lnTo>
                <a:lnTo>
                  <a:pt x="104" y="1328"/>
                </a:lnTo>
                <a:cubicBezTo>
                  <a:pt x="0" y="1509"/>
                  <a:pt x="0" y="1732"/>
                  <a:pt x="104" y="1914"/>
                </a:cubicBezTo>
                <a:lnTo>
                  <a:pt x="703" y="2950"/>
                </a:lnTo>
                <a:lnTo>
                  <a:pt x="703" y="2950"/>
                </a:lnTo>
                <a:cubicBezTo>
                  <a:pt x="807" y="3132"/>
                  <a:pt x="1001" y="3243"/>
                  <a:pt x="1210" y="3243"/>
                </a:cubicBezTo>
                <a:lnTo>
                  <a:pt x="2407" y="3243"/>
                </a:lnTo>
                <a:lnTo>
                  <a:pt x="2407" y="3243"/>
                </a:lnTo>
                <a:cubicBezTo>
                  <a:pt x="2616" y="3243"/>
                  <a:pt x="2810" y="3132"/>
                  <a:pt x="2914" y="2950"/>
                </a:cubicBezTo>
                <a:lnTo>
                  <a:pt x="3512" y="1914"/>
                </a:lnTo>
                <a:lnTo>
                  <a:pt x="3512" y="1914"/>
                </a:lnTo>
                <a:cubicBezTo>
                  <a:pt x="3618" y="1732"/>
                  <a:pt x="3618" y="1509"/>
                  <a:pt x="3512" y="1328"/>
                </a:cubicBezTo>
                <a:lnTo>
                  <a:pt x="2914" y="292"/>
                </a:lnTo>
                <a:lnTo>
                  <a:pt x="2914" y="292"/>
                </a:lnTo>
                <a:cubicBezTo>
                  <a:pt x="2810" y="110"/>
                  <a:pt x="2616" y="0"/>
                  <a:pt x="2407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2"/>
          <p:cNvSpPr>
            <a:spLocks noChangeArrowheads="1"/>
          </p:cNvSpPr>
          <p:nvPr/>
        </p:nvSpPr>
        <p:spPr bwMode="auto">
          <a:xfrm>
            <a:off x="1693936" y="6689684"/>
            <a:ext cx="4881113" cy="4351420"/>
          </a:xfrm>
          <a:custGeom>
            <a:avLst/>
            <a:gdLst>
              <a:gd name="T0" fmla="*/ 2954 w 4348"/>
              <a:gd name="T1" fmla="*/ 0 h 3876"/>
              <a:gd name="T2" fmla="*/ 1393 w 4348"/>
              <a:gd name="T3" fmla="*/ 0 h 3876"/>
              <a:gd name="T4" fmla="*/ 1393 w 4348"/>
              <a:gd name="T5" fmla="*/ 0 h 3876"/>
              <a:gd name="T6" fmla="*/ 886 w 4348"/>
              <a:gd name="T7" fmla="*/ 293 h 3876"/>
              <a:gd name="T8" fmla="*/ 105 w 4348"/>
              <a:gd name="T9" fmla="*/ 1644 h 3876"/>
              <a:gd name="T10" fmla="*/ 105 w 4348"/>
              <a:gd name="T11" fmla="*/ 1644 h 3876"/>
              <a:gd name="T12" fmla="*/ 105 w 4348"/>
              <a:gd name="T13" fmla="*/ 2230 h 3876"/>
              <a:gd name="T14" fmla="*/ 886 w 4348"/>
              <a:gd name="T15" fmla="*/ 3582 h 3876"/>
              <a:gd name="T16" fmla="*/ 886 w 4348"/>
              <a:gd name="T17" fmla="*/ 3582 h 3876"/>
              <a:gd name="T18" fmla="*/ 1393 w 4348"/>
              <a:gd name="T19" fmla="*/ 3875 h 3876"/>
              <a:gd name="T20" fmla="*/ 2954 w 4348"/>
              <a:gd name="T21" fmla="*/ 3875 h 3876"/>
              <a:gd name="T22" fmla="*/ 2954 w 4348"/>
              <a:gd name="T23" fmla="*/ 3875 h 3876"/>
              <a:gd name="T24" fmla="*/ 3461 w 4348"/>
              <a:gd name="T25" fmla="*/ 3582 h 3876"/>
              <a:gd name="T26" fmla="*/ 4242 w 4348"/>
              <a:gd name="T27" fmla="*/ 2230 h 3876"/>
              <a:gd name="T28" fmla="*/ 4242 w 4348"/>
              <a:gd name="T29" fmla="*/ 2230 h 3876"/>
              <a:gd name="T30" fmla="*/ 4242 w 4348"/>
              <a:gd name="T31" fmla="*/ 1644 h 3876"/>
              <a:gd name="T32" fmla="*/ 3461 w 4348"/>
              <a:gd name="T33" fmla="*/ 293 h 3876"/>
              <a:gd name="T34" fmla="*/ 3461 w 4348"/>
              <a:gd name="T35" fmla="*/ 293 h 3876"/>
              <a:gd name="T36" fmla="*/ 2954 w 4348"/>
              <a:gd name="T37" fmla="*/ 0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48" h="3876">
                <a:moveTo>
                  <a:pt x="2954" y="0"/>
                </a:moveTo>
                <a:lnTo>
                  <a:pt x="1393" y="0"/>
                </a:lnTo>
                <a:lnTo>
                  <a:pt x="1393" y="0"/>
                </a:lnTo>
                <a:cubicBezTo>
                  <a:pt x="1183" y="0"/>
                  <a:pt x="990" y="111"/>
                  <a:pt x="886" y="293"/>
                </a:cubicBezTo>
                <a:lnTo>
                  <a:pt x="105" y="1644"/>
                </a:lnTo>
                <a:lnTo>
                  <a:pt x="105" y="1644"/>
                </a:lnTo>
                <a:cubicBezTo>
                  <a:pt x="0" y="1825"/>
                  <a:pt x="0" y="2048"/>
                  <a:pt x="105" y="2230"/>
                </a:cubicBezTo>
                <a:lnTo>
                  <a:pt x="886" y="3582"/>
                </a:lnTo>
                <a:lnTo>
                  <a:pt x="886" y="3582"/>
                </a:lnTo>
                <a:cubicBezTo>
                  <a:pt x="990" y="3763"/>
                  <a:pt x="1183" y="3875"/>
                  <a:pt x="1393" y="3875"/>
                </a:cubicBezTo>
                <a:lnTo>
                  <a:pt x="2954" y="3875"/>
                </a:lnTo>
                <a:lnTo>
                  <a:pt x="2954" y="3875"/>
                </a:lnTo>
                <a:cubicBezTo>
                  <a:pt x="3164" y="3875"/>
                  <a:pt x="3357" y="3763"/>
                  <a:pt x="3461" y="3582"/>
                </a:cubicBezTo>
                <a:lnTo>
                  <a:pt x="4242" y="2230"/>
                </a:lnTo>
                <a:lnTo>
                  <a:pt x="4242" y="2230"/>
                </a:lnTo>
                <a:cubicBezTo>
                  <a:pt x="4347" y="2048"/>
                  <a:pt x="4347" y="1825"/>
                  <a:pt x="4242" y="1644"/>
                </a:cubicBezTo>
                <a:lnTo>
                  <a:pt x="3461" y="293"/>
                </a:lnTo>
                <a:lnTo>
                  <a:pt x="3461" y="293"/>
                </a:lnTo>
                <a:cubicBezTo>
                  <a:pt x="3357" y="111"/>
                  <a:pt x="3164" y="0"/>
                  <a:pt x="2954" y="0"/>
                </a:cubicBezTo>
              </a:path>
            </a:pathLst>
          </a:custGeom>
          <a:noFill/>
          <a:ln w="1116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3"/>
          <p:cNvSpPr>
            <a:spLocks noChangeArrowheads="1"/>
          </p:cNvSpPr>
          <p:nvPr/>
        </p:nvSpPr>
        <p:spPr bwMode="auto">
          <a:xfrm>
            <a:off x="5080023" y="9021333"/>
            <a:ext cx="1841556" cy="1841556"/>
          </a:xfrm>
          <a:custGeom>
            <a:avLst/>
            <a:gdLst>
              <a:gd name="T0" fmla="*/ 1641 w 1642"/>
              <a:gd name="T1" fmla="*/ 820 h 1642"/>
              <a:gd name="T2" fmla="*/ 1641 w 1642"/>
              <a:gd name="T3" fmla="*/ 820 h 1642"/>
              <a:gd name="T4" fmla="*/ 821 w 1642"/>
              <a:gd name="T5" fmla="*/ 1641 h 1642"/>
              <a:gd name="T6" fmla="*/ 821 w 1642"/>
              <a:gd name="T7" fmla="*/ 1641 h 1642"/>
              <a:gd name="T8" fmla="*/ 0 w 1642"/>
              <a:gd name="T9" fmla="*/ 820 h 1642"/>
              <a:gd name="T10" fmla="*/ 0 w 1642"/>
              <a:gd name="T11" fmla="*/ 820 h 1642"/>
              <a:gd name="T12" fmla="*/ 821 w 1642"/>
              <a:gd name="T13" fmla="*/ 0 h 1642"/>
              <a:gd name="T14" fmla="*/ 821 w 1642"/>
              <a:gd name="T15" fmla="*/ 0 h 1642"/>
              <a:gd name="T16" fmla="*/ 1641 w 1642"/>
              <a:gd name="T17" fmla="*/ 820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2" h="1642">
                <a:moveTo>
                  <a:pt x="1641" y="820"/>
                </a:moveTo>
                <a:lnTo>
                  <a:pt x="1641" y="820"/>
                </a:lnTo>
                <a:cubicBezTo>
                  <a:pt x="1641" y="1274"/>
                  <a:pt x="1274" y="1641"/>
                  <a:pt x="821" y="1641"/>
                </a:cubicBezTo>
                <a:lnTo>
                  <a:pt x="821" y="1641"/>
                </a:lnTo>
                <a:cubicBezTo>
                  <a:pt x="368" y="1641"/>
                  <a:pt x="0" y="1274"/>
                  <a:pt x="0" y="820"/>
                </a:cubicBezTo>
                <a:lnTo>
                  <a:pt x="0" y="820"/>
                </a:lnTo>
                <a:cubicBezTo>
                  <a:pt x="0" y="367"/>
                  <a:pt x="368" y="0"/>
                  <a:pt x="821" y="0"/>
                </a:cubicBezTo>
                <a:lnTo>
                  <a:pt x="821" y="0"/>
                </a:lnTo>
                <a:cubicBezTo>
                  <a:pt x="1274" y="0"/>
                  <a:pt x="1641" y="367"/>
                  <a:pt x="1641" y="82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4"/>
          <p:cNvSpPr>
            <a:spLocks noChangeArrowheads="1"/>
          </p:cNvSpPr>
          <p:nvPr/>
        </p:nvSpPr>
        <p:spPr bwMode="auto">
          <a:xfrm>
            <a:off x="4882006" y="8828265"/>
            <a:ext cx="2232638" cy="2232641"/>
          </a:xfrm>
          <a:custGeom>
            <a:avLst/>
            <a:gdLst>
              <a:gd name="T0" fmla="*/ 1989 w 1990"/>
              <a:gd name="T1" fmla="*/ 994 h 1990"/>
              <a:gd name="T2" fmla="*/ 1989 w 1990"/>
              <a:gd name="T3" fmla="*/ 994 h 1990"/>
              <a:gd name="T4" fmla="*/ 995 w 1990"/>
              <a:gd name="T5" fmla="*/ 1989 h 1990"/>
              <a:gd name="T6" fmla="*/ 995 w 1990"/>
              <a:gd name="T7" fmla="*/ 1989 h 1990"/>
              <a:gd name="T8" fmla="*/ 0 w 1990"/>
              <a:gd name="T9" fmla="*/ 994 h 1990"/>
              <a:gd name="T10" fmla="*/ 0 w 1990"/>
              <a:gd name="T11" fmla="*/ 994 h 1990"/>
              <a:gd name="T12" fmla="*/ 995 w 1990"/>
              <a:gd name="T13" fmla="*/ 0 h 1990"/>
              <a:gd name="T14" fmla="*/ 995 w 1990"/>
              <a:gd name="T15" fmla="*/ 0 h 1990"/>
              <a:gd name="T16" fmla="*/ 1989 w 1990"/>
              <a:gd name="T17" fmla="*/ 994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0" h="1990">
                <a:moveTo>
                  <a:pt x="1989" y="994"/>
                </a:moveTo>
                <a:lnTo>
                  <a:pt x="1989" y="994"/>
                </a:lnTo>
                <a:cubicBezTo>
                  <a:pt x="1989" y="1543"/>
                  <a:pt x="1544" y="1989"/>
                  <a:pt x="995" y="1989"/>
                </a:cubicBezTo>
                <a:lnTo>
                  <a:pt x="995" y="1989"/>
                </a:lnTo>
                <a:cubicBezTo>
                  <a:pt x="446" y="1989"/>
                  <a:pt x="0" y="1543"/>
                  <a:pt x="0" y="994"/>
                </a:cubicBezTo>
                <a:lnTo>
                  <a:pt x="0" y="994"/>
                </a:lnTo>
                <a:cubicBezTo>
                  <a:pt x="0" y="445"/>
                  <a:pt x="446" y="0"/>
                  <a:pt x="995" y="0"/>
                </a:cubicBezTo>
                <a:lnTo>
                  <a:pt x="995" y="0"/>
                </a:lnTo>
                <a:cubicBezTo>
                  <a:pt x="1544" y="0"/>
                  <a:pt x="1989" y="445"/>
                  <a:pt x="1989" y="994"/>
                </a:cubicBezTo>
              </a:path>
            </a:pathLst>
          </a:custGeom>
          <a:noFill/>
          <a:ln w="7200" cap="flat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5"/>
          <p:cNvSpPr>
            <a:spLocks noChangeArrowheads="1"/>
          </p:cNvSpPr>
          <p:nvPr/>
        </p:nvSpPr>
        <p:spPr bwMode="auto">
          <a:xfrm>
            <a:off x="7084941" y="6204543"/>
            <a:ext cx="4059344" cy="3643509"/>
          </a:xfrm>
          <a:custGeom>
            <a:avLst/>
            <a:gdLst>
              <a:gd name="T0" fmla="*/ 2407 w 3618"/>
              <a:gd name="T1" fmla="*/ 0 h 3245"/>
              <a:gd name="T2" fmla="*/ 1210 w 3618"/>
              <a:gd name="T3" fmla="*/ 0 h 3245"/>
              <a:gd name="T4" fmla="*/ 1210 w 3618"/>
              <a:gd name="T5" fmla="*/ 0 h 3245"/>
              <a:gd name="T6" fmla="*/ 703 w 3618"/>
              <a:gd name="T7" fmla="*/ 293 h 3245"/>
              <a:gd name="T8" fmla="*/ 105 w 3618"/>
              <a:gd name="T9" fmla="*/ 1329 h 3245"/>
              <a:gd name="T10" fmla="*/ 105 w 3618"/>
              <a:gd name="T11" fmla="*/ 1329 h 3245"/>
              <a:gd name="T12" fmla="*/ 105 w 3618"/>
              <a:gd name="T13" fmla="*/ 1914 h 3245"/>
              <a:gd name="T14" fmla="*/ 703 w 3618"/>
              <a:gd name="T15" fmla="*/ 2951 h 3245"/>
              <a:gd name="T16" fmla="*/ 703 w 3618"/>
              <a:gd name="T17" fmla="*/ 2951 h 3245"/>
              <a:gd name="T18" fmla="*/ 1210 w 3618"/>
              <a:gd name="T19" fmla="*/ 3244 h 3245"/>
              <a:gd name="T20" fmla="*/ 2407 w 3618"/>
              <a:gd name="T21" fmla="*/ 3244 h 3245"/>
              <a:gd name="T22" fmla="*/ 2407 w 3618"/>
              <a:gd name="T23" fmla="*/ 3244 h 3245"/>
              <a:gd name="T24" fmla="*/ 2915 w 3618"/>
              <a:gd name="T25" fmla="*/ 2951 h 3245"/>
              <a:gd name="T26" fmla="*/ 3513 w 3618"/>
              <a:gd name="T27" fmla="*/ 1914 h 3245"/>
              <a:gd name="T28" fmla="*/ 3513 w 3618"/>
              <a:gd name="T29" fmla="*/ 1914 h 3245"/>
              <a:gd name="T30" fmla="*/ 3513 w 3618"/>
              <a:gd name="T31" fmla="*/ 1329 h 3245"/>
              <a:gd name="T32" fmla="*/ 2915 w 3618"/>
              <a:gd name="T33" fmla="*/ 293 h 3245"/>
              <a:gd name="T34" fmla="*/ 2915 w 3618"/>
              <a:gd name="T35" fmla="*/ 293 h 3245"/>
              <a:gd name="T36" fmla="*/ 2407 w 3618"/>
              <a:gd name="T37" fmla="*/ 0 h 3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18" h="3245">
                <a:moveTo>
                  <a:pt x="2407" y="0"/>
                </a:moveTo>
                <a:lnTo>
                  <a:pt x="1210" y="0"/>
                </a:lnTo>
                <a:lnTo>
                  <a:pt x="1210" y="0"/>
                </a:lnTo>
                <a:cubicBezTo>
                  <a:pt x="1001" y="0"/>
                  <a:pt x="808" y="111"/>
                  <a:pt x="703" y="293"/>
                </a:cubicBezTo>
                <a:lnTo>
                  <a:pt x="105" y="1329"/>
                </a:lnTo>
                <a:lnTo>
                  <a:pt x="105" y="1329"/>
                </a:lnTo>
                <a:cubicBezTo>
                  <a:pt x="0" y="1510"/>
                  <a:pt x="0" y="1733"/>
                  <a:pt x="105" y="1914"/>
                </a:cubicBezTo>
                <a:lnTo>
                  <a:pt x="703" y="2951"/>
                </a:lnTo>
                <a:lnTo>
                  <a:pt x="703" y="2951"/>
                </a:lnTo>
                <a:cubicBezTo>
                  <a:pt x="808" y="3132"/>
                  <a:pt x="1001" y="3244"/>
                  <a:pt x="1210" y="3244"/>
                </a:cubicBezTo>
                <a:lnTo>
                  <a:pt x="2407" y="3244"/>
                </a:lnTo>
                <a:lnTo>
                  <a:pt x="2407" y="3244"/>
                </a:lnTo>
                <a:cubicBezTo>
                  <a:pt x="2616" y="3244"/>
                  <a:pt x="2810" y="3132"/>
                  <a:pt x="2915" y="2951"/>
                </a:cubicBezTo>
                <a:lnTo>
                  <a:pt x="3513" y="1914"/>
                </a:lnTo>
                <a:lnTo>
                  <a:pt x="3513" y="1914"/>
                </a:lnTo>
                <a:cubicBezTo>
                  <a:pt x="3617" y="1733"/>
                  <a:pt x="3617" y="1510"/>
                  <a:pt x="3513" y="1329"/>
                </a:cubicBezTo>
                <a:lnTo>
                  <a:pt x="2915" y="293"/>
                </a:lnTo>
                <a:lnTo>
                  <a:pt x="2915" y="293"/>
                </a:lnTo>
                <a:cubicBezTo>
                  <a:pt x="2810" y="111"/>
                  <a:pt x="2616" y="0"/>
                  <a:pt x="2407" y="0"/>
                </a:cubicBezTo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Freeform 6"/>
          <p:cNvSpPr>
            <a:spLocks noChangeArrowheads="1"/>
          </p:cNvSpPr>
          <p:nvPr/>
        </p:nvSpPr>
        <p:spPr bwMode="auto">
          <a:xfrm>
            <a:off x="6674058" y="5853065"/>
            <a:ext cx="4881113" cy="4351417"/>
          </a:xfrm>
          <a:custGeom>
            <a:avLst/>
            <a:gdLst>
              <a:gd name="T0" fmla="*/ 2954 w 4348"/>
              <a:gd name="T1" fmla="*/ 0 h 3877"/>
              <a:gd name="T2" fmla="*/ 1393 w 4348"/>
              <a:gd name="T3" fmla="*/ 0 h 3877"/>
              <a:gd name="T4" fmla="*/ 1393 w 4348"/>
              <a:gd name="T5" fmla="*/ 0 h 3877"/>
              <a:gd name="T6" fmla="*/ 886 w 4348"/>
              <a:gd name="T7" fmla="*/ 293 h 3877"/>
              <a:gd name="T8" fmla="*/ 105 w 4348"/>
              <a:gd name="T9" fmla="*/ 1645 h 3877"/>
              <a:gd name="T10" fmla="*/ 105 w 4348"/>
              <a:gd name="T11" fmla="*/ 1645 h 3877"/>
              <a:gd name="T12" fmla="*/ 105 w 4348"/>
              <a:gd name="T13" fmla="*/ 2230 h 3877"/>
              <a:gd name="T14" fmla="*/ 886 w 4348"/>
              <a:gd name="T15" fmla="*/ 3583 h 3877"/>
              <a:gd name="T16" fmla="*/ 886 w 4348"/>
              <a:gd name="T17" fmla="*/ 3583 h 3877"/>
              <a:gd name="T18" fmla="*/ 1393 w 4348"/>
              <a:gd name="T19" fmla="*/ 3876 h 3877"/>
              <a:gd name="T20" fmla="*/ 2954 w 4348"/>
              <a:gd name="T21" fmla="*/ 3876 h 3877"/>
              <a:gd name="T22" fmla="*/ 2954 w 4348"/>
              <a:gd name="T23" fmla="*/ 3876 h 3877"/>
              <a:gd name="T24" fmla="*/ 3462 w 4348"/>
              <a:gd name="T25" fmla="*/ 3583 h 3877"/>
              <a:gd name="T26" fmla="*/ 4243 w 4348"/>
              <a:gd name="T27" fmla="*/ 2230 h 3877"/>
              <a:gd name="T28" fmla="*/ 4243 w 4348"/>
              <a:gd name="T29" fmla="*/ 2230 h 3877"/>
              <a:gd name="T30" fmla="*/ 4243 w 4348"/>
              <a:gd name="T31" fmla="*/ 1645 h 3877"/>
              <a:gd name="T32" fmla="*/ 3462 w 4348"/>
              <a:gd name="T33" fmla="*/ 293 h 3877"/>
              <a:gd name="T34" fmla="*/ 3462 w 4348"/>
              <a:gd name="T35" fmla="*/ 293 h 3877"/>
              <a:gd name="T36" fmla="*/ 2954 w 4348"/>
              <a:gd name="T37" fmla="*/ 0 h 3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48" h="3877">
                <a:moveTo>
                  <a:pt x="2954" y="0"/>
                </a:moveTo>
                <a:lnTo>
                  <a:pt x="1393" y="0"/>
                </a:lnTo>
                <a:lnTo>
                  <a:pt x="1393" y="0"/>
                </a:lnTo>
                <a:cubicBezTo>
                  <a:pt x="1184" y="0"/>
                  <a:pt x="990" y="112"/>
                  <a:pt x="886" y="293"/>
                </a:cubicBezTo>
                <a:lnTo>
                  <a:pt x="105" y="1645"/>
                </a:lnTo>
                <a:lnTo>
                  <a:pt x="105" y="1645"/>
                </a:lnTo>
                <a:cubicBezTo>
                  <a:pt x="0" y="1826"/>
                  <a:pt x="0" y="2049"/>
                  <a:pt x="105" y="2230"/>
                </a:cubicBezTo>
                <a:lnTo>
                  <a:pt x="886" y="3583"/>
                </a:lnTo>
                <a:lnTo>
                  <a:pt x="886" y="3583"/>
                </a:lnTo>
                <a:cubicBezTo>
                  <a:pt x="990" y="3764"/>
                  <a:pt x="1184" y="3876"/>
                  <a:pt x="1393" y="3876"/>
                </a:cubicBezTo>
                <a:lnTo>
                  <a:pt x="2954" y="3876"/>
                </a:lnTo>
                <a:lnTo>
                  <a:pt x="2954" y="3876"/>
                </a:lnTo>
                <a:cubicBezTo>
                  <a:pt x="3164" y="3876"/>
                  <a:pt x="3357" y="3764"/>
                  <a:pt x="3462" y="3583"/>
                </a:cubicBezTo>
                <a:lnTo>
                  <a:pt x="4243" y="2230"/>
                </a:lnTo>
                <a:lnTo>
                  <a:pt x="4243" y="2230"/>
                </a:lnTo>
                <a:cubicBezTo>
                  <a:pt x="4347" y="2049"/>
                  <a:pt x="4347" y="1826"/>
                  <a:pt x="4243" y="1645"/>
                </a:cubicBezTo>
                <a:lnTo>
                  <a:pt x="3462" y="293"/>
                </a:lnTo>
                <a:lnTo>
                  <a:pt x="3462" y="293"/>
                </a:lnTo>
                <a:cubicBezTo>
                  <a:pt x="3357" y="112"/>
                  <a:pt x="3164" y="0"/>
                  <a:pt x="2954" y="0"/>
                </a:cubicBezTo>
              </a:path>
            </a:pathLst>
          </a:custGeom>
          <a:noFill/>
          <a:ln w="11160" cap="flat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7"/>
          <p:cNvSpPr>
            <a:spLocks noChangeArrowheads="1"/>
          </p:cNvSpPr>
          <p:nvPr/>
        </p:nvSpPr>
        <p:spPr bwMode="auto">
          <a:xfrm>
            <a:off x="10055193" y="8184711"/>
            <a:ext cx="1846508" cy="1846508"/>
          </a:xfrm>
          <a:custGeom>
            <a:avLst/>
            <a:gdLst>
              <a:gd name="T0" fmla="*/ 1642 w 1643"/>
              <a:gd name="T1" fmla="*/ 821 h 1643"/>
              <a:gd name="T2" fmla="*/ 1642 w 1643"/>
              <a:gd name="T3" fmla="*/ 821 h 1643"/>
              <a:gd name="T4" fmla="*/ 821 w 1643"/>
              <a:gd name="T5" fmla="*/ 1642 h 1643"/>
              <a:gd name="T6" fmla="*/ 821 w 1643"/>
              <a:gd name="T7" fmla="*/ 1642 h 1643"/>
              <a:gd name="T8" fmla="*/ 0 w 1643"/>
              <a:gd name="T9" fmla="*/ 821 h 1643"/>
              <a:gd name="T10" fmla="*/ 0 w 1643"/>
              <a:gd name="T11" fmla="*/ 821 h 1643"/>
              <a:gd name="T12" fmla="*/ 821 w 1643"/>
              <a:gd name="T13" fmla="*/ 0 h 1643"/>
              <a:gd name="T14" fmla="*/ 821 w 1643"/>
              <a:gd name="T15" fmla="*/ 0 h 1643"/>
              <a:gd name="T16" fmla="*/ 1642 w 1643"/>
              <a:gd name="T17" fmla="*/ 821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3" h="1643">
                <a:moveTo>
                  <a:pt x="1642" y="821"/>
                </a:moveTo>
                <a:lnTo>
                  <a:pt x="1642" y="821"/>
                </a:lnTo>
                <a:cubicBezTo>
                  <a:pt x="1642" y="1274"/>
                  <a:pt x="1274" y="1642"/>
                  <a:pt x="821" y="1642"/>
                </a:cubicBezTo>
                <a:lnTo>
                  <a:pt x="821" y="1642"/>
                </a:lnTo>
                <a:cubicBezTo>
                  <a:pt x="368" y="1642"/>
                  <a:pt x="0" y="1274"/>
                  <a:pt x="0" y="821"/>
                </a:cubicBezTo>
                <a:lnTo>
                  <a:pt x="0" y="821"/>
                </a:lnTo>
                <a:cubicBezTo>
                  <a:pt x="0" y="368"/>
                  <a:pt x="368" y="0"/>
                  <a:pt x="821" y="0"/>
                </a:cubicBezTo>
                <a:lnTo>
                  <a:pt x="821" y="0"/>
                </a:lnTo>
                <a:cubicBezTo>
                  <a:pt x="1274" y="0"/>
                  <a:pt x="1642" y="368"/>
                  <a:pt x="1642" y="82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8"/>
          <p:cNvSpPr>
            <a:spLocks noChangeArrowheads="1"/>
          </p:cNvSpPr>
          <p:nvPr/>
        </p:nvSpPr>
        <p:spPr bwMode="auto">
          <a:xfrm>
            <a:off x="9862128" y="7991646"/>
            <a:ext cx="2232638" cy="2232638"/>
          </a:xfrm>
          <a:custGeom>
            <a:avLst/>
            <a:gdLst>
              <a:gd name="T0" fmla="*/ 1987 w 1988"/>
              <a:gd name="T1" fmla="*/ 994 h 1989"/>
              <a:gd name="T2" fmla="*/ 1987 w 1988"/>
              <a:gd name="T3" fmla="*/ 994 h 1989"/>
              <a:gd name="T4" fmla="*/ 994 w 1988"/>
              <a:gd name="T5" fmla="*/ 1988 h 1989"/>
              <a:gd name="T6" fmla="*/ 994 w 1988"/>
              <a:gd name="T7" fmla="*/ 1988 h 1989"/>
              <a:gd name="T8" fmla="*/ 0 w 1988"/>
              <a:gd name="T9" fmla="*/ 994 h 1989"/>
              <a:gd name="T10" fmla="*/ 0 w 1988"/>
              <a:gd name="T11" fmla="*/ 994 h 1989"/>
              <a:gd name="T12" fmla="*/ 994 w 1988"/>
              <a:gd name="T13" fmla="*/ 0 h 1989"/>
              <a:gd name="T14" fmla="*/ 994 w 1988"/>
              <a:gd name="T15" fmla="*/ 0 h 1989"/>
              <a:gd name="T16" fmla="*/ 1987 w 1988"/>
              <a:gd name="T17" fmla="*/ 994 h 1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88" h="1989">
                <a:moveTo>
                  <a:pt x="1987" y="994"/>
                </a:moveTo>
                <a:lnTo>
                  <a:pt x="1987" y="994"/>
                </a:lnTo>
                <a:cubicBezTo>
                  <a:pt x="1987" y="1543"/>
                  <a:pt x="1543" y="1988"/>
                  <a:pt x="994" y="1988"/>
                </a:cubicBezTo>
                <a:lnTo>
                  <a:pt x="994" y="1988"/>
                </a:lnTo>
                <a:cubicBezTo>
                  <a:pt x="445" y="1988"/>
                  <a:pt x="0" y="1543"/>
                  <a:pt x="0" y="994"/>
                </a:cubicBezTo>
                <a:lnTo>
                  <a:pt x="0" y="994"/>
                </a:lnTo>
                <a:cubicBezTo>
                  <a:pt x="0" y="445"/>
                  <a:pt x="445" y="0"/>
                  <a:pt x="994" y="0"/>
                </a:cubicBezTo>
                <a:lnTo>
                  <a:pt x="994" y="0"/>
                </a:lnTo>
                <a:cubicBezTo>
                  <a:pt x="1543" y="0"/>
                  <a:pt x="1987" y="445"/>
                  <a:pt x="1987" y="994"/>
                </a:cubicBezTo>
              </a:path>
            </a:pathLst>
          </a:custGeom>
          <a:noFill/>
          <a:ln w="7200" cap="flat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9"/>
          <p:cNvSpPr>
            <a:spLocks noChangeArrowheads="1"/>
          </p:cNvSpPr>
          <p:nvPr/>
        </p:nvSpPr>
        <p:spPr bwMode="auto">
          <a:xfrm>
            <a:off x="12688816" y="7041166"/>
            <a:ext cx="4064296" cy="3643509"/>
          </a:xfrm>
          <a:custGeom>
            <a:avLst/>
            <a:gdLst>
              <a:gd name="T0" fmla="*/ 2407 w 3619"/>
              <a:gd name="T1" fmla="*/ 0 h 3244"/>
              <a:gd name="T2" fmla="*/ 1211 w 3619"/>
              <a:gd name="T3" fmla="*/ 0 h 3244"/>
              <a:gd name="T4" fmla="*/ 1211 w 3619"/>
              <a:gd name="T5" fmla="*/ 0 h 3244"/>
              <a:gd name="T6" fmla="*/ 703 w 3619"/>
              <a:gd name="T7" fmla="*/ 292 h 3244"/>
              <a:gd name="T8" fmla="*/ 105 w 3619"/>
              <a:gd name="T9" fmla="*/ 1328 h 3244"/>
              <a:gd name="T10" fmla="*/ 105 w 3619"/>
              <a:gd name="T11" fmla="*/ 1328 h 3244"/>
              <a:gd name="T12" fmla="*/ 105 w 3619"/>
              <a:gd name="T13" fmla="*/ 1914 h 3244"/>
              <a:gd name="T14" fmla="*/ 703 w 3619"/>
              <a:gd name="T15" fmla="*/ 2950 h 3244"/>
              <a:gd name="T16" fmla="*/ 703 w 3619"/>
              <a:gd name="T17" fmla="*/ 2950 h 3244"/>
              <a:gd name="T18" fmla="*/ 1211 w 3619"/>
              <a:gd name="T19" fmla="*/ 3243 h 3244"/>
              <a:gd name="T20" fmla="*/ 2407 w 3619"/>
              <a:gd name="T21" fmla="*/ 3243 h 3244"/>
              <a:gd name="T22" fmla="*/ 2407 w 3619"/>
              <a:gd name="T23" fmla="*/ 3243 h 3244"/>
              <a:gd name="T24" fmla="*/ 2915 w 3619"/>
              <a:gd name="T25" fmla="*/ 2950 h 3244"/>
              <a:gd name="T26" fmla="*/ 3514 w 3619"/>
              <a:gd name="T27" fmla="*/ 1914 h 3244"/>
              <a:gd name="T28" fmla="*/ 3514 w 3619"/>
              <a:gd name="T29" fmla="*/ 1914 h 3244"/>
              <a:gd name="T30" fmla="*/ 3514 w 3619"/>
              <a:gd name="T31" fmla="*/ 1328 h 3244"/>
              <a:gd name="T32" fmla="*/ 2915 w 3619"/>
              <a:gd name="T33" fmla="*/ 292 h 3244"/>
              <a:gd name="T34" fmla="*/ 2915 w 3619"/>
              <a:gd name="T35" fmla="*/ 292 h 3244"/>
              <a:gd name="T36" fmla="*/ 2407 w 3619"/>
              <a:gd name="T37" fmla="*/ 0 h 3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19" h="3244">
                <a:moveTo>
                  <a:pt x="2407" y="0"/>
                </a:moveTo>
                <a:lnTo>
                  <a:pt x="1211" y="0"/>
                </a:lnTo>
                <a:lnTo>
                  <a:pt x="1211" y="0"/>
                </a:lnTo>
                <a:cubicBezTo>
                  <a:pt x="1001" y="0"/>
                  <a:pt x="808" y="110"/>
                  <a:pt x="703" y="292"/>
                </a:cubicBezTo>
                <a:lnTo>
                  <a:pt x="105" y="1328"/>
                </a:lnTo>
                <a:lnTo>
                  <a:pt x="105" y="1328"/>
                </a:lnTo>
                <a:cubicBezTo>
                  <a:pt x="0" y="1509"/>
                  <a:pt x="0" y="1732"/>
                  <a:pt x="105" y="1914"/>
                </a:cubicBezTo>
                <a:lnTo>
                  <a:pt x="703" y="2950"/>
                </a:lnTo>
                <a:lnTo>
                  <a:pt x="703" y="2950"/>
                </a:lnTo>
                <a:cubicBezTo>
                  <a:pt x="808" y="3132"/>
                  <a:pt x="1001" y="3243"/>
                  <a:pt x="1211" y="3243"/>
                </a:cubicBezTo>
                <a:lnTo>
                  <a:pt x="2407" y="3243"/>
                </a:lnTo>
                <a:lnTo>
                  <a:pt x="2407" y="3243"/>
                </a:lnTo>
                <a:cubicBezTo>
                  <a:pt x="2617" y="3243"/>
                  <a:pt x="2810" y="3132"/>
                  <a:pt x="2915" y="2950"/>
                </a:cubicBezTo>
                <a:lnTo>
                  <a:pt x="3514" y="1914"/>
                </a:lnTo>
                <a:lnTo>
                  <a:pt x="3514" y="1914"/>
                </a:lnTo>
                <a:cubicBezTo>
                  <a:pt x="3618" y="1732"/>
                  <a:pt x="3618" y="1509"/>
                  <a:pt x="3514" y="1328"/>
                </a:cubicBezTo>
                <a:lnTo>
                  <a:pt x="2915" y="292"/>
                </a:lnTo>
                <a:lnTo>
                  <a:pt x="2915" y="292"/>
                </a:lnTo>
                <a:cubicBezTo>
                  <a:pt x="2810" y="110"/>
                  <a:pt x="2617" y="0"/>
                  <a:pt x="2407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8" name="Freeform 10"/>
          <p:cNvSpPr>
            <a:spLocks noChangeArrowheads="1"/>
          </p:cNvSpPr>
          <p:nvPr/>
        </p:nvSpPr>
        <p:spPr bwMode="auto">
          <a:xfrm>
            <a:off x="12277933" y="6689684"/>
            <a:ext cx="4881113" cy="4351420"/>
          </a:xfrm>
          <a:custGeom>
            <a:avLst/>
            <a:gdLst>
              <a:gd name="T0" fmla="*/ 2954 w 4348"/>
              <a:gd name="T1" fmla="*/ 0 h 3876"/>
              <a:gd name="T2" fmla="*/ 1392 w 4348"/>
              <a:gd name="T3" fmla="*/ 0 h 3876"/>
              <a:gd name="T4" fmla="*/ 1392 w 4348"/>
              <a:gd name="T5" fmla="*/ 0 h 3876"/>
              <a:gd name="T6" fmla="*/ 885 w 4348"/>
              <a:gd name="T7" fmla="*/ 293 h 3876"/>
              <a:gd name="T8" fmla="*/ 104 w 4348"/>
              <a:gd name="T9" fmla="*/ 1644 h 3876"/>
              <a:gd name="T10" fmla="*/ 104 w 4348"/>
              <a:gd name="T11" fmla="*/ 1644 h 3876"/>
              <a:gd name="T12" fmla="*/ 104 w 4348"/>
              <a:gd name="T13" fmla="*/ 2230 h 3876"/>
              <a:gd name="T14" fmla="*/ 885 w 4348"/>
              <a:gd name="T15" fmla="*/ 3582 h 3876"/>
              <a:gd name="T16" fmla="*/ 885 w 4348"/>
              <a:gd name="T17" fmla="*/ 3582 h 3876"/>
              <a:gd name="T18" fmla="*/ 1392 w 4348"/>
              <a:gd name="T19" fmla="*/ 3875 h 3876"/>
              <a:gd name="T20" fmla="*/ 2954 w 4348"/>
              <a:gd name="T21" fmla="*/ 3875 h 3876"/>
              <a:gd name="T22" fmla="*/ 2954 w 4348"/>
              <a:gd name="T23" fmla="*/ 3875 h 3876"/>
              <a:gd name="T24" fmla="*/ 3461 w 4348"/>
              <a:gd name="T25" fmla="*/ 3582 h 3876"/>
              <a:gd name="T26" fmla="*/ 4242 w 4348"/>
              <a:gd name="T27" fmla="*/ 2230 h 3876"/>
              <a:gd name="T28" fmla="*/ 4242 w 4348"/>
              <a:gd name="T29" fmla="*/ 2230 h 3876"/>
              <a:gd name="T30" fmla="*/ 4242 w 4348"/>
              <a:gd name="T31" fmla="*/ 1644 h 3876"/>
              <a:gd name="T32" fmla="*/ 3461 w 4348"/>
              <a:gd name="T33" fmla="*/ 293 h 3876"/>
              <a:gd name="T34" fmla="*/ 3461 w 4348"/>
              <a:gd name="T35" fmla="*/ 293 h 3876"/>
              <a:gd name="T36" fmla="*/ 2954 w 4348"/>
              <a:gd name="T37" fmla="*/ 0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48" h="3876">
                <a:moveTo>
                  <a:pt x="2954" y="0"/>
                </a:moveTo>
                <a:lnTo>
                  <a:pt x="1392" y="0"/>
                </a:lnTo>
                <a:lnTo>
                  <a:pt x="1392" y="0"/>
                </a:lnTo>
                <a:cubicBezTo>
                  <a:pt x="1183" y="0"/>
                  <a:pt x="990" y="111"/>
                  <a:pt x="885" y="293"/>
                </a:cubicBezTo>
                <a:lnTo>
                  <a:pt x="104" y="1644"/>
                </a:lnTo>
                <a:lnTo>
                  <a:pt x="104" y="1644"/>
                </a:lnTo>
                <a:cubicBezTo>
                  <a:pt x="0" y="1825"/>
                  <a:pt x="0" y="2048"/>
                  <a:pt x="104" y="2230"/>
                </a:cubicBezTo>
                <a:lnTo>
                  <a:pt x="885" y="3582"/>
                </a:lnTo>
                <a:lnTo>
                  <a:pt x="885" y="3582"/>
                </a:lnTo>
                <a:cubicBezTo>
                  <a:pt x="990" y="3763"/>
                  <a:pt x="1183" y="3875"/>
                  <a:pt x="1392" y="3875"/>
                </a:cubicBezTo>
                <a:lnTo>
                  <a:pt x="2954" y="3875"/>
                </a:lnTo>
                <a:lnTo>
                  <a:pt x="2954" y="3875"/>
                </a:lnTo>
                <a:cubicBezTo>
                  <a:pt x="3163" y="3875"/>
                  <a:pt x="3357" y="3763"/>
                  <a:pt x="3461" y="3582"/>
                </a:cubicBezTo>
                <a:lnTo>
                  <a:pt x="4242" y="2230"/>
                </a:lnTo>
                <a:lnTo>
                  <a:pt x="4242" y="2230"/>
                </a:lnTo>
                <a:cubicBezTo>
                  <a:pt x="4347" y="2048"/>
                  <a:pt x="4347" y="1825"/>
                  <a:pt x="4242" y="1644"/>
                </a:cubicBezTo>
                <a:lnTo>
                  <a:pt x="3461" y="293"/>
                </a:lnTo>
                <a:lnTo>
                  <a:pt x="3461" y="293"/>
                </a:lnTo>
                <a:cubicBezTo>
                  <a:pt x="3357" y="111"/>
                  <a:pt x="3163" y="0"/>
                  <a:pt x="2954" y="0"/>
                </a:cubicBezTo>
              </a:path>
            </a:pathLst>
          </a:custGeom>
          <a:noFill/>
          <a:ln w="1116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Freeform 12"/>
          <p:cNvSpPr>
            <a:spLocks noChangeArrowheads="1"/>
          </p:cNvSpPr>
          <p:nvPr/>
        </p:nvSpPr>
        <p:spPr bwMode="auto">
          <a:xfrm>
            <a:off x="15470951" y="8828265"/>
            <a:ext cx="2232641" cy="2232641"/>
          </a:xfrm>
          <a:custGeom>
            <a:avLst/>
            <a:gdLst>
              <a:gd name="T0" fmla="*/ 1989 w 1990"/>
              <a:gd name="T1" fmla="*/ 994 h 1990"/>
              <a:gd name="T2" fmla="*/ 1989 w 1990"/>
              <a:gd name="T3" fmla="*/ 994 h 1990"/>
              <a:gd name="T4" fmla="*/ 994 w 1990"/>
              <a:gd name="T5" fmla="*/ 1989 h 1990"/>
              <a:gd name="T6" fmla="*/ 994 w 1990"/>
              <a:gd name="T7" fmla="*/ 1989 h 1990"/>
              <a:gd name="T8" fmla="*/ 0 w 1990"/>
              <a:gd name="T9" fmla="*/ 994 h 1990"/>
              <a:gd name="T10" fmla="*/ 0 w 1990"/>
              <a:gd name="T11" fmla="*/ 994 h 1990"/>
              <a:gd name="T12" fmla="*/ 994 w 1990"/>
              <a:gd name="T13" fmla="*/ 0 h 1990"/>
              <a:gd name="T14" fmla="*/ 994 w 1990"/>
              <a:gd name="T15" fmla="*/ 0 h 1990"/>
              <a:gd name="T16" fmla="*/ 1989 w 1990"/>
              <a:gd name="T17" fmla="*/ 994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0" h="1990">
                <a:moveTo>
                  <a:pt x="1989" y="994"/>
                </a:moveTo>
                <a:lnTo>
                  <a:pt x="1989" y="994"/>
                </a:lnTo>
                <a:cubicBezTo>
                  <a:pt x="1989" y="1543"/>
                  <a:pt x="1544" y="1989"/>
                  <a:pt x="994" y="1989"/>
                </a:cubicBezTo>
                <a:lnTo>
                  <a:pt x="994" y="1989"/>
                </a:lnTo>
                <a:cubicBezTo>
                  <a:pt x="445" y="1989"/>
                  <a:pt x="0" y="1543"/>
                  <a:pt x="0" y="994"/>
                </a:cubicBezTo>
                <a:lnTo>
                  <a:pt x="0" y="994"/>
                </a:lnTo>
                <a:cubicBezTo>
                  <a:pt x="0" y="445"/>
                  <a:pt x="445" y="0"/>
                  <a:pt x="994" y="0"/>
                </a:cubicBezTo>
                <a:lnTo>
                  <a:pt x="994" y="0"/>
                </a:lnTo>
                <a:cubicBezTo>
                  <a:pt x="1544" y="0"/>
                  <a:pt x="1989" y="445"/>
                  <a:pt x="1989" y="994"/>
                </a:cubicBezTo>
              </a:path>
            </a:pathLst>
          </a:custGeom>
          <a:noFill/>
          <a:ln w="7200" cap="flat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13"/>
          <p:cNvSpPr>
            <a:spLocks noChangeArrowheads="1"/>
          </p:cNvSpPr>
          <p:nvPr/>
        </p:nvSpPr>
        <p:spPr bwMode="auto">
          <a:xfrm>
            <a:off x="17668938" y="6204543"/>
            <a:ext cx="4064296" cy="3643509"/>
          </a:xfrm>
          <a:custGeom>
            <a:avLst/>
            <a:gdLst>
              <a:gd name="T0" fmla="*/ 2408 w 3620"/>
              <a:gd name="T1" fmla="*/ 0 h 3245"/>
              <a:gd name="T2" fmla="*/ 1211 w 3620"/>
              <a:gd name="T3" fmla="*/ 0 h 3245"/>
              <a:gd name="T4" fmla="*/ 1211 w 3620"/>
              <a:gd name="T5" fmla="*/ 0 h 3245"/>
              <a:gd name="T6" fmla="*/ 704 w 3620"/>
              <a:gd name="T7" fmla="*/ 293 h 3245"/>
              <a:gd name="T8" fmla="*/ 105 w 3620"/>
              <a:gd name="T9" fmla="*/ 1329 h 3245"/>
              <a:gd name="T10" fmla="*/ 105 w 3620"/>
              <a:gd name="T11" fmla="*/ 1329 h 3245"/>
              <a:gd name="T12" fmla="*/ 105 w 3620"/>
              <a:gd name="T13" fmla="*/ 1914 h 3245"/>
              <a:gd name="T14" fmla="*/ 704 w 3620"/>
              <a:gd name="T15" fmla="*/ 2951 h 3245"/>
              <a:gd name="T16" fmla="*/ 704 w 3620"/>
              <a:gd name="T17" fmla="*/ 2951 h 3245"/>
              <a:gd name="T18" fmla="*/ 1211 w 3620"/>
              <a:gd name="T19" fmla="*/ 3244 h 3245"/>
              <a:gd name="T20" fmla="*/ 2408 w 3620"/>
              <a:gd name="T21" fmla="*/ 3244 h 3245"/>
              <a:gd name="T22" fmla="*/ 2408 w 3620"/>
              <a:gd name="T23" fmla="*/ 3244 h 3245"/>
              <a:gd name="T24" fmla="*/ 2915 w 3620"/>
              <a:gd name="T25" fmla="*/ 2951 h 3245"/>
              <a:gd name="T26" fmla="*/ 3514 w 3620"/>
              <a:gd name="T27" fmla="*/ 1914 h 3245"/>
              <a:gd name="T28" fmla="*/ 3514 w 3620"/>
              <a:gd name="T29" fmla="*/ 1914 h 3245"/>
              <a:gd name="T30" fmla="*/ 3514 w 3620"/>
              <a:gd name="T31" fmla="*/ 1329 h 3245"/>
              <a:gd name="T32" fmla="*/ 2915 w 3620"/>
              <a:gd name="T33" fmla="*/ 293 h 3245"/>
              <a:gd name="T34" fmla="*/ 2915 w 3620"/>
              <a:gd name="T35" fmla="*/ 293 h 3245"/>
              <a:gd name="T36" fmla="*/ 2408 w 3620"/>
              <a:gd name="T37" fmla="*/ 0 h 3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20" h="3245">
                <a:moveTo>
                  <a:pt x="2408" y="0"/>
                </a:moveTo>
                <a:lnTo>
                  <a:pt x="1211" y="0"/>
                </a:lnTo>
                <a:lnTo>
                  <a:pt x="1211" y="0"/>
                </a:lnTo>
                <a:cubicBezTo>
                  <a:pt x="1002" y="0"/>
                  <a:pt x="808" y="111"/>
                  <a:pt x="704" y="293"/>
                </a:cubicBezTo>
                <a:lnTo>
                  <a:pt x="105" y="1329"/>
                </a:lnTo>
                <a:lnTo>
                  <a:pt x="105" y="1329"/>
                </a:lnTo>
                <a:cubicBezTo>
                  <a:pt x="0" y="1510"/>
                  <a:pt x="0" y="1733"/>
                  <a:pt x="105" y="1914"/>
                </a:cubicBezTo>
                <a:lnTo>
                  <a:pt x="704" y="2951"/>
                </a:lnTo>
                <a:lnTo>
                  <a:pt x="704" y="2951"/>
                </a:lnTo>
                <a:cubicBezTo>
                  <a:pt x="808" y="3132"/>
                  <a:pt x="1002" y="3244"/>
                  <a:pt x="1211" y="3244"/>
                </a:cubicBezTo>
                <a:lnTo>
                  <a:pt x="2408" y="3244"/>
                </a:lnTo>
                <a:lnTo>
                  <a:pt x="2408" y="3244"/>
                </a:lnTo>
                <a:cubicBezTo>
                  <a:pt x="2617" y="3244"/>
                  <a:pt x="2811" y="3132"/>
                  <a:pt x="2915" y="2951"/>
                </a:cubicBezTo>
                <a:lnTo>
                  <a:pt x="3514" y="1914"/>
                </a:lnTo>
                <a:lnTo>
                  <a:pt x="3514" y="1914"/>
                </a:lnTo>
                <a:cubicBezTo>
                  <a:pt x="3619" y="1733"/>
                  <a:pt x="3619" y="1510"/>
                  <a:pt x="3514" y="1329"/>
                </a:cubicBezTo>
                <a:lnTo>
                  <a:pt x="2915" y="293"/>
                </a:lnTo>
                <a:lnTo>
                  <a:pt x="2915" y="293"/>
                </a:lnTo>
                <a:cubicBezTo>
                  <a:pt x="2811" y="111"/>
                  <a:pt x="2617" y="0"/>
                  <a:pt x="2408" y="0"/>
                </a:cubicBezTo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" name="Freeform 14"/>
          <p:cNvSpPr>
            <a:spLocks noChangeArrowheads="1"/>
          </p:cNvSpPr>
          <p:nvPr/>
        </p:nvSpPr>
        <p:spPr bwMode="auto">
          <a:xfrm>
            <a:off x="17258054" y="5853065"/>
            <a:ext cx="4881113" cy="4351417"/>
          </a:xfrm>
          <a:custGeom>
            <a:avLst/>
            <a:gdLst>
              <a:gd name="T0" fmla="*/ 2954 w 4348"/>
              <a:gd name="T1" fmla="*/ 0 h 3877"/>
              <a:gd name="T2" fmla="*/ 1392 w 4348"/>
              <a:gd name="T3" fmla="*/ 0 h 3877"/>
              <a:gd name="T4" fmla="*/ 1392 w 4348"/>
              <a:gd name="T5" fmla="*/ 0 h 3877"/>
              <a:gd name="T6" fmla="*/ 885 w 4348"/>
              <a:gd name="T7" fmla="*/ 293 h 3877"/>
              <a:gd name="T8" fmla="*/ 105 w 4348"/>
              <a:gd name="T9" fmla="*/ 1645 h 3877"/>
              <a:gd name="T10" fmla="*/ 105 w 4348"/>
              <a:gd name="T11" fmla="*/ 1645 h 3877"/>
              <a:gd name="T12" fmla="*/ 105 w 4348"/>
              <a:gd name="T13" fmla="*/ 2230 h 3877"/>
              <a:gd name="T14" fmla="*/ 885 w 4348"/>
              <a:gd name="T15" fmla="*/ 3583 h 3877"/>
              <a:gd name="T16" fmla="*/ 885 w 4348"/>
              <a:gd name="T17" fmla="*/ 3583 h 3877"/>
              <a:gd name="T18" fmla="*/ 1392 w 4348"/>
              <a:gd name="T19" fmla="*/ 3876 h 3877"/>
              <a:gd name="T20" fmla="*/ 2954 w 4348"/>
              <a:gd name="T21" fmla="*/ 3876 h 3877"/>
              <a:gd name="T22" fmla="*/ 2954 w 4348"/>
              <a:gd name="T23" fmla="*/ 3876 h 3877"/>
              <a:gd name="T24" fmla="*/ 3462 w 4348"/>
              <a:gd name="T25" fmla="*/ 3583 h 3877"/>
              <a:gd name="T26" fmla="*/ 4243 w 4348"/>
              <a:gd name="T27" fmla="*/ 2230 h 3877"/>
              <a:gd name="T28" fmla="*/ 4243 w 4348"/>
              <a:gd name="T29" fmla="*/ 2230 h 3877"/>
              <a:gd name="T30" fmla="*/ 4243 w 4348"/>
              <a:gd name="T31" fmla="*/ 1645 h 3877"/>
              <a:gd name="T32" fmla="*/ 3462 w 4348"/>
              <a:gd name="T33" fmla="*/ 293 h 3877"/>
              <a:gd name="T34" fmla="*/ 3462 w 4348"/>
              <a:gd name="T35" fmla="*/ 293 h 3877"/>
              <a:gd name="T36" fmla="*/ 2954 w 4348"/>
              <a:gd name="T37" fmla="*/ 0 h 3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48" h="3877">
                <a:moveTo>
                  <a:pt x="2954" y="0"/>
                </a:moveTo>
                <a:lnTo>
                  <a:pt x="1392" y="0"/>
                </a:lnTo>
                <a:lnTo>
                  <a:pt x="1392" y="0"/>
                </a:lnTo>
                <a:cubicBezTo>
                  <a:pt x="1183" y="0"/>
                  <a:pt x="990" y="112"/>
                  <a:pt x="885" y="293"/>
                </a:cubicBezTo>
                <a:lnTo>
                  <a:pt x="105" y="1645"/>
                </a:lnTo>
                <a:lnTo>
                  <a:pt x="105" y="1645"/>
                </a:lnTo>
                <a:cubicBezTo>
                  <a:pt x="0" y="1826"/>
                  <a:pt x="0" y="2049"/>
                  <a:pt x="105" y="2230"/>
                </a:cubicBezTo>
                <a:lnTo>
                  <a:pt x="885" y="3583"/>
                </a:lnTo>
                <a:lnTo>
                  <a:pt x="885" y="3583"/>
                </a:lnTo>
                <a:cubicBezTo>
                  <a:pt x="990" y="3764"/>
                  <a:pt x="1183" y="3876"/>
                  <a:pt x="1392" y="3876"/>
                </a:cubicBezTo>
                <a:lnTo>
                  <a:pt x="2954" y="3876"/>
                </a:lnTo>
                <a:lnTo>
                  <a:pt x="2954" y="3876"/>
                </a:lnTo>
                <a:cubicBezTo>
                  <a:pt x="3164" y="3876"/>
                  <a:pt x="3357" y="3764"/>
                  <a:pt x="3462" y="3583"/>
                </a:cubicBezTo>
                <a:lnTo>
                  <a:pt x="4243" y="2230"/>
                </a:lnTo>
                <a:lnTo>
                  <a:pt x="4243" y="2230"/>
                </a:lnTo>
                <a:cubicBezTo>
                  <a:pt x="4347" y="2049"/>
                  <a:pt x="4347" y="1826"/>
                  <a:pt x="4243" y="1645"/>
                </a:cubicBezTo>
                <a:lnTo>
                  <a:pt x="3462" y="293"/>
                </a:lnTo>
                <a:lnTo>
                  <a:pt x="3462" y="293"/>
                </a:lnTo>
                <a:cubicBezTo>
                  <a:pt x="3357" y="112"/>
                  <a:pt x="3164" y="0"/>
                  <a:pt x="2954" y="0"/>
                </a:cubicBezTo>
              </a:path>
            </a:pathLst>
          </a:custGeom>
          <a:noFill/>
          <a:ln w="11160" cap="flat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15"/>
          <p:cNvSpPr>
            <a:spLocks noChangeArrowheads="1"/>
          </p:cNvSpPr>
          <p:nvPr/>
        </p:nvSpPr>
        <p:spPr bwMode="auto">
          <a:xfrm>
            <a:off x="20644141" y="8184711"/>
            <a:ext cx="1841556" cy="1846508"/>
          </a:xfrm>
          <a:custGeom>
            <a:avLst/>
            <a:gdLst>
              <a:gd name="T0" fmla="*/ 1641 w 1642"/>
              <a:gd name="T1" fmla="*/ 821 h 1643"/>
              <a:gd name="T2" fmla="*/ 1641 w 1642"/>
              <a:gd name="T3" fmla="*/ 821 h 1643"/>
              <a:gd name="T4" fmla="*/ 821 w 1642"/>
              <a:gd name="T5" fmla="*/ 1642 h 1643"/>
              <a:gd name="T6" fmla="*/ 821 w 1642"/>
              <a:gd name="T7" fmla="*/ 1642 h 1643"/>
              <a:gd name="T8" fmla="*/ 0 w 1642"/>
              <a:gd name="T9" fmla="*/ 821 h 1643"/>
              <a:gd name="T10" fmla="*/ 0 w 1642"/>
              <a:gd name="T11" fmla="*/ 821 h 1643"/>
              <a:gd name="T12" fmla="*/ 821 w 1642"/>
              <a:gd name="T13" fmla="*/ 0 h 1643"/>
              <a:gd name="T14" fmla="*/ 821 w 1642"/>
              <a:gd name="T15" fmla="*/ 0 h 1643"/>
              <a:gd name="T16" fmla="*/ 1641 w 1642"/>
              <a:gd name="T17" fmla="*/ 821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2" h="1643">
                <a:moveTo>
                  <a:pt x="1641" y="821"/>
                </a:moveTo>
                <a:lnTo>
                  <a:pt x="1641" y="821"/>
                </a:lnTo>
                <a:cubicBezTo>
                  <a:pt x="1641" y="1274"/>
                  <a:pt x="1274" y="1642"/>
                  <a:pt x="821" y="1642"/>
                </a:cubicBezTo>
                <a:lnTo>
                  <a:pt x="821" y="1642"/>
                </a:lnTo>
                <a:cubicBezTo>
                  <a:pt x="368" y="1642"/>
                  <a:pt x="0" y="1274"/>
                  <a:pt x="0" y="821"/>
                </a:cubicBezTo>
                <a:lnTo>
                  <a:pt x="0" y="821"/>
                </a:lnTo>
                <a:cubicBezTo>
                  <a:pt x="0" y="368"/>
                  <a:pt x="368" y="0"/>
                  <a:pt x="821" y="0"/>
                </a:cubicBezTo>
                <a:lnTo>
                  <a:pt x="821" y="0"/>
                </a:lnTo>
                <a:cubicBezTo>
                  <a:pt x="1274" y="0"/>
                  <a:pt x="1641" y="368"/>
                  <a:pt x="1641" y="82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Freeform 16"/>
          <p:cNvSpPr>
            <a:spLocks noChangeArrowheads="1"/>
          </p:cNvSpPr>
          <p:nvPr/>
        </p:nvSpPr>
        <p:spPr bwMode="auto">
          <a:xfrm>
            <a:off x="20451073" y="7991646"/>
            <a:ext cx="2232641" cy="2232638"/>
          </a:xfrm>
          <a:custGeom>
            <a:avLst/>
            <a:gdLst>
              <a:gd name="T0" fmla="*/ 1989 w 1990"/>
              <a:gd name="T1" fmla="*/ 994 h 1989"/>
              <a:gd name="T2" fmla="*/ 1989 w 1990"/>
              <a:gd name="T3" fmla="*/ 994 h 1989"/>
              <a:gd name="T4" fmla="*/ 995 w 1990"/>
              <a:gd name="T5" fmla="*/ 1988 h 1989"/>
              <a:gd name="T6" fmla="*/ 995 w 1990"/>
              <a:gd name="T7" fmla="*/ 1988 h 1989"/>
              <a:gd name="T8" fmla="*/ 0 w 1990"/>
              <a:gd name="T9" fmla="*/ 994 h 1989"/>
              <a:gd name="T10" fmla="*/ 0 w 1990"/>
              <a:gd name="T11" fmla="*/ 994 h 1989"/>
              <a:gd name="T12" fmla="*/ 995 w 1990"/>
              <a:gd name="T13" fmla="*/ 0 h 1989"/>
              <a:gd name="T14" fmla="*/ 995 w 1990"/>
              <a:gd name="T15" fmla="*/ 0 h 1989"/>
              <a:gd name="T16" fmla="*/ 1989 w 1990"/>
              <a:gd name="T17" fmla="*/ 994 h 1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0" h="1989">
                <a:moveTo>
                  <a:pt x="1989" y="994"/>
                </a:moveTo>
                <a:lnTo>
                  <a:pt x="1989" y="994"/>
                </a:lnTo>
                <a:cubicBezTo>
                  <a:pt x="1989" y="1543"/>
                  <a:pt x="1544" y="1988"/>
                  <a:pt x="995" y="1988"/>
                </a:cubicBezTo>
                <a:lnTo>
                  <a:pt x="995" y="1988"/>
                </a:lnTo>
                <a:cubicBezTo>
                  <a:pt x="445" y="1988"/>
                  <a:pt x="0" y="1543"/>
                  <a:pt x="0" y="994"/>
                </a:cubicBezTo>
                <a:lnTo>
                  <a:pt x="0" y="994"/>
                </a:lnTo>
                <a:cubicBezTo>
                  <a:pt x="0" y="445"/>
                  <a:pt x="445" y="0"/>
                  <a:pt x="995" y="0"/>
                </a:cubicBezTo>
                <a:lnTo>
                  <a:pt x="995" y="0"/>
                </a:lnTo>
                <a:cubicBezTo>
                  <a:pt x="1544" y="0"/>
                  <a:pt x="1989" y="445"/>
                  <a:pt x="1989" y="994"/>
                </a:cubicBezTo>
              </a:path>
            </a:pathLst>
          </a:custGeom>
          <a:noFill/>
          <a:ln w="7200" cap="flat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1" name="Freeform 476"/>
          <p:cNvSpPr>
            <a:spLocks noChangeArrowheads="1"/>
          </p:cNvSpPr>
          <p:nvPr/>
        </p:nvSpPr>
        <p:spPr bwMode="auto">
          <a:xfrm>
            <a:off x="5644371" y="9590630"/>
            <a:ext cx="707908" cy="702960"/>
          </a:xfrm>
          <a:custGeom>
            <a:avLst/>
            <a:gdLst>
              <a:gd name="T0" fmla="*/ 126 w 630"/>
              <a:gd name="T1" fmla="*/ 529 h 627"/>
              <a:gd name="T2" fmla="*/ 66 w 630"/>
              <a:gd name="T3" fmla="*/ 589 h 627"/>
              <a:gd name="T4" fmla="*/ 590 w 630"/>
              <a:gd name="T5" fmla="*/ 589 h 627"/>
              <a:gd name="T6" fmla="*/ 590 w 630"/>
              <a:gd name="T7" fmla="*/ 346 h 627"/>
              <a:gd name="T8" fmla="*/ 520 w 630"/>
              <a:gd name="T9" fmla="*/ 382 h 627"/>
              <a:gd name="T10" fmla="*/ 520 w 630"/>
              <a:gd name="T11" fmla="*/ 382 h 627"/>
              <a:gd name="T12" fmla="*/ 520 w 630"/>
              <a:gd name="T13" fmla="*/ 382 h 627"/>
              <a:gd name="T14" fmla="*/ 426 w 630"/>
              <a:gd name="T15" fmla="*/ 430 h 627"/>
              <a:gd name="T16" fmla="*/ 328 w 630"/>
              <a:gd name="T17" fmla="*/ 527 h 627"/>
              <a:gd name="T18" fmla="*/ 328 w 630"/>
              <a:gd name="T19" fmla="*/ 527 h 627"/>
              <a:gd name="T20" fmla="*/ 306 w 630"/>
              <a:gd name="T21" fmla="*/ 530 h 627"/>
              <a:gd name="T22" fmla="*/ 217 w 630"/>
              <a:gd name="T23" fmla="*/ 488 h 627"/>
              <a:gd name="T24" fmla="*/ 126 w 630"/>
              <a:gd name="T25" fmla="*/ 529 h 627"/>
              <a:gd name="T26" fmla="*/ 21 w 630"/>
              <a:gd name="T27" fmla="*/ 626 h 627"/>
              <a:gd name="T28" fmla="*/ 21 w 630"/>
              <a:gd name="T29" fmla="*/ 626 h 627"/>
              <a:gd name="T30" fmla="*/ 3 w 630"/>
              <a:gd name="T31" fmla="*/ 615 h 627"/>
              <a:gd name="T32" fmla="*/ 3 w 630"/>
              <a:gd name="T33" fmla="*/ 615 h 627"/>
              <a:gd name="T34" fmla="*/ 7 w 630"/>
              <a:gd name="T35" fmla="*/ 594 h 627"/>
              <a:gd name="T36" fmla="*/ 102 w 630"/>
              <a:gd name="T37" fmla="*/ 500 h 627"/>
              <a:gd name="T38" fmla="*/ 102 w 630"/>
              <a:gd name="T39" fmla="*/ 500 h 627"/>
              <a:gd name="T40" fmla="*/ 107 w 630"/>
              <a:gd name="T41" fmla="*/ 496 h 627"/>
              <a:gd name="T42" fmla="*/ 209 w 630"/>
              <a:gd name="T43" fmla="*/ 449 h 627"/>
              <a:gd name="T44" fmla="*/ 209 w 630"/>
              <a:gd name="T45" fmla="*/ 449 h 627"/>
              <a:gd name="T46" fmla="*/ 226 w 630"/>
              <a:gd name="T47" fmla="*/ 449 h 627"/>
              <a:gd name="T48" fmla="*/ 311 w 630"/>
              <a:gd name="T49" fmla="*/ 490 h 627"/>
              <a:gd name="T50" fmla="*/ 401 w 630"/>
              <a:gd name="T51" fmla="*/ 400 h 627"/>
              <a:gd name="T52" fmla="*/ 401 w 630"/>
              <a:gd name="T53" fmla="*/ 400 h 627"/>
              <a:gd name="T54" fmla="*/ 406 w 630"/>
              <a:gd name="T55" fmla="*/ 396 h 627"/>
              <a:gd name="T56" fmla="*/ 503 w 630"/>
              <a:gd name="T57" fmla="*/ 348 h 627"/>
              <a:gd name="T58" fmla="*/ 590 w 630"/>
              <a:gd name="T59" fmla="*/ 302 h 627"/>
              <a:gd name="T60" fmla="*/ 590 w 630"/>
              <a:gd name="T61" fmla="*/ 18 h 627"/>
              <a:gd name="T62" fmla="*/ 590 w 630"/>
              <a:gd name="T63" fmla="*/ 18 h 627"/>
              <a:gd name="T64" fmla="*/ 609 w 630"/>
              <a:gd name="T65" fmla="*/ 0 h 627"/>
              <a:gd name="T66" fmla="*/ 609 w 630"/>
              <a:gd name="T67" fmla="*/ 0 h 627"/>
              <a:gd name="T68" fmla="*/ 629 w 630"/>
              <a:gd name="T69" fmla="*/ 18 h 627"/>
              <a:gd name="T70" fmla="*/ 629 w 630"/>
              <a:gd name="T71" fmla="*/ 313 h 627"/>
              <a:gd name="T72" fmla="*/ 629 w 630"/>
              <a:gd name="T73" fmla="*/ 313 h 627"/>
              <a:gd name="T74" fmla="*/ 629 w 630"/>
              <a:gd name="T75" fmla="*/ 315 h 627"/>
              <a:gd name="T76" fmla="*/ 629 w 630"/>
              <a:gd name="T77" fmla="*/ 608 h 627"/>
              <a:gd name="T78" fmla="*/ 629 w 630"/>
              <a:gd name="T79" fmla="*/ 608 h 627"/>
              <a:gd name="T80" fmla="*/ 622 w 630"/>
              <a:gd name="T81" fmla="*/ 621 h 627"/>
              <a:gd name="T82" fmla="*/ 622 w 630"/>
              <a:gd name="T83" fmla="*/ 621 h 627"/>
              <a:gd name="T84" fmla="*/ 609 w 630"/>
              <a:gd name="T85" fmla="*/ 626 h 627"/>
              <a:gd name="T86" fmla="*/ 21 w 630"/>
              <a:gd name="T87" fmla="*/ 626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0" h="627">
                <a:moveTo>
                  <a:pt x="126" y="529"/>
                </a:moveTo>
                <a:lnTo>
                  <a:pt x="66" y="589"/>
                </a:lnTo>
                <a:lnTo>
                  <a:pt x="590" y="589"/>
                </a:lnTo>
                <a:lnTo>
                  <a:pt x="590" y="346"/>
                </a:lnTo>
                <a:lnTo>
                  <a:pt x="520" y="382"/>
                </a:lnTo>
                <a:lnTo>
                  <a:pt x="520" y="382"/>
                </a:lnTo>
                <a:lnTo>
                  <a:pt x="520" y="382"/>
                </a:lnTo>
                <a:lnTo>
                  <a:pt x="426" y="430"/>
                </a:lnTo>
                <a:lnTo>
                  <a:pt x="328" y="527"/>
                </a:lnTo>
                <a:lnTo>
                  <a:pt x="328" y="527"/>
                </a:lnTo>
                <a:cubicBezTo>
                  <a:pt x="322" y="533"/>
                  <a:pt x="314" y="534"/>
                  <a:pt x="306" y="530"/>
                </a:cubicBezTo>
                <a:lnTo>
                  <a:pt x="217" y="488"/>
                </a:lnTo>
                <a:lnTo>
                  <a:pt x="126" y="529"/>
                </a:lnTo>
                <a:close/>
                <a:moveTo>
                  <a:pt x="21" y="626"/>
                </a:moveTo>
                <a:lnTo>
                  <a:pt x="21" y="626"/>
                </a:lnTo>
                <a:cubicBezTo>
                  <a:pt x="13" y="626"/>
                  <a:pt x="5" y="622"/>
                  <a:pt x="3" y="615"/>
                </a:cubicBezTo>
                <a:lnTo>
                  <a:pt x="3" y="615"/>
                </a:lnTo>
                <a:cubicBezTo>
                  <a:pt x="0" y="608"/>
                  <a:pt x="2" y="600"/>
                  <a:pt x="7" y="594"/>
                </a:cubicBezTo>
                <a:lnTo>
                  <a:pt x="102" y="500"/>
                </a:lnTo>
                <a:lnTo>
                  <a:pt x="102" y="500"/>
                </a:lnTo>
                <a:cubicBezTo>
                  <a:pt x="103" y="498"/>
                  <a:pt x="105" y="497"/>
                  <a:pt x="107" y="496"/>
                </a:cubicBezTo>
                <a:lnTo>
                  <a:pt x="209" y="449"/>
                </a:lnTo>
                <a:lnTo>
                  <a:pt x="209" y="449"/>
                </a:lnTo>
                <a:cubicBezTo>
                  <a:pt x="215" y="447"/>
                  <a:pt x="221" y="447"/>
                  <a:pt x="226" y="449"/>
                </a:cubicBezTo>
                <a:lnTo>
                  <a:pt x="311" y="490"/>
                </a:lnTo>
                <a:lnTo>
                  <a:pt x="401" y="400"/>
                </a:lnTo>
                <a:lnTo>
                  <a:pt x="401" y="400"/>
                </a:lnTo>
                <a:cubicBezTo>
                  <a:pt x="403" y="399"/>
                  <a:pt x="404" y="398"/>
                  <a:pt x="406" y="396"/>
                </a:cubicBezTo>
                <a:lnTo>
                  <a:pt x="503" y="348"/>
                </a:lnTo>
                <a:lnTo>
                  <a:pt x="590" y="302"/>
                </a:lnTo>
                <a:lnTo>
                  <a:pt x="590" y="18"/>
                </a:lnTo>
                <a:lnTo>
                  <a:pt x="590" y="18"/>
                </a:lnTo>
                <a:cubicBezTo>
                  <a:pt x="590" y="8"/>
                  <a:pt x="599" y="0"/>
                  <a:pt x="609" y="0"/>
                </a:cubicBezTo>
                <a:lnTo>
                  <a:pt x="609" y="0"/>
                </a:lnTo>
                <a:cubicBezTo>
                  <a:pt x="620" y="0"/>
                  <a:pt x="629" y="8"/>
                  <a:pt x="629" y="18"/>
                </a:cubicBezTo>
                <a:lnTo>
                  <a:pt x="629" y="313"/>
                </a:lnTo>
                <a:lnTo>
                  <a:pt x="629" y="313"/>
                </a:lnTo>
                <a:cubicBezTo>
                  <a:pt x="629" y="314"/>
                  <a:pt x="629" y="314"/>
                  <a:pt x="629" y="315"/>
                </a:cubicBezTo>
                <a:lnTo>
                  <a:pt x="629" y="608"/>
                </a:lnTo>
                <a:lnTo>
                  <a:pt x="629" y="608"/>
                </a:lnTo>
                <a:cubicBezTo>
                  <a:pt x="629" y="613"/>
                  <a:pt x="626" y="617"/>
                  <a:pt x="622" y="621"/>
                </a:cubicBezTo>
                <a:lnTo>
                  <a:pt x="622" y="621"/>
                </a:lnTo>
                <a:cubicBezTo>
                  <a:pt x="619" y="625"/>
                  <a:pt x="615" y="626"/>
                  <a:pt x="609" y="626"/>
                </a:cubicBezTo>
                <a:lnTo>
                  <a:pt x="21" y="6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2" name="Freeform 477"/>
          <p:cNvSpPr>
            <a:spLocks noChangeArrowheads="1"/>
          </p:cNvSpPr>
          <p:nvPr/>
        </p:nvSpPr>
        <p:spPr bwMode="auto">
          <a:xfrm>
            <a:off x="5753280" y="9734194"/>
            <a:ext cx="603951" cy="455439"/>
          </a:xfrm>
          <a:custGeom>
            <a:avLst/>
            <a:gdLst>
              <a:gd name="T0" fmla="*/ 22 w 537"/>
              <a:gd name="T1" fmla="*/ 404 h 405"/>
              <a:gd name="T2" fmla="*/ 22 w 537"/>
              <a:gd name="T3" fmla="*/ 404 h 405"/>
              <a:gd name="T4" fmla="*/ 8 w 537"/>
              <a:gd name="T5" fmla="*/ 399 h 405"/>
              <a:gd name="T6" fmla="*/ 8 w 537"/>
              <a:gd name="T7" fmla="*/ 399 h 405"/>
              <a:gd name="T8" fmla="*/ 6 w 537"/>
              <a:gd name="T9" fmla="*/ 374 h 405"/>
              <a:gd name="T10" fmla="*/ 106 w 537"/>
              <a:gd name="T11" fmla="*/ 226 h 405"/>
              <a:gd name="T12" fmla="*/ 106 w 537"/>
              <a:gd name="T13" fmla="*/ 226 h 405"/>
              <a:gd name="T14" fmla="*/ 108 w 537"/>
              <a:gd name="T15" fmla="*/ 224 h 405"/>
              <a:gd name="T16" fmla="*/ 206 w 537"/>
              <a:gd name="T17" fmla="*/ 103 h 405"/>
              <a:gd name="T18" fmla="*/ 206 w 537"/>
              <a:gd name="T19" fmla="*/ 103 h 405"/>
              <a:gd name="T20" fmla="*/ 217 w 537"/>
              <a:gd name="T21" fmla="*/ 96 h 405"/>
              <a:gd name="T22" fmla="*/ 341 w 537"/>
              <a:gd name="T23" fmla="*/ 70 h 405"/>
              <a:gd name="T24" fmla="*/ 404 w 537"/>
              <a:gd name="T25" fmla="*/ 5 h 405"/>
              <a:gd name="T26" fmla="*/ 404 w 537"/>
              <a:gd name="T27" fmla="*/ 5 h 405"/>
              <a:gd name="T28" fmla="*/ 418 w 537"/>
              <a:gd name="T29" fmla="*/ 0 h 405"/>
              <a:gd name="T30" fmla="*/ 515 w 537"/>
              <a:gd name="T31" fmla="*/ 0 h 405"/>
              <a:gd name="T32" fmla="*/ 515 w 537"/>
              <a:gd name="T33" fmla="*/ 0 h 405"/>
              <a:gd name="T34" fmla="*/ 535 w 537"/>
              <a:gd name="T35" fmla="*/ 19 h 405"/>
              <a:gd name="T36" fmla="*/ 535 w 537"/>
              <a:gd name="T37" fmla="*/ 19 h 405"/>
              <a:gd name="T38" fmla="*/ 515 w 537"/>
              <a:gd name="T39" fmla="*/ 38 h 405"/>
              <a:gd name="T40" fmla="*/ 426 w 537"/>
              <a:gd name="T41" fmla="*/ 38 h 405"/>
              <a:gd name="T42" fmla="*/ 364 w 537"/>
              <a:gd name="T43" fmla="*/ 102 h 405"/>
              <a:gd name="T44" fmla="*/ 364 w 537"/>
              <a:gd name="T45" fmla="*/ 102 h 405"/>
              <a:gd name="T46" fmla="*/ 355 w 537"/>
              <a:gd name="T47" fmla="*/ 107 h 405"/>
              <a:gd name="T48" fmla="*/ 232 w 537"/>
              <a:gd name="T49" fmla="*/ 132 h 405"/>
              <a:gd name="T50" fmla="*/ 138 w 537"/>
              <a:gd name="T51" fmla="*/ 248 h 405"/>
              <a:gd name="T52" fmla="*/ 99 w 537"/>
              <a:gd name="T53" fmla="*/ 305 h 405"/>
              <a:gd name="T54" fmla="*/ 147 w 537"/>
              <a:gd name="T55" fmla="*/ 270 h 405"/>
              <a:gd name="T56" fmla="*/ 206 w 537"/>
              <a:gd name="T57" fmla="*/ 197 h 405"/>
              <a:gd name="T58" fmla="*/ 206 w 537"/>
              <a:gd name="T59" fmla="*/ 197 h 405"/>
              <a:gd name="T60" fmla="*/ 218 w 537"/>
              <a:gd name="T61" fmla="*/ 190 h 405"/>
              <a:gd name="T62" fmla="*/ 357 w 537"/>
              <a:gd name="T63" fmla="*/ 167 h 405"/>
              <a:gd name="T64" fmla="*/ 357 w 537"/>
              <a:gd name="T65" fmla="*/ 167 h 405"/>
              <a:gd name="T66" fmla="*/ 360 w 537"/>
              <a:gd name="T67" fmla="*/ 167 h 405"/>
              <a:gd name="T68" fmla="*/ 413 w 537"/>
              <a:gd name="T69" fmla="*/ 167 h 405"/>
              <a:gd name="T70" fmla="*/ 501 w 537"/>
              <a:gd name="T71" fmla="*/ 75 h 405"/>
              <a:gd name="T72" fmla="*/ 501 w 537"/>
              <a:gd name="T73" fmla="*/ 75 h 405"/>
              <a:gd name="T74" fmla="*/ 528 w 537"/>
              <a:gd name="T75" fmla="*/ 75 h 405"/>
              <a:gd name="T76" fmla="*/ 528 w 537"/>
              <a:gd name="T77" fmla="*/ 75 h 405"/>
              <a:gd name="T78" fmla="*/ 529 w 537"/>
              <a:gd name="T79" fmla="*/ 102 h 405"/>
              <a:gd name="T80" fmla="*/ 435 w 537"/>
              <a:gd name="T81" fmla="*/ 199 h 405"/>
              <a:gd name="T82" fmla="*/ 435 w 537"/>
              <a:gd name="T83" fmla="*/ 199 h 405"/>
              <a:gd name="T84" fmla="*/ 421 w 537"/>
              <a:gd name="T85" fmla="*/ 205 h 405"/>
              <a:gd name="T86" fmla="*/ 362 w 537"/>
              <a:gd name="T87" fmla="*/ 205 h 405"/>
              <a:gd name="T88" fmla="*/ 231 w 537"/>
              <a:gd name="T89" fmla="*/ 227 h 405"/>
              <a:gd name="T90" fmla="*/ 175 w 537"/>
              <a:gd name="T91" fmla="*/ 296 h 405"/>
              <a:gd name="T92" fmla="*/ 175 w 537"/>
              <a:gd name="T93" fmla="*/ 296 h 405"/>
              <a:gd name="T94" fmla="*/ 171 w 537"/>
              <a:gd name="T95" fmla="*/ 300 h 405"/>
              <a:gd name="T96" fmla="*/ 32 w 537"/>
              <a:gd name="T97" fmla="*/ 401 h 405"/>
              <a:gd name="T98" fmla="*/ 32 w 537"/>
              <a:gd name="T99" fmla="*/ 401 h 405"/>
              <a:gd name="T100" fmla="*/ 22 w 537"/>
              <a:gd name="T101" fmla="*/ 404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37" h="405">
                <a:moveTo>
                  <a:pt x="22" y="404"/>
                </a:moveTo>
                <a:lnTo>
                  <a:pt x="22" y="404"/>
                </a:lnTo>
                <a:cubicBezTo>
                  <a:pt x="17" y="404"/>
                  <a:pt x="12" y="402"/>
                  <a:pt x="8" y="399"/>
                </a:cubicBezTo>
                <a:lnTo>
                  <a:pt x="8" y="399"/>
                </a:lnTo>
                <a:cubicBezTo>
                  <a:pt x="1" y="393"/>
                  <a:pt x="0" y="382"/>
                  <a:pt x="6" y="374"/>
                </a:cubicBezTo>
                <a:lnTo>
                  <a:pt x="106" y="226"/>
                </a:lnTo>
                <a:lnTo>
                  <a:pt x="106" y="226"/>
                </a:lnTo>
                <a:cubicBezTo>
                  <a:pt x="107" y="226"/>
                  <a:pt x="107" y="225"/>
                  <a:pt x="108" y="224"/>
                </a:cubicBezTo>
                <a:lnTo>
                  <a:pt x="206" y="103"/>
                </a:lnTo>
                <a:lnTo>
                  <a:pt x="206" y="103"/>
                </a:lnTo>
                <a:cubicBezTo>
                  <a:pt x="209" y="100"/>
                  <a:pt x="213" y="97"/>
                  <a:pt x="217" y="96"/>
                </a:cubicBezTo>
                <a:lnTo>
                  <a:pt x="341" y="70"/>
                </a:lnTo>
                <a:lnTo>
                  <a:pt x="404" y="5"/>
                </a:lnTo>
                <a:lnTo>
                  <a:pt x="404" y="5"/>
                </a:lnTo>
                <a:cubicBezTo>
                  <a:pt x="408" y="2"/>
                  <a:pt x="413" y="0"/>
                  <a:pt x="418" y="0"/>
                </a:cubicBezTo>
                <a:lnTo>
                  <a:pt x="515" y="0"/>
                </a:lnTo>
                <a:lnTo>
                  <a:pt x="515" y="0"/>
                </a:lnTo>
                <a:cubicBezTo>
                  <a:pt x="526" y="0"/>
                  <a:pt x="535" y="9"/>
                  <a:pt x="535" y="19"/>
                </a:cubicBezTo>
                <a:lnTo>
                  <a:pt x="535" y="19"/>
                </a:lnTo>
                <a:cubicBezTo>
                  <a:pt x="535" y="29"/>
                  <a:pt x="526" y="38"/>
                  <a:pt x="515" y="38"/>
                </a:cubicBezTo>
                <a:lnTo>
                  <a:pt x="426" y="38"/>
                </a:lnTo>
                <a:lnTo>
                  <a:pt x="364" y="102"/>
                </a:lnTo>
                <a:lnTo>
                  <a:pt x="364" y="102"/>
                </a:lnTo>
                <a:cubicBezTo>
                  <a:pt x="362" y="104"/>
                  <a:pt x="358" y="106"/>
                  <a:pt x="355" y="107"/>
                </a:cubicBezTo>
                <a:lnTo>
                  <a:pt x="232" y="132"/>
                </a:lnTo>
                <a:lnTo>
                  <a:pt x="138" y="248"/>
                </a:lnTo>
                <a:lnTo>
                  <a:pt x="99" y="305"/>
                </a:lnTo>
                <a:lnTo>
                  <a:pt x="147" y="270"/>
                </a:lnTo>
                <a:lnTo>
                  <a:pt x="206" y="197"/>
                </a:lnTo>
                <a:lnTo>
                  <a:pt x="206" y="197"/>
                </a:lnTo>
                <a:cubicBezTo>
                  <a:pt x="209" y="193"/>
                  <a:pt x="213" y="191"/>
                  <a:pt x="218" y="190"/>
                </a:cubicBezTo>
                <a:lnTo>
                  <a:pt x="357" y="167"/>
                </a:lnTo>
                <a:lnTo>
                  <a:pt x="357" y="167"/>
                </a:lnTo>
                <a:cubicBezTo>
                  <a:pt x="358" y="167"/>
                  <a:pt x="358" y="167"/>
                  <a:pt x="360" y="167"/>
                </a:cubicBezTo>
                <a:lnTo>
                  <a:pt x="413" y="167"/>
                </a:lnTo>
                <a:lnTo>
                  <a:pt x="501" y="75"/>
                </a:lnTo>
                <a:lnTo>
                  <a:pt x="501" y="75"/>
                </a:lnTo>
                <a:cubicBezTo>
                  <a:pt x="509" y="67"/>
                  <a:pt x="521" y="67"/>
                  <a:pt x="528" y="75"/>
                </a:cubicBezTo>
                <a:lnTo>
                  <a:pt x="528" y="75"/>
                </a:lnTo>
                <a:cubicBezTo>
                  <a:pt x="536" y="82"/>
                  <a:pt x="536" y="94"/>
                  <a:pt x="529" y="102"/>
                </a:cubicBezTo>
                <a:lnTo>
                  <a:pt x="435" y="199"/>
                </a:lnTo>
                <a:lnTo>
                  <a:pt x="435" y="199"/>
                </a:lnTo>
                <a:cubicBezTo>
                  <a:pt x="431" y="203"/>
                  <a:pt x="426" y="205"/>
                  <a:pt x="421" y="205"/>
                </a:cubicBezTo>
                <a:lnTo>
                  <a:pt x="362" y="205"/>
                </a:lnTo>
                <a:lnTo>
                  <a:pt x="231" y="227"/>
                </a:lnTo>
                <a:lnTo>
                  <a:pt x="175" y="296"/>
                </a:lnTo>
                <a:lnTo>
                  <a:pt x="175" y="296"/>
                </a:lnTo>
                <a:cubicBezTo>
                  <a:pt x="174" y="297"/>
                  <a:pt x="173" y="298"/>
                  <a:pt x="171" y="300"/>
                </a:cubicBezTo>
                <a:lnTo>
                  <a:pt x="32" y="401"/>
                </a:lnTo>
                <a:lnTo>
                  <a:pt x="32" y="401"/>
                </a:lnTo>
                <a:cubicBezTo>
                  <a:pt x="29" y="403"/>
                  <a:pt x="25" y="404"/>
                  <a:pt x="22" y="40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7" name="Freeform 482"/>
          <p:cNvSpPr>
            <a:spLocks noChangeArrowheads="1"/>
          </p:cNvSpPr>
          <p:nvPr/>
        </p:nvSpPr>
        <p:spPr bwMode="auto">
          <a:xfrm>
            <a:off x="10649243" y="8877770"/>
            <a:ext cx="663356" cy="376232"/>
          </a:xfrm>
          <a:custGeom>
            <a:avLst/>
            <a:gdLst>
              <a:gd name="T0" fmla="*/ 588 w 589"/>
              <a:gd name="T1" fmla="*/ 97 h 333"/>
              <a:gd name="T2" fmla="*/ 588 w 589"/>
              <a:gd name="T3" fmla="*/ 97 h 333"/>
              <a:gd name="T4" fmla="*/ 588 w 589"/>
              <a:gd name="T5" fmla="*/ 93 h 333"/>
              <a:gd name="T6" fmla="*/ 584 w 589"/>
              <a:gd name="T7" fmla="*/ 81 h 333"/>
              <a:gd name="T8" fmla="*/ 511 w 589"/>
              <a:gd name="T9" fmla="*/ 7 h 333"/>
              <a:gd name="T10" fmla="*/ 483 w 589"/>
              <a:gd name="T11" fmla="*/ 7 h 333"/>
              <a:gd name="T12" fmla="*/ 483 w 589"/>
              <a:gd name="T13" fmla="*/ 35 h 333"/>
              <a:gd name="T14" fmla="*/ 405 w 589"/>
              <a:gd name="T15" fmla="*/ 74 h 333"/>
              <a:gd name="T16" fmla="*/ 405 w 589"/>
              <a:gd name="T17" fmla="*/ 74 h 333"/>
              <a:gd name="T18" fmla="*/ 404 w 589"/>
              <a:gd name="T19" fmla="*/ 74 h 333"/>
              <a:gd name="T20" fmla="*/ 403 w 589"/>
              <a:gd name="T21" fmla="*/ 74 h 333"/>
              <a:gd name="T22" fmla="*/ 402 w 589"/>
              <a:gd name="T23" fmla="*/ 74 h 333"/>
              <a:gd name="T24" fmla="*/ 401 w 589"/>
              <a:gd name="T25" fmla="*/ 74 h 333"/>
              <a:gd name="T26" fmla="*/ 401 w 589"/>
              <a:gd name="T27" fmla="*/ 74 h 333"/>
              <a:gd name="T28" fmla="*/ 399 w 589"/>
              <a:gd name="T29" fmla="*/ 74 h 333"/>
              <a:gd name="T30" fmla="*/ 399 w 589"/>
              <a:gd name="T31" fmla="*/ 75 h 333"/>
              <a:gd name="T32" fmla="*/ 397 w 589"/>
              <a:gd name="T33" fmla="*/ 75 h 333"/>
              <a:gd name="T34" fmla="*/ 397 w 589"/>
              <a:gd name="T35" fmla="*/ 76 h 333"/>
              <a:gd name="T36" fmla="*/ 396 w 589"/>
              <a:gd name="T37" fmla="*/ 76 h 333"/>
              <a:gd name="T38" fmla="*/ 395 w 589"/>
              <a:gd name="T39" fmla="*/ 76 h 333"/>
              <a:gd name="T40" fmla="*/ 395 w 589"/>
              <a:gd name="T41" fmla="*/ 77 h 333"/>
              <a:gd name="T42" fmla="*/ 393 w 589"/>
              <a:gd name="T43" fmla="*/ 77 h 333"/>
              <a:gd name="T44" fmla="*/ 122 w 589"/>
              <a:gd name="T45" fmla="*/ 294 h 333"/>
              <a:gd name="T46" fmla="*/ 19 w 589"/>
              <a:gd name="T47" fmla="*/ 294 h 333"/>
              <a:gd name="T48" fmla="*/ 0 w 589"/>
              <a:gd name="T49" fmla="*/ 313 h 333"/>
              <a:gd name="T50" fmla="*/ 19 w 589"/>
              <a:gd name="T51" fmla="*/ 332 h 333"/>
              <a:gd name="T52" fmla="*/ 128 w 589"/>
              <a:gd name="T53" fmla="*/ 332 h 333"/>
              <a:gd name="T54" fmla="*/ 128 w 589"/>
              <a:gd name="T55" fmla="*/ 332 h 333"/>
              <a:gd name="T56" fmla="*/ 130 w 589"/>
              <a:gd name="T57" fmla="*/ 332 h 333"/>
              <a:gd name="T58" fmla="*/ 130 w 589"/>
              <a:gd name="T59" fmla="*/ 332 h 333"/>
              <a:gd name="T60" fmla="*/ 132 w 589"/>
              <a:gd name="T61" fmla="*/ 332 h 333"/>
              <a:gd name="T62" fmla="*/ 133 w 589"/>
              <a:gd name="T63" fmla="*/ 332 h 333"/>
              <a:gd name="T64" fmla="*/ 133 w 589"/>
              <a:gd name="T65" fmla="*/ 331 h 333"/>
              <a:gd name="T66" fmla="*/ 134 w 589"/>
              <a:gd name="T67" fmla="*/ 331 h 333"/>
              <a:gd name="T68" fmla="*/ 135 w 589"/>
              <a:gd name="T69" fmla="*/ 331 h 333"/>
              <a:gd name="T70" fmla="*/ 136 w 589"/>
              <a:gd name="T71" fmla="*/ 331 h 333"/>
              <a:gd name="T72" fmla="*/ 137 w 589"/>
              <a:gd name="T73" fmla="*/ 330 h 333"/>
              <a:gd name="T74" fmla="*/ 138 w 589"/>
              <a:gd name="T75" fmla="*/ 330 h 333"/>
              <a:gd name="T76" fmla="*/ 139 w 589"/>
              <a:gd name="T77" fmla="*/ 329 h 333"/>
              <a:gd name="T78" fmla="*/ 139 w 589"/>
              <a:gd name="T79" fmla="*/ 328 h 333"/>
              <a:gd name="T80" fmla="*/ 412 w 589"/>
              <a:gd name="T81" fmla="*/ 112 h 333"/>
              <a:gd name="T82" fmla="*/ 483 w 589"/>
              <a:gd name="T83" fmla="*/ 152 h 333"/>
              <a:gd name="T84" fmla="*/ 483 w 589"/>
              <a:gd name="T85" fmla="*/ 179 h 333"/>
              <a:gd name="T86" fmla="*/ 497 w 589"/>
              <a:gd name="T87" fmla="*/ 185 h 333"/>
              <a:gd name="T88" fmla="*/ 511 w 589"/>
              <a:gd name="T89" fmla="*/ 179 h 333"/>
              <a:gd name="T90" fmla="*/ 583 w 589"/>
              <a:gd name="T91" fmla="*/ 107 h 333"/>
              <a:gd name="T92" fmla="*/ 583 w 589"/>
              <a:gd name="T93" fmla="*/ 106 h 333"/>
              <a:gd name="T94" fmla="*/ 584 w 589"/>
              <a:gd name="T95" fmla="*/ 106 h 333"/>
              <a:gd name="T96" fmla="*/ 585 w 589"/>
              <a:gd name="T97" fmla="*/ 104 h 333"/>
              <a:gd name="T98" fmla="*/ 585 w 589"/>
              <a:gd name="T99" fmla="*/ 104 h 333"/>
              <a:gd name="T100" fmla="*/ 586 w 589"/>
              <a:gd name="T101" fmla="*/ 102 h 333"/>
              <a:gd name="T102" fmla="*/ 586 w 589"/>
              <a:gd name="T103" fmla="*/ 102 h 333"/>
              <a:gd name="T104" fmla="*/ 586 w 589"/>
              <a:gd name="T105" fmla="*/ 101 h 333"/>
              <a:gd name="T106" fmla="*/ 586 w 589"/>
              <a:gd name="T107" fmla="*/ 101 h 333"/>
              <a:gd name="T108" fmla="*/ 587 w 589"/>
              <a:gd name="T109" fmla="*/ 99 h 333"/>
              <a:gd name="T110" fmla="*/ 588 w 589"/>
              <a:gd name="T111" fmla="*/ 99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9" h="333">
                <a:moveTo>
                  <a:pt x="588" y="97"/>
                </a:moveTo>
                <a:lnTo>
                  <a:pt x="588" y="97"/>
                </a:lnTo>
                <a:lnTo>
                  <a:pt x="588" y="97"/>
                </a:lnTo>
                <a:lnTo>
                  <a:pt x="588" y="97"/>
                </a:lnTo>
                <a:cubicBezTo>
                  <a:pt x="588" y="96"/>
                  <a:pt x="588" y="95"/>
                  <a:pt x="588" y="93"/>
                </a:cubicBezTo>
                <a:lnTo>
                  <a:pt x="588" y="93"/>
                </a:lnTo>
                <a:cubicBezTo>
                  <a:pt x="588" y="89"/>
                  <a:pt x="587" y="85"/>
                  <a:pt x="584" y="81"/>
                </a:cubicBezTo>
                <a:lnTo>
                  <a:pt x="584" y="81"/>
                </a:lnTo>
                <a:cubicBezTo>
                  <a:pt x="583" y="81"/>
                  <a:pt x="583" y="80"/>
                  <a:pt x="583" y="80"/>
                </a:cubicBezTo>
                <a:lnTo>
                  <a:pt x="511" y="7"/>
                </a:lnTo>
                <a:lnTo>
                  <a:pt x="511" y="7"/>
                </a:lnTo>
                <a:cubicBezTo>
                  <a:pt x="503" y="0"/>
                  <a:pt x="491" y="0"/>
                  <a:pt x="483" y="7"/>
                </a:cubicBezTo>
                <a:lnTo>
                  <a:pt x="483" y="7"/>
                </a:lnTo>
                <a:cubicBezTo>
                  <a:pt x="476" y="15"/>
                  <a:pt x="476" y="27"/>
                  <a:pt x="483" y="35"/>
                </a:cubicBezTo>
                <a:lnTo>
                  <a:pt x="523" y="74"/>
                </a:lnTo>
                <a:lnTo>
                  <a:pt x="405" y="74"/>
                </a:lnTo>
                <a:lnTo>
                  <a:pt x="405" y="74"/>
                </a:lnTo>
                <a:lnTo>
                  <a:pt x="405" y="74"/>
                </a:lnTo>
                <a:lnTo>
                  <a:pt x="404" y="74"/>
                </a:lnTo>
                <a:lnTo>
                  <a:pt x="404" y="74"/>
                </a:lnTo>
                <a:cubicBezTo>
                  <a:pt x="403" y="74"/>
                  <a:pt x="403" y="74"/>
                  <a:pt x="403" y="74"/>
                </a:cubicBezTo>
                <a:lnTo>
                  <a:pt x="403" y="74"/>
                </a:lnTo>
                <a:lnTo>
                  <a:pt x="402" y="74"/>
                </a:lnTo>
                <a:lnTo>
                  <a:pt x="402" y="74"/>
                </a:lnTo>
                <a:cubicBezTo>
                  <a:pt x="402" y="74"/>
                  <a:pt x="402" y="74"/>
                  <a:pt x="401" y="74"/>
                </a:cubicBezTo>
                <a:lnTo>
                  <a:pt x="401" y="74"/>
                </a:lnTo>
                <a:lnTo>
                  <a:pt x="401" y="74"/>
                </a:lnTo>
                <a:lnTo>
                  <a:pt x="401" y="74"/>
                </a:lnTo>
                <a:cubicBezTo>
                  <a:pt x="400" y="74"/>
                  <a:pt x="400" y="74"/>
                  <a:pt x="399" y="74"/>
                </a:cubicBezTo>
                <a:lnTo>
                  <a:pt x="399" y="74"/>
                </a:lnTo>
                <a:lnTo>
                  <a:pt x="399" y="75"/>
                </a:lnTo>
                <a:lnTo>
                  <a:pt x="399" y="75"/>
                </a:lnTo>
                <a:cubicBezTo>
                  <a:pt x="398" y="75"/>
                  <a:pt x="398" y="75"/>
                  <a:pt x="397" y="75"/>
                </a:cubicBezTo>
                <a:lnTo>
                  <a:pt x="397" y="75"/>
                </a:lnTo>
                <a:cubicBezTo>
                  <a:pt x="397" y="76"/>
                  <a:pt x="397" y="76"/>
                  <a:pt x="397" y="76"/>
                </a:cubicBezTo>
                <a:lnTo>
                  <a:pt x="397" y="76"/>
                </a:lnTo>
                <a:cubicBezTo>
                  <a:pt x="396" y="76"/>
                  <a:pt x="396" y="76"/>
                  <a:pt x="396" y="76"/>
                </a:cubicBezTo>
                <a:lnTo>
                  <a:pt x="396" y="76"/>
                </a:lnTo>
                <a:cubicBezTo>
                  <a:pt x="396" y="76"/>
                  <a:pt x="396" y="76"/>
                  <a:pt x="395" y="76"/>
                </a:cubicBezTo>
                <a:lnTo>
                  <a:pt x="395" y="76"/>
                </a:lnTo>
                <a:cubicBezTo>
                  <a:pt x="395" y="77"/>
                  <a:pt x="395" y="77"/>
                  <a:pt x="395" y="77"/>
                </a:cubicBezTo>
                <a:lnTo>
                  <a:pt x="395" y="77"/>
                </a:lnTo>
                <a:cubicBezTo>
                  <a:pt x="394" y="77"/>
                  <a:pt x="394" y="77"/>
                  <a:pt x="393" y="77"/>
                </a:cubicBezTo>
                <a:lnTo>
                  <a:pt x="393" y="77"/>
                </a:lnTo>
                <a:lnTo>
                  <a:pt x="393" y="78"/>
                </a:lnTo>
                <a:lnTo>
                  <a:pt x="122" y="294"/>
                </a:lnTo>
                <a:lnTo>
                  <a:pt x="19" y="294"/>
                </a:lnTo>
                <a:lnTo>
                  <a:pt x="19" y="294"/>
                </a:lnTo>
                <a:lnTo>
                  <a:pt x="19" y="294"/>
                </a:lnTo>
                <a:cubicBezTo>
                  <a:pt x="8" y="294"/>
                  <a:pt x="0" y="302"/>
                  <a:pt x="0" y="313"/>
                </a:cubicBezTo>
                <a:lnTo>
                  <a:pt x="0" y="313"/>
                </a:lnTo>
                <a:cubicBezTo>
                  <a:pt x="0" y="323"/>
                  <a:pt x="8" y="332"/>
                  <a:pt x="19" y="332"/>
                </a:cubicBezTo>
                <a:lnTo>
                  <a:pt x="128" y="332"/>
                </a:lnTo>
                <a:lnTo>
                  <a:pt x="128" y="332"/>
                </a:lnTo>
                <a:lnTo>
                  <a:pt x="128" y="332"/>
                </a:lnTo>
                <a:lnTo>
                  <a:pt x="128" y="332"/>
                </a:lnTo>
                <a:cubicBezTo>
                  <a:pt x="129" y="332"/>
                  <a:pt x="130" y="332"/>
                  <a:pt x="130" y="332"/>
                </a:cubicBezTo>
                <a:lnTo>
                  <a:pt x="130" y="332"/>
                </a:lnTo>
                <a:lnTo>
                  <a:pt x="130" y="332"/>
                </a:lnTo>
                <a:lnTo>
                  <a:pt x="130" y="332"/>
                </a:lnTo>
                <a:cubicBezTo>
                  <a:pt x="131" y="332"/>
                  <a:pt x="132" y="332"/>
                  <a:pt x="132" y="332"/>
                </a:cubicBezTo>
                <a:lnTo>
                  <a:pt x="132" y="332"/>
                </a:lnTo>
                <a:cubicBezTo>
                  <a:pt x="132" y="332"/>
                  <a:pt x="132" y="332"/>
                  <a:pt x="133" y="332"/>
                </a:cubicBezTo>
                <a:lnTo>
                  <a:pt x="133" y="332"/>
                </a:lnTo>
                <a:cubicBezTo>
                  <a:pt x="133" y="331"/>
                  <a:pt x="133" y="331"/>
                  <a:pt x="133" y="331"/>
                </a:cubicBezTo>
                <a:lnTo>
                  <a:pt x="133" y="331"/>
                </a:lnTo>
                <a:cubicBezTo>
                  <a:pt x="134" y="331"/>
                  <a:pt x="134" y="331"/>
                  <a:pt x="134" y="331"/>
                </a:cubicBezTo>
                <a:lnTo>
                  <a:pt x="134" y="331"/>
                </a:lnTo>
                <a:lnTo>
                  <a:pt x="135" y="331"/>
                </a:lnTo>
                <a:lnTo>
                  <a:pt x="135" y="331"/>
                </a:lnTo>
                <a:lnTo>
                  <a:pt x="136" y="331"/>
                </a:lnTo>
                <a:lnTo>
                  <a:pt x="136" y="331"/>
                </a:lnTo>
                <a:cubicBezTo>
                  <a:pt x="136" y="331"/>
                  <a:pt x="136" y="330"/>
                  <a:pt x="137" y="330"/>
                </a:cubicBezTo>
                <a:lnTo>
                  <a:pt x="137" y="330"/>
                </a:lnTo>
                <a:cubicBezTo>
                  <a:pt x="137" y="330"/>
                  <a:pt x="137" y="330"/>
                  <a:pt x="138" y="330"/>
                </a:cubicBezTo>
                <a:lnTo>
                  <a:pt x="138" y="330"/>
                </a:lnTo>
                <a:cubicBezTo>
                  <a:pt x="138" y="329"/>
                  <a:pt x="138" y="329"/>
                  <a:pt x="139" y="329"/>
                </a:cubicBezTo>
                <a:lnTo>
                  <a:pt x="139" y="329"/>
                </a:lnTo>
                <a:cubicBezTo>
                  <a:pt x="139" y="329"/>
                  <a:pt x="139" y="329"/>
                  <a:pt x="139" y="328"/>
                </a:cubicBezTo>
                <a:lnTo>
                  <a:pt x="139" y="328"/>
                </a:lnTo>
                <a:lnTo>
                  <a:pt x="140" y="328"/>
                </a:lnTo>
                <a:lnTo>
                  <a:pt x="412" y="112"/>
                </a:lnTo>
                <a:lnTo>
                  <a:pt x="523" y="112"/>
                </a:lnTo>
                <a:lnTo>
                  <a:pt x="483" y="152"/>
                </a:lnTo>
                <a:lnTo>
                  <a:pt x="483" y="152"/>
                </a:lnTo>
                <a:cubicBezTo>
                  <a:pt x="476" y="159"/>
                  <a:pt x="476" y="172"/>
                  <a:pt x="483" y="179"/>
                </a:cubicBezTo>
                <a:lnTo>
                  <a:pt x="483" y="179"/>
                </a:lnTo>
                <a:cubicBezTo>
                  <a:pt x="487" y="183"/>
                  <a:pt x="492" y="185"/>
                  <a:pt x="497" y="185"/>
                </a:cubicBezTo>
                <a:lnTo>
                  <a:pt x="497" y="185"/>
                </a:lnTo>
                <a:cubicBezTo>
                  <a:pt x="502" y="185"/>
                  <a:pt x="507" y="183"/>
                  <a:pt x="511" y="179"/>
                </a:cubicBezTo>
                <a:lnTo>
                  <a:pt x="583" y="107"/>
                </a:lnTo>
                <a:lnTo>
                  <a:pt x="583" y="107"/>
                </a:lnTo>
                <a:cubicBezTo>
                  <a:pt x="583" y="106"/>
                  <a:pt x="583" y="106"/>
                  <a:pt x="583" y="106"/>
                </a:cubicBezTo>
                <a:lnTo>
                  <a:pt x="583" y="106"/>
                </a:lnTo>
                <a:cubicBezTo>
                  <a:pt x="583" y="106"/>
                  <a:pt x="583" y="106"/>
                  <a:pt x="584" y="106"/>
                </a:cubicBezTo>
                <a:lnTo>
                  <a:pt x="584" y="106"/>
                </a:lnTo>
                <a:cubicBezTo>
                  <a:pt x="584" y="105"/>
                  <a:pt x="585" y="104"/>
                  <a:pt x="585" y="104"/>
                </a:cubicBezTo>
                <a:lnTo>
                  <a:pt x="585" y="104"/>
                </a:lnTo>
                <a:lnTo>
                  <a:pt x="585" y="104"/>
                </a:lnTo>
                <a:lnTo>
                  <a:pt x="585" y="104"/>
                </a:lnTo>
                <a:cubicBezTo>
                  <a:pt x="585" y="103"/>
                  <a:pt x="585" y="103"/>
                  <a:pt x="586" y="102"/>
                </a:cubicBezTo>
                <a:lnTo>
                  <a:pt x="586" y="102"/>
                </a:lnTo>
                <a:lnTo>
                  <a:pt x="586" y="102"/>
                </a:lnTo>
                <a:lnTo>
                  <a:pt x="586" y="102"/>
                </a:lnTo>
                <a:lnTo>
                  <a:pt x="586" y="101"/>
                </a:lnTo>
                <a:lnTo>
                  <a:pt x="586" y="101"/>
                </a:lnTo>
                <a:lnTo>
                  <a:pt x="586" y="101"/>
                </a:lnTo>
                <a:lnTo>
                  <a:pt x="586" y="101"/>
                </a:lnTo>
                <a:cubicBezTo>
                  <a:pt x="587" y="100"/>
                  <a:pt x="587" y="100"/>
                  <a:pt x="587" y="99"/>
                </a:cubicBezTo>
                <a:lnTo>
                  <a:pt x="587" y="99"/>
                </a:lnTo>
                <a:cubicBezTo>
                  <a:pt x="587" y="99"/>
                  <a:pt x="587" y="99"/>
                  <a:pt x="588" y="99"/>
                </a:cubicBezTo>
                <a:lnTo>
                  <a:pt x="588" y="99"/>
                </a:lnTo>
                <a:cubicBezTo>
                  <a:pt x="588" y="98"/>
                  <a:pt x="588" y="98"/>
                  <a:pt x="588" y="9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8" name="Freeform 483"/>
          <p:cNvSpPr>
            <a:spLocks noChangeArrowheads="1"/>
          </p:cNvSpPr>
          <p:nvPr/>
        </p:nvSpPr>
        <p:spPr bwMode="auto">
          <a:xfrm>
            <a:off x="10971022" y="9120342"/>
            <a:ext cx="336629" cy="212866"/>
          </a:xfrm>
          <a:custGeom>
            <a:avLst/>
            <a:gdLst>
              <a:gd name="T0" fmla="*/ 296 w 302"/>
              <a:gd name="T1" fmla="*/ 109 h 191"/>
              <a:gd name="T2" fmla="*/ 297 w 302"/>
              <a:gd name="T3" fmla="*/ 109 h 191"/>
              <a:gd name="T4" fmla="*/ 298 w 302"/>
              <a:gd name="T5" fmla="*/ 108 h 191"/>
              <a:gd name="T6" fmla="*/ 298 w 302"/>
              <a:gd name="T7" fmla="*/ 108 h 191"/>
              <a:gd name="T8" fmla="*/ 298 w 302"/>
              <a:gd name="T9" fmla="*/ 106 h 191"/>
              <a:gd name="T10" fmla="*/ 299 w 302"/>
              <a:gd name="T11" fmla="*/ 106 h 191"/>
              <a:gd name="T12" fmla="*/ 299 w 302"/>
              <a:gd name="T13" fmla="*/ 104 h 191"/>
              <a:gd name="T14" fmla="*/ 299 w 302"/>
              <a:gd name="T15" fmla="*/ 104 h 191"/>
              <a:gd name="T16" fmla="*/ 299 w 302"/>
              <a:gd name="T17" fmla="*/ 102 h 191"/>
              <a:gd name="T18" fmla="*/ 299 w 302"/>
              <a:gd name="T19" fmla="*/ 102 h 191"/>
              <a:gd name="T20" fmla="*/ 222 w 302"/>
              <a:gd name="T21" fmla="*/ 12 h 191"/>
              <a:gd name="T22" fmla="*/ 196 w 302"/>
              <a:gd name="T23" fmla="*/ 12 h 191"/>
              <a:gd name="T24" fmla="*/ 196 w 302"/>
              <a:gd name="T25" fmla="*/ 40 h 191"/>
              <a:gd name="T26" fmla="*/ 125 w 302"/>
              <a:gd name="T27" fmla="*/ 79 h 191"/>
              <a:gd name="T28" fmla="*/ 34 w 302"/>
              <a:gd name="T29" fmla="*/ 7 h 191"/>
              <a:gd name="T30" fmla="*/ 7 w 302"/>
              <a:gd name="T31" fmla="*/ 10 h 191"/>
              <a:gd name="T32" fmla="*/ 106 w 302"/>
              <a:gd name="T33" fmla="*/ 113 h 191"/>
              <a:gd name="T34" fmla="*/ 107 w 302"/>
              <a:gd name="T35" fmla="*/ 114 h 191"/>
              <a:gd name="T36" fmla="*/ 108 w 302"/>
              <a:gd name="T37" fmla="*/ 114 h 191"/>
              <a:gd name="T38" fmla="*/ 109 w 302"/>
              <a:gd name="T39" fmla="*/ 115 h 191"/>
              <a:gd name="T40" fmla="*/ 109 w 302"/>
              <a:gd name="T41" fmla="*/ 115 h 191"/>
              <a:gd name="T42" fmla="*/ 110 w 302"/>
              <a:gd name="T43" fmla="*/ 115 h 191"/>
              <a:gd name="T44" fmla="*/ 111 w 302"/>
              <a:gd name="T45" fmla="*/ 115 h 191"/>
              <a:gd name="T46" fmla="*/ 112 w 302"/>
              <a:gd name="T47" fmla="*/ 116 h 191"/>
              <a:gd name="T48" fmla="*/ 113 w 302"/>
              <a:gd name="T49" fmla="*/ 116 h 191"/>
              <a:gd name="T50" fmla="*/ 114 w 302"/>
              <a:gd name="T51" fmla="*/ 117 h 191"/>
              <a:gd name="T52" fmla="*/ 115 w 302"/>
              <a:gd name="T53" fmla="*/ 117 h 191"/>
              <a:gd name="T54" fmla="*/ 116 w 302"/>
              <a:gd name="T55" fmla="*/ 117 h 191"/>
              <a:gd name="T56" fmla="*/ 116 w 302"/>
              <a:gd name="T57" fmla="*/ 117 h 191"/>
              <a:gd name="T58" fmla="*/ 118 w 302"/>
              <a:gd name="T59" fmla="*/ 117 h 191"/>
              <a:gd name="T60" fmla="*/ 235 w 302"/>
              <a:gd name="T61" fmla="*/ 117 h 191"/>
              <a:gd name="T62" fmla="*/ 196 w 302"/>
              <a:gd name="T63" fmla="*/ 157 h 191"/>
              <a:gd name="T64" fmla="*/ 196 w 302"/>
              <a:gd name="T65" fmla="*/ 184 h 191"/>
              <a:gd name="T66" fmla="*/ 209 w 302"/>
              <a:gd name="T67" fmla="*/ 190 h 191"/>
              <a:gd name="T68" fmla="*/ 294 w 302"/>
              <a:gd name="T69" fmla="*/ 112 h 191"/>
              <a:gd name="T70" fmla="*/ 295 w 302"/>
              <a:gd name="T71" fmla="*/ 111 h 191"/>
              <a:gd name="T72" fmla="*/ 296 w 302"/>
              <a:gd name="T73" fmla="*/ 110 h 191"/>
              <a:gd name="T74" fmla="*/ 296 w 302"/>
              <a:gd name="T75" fmla="*/ 10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2" h="191">
                <a:moveTo>
                  <a:pt x="296" y="109"/>
                </a:moveTo>
                <a:lnTo>
                  <a:pt x="296" y="109"/>
                </a:lnTo>
                <a:lnTo>
                  <a:pt x="297" y="109"/>
                </a:lnTo>
                <a:lnTo>
                  <a:pt x="297" y="109"/>
                </a:lnTo>
                <a:lnTo>
                  <a:pt x="298" y="108"/>
                </a:lnTo>
                <a:lnTo>
                  <a:pt x="298" y="108"/>
                </a:lnTo>
                <a:lnTo>
                  <a:pt x="298" y="108"/>
                </a:lnTo>
                <a:lnTo>
                  <a:pt x="298" y="108"/>
                </a:lnTo>
                <a:cubicBezTo>
                  <a:pt x="298" y="107"/>
                  <a:pt x="298" y="106"/>
                  <a:pt x="298" y="106"/>
                </a:cubicBezTo>
                <a:lnTo>
                  <a:pt x="298" y="106"/>
                </a:lnTo>
                <a:lnTo>
                  <a:pt x="299" y="106"/>
                </a:lnTo>
                <a:lnTo>
                  <a:pt x="299" y="106"/>
                </a:lnTo>
                <a:cubicBezTo>
                  <a:pt x="299" y="105"/>
                  <a:pt x="299" y="104"/>
                  <a:pt x="299" y="104"/>
                </a:cubicBezTo>
                <a:lnTo>
                  <a:pt x="299" y="104"/>
                </a:lnTo>
                <a:lnTo>
                  <a:pt x="299" y="104"/>
                </a:lnTo>
                <a:lnTo>
                  <a:pt x="299" y="104"/>
                </a:lnTo>
                <a:cubicBezTo>
                  <a:pt x="299" y="103"/>
                  <a:pt x="299" y="103"/>
                  <a:pt x="299" y="102"/>
                </a:cubicBezTo>
                <a:lnTo>
                  <a:pt x="299" y="102"/>
                </a:lnTo>
                <a:lnTo>
                  <a:pt x="299" y="102"/>
                </a:lnTo>
                <a:lnTo>
                  <a:pt x="299" y="102"/>
                </a:lnTo>
                <a:cubicBezTo>
                  <a:pt x="301" y="96"/>
                  <a:pt x="299" y="89"/>
                  <a:pt x="294" y="85"/>
                </a:cubicBezTo>
                <a:lnTo>
                  <a:pt x="222" y="12"/>
                </a:lnTo>
                <a:lnTo>
                  <a:pt x="222" y="12"/>
                </a:lnTo>
                <a:cubicBezTo>
                  <a:pt x="215" y="5"/>
                  <a:pt x="203" y="5"/>
                  <a:pt x="196" y="12"/>
                </a:cubicBezTo>
                <a:lnTo>
                  <a:pt x="196" y="12"/>
                </a:lnTo>
                <a:cubicBezTo>
                  <a:pt x="188" y="20"/>
                  <a:pt x="188" y="32"/>
                  <a:pt x="196" y="40"/>
                </a:cubicBezTo>
                <a:lnTo>
                  <a:pt x="235" y="79"/>
                </a:lnTo>
                <a:lnTo>
                  <a:pt x="125" y="79"/>
                </a:lnTo>
                <a:lnTo>
                  <a:pt x="34" y="7"/>
                </a:lnTo>
                <a:lnTo>
                  <a:pt x="34" y="7"/>
                </a:lnTo>
                <a:cubicBezTo>
                  <a:pt x="25" y="0"/>
                  <a:pt x="13" y="1"/>
                  <a:pt x="7" y="10"/>
                </a:cubicBezTo>
                <a:lnTo>
                  <a:pt x="7" y="10"/>
                </a:lnTo>
                <a:cubicBezTo>
                  <a:pt x="0" y="18"/>
                  <a:pt x="2" y="30"/>
                  <a:pt x="10" y="36"/>
                </a:cubicBezTo>
                <a:lnTo>
                  <a:pt x="106" y="113"/>
                </a:lnTo>
                <a:lnTo>
                  <a:pt x="106" y="113"/>
                </a:lnTo>
                <a:cubicBezTo>
                  <a:pt x="107" y="113"/>
                  <a:pt x="107" y="113"/>
                  <a:pt x="107" y="114"/>
                </a:cubicBezTo>
                <a:lnTo>
                  <a:pt x="107" y="114"/>
                </a:lnTo>
                <a:cubicBezTo>
                  <a:pt x="108" y="114"/>
                  <a:pt x="108" y="114"/>
                  <a:pt x="108" y="114"/>
                </a:cubicBezTo>
                <a:lnTo>
                  <a:pt x="108" y="114"/>
                </a:lnTo>
                <a:cubicBezTo>
                  <a:pt x="108" y="114"/>
                  <a:pt x="109" y="114"/>
                  <a:pt x="109" y="115"/>
                </a:cubicBezTo>
                <a:lnTo>
                  <a:pt x="109" y="115"/>
                </a:lnTo>
                <a:lnTo>
                  <a:pt x="109" y="115"/>
                </a:lnTo>
                <a:lnTo>
                  <a:pt x="109" y="115"/>
                </a:lnTo>
                <a:cubicBezTo>
                  <a:pt x="110" y="115"/>
                  <a:pt x="110" y="115"/>
                  <a:pt x="110" y="115"/>
                </a:cubicBezTo>
                <a:lnTo>
                  <a:pt x="110" y="115"/>
                </a:lnTo>
                <a:cubicBezTo>
                  <a:pt x="111" y="115"/>
                  <a:pt x="111" y="115"/>
                  <a:pt x="111" y="115"/>
                </a:cubicBezTo>
                <a:lnTo>
                  <a:pt x="111" y="115"/>
                </a:lnTo>
                <a:cubicBezTo>
                  <a:pt x="112" y="116"/>
                  <a:pt x="112" y="116"/>
                  <a:pt x="112" y="116"/>
                </a:cubicBezTo>
                <a:lnTo>
                  <a:pt x="112" y="116"/>
                </a:lnTo>
                <a:lnTo>
                  <a:pt x="113" y="116"/>
                </a:lnTo>
                <a:lnTo>
                  <a:pt x="113" y="116"/>
                </a:lnTo>
                <a:cubicBezTo>
                  <a:pt x="114" y="117"/>
                  <a:pt x="114" y="117"/>
                  <a:pt x="114" y="117"/>
                </a:cubicBezTo>
                <a:lnTo>
                  <a:pt x="114" y="117"/>
                </a:lnTo>
                <a:lnTo>
                  <a:pt x="115" y="117"/>
                </a:lnTo>
                <a:lnTo>
                  <a:pt x="115" y="117"/>
                </a:lnTo>
                <a:cubicBezTo>
                  <a:pt x="115" y="117"/>
                  <a:pt x="115" y="117"/>
                  <a:pt x="116" y="117"/>
                </a:cubicBezTo>
                <a:lnTo>
                  <a:pt x="116" y="117"/>
                </a:lnTo>
                <a:lnTo>
                  <a:pt x="116" y="117"/>
                </a:lnTo>
                <a:lnTo>
                  <a:pt x="116" y="117"/>
                </a:lnTo>
                <a:cubicBezTo>
                  <a:pt x="117" y="117"/>
                  <a:pt x="118" y="117"/>
                  <a:pt x="118" y="117"/>
                </a:cubicBezTo>
                <a:lnTo>
                  <a:pt x="118" y="117"/>
                </a:lnTo>
                <a:lnTo>
                  <a:pt x="235" y="117"/>
                </a:lnTo>
                <a:lnTo>
                  <a:pt x="196" y="157"/>
                </a:lnTo>
                <a:lnTo>
                  <a:pt x="196" y="157"/>
                </a:lnTo>
                <a:cubicBezTo>
                  <a:pt x="188" y="164"/>
                  <a:pt x="188" y="177"/>
                  <a:pt x="196" y="184"/>
                </a:cubicBezTo>
                <a:lnTo>
                  <a:pt x="196" y="184"/>
                </a:lnTo>
                <a:cubicBezTo>
                  <a:pt x="199" y="188"/>
                  <a:pt x="204" y="190"/>
                  <a:pt x="209" y="190"/>
                </a:cubicBezTo>
                <a:lnTo>
                  <a:pt x="209" y="190"/>
                </a:lnTo>
                <a:cubicBezTo>
                  <a:pt x="214" y="190"/>
                  <a:pt x="219" y="188"/>
                  <a:pt x="222" y="184"/>
                </a:cubicBezTo>
                <a:lnTo>
                  <a:pt x="294" y="112"/>
                </a:lnTo>
                <a:lnTo>
                  <a:pt x="294" y="112"/>
                </a:lnTo>
                <a:cubicBezTo>
                  <a:pt x="294" y="111"/>
                  <a:pt x="295" y="111"/>
                  <a:pt x="295" y="111"/>
                </a:cubicBezTo>
                <a:lnTo>
                  <a:pt x="295" y="111"/>
                </a:lnTo>
                <a:cubicBezTo>
                  <a:pt x="295" y="110"/>
                  <a:pt x="296" y="110"/>
                  <a:pt x="296" y="110"/>
                </a:cubicBezTo>
                <a:lnTo>
                  <a:pt x="296" y="110"/>
                </a:lnTo>
                <a:lnTo>
                  <a:pt x="296" y="10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9" name="Freeform 484"/>
          <p:cNvSpPr>
            <a:spLocks noChangeArrowheads="1"/>
          </p:cNvSpPr>
          <p:nvPr/>
        </p:nvSpPr>
        <p:spPr bwMode="auto">
          <a:xfrm>
            <a:off x="10649243" y="8961928"/>
            <a:ext cx="277223" cy="128711"/>
          </a:xfrm>
          <a:custGeom>
            <a:avLst/>
            <a:gdLst>
              <a:gd name="T0" fmla="*/ 19 w 249"/>
              <a:gd name="T1" fmla="*/ 38 h 116"/>
              <a:gd name="T2" fmla="*/ 122 w 249"/>
              <a:gd name="T3" fmla="*/ 38 h 116"/>
              <a:gd name="T4" fmla="*/ 214 w 249"/>
              <a:gd name="T5" fmla="*/ 111 h 116"/>
              <a:gd name="T6" fmla="*/ 214 w 249"/>
              <a:gd name="T7" fmla="*/ 111 h 116"/>
              <a:gd name="T8" fmla="*/ 226 w 249"/>
              <a:gd name="T9" fmla="*/ 115 h 116"/>
              <a:gd name="T10" fmla="*/ 226 w 249"/>
              <a:gd name="T11" fmla="*/ 115 h 116"/>
              <a:gd name="T12" fmla="*/ 241 w 249"/>
              <a:gd name="T13" fmla="*/ 108 h 116"/>
              <a:gd name="T14" fmla="*/ 241 w 249"/>
              <a:gd name="T15" fmla="*/ 108 h 116"/>
              <a:gd name="T16" fmla="*/ 238 w 249"/>
              <a:gd name="T17" fmla="*/ 81 h 116"/>
              <a:gd name="T18" fmla="*/ 141 w 249"/>
              <a:gd name="T19" fmla="*/ 4 h 116"/>
              <a:gd name="T20" fmla="*/ 141 w 249"/>
              <a:gd name="T21" fmla="*/ 4 h 116"/>
              <a:gd name="T22" fmla="*/ 140 w 249"/>
              <a:gd name="T23" fmla="*/ 4 h 116"/>
              <a:gd name="T24" fmla="*/ 140 w 249"/>
              <a:gd name="T25" fmla="*/ 4 h 116"/>
              <a:gd name="T26" fmla="*/ 139 w 249"/>
              <a:gd name="T27" fmla="*/ 3 h 116"/>
              <a:gd name="T28" fmla="*/ 139 w 249"/>
              <a:gd name="T29" fmla="*/ 3 h 116"/>
              <a:gd name="T30" fmla="*/ 138 w 249"/>
              <a:gd name="T31" fmla="*/ 3 h 116"/>
              <a:gd name="T32" fmla="*/ 138 w 249"/>
              <a:gd name="T33" fmla="*/ 3 h 116"/>
              <a:gd name="T34" fmla="*/ 138 w 249"/>
              <a:gd name="T35" fmla="*/ 2 h 116"/>
              <a:gd name="T36" fmla="*/ 138 w 249"/>
              <a:gd name="T37" fmla="*/ 2 h 116"/>
              <a:gd name="T38" fmla="*/ 136 w 249"/>
              <a:gd name="T39" fmla="*/ 2 h 116"/>
              <a:gd name="T40" fmla="*/ 136 w 249"/>
              <a:gd name="T41" fmla="*/ 2 h 116"/>
              <a:gd name="T42" fmla="*/ 136 w 249"/>
              <a:gd name="T43" fmla="*/ 2 h 116"/>
              <a:gd name="T44" fmla="*/ 136 w 249"/>
              <a:gd name="T45" fmla="*/ 2 h 116"/>
              <a:gd name="T46" fmla="*/ 135 w 249"/>
              <a:gd name="T47" fmla="*/ 1 h 116"/>
              <a:gd name="T48" fmla="*/ 135 w 249"/>
              <a:gd name="T49" fmla="*/ 1 h 116"/>
              <a:gd name="T50" fmla="*/ 134 w 249"/>
              <a:gd name="T51" fmla="*/ 1 h 116"/>
              <a:gd name="T52" fmla="*/ 134 w 249"/>
              <a:gd name="T53" fmla="*/ 1 h 116"/>
              <a:gd name="T54" fmla="*/ 133 w 249"/>
              <a:gd name="T55" fmla="*/ 0 h 116"/>
              <a:gd name="T56" fmla="*/ 133 w 249"/>
              <a:gd name="T57" fmla="*/ 0 h 116"/>
              <a:gd name="T58" fmla="*/ 132 w 249"/>
              <a:gd name="T59" fmla="*/ 0 h 116"/>
              <a:gd name="T60" fmla="*/ 132 w 249"/>
              <a:gd name="T61" fmla="*/ 0 h 116"/>
              <a:gd name="T62" fmla="*/ 131 w 249"/>
              <a:gd name="T63" fmla="*/ 0 h 116"/>
              <a:gd name="T64" fmla="*/ 131 w 249"/>
              <a:gd name="T65" fmla="*/ 0 h 116"/>
              <a:gd name="T66" fmla="*/ 130 w 249"/>
              <a:gd name="T67" fmla="*/ 0 h 116"/>
              <a:gd name="T68" fmla="*/ 130 w 249"/>
              <a:gd name="T69" fmla="*/ 0 h 116"/>
              <a:gd name="T70" fmla="*/ 129 w 249"/>
              <a:gd name="T71" fmla="*/ 0 h 116"/>
              <a:gd name="T72" fmla="*/ 129 w 249"/>
              <a:gd name="T73" fmla="*/ 0 h 116"/>
              <a:gd name="T74" fmla="*/ 128 w 249"/>
              <a:gd name="T75" fmla="*/ 0 h 116"/>
              <a:gd name="T76" fmla="*/ 19 w 249"/>
              <a:gd name="T77" fmla="*/ 0 h 116"/>
              <a:gd name="T78" fmla="*/ 19 w 249"/>
              <a:gd name="T79" fmla="*/ 0 h 116"/>
              <a:gd name="T80" fmla="*/ 19 w 249"/>
              <a:gd name="T81" fmla="*/ 0 h 116"/>
              <a:gd name="T82" fmla="*/ 0 w 249"/>
              <a:gd name="T83" fmla="*/ 19 h 116"/>
              <a:gd name="T84" fmla="*/ 0 w 249"/>
              <a:gd name="T85" fmla="*/ 19 h 116"/>
              <a:gd name="T86" fmla="*/ 19 w 249"/>
              <a:gd name="T87" fmla="*/ 3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9" h="116">
                <a:moveTo>
                  <a:pt x="19" y="38"/>
                </a:moveTo>
                <a:lnTo>
                  <a:pt x="122" y="38"/>
                </a:lnTo>
                <a:lnTo>
                  <a:pt x="214" y="111"/>
                </a:lnTo>
                <a:lnTo>
                  <a:pt x="214" y="111"/>
                </a:lnTo>
                <a:cubicBezTo>
                  <a:pt x="218" y="114"/>
                  <a:pt x="222" y="115"/>
                  <a:pt x="226" y="115"/>
                </a:cubicBezTo>
                <a:lnTo>
                  <a:pt x="226" y="115"/>
                </a:lnTo>
                <a:cubicBezTo>
                  <a:pt x="232" y="115"/>
                  <a:pt x="237" y="113"/>
                  <a:pt x="241" y="108"/>
                </a:cubicBezTo>
                <a:lnTo>
                  <a:pt x="241" y="108"/>
                </a:lnTo>
                <a:cubicBezTo>
                  <a:pt x="248" y="100"/>
                  <a:pt x="246" y="88"/>
                  <a:pt x="238" y="81"/>
                </a:cubicBezTo>
                <a:lnTo>
                  <a:pt x="141" y="4"/>
                </a:lnTo>
                <a:lnTo>
                  <a:pt x="141" y="4"/>
                </a:lnTo>
                <a:cubicBezTo>
                  <a:pt x="140" y="4"/>
                  <a:pt x="140" y="4"/>
                  <a:pt x="140" y="4"/>
                </a:cubicBezTo>
                <a:lnTo>
                  <a:pt x="140" y="4"/>
                </a:lnTo>
                <a:cubicBezTo>
                  <a:pt x="139" y="3"/>
                  <a:pt x="139" y="3"/>
                  <a:pt x="139" y="3"/>
                </a:cubicBezTo>
                <a:lnTo>
                  <a:pt x="139" y="3"/>
                </a:lnTo>
                <a:cubicBezTo>
                  <a:pt x="139" y="3"/>
                  <a:pt x="139" y="3"/>
                  <a:pt x="138" y="3"/>
                </a:cubicBezTo>
                <a:lnTo>
                  <a:pt x="138" y="3"/>
                </a:lnTo>
                <a:lnTo>
                  <a:pt x="138" y="2"/>
                </a:lnTo>
                <a:lnTo>
                  <a:pt x="138" y="2"/>
                </a:lnTo>
                <a:cubicBezTo>
                  <a:pt x="137" y="2"/>
                  <a:pt x="137" y="2"/>
                  <a:pt x="136" y="2"/>
                </a:cubicBezTo>
                <a:lnTo>
                  <a:pt x="136" y="2"/>
                </a:lnTo>
                <a:lnTo>
                  <a:pt x="136" y="2"/>
                </a:lnTo>
                <a:lnTo>
                  <a:pt x="136" y="2"/>
                </a:lnTo>
                <a:cubicBezTo>
                  <a:pt x="135" y="2"/>
                  <a:pt x="135" y="1"/>
                  <a:pt x="135" y="1"/>
                </a:cubicBezTo>
                <a:lnTo>
                  <a:pt x="135" y="1"/>
                </a:lnTo>
                <a:cubicBezTo>
                  <a:pt x="134" y="1"/>
                  <a:pt x="134" y="1"/>
                  <a:pt x="134" y="1"/>
                </a:cubicBezTo>
                <a:lnTo>
                  <a:pt x="134" y="1"/>
                </a:lnTo>
                <a:lnTo>
                  <a:pt x="133" y="0"/>
                </a:lnTo>
                <a:lnTo>
                  <a:pt x="133" y="0"/>
                </a:lnTo>
                <a:cubicBezTo>
                  <a:pt x="133" y="0"/>
                  <a:pt x="133" y="0"/>
                  <a:pt x="132" y="0"/>
                </a:cubicBezTo>
                <a:lnTo>
                  <a:pt x="132" y="0"/>
                </a:lnTo>
                <a:cubicBezTo>
                  <a:pt x="132" y="0"/>
                  <a:pt x="132" y="0"/>
                  <a:pt x="131" y="0"/>
                </a:cubicBezTo>
                <a:lnTo>
                  <a:pt x="131" y="0"/>
                </a:lnTo>
                <a:cubicBezTo>
                  <a:pt x="131" y="0"/>
                  <a:pt x="131" y="0"/>
                  <a:pt x="130" y="0"/>
                </a:cubicBezTo>
                <a:lnTo>
                  <a:pt x="130" y="0"/>
                </a:lnTo>
                <a:cubicBezTo>
                  <a:pt x="130" y="0"/>
                  <a:pt x="130" y="0"/>
                  <a:pt x="129" y="0"/>
                </a:cubicBezTo>
                <a:lnTo>
                  <a:pt x="129" y="0"/>
                </a:lnTo>
                <a:cubicBezTo>
                  <a:pt x="129" y="0"/>
                  <a:pt x="129" y="0"/>
                  <a:pt x="128" y="0"/>
                </a:cubicBez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cubicBezTo>
                  <a:pt x="8" y="0"/>
                  <a:pt x="0" y="8"/>
                  <a:pt x="0" y="19"/>
                </a:cubicBezTo>
                <a:lnTo>
                  <a:pt x="0" y="19"/>
                </a:lnTo>
                <a:cubicBezTo>
                  <a:pt x="0" y="30"/>
                  <a:pt x="8" y="38"/>
                  <a:pt x="19" y="3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0" name="Freeform 485"/>
          <p:cNvSpPr>
            <a:spLocks noChangeArrowheads="1"/>
          </p:cNvSpPr>
          <p:nvPr/>
        </p:nvSpPr>
        <p:spPr bwMode="auto">
          <a:xfrm>
            <a:off x="21233240" y="8773812"/>
            <a:ext cx="673257" cy="668305"/>
          </a:xfrm>
          <a:custGeom>
            <a:avLst/>
            <a:gdLst>
              <a:gd name="T0" fmla="*/ 51 w 598"/>
              <a:gd name="T1" fmla="*/ 544 h 596"/>
              <a:gd name="T2" fmla="*/ 51 w 598"/>
              <a:gd name="T3" fmla="*/ 412 h 596"/>
              <a:gd name="T4" fmla="*/ 184 w 598"/>
              <a:gd name="T5" fmla="*/ 412 h 596"/>
              <a:gd name="T6" fmla="*/ 184 w 598"/>
              <a:gd name="T7" fmla="*/ 412 h 596"/>
              <a:gd name="T8" fmla="*/ 195 w 598"/>
              <a:gd name="T9" fmla="*/ 446 h 596"/>
              <a:gd name="T10" fmla="*/ 195 w 598"/>
              <a:gd name="T11" fmla="*/ 446 h 596"/>
              <a:gd name="T12" fmla="*/ 300 w 598"/>
              <a:gd name="T13" fmla="*/ 508 h 596"/>
              <a:gd name="T14" fmla="*/ 300 w 598"/>
              <a:gd name="T15" fmla="*/ 508 h 596"/>
              <a:gd name="T16" fmla="*/ 381 w 598"/>
              <a:gd name="T17" fmla="*/ 477 h 596"/>
              <a:gd name="T18" fmla="*/ 381 w 598"/>
              <a:gd name="T19" fmla="*/ 477 h 596"/>
              <a:gd name="T20" fmla="*/ 413 w 598"/>
              <a:gd name="T21" fmla="*/ 412 h 596"/>
              <a:gd name="T22" fmla="*/ 546 w 598"/>
              <a:gd name="T23" fmla="*/ 412 h 596"/>
              <a:gd name="T24" fmla="*/ 546 w 598"/>
              <a:gd name="T25" fmla="*/ 544 h 596"/>
              <a:gd name="T26" fmla="*/ 51 w 598"/>
              <a:gd name="T27" fmla="*/ 544 h 596"/>
              <a:gd name="T28" fmla="*/ 546 w 598"/>
              <a:gd name="T29" fmla="*/ 51 h 596"/>
              <a:gd name="T30" fmla="*/ 546 w 598"/>
              <a:gd name="T31" fmla="*/ 361 h 596"/>
              <a:gd name="T32" fmla="*/ 390 w 598"/>
              <a:gd name="T33" fmla="*/ 361 h 596"/>
              <a:gd name="T34" fmla="*/ 390 w 598"/>
              <a:gd name="T35" fmla="*/ 361 h 596"/>
              <a:gd name="T36" fmla="*/ 372 w 598"/>
              <a:gd name="T37" fmla="*/ 369 h 596"/>
              <a:gd name="T38" fmla="*/ 372 w 598"/>
              <a:gd name="T39" fmla="*/ 369 h 596"/>
              <a:gd name="T40" fmla="*/ 366 w 598"/>
              <a:gd name="T41" fmla="*/ 387 h 596"/>
              <a:gd name="T42" fmla="*/ 366 w 598"/>
              <a:gd name="T43" fmla="*/ 387 h 596"/>
              <a:gd name="T44" fmla="*/ 356 w 598"/>
              <a:gd name="T45" fmla="*/ 425 h 596"/>
              <a:gd name="T46" fmla="*/ 356 w 598"/>
              <a:gd name="T47" fmla="*/ 425 h 596"/>
              <a:gd name="T48" fmla="*/ 300 w 598"/>
              <a:gd name="T49" fmla="*/ 457 h 596"/>
              <a:gd name="T50" fmla="*/ 300 w 598"/>
              <a:gd name="T51" fmla="*/ 457 h 596"/>
              <a:gd name="T52" fmla="*/ 241 w 598"/>
              <a:gd name="T53" fmla="*/ 424 h 596"/>
              <a:gd name="T54" fmla="*/ 241 w 598"/>
              <a:gd name="T55" fmla="*/ 424 h 596"/>
              <a:gd name="T56" fmla="*/ 231 w 598"/>
              <a:gd name="T57" fmla="*/ 386 h 596"/>
              <a:gd name="T58" fmla="*/ 231 w 598"/>
              <a:gd name="T59" fmla="*/ 386 h 596"/>
              <a:gd name="T60" fmla="*/ 206 w 598"/>
              <a:gd name="T61" fmla="*/ 361 h 596"/>
              <a:gd name="T62" fmla="*/ 51 w 598"/>
              <a:gd name="T63" fmla="*/ 361 h 596"/>
              <a:gd name="T64" fmla="*/ 51 w 598"/>
              <a:gd name="T65" fmla="*/ 51 h 596"/>
              <a:gd name="T66" fmla="*/ 546 w 598"/>
              <a:gd name="T67" fmla="*/ 51 h 596"/>
              <a:gd name="T68" fmla="*/ 562 w 598"/>
              <a:gd name="T69" fmla="*/ 0 h 596"/>
              <a:gd name="T70" fmla="*/ 36 w 598"/>
              <a:gd name="T71" fmla="*/ 0 h 596"/>
              <a:gd name="T72" fmla="*/ 36 w 598"/>
              <a:gd name="T73" fmla="*/ 0 h 596"/>
              <a:gd name="T74" fmla="*/ 0 w 598"/>
              <a:gd name="T75" fmla="*/ 35 h 596"/>
              <a:gd name="T76" fmla="*/ 0 w 598"/>
              <a:gd name="T77" fmla="*/ 560 h 596"/>
              <a:gd name="T78" fmla="*/ 0 w 598"/>
              <a:gd name="T79" fmla="*/ 560 h 596"/>
              <a:gd name="T80" fmla="*/ 36 w 598"/>
              <a:gd name="T81" fmla="*/ 595 h 596"/>
              <a:gd name="T82" fmla="*/ 562 w 598"/>
              <a:gd name="T83" fmla="*/ 595 h 596"/>
              <a:gd name="T84" fmla="*/ 562 w 598"/>
              <a:gd name="T85" fmla="*/ 595 h 596"/>
              <a:gd name="T86" fmla="*/ 597 w 598"/>
              <a:gd name="T87" fmla="*/ 560 h 596"/>
              <a:gd name="T88" fmla="*/ 597 w 598"/>
              <a:gd name="T89" fmla="*/ 35 h 596"/>
              <a:gd name="T90" fmla="*/ 597 w 598"/>
              <a:gd name="T91" fmla="*/ 35 h 596"/>
              <a:gd name="T92" fmla="*/ 562 w 598"/>
              <a:gd name="T93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98" h="596">
                <a:moveTo>
                  <a:pt x="51" y="544"/>
                </a:moveTo>
                <a:lnTo>
                  <a:pt x="51" y="412"/>
                </a:lnTo>
                <a:lnTo>
                  <a:pt x="184" y="412"/>
                </a:lnTo>
                <a:lnTo>
                  <a:pt x="184" y="412"/>
                </a:lnTo>
                <a:cubicBezTo>
                  <a:pt x="185" y="422"/>
                  <a:pt x="189" y="434"/>
                  <a:pt x="195" y="446"/>
                </a:cubicBezTo>
                <a:lnTo>
                  <a:pt x="195" y="446"/>
                </a:lnTo>
                <a:cubicBezTo>
                  <a:pt x="216" y="486"/>
                  <a:pt x="252" y="508"/>
                  <a:pt x="300" y="508"/>
                </a:cubicBezTo>
                <a:lnTo>
                  <a:pt x="300" y="508"/>
                </a:lnTo>
                <a:cubicBezTo>
                  <a:pt x="333" y="508"/>
                  <a:pt x="361" y="497"/>
                  <a:pt x="381" y="477"/>
                </a:cubicBezTo>
                <a:lnTo>
                  <a:pt x="381" y="477"/>
                </a:lnTo>
                <a:cubicBezTo>
                  <a:pt x="401" y="457"/>
                  <a:pt x="409" y="431"/>
                  <a:pt x="413" y="412"/>
                </a:cubicBezTo>
                <a:lnTo>
                  <a:pt x="546" y="412"/>
                </a:lnTo>
                <a:lnTo>
                  <a:pt x="546" y="544"/>
                </a:lnTo>
                <a:lnTo>
                  <a:pt x="51" y="544"/>
                </a:lnTo>
                <a:close/>
                <a:moveTo>
                  <a:pt x="546" y="51"/>
                </a:moveTo>
                <a:lnTo>
                  <a:pt x="546" y="361"/>
                </a:lnTo>
                <a:lnTo>
                  <a:pt x="390" y="361"/>
                </a:lnTo>
                <a:lnTo>
                  <a:pt x="390" y="361"/>
                </a:lnTo>
                <a:cubicBezTo>
                  <a:pt x="384" y="361"/>
                  <a:pt x="377" y="364"/>
                  <a:pt x="372" y="369"/>
                </a:cubicBezTo>
                <a:lnTo>
                  <a:pt x="372" y="369"/>
                </a:lnTo>
                <a:cubicBezTo>
                  <a:pt x="368" y="374"/>
                  <a:pt x="365" y="380"/>
                  <a:pt x="366" y="387"/>
                </a:cubicBezTo>
                <a:lnTo>
                  <a:pt x="366" y="387"/>
                </a:lnTo>
                <a:cubicBezTo>
                  <a:pt x="366" y="388"/>
                  <a:pt x="365" y="407"/>
                  <a:pt x="356" y="425"/>
                </a:cubicBezTo>
                <a:lnTo>
                  <a:pt x="356" y="425"/>
                </a:lnTo>
                <a:cubicBezTo>
                  <a:pt x="345" y="447"/>
                  <a:pt x="327" y="457"/>
                  <a:pt x="300" y="457"/>
                </a:cubicBezTo>
                <a:lnTo>
                  <a:pt x="300" y="457"/>
                </a:lnTo>
                <a:cubicBezTo>
                  <a:pt x="272" y="457"/>
                  <a:pt x="253" y="447"/>
                  <a:pt x="241" y="424"/>
                </a:cubicBezTo>
                <a:lnTo>
                  <a:pt x="241" y="424"/>
                </a:lnTo>
                <a:cubicBezTo>
                  <a:pt x="232" y="407"/>
                  <a:pt x="231" y="387"/>
                  <a:pt x="231" y="386"/>
                </a:cubicBezTo>
                <a:lnTo>
                  <a:pt x="231" y="386"/>
                </a:lnTo>
                <a:cubicBezTo>
                  <a:pt x="231" y="372"/>
                  <a:pt x="220" y="361"/>
                  <a:pt x="206" y="361"/>
                </a:cubicBezTo>
                <a:lnTo>
                  <a:pt x="51" y="361"/>
                </a:lnTo>
                <a:lnTo>
                  <a:pt x="51" y="51"/>
                </a:lnTo>
                <a:lnTo>
                  <a:pt x="546" y="51"/>
                </a:lnTo>
                <a:close/>
                <a:moveTo>
                  <a:pt x="562" y="0"/>
                </a:moveTo>
                <a:lnTo>
                  <a:pt x="36" y="0"/>
                </a:lnTo>
                <a:lnTo>
                  <a:pt x="36" y="0"/>
                </a:lnTo>
                <a:cubicBezTo>
                  <a:pt x="16" y="0"/>
                  <a:pt x="0" y="16"/>
                  <a:pt x="0" y="35"/>
                </a:cubicBezTo>
                <a:lnTo>
                  <a:pt x="0" y="560"/>
                </a:lnTo>
                <a:lnTo>
                  <a:pt x="0" y="560"/>
                </a:lnTo>
                <a:cubicBezTo>
                  <a:pt x="0" y="579"/>
                  <a:pt x="16" y="595"/>
                  <a:pt x="36" y="595"/>
                </a:cubicBezTo>
                <a:lnTo>
                  <a:pt x="562" y="595"/>
                </a:lnTo>
                <a:lnTo>
                  <a:pt x="562" y="595"/>
                </a:lnTo>
                <a:cubicBezTo>
                  <a:pt x="581" y="595"/>
                  <a:pt x="597" y="579"/>
                  <a:pt x="597" y="560"/>
                </a:cubicBezTo>
                <a:lnTo>
                  <a:pt x="597" y="35"/>
                </a:lnTo>
                <a:lnTo>
                  <a:pt x="597" y="35"/>
                </a:lnTo>
                <a:cubicBezTo>
                  <a:pt x="597" y="16"/>
                  <a:pt x="581" y="0"/>
                  <a:pt x="5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1" name="CuadroTexto 600"/>
          <p:cNvSpPr txBox="1"/>
          <p:nvPr/>
        </p:nvSpPr>
        <p:spPr>
          <a:xfrm>
            <a:off x="8762061" y="1807344"/>
            <a:ext cx="68535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Introduction</a:t>
            </a:r>
          </a:p>
        </p:txBody>
      </p:sp>
      <p:sp>
        <p:nvSpPr>
          <p:cNvPr id="602" name="CuadroTexto 601"/>
          <p:cNvSpPr txBox="1"/>
          <p:nvPr/>
        </p:nvSpPr>
        <p:spPr>
          <a:xfrm>
            <a:off x="2032436" y="3327687"/>
            <a:ext cx="20312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  <a:ea typeface="Lato Light" charset="0"/>
                <a:cs typeface="Lato Light" charset="0"/>
              </a:rPr>
              <a:t>The global urban population growth has led to urban expansion, consequently increasing the demand for energy, thereby necessitating the assessment of suitable rooftop areas to estimate solar potential.</a:t>
            </a:r>
          </a:p>
        </p:txBody>
      </p:sp>
      <p:sp>
        <p:nvSpPr>
          <p:cNvPr id="603" name="CuadroTexto 602"/>
          <p:cNvSpPr txBox="1"/>
          <p:nvPr/>
        </p:nvSpPr>
        <p:spPr>
          <a:xfrm>
            <a:off x="2590801" y="11166223"/>
            <a:ext cx="3082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" panose="02040504050005020304" pitchFamily="18" charset="0"/>
                <a:ea typeface="Lato" charset="0"/>
                <a:cs typeface="Lato" charset="0"/>
              </a:rPr>
              <a:t>Growing Urban Population</a:t>
            </a:r>
          </a:p>
        </p:txBody>
      </p:sp>
      <p:sp>
        <p:nvSpPr>
          <p:cNvPr id="605" name="CuadroTexto 604"/>
          <p:cNvSpPr txBox="1"/>
          <p:nvPr/>
        </p:nvSpPr>
        <p:spPr>
          <a:xfrm>
            <a:off x="8197875" y="10308587"/>
            <a:ext cx="1994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" panose="02040504050005020304" pitchFamily="18" charset="0"/>
                <a:ea typeface="Lato" charset="0"/>
                <a:cs typeface="Lato" charset="0"/>
              </a:rPr>
              <a:t>Urban Growth</a:t>
            </a:r>
          </a:p>
        </p:txBody>
      </p:sp>
      <p:sp>
        <p:nvSpPr>
          <p:cNvPr id="607" name="CuadroTexto 606"/>
          <p:cNvSpPr txBox="1"/>
          <p:nvPr/>
        </p:nvSpPr>
        <p:spPr>
          <a:xfrm>
            <a:off x="13354050" y="11165011"/>
            <a:ext cx="3034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" panose="02040504050005020304" pitchFamily="18" charset="0"/>
                <a:ea typeface="Lato" charset="0"/>
                <a:cs typeface="Lato" charset="0"/>
              </a:rPr>
              <a:t>Growing energy demand</a:t>
            </a:r>
          </a:p>
        </p:txBody>
      </p:sp>
      <p:sp>
        <p:nvSpPr>
          <p:cNvPr id="609" name="CuadroTexto 608"/>
          <p:cNvSpPr txBox="1"/>
          <p:nvPr/>
        </p:nvSpPr>
        <p:spPr>
          <a:xfrm>
            <a:off x="17789054" y="10308587"/>
            <a:ext cx="38005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" panose="02040504050005020304" pitchFamily="18" charset="0"/>
                <a:ea typeface="Lato" charset="0"/>
                <a:cs typeface="Lato" charset="0"/>
              </a:rPr>
              <a:t>Suitable rooftop area for solar potential estimation</a:t>
            </a:r>
          </a:p>
        </p:txBody>
      </p:sp>
      <p:pic>
        <p:nvPicPr>
          <p:cNvPr id="11" name="Graphic 10" descr="Windmill">
            <a:extLst>
              <a:ext uri="{FF2B5EF4-FFF2-40B4-BE49-F238E27FC236}">
                <a16:creationId xmlns:a16="http://schemas.microsoft.com/office/drawing/2014/main" id="{AC54B85E-4DFD-909A-941B-3ACCCF5A2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44636" y="8055371"/>
            <a:ext cx="1504964" cy="1504964"/>
          </a:xfrm>
          <a:prstGeom prst="rect">
            <a:avLst/>
          </a:prstGeom>
        </p:spPr>
      </p:pic>
      <p:pic>
        <p:nvPicPr>
          <p:cNvPr id="7" name="Graphic 6" descr="High voltage">
            <a:extLst>
              <a:ext uri="{FF2B5EF4-FFF2-40B4-BE49-F238E27FC236}">
                <a16:creationId xmlns:a16="http://schemas.microsoft.com/office/drawing/2014/main" id="{035548B9-3A0C-9F60-82F8-BE1C331CD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71457" y="8125288"/>
            <a:ext cx="1504964" cy="1504964"/>
          </a:xfrm>
          <a:prstGeom prst="rect">
            <a:avLst/>
          </a:prstGeom>
        </p:spPr>
      </p:pic>
      <p:pic>
        <p:nvPicPr>
          <p:cNvPr id="9" name="Graphic 8" descr="Battery charging">
            <a:extLst>
              <a:ext uri="{FF2B5EF4-FFF2-40B4-BE49-F238E27FC236}">
                <a16:creationId xmlns:a16="http://schemas.microsoft.com/office/drawing/2014/main" id="{3411C295-B788-BCB7-B5A1-4C9F0D6C0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19511" y="6805294"/>
            <a:ext cx="1504964" cy="1504964"/>
          </a:xfrm>
          <a:prstGeom prst="rect">
            <a:avLst/>
          </a:prstGeom>
        </p:spPr>
      </p:pic>
      <p:pic>
        <p:nvPicPr>
          <p:cNvPr id="5" name="Graphic 4" descr="Atom">
            <a:extLst>
              <a:ext uri="{FF2B5EF4-FFF2-40B4-BE49-F238E27FC236}">
                <a16:creationId xmlns:a16="http://schemas.microsoft.com/office/drawing/2014/main" id="{B9AA69B4-D5BE-8FDC-EE0E-7EEC3ABB28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89659" y="7348613"/>
            <a:ext cx="3221534" cy="3221534"/>
          </a:xfrm>
          <a:prstGeom prst="rect">
            <a:avLst/>
          </a:prstGeom>
        </p:spPr>
      </p:pic>
      <p:sp>
        <p:nvSpPr>
          <p:cNvPr id="69" name="Freeform 11"/>
          <p:cNvSpPr>
            <a:spLocks noChangeArrowheads="1"/>
          </p:cNvSpPr>
          <p:nvPr/>
        </p:nvSpPr>
        <p:spPr bwMode="auto">
          <a:xfrm>
            <a:off x="15664019" y="9021333"/>
            <a:ext cx="1841556" cy="1841556"/>
          </a:xfrm>
          <a:custGeom>
            <a:avLst/>
            <a:gdLst>
              <a:gd name="T0" fmla="*/ 1641 w 1642"/>
              <a:gd name="T1" fmla="*/ 820 h 1642"/>
              <a:gd name="T2" fmla="*/ 1641 w 1642"/>
              <a:gd name="T3" fmla="*/ 820 h 1642"/>
              <a:gd name="T4" fmla="*/ 820 w 1642"/>
              <a:gd name="T5" fmla="*/ 1641 h 1642"/>
              <a:gd name="T6" fmla="*/ 820 w 1642"/>
              <a:gd name="T7" fmla="*/ 1641 h 1642"/>
              <a:gd name="T8" fmla="*/ 0 w 1642"/>
              <a:gd name="T9" fmla="*/ 820 h 1642"/>
              <a:gd name="T10" fmla="*/ 0 w 1642"/>
              <a:gd name="T11" fmla="*/ 820 h 1642"/>
              <a:gd name="T12" fmla="*/ 820 w 1642"/>
              <a:gd name="T13" fmla="*/ 0 h 1642"/>
              <a:gd name="T14" fmla="*/ 820 w 1642"/>
              <a:gd name="T15" fmla="*/ 0 h 1642"/>
              <a:gd name="T16" fmla="*/ 1641 w 1642"/>
              <a:gd name="T17" fmla="*/ 820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2" h="1642">
                <a:moveTo>
                  <a:pt x="1641" y="820"/>
                </a:moveTo>
                <a:lnTo>
                  <a:pt x="1641" y="820"/>
                </a:lnTo>
                <a:cubicBezTo>
                  <a:pt x="1641" y="1274"/>
                  <a:pt x="1273" y="1641"/>
                  <a:pt x="820" y="1641"/>
                </a:cubicBezTo>
                <a:lnTo>
                  <a:pt x="820" y="1641"/>
                </a:lnTo>
                <a:cubicBezTo>
                  <a:pt x="367" y="1641"/>
                  <a:pt x="0" y="1274"/>
                  <a:pt x="0" y="820"/>
                </a:cubicBezTo>
                <a:lnTo>
                  <a:pt x="0" y="820"/>
                </a:lnTo>
                <a:cubicBezTo>
                  <a:pt x="0" y="367"/>
                  <a:pt x="367" y="0"/>
                  <a:pt x="820" y="0"/>
                </a:cubicBezTo>
                <a:lnTo>
                  <a:pt x="820" y="0"/>
                </a:lnTo>
                <a:cubicBezTo>
                  <a:pt x="1273" y="0"/>
                  <a:pt x="1641" y="367"/>
                  <a:pt x="1641" y="82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Graphic 2" descr="Bar graph with upward trend">
            <a:extLst>
              <a:ext uri="{FF2B5EF4-FFF2-40B4-BE49-F238E27FC236}">
                <a16:creationId xmlns:a16="http://schemas.microsoft.com/office/drawing/2014/main" id="{E526BE2A-63A6-671E-3669-21FF149C77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032129" y="9409633"/>
            <a:ext cx="1057944" cy="1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4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reeform 171"/>
          <p:cNvSpPr>
            <a:spLocks noChangeArrowheads="1"/>
          </p:cNvSpPr>
          <p:nvPr/>
        </p:nvSpPr>
        <p:spPr bwMode="auto">
          <a:xfrm>
            <a:off x="3152706" y="7861724"/>
            <a:ext cx="3763746" cy="4771237"/>
          </a:xfrm>
          <a:custGeom>
            <a:avLst/>
            <a:gdLst>
              <a:gd name="T0" fmla="*/ 1851 w 3181"/>
              <a:gd name="T1" fmla="*/ 530 h 4031"/>
              <a:gd name="T2" fmla="*/ 1581 w 3181"/>
              <a:gd name="T3" fmla="*/ 62 h 4031"/>
              <a:gd name="T4" fmla="*/ 1581 w 3181"/>
              <a:gd name="T5" fmla="*/ 62 h 4031"/>
              <a:gd name="T6" fmla="*/ 1420 w 3181"/>
              <a:gd name="T7" fmla="*/ 62 h 4031"/>
              <a:gd name="T8" fmla="*/ 1150 w 3181"/>
              <a:gd name="T9" fmla="*/ 530 h 4031"/>
              <a:gd name="T10" fmla="*/ 1150 w 3181"/>
              <a:gd name="T11" fmla="*/ 530 h 4031"/>
              <a:gd name="T12" fmla="*/ 1069 w 3181"/>
              <a:gd name="T13" fmla="*/ 577 h 4031"/>
              <a:gd name="T14" fmla="*/ 93 w 3181"/>
              <a:gd name="T15" fmla="*/ 780 h 4031"/>
              <a:gd name="T16" fmla="*/ 93 w 3181"/>
              <a:gd name="T17" fmla="*/ 780 h 4031"/>
              <a:gd name="T18" fmla="*/ 0 w 3181"/>
              <a:gd name="T19" fmla="*/ 874 h 4031"/>
              <a:gd name="T20" fmla="*/ 0 w 3181"/>
              <a:gd name="T21" fmla="*/ 3937 h 4031"/>
              <a:gd name="T22" fmla="*/ 0 w 3181"/>
              <a:gd name="T23" fmla="*/ 3937 h 4031"/>
              <a:gd name="T24" fmla="*/ 93 w 3181"/>
              <a:gd name="T25" fmla="*/ 4030 h 4031"/>
              <a:gd name="T26" fmla="*/ 3087 w 3181"/>
              <a:gd name="T27" fmla="*/ 4030 h 4031"/>
              <a:gd name="T28" fmla="*/ 3087 w 3181"/>
              <a:gd name="T29" fmla="*/ 4030 h 4031"/>
              <a:gd name="T30" fmla="*/ 3180 w 3181"/>
              <a:gd name="T31" fmla="*/ 3937 h 4031"/>
              <a:gd name="T32" fmla="*/ 3180 w 3181"/>
              <a:gd name="T33" fmla="*/ 874 h 4031"/>
              <a:gd name="T34" fmla="*/ 3180 w 3181"/>
              <a:gd name="T35" fmla="*/ 874 h 4031"/>
              <a:gd name="T36" fmla="*/ 3087 w 3181"/>
              <a:gd name="T37" fmla="*/ 780 h 4031"/>
              <a:gd name="T38" fmla="*/ 1931 w 3181"/>
              <a:gd name="T39" fmla="*/ 577 h 4031"/>
              <a:gd name="T40" fmla="*/ 1931 w 3181"/>
              <a:gd name="T41" fmla="*/ 577 h 4031"/>
              <a:gd name="T42" fmla="*/ 1851 w 3181"/>
              <a:gd name="T43" fmla="*/ 530 h 4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81" h="4031">
                <a:moveTo>
                  <a:pt x="1851" y="530"/>
                </a:moveTo>
                <a:lnTo>
                  <a:pt x="1581" y="62"/>
                </a:lnTo>
                <a:lnTo>
                  <a:pt x="1581" y="62"/>
                </a:lnTo>
                <a:cubicBezTo>
                  <a:pt x="1545" y="0"/>
                  <a:pt x="1455" y="0"/>
                  <a:pt x="1420" y="62"/>
                </a:cubicBezTo>
                <a:lnTo>
                  <a:pt x="1150" y="530"/>
                </a:lnTo>
                <a:lnTo>
                  <a:pt x="1150" y="530"/>
                </a:lnTo>
                <a:cubicBezTo>
                  <a:pt x="1133" y="559"/>
                  <a:pt x="1103" y="577"/>
                  <a:pt x="1069" y="577"/>
                </a:cubicBezTo>
                <a:lnTo>
                  <a:pt x="93" y="780"/>
                </a:lnTo>
                <a:lnTo>
                  <a:pt x="93" y="780"/>
                </a:lnTo>
                <a:cubicBezTo>
                  <a:pt x="42" y="780"/>
                  <a:pt x="0" y="822"/>
                  <a:pt x="0" y="874"/>
                </a:cubicBezTo>
                <a:lnTo>
                  <a:pt x="0" y="3937"/>
                </a:lnTo>
                <a:lnTo>
                  <a:pt x="0" y="3937"/>
                </a:lnTo>
                <a:cubicBezTo>
                  <a:pt x="0" y="3989"/>
                  <a:pt x="42" y="4030"/>
                  <a:pt x="93" y="4030"/>
                </a:cubicBezTo>
                <a:lnTo>
                  <a:pt x="3087" y="4030"/>
                </a:lnTo>
                <a:lnTo>
                  <a:pt x="3087" y="4030"/>
                </a:lnTo>
                <a:cubicBezTo>
                  <a:pt x="3139" y="4030"/>
                  <a:pt x="3180" y="3989"/>
                  <a:pt x="3180" y="3937"/>
                </a:cubicBezTo>
                <a:lnTo>
                  <a:pt x="3180" y="874"/>
                </a:lnTo>
                <a:lnTo>
                  <a:pt x="3180" y="874"/>
                </a:lnTo>
                <a:cubicBezTo>
                  <a:pt x="3180" y="822"/>
                  <a:pt x="3139" y="780"/>
                  <a:pt x="3087" y="780"/>
                </a:cubicBezTo>
                <a:lnTo>
                  <a:pt x="1931" y="577"/>
                </a:lnTo>
                <a:lnTo>
                  <a:pt x="1931" y="577"/>
                </a:lnTo>
                <a:cubicBezTo>
                  <a:pt x="1898" y="577"/>
                  <a:pt x="1868" y="559"/>
                  <a:pt x="1851" y="5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Freeform 170"/>
          <p:cNvSpPr>
            <a:spLocks noChangeArrowheads="1"/>
          </p:cNvSpPr>
          <p:nvPr/>
        </p:nvSpPr>
        <p:spPr bwMode="auto">
          <a:xfrm>
            <a:off x="3638183" y="5737112"/>
            <a:ext cx="2557884" cy="2432600"/>
          </a:xfrm>
          <a:custGeom>
            <a:avLst/>
            <a:gdLst>
              <a:gd name="T0" fmla="*/ 1080 w 2162"/>
              <a:gd name="T1" fmla="*/ 0 h 2055"/>
              <a:gd name="T2" fmla="*/ 0 w 2162"/>
              <a:gd name="T3" fmla="*/ 785 h 2055"/>
              <a:gd name="T4" fmla="*/ 412 w 2162"/>
              <a:gd name="T5" fmla="*/ 2054 h 2055"/>
              <a:gd name="T6" fmla="*/ 1748 w 2162"/>
              <a:gd name="T7" fmla="*/ 2054 h 2055"/>
              <a:gd name="T8" fmla="*/ 2161 w 2162"/>
              <a:gd name="T9" fmla="*/ 785 h 2055"/>
              <a:gd name="T10" fmla="*/ 1080 w 2162"/>
              <a:gd name="T11" fmla="*/ 0 h 2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2" h="2055">
                <a:moveTo>
                  <a:pt x="1080" y="0"/>
                </a:moveTo>
                <a:lnTo>
                  <a:pt x="0" y="785"/>
                </a:lnTo>
                <a:lnTo>
                  <a:pt x="412" y="2054"/>
                </a:lnTo>
                <a:lnTo>
                  <a:pt x="1748" y="2054"/>
                </a:lnTo>
                <a:lnTo>
                  <a:pt x="2161" y="785"/>
                </a:lnTo>
                <a:lnTo>
                  <a:pt x="1080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Freeform 173"/>
          <p:cNvSpPr>
            <a:spLocks noChangeArrowheads="1"/>
          </p:cNvSpPr>
          <p:nvPr/>
        </p:nvSpPr>
        <p:spPr bwMode="auto">
          <a:xfrm>
            <a:off x="8278915" y="5737112"/>
            <a:ext cx="2557884" cy="2432600"/>
          </a:xfrm>
          <a:custGeom>
            <a:avLst/>
            <a:gdLst>
              <a:gd name="T0" fmla="*/ 1080 w 2162"/>
              <a:gd name="T1" fmla="*/ 0 h 2055"/>
              <a:gd name="T2" fmla="*/ 0 w 2162"/>
              <a:gd name="T3" fmla="*/ 785 h 2055"/>
              <a:gd name="T4" fmla="*/ 412 w 2162"/>
              <a:gd name="T5" fmla="*/ 2054 h 2055"/>
              <a:gd name="T6" fmla="*/ 1748 w 2162"/>
              <a:gd name="T7" fmla="*/ 2054 h 2055"/>
              <a:gd name="T8" fmla="*/ 2161 w 2162"/>
              <a:gd name="T9" fmla="*/ 785 h 2055"/>
              <a:gd name="T10" fmla="*/ 1080 w 2162"/>
              <a:gd name="T11" fmla="*/ 0 h 2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2" h="2055">
                <a:moveTo>
                  <a:pt x="1080" y="0"/>
                </a:moveTo>
                <a:lnTo>
                  <a:pt x="0" y="785"/>
                </a:lnTo>
                <a:lnTo>
                  <a:pt x="412" y="2054"/>
                </a:lnTo>
                <a:lnTo>
                  <a:pt x="1748" y="2054"/>
                </a:lnTo>
                <a:lnTo>
                  <a:pt x="2161" y="785"/>
                </a:lnTo>
                <a:lnTo>
                  <a:pt x="1080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Freeform 174"/>
          <p:cNvSpPr>
            <a:spLocks noChangeArrowheads="1"/>
          </p:cNvSpPr>
          <p:nvPr/>
        </p:nvSpPr>
        <p:spPr bwMode="auto">
          <a:xfrm>
            <a:off x="7798659" y="7861724"/>
            <a:ext cx="3763746" cy="4771237"/>
          </a:xfrm>
          <a:custGeom>
            <a:avLst/>
            <a:gdLst>
              <a:gd name="T0" fmla="*/ 1851 w 3181"/>
              <a:gd name="T1" fmla="*/ 530 h 4031"/>
              <a:gd name="T2" fmla="*/ 1581 w 3181"/>
              <a:gd name="T3" fmla="*/ 62 h 4031"/>
              <a:gd name="T4" fmla="*/ 1581 w 3181"/>
              <a:gd name="T5" fmla="*/ 62 h 4031"/>
              <a:gd name="T6" fmla="*/ 1420 w 3181"/>
              <a:gd name="T7" fmla="*/ 62 h 4031"/>
              <a:gd name="T8" fmla="*/ 1150 w 3181"/>
              <a:gd name="T9" fmla="*/ 530 h 4031"/>
              <a:gd name="T10" fmla="*/ 1150 w 3181"/>
              <a:gd name="T11" fmla="*/ 530 h 4031"/>
              <a:gd name="T12" fmla="*/ 1069 w 3181"/>
              <a:gd name="T13" fmla="*/ 577 h 4031"/>
              <a:gd name="T14" fmla="*/ 93 w 3181"/>
              <a:gd name="T15" fmla="*/ 780 h 4031"/>
              <a:gd name="T16" fmla="*/ 93 w 3181"/>
              <a:gd name="T17" fmla="*/ 780 h 4031"/>
              <a:gd name="T18" fmla="*/ 0 w 3181"/>
              <a:gd name="T19" fmla="*/ 874 h 4031"/>
              <a:gd name="T20" fmla="*/ 0 w 3181"/>
              <a:gd name="T21" fmla="*/ 3937 h 4031"/>
              <a:gd name="T22" fmla="*/ 0 w 3181"/>
              <a:gd name="T23" fmla="*/ 3937 h 4031"/>
              <a:gd name="T24" fmla="*/ 93 w 3181"/>
              <a:gd name="T25" fmla="*/ 4030 h 4031"/>
              <a:gd name="T26" fmla="*/ 3087 w 3181"/>
              <a:gd name="T27" fmla="*/ 4030 h 4031"/>
              <a:gd name="T28" fmla="*/ 3087 w 3181"/>
              <a:gd name="T29" fmla="*/ 4030 h 4031"/>
              <a:gd name="T30" fmla="*/ 3180 w 3181"/>
              <a:gd name="T31" fmla="*/ 3937 h 4031"/>
              <a:gd name="T32" fmla="*/ 3180 w 3181"/>
              <a:gd name="T33" fmla="*/ 874 h 4031"/>
              <a:gd name="T34" fmla="*/ 3180 w 3181"/>
              <a:gd name="T35" fmla="*/ 874 h 4031"/>
              <a:gd name="T36" fmla="*/ 3087 w 3181"/>
              <a:gd name="T37" fmla="*/ 780 h 4031"/>
              <a:gd name="T38" fmla="*/ 1931 w 3181"/>
              <a:gd name="T39" fmla="*/ 577 h 4031"/>
              <a:gd name="T40" fmla="*/ 1931 w 3181"/>
              <a:gd name="T41" fmla="*/ 577 h 4031"/>
              <a:gd name="T42" fmla="*/ 1851 w 3181"/>
              <a:gd name="T43" fmla="*/ 530 h 4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81" h="4031">
                <a:moveTo>
                  <a:pt x="1851" y="530"/>
                </a:moveTo>
                <a:lnTo>
                  <a:pt x="1581" y="62"/>
                </a:lnTo>
                <a:lnTo>
                  <a:pt x="1581" y="62"/>
                </a:lnTo>
                <a:cubicBezTo>
                  <a:pt x="1545" y="0"/>
                  <a:pt x="1456" y="0"/>
                  <a:pt x="1420" y="62"/>
                </a:cubicBezTo>
                <a:lnTo>
                  <a:pt x="1150" y="530"/>
                </a:lnTo>
                <a:lnTo>
                  <a:pt x="1150" y="530"/>
                </a:lnTo>
                <a:cubicBezTo>
                  <a:pt x="1133" y="559"/>
                  <a:pt x="1102" y="577"/>
                  <a:pt x="1069" y="577"/>
                </a:cubicBezTo>
                <a:lnTo>
                  <a:pt x="93" y="780"/>
                </a:lnTo>
                <a:lnTo>
                  <a:pt x="93" y="780"/>
                </a:lnTo>
                <a:cubicBezTo>
                  <a:pt x="41" y="780"/>
                  <a:pt x="0" y="822"/>
                  <a:pt x="0" y="874"/>
                </a:cubicBezTo>
                <a:lnTo>
                  <a:pt x="0" y="3937"/>
                </a:lnTo>
                <a:lnTo>
                  <a:pt x="0" y="3937"/>
                </a:lnTo>
                <a:cubicBezTo>
                  <a:pt x="0" y="3989"/>
                  <a:pt x="41" y="4030"/>
                  <a:pt x="93" y="4030"/>
                </a:cubicBezTo>
                <a:lnTo>
                  <a:pt x="3087" y="4030"/>
                </a:lnTo>
                <a:lnTo>
                  <a:pt x="3087" y="4030"/>
                </a:lnTo>
                <a:cubicBezTo>
                  <a:pt x="3138" y="4030"/>
                  <a:pt x="3180" y="3989"/>
                  <a:pt x="3180" y="3937"/>
                </a:cubicBezTo>
                <a:lnTo>
                  <a:pt x="3180" y="874"/>
                </a:lnTo>
                <a:lnTo>
                  <a:pt x="3180" y="874"/>
                </a:lnTo>
                <a:cubicBezTo>
                  <a:pt x="3180" y="822"/>
                  <a:pt x="3138" y="780"/>
                  <a:pt x="3087" y="780"/>
                </a:cubicBezTo>
                <a:lnTo>
                  <a:pt x="1931" y="577"/>
                </a:lnTo>
                <a:lnTo>
                  <a:pt x="1931" y="577"/>
                </a:lnTo>
                <a:cubicBezTo>
                  <a:pt x="1898" y="577"/>
                  <a:pt x="1868" y="559"/>
                  <a:pt x="1851" y="53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Freeform 176"/>
          <p:cNvSpPr>
            <a:spLocks noChangeArrowheads="1"/>
          </p:cNvSpPr>
          <p:nvPr/>
        </p:nvSpPr>
        <p:spPr bwMode="auto">
          <a:xfrm>
            <a:off x="12924868" y="5737112"/>
            <a:ext cx="2557884" cy="2432600"/>
          </a:xfrm>
          <a:custGeom>
            <a:avLst/>
            <a:gdLst>
              <a:gd name="T0" fmla="*/ 1081 w 2162"/>
              <a:gd name="T1" fmla="*/ 0 h 2055"/>
              <a:gd name="T2" fmla="*/ 0 w 2162"/>
              <a:gd name="T3" fmla="*/ 785 h 2055"/>
              <a:gd name="T4" fmla="*/ 413 w 2162"/>
              <a:gd name="T5" fmla="*/ 2054 h 2055"/>
              <a:gd name="T6" fmla="*/ 1748 w 2162"/>
              <a:gd name="T7" fmla="*/ 2054 h 2055"/>
              <a:gd name="T8" fmla="*/ 2161 w 2162"/>
              <a:gd name="T9" fmla="*/ 785 h 2055"/>
              <a:gd name="T10" fmla="*/ 1081 w 2162"/>
              <a:gd name="T11" fmla="*/ 0 h 2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2" h="2055">
                <a:moveTo>
                  <a:pt x="1081" y="0"/>
                </a:moveTo>
                <a:lnTo>
                  <a:pt x="0" y="785"/>
                </a:lnTo>
                <a:lnTo>
                  <a:pt x="413" y="2054"/>
                </a:lnTo>
                <a:lnTo>
                  <a:pt x="1748" y="2054"/>
                </a:lnTo>
                <a:lnTo>
                  <a:pt x="2161" y="785"/>
                </a:lnTo>
                <a:lnTo>
                  <a:pt x="108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Freeform 177"/>
          <p:cNvSpPr>
            <a:spLocks noChangeArrowheads="1"/>
          </p:cNvSpPr>
          <p:nvPr/>
        </p:nvSpPr>
        <p:spPr bwMode="auto">
          <a:xfrm>
            <a:off x="12444612" y="7861724"/>
            <a:ext cx="3763746" cy="4771237"/>
          </a:xfrm>
          <a:custGeom>
            <a:avLst/>
            <a:gdLst>
              <a:gd name="T0" fmla="*/ 1851 w 3181"/>
              <a:gd name="T1" fmla="*/ 530 h 4031"/>
              <a:gd name="T2" fmla="*/ 1581 w 3181"/>
              <a:gd name="T3" fmla="*/ 62 h 4031"/>
              <a:gd name="T4" fmla="*/ 1581 w 3181"/>
              <a:gd name="T5" fmla="*/ 62 h 4031"/>
              <a:gd name="T6" fmla="*/ 1420 w 3181"/>
              <a:gd name="T7" fmla="*/ 62 h 4031"/>
              <a:gd name="T8" fmla="*/ 1149 w 3181"/>
              <a:gd name="T9" fmla="*/ 530 h 4031"/>
              <a:gd name="T10" fmla="*/ 1149 w 3181"/>
              <a:gd name="T11" fmla="*/ 530 h 4031"/>
              <a:gd name="T12" fmla="*/ 1069 w 3181"/>
              <a:gd name="T13" fmla="*/ 577 h 4031"/>
              <a:gd name="T14" fmla="*/ 93 w 3181"/>
              <a:gd name="T15" fmla="*/ 780 h 4031"/>
              <a:gd name="T16" fmla="*/ 93 w 3181"/>
              <a:gd name="T17" fmla="*/ 780 h 4031"/>
              <a:gd name="T18" fmla="*/ 0 w 3181"/>
              <a:gd name="T19" fmla="*/ 874 h 4031"/>
              <a:gd name="T20" fmla="*/ 0 w 3181"/>
              <a:gd name="T21" fmla="*/ 3937 h 4031"/>
              <a:gd name="T22" fmla="*/ 0 w 3181"/>
              <a:gd name="T23" fmla="*/ 3937 h 4031"/>
              <a:gd name="T24" fmla="*/ 93 w 3181"/>
              <a:gd name="T25" fmla="*/ 4030 h 4031"/>
              <a:gd name="T26" fmla="*/ 3087 w 3181"/>
              <a:gd name="T27" fmla="*/ 4030 h 4031"/>
              <a:gd name="T28" fmla="*/ 3087 w 3181"/>
              <a:gd name="T29" fmla="*/ 4030 h 4031"/>
              <a:gd name="T30" fmla="*/ 3180 w 3181"/>
              <a:gd name="T31" fmla="*/ 3937 h 4031"/>
              <a:gd name="T32" fmla="*/ 3180 w 3181"/>
              <a:gd name="T33" fmla="*/ 874 h 4031"/>
              <a:gd name="T34" fmla="*/ 3180 w 3181"/>
              <a:gd name="T35" fmla="*/ 874 h 4031"/>
              <a:gd name="T36" fmla="*/ 3087 w 3181"/>
              <a:gd name="T37" fmla="*/ 780 h 4031"/>
              <a:gd name="T38" fmla="*/ 1931 w 3181"/>
              <a:gd name="T39" fmla="*/ 577 h 4031"/>
              <a:gd name="T40" fmla="*/ 1931 w 3181"/>
              <a:gd name="T41" fmla="*/ 577 h 4031"/>
              <a:gd name="T42" fmla="*/ 1851 w 3181"/>
              <a:gd name="T43" fmla="*/ 530 h 4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81" h="4031">
                <a:moveTo>
                  <a:pt x="1851" y="530"/>
                </a:moveTo>
                <a:lnTo>
                  <a:pt x="1581" y="62"/>
                </a:lnTo>
                <a:lnTo>
                  <a:pt x="1581" y="62"/>
                </a:lnTo>
                <a:cubicBezTo>
                  <a:pt x="1545" y="0"/>
                  <a:pt x="1455" y="0"/>
                  <a:pt x="1420" y="62"/>
                </a:cubicBezTo>
                <a:lnTo>
                  <a:pt x="1149" y="530"/>
                </a:lnTo>
                <a:lnTo>
                  <a:pt x="1149" y="530"/>
                </a:lnTo>
                <a:cubicBezTo>
                  <a:pt x="1133" y="559"/>
                  <a:pt x="1102" y="577"/>
                  <a:pt x="1069" y="577"/>
                </a:cubicBezTo>
                <a:lnTo>
                  <a:pt x="93" y="780"/>
                </a:lnTo>
                <a:lnTo>
                  <a:pt x="93" y="780"/>
                </a:lnTo>
                <a:cubicBezTo>
                  <a:pt x="41" y="780"/>
                  <a:pt x="0" y="822"/>
                  <a:pt x="0" y="874"/>
                </a:cubicBezTo>
                <a:lnTo>
                  <a:pt x="0" y="3937"/>
                </a:lnTo>
                <a:lnTo>
                  <a:pt x="0" y="3937"/>
                </a:lnTo>
                <a:cubicBezTo>
                  <a:pt x="0" y="3989"/>
                  <a:pt x="41" y="4030"/>
                  <a:pt x="93" y="4030"/>
                </a:cubicBezTo>
                <a:lnTo>
                  <a:pt x="3087" y="4030"/>
                </a:lnTo>
                <a:lnTo>
                  <a:pt x="3087" y="4030"/>
                </a:lnTo>
                <a:cubicBezTo>
                  <a:pt x="3138" y="4030"/>
                  <a:pt x="3180" y="3989"/>
                  <a:pt x="3180" y="3937"/>
                </a:cubicBezTo>
                <a:lnTo>
                  <a:pt x="3180" y="874"/>
                </a:lnTo>
                <a:lnTo>
                  <a:pt x="3180" y="874"/>
                </a:lnTo>
                <a:cubicBezTo>
                  <a:pt x="3180" y="822"/>
                  <a:pt x="3138" y="780"/>
                  <a:pt x="3087" y="780"/>
                </a:cubicBezTo>
                <a:lnTo>
                  <a:pt x="1931" y="577"/>
                </a:lnTo>
                <a:lnTo>
                  <a:pt x="1931" y="577"/>
                </a:lnTo>
                <a:cubicBezTo>
                  <a:pt x="1898" y="577"/>
                  <a:pt x="1867" y="559"/>
                  <a:pt x="1851" y="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Freeform 179"/>
          <p:cNvSpPr>
            <a:spLocks noChangeArrowheads="1"/>
          </p:cNvSpPr>
          <p:nvPr/>
        </p:nvSpPr>
        <p:spPr bwMode="auto">
          <a:xfrm>
            <a:off x="17570821" y="5737112"/>
            <a:ext cx="2557884" cy="2432600"/>
          </a:xfrm>
          <a:custGeom>
            <a:avLst/>
            <a:gdLst>
              <a:gd name="T0" fmla="*/ 1080 w 2162"/>
              <a:gd name="T1" fmla="*/ 0 h 2055"/>
              <a:gd name="T2" fmla="*/ 0 w 2162"/>
              <a:gd name="T3" fmla="*/ 785 h 2055"/>
              <a:gd name="T4" fmla="*/ 413 w 2162"/>
              <a:gd name="T5" fmla="*/ 2054 h 2055"/>
              <a:gd name="T6" fmla="*/ 1748 w 2162"/>
              <a:gd name="T7" fmla="*/ 2054 h 2055"/>
              <a:gd name="T8" fmla="*/ 2161 w 2162"/>
              <a:gd name="T9" fmla="*/ 785 h 2055"/>
              <a:gd name="T10" fmla="*/ 1080 w 2162"/>
              <a:gd name="T11" fmla="*/ 0 h 2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2" h="2055">
                <a:moveTo>
                  <a:pt x="1080" y="0"/>
                </a:moveTo>
                <a:lnTo>
                  <a:pt x="0" y="785"/>
                </a:lnTo>
                <a:lnTo>
                  <a:pt x="413" y="2054"/>
                </a:lnTo>
                <a:lnTo>
                  <a:pt x="1748" y="2054"/>
                </a:lnTo>
                <a:lnTo>
                  <a:pt x="2161" y="785"/>
                </a:lnTo>
                <a:lnTo>
                  <a:pt x="1080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3" name="Freeform 180"/>
          <p:cNvSpPr>
            <a:spLocks noChangeArrowheads="1"/>
          </p:cNvSpPr>
          <p:nvPr/>
        </p:nvSpPr>
        <p:spPr bwMode="auto">
          <a:xfrm>
            <a:off x="17085346" y="7861724"/>
            <a:ext cx="3768964" cy="4771237"/>
          </a:xfrm>
          <a:custGeom>
            <a:avLst/>
            <a:gdLst>
              <a:gd name="T0" fmla="*/ 1852 w 3182"/>
              <a:gd name="T1" fmla="*/ 530 h 4031"/>
              <a:gd name="T2" fmla="*/ 1582 w 3182"/>
              <a:gd name="T3" fmla="*/ 62 h 4031"/>
              <a:gd name="T4" fmla="*/ 1582 w 3182"/>
              <a:gd name="T5" fmla="*/ 62 h 4031"/>
              <a:gd name="T6" fmla="*/ 1421 w 3182"/>
              <a:gd name="T7" fmla="*/ 62 h 4031"/>
              <a:gd name="T8" fmla="*/ 1150 w 3182"/>
              <a:gd name="T9" fmla="*/ 530 h 4031"/>
              <a:gd name="T10" fmla="*/ 1150 w 3182"/>
              <a:gd name="T11" fmla="*/ 530 h 4031"/>
              <a:gd name="T12" fmla="*/ 1070 w 3182"/>
              <a:gd name="T13" fmla="*/ 577 h 4031"/>
              <a:gd name="T14" fmla="*/ 93 w 3182"/>
              <a:gd name="T15" fmla="*/ 780 h 4031"/>
              <a:gd name="T16" fmla="*/ 93 w 3182"/>
              <a:gd name="T17" fmla="*/ 780 h 4031"/>
              <a:gd name="T18" fmla="*/ 0 w 3182"/>
              <a:gd name="T19" fmla="*/ 874 h 4031"/>
              <a:gd name="T20" fmla="*/ 0 w 3182"/>
              <a:gd name="T21" fmla="*/ 3937 h 4031"/>
              <a:gd name="T22" fmla="*/ 0 w 3182"/>
              <a:gd name="T23" fmla="*/ 3937 h 4031"/>
              <a:gd name="T24" fmla="*/ 93 w 3182"/>
              <a:gd name="T25" fmla="*/ 4030 h 4031"/>
              <a:gd name="T26" fmla="*/ 3088 w 3182"/>
              <a:gd name="T27" fmla="*/ 4030 h 4031"/>
              <a:gd name="T28" fmla="*/ 3088 w 3182"/>
              <a:gd name="T29" fmla="*/ 4030 h 4031"/>
              <a:gd name="T30" fmla="*/ 3181 w 3182"/>
              <a:gd name="T31" fmla="*/ 3937 h 4031"/>
              <a:gd name="T32" fmla="*/ 3181 w 3182"/>
              <a:gd name="T33" fmla="*/ 874 h 4031"/>
              <a:gd name="T34" fmla="*/ 3181 w 3182"/>
              <a:gd name="T35" fmla="*/ 874 h 4031"/>
              <a:gd name="T36" fmla="*/ 3088 w 3182"/>
              <a:gd name="T37" fmla="*/ 780 h 4031"/>
              <a:gd name="T38" fmla="*/ 1932 w 3182"/>
              <a:gd name="T39" fmla="*/ 577 h 4031"/>
              <a:gd name="T40" fmla="*/ 1932 w 3182"/>
              <a:gd name="T41" fmla="*/ 577 h 4031"/>
              <a:gd name="T42" fmla="*/ 1852 w 3182"/>
              <a:gd name="T43" fmla="*/ 530 h 4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82" h="4031">
                <a:moveTo>
                  <a:pt x="1852" y="530"/>
                </a:moveTo>
                <a:lnTo>
                  <a:pt x="1582" y="62"/>
                </a:lnTo>
                <a:lnTo>
                  <a:pt x="1582" y="62"/>
                </a:lnTo>
                <a:cubicBezTo>
                  <a:pt x="1545" y="0"/>
                  <a:pt x="1456" y="0"/>
                  <a:pt x="1421" y="62"/>
                </a:cubicBezTo>
                <a:lnTo>
                  <a:pt x="1150" y="530"/>
                </a:lnTo>
                <a:lnTo>
                  <a:pt x="1150" y="530"/>
                </a:lnTo>
                <a:cubicBezTo>
                  <a:pt x="1134" y="559"/>
                  <a:pt x="1103" y="577"/>
                  <a:pt x="1070" y="577"/>
                </a:cubicBezTo>
                <a:lnTo>
                  <a:pt x="93" y="780"/>
                </a:lnTo>
                <a:lnTo>
                  <a:pt x="93" y="780"/>
                </a:lnTo>
                <a:cubicBezTo>
                  <a:pt x="42" y="780"/>
                  <a:pt x="0" y="822"/>
                  <a:pt x="0" y="874"/>
                </a:cubicBezTo>
                <a:lnTo>
                  <a:pt x="0" y="3937"/>
                </a:lnTo>
                <a:lnTo>
                  <a:pt x="0" y="3937"/>
                </a:lnTo>
                <a:cubicBezTo>
                  <a:pt x="0" y="3989"/>
                  <a:pt x="42" y="4030"/>
                  <a:pt x="93" y="4030"/>
                </a:cubicBezTo>
                <a:lnTo>
                  <a:pt x="3088" y="4030"/>
                </a:lnTo>
                <a:lnTo>
                  <a:pt x="3088" y="4030"/>
                </a:lnTo>
                <a:cubicBezTo>
                  <a:pt x="3139" y="4030"/>
                  <a:pt x="3181" y="3989"/>
                  <a:pt x="3181" y="3937"/>
                </a:cubicBezTo>
                <a:lnTo>
                  <a:pt x="3181" y="874"/>
                </a:lnTo>
                <a:lnTo>
                  <a:pt x="3181" y="874"/>
                </a:lnTo>
                <a:cubicBezTo>
                  <a:pt x="3181" y="822"/>
                  <a:pt x="3139" y="780"/>
                  <a:pt x="3088" y="780"/>
                </a:cubicBezTo>
                <a:lnTo>
                  <a:pt x="1932" y="577"/>
                </a:lnTo>
                <a:lnTo>
                  <a:pt x="1932" y="577"/>
                </a:lnTo>
                <a:cubicBezTo>
                  <a:pt x="1899" y="577"/>
                  <a:pt x="1868" y="559"/>
                  <a:pt x="1852" y="53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" name="Freeform 182"/>
          <p:cNvSpPr>
            <a:spLocks noChangeArrowheads="1"/>
          </p:cNvSpPr>
          <p:nvPr/>
        </p:nvSpPr>
        <p:spPr bwMode="auto">
          <a:xfrm>
            <a:off x="4248942" y="6520138"/>
            <a:ext cx="1315483" cy="741264"/>
          </a:xfrm>
          <a:custGeom>
            <a:avLst/>
            <a:gdLst>
              <a:gd name="T0" fmla="*/ 1036 w 1112"/>
              <a:gd name="T1" fmla="*/ 178 h 626"/>
              <a:gd name="T2" fmla="*/ 945 w 1112"/>
              <a:gd name="T3" fmla="*/ 114 h 626"/>
              <a:gd name="T4" fmla="*/ 823 w 1112"/>
              <a:gd name="T5" fmla="*/ 89 h 626"/>
              <a:gd name="T6" fmla="*/ 796 w 1112"/>
              <a:gd name="T7" fmla="*/ 90 h 626"/>
              <a:gd name="T8" fmla="*/ 604 w 1112"/>
              <a:gd name="T9" fmla="*/ 0 h 626"/>
              <a:gd name="T10" fmla="*/ 363 w 1112"/>
              <a:gd name="T11" fmla="*/ 184 h 626"/>
              <a:gd name="T12" fmla="*/ 300 w 1112"/>
              <a:gd name="T13" fmla="*/ 175 h 626"/>
              <a:gd name="T14" fmla="*/ 39 w 1112"/>
              <a:gd name="T15" fmla="*/ 302 h 626"/>
              <a:gd name="T16" fmla="*/ 37 w 1112"/>
              <a:gd name="T17" fmla="*/ 513 h 626"/>
              <a:gd name="T18" fmla="*/ 256 w 1112"/>
              <a:gd name="T19" fmla="*/ 625 h 626"/>
              <a:gd name="T20" fmla="*/ 340 w 1112"/>
              <a:gd name="T21" fmla="*/ 623 h 626"/>
              <a:gd name="T22" fmla="*/ 371 w 1112"/>
              <a:gd name="T23" fmla="*/ 591 h 626"/>
              <a:gd name="T24" fmla="*/ 340 w 1112"/>
              <a:gd name="T25" fmla="*/ 561 h 626"/>
              <a:gd name="T26" fmla="*/ 255 w 1112"/>
              <a:gd name="T27" fmla="*/ 562 h 626"/>
              <a:gd name="T28" fmla="*/ 91 w 1112"/>
              <a:gd name="T29" fmla="*/ 482 h 626"/>
              <a:gd name="T30" fmla="*/ 93 w 1112"/>
              <a:gd name="T31" fmla="*/ 333 h 626"/>
              <a:gd name="T32" fmla="*/ 166 w 1112"/>
              <a:gd name="T33" fmla="*/ 265 h 626"/>
              <a:gd name="T34" fmla="*/ 299 w 1112"/>
              <a:gd name="T35" fmla="*/ 238 h 626"/>
              <a:gd name="T36" fmla="*/ 374 w 1112"/>
              <a:gd name="T37" fmla="*/ 253 h 626"/>
              <a:gd name="T38" fmla="*/ 402 w 1112"/>
              <a:gd name="T39" fmla="*/ 252 h 626"/>
              <a:gd name="T40" fmla="*/ 417 w 1112"/>
              <a:gd name="T41" fmla="*/ 228 h 626"/>
              <a:gd name="T42" fmla="*/ 604 w 1112"/>
              <a:gd name="T43" fmla="*/ 62 h 626"/>
              <a:gd name="T44" fmla="*/ 757 w 1112"/>
              <a:gd name="T45" fmla="*/ 141 h 626"/>
              <a:gd name="T46" fmla="*/ 788 w 1112"/>
              <a:gd name="T47" fmla="*/ 154 h 626"/>
              <a:gd name="T48" fmla="*/ 822 w 1112"/>
              <a:gd name="T49" fmla="*/ 151 h 626"/>
              <a:gd name="T50" fmla="*/ 1049 w 1112"/>
              <a:gd name="T51" fmla="*/ 367 h 626"/>
              <a:gd name="T52" fmla="*/ 991 w 1112"/>
              <a:gd name="T53" fmla="*/ 500 h 626"/>
              <a:gd name="T54" fmla="*/ 803 w 1112"/>
              <a:gd name="T55" fmla="*/ 561 h 626"/>
              <a:gd name="T56" fmla="*/ 772 w 1112"/>
              <a:gd name="T57" fmla="*/ 592 h 626"/>
              <a:gd name="T58" fmla="*/ 803 w 1112"/>
              <a:gd name="T59" fmla="*/ 623 h 626"/>
              <a:gd name="T60" fmla="*/ 1111 w 1112"/>
              <a:gd name="T61" fmla="*/ 368 h 626"/>
              <a:gd name="T62" fmla="*/ 1036 w 1112"/>
              <a:gd name="T63" fmla="*/ 178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12" h="626">
                <a:moveTo>
                  <a:pt x="1036" y="178"/>
                </a:moveTo>
                <a:lnTo>
                  <a:pt x="1036" y="178"/>
                </a:lnTo>
                <a:cubicBezTo>
                  <a:pt x="1010" y="150"/>
                  <a:pt x="980" y="129"/>
                  <a:pt x="945" y="114"/>
                </a:cubicBezTo>
                <a:lnTo>
                  <a:pt x="945" y="114"/>
                </a:lnTo>
                <a:cubicBezTo>
                  <a:pt x="908" y="98"/>
                  <a:pt x="867" y="89"/>
                  <a:pt x="823" y="89"/>
                </a:cubicBezTo>
                <a:lnTo>
                  <a:pt x="823" y="89"/>
                </a:lnTo>
                <a:cubicBezTo>
                  <a:pt x="814" y="88"/>
                  <a:pt x="805" y="89"/>
                  <a:pt x="796" y="90"/>
                </a:cubicBezTo>
                <a:lnTo>
                  <a:pt x="796" y="90"/>
                </a:lnTo>
                <a:cubicBezTo>
                  <a:pt x="748" y="33"/>
                  <a:pt x="678" y="0"/>
                  <a:pt x="604" y="0"/>
                </a:cubicBezTo>
                <a:lnTo>
                  <a:pt x="604" y="0"/>
                </a:lnTo>
                <a:cubicBezTo>
                  <a:pt x="490" y="0"/>
                  <a:pt x="393" y="76"/>
                  <a:pt x="363" y="184"/>
                </a:cubicBezTo>
                <a:lnTo>
                  <a:pt x="363" y="184"/>
                </a:lnTo>
                <a:cubicBezTo>
                  <a:pt x="343" y="178"/>
                  <a:pt x="321" y="176"/>
                  <a:pt x="300" y="175"/>
                </a:cubicBezTo>
                <a:lnTo>
                  <a:pt x="300" y="175"/>
                </a:lnTo>
                <a:cubicBezTo>
                  <a:pt x="181" y="174"/>
                  <a:pt x="87" y="220"/>
                  <a:pt x="39" y="302"/>
                </a:cubicBezTo>
                <a:lnTo>
                  <a:pt x="39" y="302"/>
                </a:lnTo>
                <a:cubicBezTo>
                  <a:pt x="1" y="368"/>
                  <a:pt x="0" y="449"/>
                  <a:pt x="37" y="513"/>
                </a:cubicBezTo>
                <a:lnTo>
                  <a:pt x="37" y="513"/>
                </a:lnTo>
                <a:cubicBezTo>
                  <a:pt x="78" y="584"/>
                  <a:pt x="157" y="625"/>
                  <a:pt x="255" y="625"/>
                </a:cubicBezTo>
                <a:lnTo>
                  <a:pt x="256" y="625"/>
                </a:lnTo>
                <a:lnTo>
                  <a:pt x="340" y="623"/>
                </a:lnTo>
                <a:lnTo>
                  <a:pt x="340" y="623"/>
                </a:lnTo>
                <a:cubicBezTo>
                  <a:pt x="358" y="623"/>
                  <a:pt x="371" y="609"/>
                  <a:pt x="371" y="591"/>
                </a:cubicBezTo>
                <a:lnTo>
                  <a:pt x="371" y="591"/>
                </a:lnTo>
                <a:cubicBezTo>
                  <a:pt x="370" y="574"/>
                  <a:pt x="357" y="561"/>
                  <a:pt x="340" y="561"/>
                </a:cubicBezTo>
                <a:lnTo>
                  <a:pt x="340" y="561"/>
                </a:lnTo>
                <a:lnTo>
                  <a:pt x="339" y="561"/>
                </a:lnTo>
                <a:lnTo>
                  <a:pt x="255" y="562"/>
                </a:lnTo>
                <a:lnTo>
                  <a:pt x="255" y="562"/>
                </a:lnTo>
                <a:cubicBezTo>
                  <a:pt x="178" y="562"/>
                  <a:pt x="120" y="533"/>
                  <a:pt x="91" y="482"/>
                </a:cubicBezTo>
                <a:lnTo>
                  <a:pt x="91" y="482"/>
                </a:lnTo>
                <a:cubicBezTo>
                  <a:pt x="65" y="437"/>
                  <a:pt x="66" y="380"/>
                  <a:pt x="93" y="333"/>
                </a:cubicBezTo>
                <a:lnTo>
                  <a:pt x="93" y="333"/>
                </a:lnTo>
                <a:cubicBezTo>
                  <a:pt x="109" y="305"/>
                  <a:pt x="135" y="282"/>
                  <a:pt x="166" y="265"/>
                </a:cubicBezTo>
                <a:lnTo>
                  <a:pt x="166" y="265"/>
                </a:lnTo>
                <a:cubicBezTo>
                  <a:pt x="204" y="247"/>
                  <a:pt x="248" y="237"/>
                  <a:pt x="299" y="238"/>
                </a:cubicBezTo>
                <a:lnTo>
                  <a:pt x="299" y="238"/>
                </a:lnTo>
                <a:cubicBezTo>
                  <a:pt x="326" y="238"/>
                  <a:pt x="351" y="243"/>
                  <a:pt x="374" y="253"/>
                </a:cubicBezTo>
                <a:lnTo>
                  <a:pt x="374" y="253"/>
                </a:lnTo>
                <a:cubicBezTo>
                  <a:pt x="383" y="258"/>
                  <a:pt x="394" y="257"/>
                  <a:pt x="402" y="252"/>
                </a:cubicBezTo>
                <a:lnTo>
                  <a:pt x="402" y="252"/>
                </a:lnTo>
                <a:cubicBezTo>
                  <a:pt x="411" y="247"/>
                  <a:pt x="417" y="238"/>
                  <a:pt x="417" y="228"/>
                </a:cubicBezTo>
                <a:lnTo>
                  <a:pt x="417" y="228"/>
                </a:lnTo>
                <a:cubicBezTo>
                  <a:pt x="429" y="134"/>
                  <a:pt x="509" y="62"/>
                  <a:pt x="604" y="62"/>
                </a:cubicBezTo>
                <a:lnTo>
                  <a:pt x="604" y="62"/>
                </a:lnTo>
                <a:cubicBezTo>
                  <a:pt x="665" y="62"/>
                  <a:pt x="722" y="92"/>
                  <a:pt x="757" y="141"/>
                </a:cubicBezTo>
                <a:lnTo>
                  <a:pt x="757" y="141"/>
                </a:lnTo>
                <a:cubicBezTo>
                  <a:pt x="764" y="151"/>
                  <a:pt x="777" y="156"/>
                  <a:pt x="788" y="154"/>
                </a:cubicBezTo>
                <a:lnTo>
                  <a:pt x="788" y="154"/>
                </a:lnTo>
                <a:cubicBezTo>
                  <a:pt x="800" y="152"/>
                  <a:pt x="812" y="150"/>
                  <a:pt x="822" y="151"/>
                </a:cubicBezTo>
                <a:lnTo>
                  <a:pt x="822" y="151"/>
                </a:lnTo>
                <a:cubicBezTo>
                  <a:pt x="970" y="153"/>
                  <a:pt x="1049" y="264"/>
                  <a:pt x="1049" y="367"/>
                </a:cubicBezTo>
                <a:lnTo>
                  <a:pt x="1049" y="367"/>
                </a:lnTo>
                <a:cubicBezTo>
                  <a:pt x="1048" y="419"/>
                  <a:pt x="1028" y="466"/>
                  <a:pt x="991" y="500"/>
                </a:cubicBezTo>
                <a:lnTo>
                  <a:pt x="991" y="500"/>
                </a:lnTo>
                <a:cubicBezTo>
                  <a:pt x="948" y="540"/>
                  <a:pt x="883" y="561"/>
                  <a:pt x="803" y="561"/>
                </a:cubicBezTo>
                <a:lnTo>
                  <a:pt x="803" y="561"/>
                </a:lnTo>
                <a:cubicBezTo>
                  <a:pt x="786" y="561"/>
                  <a:pt x="772" y="575"/>
                  <a:pt x="772" y="592"/>
                </a:cubicBezTo>
                <a:lnTo>
                  <a:pt x="772" y="592"/>
                </a:lnTo>
                <a:cubicBezTo>
                  <a:pt x="772" y="609"/>
                  <a:pt x="786" y="623"/>
                  <a:pt x="803" y="623"/>
                </a:cubicBezTo>
                <a:lnTo>
                  <a:pt x="803" y="623"/>
                </a:lnTo>
                <a:cubicBezTo>
                  <a:pt x="1014" y="623"/>
                  <a:pt x="1110" y="495"/>
                  <a:pt x="1111" y="368"/>
                </a:cubicBezTo>
                <a:lnTo>
                  <a:pt x="1111" y="368"/>
                </a:lnTo>
                <a:cubicBezTo>
                  <a:pt x="1111" y="298"/>
                  <a:pt x="1084" y="229"/>
                  <a:pt x="1036" y="17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Freeform 183"/>
          <p:cNvSpPr>
            <a:spLocks noChangeArrowheads="1"/>
          </p:cNvSpPr>
          <p:nvPr/>
        </p:nvSpPr>
        <p:spPr bwMode="auto">
          <a:xfrm>
            <a:off x="4713539" y="6911653"/>
            <a:ext cx="433273" cy="475034"/>
          </a:xfrm>
          <a:custGeom>
            <a:avLst/>
            <a:gdLst>
              <a:gd name="T0" fmla="*/ 204 w 365"/>
              <a:gd name="T1" fmla="*/ 11 h 402"/>
              <a:gd name="T2" fmla="*/ 204 w 365"/>
              <a:gd name="T3" fmla="*/ 11 h 402"/>
              <a:gd name="T4" fmla="*/ 203 w 365"/>
              <a:gd name="T5" fmla="*/ 10 h 402"/>
              <a:gd name="T6" fmla="*/ 203 w 365"/>
              <a:gd name="T7" fmla="*/ 10 h 402"/>
              <a:gd name="T8" fmla="*/ 201 w 365"/>
              <a:gd name="T9" fmla="*/ 9 h 402"/>
              <a:gd name="T10" fmla="*/ 201 w 365"/>
              <a:gd name="T11" fmla="*/ 9 h 402"/>
              <a:gd name="T12" fmla="*/ 200 w 365"/>
              <a:gd name="T13" fmla="*/ 7 h 402"/>
              <a:gd name="T14" fmla="*/ 200 w 365"/>
              <a:gd name="T15" fmla="*/ 7 h 402"/>
              <a:gd name="T16" fmla="*/ 199 w 365"/>
              <a:gd name="T17" fmla="*/ 7 h 402"/>
              <a:gd name="T18" fmla="*/ 199 w 365"/>
              <a:gd name="T19" fmla="*/ 7 h 402"/>
              <a:gd name="T20" fmla="*/ 197 w 365"/>
              <a:gd name="T21" fmla="*/ 6 h 402"/>
              <a:gd name="T22" fmla="*/ 197 w 365"/>
              <a:gd name="T23" fmla="*/ 6 h 402"/>
              <a:gd name="T24" fmla="*/ 197 w 365"/>
              <a:gd name="T25" fmla="*/ 5 h 402"/>
              <a:gd name="T26" fmla="*/ 197 w 365"/>
              <a:gd name="T27" fmla="*/ 5 h 402"/>
              <a:gd name="T28" fmla="*/ 194 w 365"/>
              <a:gd name="T29" fmla="*/ 5 h 402"/>
              <a:gd name="T30" fmla="*/ 194 w 365"/>
              <a:gd name="T31" fmla="*/ 5 h 402"/>
              <a:gd name="T32" fmla="*/ 194 w 365"/>
              <a:gd name="T33" fmla="*/ 4 h 402"/>
              <a:gd name="T34" fmla="*/ 194 w 365"/>
              <a:gd name="T35" fmla="*/ 4 h 402"/>
              <a:gd name="T36" fmla="*/ 191 w 365"/>
              <a:gd name="T37" fmla="*/ 4 h 402"/>
              <a:gd name="T38" fmla="*/ 191 w 365"/>
              <a:gd name="T39" fmla="*/ 4 h 402"/>
              <a:gd name="T40" fmla="*/ 191 w 365"/>
              <a:gd name="T41" fmla="*/ 4 h 402"/>
              <a:gd name="T42" fmla="*/ 191 w 365"/>
              <a:gd name="T43" fmla="*/ 4 h 402"/>
              <a:gd name="T44" fmla="*/ 160 w 365"/>
              <a:gd name="T45" fmla="*/ 11 h 402"/>
              <a:gd name="T46" fmla="*/ 12 w 365"/>
              <a:gd name="T47" fmla="*/ 159 h 402"/>
              <a:gd name="T48" fmla="*/ 12 w 365"/>
              <a:gd name="T49" fmla="*/ 159 h 402"/>
              <a:gd name="T50" fmla="*/ 12 w 365"/>
              <a:gd name="T51" fmla="*/ 203 h 402"/>
              <a:gd name="T52" fmla="*/ 12 w 365"/>
              <a:gd name="T53" fmla="*/ 203 h 402"/>
              <a:gd name="T54" fmla="*/ 34 w 365"/>
              <a:gd name="T55" fmla="*/ 212 h 402"/>
              <a:gd name="T56" fmla="*/ 34 w 365"/>
              <a:gd name="T57" fmla="*/ 212 h 402"/>
              <a:gd name="T58" fmla="*/ 57 w 365"/>
              <a:gd name="T59" fmla="*/ 203 h 402"/>
              <a:gd name="T60" fmla="*/ 151 w 365"/>
              <a:gd name="T61" fmla="*/ 108 h 402"/>
              <a:gd name="T62" fmla="*/ 151 w 365"/>
              <a:gd name="T63" fmla="*/ 369 h 402"/>
              <a:gd name="T64" fmla="*/ 151 w 365"/>
              <a:gd name="T65" fmla="*/ 369 h 402"/>
              <a:gd name="T66" fmla="*/ 182 w 365"/>
              <a:gd name="T67" fmla="*/ 401 h 402"/>
              <a:gd name="T68" fmla="*/ 182 w 365"/>
              <a:gd name="T69" fmla="*/ 401 h 402"/>
              <a:gd name="T70" fmla="*/ 182 w 365"/>
              <a:gd name="T71" fmla="*/ 401 h 402"/>
              <a:gd name="T72" fmla="*/ 213 w 365"/>
              <a:gd name="T73" fmla="*/ 369 h 402"/>
              <a:gd name="T74" fmla="*/ 213 w 365"/>
              <a:gd name="T75" fmla="*/ 109 h 402"/>
              <a:gd name="T76" fmla="*/ 308 w 365"/>
              <a:gd name="T77" fmla="*/ 203 h 402"/>
              <a:gd name="T78" fmla="*/ 308 w 365"/>
              <a:gd name="T79" fmla="*/ 203 h 402"/>
              <a:gd name="T80" fmla="*/ 329 w 365"/>
              <a:gd name="T81" fmla="*/ 212 h 402"/>
              <a:gd name="T82" fmla="*/ 329 w 365"/>
              <a:gd name="T83" fmla="*/ 212 h 402"/>
              <a:gd name="T84" fmla="*/ 351 w 365"/>
              <a:gd name="T85" fmla="*/ 203 h 402"/>
              <a:gd name="T86" fmla="*/ 351 w 365"/>
              <a:gd name="T87" fmla="*/ 203 h 402"/>
              <a:gd name="T88" fmla="*/ 351 w 365"/>
              <a:gd name="T89" fmla="*/ 159 h 402"/>
              <a:gd name="T90" fmla="*/ 204 w 365"/>
              <a:gd name="T91" fmla="*/ 11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5" h="402">
                <a:moveTo>
                  <a:pt x="204" y="11"/>
                </a:moveTo>
                <a:lnTo>
                  <a:pt x="204" y="11"/>
                </a:lnTo>
                <a:cubicBezTo>
                  <a:pt x="203" y="10"/>
                  <a:pt x="203" y="10"/>
                  <a:pt x="203" y="10"/>
                </a:cubicBezTo>
                <a:lnTo>
                  <a:pt x="203" y="10"/>
                </a:lnTo>
                <a:cubicBezTo>
                  <a:pt x="202" y="10"/>
                  <a:pt x="202" y="9"/>
                  <a:pt x="201" y="9"/>
                </a:cubicBezTo>
                <a:lnTo>
                  <a:pt x="201" y="9"/>
                </a:lnTo>
                <a:cubicBezTo>
                  <a:pt x="201" y="9"/>
                  <a:pt x="200" y="8"/>
                  <a:pt x="200" y="7"/>
                </a:cubicBezTo>
                <a:lnTo>
                  <a:pt x="200" y="7"/>
                </a:lnTo>
                <a:cubicBezTo>
                  <a:pt x="200" y="7"/>
                  <a:pt x="200" y="7"/>
                  <a:pt x="199" y="7"/>
                </a:cubicBezTo>
                <a:lnTo>
                  <a:pt x="199" y="7"/>
                </a:lnTo>
                <a:cubicBezTo>
                  <a:pt x="199" y="7"/>
                  <a:pt x="198" y="6"/>
                  <a:pt x="197" y="6"/>
                </a:cubicBezTo>
                <a:lnTo>
                  <a:pt x="197" y="6"/>
                </a:lnTo>
                <a:cubicBezTo>
                  <a:pt x="197" y="6"/>
                  <a:pt x="197" y="6"/>
                  <a:pt x="197" y="5"/>
                </a:cubicBezTo>
                <a:lnTo>
                  <a:pt x="197" y="5"/>
                </a:lnTo>
                <a:cubicBezTo>
                  <a:pt x="196" y="5"/>
                  <a:pt x="195" y="5"/>
                  <a:pt x="194" y="5"/>
                </a:cubicBezTo>
                <a:lnTo>
                  <a:pt x="194" y="5"/>
                </a:lnTo>
                <a:cubicBezTo>
                  <a:pt x="194" y="4"/>
                  <a:pt x="194" y="4"/>
                  <a:pt x="194" y="4"/>
                </a:cubicBezTo>
                <a:lnTo>
                  <a:pt x="194" y="4"/>
                </a:lnTo>
                <a:cubicBezTo>
                  <a:pt x="193" y="4"/>
                  <a:pt x="193" y="4"/>
                  <a:pt x="191" y="4"/>
                </a:cubicBezTo>
                <a:lnTo>
                  <a:pt x="191" y="4"/>
                </a:lnTo>
                <a:lnTo>
                  <a:pt x="191" y="4"/>
                </a:lnTo>
                <a:lnTo>
                  <a:pt x="191" y="4"/>
                </a:lnTo>
                <a:cubicBezTo>
                  <a:pt x="180" y="0"/>
                  <a:pt x="169" y="3"/>
                  <a:pt x="160" y="11"/>
                </a:cubicBezTo>
                <a:lnTo>
                  <a:pt x="12" y="159"/>
                </a:lnTo>
                <a:lnTo>
                  <a:pt x="12" y="159"/>
                </a:lnTo>
                <a:cubicBezTo>
                  <a:pt x="0" y="171"/>
                  <a:pt x="0" y="191"/>
                  <a:pt x="12" y="203"/>
                </a:cubicBezTo>
                <a:lnTo>
                  <a:pt x="12" y="203"/>
                </a:lnTo>
                <a:cubicBezTo>
                  <a:pt x="18" y="209"/>
                  <a:pt x="26" y="212"/>
                  <a:pt x="34" y="212"/>
                </a:cubicBezTo>
                <a:lnTo>
                  <a:pt x="34" y="212"/>
                </a:lnTo>
                <a:cubicBezTo>
                  <a:pt x="43" y="212"/>
                  <a:pt x="51" y="209"/>
                  <a:pt x="57" y="203"/>
                </a:cubicBezTo>
                <a:lnTo>
                  <a:pt x="151" y="108"/>
                </a:lnTo>
                <a:lnTo>
                  <a:pt x="151" y="369"/>
                </a:lnTo>
                <a:lnTo>
                  <a:pt x="151" y="369"/>
                </a:lnTo>
                <a:cubicBezTo>
                  <a:pt x="151" y="386"/>
                  <a:pt x="165" y="401"/>
                  <a:pt x="182" y="401"/>
                </a:cubicBezTo>
                <a:lnTo>
                  <a:pt x="182" y="401"/>
                </a:lnTo>
                <a:lnTo>
                  <a:pt x="182" y="401"/>
                </a:lnTo>
                <a:cubicBezTo>
                  <a:pt x="200" y="401"/>
                  <a:pt x="213" y="386"/>
                  <a:pt x="213" y="369"/>
                </a:cubicBezTo>
                <a:lnTo>
                  <a:pt x="213" y="109"/>
                </a:lnTo>
                <a:lnTo>
                  <a:pt x="308" y="203"/>
                </a:lnTo>
                <a:lnTo>
                  <a:pt x="308" y="203"/>
                </a:lnTo>
                <a:cubicBezTo>
                  <a:pt x="314" y="209"/>
                  <a:pt x="321" y="212"/>
                  <a:pt x="329" y="212"/>
                </a:cubicBezTo>
                <a:lnTo>
                  <a:pt x="329" y="212"/>
                </a:lnTo>
                <a:cubicBezTo>
                  <a:pt x="337" y="212"/>
                  <a:pt x="345" y="209"/>
                  <a:pt x="351" y="203"/>
                </a:cubicBezTo>
                <a:lnTo>
                  <a:pt x="351" y="203"/>
                </a:lnTo>
                <a:cubicBezTo>
                  <a:pt x="364" y="191"/>
                  <a:pt x="364" y="171"/>
                  <a:pt x="351" y="159"/>
                </a:cubicBezTo>
                <a:lnTo>
                  <a:pt x="204" y="11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" name="Freeform 184"/>
          <p:cNvSpPr>
            <a:spLocks noChangeArrowheads="1"/>
          </p:cNvSpPr>
          <p:nvPr/>
        </p:nvSpPr>
        <p:spPr bwMode="auto">
          <a:xfrm>
            <a:off x="9140245" y="6373973"/>
            <a:ext cx="840446" cy="1158878"/>
          </a:xfrm>
          <a:custGeom>
            <a:avLst/>
            <a:gdLst>
              <a:gd name="T0" fmla="*/ 39 w 711"/>
              <a:gd name="T1" fmla="*/ 942 h 981"/>
              <a:gd name="T2" fmla="*/ 672 w 711"/>
              <a:gd name="T3" fmla="*/ 942 h 981"/>
              <a:gd name="T4" fmla="*/ 672 w 711"/>
              <a:gd name="T5" fmla="*/ 39 h 981"/>
              <a:gd name="T6" fmla="*/ 39 w 711"/>
              <a:gd name="T7" fmla="*/ 39 h 981"/>
              <a:gd name="T8" fmla="*/ 39 w 711"/>
              <a:gd name="T9" fmla="*/ 942 h 981"/>
              <a:gd name="T10" fmla="*/ 680 w 711"/>
              <a:gd name="T11" fmla="*/ 980 h 981"/>
              <a:gd name="T12" fmla="*/ 30 w 711"/>
              <a:gd name="T13" fmla="*/ 980 h 981"/>
              <a:gd name="T14" fmla="*/ 30 w 711"/>
              <a:gd name="T15" fmla="*/ 980 h 981"/>
              <a:gd name="T16" fmla="*/ 0 w 711"/>
              <a:gd name="T17" fmla="*/ 950 h 981"/>
              <a:gd name="T18" fmla="*/ 0 w 711"/>
              <a:gd name="T19" fmla="*/ 30 h 981"/>
              <a:gd name="T20" fmla="*/ 0 w 711"/>
              <a:gd name="T21" fmla="*/ 30 h 981"/>
              <a:gd name="T22" fmla="*/ 30 w 711"/>
              <a:gd name="T23" fmla="*/ 0 h 981"/>
              <a:gd name="T24" fmla="*/ 680 w 711"/>
              <a:gd name="T25" fmla="*/ 0 h 981"/>
              <a:gd name="T26" fmla="*/ 680 w 711"/>
              <a:gd name="T27" fmla="*/ 0 h 981"/>
              <a:gd name="T28" fmla="*/ 710 w 711"/>
              <a:gd name="T29" fmla="*/ 30 h 981"/>
              <a:gd name="T30" fmla="*/ 710 w 711"/>
              <a:gd name="T31" fmla="*/ 950 h 981"/>
              <a:gd name="T32" fmla="*/ 710 w 711"/>
              <a:gd name="T33" fmla="*/ 950 h 981"/>
              <a:gd name="T34" fmla="*/ 680 w 711"/>
              <a:gd name="T35" fmla="*/ 98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11" h="981">
                <a:moveTo>
                  <a:pt x="39" y="942"/>
                </a:moveTo>
                <a:lnTo>
                  <a:pt x="672" y="942"/>
                </a:lnTo>
                <a:lnTo>
                  <a:pt x="672" y="39"/>
                </a:lnTo>
                <a:lnTo>
                  <a:pt x="39" y="39"/>
                </a:lnTo>
                <a:lnTo>
                  <a:pt x="39" y="942"/>
                </a:lnTo>
                <a:close/>
                <a:moveTo>
                  <a:pt x="680" y="980"/>
                </a:moveTo>
                <a:lnTo>
                  <a:pt x="30" y="980"/>
                </a:lnTo>
                <a:lnTo>
                  <a:pt x="30" y="980"/>
                </a:lnTo>
                <a:cubicBezTo>
                  <a:pt x="14" y="980"/>
                  <a:pt x="0" y="967"/>
                  <a:pt x="0" y="950"/>
                </a:cubicBezTo>
                <a:lnTo>
                  <a:pt x="0" y="30"/>
                </a:lnTo>
                <a:lnTo>
                  <a:pt x="0" y="30"/>
                </a:lnTo>
                <a:cubicBezTo>
                  <a:pt x="0" y="14"/>
                  <a:pt x="14" y="0"/>
                  <a:pt x="30" y="0"/>
                </a:cubicBezTo>
                <a:lnTo>
                  <a:pt x="680" y="0"/>
                </a:lnTo>
                <a:lnTo>
                  <a:pt x="680" y="0"/>
                </a:lnTo>
                <a:cubicBezTo>
                  <a:pt x="697" y="0"/>
                  <a:pt x="710" y="14"/>
                  <a:pt x="710" y="30"/>
                </a:cubicBezTo>
                <a:lnTo>
                  <a:pt x="710" y="950"/>
                </a:lnTo>
                <a:lnTo>
                  <a:pt x="710" y="950"/>
                </a:lnTo>
                <a:cubicBezTo>
                  <a:pt x="710" y="967"/>
                  <a:pt x="697" y="980"/>
                  <a:pt x="680" y="9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Freeform 185"/>
          <p:cNvSpPr>
            <a:spLocks noChangeArrowheads="1"/>
          </p:cNvSpPr>
          <p:nvPr/>
        </p:nvSpPr>
        <p:spPr bwMode="auto">
          <a:xfrm>
            <a:off x="9651821" y="7339707"/>
            <a:ext cx="46980" cy="46980"/>
          </a:xfrm>
          <a:custGeom>
            <a:avLst/>
            <a:gdLst>
              <a:gd name="T0" fmla="*/ 21 w 40"/>
              <a:gd name="T1" fmla="*/ 38 h 39"/>
              <a:gd name="T2" fmla="*/ 19 w 40"/>
              <a:gd name="T3" fmla="*/ 38 h 39"/>
              <a:gd name="T4" fmla="*/ 19 w 40"/>
              <a:gd name="T5" fmla="*/ 38 h 39"/>
              <a:gd name="T6" fmla="*/ 0 w 40"/>
              <a:gd name="T7" fmla="*/ 19 h 39"/>
              <a:gd name="T8" fmla="*/ 0 w 40"/>
              <a:gd name="T9" fmla="*/ 19 h 39"/>
              <a:gd name="T10" fmla="*/ 19 w 40"/>
              <a:gd name="T11" fmla="*/ 0 h 39"/>
              <a:gd name="T12" fmla="*/ 21 w 40"/>
              <a:gd name="T13" fmla="*/ 0 h 39"/>
              <a:gd name="T14" fmla="*/ 21 w 40"/>
              <a:gd name="T15" fmla="*/ 0 h 39"/>
              <a:gd name="T16" fmla="*/ 39 w 40"/>
              <a:gd name="T17" fmla="*/ 19 h 39"/>
              <a:gd name="T18" fmla="*/ 39 w 40"/>
              <a:gd name="T19" fmla="*/ 19 h 39"/>
              <a:gd name="T20" fmla="*/ 21 w 40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39">
                <a:moveTo>
                  <a:pt x="21" y="38"/>
                </a:moveTo>
                <a:lnTo>
                  <a:pt x="19" y="38"/>
                </a:lnTo>
                <a:lnTo>
                  <a:pt x="19" y="38"/>
                </a:lnTo>
                <a:cubicBezTo>
                  <a:pt x="9" y="38"/>
                  <a:pt x="0" y="30"/>
                  <a:pt x="0" y="19"/>
                </a:cubicBezTo>
                <a:lnTo>
                  <a:pt x="0" y="19"/>
                </a:lnTo>
                <a:cubicBezTo>
                  <a:pt x="0" y="8"/>
                  <a:pt x="9" y="0"/>
                  <a:pt x="19" y="0"/>
                </a:cubicBezTo>
                <a:lnTo>
                  <a:pt x="21" y="0"/>
                </a:lnTo>
                <a:lnTo>
                  <a:pt x="21" y="0"/>
                </a:lnTo>
                <a:cubicBezTo>
                  <a:pt x="31" y="0"/>
                  <a:pt x="39" y="8"/>
                  <a:pt x="39" y="19"/>
                </a:cubicBezTo>
                <a:lnTo>
                  <a:pt x="39" y="19"/>
                </a:lnTo>
                <a:cubicBezTo>
                  <a:pt x="39" y="30"/>
                  <a:pt x="31" y="38"/>
                  <a:pt x="21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Freeform 186"/>
          <p:cNvSpPr>
            <a:spLocks noChangeArrowheads="1"/>
          </p:cNvSpPr>
          <p:nvPr/>
        </p:nvSpPr>
        <p:spPr bwMode="auto">
          <a:xfrm>
            <a:off x="9714463" y="7339707"/>
            <a:ext cx="46980" cy="46980"/>
          </a:xfrm>
          <a:custGeom>
            <a:avLst/>
            <a:gdLst>
              <a:gd name="T0" fmla="*/ 21 w 41"/>
              <a:gd name="T1" fmla="*/ 38 h 39"/>
              <a:gd name="T2" fmla="*/ 19 w 41"/>
              <a:gd name="T3" fmla="*/ 38 h 39"/>
              <a:gd name="T4" fmla="*/ 19 w 41"/>
              <a:gd name="T5" fmla="*/ 38 h 39"/>
              <a:gd name="T6" fmla="*/ 0 w 41"/>
              <a:gd name="T7" fmla="*/ 19 h 39"/>
              <a:gd name="T8" fmla="*/ 0 w 41"/>
              <a:gd name="T9" fmla="*/ 19 h 39"/>
              <a:gd name="T10" fmla="*/ 19 w 41"/>
              <a:gd name="T11" fmla="*/ 0 h 39"/>
              <a:gd name="T12" fmla="*/ 21 w 41"/>
              <a:gd name="T13" fmla="*/ 0 h 39"/>
              <a:gd name="T14" fmla="*/ 21 w 41"/>
              <a:gd name="T15" fmla="*/ 0 h 39"/>
              <a:gd name="T16" fmla="*/ 40 w 41"/>
              <a:gd name="T17" fmla="*/ 19 h 39"/>
              <a:gd name="T18" fmla="*/ 40 w 41"/>
              <a:gd name="T19" fmla="*/ 19 h 39"/>
              <a:gd name="T20" fmla="*/ 21 w 41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" h="39">
                <a:moveTo>
                  <a:pt x="21" y="38"/>
                </a:moveTo>
                <a:lnTo>
                  <a:pt x="19" y="38"/>
                </a:lnTo>
                <a:lnTo>
                  <a:pt x="19" y="38"/>
                </a:lnTo>
                <a:cubicBezTo>
                  <a:pt x="9" y="38"/>
                  <a:pt x="0" y="30"/>
                  <a:pt x="0" y="19"/>
                </a:cubicBezTo>
                <a:lnTo>
                  <a:pt x="0" y="19"/>
                </a:lnTo>
                <a:cubicBezTo>
                  <a:pt x="0" y="8"/>
                  <a:pt x="9" y="0"/>
                  <a:pt x="19" y="0"/>
                </a:cubicBezTo>
                <a:lnTo>
                  <a:pt x="21" y="0"/>
                </a:lnTo>
                <a:lnTo>
                  <a:pt x="21" y="0"/>
                </a:lnTo>
                <a:cubicBezTo>
                  <a:pt x="32" y="0"/>
                  <a:pt x="40" y="8"/>
                  <a:pt x="40" y="19"/>
                </a:cubicBezTo>
                <a:lnTo>
                  <a:pt x="40" y="19"/>
                </a:lnTo>
                <a:cubicBezTo>
                  <a:pt x="40" y="30"/>
                  <a:pt x="32" y="38"/>
                  <a:pt x="21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" name="Freeform 187"/>
          <p:cNvSpPr>
            <a:spLocks noChangeArrowheads="1"/>
          </p:cNvSpPr>
          <p:nvPr/>
        </p:nvSpPr>
        <p:spPr bwMode="auto">
          <a:xfrm>
            <a:off x="9771884" y="7339707"/>
            <a:ext cx="46983" cy="46980"/>
          </a:xfrm>
          <a:custGeom>
            <a:avLst/>
            <a:gdLst>
              <a:gd name="T0" fmla="*/ 20 w 40"/>
              <a:gd name="T1" fmla="*/ 38 h 39"/>
              <a:gd name="T2" fmla="*/ 19 w 40"/>
              <a:gd name="T3" fmla="*/ 38 h 39"/>
              <a:gd name="T4" fmla="*/ 19 w 40"/>
              <a:gd name="T5" fmla="*/ 38 h 39"/>
              <a:gd name="T6" fmla="*/ 0 w 40"/>
              <a:gd name="T7" fmla="*/ 19 h 39"/>
              <a:gd name="T8" fmla="*/ 0 w 40"/>
              <a:gd name="T9" fmla="*/ 19 h 39"/>
              <a:gd name="T10" fmla="*/ 19 w 40"/>
              <a:gd name="T11" fmla="*/ 0 h 39"/>
              <a:gd name="T12" fmla="*/ 20 w 40"/>
              <a:gd name="T13" fmla="*/ 0 h 39"/>
              <a:gd name="T14" fmla="*/ 20 w 40"/>
              <a:gd name="T15" fmla="*/ 0 h 39"/>
              <a:gd name="T16" fmla="*/ 39 w 40"/>
              <a:gd name="T17" fmla="*/ 19 h 39"/>
              <a:gd name="T18" fmla="*/ 39 w 40"/>
              <a:gd name="T19" fmla="*/ 19 h 39"/>
              <a:gd name="T20" fmla="*/ 20 w 40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39">
                <a:moveTo>
                  <a:pt x="20" y="38"/>
                </a:moveTo>
                <a:lnTo>
                  <a:pt x="19" y="38"/>
                </a:lnTo>
                <a:lnTo>
                  <a:pt x="19" y="38"/>
                </a:lnTo>
                <a:cubicBezTo>
                  <a:pt x="8" y="38"/>
                  <a:pt x="0" y="30"/>
                  <a:pt x="0" y="19"/>
                </a:cubicBezTo>
                <a:lnTo>
                  <a:pt x="0" y="19"/>
                </a:lnTo>
                <a:cubicBezTo>
                  <a:pt x="0" y="8"/>
                  <a:pt x="8" y="0"/>
                  <a:pt x="19" y="0"/>
                </a:cubicBezTo>
                <a:lnTo>
                  <a:pt x="20" y="0"/>
                </a:lnTo>
                <a:lnTo>
                  <a:pt x="20" y="0"/>
                </a:lnTo>
                <a:cubicBezTo>
                  <a:pt x="30" y="0"/>
                  <a:pt x="39" y="8"/>
                  <a:pt x="39" y="19"/>
                </a:cubicBezTo>
                <a:lnTo>
                  <a:pt x="39" y="19"/>
                </a:lnTo>
                <a:cubicBezTo>
                  <a:pt x="39" y="30"/>
                  <a:pt x="30" y="38"/>
                  <a:pt x="20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" name="Freeform 188"/>
          <p:cNvSpPr>
            <a:spLocks noChangeArrowheads="1"/>
          </p:cNvSpPr>
          <p:nvPr/>
        </p:nvSpPr>
        <p:spPr bwMode="auto">
          <a:xfrm>
            <a:off x="9307290" y="6509698"/>
            <a:ext cx="271449" cy="67864"/>
          </a:xfrm>
          <a:custGeom>
            <a:avLst/>
            <a:gdLst>
              <a:gd name="T0" fmla="*/ 186 w 228"/>
              <a:gd name="T1" fmla="*/ 54 h 56"/>
              <a:gd name="T2" fmla="*/ 186 w 228"/>
              <a:gd name="T3" fmla="*/ 54 h 56"/>
              <a:gd name="T4" fmla="*/ 177 w 228"/>
              <a:gd name="T5" fmla="*/ 50 h 56"/>
              <a:gd name="T6" fmla="*/ 157 w 228"/>
              <a:gd name="T7" fmla="*/ 31 h 56"/>
              <a:gd name="T8" fmla="*/ 137 w 228"/>
              <a:gd name="T9" fmla="*/ 50 h 56"/>
              <a:gd name="T10" fmla="*/ 137 w 228"/>
              <a:gd name="T11" fmla="*/ 50 h 56"/>
              <a:gd name="T12" fmla="*/ 120 w 228"/>
              <a:gd name="T13" fmla="*/ 50 h 56"/>
              <a:gd name="T14" fmla="*/ 100 w 228"/>
              <a:gd name="T15" fmla="*/ 31 h 56"/>
              <a:gd name="T16" fmla="*/ 80 w 228"/>
              <a:gd name="T17" fmla="*/ 50 h 56"/>
              <a:gd name="T18" fmla="*/ 80 w 228"/>
              <a:gd name="T19" fmla="*/ 50 h 56"/>
              <a:gd name="T20" fmla="*/ 63 w 228"/>
              <a:gd name="T21" fmla="*/ 50 h 56"/>
              <a:gd name="T22" fmla="*/ 43 w 228"/>
              <a:gd name="T23" fmla="*/ 31 h 56"/>
              <a:gd name="T24" fmla="*/ 23 w 228"/>
              <a:gd name="T25" fmla="*/ 50 h 56"/>
              <a:gd name="T26" fmla="*/ 23 w 228"/>
              <a:gd name="T27" fmla="*/ 50 h 56"/>
              <a:gd name="T28" fmla="*/ 5 w 228"/>
              <a:gd name="T29" fmla="*/ 50 h 56"/>
              <a:gd name="T30" fmla="*/ 5 w 228"/>
              <a:gd name="T31" fmla="*/ 50 h 56"/>
              <a:gd name="T32" fmla="*/ 5 w 228"/>
              <a:gd name="T33" fmla="*/ 32 h 56"/>
              <a:gd name="T34" fmla="*/ 34 w 228"/>
              <a:gd name="T35" fmla="*/ 4 h 56"/>
              <a:gd name="T36" fmla="*/ 34 w 228"/>
              <a:gd name="T37" fmla="*/ 4 h 56"/>
              <a:gd name="T38" fmla="*/ 52 w 228"/>
              <a:gd name="T39" fmla="*/ 4 h 56"/>
              <a:gd name="T40" fmla="*/ 71 w 228"/>
              <a:gd name="T41" fmla="*/ 24 h 56"/>
              <a:gd name="T42" fmla="*/ 91 w 228"/>
              <a:gd name="T43" fmla="*/ 4 h 56"/>
              <a:gd name="T44" fmla="*/ 91 w 228"/>
              <a:gd name="T45" fmla="*/ 4 h 56"/>
              <a:gd name="T46" fmla="*/ 109 w 228"/>
              <a:gd name="T47" fmla="*/ 4 h 56"/>
              <a:gd name="T48" fmla="*/ 129 w 228"/>
              <a:gd name="T49" fmla="*/ 24 h 56"/>
              <a:gd name="T50" fmla="*/ 148 w 228"/>
              <a:gd name="T51" fmla="*/ 4 h 56"/>
              <a:gd name="T52" fmla="*/ 148 w 228"/>
              <a:gd name="T53" fmla="*/ 4 h 56"/>
              <a:gd name="T54" fmla="*/ 166 w 228"/>
              <a:gd name="T55" fmla="*/ 4 h 56"/>
              <a:gd name="T56" fmla="*/ 186 w 228"/>
              <a:gd name="T57" fmla="*/ 24 h 56"/>
              <a:gd name="T58" fmla="*/ 205 w 228"/>
              <a:gd name="T59" fmla="*/ 4 h 56"/>
              <a:gd name="T60" fmla="*/ 205 w 228"/>
              <a:gd name="T61" fmla="*/ 4 h 56"/>
              <a:gd name="T62" fmla="*/ 222 w 228"/>
              <a:gd name="T63" fmla="*/ 4 h 56"/>
              <a:gd name="T64" fmla="*/ 222 w 228"/>
              <a:gd name="T65" fmla="*/ 4 h 56"/>
              <a:gd name="T66" fmla="*/ 222 w 228"/>
              <a:gd name="T67" fmla="*/ 22 h 56"/>
              <a:gd name="T68" fmla="*/ 194 w 228"/>
              <a:gd name="T69" fmla="*/ 50 h 56"/>
              <a:gd name="T70" fmla="*/ 194 w 228"/>
              <a:gd name="T71" fmla="*/ 50 h 56"/>
              <a:gd name="T72" fmla="*/ 186 w 228"/>
              <a:gd name="T7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8" h="56">
                <a:moveTo>
                  <a:pt x="186" y="54"/>
                </a:moveTo>
                <a:lnTo>
                  <a:pt x="186" y="54"/>
                </a:lnTo>
                <a:cubicBezTo>
                  <a:pt x="183" y="54"/>
                  <a:pt x="180" y="53"/>
                  <a:pt x="177" y="50"/>
                </a:cubicBezTo>
                <a:lnTo>
                  <a:pt x="157" y="31"/>
                </a:lnTo>
                <a:lnTo>
                  <a:pt x="137" y="50"/>
                </a:lnTo>
                <a:lnTo>
                  <a:pt x="137" y="50"/>
                </a:lnTo>
                <a:cubicBezTo>
                  <a:pt x="132" y="55"/>
                  <a:pt x="125" y="55"/>
                  <a:pt x="120" y="50"/>
                </a:cubicBezTo>
                <a:lnTo>
                  <a:pt x="100" y="31"/>
                </a:lnTo>
                <a:lnTo>
                  <a:pt x="80" y="50"/>
                </a:lnTo>
                <a:lnTo>
                  <a:pt x="80" y="50"/>
                </a:lnTo>
                <a:cubicBezTo>
                  <a:pt x="76" y="55"/>
                  <a:pt x="68" y="55"/>
                  <a:pt x="63" y="50"/>
                </a:cubicBezTo>
                <a:lnTo>
                  <a:pt x="43" y="31"/>
                </a:lnTo>
                <a:lnTo>
                  <a:pt x="23" y="50"/>
                </a:lnTo>
                <a:lnTo>
                  <a:pt x="23" y="50"/>
                </a:lnTo>
                <a:cubicBezTo>
                  <a:pt x="18" y="55"/>
                  <a:pt x="10" y="55"/>
                  <a:pt x="5" y="50"/>
                </a:cubicBezTo>
                <a:lnTo>
                  <a:pt x="5" y="50"/>
                </a:lnTo>
                <a:cubicBezTo>
                  <a:pt x="0" y="45"/>
                  <a:pt x="0" y="37"/>
                  <a:pt x="5" y="32"/>
                </a:cubicBezTo>
                <a:lnTo>
                  <a:pt x="34" y="4"/>
                </a:lnTo>
                <a:lnTo>
                  <a:pt x="34" y="4"/>
                </a:lnTo>
                <a:cubicBezTo>
                  <a:pt x="39" y="0"/>
                  <a:pt x="47" y="0"/>
                  <a:pt x="52" y="4"/>
                </a:cubicBezTo>
                <a:lnTo>
                  <a:pt x="71" y="24"/>
                </a:lnTo>
                <a:lnTo>
                  <a:pt x="91" y="4"/>
                </a:lnTo>
                <a:lnTo>
                  <a:pt x="91" y="4"/>
                </a:lnTo>
                <a:cubicBezTo>
                  <a:pt x="96" y="0"/>
                  <a:pt x="104" y="0"/>
                  <a:pt x="109" y="4"/>
                </a:cubicBezTo>
                <a:lnTo>
                  <a:pt x="129" y="24"/>
                </a:lnTo>
                <a:lnTo>
                  <a:pt x="148" y="4"/>
                </a:lnTo>
                <a:lnTo>
                  <a:pt x="148" y="4"/>
                </a:lnTo>
                <a:cubicBezTo>
                  <a:pt x="153" y="0"/>
                  <a:pt x="161" y="0"/>
                  <a:pt x="166" y="4"/>
                </a:cubicBezTo>
                <a:lnTo>
                  <a:pt x="186" y="24"/>
                </a:lnTo>
                <a:lnTo>
                  <a:pt x="205" y="4"/>
                </a:lnTo>
                <a:lnTo>
                  <a:pt x="205" y="4"/>
                </a:lnTo>
                <a:cubicBezTo>
                  <a:pt x="210" y="0"/>
                  <a:pt x="217" y="0"/>
                  <a:pt x="222" y="4"/>
                </a:cubicBezTo>
                <a:lnTo>
                  <a:pt x="222" y="4"/>
                </a:lnTo>
                <a:cubicBezTo>
                  <a:pt x="227" y="9"/>
                  <a:pt x="227" y="17"/>
                  <a:pt x="222" y="22"/>
                </a:cubicBezTo>
                <a:lnTo>
                  <a:pt x="194" y="50"/>
                </a:lnTo>
                <a:lnTo>
                  <a:pt x="194" y="50"/>
                </a:lnTo>
                <a:cubicBezTo>
                  <a:pt x="192" y="53"/>
                  <a:pt x="189" y="54"/>
                  <a:pt x="186" y="5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" name="Freeform 189"/>
          <p:cNvSpPr>
            <a:spLocks noChangeArrowheads="1"/>
          </p:cNvSpPr>
          <p:nvPr/>
        </p:nvSpPr>
        <p:spPr bwMode="auto">
          <a:xfrm>
            <a:off x="9302068" y="6692405"/>
            <a:ext cx="161827" cy="46980"/>
          </a:xfrm>
          <a:custGeom>
            <a:avLst/>
            <a:gdLst>
              <a:gd name="T0" fmla="*/ 20 w 138"/>
              <a:gd name="T1" fmla="*/ 40 h 41"/>
              <a:gd name="T2" fmla="*/ 20 w 138"/>
              <a:gd name="T3" fmla="*/ 40 h 41"/>
              <a:gd name="T4" fmla="*/ 0 w 138"/>
              <a:gd name="T5" fmla="*/ 21 h 41"/>
              <a:gd name="T6" fmla="*/ 0 w 138"/>
              <a:gd name="T7" fmla="*/ 21 h 41"/>
              <a:gd name="T8" fmla="*/ 19 w 138"/>
              <a:gd name="T9" fmla="*/ 1 h 41"/>
              <a:gd name="T10" fmla="*/ 117 w 138"/>
              <a:gd name="T11" fmla="*/ 0 h 41"/>
              <a:gd name="T12" fmla="*/ 117 w 138"/>
              <a:gd name="T13" fmla="*/ 0 h 41"/>
              <a:gd name="T14" fmla="*/ 117 w 138"/>
              <a:gd name="T15" fmla="*/ 0 h 41"/>
              <a:gd name="T16" fmla="*/ 117 w 138"/>
              <a:gd name="T17" fmla="*/ 0 h 41"/>
              <a:gd name="T18" fmla="*/ 137 w 138"/>
              <a:gd name="T19" fmla="*/ 19 h 41"/>
              <a:gd name="T20" fmla="*/ 137 w 138"/>
              <a:gd name="T21" fmla="*/ 19 h 41"/>
              <a:gd name="T22" fmla="*/ 117 w 138"/>
              <a:gd name="T23" fmla="*/ 39 h 41"/>
              <a:gd name="T24" fmla="*/ 20 w 138"/>
              <a:gd name="T25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" h="41">
                <a:moveTo>
                  <a:pt x="20" y="40"/>
                </a:moveTo>
                <a:lnTo>
                  <a:pt x="20" y="40"/>
                </a:lnTo>
                <a:cubicBezTo>
                  <a:pt x="9" y="40"/>
                  <a:pt x="0" y="31"/>
                  <a:pt x="0" y="21"/>
                </a:cubicBezTo>
                <a:lnTo>
                  <a:pt x="0" y="21"/>
                </a:lnTo>
                <a:cubicBezTo>
                  <a:pt x="0" y="11"/>
                  <a:pt x="9" y="1"/>
                  <a:pt x="19" y="1"/>
                </a:cubicBezTo>
                <a:lnTo>
                  <a:pt x="117" y="0"/>
                </a:lnTo>
                <a:lnTo>
                  <a:pt x="117" y="0"/>
                </a:lnTo>
                <a:lnTo>
                  <a:pt x="117" y="0"/>
                </a:lnTo>
                <a:lnTo>
                  <a:pt x="117" y="0"/>
                </a:lnTo>
                <a:cubicBezTo>
                  <a:pt x="128" y="0"/>
                  <a:pt x="136" y="9"/>
                  <a:pt x="137" y="19"/>
                </a:cubicBezTo>
                <a:lnTo>
                  <a:pt x="137" y="19"/>
                </a:lnTo>
                <a:cubicBezTo>
                  <a:pt x="137" y="30"/>
                  <a:pt x="128" y="39"/>
                  <a:pt x="117" y="39"/>
                </a:cubicBezTo>
                <a:lnTo>
                  <a:pt x="20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" name="Freeform 190"/>
          <p:cNvSpPr>
            <a:spLocks noChangeArrowheads="1"/>
          </p:cNvSpPr>
          <p:nvPr/>
        </p:nvSpPr>
        <p:spPr bwMode="auto">
          <a:xfrm>
            <a:off x="9657040" y="6927311"/>
            <a:ext cx="161827" cy="46983"/>
          </a:xfrm>
          <a:custGeom>
            <a:avLst/>
            <a:gdLst>
              <a:gd name="T0" fmla="*/ 20 w 138"/>
              <a:gd name="T1" fmla="*/ 40 h 41"/>
              <a:gd name="T2" fmla="*/ 20 w 138"/>
              <a:gd name="T3" fmla="*/ 40 h 41"/>
              <a:gd name="T4" fmla="*/ 0 w 138"/>
              <a:gd name="T5" fmla="*/ 21 h 41"/>
              <a:gd name="T6" fmla="*/ 0 w 138"/>
              <a:gd name="T7" fmla="*/ 21 h 41"/>
              <a:gd name="T8" fmla="*/ 19 w 138"/>
              <a:gd name="T9" fmla="*/ 1 h 41"/>
              <a:gd name="T10" fmla="*/ 117 w 138"/>
              <a:gd name="T11" fmla="*/ 0 h 41"/>
              <a:gd name="T12" fmla="*/ 117 w 138"/>
              <a:gd name="T13" fmla="*/ 0 h 41"/>
              <a:gd name="T14" fmla="*/ 117 w 138"/>
              <a:gd name="T15" fmla="*/ 0 h 41"/>
              <a:gd name="T16" fmla="*/ 117 w 138"/>
              <a:gd name="T17" fmla="*/ 0 h 41"/>
              <a:gd name="T18" fmla="*/ 137 w 138"/>
              <a:gd name="T19" fmla="*/ 19 h 41"/>
              <a:gd name="T20" fmla="*/ 137 w 138"/>
              <a:gd name="T21" fmla="*/ 19 h 41"/>
              <a:gd name="T22" fmla="*/ 117 w 138"/>
              <a:gd name="T23" fmla="*/ 38 h 41"/>
              <a:gd name="T24" fmla="*/ 20 w 138"/>
              <a:gd name="T25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" h="41">
                <a:moveTo>
                  <a:pt x="20" y="40"/>
                </a:moveTo>
                <a:lnTo>
                  <a:pt x="20" y="40"/>
                </a:lnTo>
                <a:cubicBezTo>
                  <a:pt x="9" y="40"/>
                  <a:pt x="0" y="31"/>
                  <a:pt x="0" y="21"/>
                </a:cubicBezTo>
                <a:lnTo>
                  <a:pt x="0" y="21"/>
                </a:lnTo>
                <a:cubicBezTo>
                  <a:pt x="0" y="10"/>
                  <a:pt x="9" y="1"/>
                  <a:pt x="19" y="1"/>
                </a:cubicBezTo>
                <a:lnTo>
                  <a:pt x="117" y="0"/>
                </a:lnTo>
                <a:lnTo>
                  <a:pt x="117" y="0"/>
                </a:lnTo>
                <a:lnTo>
                  <a:pt x="117" y="0"/>
                </a:lnTo>
                <a:lnTo>
                  <a:pt x="117" y="0"/>
                </a:lnTo>
                <a:cubicBezTo>
                  <a:pt x="128" y="0"/>
                  <a:pt x="136" y="9"/>
                  <a:pt x="137" y="19"/>
                </a:cubicBezTo>
                <a:lnTo>
                  <a:pt x="137" y="19"/>
                </a:lnTo>
                <a:cubicBezTo>
                  <a:pt x="137" y="30"/>
                  <a:pt x="128" y="38"/>
                  <a:pt x="117" y="38"/>
                </a:cubicBezTo>
                <a:lnTo>
                  <a:pt x="20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4" name="Freeform 191"/>
          <p:cNvSpPr>
            <a:spLocks noChangeArrowheads="1"/>
          </p:cNvSpPr>
          <p:nvPr/>
        </p:nvSpPr>
        <p:spPr bwMode="auto">
          <a:xfrm>
            <a:off x="9657040" y="7047377"/>
            <a:ext cx="161827" cy="46980"/>
          </a:xfrm>
          <a:custGeom>
            <a:avLst/>
            <a:gdLst>
              <a:gd name="T0" fmla="*/ 19 w 137"/>
              <a:gd name="T1" fmla="*/ 40 h 41"/>
              <a:gd name="T2" fmla="*/ 19 w 137"/>
              <a:gd name="T3" fmla="*/ 40 h 41"/>
              <a:gd name="T4" fmla="*/ 0 w 137"/>
              <a:gd name="T5" fmla="*/ 21 h 41"/>
              <a:gd name="T6" fmla="*/ 0 w 137"/>
              <a:gd name="T7" fmla="*/ 21 h 41"/>
              <a:gd name="T8" fmla="*/ 18 w 137"/>
              <a:gd name="T9" fmla="*/ 1 h 41"/>
              <a:gd name="T10" fmla="*/ 116 w 137"/>
              <a:gd name="T11" fmla="*/ 0 h 41"/>
              <a:gd name="T12" fmla="*/ 116 w 137"/>
              <a:gd name="T13" fmla="*/ 0 h 41"/>
              <a:gd name="T14" fmla="*/ 116 w 137"/>
              <a:gd name="T15" fmla="*/ 0 h 41"/>
              <a:gd name="T16" fmla="*/ 136 w 137"/>
              <a:gd name="T17" fmla="*/ 19 h 41"/>
              <a:gd name="T18" fmla="*/ 136 w 137"/>
              <a:gd name="T19" fmla="*/ 19 h 41"/>
              <a:gd name="T20" fmla="*/ 117 w 137"/>
              <a:gd name="T21" fmla="*/ 39 h 41"/>
              <a:gd name="T22" fmla="*/ 19 w 137"/>
              <a:gd name="T23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7" h="41">
                <a:moveTo>
                  <a:pt x="19" y="40"/>
                </a:moveTo>
                <a:lnTo>
                  <a:pt x="19" y="40"/>
                </a:lnTo>
                <a:cubicBezTo>
                  <a:pt x="9" y="40"/>
                  <a:pt x="0" y="31"/>
                  <a:pt x="0" y="21"/>
                </a:cubicBezTo>
                <a:lnTo>
                  <a:pt x="0" y="21"/>
                </a:lnTo>
                <a:cubicBezTo>
                  <a:pt x="0" y="10"/>
                  <a:pt x="8" y="1"/>
                  <a:pt x="18" y="1"/>
                </a:cubicBezTo>
                <a:lnTo>
                  <a:pt x="116" y="0"/>
                </a:lnTo>
                <a:lnTo>
                  <a:pt x="116" y="0"/>
                </a:lnTo>
                <a:lnTo>
                  <a:pt x="116" y="0"/>
                </a:lnTo>
                <a:cubicBezTo>
                  <a:pt x="127" y="0"/>
                  <a:pt x="136" y="8"/>
                  <a:pt x="136" y="19"/>
                </a:cubicBezTo>
                <a:lnTo>
                  <a:pt x="136" y="19"/>
                </a:lnTo>
                <a:cubicBezTo>
                  <a:pt x="136" y="29"/>
                  <a:pt x="127" y="38"/>
                  <a:pt x="117" y="39"/>
                </a:cubicBezTo>
                <a:lnTo>
                  <a:pt x="19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" name="Freeform 192"/>
          <p:cNvSpPr>
            <a:spLocks noChangeArrowheads="1"/>
          </p:cNvSpPr>
          <p:nvPr/>
        </p:nvSpPr>
        <p:spPr bwMode="auto">
          <a:xfrm>
            <a:off x="9657040" y="7162221"/>
            <a:ext cx="161827" cy="46980"/>
          </a:xfrm>
          <a:custGeom>
            <a:avLst/>
            <a:gdLst>
              <a:gd name="T0" fmla="*/ 20 w 138"/>
              <a:gd name="T1" fmla="*/ 40 h 41"/>
              <a:gd name="T2" fmla="*/ 20 w 138"/>
              <a:gd name="T3" fmla="*/ 40 h 41"/>
              <a:gd name="T4" fmla="*/ 0 w 138"/>
              <a:gd name="T5" fmla="*/ 21 h 41"/>
              <a:gd name="T6" fmla="*/ 0 w 138"/>
              <a:gd name="T7" fmla="*/ 21 h 41"/>
              <a:gd name="T8" fmla="*/ 19 w 138"/>
              <a:gd name="T9" fmla="*/ 1 h 41"/>
              <a:gd name="T10" fmla="*/ 117 w 138"/>
              <a:gd name="T11" fmla="*/ 0 h 41"/>
              <a:gd name="T12" fmla="*/ 117 w 138"/>
              <a:gd name="T13" fmla="*/ 0 h 41"/>
              <a:gd name="T14" fmla="*/ 137 w 138"/>
              <a:gd name="T15" fmla="*/ 19 h 41"/>
              <a:gd name="T16" fmla="*/ 137 w 138"/>
              <a:gd name="T17" fmla="*/ 19 h 41"/>
              <a:gd name="T18" fmla="*/ 117 w 138"/>
              <a:gd name="T19" fmla="*/ 39 h 41"/>
              <a:gd name="T20" fmla="*/ 20 w 138"/>
              <a:gd name="T21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8" h="41">
                <a:moveTo>
                  <a:pt x="20" y="40"/>
                </a:moveTo>
                <a:lnTo>
                  <a:pt x="20" y="40"/>
                </a:lnTo>
                <a:cubicBezTo>
                  <a:pt x="9" y="40"/>
                  <a:pt x="0" y="32"/>
                  <a:pt x="0" y="21"/>
                </a:cubicBezTo>
                <a:lnTo>
                  <a:pt x="0" y="21"/>
                </a:lnTo>
                <a:cubicBezTo>
                  <a:pt x="0" y="11"/>
                  <a:pt x="9" y="2"/>
                  <a:pt x="19" y="1"/>
                </a:cubicBezTo>
                <a:lnTo>
                  <a:pt x="117" y="0"/>
                </a:lnTo>
                <a:lnTo>
                  <a:pt x="117" y="0"/>
                </a:lnTo>
                <a:cubicBezTo>
                  <a:pt x="128" y="0"/>
                  <a:pt x="136" y="9"/>
                  <a:pt x="137" y="19"/>
                </a:cubicBezTo>
                <a:lnTo>
                  <a:pt x="137" y="19"/>
                </a:lnTo>
                <a:cubicBezTo>
                  <a:pt x="137" y="30"/>
                  <a:pt x="128" y="39"/>
                  <a:pt x="117" y="39"/>
                </a:cubicBezTo>
                <a:lnTo>
                  <a:pt x="20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" name="Freeform 193"/>
          <p:cNvSpPr>
            <a:spLocks noChangeArrowheads="1"/>
          </p:cNvSpPr>
          <p:nvPr/>
        </p:nvSpPr>
        <p:spPr bwMode="auto">
          <a:xfrm>
            <a:off x="9302068" y="6927311"/>
            <a:ext cx="281889" cy="46983"/>
          </a:xfrm>
          <a:custGeom>
            <a:avLst/>
            <a:gdLst>
              <a:gd name="T0" fmla="*/ 219 w 239"/>
              <a:gd name="T1" fmla="*/ 38 h 39"/>
              <a:gd name="T2" fmla="*/ 20 w 239"/>
              <a:gd name="T3" fmla="*/ 38 h 39"/>
              <a:gd name="T4" fmla="*/ 20 w 239"/>
              <a:gd name="T5" fmla="*/ 38 h 39"/>
              <a:gd name="T6" fmla="*/ 0 w 239"/>
              <a:gd name="T7" fmla="*/ 19 h 39"/>
              <a:gd name="T8" fmla="*/ 0 w 239"/>
              <a:gd name="T9" fmla="*/ 19 h 39"/>
              <a:gd name="T10" fmla="*/ 20 w 239"/>
              <a:gd name="T11" fmla="*/ 0 h 39"/>
              <a:gd name="T12" fmla="*/ 219 w 239"/>
              <a:gd name="T13" fmla="*/ 0 h 39"/>
              <a:gd name="T14" fmla="*/ 219 w 239"/>
              <a:gd name="T15" fmla="*/ 0 h 39"/>
              <a:gd name="T16" fmla="*/ 238 w 239"/>
              <a:gd name="T17" fmla="*/ 19 h 39"/>
              <a:gd name="T18" fmla="*/ 238 w 239"/>
              <a:gd name="T19" fmla="*/ 19 h 39"/>
              <a:gd name="T20" fmla="*/ 219 w 239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9" h="39">
                <a:moveTo>
                  <a:pt x="219" y="38"/>
                </a:moveTo>
                <a:lnTo>
                  <a:pt x="20" y="38"/>
                </a:lnTo>
                <a:lnTo>
                  <a:pt x="20" y="38"/>
                </a:lnTo>
                <a:cubicBezTo>
                  <a:pt x="9" y="38"/>
                  <a:pt x="0" y="30"/>
                  <a:pt x="0" y="19"/>
                </a:cubicBezTo>
                <a:lnTo>
                  <a:pt x="0" y="19"/>
                </a:lnTo>
                <a:cubicBezTo>
                  <a:pt x="0" y="9"/>
                  <a:pt x="9" y="0"/>
                  <a:pt x="20" y="0"/>
                </a:cubicBezTo>
                <a:lnTo>
                  <a:pt x="219" y="0"/>
                </a:lnTo>
                <a:lnTo>
                  <a:pt x="219" y="0"/>
                </a:lnTo>
                <a:cubicBezTo>
                  <a:pt x="230" y="0"/>
                  <a:pt x="238" y="9"/>
                  <a:pt x="238" y="19"/>
                </a:cubicBezTo>
                <a:lnTo>
                  <a:pt x="238" y="19"/>
                </a:lnTo>
                <a:cubicBezTo>
                  <a:pt x="238" y="30"/>
                  <a:pt x="230" y="38"/>
                  <a:pt x="219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" name="Freeform 194"/>
          <p:cNvSpPr>
            <a:spLocks noChangeArrowheads="1"/>
          </p:cNvSpPr>
          <p:nvPr/>
        </p:nvSpPr>
        <p:spPr bwMode="auto">
          <a:xfrm>
            <a:off x="9302068" y="7047377"/>
            <a:ext cx="281889" cy="46980"/>
          </a:xfrm>
          <a:custGeom>
            <a:avLst/>
            <a:gdLst>
              <a:gd name="T0" fmla="*/ 219 w 239"/>
              <a:gd name="T1" fmla="*/ 38 h 39"/>
              <a:gd name="T2" fmla="*/ 20 w 239"/>
              <a:gd name="T3" fmla="*/ 38 h 39"/>
              <a:gd name="T4" fmla="*/ 20 w 239"/>
              <a:gd name="T5" fmla="*/ 38 h 39"/>
              <a:gd name="T6" fmla="*/ 0 w 239"/>
              <a:gd name="T7" fmla="*/ 19 h 39"/>
              <a:gd name="T8" fmla="*/ 0 w 239"/>
              <a:gd name="T9" fmla="*/ 19 h 39"/>
              <a:gd name="T10" fmla="*/ 20 w 239"/>
              <a:gd name="T11" fmla="*/ 0 h 39"/>
              <a:gd name="T12" fmla="*/ 219 w 239"/>
              <a:gd name="T13" fmla="*/ 0 h 39"/>
              <a:gd name="T14" fmla="*/ 219 w 239"/>
              <a:gd name="T15" fmla="*/ 0 h 39"/>
              <a:gd name="T16" fmla="*/ 238 w 239"/>
              <a:gd name="T17" fmla="*/ 19 h 39"/>
              <a:gd name="T18" fmla="*/ 238 w 239"/>
              <a:gd name="T19" fmla="*/ 19 h 39"/>
              <a:gd name="T20" fmla="*/ 219 w 239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9" h="39">
                <a:moveTo>
                  <a:pt x="219" y="38"/>
                </a:moveTo>
                <a:lnTo>
                  <a:pt x="20" y="38"/>
                </a:lnTo>
                <a:lnTo>
                  <a:pt x="20" y="38"/>
                </a:lnTo>
                <a:cubicBezTo>
                  <a:pt x="9" y="38"/>
                  <a:pt x="0" y="30"/>
                  <a:pt x="0" y="19"/>
                </a:cubicBezTo>
                <a:lnTo>
                  <a:pt x="0" y="19"/>
                </a:lnTo>
                <a:cubicBezTo>
                  <a:pt x="0" y="8"/>
                  <a:pt x="9" y="0"/>
                  <a:pt x="20" y="0"/>
                </a:cubicBezTo>
                <a:lnTo>
                  <a:pt x="219" y="0"/>
                </a:lnTo>
                <a:lnTo>
                  <a:pt x="219" y="0"/>
                </a:lnTo>
                <a:cubicBezTo>
                  <a:pt x="229" y="0"/>
                  <a:pt x="238" y="8"/>
                  <a:pt x="238" y="19"/>
                </a:cubicBezTo>
                <a:lnTo>
                  <a:pt x="238" y="19"/>
                </a:lnTo>
                <a:cubicBezTo>
                  <a:pt x="238" y="30"/>
                  <a:pt x="229" y="38"/>
                  <a:pt x="219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" name="Freeform 195"/>
          <p:cNvSpPr>
            <a:spLocks noChangeArrowheads="1"/>
          </p:cNvSpPr>
          <p:nvPr/>
        </p:nvSpPr>
        <p:spPr bwMode="auto">
          <a:xfrm>
            <a:off x="9302068" y="7172661"/>
            <a:ext cx="281889" cy="46980"/>
          </a:xfrm>
          <a:custGeom>
            <a:avLst/>
            <a:gdLst>
              <a:gd name="T0" fmla="*/ 219 w 239"/>
              <a:gd name="T1" fmla="*/ 38 h 39"/>
              <a:gd name="T2" fmla="*/ 20 w 239"/>
              <a:gd name="T3" fmla="*/ 38 h 39"/>
              <a:gd name="T4" fmla="*/ 20 w 239"/>
              <a:gd name="T5" fmla="*/ 38 h 39"/>
              <a:gd name="T6" fmla="*/ 0 w 239"/>
              <a:gd name="T7" fmla="*/ 18 h 39"/>
              <a:gd name="T8" fmla="*/ 0 w 239"/>
              <a:gd name="T9" fmla="*/ 18 h 39"/>
              <a:gd name="T10" fmla="*/ 20 w 239"/>
              <a:gd name="T11" fmla="*/ 0 h 39"/>
              <a:gd name="T12" fmla="*/ 219 w 239"/>
              <a:gd name="T13" fmla="*/ 0 h 39"/>
              <a:gd name="T14" fmla="*/ 219 w 239"/>
              <a:gd name="T15" fmla="*/ 0 h 39"/>
              <a:gd name="T16" fmla="*/ 238 w 239"/>
              <a:gd name="T17" fmla="*/ 18 h 39"/>
              <a:gd name="T18" fmla="*/ 238 w 239"/>
              <a:gd name="T19" fmla="*/ 18 h 39"/>
              <a:gd name="T20" fmla="*/ 219 w 239"/>
              <a:gd name="T21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9" h="39">
                <a:moveTo>
                  <a:pt x="219" y="38"/>
                </a:moveTo>
                <a:lnTo>
                  <a:pt x="20" y="38"/>
                </a:lnTo>
                <a:lnTo>
                  <a:pt x="20" y="38"/>
                </a:lnTo>
                <a:cubicBezTo>
                  <a:pt x="9" y="38"/>
                  <a:pt x="0" y="29"/>
                  <a:pt x="0" y="18"/>
                </a:cubicBezTo>
                <a:lnTo>
                  <a:pt x="0" y="18"/>
                </a:lnTo>
                <a:cubicBezTo>
                  <a:pt x="0" y="8"/>
                  <a:pt x="9" y="0"/>
                  <a:pt x="20" y="0"/>
                </a:cubicBezTo>
                <a:lnTo>
                  <a:pt x="219" y="0"/>
                </a:lnTo>
                <a:lnTo>
                  <a:pt x="219" y="0"/>
                </a:lnTo>
                <a:cubicBezTo>
                  <a:pt x="229" y="0"/>
                  <a:pt x="238" y="8"/>
                  <a:pt x="238" y="18"/>
                </a:cubicBezTo>
                <a:lnTo>
                  <a:pt x="238" y="18"/>
                </a:lnTo>
                <a:cubicBezTo>
                  <a:pt x="238" y="29"/>
                  <a:pt x="229" y="38"/>
                  <a:pt x="219" y="3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" name="Freeform 196"/>
          <p:cNvSpPr>
            <a:spLocks noChangeArrowheads="1"/>
          </p:cNvSpPr>
          <p:nvPr/>
        </p:nvSpPr>
        <p:spPr bwMode="auto">
          <a:xfrm>
            <a:off x="9307290" y="7287505"/>
            <a:ext cx="146165" cy="146165"/>
          </a:xfrm>
          <a:custGeom>
            <a:avLst/>
            <a:gdLst>
              <a:gd name="T0" fmla="*/ 25 w 125"/>
              <a:gd name="T1" fmla="*/ 100 h 125"/>
              <a:gd name="T2" fmla="*/ 99 w 125"/>
              <a:gd name="T3" fmla="*/ 100 h 125"/>
              <a:gd name="T4" fmla="*/ 99 w 125"/>
              <a:gd name="T5" fmla="*/ 25 h 125"/>
              <a:gd name="T6" fmla="*/ 25 w 125"/>
              <a:gd name="T7" fmla="*/ 25 h 125"/>
              <a:gd name="T8" fmla="*/ 25 w 125"/>
              <a:gd name="T9" fmla="*/ 100 h 125"/>
              <a:gd name="T10" fmla="*/ 112 w 125"/>
              <a:gd name="T11" fmla="*/ 124 h 125"/>
              <a:gd name="T12" fmla="*/ 13 w 125"/>
              <a:gd name="T13" fmla="*/ 124 h 125"/>
              <a:gd name="T14" fmla="*/ 13 w 125"/>
              <a:gd name="T15" fmla="*/ 124 h 125"/>
              <a:gd name="T16" fmla="*/ 0 w 125"/>
              <a:gd name="T17" fmla="*/ 112 h 125"/>
              <a:gd name="T18" fmla="*/ 0 w 125"/>
              <a:gd name="T19" fmla="*/ 12 h 125"/>
              <a:gd name="T20" fmla="*/ 0 w 125"/>
              <a:gd name="T21" fmla="*/ 12 h 125"/>
              <a:gd name="T22" fmla="*/ 13 w 125"/>
              <a:gd name="T23" fmla="*/ 0 h 125"/>
              <a:gd name="T24" fmla="*/ 112 w 125"/>
              <a:gd name="T25" fmla="*/ 0 h 125"/>
              <a:gd name="T26" fmla="*/ 112 w 125"/>
              <a:gd name="T27" fmla="*/ 0 h 125"/>
              <a:gd name="T28" fmla="*/ 124 w 125"/>
              <a:gd name="T29" fmla="*/ 12 h 125"/>
              <a:gd name="T30" fmla="*/ 124 w 125"/>
              <a:gd name="T31" fmla="*/ 112 h 125"/>
              <a:gd name="T32" fmla="*/ 124 w 125"/>
              <a:gd name="T33" fmla="*/ 112 h 125"/>
              <a:gd name="T34" fmla="*/ 112 w 125"/>
              <a:gd name="T35" fmla="*/ 124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5" h="125">
                <a:moveTo>
                  <a:pt x="25" y="100"/>
                </a:moveTo>
                <a:lnTo>
                  <a:pt x="99" y="100"/>
                </a:lnTo>
                <a:lnTo>
                  <a:pt x="99" y="25"/>
                </a:lnTo>
                <a:lnTo>
                  <a:pt x="25" y="25"/>
                </a:lnTo>
                <a:lnTo>
                  <a:pt x="25" y="100"/>
                </a:lnTo>
                <a:close/>
                <a:moveTo>
                  <a:pt x="112" y="124"/>
                </a:moveTo>
                <a:lnTo>
                  <a:pt x="13" y="124"/>
                </a:lnTo>
                <a:lnTo>
                  <a:pt x="13" y="124"/>
                </a:lnTo>
                <a:cubicBezTo>
                  <a:pt x="6" y="124"/>
                  <a:pt x="0" y="119"/>
                  <a:pt x="0" y="112"/>
                </a:cubicBezTo>
                <a:lnTo>
                  <a:pt x="0" y="12"/>
                </a:lnTo>
                <a:lnTo>
                  <a:pt x="0" y="12"/>
                </a:lnTo>
                <a:cubicBezTo>
                  <a:pt x="0" y="6"/>
                  <a:pt x="6" y="0"/>
                  <a:pt x="13" y="0"/>
                </a:cubicBezTo>
                <a:lnTo>
                  <a:pt x="112" y="0"/>
                </a:lnTo>
                <a:lnTo>
                  <a:pt x="112" y="0"/>
                </a:lnTo>
                <a:cubicBezTo>
                  <a:pt x="119" y="0"/>
                  <a:pt x="124" y="6"/>
                  <a:pt x="124" y="12"/>
                </a:cubicBezTo>
                <a:lnTo>
                  <a:pt x="124" y="112"/>
                </a:lnTo>
                <a:lnTo>
                  <a:pt x="124" y="112"/>
                </a:lnTo>
                <a:cubicBezTo>
                  <a:pt x="124" y="119"/>
                  <a:pt x="119" y="124"/>
                  <a:pt x="112" y="1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" name="Freeform 197"/>
          <p:cNvSpPr>
            <a:spLocks noChangeArrowheads="1"/>
          </p:cNvSpPr>
          <p:nvPr/>
        </p:nvSpPr>
        <p:spPr bwMode="auto">
          <a:xfrm>
            <a:off x="9657040" y="6457496"/>
            <a:ext cx="167046" cy="167046"/>
          </a:xfrm>
          <a:custGeom>
            <a:avLst/>
            <a:gdLst>
              <a:gd name="T0" fmla="*/ 70 w 141"/>
              <a:gd name="T1" fmla="*/ 38 h 140"/>
              <a:gd name="T2" fmla="*/ 70 w 141"/>
              <a:gd name="T3" fmla="*/ 38 h 140"/>
              <a:gd name="T4" fmla="*/ 39 w 141"/>
              <a:gd name="T5" fmla="*/ 70 h 140"/>
              <a:gd name="T6" fmla="*/ 39 w 141"/>
              <a:gd name="T7" fmla="*/ 70 h 140"/>
              <a:gd name="T8" fmla="*/ 70 w 141"/>
              <a:gd name="T9" fmla="*/ 100 h 140"/>
              <a:gd name="T10" fmla="*/ 70 w 141"/>
              <a:gd name="T11" fmla="*/ 100 h 140"/>
              <a:gd name="T12" fmla="*/ 101 w 141"/>
              <a:gd name="T13" fmla="*/ 70 h 140"/>
              <a:gd name="T14" fmla="*/ 101 w 141"/>
              <a:gd name="T15" fmla="*/ 70 h 140"/>
              <a:gd name="T16" fmla="*/ 70 w 141"/>
              <a:gd name="T17" fmla="*/ 38 h 140"/>
              <a:gd name="T18" fmla="*/ 70 w 141"/>
              <a:gd name="T19" fmla="*/ 139 h 140"/>
              <a:gd name="T20" fmla="*/ 70 w 141"/>
              <a:gd name="T21" fmla="*/ 139 h 140"/>
              <a:gd name="T22" fmla="*/ 0 w 141"/>
              <a:gd name="T23" fmla="*/ 70 h 140"/>
              <a:gd name="T24" fmla="*/ 0 w 141"/>
              <a:gd name="T25" fmla="*/ 70 h 140"/>
              <a:gd name="T26" fmla="*/ 70 w 141"/>
              <a:gd name="T27" fmla="*/ 0 h 140"/>
              <a:gd name="T28" fmla="*/ 70 w 141"/>
              <a:gd name="T29" fmla="*/ 0 h 140"/>
              <a:gd name="T30" fmla="*/ 140 w 141"/>
              <a:gd name="T31" fmla="*/ 70 h 140"/>
              <a:gd name="T32" fmla="*/ 140 w 141"/>
              <a:gd name="T33" fmla="*/ 70 h 140"/>
              <a:gd name="T34" fmla="*/ 70 w 141"/>
              <a:gd name="T35" fmla="*/ 13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" h="140">
                <a:moveTo>
                  <a:pt x="70" y="38"/>
                </a:moveTo>
                <a:lnTo>
                  <a:pt x="70" y="38"/>
                </a:lnTo>
                <a:cubicBezTo>
                  <a:pt x="53" y="38"/>
                  <a:pt x="39" y="53"/>
                  <a:pt x="39" y="70"/>
                </a:cubicBezTo>
                <a:lnTo>
                  <a:pt x="39" y="70"/>
                </a:lnTo>
                <a:cubicBezTo>
                  <a:pt x="39" y="87"/>
                  <a:pt x="53" y="100"/>
                  <a:pt x="70" y="100"/>
                </a:cubicBezTo>
                <a:lnTo>
                  <a:pt x="70" y="100"/>
                </a:lnTo>
                <a:cubicBezTo>
                  <a:pt x="87" y="100"/>
                  <a:pt x="101" y="87"/>
                  <a:pt x="101" y="70"/>
                </a:cubicBezTo>
                <a:lnTo>
                  <a:pt x="101" y="70"/>
                </a:lnTo>
                <a:cubicBezTo>
                  <a:pt x="101" y="53"/>
                  <a:pt x="87" y="38"/>
                  <a:pt x="70" y="38"/>
                </a:cubicBezTo>
                <a:close/>
                <a:moveTo>
                  <a:pt x="70" y="139"/>
                </a:moveTo>
                <a:lnTo>
                  <a:pt x="70" y="139"/>
                </a:lnTo>
                <a:cubicBezTo>
                  <a:pt x="32" y="139"/>
                  <a:pt x="0" y="108"/>
                  <a:pt x="0" y="70"/>
                </a:cubicBezTo>
                <a:lnTo>
                  <a:pt x="0" y="70"/>
                </a:lnTo>
                <a:cubicBezTo>
                  <a:pt x="0" y="31"/>
                  <a:pt x="32" y="0"/>
                  <a:pt x="70" y="0"/>
                </a:cubicBezTo>
                <a:lnTo>
                  <a:pt x="70" y="0"/>
                </a:lnTo>
                <a:cubicBezTo>
                  <a:pt x="108" y="0"/>
                  <a:pt x="140" y="31"/>
                  <a:pt x="140" y="70"/>
                </a:cubicBezTo>
                <a:lnTo>
                  <a:pt x="140" y="70"/>
                </a:lnTo>
                <a:cubicBezTo>
                  <a:pt x="140" y="108"/>
                  <a:pt x="108" y="139"/>
                  <a:pt x="70" y="1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" name="Rectángulo 559"/>
          <p:cNvSpPr/>
          <p:nvPr/>
        </p:nvSpPr>
        <p:spPr>
          <a:xfrm>
            <a:off x="3615881" y="9170594"/>
            <a:ext cx="28367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Traditionally manual digitization was used to extract rooftop</a:t>
            </a:r>
          </a:p>
        </p:txBody>
      </p:sp>
      <p:sp>
        <p:nvSpPr>
          <p:cNvPr id="562" name="Rectángulo 561"/>
          <p:cNvSpPr/>
          <p:nvPr/>
        </p:nvSpPr>
        <p:spPr>
          <a:xfrm>
            <a:off x="8233451" y="9227915"/>
            <a:ext cx="28367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Need to Automate the process of rooftop extraction using deep learning</a:t>
            </a:r>
          </a:p>
        </p:txBody>
      </p:sp>
      <p:sp>
        <p:nvSpPr>
          <p:cNvPr id="564" name="Rectángulo 563"/>
          <p:cNvSpPr/>
          <p:nvPr/>
        </p:nvSpPr>
        <p:spPr>
          <a:xfrm>
            <a:off x="12924868" y="9238674"/>
            <a:ext cx="28367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Traditional method is laborious and time consuming</a:t>
            </a:r>
          </a:p>
        </p:txBody>
      </p:sp>
      <p:sp>
        <p:nvSpPr>
          <p:cNvPr id="566" name="Rectángulo 565"/>
          <p:cNvSpPr/>
          <p:nvPr/>
        </p:nvSpPr>
        <p:spPr>
          <a:xfrm>
            <a:off x="17582243" y="9238674"/>
            <a:ext cx="28367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Need to calculate the rooftop potential with building class information</a:t>
            </a:r>
          </a:p>
        </p:txBody>
      </p:sp>
      <p:pic>
        <p:nvPicPr>
          <p:cNvPr id="3" name="Graphic 2" descr="Hourglass">
            <a:extLst>
              <a:ext uri="{FF2B5EF4-FFF2-40B4-BE49-F238E27FC236}">
                <a16:creationId xmlns:a16="http://schemas.microsoft.com/office/drawing/2014/main" id="{C9460771-2742-D337-26DD-6DCF3FE3D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93594" y="6452454"/>
            <a:ext cx="1246356" cy="1246356"/>
          </a:xfrm>
          <a:prstGeom prst="rect">
            <a:avLst/>
          </a:prstGeom>
        </p:spPr>
      </p:pic>
      <p:pic>
        <p:nvPicPr>
          <p:cNvPr id="5" name="Graphic 4" descr="Mathematics">
            <a:extLst>
              <a:ext uri="{FF2B5EF4-FFF2-40B4-BE49-F238E27FC236}">
                <a16:creationId xmlns:a16="http://schemas.microsoft.com/office/drawing/2014/main" id="{679E0AC1-DBA1-3948-237C-017831833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12687" y="6414992"/>
            <a:ext cx="1294276" cy="1294276"/>
          </a:xfrm>
          <a:prstGeom prst="rect">
            <a:avLst/>
          </a:prstGeom>
        </p:spPr>
      </p:pic>
      <p:sp>
        <p:nvSpPr>
          <p:cNvPr id="6" name="CuadroTexto 600">
            <a:extLst>
              <a:ext uri="{FF2B5EF4-FFF2-40B4-BE49-F238E27FC236}">
                <a16:creationId xmlns:a16="http://schemas.microsoft.com/office/drawing/2014/main" id="{4CD7AA9C-1360-4206-A375-0583492D2244}"/>
              </a:ext>
            </a:extLst>
          </p:cNvPr>
          <p:cNvSpPr txBox="1"/>
          <p:nvPr/>
        </p:nvSpPr>
        <p:spPr>
          <a:xfrm>
            <a:off x="8762061" y="1807344"/>
            <a:ext cx="68535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Introduction</a:t>
            </a:r>
          </a:p>
        </p:txBody>
      </p:sp>
      <p:sp>
        <p:nvSpPr>
          <p:cNvPr id="7" name="CuadroTexto 601">
            <a:extLst>
              <a:ext uri="{FF2B5EF4-FFF2-40B4-BE49-F238E27FC236}">
                <a16:creationId xmlns:a16="http://schemas.microsoft.com/office/drawing/2014/main" id="{32A31006-94D8-455E-405E-0612046FC729}"/>
              </a:ext>
            </a:extLst>
          </p:cNvPr>
          <p:cNvSpPr txBox="1"/>
          <p:nvPr/>
        </p:nvSpPr>
        <p:spPr>
          <a:xfrm>
            <a:off x="2032436" y="3327687"/>
            <a:ext cx="20312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  <a:ea typeface="Lato Light" charset="0"/>
                <a:cs typeface="Lato Light" charset="0"/>
              </a:rPr>
              <a:t>The requirement to automate rooftop extraction using deep learning  approach arises from the laborious and time-consuming nature of traditional manual digitization methods, along with the necessity to calculate rooftop potential referring building class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30790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reeform 170"/>
          <p:cNvSpPr>
            <a:spLocks noChangeArrowheads="1"/>
          </p:cNvSpPr>
          <p:nvPr/>
        </p:nvSpPr>
        <p:spPr bwMode="auto">
          <a:xfrm>
            <a:off x="852786" y="7004142"/>
            <a:ext cx="5066367" cy="5066367"/>
          </a:xfrm>
          <a:custGeom>
            <a:avLst/>
            <a:gdLst>
              <a:gd name="T0" fmla="*/ 4116 w 4356"/>
              <a:gd name="T1" fmla="*/ 4356 h 4357"/>
              <a:gd name="T2" fmla="*/ 239 w 4356"/>
              <a:gd name="T3" fmla="*/ 4356 h 4357"/>
              <a:gd name="T4" fmla="*/ 239 w 4356"/>
              <a:gd name="T5" fmla="*/ 4356 h 4357"/>
              <a:gd name="T6" fmla="*/ 0 w 4356"/>
              <a:gd name="T7" fmla="*/ 4117 h 4357"/>
              <a:gd name="T8" fmla="*/ 0 w 4356"/>
              <a:gd name="T9" fmla="*/ 239 h 4357"/>
              <a:gd name="T10" fmla="*/ 0 w 4356"/>
              <a:gd name="T11" fmla="*/ 239 h 4357"/>
              <a:gd name="T12" fmla="*/ 239 w 4356"/>
              <a:gd name="T13" fmla="*/ 0 h 4357"/>
              <a:gd name="T14" fmla="*/ 4116 w 4356"/>
              <a:gd name="T15" fmla="*/ 0 h 4357"/>
              <a:gd name="T16" fmla="*/ 4116 w 4356"/>
              <a:gd name="T17" fmla="*/ 0 h 4357"/>
              <a:gd name="T18" fmla="*/ 4355 w 4356"/>
              <a:gd name="T19" fmla="*/ 239 h 4357"/>
              <a:gd name="T20" fmla="*/ 4355 w 4356"/>
              <a:gd name="T21" fmla="*/ 4117 h 4357"/>
              <a:gd name="T22" fmla="*/ 4355 w 4356"/>
              <a:gd name="T23" fmla="*/ 4117 h 4357"/>
              <a:gd name="T24" fmla="*/ 4116 w 4356"/>
              <a:gd name="T25" fmla="*/ 4356 h 4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56" h="4357">
                <a:moveTo>
                  <a:pt x="4116" y="4356"/>
                </a:moveTo>
                <a:lnTo>
                  <a:pt x="239" y="4356"/>
                </a:lnTo>
                <a:lnTo>
                  <a:pt x="239" y="4356"/>
                </a:lnTo>
                <a:cubicBezTo>
                  <a:pt x="107" y="4356"/>
                  <a:pt x="0" y="4249"/>
                  <a:pt x="0" y="4117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4116" y="0"/>
                </a:lnTo>
                <a:lnTo>
                  <a:pt x="4116" y="0"/>
                </a:lnTo>
                <a:cubicBezTo>
                  <a:pt x="4248" y="0"/>
                  <a:pt x="4355" y="107"/>
                  <a:pt x="4355" y="239"/>
                </a:cubicBezTo>
                <a:lnTo>
                  <a:pt x="4355" y="4117"/>
                </a:lnTo>
                <a:lnTo>
                  <a:pt x="4355" y="4117"/>
                </a:lnTo>
                <a:cubicBezTo>
                  <a:pt x="4355" y="4249"/>
                  <a:pt x="4248" y="4356"/>
                  <a:pt x="4116" y="435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Freeform 171"/>
          <p:cNvSpPr>
            <a:spLocks noChangeArrowheads="1"/>
          </p:cNvSpPr>
          <p:nvPr/>
        </p:nvSpPr>
        <p:spPr bwMode="auto">
          <a:xfrm>
            <a:off x="3380840" y="7004142"/>
            <a:ext cx="2533183" cy="2533183"/>
          </a:xfrm>
          <a:custGeom>
            <a:avLst/>
            <a:gdLst>
              <a:gd name="T0" fmla="*/ 239 w 2179"/>
              <a:gd name="T1" fmla="*/ 2178 h 2179"/>
              <a:gd name="T2" fmla="*/ 1939 w 2179"/>
              <a:gd name="T3" fmla="*/ 2178 h 2179"/>
              <a:gd name="T4" fmla="*/ 1939 w 2179"/>
              <a:gd name="T5" fmla="*/ 2178 h 2179"/>
              <a:gd name="T6" fmla="*/ 2178 w 2179"/>
              <a:gd name="T7" fmla="*/ 1939 h 2179"/>
              <a:gd name="T8" fmla="*/ 2178 w 2179"/>
              <a:gd name="T9" fmla="*/ 239 h 2179"/>
              <a:gd name="T10" fmla="*/ 2178 w 2179"/>
              <a:gd name="T11" fmla="*/ 239 h 2179"/>
              <a:gd name="T12" fmla="*/ 1939 w 2179"/>
              <a:gd name="T13" fmla="*/ 0 h 2179"/>
              <a:gd name="T14" fmla="*/ 239 w 2179"/>
              <a:gd name="T15" fmla="*/ 0 h 2179"/>
              <a:gd name="T16" fmla="*/ 239 w 2179"/>
              <a:gd name="T17" fmla="*/ 0 h 2179"/>
              <a:gd name="T18" fmla="*/ 0 w 2179"/>
              <a:gd name="T19" fmla="*/ 239 h 2179"/>
              <a:gd name="T20" fmla="*/ 0 w 2179"/>
              <a:gd name="T21" fmla="*/ 1939 h 2179"/>
              <a:gd name="T22" fmla="*/ 0 w 2179"/>
              <a:gd name="T23" fmla="*/ 1939 h 2179"/>
              <a:gd name="T24" fmla="*/ 239 w 2179"/>
              <a:gd name="T25" fmla="*/ 2178 h 2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79" h="2179">
                <a:moveTo>
                  <a:pt x="239" y="2178"/>
                </a:moveTo>
                <a:lnTo>
                  <a:pt x="1939" y="2178"/>
                </a:lnTo>
                <a:lnTo>
                  <a:pt x="1939" y="2178"/>
                </a:lnTo>
                <a:cubicBezTo>
                  <a:pt x="2071" y="2178"/>
                  <a:pt x="2178" y="2071"/>
                  <a:pt x="2178" y="1939"/>
                </a:cubicBezTo>
                <a:lnTo>
                  <a:pt x="2178" y="239"/>
                </a:lnTo>
                <a:lnTo>
                  <a:pt x="2178" y="239"/>
                </a:lnTo>
                <a:cubicBezTo>
                  <a:pt x="2178" y="107"/>
                  <a:pt x="2071" y="0"/>
                  <a:pt x="1939" y="0"/>
                </a:cubicBezTo>
                <a:lnTo>
                  <a:pt x="239" y="0"/>
                </a:lnTo>
                <a:lnTo>
                  <a:pt x="239" y="0"/>
                </a:lnTo>
                <a:cubicBezTo>
                  <a:pt x="107" y="0"/>
                  <a:pt x="0" y="107"/>
                  <a:pt x="0" y="239"/>
                </a:cubicBezTo>
                <a:lnTo>
                  <a:pt x="0" y="1939"/>
                </a:lnTo>
                <a:lnTo>
                  <a:pt x="0" y="1939"/>
                </a:lnTo>
                <a:cubicBezTo>
                  <a:pt x="0" y="2071"/>
                  <a:pt x="107" y="2178"/>
                  <a:pt x="239" y="2178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Freeform 173"/>
          <p:cNvSpPr>
            <a:spLocks noChangeArrowheads="1"/>
          </p:cNvSpPr>
          <p:nvPr/>
        </p:nvSpPr>
        <p:spPr bwMode="auto">
          <a:xfrm>
            <a:off x="878424" y="1840347"/>
            <a:ext cx="5066367" cy="5066367"/>
          </a:xfrm>
          <a:custGeom>
            <a:avLst/>
            <a:gdLst>
              <a:gd name="T0" fmla="*/ 0 w 4357"/>
              <a:gd name="T1" fmla="*/ 4118 h 4357"/>
              <a:gd name="T2" fmla="*/ 0 w 4357"/>
              <a:gd name="T3" fmla="*/ 239 h 4357"/>
              <a:gd name="T4" fmla="*/ 0 w 4357"/>
              <a:gd name="T5" fmla="*/ 239 h 4357"/>
              <a:gd name="T6" fmla="*/ 240 w 4357"/>
              <a:gd name="T7" fmla="*/ 0 h 4357"/>
              <a:gd name="T8" fmla="*/ 4117 w 4357"/>
              <a:gd name="T9" fmla="*/ 0 h 4357"/>
              <a:gd name="T10" fmla="*/ 4117 w 4357"/>
              <a:gd name="T11" fmla="*/ 0 h 4357"/>
              <a:gd name="T12" fmla="*/ 4356 w 4357"/>
              <a:gd name="T13" fmla="*/ 239 h 4357"/>
              <a:gd name="T14" fmla="*/ 4356 w 4357"/>
              <a:gd name="T15" fmla="*/ 4118 h 4357"/>
              <a:gd name="T16" fmla="*/ 4356 w 4357"/>
              <a:gd name="T17" fmla="*/ 4118 h 4357"/>
              <a:gd name="T18" fmla="*/ 4117 w 4357"/>
              <a:gd name="T19" fmla="*/ 4356 h 4357"/>
              <a:gd name="T20" fmla="*/ 240 w 4357"/>
              <a:gd name="T21" fmla="*/ 4356 h 4357"/>
              <a:gd name="T22" fmla="*/ 240 w 4357"/>
              <a:gd name="T23" fmla="*/ 4356 h 4357"/>
              <a:gd name="T24" fmla="*/ 0 w 4357"/>
              <a:gd name="T25" fmla="*/ 4118 h 4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57" h="4357">
                <a:moveTo>
                  <a:pt x="0" y="4118"/>
                </a:move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8" y="0"/>
                  <a:pt x="240" y="0"/>
                </a:cubicBezTo>
                <a:lnTo>
                  <a:pt x="4117" y="0"/>
                </a:lnTo>
                <a:lnTo>
                  <a:pt x="4117" y="0"/>
                </a:lnTo>
                <a:cubicBezTo>
                  <a:pt x="4249" y="0"/>
                  <a:pt x="4356" y="107"/>
                  <a:pt x="4356" y="239"/>
                </a:cubicBezTo>
                <a:lnTo>
                  <a:pt x="4356" y="4118"/>
                </a:lnTo>
                <a:lnTo>
                  <a:pt x="4356" y="4118"/>
                </a:lnTo>
                <a:cubicBezTo>
                  <a:pt x="4356" y="4250"/>
                  <a:pt x="4249" y="4356"/>
                  <a:pt x="4117" y="4356"/>
                </a:cubicBezTo>
                <a:lnTo>
                  <a:pt x="240" y="4356"/>
                </a:lnTo>
                <a:lnTo>
                  <a:pt x="240" y="4356"/>
                </a:lnTo>
                <a:cubicBezTo>
                  <a:pt x="108" y="4356"/>
                  <a:pt x="0" y="4250"/>
                  <a:pt x="0" y="411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Freeform 174"/>
          <p:cNvSpPr>
            <a:spLocks noChangeArrowheads="1"/>
          </p:cNvSpPr>
          <p:nvPr/>
        </p:nvSpPr>
        <p:spPr bwMode="auto">
          <a:xfrm>
            <a:off x="3411607" y="4378657"/>
            <a:ext cx="2533183" cy="2533183"/>
          </a:xfrm>
          <a:custGeom>
            <a:avLst/>
            <a:gdLst>
              <a:gd name="T0" fmla="*/ 0 w 2179"/>
              <a:gd name="T1" fmla="*/ 239 h 2178"/>
              <a:gd name="T2" fmla="*/ 0 w 2179"/>
              <a:gd name="T3" fmla="*/ 1939 h 2178"/>
              <a:gd name="T4" fmla="*/ 0 w 2179"/>
              <a:gd name="T5" fmla="*/ 1939 h 2178"/>
              <a:gd name="T6" fmla="*/ 239 w 2179"/>
              <a:gd name="T7" fmla="*/ 2177 h 2178"/>
              <a:gd name="T8" fmla="*/ 1939 w 2179"/>
              <a:gd name="T9" fmla="*/ 2177 h 2178"/>
              <a:gd name="T10" fmla="*/ 1939 w 2179"/>
              <a:gd name="T11" fmla="*/ 2177 h 2178"/>
              <a:gd name="T12" fmla="*/ 2178 w 2179"/>
              <a:gd name="T13" fmla="*/ 1939 h 2178"/>
              <a:gd name="T14" fmla="*/ 2178 w 2179"/>
              <a:gd name="T15" fmla="*/ 239 h 2178"/>
              <a:gd name="T16" fmla="*/ 2178 w 2179"/>
              <a:gd name="T17" fmla="*/ 239 h 2178"/>
              <a:gd name="T18" fmla="*/ 1939 w 2179"/>
              <a:gd name="T19" fmla="*/ 0 h 2178"/>
              <a:gd name="T20" fmla="*/ 239 w 2179"/>
              <a:gd name="T21" fmla="*/ 0 h 2178"/>
              <a:gd name="T22" fmla="*/ 239 w 2179"/>
              <a:gd name="T23" fmla="*/ 0 h 2178"/>
              <a:gd name="T24" fmla="*/ 0 w 2179"/>
              <a:gd name="T25" fmla="*/ 239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79" h="2178">
                <a:moveTo>
                  <a:pt x="0" y="239"/>
                </a:moveTo>
                <a:lnTo>
                  <a:pt x="0" y="1939"/>
                </a:lnTo>
                <a:lnTo>
                  <a:pt x="0" y="1939"/>
                </a:lnTo>
                <a:cubicBezTo>
                  <a:pt x="0" y="2071"/>
                  <a:pt x="107" y="2177"/>
                  <a:pt x="239" y="2177"/>
                </a:cubicBezTo>
                <a:lnTo>
                  <a:pt x="1939" y="2177"/>
                </a:lnTo>
                <a:lnTo>
                  <a:pt x="1939" y="2177"/>
                </a:lnTo>
                <a:cubicBezTo>
                  <a:pt x="2071" y="2177"/>
                  <a:pt x="2178" y="2071"/>
                  <a:pt x="2178" y="1939"/>
                </a:cubicBezTo>
                <a:lnTo>
                  <a:pt x="2178" y="239"/>
                </a:lnTo>
                <a:lnTo>
                  <a:pt x="2178" y="239"/>
                </a:lnTo>
                <a:cubicBezTo>
                  <a:pt x="2178" y="107"/>
                  <a:pt x="2071" y="0"/>
                  <a:pt x="1939" y="0"/>
                </a:cubicBezTo>
                <a:lnTo>
                  <a:pt x="239" y="0"/>
                </a:lnTo>
                <a:lnTo>
                  <a:pt x="239" y="0"/>
                </a:lnTo>
                <a:cubicBezTo>
                  <a:pt x="107" y="0"/>
                  <a:pt x="0" y="107"/>
                  <a:pt x="0" y="239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Freeform 176"/>
          <p:cNvSpPr>
            <a:spLocks noChangeArrowheads="1"/>
          </p:cNvSpPr>
          <p:nvPr/>
        </p:nvSpPr>
        <p:spPr bwMode="auto">
          <a:xfrm>
            <a:off x="6067860" y="7004142"/>
            <a:ext cx="5066367" cy="5066367"/>
          </a:xfrm>
          <a:custGeom>
            <a:avLst/>
            <a:gdLst>
              <a:gd name="T0" fmla="*/ 4356 w 4357"/>
              <a:gd name="T1" fmla="*/ 239 h 4357"/>
              <a:gd name="T2" fmla="*/ 4356 w 4357"/>
              <a:gd name="T3" fmla="*/ 4117 h 4357"/>
              <a:gd name="T4" fmla="*/ 4356 w 4357"/>
              <a:gd name="T5" fmla="*/ 4117 h 4357"/>
              <a:gd name="T6" fmla="*/ 4117 w 4357"/>
              <a:gd name="T7" fmla="*/ 4356 h 4357"/>
              <a:gd name="T8" fmla="*/ 239 w 4357"/>
              <a:gd name="T9" fmla="*/ 4356 h 4357"/>
              <a:gd name="T10" fmla="*/ 239 w 4357"/>
              <a:gd name="T11" fmla="*/ 4356 h 4357"/>
              <a:gd name="T12" fmla="*/ 0 w 4357"/>
              <a:gd name="T13" fmla="*/ 4117 h 4357"/>
              <a:gd name="T14" fmla="*/ 0 w 4357"/>
              <a:gd name="T15" fmla="*/ 239 h 4357"/>
              <a:gd name="T16" fmla="*/ 0 w 4357"/>
              <a:gd name="T17" fmla="*/ 239 h 4357"/>
              <a:gd name="T18" fmla="*/ 239 w 4357"/>
              <a:gd name="T19" fmla="*/ 0 h 4357"/>
              <a:gd name="T20" fmla="*/ 4117 w 4357"/>
              <a:gd name="T21" fmla="*/ 0 h 4357"/>
              <a:gd name="T22" fmla="*/ 4117 w 4357"/>
              <a:gd name="T23" fmla="*/ 0 h 4357"/>
              <a:gd name="T24" fmla="*/ 4356 w 4357"/>
              <a:gd name="T25" fmla="*/ 239 h 4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57" h="4357">
                <a:moveTo>
                  <a:pt x="4356" y="239"/>
                </a:moveTo>
                <a:lnTo>
                  <a:pt x="4356" y="4117"/>
                </a:lnTo>
                <a:lnTo>
                  <a:pt x="4356" y="4117"/>
                </a:lnTo>
                <a:cubicBezTo>
                  <a:pt x="4356" y="4249"/>
                  <a:pt x="4249" y="4356"/>
                  <a:pt x="4117" y="4356"/>
                </a:cubicBezTo>
                <a:lnTo>
                  <a:pt x="239" y="4356"/>
                </a:lnTo>
                <a:lnTo>
                  <a:pt x="239" y="4356"/>
                </a:lnTo>
                <a:cubicBezTo>
                  <a:pt x="107" y="4356"/>
                  <a:pt x="0" y="4249"/>
                  <a:pt x="0" y="4117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4117" y="0"/>
                </a:lnTo>
                <a:lnTo>
                  <a:pt x="4117" y="0"/>
                </a:lnTo>
                <a:cubicBezTo>
                  <a:pt x="4249" y="0"/>
                  <a:pt x="4356" y="107"/>
                  <a:pt x="4356" y="23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Freeform 177"/>
          <p:cNvSpPr>
            <a:spLocks noChangeArrowheads="1"/>
          </p:cNvSpPr>
          <p:nvPr/>
        </p:nvSpPr>
        <p:spPr bwMode="auto">
          <a:xfrm>
            <a:off x="6067860" y="7004142"/>
            <a:ext cx="2533183" cy="2533183"/>
          </a:xfrm>
          <a:custGeom>
            <a:avLst/>
            <a:gdLst>
              <a:gd name="T0" fmla="*/ 2178 w 2179"/>
              <a:gd name="T1" fmla="*/ 1939 h 2179"/>
              <a:gd name="T2" fmla="*/ 2178 w 2179"/>
              <a:gd name="T3" fmla="*/ 239 h 2179"/>
              <a:gd name="T4" fmla="*/ 2178 w 2179"/>
              <a:gd name="T5" fmla="*/ 239 h 2179"/>
              <a:gd name="T6" fmla="*/ 1938 w 2179"/>
              <a:gd name="T7" fmla="*/ 0 h 2179"/>
              <a:gd name="T8" fmla="*/ 239 w 2179"/>
              <a:gd name="T9" fmla="*/ 0 h 2179"/>
              <a:gd name="T10" fmla="*/ 239 w 2179"/>
              <a:gd name="T11" fmla="*/ 0 h 2179"/>
              <a:gd name="T12" fmla="*/ 0 w 2179"/>
              <a:gd name="T13" fmla="*/ 239 h 2179"/>
              <a:gd name="T14" fmla="*/ 0 w 2179"/>
              <a:gd name="T15" fmla="*/ 1939 h 2179"/>
              <a:gd name="T16" fmla="*/ 0 w 2179"/>
              <a:gd name="T17" fmla="*/ 1939 h 2179"/>
              <a:gd name="T18" fmla="*/ 239 w 2179"/>
              <a:gd name="T19" fmla="*/ 2178 h 2179"/>
              <a:gd name="T20" fmla="*/ 1938 w 2179"/>
              <a:gd name="T21" fmla="*/ 2178 h 2179"/>
              <a:gd name="T22" fmla="*/ 1938 w 2179"/>
              <a:gd name="T23" fmla="*/ 2178 h 2179"/>
              <a:gd name="T24" fmla="*/ 2178 w 2179"/>
              <a:gd name="T25" fmla="*/ 1939 h 2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79" h="2179">
                <a:moveTo>
                  <a:pt x="2178" y="1939"/>
                </a:moveTo>
                <a:lnTo>
                  <a:pt x="2178" y="239"/>
                </a:lnTo>
                <a:lnTo>
                  <a:pt x="2178" y="239"/>
                </a:lnTo>
                <a:cubicBezTo>
                  <a:pt x="2178" y="107"/>
                  <a:pt x="2071" y="0"/>
                  <a:pt x="1938" y="0"/>
                </a:cubicBezTo>
                <a:lnTo>
                  <a:pt x="239" y="0"/>
                </a:lnTo>
                <a:lnTo>
                  <a:pt x="239" y="0"/>
                </a:lnTo>
                <a:cubicBezTo>
                  <a:pt x="107" y="0"/>
                  <a:pt x="0" y="107"/>
                  <a:pt x="0" y="239"/>
                </a:cubicBezTo>
                <a:lnTo>
                  <a:pt x="0" y="1939"/>
                </a:lnTo>
                <a:lnTo>
                  <a:pt x="0" y="1939"/>
                </a:lnTo>
                <a:cubicBezTo>
                  <a:pt x="0" y="2071"/>
                  <a:pt x="107" y="2178"/>
                  <a:pt x="239" y="2178"/>
                </a:cubicBezTo>
                <a:lnTo>
                  <a:pt x="1938" y="2178"/>
                </a:lnTo>
                <a:lnTo>
                  <a:pt x="1938" y="2178"/>
                </a:lnTo>
                <a:cubicBezTo>
                  <a:pt x="2071" y="2178"/>
                  <a:pt x="2178" y="2071"/>
                  <a:pt x="2178" y="1939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9" name="Freeform 179"/>
          <p:cNvSpPr>
            <a:spLocks noChangeArrowheads="1"/>
          </p:cNvSpPr>
          <p:nvPr/>
        </p:nvSpPr>
        <p:spPr bwMode="auto">
          <a:xfrm>
            <a:off x="6042222" y="1855729"/>
            <a:ext cx="5066367" cy="5066367"/>
          </a:xfrm>
          <a:custGeom>
            <a:avLst/>
            <a:gdLst>
              <a:gd name="T0" fmla="*/ 239 w 4358"/>
              <a:gd name="T1" fmla="*/ 0 h 4357"/>
              <a:gd name="T2" fmla="*/ 4118 w 4358"/>
              <a:gd name="T3" fmla="*/ 0 h 4357"/>
              <a:gd name="T4" fmla="*/ 4118 w 4358"/>
              <a:gd name="T5" fmla="*/ 0 h 4357"/>
              <a:gd name="T6" fmla="*/ 4357 w 4358"/>
              <a:gd name="T7" fmla="*/ 239 h 4357"/>
              <a:gd name="T8" fmla="*/ 4357 w 4358"/>
              <a:gd name="T9" fmla="*/ 4118 h 4357"/>
              <a:gd name="T10" fmla="*/ 4357 w 4358"/>
              <a:gd name="T11" fmla="*/ 4118 h 4357"/>
              <a:gd name="T12" fmla="*/ 4118 w 4358"/>
              <a:gd name="T13" fmla="*/ 4356 h 4357"/>
              <a:gd name="T14" fmla="*/ 239 w 4358"/>
              <a:gd name="T15" fmla="*/ 4356 h 4357"/>
              <a:gd name="T16" fmla="*/ 239 w 4358"/>
              <a:gd name="T17" fmla="*/ 4356 h 4357"/>
              <a:gd name="T18" fmla="*/ 0 w 4358"/>
              <a:gd name="T19" fmla="*/ 4118 h 4357"/>
              <a:gd name="T20" fmla="*/ 0 w 4358"/>
              <a:gd name="T21" fmla="*/ 239 h 4357"/>
              <a:gd name="T22" fmla="*/ 0 w 4358"/>
              <a:gd name="T23" fmla="*/ 239 h 4357"/>
              <a:gd name="T24" fmla="*/ 239 w 4358"/>
              <a:gd name="T25" fmla="*/ 0 h 4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58" h="4357">
                <a:moveTo>
                  <a:pt x="239" y="0"/>
                </a:moveTo>
                <a:lnTo>
                  <a:pt x="4118" y="0"/>
                </a:lnTo>
                <a:lnTo>
                  <a:pt x="4118" y="0"/>
                </a:lnTo>
                <a:cubicBezTo>
                  <a:pt x="4250" y="0"/>
                  <a:pt x="4357" y="107"/>
                  <a:pt x="4357" y="239"/>
                </a:cubicBezTo>
                <a:lnTo>
                  <a:pt x="4357" y="4118"/>
                </a:lnTo>
                <a:lnTo>
                  <a:pt x="4357" y="4118"/>
                </a:lnTo>
                <a:cubicBezTo>
                  <a:pt x="4357" y="4250"/>
                  <a:pt x="4250" y="4356"/>
                  <a:pt x="4118" y="4356"/>
                </a:cubicBezTo>
                <a:lnTo>
                  <a:pt x="239" y="4356"/>
                </a:lnTo>
                <a:lnTo>
                  <a:pt x="239" y="4356"/>
                </a:lnTo>
                <a:cubicBezTo>
                  <a:pt x="107" y="4356"/>
                  <a:pt x="0" y="4250"/>
                  <a:pt x="0" y="4118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Freeform 180"/>
          <p:cNvSpPr>
            <a:spLocks noChangeArrowheads="1"/>
          </p:cNvSpPr>
          <p:nvPr/>
        </p:nvSpPr>
        <p:spPr bwMode="auto">
          <a:xfrm>
            <a:off x="6042222" y="4388912"/>
            <a:ext cx="2533183" cy="2533183"/>
          </a:xfrm>
          <a:custGeom>
            <a:avLst/>
            <a:gdLst>
              <a:gd name="T0" fmla="*/ 1939 w 2180"/>
              <a:gd name="T1" fmla="*/ 0 h 2179"/>
              <a:gd name="T2" fmla="*/ 239 w 2180"/>
              <a:gd name="T3" fmla="*/ 0 h 2179"/>
              <a:gd name="T4" fmla="*/ 239 w 2180"/>
              <a:gd name="T5" fmla="*/ 0 h 2179"/>
              <a:gd name="T6" fmla="*/ 0 w 2180"/>
              <a:gd name="T7" fmla="*/ 240 h 2179"/>
              <a:gd name="T8" fmla="*/ 0 w 2180"/>
              <a:gd name="T9" fmla="*/ 1940 h 2179"/>
              <a:gd name="T10" fmla="*/ 0 w 2180"/>
              <a:gd name="T11" fmla="*/ 1940 h 2179"/>
              <a:gd name="T12" fmla="*/ 239 w 2180"/>
              <a:gd name="T13" fmla="*/ 2178 h 2179"/>
              <a:gd name="T14" fmla="*/ 1939 w 2180"/>
              <a:gd name="T15" fmla="*/ 2178 h 2179"/>
              <a:gd name="T16" fmla="*/ 1939 w 2180"/>
              <a:gd name="T17" fmla="*/ 2178 h 2179"/>
              <a:gd name="T18" fmla="*/ 2179 w 2180"/>
              <a:gd name="T19" fmla="*/ 1940 h 2179"/>
              <a:gd name="T20" fmla="*/ 2179 w 2180"/>
              <a:gd name="T21" fmla="*/ 240 h 2179"/>
              <a:gd name="T22" fmla="*/ 2179 w 2180"/>
              <a:gd name="T23" fmla="*/ 240 h 2179"/>
              <a:gd name="T24" fmla="*/ 1939 w 2180"/>
              <a:gd name="T25" fmla="*/ 0 h 2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80" h="2179">
                <a:moveTo>
                  <a:pt x="1939" y="0"/>
                </a:moveTo>
                <a:lnTo>
                  <a:pt x="239" y="0"/>
                </a:lnTo>
                <a:lnTo>
                  <a:pt x="239" y="0"/>
                </a:lnTo>
                <a:cubicBezTo>
                  <a:pt x="107" y="0"/>
                  <a:pt x="0" y="107"/>
                  <a:pt x="0" y="240"/>
                </a:cubicBezTo>
                <a:lnTo>
                  <a:pt x="0" y="1940"/>
                </a:lnTo>
                <a:lnTo>
                  <a:pt x="0" y="1940"/>
                </a:lnTo>
                <a:cubicBezTo>
                  <a:pt x="0" y="2072"/>
                  <a:pt x="107" y="2178"/>
                  <a:pt x="239" y="2178"/>
                </a:cubicBezTo>
                <a:lnTo>
                  <a:pt x="1939" y="2178"/>
                </a:lnTo>
                <a:lnTo>
                  <a:pt x="1939" y="2178"/>
                </a:lnTo>
                <a:cubicBezTo>
                  <a:pt x="2071" y="2178"/>
                  <a:pt x="2179" y="2072"/>
                  <a:pt x="2179" y="1940"/>
                </a:cubicBezTo>
                <a:lnTo>
                  <a:pt x="2179" y="240"/>
                </a:lnTo>
                <a:lnTo>
                  <a:pt x="2179" y="240"/>
                </a:lnTo>
                <a:cubicBezTo>
                  <a:pt x="2179" y="107"/>
                  <a:pt x="2071" y="0"/>
                  <a:pt x="1939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Freeform 182"/>
          <p:cNvSpPr>
            <a:spLocks noChangeArrowheads="1"/>
          </p:cNvSpPr>
          <p:nvPr/>
        </p:nvSpPr>
        <p:spPr bwMode="auto">
          <a:xfrm>
            <a:off x="4170537" y="7757945"/>
            <a:ext cx="958919" cy="1025580"/>
          </a:xfrm>
          <a:custGeom>
            <a:avLst/>
            <a:gdLst>
              <a:gd name="T0" fmla="*/ 819 w 825"/>
              <a:gd name="T1" fmla="*/ 685 h 883"/>
              <a:gd name="T2" fmla="*/ 819 w 825"/>
              <a:gd name="T3" fmla="*/ 684 h 883"/>
              <a:gd name="T4" fmla="*/ 820 w 825"/>
              <a:gd name="T5" fmla="*/ 682 h 883"/>
              <a:gd name="T6" fmla="*/ 821 w 825"/>
              <a:gd name="T7" fmla="*/ 680 h 883"/>
              <a:gd name="T8" fmla="*/ 822 w 825"/>
              <a:gd name="T9" fmla="*/ 679 h 883"/>
              <a:gd name="T10" fmla="*/ 823 w 825"/>
              <a:gd name="T11" fmla="*/ 677 h 883"/>
              <a:gd name="T12" fmla="*/ 823 w 825"/>
              <a:gd name="T13" fmla="*/ 676 h 883"/>
              <a:gd name="T14" fmla="*/ 823 w 825"/>
              <a:gd name="T15" fmla="*/ 674 h 883"/>
              <a:gd name="T16" fmla="*/ 824 w 825"/>
              <a:gd name="T17" fmla="*/ 673 h 883"/>
              <a:gd name="T18" fmla="*/ 824 w 825"/>
              <a:gd name="T19" fmla="*/ 671 h 883"/>
              <a:gd name="T20" fmla="*/ 824 w 825"/>
              <a:gd name="T21" fmla="*/ 669 h 883"/>
              <a:gd name="T22" fmla="*/ 824 w 825"/>
              <a:gd name="T23" fmla="*/ 666 h 883"/>
              <a:gd name="T24" fmla="*/ 824 w 825"/>
              <a:gd name="T25" fmla="*/ 663 h 883"/>
              <a:gd name="T26" fmla="*/ 824 w 825"/>
              <a:gd name="T27" fmla="*/ 661 h 883"/>
              <a:gd name="T28" fmla="*/ 824 w 825"/>
              <a:gd name="T29" fmla="*/ 660 h 883"/>
              <a:gd name="T30" fmla="*/ 823 w 825"/>
              <a:gd name="T31" fmla="*/ 658 h 883"/>
              <a:gd name="T32" fmla="*/ 823 w 825"/>
              <a:gd name="T33" fmla="*/ 656 h 883"/>
              <a:gd name="T34" fmla="*/ 823 w 825"/>
              <a:gd name="T35" fmla="*/ 655 h 883"/>
              <a:gd name="T36" fmla="*/ 822 w 825"/>
              <a:gd name="T37" fmla="*/ 653 h 883"/>
              <a:gd name="T38" fmla="*/ 821 w 825"/>
              <a:gd name="T39" fmla="*/ 652 h 883"/>
              <a:gd name="T40" fmla="*/ 820 w 825"/>
              <a:gd name="T41" fmla="*/ 650 h 883"/>
              <a:gd name="T42" fmla="*/ 819 w 825"/>
              <a:gd name="T43" fmla="*/ 649 h 883"/>
              <a:gd name="T44" fmla="*/ 819 w 825"/>
              <a:gd name="T45" fmla="*/ 648 h 883"/>
              <a:gd name="T46" fmla="*/ 818 w 825"/>
              <a:gd name="T47" fmla="*/ 646 h 883"/>
              <a:gd name="T48" fmla="*/ 817 w 825"/>
              <a:gd name="T49" fmla="*/ 645 h 883"/>
              <a:gd name="T50" fmla="*/ 815 w 825"/>
              <a:gd name="T51" fmla="*/ 643 h 883"/>
              <a:gd name="T52" fmla="*/ 815 w 825"/>
              <a:gd name="T53" fmla="*/ 643 h 883"/>
              <a:gd name="T54" fmla="*/ 632 w 825"/>
              <a:gd name="T55" fmla="*/ 460 h 883"/>
              <a:gd name="T56" fmla="*/ 585 w 825"/>
              <a:gd name="T57" fmla="*/ 460 h 883"/>
              <a:gd name="T58" fmla="*/ 709 w 825"/>
              <a:gd name="T59" fmla="*/ 632 h 883"/>
              <a:gd name="T60" fmla="*/ 383 w 825"/>
              <a:gd name="T61" fmla="*/ 632 h 883"/>
              <a:gd name="T62" fmla="*/ 67 w 825"/>
              <a:gd name="T63" fmla="*/ 350 h 883"/>
              <a:gd name="T64" fmla="*/ 609 w 825"/>
              <a:gd name="T65" fmla="*/ 67 h 883"/>
              <a:gd name="T66" fmla="*/ 643 w 825"/>
              <a:gd name="T67" fmla="*/ 34 h 883"/>
              <a:gd name="T68" fmla="*/ 609 w 825"/>
              <a:gd name="T69" fmla="*/ 0 h 883"/>
              <a:gd name="T70" fmla="*/ 383 w 825"/>
              <a:gd name="T71" fmla="*/ 0 h 883"/>
              <a:gd name="T72" fmla="*/ 113 w 825"/>
              <a:gd name="T73" fmla="*/ 102 h 883"/>
              <a:gd name="T74" fmla="*/ 0 w 825"/>
              <a:gd name="T75" fmla="*/ 350 h 883"/>
              <a:gd name="T76" fmla="*/ 113 w 825"/>
              <a:gd name="T77" fmla="*/ 598 h 883"/>
              <a:gd name="T78" fmla="*/ 383 w 825"/>
              <a:gd name="T79" fmla="*/ 700 h 883"/>
              <a:gd name="T80" fmla="*/ 585 w 825"/>
              <a:gd name="T81" fmla="*/ 824 h 883"/>
              <a:gd name="T82" fmla="*/ 585 w 825"/>
              <a:gd name="T83" fmla="*/ 872 h 883"/>
              <a:gd name="T84" fmla="*/ 609 w 825"/>
              <a:gd name="T85" fmla="*/ 882 h 883"/>
              <a:gd name="T86" fmla="*/ 633 w 825"/>
              <a:gd name="T87" fmla="*/ 872 h 883"/>
              <a:gd name="T88" fmla="*/ 815 w 825"/>
              <a:gd name="T89" fmla="*/ 690 h 883"/>
              <a:gd name="T90" fmla="*/ 817 w 825"/>
              <a:gd name="T91" fmla="*/ 687 h 883"/>
              <a:gd name="T92" fmla="*/ 818 w 825"/>
              <a:gd name="T93" fmla="*/ 686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5" h="883">
                <a:moveTo>
                  <a:pt x="819" y="685"/>
                </a:moveTo>
                <a:lnTo>
                  <a:pt x="819" y="685"/>
                </a:lnTo>
                <a:cubicBezTo>
                  <a:pt x="819" y="684"/>
                  <a:pt x="819" y="684"/>
                  <a:pt x="819" y="684"/>
                </a:cubicBezTo>
                <a:lnTo>
                  <a:pt x="819" y="684"/>
                </a:lnTo>
                <a:cubicBezTo>
                  <a:pt x="820" y="683"/>
                  <a:pt x="820" y="682"/>
                  <a:pt x="820" y="682"/>
                </a:cubicBezTo>
                <a:lnTo>
                  <a:pt x="820" y="682"/>
                </a:lnTo>
                <a:cubicBezTo>
                  <a:pt x="821" y="682"/>
                  <a:pt x="821" y="681"/>
                  <a:pt x="821" y="680"/>
                </a:cubicBezTo>
                <a:lnTo>
                  <a:pt x="821" y="680"/>
                </a:lnTo>
                <a:cubicBezTo>
                  <a:pt x="821" y="680"/>
                  <a:pt x="821" y="679"/>
                  <a:pt x="822" y="679"/>
                </a:cubicBezTo>
                <a:lnTo>
                  <a:pt x="822" y="679"/>
                </a:lnTo>
                <a:cubicBezTo>
                  <a:pt x="822" y="679"/>
                  <a:pt x="822" y="678"/>
                  <a:pt x="823" y="677"/>
                </a:cubicBezTo>
                <a:lnTo>
                  <a:pt x="823" y="677"/>
                </a:lnTo>
                <a:lnTo>
                  <a:pt x="823" y="676"/>
                </a:lnTo>
                <a:lnTo>
                  <a:pt x="823" y="676"/>
                </a:lnTo>
                <a:cubicBezTo>
                  <a:pt x="823" y="676"/>
                  <a:pt x="823" y="675"/>
                  <a:pt x="823" y="674"/>
                </a:cubicBezTo>
                <a:lnTo>
                  <a:pt x="823" y="674"/>
                </a:lnTo>
                <a:lnTo>
                  <a:pt x="824" y="673"/>
                </a:lnTo>
                <a:lnTo>
                  <a:pt x="824" y="673"/>
                </a:lnTo>
                <a:cubicBezTo>
                  <a:pt x="824" y="672"/>
                  <a:pt x="824" y="671"/>
                  <a:pt x="824" y="671"/>
                </a:cubicBezTo>
                <a:lnTo>
                  <a:pt x="824" y="671"/>
                </a:lnTo>
                <a:cubicBezTo>
                  <a:pt x="824" y="670"/>
                  <a:pt x="824" y="670"/>
                  <a:pt x="824" y="669"/>
                </a:cubicBezTo>
                <a:lnTo>
                  <a:pt x="824" y="669"/>
                </a:lnTo>
                <a:cubicBezTo>
                  <a:pt x="824" y="668"/>
                  <a:pt x="824" y="667"/>
                  <a:pt x="824" y="666"/>
                </a:cubicBezTo>
                <a:lnTo>
                  <a:pt x="824" y="666"/>
                </a:lnTo>
                <a:lnTo>
                  <a:pt x="824" y="666"/>
                </a:lnTo>
                <a:cubicBezTo>
                  <a:pt x="824" y="665"/>
                  <a:pt x="824" y="664"/>
                  <a:pt x="824" y="663"/>
                </a:cubicBezTo>
                <a:lnTo>
                  <a:pt x="824" y="663"/>
                </a:lnTo>
                <a:cubicBezTo>
                  <a:pt x="824" y="662"/>
                  <a:pt x="824" y="661"/>
                  <a:pt x="824" y="661"/>
                </a:cubicBezTo>
                <a:lnTo>
                  <a:pt x="824" y="661"/>
                </a:lnTo>
                <a:lnTo>
                  <a:pt x="824" y="660"/>
                </a:lnTo>
                <a:lnTo>
                  <a:pt x="824" y="660"/>
                </a:lnTo>
                <a:cubicBezTo>
                  <a:pt x="824" y="659"/>
                  <a:pt x="823" y="659"/>
                  <a:pt x="823" y="658"/>
                </a:cubicBezTo>
                <a:lnTo>
                  <a:pt x="823" y="658"/>
                </a:lnTo>
                <a:cubicBezTo>
                  <a:pt x="823" y="657"/>
                  <a:pt x="823" y="657"/>
                  <a:pt x="823" y="656"/>
                </a:cubicBezTo>
                <a:lnTo>
                  <a:pt x="823" y="656"/>
                </a:lnTo>
                <a:lnTo>
                  <a:pt x="823" y="655"/>
                </a:lnTo>
                <a:lnTo>
                  <a:pt x="823" y="655"/>
                </a:lnTo>
                <a:cubicBezTo>
                  <a:pt x="822" y="654"/>
                  <a:pt x="822" y="654"/>
                  <a:pt x="822" y="653"/>
                </a:cubicBezTo>
                <a:lnTo>
                  <a:pt x="822" y="653"/>
                </a:lnTo>
                <a:cubicBezTo>
                  <a:pt x="821" y="653"/>
                  <a:pt x="821" y="652"/>
                  <a:pt x="821" y="652"/>
                </a:cubicBezTo>
                <a:lnTo>
                  <a:pt x="821" y="652"/>
                </a:lnTo>
                <a:cubicBezTo>
                  <a:pt x="821" y="651"/>
                  <a:pt x="821" y="650"/>
                  <a:pt x="820" y="650"/>
                </a:cubicBezTo>
                <a:lnTo>
                  <a:pt x="820" y="650"/>
                </a:lnTo>
                <a:cubicBezTo>
                  <a:pt x="820" y="650"/>
                  <a:pt x="820" y="649"/>
                  <a:pt x="819" y="649"/>
                </a:cubicBezTo>
                <a:lnTo>
                  <a:pt x="819" y="649"/>
                </a:lnTo>
                <a:lnTo>
                  <a:pt x="819" y="648"/>
                </a:lnTo>
                <a:lnTo>
                  <a:pt x="819" y="648"/>
                </a:lnTo>
                <a:cubicBezTo>
                  <a:pt x="818" y="647"/>
                  <a:pt x="818" y="646"/>
                  <a:pt x="818" y="646"/>
                </a:cubicBezTo>
                <a:lnTo>
                  <a:pt x="818" y="646"/>
                </a:lnTo>
                <a:cubicBezTo>
                  <a:pt x="817" y="646"/>
                  <a:pt x="817" y="645"/>
                  <a:pt x="817" y="645"/>
                </a:cubicBezTo>
                <a:lnTo>
                  <a:pt x="817" y="645"/>
                </a:lnTo>
                <a:cubicBezTo>
                  <a:pt x="816" y="644"/>
                  <a:pt x="815" y="643"/>
                  <a:pt x="815" y="643"/>
                </a:cubicBezTo>
                <a:lnTo>
                  <a:pt x="815" y="643"/>
                </a:lnTo>
                <a:lnTo>
                  <a:pt x="815" y="643"/>
                </a:lnTo>
                <a:lnTo>
                  <a:pt x="632" y="460"/>
                </a:lnTo>
                <a:lnTo>
                  <a:pt x="632" y="460"/>
                </a:lnTo>
                <a:cubicBezTo>
                  <a:pt x="619" y="448"/>
                  <a:pt x="598" y="448"/>
                  <a:pt x="585" y="460"/>
                </a:cubicBezTo>
                <a:lnTo>
                  <a:pt x="585" y="460"/>
                </a:lnTo>
                <a:cubicBezTo>
                  <a:pt x="572" y="474"/>
                  <a:pt x="572" y="495"/>
                  <a:pt x="585" y="508"/>
                </a:cubicBezTo>
                <a:lnTo>
                  <a:pt x="709" y="632"/>
                </a:lnTo>
                <a:lnTo>
                  <a:pt x="383" y="632"/>
                </a:lnTo>
                <a:lnTo>
                  <a:pt x="383" y="632"/>
                </a:lnTo>
                <a:cubicBezTo>
                  <a:pt x="209" y="632"/>
                  <a:pt x="67" y="506"/>
                  <a:pt x="67" y="350"/>
                </a:cubicBezTo>
                <a:lnTo>
                  <a:pt x="67" y="350"/>
                </a:lnTo>
                <a:cubicBezTo>
                  <a:pt x="67" y="194"/>
                  <a:pt x="209" y="68"/>
                  <a:pt x="383" y="68"/>
                </a:cubicBezTo>
                <a:lnTo>
                  <a:pt x="609" y="67"/>
                </a:lnTo>
                <a:lnTo>
                  <a:pt x="609" y="67"/>
                </a:lnTo>
                <a:cubicBezTo>
                  <a:pt x="628" y="67"/>
                  <a:pt x="643" y="52"/>
                  <a:pt x="643" y="34"/>
                </a:cubicBezTo>
                <a:lnTo>
                  <a:pt x="643" y="34"/>
                </a:lnTo>
                <a:cubicBezTo>
                  <a:pt x="642" y="14"/>
                  <a:pt x="628" y="0"/>
                  <a:pt x="609" y="0"/>
                </a:cubicBezTo>
                <a:lnTo>
                  <a:pt x="608" y="0"/>
                </a:lnTo>
                <a:lnTo>
                  <a:pt x="383" y="0"/>
                </a:lnTo>
                <a:lnTo>
                  <a:pt x="383" y="0"/>
                </a:lnTo>
                <a:cubicBezTo>
                  <a:pt x="281" y="0"/>
                  <a:pt x="185" y="36"/>
                  <a:pt x="113" y="102"/>
                </a:cubicBezTo>
                <a:lnTo>
                  <a:pt x="113" y="102"/>
                </a:lnTo>
                <a:cubicBezTo>
                  <a:pt x="40" y="168"/>
                  <a:pt x="0" y="256"/>
                  <a:pt x="0" y="350"/>
                </a:cubicBezTo>
                <a:lnTo>
                  <a:pt x="0" y="350"/>
                </a:lnTo>
                <a:cubicBezTo>
                  <a:pt x="0" y="444"/>
                  <a:pt x="40" y="533"/>
                  <a:pt x="113" y="598"/>
                </a:cubicBezTo>
                <a:lnTo>
                  <a:pt x="113" y="598"/>
                </a:lnTo>
                <a:cubicBezTo>
                  <a:pt x="185" y="664"/>
                  <a:pt x="281" y="700"/>
                  <a:pt x="383" y="700"/>
                </a:cubicBezTo>
                <a:lnTo>
                  <a:pt x="709" y="700"/>
                </a:lnTo>
                <a:lnTo>
                  <a:pt x="585" y="824"/>
                </a:lnTo>
                <a:lnTo>
                  <a:pt x="585" y="824"/>
                </a:lnTo>
                <a:cubicBezTo>
                  <a:pt x="572" y="837"/>
                  <a:pt x="572" y="858"/>
                  <a:pt x="585" y="872"/>
                </a:cubicBezTo>
                <a:lnTo>
                  <a:pt x="585" y="872"/>
                </a:lnTo>
                <a:cubicBezTo>
                  <a:pt x="592" y="878"/>
                  <a:pt x="601" y="882"/>
                  <a:pt x="609" y="882"/>
                </a:cubicBezTo>
                <a:lnTo>
                  <a:pt x="609" y="882"/>
                </a:lnTo>
                <a:cubicBezTo>
                  <a:pt x="618" y="882"/>
                  <a:pt x="626" y="878"/>
                  <a:pt x="633" y="872"/>
                </a:cubicBezTo>
                <a:lnTo>
                  <a:pt x="815" y="690"/>
                </a:lnTo>
                <a:lnTo>
                  <a:pt x="815" y="690"/>
                </a:lnTo>
                <a:cubicBezTo>
                  <a:pt x="815" y="689"/>
                  <a:pt x="816" y="689"/>
                  <a:pt x="817" y="687"/>
                </a:cubicBezTo>
                <a:lnTo>
                  <a:pt x="817" y="687"/>
                </a:lnTo>
                <a:cubicBezTo>
                  <a:pt x="817" y="687"/>
                  <a:pt x="817" y="687"/>
                  <a:pt x="818" y="686"/>
                </a:cubicBezTo>
                <a:lnTo>
                  <a:pt x="818" y="686"/>
                </a:lnTo>
                <a:cubicBezTo>
                  <a:pt x="818" y="686"/>
                  <a:pt x="818" y="685"/>
                  <a:pt x="819" y="68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Freeform 183"/>
          <p:cNvSpPr>
            <a:spLocks noChangeArrowheads="1"/>
          </p:cNvSpPr>
          <p:nvPr/>
        </p:nvSpPr>
        <p:spPr bwMode="auto">
          <a:xfrm>
            <a:off x="6744743" y="8081002"/>
            <a:ext cx="1179417" cy="820464"/>
          </a:xfrm>
          <a:custGeom>
            <a:avLst/>
            <a:gdLst>
              <a:gd name="T0" fmla="*/ 953 w 1014"/>
              <a:gd name="T1" fmla="*/ 0 h 707"/>
              <a:gd name="T2" fmla="*/ 661 w 1014"/>
              <a:gd name="T3" fmla="*/ 0 h 707"/>
              <a:gd name="T4" fmla="*/ 661 w 1014"/>
              <a:gd name="T5" fmla="*/ 0 h 707"/>
              <a:gd name="T6" fmla="*/ 618 w 1014"/>
              <a:gd name="T7" fmla="*/ 43 h 707"/>
              <a:gd name="T8" fmla="*/ 618 w 1014"/>
              <a:gd name="T9" fmla="*/ 43 h 707"/>
              <a:gd name="T10" fmla="*/ 661 w 1014"/>
              <a:gd name="T11" fmla="*/ 86 h 707"/>
              <a:gd name="T12" fmla="*/ 927 w 1014"/>
              <a:gd name="T13" fmla="*/ 86 h 707"/>
              <a:gd name="T14" fmla="*/ 927 w 1014"/>
              <a:gd name="T15" fmla="*/ 620 h 707"/>
              <a:gd name="T16" fmla="*/ 86 w 1014"/>
              <a:gd name="T17" fmla="*/ 620 h 707"/>
              <a:gd name="T18" fmla="*/ 86 w 1014"/>
              <a:gd name="T19" fmla="*/ 86 h 707"/>
              <a:gd name="T20" fmla="*/ 351 w 1014"/>
              <a:gd name="T21" fmla="*/ 86 h 707"/>
              <a:gd name="T22" fmla="*/ 351 w 1014"/>
              <a:gd name="T23" fmla="*/ 86 h 707"/>
              <a:gd name="T24" fmla="*/ 393 w 1014"/>
              <a:gd name="T25" fmla="*/ 43 h 707"/>
              <a:gd name="T26" fmla="*/ 393 w 1014"/>
              <a:gd name="T27" fmla="*/ 43 h 707"/>
              <a:gd name="T28" fmla="*/ 351 w 1014"/>
              <a:gd name="T29" fmla="*/ 0 h 707"/>
              <a:gd name="T30" fmla="*/ 60 w 1014"/>
              <a:gd name="T31" fmla="*/ 0 h 707"/>
              <a:gd name="T32" fmla="*/ 60 w 1014"/>
              <a:gd name="T33" fmla="*/ 0 h 707"/>
              <a:gd name="T34" fmla="*/ 0 w 1014"/>
              <a:gd name="T35" fmla="*/ 60 h 707"/>
              <a:gd name="T36" fmla="*/ 0 w 1014"/>
              <a:gd name="T37" fmla="*/ 647 h 707"/>
              <a:gd name="T38" fmla="*/ 0 w 1014"/>
              <a:gd name="T39" fmla="*/ 647 h 707"/>
              <a:gd name="T40" fmla="*/ 60 w 1014"/>
              <a:gd name="T41" fmla="*/ 706 h 707"/>
              <a:gd name="T42" fmla="*/ 953 w 1014"/>
              <a:gd name="T43" fmla="*/ 706 h 707"/>
              <a:gd name="T44" fmla="*/ 953 w 1014"/>
              <a:gd name="T45" fmla="*/ 706 h 707"/>
              <a:gd name="T46" fmla="*/ 1013 w 1014"/>
              <a:gd name="T47" fmla="*/ 647 h 707"/>
              <a:gd name="T48" fmla="*/ 1013 w 1014"/>
              <a:gd name="T49" fmla="*/ 60 h 707"/>
              <a:gd name="T50" fmla="*/ 1013 w 1014"/>
              <a:gd name="T51" fmla="*/ 60 h 707"/>
              <a:gd name="T52" fmla="*/ 953 w 1014"/>
              <a:gd name="T53" fmla="*/ 0 h 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14" h="707">
                <a:moveTo>
                  <a:pt x="953" y="0"/>
                </a:moveTo>
                <a:lnTo>
                  <a:pt x="661" y="0"/>
                </a:lnTo>
                <a:lnTo>
                  <a:pt x="661" y="0"/>
                </a:lnTo>
                <a:cubicBezTo>
                  <a:pt x="637" y="0"/>
                  <a:pt x="618" y="19"/>
                  <a:pt x="618" y="43"/>
                </a:cubicBezTo>
                <a:lnTo>
                  <a:pt x="618" y="43"/>
                </a:lnTo>
                <a:cubicBezTo>
                  <a:pt x="618" y="67"/>
                  <a:pt x="637" y="86"/>
                  <a:pt x="661" y="86"/>
                </a:cubicBezTo>
                <a:lnTo>
                  <a:pt x="927" y="86"/>
                </a:lnTo>
                <a:lnTo>
                  <a:pt x="927" y="620"/>
                </a:lnTo>
                <a:lnTo>
                  <a:pt x="86" y="620"/>
                </a:lnTo>
                <a:lnTo>
                  <a:pt x="86" y="86"/>
                </a:lnTo>
                <a:lnTo>
                  <a:pt x="351" y="86"/>
                </a:lnTo>
                <a:lnTo>
                  <a:pt x="351" y="86"/>
                </a:lnTo>
                <a:cubicBezTo>
                  <a:pt x="374" y="86"/>
                  <a:pt x="393" y="67"/>
                  <a:pt x="393" y="43"/>
                </a:cubicBezTo>
                <a:lnTo>
                  <a:pt x="393" y="43"/>
                </a:lnTo>
                <a:cubicBezTo>
                  <a:pt x="393" y="19"/>
                  <a:pt x="374" y="0"/>
                  <a:pt x="351" y="0"/>
                </a:cubicBezTo>
                <a:lnTo>
                  <a:pt x="60" y="0"/>
                </a:lnTo>
                <a:lnTo>
                  <a:pt x="60" y="0"/>
                </a:lnTo>
                <a:cubicBezTo>
                  <a:pt x="28" y="0"/>
                  <a:pt x="0" y="27"/>
                  <a:pt x="0" y="60"/>
                </a:cubicBezTo>
                <a:lnTo>
                  <a:pt x="0" y="647"/>
                </a:lnTo>
                <a:lnTo>
                  <a:pt x="0" y="647"/>
                </a:lnTo>
                <a:cubicBezTo>
                  <a:pt x="0" y="680"/>
                  <a:pt x="28" y="706"/>
                  <a:pt x="60" y="706"/>
                </a:cubicBezTo>
                <a:lnTo>
                  <a:pt x="953" y="706"/>
                </a:lnTo>
                <a:lnTo>
                  <a:pt x="953" y="706"/>
                </a:lnTo>
                <a:cubicBezTo>
                  <a:pt x="986" y="706"/>
                  <a:pt x="1013" y="680"/>
                  <a:pt x="1013" y="647"/>
                </a:cubicBezTo>
                <a:lnTo>
                  <a:pt x="1013" y="60"/>
                </a:lnTo>
                <a:lnTo>
                  <a:pt x="1013" y="60"/>
                </a:lnTo>
                <a:cubicBezTo>
                  <a:pt x="1013" y="27"/>
                  <a:pt x="986" y="0"/>
                  <a:pt x="953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Freeform 184"/>
          <p:cNvSpPr>
            <a:spLocks noChangeArrowheads="1"/>
          </p:cNvSpPr>
          <p:nvPr/>
        </p:nvSpPr>
        <p:spPr bwMode="auto">
          <a:xfrm>
            <a:off x="7042161" y="7640002"/>
            <a:ext cx="584581" cy="861487"/>
          </a:xfrm>
          <a:custGeom>
            <a:avLst/>
            <a:gdLst>
              <a:gd name="T0" fmla="*/ 47 w 502"/>
              <a:gd name="T1" fmla="*/ 289 h 742"/>
              <a:gd name="T2" fmla="*/ 47 w 502"/>
              <a:gd name="T3" fmla="*/ 289 h 742"/>
              <a:gd name="T4" fmla="*/ 78 w 502"/>
              <a:gd name="T5" fmla="*/ 277 h 742"/>
              <a:gd name="T6" fmla="*/ 208 w 502"/>
              <a:gd name="T7" fmla="*/ 147 h 742"/>
              <a:gd name="T8" fmla="*/ 207 w 502"/>
              <a:gd name="T9" fmla="*/ 698 h 742"/>
              <a:gd name="T10" fmla="*/ 207 w 502"/>
              <a:gd name="T11" fmla="*/ 698 h 742"/>
              <a:gd name="T12" fmla="*/ 250 w 502"/>
              <a:gd name="T13" fmla="*/ 741 h 742"/>
              <a:gd name="T14" fmla="*/ 250 w 502"/>
              <a:gd name="T15" fmla="*/ 741 h 742"/>
              <a:gd name="T16" fmla="*/ 250 w 502"/>
              <a:gd name="T17" fmla="*/ 741 h 742"/>
              <a:gd name="T18" fmla="*/ 293 w 502"/>
              <a:gd name="T19" fmla="*/ 699 h 742"/>
              <a:gd name="T20" fmla="*/ 293 w 502"/>
              <a:gd name="T21" fmla="*/ 147 h 742"/>
              <a:gd name="T22" fmla="*/ 424 w 502"/>
              <a:gd name="T23" fmla="*/ 277 h 742"/>
              <a:gd name="T24" fmla="*/ 424 w 502"/>
              <a:gd name="T25" fmla="*/ 277 h 742"/>
              <a:gd name="T26" fmla="*/ 454 w 502"/>
              <a:gd name="T27" fmla="*/ 289 h 742"/>
              <a:gd name="T28" fmla="*/ 454 w 502"/>
              <a:gd name="T29" fmla="*/ 289 h 742"/>
              <a:gd name="T30" fmla="*/ 485 w 502"/>
              <a:gd name="T31" fmla="*/ 277 h 742"/>
              <a:gd name="T32" fmla="*/ 485 w 502"/>
              <a:gd name="T33" fmla="*/ 277 h 742"/>
              <a:gd name="T34" fmla="*/ 485 w 502"/>
              <a:gd name="T35" fmla="*/ 216 h 742"/>
              <a:gd name="T36" fmla="*/ 281 w 502"/>
              <a:gd name="T37" fmla="*/ 12 h 742"/>
              <a:gd name="T38" fmla="*/ 281 w 502"/>
              <a:gd name="T39" fmla="*/ 12 h 742"/>
              <a:gd name="T40" fmla="*/ 280 w 502"/>
              <a:gd name="T41" fmla="*/ 11 h 742"/>
              <a:gd name="T42" fmla="*/ 280 w 502"/>
              <a:gd name="T43" fmla="*/ 11 h 742"/>
              <a:gd name="T44" fmla="*/ 278 w 502"/>
              <a:gd name="T45" fmla="*/ 10 h 742"/>
              <a:gd name="T46" fmla="*/ 278 w 502"/>
              <a:gd name="T47" fmla="*/ 10 h 742"/>
              <a:gd name="T48" fmla="*/ 276 w 502"/>
              <a:gd name="T49" fmla="*/ 7 h 742"/>
              <a:gd name="T50" fmla="*/ 276 w 502"/>
              <a:gd name="T51" fmla="*/ 7 h 742"/>
              <a:gd name="T52" fmla="*/ 275 w 502"/>
              <a:gd name="T53" fmla="*/ 7 h 742"/>
              <a:gd name="T54" fmla="*/ 275 w 502"/>
              <a:gd name="T55" fmla="*/ 7 h 742"/>
              <a:gd name="T56" fmla="*/ 272 w 502"/>
              <a:gd name="T57" fmla="*/ 6 h 742"/>
              <a:gd name="T58" fmla="*/ 272 w 502"/>
              <a:gd name="T59" fmla="*/ 6 h 742"/>
              <a:gd name="T60" fmla="*/ 271 w 502"/>
              <a:gd name="T61" fmla="*/ 5 h 742"/>
              <a:gd name="T62" fmla="*/ 271 w 502"/>
              <a:gd name="T63" fmla="*/ 5 h 742"/>
              <a:gd name="T64" fmla="*/ 270 w 502"/>
              <a:gd name="T65" fmla="*/ 4 h 742"/>
              <a:gd name="T66" fmla="*/ 270 w 502"/>
              <a:gd name="T67" fmla="*/ 4 h 742"/>
              <a:gd name="T68" fmla="*/ 269 w 502"/>
              <a:gd name="T69" fmla="*/ 4 h 742"/>
              <a:gd name="T70" fmla="*/ 269 w 502"/>
              <a:gd name="T71" fmla="*/ 4 h 742"/>
              <a:gd name="T72" fmla="*/ 268 w 502"/>
              <a:gd name="T73" fmla="*/ 3 h 742"/>
              <a:gd name="T74" fmla="*/ 268 w 502"/>
              <a:gd name="T75" fmla="*/ 3 h 742"/>
              <a:gd name="T76" fmla="*/ 264 w 502"/>
              <a:gd name="T77" fmla="*/ 2 h 742"/>
              <a:gd name="T78" fmla="*/ 264 w 502"/>
              <a:gd name="T79" fmla="*/ 2 h 742"/>
              <a:gd name="T80" fmla="*/ 264 w 502"/>
              <a:gd name="T81" fmla="*/ 2 h 742"/>
              <a:gd name="T82" fmla="*/ 264 w 502"/>
              <a:gd name="T83" fmla="*/ 2 h 742"/>
              <a:gd name="T84" fmla="*/ 260 w 502"/>
              <a:gd name="T85" fmla="*/ 1 h 742"/>
              <a:gd name="T86" fmla="*/ 260 w 502"/>
              <a:gd name="T87" fmla="*/ 1 h 742"/>
              <a:gd name="T88" fmla="*/ 259 w 502"/>
              <a:gd name="T89" fmla="*/ 1 h 742"/>
              <a:gd name="T90" fmla="*/ 259 w 502"/>
              <a:gd name="T91" fmla="*/ 1 h 742"/>
              <a:gd name="T92" fmla="*/ 251 w 502"/>
              <a:gd name="T93" fmla="*/ 0 h 742"/>
              <a:gd name="T94" fmla="*/ 251 w 502"/>
              <a:gd name="T95" fmla="*/ 0 h 742"/>
              <a:gd name="T96" fmla="*/ 225 w 502"/>
              <a:gd name="T97" fmla="*/ 9 h 742"/>
              <a:gd name="T98" fmla="*/ 225 w 502"/>
              <a:gd name="T99" fmla="*/ 9 h 742"/>
              <a:gd name="T100" fmla="*/ 220 w 502"/>
              <a:gd name="T101" fmla="*/ 12 h 742"/>
              <a:gd name="T102" fmla="*/ 17 w 502"/>
              <a:gd name="T103" fmla="*/ 216 h 742"/>
              <a:gd name="T104" fmla="*/ 17 w 502"/>
              <a:gd name="T105" fmla="*/ 216 h 742"/>
              <a:gd name="T106" fmla="*/ 17 w 502"/>
              <a:gd name="T107" fmla="*/ 277 h 742"/>
              <a:gd name="T108" fmla="*/ 17 w 502"/>
              <a:gd name="T109" fmla="*/ 277 h 742"/>
              <a:gd name="T110" fmla="*/ 47 w 502"/>
              <a:gd name="T111" fmla="*/ 289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2" h="742">
                <a:moveTo>
                  <a:pt x="47" y="289"/>
                </a:moveTo>
                <a:lnTo>
                  <a:pt x="47" y="289"/>
                </a:lnTo>
                <a:cubicBezTo>
                  <a:pt x="58" y="289"/>
                  <a:pt x="69" y="285"/>
                  <a:pt x="78" y="277"/>
                </a:cubicBezTo>
                <a:lnTo>
                  <a:pt x="208" y="147"/>
                </a:lnTo>
                <a:lnTo>
                  <a:pt x="207" y="698"/>
                </a:lnTo>
                <a:lnTo>
                  <a:pt x="207" y="698"/>
                </a:lnTo>
                <a:cubicBezTo>
                  <a:pt x="207" y="722"/>
                  <a:pt x="226" y="741"/>
                  <a:pt x="250" y="741"/>
                </a:cubicBezTo>
                <a:lnTo>
                  <a:pt x="250" y="741"/>
                </a:lnTo>
                <a:lnTo>
                  <a:pt x="250" y="741"/>
                </a:lnTo>
                <a:cubicBezTo>
                  <a:pt x="274" y="741"/>
                  <a:pt x="293" y="722"/>
                  <a:pt x="293" y="699"/>
                </a:cubicBezTo>
                <a:lnTo>
                  <a:pt x="293" y="147"/>
                </a:lnTo>
                <a:lnTo>
                  <a:pt x="424" y="277"/>
                </a:lnTo>
                <a:lnTo>
                  <a:pt x="424" y="277"/>
                </a:lnTo>
                <a:cubicBezTo>
                  <a:pt x="432" y="285"/>
                  <a:pt x="443" y="289"/>
                  <a:pt x="454" y="289"/>
                </a:cubicBezTo>
                <a:lnTo>
                  <a:pt x="454" y="289"/>
                </a:lnTo>
                <a:cubicBezTo>
                  <a:pt x="465" y="289"/>
                  <a:pt x="476" y="285"/>
                  <a:pt x="485" y="277"/>
                </a:cubicBezTo>
                <a:lnTo>
                  <a:pt x="485" y="277"/>
                </a:lnTo>
                <a:cubicBezTo>
                  <a:pt x="501" y="260"/>
                  <a:pt x="501" y="233"/>
                  <a:pt x="485" y="216"/>
                </a:cubicBezTo>
                <a:lnTo>
                  <a:pt x="281" y="12"/>
                </a:lnTo>
                <a:lnTo>
                  <a:pt x="281" y="12"/>
                </a:lnTo>
                <a:lnTo>
                  <a:pt x="280" y="11"/>
                </a:lnTo>
                <a:lnTo>
                  <a:pt x="280" y="11"/>
                </a:lnTo>
                <a:cubicBezTo>
                  <a:pt x="279" y="11"/>
                  <a:pt x="279" y="10"/>
                  <a:pt x="278" y="10"/>
                </a:cubicBezTo>
                <a:lnTo>
                  <a:pt x="278" y="10"/>
                </a:lnTo>
                <a:cubicBezTo>
                  <a:pt x="278" y="9"/>
                  <a:pt x="276" y="8"/>
                  <a:pt x="276" y="7"/>
                </a:cubicBezTo>
                <a:lnTo>
                  <a:pt x="276" y="7"/>
                </a:lnTo>
                <a:cubicBezTo>
                  <a:pt x="275" y="7"/>
                  <a:pt x="275" y="7"/>
                  <a:pt x="275" y="7"/>
                </a:cubicBezTo>
                <a:lnTo>
                  <a:pt x="275" y="7"/>
                </a:lnTo>
                <a:cubicBezTo>
                  <a:pt x="274" y="7"/>
                  <a:pt x="273" y="6"/>
                  <a:pt x="272" y="6"/>
                </a:cubicBezTo>
                <a:lnTo>
                  <a:pt x="272" y="6"/>
                </a:lnTo>
                <a:cubicBezTo>
                  <a:pt x="271" y="5"/>
                  <a:pt x="271" y="5"/>
                  <a:pt x="271" y="5"/>
                </a:cubicBezTo>
                <a:lnTo>
                  <a:pt x="271" y="5"/>
                </a:lnTo>
                <a:lnTo>
                  <a:pt x="270" y="4"/>
                </a:lnTo>
                <a:lnTo>
                  <a:pt x="270" y="4"/>
                </a:lnTo>
                <a:cubicBezTo>
                  <a:pt x="269" y="4"/>
                  <a:pt x="269" y="4"/>
                  <a:pt x="269" y="4"/>
                </a:cubicBezTo>
                <a:lnTo>
                  <a:pt x="269" y="4"/>
                </a:lnTo>
                <a:cubicBezTo>
                  <a:pt x="268" y="3"/>
                  <a:pt x="268" y="3"/>
                  <a:pt x="268" y="3"/>
                </a:cubicBezTo>
                <a:lnTo>
                  <a:pt x="268" y="3"/>
                </a:lnTo>
                <a:cubicBezTo>
                  <a:pt x="267" y="3"/>
                  <a:pt x="265" y="3"/>
                  <a:pt x="264" y="2"/>
                </a:cubicBezTo>
                <a:lnTo>
                  <a:pt x="264" y="2"/>
                </a:lnTo>
                <a:lnTo>
                  <a:pt x="264" y="2"/>
                </a:lnTo>
                <a:lnTo>
                  <a:pt x="264" y="2"/>
                </a:lnTo>
                <a:cubicBezTo>
                  <a:pt x="262" y="1"/>
                  <a:pt x="261" y="1"/>
                  <a:pt x="260" y="1"/>
                </a:cubicBezTo>
                <a:lnTo>
                  <a:pt x="260" y="1"/>
                </a:lnTo>
                <a:cubicBezTo>
                  <a:pt x="260" y="1"/>
                  <a:pt x="260" y="1"/>
                  <a:pt x="259" y="1"/>
                </a:cubicBezTo>
                <a:lnTo>
                  <a:pt x="259" y="1"/>
                </a:lnTo>
                <a:cubicBezTo>
                  <a:pt x="257" y="0"/>
                  <a:pt x="254" y="0"/>
                  <a:pt x="251" y="0"/>
                </a:cubicBezTo>
                <a:lnTo>
                  <a:pt x="251" y="0"/>
                </a:lnTo>
                <a:cubicBezTo>
                  <a:pt x="241" y="0"/>
                  <a:pt x="232" y="3"/>
                  <a:pt x="225" y="9"/>
                </a:cubicBezTo>
                <a:lnTo>
                  <a:pt x="225" y="9"/>
                </a:lnTo>
                <a:cubicBezTo>
                  <a:pt x="223" y="10"/>
                  <a:pt x="222" y="11"/>
                  <a:pt x="220" y="12"/>
                </a:cubicBezTo>
                <a:lnTo>
                  <a:pt x="17" y="216"/>
                </a:lnTo>
                <a:lnTo>
                  <a:pt x="17" y="216"/>
                </a:lnTo>
                <a:cubicBezTo>
                  <a:pt x="0" y="233"/>
                  <a:pt x="0" y="260"/>
                  <a:pt x="17" y="277"/>
                </a:cubicBezTo>
                <a:lnTo>
                  <a:pt x="17" y="277"/>
                </a:lnTo>
                <a:cubicBezTo>
                  <a:pt x="25" y="285"/>
                  <a:pt x="36" y="289"/>
                  <a:pt x="47" y="28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" name="Freeform 185"/>
          <p:cNvSpPr>
            <a:spLocks noChangeArrowheads="1"/>
          </p:cNvSpPr>
          <p:nvPr/>
        </p:nvSpPr>
        <p:spPr bwMode="auto">
          <a:xfrm>
            <a:off x="4262839" y="4988879"/>
            <a:ext cx="830720" cy="1312743"/>
          </a:xfrm>
          <a:custGeom>
            <a:avLst/>
            <a:gdLst>
              <a:gd name="T0" fmla="*/ 356 w 713"/>
              <a:gd name="T1" fmla="*/ 73 h 1127"/>
              <a:gd name="T2" fmla="*/ 356 w 713"/>
              <a:gd name="T3" fmla="*/ 73 h 1127"/>
              <a:gd name="T4" fmla="*/ 73 w 713"/>
              <a:gd name="T5" fmla="*/ 356 h 1127"/>
              <a:gd name="T6" fmla="*/ 73 w 713"/>
              <a:gd name="T7" fmla="*/ 356 h 1127"/>
              <a:gd name="T8" fmla="*/ 231 w 713"/>
              <a:gd name="T9" fmla="*/ 783 h 1127"/>
              <a:gd name="T10" fmla="*/ 231 w 713"/>
              <a:gd name="T11" fmla="*/ 783 h 1127"/>
              <a:gd name="T12" fmla="*/ 361 w 713"/>
              <a:gd name="T13" fmla="*/ 1018 h 1127"/>
              <a:gd name="T14" fmla="*/ 361 w 713"/>
              <a:gd name="T15" fmla="*/ 1018 h 1127"/>
              <a:gd name="T16" fmla="*/ 486 w 713"/>
              <a:gd name="T17" fmla="*/ 784 h 1127"/>
              <a:gd name="T18" fmla="*/ 486 w 713"/>
              <a:gd name="T19" fmla="*/ 784 h 1127"/>
              <a:gd name="T20" fmla="*/ 639 w 713"/>
              <a:gd name="T21" fmla="*/ 356 h 1127"/>
              <a:gd name="T22" fmla="*/ 639 w 713"/>
              <a:gd name="T23" fmla="*/ 356 h 1127"/>
              <a:gd name="T24" fmla="*/ 356 w 713"/>
              <a:gd name="T25" fmla="*/ 73 h 1127"/>
              <a:gd name="T26" fmla="*/ 361 w 713"/>
              <a:gd name="T27" fmla="*/ 1126 h 1127"/>
              <a:gd name="T28" fmla="*/ 361 w 713"/>
              <a:gd name="T29" fmla="*/ 1126 h 1127"/>
              <a:gd name="T30" fmla="*/ 330 w 713"/>
              <a:gd name="T31" fmla="*/ 1109 h 1127"/>
              <a:gd name="T32" fmla="*/ 330 w 713"/>
              <a:gd name="T33" fmla="*/ 1109 h 1127"/>
              <a:gd name="T34" fmla="*/ 166 w 713"/>
              <a:gd name="T35" fmla="*/ 817 h 1127"/>
              <a:gd name="T36" fmla="*/ 166 w 713"/>
              <a:gd name="T37" fmla="*/ 817 h 1127"/>
              <a:gd name="T38" fmla="*/ 0 w 713"/>
              <a:gd name="T39" fmla="*/ 356 h 1127"/>
              <a:gd name="T40" fmla="*/ 0 w 713"/>
              <a:gd name="T41" fmla="*/ 356 h 1127"/>
              <a:gd name="T42" fmla="*/ 356 w 713"/>
              <a:gd name="T43" fmla="*/ 0 h 1127"/>
              <a:gd name="T44" fmla="*/ 356 w 713"/>
              <a:gd name="T45" fmla="*/ 0 h 1127"/>
              <a:gd name="T46" fmla="*/ 712 w 713"/>
              <a:gd name="T47" fmla="*/ 356 h 1127"/>
              <a:gd name="T48" fmla="*/ 712 w 713"/>
              <a:gd name="T49" fmla="*/ 356 h 1127"/>
              <a:gd name="T50" fmla="*/ 551 w 713"/>
              <a:gd name="T51" fmla="*/ 817 h 1127"/>
              <a:gd name="T52" fmla="*/ 551 w 713"/>
              <a:gd name="T53" fmla="*/ 817 h 1127"/>
              <a:gd name="T54" fmla="*/ 393 w 713"/>
              <a:gd name="T55" fmla="*/ 1108 h 1127"/>
              <a:gd name="T56" fmla="*/ 393 w 713"/>
              <a:gd name="T57" fmla="*/ 1108 h 1127"/>
              <a:gd name="T58" fmla="*/ 361 w 713"/>
              <a:gd name="T59" fmla="*/ 1126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13" h="1127">
                <a:moveTo>
                  <a:pt x="356" y="73"/>
                </a:moveTo>
                <a:lnTo>
                  <a:pt x="356" y="73"/>
                </a:lnTo>
                <a:cubicBezTo>
                  <a:pt x="200" y="73"/>
                  <a:pt x="73" y="200"/>
                  <a:pt x="73" y="356"/>
                </a:cubicBezTo>
                <a:lnTo>
                  <a:pt x="73" y="356"/>
                </a:lnTo>
                <a:cubicBezTo>
                  <a:pt x="73" y="411"/>
                  <a:pt x="100" y="530"/>
                  <a:pt x="231" y="783"/>
                </a:cubicBezTo>
                <a:lnTo>
                  <a:pt x="231" y="783"/>
                </a:lnTo>
                <a:cubicBezTo>
                  <a:pt x="280" y="878"/>
                  <a:pt x="330" y="965"/>
                  <a:pt x="361" y="1018"/>
                </a:cubicBezTo>
                <a:lnTo>
                  <a:pt x="361" y="1018"/>
                </a:lnTo>
                <a:cubicBezTo>
                  <a:pt x="391" y="965"/>
                  <a:pt x="438" y="879"/>
                  <a:pt x="486" y="784"/>
                </a:cubicBezTo>
                <a:lnTo>
                  <a:pt x="486" y="784"/>
                </a:lnTo>
                <a:cubicBezTo>
                  <a:pt x="613" y="530"/>
                  <a:pt x="639" y="411"/>
                  <a:pt x="639" y="356"/>
                </a:cubicBezTo>
                <a:lnTo>
                  <a:pt x="639" y="356"/>
                </a:lnTo>
                <a:cubicBezTo>
                  <a:pt x="639" y="200"/>
                  <a:pt x="512" y="73"/>
                  <a:pt x="356" y="73"/>
                </a:cubicBezTo>
                <a:close/>
                <a:moveTo>
                  <a:pt x="361" y="1126"/>
                </a:moveTo>
                <a:lnTo>
                  <a:pt x="361" y="1126"/>
                </a:lnTo>
                <a:cubicBezTo>
                  <a:pt x="349" y="1126"/>
                  <a:pt x="337" y="1119"/>
                  <a:pt x="330" y="1109"/>
                </a:cubicBezTo>
                <a:lnTo>
                  <a:pt x="330" y="1109"/>
                </a:lnTo>
                <a:cubicBezTo>
                  <a:pt x="330" y="1107"/>
                  <a:pt x="247" y="974"/>
                  <a:pt x="166" y="817"/>
                </a:cubicBezTo>
                <a:lnTo>
                  <a:pt x="166" y="817"/>
                </a:lnTo>
                <a:cubicBezTo>
                  <a:pt x="56" y="603"/>
                  <a:pt x="0" y="448"/>
                  <a:pt x="0" y="356"/>
                </a:cubicBezTo>
                <a:lnTo>
                  <a:pt x="0" y="356"/>
                </a:lnTo>
                <a:cubicBezTo>
                  <a:pt x="0" y="160"/>
                  <a:pt x="160" y="0"/>
                  <a:pt x="356" y="0"/>
                </a:cubicBezTo>
                <a:lnTo>
                  <a:pt x="356" y="0"/>
                </a:lnTo>
                <a:cubicBezTo>
                  <a:pt x="552" y="0"/>
                  <a:pt x="712" y="160"/>
                  <a:pt x="712" y="356"/>
                </a:cubicBezTo>
                <a:lnTo>
                  <a:pt x="712" y="356"/>
                </a:lnTo>
                <a:cubicBezTo>
                  <a:pt x="712" y="448"/>
                  <a:pt x="658" y="603"/>
                  <a:pt x="551" y="817"/>
                </a:cubicBezTo>
                <a:lnTo>
                  <a:pt x="551" y="817"/>
                </a:lnTo>
                <a:cubicBezTo>
                  <a:pt x="473" y="974"/>
                  <a:pt x="393" y="1107"/>
                  <a:pt x="393" y="1108"/>
                </a:cubicBezTo>
                <a:lnTo>
                  <a:pt x="393" y="1108"/>
                </a:lnTo>
                <a:cubicBezTo>
                  <a:pt x="386" y="1119"/>
                  <a:pt x="374" y="1126"/>
                  <a:pt x="361" y="1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Freeform 186"/>
          <p:cNvSpPr>
            <a:spLocks noChangeArrowheads="1"/>
          </p:cNvSpPr>
          <p:nvPr/>
        </p:nvSpPr>
        <p:spPr bwMode="auto">
          <a:xfrm>
            <a:off x="4483340" y="5193995"/>
            <a:ext cx="389721" cy="389721"/>
          </a:xfrm>
          <a:custGeom>
            <a:avLst/>
            <a:gdLst>
              <a:gd name="T0" fmla="*/ 166 w 333"/>
              <a:gd name="T1" fmla="*/ 73 h 333"/>
              <a:gd name="T2" fmla="*/ 166 w 333"/>
              <a:gd name="T3" fmla="*/ 73 h 333"/>
              <a:gd name="T4" fmla="*/ 73 w 333"/>
              <a:gd name="T5" fmla="*/ 166 h 333"/>
              <a:gd name="T6" fmla="*/ 73 w 333"/>
              <a:gd name="T7" fmla="*/ 166 h 333"/>
              <a:gd name="T8" fmla="*/ 166 w 333"/>
              <a:gd name="T9" fmla="*/ 259 h 333"/>
              <a:gd name="T10" fmla="*/ 166 w 333"/>
              <a:gd name="T11" fmla="*/ 259 h 333"/>
              <a:gd name="T12" fmla="*/ 259 w 333"/>
              <a:gd name="T13" fmla="*/ 166 h 333"/>
              <a:gd name="T14" fmla="*/ 259 w 333"/>
              <a:gd name="T15" fmla="*/ 166 h 333"/>
              <a:gd name="T16" fmla="*/ 166 w 333"/>
              <a:gd name="T17" fmla="*/ 73 h 333"/>
              <a:gd name="T18" fmla="*/ 166 w 333"/>
              <a:gd name="T19" fmla="*/ 332 h 333"/>
              <a:gd name="T20" fmla="*/ 166 w 333"/>
              <a:gd name="T21" fmla="*/ 332 h 333"/>
              <a:gd name="T22" fmla="*/ 0 w 333"/>
              <a:gd name="T23" fmla="*/ 166 h 333"/>
              <a:gd name="T24" fmla="*/ 0 w 333"/>
              <a:gd name="T25" fmla="*/ 166 h 333"/>
              <a:gd name="T26" fmla="*/ 166 w 333"/>
              <a:gd name="T27" fmla="*/ 0 h 333"/>
              <a:gd name="T28" fmla="*/ 166 w 333"/>
              <a:gd name="T29" fmla="*/ 0 h 333"/>
              <a:gd name="T30" fmla="*/ 332 w 333"/>
              <a:gd name="T31" fmla="*/ 166 h 333"/>
              <a:gd name="T32" fmla="*/ 332 w 333"/>
              <a:gd name="T33" fmla="*/ 166 h 333"/>
              <a:gd name="T34" fmla="*/ 166 w 333"/>
              <a:gd name="T35" fmla="*/ 332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3" h="333">
                <a:moveTo>
                  <a:pt x="166" y="73"/>
                </a:moveTo>
                <a:lnTo>
                  <a:pt x="166" y="73"/>
                </a:lnTo>
                <a:cubicBezTo>
                  <a:pt x="115" y="73"/>
                  <a:pt x="73" y="115"/>
                  <a:pt x="73" y="166"/>
                </a:cubicBezTo>
                <a:lnTo>
                  <a:pt x="73" y="166"/>
                </a:lnTo>
                <a:cubicBezTo>
                  <a:pt x="73" y="217"/>
                  <a:pt x="115" y="259"/>
                  <a:pt x="166" y="259"/>
                </a:cubicBezTo>
                <a:lnTo>
                  <a:pt x="166" y="259"/>
                </a:lnTo>
                <a:cubicBezTo>
                  <a:pt x="217" y="259"/>
                  <a:pt x="259" y="217"/>
                  <a:pt x="259" y="166"/>
                </a:cubicBezTo>
                <a:lnTo>
                  <a:pt x="259" y="166"/>
                </a:lnTo>
                <a:cubicBezTo>
                  <a:pt x="259" y="115"/>
                  <a:pt x="217" y="73"/>
                  <a:pt x="166" y="73"/>
                </a:cubicBezTo>
                <a:close/>
                <a:moveTo>
                  <a:pt x="166" y="332"/>
                </a:moveTo>
                <a:lnTo>
                  <a:pt x="166" y="332"/>
                </a:lnTo>
                <a:cubicBezTo>
                  <a:pt x="75" y="332"/>
                  <a:pt x="0" y="257"/>
                  <a:pt x="0" y="166"/>
                </a:cubicBezTo>
                <a:lnTo>
                  <a:pt x="0" y="166"/>
                </a:lnTo>
                <a:cubicBezTo>
                  <a:pt x="0" y="74"/>
                  <a:pt x="75" y="0"/>
                  <a:pt x="166" y="0"/>
                </a:cubicBezTo>
                <a:lnTo>
                  <a:pt x="166" y="0"/>
                </a:lnTo>
                <a:cubicBezTo>
                  <a:pt x="257" y="0"/>
                  <a:pt x="332" y="74"/>
                  <a:pt x="332" y="166"/>
                </a:cubicBezTo>
                <a:lnTo>
                  <a:pt x="332" y="166"/>
                </a:lnTo>
                <a:cubicBezTo>
                  <a:pt x="332" y="257"/>
                  <a:pt x="257" y="332"/>
                  <a:pt x="166" y="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" name="Freeform 187"/>
          <p:cNvSpPr>
            <a:spLocks noChangeArrowheads="1"/>
          </p:cNvSpPr>
          <p:nvPr/>
        </p:nvSpPr>
        <p:spPr bwMode="auto">
          <a:xfrm>
            <a:off x="6842175" y="5235018"/>
            <a:ext cx="933278" cy="887125"/>
          </a:xfrm>
          <a:custGeom>
            <a:avLst/>
            <a:gdLst>
              <a:gd name="T0" fmla="*/ 401 w 804"/>
              <a:gd name="T1" fmla="*/ 760 h 761"/>
              <a:gd name="T2" fmla="*/ 401 w 804"/>
              <a:gd name="T3" fmla="*/ 760 h 761"/>
              <a:gd name="T4" fmla="*/ 118 w 804"/>
              <a:gd name="T5" fmla="*/ 642 h 761"/>
              <a:gd name="T6" fmla="*/ 118 w 804"/>
              <a:gd name="T7" fmla="*/ 642 h 761"/>
              <a:gd name="T8" fmla="*/ 0 w 804"/>
              <a:gd name="T9" fmla="*/ 359 h 761"/>
              <a:gd name="T10" fmla="*/ 0 w 804"/>
              <a:gd name="T11" fmla="*/ 359 h 761"/>
              <a:gd name="T12" fmla="*/ 55 w 804"/>
              <a:gd name="T13" fmla="*/ 155 h 761"/>
              <a:gd name="T14" fmla="*/ 55 w 804"/>
              <a:gd name="T15" fmla="*/ 155 h 761"/>
              <a:gd name="T16" fmla="*/ 200 w 804"/>
              <a:gd name="T17" fmla="*/ 11 h 761"/>
              <a:gd name="T18" fmla="*/ 200 w 804"/>
              <a:gd name="T19" fmla="*/ 11 h 761"/>
              <a:gd name="T20" fmla="*/ 246 w 804"/>
              <a:gd name="T21" fmla="*/ 23 h 761"/>
              <a:gd name="T22" fmla="*/ 246 w 804"/>
              <a:gd name="T23" fmla="*/ 23 h 761"/>
              <a:gd name="T24" fmla="*/ 234 w 804"/>
              <a:gd name="T25" fmla="*/ 70 h 761"/>
              <a:gd name="T26" fmla="*/ 234 w 804"/>
              <a:gd name="T27" fmla="*/ 70 h 761"/>
              <a:gd name="T28" fmla="*/ 114 w 804"/>
              <a:gd name="T29" fmla="*/ 190 h 761"/>
              <a:gd name="T30" fmla="*/ 114 w 804"/>
              <a:gd name="T31" fmla="*/ 190 h 761"/>
              <a:gd name="T32" fmla="*/ 68 w 804"/>
              <a:gd name="T33" fmla="*/ 359 h 761"/>
              <a:gd name="T34" fmla="*/ 68 w 804"/>
              <a:gd name="T35" fmla="*/ 359 h 761"/>
              <a:gd name="T36" fmla="*/ 401 w 804"/>
              <a:gd name="T37" fmla="*/ 692 h 761"/>
              <a:gd name="T38" fmla="*/ 401 w 804"/>
              <a:gd name="T39" fmla="*/ 692 h 761"/>
              <a:gd name="T40" fmla="*/ 735 w 804"/>
              <a:gd name="T41" fmla="*/ 359 h 761"/>
              <a:gd name="T42" fmla="*/ 735 w 804"/>
              <a:gd name="T43" fmla="*/ 359 h 761"/>
              <a:gd name="T44" fmla="*/ 689 w 804"/>
              <a:gd name="T45" fmla="*/ 188 h 761"/>
              <a:gd name="T46" fmla="*/ 689 w 804"/>
              <a:gd name="T47" fmla="*/ 188 h 761"/>
              <a:gd name="T48" fmla="*/ 566 w 804"/>
              <a:gd name="T49" fmla="*/ 68 h 761"/>
              <a:gd name="T50" fmla="*/ 566 w 804"/>
              <a:gd name="T51" fmla="*/ 68 h 761"/>
              <a:gd name="T52" fmla="*/ 553 w 804"/>
              <a:gd name="T53" fmla="*/ 22 h 761"/>
              <a:gd name="T54" fmla="*/ 553 w 804"/>
              <a:gd name="T55" fmla="*/ 22 h 761"/>
              <a:gd name="T56" fmla="*/ 600 w 804"/>
              <a:gd name="T57" fmla="*/ 9 h 761"/>
              <a:gd name="T58" fmla="*/ 600 w 804"/>
              <a:gd name="T59" fmla="*/ 9 h 761"/>
              <a:gd name="T60" fmla="*/ 747 w 804"/>
              <a:gd name="T61" fmla="*/ 153 h 761"/>
              <a:gd name="T62" fmla="*/ 747 w 804"/>
              <a:gd name="T63" fmla="*/ 153 h 761"/>
              <a:gd name="T64" fmla="*/ 803 w 804"/>
              <a:gd name="T65" fmla="*/ 359 h 761"/>
              <a:gd name="T66" fmla="*/ 803 w 804"/>
              <a:gd name="T67" fmla="*/ 359 h 761"/>
              <a:gd name="T68" fmla="*/ 686 w 804"/>
              <a:gd name="T69" fmla="*/ 642 h 761"/>
              <a:gd name="T70" fmla="*/ 686 w 804"/>
              <a:gd name="T71" fmla="*/ 642 h 761"/>
              <a:gd name="T72" fmla="*/ 401 w 804"/>
              <a:gd name="T73" fmla="*/ 760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04" h="761">
                <a:moveTo>
                  <a:pt x="401" y="760"/>
                </a:moveTo>
                <a:lnTo>
                  <a:pt x="401" y="760"/>
                </a:lnTo>
                <a:cubicBezTo>
                  <a:pt x="294" y="760"/>
                  <a:pt x="193" y="718"/>
                  <a:pt x="118" y="642"/>
                </a:cubicBezTo>
                <a:lnTo>
                  <a:pt x="118" y="642"/>
                </a:lnTo>
                <a:cubicBezTo>
                  <a:pt x="42" y="566"/>
                  <a:pt x="0" y="466"/>
                  <a:pt x="0" y="359"/>
                </a:cubicBezTo>
                <a:lnTo>
                  <a:pt x="0" y="359"/>
                </a:lnTo>
                <a:cubicBezTo>
                  <a:pt x="0" y="287"/>
                  <a:pt x="18" y="217"/>
                  <a:pt x="55" y="155"/>
                </a:cubicBezTo>
                <a:lnTo>
                  <a:pt x="55" y="155"/>
                </a:lnTo>
                <a:cubicBezTo>
                  <a:pt x="90" y="96"/>
                  <a:pt x="139" y="45"/>
                  <a:pt x="200" y="11"/>
                </a:cubicBezTo>
                <a:lnTo>
                  <a:pt x="200" y="11"/>
                </a:lnTo>
                <a:cubicBezTo>
                  <a:pt x="216" y="2"/>
                  <a:pt x="237" y="7"/>
                  <a:pt x="246" y="23"/>
                </a:cubicBezTo>
                <a:lnTo>
                  <a:pt x="246" y="23"/>
                </a:lnTo>
                <a:cubicBezTo>
                  <a:pt x="256" y="39"/>
                  <a:pt x="250" y="60"/>
                  <a:pt x="234" y="70"/>
                </a:cubicBezTo>
                <a:lnTo>
                  <a:pt x="234" y="70"/>
                </a:lnTo>
                <a:cubicBezTo>
                  <a:pt x="184" y="99"/>
                  <a:pt x="143" y="140"/>
                  <a:pt x="114" y="190"/>
                </a:cubicBezTo>
                <a:lnTo>
                  <a:pt x="114" y="190"/>
                </a:lnTo>
                <a:cubicBezTo>
                  <a:pt x="84" y="240"/>
                  <a:pt x="68" y="299"/>
                  <a:pt x="68" y="359"/>
                </a:cubicBezTo>
                <a:lnTo>
                  <a:pt x="68" y="359"/>
                </a:lnTo>
                <a:cubicBezTo>
                  <a:pt x="68" y="542"/>
                  <a:pt x="218" y="692"/>
                  <a:pt x="401" y="692"/>
                </a:cubicBezTo>
                <a:lnTo>
                  <a:pt x="401" y="692"/>
                </a:lnTo>
                <a:cubicBezTo>
                  <a:pt x="585" y="692"/>
                  <a:pt x="735" y="542"/>
                  <a:pt x="735" y="359"/>
                </a:cubicBezTo>
                <a:lnTo>
                  <a:pt x="735" y="359"/>
                </a:lnTo>
                <a:cubicBezTo>
                  <a:pt x="735" y="298"/>
                  <a:pt x="719" y="239"/>
                  <a:pt x="689" y="188"/>
                </a:cubicBezTo>
                <a:lnTo>
                  <a:pt x="689" y="188"/>
                </a:lnTo>
                <a:cubicBezTo>
                  <a:pt x="659" y="138"/>
                  <a:pt x="617" y="97"/>
                  <a:pt x="566" y="68"/>
                </a:cubicBezTo>
                <a:lnTo>
                  <a:pt x="566" y="68"/>
                </a:lnTo>
                <a:cubicBezTo>
                  <a:pt x="550" y="59"/>
                  <a:pt x="544" y="38"/>
                  <a:pt x="553" y="22"/>
                </a:cubicBezTo>
                <a:lnTo>
                  <a:pt x="553" y="22"/>
                </a:lnTo>
                <a:cubicBezTo>
                  <a:pt x="563" y="5"/>
                  <a:pt x="584" y="0"/>
                  <a:pt x="600" y="9"/>
                </a:cubicBezTo>
                <a:lnTo>
                  <a:pt x="600" y="9"/>
                </a:lnTo>
                <a:cubicBezTo>
                  <a:pt x="661" y="43"/>
                  <a:pt x="711" y="93"/>
                  <a:pt x="747" y="153"/>
                </a:cubicBezTo>
                <a:lnTo>
                  <a:pt x="747" y="153"/>
                </a:lnTo>
                <a:cubicBezTo>
                  <a:pt x="784" y="215"/>
                  <a:pt x="803" y="286"/>
                  <a:pt x="803" y="359"/>
                </a:cubicBezTo>
                <a:lnTo>
                  <a:pt x="803" y="359"/>
                </a:lnTo>
                <a:cubicBezTo>
                  <a:pt x="803" y="466"/>
                  <a:pt x="762" y="566"/>
                  <a:pt x="686" y="642"/>
                </a:cubicBezTo>
                <a:lnTo>
                  <a:pt x="686" y="642"/>
                </a:lnTo>
                <a:cubicBezTo>
                  <a:pt x="610" y="718"/>
                  <a:pt x="509" y="760"/>
                  <a:pt x="401" y="7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" name="Freeform 188"/>
          <p:cNvSpPr>
            <a:spLocks noChangeArrowheads="1"/>
          </p:cNvSpPr>
          <p:nvPr/>
        </p:nvSpPr>
        <p:spPr bwMode="auto">
          <a:xfrm>
            <a:off x="7267789" y="5188865"/>
            <a:ext cx="82046" cy="441000"/>
          </a:xfrm>
          <a:custGeom>
            <a:avLst/>
            <a:gdLst>
              <a:gd name="T0" fmla="*/ 35 w 70"/>
              <a:gd name="T1" fmla="*/ 377 h 378"/>
              <a:gd name="T2" fmla="*/ 35 w 70"/>
              <a:gd name="T3" fmla="*/ 377 h 378"/>
              <a:gd name="T4" fmla="*/ 35 w 70"/>
              <a:gd name="T5" fmla="*/ 377 h 378"/>
              <a:gd name="T6" fmla="*/ 0 w 70"/>
              <a:gd name="T7" fmla="*/ 342 h 378"/>
              <a:gd name="T8" fmla="*/ 1 w 70"/>
              <a:gd name="T9" fmla="*/ 34 h 378"/>
              <a:gd name="T10" fmla="*/ 1 w 70"/>
              <a:gd name="T11" fmla="*/ 34 h 378"/>
              <a:gd name="T12" fmla="*/ 35 w 70"/>
              <a:gd name="T13" fmla="*/ 0 h 378"/>
              <a:gd name="T14" fmla="*/ 35 w 70"/>
              <a:gd name="T15" fmla="*/ 0 h 378"/>
              <a:gd name="T16" fmla="*/ 35 w 70"/>
              <a:gd name="T17" fmla="*/ 0 h 378"/>
              <a:gd name="T18" fmla="*/ 69 w 70"/>
              <a:gd name="T19" fmla="*/ 34 h 378"/>
              <a:gd name="T20" fmla="*/ 69 w 70"/>
              <a:gd name="T21" fmla="*/ 342 h 378"/>
              <a:gd name="T22" fmla="*/ 69 w 70"/>
              <a:gd name="T23" fmla="*/ 342 h 378"/>
              <a:gd name="T24" fmla="*/ 35 w 70"/>
              <a:gd name="T25" fmla="*/ 377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0" h="378">
                <a:moveTo>
                  <a:pt x="35" y="377"/>
                </a:moveTo>
                <a:lnTo>
                  <a:pt x="35" y="377"/>
                </a:lnTo>
                <a:lnTo>
                  <a:pt x="35" y="377"/>
                </a:lnTo>
                <a:cubicBezTo>
                  <a:pt x="16" y="377"/>
                  <a:pt x="0" y="361"/>
                  <a:pt x="0" y="342"/>
                </a:cubicBezTo>
                <a:lnTo>
                  <a:pt x="1" y="34"/>
                </a:lnTo>
                <a:lnTo>
                  <a:pt x="1" y="34"/>
                </a:lnTo>
                <a:cubicBezTo>
                  <a:pt x="1" y="15"/>
                  <a:pt x="16" y="0"/>
                  <a:pt x="35" y="0"/>
                </a:cubicBezTo>
                <a:lnTo>
                  <a:pt x="35" y="0"/>
                </a:lnTo>
                <a:lnTo>
                  <a:pt x="35" y="0"/>
                </a:lnTo>
                <a:cubicBezTo>
                  <a:pt x="54" y="0"/>
                  <a:pt x="69" y="15"/>
                  <a:pt x="69" y="34"/>
                </a:cubicBezTo>
                <a:lnTo>
                  <a:pt x="69" y="342"/>
                </a:lnTo>
                <a:lnTo>
                  <a:pt x="69" y="342"/>
                </a:lnTo>
                <a:cubicBezTo>
                  <a:pt x="69" y="361"/>
                  <a:pt x="54" y="377"/>
                  <a:pt x="35" y="3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6" name="CuadroTexto 545"/>
          <p:cNvSpPr txBox="1"/>
          <p:nvPr/>
        </p:nvSpPr>
        <p:spPr>
          <a:xfrm>
            <a:off x="8231313" y="-23675"/>
            <a:ext cx="8843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Literature review</a:t>
            </a:r>
          </a:p>
        </p:txBody>
      </p:sp>
      <p:sp>
        <p:nvSpPr>
          <p:cNvPr id="549" name="Rectángulo 548"/>
          <p:cNvSpPr/>
          <p:nvPr/>
        </p:nvSpPr>
        <p:spPr>
          <a:xfrm>
            <a:off x="1304156" y="2126074"/>
            <a:ext cx="41395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Deep learning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methods are extensively utilized across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diverse domains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" name="Rectángulo 552"/>
          <p:cNvSpPr/>
          <p:nvPr/>
        </p:nvSpPr>
        <p:spPr>
          <a:xfrm>
            <a:off x="882524" y="7293167"/>
            <a:ext cx="51853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These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techniques are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also applied to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automate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rooftop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extraction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class information,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which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essential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geospatial applications,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replacing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laborious traditional methods.</a:t>
            </a:r>
          </a:p>
        </p:txBody>
      </p:sp>
      <p:sp>
        <p:nvSpPr>
          <p:cNvPr id="555" name="Rectángulo 554"/>
          <p:cNvSpPr/>
          <p:nvPr/>
        </p:nvSpPr>
        <p:spPr>
          <a:xfrm>
            <a:off x="6939823" y="7411032"/>
            <a:ext cx="4139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	 These newly 	developed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methods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offer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	increased accuracy and efficiency,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making the process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less time-consuming.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536">
            <a:extLst>
              <a:ext uri="{FF2B5EF4-FFF2-40B4-BE49-F238E27FC236}">
                <a16:creationId xmlns:a16="http://schemas.microsoft.com/office/drawing/2014/main" id="{7CA26741-70E8-B78D-4999-155C3C1AF9C2}"/>
              </a:ext>
            </a:extLst>
          </p:cNvPr>
          <p:cNvSpPr txBox="1"/>
          <p:nvPr/>
        </p:nvSpPr>
        <p:spPr>
          <a:xfrm>
            <a:off x="13443168" y="3417271"/>
            <a:ext cx="40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masis MT pro" panose="02040504050005020304" pitchFamily="18" charset="0"/>
                <a:ea typeface="Lato Light" charset="0"/>
                <a:cs typeface="Lato Light" charset="0"/>
              </a:rPr>
              <a:t>Research gaps</a:t>
            </a:r>
          </a:p>
        </p:txBody>
      </p:sp>
      <p:sp>
        <p:nvSpPr>
          <p:cNvPr id="4" name="Freeform 170">
            <a:extLst>
              <a:ext uri="{FF2B5EF4-FFF2-40B4-BE49-F238E27FC236}">
                <a16:creationId xmlns:a16="http://schemas.microsoft.com/office/drawing/2014/main" id="{4849B669-8FC7-B974-3D3F-A13002D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3145" y="4445449"/>
            <a:ext cx="5669009" cy="5030247"/>
          </a:xfrm>
          <a:custGeom>
            <a:avLst/>
            <a:gdLst>
              <a:gd name="T0" fmla="*/ 3034 w 4384"/>
              <a:gd name="T1" fmla="*/ 0 h 3888"/>
              <a:gd name="T2" fmla="*/ 1350 w 4384"/>
              <a:gd name="T3" fmla="*/ 0 h 3888"/>
              <a:gd name="T4" fmla="*/ 1350 w 4384"/>
              <a:gd name="T5" fmla="*/ 0 h 3888"/>
              <a:gd name="T6" fmla="*/ 929 w 4384"/>
              <a:gd name="T7" fmla="*/ 243 h 3888"/>
              <a:gd name="T8" fmla="*/ 87 w 4384"/>
              <a:gd name="T9" fmla="*/ 1701 h 3888"/>
              <a:gd name="T10" fmla="*/ 87 w 4384"/>
              <a:gd name="T11" fmla="*/ 1701 h 3888"/>
              <a:gd name="T12" fmla="*/ 87 w 4384"/>
              <a:gd name="T13" fmla="*/ 2188 h 3888"/>
              <a:gd name="T14" fmla="*/ 929 w 4384"/>
              <a:gd name="T15" fmla="*/ 3645 h 3888"/>
              <a:gd name="T16" fmla="*/ 929 w 4384"/>
              <a:gd name="T17" fmla="*/ 3645 h 3888"/>
              <a:gd name="T18" fmla="*/ 1350 w 4384"/>
              <a:gd name="T19" fmla="*/ 3887 h 3888"/>
              <a:gd name="T20" fmla="*/ 3034 w 4384"/>
              <a:gd name="T21" fmla="*/ 3887 h 3888"/>
              <a:gd name="T22" fmla="*/ 3034 w 4384"/>
              <a:gd name="T23" fmla="*/ 3887 h 3888"/>
              <a:gd name="T24" fmla="*/ 3455 w 4384"/>
              <a:gd name="T25" fmla="*/ 3645 h 3888"/>
              <a:gd name="T26" fmla="*/ 4297 w 4384"/>
              <a:gd name="T27" fmla="*/ 2188 h 3888"/>
              <a:gd name="T28" fmla="*/ 4297 w 4384"/>
              <a:gd name="T29" fmla="*/ 2188 h 3888"/>
              <a:gd name="T30" fmla="*/ 4297 w 4384"/>
              <a:gd name="T31" fmla="*/ 1701 h 3888"/>
              <a:gd name="T32" fmla="*/ 3455 w 4384"/>
              <a:gd name="T33" fmla="*/ 243 h 3888"/>
              <a:gd name="T34" fmla="*/ 3455 w 4384"/>
              <a:gd name="T35" fmla="*/ 243 h 3888"/>
              <a:gd name="T36" fmla="*/ 3034 w 4384"/>
              <a:gd name="T37" fmla="*/ 0 h 3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84" h="3888">
                <a:moveTo>
                  <a:pt x="3034" y="0"/>
                </a:moveTo>
                <a:lnTo>
                  <a:pt x="1350" y="0"/>
                </a:lnTo>
                <a:lnTo>
                  <a:pt x="1350" y="0"/>
                </a:lnTo>
                <a:cubicBezTo>
                  <a:pt x="1176" y="0"/>
                  <a:pt x="1016" y="93"/>
                  <a:pt x="929" y="243"/>
                </a:cubicBezTo>
                <a:lnTo>
                  <a:pt x="87" y="1701"/>
                </a:lnTo>
                <a:lnTo>
                  <a:pt x="87" y="1701"/>
                </a:lnTo>
                <a:cubicBezTo>
                  <a:pt x="0" y="1852"/>
                  <a:pt x="0" y="2037"/>
                  <a:pt x="87" y="2188"/>
                </a:cubicBezTo>
                <a:lnTo>
                  <a:pt x="929" y="3645"/>
                </a:lnTo>
                <a:lnTo>
                  <a:pt x="929" y="3645"/>
                </a:lnTo>
                <a:cubicBezTo>
                  <a:pt x="1016" y="3795"/>
                  <a:pt x="1176" y="3887"/>
                  <a:pt x="1350" y="3887"/>
                </a:cubicBezTo>
                <a:lnTo>
                  <a:pt x="3034" y="3887"/>
                </a:lnTo>
                <a:lnTo>
                  <a:pt x="3034" y="3887"/>
                </a:lnTo>
                <a:cubicBezTo>
                  <a:pt x="3208" y="3887"/>
                  <a:pt x="3368" y="3795"/>
                  <a:pt x="3455" y="3645"/>
                </a:cubicBezTo>
                <a:lnTo>
                  <a:pt x="4297" y="2188"/>
                </a:lnTo>
                <a:lnTo>
                  <a:pt x="4297" y="2188"/>
                </a:lnTo>
                <a:cubicBezTo>
                  <a:pt x="4383" y="2037"/>
                  <a:pt x="4383" y="1852"/>
                  <a:pt x="4297" y="1701"/>
                </a:cubicBezTo>
                <a:lnTo>
                  <a:pt x="3455" y="243"/>
                </a:lnTo>
                <a:lnTo>
                  <a:pt x="3455" y="243"/>
                </a:lnTo>
                <a:cubicBezTo>
                  <a:pt x="3368" y="93"/>
                  <a:pt x="3208" y="0"/>
                  <a:pt x="3034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171">
            <a:extLst>
              <a:ext uri="{FF2B5EF4-FFF2-40B4-BE49-F238E27FC236}">
                <a16:creationId xmlns:a16="http://schemas.microsoft.com/office/drawing/2014/main" id="{1FE1FB59-9AD5-018F-7E96-29AE4285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0036" y="4425997"/>
            <a:ext cx="3929523" cy="1773706"/>
          </a:xfrm>
          <a:custGeom>
            <a:avLst/>
            <a:gdLst>
              <a:gd name="T0" fmla="*/ 2640 w 3037"/>
              <a:gd name="T1" fmla="*/ 1371 h 1372"/>
              <a:gd name="T2" fmla="*/ 3036 w 3037"/>
              <a:gd name="T3" fmla="*/ 685 h 1372"/>
              <a:gd name="T4" fmla="*/ 2640 w 3037"/>
              <a:gd name="T5" fmla="*/ 0 h 1372"/>
              <a:gd name="T6" fmla="*/ 395 w 3037"/>
              <a:gd name="T7" fmla="*/ 0 h 1372"/>
              <a:gd name="T8" fmla="*/ 0 w 3037"/>
              <a:gd name="T9" fmla="*/ 685 h 1372"/>
              <a:gd name="T10" fmla="*/ 395 w 3037"/>
              <a:gd name="T11" fmla="*/ 1371 h 1372"/>
              <a:gd name="T12" fmla="*/ 2640 w 3037"/>
              <a:gd name="T13" fmla="*/ 1371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7" h="1372">
                <a:moveTo>
                  <a:pt x="2640" y="1371"/>
                </a:moveTo>
                <a:lnTo>
                  <a:pt x="3036" y="685"/>
                </a:lnTo>
                <a:lnTo>
                  <a:pt x="2640" y="0"/>
                </a:lnTo>
                <a:lnTo>
                  <a:pt x="395" y="0"/>
                </a:lnTo>
                <a:lnTo>
                  <a:pt x="0" y="685"/>
                </a:lnTo>
                <a:lnTo>
                  <a:pt x="395" y="1371"/>
                </a:lnTo>
                <a:lnTo>
                  <a:pt x="2640" y="1371"/>
                </a:lnTo>
              </a:path>
            </a:pathLst>
          </a:custGeom>
          <a:solidFill>
            <a:schemeClr val="accent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173">
            <a:extLst>
              <a:ext uri="{FF2B5EF4-FFF2-40B4-BE49-F238E27FC236}">
                <a16:creationId xmlns:a16="http://schemas.microsoft.com/office/drawing/2014/main" id="{1A8E4215-ABC7-F015-34A1-B939EA317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4088" y="1622353"/>
            <a:ext cx="5669009" cy="5030247"/>
          </a:xfrm>
          <a:custGeom>
            <a:avLst/>
            <a:gdLst>
              <a:gd name="T0" fmla="*/ 3034 w 4384"/>
              <a:gd name="T1" fmla="*/ 0 h 3890"/>
              <a:gd name="T2" fmla="*/ 1350 w 4384"/>
              <a:gd name="T3" fmla="*/ 0 h 3890"/>
              <a:gd name="T4" fmla="*/ 1350 w 4384"/>
              <a:gd name="T5" fmla="*/ 0 h 3890"/>
              <a:gd name="T6" fmla="*/ 929 w 4384"/>
              <a:gd name="T7" fmla="*/ 243 h 3890"/>
              <a:gd name="T8" fmla="*/ 87 w 4384"/>
              <a:gd name="T9" fmla="*/ 1701 h 3890"/>
              <a:gd name="T10" fmla="*/ 87 w 4384"/>
              <a:gd name="T11" fmla="*/ 1701 h 3890"/>
              <a:gd name="T12" fmla="*/ 87 w 4384"/>
              <a:gd name="T13" fmla="*/ 2188 h 3890"/>
              <a:gd name="T14" fmla="*/ 929 w 4384"/>
              <a:gd name="T15" fmla="*/ 3646 h 3890"/>
              <a:gd name="T16" fmla="*/ 929 w 4384"/>
              <a:gd name="T17" fmla="*/ 3646 h 3890"/>
              <a:gd name="T18" fmla="*/ 1350 w 4384"/>
              <a:gd name="T19" fmla="*/ 3889 h 3890"/>
              <a:gd name="T20" fmla="*/ 3034 w 4384"/>
              <a:gd name="T21" fmla="*/ 3889 h 3890"/>
              <a:gd name="T22" fmla="*/ 3034 w 4384"/>
              <a:gd name="T23" fmla="*/ 3889 h 3890"/>
              <a:gd name="T24" fmla="*/ 3455 w 4384"/>
              <a:gd name="T25" fmla="*/ 3646 h 3890"/>
              <a:gd name="T26" fmla="*/ 4296 w 4384"/>
              <a:gd name="T27" fmla="*/ 2188 h 3890"/>
              <a:gd name="T28" fmla="*/ 4296 w 4384"/>
              <a:gd name="T29" fmla="*/ 2188 h 3890"/>
              <a:gd name="T30" fmla="*/ 4296 w 4384"/>
              <a:gd name="T31" fmla="*/ 1701 h 3890"/>
              <a:gd name="T32" fmla="*/ 3455 w 4384"/>
              <a:gd name="T33" fmla="*/ 243 h 3890"/>
              <a:gd name="T34" fmla="*/ 3455 w 4384"/>
              <a:gd name="T35" fmla="*/ 243 h 3890"/>
              <a:gd name="T36" fmla="*/ 3034 w 4384"/>
              <a:gd name="T37" fmla="*/ 0 h 3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84" h="3890">
                <a:moveTo>
                  <a:pt x="3034" y="0"/>
                </a:moveTo>
                <a:lnTo>
                  <a:pt x="1350" y="0"/>
                </a:lnTo>
                <a:lnTo>
                  <a:pt x="1350" y="0"/>
                </a:lnTo>
                <a:cubicBezTo>
                  <a:pt x="1176" y="0"/>
                  <a:pt x="1016" y="93"/>
                  <a:pt x="929" y="243"/>
                </a:cubicBezTo>
                <a:lnTo>
                  <a:pt x="87" y="1701"/>
                </a:lnTo>
                <a:lnTo>
                  <a:pt x="87" y="1701"/>
                </a:lnTo>
                <a:cubicBezTo>
                  <a:pt x="0" y="1851"/>
                  <a:pt x="0" y="2037"/>
                  <a:pt x="87" y="2188"/>
                </a:cubicBezTo>
                <a:lnTo>
                  <a:pt x="929" y="3646"/>
                </a:lnTo>
                <a:lnTo>
                  <a:pt x="929" y="3646"/>
                </a:lnTo>
                <a:cubicBezTo>
                  <a:pt x="1016" y="3796"/>
                  <a:pt x="1176" y="3889"/>
                  <a:pt x="1350" y="3889"/>
                </a:cubicBezTo>
                <a:lnTo>
                  <a:pt x="3034" y="3889"/>
                </a:lnTo>
                <a:lnTo>
                  <a:pt x="3034" y="3889"/>
                </a:lnTo>
                <a:cubicBezTo>
                  <a:pt x="3207" y="3889"/>
                  <a:pt x="3368" y="3796"/>
                  <a:pt x="3455" y="3646"/>
                </a:cubicBezTo>
                <a:lnTo>
                  <a:pt x="4296" y="2188"/>
                </a:lnTo>
                <a:lnTo>
                  <a:pt x="4296" y="2188"/>
                </a:lnTo>
                <a:cubicBezTo>
                  <a:pt x="4383" y="2037"/>
                  <a:pt x="4383" y="1851"/>
                  <a:pt x="4296" y="1701"/>
                </a:cubicBezTo>
                <a:lnTo>
                  <a:pt x="3455" y="243"/>
                </a:lnTo>
                <a:lnTo>
                  <a:pt x="3455" y="243"/>
                </a:lnTo>
                <a:cubicBezTo>
                  <a:pt x="3368" y="93"/>
                  <a:pt x="3207" y="0"/>
                  <a:pt x="303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179">
            <a:extLst>
              <a:ext uri="{FF2B5EF4-FFF2-40B4-BE49-F238E27FC236}">
                <a16:creationId xmlns:a16="http://schemas.microsoft.com/office/drawing/2014/main" id="{784494AF-89D9-FD91-25FB-56DC00258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494" y="7029014"/>
            <a:ext cx="5669009" cy="5030247"/>
          </a:xfrm>
          <a:custGeom>
            <a:avLst/>
            <a:gdLst>
              <a:gd name="T0" fmla="*/ 3033 w 4383"/>
              <a:gd name="T1" fmla="*/ 0 h 3889"/>
              <a:gd name="T2" fmla="*/ 1349 w 4383"/>
              <a:gd name="T3" fmla="*/ 0 h 3889"/>
              <a:gd name="T4" fmla="*/ 1349 w 4383"/>
              <a:gd name="T5" fmla="*/ 0 h 3889"/>
              <a:gd name="T6" fmla="*/ 928 w 4383"/>
              <a:gd name="T7" fmla="*/ 244 h 3889"/>
              <a:gd name="T8" fmla="*/ 86 w 4383"/>
              <a:gd name="T9" fmla="*/ 1701 h 3889"/>
              <a:gd name="T10" fmla="*/ 86 w 4383"/>
              <a:gd name="T11" fmla="*/ 1701 h 3889"/>
              <a:gd name="T12" fmla="*/ 86 w 4383"/>
              <a:gd name="T13" fmla="*/ 2187 h 3889"/>
              <a:gd name="T14" fmla="*/ 928 w 4383"/>
              <a:gd name="T15" fmla="*/ 3645 h 3889"/>
              <a:gd name="T16" fmla="*/ 928 w 4383"/>
              <a:gd name="T17" fmla="*/ 3645 h 3889"/>
              <a:gd name="T18" fmla="*/ 1349 w 4383"/>
              <a:gd name="T19" fmla="*/ 3888 h 3889"/>
              <a:gd name="T20" fmla="*/ 3033 w 4383"/>
              <a:gd name="T21" fmla="*/ 3888 h 3889"/>
              <a:gd name="T22" fmla="*/ 3033 w 4383"/>
              <a:gd name="T23" fmla="*/ 3888 h 3889"/>
              <a:gd name="T24" fmla="*/ 3454 w 4383"/>
              <a:gd name="T25" fmla="*/ 3645 h 3889"/>
              <a:gd name="T26" fmla="*/ 4296 w 4383"/>
              <a:gd name="T27" fmla="*/ 2187 h 3889"/>
              <a:gd name="T28" fmla="*/ 4296 w 4383"/>
              <a:gd name="T29" fmla="*/ 2187 h 3889"/>
              <a:gd name="T30" fmla="*/ 4296 w 4383"/>
              <a:gd name="T31" fmla="*/ 1701 h 3889"/>
              <a:gd name="T32" fmla="*/ 3454 w 4383"/>
              <a:gd name="T33" fmla="*/ 244 h 3889"/>
              <a:gd name="T34" fmla="*/ 3454 w 4383"/>
              <a:gd name="T35" fmla="*/ 244 h 3889"/>
              <a:gd name="T36" fmla="*/ 3033 w 4383"/>
              <a:gd name="T37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83" h="3889">
                <a:moveTo>
                  <a:pt x="3033" y="0"/>
                </a:moveTo>
                <a:lnTo>
                  <a:pt x="1349" y="0"/>
                </a:lnTo>
                <a:lnTo>
                  <a:pt x="1349" y="0"/>
                </a:lnTo>
                <a:cubicBezTo>
                  <a:pt x="1176" y="0"/>
                  <a:pt x="1015" y="93"/>
                  <a:pt x="928" y="244"/>
                </a:cubicBezTo>
                <a:lnTo>
                  <a:pt x="86" y="1701"/>
                </a:lnTo>
                <a:lnTo>
                  <a:pt x="86" y="1701"/>
                </a:lnTo>
                <a:cubicBezTo>
                  <a:pt x="0" y="1851"/>
                  <a:pt x="0" y="2036"/>
                  <a:pt x="86" y="2187"/>
                </a:cubicBezTo>
                <a:lnTo>
                  <a:pt x="928" y="3645"/>
                </a:lnTo>
                <a:lnTo>
                  <a:pt x="928" y="3645"/>
                </a:lnTo>
                <a:cubicBezTo>
                  <a:pt x="1015" y="3795"/>
                  <a:pt x="1176" y="3888"/>
                  <a:pt x="1349" y="3888"/>
                </a:cubicBezTo>
                <a:lnTo>
                  <a:pt x="3033" y="3888"/>
                </a:lnTo>
                <a:lnTo>
                  <a:pt x="3033" y="3888"/>
                </a:lnTo>
                <a:cubicBezTo>
                  <a:pt x="3206" y="3888"/>
                  <a:pt x="3367" y="3795"/>
                  <a:pt x="3454" y="3645"/>
                </a:cubicBezTo>
                <a:lnTo>
                  <a:pt x="4296" y="2187"/>
                </a:lnTo>
                <a:lnTo>
                  <a:pt x="4296" y="2187"/>
                </a:lnTo>
                <a:cubicBezTo>
                  <a:pt x="4382" y="2036"/>
                  <a:pt x="4382" y="1851"/>
                  <a:pt x="4296" y="1701"/>
                </a:cubicBezTo>
                <a:lnTo>
                  <a:pt x="3454" y="244"/>
                </a:lnTo>
                <a:lnTo>
                  <a:pt x="3454" y="244"/>
                </a:lnTo>
                <a:cubicBezTo>
                  <a:pt x="3367" y="93"/>
                  <a:pt x="3206" y="0"/>
                  <a:pt x="303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80">
            <a:extLst>
              <a:ext uri="{FF2B5EF4-FFF2-40B4-BE49-F238E27FC236}">
                <a16:creationId xmlns:a16="http://schemas.microsoft.com/office/drawing/2014/main" id="{4C6351B1-01A8-2346-4954-F597A9B00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090" y="7029014"/>
            <a:ext cx="3929523" cy="1773703"/>
          </a:xfrm>
          <a:custGeom>
            <a:avLst/>
            <a:gdLst>
              <a:gd name="T0" fmla="*/ 2641 w 3037"/>
              <a:gd name="T1" fmla="*/ 1370 h 1371"/>
              <a:gd name="T2" fmla="*/ 3036 w 3037"/>
              <a:gd name="T3" fmla="*/ 686 h 1371"/>
              <a:gd name="T4" fmla="*/ 2641 w 3037"/>
              <a:gd name="T5" fmla="*/ 0 h 1371"/>
              <a:gd name="T6" fmla="*/ 395 w 3037"/>
              <a:gd name="T7" fmla="*/ 0 h 1371"/>
              <a:gd name="T8" fmla="*/ 0 w 3037"/>
              <a:gd name="T9" fmla="*/ 686 h 1371"/>
              <a:gd name="T10" fmla="*/ 395 w 3037"/>
              <a:gd name="T11" fmla="*/ 1370 h 1371"/>
              <a:gd name="T12" fmla="*/ 2641 w 3037"/>
              <a:gd name="T13" fmla="*/ 1370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7" h="1371">
                <a:moveTo>
                  <a:pt x="2641" y="1370"/>
                </a:moveTo>
                <a:lnTo>
                  <a:pt x="3036" y="686"/>
                </a:lnTo>
                <a:lnTo>
                  <a:pt x="2641" y="0"/>
                </a:lnTo>
                <a:lnTo>
                  <a:pt x="395" y="0"/>
                </a:lnTo>
                <a:lnTo>
                  <a:pt x="0" y="686"/>
                </a:lnTo>
                <a:lnTo>
                  <a:pt x="395" y="1370"/>
                </a:lnTo>
                <a:lnTo>
                  <a:pt x="2641" y="1370"/>
                </a:lnTo>
              </a:path>
            </a:pathLst>
          </a:custGeom>
          <a:solidFill>
            <a:schemeClr val="accent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4">
            <a:extLst>
              <a:ext uri="{FF2B5EF4-FFF2-40B4-BE49-F238E27FC236}">
                <a16:creationId xmlns:a16="http://schemas.microsoft.com/office/drawing/2014/main" id="{2B29C1DC-CE68-C4DE-E2DA-8D08B604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83" y="1622353"/>
            <a:ext cx="3929523" cy="1773703"/>
          </a:xfrm>
          <a:custGeom>
            <a:avLst/>
            <a:gdLst>
              <a:gd name="T0" fmla="*/ 2640 w 3037"/>
              <a:gd name="T1" fmla="*/ 1371 h 1372"/>
              <a:gd name="T2" fmla="*/ 3036 w 3037"/>
              <a:gd name="T3" fmla="*/ 685 h 1372"/>
              <a:gd name="T4" fmla="*/ 2640 w 3037"/>
              <a:gd name="T5" fmla="*/ 0 h 1372"/>
              <a:gd name="T6" fmla="*/ 395 w 3037"/>
              <a:gd name="T7" fmla="*/ 0 h 1372"/>
              <a:gd name="T8" fmla="*/ 0 w 3037"/>
              <a:gd name="T9" fmla="*/ 685 h 1372"/>
              <a:gd name="T10" fmla="*/ 395 w 3037"/>
              <a:gd name="T11" fmla="*/ 1371 h 1372"/>
              <a:gd name="T12" fmla="*/ 2640 w 3037"/>
              <a:gd name="T13" fmla="*/ 1371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7" h="1372">
                <a:moveTo>
                  <a:pt x="2640" y="1371"/>
                </a:moveTo>
                <a:lnTo>
                  <a:pt x="3036" y="685"/>
                </a:lnTo>
                <a:lnTo>
                  <a:pt x="2640" y="0"/>
                </a:lnTo>
                <a:lnTo>
                  <a:pt x="395" y="0"/>
                </a:lnTo>
                <a:lnTo>
                  <a:pt x="0" y="685"/>
                </a:lnTo>
                <a:lnTo>
                  <a:pt x="395" y="1371"/>
                </a:lnTo>
                <a:lnTo>
                  <a:pt x="2640" y="1371"/>
                </a:lnTo>
              </a:path>
            </a:pathLst>
          </a:custGeom>
          <a:solidFill>
            <a:schemeClr val="accent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ángulo 481">
            <a:extLst>
              <a:ext uri="{FF2B5EF4-FFF2-40B4-BE49-F238E27FC236}">
                <a16:creationId xmlns:a16="http://schemas.microsoft.com/office/drawing/2014/main" id="{7BCC3454-7D4F-B668-BD85-74AA23484A5C}"/>
              </a:ext>
            </a:extLst>
          </p:cNvPr>
          <p:cNvSpPr/>
          <p:nvPr/>
        </p:nvSpPr>
        <p:spPr>
          <a:xfrm>
            <a:off x="13747459" y="6387709"/>
            <a:ext cx="35766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Need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develop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a streamlined process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where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geospatial maps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can be produced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utilizing deep learning models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483">
            <a:extLst>
              <a:ext uri="{FF2B5EF4-FFF2-40B4-BE49-F238E27FC236}">
                <a16:creationId xmlns:a16="http://schemas.microsoft.com/office/drawing/2014/main" id="{E3CC8059-65C4-445C-CA9C-7F9BA15E8B4D}"/>
              </a:ext>
            </a:extLst>
          </p:cNvPr>
          <p:cNvSpPr/>
          <p:nvPr/>
        </p:nvSpPr>
        <p:spPr>
          <a:xfrm>
            <a:off x="18365371" y="3587642"/>
            <a:ext cx="35766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There is a need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user-friendly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 solutions to enable decision-makers to leverage newly developed deep learning models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geospatial domain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ángulo 485">
            <a:extLst>
              <a:ext uri="{FF2B5EF4-FFF2-40B4-BE49-F238E27FC236}">
                <a16:creationId xmlns:a16="http://schemas.microsoft.com/office/drawing/2014/main" id="{8474370D-9C60-74E8-4407-6B9BBA98A373}"/>
              </a:ext>
            </a:extLst>
          </p:cNvPr>
          <p:cNvSpPr/>
          <p:nvPr/>
        </p:nvSpPr>
        <p:spPr>
          <a:xfrm>
            <a:off x="18412609" y="8968842"/>
            <a:ext cx="3576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Need to automate the process of estimating rooftop solar potential, incorporating building class information.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Graphic 28" descr="Disconnected">
            <a:extLst>
              <a:ext uri="{FF2B5EF4-FFF2-40B4-BE49-F238E27FC236}">
                <a16:creationId xmlns:a16="http://schemas.microsoft.com/office/drawing/2014/main" id="{A28CF0BD-DF7F-16A2-95B1-EBA6757C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12765" y="4175842"/>
            <a:ext cx="2335508" cy="23355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144147-7DE2-CCB5-A4C9-FE1B77BD5ABF}"/>
              </a:ext>
            </a:extLst>
          </p:cNvPr>
          <p:cNvSpPr txBox="1"/>
          <p:nvPr/>
        </p:nvSpPr>
        <p:spPr>
          <a:xfrm>
            <a:off x="6509100" y="2126074"/>
            <a:ext cx="41395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Deep learning, including recently developed methods like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YOLOv8 and SAM,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used in fields like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Medical         Imaging        	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achieved  	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higher 	  	             accuracy.</a:t>
            </a:r>
          </a:p>
        </p:txBody>
      </p:sp>
      <p:sp>
        <p:nvSpPr>
          <p:cNvPr id="14" name="Freeform 475">
            <a:extLst>
              <a:ext uri="{FF2B5EF4-FFF2-40B4-BE49-F238E27FC236}">
                <a16:creationId xmlns:a16="http://schemas.microsoft.com/office/drawing/2014/main" id="{8C4C45FD-7E53-9417-2C9A-E10D84E81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8122" y="2034772"/>
            <a:ext cx="998066" cy="998066"/>
          </a:xfrm>
          <a:custGeom>
            <a:avLst/>
            <a:gdLst>
              <a:gd name="T0" fmla="*/ 386 w 773"/>
              <a:gd name="T1" fmla="*/ 50 h 772"/>
              <a:gd name="T2" fmla="*/ 386 w 773"/>
              <a:gd name="T3" fmla="*/ 50 h 772"/>
              <a:gd name="T4" fmla="*/ 149 w 773"/>
              <a:gd name="T5" fmla="*/ 148 h 772"/>
              <a:gd name="T6" fmla="*/ 149 w 773"/>
              <a:gd name="T7" fmla="*/ 148 h 772"/>
              <a:gd name="T8" fmla="*/ 50 w 773"/>
              <a:gd name="T9" fmla="*/ 385 h 772"/>
              <a:gd name="T10" fmla="*/ 50 w 773"/>
              <a:gd name="T11" fmla="*/ 385 h 772"/>
              <a:gd name="T12" fmla="*/ 149 w 773"/>
              <a:gd name="T13" fmla="*/ 622 h 772"/>
              <a:gd name="T14" fmla="*/ 149 w 773"/>
              <a:gd name="T15" fmla="*/ 622 h 772"/>
              <a:gd name="T16" fmla="*/ 386 w 773"/>
              <a:gd name="T17" fmla="*/ 721 h 772"/>
              <a:gd name="T18" fmla="*/ 386 w 773"/>
              <a:gd name="T19" fmla="*/ 721 h 772"/>
              <a:gd name="T20" fmla="*/ 623 w 773"/>
              <a:gd name="T21" fmla="*/ 622 h 772"/>
              <a:gd name="T22" fmla="*/ 623 w 773"/>
              <a:gd name="T23" fmla="*/ 622 h 772"/>
              <a:gd name="T24" fmla="*/ 721 w 773"/>
              <a:gd name="T25" fmla="*/ 385 h 772"/>
              <a:gd name="T26" fmla="*/ 721 w 773"/>
              <a:gd name="T27" fmla="*/ 385 h 772"/>
              <a:gd name="T28" fmla="*/ 623 w 773"/>
              <a:gd name="T29" fmla="*/ 148 h 772"/>
              <a:gd name="T30" fmla="*/ 623 w 773"/>
              <a:gd name="T31" fmla="*/ 148 h 772"/>
              <a:gd name="T32" fmla="*/ 386 w 773"/>
              <a:gd name="T33" fmla="*/ 50 h 772"/>
              <a:gd name="T34" fmla="*/ 386 w 773"/>
              <a:gd name="T35" fmla="*/ 771 h 772"/>
              <a:gd name="T36" fmla="*/ 386 w 773"/>
              <a:gd name="T37" fmla="*/ 771 h 772"/>
              <a:gd name="T38" fmla="*/ 113 w 773"/>
              <a:gd name="T39" fmla="*/ 658 h 772"/>
              <a:gd name="T40" fmla="*/ 113 w 773"/>
              <a:gd name="T41" fmla="*/ 658 h 772"/>
              <a:gd name="T42" fmla="*/ 0 w 773"/>
              <a:gd name="T43" fmla="*/ 385 h 772"/>
              <a:gd name="T44" fmla="*/ 0 w 773"/>
              <a:gd name="T45" fmla="*/ 385 h 772"/>
              <a:gd name="T46" fmla="*/ 113 w 773"/>
              <a:gd name="T47" fmla="*/ 113 h 772"/>
              <a:gd name="T48" fmla="*/ 113 w 773"/>
              <a:gd name="T49" fmla="*/ 113 h 772"/>
              <a:gd name="T50" fmla="*/ 386 w 773"/>
              <a:gd name="T51" fmla="*/ 0 h 772"/>
              <a:gd name="T52" fmla="*/ 386 w 773"/>
              <a:gd name="T53" fmla="*/ 0 h 772"/>
              <a:gd name="T54" fmla="*/ 658 w 773"/>
              <a:gd name="T55" fmla="*/ 113 h 772"/>
              <a:gd name="T56" fmla="*/ 658 w 773"/>
              <a:gd name="T57" fmla="*/ 113 h 772"/>
              <a:gd name="T58" fmla="*/ 772 w 773"/>
              <a:gd name="T59" fmla="*/ 385 h 772"/>
              <a:gd name="T60" fmla="*/ 772 w 773"/>
              <a:gd name="T61" fmla="*/ 385 h 772"/>
              <a:gd name="T62" fmla="*/ 658 w 773"/>
              <a:gd name="T63" fmla="*/ 658 h 772"/>
              <a:gd name="T64" fmla="*/ 658 w 773"/>
              <a:gd name="T65" fmla="*/ 658 h 772"/>
              <a:gd name="T66" fmla="*/ 386 w 773"/>
              <a:gd name="T67" fmla="*/ 771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3" h="772">
                <a:moveTo>
                  <a:pt x="386" y="50"/>
                </a:moveTo>
                <a:lnTo>
                  <a:pt x="386" y="50"/>
                </a:lnTo>
                <a:cubicBezTo>
                  <a:pt x="296" y="50"/>
                  <a:pt x="212" y="85"/>
                  <a:pt x="149" y="148"/>
                </a:cubicBezTo>
                <a:lnTo>
                  <a:pt x="149" y="148"/>
                </a:lnTo>
                <a:cubicBezTo>
                  <a:pt x="85" y="211"/>
                  <a:pt x="50" y="296"/>
                  <a:pt x="50" y="385"/>
                </a:cubicBezTo>
                <a:lnTo>
                  <a:pt x="50" y="385"/>
                </a:lnTo>
                <a:cubicBezTo>
                  <a:pt x="50" y="475"/>
                  <a:pt x="85" y="559"/>
                  <a:pt x="149" y="622"/>
                </a:cubicBezTo>
                <a:lnTo>
                  <a:pt x="149" y="622"/>
                </a:lnTo>
                <a:cubicBezTo>
                  <a:pt x="212" y="686"/>
                  <a:pt x="296" y="721"/>
                  <a:pt x="386" y="721"/>
                </a:cubicBezTo>
                <a:lnTo>
                  <a:pt x="386" y="721"/>
                </a:lnTo>
                <a:cubicBezTo>
                  <a:pt x="475" y="721"/>
                  <a:pt x="560" y="686"/>
                  <a:pt x="623" y="622"/>
                </a:cubicBezTo>
                <a:lnTo>
                  <a:pt x="623" y="622"/>
                </a:lnTo>
                <a:cubicBezTo>
                  <a:pt x="686" y="559"/>
                  <a:pt x="721" y="475"/>
                  <a:pt x="721" y="385"/>
                </a:cubicBezTo>
                <a:lnTo>
                  <a:pt x="721" y="385"/>
                </a:lnTo>
                <a:cubicBezTo>
                  <a:pt x="721" y="296"/>
                  <a:pt x="686" y="211"/>
                  <a:pt x="623" y="148"/>
                </a:cubicBezTo>
                <a:lnTo>
                  <a:pt x="623" y="148"/>
                </a:lnTo>
                <a:cubicBezTo>
                  <a:pt x="560" y="85"/>
                  <a:pt x="475" y="50"/>
                  <a:pt x="386" y="50"/>
                </a:cubicBezTo>
                <a:close/>
                <a:moveTo>
                  <a:pt x="386" y="771"/>
                </a:moveTo>
                <a:lnTo>
                  <a:pt x="386" y="771"/>
                </a:lnTo>
                <a:cubicBezTo>
                  <a:pt x="283" y="771"/>
                  <a:pt x="186" y="730"/>
                  <a:pt x="113" y="658"/>
                </a:cubicBezTo>
                <a:lnTo>
                  <a:pt x="113" y="658"/>
                </a:lnTo>
                <a:cubicBezTo>
                  <a:pt x="41" y="585"/>
                  <a:pt x="0" y="488"/>
                  <a:pt x="0" y="385"/>
                </a:cubicBezTo>
                <a:lnTo>
                  <a:pt x="0" y="385"/>
                </a:lnTo>
                <a:cubicBezTo>
                  <a:pt x="0" y="282"/>
                  <a:pt x="41" y="186"/>
                  <a:pt x="113" y="113"/>
                </a:cubicBezTo>
                <a:lnTo>
                  <a:pt x="113" y="113"/>
                </a:lnTo>
                <a:cubicBezTo>
                  <a:pt x="186" y="40"/>
                  <a:pt x="283" y="0"/>
                  <a:pt x="386" y="0"/>
                </a:cubicBezTo>
                <a:lnTo>
                  <a:pt x="386" y="0"/>
                </a:lnTo>
                <a:cubicBezTo>
                  <a:pt x="489" y="0"/>
                  <a:pt x="586" y="40"/>
                  <a:pt x="658" y="113"/>
                </a:cubicBezTo>
                <a:lnTo>
                  <a:pt x="658" y="113"/>
                </a:lnTo>
                <a:cubicBezTo>
                  <a:pt x="732" y="186"/>
                  <a:pt x="772" y="282"/>
                  <a:pt x="772" y="385"/>
                </a:cubicBezTo>
                <a:lnTo>
                  <a:pt x="772" y="385"/>
                </a:lnTo>
                <a:cubicBezTo>
                  <a:pt x="772" y="488"/>
                  <a:pt x="732" y="585"/>
                  <a:pt x="658" y="658"/>
                </a:cubicBezTo>
                <a:lnTo>
                  <a:pt x="658" y="658"/>
                </a:lnTo>
                <a:cubicBezTo>
                  <a:pt x="586" y="730"/>
                  <a:pt x="489" y="771"/>
                  <a:pt x="386" y="7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476">
            <a:extLst>
              <a:ext uri="{FF2B5EF4-FFF2-40B4-BE49-F238E27FC236}">
                <a16:creationId xmlns:a16="http://schemas.microsoft.com/office/drawing/2014/main" id="{5BC8FABB-A69D-0F65-429E-EA3D7DEF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6330" y="2222980"/>
            <a:ext cx="615949" cy="524697"/>
          </a:xfrm>
          <a:custGeom>
            <a:avLst/>
            <a:gdLst>
              <a:gd name="T0" fmla="*/ 182 w 478"/>
              <a:gd name="T1" fmla="*/ 395 h 405"/>
              <a:gd name="T2" fmla="*/ 179 w 478"/>
              <a:gd name="T3" fmla="*/ 398 h 405"/>
              <a:gd name="T4" fmla="*/ 178 w 478"/>
              <a:gd name="T5" fmla="*/ 399 h 405"/>
              <a:gd name="T6" fmla="*/ 177 w 478"/>
              <a:gd name="T7" fmla="*/ 399 h 405"/>
              <a:gd name="T8" fmla="*/ 177 w 478"/>
              <a:gd name="T9" fmla="*/ 400 h 405"/>
              <a:gd name="T10" fmla="*/ 176 w 478"/>
              <a:gd name="T11" fmla="*/ 400 h 405"/>
              <a:gd name="T12" fmla="*/ 174 w 478"/>
              <a:gd name="T13" fmla="*/ 401 h 405"/>
              <a:gd name="T14" fmla="*/ 171 w 478"/>
              <a:gd name="T15" fmla="*/ 403 h 405"/>
              <a:gd name="T16" fmla="*/ 170 w 478"/>
              <a:gd name="T17" fmla="*/ 403 h 405"/>
              <a:gd name="T18" fmla="*/ 169 w 478"/>
              <a:gd name="T19" fmla="*/ 403 h 405"/>
              <a:gd name="T20" fmla="*/ 168 w 478"/>
              <a:gd name="T21" fmla="*/ 403 h 405"/>
              <a:gd name="T22" fmla="*/ 168 w 478"/>
              <a:gd name="T23" fmla="*/ 403 h 405"/>
              <a:gd name="T24" fmla="*/ 168 w 478"/>
              <a:gd name="T25" fmla="*/ 403 h 405"/>
              <a:gd name="T26" fmla="*/ 166 w 478"/>
              <a:gd name="T27" fmla="*/ 403 h 405"/>
              <a:gd name="T28" fmla="*/ 166 w 478"/>
              <a:gd name="T29" fmla="*/ 404 h 405"/>
              <a:gd name="T30" fmla="*/ 164 w 478"/>
              <a:gd name="T31" fmla="*/ 404 h 405"/>
              <a:gd name="T32" fmla="*/ 164 w 478"/>
              <a:gd name="T33" fmla="*/ 404 h 405"/>
              <a:gd name="T34" fmla="*/ 163 w 478"/>
              <a:gd name="T35" fmla="*/ 404 h 405"/>
              <a:gd name="T36" fmla="*/ 163 w 478"/>
              <a:gd name="T37" fmla="*/ 404 h 405"/>
              <a:gd name="T38" fmla="*/ 162 w 478"/>
              <a:gd name="T39" fmla="*/ 403 h 405"/>
              <a:gd name="T40" fmla="*/ 160 w 478"/>
              <a:gd name="T41" fmla="*/ 403 h 405"/>
              <a:gd name="T42" fmla="*/ 157 w 478"/>
              <a:gd name="T43" fmla="*/ 402 h 405"/>
              <a:gd name="T44" fmla="*/ 156 w 478"/>
              <a:gd name="T45" fmla="*/ 402 h 405"/>
              <a:gd name="T46" fmla="*/ 155 w 478"/>
              <a:gd name="T47" fmla="*/ 401 h 405"/>
              <a:gd name="T48" fmla="*/ 154 w 478"/>
              <a:gd name="T49" fmla="*/ 401 h 405"/>
              <a:gd name="T50" fmla="*/ 153 w 478"/>
              <a:gd name="T51" fmla="*/ 401 h 405"/>
              <a:gd name="T52" fmla="*/ 151 w 478"/>
              <a:gd name="T53" fmla="*/ 399 h 405"/>
              <a:gd name="T54" fmla="*/ 150 w 478"/>
              <a:gd name="T55" fmla="*/ 398 h 405"/>
              <a:gd name="T56" fmla="*/ 9 w 478"/>
              <a:gd name="T57" fmla="*/ 254 h 405"/>
              <a:gd name="T58" fmla="*/ 9 w 478"/>
              <a:gd name="T59" fmla="*/ 223 h 405"/>
              <a:gd name="T60" fmla="*/ 40 w 478"/>
              <a:gd name="T61" fmla="*/ 223 h 405"/>
              <a:gd name="T62" fmla="*/ 435 w 478"/>
              <a:gd name="T63" fmla="*/ 11 h 405"/>
              <a:gd name="T64" fmla="*/ 467 w 478"/>
              <a:gd name="T65" fmla="*/ 8 h 405"/>
              <a:gd name="T66" fmla="*/ 470 w 478"/>
              <a:gd name="T67" fmla="*/ 38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8" h="405">
                <a:moveTo>
                  <a:pt x="470" y="38"/>
                </a:moveTo>
                <a:lnTo>
                  <a:pt x="182" y="395"/>
                </a:lnTo>
                <a:lnTo>
                  <a:pt x="182" y="395"/>
                </a:lnTo>
                <a:cubicBezTo>
                  <a:pt x="180" y="397"/>
                  <a:pt x="180" y="397"/>
                  <a:pt x="179" y="398"/>
                </a:cubicBezTo>
                <a:lnTo>
                  <a:pt x="179" y="398"/>
                </a:lnTo>
                <a:cubicBezTo>
                  <a:pt x="179" y="398"/>
                  <a:pt x="179" y="398"/>
                  <a:pt x="178" y="399"/>
                </a:cubicBezTo>
                <a:lnTo>
                  <a:pt x="178" y="399"/>
                </a:lnTo>
                <a:lnTo>
                  <a:pt x="177" y="399"/>
                </a:lnTo>
                <a:lnTo>
                  <a:pt x="177" y="399"/>
                </a:lnTo>
                <a:cubicBezTo>
                  <a:pt x="177" y="399"/>
                  <a:pt x="177" y="399"/>
                  <a:pt x="177" y="400"/>
                </a:cubicBezTo>
                <a:lnTo>
                  <a:pt x="177" y="400"/>
                </a:lnTo>
                <a:cubicBezTo>
                  <a:pt x="176" y="400"/>
                  <a:pt x="176" y="400"/>
                  <a:pt x="176" y="400"/>
                </a:cubicBezTo>
                <a:lnTo>
                  <a:pt x="176" y="400"/>
                </a:lnTo>
                <a:cubicBezTo>
                  <a:pt x="175" y="401"/>
                  <a:pt x="174" y="401"/>
                  <a:pt x="174" y="401"/>
                </a:cubicBezTo>
                <a:lnTo>
                  <a:pt x="174" y="401"/>
                </a:lnTo>
                <a:cubicBezTo>
                  <a:pt x="173" y="402"/>
                  <a:pt x="173" y="402"/>
                  <a:pt x="171" y="403"/>
                </a:cubicBezTo>
                <a:lnTo>
                  <a:pt x="171" y="403"/>
                </a:lnTo>
                <a:cubicBezTo>
                  <a:pt x="171" y="403"/>
                  <a:pt x="171" y="403"/>
                  <a:pt x="170" y="403"/>
                </a:cubicBezTo>
                <a:lnTo>
                  <a:pt x="170" y="403"/>
                </a:lnTo>
                <a:lnTo>
                  <a:pt x="169" y="403"/>
                </a:lnTo>
                <a:lnTo>
                  <a:pt x="169" y="403"/>
                </a:lnTo>
                <a:lnTo>
                  <a:pt x="168" y="403"/>
                </a:lnTo>
                <a:lnTo>
                  <a:pt x="168" y="403"/>
                </a:lnTo>
                <a:lnTo>
                  <a:pt x="168" y="403"/>
                </a:lnTo>
                <a:lnTo>
                  <a:pt x="168" y="403"/>
                </a:lnTo>
                <a:lnTo>
                  <a:pt x="168" y="403"/>
                </a:lnTo>
                <a:lnTo>
                  <a:pt x="168" y="403"/>
                </a:lnTo>
                <a:cubicBezTo>
                  <a:pt x="167" y="403"/>
                  <a:pt x="167" y="403"/>
                  <a:pt x="166" y="403"/>
                </a:cubicBezTo>
                <a:lnTo>
                  <a:pt x="166" y="403"/>
                </a:lnTo>
                <a:cubicBezTo>
                  <a:pt x="166" y="404"/>
                  <a:pt x="166" y="404"/>
                  <a:pt x="166" y="404"/>
                </a:cubicBezTo>
                <a:lnTo>
                  <a:pt x="166" y="404"/>
                </a:lnTo>
                <a:cubicBezTo>
                  <a:pt x="165" y="404"/>
                  <a:pt x="164" y="404"/>
                  <a:pt x="164" y="404"/>
                </a:cubicBezTo>
                <a:lnTo>
                  <a:pt x="164" y="404"/>
                </a:lnTo>
                <a:lnTo>
                  <a:pt x="164" y="404"/>
                </a:lnTo>
                <a:cubicBezTo>
                  <a:pt x="164" y="404"/>
                  <a:pt x="164" y="404"/>
                  <a:pt x="163" y="404"/>
                </a:cubicBezTo>
                <a:lnTo>
                  <a:pt x="163" y="404"/>
                </a:lnTo>
                <a:lnTo>
                  <a:pt x="163" y="404"/>
                </a:lnTo>
                <a:lnTo>
                  <a:pt x="163" y="404"/>
                </a:lnTo>
                <a:cubicBezTo>
                  <a:pt x="162" y="403"/>
                  <a:pt x="162" y="403"/>
                  <a:pt x="162" y="403"/>
                </a:cubicBezTo>
                <a:lnTo>
                  <a:pt x="162" y="403"/>
                </a:lnTo>
                <a:cubicBezTo>
                  <a:pt x="161" y="403"/>
                  <a:pt x="161" y="403"/>
                  <a:pt x="160" y="403"/>
                </a:cubicBezTo>
                <a:lnTo>
                  <a:pt x="160" y="403"/>
                </a:lnTo>
                <a:cubicBezTo>
                  <a:pt x="159" y="403"/>
                  <a:pt x="158" y="403"/>
                  <a:pt x="157" y="402"/>
                </a:cubicBezTo>
                <a:lnTo>
                  <a:pt x="157" y="402"/>
                </a:lnTo>
                <a:cubicBezTo>
                  <a:pt x="156" y="402"/>
                  <a:pt x="156" y="402"/>
                  <a:pt x="156" y="402"/>
                </a:cubicBezTo>
                <a:lnTo>
                  <a:pt x="156" y="402"/>
                </a:lnTo>
                <a:cubicBezTo>
                  <a:pt x="155" y="402"/>
                  <a:pt x="155" y="401"/>
                  <a:pt x="155" y="401"/>
                </a:cubicBezTo>
                <a:lnTo>
                  <a:pt x="155" y="401"/>
                </a:lnTo>
                <a:lnTo>
                  <a:pt x="154" y="401"/>
                </a:lnTo>
                <a:lnTo>
                  <a:pt x="154" y="401"/>
                </a:lnTo>
                <a:lnTo>
                  <a:pt x="153" y="401"/>
                </a:lnTo>
                <a:lnTo>
                  <a:pt x="153" y="401"/>
                </a:lnTo>
                <a:cubicBezTo>
                  <a:pt x="152" y="400"/>
                  <a:pt x="152" y="399"/>
                  <a:pt x="151" y="399"/>
                </a:cubicBezTo>
                <a:lnTo>
                  <a:pt x="151" y="399"/>
                </a:lnTo>
                <a:cubicBezTo>
                  <a:pt x="151" y="398"/>
                  <a:pt x="150" y="398"/>
                  <a:pt x="150" y="398"/>
                </a:cubicBezTo>
                <a:lnTo>
                  <a:pt x="150" y="398"/>
                </a:lnTo>
                <a:cubicBezTo>
                  <a:pt x="149" y="398"/>
                  <a:pt x="149" y="397"/>
                  <a:pt x="149" y="397"/>
                </a:cubicBezTo>
                <a:lnTo>
                  <a:pt x="9" y="254"/>
                </a:lnTo>
                <a:lnTo>
                  <a:pt x="9" y="254"/>
                </a:lnTo>
                <a:cubicBezTo>
                  <a:pt x="0" y="245"/>
                  <a:pt x="0" y="232"/>
                  <a:pt x="9" y="223"/>
                </a:cubicBezTo>
                <a:lnTo>
                  <a:pt x="9" y="223"/>
                </a:lnTo>
                <a:cubicBezTo>
                  <a:pt x="18" y="215"/>
                  <a:pt x="31" y="215"/>
                  <a:pt x="40" y="223"/>
                </a:cubicBezTo>
                <a:lnTo>
                  <a:pt x="163" y="349"/>
                </a:lnTo>
                <a:lnTo>
                  <a:pt x="435" y="11"/>
                </a:lnTo>
                <a:lnTo>
                  <a:pt x="435" y="11"/>
                </a:lnTo>
                <a:cubicBezTo>
                  <a:pt x="444" y="1"/>
                  <a:pt x="457" y="0"/>
                  <a:pt x="467" y="8"/>
                </a:cubicBezTo>
                <a:lnTo>
                  <a:pt x="467" y="8"/>
                </a:lnTo>
                <a:cubicBezTo>
                  <a:pt x="476" y="15"/>
                  <a:pt x="477" y="29"/>
                  <a:pt x="470" y="3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471">
            <a:extLst>
              <a:ext uri="{FF2B5EF4-FFF2-40B4-BE49-F238E27FC236}">
                <a16:creationId xmlns:a16="http://schemas.microsoft.com/office/drawing/2014/main" id="{FA621C78-502B-24EB-0E5C-F3C377392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9978" y="2023416"/>
            <a:ext cx="980955" cy="980955"/>
          </a:xfrm>
          <a:custGeom>
            <a:avLst/>
            <a:gdLst>
              <a:gd name="T0" fmla="*/ 634 w 758"/>
              <a:gd name="T1" fmla="*/ 584 h 757"/>
              <a:gd name="T2" fmla="*/ 634 w 758"/>
              <a:gd name="T3" fmla="*/ 584 h 757"/>
              <a:gd name="T4" fmla="*/ 628 w 758"/>
              <a:gd name="T5" fmla="*/ 577 h 757"/>
              <a:gd name="T6" fmla="*/ 628 w 758"/>
              <a:gd name="T7" fmla="*/ 577 h 757"/>
              <a:gd name="T8" fmla="*/ 517 w 758"/>
              <a:gd name="T9" fmla="*/ 514 h 757"/>
              <a:gd name="T10" fmla="*/ 517 w 758"/>
              <a:gd name="T11" fmla="*/ 514 h 757"/>
              <a:gd name="T12" fmla="*/ 375 w 758"/>
              <a:gd name="T13" fmla="*/ 491 h 757"/>
              <a:gd name="T14" fmla="*/ 375 w 758"/>
              <a:gd name="T15" fmla="*/ 491 h 757"/>
              <a:gd name="T16" fmla="*/ 126 w 758"/>
              <a:gd name="T17" fmla="*/ 573 h 757"/>
              <a:gd name="T18" fmla="*/ 126 w 758"/>
              <a:gd name="T19" fmla="*/ 573 h 757"/>
              <a:gd name="T20" fmla="*/ 119 w 758"/>
              <a:gd name="T21" fmla="*/ 580 h 757"/>
              <a:gd name="T22" fmla="*/ 119 w 758"/>
              <a:gd name="T23" fmla="*/ 580 h 757"/>
              <a:gd name="T24" fmla="*/ 49 w 758"/>
              <a:gd name="T25" fmla="*/ 379 h 757"/>
              <a:gd name="T26" fmla="*/ 49 w 758"/>
              <a:gd name="T27" fmla="*/ 379 h 757"/>
              <a:gd name="T28" fmla="*/ 146 w 758"/>
              <a:gd name="T29" fmla="*/ 146 h 757"/>
              <a:gd name="T30" fmla="*/ 146 w 758"/>
              <a:gd name="T31" fmla="*/ 146 h 757"/>
              <a:gd name="T32" fmla="*/ 378 w 758"/>
              <a:gd name="T33" fmla="*/ 50 h 757"/>
              <a:gd name="T34" fmla="*/ 378 w 758"/>
              <a:gd name="T35" fmla="*/ 50 h 757"/>
              <a:gd name="T36" fmla="*/ 610 w 758"/>
              <a:gd name="T37" fmla="*/ 146 h 757"/>
              <a:gd name="T38" fmla="*/ 610 w 758"/>
              <a:gd name="T39" fmla="*/ 146 h 757"/>
              <a:gd name="T40" fmla="*/ 707 w 758"/>
              <a:gd name="T41" fmla="*/ 379 h 757"/>
              <a:gd name="T42" fmla="*/ 707 w 758"/>
              <a:gd name="T43" fmla="*/ 379 h 757"/>
              <a:gd name="T44" fmla="*/ 634 w 758"/>
              <a:gd name="T45" fmla="*/ 584 h 757"/>
              <a:gd name="T46" fmla="*/ 159 w 758"/>
              <a:gd name="T47" fmla="*/ 615 h 757"/>
              <a:gd name="T48" fmla="*/ 159 w 758"/>
              <a:gd name="T49" fmla="*/ 615 h 757"/>
              <a:gd name="T50" fmla="*/ 158 w 758"/>
              <a:gd name="T51" fmla="*/ 612 h 757"/>
              <a:gd name="T52" fmla="*/ 158 w 758"/>
              <a:gd name="T53" fmla="*/ 612 h 757"/>
              <a:gd name="T54" fmla="*/ 159 w 758"/>
              <a:gd name="T55" fmla="*/ 611 h 757"/>
              <a:gd name="T56" fmla="*/ 159 w 758"/>
              <a:gd name="T57" fmla="*/ 611 h 757"/>
              <a:gd name="T58" fmla="*/ 375 w 758"/>
              <a:gd name="T59" fmla="*/ 541 h 757"/>
              <a:gd name="T60" fmla="*/ 375 w 758"/>
              <a:gd name="T61" fmla="*/ 541 h 757"/>
              <a:gd name="T62" fmla="*/ 594 w 758"/>
              <a:gd name="T63" fmla="*/ 614 h 757"/>
              <a:gd name="T64" fmla="*/ 594 w 758"/>
              <a:gd name="T65" fmla="*/ 614 h 757"/>
              <a:gd name="T66" fmla="*/ 595 w 758"/>
              <a:gd name="T67" fmla="*/ 616 h 757"/>
              <a:gd name="T68" fmla="*/ 595 w 758"/>
              <a:gd name="T69" fmla="*/ 616 h 757"/>
              <a:gd name="T70" fmla="*/ 594 w 758"/>
              <a:gd name="T71" fmla="*/ 618 h 757"/>
              <a:gd name="T72" fmla="*/ 594 w 758"/>
              <a:gd name="T73" fmla="*/ 618 h 757"/>
              <a:gd name="T74" fmla="*/ 378 w 758"/>
              <a:gd name="T75" fmla="*/ 706 h 757"/>
              <a:gd name="T76" fmla="*/ 378 w 758"/>
              <a:gd name="T77" fmla="*/ 706 h 757"/>
              <a:gd name="T78" fmla="*/ 370 w 758"/>
              <a:gd name="T79" fmla="*/ 705 h 757"/>
              <a:gd name="T80" fmla="*/ 370 w 758"/>
              <a:gd name="T81" fmla="*/ 705 h 757"/>
              <a:gd name="T82" fmla="*/ 159 w 758"/>
              <a:gd name="T83" fmla="*/ 615 h 757"/>
              <a:gd name="T84" fmla="*/ 646 w 758"/>
              <a:gd name="T85" fmla="*/ 111 h 757"/>
              <a:gd name="T86" fmla="*/ 646 w 758"/>
              <a:gd name="T87" fmla="*/ 111 h 757"/>
              <a:gd name="T88" fmla="*/ 378 w 758"/>
              <a:gd name="T89" fmla="*/ 0 h 757"/>
              <a:gd name="T90" fmla="*/ 378 w 758"/>
              <a:gd name="T91" fmla="*/ 0 h 757"/>
              <a:gd name="T92" fmla="*/ 111 w 758"/>
              <a:gd name="T93" fmla="*/ 111 h 757"/>
              <a:gd name="T94" fmla="*/ 111 w 758"/>
              <a:gd name="T95" fmla="*/ 111 h 757"/>
              <a:gd name="T96" fmla="*/ 0 w 758"/>
              <a:gd name="T97" fmla="*/ 379 h 757"/>
              <a:gd name="T98" fmla="*/ 0 w 758"/>
              <a:gd name="T99" fmla="*/ 379 h 757"/>
              <a:gd name="T100" fmla="*/ 111 w 758"/>
              <a:gd name="T101" fmla="*/ 646 h 757"/>
              <a:gd name="T102" fmla="*/ 111 w 758"/>
              <a:gd name="T103" fmla="*/ 646 h 757"/>
              <a:gd name="T104" fmla="*/ 374 w 758"/>
              <a:gd name="T105" fmla="*/ 756 h 757"/>
              <a:gd name="T106" fmla="*/ 374 w 758"/>
              <a:gd name="T107" fmla="*/ 756 h 757"/>
              <a:gd name="T108" fmla="*/ 378 w 758"/>
              <a:gd name="T109" fmla="*/ 756 h 757"/>
              <a:gd name="T110" fmla="*/ 378 w 758"/>
              <a:gd name="T111" fmla="*/ 756 h 757"/>
              <a:gd name="T112" fmla="*/ 378 w 758"/>
              <a:gd name="T113" fmla="*/ 756 h 757"/>
              <a:gd name="T114" fmla="*/ 378 w 758"/>
              <a:gd name="T115" fmla="*/ 756 h 757"/>
              <a:gd name="T116" fmla="*/ 646 w 758"/>
              <a:gd name="T117" fmla="*/ 646 h 757"/>
              <a:gd name="T118" fmla="*/ 646 w 758"/>
              <a:gd name="T119" fmla="*/ 646 h 757"/>
              <a:gd name="T120" fmla="*/ 757 w 758"/>
              <a:gd name="T121" fmla="*/ 379 h 757"/>
              <a:gd name="T122" fmla="*/ 757 w 758"/>
              <a:gd name="T123" fmla="*/ 379 h 757"/>
              <a:gd name="T124" fmla="*/ 646 w 758"/>
              <a:gd name="T125" fmla="*/ 111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58" h="757">
                <a:moveTo>
                  <a:pt x="634" y="584"/>
                </a:moveTo>
                <a:lnTo>
                  <a:pt x="634" y="584"/>
                </a:lnTo>
                <a:cubicBezTo>
                  <a:pt x="632" y="582"/>
                  <a:pt x="630" y="579"/>
                  <a:pt x="628" y="577"/>
                </a:cubicBezTo>
                <a:lnTo>
                  <a:pt x="628" y="577"/>
                </a:lnTo>
                <a:cubicBezTo>
                  <a:pt x="599" y="551"/>
                  <a:pt x="560" y="529"/>
                  <a:pt x="517" y="514"/>
                </a:cubicBezTo>
                <a:lnTo>
                  <a:pt x="517" y="514"/>
                </a:lnTo>
                <a:cubicBezTo>
                  <a:pt x="473" y="499"/>
                  <a:pt x="425" y="491"/>
                  <a:pt x="375" y="491"/>
                </a:cubicBezTo>
                <a:lnTo>
                  <a:pt x="375" y="491"/>
                </a:lnTo>
                <a:cubicBezTo>
                  <a:pt x="277" y="491"/>
                  <a:pt x="186" y="521"/>
                  <a:pt x="126" y="573"/>
                </a:cubicBezTo>
                <a:lnTo>
                  <a:pt x="126" y="573"/>
                </a:lnTo>
                <a:cubicBezTo>
                  <a:pt x="123" y="575"/>
                  <a:pt x="121" y="578"/>
                  <a:pt x="119" y="580"/>
                </a:cubicBezTo>
                <a:lnTo>
                  <a:pt x="119" y="580"/>
                </a:lnTo>
                <a:cubicBezTo>
                  <a:pt x="74" y="523"/>
                  <a:pt x="49" y="453"/>
                  <a:pt x="49" y="379"/>
                </a:cubicBezTo>
                <a:lnTo>
                  <a:pt x="49" y="379"/>
                </a:lnTo>
                <a:cubicBezTo>
                  <a:pt x="49" y="291"/>
                  <a:pt x="83" y="208"/>
                  <a:pt x="146" y="146"/>
                </a:cubicBezTo>
                <a:lnTo>
                  <a:pt x="146" y="146"/>
                </a:lnTo>
                <a:cubicBezTo>
                  <a:pt x="208" y="84"/>
                  <a:pt x="290" y="50"/>
                  <a:pt x="378" y="50"/>
                </a:cubicBezTo>
                <a:lnTo>
                  <a:pt x="378" y="50"/>
                </a:lnTo>
                <a:cubicBezTo>
                  <a:pt x="466" y="50"/>
                  <a:pt x="548" y="84"/>
                  <a:pt x="610" y="146"/>
                </a:cubicBezTo>
                <a:lnTo>
                  <a:pt x="610" y="146"/>
                </a:lnTo>
                <a:cubicBezTo>
                  <a:pt x="673" y="208"/>
                  <a:pt x="707" y="291"/>
                  <a:pt x="707" y="379"/>
                </a:cubicBezTo>
                <a:lnTo>
                  <a:pt x="707" y="379"/>
                </a:lnTo>
                <a:cubicBezTo>
                  <a:pt x="707" y="454"/>
                  <a:pt x="681" y="526"/>
                  <a:pt x="634" y="584"/>
                </a:cubicBezTo>
                <a:close/>
                <a:moveTo>
                  <a:pt x="159" y="615"/>
                </a:moveTo>
                <a:lnTo>
                  <a:pt x="159" y="615"/>
                </a:lnTo>
                <a:cubicBezTo>
                  <a:pt x="158" y="614"/>
                  <a:pt x="158" y="614"/>
                  <a:pt x="158" y="612"/>
                </a:cubicBezTo>
                <a:lnTo>
                  <a:pt x="158" y="612"/>
                </a:lnTo>
                <a:lnTo>
                  <a:pt x="159" y="611"/>
                </a:lnTo>
                <a:lnTo>
                  <a:pt x="159" y="611"/>
                </a:lnTo>
                <a:cubicBezTo>
                  <a:pt x="209" y="567"/>
                  <a:pt x="290" y="541"/>
                  <a:pt x="375" y="541"/>
                </a:cubicBezTo>
                <a:lnTo>
                  <a:pt x="375" y="541"/>
                </a:lnTo>
                <a:cubicBezTo>
                  <a:pt x="461" y="541"/>
                  <a:pt x="543" y="568"/>
                  <a:pt x="594" y="614"/>
                </a:cubicBezTo>
                <a:lnTo>
                  <a:pt x="594" y="614"/>
                </a:lnTo>
                <a:cubicBezTo>
                  <a:pt x="594" y="614"/>
                  <a:pt x="595" y="615"/>
                  <a:pt x="595" y="616"/>
                </a:cubicBezTo>
                <a:lnTo>
                  <a:pt x="595" y="616"/>
                </a:lnTo>
                <a:cubicBezTo>
                  <a:pt x="595" y="616"/>
                  <a:pt x="595" y="617"/>
                  <a:pt x="594" y="618"/>
                </a:cubicBezTo>
                <a:lnTo>
                  <a:pt x="594" y="618"/>
                </a:lnTo>
                <a:cubicBezTo>
                  <a:pt x="536" y="674"/>
                  <a:pt x="460" y="706"/>
                  <a:pt x="378" y="706"/>
                </a:cubicBezTo>
                <a:lnTo>
                  <a:pt x="378" y="706"/>
                </a:lnTo>
                <a:cubicBezTo>
                  <a:pt x="375" y="706"/>
                  <a:pt x="373" y="706"/>
                  <a:pt x="370" y="705"/>
                </a:cubicBezTo>
                <a:lnTo>
                  <a:pt x="370" y="705"/>
                </a:lnTo>
                <a:cubicBezTo>
                  <a:pt x="290" y="704"/>
                  <a:pt x="215" y="671"/>
                  <a:pt x="159" y="615"/>
                </a:cubicBezTo>
                <a:close/>
                <a:moveTo>
                  <a:pt x="646" y="111"/>
                </a:moveTo>
                <a:lnTo>
                  <a:pt x="646" y="111"/>
                </a:lnTo>
                <a:cubicBezTo>
                  <a:pt x="574" y="39"/>
                  <a:pt x="479" y="0"/>
                  <a:pt x="378" y="0"/>
                </a:cubicBezTo>
                <a:lnTo>
                  <a:pt x="378" y="0"/>
                </a:lnTo>
                <a:cubicBezTo>
                  <a:pt x="277" y="0"/>
                  <a:pt x="182" y="39"/>
                  <a:pt x="111" y="111"/>
                </a:cubicBezTo>
                <a:lnTo>
                  <a:pt x="111" y="111"/>
                </a:lnTo>
                <a:cubicBezTo>
                  <a:pt x="39" y="182"/>
                  <a:pt x="0" y="277"/>
                  <a:pt x="0" y="379"/>
                </a:cubicBezTo>
                <a:lnTo>
                  <a:pt x="0" y="379"/>
                </a:lnTo>
                <a:cubicBezTo>
                  <a:pt x="0" y="480"/>
                  <a:pt x="39" y="574"/>
                  <a:pt x="111" y="646"/>
                </a:cubicBezTo>
                <a:lnTo>
                  <a:pt x="111" y="646"/>
                </a:lnTo>
                <a:cubicBezTo>
                  <a:pt x="181" y="715"/>
                  <a:pt x="274" y="755"/>
                  <a:pt x="374" y="756"/>
                </a:cubicBezTo>
                <a:lnTo>
                  <a:pt x="374" y="756"/>
                </a:lnTo>
                <a:cubicBezTo>
                  <a:pt x="375" y="756"/>
                  <a:pt x="376" y="756"/>
                  <a:pt x="378" y="756"/>
                </a:cubicBezTo>
                <a:lnTo>
                  <a:pt x="378" y="756"/>
                </a:lnTo>
                <a:lnTo>
                  <a:pt x="378" y="756"/>
                </a:lnTo>
                <a:lnTo>
                  <a:pt x="378" y="756"/>
                </a:lnTo>
                <a:cubicBezTo>
                  <a:pt x="479" y="756"/>
                  <a:pt x="574" y="717"/>
                  <a:pt x="646" y="646"/>
                </a:cubicBezTo>
                <a:lnTo>
                  <a:pt x="646" y="646"/>
                </a:lnTo>
                <a:cubicBezTo>
                  <a:pt x="717" y="574"/>
                  <a:pt x="757" y="480"/>
                  <a:pt x="757" y="379"/>
                </a:cubicBezTo>
                <a:lnTo>
                  <a:pt x="757" y="379"/>
                </a:lnTo>
                <a:cubicBezTo>
                  <a:pt x="757" y="277"/>
                  <a:pt x="717" y="182"/>
                  <a:pt x="646" y="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472">
            <a:extLst>
              <a:ext uri="{FF2B5EF4-FFF2-40B4-BE49-F238E27FC236}">
                <a16:creationId xmlns:a16="http://schemas.microsoft.com/office/drawing/2014/main" id="{3B571B96-89CD-38F1-05D7-E33ACBE3F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3808" y="2126074"/>
            <a:ext cx="507589" cy="507586"/>
          </a:xfrm>
          <a:custGeom>
            <a:avLst/>
            <a:gdLst>
              <a:gd name="T0" fmla="*/ 196 w 392"/>
              <a:gd name="T1" fmla="*/ 341 h 393"/>
              <a:gd name="T2" fmla="*/ 196 w 392"/>
              <a:gd name="T3" fmla="*/ 341 h 393"/>
              <a:gd name="T4" fmla="*/ 50 w 392"/>
              <a:gd name="T5" fmla="*/ 196 h 393"/>
              <a:gd name="T6" fmla="*/ 50 w 392"/>
              <a:gd name="T7" fmla="*/ 196 h 393"/>
              <a:gd name="T8" fmla="*/ 196 w 392"/>
              <a:gd name="T9" fmla="*/ 51 h 393"/>
              <a:gd name="T10" fmla="*/ 196 w 392"/>
              <a:gd name="T11" fmla="*/ 51 h 393"/>
              <a:gd name="T12" fmla="*/ 341 w 392"/>
              <a:gd name="T13" fmla="*/ 196 h 393"/>
              <a:gd name="T14" fmla="*/ 341 w 392"/>
              <a:gd name="T15" fmla="*/ 196 h 393"/>
              <a:gd name="T16" fmla="*/ 196 w 392"/>
              <a:gd name="T17" fmla="*/ 341 h 393"/>
              <a:gd name="T18" fmla="*/ 196 w 392"/>
              <a:gd name="T19" fmla="*/ 0 h 393"/>
              <a:gd name="T20" fmla="*/ 196 w 392"/>
              <a:gd name="T21" fmla="*/ 0 h 393"/>
              <a:gd name="T22" fmla="*/ 0 w 392"/>
              <a:gd name="T23" fmla="*/ 196 h 393"/>
              <a:gd name="T24" fmla="*/ 0 w 392"/>
              <a:gd name="T25" fmla="*/ 196 h 393"/>
              <a:gd name="T26" fmla="*/ 196 w 392"/>
              <a:gd name="T27" fmla="*/ 392 h 393"/>
              <a:gd name="T28" fmla="*/ 196 w 392"/>
              <a:gd name="T29" fmla="*/ 392 h 393"/>
              <a:gd name="T30" fmla="*/ 391 w 392"/>
              <a:gd name="T31" fmla="*/ 196 h 393"/>
              <a:gd name="T32" fmla="*/ 391 w 392"/>
              <a:gd name="T33" fmla="*/ 196 h 393"/>
              <a:gd name="T34" fmla="*/ 196 w 392"/>
              <a:gd name="T35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2" h="393">
                <a:moveTo>
                  <a:pt x="196" y="341"/>
                </a:moveTo>
                <a:lnTo>
                  <a:pt x="196" y="341"/>
                </a:lnTo>
                <a:cubicBezTo>
                  <a:pt x="116" y="341"/>
                  <a:pt x="50" y="276"/>
                  <a:pt x="50" y="196"/>
                </a:cubicBezTo>
                <a:lnTo>
                  <a:pt x="50" y="196"/>
                </a:lnTo>
                <a:cubicBezTo>
                  <a:pt x="50" y="116"/>
                  <a:pt x="116" y="51"/>
                  <a:pt x="196" y="51"/>
                </a:cubicBezTo>
                <a:lnTo>
                  <a:pt x="196" y="51"/>
                </a:lnTo>
                <a:cubicBezTo>
                  <a:pt x="276" y="51"/>
                  <a:pt x="341" y="116"/>
                  <a:pt x="341" y="196"/>
                </a:cubicBezTo>
                <a:lnTo>
                  <a:pt x="341" y="196"/>
                </a:lnTo>
                <a:cubicBezTo>
                  <a:pt x="341" y="276"/>
                  <a:pt x="276" y="341"/>
                  <a:pt x="196" y="341"/>
                </a:cubicBezTo>
                <a:close/>
                <a:moveTo>
                  <a:pt x="196" y="0"/>
                </a:moveTo>
                <a:lnTo>
                  <a:pt x="196" y="0"/>
                </a:lnTo>
                <a:cubicBezTo>
                  <a:pt x="88" y="0"/>
                  <a:pt x="0" y="88"/>
                  <a:pt x="0" y="196"/>
                </a:cubicBezTo>
                <a:lnTo>
                  <a:pt x="0" y="196"/>
                </a:lnTo>
                <a:cubicBezTo>
                  <a:pt x="0" y="304"/>
                  <a:pt x="88" y="392"/>
                  <a:pt x="196" y="392"/>
                </a:cubicBezTo>
                <a:lnTo>
                  <a:pt x="196" y="392"/>
                </a:lnTo>
                <a:cubicBezTo>
                  <a:pt x="303" y="392"/>
                  <a:pt x="391" y="304"/>
                  <a:pt x="391" y="196"/>
                </a:cubicBezTo>
                <a:lnTo>
                  <a:pt x="391" y="196"/>
                </a:lnTo>
                <a:cubicBezTo>
                  <a:pt x="391" y="88"/>
                  <a:pt x="303" y="0"/>
                  <a:pt x="1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6" name="Graphic 225" descr="Transfer">
            <a:extLst>
              <a:ext uri="{FF2B5EF4-FFF2-40B4-BE49-F238E27FC236}">
                <a16:creationId xmlns:a16="http://schemas.microsoft.com/office/drawing/2014/main" id="{0C33B7DE-C234-CF2D-5FF8-F12BA496A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76145" y="4649076"/>
            <a:ext cx="1389040" cy="1389040"/>
          </a:xfrm>
          <a:prstGeom prst="rect">
            <a:avLst/>
          </a:prstGeom>
        </p:spPr>
      </p:pic>
      <p:pic>
        <p:nvPicPr>
          <p:cNvPr id="229" name="Graphic 228" descr="Gears">
            <a:extLst>
              <a:ext uri="{FF2B5EF4-FFF2-40B4-BE49-F238E27FC236}">
                <a16:creationId xmlns:a16="http://schemas.microsoft.com/office/drawing/2014/main" id="{C5880157-2321-FD65-5CAD-3B7F5E5CB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65029" y="7432724"/>
            <a:ext cx="914400" cy="914400"/>
          </a:xfrm>
          <a:prstGeom prst="rect">
            <a:avLst/>
          </a:prstGeom>
        </p:spPr>
      </p:pic>
      <p:pic>
        <p:nvPicPr>
          <p:cNvPr id="232" name="Graphic 231" descr="Circles with arrows">
            <a:extLst>
              <a:ext uri="{FF2B5EF4-FFF2-40B4-BE49-F238E27FC236}">
                <a16:creationId xmlns:a16="http://schemas.microsoft.com/office/drawing/2014/main" id="{5A615B29-3C91-B1BE-CBA4-9EA11A8679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31748" y="7014559"/>
            <a:ext cx="1750729" cy="17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2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170"/>
          <p:cNvSpPr>
            <a:spLocks noChangeArrowheads="1"/>
          </p:cNvSpPr>
          <p:nvPr/>
        </p:nvSpPr>
        <p:spPr bwMode="auto">
          <a:xfrm>
            <a:off x="1147706" y="4419946"/>
            <a:ext cx="6932593" cy="3729491"/>
          </a:xfrm>
          <a:custGeom>
            <a:avLst/>
            <a:gdLst>
              <a:gd name="T0" fmla="*/ 5854 w 5959"/>
              <a:gd name="T1" fmla="*/ 0 h 3068"/>
              <a:gd name="T2" fmla="*/ 0 w 5959"/>
              <a:gd name="T3" fmla="*/ 0 h 3068"/>
              <a:gd name="T4" fmla="*/ 1810 w 5959"/>
              <a:gd name="T5" fmla="*/ 936 h 3068"/>
              <a:gd name="T6" fmla="*/ 1810 w 5959"/>
              <a:gd name="T7" fmla="*/ 936 h 3068"/>
              <a:gd name="T8" fmla="*/ 1993 w 5959"/>
              <a:gd name="T9" fmla="*/ 1299 h 3068"/>
              <a:gd name="T10" fmla="*/ 1702 w 5959"/>
              <a:gd name="T11" fmla="*/ 3067 h 3068"/>
              <a:gd name="T12" fmla="*/ 5854 w 5959"/>
              <a:gd name="T13" fmla="*/ 3067 h 3068"/>
              <a:gd name="T14" fmla="*/ 5854 w 5959"/>
              <a:gd name="T15" fmla="*/ 3067 h 3068"/>
              <a:gd name="T16" fmla="*/ 5958 w 5959"/>
              <a:gd name="T17" fmla="*/ 2964 h 3068"/>
              <a:gd name="T18" fmla="*/ 5958 w 5959"/>
              <a:gd name="T19" fmla="*/ 103 h 3068"/>
              <a:gd name="T20" fmla="*/ 5958 w 5959"/>
              <a:gd name="T21" fmla="*/ 103 h 3068"/>
              <a:gd name="T22" fmla="*/ 5854 w 5959"/>
              <a:gd name="T23" fmla="*/ 0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59" h="3068">
                <a:moveTo>
                  <a:pt x="5854" y="0"/>
                </a:moveTo>
                <a:lnTo>
                  <a:pt x="0" y="0"/>
                </a:lnTo>
                <a:lnTo>
                  <a:pt x="1810" y="936"/>
                </a:lnTo>
                <a:lnTo>
                  <a:pt x="1810" y="936"/>
                </a:lnTo>
                <a:cubicBezTo>
                  <a:pt x="1943" y="1005"/>
                  <a:pt x="2017" y="1151"/>
                  <a:pt x="1993" y="1299"/>
                </a:cubicBezTo>
                <a:lnTo>
                  <a:pt x="1702" y="3067"/>
                </a:lnTo>
                <a:lnTo>
                  <a:pt x="5854" y="3067"/>
                </a:lnTo>
                <a:lnTo>
                  <a:pt x="5854" y="3067"/>
                </a:lnTo>
                <a:cubicBezTo>
                  <a:pt x="5911" y="3067"/>
                  <a:pt x="5958" y="3021"/>
                  <a:pt x="5958" y="2964"/>
                </a:cubicBezTo>
                <a:lnTo>
                  <a:pt x="5958" y="103"/>
                </a:lnTo>
                <a:lnTo>
                  <a:pt x="5958" y="103"/>
                </a:lnTo>
                <a:cubicBezTo>
                  <a:pt x="5958" y="47"/>
                  <a:pt x="5911" y="0"/>
                  <a:pt x="585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Freeform 171"/>
          <p:cNvSpPr>
            <a:spLocks noChangeArrowheads="1"/>
          </p:cNvSpPr>
          <p:nvPr/>
        </p:nvSpPr>
        <p:spPr bwMode="auto">
          <a:xfrm>
            <a:off x="220694" y="4393156"/>
            <a:ext cx="3413340" cy="3788433"/>
          </a:xfrm>
          <a:custGeom>
            <a:avLst/>
            <a:gdLst>
              <a:gd name="T0" fmla="*/ 129 w 2810"/>
              <a:gd name="T1" fmla="*/ 3118 h 3119"/>
              <a:gd name="T2" fmla="*/ 129 w 2810"/>
              <a:gd name="T3" fmla="*/ 3118 h 3119"/>
              <a:gd name="T4" fmla="*/ 0 w 2810"/>
              <a:gd name="T5" fmla="*/ 2989 h 3119"/>
              <a:gd name="T6" fmla="*/ 0 w 2810"/>
              <a:gd name="T7" fmla="*/ 128 h 3119"/>
              <a:gd name="T8" fmla="*/ 0 w 2810"/>
              <a:gd name="T9" fmla="*/ 128 h 3119"/>
              <a:gd name="T10" fmla="*/ 129 w 2810"/>
              <a:gd name="T11" fmla="*/ 0 h 3119"/>
              <a:gd name="T12" fmla="*/ 771 w 2810"/>
              <a:gd name="T13" fmla="*/ 0 h 3119"/>
              <a:gd name="T14" fmla="*/ 2587 w 2810"/>
              <a:gd name="T15" fmla="*/ 938 h 3119"/>
              <a:gd name="T16" fmla="*/ 2587 w 2810"/>
              <a:gd name="T17" fmla="*/ 938 h 3119"/>
              <a:gd name="T18" fmla="*/ 2783 w 2810"/>
              <a:gd name="T19" fmla="*/ 1328 h 3119"/>
              <a:gd name="T20" fmla="*/ 2488 w 2810"/>
              <a:gd name="T21" fmla="*/ 3118 h 3119"/>
              <a:gd name="T22" fmla="*/ 129 w 2810"/>
              <a:gd name="T23" fmla="*/ 3118 h 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0" h="3119">
                <a:moveTo>
                  <a:pt x="129" y="3118"/>
                </a:moveTo>
                <a:lnTo>
                  <a:pt x="129" y="3118"/>
                </a:lnTo>
                <a:cubicBezTo>
                  <a:pt x="58" y="3118"/>
                  <a:pt x="0" y="3060"/>
                  <a:pt x="0" y="2989"/>
                </a:cubicBezTo>
                <a:lnTo>
                  <a:pt x="0" y="128"/>
                </a:lnTo>
                <a:lnTo>
                  <a:pt x="0" y="128"/>
                </a:lnTo>
                <a:cubicBezTo>
                  <a:pt x="0" y="57"/>
                  <a:pt x="58" y="0"/>
                  <a:pt x="129" y="0"/>
                </a:cubicBezTo>
                <a:lnTo>
                  <a:pt x="771" y="0"/>
                </a:lnTo>
                <a:lnTo>
                  <a:pt x="2587" y="938"/>
                </a:lnTo>
                <a:lnTo>
                  <a:pt x="2587" y="938"/>
                </a:lnTo>
                <a:cubicBezTo>
                  <a:pt x="2730" y="1012"/>
                  <a:pt x="2809" y="1169"/>
                  <a:pt x="2783" y="1328"/>
                </a:cubicBezTo>
                <a:lnTo>
                  <a:pt x="2488" y="3118"/>
                </a:lnTo>
                <a:lnTo>
                  <a:pt x="129" y="311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2" name="Freeform 173"/>
          <p:cNvSpPr>
            <a:spLocks noChangeArrowheads="1"/>
          </p:cNvSpPr>
          <p:nvPr/>
        </p:nvSpPr>
        <p:spPr bwMode="auto">
          <a:xfrm>
            <a:off x="17319613" y="4428988"/>
            <a:ext cx="6932593" cy="3729491"/>
          </a:xfrm>
          <a:custGeom>
            <a:avLst/>
            <a:gdLst>
              <a:gd name="T0" fmla="*/ 5854 w 5959"/>
              <a:gd name="T1" fmla="*/ 0 h 3069"/>
              <a:gd name="T2" fmla="*/ 0 w 5959"/>
              <a:gd name="T3" fmla="*/ 0 h 3069"/>
              <a:gd name="T4" fmla="*/ 1810 w 5959"/>
              <a:gd name="T5" fmla="*/ 935 h 3069"/>
              <a:gd name="T6" fmla="*/ 1810 w 5959"/>
              <a:gd name="T7" fmla="*/ 935 h 3069"/>
              <a:gd name="T8" fmla="*/ 1993 w 5959"/>
              <a:gd name="T9" fmla="*/ 1298 h 3069"/>
              <a:gd name="T10" fmla="*/ 1702 w 5959"/>
              <a:gd name="T11" fmla="*/ 3068 h 3069"/>
              <a:gd name="T12" fmla="*/ 5854 w 5959"/>
              <a:gd name="T13" fmla="*/ 3068 h 3069"/>
              <a:gd name="T14" fmla="*/ 5854 w 5959"/>
              <a:gd name="T15" fmla="*/ 3068 h 3069"/>
              <a:gd name="T16" fmla="*/ 5958 w 5959"/>
              <a:gd name="T17" fmla="*/ 2964 h 3069"/>
              <a:gd name="T18" fmla="*/ 5958 w 5959"/>
              <a:gd name="T19" fmla="*/ 103 h 3069"/>
              <a:gd name="T20" fmla="*/ 5958 w 5959"/>
              <a:gd name="T21" fmla="*/ 103 h 3069"/>
              <a:gd name="T22" fmla="*/ 5854 w 5959"/>
              <a:gd name="T23" fmla="*/ 0 h 3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59" h="3069">
                <a:moveTo>
                  <a:pt x="5854" y="0"/>
                </a:moveTo>
                <a:lnTo>
                  <a:pt x="0" y="0"/>
                </a:lnTo>
                <a:lnTo>
                  <a:pt x="1810" y="935"/>
                </a:lnTo>
                <a:lnTo>
                  <a:pt x="1810" y="935"/>
                </a:lnTo>
                <a:cubicBezTo>
                  <a:pt x="1943" y="1004"/>
                  <a:pt x="2017" y="1150"/>
                  <a:pt x="1993" y="1298"/>
                </a:cubicBezTo>
                <a:lnTo>
                  <a:pt x="1702" y="3068"/>
                </a:lnTo>
                <a:lnTo>
                  <a:pt x="5854" y="3068"/>
                </a:lnTo>
                <a:lnTo>
                  <a:pt x="5854" y="3068"/>
                </a:lnTo>
                <a:cubicBezTo>
                  <a:pt x="5911" y="3068"/>
                  <a:pt x="5958" y="3021"/>
                  <a:pt x="5958" y="2964"/>
                </a:cubicBezTo>
                <a:lnTo>
                  <a:pt x="5958" y="103"/>
                </a:lnTo>
                <a:lnTo>
                  <a:pt x="5958" y="103"/>
                </a:lnTo>
                <a:cubicBezTo>
                  <a:pt x="5958" y="45"/>
                  <a:pt x="5911" y="0"/>
                  <a:pt x="5854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Freeform 174"/>
          <p:cNvSpPr>
            <a:spLocks noChangeArrowheads="1"/>
          </p:cNvSpPr>
          <p:nvPr/>
        </p:nvSpPr>
        <p:spPr bwMode="auto">
          <a:xfrm>
            <a:off x="16392601" y="4396837"/>
            <a:ext cx="3413340" cy="3793793"/>
          </a:xfrm>
          <a:custGeom>
            <a:avLst/>
            <a:gdLst>
              <a:gd name="T0" fmla="*/ 129 w 2810"/>
              <a:gd name="T1" fmla="*/ 3119 h 3120"/>
              <a:gd name="T2" fmla="*/ 129 w 2810"/>
              <a:gd name="T3" fmla="*/ 3119 h 3120"/>
              <a:gd name="T4" fmla="*/ 0 w 2810"/>
              <a:gd name="T5" fmla="*/ 2990 h 3120"/>
              <a:gd name="T6" fmla="*/ 0 w 2810"/>
              <a:gd name="T7" fmla="*/ 129 h 3120"/>
              <a:gd name="T8" fmla="*/ 0 w 2810"/>
              <a:gd name="T9" fmla="*/ 129 h 3120"/>
              <a:gd name="T10" fmla="*/ 129 w 2810"/>
              <a:gd name="T11" fmla="*/ 0 h 3120"/>
              <a:gd name="T12" fmla="*/ 771 w 2810"/>
              <a:gd name="T13" fmla="*/ 0 h 3120"/>
              <a:gd name="T14" fmla="*/ 2587 w 2810"/>
              <a:gd name="T15" fmla="*/ 939 h 3120"/>
              <a:gd name="T16" fmla="*/ 2587 w 2810"/>
              <a:gd name="T17" fmla="*/ 939 h 3120"/>
              <a:gd name="T18" fmla="*/ 2783 w 2810"/>
              <a:gd name="T19" fmla="*/ 1329 h 3120"/>
              <a:gd name="T20" fmla="*/ 2488 w 2810"/>
              <a:gd name="T21" fmla="*/ 3119 h 3120"/>
              <a:gd name="T22" fmla="*/ 129 w 2810"/>
              <a:gd name="T23" fmla="*/ 3119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0" h="3120">
                <a:moveTo>
                  <a:pt x="129" y="3119"/>
                </a:moveTo>
                <a:lnTo>
                  <a:pt x="129" y="3119"/>
                </a:lnTo>
                <a:cubicBezTo>
                  <a:pt x="58" y="3119"/>
                  <a:pt x="0" y="3061"/>
                  <a:pt x="0" y="2990"/>
                </a:cubicBezTo>
                <a:lnTo>
                  <a:pt x="0" y="129"/>
                </a:lnTo>
                <a:lnTo>
                  <a:pt x="0" y="129"/>
                </a:lnTo>
                <a:cubicBezTo>
                  <a:pt x="0" y="58"/>
                  <a:pt x="58" y="0"/>
                  <a:pt x="129" y="0"/>
                </a:cubicBezTo>
                <a:lnTo>
                  <a:pt x="771" y="0"/>
                </a:lnTo>
                <a:lnTo>
                  <a:pt x="2587" y="939"/>
                </a:lnTo>
                <a:lnTo>
                  <a:pt x="2587" y="939"/>
                </a:lnTo>
                <a:cubicBezTo>
                  <a:pt x="2730" y="1013"/>
                  <a:pt x="2809" y="1169"/>
                  <a:pt x="2783" y="1329"/>
                </a:cubicBezTo>
                <a:lnTo>
                  <a:pt x="2488" y="3119"/>
                </a:lnTo>
                <a:lnTo>
                  <a:pt x="129" y="3119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5" name="Freeform 176"/>
          <p:cNvSpPr>
            <a:spLocks noChangeArrowheads="1"/>
          </p:cNvSpPr>
          <p:nvPr/>
        </p:nvSpPr>
        <p:spPr bwMode="auto">
          <a:xfrm>
            <a:off x="3897086" y="8731381"/>
            <a:ext cx="7239284" cy="3729491"/>
          </a:xfrm>
          <a:custGeom>
            <a:avLst/>
            <a:gdLst>
              <a:gd name="T0" fmla="*/ 104 w 5959"/>
              <a:gd name="T1" fmla="*/ 0 h 3068"/>
              <a:gd name="T2" fmla="*/ 5958 w 5959"/>
              <a:gd name="T3" fmla="*/ 0 h 3068"/>
              <a:gd name="T4" fmla="*/ 4147 w 5959"/>
              <a:gd name="T5" fmla="*/ 936 h 3068"/>
              <a:gd name="T6" fmla="*/ 4147 w 5959"/>
              <a:gd name="T7" fmla="*/ 936 h 3068"/>
              <a:gd name="T8" fmla="*/ 3965 w 5959"/>
              <a:gd name="T9" fmla="*/ 1299 h 3068"/>
              <a:gd name="T10" fmla="*/ 4256 w 5959"/>
              <a:gd name="T11" fmla="*/ 3067 h 3068"/>
              <a:gd name="T12" fmla="*/ 104 w 5959"/>
              <a:gd name="T13" fmla="*/ 3067 h 3068"/>
              <a:gd name="T14" fmla="*/ 104 w 5959"/>
              <a:gd name="T15" fmla="*/ 3067 h 3068"/>
              <a:gd name="T16" fmla="*/ 0 w 5959"/>
              <a:gd name="T17" fmla="*/ 2964 h 3068"/>
              <a:gd name="T18" fmla="*/ 0 w 5959"/>
              <a:gd name="T19" fmla="*/ 103 h 3068"/>
              <a:gd name="T20" fmla="*/ 0 w 5959"/>
              <a:gd name="T21" fmla="*/ 103 h 3068"/>
              <a:gd name="T22" fmla="*/ 104 w 5959"/>
              <a:gd name="T23" fmla="*/ 0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59" h="3068">
                <a:moveTo>
                  <a:pt x="104" y="0"/>
                </a:moveTo>
                <a:lnTo>
                  <a:pt x="5958" y="0"/>
                </a:lnTo>
                <a:lnTo>
                  <a:pt x="4147" y="936"/>
                </a:lnTo>
                <a:lnTo>
                  <a:pt x="4147" y="936"/>
                </a:lnTo>
                <a:cubicBezTo>
                  <a:pt x="4015" y="1005"/>
                  <a:pt x="3941" y="1151"/>
                  <a:pt x="3965" y="1299"/>
                </a:cubicBezTo>
                <a:lnTo>
                  <a:pt x="4256" y="3067"/>
                </a:lnTo>
                <a:lnTo>
                  <a:pt x="104" y="3067"/>
                </a:lnTo>
                <a:lnTo>
                  <a:pt x="104" y="3067"/>
                </a:lnTo>
                <a:cubicBezTo>
                  <a:pt x="47" y="3067"/>
                  <a:pt x="0" y="3021"/>
                  <a:pt x="0" y="2964"/>
                </a:cubicBezTo>
                <a:lnTo>
                  <a:pt x="0" y="103"/>
                </a:lnTo>
                <a:lnTo>
                  <a:pt x="0" y="103"/>
                </a:lnTo>
                <a:cubicBezTo>
                  <a:pt x="0" y="47"/>
                  <a:pt x="47" y="0"/>
                  <a:pt x="10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Freeform 177"/>
          <p:cNvSpPr>
            <a:spLocks noChangeArrowheads="1"/>
          </p:cNvSpPr>
          <p:nvPr/>
        </p:nvSpPr>
        <p:spPr bwMode="auto">
          <a:xfrm>
            <a:off x="8655402" y="8704591"/>
            <a:ext cx="3413340" cy="3788433"/>
          </a:xfrm>
          <a:custGeom>
            <a:avLst/>
            <a:gdLst>
              <a:gd name="T0" fmla="*/ 321 w 2810"/>
              <a:gd name="T1" fmla="*/ 3118 h 3119"/>
              <a:gd name="T2" fmla="*/ 26 w 2810"/>
              <a:gd name="T3" fmla="*/ 1328 h 3119"/>
              <a:gd name="T4" fmla="*/ 26 w 2810"/>
              <a:gd name="T5" fmla="*/ 1328 h 3119"/>
              <a:gd name="T6" fmla="*/ 222 w 2810"/>
              <a:gd name="T7" fmla="*/ 938 h 3119"/>
              <a:gd name="T8" fmla="*/ 2037 w 2810"/>
              <a:gd name="T9" fmla="*/ 0 h 3119"/>
              <a:gd name="T10" fmla="*/ 2680 w 2810"/>
              <a:gd name="T11" fmla="*/ 0 h 3119"/>
              <a:gd name="T12" fmla="*/ 2680 w 2810"/>
              <a:gd name="T13" fmla="*/ 0 h 3119"/>
              <a:gd name="T14" fmla="*/ 2809 w 2810"/>
              <a:gd name="T15" fmla="*/ 128 h 3119"/>
              <a:gd name="T16" fmla="*/ 2809 w 2810"/>
              <a:gd name="T17" fmla="*/ 2989 h 3119"/>
              <a:gd name="T18" fmla="*/ 2809 w 2810"/>
              <a:gd name="T19" fmla="*/ 2989 h 3119"/>
              <a:gd name="T20" fmla="*/ 2680 w 2810"/>
              <a:gd name="T21" fmla="*/ 3118 h 3119"/>
              <a:gd name="T22" fmla="*/ 321 w 2810"/>
              <a:gd name="T23" fmla="*/ 3118 h 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0" h="3119">
                <a:moveTo>
                  <a:pt x="321" y="3118"/>
                </a:moveTo>
                <a:lnTo>
                  <a:pt x="26" y="1328"/>
                </a:lnTo>
                <a:lnTo>
                  <a:pt x="26" y="1328"/>
                </a:lnTo>
                <a:cubicBezTo>
                  <a:pt x="0" y="1169"/>
                  <a:pt x="79" y="1012"/>
                  <a:pt x="222" y="938"/>
                </a:cubicBezTo>
                <a:lnTo>
                  <a:pt x="2037" y="0"/>
                </a:lnTo>
                <a:lnTo>
                  <a:pt x="2680" y="0"/>
                </a:lnTo>
                <a:lnTo>
                  <a:pt x="2680" y="0"/>
                </a:lnTo>
                <a:cubicBezTo>
                  <a:pt x="2751" y="0"/>
                  <a:pt x="2809" y="57"/>
                  <a:pt x="2809" y="128"/>
                </a:cubicBezTo>
                <a:lnTo>
                  <a:pt x="2809" y="2989"/>
                </a:lnTo>
                <a:lnTo>
                  <a:pt x="2809" y="2989"/>
                </a:lnTo>
                <a:cubicBezTo>
                  <a:pt x="2809" y="3060"/>
                  <a:pt x="2751" y="3118"/>
                  <a:pt x="2680" y="3118"/>
                </a:cubicBezTo>
                <a:lnTo>
                  <a:pt x="321" y="311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Freeform 179"/>
          <p:cNvSpPr>
            <a:spLocks noChangeArrowheads="1"/>
          </p:cNvSpPr>
          <p:nvPr/>
        </p:nvSpPr>
        <p:spPr bwMode="auto">
          <a:xfrm>
            <a:off x="12537240" y="8693034"/>
            <a:ext cx="7239284" cy="3729491"/>
          </a:xfrm>
          <a:custGeom>
            <a:avLst/>
            <a:gdLst>
              <a:gd name="T0" fmla="*/ 104 w 5959"/>
              <a:gd name="T1" fmla="*/ 0 h 3069"/>
              <a:gd name="T2" fmla="*/ 5958 w 5959"/>
              <a:gd name="T3" fmla="*/ 0 h 3069"/>
              <a:gd name="T4" fmla="*/ 4147 w 5959"/>
              <a:gd name="T5" fmla="*/ 935 h 3069"/>
              <a:gd name="T6" fmla="*/ 4147 w 5959"/>
              <a:gd name="T7" fmla="*/ 935 h 3069"/>
              <a:gd name="T8" fmla="*/ 3965 w 5959"/>
              <a:gd name="T9" fmla="*/ 1298 h 3069"/>
              <a:gd name="T10" fmla="*/ 4256 w 5959"/>
              <a:gd name="T11" fmla="*/ 3068 h 3069"/>
              <a:gd name="T12" fmla="*/ 104 w 5959"/>
              <a:gd name="T13" fmla="*/ 3068 h 3069"/>
              <a:gd name="T14" fmla="*/ 104 w 5959"/>
              <a:gd name="T15" fmla="*/ 3068 h 3069"/>
              <a:gd name="T16" fmla="*/ 0 w 5959"/>
              <a:gd name="T17" fmla="*/ 2964 h 3069"/>
              <a:gd name="T18" fmla="*/ 0 w 5959"/>
              <a:gd name="T19" fmla="*/ 103 h 3069"/>
              <a:gd name="T20" fmla="*/ 0 w 5959"/>
              <a:gd name="T21" fmla="*/ 103 h 3069"/>
              <a:gd name="T22" fmla="*/ 104 w 5959"/>
              <a:gd name="T23" fmla="*/ 0 h 3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59" h="3069">
                <a:moveTo>
                  <a:pt x="104" y="0"/>
                </a:moveTo>
                <a:lnTo>
                  <a:pt x="5958" y="0"/>
                </a:lnTo>
                <a:lnTo>
                  <a:pt x="4147" y="935"/>
                </a:lnTo>
                <a:lnTo>
                  <a:pt x="4147" y="935"/>
                </a:lnTo>
                <a:cubicBezTo>
                  <a:pt x="4015" y="1004"/>
                  <a:pt x="3941" y="1150"/>
                  <a:pt x="3965" y="1298"/>
                </a:cubicBezTo>
                <a:lnTo>
                  <a:pt x="4256" y="3068"/>
                </a:lnTo>
                <a:lnTo>
                  <a:pt x="104" y="3068"/>
                </a:lnTo>
                <a:lnTo>
                  <a:pt x="104" y="3068"/>
                </a:lnTo>
                <a:cubicBezTo>
                  <a:pt x="47" y="3068"/>
                  <a:pt x="0" y="3021"/>
                  <a:pt x="0" y="2964"/>
                </a:cubicBezTo>
                <a:lnTo>
                  <a:pt x="0" y="103"/>
                </a:lnTo>
                <a:lnTo>
                  <a:pt x="0" y="103"/>
                </a:lnTo>
                <a:cubicBezTo>
                  <a:pt x="0" y="45"/>
                  <a:pt x="47" y="0"/>
                  <a:pt x="10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Freeform 180"/>
          <p:cNvSpPr>
            <a:spLocks noChangeArrowheads="1"/>
          </p:cNvSpPr>
          <p:nvPr/>
        </p:nvSpPr>
        <p:spPr bwMode="auto">
          <a:xfrm>
            <a:off x="17295556" y="8660883"/>
            <a:ext cx="3413340" cy="3793793"/>
          </a:xfrm>
          <a:custGeom>
            <a:avLst/>
            <a:gdLst>
              <a:gd name="T0" fmla="*/ 321 w 2810"/>
              <a:gd name="T1" fmla="*/ 3119 h 3120"/>
              <a:gd name="T2" fmla="*/ 26 w 2810"/>
              <a:gd name="T3" fmla="*/ 1329 h 3120"/>
              <a:gd name="T4" fmla="*/ 26 w 2810"/>
              <a:gd name="T5" fmla="*/ 1329 h 3120"/>
              <a:gd name="T6" fmla="*/ 222 w 2810"/>
              <a:gd name="T7" fmla="*/ 939 h 3120"/>
              <a:gd name="T8" fmla="*/ 2037 w 2810"/>
              <a:gd name="T9" fmla="*/ 0 h 3120"/>
              <a:gd name="T10" fmla="*/ 2680 w 2810"/>
              <a:gd name="T11" fmla="*/ 0 h 3120"/>
              <a:gd name="T12" fmla="*/ 2680 w 2810"/>
              <a:gd name="T13" fmla="*/ 0 h 3120"/>
              <a:gd name="T14" fmla="*/ 2809 w 2810"/>
              <a:gd name="T15" fmla="*/ 129 h 3120"/>
              <a:gd name="T16" fmla="*/ 2809 w 2810"/>
              <a:gd name="T17" fmla="*/ 2990 h 3120"/>
              <a:gd name="T18" fmla="*/ 2809 w 2810"/>
              <a:gd name="T19" fmla="*/ 2990 h 3120"/>
              <a:gd name="T20" fmla="*/ 2680 w 2810"/>
              <a:gd name="T21" fmla="*/ 3119 h 3120"/>
              <a:gd name="T22" fmla="*/ 321 w 2810"/>
              <a:gd name="T23" fmla="*/ 3119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0" h="3120">
                <a:moveTo>
                  <a:pt x="321" y="3119"/>
                </a:moveTo>
                <a:lnTo>
                  <a:pt x="26" y="1329"/>
                </a:lnTo>
                <a:lnTo>
                  <a:pt x="26" y="1329"/>
                </a:lnTo>
                <a:cubicBezTo>
                  <a:pt x="0" y="1169"/>
                  <a:pt x="79" y="1013"/>
                  <a:pt x="222" y="939"/>
                </a:cubicBezTo>
                <a:lnTo>
                  <a:pt x="2037" y="0"/>
                </a:lnTo>
                <a:lnTo>
                  <a:pt x="2680" y="0"/>
                </a:lnTo>
                <a:lnTo>
                  <a:pt x="2680" y="0"/>
                </a:lnTo>
                <a:cubicBezTo>
                  <a:pt x="2751" y="0"/>
                  <a:pt x="2809" y="58"/>
                  <a:pt x="2809" y="129"/>
                </a:cubicBezTo>
                <a:lnTo>
                  <a:pt x="2809" y="2990"/>
                </a:lnTo>
                <a:lnTo>
                  <a:pt x="2809" y="2990"/>
                </a:lnTo>
                <a:cubicBezTo>
                  <a:pt x="2809" y="3061"/>
                  <a:pt x="2751" y="3119"/>
                  <a:pt x="2680" y="3119"/>
                </a:cubicBezTo>
                <a:lnTo>
                  <a:pt x="321" y="3119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" name="Freeform 186"/>
          <p:cNvSpPr>
            <a:spLocks noChangeArrowheads="1"/>
          </p:cNvSpPr>
          <p:nvPr/>
        </p:nvSpPr>
        <p:spPr bwMode="auto">
          <a:xfrm>
            <a:off x="10471920" y="10831899"/>
            <a:ext cx="530490" cy="514413"/>
          </a:xfrm>
          <a:custGeom>
            <a:avLst/>
            <a:gdLst>
              <a:gd name="T0" fmla="*/ 112 w 437"/>
              <a:gd name="T1" fmla="*/ 66 h 423"/>
              <a:gd name="T2" fmla="*/ 112 w 437"/>
              <a:gd name="T3" fmla="*/ 66 h 423"/>
              <a:gd name="T4" fmla="*/ 112 w 437"/>
              <a:gd name="T5" fmla="*/ 66 h 423"/>
              <a:gd name="T6" fmla="*/ 87 w 437"/>
              <a:gd name="T7" fmla="*/ 77 h 423"/>
              <a:gd name="T8" fmla="*/ 87 w 437"/>
              <a:gd name="T9" fmla="*/ 77 h 423"/>
              <a:gd name="T10" fmla="*/ 87 w 437"/>
              <a:gd name="T11" fmla="*/ 127 h 423"/>
              <a:gd name="T12" fmla="*/ 305 w 437"/>
              <a:gd name="T13" fmla="*/ 342 h 423"/>
              <a:gd name="T14" fmla="*/ 355 w 437"/>
              <a:gd name="T15" fmla="*/ 296 h 423"/>
              <a:gd name="T16" fmla="*/ 137 w 437"/>
              <a:gd name="T17" fmla="*/ 77 h 423"/>
              <a:gd name="T18" fmla="*/ 137 w 437"/>
              <a:gd name="T19" fmla="*/ 77 h 423"/>
              <a:gd name="T20" fmla="*/ 112 w 437"/>
              <a:gd name="T21" fmla="*/ 66 h 423"/>
              <a:gd name="T22" fmla="*/ 305 w 437"/>
              <a:gd name="T23" fmla="*/ 422 h 423"/>
              <a:gd name="T24" fmla="*/ 305 w 437"/>
              <a:gd name="T25" fmla="*/ 422 h 423"/>
              <a:gd name="T26" fmla="*/ 281 w 437"/>
              <a:gd name="T27" fmla="*/ 412 h 423"/>
              <a:gd name="T28" fmla="*/ 40 w 437"/>
              <a:gd name="T29" fmla="*/ 174 h 423"/>
              <a:gd name="T30" fmla="*/ 40 w 437"/>
              <a:gd name="T31" fmla="*/ 174 h 423"/>
              <a:gd name="T32" fmla="*/ 39 w 437"/>
              <a:gd name="T33" fmla="*/ 30 h 423"/>
              <a:gd name="T34" fmla="*/ 39 w 437"/>
              <a:gd name="T35" fmla="*/ 30 h 423"/>
              <a:gd name="T36" fmla="*/ 111 w 437"/>
              <a:gd name="T37" fmla="*/ 0 h 423"/>
              <a:gd name="T38" fmla="*/ 111 w 437"/>
              <a:gd name="T39" fmla="*/ 0 h 423"/>
              <a:gd name="T40" fmla="*/ 184 w 437"/>
              <a:gd name="T41" fmla="*/ 30 h 423"/>
              <a:gd name="T42" fmla="*/ 425 w 437"/>
              <a:gd name="T43" fmla="*/ 272 h 423"/>
              <a:gd name="T44" fmla="*/ 425 w 437"/>
              <a:gd name="T45" fmla="*/ 272 h 423"/>
              <a:gd name="T46" fmla="*/ 435 w 437"/>
              <a:gd name="T47" fmla="*/ 296 h 423"/>
              <a:gd name="T48" fmla="*/ 435 w 437"/>
              <a:gd name="T49" fmla="*/ 296 h 423"/>
              <a:gd name="T50" fmla="*/ 425 w 437"/>
              <a:gd name="T51" fmla="*/ 320 h 423"/>
              <a:gd name="T52" fmla="*/ 328 w 437"/>
              <a:gd name="T53" fmla="*/ 413 h 423"/>
              <a:gd name="T54" fmla="*/ 328 w 437"/>
              <a:gd name="T55" fmla="*/ 413 h 423"/>
              <a:gd name="T56" fmla="*/ 305 w 437"/>
              <a:gd name="T57" fmla="*/ 422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7" h="423">
                <a:moveTo>
                  <a:pt x="112" y="66"/>
                </a:moveTo>
                <a:lnTo>
                  <a:pt x="112" y="66"/>
                </a:lnTo>
                <a:lnTo>
                  <a:pt x="112" y="66"/>
                </a:lnTo>
                <a:cubicBezTo>
                  <a:pt x="102" y="66"/>
                  <a:pt x="93" y="70"/>
                  <a:pt x="87" y="77"/>
                </a:cubicBezTo>
                <a:lnTo>
                  <a:pt x="87" y="77"/>
                </a:lnTo>
                <a:cubicBezTo>
                  <a:pt x="73" y="91"/>
                  <a:pt x="73" y="113"/>
                  <a:pt x="87" y="127"/>
                </a:cubicBezTo>
                <a:lnTo>
                  <a:pt x="305" y="342"/>
                </a:lnTo>
                <a:lnTo>
                  <a:pt x="355" y="296"/>
                </a:lnTo>
                <a:lnTo>
                  <a:pt x="137" y="77"/>
                </a:lnTo>
                <a:lnTo>
                  <a:pt x="137" y="77"/>
                </a:lnTo>
                <a:cubicBezTo>
                  <a:pt x="130" y="70"/>
                  <a:pt x="121" y="66"/>
                  <a:pt x="112" y="66"/>
                </a:cubicBezTo>
                <a:close/>
                <a:moveTo>
                  <a:pt x="305" y="422"/>
                </a:moveTo>
                <a:lnTo>
                  <a:pt x="305" y="422"/>
                </a:lnTo>
                <a:cubicBezTo>
                  <a:pt x="297" y="422"/>
                  <a:pt x="288" y="419"/>
                  <a:pt x="281" y="412"/>
                </a:cubicBezTo>
                <a:lnTo>
                  <a:pt x="40" y="174"/>
                </a:lnTo>
                <a:lnTo>
                  <a:pt x="40" y="174"/>
                </a:lnTo>
                <a:cubicBezTo>
                  <a:pt x="0" y="135"/>
                  <a:pt x="0" y="71"/>
                  <a:pt x="39" y="30"/>
                </a:cubicBezTo>
                <a:lnTo>
                  <a:pt x="39" y="30"/>
                </a:lnTo>
                <a:cubicBezTo>
                  <a:pt x="58" y="11"/>
                  <a:pt x="84" y="0"/>
                  <a:pt x="111" y="0"/>
                </a:cubicBezTo>
                <a:lnTo>
                  <a:pt x="111" y="0"/>
                </a:lnTo>
                <a:cubicBezTo>
                  <a:pt x="139" y="0"/>
                  <a:pt x="164" y="10"/>
                  <a:pt x="184" y="30"/>
                </a:cubicBezTo>
                <a:lnTo>
                  <a:pt x="425" y="272"/>
                </a:lnTo>
                <a:lnTo>
                  <a:pt x="425" y="272"/>
                </a:lnTo>
                <a:cubicBezTo>
                  <a:pt x="432" y="279"/>
                  <a:pt x="436" y="288"/>
                  <a:pt x="435" y="296"/>
                </a:cubicBezTo>
                <a:lnTo>
                  <a:pt x="435" y="296"/>
                </a:lnTo>
                <a:cubicBezTo>
                  <a:pt x="435" y="306"/>
                  <a:pt x="432" y="314"/>
                  <a:pt x="425" y="320"/>
                </a:cubicBezTo>
                <a:lnTo>
                  <a:pt x="328" y="413"/>
                </a:lnTo>
                <a:lnTo>
                  <a:pt x="328" y="413"/>
                </a:lnTo>
                <a:cubicBezTo>
                  <a:pt x="321" y="419"/>
                  <a:pt x="313" y="422"/>
                  <a:pt x="305" y="4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Freeform 187"/>
          <p:cNvSpPr>
            <a:spLocks noChangeArrowheads="1"/>
          </p:cNvSpPr>
          <p:nvPr/>
        </p:nvSpPr>
        <p:spPr bwMode="auto">
          <a:xfrm>
            <a:off x="9818187" y="10167450"/>
            <a:ext cx="793053" cy="793053"/>
          </a:xfrm>
          <a:custGeom>
            <a:avLst/>
            <a:gdLst>
              <a:gd name="T0" fmla="*/ 326 w 653"/>
              <a:gd name="T1" fmla="*/ 67 h 652"/>
              <a:gd name="T2" fmla="*/ 326 w 653"/>
              <a:gd name="T3" fmla="*/ 67 h 652"/>
              <a:gd name="T4" fmla="*/ 67 w 653"/>
              <a:gd name="T5" fmla="*/ 325 h 652"/>
              <a:gd name="T6" fmla="*/ 67 w 653"/>
              <a:gd name="T7" fmla="*/ 325 h 652"/>
              <a:gd name="T8" fmla="*/ 326 w 653"/>
              <a:gd name="T9" fmla="*/ 583 h 652"/>
              <a:gd name="T10" fmla="*/ 326 w 653"/>
              <a:gd name="T11" fmla="*/ 583 h 652"/>
              <a:gd name="T12" fmla="*/ 585 w 653"/>
              <a:gd name="T13" fmla="*/ 325 h 652"/>
              <a:gd name="T14" fmla="*/ 585 w 653"/>
              <a:gd name="T15" fmla="*/ 325 h 652"/>
              <a:gd name="T16" fmla="*/ 326 w 653"/>
              <a:gd name="T17" fmla="*/ 67 h 652"/>
              <a:gd name="T18" fmla="*/ 326 w 653"/>
              <a:gd name="T19" fmla="*/ 651 h 652"/>
              <a:gd name="T20" fmla="*/ 326 w 653"/>
              <a:gd name="T21" fmla="*/ 651 h 652"/>
              <a:gd name="T22" fmla="*/ 0 w 653"/>
              <a:gd name="T23" fmla="*/ 325 h 652"/>
              <a:gd name="T24" fmla="*/ 0 w 653"/>
              <a:gd name="T25" fmla="*/ 325 h 652"/>
              <a:gd name="T26" fmla="*/ 326 w 653"/>
              <a:gd name="T27" fmla="*/ 0 h 652"/>
              <a:gd name="T28" fmla="*/ 326 w 653"/>
              <a:gd name="T29" fmla="*/ 0 h 652"/>
              <a:gd name="T30" fmla="*/ 652 w 653"/>
              <a:gd name="T31" fmla="*/ 325 h 652"/>
              <a:gd name="T32" fmla="*/ 652 w 653"/>
              <a:gd name="T33" fmla="*/ 325 h 652"/>
              <a:gd name="T34" fmla="*/ 326 w 653"/>
              <a:gd name="T35" fmla="*/ 65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3" h="652">
                <a:moveTo>
                  <a:pt x="326" y="67"/>
                </a:moveTo>
                <a:lnTo>
                  <a:pt x="326" y="67"/>
                </a:lnTo>
                <a:cubicBezTo>
                  <a:pt x="183" y="67"/>
                  <a:pt x="67" y="183"/>
                  <a:pt x="67" y="325"/>
                </a:cubicBezTo>
                <a:lnTo>
                  <a:pt x="67" y="325"/>
                </a:lnTo>
                <a:cubicBezTo>
                  <a:pt x="67" y="469"/>
                  <a:pt x="183" y="583"/>
                  <a:pt x="326" y="583"/>
                </a:cubicBezTo>
                <a:lnTo>
                  <a:pt x="326" y="583"/>
                </a:lnTo>
                <a:cubicBezTo>
                  <a:pt x="469" y="583"/>
                  <a:pt x="585" y="469"/>
                  <a:pt x="585" y="325"/>
                </a:cubicBezTo>
                <a:lnTo>
                  <a:pt x="585" y="325"/>
                </a:lnTo>
                <a:cubicBezTo>
                  <a:pt x="585" y="183"/>
                  <a:pt x="469" y="67"/>
                  <a:pt x="326" y="67"/>
                </a:cubicBezTo>
                <a:close/>
                <a:moveTo>
                  <a:pt x="326" y="651"/>
                </a:moveTo>
                <a:lnTo>
                  <a:pt x="326" y="651"/>
                </a:lnTo>
                <a:cubicBezTo>
                  <a:pt x="147" y="651"/>
                  <a:pt x="0" y="505"/>
                  <a:pt x="0" y="325"/>
                </a:cubicBezTo>
                <a:lnTo>
                  <a:pt x="0" y="325"/>
                </a:lnTo>
                <a:cubicBezTo>
                  <a:pt x="0" y="146"/>
                  <a:pt x="147" y="0"/>
                  <a:pt x="326" y="0"/>
                </a:cubicBezTo>
                <a:lnTo>
                  <a:pt x="326" y="0"/>
                </a:lnTo>
                <a:cubicBezTo>
                  <a:pt x="505" y="0"/>
                  <a:pt x="652" y="146"/>
                  <a:pt x="652" y="325"/>
                </a:cubicBezTo>
                <a:lnTo>
                  <a:pt x="652" y="325"/>
                </a:lnTo>
                <a:cubicBezTo>
                  <a:pt x="652" y="505"/>
                  <a:pt x="505" y="651"/>
                  <a:pt x="326" y="6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7" name="Freeform 188"/>
          <p:cNvSpPr>
            <a:spLocks noChangeArrowheads="1"/>
          </p:cNvSpPr>
          <p:nvPr/>
        </p:nvSpPr>
        <p:spPr bwMode="auto">
          <a:xfrm>
            <a:off x="18603021" y="10188047"/>
            <a:ext cx="878788" cy="980597"/>
          </a:xfrm>
          <a:custGeom>
            <a:avLst/>
            <a:gdLst>
              <a:gd name="T0" fmla="*/ 663 w 725"/>
              <a:gd name="T1" fmla="*/ 632 h 808"/>
              <a:gd name="T2" fmla="*/ 620 w 725"/>
              <a:gd name="T3" fmla="*/ 632 h 808"/>
              <a:gd name="T4" fmla="*/ 620 w 725"/>
              <a:gd name="T5" fmla="*/ 504 h 808"/>
              <a:gd name="T6" fmla="*/ 620 w 725"/>
              <a:gd name="T7" fmla="*/ 504 h 808"/>
              <a:gd name="T8" fmla="*/ 581 w 725"/>
              <a:gd name="T9" fmla="*/ 466 h 808"/>
              <a:gd name="T10" fmla="*/ 150 w 725"/>
              <a:gd name="T11" fmla="*/ 466 h 808"/>
              <a:gd name="T12" fmla="*/ 150 w 725"/>
              <a:gd name="T13" fmla="*/ 466 h 808"/>
              <a:gd name="T14" fmla="*/ 111 w 725"/>
              <a:gd name="T15" fmla="*/ 504 h 808"/>
              <a:gd name="T16" fmla="*/ 111 w 725"/>
              <a:gd name="T17" fmla="*/ 632 h 808"/>
              <a:gd name="T18" fmla="*/ 62 w 725"/>
              <a:gd name="T19" fmla="*/ 632 h 808"/>
              <a:gd name="T20" fmla="*/ 62 w 725"/>
              <a:gd name="T21" fmla="*/ 251 h 808"/>
              <a:gd name="T22" fmla="*/ 150 w 725"/>
              <a:gd name="T23" fmla="*/ 251 h 808"/>
              <a:gd name="T24" fmla="*/ 581 w 725"/>
              <a:gd name="T25" fmla="*/ 251 h 808"/>
              <a:gd name="T26" fmla="*/ 663 w 725"/>
              <a:gd name="T27" fmla="*/ 251 h 808"/>
              <a:gd name="T28" fmla="*/ 663 w 725"/>
              <a:gd name="T29" fmla="*/ 632 h 808"/>
              <a:gd name="T30" fmla="*/ 559 w 725"/>
              <a:gd name="T31" fmla="*/ 745 h 808"/>
              <a:gd name="T32" fmla="*/ 172 w 725"/>
              <a:gd name="T33" fmla="*/ 745 h 808"/>
              <a:gd name="T34" fmla="*/ 172 w 725"/>
              <a:gd name="T35" fmla="*/ 527 h 808"/>
              <a:gd name="T36" fmla="*/ 559 w 725"/>
              <a:gd name="T37" fmla="*/ 527 h 808"/>
              <a:gd name="T38" fmla="*/ 559 w 725"/>
              <a:gd name="T39" fmla="*/ 745 h 808"/>
              <a:gd name="T40" fmla="*/ 172 w 725"/>
              <a:gd name="T41" fmla="*/ 62 h 808"/>
              <a:gd name="T42" fmla="*/ 559 w 725"/>
              <a:gd name="T43" fmla="*/ 62 h 808"/>
              <a:gd name="T44" fmla="*/ 559 w 725"/>
              <a:gd name="T45" fmla="*/ 189 h 808"/>
              <a:gd name="T46" fmla="*/ 172 w 725"/>
              <a:gd name="T47" fmla="*/ 189 h 808"/>
              <a:gd name="T48" fmla="*/ 172 w 725"/>
              <a:gd name="T49" fmla="*/ 62 h 808"/>
              <a:gd name="T50" fmla="*/ 681 w 725"/>
              <a:gd name="T51" fmla="*/ 189 h 808"/>
              <a:gd name="T52" fmla="*/ 620 w 725"/>
              <a:gd name="T53" fmla="*/ 189 h 808"/>
              <a:gd name="T54" fmla="*/ 620 w 725"/>
              <a:gd name="T55" fmla="*/ 37 h 808"/>
              <a:gd name="T56" fmla="*/ 620 w 725"/>
              <a:gd name="T57" fmla="*/ 37 h 808"/>
              <a:gd name="T58" fmla="*/ 581 w 725"/>
              <a:gd name="T59" fmla="*/ 0 h 808"/>
              <a:gd name="T60" fmla="*/ 150 w 725"/>
              <a:gd name="T61" fmla="*/ 0 h 808"/>
              <a:gd name="T62" fmla="*/ 150 w 725"/>
              <a:gd name="T63" fmla="*/ 0 h 808"/>
              <a:gd name="T64" fmla="*/ 111 w 725"/>
              <a:gd name="T65" fmla="*/ 37 h 808"/>
              <a:gd name="T66" fmla="*/ 111 w 725"/>
              <a:gd name="T67" fmla="*/ 189 h 808"/>
              <a:gd name="T68" fmla="*/ 43 w 725"/>
              <a:gd name="T69" fmla="*/ 189 h 808"/>
              <a:gd name="T70" fmla="*/ 43 w 725"/>
              <a:gd name="T71" fmla="*/ 189 h 808"/>
              <a:gd name="T72" fmla="*/ 0 w 725"/>
              <a:gd name="T73" fmla="*/ 232 h 808"/>
              <a:gd name="T74" fmla="*/ 0 w 725"/>
              <a:gd name="T75" fmla="*/ 651 h 808"/>
              <a:gd name="T76" fmla="*/ 0 w 725"/>
              <a:gd name="T77" fmla="*/ 651 h 808"/>
              <a:gd name="T78" fmla="*/ 43 w 725"/>
              <a:gd name="T79" fmla="*/ 694 h 808"/>
              <a:gd name="T80" fmla="*/ 111 w 725"/>
              <a:gd name="T81" fmla="*/ 694 h 808"/>
              <a:gd name="T82" fmla="*/ 111 w 725"/>
              <a:gd name="T83" fmla="*/ 768 h 808"/>
              <a:gd name="T84" fmla="*/ 111 w 725"/>
              <a:gd name="T85" fmla="*/ 768 h 808"/>
              <a:gd name="T86" fmla="*/ 150 w 725"/>
              <a:gd name="T87" fmla="*/ 807 h 808"/>
              <a:gd name="T88" fmla="*/ 581 w 725"/>
              <a:gd name="T89" fmla="*/ 807 h 808"/>
              <a:gd name="T90" fmla="*/ 581 w 725"/>
              <a:gd name="T91" fmla="*/ 807 h 808"/>
              <a:gd name="T92" fmla="*/ 620 w 725"/>
              <a:gd name="T93" fmla="*/ 768 h 808"/>
              <a:gd name="T94" fmla="*/ 620 w 725"/>
              <a:gd name="T95" fmla="*/ 694 h 808"/>
              <a:gd name="T96" fmla="*/ 681 w 725"/>
              <a:gd name="T97" fmla="*/ 694 h 808"/>
              <a:gd name="T98" fmla="*/ 681 w 725"/>
              <a:gd name="T99" fmla="*/ 694 h 808"/>
              <a:gd name="T100" fmla="*/ 724 w 725"/>
              <a:gd name="T101" fmla="*/ 651 h 808"/>
              <a:gd name="T102" fmla="*/ 724 w 725"/>
              <a:gd name="T103" fmla="*/ 232 h 808"/>
              <a:gd name="T104" fmla="*/ 724 w 725"/>
              <a:gd name="T105" fmla="*/ 232 h 808"/>
              <a:gd name="T106" fmla="*/ 681 w 725"/>
              <a:gd name="T107" fmla="*/ 189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25" h="808">
                <a:moveTo>
                  <a:pt x="663" y="632"/>
                </a:moveTo>
                <a:lnTo>
                  <a:pt x="620" y="632"/>
                </a:lnTo>
                <a:lnTo>
                  <a:pt x="620" y="504"/>
                </a:lnTo>
                <a:lnTo>
                  <a:pt x="620" y="504"/>
                </a:lnTo>
                <a:cubicBezTo>
                  <a:pt x="620" y="483"/>
                  <a:pt x="603" y="466"/>
                  <a:pt x="581" y="466"/>
                </a:cubicBezTo>
                <a:lnTo>
                  <a:pt x="150" y="466"/>
                </a:lnTo>
                <a:lnTo>
                  <a:pt x="150" y="466"/>
                </a:lnTo>
                <a:cubicBezTo>
                  <a:pt x="128" y="466"/>
                  <a:pt x="111" y="483"/>
                  <a:pt x="111" y="504"/>
                </a:cubicBezTo>
                <a:lnTo>
                  <a:pt x="111" y="632"/>
                </a:lnTo>
                <a:lnTo>
                  <a:pt x="62" y="632"/>
                </a:lnTo>
                <a:lnTo>
                  <a:pt x="62" y="251"/>
                </a:lnTo>
                <a:lnTo>
                  <a:pt x="150" y="251"/>
                </a:lnTo>
                <a:lnTo>
                  <a:pt x="581" y="251"/>
                </a:lnTo>
                <a:lnTo>
                  <a:pt x="663" y="251"/>
                </a:lnTo>
                <a:lnTo>
                  <a:pt x="663" y="632"/>
                </a:lnTo>
                <a:close/>
                <a:moveTo>
                  <a:pt x="559" y="745"/>
                </a:moveTo>
                <a:lnTo>
                  <a:pt x="172" y="745"/>
                </a:lnTo>
                <a:lnTo>
                  <a:pt x="172" y="527"/>
                </a:lnTo>
                <a:lnTo>
                  <a:pt x="559" y="527"/>
                </a:lnTo>
                <a:lnTo>
                  <a:pt x="559" y="745"/>
                </a:lnTo>
                <a:close/>
                <a:moveTo>
                  <a:pt x="172" y="62"/>
                </a:moveTo>
                <a:lnTo>
                  <a:pt x="559" y="62"/>
                </a:lnTo>
                <a:lnTo>
                  <a:pt x="559" y="189"/>
                </a:lnTo>
                <a:lnTo>
                  <a:pt x="172" y="189"/>
                </a:lnTo>
                <a:lnTo>
                  <a:pt x="172" y="62"/>
                </a:lnTo>
                <a:close/>
                <a:moveTo>
                  <a:pt x="681" y="189"/>
                </a:moveTo>
                <a:lnTo>
                  <a:pt x="620" y="189"/>
                </a:lnTo>
                <a:lnTo>
                  <a:pt x="620" y="37"/>
                </a:lnTo>
                <a:lnTo>
                  <a:pt x="620" y="37"/>
                </a:lnTo>
                <a:cubicBezTo>
                  <a:pt x="620" y="16"/>
                  <a:pt x="603" y="0"/>
                  <a:pt x="581" y="0"/>
                </a:cubicBezTo>
                <a:lnTo>
                  <a:pt x="150" y="0"/>
                </a:lnTo>
                <a:lnTo>
                  <a:pt x="150" y="0"/>
                </a:lnTo>
                <a:cubicBezTo>
                  <a:pt x="128" y="0"/>
                  <a:pt x="111" y="16"/>
                  <a:pt x="111" y="37"/>
                </a:cubicBezTo>
                <a:lnTo>
                  <a:pt x="111" y="189"/>
                </a:lnTo>
                <a:lnTo>
                  <a:pt x="43" y="189"/>
                </a:lnTo>
                <a:lnTo>
                  <a:pt x="43" y="189"/>
                </a:lnTo>
                <a:cubicBezTo>
                  <a:pt x="20" y="189"/>
                  <a:pt x="0" y="208"/>
                  <a:pt x="0" y="232"/>
                </a:cubicBezTo>
                <a:lnTo>
                  <a:pt x="0" y="651"/>
                </a:lnTo>
                <a:lnTo>
                  <a:pt x="0" y="651"/>
                </a:lnTo>
                <a:cubicBezTo>
                  <a:pt x="0" y="674"/>
                  <a:pt x="20" y="694"/>
                  <a:pt x="43" y="694"/>
                </a:cubicBezTo>
                <a:lnTo>
                  <a:pt x="111" y="694"/>
                </a:lnTo>
                <a:lnTo>
                  <a:pt x="111" y="768"/>
                </a:lnTo>
                <a:lnTo>
                  <a:pt x="111" y="768"/>
                </a:lnTo>
                <a:cubicBezTo>
                  <a:pt x="111" y="789"/>
                  <a:pt x="128" y="807"/>
                  <a:pt x="150" y="807"/>
                </a:cubicBezTo>
                <a:lnTo>
                  <a:pt x="581" y="807"/>
                </a:lnTo>
                <a:lnTo>
                  <a:pt x="581" y="807"/>
                </a:lnTo>
                <a:cubicBezTo>
                  <a:pt x="603" y="807"/>
                  <a:pt x="620" y="789"/>
                  <a:pt x="620" y="768"/>
                </a:cubicBezTo>
                <a:lnTo>
                  <a:pt x="620" y="694"/>
                </a:lnTo>
                <a:lnTo>
                  <a:pt x="681" y="694"/>
                </a:lnTo>
                <a:lnTo>
                  <a:pt x="681" y="694"/>
                </a:lnTo>
                <a:cubicBezTo>
                  <a:pt x="705" y="694"/>
                  <a:pt x="724" y="674"/>
                  <a:pt x="724" y="651"/>
                </a:cubicBezTo>
                <a:lnTo>
                  <a:pt x="724" y="232"/>
                </a:lnTo>
                <a:lnTo>
                  <a:pt x="724" y="232"/>
                </a:lnTo>
                <a:cubicBezTo>
                  <a:pt x="724" y="208"/>
                  <a:pt x="705" y="189"/>
                  <a:pt x="681" y="1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Freeform 189"/>
          <p:cNvSpPr>
            <a:spLocks noChangeArrowheads="1"/>
          </p:cNvSpPr>
          <p:nvPr/>
        </p:nvSpPr>
        <p:spPr bwMode="auto">
          <a:xfrm>
            <a:off x="18945963" y="10557780"/>
            <a:ext cx="208978" cy="75019"/>
          </a:xfrm>
          <a:custGeom>
            <a:avLst/>
            <a:gdLst>
              <a:gd name="T0" fmla="*/ 141 w 172"/>
              <a:gd name="T1" fmla="*/ 0 h 63"/>
              <a:gd name="T2" fmla="*/ 30 w 172"/>
              <a:gd name="T3" fmla="*/ 0 h 63"/>
              <a:gd name="T4" fmla="*/ 30 w 172"/>
              <a:gd name="T5" fmla="*/ 0 h 63"/>
              <a:gd name="T6" fmla="*/ 0 w 172"/>
              <a:gd name="T7" fmla="*/ 31 h 63"/>
              <a:gd name="T8" fmla="*/ 0 w 172"/>
              <a:gd name="T9" fmla="*/ 31 h 63"/>
              <a:gd name="T10" fmla="*/ 30 w 172"/>
              <a:gd name="T11" fmla="*/ 62 h 63"/>
              <a:gd name="T12" fmla="*/ 141 w 172"/>
              <a:gd name="T13" fmla="*/ 62 h 63"/>
              <a:gd name="T14" fmla="*/ 141 w 172"/>
              <a:gd name="T15" fmla="*/ 62 h 63"/>
              <a:gd name="T16" fmla="*/ 171 w 172"/>
              <a:gd name="T17" fmla="*/ 31 h 63"/>
              <a:gd name="T18" fmla="*/ 171 w 172"/>
              <a:gd name="T19" fmla="*/ 31 h 63"/>
              <a:gd name="T20" fmla="*/ 141 w 172"/>
              <a:gd name="T21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" h="63">
                <a:moveTo>
                  <a:pt x="141" y="0"/>
                </a:moveTo>
                <a:lnTo>
                  <a:pt x="30" y="0"/>
                </a:lnTo>
                <a:lnTo>
                  <a:pt x="30" y="0"/>
                </a:lnTo>
                <a:cubicBezTo>
                  <a:pt x="13" y="0"/>
                  <a:pt x="0" y="14"/>
                  <a:pt x="0" y="31"/>
                </a:cubicBezTo>
                <a:lnTo>
                  <a:pt x="0" y="31"/>
                </a:lnTo>
                <a:cubicBezTo>
                  <a:pt x="0" y="48"/>
                  <a:pt x="13" y="62"/>
                  <a:pt x="30" y="62"/>
                </a:cubicBezTo>
                <a:lnTo>
                  <a:pt x="141" y="62"/>
                </a:lnTo>
                <a:lnTo>
                  <a:pt x="141" y="62"/>
                </a:lnTo>
                <a:cubicBezTo>
                  <a:pt x="158" y="62"/>
                  <a:pt x="171" y="48"/>
                  <a:pt x="171" y="31"/>
                </a:cubicBezTo>
                <a:lnTo>
                  <a:pt x="171" y="31"/>
                </a:lnTo>
                <a:cubicBezTo>
                  <a:pt x="171" y="14"/>
                  <a:pt x="158" y="0"/>
                  <a:pt x="141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Freeform 190"/>
          <p:cNvSpPr>
            <a:spLocks noChangeArrowheads="1"/>
          </p:cNvSpPr>
          <p:nvPr/>
        </p:nvSpPr>
        <p:spPr bwMode="auto">
          <a:xfrm>
            <a:off x="1367405" y="5856015"/>
            <a:ext cx="851994" cy="1109204"/>
          </a:xfrm>
          <a:custGeom>
            <a:avLst/>
            <a:gdLst>
              <a:gd name="T0" fmla="*/ 349 w 699"/>
              <a:gd name="T1" fmla="*/ 699 h 915"/>
              <a:gd name="T2" fmla="*/ 349 w 699"/>
              <a:gd name="T3" fmla="*/ 699 h 915"/>
              <a:gd name="T4" fmla="*/ 362 w 699"/>
              <a:gd name="T5" fmla="*/ 702 h 915"/>
              <a:gd name="T6" fmla="*/ 639 w 699"/>
              <a:gd name="T7" fmla="*/ 836 h 915"/>
              <a:gd name="T8" fmla="*/ 639 w 699"/>
              <a:gd name="T9" fmla="*/ 59 h 915"/>
              <a:gd name="T10" fmla="*/ 59 w 699"/>
              <a:gd name="T11" fmla="*/ 59 h 915"/>
              <a:gd name="T12" fmla="*/ 59 w 699"/>
              <a:gd name="T13" fmla="*/ 836 h 915"/>
              <a:gd name="T14" fmla="*/ 336 w 699"/>
              <a:gd name="T15" fmla="*/ 702 h 915"/>
              <a:gd name="T16" fmla="*/ 336 w 699"/>
              <a:gd name="T17" fmla="*/ 702 h 915"/>
              <a:gd name="T18" fmla="*/ 349 w 699"/>
              <a:gd name="T19" fmla="*/ 699 h 915"/>
              <a:gd name="T20" fmla="*/ 30 w 699"/>
              <a:gd name="T21" fmla="*/ 913 h 915"/>
              <a:gd name="T22" fmla="*/ 30 w 699"/>
              <a:gd name="T23" fmla="*/ 913 h 915"/>
              <a:gd name="T24" fmla="*/ 14 w 699"/>
              <a:gd name="T25" fmla="*/ 908 h 915"/>
              <a:gd name="T26" fmla="*/ 14 w 699"/>
              <a:gd name="T27" fmla="*/ 908 h 915"/>
              <a:gd name="T28" fmla="*/ 0 w 699"/>
              <a:gd name="T29" fmla="*/ 883 h 915"/>
              <a:gd name="T30" fmla="*/ 0 w 699"/>
              <a:gd name="T31" fmla="*/ 56 h 915"/>
              <a:gd name="T32" fmla="*/ 0 w 699"/>
              <a:gd name="T33" fmla="*/ 56 h 915"/>
              <a:gd name="T34" fmla="*/ 42 w 699"/>
              <a:gd name="T35" fmla="*/ 0 h 915"/>
              <a:gd name="T36" fmla="*/ 656 w 699"/>
              <a:gd name="T37" fmla="*/ 0 h 915"/>
              <a:gd name="T38" fmla="*/ 656 w 699"/>
              <a:gd name="T39" fmla="*/ 0 h 915"/>
              <a:gd name="T40" fmla="*/ 698 w 699"/>
              <a:gd name="T41" fmla="*/ 56 h 915"/>
              <a:gd name="T42" fmla="*/ 698 w 699"/>
              <a:gd name="T43" fmla="*/ 883 h 915"/>
              <a:gd name="T44" fmla="*/ 698 w 699"/>
              <a:gd name="T45" fmla="*/ 883 h 915"/>
              <a:gd name="T46" fmla="*/ 684 w 699"/>
              <a:gd name="T47" fmla="*/ 908 h 915"/>
              <a:gd name="T48" fmla="*/ 684 w 699"/>
              <a:gd name="T49" fmla="*/ 908 h 915"/>
              <a:gd name="T50" fmla="*/ 655 w 699"/>
              <a:gd name="T51" fmla="*/ 910 h 915"/>
              <a:gd name="T52" fmla="*/ 349 w 699"/>
              <a:gd name="T53" fmla="*/ 761 h 915"/>
              <a:gd name="T54" fmla="*/ 43 w 699"/>
              <a:gd name="T55" fmla="*/ 910 h 915"/>
              <a:gd name="T56" fmla="*/ 43 w 699"/>
              <a:gd name="T57" fmla="*/ 910 h 915"/>
              <a:gd name="T58" fmla="*/ 30 w 699"/>
              <a:gd name="T59" fmla="*/ 913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9" h="915">
                <a:moveTo>
                  <a:pt x="349" y="699"/>
                </a:moveTo>
                <a:lnTo>
                  <a:pt x="349" y="699"/>
                </a:lnTo>
                <a:cubicBezTo>
                  <a:pt x="353" y="699"/>
                  <a:pt x="357" y="699"/>
                  <a:pt x="362" y="702"/>
                </a:cubicBezTo>
                <a:lnTo>
                  <a:pt x="639" y="836"/>
                </a:lnTo>
                <a:lnTo>
                  <a:pt x="639" y="59"/>
                </a:lnTo>
                <a:lnTo>
                  <a:pt x="59" y="59"/>
                </a:lnTo>
                <a:lnTo>
                  <a:pt x="59" y="836"/>
                </a:lnTo>
                <a:lnTo>
                  <a:pt x="336" y="702"/>
                </a:lnTo>
                <a:lnTo>
                  <a:pt x="336" y="702"/>
                </a:lnTo>
                <a:cubicBezTo>
                  <a:pt x="339" y="699"/>
                  <a:pt x="344" y="699"/>
                  <a:pt x="349" y="699"/>
                </a:cubicBezTo>
                <a:close/>
                <a:moveTo>
                  <a:pt x="30" y="913"/>
                </a:moveTo>
                <a:lnTo>
                  <a:pt x="30" y="913"/>
                </a:lnTo>
                <a:cubicBezTo>
                  <a:pt x="25" y="913"/>
                  <a:pt x="19" y="912"/>
                  <a:pt x="14" y="908"/>
                </a:cubicBezTo>
                <a:lnTo>
                  <a:pt x="14" y="908"/>
                </a:lnTo>
                <a:cubicBezTo>
                  <a:pt x="6" y="903"/>
                  <a:pt x="0" y="894"/>
                  <a:pt x="0" y="883"/>
                </a:cubicBezTo>
                <a:lnTo>
                  <a:pt x="0" y="56"/>
                </a:lnTo>
                <a:lnTo>
                  <a:pt x="0" y="56"/>
                </a:lnTo>
                <a:cubicBezTo>
                  <a:pt x="0" y="23"/>
                  <a:pt x="17" y="0"/>
                  <a:pt x="42" y="0"/>
                </a:cubicBezTo>
                <a:lnTo>
                  <a:pt x="656" y="0"/>
                </a:lnTo>
                <a:lnTo>
                  <a:pt x="656" y="0"/>
                </a:lnTo>
                <a:cubicBezTo>
                  <a:pt x="681" y="0"/>
                  <a:pt x="698" y="23"/>
                  <a:pt x="698" y="56"/>
                </a:cubicBezTo>
                <a:lnTo>
                  <a:pt x="698" y="883"/>
                </a:lnTo>
                <a:lnTo>
                  <a:pt x="698" y="883"/>
                </a:lnTo>
                <a:cubicBezTo>
                  <a:pt x="698" y="894"/>
                  <a:pt x="693" y="903"/>
                  <a:pt x="684" y="908"/>
                </a:cubicBezTo>
                <a:lnTo>
                  <a:pt x="684" y="908"/>
                </a:lnTo>
                <a:cubicBezTo>
                  <a:pt x="675" y="914"/>
                  <a:pt x="664" y="914"/>
                  <a:pt x="655" y="910"/>
                </a:cubicBezTo>
                <a:lnTo>
                  <a:pt x="349" y="761"/>
                </a:lnTo>
                <a:lnTo>
                  <a:pt x="43" y="910"/>
                </a:lnTo>
                <a:lnTo>
                  <a:pt x="43" y="910"/>
                </a:lnTo>
                <a:cubicBezTo>
                  <a:pt x="39" y="912"/>
                  <a:pt x="34" y="913"/>
                  <a:pt x="30" y="9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6" name="Rectángulo 555"/>
          <p:cNvSpPr/>
          <p:nvPr/>
        </p:nvSpPr>
        <p:spPr>
          <a:xfrm>
            <a:off x="19750337" y="5218135"/>
            <a:ext cx="4139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 algn="just"/>
            <a:r>
              <a:rPr lang="en-US" sz="3200" b="1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Create geospatial maps</a:t>
            </a:r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 for rooftop </a:t>
            </a:r>
            <a:r>
              <a:rPr lang="en-US" sz="3200" b="1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solar potential </a:t>
            </a:r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calculation.</a:t>
            </a:r>
          </a:p>
        </p:txBody>
      </p:sp>
      <p:sp>
        <p:nvSpPr>
          <p:cNvPr id="557" name="CuadroTexto 556"/>
          <p:cNvSpPr txBox="1"/>
          <p:nvPr/>
        </p:nvSpPr>
        <p:spPr>
          <a:xfrm>
            <a:off x="5195093" y="9181221"/>
            <a:ext cx="3413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Assumptions</a:t>
            </a:r>
          </a:p>
        </p:txBody>
      </p:sp>
      <p:sp>
        <p:nvSpPr>
          <p:cNvPr id="558" name="Rectángulo 557"/>
          <p:cNvSpPr/>
          <p:nvPr/>
        </p:nvSpPr>
        <p:spPr>
          <a:xfrm>
            <a:off x="4423892" y="9987570"/>
            <a:ext cx="41395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Rooftop potential is calculated by taking all the rooftops as flat rooftops.</a:t>
            </a:r>
          </a:p>
          <a:p>
            <a:pPr algn="r"/>
            <a:endParaRPr lang="en-US" sz="3200" dirty="0">
              <a:solidFill>
                <a:schemeClr val="bg1"/>
              </a:solidFill>
              <a:latin typeface="Amasis MT pro" panose="02040504050005020304" pitchFamily="18" charset="0"/>
              <a:ea typeface="Lato" charset="0"/>
              <a:cs typeface="Lato" charset="0"/>
            </a:endParaRPr>
          </a:p>
        </p:txBody>
      </p:sp>
      <p:sp>
        <p:nvSpPr>
          <p:cNvPr id="559" name="CuadroTexto 558"/>
          <p:cNvSpPr txBox="1"/>
          <p:nvPr/>
        </p:nvSpPr>
        <p:spPr>
          <a:xfrm>
            <a:off x="13790279" y="9095471"/>
            <a:ext cx="3480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Assumptions</a:t>
            </a:r>
          </a:p>
        </p:txBody>
      </p:sp>
      <p:sp>
        <p:nvSpPr>
          <p:cNvPr id="560" name="Rectángulo 559"/>
          <p:cNvSpPr/>
          <p:nvPr/>
        </p:nvSpPr>
        <p:spPr>
          <a:xfrm>
            <a:off x="13086532" y="9901820"/>
            <a:ext cx="4139572" cy="237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Buildings are classified into two classes </a:t>
            </a:r>
          </a:p>
          <a:p>
            <a:pPr marL="457200" marR="0" lvl="1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 panose="02020603050405020304" pitchFamily="18" charset="0"/>
              </a:rPr>
              <a:t>(a) residential &amp; (b) non-residential</a:t>
            </a:r>
          </a:p>
        </p:txBody>
      </p:sp>
      <p:sp>
        <p:nvSpPr>
          <p:cNvPr id="2" name="CuadroTexto 600">
            <a:extLst>
              <a:ext uri="{FF2B5EF4-FFF2-40B4-BE49-F238E27FC236}">
                <a16:creationId xmlns:a16="http://schemas.microsoft.com/office/drawing/2014/main" id="{3EB683A0-681C-C312-97DA-312EB235BA7E}"/>
              </a:ext>
            </a:extLst>
          </p:cNvPr>
          <p:cNvSpPr txBox="1"/>
          <p:nvPr/>
        </p:nvSpPr>
        <p:spPr>
          <a:xfrm>
            <a:off x="6854683" y="16644"/>
            <a:ext cx="106683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Aim and Objectives</a:t>
            </a:r>
          </a:p>
        </p:txBody>
      </p:sp>
      <p:sp>
        <p:nvSpPr>
          <p:cNvPr id="3" name="CuadroTexto 601">
            <a:extLst>
              <a:ext uri="{FF2B5EF4-FFF2-40B4-BE49-F238E27FC236}">
                <a16:creationId xmlns:a16="http://schemas.microsoft.com/office/drawing/2014/main" id="{8A7301B0-4A42-4D11-AD10-575337CB28C9}"/>
              </a:ext>
            </a:extLst>
          </p:cNvPr>
          <p:cNvSpPr txBox="1"/>
          <p:nvPr/>
        </p:nvSpPr>
        <p:spPr>
          <a:xfrm>
            <a:off x="285751" y="2642729"/>
            <a:ext cx="23806150" cy="707886"/>
          </a:xfrm>
          <a:prstGeom prst="rect">
            <a:avLst/>
          </a:prstGeom>
          <a:noFill/>
          <a:ln>
            <a:solidFill>
              <a:srgbClr val="EFF1F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masis MT pro" panose="02040504050005020304" pitchFamily="18" charset="0"/>
                <a:ea typeface="+mj-lt"/>
                <a:cs typeface="Times New Roman" panose="02020603050405020304" pitchFamily="18" charset="0"/>
              </a:rPr>
              <a:t>To set up a pipeline to detect buildings and generate spatial datasets for real-world applications.</a:t>
            </a:r>
            <a:endParaRPr lang="en-US" sz="4000" b="1" dirty="0">
              <a:latin typeface="Amasis MT pro" panose="02040504050005020304" pitchFamily="18" charset="0"/>
              <a:ea typeface="Lato Light" charset="0"/>
              <a:cs typeface="Lato Light" charset="0"/>
            </a:endParaRPr>
          </a:p>
        </p:txBody>
      </p:sp>
      <p:sp>
        <p:nvSpPr>
          <p:cNvPr id="6" name="Freeform 170">
            <a:extLst>
              <a:ext uri="{FF2B5EF4-FFF2-40B4-BE49-F238E27FC236}">
                <a16:creationId xmlns:a16="http://schemas.microsoft.com/office/drawing/2014/main" id="{50379ACE-59EB-E6BC-1B19-995DA2A7D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4289" y="4428988"/>
            <a:ext cx="6932593" cy="3729491"/>
          </a:xfrm>
          <a:custGeom>
            <a:avLst/>
            <a:gdLst>
              <a:gd name="T0" fmla="*/ 5854 w 5959"/>
              <a:gd name="T1" fmla="*/ 0 h 3068"/>
              <a:gd name="T2" fmla="*/ 0 w 5959"/>
              <a:gd name="T3" fmla="*/ 0 h 3068"/>
              <a:gd name="T4" fmla="*/ 1810 w 5959"/>
              <a:gd name="T5" fmla="*/ 936 h 3068"/>
              <a:gd name="T6" fmla="*/ 1810 w 5959"/>
              <a:gd name="T7" fmla="*/ 936 h 3068"/>
              <a:gd name="T8" fmla="*/ 1993 w 5959"/>
              <a:gd name="T9" fmla="*/ 1299 h 3068"/>
              <a:gd name="T10" fmla="*/ 1702 w 5959"/>
              <a:gd name="T11" fmla="*/ 3067 h 3068"/>
              <a:gd name="T12" fmla="*/ 5854 w 5959"/>
              <a:gd name="T13" fmla="*/ 3067 h 3068"/>
              <a:gd name="T14" fmla="*/ 5854 w 5959"/>
              <a:gd name="T15" fmla="*/ 3067 h 3068"/>
              <a:gd name="T16" fmla="*/ 5958 w 5959"/>
              <a:gd name="T17" fmla="*/ 2964 h 3068"/>
              <a:gd name="T18" fmla="*/ 5958 w 5959"/>
              <a:gd name="T19" fmla="*/ 103 h 3068"/>
              <a:gd name="T20" fmla="*/ 5958 w 5959"/>
              <a:gd name="T21" fmla="*/ 103 h 3068"/>
              <a:gd name="T22" fmla="*/ 5854 w 5959"/>
              <a:gd name="T23" fmla="*/ 0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59" h="3068">
                <a:moveTo>
                  <a:pt x="5854" y="0"/>
                </a:moveTo>
                <a:lnTo>
                  <a:pt x="0" y="0"/>
                </a:lnTo>
                <a:lnTo>
                  <a:pt x="1810" y="936"/>
                </a:lnTo>
                <a:lnTo>
                  <a:pt x="1810" y="936"/>
                </a:lnTo>
                <a:cubicBezTo>
                  <a:pt x="1943" y="1005"/>
                  <a:pt x="2017" y="1151"/>
                  <a:pt x="1993" y="1299"/>
                </a:cubicBezTo>
                <a:lnTo>
                  <a:pt x="1702" y="3067"/>
                </a:lnTo>
                <a:lnTo>
                  <a:pt x="5854" y="3067"/>
                </a:lnTo>
                <a:lnTo>
                  <a:pt x="5854" y="3067"/>
                </a:lnTo>
                <a:cubicBezTo>
                  <a:pt x="5911" y="3067"/>
                  <a:pt x="5958" y="3021"/>
                  <a:pt x="5958" y="2964"/>
                </a:cubicBezTo>
                <a:lnTo>
                  <a:pt x="5958" y="103"/>
                </a:lnTo>
                <a:lnTo>
                  <a:pt x="5958" y="103"/>
                </a:lnTo>
                <a:cubicBezTo>
                  <a:pt x="5958" y="47"/>
                  <a:pt x="5911" y="0"/>
                  <a:pt x="5854" y="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71">
            <a:extLst>
              <a:ext uri="{FF2B5EF4-FFF2-40B4-BE49-F238E27FC236}">
                <a16:creationId xmlns:a16="http://schemas.microsoft.com/office/drawing/2014/main" id="{BF034EB4-F309-BF3F-3C5F-98B6A2915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277" y="4402198"/>
            <a:ext cx="3413340" cy="3788433"/>
          </a:xfrm>
          <a:custGeom>
            <a:avLst/>
            <a:gdLst>
              <a:gd name="T0" fmla="*/ 129 w 2810"/>
              <a:gd name="T1" fmla="*/ 3118 h 3119"/>
              <a:gd name="T2" fmla="*/ 129 w 2810"/>
              <a:gd name="T3" fmla="*/ 3118 h 3119"/>
              <a:gd name="T4" fmla="*/ 0 w 2810"/>
              <a:gd name="T5" fmla="*/ 2989 h 3119"/>
              <a:gd name="T6" fmla="*/ 0 w 2810"/>
              <a:gd name="T7" fmla="*/ 128 h 3119"/>
              <a:gd name="T8" fmla="*/ 0 w 2810"/>
              <a:gd name="T9" fmla="*/ 128 h 3119"/>
              <a:gd name="T10" fmla="*/ 129 w 2810"/>
              <a:gd name="T11" fmla="*/ 0 h 3119"/>
              <a:gd name="T12" fmla="*/ 771 w 2810"/>
              <a:gd name="T13" fmla="*/ 0 h 3119"/>
              <a:gd name="T14" fmla="*/ 2587 w 2810"/>
              <a:gd name="T15" fmla="*/ 938 h 3119"/>
              <a:gd name="T16" fmla="*/ 2587 w 2810"/>
              <a:gd name="T17" fmla="*/ 938 h 3119"/>
              <a:gd name="T18" fmla="*/ 2783 w 2810"/>
              <a:gd name="T19" fmla="*/ 1328 h 3119"/>
              <a:gd name="T20" fmla="*/ 2488 w 2810"/>
              <a:gd name="T21" fmla="*/ 3118 h 3119"/>
              <a:gd name="T22" fmla="*/ 129 w 2810"/>
              <a:gd name="T23" fmla="*/ 3118 h 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0" h="3119">
                <a:moveTo>
                  <a:pt x="129" y="3118"/>
                </a:moveTo>
                <a:lnTo>
                  <a:pt x="129" y="3118"/>
                </a:lnTo>
                <a:cubicBezTo>
                  <a:pt x="58" y="3118"/>
                  <a:pt x="0" y="3060"/>
                  <a:pt x="0" y="2989"/>
                </a:cubicBezTo>
                <a:lnTo>
                  <a:pt x="0" y="128"/>
                </a:lnTo>
                <a:lnTo>
                  <a:pt x="0" y="128"/>
                </a:lnTo>
                <a:cubicBezTo>
                  <a:pt x="0" y="57"/>
                  <a:pt x="58" y="0"/>
                  <a:pt x="129" y="0"/>
                </a:cubicBezTo>
                <a:lnTo>
                  <a:pt x="771" y="0"/>
                </a:lnTo>
                <a:lnTo>
                  <a:pt x="2587" y="938"/>
                </a:lnTo>
                <a:lnTo>
                  <a:pt x="2587" y="938"/>
                </a:lnTo>
                <a:cubicBezTo>
                  <a:pt x="2730" y="1012"/>
                  <a:pt x="2809" y="1169"/>
                  <a:pt x="2783" y="1328"/>
                </a:cubicBezTo>
                <a:lnTo>
                  <a:pt x="2488" y="3118"/>
                </a:lnTo>
                <a:lnTo>
                  <a:pt x="129" y="311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190">
            <a:extLst>
              <a:ext uri="{FF2B5EF4-FFF2-40B4-BE49-F238E27FC236}">
                <a16:creationId xmlns:a16="http://schemas.microsoft.com/office/drawing/2014/main" id="{F553E662-6BE9-4E2D-3E62-D696B7ED5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988" y="5865057"/>
            <a:ext cx="851994" cy="1109204"/>
          </a:xfrm>
          <a:custGeom>
            <a:avLst/>
            <a:gdLst>
              <a:gd name="T0" fmla="*/ 349 w 699"/>
              <a:gd name="T1" fmla="*/ 699 h 915"/>
              <a:gd name="T2" fmla="*/ 349 w 699"/>
              <a:gd name="T3" fmla="*/ 699 h 915"/>
              <a:gd name="T4" fmla="*/ 362 w 699"/>
              <a:gd name="T5" fmla="*/ 702 h 915"/>
              <a:gd name="T6" fmla="*/ 639 w 699"/>
              <a:gd name="T7" fmla="*/ 836 h 915"/>
              <a:gd name="T8" fmla="*/ 639 w 699"/>
              <a:gd name="T9" fmla="*/ 59 h 915"/>
              <a:gd name="T10" fmla="*/ 59 w 699"/>
              <a:gd name="T11" fmla="*/ 59 h 915"/>
              <a:gd name="T12" fmla="*/ 59 w 699"/>
              <a:gd name="T13" fmla="*/ 836 h 915"/>
              <a:gd name="T14" fmla="*/ 336 w 699"/>
              <a:gd name="T15" fmla="*/ 702 h 915"/>
              <a:gd name="T16" fmla="*/ 336 w 699"/>
              <a:gd name="T17" fmla="*/ 702 h 915"/>
              <a:gd name="T18" fmla="*/ 349 w 699"/>
              <a:gd name="T19" fmla="*/ 699 h 915"/>
              <a:gd name="T20" fmla="*/ 30 w 699"/>
              <a:gd name="T21" fmla="*/ 913 h 915"/>
              <a:gd name="T22" fmla="*/ 30 w 699"/>
              <a:gd name="T23" fmla="*/ 913 h 915"/>
              <a:gd name="T24" fmla="*/ 14 w 699"/>
              <a:gd name="T25" fmla="*/ 908 h 915"/>
              <a:gd name="T26" fmla="*/ 14 w 699"/>
              <a:gd name="T27" fmla="*/ 908 h 915"/>
              <a:gd name="T28" fmla="*/ 0 w 699"/>
              <a:gd name="T29" fmla="*/ 883 h 915"/>
              <a:gd name="T30" fmla="*/ 0 w 699"/>
              <a:gd name="T31" fmla="*/ 56 h 915"/>
              <a:gd name="T32" fmla="*/ 0 w 699"/>
              <a:gd name="T33" fmla="*/ 56 h 915"/>
              <a:gd name="T34" fmla="*/ 42 w 699"/>
              <a:gd name="T35" fmla="*/ 0 h 915"/>
              <a:gd name="T36" fmla="*/ 656 w 699"/>
              <a:gd name="T37" fmla="*/ 0 h 915"/>
              <a:gd name="T38" fmla="*/ 656 w 699"/>
              <a:gd name="T39" fmla="*/ 0 h 915"/>
              <a:gd name="T40" fmla="*/ 698 w 699"/>
              <a:gd name="T41" fmla="*/ 56 h 915"/>
              <a:gd name="T42" fmla="*/ 698 w 699"/>
              <a:gd name="T43" fmla="*/ 883 h 915"/>
              <a:gd name="T44" fmla="*/ 698 w 699"/>
              <a:gd name="T45" fmla="*/ 883 h 915"/>
              <a:gd name="T46" fmla="*/ 684 w 699"/>
              <a:gd name="T47" fmla="*/ 908 h 915"/>
              <a:gd name="T48" fmla="*/ 684 w 699"/>
              <a:gd name="T49" fmla="*/ 908 h 915"/>
              <a:gd name="T50" fmla="*/ 655 w 699"/>
              <a:gd name="T51" fmla="*/ 910 h 915"/>
              <a:gd name="T52" fmla="*/ 349 w 699"/>
              <a:gd name="T53" fmla="*/ 761 h 915"/>
              <a:gd name="T54" fmla="*/ 43 w 699"/>
              <a:gd name="T55" fmla="*/ 910 h 915"/>
              <a:gd name="T56" fmla="*/ 43 w 699"/>
              <a:gd name="T57" fmla="*/ 910 h 915"/>
              <a:gd name="T58" fmla="*/ 30 w 699"/>
              <a:gd name="T59" fmla="*/ 913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9" h="915">
                <a:moveTo>
                  <a:pt x="349" y="699"/>
                </a:moveTo>
                <a:lnTo>
                  <a:pt x="349" y="699"/>
                </a:lnTo>
                <a:cubicBezTo>
                  <a:pt x="353" y="699"/>
                  <a:pt x="357" y="699"/>
                  <a:pt x="362" y="702"/>
                </a:cubicBezTo>
                <a:lnTo>
                  <a:pt x="639" y="836"/>
                </a:lnTo>
                <a:lnTo>
                  <a:pt x="639" y="59"/>
                </a:lnTo>
                <a:lnTo>
                  <a:pt x="59" y="59"/>
                </a:lnTo>
                <a:lnTo>
                  <a:pt x="59" y="836"/>
                </a:lnTo>
                <a:lnTo>
                  <a:pt x="336" y="702"/>
                </a:lnTo>
                <a:lnTo>
                  <a:pt x="336" y="702"/>
                </a:lnTo>
                <a:cubicBezTo>
                  <a:pt x="339" y="699"/>
                  <a:pt x="344" y="699"/>
                  <a:pt x="349" y="699"/>
                </a:cubicBezTo>
                <a:close/>
                <a:moveTo>
                  <a:pt x="30" y="913"/>
                </a:moveTo>
                <a:lnTo>
                  <a:pt x="30" y="913"/>
                </a:lnTo>
                <a:cubicBezTo>
                  <a:pt x="25" y="913"/>
                  <a:pt x="19" y="912"/>
                  <a:pt x="14" y="908"/>
                </a:cubicBezTo>
                <a:lnTo>
                  <a:pt x="14" y="908"/>
                </a:lnTo>
                <a:cubicBezTo>
                  <a:pt x="6" y="903"/>
                  <a:pt x="0" y="894"/>
                  <a:pt x="0" y="883"/>
                </a:cubicBezTo>
                <a:lnTo>
                  <a:pt x="0" y="56"/>
                </a:lnTo>
                <a:lnTo>
                  <a:pt x="0" y="56"/>
                </a:lnTo>
                <a:cubicBezTo>
                  <a:pt x="0" y="23"/>
                  <a:pt x="17" y="0"/>
                  <a:pt x="42" y="0"/>
                </a:cubicBezTo>
                <a:lnTo>
                  <a:pt x="656" y="0"/>
                </a:lnTo>
                <a:lnTo>
                  <a:pt x="656" y="0"/>
                </a:lnTo>
                <a:cubicBezTo>
                  <a:pt x="681" y="0"/>
                  <a:pt x="698" y="23"/>
                  <a:pt x="698" y="56"/>
                </a:cubicBezTo>
                <a:lnTo>
                  <a:pt x="698" y="883"/>
                </a:lnTo>
                <a:lnTo>
                  <a:pt x="698" y="883"/>
                </a:lnTo>
                <a:cubicBezTo>
                  <a:pt x="698" y="894"/>
                  <a:pt x="693" y="903"/>
                  <a:pt x="684" y="908"/>
                </a:cubicBezTo>
                <a:lnTo>
                  <a:pt x="684" y="908"/>
                </a:lnTo>
                <a:cubicBezTo>
                  <a:pt x="675" y="914"/>
                  <a:pt x="664" y="914"/>
                  <a:pt x="655" y="910"/>
                </a:cubicBezTo>
                <a:lnTo>
                  <a:pt x="349" y="761"/>
                </a:lnTo>
                <a:lnTo>
                  <a:pt x="43" y="910"/>
                </a:lnTo>
                <a:lnTo>
                  <a:pt x="43" y="910"/>
                </a:lnTo>
                <a:cubicBezTo>
                  <a:pt x="39" y="912"/>
                  <a:pt x="34" y="913"/>
                  <a:pt x="30" y="9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ángulo 553">
            <a:extLst>
              <a:ext uri="{FF2B5EF4-FFF2-40B4-BE49-F238E27FC236}">
                <a16:creationId xmlns:a16="http://schemas.microsoft.com/office/drawing/2014/main" id="{26FA96CC-3B9F-1186-04BA-E0831CFA0B43}"/>
              </a:ext>
            </a:extLst>
          </p:cNvPr>
          <p:cNvSpPr/>
          <p:nvPr/>
        </p:nvSpPr>
        <p:spPr>
          <a:xfrm>
            <a:off x="11655013" y="4619049"/>
            <a:ext cx="4139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Develop a GUI to </a:t>
            </a:r>
            <a:r>
              <a:rPr lang="en-US" sz="3200" b="1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auto-geolocate</a:t>
            </a:r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 the model output and </a:t>
            </a:r>
            <a:r>
              <a:rPr lang="en-US" sz="3200" b="1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rooftop extraction in shapefile </a:t>
            </a:r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format.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BA008-0D5C-AF0C-BC4F-D197594D548F}"/>
              </a:ext>
            </a:extLst>
          </p:cNvPr>
          <p:cNvSpPr txBox="1"/>
          <p:nvPr/>
        </p:nvSpPr>
        <p:spPr>
          <a:xfrm>
            <a:off x="1515496" y="601159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Freeform 190">
            <a:extLst>
              <a:ext uri="{FF2B5EF4-FFF2-40B4-BE49-F238E27FC236}">
                <a16:creationId xmlns:a16="http://schemas.microsoft.com/office/drawing/2014/main" id="{FB4F1890-44DD-E781-D266-B8FE21ED2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593" y="5856015"/>
            <a:ext cx="851994" cy="1109204"/>
          </a:xfrm>
          <a:custGeom>
            <a:avLst/>
            <a:gdLst>
              <a:gd name="T0" fmla="*/ 349 w 699"/>
              <a:gd name="T1" fmla="*/ 699 h 915"/>
              <a:gd name="T2" fmla="*/ 349 w 699"/>
              <a:gd name="T3" fmla="*/ 699 h 915"/>
              <a:gd name="T4" fmla="*/ 362 w 699"/>
              <a:gd name="T5" fmla="*/ 702 h 915"/>
              <a:gd name="T6" fmla="*/ 639 w 699"/>
              <a:gd name="T7" fmla="*/ 836 h 915"/>
              <a:gd name="T8" fmla="*/ 639 w 699"/>
              <a:gd name="T9" fmla="*/ 59 h 915"/>
              <a:gd name="T10" fmla="*/ 59 w 699"/>
              <a:gd name="T11" fmla="*/ 59 h 915"/>
              <a:gd name="T12" fmla="*/ 59 w 699"/>
              <a:gd name="T13" fmla="*/ 836 h 915"/>
              <a:gd name="T14" fmla="*/ 336 w 699"/>
              <a:gd name="T15" fmla="*/ 702 h 915"/>
              <a:gd name="T16" fmla="*/ 336 w 699"/>
              <a:gd name="T17" fmla="*/ 702 h 915"/>
              <a:gd name="T18" fmla="*/ 349 w 699"/>
              <a:gd name="T19" fmla="*/ 699 h 915"/>
              <a:gd name="T20" fmla="*/ 30 w 699"/>
              <a:gd name="T21" fmla="*/ 913 h 915"/>
              <a:gd name="T22" fmla="*/ 30 w 699"/>
              <a:gd name="T23" fmla="*/ 913 h 915"/>
              <a:gd name="T24" fmla="*/ 14 w 699"/>
              <a:gd name="T25" fmla="*/ 908 h 915"/>
              <a:gd name="T26" fmla="*/ 14 w 699"/>
              <a:gd name="T27" fmla="*/ 908 h 915"/>
              <a:gd name="T28" fmla="*/ 0 w 699"/>
              <a:gd name="T29" fmla="*/ 883 h 915"/>
              <a:gd name="T30" fmla="*/ 0 w 699"/>
              <a:gd name="T31" fmla="*/ 56 h 915"/>
              <a:gd name="T32" fmla="*/ 0 w 699"/>
              <a:gd name="T33" fmla="*/ 56 h 915"/>
              <a:gd name="T34" fmla="*/ 42 w 699"/>
              <a:gd name="T35" fmla="*/ 0 h 915"/>
              <a:gd name="T36" fmla="*/ 656 w 699"/>
              <a:gd name="T37" fmla="*/ 0 h 915"/>
              <a:gd name="T38" fmla="*/ 656 w 699"/>
              <a:gd name="T39" fmla="*/ 0 h 915"/>
              <a:gd name="T40" fmla="*/ 698 w 699"/>
              <a:gd name="T41" fmla="*/ 56 h 915"/>
              <a:gd name="T42" fmla="*/ 698 w 699"/>
              <a:gd name="T43" fmla="*/ 883 h 915"/>
              <a:gd name="T44" fmla="*/ 698 w 699"/>
              <a:gd name="T45" fmla="*/ 883 h 915"/>
              <a:gd name="T46" fmla="*/ 684 w 699"/>
              <a:gd name="T47" fmla="*/ 908 h 915"/>
              <a:gd name="T48" fmla="*/ 684 w 699"/>
              <a:gd name="T49" fmla="*/ 908 h 915"/>
              <a:gd name="T50" fmla="*/ 655 w 699"/>
              <a:gd name="T51" fmla="*/ 910 h 915"/>
              <a:gd name="T52" fmla="*/ 349 w 699"/>
              <a:gd name="T53" fmla="*/ 761 h 915"/>
              <a:gd name="T54" fmla="*/ 43 w 699"/>
              <a:gd name="T55" fmla="*/ 910 h 915"/>
              <a:gd name="T56" fmla="*/ 43 w 699"/>
              <a:gd name="T57" fmla="*/ 910 h 915"/>
              <a:gd name="T58" fmla="*/ 30 w 699"/>
              <a:gd name="T59" fmla="*/ 913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9" h="915">
                <a:moveTo>
                  <a:pt x="349" y="699"/>
                </a:moveTo>
                <a:lnTo>
                  <a:pt x="349" y="699"/>
                </a:lnTo>
                <a:cubicBezTo>
                  <a:pt x="353" y="699"/>
                  <a:pt x="357" y="699"/>
                  <a:pt x="362" y="702"/>
                </a:cubicBezTo>
                <a:lnTo>
                  <a:pt x="639" y="836"/>
                </a:lnTo>
                <a:lnTo>
                  <a:pt x="639" y="59"/>
                </a:lnTo>
                <a:lnTo>
                  <a:pt x="59" y="59"/>
                </a:lnTo>
                <a:lnTo>
                  <a:pt x="59" y="836"/>
                </a:lnTo>
                <a:lnTo>
                  <a:pt x="336" y="702"/>
                </a:lnTo>
                <a:lnTo>
                  <a:pt x="336" y="702"/>
                </a:lnTo>
                <a:cubicBezTo>
                  <a:pt x="339" y="699"/>
                  <a:pt x="344" y="699"/>
                  <a:pt x="349" y="699"/>
                </a:cubicBezTo>
                <a:close/>
                <a:moveTo>
                  <a:pt x="30" y="913"/>
                </a:moveTo>
                <a:lnTo>
                  <a:pt x="30" y="913"/>
                </a:lnTo>
                <a:cubicBezTo>
                  <a:pt x="25" y="913"/>
                  <a:pt x="19" y="912"/>
                  <a:pt x="14" y="908"/>
                </a:cubicBezTo>
                <a:lnTo>
                  <a:pt x="14" y="908"/>
                </a:lnTo>
                <a:cubicBezTo>
                  <a:pt x="6" y="903"/>
                  <a:pt x="0" y="894"/>
                  <a:pt x="0" y="883"/>
                </a:cubicBezTo>
                <a:lnTo>
                  <a:pt x="0" y="56"/>
                </a:lnTo>
                <a:lnTo>
                  <a:pt x="0" y="56"/>
                </a:lnTo>
                <a:cubicBezTo>
                  <a:pt x="0" y="23"/>
                  <a:pt x="17" y="0"/>
                  <a:pt x="42" y="0"/>
                </a:cubicBezTo>
                <a:lnTo>
                  <a:pt x="656" y="0"/>
                </a:lnTo>
                <a:lnTo>
                  <a:pt x="656" y="0"/>
                </a:lnTo>
                <a:cubicBezTo>
                  <a:pt x="681" y="0"/>
                  <a:pt x="698" y="23"/>
                  <a:pt x="698" y="56"/>
                </a:cubicBezTo>
                <a:lnTo>
                  <a:pt x="698" y="883"/>
                </a:lnTo>
                <a:lnTo>
                  <a:pt x="698" y="883"/>
                </a:lnTo>
                <a:cubicBezTo>
                  <a:pt x="698" y="894"/>
                  <a:pt x="693" y="903"/>
                  <a:pt x="684" y="908"/>
                </a:cubicBezTo>
                <a:lnTo>
                  <a:pt x="684" y="908"/>
                </a:lnTo>
                <a:cubicBezTo>
                  <a:pt x="675" y="914"/>
                  <a:pt x="664" y="914"/>
                  <a:pt x="655" y="910"/>
                </a:cubicBezTo>
                <a:lnTo>
                  <a:pt x="349" y="761"/>
                </a:lnTo>
                <a:lnTo>
                  <a:pt x="43" y="910"/>
                </a:lnTo>
                <a:lnTo>
                  <a:pt x="43" y="910"/>
                </a:lnTo>
                <a:cubicBezTo>
                  <a:pt x="39" y="912"/>
                  <a:pt x="34" y="913"/>
                  <a:pt x="30" y="9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CAFEC-3528-705C-A08D-FECEE1E6C27B}"/>
              </a:ext>
            </a:extLst>
          </p:cNvPr>
          <p:cNvSpPr txBox="1"/>
          <p:nvPr/>
        </p:nvSpPr>
        <p:spPr>
          <a:xfrm>
            <a:off x="9591684" y="601159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Freeform 190">
            <a:extLst>
              <a:ext uri="{FF2B5EF4-FFF2-40B4-BE49-F238E27FC236}">
                <a16:creationId xmlns:a16="http://schemas.microsoft.com/office/drawing/2014/main" id="{7132BCD7-5A61-72E2-BF11-BB6FFAA6B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4898" y="5856015"/>
            <a:ext cx="851994" cy="1109204"/>
          </a:xfrm>
          <a:custGeom>
            <a:avLst/>
            <a:gdLst>
              <a:gd name="T0" fmla="*/ 349 w 699"/>
              <a:gd name="T1" fmla="*/ 699 h 915"/>
              <a:gd name="T2" fmla="*/ 349 w 699"/>
              <a:gd name="T3" fmla="*/ 699 h 915"/>
              <a:gd name="T4" fmla="*/ 362 w 699"/>
              <a:gd name="T5" fmla="*/ 702 h 915"/>
              <a:gd name="T6" fmla="*/ 639 w 699"/>
              <a:gd name="T7" fmla="*/ 836 h 915"/>
              <a:gd name="T8" fmla="*/ 639 w 699"/>
              <a:gd name="T9" fmla="*/ 59 h 915"/>
              <a:gd name="T10" fmla="*/ 59 w 699"/>
              <a:gd name="T11" fmla="*/ 59 h 915"/>
              <a:gd name="T12" fmla="*/ 59 w 699"/>
              <a:gd name="T13" fmla="*/ 836 h 915"/>
              <a:gd name="T14" fmla="*/ 336 w 699"/>
              <a:gd name="T15" fmla="*/ 702 h 915"/>
              <a:gd name="T16" fmla="*/ 336 w 699"/>
              <a:gd name="T17" fmla="*/ 702 h 915"/>
              <a:gd name="T18" fmla="*/ 349 w 699"/>
              <a:gd name="T19" fmla="*/ 699 h 915"/>
              <a:gd name="T20" fmla="*/ 30 w 699"/>
              <a:gd name="T21" fmla="*/ 913 h 915"/>
              <a:gd name="T22" fmla="*/ 30 w 699"/>
              <a:gd name="T23" fmla="*/ 913 h 915"/>
              <a:gd name="T24" fmla="*/ 14 w 699"/>
              <a:gd name="T25" fmla="*/ 908 h 915"/>
              <a:gd name="T26" fmla="*/ 14 w 699"/>
              <a:gd name="T27" fmla="*/ 908 h 915"/>
              <a:gd name="T28" fmla="*/ 0 w 699"/>
              <a:gd name="T29" fmla="*/ 883 h 915"/>
              <a:gd name="T30" fmla="*/ 0 w 699"/>
              <a:gd name="T31" fmla="*/ 56 h 915"/>
              <a:gd name="T32" fmla="*/ 0 w 699"/>
              <a:gd name="T33" fmla="*/ 56 h 915"/>
              <a:gd name="T34" fmla="*/ 42 w 699"/>
              <a:gd name="T35" fmla="*/ 0 h 915"/>
              <a:gd name="T36" fmla="*/ 656 w 699"/>
              <a:gd name="T37" fmla="*/ 0 h 915"/>
              <a:gd name="T38" fmla="*/ 656 w 699"/>
              <a:gd name="T39" fmla="*/ 0 h 915"/>
              <a:gd name="T40" fmla="*/ 698 w 699"/>
              <a:gd name="T41" fmla="*/ 56 h 915"/>
              <a:gd name="T42" fmla="*/ 698 w 699"/>
              <a:gd name="T43" fmla="*/ 883 h 915"/>
              <a:gd name="T44" fmla="*/ 698 w 699"/>
              <a:gd name="T45" fmla="*/ 883 h 915"/>
              <a:gd name="T46" fmla="*/ 684 w 699"/>
              <a:gd name="T47" fmla="*/ 908 h 915"/>
              <a:gd name="T48" fmla="*/ 684 w 699"/>
              <a:gd name="T49" fmla="*/ 908 h 915"/>
              <a:gd name="T50" fmla="*/ 655 w 699"/>
              <a:gd name="T51" fmla="*/ 910 h 915"/>
              <a:gd name="T52" fmla="*/ 349 w 699"/>
              <a:gd name="T53" fmla="*/ 761 h 915"/>
              <a:gd name="T54" fmla="*/ 43 w 699"/>
              <a:gd name="T55" fmla="*/ 910 h 915"/>
              <a:gd name="T56" fmla="*/ 43 w 699"/>
              <a:gd name="T57" fmla="*/ 910 h 915"/>
              <a:gd name="T58" fmla="*/ 30 w 699"/>
              <a:gd name="T59" fmla="*/ 913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9" h="915">
                <a:moveTo>
                  <a:pt x="349" y="699"/>
                </a:moveTo>
                <a:lnTo>
                  <a:pt x="349" y="699"/>
                </a:lnTo>
                <a:cubicBezTo>
                  <a:pt x="353" y="699"/>
                  <a:pt x="357" y="699"/>
                  <a:pt x="362" y="702"/>
                </a:cubicBezTo>
                <a:lnTo>
                  <a:pt x="639" y="836"/>
                </a:lnTo>
                <a:lnTo>
                  <a:pt x="639" y="59"/>
                </a:lnTo>
                <a:lnTo>
                  <a:pt x="59" y="59"/>
                </a:lnTo>
                <a:lnTo>
                  <a:pt x="59" y="836"/>
                </a:lnTo>
                <a:lnTo>
                  <a:pt x="336" y="702"/>
                </a:lnTo>
                <a:lnTo>
                  <a:pt x="336" y="702"/>
                </a:lnTo>
                <a:cubicBezTo>
                  <a:pt x="339" y="699"/>
                  <a:pt x="344" y="699"/>
                  <a:pt x="349" y="699"/>
                </a:cubicBezTo>
                <a:close/>
                <a:moveTo>
                  <a:pt x="30" y="913"/>
                </a:moveTo>
                <a:lnTo>
                  <a:pt x="30" y="913"/>
                </a:lnTo>
                <a:cubicBezTo>
                  <a:pt x="25" y="913"/>
                  <a:pt x="19" y="912"/>
                  <a:pt x="14" y="908"/>
                </a:cubicBezTo>
                <a:lnTo>
                  <a:pt x="14" y="908"/>
                </a:lnTo>
                <a:cubicBezTo>
                  <a:pt x="6" y="903"/>
                  <a:pt x="0" y="894"/>
                  <a:pt x="0" y="883"/>
                </a:cubicBezTo>
                <a:lnTo>
                  <a:pt x="0" y="56"/>
                </a:lnTo>
                <a:lnTo>
                  <a:pt x="0" y="56"/>
                </a:lnTo>
                <a:cubicBezTo>
                  <a:pt x="0" y="23"/>
                  <a:pt x="17" y="0"/>
                  <a:pt x="42" y="0"/>
                </a:cubicBezTo>
                <a:lnTo>
                  <a:pt x="656" y="0"/>
                </a:lnTo>
                <a:lnTo>
                  <a:pt x="656" y="0"/>
                </a:lnTo>
                <a:cubicBezTo>
                  <a:pt x="681" y="0"/>
                  <a:pt x="698" y="23"/>
                  <a:pt x="698" y="56"/>
                </a:cubicBezTo>
                <a:lnTo>
                  <a:pt x="698" y="883"/>
                </a:lnTo>
                <a:lnTo>
                  <a:pt x="698" y="883"/>
                </a:lnTo>
                <a:cubicBezTo>
                  <a:pt x="698" y="894"/>
                  <a:pt x="693" y="903"/>
                  <a:pt x="684" y="908"/>
                </a:cubicBezTo>
                <a:lnTo>
                  <a:pt x="684" y="908"/>
                </a:lnTo>
                <a:cubicBezTo>
                  <a:pt x="675" y="914"/>
                  <a:pt x="664" y="914"/>
                  <a:pt x="655" y="910"/>
                </a:cubicBezTo>
                <a:lnTo>
                  <a:pt x="349" y="761"/>
                </a:lnTo>
                <a:lnTo>
                  <a:pt x="43" y="910"/>
                </a:lnTo>
                <a:lnTo>
                  <a:pt x="43" y="910"/>
                </a:lnTo>
                <a:cubicBezTo>
                  <a:pt x="39" y="912"/>
                  <a:pt x="34" y="913"/>
                  <a:pt x="30" y="9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DF2F7-B4C3-6B0D-E963-06B7E183E5C4}"/>
              </a:ext>
            </a:extLst>
          </p:cNvPr>
          <p:cNvSpPr txBox="1"/>
          <p:nvPr/>
        </p:nvSpPr>
        <p:spPr>
          <a:xfrm>
            <a:off x="17522989" y="601159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77D98-14F9-DC4B-A8FF-FA3A2ADF99EA}"/>
              </a:ext>
            </a:extLst>
          </p:cNvPr>
          <p:cNvSpPr txBox="1"/>
          <p:nvPr/>
        </p:nvSpPr>
        <p:spPr>
          <a:xfrm>
            <a:off x="3847179" y="4567455"/>
            <a:ext cx="39677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Utilize pre-trained deep learning models for </a:t>
            </a:r>
            <a:r>
              <a:rPr lang="en-US" sz="3200" b="1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building detection and classification</a:t>
            </a:r>
            <a:r>
              <a:rPr lang="en-US" sz="3200" dirty="0">
                <a:latin typeface="Amasis MT pro" panose="02040504050005020304" pitchFamily="18" charset="0"/>
                <a:ea typeface="+mn-lt"/>
                <a:cs typeface="Times New Roman" panose="02020603050405020304" pitchFamily="18" charset="0"/>
              </a:rPr>
              <a:t> using the annotated dataset.</a:t>
            </a:r>
          </a:p>
          <a:p>
            <a:endParaRPr lang="en-US" dirty="0">
              <a:latin typeface="Amasis MT pro" panose="02040504050005020304" pitchFamily="18" charset="0"/>
            </a:endParaRPr>
          </a:p>
        </p:txBody>
      </p:sp>
      <p:pic>
        <p:nvPicPr>
          <p:cNvPr id="18" name="Graphic 17" descr="Target">
            <a:extLst>
              <a:ext uri="{FF2B5EF4-FFF2-40B4-BE49-F238E27FC236}">
                <a16:creationId xmlns:a16="http://schemas.microsoft.com/office/drawing/2014/main" id="{51C5DB40-05DB-821A-7C56-74721B3FC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1" y="4619049"/>
            <a:ext cx="914400" cy="914400"/>
          </a:xfrm>
          <a:prstGeom prst="rect">
            <a:avLst/>
          </a:prstGeom>
        </p:spPr>
      </p:pic>
      <p:pic>
        <p:nvPicPr>
          <p:cNvPr id="19" name="Graphic 18" descr="Target">
            <a:extLst>
              <a:ext uri="{FF2B5EF4-FFF2-40B4-BE49-F238E27FC236}">
                <a16:creationId xmlns:a16="http://schemas.microsoft.com/office/drawing/2014/main" id="{3CCE9A43-FA29-E478-1556-0E03B721F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8081" y="4619049"/>
            <a:ext cx="914400" cy="914400"/>
          </a:xfrm>
          <a:prstGeom prst="rect">
            <a:avLst/>
          </a:prstGeom>
        </p:spPr>
      </p:pic>
      <p:pic>
        <p:nvPicPr>
          <p:cNvPr id="20" name="Graphic 19" descr="Target">
            <a:extLst>
              <a:ext uri="{FF2B5EF4-FFF2-40B4-BE49-F238E27FC236}">
                <a16:creationId xmlns:a16="http://schemas.microsoft.com/office/drawing/2014/main" id="{20F8B8E6-6A19-015E-192F-BFA29322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94945" y="46190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3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8CD14-8773-8C76-6FDB-CE1B3CE5F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77" y="3092293"/>
            <a:ext cx="4308445" cy="3459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89ADF-BD39-2EC0-AEDC-9B0F17467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99" y="2970974"/>
            <a:ext cx="4499055" cy="357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9383E-2A76-5D12-EC46-C17F979C3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78" y="7838874"/>
            <a:ext cx="4308445" cy="3936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4F3D2-22DF-C120-CFD1-6B47B76A5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39" y="7862019"/>
            <a:ext cx="4499055" cy="3994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79D52-0A74-1F7D-C339-9A99745A6D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3" y="2941987"/>
            <a:ext cx="4510462" cy="3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DF30B-D357-3461-7873-E3C5E313B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59" y="7815730"/>
            <a:ext cx="4499053" cy="39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41ADC-2A2E-73C0-CBBB-18B273555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86" y="2971508"/>
            <a:ext cx="4499053" cy="360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A17D54-3DD9-A920-1CE1-52D8DCC904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08" y="7862019"/>
            <a:ext cx="4510462" cy="39367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0267F65-AEF8-A606-285D-C021A5DBF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230"/>
              </p:ext>
            </p:extLst>
          </p:nvPr>
        </p:nvGraphicFramePr>
        <p:xfrm>
          <a:off x="19791026" y="3011180"/>
          <a:ext cx="4021992" cy="8764407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2295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4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</a:rPr>
                        <a:t>Dimensions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</a:rPr>
                        <a:t>6000*4000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8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Width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6000 pixels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8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Height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4000 pixels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Horizontal resolution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350 dpi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1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Vertical resolution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350 dpi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48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Bit depth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24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1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Color representation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effectLst/>
                        </a:rPr>
                        <a:t>RGB</a:t>
                      </a:r>
                      <a:endParaRPr lang="en-US" sz="2400" b="1" dirty="0">
                        <a:effectLst/>
                        <a:latin typeface="Amasis MT pro" panose="020405040500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20" marR="85320" marT="42660" marB="42660" anchor="ctr"/>
                </a:tc>
                <a:extLst>
                  <a:ext uri="{0D108BD9-81ED-4DB2-BD59-A6C34878D82A}">
                    <a16:rowId xmlns:a16="http://schemas.microsoft.com/office/drawing/2014/main" val="313082617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20FD797-44EE-354C-6A81-1D5F15DA716D}"/>
              </a:ext>
            </a:extLst>
          </p:cNvPr>
          <p:cNvSpPr txBox="1"/>
          <p:nvPr/>
        </p:nvSpPr>
        <p:spPr>
          <a:xfrm>
            <a:off x="19591222" y="2076450"/>
            <a:ext cx="430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Image details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71258-7B60-41B4-74F3-E9C9C8626091}"/>
              </a:ext>
            </a:extLst>
          </p:cNvPr>
          <p:cNvSpPr txBox="1"/>
          <p:nvPr/>
        </p:nvSpPr>
        <p:spPr>
          <a:xfrm>
            <a:off x="2343150" y="11856699"/>
            <a:ext cx="1518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asis MT pro" panose="02040504050005020304" pitchFamily="18" charset="0"/>
              </a:rPr>
              <a:t>Some example scenes collected using UAV</a:t>
            </a:r>
          </a:p>
        </p:txBody>
      </p:sp>
      <p:sp>
        <p:nvSpPr>
          <p:cNvPr id="19" name="CuadroTexto 600">
            <a:extLst>
              <a:ext uri="{FF2B5EF4-FFF2-40B4-BE49-F238E27FC236}">
                <a16:creationId xmlns:a16="http://schemas.microsoft.com/office/drawing/2014/main" id="{AAF8D6B0-8E4A-05E3-1B77-3B7BDD66A058}"/>
              </a:ext>
            </a:extLst>
          </p:cNvPr>
          <p:cNvSpPr txBox="1"/>
          <p:nvPr/>
        </p:nvSpPr>
        <p:spPr>
          <a:xfrm>
            <a:off x="10826925" y="16644"/>
            <a:ext cx="27238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Data</a:t>
            </a:r>
          </a:p>
        </p:txBody>
      </p:sp>
      <p:sp>
        <p:nvSpPr>
          <p:cNvPr id="20" name="CuadroTexto 601">
            <a:extLst>
              <a:ext uri="{FF2B5EF4-FFF2-40B4-BE49-F238E27FC236}">
                <a16:creationId xmlns:a16="http://schemas.microsoft.com/office/drawing/2014/main" id="{16372E61-E6E1-4433-61D6-975699F443D0}"/>
              </a:ext>
            </a:extLst>
          </p:cNvPr>
          <p:cNvSpPr txBox="1"/>
          <p:nvPr/>
        </p:nvSpPr>
        <p:spPr>
          <a:xfrm>
            <a:off x="742952" y="2106549"/>
            <a:ext cx="1179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masis MT pro" panose="02040504050005020304" pitchFamily="18" charset="0"/>
                <a:ea typeface="+mj-lt"/>
                <a:cs typeface="Times New Roman" panose="02020603050405020304" pitchFamily="18" charset="0"/>
              </a:rPr>
              <a:t>High-resolution UAV data is used for the analysis work</a:t>
            </a:r>
            <a:endParaRPr lang="en-US" sz="3200" b="1" dirty="0">
              <a:latin typeface="Amasis MT pro" panose="02040504050005020304" pitchFamily="18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3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2D5D38F4-AD68-C7BF-20B4-BF4DE67A5F8B}"/>
              </a:ext>
            </a:extLst>
          </p:cNvPr>
          <p:cNvGrpSpPr/>
          <p:nvPr/>
        </p:nvGrpSpPr>
        <p:grpSpPr>
          <a:xfrm>
            <a:off x="219134" y="1504950"/>
            <a:ext cx="23326665" cy="11226743"/>
            <a:chOff x="219134" y="1504950"/>
            <a:chExt cx="22702291" cy="12015398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B3B2D07-A1F5-F27D-FAA6-F260F268BB41}"/>
                </a:ext>
              </a:extLst>
            </p:cNvPr>
            <p:cNvGrpSpPr/>
            <p:nvPr/>
          </p:nvGrpSpPr>
          <p:grpSpPr>
            <a:xfrm>
              <a:off x="219134" y="1504950"/>
              <a:ext cx="14801849" cy="6553200"/>
              <a:chOff x="952500" y="1638300"/>
              <a:chExt cx="14801849" cy="655320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D2B0D39-AF4A-4F5C-399F-D25F9EC13C60}"/>
                  </a:ext>
                </a:extLst>
              </p:cNvPr>
              <p:cNvGrpSpPr/>
              <p:nvPr/>
            </p:nvGrpSpPr>
            <p:grpSpPr>
              <a:xfrm>
                <a:off x="1390650" y="2091440"/>
                <a:ext cx="2892510" cy="2310458"/>
                <a:chOff x="118378" y="2633506"/>
                <a:chExt cx="5288732" cy="4224494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46E5E829-4DA1-A1A3-850B-E0334534F2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378" y="2633506"/>
                  <a:ext cx="4499055" cy="3578545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C5AC11C9-391D-C10E-6A55-735580DF4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513" y="2941987"/>
                  <a:ext cx="4510462" cy="36075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05068FCE-122E-5963-F28C-BB8316BF3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8057" y="3250466"/>
                  <a:ext cx="4499053" cy="36075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961B630-1644-FE9B-8C2A-8DEB93360FF7}"/>
                  </a:ext>
                </a:extLst>
              </p:cNvPr>
              <p:cNvGrpSpPr/>
              <p:nvPr/>
            </p:nvGrpSpPr>
            <p:grpSpPr>
              <a:xfrm>
                <a:off x="1213045" y="5060431"/>
                <a:ext cx="3070115" cy="2528855"/>
                <a:chOff x="1001499" y="5724251"/>
                <a:chExt cx="2411136" cy="1986054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F58C37C4-3A30-C48E-7D2A-20878BDF1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1499" y="5724251"/>
                  <a:ext cx="1642084" cy="1638698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255D29AC-70A5-C173-32CB-E31642781A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86025" y="5823071"/>
                  <a:ext cx="1642084" cy="1638698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B2711CBD-DE0C-B1C3-25AE-36424F90C6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68435" y="6005694"/>
                  <a:ext cx="1644200" cy="1704611"/>
                </a:xfrm>
                <a:prstGeom prst="rect">
                  <a:avLst/>
                </a:prstGeom>
              </p:spPr>
            </p:pic>
          </p:grp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CC86649E-9AF9-69BC-CCAD-261DD047A043}"/>
                  </a:ext>
                </a:extLst>
              </p:cNvPr>
              <p:cNvSpPr/>
              <p:nvPr/>
            </p:nvSpPr>
            <p:spPr>
              <a:xfrm>
                <a:off x="5522847" y="2749447"/>
                <a:ext cx="2647950" cy="13318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masis MT pro" panose="02040504050005020304" pitchFamily="18" charset="0"/>
                  </a:rPr>
                  <a:t>Raw UAV images</a:t>
                </a: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17BD2314-6CF9-0E55-7D68-C06005536C4D}"/>
                  </a:ext>
                </a:extLst>
              </p:cNvPr>
              <p:cNvSpPr/>
              <p:nvPr/>
            </p:nvSpPr>
            <p:spPr>
              <a:xfrm>
                <a:off x="5522847" y="5838105"/>
                <a:ext cx="5681670" cy="13318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masis MT pro" panose="02040504050005020304" pitchFamily="18" charset="0"/>
                  </a:rPr>
                  <a:t>Satellite images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03F7C76-02E2-46BF-7D94-C2A61C637320}"/>
                  </a:ext>
                </a:extLst>
              </p:cNvPr>
              <p:cNvSpPr/>
              <p:nvPr/>
            </p:nvSpPr>
            <p:spPr>
              <a:xfrm>
                <a:off x="8805486" y="2768496"/>
                <a:ext cx="2894758" cy="1299169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Amasis MT pro" panose="02040504050005020304" pitchFamily="18" charset="0"/>
                  </a:rPr>
                  <a:t>Photogrammetric Algorithm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3E148FE-BD5E-90DA-853B-8F2197A111AB}"/>
                  </a:ext>
                </a:extLst>
              </p:cNvPr>
              <p:cNvSpPr/>
              <p:nvPr/>
            </p:nvSpPr>
            <p:spPr>
              <a:xfrm>
                <a:off x="12373033" y="2768497"/>
                <a:ext cx="2647950" cy="1299169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masis MT pro" panose="02040504050005020304" pitchFamily="18" charset="0"/>
                  </a:rPr>
                  <a:t>DSM &amp; Orthophoto</a:t>
                </a: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DFA618FB-A3DA-0333-4AD1-A1E0B1D435B3}"/>
                  </a:ext>
                </a:extLst>
              </p:cNvPr>
              <p:cNvSpPr/>
              <p:nvPr/>
            </p:nvSpPr>
            <p:spPr>
              <a:xfrm>
                <a:off x="952500" y="1638300"/>
                <a:ext cx="14801849" cy="6553200"/>
              </a:xfrm>
              <a:prstGeom prst="roundRect">
                <a:avLst/>
              </a:prstGeom>
              <a:noFill/>
              <a:ln w="38100">
                <a:solidFill>
                  <a:srgbClr val="FFFFFF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masis MT pro" panose="02040504050005020304" pitchFamily="18" charset="0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1E38FC3-B4C1-A2FB-A3E2-01DF71EB202F}"/>
                  </a:ext>
                </a:extLst>
              </p:cNvPr>
              <p:cNvGrpSpPr/>
              <p:nvPr/>
            </p:nvGrpSpPr>
            <p:grpSpPr>
              <a:xfrm>
                <a:off x="12373033" y="4592483"/>
                <a:ext cx="2647950" cy="3282880"/>
                <a:chOff x="12392083" y="4592483"/>
                <a:chExt cx="2647950" cy="3282880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9BDCA4EB-FD75-5BE9-8204-918DF4442C13}"/>
                    </a:ext>
                  </a:extLst>
                </p:cNvPr>
                <p:cNvSpPr/>
                <p:nvPr/>
              </p:nvSpPr>
              <p:spPr>
                <a:xfrm>
                  <a:off x="12392083" y="4592483"/>
                  <a:ext cx="2647950" cy="3282880"/>
                </a:xfrm>
                <a:prstGeom prst="roundRect">
                  <a:avLst/>
                </a:prstGeom>
                <a:noFill/>
                <a:ln w="76200">
                  <a:solidFill>
                    <a:srgbClr val="FFFFFF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sis MT pro" panose="02040504050005020304" pitchFamily="18" charset="0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7724521-0EE4-09EF-B258-D8E2D0ED8020}"/>
                    </a:ext>
                  </a:extLst>
                </p:cNvPr>
                <p:cNvSpPr/>
                <p:nvPr/>
              </p:nvSpPr>
              <p:spPr>
                <a:xfrm>
                  <a:off x="12611216" y="6702045"/>
                  <a:ext cx="2209684" cy="889124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Amasis MT pro" panose="02040504050005020304" pitchFamily="18" charset="0"/>
                    </a:rPr>
                    <a:t>Data preparation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5001D03-DC60-EDF1-7706-E9F4F40D755E}"/>
                    </a:ext>
                  </a:extLst>
                </p:cNvPr>
                <p:cNvSpPr/>
                <p:nvPr/>
              </p:nvSpPr>
              <p:spPr>
                <a:xfrm>
                  <a:off x="12611216" y="4872962"/>
                  <a:ext cx="2209684" cy="1276196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atin typeface="Amasis MT pro" panose="02040504050005020304" pitchFamily="18" charset="0"/>
                    </a:rPr>
                    <a:t>Residential/ Non residential training class</a:t>
                  </a:r>
                </a:p>
              </p:txBody>
            </p: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2523447-FD95-D801-4A72-F32B882DA94F}"/>
                  </a:ext>
                </a:extLst>
              </p:cNvPr>
              <p:cNvCxnSpPr>
                <a:cxnSpLocks/>
                <a:stCxn id="72" idx="3"/>
                <a:endCxn id="79" idx="1"/>
              </p:cNvCxnSpPr>
              <p:nvPr/>
            </p:nvCxnSpPr>
            <p:spPr>
              <a:xfrm flipV="1">
                <a:off x="4283160" y="3415382"/>
                <a:ext cx="1239687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378227A1-3DED-A4FC-D704-060F9CE3B0B6}"/>
                  </a:ext>
                </a:extLst>
              </p:cNvPr>
              <p:cNvCxnSpPr>
                <a:cxnSpLocks/>
                <a:stCxn id="79" idx="3"/>
                <a:endCxn id="83" idx="1"/>
              </p:cNvCxnSpPr>
              <p:nvPr/>
            </p:nvCxnSpPr>
            <p:spPr>
              <a:xfrm>
                <a:off x="8170797" y="3415382"/>
                <a:ext cx="634689" cy="269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9880293D-1697-F2C3-7BCB-60A8A0D50B6F}"/>
                  </a:ext>
                </a:extLst>
              </p:cNvPr>
              <p:cNvCxnSpPr>
                <a:cxnSpLocks/>
                <a:stCxn id="83" idx="3"/>
                <a:endCxn id="84" idx="1"/>
              </p:cNvCxnSpPr>
              <p:nvPr/>
            </p:nvCxnSpPr>
            <p:spPr>
              <a:xfrm>
                <a:off x="11700244" y="3418081"/>
                <a:ext cx="672789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65C7332-FB8E-88FD-65CC-240BF1020EE1}"/>
                  </a:ext>
                </a:extLst>
              </p:cNvPr>
              <p:cNvCxnSpPr>
                <a:cxnSpLocks/>
                <a:stCxn id="77" idx="3"/>
                <a:endCxn id="82" idx="1"/>
              </p:cNvCxnSpPr>
              <p:nvPr/>
            </p:nvCxnSpPr>
            <p:spPr>
              <a:xfrm>
                <a:off x="4283160" y="6504040"/>
                <a:ext cx="1239687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1DA2B2A2-12CE-A9D9-9EA2-B3A220A3E91B}"/>
                  </a:ext>
                </a:extLst>
              </p:cNvPr>
              <p:cNvCxnSpPr>
                <a:cxnSpLocks/>
                <a:stCxn id="88" idx="2"/>
                <a:endCxn id="87" idx="0"/>
              </p:cNvCxnSpPr>
              <p:nvPr/>
            </p:nvCxnSpPr>
            <p:spPr>
              <a:xfrm>
                <a:off x="13697008" y="6149158"/>
                <a:ext cx="0" cy="55288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8" name="Connector: Elbow 107">
                <a:extLst>
                  <a:ext uri="{FF2B5EF4-FFF2-40B4-BE49-F238E27FC236}">
                    <a16:creationId xmlns:a16="http://schemas.microsoft.com/office/drawing/2014/main" id="{E57B3457-44D5-F60C-C8BC-9A6DFCA8A215}"/>
                  </a:ext>
                </a:extLst>
              </p:cNvPr>
              <p:cNvCxnSpPr>
                <a:cxnSpLocks/>
                <a:stCxn id="82" idx="3"/>
                <a:endCxn id="88" idx="1"/>
              </p:cNvCxnSpPr>
              <p:nvPr/>
            </p:nvCxnSpPr>
            <p:spPr>
              <a:xfrm flipV="1">
                <a:off x="11204517" y="5511060"/>
                <a:ext cx="1387649" cy="992980"/>
              </a:xfrm>
              <a:prstGeom prst="bentConnector3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660E5BF0-17D8-DF97-BF63-DD602110C1D1}"/>
                  </a:ext>
                </a:extLst>
              </p:cNvPr>
              <p:cNvCxnSpPr>
                <a:cxnSpLocks/>
                <a:stCxn id="84" idx="2"/>
                <a:endCxn id="88" idx="0"/>
              </p:cNvCxnSpPr>
              <p:nvPr/>
            </p:nvCxnSpPr>
            <p:spPr>
              <a:xfrm>
                <a:off x="13697008" y="4067666"/>
                <a:ext cx="0" cy="80529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CF7905AF-40AD-0BC6-7B69-808F7F931CE7}"/>
                </a:ext>
              </a:extLst>
            </p:cNvPr>
            <p:cNvSpPr/>
            <p:nvPr/>
          </p:nvSpPr>
          <p:spPr>
            <a:xfrm>
              <a:off x="16291074" y="2902114"/>
              <a:ext cx="2647950" cy="14837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masis MT pro" panose="02040504050005020304" pitchFamily="18" charset="0"/>
                </a:rPr>
                <a:t>Deep learning models</a:t>
              </a:r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3527494B-076F-4DC5-D6E3-BE7B033579C6}"/>
                </a:ext>
              </a:extLst>
            </p:cNvPr>
            <p:cNvSpPr/>
            <p:nvPr/>
          </p:nvSpPr>
          <p:spPr>
            <a:xfrm>
              <a:off x="19813828" y="2904814"/>
              <a:ext cx="2647950" cy="14837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masis MT pro" panose="02040504050005020304" pitchFamily="18" charset="0"/>
                </a:rPr>
                <a:t>Literature Evaluation</a:t>
              </a: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166A2FDD-4A36-D605-2561-0AC4C226EE47}"/>
                </a:ext>
              </a:extLst>
            </p:cNvPr>
            <p:cNvSpPr/>
            <p:nvPr/>
          </p:nvSpPr>
          <p:spPr>
            <a:xfrm>
              <a:off x="19812064" y="4974405"/>
              <a:ext cx="2647950" cy="14837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masis MT pro" panose="02040504050005020304" pitchFamily="18" charset="0"/>
                </a:rPr>
                <a:t>Model training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262FA76-2375-7208-F821-565EB382A32E}"/>
                </a:ext>
              </a:extLst>
            </p:cNvPr>
            <p:cNvCxnSpPr>
              <a:cxnSpLocks/>
              <a:stCxn id="122" idx="3"/>
              <a:endCxn id="123" idx="1"/>
            </p:cNvCxnSpPr>
            <p:nvPr/>
          </p:nvCxnSpPr>
          <p:spPr>
            <a:xfrm>
              <a:off x="18939024" y="3643982"/>
              <a:ext cx="874804" cy="27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E3736A2B-E85C-64CA-3CE1-8B8BF98D0233}"/>
                </a:ext>
              </a:extLst>
            </p:cNvPr>
            <p:cNvCxnSpPr>
              <a:cxnSpLocks/>
              <a:stCxn id="123" idx="2"/>
              <a:endCxn id="124" idx="0"/>
            </p:cNvCxnSpPr>
            <p:nvPr/>
          </p:nvCxnSpPr>
          <p:spPr>
            <a:xfrm flipH="1">
              <a:off x="21136039" y="4388550"/>
              <a:ext cx="1764" cy="5858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6622FDAE-9CB8-E37D-F92F-11C230C9EE4C}"/>
                </a:ext>
              </a:extLst>
            </p:cNvPr>
            <p:cNvCxnSpPr>
              <a:cxnSpLocks/>
              <a:stCxn id="124" idx="1"/>
              <a:endCxn id="139" idx="3"/>
            </p:cNvCxnSpPr>
            <p:nvPr/>
          </p:nvCxnSpPr>
          <p:spPr>
            <a:xfrm flipH="1">
              <a:off x="19376529" y="5716273"/>
              <a:ext cx="435535" cy="15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9" name="Diamond 138">
              <a:extLst>
                <a:ext uri="{FF2B5EF4-FFF2-40B4-BE49-F238E27FC236}">
                  <a16:creationId xmlns:a16="http://schemas.microsoft.com/office/drawing/2014/main" id="{0E873D4D-9F44-59C9-47BB-890989C1464F}"/>
                </a:ext>
              </a:extLst>
            </p:cNvPr>
            <p:cNvSpPr/>
            <p:nvPr/>
          </p:nvSpPr>
          <p:spPr>
            <a:xfrm>
              <a:off x="16003463" y="4617568"/>
              <a:ext cx="3373067" cy="2200577"/>
            </a:xfrm>
            <a:prstGeom prst="diamon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asis MT pro" panose="02040504050005020304" pitchFamily="18" charset="0"/>
                </a:rPr>
                <a:t>Accuracy assessment</a:t>
              </a:r>
            </a:p>
          </p:txBody>
        </p:sp>
        <p:cxnSp>
          <p:nvCxnSpPr>
            <p:cNvPr id="144" name="Connector: Elbow 143">
              <a:extLst>
                <a:ext uri="{FF2B5EF4-FFF2-40B4-BE49-F238E27FC236}">
                  <a16:creationId xmlns:a16="http://schemas.microsoft.com/office/drawing/2014/main" id="{45565BB9-55EF-144E-F221-023386A829D9}"/>
                </a:ext>
              </a:extLst>
            </p:cNvPr>
            <p:cNvCxnSpPr>
              <a:cxnSpLocks/>
              <a:stCxn id="139" idx="0"/>
              <a:endCxn id="124" idx="0"/>
            </p:cNvCxnSpPr>
            <p:nvPr/>
          </p:nvCxnSpPr>
          <p:spPr>
            <a:xfrm rot="16200000" flipH="1">
              <a:off x="19234599" y="3072965"/>
              <a:ext cx="356837" cy="3446043"/>
            </a:xfrm>
            <a:prstGeom prst="bentConnector3">
              <a:avLst>
                <a:gd name="adj1" fmla="val -17141"/>
              </a:avLst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6EA4089D-71E8-C2A7-49CF-2E792E76E2B1}"/>
                </a:ext>
              </a:extLst>
            </p:cNvPr>
            <p:cNvSpPr/>
            <p:nvPr/>
          </p:nvSpPr>
          <p:spPr>
            <a:xfrm>
              <a:off x="15756738" y="1504950"/>
              <a:ext cx="7164687" cy="5950986"/>
            </a:xfrm>
            <a:prstGeom prst="roundRect">
              <a:avLst/>
            </a:prstGeom>
            <a:noFill/>
            <a:ln w="38100">
              <a:solidFill>
                <a:srgbClr val="FFFFF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sis MT pro" panose="02040504050005020304" pitchFamily="18" charset="0"/>
              </a:endParaRPr>
            </a:p>
          </p:txBody>
        </p:sp>
        <p:cxnSp>
          <p:nvCxnSpPr>
            <p:cNvPr id="166" name="Connector: Elbow 165">
              <a:extLst>
                <a:ext uri="{FF2B5EF4-FFF2-40B4-BE49-F238E27FC236}">
                  <a16:creationId xmlns:a16="http://schemas.microsoft.com/office/drawing/2014/main" id="{DBD58A49-6CAB-18C0-BDD7-24538F8407B5}"/>
                </a:ext>
              </a:extLst>
            </p:cNvPr>
            <p:cNvCxnSpPr>
              <a:stCxn id="88" idx="3"/>
              <a:endCxn id="122" idx="1"/>
            </p:cNvCxnSpPr>
            <p:nvPr/>
          </p:nvCxnSpPr>
          <p:spPr>
            <a:xfrm flipV="1">
              <a:off x="14068484" y="3643982"/>
              <a:ext cx="2222590" cy="1733728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9E49FF2-D8FC-3CFF-A30F-DF643F1B7D61}"/>
                </a:ext>
              </a:extLst>
            </p:cNvPr>
            <p:cNvSpPr/>
            <p:nvPr/>
          </p:nvSpPr>
          <p:spPr>
            <a:xfrm>
              <a:off x="1809751" y="9960717"/>
              <a:ext cx="2408230" cy="176628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asis MT pro" panose="02040504050005020304" pitchFamily="18" charset="0"/>
                </a:rPr>
                <a:t>Images with geospatial information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5D50D65-902D-67EE-12BF-59B975788822}"/>
                </a:ext>
              </a:extLst>
            </p:cNvPr>
            <p:cNvSpPr/>
            <p:nvPr/>
          </p:nvSpPr>
          <p:spPr>
            <a:xfrm>
              <a:off x="5853968" y="9106321"/>
              <a:ext cx="3551231" cy="101326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Install dependencies using installer.exe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DAE7182-405E-8286-21E6-E74F293EE065}"/>
                </a:ext>
              </a:extLst>
            </p:cNvPr>
            <p:cNvSpPr/>
            <p:nvPr/>
          </p:nvSpPr>
          <p:spPr>
            <a:xfrm>
              <a:off x="5854700" y="10493993"/>
              <a:ext cx="3551231" cy="695532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Load Images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5FA01A9-77D7-5926-EA30-E3AA5D223A83}"/>
                </a:ext>
              </a:extLst>
            </p:cNvPr>
            <p:cNvSpPr/>
            <p:nvPr/>
          </p:nvSpPr>
          <p:spPr>
            <a:xfrm>
              <a:off x="5854700" y="11722801"/>
              <a:ext cx="3551231" cy="695532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masis MT pro" panose="02040504050005020304" pitchFamily="18" charset="0"/>
                </a:rPr>
                <a:t>Run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2D3BB7C-0EB3-0322-A013-16F547ADDE34}"/>
                </a:ext>
              </a:extLst>
            </p:cNvPr>
            <p:cNvSpPr/>
            <p:nvPr/>
          </p:nvSpPr>
          <p:spPr>
            <a:xfrm>
              <a:off x="10766969" y="9106321"/>
              <a:ext cx="3825331" cy="1413060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Georeferenced model output with detected and segmented result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D8F4B14-20B7-44E2-63B7-A254904F3788}"/>
                </a:ext>
              </a:extLst>
            </p:cNvPr>
            <p:cNvSpPr/>
            <p:nvPr/>
          </p:nvSpPr>
          <p:spPr>
            <a:xfrm>
              <a:off x="10776378" y="11080853"/>
              <a:ext cx="3825331" cy="1413060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Building rooftop in shapefile format with type information</a:t>
              </a:r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97C09ED-45D3-A9E6-BED4-71D31677FA5E}"/>
                </a:ext>
              </a:extLst>
            </p:cNvPr>
            <p:cNvCxnSpPr>
              <a:cxnSpLocks/>
              <a:stCxn id="168" idx="3"/>
              <a:endCxn id="170" idx="1"/>
            </p:cNvCxnSpPr>
            <p:nvPr/>
          </p:nvCxnSpPr>
          <p:spPr>
            <a:xfrm flipV="1">
              <a:off x="4217981" y="10841759"/>
              <a:ext cx="1636719" cy="21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62731981-DDCA-D12C-CC7B-3CB0ECB453D5}"/>
                </a:ext>
              </a:extLst>
            </p:cNvPr>
            <p:cNvCxnSpPr>
              <a:cxnSpLocks/>
              <a:stCxn id="170" idx="2"/>
              <a:endCxn id="171" idx="0"/>
            </p:cNvCxnSpPr>
            <p:nvPr/>
          </p:nvCxnSpPr>
          <p:spPr>
            <a:xfrm>
              <a:off x="7630316" y="11189525"/>
              <a:ext cx="0" cy="5332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8E1F378B-94CE-FEB6-2281-A1A58C8BB9DA}"/>
                </a:ext>
              </a:extLst>
            </p:cNvPr>
            <p:cNvCxnSpPr>
              <a:cxnSpLocks/>
              <a:stCxn id="169" idx="2"/>
              <a:endCxn id="170" idx="0"/>
            </p:cNvCxnSpPr>
            <p:nvPr/>
          </p:nvCxnSpPr>
          <p:spPr>
            <a:xfrm>
              <a:off x="7629584" y="10119581"/>
              <a:ext cx="732" cy="3744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6" name="Connector: Elbow 185">
              <a:extLst>
                <a:ext uri="{FF2B5EF4-FFF2-40B4-BE49-F238E27FC236}">
                  <a16:creationId xmlns:a16="http://schemas.microsoft.com/office/drawing/2014/main" id="{4855E440-8FE0-9254-D69D-E05D9737B633}"/>
                </a:ext>
              </a:extLst>
            </p:cNvPr>
            <p:cNvCxnSpPr>
              <a:stCxn id="172" idx="1"/>
              <a:endCxn id="173" idx="1"/>
            </p:cNvCxnSpPr>
            <p:nvPr/>
          </p:nvCxnSpPr>
          <p:spPr>
            <a:xfrm rot="10800000" flipH="1" flipV="1">
              <a:off x="10766968" y="9812851"/>
              <a:ext cx="9409" cy="1974532"/>
            </a:xfrm>
            <a:prstGeom prst="bentConnector3">
              <a:avLst>
                <a:gd name="adj1" fmla="val -2429589"/>
              </a:avLst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F678863-385D-9C96-9C35-6BA9E647E7EB}"/>
                </a:ext>
              </a:extLst>
            </p:cNvPr>
            <p:cNvCxnSpPr>
              <a:cxnSpLocks/>
              <a:stCxn id="170" idx="3"/>
            </p:cNvCxnSpPr>
            <p:nvPr/>
          </p:nvCxnSpPr>
          <p:spPr>
            <a:xfrm>
              <a:off x="9405931" y="10841759"/>
              <a:ext cx="1089697" cy="25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E2CD29A4-9211-8A82-9CE9-0FB8C01EFDFF}"/>
                </a:ext>
              </a:extLst>
            </p:cNvPr>
            <p:cNvSpPr/>
            <p:nvPr/>
          </p:nvSpPr>
          <p:spPr>
            <a:xfrm>
              <a:off x="386108" y="8541181"/>
              <a:ext cx="14801849" cy="4965269"/>
            </a:xfrm>
            <a:prstGeom prst="roundRect">
              <a:avLst/>
            </a:prstGeom>
            <a:noFill/>
            <a:ln w="38100">
              <a:solidFill>
                <a:srgbClr val="FFFFF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sis MT pro" panose="02040504050005020304" pitchFamily="18" charset="0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9AEAD97-540E-6988-B01D-5FDA02A03ABC}"/>
                </a:ext>
              </a:extLst>
            </p:cNvPr>
            <p:cNvSpPr txBox="1"/>
            <p:nvPr/>
          </p:nvSpPr>
          <p:spPr>
            <a:xfrm>
              <a:off x="1456224" y="12780158"/>
              <a:ext cx="6773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Developed UI in .exe format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34B716-CEC8-519B-6EA3-C9CBAE119BAB}"/>
                </a:ext>
              </a:extLst>
            </p:cNvPr>
            <p:cNvSpPr txBox="1"/>
            <p:nvPr/>
          </p:nvSpPr>
          <p:spPr>
            <a:xfrm>
              <a:off x="4685432" y="1731459"/>
              <a:ext cx="6773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Training data preparation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2CDD223-0D21-39E2-8348-8F704D07550B}"/>
                </a:ext>
              </a:extLst>
            </p:cNvPr>
            <p:cNvSpPr txBox="1"/>
            <p:nvPr/>
          </p:nvSpPr>
          <p:spPr>
            <a:xfrm>
              <a:off x="15989738" y="1778314"/>
              <a:ext cx="6773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" panose="02040504050005020304" pitchFamily="18" charset="0"/>
                </a:rPr>
                <a:t>Model selection and Training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endParaRPr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976636AA-00D1-FD6B-FF57-06A509BDEDE4}"/>
                </a:ext>
              </a:extLst>
            </p:cNvPr>
            <p:cNvSpPr/>
            <p:nvPr/>
          </p:nvSpPr>
          <p:spPr>
            <a:xfrm>
              <a:off x="17621314" y="8676924"/>
              <a:ext cx="3810000" cy="8857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asis MT pro" panose="02040504050005020304" pitchFamily="18" charset="0"/>
                </a:rPr>
                <a:t>Hillshade</a:t>
              </a:r>
              <a:r>
                <a:rPr lang="en-US" sz="2800" dirty="0">
                  <a:latin typeface="Amasis MT pro" panose="02040504050005020304" pitchFamily="18" charset="0"/>
                </a:rPr>
                <a:t> preparation</a:t>
              </a:r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0BE071E8-910E-8BEA-5E85-0E0E51A6D5CF}"/>
                </a:ext>
              </a:extLst>
            </p:cNvPr>
            <p:cNvSpPr/>
            <p:nvPr/>
          </p:nvSpPr>
          <p:spPr>
            <a:xfrm>
              <a:off x="17621314" y="10102449"/>
              <a:ext cx="3810000" cy="73760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asis MT pro" panose="02040504050005020304" pitchFamily="18" charset="0"/>
                </a:rPr>
                <a:t>Shadow area removal</a:t>
              </a:r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06AD7E31-09FF-10E9-2268-65300B6BC3E6}"/>
                </a:ext>
              </a:extLst>
            </p:cNvPr>
            <p:cNvSpPr/>
            <p:nvPr/>
          </p:nvSpPr>
          <p:spPr>
            <a:xfrm>
              <a:off x="17615049" y="11368668"/>
              <a:ext cx="3810000" cy="1013832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asis MT pro" panose="02040504050005020304" pitchFamily="18" charset="0"/>
                </a:rPr>
                <a:t>Sola rooftop potential calculation</a:t>
              </a: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7337D5E5-590A-3FEC-55DF-808AECA665F0}"/>
                </a:ext>
              </a:extLst>
            </p:cNvPr>
            <p:cNvSpPr/>
            <p:nvPr/>
          </p:nvSpPr>
          <p:spPr>
            <a:xfrm>
              <a:off x="16247067" y="8188558"/>
              <a:ext cx="6428589" cy="5331790"/>
            </a:xfrm>
            <a:prstGeom prst="roundRect">
              <a:avLst/>
            </a:prstGeom>
            <a:noFill/>
            <a:ln w="38100">
              <a:solidFill>
                <a:srgbClr val="FFFFF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sis MT pro" panose="02040504050005020304" pitchFamily="18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9D929FC9-3E3A-D79F-00A2-30E3F1352F15}"/>
                </a:ext>
              </a:extLst>
            </p:cNvPr>
            <p:cNvSpPr txBox="1"/>
            <p:nvPr/>
          </p:nvSpPr>
          <p:spPr>
            <a:xfrm>
              <a:off x="17373664" y="12701767"/>
              <a:ext cx="4385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solidFill>
                    <a:schemeClr val="bg1"/>
                  </a:solidFill>
                  <a:latin typeface="Amasis MT pro" panose="02040504050005020304" pitchFamily="18" charset="0"/>
                </a:rPr>
                <a:t>Output generation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endParaRPr>
            </a:p>
          </p:txBody>
        </p:sp>
        <p:cxnSp>
          <p:nvCxnSpPr>
            <p:cNvPr id="212" name="Connector: Elbow 211">
              <a:extLst>
                <a:ext uri="{FF2B5EF4-FFF2-40B4-BE49-F238E27FC236}">
                  <a16:creationId xmlns:a16="http://schemas.microsoft.com/office/drawing/2014/main" id="{4C889163-BAC7-44A8-7603-743C39D3624F}"/>
                </a:ext>
              </a:extLst>
            </p:cNvPr>
            <p:cNvCxnSpPr>
              <a:cxnSpLocks/>
              <a:stCxn id="87" idx="2"/>
              <a:endCxn id="200" idx="0"/>
            </p:cNvCxnSpPr>
            <p:nvPr/>
          </p:nvCxnSpPr>
          <p:spPr>
            <a:xfrm rot="16200000" flipH="1">
              <a:off x="15635425" y="4786034"/>
              <a:ext cx="1219107" cy="6562672"/>
            </a:xfrm>
            <a:prstGeom prst="bentConnector3">
              <a:avLst>
                <a:gd name="adj1" fmla="val 75086"/>
              </a:avLst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Connector: Elbow 333">
              <a:extLst>
                <a:ext uri="{FF2B5EF4-FFF2-40B4-BE49-F238E27FC236}">
                  <a16:creationId xmlns:a16="http://schemas.microsoft.com/office/drawing/2014/main" id="{9122A655-A581-2926-A979-B7A4718869ED}"/>
                </a:ext>
              </a:extLst>
            </p:cNvPr>
            <p:cNvCxnSpPr>
              <a:cxnSpLocks/>
              <a:stCxn id="139" idx="2"/>
              <a:endCxn id="168" idx="0"/>
            </p:cNvCxnSpPr>
            <p:nvPr/>
          </p:nvCxnSpPr>
          <p:spPr>
            <a:xfrm rot="5400000">
              <a:off x="8780646" y="1051366"/>
              <a:ext cx="3142572" cy="14676130"/>
            </a:xfrm>
            <a:prstGeom prst="bentConnector3">
              <a:avLst>
                <a:gd name="adj1" fmla="val 34429"/>
              </a:avLst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Connector: Elbow 347">
              <a:extLst>
                <a:ext uri="{FF2B5EF4-FFF2-40B4-BE49-F238E27FC236}">
                  <a16:creationId xmlns:a16="http://schemas.microsoft.com/office/drawing/2014/main" id="{9FF6E44D-ED12-BE63-4EF2-D7B399A07B77}"/>
                </a:ext>
              </a:extLst>
            </p:cNvPr>
            <p:cNvCxnSpPr>
              <a:cxnSpLocks/>
              <a:stCxn id="87" idx="3"/>
              <a:endCxn id="122" idx="1"/>
            </p:cNvCxnSpPr>
            <p:nvPr/>
          </p:nvCxnSpPr>
          <p:spPr>
            <a:xfrm flipV="1">
              <a:off x="14068485" y="3643982"/>
              <a:ext cx="2222590" cy="3369274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48EF3E73-12D5-4CCA-50BD-F387967B8A28}"/>
              </a:ext>
            </a:extLst>
          </p:cNvPr>
          <p:cNvSpPr txBox="1"/>
          <p:nvPr/>
        </p:nvSpPr>
        <p:spPr>
          <a:xfrm>
            <a:off x="8440498" y="12840604"/>
            <a:ext cx="695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Methodology framework</a:t>
            </a:r>
            <a:endParaRPr kumimoji="0" lang="en-IN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207" name="CuadroTexto 545">
            <a:extLst>
              <a:ext uri="{FF2B5EF4-FFF2-40B4-BE49-F238E27FC236}">
                <a16:creationId xmlns:a16="http://schemas.microsoft.com/office/drawing/2014/main" id="{214A31D7-F4A8-C48F-0AA2-53F2BBE70F28}"/>
              </a:ext>
            </a:extLst>
          </p:cNvPr>
          <p:cNvSpPr txBox="1"/>
          <p:nvPr/>
        </p:nvSpPr>
        <p:spPr>
          <a:xfrm>
            <a:off x="852786" y="123469"/>
            <a:ext cx="8843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Methodology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8E68C66A-29AC-3660-6EE7-D103DF40FA5C}"/>
              </a:ext>
            </a:extLst>
          </p:cNvPr>
          <p:cNvSpPr txBox="1"/>
          <p:nvPr/>
        </p:nvSpPr>
        <p:spPr>
          <a:xfrm>
            <a:off x="19590282" y="4208548"/>
            <a:ext cx="70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No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633AECC5-1E27-CABA-F089-0E2C0754C70D}"/>
              </a:ext>
            </a:extLst>
          </p:cNvPr>
          <p:cNvSpPr txBox="1"/>
          <p:nvPr/>
        </p:nvSpPr>
        <p:spPr>
          <a:xfrm>
            <a:off x="17468850" y="6551591"/>
            <a:ext cx="71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masis MT pro" panose="02040504050005020304" pitchFamily="18" charset="0"/>
              </a:rPr>
              <a:t>Yes</a:t>
            </a:r>
          </a:p>
        </p:txBody>
      </p:sp>
      <p:cxnSp>
        <p:nvCxnSpPr>
          <p:cNvPr id="354" name="Straight Arrow Connector 353">
            <a:extLst>
              <a:ext uri="{FF2B5EF4-FFF2-40B4-BE49-F238E27FC236}">
                <a16:creationId xmlns:a16="http://schemas.microsoft.com/office/drawing/2014/main" id="{A7C7AC05-05CF-7C95-FE3B-B1C93F47D836}"/>
              </a:ext>
            </a:extLst>
          </p:cNvPr>
          <p:cNvCxnSpPr>
            <a:cxnSpLocks/>
            <a:stCxn id="200" idx="2"/>
            <a:endCxn id="201" idx="0"/>
          </p:cNvCxnSpPr>
          <p:nvPr/>
        </p:nvCxnSpPr>
        <p:spPr>
          <a:xfrm>
            <a:off x="20057314" y="9033761"/>
            <a:ext cx="0" cy="5043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7" name="Straight Arrow Connector 356">
            <a:extLst>
              <a:ext uri="{FF2B5EF4-FFF2-40B4-BE49-F238E27FC236}">
                <a16:creationId xmlns:a16="http://schemas.microsoft.com/office/drawing/2014/main" id="{CE6B2532-B830-D9E8-C9A6-87F4C1AEABCB}"/>
              </a:ext>
            </a:extLst>
          </p:cNvPr>
          <p:cNvCxnSpPr>
            <a:cxnSpLocks/>
            <a:stCxn id="201" idx="2"/>
            <a:endCxn id="202" idx="0"/>
          </p:cNvCxnSpPr>
          <p:nvPr/>
        </p:nvCxnSpPr>
        <p:spPr>
          <a:xfrm flipH="1">
            <a:off x="20050876" y="10227329"/>
            <a:ext cx="6438" cy="4939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0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4AE31C-BDC1-B5E6-6652-463EBF9F9F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26" y="5121592"/>
            <a:ext cx="3656516" cy="2908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A7ADA-5CAA-DDE5-6814-DDF44392E7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96" y="5132456"/>
            <a:ext cx="3656516" cy="2897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0E43E-CA2D-9CF2-1225-2294F5A99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96" y="1853935"/>
            <a:ext cx="3627131" cy="290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482D6-BA65-009A-D807-5510E51E1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56" y="1871342"/>
            <a:ext cx="3592804" cy="28735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E15B8-FA8B-00E4-3E11-B162BE74FE0F}"/>
              </a:ext>
            </a:extLst>
          </p:cNvPr>
          <p:cNvSpPr txBox="1"/>
          <p:nvPr/>
        </p:nvSpPr>
        <p:spPr>
          <a:xfrm>
            <a:off x="10875180" y="6300341"/>
            <a:ext cx="321161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SIFT-SFM-MVS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Amasis MT pro" panose="02040504050005020304" pitchFamily="18" charset="0"/>
              </a:rPr>
              <a:t>Algorithm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F8DAE-7039-2E91-4DBA-B61832271E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6944" r="3318" b="4079"/>
          <a:stretch/>
        </p:blipFill>
        <p:spPr>
          <a:xfrm>
            <a:off x="16112682" y="918242"/>
            <a:ext cx="6262850" cy="5171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A7CB8-452B-9A18-2B90-41B7441F11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4390" r="7201" b="4721"/>
          <a:stretch/>
        </p:blipFill>
        <p:spPr>
          <a:xfrm>
            <a:off x="16103476" y="7181838"/>
            <a:ext cx="6360611" cy="523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E17ACA-56C0-6A6B-FF52-44F18AED6905}"/>
              </a:ext>
            </a:extLst>
          </p:cNvPr>
          <p:cNvSpPr txBox="1"/>
          <p:nvPr/>
        </p:nvSpPr>
        <p:spPr>
          <a:xfrm>
            <a:off x="17725529" y="6115775"/>
            <a:ext cx="32123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/>
              </a:rPr>
              <a:t>Extracted DSM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5C9C8-11D5-9259-9981-677B9C88DCA1}"/>
              </a:ext>
            </a:extLst>
          </p:cNvPr>
          <p:cNvSpPr txBox="1"/>
          <p:nvPr/>
        </p:nvSpPr>
        <p:spPr>
          <a:xfrm>
            <a:off x="16764000" y="12566925"/>
            <a:ext cx="51353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/>
              </a:rPr>
              <a:t>Generated </a:t>
            </a:r>
            <a:r>
              <a:rPr lang="en-US" sz="32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/>
              </a:rPr>
              <a:t>Ortho map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0BB67B0-3EBF-DE33-F34B-CAEC6C159EA7}"/>
              </a:ext>
            </a:extLst>
          </p:cNvPr>
          <p:cNvSpPr/>
          <p:nvPr/>
        </p:nvSpPr>
        <p:spPr>
          <a:xfrm>
            <a:off x="14086790" y="2783300"/>
            <a:ext cx="510988" cy="8149400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E1A91D3E-7DCC-8F15-CC5B-7D3E2EC2897B}"/>
              </a:ext>
            </a:extLst>
          </p:cNvPr>
          <p:cNvSpPr/>
          <p:nvPr/>
        </p:nvSpPr>
        <p:spPr>
          <a:xfrm flipH="1">
            <a:off x="10033173" y="2895600"/>
            <a:ext cx="925866" cy="7886700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0F2130B-DA84-85C0-0B05-9BE3E165AD0C}"/>
              </a:ext>
            </a:extLst>
          </p:cNvPr>
          <p:cNvSpPr txBox="1">
            <a:spLocks/>
          </p:cNvSpPr>
          <p:nvPr/>
        </p:nvSpPr>
        <p:spPr>
          <a:xfrm>
            <a:off x="14475386" y="892456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330EA680-D336-4FF7-8B7A-9848BB0A1C3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914400"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CDE53B-839C-49F4-D023-78BB5DDFD9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76" y="8452163"/>
            <a:ext cx="3651466" cy="2908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E30758-D16D-DF7C-AADA-FAB606DB64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2742" y="8081422"/>
            <a:ext cx="2937048" cy="3621213"/>
          </a:xfrm>
          <a:prstGeom prst="rect">
            <a:avLst/>
          </a:prstGeom>
        </p:spPr>
      </p:pic>
      <p:sp>
        <p:nvSpPr>
          <p:cNvPr id="21" name="CuadroTexto 545">
            <a:extLst>
              <a:ext uri="{FF2B5EF4-FFF2-40B4-BE49-F238E27FC236}">
                <a16:creationId xmlns:a16="http://schemas.microsoft.com/office/drawing/2014/main" id="{E1F40DF2-2242-F275-96BD-6B3321D513E1}"/>
              </a:ext>
            </a:extLst>
          </p:cNvPr>
          <p:cNvSpPr txBox="1"/>
          <p:nvPr/>
        </p:nvSpPr>
        <p:spPr>
          <a:xfrm>
            <a:off x="852785" y="123469"/>
            <a:ext cx="113360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Training data preparation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8DB3D2-A0C2-2106-C29D-B863C7D20356}"/>
              </a:ext>
            </a:extLst>
          </p:cNvPr>
          <p:cNvSpPr txBox="1"/>
          <p:nvPr/>
        </p:nvSpPr>
        <p:spPr>
          <a:xfrm>
            <a:off x="2340976" y="12121259"/>
            <a:ext cx="51353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  <a:cs typeface="Times New Roman"/>
              </a:rPr>
              <a:t>Raw UAV image data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3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4A2683A3-0260-93A4-9482-46F55A998429}"/>
              </a:ext>
            </a:extLst>
          </p:cNvPr>
          <p:cNvSpPr/>
          <p:nvPr/>
        </p:nvSpPr>
        <p:spPr>
          <a:xfrm rot="1586487" flipV="1">
            <a:off x="11270677" y="8616439"/>
            <a:ext cx="4332457" cy="2071736"/>
          </a:xfrm>
          <a:prstGeom prst="curved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9F7-51C4-42FB-EE9F-436D6822CB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782" y="1478346"/>
            <a:ext cx="8053118" cy="7627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0C70255-9F1A-07F6-E637-431C61FE92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6414848"/>
                  </p:ext>
                </p:extLst>
              </p:nvPr>
            </p:nvGraphicFramePr>
            <p:xfrm>
              <a:off x="1344749" y="10942499"/>
              <a:ext cx="21688151" cy="2725992"/>
            </p:xfrm>
            <a:graphic>
              <a:graphicData uri="http://schemas.openxmlformats.org/drawingml/2006/table">
                <a:tbl>
                  <a:tblPr firstRow="1" firstCol="1" bandRow="1">
                    <a:tableStyleId>{AF606853-7671-496A-8E4F-DF71F8EC918B}</a:tableStyleId>
                  </a:tblPr>
                  <a:tblGrid>
                    <a:gridCol w="2301021">
                      <a:extLst>
                        <a:ext uri="{9D8B030D-6E8A-4147-A177-3AD203B41FA5}">
                          <a16:colId xmlns:a16="http://schemas.microsoft.com/office/drawing/2014/main" val="4169433502"/>
                        </a:ext>
                      </a:extLst>
                    </a:gridCol>
                    <a:gridCol w="7143005">
                      <a:extLst>
                        <a:ext uri="{9D8B030D-6E8A-4147-A177-3AD203B41FA5}">
                          <a16:colId xmlns:a16="http://schemas.microsoft.com/office/drawing/2014/main" val="199046280"/>
                        </a:ext>
                      </a:extLst>
                    </a:gridCol>
                    <a:gridCol w="5780147">
                      <a:extLst>
                        <a:ext uri="{9D8B030D-6E8A-4147-A177-3AD203B41FA5}">
                          <a16:colId xmlns:a16="http://schemas.microsoft.com/office/drawing/2014/main" val="128092868"/>
                        </a:ext>
                      </a:extLst>
                    </a:gridCol>
                    <a:gridCol w="3402346">
                      <a:extLst>
                        <a:ext uri="{9D8B030D-6E8A-4147-A177-3AD203B41FA5}">
                          <a16:colId xmlns:a16="http://schemas.microsoft.com/office/drawing/2014/main" val="4150189193"/>
                        </a:ext>
                      </a:extLst>
                    </a:gridCol>
                    <a:gridCol w="3061632">
                      <a:extLst>
                        <a:ext uri="{9D8B030D-6E8A-4147-A177-3AD203B41FA5}">
                          <a16:colId xmlns:a16="http://schemas.microsoft.com/office/drawing/2014/main" val="1846615043"/>
                        </a:ext>
                      </a:extLst>
                    </a:gridCol>
                  </a:tblGrid>
                  <a:tr h="34075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SL NO.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Metric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Equation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Bounding box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Mask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589087"/>
                      </a:ext>
                    </a:extLst>
                  </a:tr>
                  <a:tr h="5232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1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Mean Average Precision(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mAP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mAP 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IN" sz="24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ctrlPr>
                                    <a:rPr lang="en-IN" sz="24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IN" sz="240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0.75078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0.7488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3326266"/>
                      </a:ext>
                    </a:extLst>
                  </a:tr>
                  <a:tr h="7640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2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Precision(P)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4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IN" sz="2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0.7615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0.76151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51393756"/>
                      </a:ext>
                    </a:extLst>
                  </a:tr>
                  <a:tr h="7640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3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Recall(R)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4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IN" sz="2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𝑇𝑃</m:t>
                                    </m:r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0.79382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0.80544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125469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0C70255-9F1A-07F6-E637-431C61FE92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6414848"/>
                  </p:ext>
                </p:extLst>
              </p:nvPr>
            </p:nvGraphicFramePr>
            <p:xfrm>
              <a:off x="1344749" y="10942499"/>
              <a:ext cx="21688151" cy="2725992"/>
            </p:xfrm>
            <a:graphic>
              <a:graphicData uri="http://schemas.openxmlformats.org/drawingml/2006/table">
                <a:tbl>
                  <a:tblPr firstRow="1" firstCol="1" bandRow="1">
                    <a:tableStyleId>{AF606853-7671-496A-8E4F-DF71F8EC918B}</a:tableStyleId>
                  </a:tblPr>
                  <a:tblGrid>
                    <a:gridCol w="2301021">
                      <a:extLst>
                        <a:ext uri="{9D8B030D-6E8A-4147-A177-3AD203B41FA5}">
                          <a16:colId xmlns:a16="http://schemas.microsoft.com/office/drawing/2014/main" val="4169433502"/>
                        </a:ext>
                      </a:extLst>
                    </a:gridCol>
                    <a:gridCol w="7143005">
                      <a:extLst>
                        <a:ext uri="{9D8B030D-6E8A-4147-A177-3AD203B41FA5}">
                          <a16:colId xmlns:a16="http://schemas.microsoft.com/office/drawing/2014/main" val="199046280"/>
                        </a:ext>
                      </a:extLst>
                    </a:gridCol>
                    <a:gridCol w="5780147">
                      <a:extLst>
                        <a:ext uri="{9D8B030D-6E8A-4147-A177-3AD203B41FA5}">
                          <a16:colId xmlns:a16="http://schemas.microsoft.com/office/drawing/2014/main" val="128092868"/>
                        </a:ext>
                      </a:extLst>
                    </a:gridCol>
                    <a:gridCol w="3402346">
                      <a:extLst>
                        <a:ext uri="{9D8B030D-6E8A-4147-A177-3AD203B41FA5}">
                          <a16:colId xmlns:a16="http://schemas.microsoft.com/office/drawing/2014/main" val="4150189193"/>
                        </a:ext>
                      </a:extLst>
                    </a:gridCol>
                    <a:gridCol w="3061632">
                      <a:extLst>
                        <a:ext uri="{9D8B030D-6E8A-4147-A177-3AD203B41FA5}">
                          <a16:colId xmlns:a16="http://schemas.microsoft.com/office/drawing/2014/main" val="1846615043"/>
                        </a:ext>
                      </a:extLst>
                    </a:gridCol>
                  </a:tblGrid>
                  <a:tr h="38830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SL NO.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Metric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Equation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Bounding box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Mask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589087"/>
                      </a:ext>
                    </a:extLst>
                  </a:tr>
                  <a:tr h="5962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1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Mean Average Precision(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mAP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63502" t="-76531" r="-112131" b="-293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0.75078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0.7488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3326266"/>
                      </a:ext>
                    </a:extLst>
                  </a:tr>
                  <a:tr h="8707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2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Precision(P)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63502" t="-120979" r="-112131" b="-1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0.7615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0.76151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51393756"/>
                      </a:ext>
                    </a:extLst>
                  </a:tr>
                  <a:tr h="8707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3</a:t>
                          </a:r>
                          <a:endParaRPr lang="en-IN" sz="240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Recall(R)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63502" t="-220979" r="-112131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0.79382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Amasis MT pro" panose="02040504050005020304" pitchFamily="18" charset="0"/>
                            </a:rPr>
                            <a:t>0.80544</a:t>
                          </a:r>
                          <a:endParaRPr lang="en-IN" sz="2400" dirty="0">
                            <a:solidFill>
                              <a:schemeClr val="bg1"/>
                            </a:solidFill>
                            <a:effectLst/>
                            <a:latin typeface="Amasis MT pro" panose="020405040500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125469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99A34B95-01C2-1769-D247-D1765CA61AF0}"/>
              </a:ext>
            </a:extLst>
          </p:cNvPr>
          <p:cNvSpPr/>
          <p:nvPr/>
        </p:nvSpPr>
        <p:spPr>
          <a:xfrm rot="1502605">
            <a:off x="4005295" y="1762478"/>
            <a:ext cx="5378319" cy="2430754"/>
          </a:xfrm>
          <a:prstGeom prst="curved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68EA6-D9A2-AE34-903D-09ACE1C38707}"/>
              </a:ext>
            </a:extLst>
          </p:cNvPr>
          <p:cNvGrpSpPr/>
          <p:nvPr/>
        </p:nvGrpSpPr>
        <p:grpSpPr>
          <a:xfrm>
            <a:off x="839224" y="2439719"/>
            <a:ext cx="3505708" cy="3044832"/>
            <a:chOff x="0" y="0"/>
            <a:chExt cx="2928620" cy="2838505"/>
          </a:xfrm>
        </p:grpSpPr>
        <p:pic>
          <p:nvPicPr>
            <p:cNvPr id="12" name="Picture 11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52349583-7F8A-A736-157A-486E3376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71295" cy="14979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5F7402-5F95-0A4A-CF9F-30E91CA3B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94845"/>
              <a:ext cx="1471295" cy="1343660"/>
            </a:xfrm>
            <a:prstGeom prst="rect">
              <a:avLst/>
            </a:prstGeom>
          </p:spPr>
        </p:pic>
        <p:pic>
          <p:nvPicPr>
            <p:cNvPr id="14" name="Picture 13" descr="A aerial view of a park and a river&#10;&#10;Description automatically generated">
              <a:extLst>
                <a:ext uri="{FF2B5EF4-FFF2-40B4-BE49-F238E27FC236}">
                  <a16:creationId xmlns:a16="http://schemas.microsoft.com/office/drawing/2014/main" id="{0ADAE32A-11E9-6E14-3A42-66A341121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040" y="0"/>
              <a:ext cx="1451610" cy="1497965"/>
            </a:xfrm>
            <a:prstGeom prst="rect">
              <a:avLst/>
            </a:prstGeom>
          </p:spPr>
        </p:pic>
        <p:pic>
          <p:nvPicPr>
            <p:cNvPr id="15" name="Picture 14" descr="An aerial view of a road intersection&#10;&#10;Description automatically generated">
              <a:extLst>
                <a:ext uri="{FF2B5EF4-FFF2-40B4-BE49-F238E27FC236}">
                  <a16:creationId xmlns:a16="http://schemas.microsoft.com/office/drawing/2014/main" id="{24F047C6-BF6A-A6B1-EAC1-EDD5024B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3040" y="1494845"/>
              <a:ext cx="1465580" cy="133794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89136-795E-ABE8-135D-3B56DB2E86EC}"/>
              </a:ext>
            </a:extLst>
          </p:cNvPr>
          <p:cNvGrpSpPr/>
          <p:nvPr/>
        </p:nvGrpSpPr>
        <p:grpSpPr>
          <a:xfrm>
            <a:off x="7486926" y="5026798"/>
            <a:ext cx="4949009" cy="4326752"/>
            <a:chOff x="7486927" y="3578998"/>
            <a:chExt cx="3408396" cy="2979846"/>
          </a:xfrm>
        </p:grpSpPr>
        <p:pic>
          <p:nvPicPr>
            <p:cNvPr id="5" name="Picture 4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EFFF32B0-173A-F1F9-42C3-A05873D2E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6929" y="3578998"/>
              <a:ext cx="1514934" cy="13823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FA7720-8BF8-7803-4903-342ACC10B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6927" y="5319178"/>
              <a:ext cx="1514934" cy="1239666"/>
            </a:xfrm>
            <a:prstGeom prst="rect">
              <a:avLst/>
            </a:prstGeom>
          </p:spPr>
        </p:pic>
        <p:pic>
          <p:nvPicPr>
            <p:cNvPr id="7" name="Picture 6" descr="A aerial view of a park and a river&#10;&#10;Description automatically generated">
              <a:extLst>
                <a:ext uri="{FF2B5EF4-FFF2-40B4-BE49-F238E27FC236}">
                  <a16:creationId xmlns:a16="http://schemas.microsoft.com/office/drawing/2014/main" id="{7610D6F9-0150-D587-9544-9374A48E4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6987" y="3578998"/>
              <a:ext cx="1494317" cy="1382334"/>
            </a:xfrm>
            <a:prstGeom prst="rect">
              <a:avLst/>
            </a:prstGeom>
          </p:spPr>
        </p:pic>
        <p:pic>
          <p:nvPicPr>
            <p:cNvPr id="8" name="Picture 7" descr="An aerial view of a road intersection&#10;&#10;Description automatically generated">
              <a:extLst>
                <a:ext uri="{FF2B5EF4-FFF2-40B4-BE49-F238E27FC236}">
                  <a16:creationId xmlns:a16="http://schemas.microsoft.com/office/drawing/2014/main" id="{B9C135B8-5515-2B9D-3889-377D76ACE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6987" y="5319178"/>
              <a:ext cx="1508336" cy="1234491"/>
            </a:xfrm>
            <a:prstGeom prst="rect">
              <a:avLst/>
            </a:prstGeom>
          </p:spPr>
        </p:pic>
      </p:grpSp>
      <p:sp>
        <p:nvSpPr>
          <p:cNvPr id="20" name="Cross 19">
            <a:extLst>
              <a:ext uri="{FF2B5EF4-FFF2-40B4-BE49-F238E27FC236}">
                <a16:creationId xmlns:a16="http://schemas.microsoft.com/office/drawing/2014/main" id="{19A44354-A647-B20B-5412-FCDD0336CF9D}"/>
              </a:ext>
            </a:extLst>
          </p:cNvPr>
          <p:cNvSpPr/>
          <p:nvPr/>
        </p:nvSpPr>
        <p:spPr>
          <a:xfrm>
            <a:off x="9483724" y="6751085"/>
            <a:ext cx="1025525" cy="1009132"/>
          </a:xfrm>
          <a:prstGeom prst="plus">
            <a:avLst>
              <a:gd name="adj" fmla="val 40888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545">
            <a:extLst>
              <a:ext uri="{FF2B5EF4-FFF2-40B4-BE49-F238E27FC236}">
                <a16:creationId xmlns:a16="http://schemas.microsoft.com/office/drawing/2014/main" id="{DB8A2782-844E-E1E3-8F64-AE02F371CCF2}"/>
              </a:ext>
            </a:extLst>
          </p:cNvPr>
          <p:cNvSpPr txBox="1"/>
          <p:nvPr/>
        </p:nvSpPr>
        <p:spPr>
          <a:xfrm>
            <a:off x="852785" y="123469"/>
            <a:ext cx="18921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Amasis MT pro" panose="02040504050005020304" pitchFamily="18" charset="0"/>
                <a:ea typeface="Lato Heavy" charset="0"/>
                <a:cs typeface="Lato Heavy" charset="0"/>
              </a:rPr>
              <a:t>Model Implementation and process result</a:t>
            </a:r>
          </a:p>
        </p:txBody>
      </p:sp>
    </p:spTree>
    <p:extLst>
      <p:ext uri="{BB962C8B-B14F-4D97-AF65-F5344CB8AC3E}">
        <p14:creationId xmlns:p14="http://schemas.microsoft.com/office/powerpoint/2010/main" val="1469657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usiness Banner Dark">
      <a:dk1>
        <a:srgbClr val="FEFFFF"/>
      </a:dk1>
      <a:lt1>
        <a:srgbClr val="FFFFFF"/>
      </a:lt1>
      <a:dk2>
        <a:srgbClr val="FEFFFF"/>
      </a:dk2>
      <a:lt2>
        <a:srgbClr val="373737"/>
      </a:lt2>
      <a:accent1>
        <a:srgbClr val="18BEBB"/>
      </a:accent1>
      <a:accent2>
        <a:srgbClr val="49BDF2"/>
      </a:accent2>
      <a:accent3>
        <a:srgbClr val="FF9D1C"/>
      </a:accent3>
      <a:accent4>
        <a:srgbClr val="EF5247"/>
      </a:accent4>
      <a:accent5>
        <a:srgbClr val="6555A5"/>
      </a:accent5>
      <a:accent6>
        <a:srgbClr val="5E5E5E"/>
      </a:accent6>
      <a:hlink>
        <a:srgbClr val="EAEAEA"/>
      </a:hlink>
      <a:folHlink>
        <a:srgbClr val="FE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86276</TotalTime>
  <Words>757</Words>
  <Application>Microsoft Office PowerPoint</Application>
  <PresentationFormat>Custom</PresentationFormat>
  <Paragraphs>167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Amasis MT Pro</vt:lpstr>
      <vt:lpstr>Arial</vt:lpstr>
      <vt:lpstr>Calibri</vt:lpstr>
      <vt:lpstr>Cambria Math</vt:lpstr>
      <vt:lpstr>Lato</vt:lpstr>
      <vt:lpstr>Montserrat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ANIRUDDHA</dc:creator>
  <cp:keywords/>
  <dc:description/>
  <cp:lastModifiedBy>Aniruddha Khatua</cp:lastModifiedBy>
  <cp:revision>15576</cp:revision>
  <dcterms:created xsi:type="dcterms:W3CDTF">2014-11-12T21:47:38Z</dcterms:created>
  <dcterms:modified xsi:type="dcterms:W3CDTF">2024-04-09T14:34:09Z</dcterms:modified>
  <cp:category/>
</cp:coreProperties>
</file>