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49" r:id="rId3"/>
    <p:sldId id="371" r:id="rId4"/>
    <p:sldId id="358" r:id="rId5"/>
    <p:sldId id="365" r:id="rId6"/>
    <p:sldId id="367" r:id="rId7"/>
    <p:sldId id="368" r:id="rId8"/>
    <p:sldId id="369" r:id="rId9"/>
    <p:sldId id="366" r:id="rId10"/>
    <p:sldId id="370" r:id="rId11"/>
    <p:sldId id="3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951" autoAdjust="0"/>
  </p:normalViewPr>
  <p:slideViewPr>
    <p:cSldViewPr snapToGrid="0">
      <p:cViewPr varScale="1">
        <p:scale>
          <a:sx n="65" d="100"/>
          <a:sy n="65" d="100"/>
        </p:scale>
        <p:origin x="72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CF60A-50D2-452D-8501-B8B0C5FB4F64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42ED9-22FA-41AC-A6F1-EFA167A6B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9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2E4ED-D272-40D4-B5FF-8FD0B84930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621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7ABFF-5941-4F70-A5AF-8A9883C9DC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conclusion,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ED9-22FA-41AC-A6F1-EFA167A6B5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32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2E4ED-D272-40D4-B5FF-8FD0B84930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55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2E4ED-D272-40D4-B5FF-8FD0B84930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37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7ABFF-5941-4F70-A5AF-8A9883C9DC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9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7ABFF-5941-4F70-A5AF-8A9883C9DC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6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7ABFF-5941-4F70-A5AF-8A9883C9DC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10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Almost all of them are positively correlated.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7ABFF-5941-4F70-A5AF-8A9883C9DC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62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7ABFF-5941-4F70-A5AF-8A9883C9DC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30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7ABFF-5941-4F70-A5AF-8A9883C9DC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1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CA032C-5CEB-45B4-BE74-7A6FCA41F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7DADC9-008B-4CD3-A91B-98CC5C6DA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AF563B-E1B1-423D-9860-3C7F11DD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D026EC-89A7-4AC7-B889-89467CB1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1295A2-1402-4CA9-B07E-96540172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86ED0-6CA7-4CCB-B60E-4227D113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11F878-4F19-4907-ABCE-F47D001C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02236F-CCBA-4396-A1C4-D6083AFF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F610DE-B745-4D86-B9C9-E62A722C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BE05EC-40F8-4F9A-ADD0-B6D64A19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76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99E601C-F229-480A-A4F7-CE37DC11C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02CD78-A929-442F-89D8-3890F8B9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EE125D-9DF2-48C6-9423-2D4C9170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48165A-94F1-4425-9EB4-ABD40011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FF4F56-40FB-4E86-9838-8F90E055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10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AF817-E11C-4F20-8718-3A3B748E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6529A7-6543-4A8F-A228-3602E6E3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18EDCC-B586-4E7A-A9D9-42AE52AB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5BA121-9E66-4424-B0C6-DEC348FE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71660B-D343-4280-BD96-5C8B2D01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5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5DD84-7CFB-43B0-8B37-0F0B14BB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801850-25FF-4F2E-BA4B-B9CE8AF55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D54732-501A-43C9-A078-C1D76A2B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CFEBB1-CE09-4C77-9460-63D9CC3D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4E4C70-18FE-4C51-89D2-EF567311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29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38791-C286-4128-8CC3-57662437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213326-E9CD-4FB3-9AE4-E700EECD4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736E20-918A-4AE9-BC69-4DEAEC51C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36383A-9C47-4FD5-A313-9ED7F67D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1DBF1-80BC-4909-8980-559753A3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945FCE-3B7D-4B3D-87F6-992B0866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22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A55AF2-99DF-4337-812D-62A0C073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596A4A-446F-4030-8569-BE173E48E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A6CAB6-985E-471B-9ADB-F2D6F3EAE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7E914D-61AD-420E-851A-9B3B5793A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A28B80-9B1B-464E-B790-F57FB66A5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03548AC-D90C-4B0E-ABBC-0CFA0A2F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ECCC06-D09C-4647-B0C2-5D8B5927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D98D9B-9749-49D8-A3C1-20F1D6A4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18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AA57BF-B902-4D95-9B53-F670C839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63092F-3C62-4884-B0CD-97077AB3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CA1244-793B-49CF-8D77-319CD856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3673DE-668D-48EF-B8C5-A767B878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1820A2-FD16-40A3-B96D-523E0C6D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CD747D-88E8-41B9-82CF-A754EE7B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1CEEBC-5EBC-430F-AF6D-99FC0648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2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9CB76-F0D5-4FC5-8914-65026CF8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E05FF-0348-49AE-AACF-36EC14CC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C618EB-1173-4AB8-BE9C-0A23F22E6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EA6F75-1517-4313-B70E-ECEB549B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0A581B-4EC8-436A-8574-DBE89FE6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13CA1A-235F-48B5-AFCB-B7907878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9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24675-E5D1-4CC8-9FA9-72CFA4CF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BB2A72-9CDA-4139-81DB-64725B2B6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80246A-F987-40B5-A1BE-6DBDA55E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C861A4-C9A3-4869-A9B5-452D6225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6CA591-2E8E-439E-9D97-484BA482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81F6A2-939D-454D-B119-B95AC5FC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0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AD5854-CD55-41EA-B320-1E85C719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CFB269-AE0F-4F6F-B718-68E92F2A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A4105F-29D1-4A12-B74A-B7A5FC216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D55F-4F87-4B35-8A33-6AF68F4470BD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75479-9EA8-440D-A398-D28D5F437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3FB1B-A2D5-4170-B0E6-291D86AF3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A35C-2E46-4031-8B43-041265A0B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89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A9AAEEF-0627-456A-BB26-59343ABE47E8}"/>
              </a:ext>
            </a:extLst>
          </p:cNvPr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DE06BF-ACF0-4660-B99B-784EC5C802FE}"/>
              </a:ext>
            </a:extLst>
          </p:cNvPr>
          <p:cNvSpPr/>
          <p:nvPr/>
        </p:nvSpPr>
        <p:spPr>
          <a:xfrm>
            <a:off x="0" y="6535738"/>
            <a:ext cx="12192000" cy="3143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58">
            <a:extLst>
              <a:ext uri="{FF2B5EF4-FFF2-40B4-BE49-F238E27FC236}">
                <a16:creationId xmlns:a16="http://schemas.microsoft.com/office/drawing/2014/main" id="{238CBAD4-9499-4F77-AC08-0D76ACFB8E93}"/>
              </a:ext>
            </a:extLst>
          </p:cNvPr>
          <p:cNvGrpSpPr>
            <a:grpSpLocks/>
          </p:cNvGrpSpPr>
          <p:nvPr/>
        </p:nvGrpSpPr>
        <p:grpSpPr bwMode="auto">
          <a:xfrm>
            <a:off x="1114421" y="3704720"/>
            <a:ext cx="10004425" cy="355600"/>
            <a:chOff x="992871" y="3459907"/>
            <a:chExt cx="10005793" cy="354712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772F7BA-A993-4742-9CC5-59EAFCDC0326}"/>
                </a:ext>
              </a:extLst>
            </p:cNvPr>
            <p:cNvCxnSpPr/>
            <p:nvPr/>
          </p:nvCxnSpPr>
          <p:spPr>
            <a:xfrm>
              <a:off x="992871" y="3459907"/>
              <a:ext cx="10005793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03FD484B-90B6-4318-9266-91AC12D7A19F}"/>
                </a:ext>
              </a:extLst>
            </p:cNvPr>
            <p:cNvSpPr/>
            <p:nvPr/>
          </p:nvSpPr>
          <p:spPr>
            <a:xfrm flipV="1">
              <a:off x="5873513" y="3459907"/>
              <a:ext cx="40963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" name="组合 1">
            <a:extLst>
              <a:ext uri="{FF2B5EF4-FFF2-40B4-BE49-F238E27FC236}">
                <a16:creationId xmlns:a16="http://schemas.microsoft.com/office/drawing/2014/main" id="{645D9CBC-4FD3-40C0-8DC0-3D84D98E84E7}"/>
              </a:ext>
            </a:extLst>
          </p:cNvPr>
          <p:cNvGrpSpPr>
            <a:grpSpLocks/>
          </p:cNvGrpSpPr>
          <p:nvPr/>
        </p:nvGrpSpPr>
        <p:grpSpPr bwMode="auto">
          <a:xfrm>
            <a:off x="638767" y="1490173"/>
            <a:ext cx="11078500" cy="3710813"/>
            <a:chOff x="1150821" y="1943569"/>
            <a:chExt cx="10787275" cy="3711380"/>
          </a:xfrm>
        </p:grpSpPr>
        <p:grpSp>
          <p:nvGrpSpPr>
            <p:cNvPr id="11" name="组合 42">
              <a:extLst>
                <a:ext uri="{FF2B5EF4-FFF2-40B4-BE49-F238E27FC236}">
                  <a16:creationId xmlns:a16="http://schemas.microsoft.com/office/drawing/2014/main" id="{E2AC83F5-383F-4857-8DC5-C4A0F5E76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28458" y="4524472"/>
              <a:ext cx="1109638" cy="1130477"/>
              <a:chOff x="2667010" y="191267"/>
              <a:chExt cx="1109113" cy="1131394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1573623-0E76-45BE-BC6C-9A69F08A72C3}"/>
                  </a:ext>
                </a:extLst>
              </p:cNvPr>
              <p:cNvSpPr/>
              <p:nvPr/>
            </p:nvSpPr>
            <p:spPr>
              <a:xfrm>
                <a:off x="2841549" y="367649"/>
                <a:ext cx="769556" cy="769088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A4E4C88-E91B-4880-8D45-268211192B45}"/>
                  </a:ext>
                </a:extLst>
              </p:cNvPr>
              <p:cNvSpPr/>
              <p:nvPr/>
            </p:nvSpPr>
            <p:spPr>
              <a:xfrm>
                <a:off x="2667010" y="191267"/>
                <a:ext cx="558524" cy="55933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6E2F608-52D4-4E16-AB96-0968851354B5}"/>
                  </a:ext>
                </a:extLst>
              </p:cNvPr>
              <p:cNvSpPr/>
              <p:nvPr/>
            </p:nvSpPr>
            <p:spPr>
              <a:xfrm>
                <a:off x="3217599" y="763324"/>
                <a:ext cx="558524" cy="55933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2" name="组合 43">
              <a:extLst>
                <a:ext uri="{FF2B5EF4-FFF2-40B4-BE49-F238E27FC236}">
                  <a16:creationId xmlns:a16="http://schemas.microsoft.com/office/drawing/2014/main" id="{2686B0A4-AA15-46EF-9240-75F4281CD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0821" y="1943569"/>
              <a:ext cx="1109642" cy="1132057"/>
              <a:chOff x="2864868" y="729218"/>
              <a:chExt cx="1109117" cy="113138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B43A5DF-ACF7-4B73-A8D0-738A8F7D873F}"/>
                  </a:ext>
                </a:extLst>
              </p:cNvPr>
              <p:cNvSpPr/>
              <p:nvPr/>
            </p:nvSpPr>
            <p:spPr>
              <a:xfrm>
                <a:off x="3039405" y="905350"/>
                <a:ext cx="769558" cy="769596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9E3881F-2497-40C0-8F55-D0E9C2DEC6E5}"/>
                  </a:ext>
                </a:extLst>
              </p:cNvPr>
              <p:cNvSpPr/>
              <p:nvPr/>
            </p:nvSpPr>
            <p:spPr>
              <a:xfrm>
                <a:off x="2864868" y="729218"/>
                <a:ext cx="558524" cy="55855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9C6D769-1722-4AB5-83A3-7E8282D36B82}"/>
                  </a:ext>
                </a:extLst>
              </p:cNvPr>
              <p:cNvSpPr/>
              <p:nvPr/>
            </p:nvSpPr>
            <p:spPr>
              <a:xfrm>
                <a:off x="3415461" y="1302052"/>
                <a:ext cx="558524" cy="55855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831D8E6-92AB-45F2-92DC-AC31B329864F}"/>
              </a:ext>
            </a:extLst>
          </p:cNvPr>
          <p:cNvSpPr txBox="1"/>
          <p:nvPr/>
        </p:nvSpPr>
        <p:spPr bwMode="auto">
          <a:xfrm>
            <a:off x="2579987" y="1782095"/>
            <a:ext cx="74606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Recent patterns of crop yield growth, stagnation and their drivers in China’s dryland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07C78E-ABDE-4328-9229-4C06E51F3C13}"/>
              </a:ext>
            </a:extLst>
          </p:cNvPr>
          <p:cNvSpPr txBox="1"/>
          <p:nvPr/>
        </p:nvSpPr>
        <p:spPr>
          <a:xfrm>
            <a:off x="3351085" y="4185686"/>
            <a:ext cx="5531096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Shuangshuang Zi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Beijing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Normal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University,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China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13462785750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shuangshuangzi@mail.bnu.edu.cn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2024/04/18</a:t>
            </a:r>
          </a:p>
        </p:txBody>
      </p:sp>
      <p:pic>
        <p:nvPicPr>
          <p:cNvPr id="2" name="Picture 2" descr="首页-企业官网">
            <a:extLst>
              <a:ext uri="{FF2B5EF4-FFF2-40B4-BE49-F238E27FC236}">
                <a16:creationId xmlns:a16="http://schemas.microsoft.com/office/drawing/2014/main" id="{251E1681-9105-4826-30F2-07339036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676" y="399063"/>
            <a:ext cx="1894723" cy="18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7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738824-14B6-4A1F-9926-A6D5692D7943}"/>
              </a:ext>
            </a:extLst>
          </p:cNvPr>
          <p:cNvCxnSpPr>
            <a:cxnSpLocks/>
          </p:cNvCxnSpPr>
          <p:nvPr/>
        </p:nvCxnSpPr>
        <p:spPr>
          <a:xfrm flipV="1">
            <a:off x="0" y="753517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1F037E-80B5-47F7-8F84-5F2D6A4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534" y="6569159"/>
            <a:ext cx="2218992" cy="266822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F1EF4D2-4538-478C-8D17-D099B80F3D2F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0230677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Discussion——Trends of climate factors  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784" y="1014044"/>
            <a:ext cx="4034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523" y="2447706"/>
            <a:ext cx="154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56" y="982223"/>
            <a:ext cx="36973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6010" y="992665"/>
            <a:ext cx="27324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05889" y="2393576"/>
            <a:ext cx="464306" cy="42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61532" y="2393576"/>
            <a:ext cx="191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4249" y="912458"/>
            <a:ext cx="238080" cy="31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70195" y="2447706"/>
            <a:ext cx="2485816" cy="14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96" y="912458"/>
            <a:ext cx="445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4814" y="865730"/>
            <a:ext cx="442962" cy="307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7386" y="3276680"/>
            <a:ext cx="95926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4613" y="3369013"/>
            <a:ext cx="381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1B8811-9469-AC79-F432-AAECDFE82A8C}"/>
              </a:ext>
            </a:extLst>
          </p:cNvPr>
          <p:cNvSpPr txBox="1"/>
          <p:nvPr/>
        </p:nvSpPr>
        <p:spPr>
          <a:xfrm>
            <a:off x="2241825" y="5671468"/>
            <a:ext cx="727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of growing season precipitation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lead to </a:t>
            </a:r>
            <a:r>
              <a:rPr lang="en-US" altLang="zh-CN" sz="20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decline and stagnation of crop yield.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0B1BED-739F-2F60-1CC9-FC49A9D9F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2624" r="7179" b="15269"/>
          <a:stretch/>
        </p:blipFill>
        <p:spPr>
          <a:xfrm>
            <a:off x="1822986" y="912457"/>
            <a:ext cx="8025743" cy="457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84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7C738824-14B6-4A1F-9926-A6D5692D7943}"/>
              </a:ext>
            </a:extLst>
          </p:cNvPr>
          <p:cNvCxnSpPr>
            <a:cxnSpLocks/>
          </p:cNvCxnSpPr>
          <p:nvPr/>
        </p:nvCxnSpPr>
        <p:spPr>
          <a:xfrm flipV="1">
            <a:off x="0" y="746794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>
            <a:extLst>
              <a:ext uri="{FF2B5EF4-FFF2-40B4-BE49-F238E27FC236}">
                <a16:creationId xmlns:a16="http://schemas.microsoft.com/office/drawing/2014/main" id="{DF1EF4D2-4538-478C-8D17-D099B80F3D2F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1101129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Conclusion</a:t>
            </a: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58">
            <a:extLst>
              <a:ext uri="{FF2B5EF4-FFF2-40B4-BE49-F238E27FC236}">
                <a16:creationId xmlns:a16="http://schemas.microsoft.com/office/drawing/2014/main" id="{238CBAD4-9499-4F77-AC08-0D76ACFB8E93}"/>
              </a:ext>
            </a:extLst>
          </p:cNvPr>
          <p:cNvGrpSpPr>
            <a:grpSpLocks/>
          </p:cNvGrpSpPr>
          <p:nvPr/>
        </p:nvGrpSpPr>
        <p:grpSpPr bwMode="auto">
          <a:xfrm>
            <a:off x="1114421" y="3872692"/>
            <a:ext cx="10004425" cy="355600"/>
            <a:chOff x="992871" y="3459907"/>
            <a:chExt cx="10005793" cy="354712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A772F7BA-A993-4742-9CC5-59EAFCDC0326}"/>
                </a:ext>
              </a:extLst>
            </p:cNvPr>
            <p:cNvCxnSpPr/>
            <p:nvPr/>
          </p:nvCxnSpPr>
          <p:spPr>
            <a:xfrm>
              <a:off x="992871" y="3459907"/>
              <a:ext cx="10005793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03FD484B-90B6-4318-9266-91AC12D7A19F}"/>
                </a:ext>
              </a:extLst>
            </p:cNvPr>
            <p:cNvSpPr/>
            <p:nvPr/>
          </p:nvSpPr>
          <p:spPr>
            <a:xfrm flipV="1">
              <a:off x="5873513" y="3459907"/>
              <a:ext cx="40963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C307C78E-ABDE-4328-9229-4C06E51F3C13}"/>
              </a:ext>
            </a:extLst>
          </p:cNvPr>
          <p:cNvSpPr txBox="1"/>
          <p:nvPr/>
        </p:nvSpPr>
        <p:spPr>
          <a:xfrm>
            <a:off x="3330452" y="4387584"/>
            <a:ext cx="5531096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Shuangshuang Zi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Beijing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Normal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University,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China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13462785750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shuangshuangzi@mail.bnu.edu.cn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2024/04/18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3997" y="1546277"/>
            <a:ext cx="9445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70.2% of maize- and 51.9% of wheat- growing prefectures or provinces, yields either never improved, stagnated or collapsed.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reasons for the decline and stagnation of crop yield were mainly caused by the change of growing season precipitation and irrigation fraction.</a:t>
            </a:r>
          </a:p>
        </p:txBody>
      </p:sp>
      <p:pic>
        <p:nvPicPr>
          <p:cNvPr id="1026" name="Picture 2" descr="首页-企业官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69" y="4393954"/>
            <a:ext cx="2122675" cy="21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4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2">
            <a:extLst>
              <a:ext uri="{FF2B5EF4-FFF2-40B4-BE49-F238E27FC236}">
                <a16:creationId xmlns:a16="http://schemas.microsoft.com/office/drawing/2014/main" id="{60130F93-B2D4-4209-A669-F9D35246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246E901-9A71-4FB0-B62B-BFE8F0F4D2D9}"/>
              </a:ext>
            </a:extLst>
          </p:cNvPr>
          <p:cNvCxnSpPr>
            <a:cxnSpLocks/>
          </p:cNvCxnSpPr>
          <p:nvPr/>
        </p:nvCxnSpPr>
        <p:spPr>
          <a:xfrm flipV="1">
            <a:off x="0" y="760240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EE5C9880-63EB-4208-B730-06AE822542CA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0230677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Introduction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FA2C47-08CA-0F28-1CED-1129AC5CE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3" t="4647"/>
          <a:stretch/>
        </p:blipFill>
        <p:spPr>
          <a:xfrm>
            <a:off x="444901" y="859682"/>
            <a:ext cx="5407763" cy="553375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C1852BA-599B-60C5-FCED-3F1CF3E03CC7}"/>
              </a:ext>
            </a:extLst>
          </p:cNvPr>
          <p:cNvSpPr txBox="1"/>
          <p:nvPr/>
        </p:nvSpPr>
        <p:spPr>
          <a:xfrm>
            <a:off x="6577781" y="1001130"/>
            <a:ext cx="5353663" cy="557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demand for agricultural crops is expected to roughly double by 2050.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influences global food production.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human management practices and technological advancements, global crop yields have increased significantly.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some authors have founded that yields for many important crops may be stagnating in some regions around the world.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reasons for stagnation have not been quantified thoroughly.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1EF044-3A29-BA56-D907-DFCA558682B8}"/>
              </a:ext>
            </a:extLst>
          </p:cNvPr>
          <p:cNvSpPr txBox="1"/>
          <p:nvPr/>
        </p:nvSpPr>
        <p:spPr>
          <a:xfrm>
            <a:off x="1439019" y="6393440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(Chuang Zhao et al, PNAS, 2017)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18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2">
            <a:extLst>
              <a:ext uri="{FF2B5EF4-FFF2-40B4-BE49-F238E27FC236}">
                <a16:creationId xmlns:a16="http://schemas.microsoft.com/office/drawing/2014/main" id="{60130F93-B2D4-4209-A669-F9D35246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246E901-9A71-4FB0-B62B-BFE8F0F4D2D9}"/>
              </a:ext>
            </a:extLst>
          </p:cNvPr>
          <p:cNvCxnSpPr>
            <a:cxnSpLocks/>
          </p:cNvCxnSpPr>
          <p:nvPr/>
        </p:nvCxnSpPr>
        <p:spPr>
          <a:xfrm flipV="1">
            <a:off x="0" y="760240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EE5C9880-63EB-4208-B730-06AE822542CA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0230677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Methods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6AE079-FAE2-3729-1D89-E938A66C4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"/>
          <a:stretch/>
        </p:blipFill>
        <p:spPr>
          <a:xfrm>
            <a:off x="6002593" y="1195641"/>
            <a:ext cx="5990159" cy="49715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26B151-FB2F-CF7F-0368-D3632B468FBA}"/>
              </a:ext>
            </a:extLst>
          </p:cNvPr>
          <p:cNvSpPr txBox="1"/>
          <p:nvPr/>
        </p:nvSpPr>
        <p:spPr>
          <a:xfrm>
            <a:off x="90897" y="3572616"/>
            <a:ext cx="58674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never improved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are defined as areas that have witnessed no significant yield improvements to date.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stagnated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’—areas where yields previously improved, but now are stagnating or declining.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collapsed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’—areas where yields decreased since 1998s, or initially increased and then collapsed to the 1998s level.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still increasing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’—areas where yields are still increasing.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52984A-F8C2-E5F1-C3BA-EEB072B76898}"/>
              </a:ext>
            </a:extLst>
          </p:cNvPr>
          <p:cNvSpPr txBox="1"/>
          <p:nvPr/>
        </p:nvSpPr>
        <p:spPr>
          <a:xfrm>
            <a:off x="6275439" y="6275759"/>
            <a:ext cx="525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(Deepak K. Ray et al, Nature communications, 2012)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EE2EBB-83A5-8055-5AE4-F0E21D96CE36}"/>
              </a:ext>
            </a:extLst>
          </p:cNvPr>
          <p:cNvSpPr txBox="1"/>
          <p:nvPr/>
        </p:nvSpPr>
        <p:spPr>
          <a:xfrm>
            <a:off x="3045" y="1018071"/>
            <a:ext cx="61316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data: CN05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1998-2018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Data: statistical yearbooks and bulletins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1998-2018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area: China’s drylands are highly sensitive to global climate change and human disturbances, and it is a vital grain crops areas such as wheat and maize in China.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27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738824-14B6-4A1F-9926-A6D5692D7943}"/>
              </a:ext>
            </a:extLst>
          </p:cNvPr>
          <p:cNvCxnSpPr>
            <a:cxnSpLocks/>
          </p:cNvCxnSpPr>
          <p:nvPr/>
        </p:nvCxnSpPr>
        <p:spPr>
          <a:xfrm flipV="1">
            <a:off x="0" y="753517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1F037E-80B5-47F7-8F84-5F2D6A4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534" y="6569159"/>
            <a:ext cx="2218992" cy="266822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F1EF4D2-4538-478C-8D17-D099B80F3D2F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0230677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Result——The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maps of current crop yield trends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784" y="1014044"/>
            <a:ext cx="4034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523" y="2447706"/>
            <a:ext cx="154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56" y="982223"/>
            <a:ext cx="36973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6010" y="992665"/>
            <a:ext cx="27324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05889" y="2393576"/>
            <a:ext cx="464306" cy="42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61532" y="2393576"/>
            <a:ext cx="191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4249" y="912458"/>
            <a:ext cx="238080" cy="31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70195" y="2447706"/>
            <a:ext cx="2485816" cy="14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96" y="912458"/>
            <a:ext cx="445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4814" y="865730"/>
            <a:ext cx="442962" cy="307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7386" y="3276680"/>
            <a:ext cx="95926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4613" y="3369013"/>
            <a:ext cx="381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2CEC06-0B57-ACE3-1F05-13F9AB1C0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7" y="1216114"/>
            <a:ext cx="11031389" cy="353831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E9A7C02-BA3E-CFCA-6194-6A2BB26B0139}"/>
              </a:ext>
            </a:extLst>
          </p:cNvPr>
          <p:cNvSpPr txBox="1"/>
          <p:nvPr/>
        </p:nvSpPr>
        <p:spPr>
          <a:xfrm>
            <a:off x="1966647" y="4969937"/>
            <a:ext cx="8925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showed that although yields continue to increase in many areas, we found that across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maize- and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wheat- growing prefectures or provinces, yields either never improved, stagnated or collapsed.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43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738824-14B6-4A1F-9926-A6D5692D7943}"/>
              </a:ext>
            </a:extLst>
          </p:cNvPr>
          <p:cNvCxnSpPr>
            <a:cxnSpLocks/>
          </p:cNvCxnSpPr>
          <p:nvPr/>
        </p:nvCxnSpPr>
        <p:spPr>
          <a:xfrm flipV="1">
            <a:off x="0" y="753517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1F037E-80B5-47F7-8F84-5F2D6A4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534" y="6569159"/>
            <a:ext cx="2218992" cy="266822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F1EF4D2-4538-478C-8D17-D099B80F3D2F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1493961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Result——Correlation between yields and human factors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784" y="1014044"/>
            <a:ext cx="4034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523" y="2447706"/>
            <a:ext cx="154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56" y="982223"/>
            <a:ext cx="36973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6010" y="992665"/>
            <a:ext cx="27324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05889" y="2393576"/>
            <a:ext cx="464306" cy="42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61532" y="2393576"/>
            <a:ext cx="191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4249" y="912458"/>
            <a:ext cx="238080" cy="31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70195" y="2447706"/>
            <a:ext cx="2485816" cy="14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96" y="912458"/>
            <a:ext cx="445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4814" y="865730"/>
            <a:ext cx="442962" cy="307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7386" y="3276680"/>
            <a:ext cx="95926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4613" y="3369013"/>
            <a:ext cx="381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1CD0C6A-7355-E919-87AC-A49BE1BC3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10907"/>
              </p:ext>
            </p:extLst>
          </p:nvPr>
        </p:nvGraphicFramePr>
        <p:xfrm>
          <a:off x="2272566" y="2369480"/>
          <a:ext cx="7321014" cy="228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652">
                  <a:extLst>
                    <a:ext uri="{9D8B030D-6E8A-4147-A177-3AD203B41FA5}">
                      <a16:colId xmlns:a16="http://schemas.microsoft.com/office/drawing/2014/main" val="528922370"/>
                    </a:ext>
                  </a:extLst>
                </a:gridCol>
                <a:gridCol w="1178708">
                  <a:extLst>
                    <a:ext uri="{9D8B030D-6E8A-4147-A177-3AD203B41FA5}">
                      <a16:colId xmlns:a16="http://schemas.microsoft.com/office/drawing/2014/main" val="3507679887"/>
                    </a:ext>
                  </a:extLst>
                </a:gridCol>
                <a:gridCol w="1548343">
                  <a:extLst>
                    <a:ext uri="{9D8B030D-6E8A-4147-A177-3AD203B41FA5}">
                      <a16:colId xmlns:a16="http://schemas.microsoft.com/office/drawing/2014/main" val="3645237599"/>
                    </a:ext>
                  </a:extLst>
                </a:gridCol>
                <a:gridCol w="1324755">
                  <a:extLst>
                    <a:ext uri="{9D8B030D-6E8A-4147-A177-3AD203B41FA5}">
                      <a16:colId xmlns:a16="http://schemas.microsoft.com/office/drawing/2014/main" val="1245712666"/>
                    </a:ext>
                  </a:extLst>
                </a:gridCol>
                <a:gridCol w="2358556">
                  <a:extLst>
                    <a:ext uri="{9D8B030D-6E8A-4147-A177-3AD203B41FA5}">
                      <a16:colId xmlns:a16="http://schemas.microsoft.com/office/drawing/2014/main" val="626230789"/>
                    </a:ext>
                  </a:extLst>
                </a:gridCol>
              </a:tblGrid>
              <a:tr h="432859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Trend Yields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82356"/>
                  </a:ext>
                </a:extLst>
              </a:tr>
              <a:tr h="747127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Fertilizer used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 Fraction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 area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Growing season CO2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983707"/>
                  </a:ext>
                </a:extLst>
              </a:tr>
              <a:tr h="496754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Maize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###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960501"/>
                  </a:ext>
                </a:extLst>
              </a:tr>
              <a:tr h="6076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66216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A10747B-5C36-4AD3-D86D-A4C2BBF734B4}"/>
              </a:ext>
            </a:extLst>
          </p:cNvPr>
          <p:cNvSpPr txBox="1"/>
          <p:nvPr/>
        </p:nvSpPr>
        <p:spPr>
          <a:xfrm>
            <a:off x="2308787" y="1723149"/>
            <a:ext cx="728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List of the average values of correlation coefficients  between yields and some factors in China’s drylands.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90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738824-14B6-4A1F-9926-A6D5692D7943}"/>
              </a:ext>
            </a:extLst>
          </p:cNvPr>
          <p:cNvCxnSpPr>
            <a:cxnSpLocks/>
          </p:cNvCxnSpPr>
          <p:nvPr/>
        </p:nvCxnSpPr>
        <p:spPr>
          <a:xfrm flipV="1">
            <a:off x="0" y="753517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1F037E-80B5-47F7-8F84-5F2D6A4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534" y="6569159"/>
            <a:ext cx="2218992" cy="266822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F1EF4D2-4538-478C-8D17-D099B80F3D2F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1648819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Result——Correlation between yields and temperature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784" y="1014044"/>
            <a:ext cx="4034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523" y="2447706"/>
            <a:ext cx="154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56" y="982223"/>
            <a:ext cx="36973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6010" y="992665"/>
            <a:ext cx="27324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05889" y="2393576"/>
            <a:ext cx="464306" cy="42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61532" y="2393576"/>
            <a:ext cx="191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4249" y="912458"/>
            <a:ext cx="238080" cy="31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70195" y="2447706"/>
            <a:ext cx="2485816" cy="14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96" y="912458"/>
            <a:ext cx="445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4814" y="865730"/>
            <a:ext cx="442962" cy="307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7386" y="3276680"/>
            <a:ext cx="95926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4613" y="3369013"/>
            <a:ext cx="381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10747B-5C36-4AD3-D86D-A4C2BBF734B4}"/>
              </a:ext>
            </a:extLst>
          </p:cNvPr>
          <p:cNvSpPr txBox="1"/>
          <p:nvPr/>
        </p:nvSpPr>
        <p:spPr>
          <a:xfrm>
            <a:off x="1142926" y="1945697"/>
            <a:ext cx="818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 List of the average values of correlation coefficients  between yields and growing season temperature in China’s drylands.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1731B53-431B-08EB-D1DE-302FB7C6A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44226"/>
              </p:ext>
            </p:extLst>
          </p:nvPr>
        </p:nvGraphicFramePr>
        <p:xfrm>
          <a:off x="1152978" y="2672534"/>
          <a:ext cx="10230677" cy="2651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68">
                  <a:extLst>
                    <a:ext uri="{9D8B030D-6E8A-4147-A177-3AD203B41FA5}">
                      <a16:colId xmlns:a16="http://schemas.microsoft.com/office/drawing/2014/main" val="2884198492"/>
                    </a:ext>
                  </a:extLst>
                </a:gridCol>
                <a:gridCol w="809181">
                  <a:extLst>
                    <a:ext uri="{9D8B030D-6E8A-4147-A177-3AD203B41FA5}">
                      <a16:colId xmlns:a16="http://schemas.microsoft.com/office/drawing/2014/main" val="2465756958"/>
                    </a:ext>
                  </a:extLst>
                </a:gridCol>
                <a:gridCol w="755335">
                  <a:extLst>
                    <a:ext uri="{9D8B030D-6E8A-4147-A177-3AD203B41FA5}">
                      <a16:colId xmlns:a16="http://schemas.microsoft.com/office/drawing/2014/main" val="4159290621"/>
                    </a:ext>
                  </a:extLst>
                </a:gridCol>
                <a:gridCol w="755335">
                  <a:extLst>
                    <a:ext uri="{9D8B030D-6E8A-4147-A177-3AD203B41FA5}">
                      <a16:colId xmlns:a16="http://schemas.microsoft.com/office/drawing/2014/main" val="1976647502"/>
                    </a:ext>
                  </a:extLst>
                </a:gridCol>
                <a:gridCol w="852556">
                  <a:extLst>
                    <a:ext uri="{9D8B030D-6E8A-4147-A177-3AD203B41FA5}">
                      <a16:colId xmlns:a16="http://schemas.microsoft.com/office/drawing/2014/main" val="432212296"/>
                    </a:ext>
                  </a:extLst>
                </a:gridCol>
                <a:gridCol w="822642">
                  <a:extLst>
                    <a:ext uri="{9D8B030D-6E8A-4147-A177-3AD203B41FA5}">
                      <a16:colId xmlns:a16="http://schemas.microsoft.com/office/drawing/2014/main" val="951854889"/>
                    </a:ext>
                  </a:extLst>
                </a:gridCol>
                <a:gridCol w="1046999">
                  <a:extLst>
                    <a:ext uri="{9D8B030D-6E8A-4147-A177-3AD203B41FA5}">
                      <a16:colId xmlns:a16="http://schemas.microsoft.com/office/drawing/2014/main" val="197484578"/>
                    </a:ext>
                  </a:extLst>
                </a:gridCol>
                <a:gridCol w="987171">
                  <a:extLst>
                    <a:ext uri="{9D8B030D-6E8A-4147-A177-3AD203B41FA5}">
                      <a16:colId xmlns:a16="http://schemas.microsoft.com/office/drawing/2014/main" val="3619628171"/>
                    </a:ext>
                  </a:extLst>
                </a:gridCol>
                <a:gridCol w="972213">
                  <a:extLst>
                    <a:ext uri="{9D8B030D-6E8A-4147-A177-3AD203B41FA5}">
                      <a16:colId xmlns:a16="http://schemas.microsoft.com/office/drawing/2014/main" val="1835222299"/>
                    </a:ext>
                  </a:extLst>
                </a:gridCol>
                <a:gridCol w="2206177">
                  <a:extLst>
                    <a:ext uri="{9D8B030D-6E8A-4147-A177-3AD203B41FA5}">
                      <a16:colId xmlns:a16="http://schemas.microsoft.com/office/drawing/2014/main" val="1163370755"/>
                    </a:ext>
                  </a:extLst>
                </a:gridCol>
              </a:tblGrid>
              <a:tr h="416489">
                <a:tc gridSpan="10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Yields Anomaly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947988"/>
                  </a:ext>
                </a:extLst>
              </a:tr>
              <a:tr h="368094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Growing-Tas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6653"/>
                  </a:ext>
                </a:extLst>
              </a:tr>
              <a:tr h="4164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Maize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758895"/>
                  </a:ext>
                </a:extLst>
              </a:tr>
              <a:tr h="567658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Growing-Tas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56056"/>
                  </a:ext>
                </a:extLst>
              </a:tr>
              <a:tr h="4164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-0.19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968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338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738824-14B6-4A1F-9926-A6D5692D7943}"/>
              </a:ext>
            </a:extLst>
          </p:cNvPr>
          <p:cNvCxnSpPr>
            <a:cxnSpLocks/>
          </p:cNvCxnSpPr>
          <p:nvPr/>
        </p:nvCxnSpPr>
        <p:spPr>
          <a:xfrm flipV="1">
            <a:off x="0" y="753517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1F037E-80B5-47F7-8F84-5F2D6A4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534" y="6569159"/>
            <a:ext cx="2218992" cy="266822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F1EF4D2-4538-478C-8D17-D099B80F3D2F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1670942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Result——Correlation between yields and precipitation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784" y="1014044"/>
            <a:ext cx="4034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523" y="2447706"/>
            <a:ext cx="154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56" y="982223"/>
            <a:ext cx="36973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6010" y="992665"/>
            <a:ext cx="27324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05889" y="2393576"/>
            <a:ext cx="464306" cy="42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61532" y="2393576"/>
            <a:ext cx="191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4249" y="912458"/>
            <a:ext cx="238080" cy="31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70195" y="2447706"/>
            <a:ext cx="2485816" cy="14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96" y="912458"/>
            <a:ext cx="445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4814" y="865730"/>
            <a:ext cx="442962" cy="307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7386" y="3276680"/>
            <a:ext cx="95926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4613" y="3369013"/>
            <a:ext cx="381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10747B-5C36-4AD3-D86D-A4C2BBF734B4}"/>
              </a:ext>
            </a:extLst>
          </p:cNvPr>
          <p:cNvSpPr txBox="1"/>
          <p:nvPr/>
        </p:nvSpPr>
        <p:spPr>
          <a:xfrm>
            <a:off x="1196784" y="1535171"/>
            <a:ext cx="818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3. List of the average values of correlation coefficients  between yields and growing season precipitation in China’s drylands.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AF9DAFE-1557-86C8-5690-6632D45DB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44115"/>
              </p:ext>
            </p:extLst>
          </p:nvPr>
        </p:nvGraphicFramePr>
        <p:xfrm>
          <a:off x="1243462" y="2375317"/>
          <a:ext cx="10324030" cy="293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403">
                  <a:extLst>
                    <a:ext uri="{9D8B030D-6E8A-4147-A177-3AD203B41FA5}">
                      <a16:colId xmlns:a16="http://schemas.microsoft.com/office/drawing/2014/main" val="3891468234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1887465433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1479196239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1272717028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3444144882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3496484678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629534107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1324946784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3254678511"/>
                    </a:ext>
                  </a:extLst>
                </a:gridCol>
                <a:gridCol w="1032403">
                  <a:extLst>
                    <a:ext uri="{9D8B030D-6E8A-4147-A177-3AD203B41FA5}">
                      <a16:colId xmlns:a16="http://schemas.microsoft.com/office/drawing/2014/main" val="3520384669"/>
                    </a:ext>
                  </a:extLst>
                </a:gridCol>
              </a:tblGrid>
              <a:tr h="181337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Yields Anomaly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1345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Growing-Pre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609665"/>
                  </a:ext>
                </a:extLst>
              </a:tr>
              <a:tr h="3130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Maize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48002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Growing-Pre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86733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596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481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738824-14B6-4A1F-9926-A6D5692D7943}"/>
              </a:ext>
            </a:extLst>
          </p:cNvPr>
          <p:cNvCxnSpPr>
            <a:cxnSpLocks/>
          </p:cNvCxnSpPr>
          <p:nvPr/>
        </p:nvCxnSpPr>
        <p:spPr>
          <a:xfrm flipV="1">
            <a:off x="0" y="753517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1F037E-80B5-47F7-8F84-5F2D6A4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534" y="6569159"/>
            <a:ext cx="2218992" cy="266822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F1EF4D2-4538-478C-8D17-D099B80F3D2F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1265361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Result——The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dominants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of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climate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factors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784" y="1014044"/>
            <a:ext cx="4034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523" y="2447706"/>
            <a:ext cx="154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56" y="982223"/>
            <a:ext cx="36973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6010" y="992665"/>
            <a:ext cx="27324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05889" y="2393576"/>
            <a:ext cx="464306" cy="42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61532" y="2393576"/>
            <a:ext cx="191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4249" y="912458"/>
            <a:ext cx="238080" cy="31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70195" y="2447706"/>
            <a:ext cx="2485816" cy="14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96" y="912458"/>
            <a:ext cx="445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4814" y="865730"/>
            <a:ext cx="442962" cy="307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7386" y="3276680"/>
            <a:ext cx="95926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4613" y="3369013"/>
            <a:ext cx="381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C5AB49-F732-DBBD-4FD9-09D718903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"/>
          <a:stretch/>
        </p:blipFill>
        <p:spPr>
          <a:xfrm>
            <a:off x="0" y="1243069"/>
            <a:ext cx="12019935" cy="34027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81B8811-9469-AC79-F432-AAECDFE82A8C}"/>
              </a:ext>
            </a:extLst>
          </p:cNvPr>
          <p:cNvSpPr txBox="1"/>
          <p:nvPr/>
        </p:nvSpPr>
        <p:spPr>
          <a:xfrm>
            <a:off x="2617404" y="4718635"/>
            <a:ext cx="7270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maize yield dominated by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season precipitation.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Apart from 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season precipitation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in May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dominated the change of wheat yield.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98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C738824-14B6-4A1F-9926-A6D5692D7943}"/>
              </a:ext>
            </a:extLst>
          </p:cNvPr>
          <p:cNvCxnSpPr>
            <a:cxnSpLocks/>
          </p:cNvCxnSpPr>
          <p:nvPr/>
        </p:nvCxnSpPr>
        <p:spPr>
          <a:xfrm flipV="1">
            <a:off x="0" y="753517"/>
            <a:ext cx="12192000" cy="1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1F037E-80B5-47F7-8F84-5F2D6A4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534" y="6569159"/>
            <a:ext cx="2218992" cy="266822"/>
          </a:xfrm>
          <a:noFill/>
        </p:spPr>
        <p:txBody>
          <a:bodyPr vert="horz" lIns="91440" tIns="45720" rIns="91440" bIns="45720" rtlCol="0" anchor="ctr"/>
          <a:lstStyle/>
          <a:p>
            <a:fld id="{2A7BDDD6-99D5-4250-806B-3C03C26550F6}" type="slidenum"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F1EF4D2-4538-478C-8D17-D099B80F3D2F}"/>
              </a:ext>
            </a:extLst>
          </p:cNvPr>
          <p:cNvSpPr txBox="1">
            <a:spLocks/>
          </p:cNvSpPr>
          <p:nvPr/>
        </p:nvSpPr>
        <p:spPr>
          <a:xfrm>
            <a:off x="135142" y="150438"/>
            <a:ext cx="10230677" cy="762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Discussion——Trends of human factors  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784" y="1014044"/>
            <a:ext cx="4034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523" y="2447706"/>
            <a:ext cx="154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56" y="982223"/>
            <a:ext cx="36973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6010" y="992665"/>
            <a:ext cx="27324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05889" y="2393576"/>
            <a:ext cx="464306" cy="42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61532" y="2393576"/>
            <a:ext cx="191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4249" y="912458"/>
            <a:ext cx="238080" cy="318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70195" y="2447706"/>
            <a:ext cx="2485816" cy="14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96" y="912458"/>
            <a:ext cx="445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4814" y="865730"/>
            <a:ext cx="442962" cy="307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7386" y="3276680"/>
            <a:ext cx="95926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4613" y="3369013"/>
            <a:ext cx="381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1B8811-9469-AC79-F432-AAECDFE82A8C}"/>
              </a:ext>
            </a:extLst>
          </p:cNvPr>
          <p:cNvSpPr txBox="1"/>
          <p:nvPr/>
        </p:nvSpPr>
        <p:spPr>
          <a:xfrm>
            <a:off x="2241825" y="5671468"/>
            <a:ext cx="727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of irrigation fraction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lead to </a:t>
            </a:r>
            <a:r>
              <a:rPr lang="en-US" altLang="zh-CN" sz="20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decline and stagnation of crop yield.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652620-0611-119B-6B0A-5DDBD7F88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86" y="897017"/>
            <a:ext cx="8108635" cy="4720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562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1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1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1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18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23451</TotalTime>
  <Words>660</Words>
  <Application>Microsoft Office PowerPoint</Application>
  <PresentationFormat>宽屏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黑体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Sheirly Hou</dc:creator>
  <cp:lastModifiedBy>202131051017@mail.bnu.edu.cn</cp:lastModifiedBy>
  <cp:revision>92</cp:revision>
  <dcterms:created xsi:type="dcterms:W3CDTF">2022-08-23T02:13:03Z</dcterms:created>
  <dcterms:modified xsi:type="dcterms:W3CDTF">2024-04-15T20:18:49Z</dcterms:modified>
</cp:coreProperties>
</file>