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8288000" cy="10287000"/>
  <p:notesSz cx="6858000" cy="9144000"/>
  <p:embeddedFontLst>
    <p:embeddedFont>
      <p:font typeface="Copperplate Gothic 32 AB" panose="020B0604020202020204" charset="0"/>
      <p:regular r:id="rId5"/>
    </p:embeddedFont>
    <p:embeddedFont>
      <p:font typeface="Copperplate Gothic 32 AB Bold" panose="020B0604020202020204" charset="0"/>
      <p:regular r:id="rId6"/>
    </p:embeddedFont>
    <p:embeddedFont>
      <p:font typeface="Inter" panose="020B0604020202020204" charset="0"/>
      <p:regular r:id="rId7"/>
    </p:embeddedFont>
    <p:embeddedFont>
      <p:font typeface="Inter Bold" panose="020B060402020202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100" d="100"/>
          <a:sy n="100" d="100"/>
        </p:scale>
        <p:origin x="-305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0D113-3648-4DAA-B82C-AABDA5221322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A68C3-2722-4952-B83F-3E10D2B8E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3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Mghydro</a:t>
            </a:r>
            <a:r>
              <a:rPr lang="en-US" dirty="0"/>
              <a:t>: </a:t>
            </a:r>
            <a:r>
              <a:rPr lang="en-US" sz="1200" dirty="0">
                <a:solidFill>
                  <a:srgbClr val="000000"/>
                </a:solidFill>
                <a:latin typeface="Inter"/>
              </a:rPr>
              <a:t>It has a standalone script for batch delineation, a webapp, and uses </a:t>
            </a:r>
            <a:r>
              <a:rPr lang="en-US" sz="1200" dirty="0" err="1">
                <a:solidFill>
                  <a:srgbClr val="000000"/>
                </a:solidFill>
                <a:latin typeface="Inter"/>
              </a:rPr>
              <a:t>Pysheds</a:t>
            </a:r>
            <a:r>
              <a:rPr lang="en-US" sz="1200" dirty="0">
                <a:solidFill>
                  <a:srgbClr val="000000"/>
                </a:solidFill>
                <a:latin typeface="Inter"/>
              </a:rPr>
              <a:t> in its algorithm.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000000"/>
                </a:solidFill>
                <a:latin typeface="Inter"/>
              </a:rPr>
              <a:t>Rabpro</a:t>
            </a:r>
            <a:r>
              <a:rPr lang="en-US" sz="1200" dirty="0">
                <a:solidFill>
                  <a:srgbClr val="000000"/>
                </a:solidFill>
                <a:latin typeface="Inter"/>
              </a:rPr>
              <a:t>: One of these follows </a:t>
            </a:r>
            <a:r>
              <a:rPr lang="en-US" sz="1200" dirty="0" err="1">
                <a:solidFill>
                  <a:srgbClr val="000000"/>
                </a:solidFill>
                <a:latin typeface="Inter"/>
              </a:rPr>
              <a:t>RavenPy’s</a:t>
            </a:r>
            <a:r>
              <a:rPr lang="en-US" sz="1200" dirty="0">
                <a:solidFill>
                  <a:srgbClr val="000000"/>
                </a:solidFill>
                <a:latin typeface="Inter"/>
              </a:rPr>
              <a:t> methods, and the other results in vastly different shapes compared to other tools.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Inter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BA68C3-2722-4952-B83F-3E10D2B8EC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40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84210" y="2190048"/>
            <a:ext cx="5610155" cy="7915977"/>
            <a:chOff x="0" y="0"/>
            <a:chExt cx="1457887" cy="20570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7887" cy="2057091"/>
            </a:xfrm>
            <a:custGeom>
              <a:avLst/>
              <a:gdLst/>
              <a:ahLst/>
              <a:cxnLst/>
              <a:rect l="l" t="t" r="r" b="b"/>
              <a:pathLst>
                <a:path w="1457887" h="2057091">
                  <a:moveTo>
                    <a:pt x="70379" y="0"/>
                  </a:moveTo>
                  <a:lnTo>
                    <a:pt x="1387508" y="0"/>
                  </a:lnTo>
                  <a:cubicBezTo>
                    <a:pt x="1406174" y="0"/>
                    <a:pt x="1424075" y="7415"/>
                    <a:pt x="1437273" y="20614"/>
                  </a:cubicBezTo>
                  <a:cubicBezTo>
                    <a:pt x="1450472" y="33812"/>
                    <a:pt x="1457887" y="51713"/>
                    <a:pt x="1457887" y="70379"/>
                  </a:cubicBezTo>
                  <a:lnTo>
                    <a:pt x="1457887" y="1986712"/>
                  </a:lnTo>
                  <a:cubicBezTo>
                    <a:pt x="1457887" y="2025581"/>
                    <a:pt x="1426377" y="2057091"/>
                    <a:pt x="1387508" y="2057091"/>
                  </a:cubicBezTo>
                  <a:lnTo>
                    <a:pt x="70379" y="2057091"/>
                  </a:lnTo>
                  <a:cubicBezTo>
                    <a:pt x="51713" y="2057091"/>
                    <a:pt x="33812" y="2049676"/>
                    <a:pt x="20614" y="2036478"/>
                  </a:cubicBezTo>
                  <a:cubicBezTo>
                    <a:pt x="7415" y="2023279"/>
                    <a:pt x="0" y="2005378"/>
                    <a:pt x="0" y="1986712"/>
                  </a:cubicBezTo>
                  <a:lnTo>
                    <a:pt x="0" y="70379"/>
                  </a:lnTo>
                  <a:cubicBezTo>
                    <a:pt x="0" y="51713"/>
                    <a:pt x="7415" y="33812"/>
                    <a:pt x="20614" y="20614"/>
                  </a:cubicBezTo>
                  <a:cubicBezTo>
                    <a:pt x="33812" y="7415"/>
                    <a:pt x="51713" y="0"/>
                    <a:pt x="70379" y="0"/>
                  </a:cubicBezTo>
                  <a:close/>
                </a:path>
              </a:pathLst>
            </a:custGeom>
            <a:solidFill>
              <a:srgbClr val="6FBD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457887" cy="2028516"/>
            </a:xfrm>
            <a:prstGeom prst="rect">
              <a:avLst/>
            </a:prstGeom>
          </p:spPr>
          <p:txBody>
            <a:bodyPr lIns="16628" tIns="16628" rIns="16628" bIns="16628" rtlCol="0" anchor="ctr"/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647705" y="7635304"/>
            <a:ext cx="1870348" cy="1716808"/>
          </a:xfrm>
          <a:custGeom>
            <a:avLst/>
            <a:gdLst/>
            <a:ahLst/>
            <a:cxnLst/>
            <a:rect l="l" t="t" r="r" b="b"/>
            <a:pathLst>
              <a:path w="1870348" h="1716808">
                <a:moveTo>
                  <a:pt x="0" y="0"/>
                </a:moveTo>
                <a:lnTo>
                  <a:pt x="1870348" y="0"/>
                </a:lnTo>
                <a:lnTo>
                  <a:pt x="1870348" y="1716808"/>
                </a:lnTo>
                <a:lnTo>
                  <a:pt x="0" y="17168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" t="-893" b="-61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87939" y="7635304"/>
            <a:ext cx="2208404" cy="1716808"/>
          </a:xfrm>
          <a:custGeom>
            <a:avLst/>
            <a:gdLst/>
            <a:ahLst/>
            <a:cxnLst/>
            <a:rect l="l" t="t" r="r" b="b"/>
            <a:pathLst>
              <a:path w="2208404" h="1716808">
                <a:moveTo>
                  <a:pt x="0" y="0"/>
                </a:moveTo>
                <a:lnTo>
                  <a:pt x="2208403" y="0"/>
                </a:lnTo>
                <a:lnTo>
                  <a:pt x="2208403" y="1716808"/>
                </a:lnTo>
                <a:lnTo>
                  <a:pt x="0" y="1716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75" r="-571" b="-66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9525" y="514"/>
            <a:ext cx="18278475" cy="1994151"/>
            <a:chOff x="0" y="0"/>
            <a:chExt cx="4749949" cy="5182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749949" cy="518211"/>
            </a:xfrm>
            <a:custGeom>
              <a:avLst/>
              <a:gdLst/>
              <a:ahLst/>
              <a:cxnLst/>
              <a:rect l="l" t="t" r="r" b="b"/>
              <a:pathLst>
                <a:path w="4749949" h="518211">
                  <a:moveTo>
                    <a:pt x="0" y="0"/>
                  </a:moveTo>
                  <a:lnTo>
                    <a:pt x="4749949" y="0"/>
                  </a:lnTo>
                  <a:lnTo>
                    <a:pt x="4749949" y="518211"/>
                  </a:lnTo>
                  <a:lnTo>
                    <a:pt x="0" y="518211"/>
                  </a:lnTo>
                  <a:close/>
                </a:path>
              </a:pathLst>
            </a:custGeom>
            <a:solidFill>
              <a:srgbClr val="6FBD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8575"/>
              <a:ext cx="4749949" cy="489636"/>
            </a:xfrm>
            <a:prstGeom prst="rect">
              <a:avLst/>
            </a:prstGeom>
          </p:spPr>
          <p:txBody>
            <a:bodyPr lIns="16628" tIns="16628" rIns="16628" bIns="16628" rtlCol="0" anchor="ctr"/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27258" y="5449925"/>
            <a:ext cx="5610155" cy="4656100"/>
            <a:chOff x="0" y="0"/>
            <a:chExt cx="1457887" cy="12099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57887" cy="1209961"/>
            </a:xfrm>
            <a:custGeom>
              <a:avLst/>
              <a:gdLst/>
              <a:ahLst/>
              <a:cxnLst/>
              <a:rect l="l" t="t" r="r" b="b"/>
              <a:pathLst>
                <a:path w="1457887" h="1209961">
                  <a:moveTo>
                    <a:pt x="70379" y="0"/>
                  </a:moveTo>
                  <a:lnTo>
                    <a:pt x="1387508" y="0"/>
                  </a:lnTo>
                  <a:cubicBezTo>
                    <a:pt x="1406174" y="0"/>
                    <a:pt x="1424075" y="7415"/>
                    <a:pt x="1437273" y="20614"/>
                  </a:cubicBezTo>
                  <a:cubicBezTo>
                    <a:pt x="1450472" y="33812"/>
                    <a:pt x="1457887" y="51713"/>
                    <a:pt x="1457887" y="70379"/>
                  </a:cubicBezTo>
                  <a:lnTo>
                    <a:pt x="1457887" y="1139582"/>
                  </a:lnTo>
                  <a:cubicBezTo>
                    <a:pt x="1457887" y="1178451"/>
                    <a:pt x="1426377" y="1209961"/>
                    <a:pt x="1387508" y="1209961"/>
                  </a:cubicBezTo>
                  <a:lnTo>
                    <a:pt x="70379" y="1209961"/>
                  </a:lnTo>
                  <a:cubicBezTo>
                    <a:pt x="51713" y="1209961"/>
                    <a:pt x="33812" y="1202546"/>
                    <a:pt x="20614" y="1189347"/>
                  </a:cubicBezTo>
                  <a:cubicBezTo>
                    <a:pt x="7415" y="1176149"/>
                    <a:pt x="0" y="1158247"/>
                    <a:pt x="0" y="1139582"/>
                  </a:cubicBezTo>
                  <a:lnTo>
                    <a:pt x="0" y="70379"/>
                  </a:lnTo>
                  <a:cubicBezTo>
                    <a:pt x="0" y="51713"/>
                    <a:pt x="7415" y="33812"/>
                    <a:pt x="20614" y="20614"/>
                  </a:cubicBezTo>
                  <a:cubicBezTo>
                    <a:pt x="33812" y="7415"/>
                    <a:pt x="51713" y="0"/>
                    <a:pt x="70379" y="0"/>
                  </a:cubicBezTo>
                  <a:close/>
                </a:path>
              </a:pathLst>
            </a:custGeom>
            <a:solidFill>
              <a:srgbClr val="6FBDE3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8575"/>
              <a:ext cx="1457887" cy="1181386"/>
            </a:xfrm>
            <a:prstGeom prst="rect">
              <a:avLst/>
            </a:prstGeom>
          </p:spPr>
          <p:txBody>
            <a:bodyPr lIns="16628" tIns="16628" rIns="16628" bIns="16628" rtlCol="0" anchor="ctr"/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338943" y="2190048"/>
            <a:ext cx="5610155" cy="3075931"/>
            <a:chOff x="0" y="0"/>
            <a:chExt cx="1457887" cy="7993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57887" cy="799329"/>
            </a:xfrm>
            <a:custGeom>
              <a:avLst/>
              <a:gdLst/>
              <a:ahLst/>
              <a:cxnLst/>
              <a:rect l="l" t="t" r="r" b="b"/>
              <a:pathLst>
                <a:path w="1457887" h="799329">
                  <a:moveTo>
                    <a:pt x="70379" y="0"/>
                  </a:moveTo>
                  <a:lnTo>
                    <a:pt x="1387508" y="0"/>
                  </a:lnTo>
                  <a:cubicBezTo>
                    <a:pt x="1406174" y="0"/>
                    <a:pt x="1424075" y="7415"/>
                    <a:pt x="1437273" y="20614"/>
                  </a:cubicBezTo>
                  <a:cubicBezTo>
                    <a:pt x="1450472" y="33812"/>
                    <a:pt x="1457887" y="51713"/>
                    <a:pt x="1457887" y="70379"/>
                  </a:cubicBezTo>
                  <a:lnTo>
                    <a:pt x="1457887" y="728950"/>
                  </a:lnTo>
                  <a:cubicBezTo>
                    <a:pt x="1457887" y="747616"/>
                    <a:pt x="1450472" y="765517"/>
                    <a:pt x="1437273" y="778715"/>
                  </a:cubicBezTo>
                  <a:cubicBezTo>
                    <a:pt x="1424075" y="791914"/>
                    <a:pt x="1406174" y="799329"/>
                    <a:pt x="1387508" y="799329"/>
                  </a:cubicBezTo>
                  <a:lnTo>
                    <a:pt x="70379" y="799329"/>
                  </a:lnTo>
                  <a:cubicBezTo>
                    <a:pt x="31510" y="799329"/>
                    <a:pt x="0" y="767819"/>
                    <a:pt x="0" y="728950"/>
                  </a:cubicBezTo>
                  <a:lnTo>
                    <a:pt x="0" y="70379"/>
                  </a:lnTo>
                  <a:cubicBezTo>
                    <a:pt x="0" y="51713"/>
                    <a:pt x="7415" y="33812"/>
                    <a:pt x="20614" y="20614"/>
                  </a:cubicBezTo>
                  <a:cubicBezTo>
                    <a:pt x="33812" y="7415"/>
                    <a:pt x="51713" y="0"/>
                    <a:pt x="70379" y="0"/>
                  </a:cubicBezTo>
                  <a:close/>
                </a:path>
              </a:pathLst>
            </a:custGeom>
            <a:solidFill>
              <a:srgbClr val="6FBD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28575"/>
              <a:ext cx="1457887" cy="770754"/>
            </a:xfrm>
            <a:prstGeom prst="rect">
              <a:avLst/>
            </a:prstGeom>
          </p:spPr>
          <p:txBody>
            <a:bodyPr lIns="16628" tIns="16628" rIns="16628" bIns="16628" rtlCol="0" anchor="ctr"/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338903" y="5449925"/>
            <a:ext cx="5610155" cy="4656100"/>
            <a:chOff x="0" y="0"/>
            <a:chExt cx="1457887" cy="120996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57887" cy="1209961"/>
            </a:xfrm>
            <a:custGeom>
              <a:avLst/>
              <a:gdLst/>
              <a:ahLst/>
              <a:cxnLst/>
              <a:rect l="l" t="t" r="r" b="b"/>
              <a:pathLst>
                <a:path w="1457887" h="1209961">
                  <a:moveTo>
                    <a:pt x="70379" y="0"/>
                  </a:moveTo>
                  <a:lnTo>
                    <a:pt x="1387508" y="0"/>
                  </a:lnTo>
                  <a:cubicBezTo>
                    <a:pt x="1406174" y="0"/>
                    <a:pt x="1424075" y="7415"/>
                    <a:pt x="1437273" y="20614"/>
                  </a:cubicBezTo>
                  <a:cubicBezTo>
                    <a:pt x="1450472" y="33812"/>
                    <a:pt x="1457887" y="51713"/>
                    <a:pt x="1457887" y="70379"/>
                  </a:cubicBezTo>
                  <a:lnTo>
                    <a:pt x="1457887" y="1139582"/>
                  </a:lnTo>
                  <a:cubicBezTo>
                    <a:pt x="1457887" y="1178451"/>
                    <a:pt x="1426377" y="1209961"/>
                    <a:pt x="1387508" y="1209961"/>
                  </a:cubicBezTo>
                  <a:lnTo>
                    <a:pt x="70379" y="1209961"/>
                  </a:lnTo>
                  <a:cubicBezTo>
                    <a:pt x="51713" y="1209961"/>
                    <a:pt x="33812" y="1202546"/>
                    <a:pt x="20614" y="1189347"/>
                  </a:cubicBezTo>
                  <a:cubicBezTo>
                    <a:pt x="7415" y="1176149"/>
                    <a:pt x="0" y="1158247"/>
                    <a:pt x="0" y="1139582"/>
                  </a:cubicBezTo>
                  <a:lnTo>
                    <a:pt x="0" y="70379"/>
                  </a:lnTo>
                  <a:cubicBezTo>
                    <a:pt x="0" y="51713"/>
                    <a:pt x="7415" y="33812"/>
                    <a:pt x="20614" y="20614"/>
                  </a:cubicBezTo>
                  <a:cubicBezTo>
                    <a:pt x="33812" y="7415"/>
                    <a:pt x="51713" y="0"/>
                    <a:pt x="70379" y="0"/>
                  </a:cubicBezTo>
                  <a:close/>
                </a:path>
              </a:pathLst>
            </a:custGeom>
            <a:solidFill>
              <a:srgbClr val="6FBD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8575"/>
              <a:ext cx="1457887" cy="1181386"/>
            </a:xfrm>
            <a:prstGeom prst="rect">
              <a:avLst/>
            </a:prstGeom>
          </p:spPr>
          <p:txBody>
            <a:bodyPr lIns="16628" tIns="16628" rIns="16628" bIns="16628" rtlCol="0" anchor="ctr"/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480765" y="5869209"/>
            <a:ext cx="2381508" cy="2201144"/>
          </a:xfrm>
          <a:custGeom>
            <a:avLst/>
            <a:gdLst/>
            <a:ahLst/>
            <a:cxnLst/>
            <a:rect l="l" t="t" r="r" b="b"/>
            <a:pathLst>
              <a:path w="2381508" h="2201144">
                <a:moveTo>
                  <a:pt x="0" y="0"/>
                </a:moveTo>
                <a:lnTo>
                  <a:pt x="2381508" y="0"/>
                </a:lnTo>
                <a:lnTo>
                  <a:pt x="2381508" y="2201144"/>
                </a:lnTo>
                <a:lnTo>
                  <a:pt x="0" y="22011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4011" r="-385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255797" y="5869209"/>
            <a:ext cx="2622559" cy="2161133"/>
          </a:xfrm>
          <a:custGeom>
            <a:avLst/>
            <a:gdLst/>
            <a:ahLst/>
            <a:cxnLst/>
            <a:rect l="l" t="t" r="r" b="b"/>
            <a:pathLst>
              <a:path w="2622559" h="2161133">
                <a:moveTo>
                  <a:pt x="0" y="0"/>
                </a:moveTo>
                <a:lnTo>
                  <a:pt x="2622559" y="0"/>
                </a:lnTo>
                <a:lnTo>
                  <a:pt x="2622559" y="2161133"/>
                </a:lnTo>
                <a:lnTo>
                  <a:pt x="0" y="21611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4411" r="-27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781490" y="7883306"/>
            <a:ext cx="4630665" cy="2222719"/>
          </a:xfrm>
          <a:custGeom>
            <a:avLst/>
            <a:gdLst/>
            <a:ahLst/>
            <a:cxnLst/>
            <a:rect l="l" t="t" r="r" b="b"/>
            <a:pathLst>
              <a:path w="4630665" h="2222719">
                <a:moveTo>
                  <a:pt x="0" y="0"/>
                </a:moveTo>
                <a:lnTo>
                  <a:pt x="4630665" y="0"/>
                </a:lnTo>
                <a:lnTo>
                  <a:pt x="4630665" y="2222719"/>
                </a:lnTo>
                <a:lnTo>
                  <a:pt x="0" y="22227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5323721" y="-66675"/>
            <a:ext cx="2128529" cy="2128529"/>
          </a:xfrm>
          <a:custGeom>
            <a:avLst/>
            <a:gdLst/>
            <a:ahLst/>
            <a:cxnLst/>
            <a:rect l="l" t="t" r="r" b="b"/>
            <a:pathLst>
              <a:path w="2128529" h="2128529">
                <a:moveTo>
                  <a:pt x="0" y="0"/>
                </a:moveTo>
                <a:lnTo>
                  <a:pt x="2128529" y="0"/>
                </a:lnTo>
                <a:lnTo>
                  <a:pt x="2128529" y="2128529"/>
                </a:lnTo>
                <a:lnTo>
                  <a:pt x="0" y="21285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0" y="514"/>
            <a:ext cx="1424393" cy="1994151"/>
          </a:xfrm>
          <a:custGeom>
            <a:avLst/>
            <a:gdLst/>
            <a:ahLst/>
            <a:cxnLst/>
            <a:rect l="l" t="t" r="r" b="b"/>
            <a:pathLst>
              <a:path w="1424393" h="1994151">
                <a:moveTo>
                  <a:pt x="0" y="0"/>
                </a:moveTo>
                <a:lnTo>
                  <a:pt x="1424393" y="0"/>
                </a:lnTo>
                <a:lnTo>
                  <a:pt x="1424393" y="1994151"/>
                </a:lnTo>
                <a:lnTo>
                  <a:pt x="0" y="199415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427258" y="2190048"/>
            <a:ext cx="5610155" cy="3075931"/>
            <a:chOff x="0" y="0"/>
            <a:chExt cx="1457887" cy="79932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457887" cy="799329"/>
            </a:xfrm>
            <a:custGeom>
              <a:avLst/>
              <a:gdLst/>
              <a:ahLst/>
              <a:cxnLst/>
              <a:rect l="l" t="t" r="r" b="b"/>
              <a:pathLst>
                <a:path w="1457887" h="799329">
                  <a:moveTo>
                    <a:pt x="70379" y="0"/>
                  </a:moveTo>
                  <a:lnTo>
                    <a:pt x="1387508" y="0"/>
                  </a:lnTo>
                  <a:cubicBezTo>
                    <a:pt x="1406174" y="0"/>
                    <a:pt x="1424075" y="7415"/>
                    <a:pt x="1437273" y="20614"/>
                  </a:cubicBezTo>
                  <a:cubicBezTo>
                    <a:pt x="1450472" y="33812"/>
                    <a:pt x="1457887" y="51713"/>
                    <a:pt x="1457887" y="70379"/>
                  </a:cubicBezTo>
                  <a:lnTo>
                    <a:pt x="1457887" y="728950"/>
                  </a:lnTo>
                  <a:cubicBezTo>
                    <a:pt x="1457887" y="747616"/>
                    <a:pt x="1450472" y="765517"/>
                    <a:pt x="1437273" y="778715"/>
                  </a:cubicBezTo>
                  <a:cubicBezTo>
                    <a:pt x="1424075" y="791914"/>
                    <a:pt x="1406174" y="799329"/>
                    <a:pt x="1387508" y="799329"/>
                  </a:cubicBezTo>
                  <a:lnTo>
                    <a:pt x="70379" y="799329"/>
                  </a:lnTo>
                  <a:cubicBezTo>
                    <a:pt x="31510" y="799329"/>
                    <a:pt x="0" y="767819"/>
                    <a:pt x="0" y="728950"/>
                  </a:cubicBezTo>
                  <a:lnTo>
                    <a:pt x="0" y="70379"/>
                  </a:lnTo>
                  <a:cubicBezTo>
                    <a:pt x="0" y="51713"/>
                    <a:pt x="7415" y="33812"/>
                    <a:pt x="20614" y="20614"/>
                  </a:cubicBezTo>
                  <a:cubicBezTo>
                    <a:pt x="33812" y="7415"/>
                    <a:pt x="51713" y="0"/>
                    <a:pt x="70379" y="0"/>
                  </a:cubicBezTo>
                  <a:close/>
                </a:path>
              </a:pathLst>
            </a:custGeom>
            <a:solidFill>
              <a:srgbClr val="6FBD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28575"/>
              <a:ext cx="1457887" cy="770754"/>
            </a:xfrm>
            <a:prstGeom prst="rect">
              <a:avLst/>
            </a:prstGeom>
          </p:spPr>
          <p:txBody>
            <a:bodyPr lIns="16628" tIns="16628" rIns="16628" bIns="16628" rtlCol="0" anchor="ctr"/>
            <a:lstStyle/>
            <a:p>
              <a:pPr algn="ctr">
                <a:lnSpc>
                  <a:spcPts val="2228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429246" y="-5043"/>
            <a:ext cx="1999708" cy="1999708"/>
          </a:xfrm>
          <a:custGeom>
            <a:avLst/>
            <a:gdLst/>
            <a:ahLst/>
            <a:cxnLst/>
            <a:rect l="l" t="t" r="r" b="b"/>
            <a:pathLst>
              <a:path w="1999708" h="1999708">
                <a:moveTo>
                  <a:pt x="0" y="0"/>
                </a:moveTo>
                <a:lnTo>
                  <a:pt x="1999709" y="0"/>
                </a:lnTo>
                <a:lnTo>
                  <a:pt x="1999709" y="1999708"/>
                </a:lnTo>
                <a:lnTo>
                  <a:pt x="0" y="19997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33400" y="6149656"/>
            <a:ext cx="1717539" cy="746444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34"/>
          <p:cNvSpPr/>
          <p:nvPr/>
        </p:nvSpPr>
        <p:spPr>
          <a:xfrm>
            <a:off x="15292198" y="4091349"/>
            <a:ext cx="2304144" cy="1604877"/>
          </a:xfrm>
          <a:custGeom>
            <a:avLst/>
            <a:gdLst/>
            <a:ahLst/>
            <a:cxnLst/>
            <a:rect l="l" t="t" r="r" b="b"/>
            <a:pathLst>
              <a:path w="2304144" h="1604877">
                <a:moveTo>
                  <a:pt x="0" y="0"/>
                </a:moveTo>
                <a:lnTo>
                  <a:pt x="2304144" y="0"/>
                </a:lnTo>
                <a:lnTo>
                  <a:pt x="2304144" y="1604876"/>
                </a:lnTo>
                <a:lnTo>
                  <a:pt x="0" y="1604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2647705" y="4091349"/>
            <a:ext cx="2474430" cy="1615695"/>
          </a:xfrm>
          <a:custGeom>
            <a:avLst/>
            <a:gdLst/>
            <a:ahLst/>
            <a:cxnLst/>
            <a:rect l="l" t="t" r="r" b="b"/>
            <a:pathLst>
              <a:path w="2474430" h="1615695">
                <a:moveTo>
                  <a:pt x="0" y="0"/>
                </a:moveTo>
                <a:lnTo>
                  <a:pt x="2474430" y="0"/>
                </a:lnTo>
                <a:lnTo>
                  <a:pt x="2474430" y="1615694"/>
                </a:lnTo>
                <a:lnTo>
                  <a:pt x="0" y="161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1254199" y="5565055"/>
            <a:ext cx="3956271" cy="50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6"/>
              </a:lnSpc>
              <a:spcBef>
                <a:spcPct val="0"/>
              </a:spcBef>
            </a:pPr>
            <a:r>
              <a:rPr lang="en-US" sz="2200" spc="-3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32 AB Bold"/>
              </a:rPr>
              <a:t>Watershed Delineation Tools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815131" y="115593"/>
            <a:ext cx="10656559" cy="888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6"/>
              </a:lnSpc>
            </a:pPr>
            <a:r>
              <a:rPr lang="en-US" sz="2216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32 AB Bold"/>
              </a:rPr>
              <a:t>A WEB-BASED WATERSHED DELINEATION TOOL AND ITS APPLICATION TO DELINEATE 24,000 WATERSHEDS ACROSS CANADA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35858" y="2732391"/>
            <a:ext cx="5373989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100" spc="103" dirty="0">
                <a:solidFill>
                  <a:srgbClr val="000000"/>
                </a:solidFill>
                <a:latin typeface="Inter"/>
              </a:rPr>
              <a:t>Watershed delineation is the identification of the boundary of a drainage basin, representing the contributing area for a specific outlet.</a:t>
            </a:r>
          </a:p>
          <a:p>
            <a:endParaRPr lang="en-US" sz="1100" spc="103" dirty="0">
              <a:solidFill>
                <a:srgbClr val="000000"/>
              </a:solidFill>
              <a:latin typeface="Inter"/>
            </a:endParaRPr>
          </a:p>
          <a:p>
            <a:r>
              <a:rPr lang="en-US" sz="1100" spc="103" dirty="0">
                <a:solidFill>
                  <a:srgbClr val="000000"/>
                </a:solidFill>
                <a:latin typeface="Inter"/>
              </a:rPr>
              <a:t>The automation of delineation provides faster and more consistent results which can be more accurate and reproducible definitions of borders compared to the results of the manual delineation.</a:t>
            </a:r>
          </a:p>
          <a:p>
            <a:endParaRPr lang="en-US" sz="1100" spc="103" dirty="0">
              <a:solidFill>
                <a:srgbClr val="000000"/>
              </a:solidFill>
              <a:latin typeface="Inter"/>
            </a:endParaRPr>
          </a:p>
          <a:p>
            <a:pPr>
              <a:spcBef>
                <a:spcPct val="0"/>
              </a:spcBef>
            </a:pPr>
            <a:r>
              <a:rPr lang="en-US" sz="1100" spc="103" dirty="0">
                <a:solidFill>
                  <a:srgbClr val="000000"/>
                </a:solidFill>
                <a:latin typeface="Inter"/>
              </a:rPr>
              <a:t>These different tools and their results have been explored, addressing their similarities, contrasts, and complications. Using this analysis, selected methods have been included in a web application for watershed delineation for users to either delineate individual points selected on a web map or upload lists of points of interest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1254" y="1580234"/>
            <a:ext cx="5464313" cy="271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5"/>
              </a:lnSpc>
            </a:pPr>
            <a:r>
              <a:rPr lang="en-US" sz="938" spc="89">
                <a:solidFill>
                  <a:srgbClr val="000000"/>
                </a:solidFill>
                <a:latin typeface="Copperplate Gothic 32 AB Bold"/>
              </a:rPr>
              <a:t>Department of Geography and Enviromental Management</a:t>
            </a:r>
          </a:p>
          <a:p>
            <a:pPr algn="ctr">
              <a:lnSpc>
                <a:spcPts val="975"/>
              </a:lnSpc>
              <a:spcBef>
                <a:spcPct val="0"/>
              </a:spcBef>
            </a:pPr>
            <a:r>
              <a:rPr lang="en-US" sz="938" spc="89">
                <a:solidFill>
                  <a:srgbClr val="000000"/>
                </a:solidFill>
                <a:latin typeface="Copperplate Gothic 32 AB Bold"/>
              </a:rPr>
              <a:t>Department of Earth and Environmental Science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629335" y="1081793"/>
            <a:ext cx="7028151" cy="432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1"/>
              </a:lnSpc>
            </a:pPr>
            <a:r>
              <a:rPr lang="en-US" sz="1020" spc="96" dirty="0">
                <a:latin typeface="Copperplate Gothic 32 AB"/>
              </a:rPr>
              <a:t>Kasope Okubadejo (kokubade@uwaterloo.ca)</a:t>
            </a:r>
          </a:p>
          <a:p>
            <a:pPr algn="ctr">
              <a:lnSpc>
                <a:spcPts val="1061"/>
              </a:lnSpc>
            </a:pPr>
            <a:r>
              <a:rPr lang="en-US" sz="1020" spc="96" dirty="0">
                <a:latin typeface="Copperplate Gothic 32 AB"/>
              </a:rPr>
              <a:t>Juliane Mai (</a:t>
            </a:r>
            <a:r>
              <a:rPr lang="en-US" sz="1020" spc="96">
                <a:latin typeface="Copperplate Gothic 32 AB"/>
              </a:rPr>
              <a:t>juliane.mai@uwaterloo.ca)</a:t>
            </a:r>
            <a:endParaRPr lang="en-US" sz="1020" spc="96" dirty="0">
              <a:latin typeface="Copperplate Gothic 32 AB"/>
            </a:endParaRPr>
          </a:p>
          <a:p>
            <a:pPr algn="ctr">
              <a:lnSpc>
                <a:spcPts val="1061"/>
              </a:lnSpc>
              <a:spcBef>
                <a:spcPct val="0"/>
              </a:spcBef>
            </a:pPr>
            <a:r>
              <a:rPr lang="en-US" sz="1020" spc="96" dirty="0">
                <a:latin typeface="Copperplate Gothic 32 AB"/>
              </a:rPr>
              <a:t>Nandita B. Basu (nandita.basu@uwaterloo.ca)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67653" y="6359395"/>
            <a:ext cx="1647348" cy="3114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MgHydro</a:t>
            </a:r>
            <a:r>
              <a:rPr lang="en-US" sz="1350" dirty="0">
                <a:solidFill>
                  <a:srgbClr val="000000"/>
                </a:solidFill>
                <a:latin typeface="Inter Bold"/>
              </a:rPr>
              <a:t> - Matthew </a:t>
            </a: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Heberger</a:t>
            </a:r>
            <a:endParaRPr lang="en-US" sz="1350" dirty="0">
              <a:solidFill>
                <a:srgbClr val="000000"/>
              </a:solidFill>
              <a:latin typeface="Inter Bold"/>
            </a:endParaRPr>
          </a:p>
        </p:txBody>
      </p:sp>
      <p:sp>
        <p:nvSpPr>
          <p:cNvPr id="42" name="TextBox 42"/>
          <p:cNvSpPr txBox="1"/>
          <p:nvPr/>
        </p:nvSpPr>
        <p:spPr>
          <a:xfrm>
            <a:off x="682304" y="6958455"/>
            <a:ext cx="1476402" cy="81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Global Watersheds using a mix of vector and raster-based methods. </a:t>
            </a:r>
          </a:p>
          <a:p>
            <a:pPr algn="ctr">
              <a:lnSpc>
                <a:spcPts val="916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Time to run: ~ 28.6 seconds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2572441" y="6367867"/>
            <a:ext cx="1319786" cy="310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Pysheds</a:t>
            </a:r>
            <a:r>
              <a:rPr lang="en-US" sz="1350" dirty="0">
                <a:solidFill>
                  <a:srgbClr val="000000"/>
                </a:solidFill>
                <a:latin typeface="Inter Bold"/>
              </a:rPr>
              <a:t> - Matt </a:t>
            </a: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Bartos</a:t>
            </a:r>
            <a:endParaRPr lang="en-US" sz="1350" dirty="0">
              <a:solidFill>
                <a:srgbClr val="000000"/>
              </a:solidFill>
              <a:latin typeface="Inter Bold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488561" y="6958455"/>
            <a:ext cx="1476402" cy="5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Python-based delineation tool.</a:t>
            </a:r>
          </a:p>
          <a:p>
            <a:pPr algn="ctr">
              <a:lnSpc>
                <a:spcPts val="916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Time to run: ~ 3 minutes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4430155" y="6319551"/>
            <a:ext cx="1319786" cy="463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Whitebox Tools - Dr. John Lindsay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349097" y="6958455"/>
            <a:ext cx="1476402" cy="5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Geospatial data analysis platform.</a:t>
            </a:r>
          </a:p>
          <a:p>
            <a:pPr algn="ctr">
              <a:lnSpc>
                <a:spcPts val="916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Time to run: ~ 10+ minutes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94754" y="8154284"/>
            <a:ext cx="1404107" cy="310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RavenPy</a:t>
            </a:r>
            <a:r>
              <a:rPr lang="en-US" sz="1350" dirty="0">
                <a:solidFill>
                  <a:srgbClr val="000000"/>
                </a:solidFill>
                <a:latin typeface="Inter Bold"/>
              </a:rPr>
              <a:t> - David Huard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653126" y="8758661"/>
            <a:ext cx="1476402" cy="115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Python wrapper to setup and run Raven, which is a hydrologic modelling framework. It pulls watersheds from pre-delineated database.</a:t>
            </a:r>
          </a:p>
          <a:p>
            <a:pPr algn="ctr">
              <a:lnSpc>
                <a:spcPts val="916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Time to run: ~ 8.7 seconds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2587616" y="8231227"/>
            <a:ext cx="1319786" cy="156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Rabpro</a:t>
            </a:r>
            <a:endParaRPr lang="en-US" sz="1350" dirty="0">
              <a:solidFill>
                <a:srgbClr val="000000"/>
              </a:solidFill>
              <a:latin typeface="Inter Bold"/>
            </a:endParaRPr>
          </a:p>
        </p:txBody>
      </p:sp>
      <p:sp>
        <p:nvSpPr>
          <p:cNvPr id="50" name="TextBox 50"/>
          <p:cNvSpPr txBox="1"/>
          <p:nvPr/>
        </p:nvSpPr>
        <p:spPr>
          <a:xfrm>
            <a:off x="2509308" y="8727093"/>
            <a:ext cx="1476402" cy="927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Provides methods to compute watershed basin geometries. It functions using two methods. </a:t>
            </a:r>
          </a:p>
          <a:p>
            <a:pPr algn="ctr">
              <a:lnSpc>
                <a:spcPts val="916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Time to run: ~ 6.3 seconds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4260507" y="7986991"/>
            <a:ext cx="1670901" cy="617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7"/>
              </a:lnSpc>
            </a:pPr>
            <a:r>
              <a:rPr lang="en-US" sz="1350" dirty="0" err="1">
                <a:solidFill>
                  <a:srgbClr val="000000"/>
                </a:solidFill>
                <a:latin typeface="Inter Bold"/>
              </a:rPr>
              <a:t>BasinMaker</a:t>
            </a:r>
            <a:r>
              <a:rPr lang="en-US" sz="1350" dirty="0">
                <a:solidFill>
                  <a:srgbClr val="000000"/>
                </a:solidFill>
                <a:latin typeface="Inter Bold"/>
              </a:rPr>
              <a:t> - Hydrology Research Group, UW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4320862" y="8727093"/>
            <a:ext cx="1476402" cy="581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Python-based GIS tools that support hydrologic processes.</a:t>
            </a:r>
          </a:p>
          <a:p>
            <a:pPr algn="ctr">
              <a:lnSpc>
                <a:spcPts val="916"/>
              </a:lnSpc>
            </a:pPr>
            <a:endParaRPr lang="en-US" sz="1100" dirty="0">
              <a:solidFill>
                <a:srgbClr val="000000"/>
              </a:solidFill>
              <a:latin typeface="Inter"/>
            </a:endParaRPr>
          </a:p>
          <a:p>
            <a:pPr algn="ctr">
              <a:lnSpc>
                <a:spcPts val="91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Time to run: N/A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7163291" y="5564079"/>
            <a:ext cx="3956271" cy="25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6"/>
              </a:lnSpc>
              <a:spcBef>
                <a:spcPct val="0"/>
              </a:spcBef>
            </a:pPr>
            <a:r>
              <a:rPr lang="en-US" sz="2200" spc="-3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32 AB Bold"/>
              </a:rPr>
              <a:t>Results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72550" y="2366838"/>
            <a:ext cx="3956271" cy="259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6"/>
              </a:lnSpc>
              <a:spcBef>
                <a:spcPct val="0"/>
              </a:spcBef>
            </a:pPr>
            <a:r>
              <a:rPr lang="en-US" sz="2200" spc="-3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32 AB Bold"/>
              </a:rPr>
              <a:t>Introduction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3111152" y="2366885"/>
            <a:ext cx="3956271" cy="503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16"/>
              </a:lnSpc>
              <a:spcBef>
                <a:spcPct val="0"/>
              </a:spcBef>
            </a:pPr>
            <a:r>
              <a:rPr lang="en-US" sz="2200" spc="-3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32 AB Bold"/>
              </a:rPr>
              <a:t>Current And Future Work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725096" y="6611493"/>
            <a:ext cx="3910385" cy="18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56"/>
              </a:lnSpc>
              <a:spcBef>
                <a:spcPct val="0"/>
              </a:spcBef>
            </a:pPr>
            <a:r>
              <a:rPr lang="en-US" sz="1400" spc="-27" dirty="0">
                <a:latin typeface="Copperplate Gothic 32 AB Bold"/>
              </a:rPr>
              <a:t>Delineation Webapp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2614857" y="6938158"/>
            <a:ext cx="451925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spc="96" dirty="0">
                <a:solidFill>
                  <a:srgbClr val="000000"/>
                </a:solidFill>
                <a:latin typeface="Inter"/>
              </a:rPr>
              <a:t>A web application to instantaneously delineate a point or batch of points for download according to selected method/tool.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2207541" y="3037609"/>
            <a:ext cx="3910385" cy="181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56"/>
              </a:lnSpc>
              <a:spcBef>
                <a:spcPct val="0"/>
              </a:spcBef>
            </a:pPr>
            <a:r>
              <a:rPr lang="en-US" sz="1400" spc="-27" dirty="0">
                <a:latin typeface="Copperplate Gothic 32 AB Bold"/>
              </a:rPr>
              <a:t>Recreate Catchment Basins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614857" y="3392705"/>
            <a:ext cx="4519258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1200" spc="96" dirty="0" err="1">
                <a:solidFill>
                  <a:srgbClr val="000000"/>
                </a:solidFill>
                <a:latin typeface="Inter"/>
              </a:rPr>
              <a:t>MgHydro</a:t>
            </a:r>
            <a:r>
              <a:rPr lang="en-US" sz="1200" spc="96" dirty="0">
                <a:solidFill>
                  <a:srgbClr val="000000"/>
                </a:solidFill>
                <a:latin typeface="Inter"/>
              </a:rPr>
              <a:t> makes use of river and catchment basin vector files derived from the application of the </a:t>
            </a:r>
            <a:r>
              <a:rPr lang="en-US" sz="1200" spc="96" dirty="0" err="1">
                <a:solidFill>
                  <a:srgbClr val="000000"/>
                </a:solidFill>
                <a:latin typeface="Inter"/>
              </a:rPr>
              <a:t>TauDEM</a:t>
            </a:r>
            <a:r>
              <a:rPr lang="en-US" sz="1200" spc="96" dirty="0">
                <a:solidFill>
                  <a:srgbClr val="000000"/>
                </a:solidFill>
                <a:latin typeface="Inter"/>
              </a:rPr>
              <a:t> tools on Merit-Hydro products.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7105931" y="2376806"/>
            <a:ext cx="4299732" cy="503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16"/>
              </a:lnSpc>
              <a:spcBef>
                <a:spcPct val="0"/>
              </a:spcBef>
            </a:pPr>
            <a:r>
              <a:rPr lang="en-US" sz="2200" spc="-3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32 AB Bold"/>
              </a:rPr>
              <a:t>Watershed Delineation Workflow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6433368" y="3625322"/>
            <a:ext cx="1905310" cy="315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Fill all depressions, imperfections, and remove flat areas in the DEM.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8352947" y="3178963"/>
            <a:ext cx="1576957" cy="265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8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2. Create Flow Direction Raster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8340184" y="3623354"/>
            <a:ext cx="1616384" cy="41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Uses D8 algorithm to determine the direction water will flow in a given cell.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10112055" y="3136886"/>
            <a:ext cx="1607961" cy="393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8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3. Create Flow Accumulation Raster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10034097" y="3622236"/>
            <a:ext cx="1763878" cy="520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Calculates accumulated flow as the accumulated weight of all cells flowing into each downslope cell in the output raster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6694362" y="4344601"/>
            <a:ext cx="1375179" cy="265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8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4. Snap Pour Points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6585173" y="4794548"/>
            <a:ext cx="1676710" cy="315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6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Snaps the outlet points to the nearest stream cell within a given radius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8584344" y="4344601"/>
            <a:ext cx="1114162" cy="26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4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5. Delineate Watershed</a:t>
            </a:r>
          </a:p>
        </p:txBody>
      </p:sp>
      <p:sp>
        <p:nvSpPr>
          <p:cNvPr id="75" name="TextBox 75"/>
          <p:cNvSpPr txBox="1"/>
          <p:nvPr/>
        </p:nvSpPr>
        <p:spPr>
          <a:xfrm>
            <a:off x="8338678" y="4795746"/>
            <a:ext cx="1822849" cy="41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3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Determines the up-slope area that contributes flow to the specified outlet point</a:t>
            </a:r>
          </a:p>
        </p:txBody>
      </p:sp>
      <p:sp>
        <p:nvSpPr>
          <p:cNvPr id="76" name="TextBox 76"/>
          <p:cNvSpPr txBox="1"/>
          <p:nvPr/>
        </p:nvSpPr>
        <p:spPr>
          <a:xfrm>
            <a:off x="10349036" y="4346290"/>
            <a:ext cx="1112317" cy="26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6. Vectorize Watershed</a:t>
            </a:r>
          </a:p>
        </p:txBody>
      </p:sp>
      <p:sp>
        <p:nvSpPr>
          <p:cNvPr id="77" name="TextBox 77"/>
          <p:cNvSpPr txBox="1"/>
          <p:nvPr/>
        </p:nvSpPr>
        <p:spPr>
          <a:xfrm>
            <a:off x="10161527" y="4794653"/>
            <a:ext cx="1673369" cy="417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2"/>
              </a:lnSpc>
            </a:pPr>
            <a:r>
              <a:rPr lang="en-US" sz="1100" dirty="0">
                <a:solidFill>
                  <a:srgbClr val="000000"/>
                </a:solidFill>
                <a:latin typeface="Inter"/>
              </a:rPr>
              <a:t>Transforms the delineated watershed raster into a polygon vector.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6828561" y="3194197"/>
            <a:ext cx="1118836" cy="265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8"/>
              </a:lnSpc>
            </a:pPr>
            <a:r>
              <a:rPr lang="en-US" sz="1350" dirty="0">
                <a:solidFill>
                  <a:srgbClr val="000000"/>
                </a:solidFill>
                <a:latin typeface="Inter Bold"/>
              </a:rPr>
              <a:t>1.  Fill DEM Sinks</a:t>
            </a:r>
          </a:p>
        </p:txBody>
      </p:sp>
      <p:sp>
        <p:nvSpPr>
          <p:cNvPr id="88" name="Freeform 28">
            <a:extLst>
              <a:ext uri="{FF2B5EF4-FFF2-40B4-BE49-F238E27FC236}">
                <a16:creationId xmlns:a16="http://schemas.microsoft.com/office/drawing/2014/main" id="{347DAE38-87B1-6918-B99B-CAC2613CEF11}"/>
              </a:ext>
            </a:extLst>
          </p:cNvPr>
          <p:cNvSpPr/>
          <p:nvPr/>
        </p:nvSpPr>
        <p:spPr>
          <a:xfrm>
            <a:off x="2397261" y="6134100"/>
            <a:ext cx="1717539" cy="746444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89" name="Freeform 28">
            <a:extLst>
              <a:ext uri="{FF2B5EF4-FFF2-40B4-BE49-F238E27FC236}">
                <a16:creationId xmlns:a16="http://schemas.microsoft.com/office/drawing/2014/main" id="{ECADE6DC-B707-ED61-7C0E-5A40D6CA430A}"/>
              </a:ext>
            </a:extLst>
          </p:cNvPr>
          <p:cNvSpPr/>
          <p:nvPr/>
        </p:nvSpPr>
        <p:spPr>
          <a:xfrm>
            <a:off x="4226061" y="6149656"/>
            <a:ext cx="1717539" cy="746444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2" name="Freeform 28">
            <a:extLst>
              <a:ext uri="{FF2B5EF4-FFF2-40B4-BE49-F238E27FC236}">
                <a16:creationId xmlns:a16="http://schemas.microsoft.com/office/drawing/2014/main" id="{66A2B1F3-1772-7224-B8B0-FFB003D82970}"/>
              </a:ext>
            </a:extLst>
          </p:cNvPr>
          <p:cNvSpPr/>
          <p:nvPr/>
        </p:nvSpPr>
        <p:spPr>
          <a:xfrm>
            <a:off x="533400" y="7902256"/>
            <a:ext cx="1717539" cy="746444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3" name="Freeform 28">
            <a:extLst>
              <a:ext uri="{FF2B5EF4-FFF2-40B4-BE49-F238E27FC236}">
                <a16:creationId xmlns:a16="http://schemas.microsoft.com/office/drawing/2014/main" id="{45AA3C3B-7A5E-8F6C-8235-A11D70835069}"/>
              </a:ext>
            </a:extLst>
          </p:cNvPr>
          <p:cNvSpPr/>
          <p:nvPr/>
        </p:nvSpPr>
        <p:spPr>
          <a:xfrm>
            <a:off x="2399586" y="7888676"/>
            <a:ext cx="1717539" cy="746444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4" name="Freeform 28">
            <a:extLst>
              <a:ext uri="{FF2B5EF4-FFF2-40B4-BE49-F238E27FC236}">
                <a16:creationId xmlns:a16="http://schemas.microsoft.com/office/drawing/2014/main" id="{449AE948-A6BE-C396-E27C-AAE740D3E1D1}"/>
              </a:ext>
            </a:extLst>
          </p:cNvPr>
          <p:cNvSpPr/>
          <p:nvPr/>
        </p:nvSpPr>
        <p:spPr>
          <a:xfrm>
            <a:off x="4226061" y="7888676"/>
            <a:ext cx="1717539" cy="746444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5" name="Freeform 28">
            <a:extLst>
              <a:ext uri="{FF2B5EF4-FFF2-40B4-BE49-F238E27FC236}">
                <a16:creationId xmlns:a16="http://schemas.microsoft.com/office/drawing/2014/main" id="{1EC1C76B-A708-1EEC-31F8-B38E65A01085}"/>
              </a:ext>
            </a:extLst>
          </p:cNvPr>
          <p:cNvSpPr/>
          <p:nvPr/>
        </p:nvSpPr>
        <p:spPr>
          <a:xfrm>
            <a:off x="6702021" y="3040149"/>
            <a:ext cx="1410472" cy="503151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6" name="Freeform 28">
            <a:extLst>
              <a:ext uri="{FF2B5EF4-FFF2-40B4-BE49-F238E27FC236}">
                <a16:creationId xmlns:a16="http://schemas.microsoft.com/office/drawing/2014/main" id="{67483398-18C5-2EA0-FD76-814981FFA0BC}"/>
              </a:ext>
            </a:extLst>
          </p:cNvPr>
          <p:cNvSpPr/>
          <p:nvPr/>
        </p:nvSpPr>
        <p:spPr>
          <a:xfrm>
            <a:off x="6702022" y="4183149"/>
            <a:ext cx="1410472" cy="503151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8" name="Freeform 28">
            <a:extLst>
              <a:ext uri="{FF2B5EF4-FFF2-40B4-BE49-F238E27FC236}">
                <a16:creationId xmlns:a16="http://schemas.microsoft.com/office/drawing/2014/main" id="{819A3DE7-93DE-B9CC-79AE-EC7516C73C9A}"/>
              </a:ext>
            </a:extLst>
          </p:cNvPr>
          <p:cNvSpPr/>
          <p:nvPr/>
        </p:nvSpPr>
        <p:spPr>
          <a:xfrm>
            <a:off x="8443140" y="3044991"/>
            <a:ext cx="1410472" cy="503151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9" name="Freeform 28">
            <a:extLst>
              <a:ext uri="{FF2B5EF4-FFF2-40B4-BE49-F238E27FC236}">
                <a16:creationId xmlns:a16="http://schemas.microsoft.com/office/drawing/2014/main" id="{4F7E73ED-9DBC-769A-F4BE-01B818C1000B}"/>
              </a:ext>
            </a:extLst>
          </p:cNvPr>
          <p:cNvSpPr/>
          <p:nvPr/>
        </p:nvSpPr>
        <p:spPr>
          <a:xfrm>
            <a:off x="10210800" y="3040149"/>
            <a:ext cx="1410472" cy="503151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0" name="Freeform 28">
            <a:extLst>
              <a:ext uri="{FF2B5EF4-FFF2-40B4-BE49-F238E27FC236}">
                <a16:creationId xmlns:a16="http://schemas.microsoft.com/office/drawing/2014/main" id="{F57A3B88-3BA9-5051-0CFA-4E28C6A60F3D}"/>
              </a:ext>
            </a:extLst>
          </p:cNvPr>
          <p:cNvSpPr/>
          <p:nvPr/>
        </p:nvSpPr>
        <p:spPr>
          <a:xfrm>
            <a:off x="8445717" y="4183149"/>
            <a:ext cx="1410472" cy="503151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1" name="Freeform 28">
            <a:extLst>
              <a:ext uri="{FF2B5EF4-FFF2-40B4-BE49-F238E27FC236}">
                <a16:creationId xmlns:a16="http://schemas.microsoft.com/office/drawing/2014/main" id="{27D65B2F-FD9D-2C16-9F85-E7C9CF76BCEA}"/>
              </a:ext>
            </a:extLst>
          </p:cNvPr>
          <p:cNvSpPr/>
          <p:nvPr/>
        </p:nvSpPr>
        <p:spPr>
          <a:xfrm>
            <a:off x="10205027" y="4182153"/>
            <a:ext cx="1410472" cy="503151"/>
          </a:xfrm>
          <a:custGeom>
            <a:avLst/>
            <a:gdLst/>
            <a:ahLst/>
            <a:cxnLst/>
            <a:rect l="l" t="t" r="r" b="b"/>
            <a:pathLst>
              <a:path w="1476402" h="445766">
                <a:moveTo>
                  <a:pt x="0" y="0"/>
                </a:moveTo>
                <a:lnTo>
                  <a:pt x="1476402" y="0"/>
                </a:lnTo>
                <a:lnTo>
                  <a:pt x="1476402" y="445765"/>
                </a:lnTo>
                <a:lnTo>
                  <a:pt x="0" y="4457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85750"/>
            <a:ext cx="18288000" cy="971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515</Words>
  <Application>Microsoft Office PowerPoint</Application>
  <PresentationFormat>Custom</PresentationFormat>
  <Paragraphs>59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Copperplate Gothic 32 AB Bold</vt:lpstr>
      <vt:lpstr>Inter Bold</vt:lpstr>
      <vt:lpstr>Arial</vt:lpstr>
      <vt:lpstr>Calibri</vt:lpstr>
      <vt:lpstr>Inter</vt:lpstr>
      <vt:lpstr>Aptos</vt:lpstr>
      <vt:lpstr>Copperplate Gothic 32 AB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Kasope Okubadejo</cp:lastModifiedBy>
  <cp:revision>3</cp:revision>
  <dcterms:created xsi:type="dcterms:W3CDTF">2006-08-16T00:00:00Z</dcterms:created>
  <dcterms:modified xsi:type="dcterms:W3CDTF">2024-04-18T13:49:31Z</dcterms:modified>
  <dc:identifier>DAGCxOkDZh4</dc:identifier>
</cp:coreProperties>
</file>