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3232" r:id="rId3"/>
    <p:sldId id="257" r:id="rId4"/>
    <p:sldId id="3229" r:id="rId5"/>
    <p:sldId id="258" r:id="rId6"/>
    <p:sldId id="1815" r:id="rId7"/>
    <p:sldId id="3225" r:id="rId8"/>
    <p:sldId id="3233" r:id="rId9"/>
    <p:sldId id="3236" r:id="rId10"/>
    <p:sldId id="3237" r:id="rId11"/>
    <p:sldId id="3208" r:id="rId12"/>
    <p:sldId id="1845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9934"/>
    <a:srgbClr val="85A6C9"/>
    <a:srgbClr val="4472C4"/>
    <a:srgbClr val="36D2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48" autoAdjust="0"/>
  </p:normalViewPr>
  <p:slideViewPr>
    <p:cSldViewPr snapToGrid="0">
      <p:cViewPr varScale="1">
        <p:scale>
          <a:sx n="55" d="100"/>
          <a:sy n="55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61197-6A97-4C02-933B-8788581C1F9C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82D7D-131A-450A-8EB9-C903460AF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11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主要介绍一下我们尕海钻孔中</a:t>
            </a:r>
            <a:r>
              <a:rPr lang="en-US" altLang="zh-CN" sz="18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brGDGTs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的分布，我们对比了周边流域和湖芯沉积物中</a:t>
            </a:r>
            <a:r>
              <a:rPr lang="en-US" altLang="zh-CN" sz="18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brGDGTs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的分布特征、含量、以及一些相关的参数，我们主要认为尕海</a:t>
            </a:r>
            <a:r>
              <a:rPr lang="en-US" altLang="zh-CN" sz="18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brGDGTs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来源于湖泊自生，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FA8E9-9289-4EA8-AF6B-358B618F2CD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29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基于此，我们就选择了利用贝叶斯模型建立的全球湖泊沉积物</a:t>
            </a:r>
            <a:r>
              <a:rPr lang="en-US" altLang="zh-CN" sz="18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brGDGT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与无冰期温度建立的转换方程，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FA8E9-9289-4EA8-AF6B-358B618F2CD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03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这张三角图也可以看出尕海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GDGTs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的分布与其他的几个方程也不太一致，因此也就选择了全球样品建立的转换方程。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FA8E9-9289-4EA8-AF6B-358B618F2CD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25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这就是我们重建的孢粉结果和</a:t>
            </a:r>
            <a:r>
              <a:rPr lang="en-US" altLang="zh-CN" sz="18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brGDGTs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结果对比，我们发现两者基本趋势是一致的，但大暖期，</a:t>
            </a:r>
            <a:r>
              <a:rPr lang="en-US" altLang="zh-CN" sz="18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brGDGTs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重建的大暖期要滞后于孢粉重建的结果，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FA8E9-9289-4EA8-AF6B-358B618F2CD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802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另外，我们梳理了高原上已有的利用湖泊</a:t>
            </a:r>
            <a:r>
              <a:rPr lang="en-US" altLang="zh-CN" sz="1800" kern="1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brGDGTs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重建的全新世温度记录。你会发现，青藏高原湖泊中只是该指标记录的温度差异就十分显著，存在全新世持续升温、中全新世低温和中全新世大暖期等几种不同模式。这可能的原因之一就是对</a:t>
            </a:r>
            <a:r>
              <a:rPr lang="en-US" altLang="zh-CN" sz="1800" kern="1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brGDGTs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代用指标的解释存在了了偏差。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FA8E9-9289-4EA8-AF6B-358B618F2CD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216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尤其是在所有的土壤样品中发现了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IIIa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’和</a:t>
            </a:r>
            <a:r>
              <a:rPr lang="en-US" altLang="zh-CN" sz="18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Ib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’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，而在表层沉积物中却基本没有或者丰度很低，更证实了</a:t>
            </a:r>
            <a:r>
              <a:rPr lang="en-US" altLang="zh-CN" sz="18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brGDGTs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自生的结果，这也与刘老师他们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EPSL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今年发表的几十个公园湖泊</a:t>
            </a:r>
            <a:r>
              <a:rPr lang="en-US" altLang="zh-CN" sz="1800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brGDGTs</a:t>
            </a:r>
            <a:r>
              <a:rPr lang="zh-CN" altLang="zh-CN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土壤输入比较少的研究结果是一致的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FA8E9-9289-4EA8-AF6B-358B618F2CD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300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D1CFC6-535C-DDB4-B04F-F49F97F98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D685E14-03FC-5EED-157C-AC90D8849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AE8639-6843-ABF6-8340-1E347008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E44323-A2C4-7591-73F2-E5DDA50A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F73A81-D0F0-9D42-CB84-B053E2F9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89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9003D9-37CA-FBE5-A7EA-EE1F26C4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1ED2A9-849B-5D0A-EA6E-B68756204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531777-6610-AC06-B5BE-188E3413A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C8BB0-6365-E409-C4E5-0ABDC7700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4694B1-9999-00F5-68BE-EBD05608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71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BC3200-20BA-9505-29E4-3D0866FA6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9792A79-E8A1-C655-C5B9-FA2EBAE10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E421F2-220D-9A34-C60D-62004BBFF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F242E5-F3AE-5677-5319-9CD515AA3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CBC84E-6CC7-F7FB-B475-A74336AC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4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0EC7A6-1B75-1B75-33FE-806405C5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737511-C51D-CC28-C187-44CC823B8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60EB36-6CE6-5D14-AA4B-47D56294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F14C09-F219-5D6A-1699-AA6F9C7A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AED234-EBA9-31C5-A9AC-FFAEAF365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2671C-928D-F998-7221-D1A0060C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FD19F-B986-AF4F-6A93-11C5F6072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56F5C-4BF1-C64B-6F27-40F4B595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B21B3A-7F46-BE4F-D5DD-5010C356C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1D2073-050F-B261-110B-49E69E3E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28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A9DC3B-78F2-F3CB-700A-9F4EE7F22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0A2D92-7A0C-0286-9025-BF9EFEDEC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1C91EB-5C36-5A3B-6BB3-B7687A841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FDDE57-B8F6-C55F-2F31-8C551DEA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BE8F95-A10C-5C11-220D-35D60E90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0774E0-5ED8-D1C2-0228-C5AAD120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51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C1F389-208F-2DC3-ECCE-ED544472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4E5502-0707-6D44-36CD-65623F6A2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AFE8013-067F-BCAC-2777-4205C06E3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D19F7C-0C1C-6ACA-DE76-865FE2629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516C380-7B69-275D-AD05-8DDFD1E7C1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F9EE8C4-C49F-458A-610F-24C49431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9D3DA0-E818-92A1-FA6C-107B44F5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5448A0-15A6-8A8B-84DC-9AC2DA8A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66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0FE373-2A24-2AEA-2198-6474F774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7C0DEF-1D34-CB3C-D3EC-CC98E355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551E8A8-D93E-E0FD-56B7-C5F3D4CB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6EA184-A77E-45AD-727A-F9A230DBB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3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676E40-3726-92E1-BF84-345CBA5CD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78C6276-E1AD-929B-CB67-1BBA1D09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BB8A6F-58EB-D5D5-504B-A3B80494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68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537A40-65DA-68A5-5C59-E80ECB06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091250-A839-0684-64B1-582AF413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CE56EA-8889-2F74-9796-5FF49235B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DA4FD9-77F2-6F9F-93B7-500FF65A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AB1912-0714-E4D2-BC00-129F2CE1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D5063BE-2B78-9C27-DCB9-20408BDB9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46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F2BCD1-9FAC-6538-0BA8-1D514A07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E556D7F-7176-4238-93E9-1408A1D13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2066B3-85B6-0E25-3AD8-484065019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828A55-F2DB-C834-5DF9-E73219E41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4B0092-0B03-1C04-90AA-46D3E75D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8BC48D-5C0A-4528-DAD6-6218C6CC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21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82FB9C1-9FC9-0D81-4700-BD671D3B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D4E6EE-3321-AE62-8197-5D255EDD9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A60262-C32A-EE9B-DE66-40D09FC53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EF62-7D46-4692-BD5C-BF19F78BDFE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D510F1-A83F-B709-0CD0-50A2E52CD5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B23AED-E51B-F641-E73D-F9283B3AD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394B7-6F9B-4118-8552-6174CE5DEC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36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7.jpg"/><Relationship Id="rId7" Type="http://schemas.openxmlformats.org/officeDocument/2006/relationships/image" Target="../media/image33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3.jpg"/><Relationship Id="rId4" Type="http://schemas.openxmlformats.org/officeDocument/2006/relationships/image" Target="../media/image31.jpg"/><Relationship Id="rId9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97421D9-0ADC-6701-7A74-240229FCC043}"/>
              </a:ext>
            </a:extLst>
          </p:cNvPr>
          <p:cNvSpPr txBox="1"/>
          <p:nvPr/>
        </p:nvSpPr>
        <p:spPr>
          <a:xfrm>
            <a:off x="1557583" y="1283030"/>
            <a:ext cx="973567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+mj-ea"/>
                <a:cs typeface="Arial" panose="020B0604020202020204" pitchFamily="34" charset="0"/>
              </a:rPr>
              <a:t>BrGDGT-based seasonal paleotemperature reconstruction for the last 15 000 years from a shallow lake on the eastern Tibetan Plateau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985C010-1956-5D10-A646-7B06731EB8A7}"/>
              </a:ext>
            </a:extLst>
          </p:cNvPr>
          <p:cNvSpPr txBox="1"/>
          <p:nvPr/>
        </p:nvSpPr>
        <p:spPr>
          <a:xfrm>
            <a:off x="2877669" y="4852782"/>
            <a:ext cx="66760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X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iaohuan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 Hou</a:t>
            </a:r>
            <a:endParaRPr lang="en-GB" sz="3200" b="1" i="1" baseline="30000" dirty="0">
              <a:solidFill>
                <a:schemeClr val="accent1">
                  <a:lumMod val="75000"/>
                </a:schemeClr>
              </a:solidFill>
              <a:latin typeface="Lato" panose="020F0502020204030203"/>
            </a:endParaRP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Institute of Tibetan Plateau Research, CAS</a:t>
            </a:r>
            <a:endParaRPr lang="de-DE" sz="2400" dirty="0">
              <a:solidFill>
                <a:schemeClr val="accent1">
                  <a:lumMod val="75000"/>
                </a:schemeClr>
              </a:solidFill>
              <a:latin typeface="Lato" panose="020F0502020204030203"/>
            </a:endParaRPr>
          </a:p>
          <a:p>
            <a:pPr algn="ctr"/>
            <a:endParaRPr lang="en-GB" sz="2400" dirty="0">
              <a:solidFill>
                <a:schemeClr val="accent1">
                  <a:lumMod val="75000"/>
                </a:schemeClr>
              </a:solidFill>
              <a:latin typeface="Lato" panose="020F0502020204030203"/>
            </a:endParaRPr>
          </a:p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Lato" panose="020F0502020204030203"/>
              </a:rPr>
              <a:t>2024.04.16</a:t>
            </a:r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8E055A09-9C21-E396-F5D9-4BC31FD15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21979" y="92273"/>
            <a:ext cx="703446" cy="698662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8A3B7F5-18A7-04FA-B231-139E4C363DEA}"/>
              </a:ext>
            </a:extLst>
          </p:cNvPr>
          <p:cNvGrpSpPr/>
          <p:nvPr/>
        </p:nvGrpSpPr>
        <p:grpSpPr>
          <a:xfrm>
            <a:off x="81249" y="200367"/>
            <a:ext cx="2955550" cy="632368"/>
            <a:chOff x="4090707" y="3138893"/>
            <a:chExt cx="3179669" cy="78916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0D626E7-9FE8-11A6-91F2-BBF881BFF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0707" y="3138893"/>
              <a:ext cx="3179669" cy="78547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508A108-915D-C677-1B58-8FE6BBFF9205}"/>
                </a:ext>
              </a:extLst>
            </p:cNvPr>
            <p:cNvSpPr txBox="1"/>
            <p:nvPr/>
          </p:nvSpPr>
          <p:spPr>
            <a:xfrm>
              <a:off x="6499903" y="3743393"/>
              <a:ext cx="77047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5C05B04-B0E0-6957-0CC8-22B120ADFC29}"/>
              </a:ext>
            </a:extLst>
          </p:cNvPr>
          <p:cNvGrpSpPr/>
          <p:nvPr/>
        </p:nvGrpSpPr>
        <p:grpSpPr>
          <a:xfrm>
            <a:off x="-14270" y="2965159"/>
            <a:ext cx="12228402" cy="1503017"/>
            <a:chOff x="-14270" y="2965159"/>
            <a:chExt cx="12228402" cy="15030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C592518-BEAE-3C52-A91B-0A3799B42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15"/>
            <a:stretch/>
          </p:blipFill>
          <p:spPr>
            <a:xfrm>
              <a:off x="-3994" y="2967317"/>
              <a:ext cx="2021054" cy="150085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C1A44D5-899F-9CA9-FF41-ACAC8C83F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4" r="23686"/>
            <a:stretch/>
          </p:blipFill>
          <p:spPr>
            <a:xfrm>
              <a:off x="2017306" y="2969481"/>
              <a:ext cx="2021054" cy="1491893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CDC6971-B433-9FE4-01B7-0413CA859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07"/>
            <a:stretch/>
          </p:blipFill>
          <p:spPr>
            <a:xfrm>
              <a:off x="6127325" y="2970904"/>
              <a:ext cx="2030554" cy="1497272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15D84E4-233F-56E5-A034-8DD4DFDD8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11"/>
            <a:stretch/>
          </p:blipFill>
          <p:spPr>
            <a:xfrm>
              <a:off x="10192896" y="2969477"/>
              <a:ext cx="2012271" cy="148973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8969EAF-3CA8-DA6F-D21E-010FD54DD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1" t="19877" b="11926"/>
            <a:stretch/>
          </p:blipFill>
          <p:spPr>
            <a:xfrm>
              <a:off x="4036441" y="2967317"/>
              <a:ext cx="2099849" cy="148509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762475C-C6AB-1DE9-5245-2C083E383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74" r="5413"/>
            <a:stretch/>
          </p:blipFill>
          <p:spPr>
            <a:xfrm>
              <a:off x="8161147" y="2965159"/>
              <a:ext cx="2099849" cy="1500858"/>
            </a:xfrm>
            <a:prstGeom prst="rect">
              <a:avLst/>
            </a:prstGeom>
          </p:spPr>
        </p:pic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233CBF1A-B993-C594-9400-1114D093080E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4452411"/>
              <a:ext cx="12228402" cy="680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BFC12062-71DD-A891-D06A-8350C2915C01}"/>
                </a:ext>
              </a:extLst>
            </p:cNvPr>
            <p:cNvCxnSpPr/>
            <p:nvPr/>
          </p:nvCxnSpPr>
          <p:spPr>
            <a:xfrm>
              <a:off x="-3995" y="2967318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55F077F1-E4D8-8085-DFD1-1A4864F4CF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823" y="74565"/>
            <a:ext cx="684182" cy="68418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66B1D6F-1A21-D93A-F91D-3EB6F48FB790}"/>
              </a:ext>
            </a:extLst>
          </p:cNvPr>
          <p:cNvSpPr txBox="1"/>
          <p:nvPr/>
        </p:nvSpPr>
        <p:spPr>
          <a:xfrm>
            <a:off x="4036441" y="235396"/>
            <a:ext cx="49886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0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Supplementary Materials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75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AC50CE7-8BE0-C403-0619-6B5EFD86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99" y="958374"/>
            <a:ext cx="3473187" cy="5785337"/>
          </a:xfrm>
          <a:prstGeom prst="rect">
            <a:avLst/>
          </a:prstGeom>
        </p:spPr>
      </p:pic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C78E421B-016F-72CB-AE09-AE463650B3E2}"/>
              </a:ext>
            </a:extLst>
          </p:cNvPr>
          <p:cNvCxnSpPr>
            <a:cxnSpLocks/>
          </p:cNvCxnSpPr>
          <p:nvPr/>
        </p:nvCxnSpPr>
        <p:spPr>
          <a:xfrm>
            <a:off x="0" y="734797"/>
            <a:ext cx="12192000" cy="0"/>
          </a:xfrm>
          <a:prstGeom prst="line">
            <a:avLst/>
          </a:prstGeom>
          <a:ln w="66675" cmpd="thinThick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0C80BA7-8B0E-22A2-32D0-D2D0B91563F1}"/>
              </a:ext>
            </a:extLst>
          </p:cNvPr>
          <p:cNvSpPr txBox="1"/>
          <p:nvPr/>
        </p:nvSpPr>
        <p:spPr>
          <a:xfrm>
            <a:off x="395638" y="24729"/>
            <a:ext cx="11400724" cy="612645"/>
          </a:xfrm>
          <a:prstGeom prst="rect">
            <a:avLst/>
          </a:prstGeom>
          <a:noFill/>
        </p:spPr>
        <p:txBody>
          <a:bodyPr vert="horz" wrap="square" lIns="0" tIns="90000" rIns="0" bIns="90000" rtlCol="0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Spatiotemporal</a:t>
            </a:r>
            <a:r>
              <a:rPr lang="en-US" altLang="zh-CN" sz="2400" dirty="0">
                <a:solidFill>
                  <a:srgbClr val="C00000"/>
                </a:solidFill>
              </a:rPr>
              <a:t>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pattern of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-based TP temperatures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281A2BA-72A2-F015-7A20-DFD16ED25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74" y="817598"/>
            <a:ext cx="5512809" cy="295734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7098AC9-F342-1FC3-5DA2-DE2F1A7EECED}"/>
              </a:ext>
            </a:extLst>
          </p:cNvPr>
          <p:cNvSpPr txBox="1"/>
          <p:nvPr/>
        </p:nvSpPr>
        <p:spPr>
          <a:xfrm>
            <a:off x="8985470" y="1188678"/>
            <a:ext cx="1382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et al., 2021</a:t>
            </a:r>
            <a:endParaRPr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7B09C3-5D70-70BF-8A02-754E8536FE5D}"/>
              </a:ext>
            </a:extLst>
          </p:cNvPr>
          <p:cNvSpPr txBox="1"/>
          <p:nvPr/>
        </p:nvSpPr>
        <p:spPr>
          <a:xfrm>
            <a:off x="8985470" y="1688961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et al., 2017</a:t>
            </a:r>
            <a:endParaRPr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EC615B8-542D-3280-FB1B-E940E607DF0D}"/>
              </a:ext>
            </a:extLst>
          </p:cNvPr>
          <p:cNvSpPr txBox="1"/>
          <p:nvPr/>
        </p:nvSpPr>
        <p:spPr>
          <a:xfrm>
            <a:off x="8915133" y="2189244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Cheung et al., 2017</a:t>
            </a:r>
            <a:endParaRPr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4FBC75-D4EB-964D-1850-46B8400ECEFB}"/>
              </a:ext>
            </a:extLst>
          </p:cNvPr>
          <p:cNvSpPr txBox="1"/>
          <p:nvPr/>
        </p:nvSpPr>
        <p:spPr>
          <a:xfrm>
            <a:off x="8985469" y="2802822"/>
            <a:ext cx="1248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 et al., 2021</a:t>
            </a:r>
            <a:endParaRPr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0B31175-0A8C-A2DF-92A3-3C0575C4AFD1}"/>
              </a:ext>
            </a:extLst>
          </p:cNvPr>
          <p:cNvSpPr txBox="1"/>
          <p:nvPr/>
        </p:nvSpPr>
        <p:spPr>
          <a:xfrm>
            <a:off x="8985469" y="3383352"/>
            <a:ext cx="1260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et al., 2022</a:t>
            </a:r>
            <a:endParaRPr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A609015-73E6-C8AD-D9CD-7515FFCC6FED}"/>
              </a:ext>
            </a:extLst>
          </p:cNvPr>
          <p:cNvSpPr txBox="1"/>
          <p:nvPr/>
        </p:nvSpPr>
        <p:spPr>
          <a:xfrm>
            <a:off x="8985469" y="3987019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Feng et al., 2022</a:t>
            </a:r>
            <a:endParaRPr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7EFA1C1-7727-72DC-1130-0B7702AFB417}"/>
              </a:ext>
            </a:extLst>
          </p:cNvPr>
          <p:cNvSpPr txBox="1"/>
          <p:nvPr/>
        </p:nvSpPr>
        <p:spPr>
          <a:xfrm>
            <a:off x="9012593" y="4413786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Zhao et al., 2021</a:t>
            </a:r>
            <a:endParaRPr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4CF22BF-294F-3777-6CA5-741BEBE8D139}"/>
              </a:ext>
            </a:extLst>
          </p:cNvPr>
          <p:cNvSpPr txBox="1"/>
          <p:nvPr/>
        </p:nvSpPr>
        <p:spPr>
          <a:xfrm>
            <a:off x="8977425" y="5048649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 et al., 2022</a:t>
            </a:r>
            <a:endParaRPr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526E20E-471F-39F1-45C3-0EF24A7BC87B}"/>
              </a:ext>
            </a:extLst>
          </p:cNvPr>
          <p:cNvSpPr txBox="1"/>
          <p:nvPr/>
        </p:nvSpPr>
        <p:spPr>
          <a:xfrm>
            <a:off x="8985469" y="5692335"/>
            <a:ext cx="1260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et al., 2021</a:t>
            </a:r>
            <a:endParaRPr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50E6700-BAB7-51BF-31B1-1DE9CF36EA46}"/>
              </a:ext>
            </a:extLst>
          </p:cNvPr>
          <p:cNvSpPr txBox="1"/>
          <p:nvPr/>
        </p:nvSpPr>
        <p:spPr>
          <a:xfrm>
            <a:off x="1187913" y="3987019"/>
            <a:ext cx="5272487" cy="2616101"/>
          </a:xfrm>
          <a:prstGeom prst="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Higher temperatures in the early and late Holocene, and lower temperatures in the middle Holocene: </a:t>
            </a:r>
            <a:r>
              <a:rPr lang="en-US" altLang="zh-CN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Bangong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Co, </a:t>
            </a:r>
            <a:r>
              <a:rPr lang="en-US" altLang="zh-CN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Aweng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warming trend throughout the Holocene: </a:t>
            </a:r>
            <a:r>
              <a:rPr lang="en-US" altLang="zh-CN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Tiancai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lake, </a:t>
            </a:r>
            <a:r>
              <a:rPr lang="en-US" altLang="zh-CN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Lugu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lake, </a:t>
            </a:r>
            <a:r>
              <a:rPr lang="en-US" altLang="zh-CN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Ngamring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lake.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Temperature relatively stable during the Holocene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Cuoqia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lake,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Tingming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lake.</a:t>
            </a:r>
          </a:p>
        </p:txBody>
      </p:sp>
    </p:spTree>
    <p:extLst>
      <p:ext uri="{BB962C8B-B14F-4D97-AF65-F5344CB8AC3E}">
        <p14:creationId xmlns:p14="http://schemas.microsoft.com/office/powerpoint/2010/main" val="1165189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F6292B2B-C07A-617B-9C11-93F4BD2BBB69}"/>
              </a:ext>
            </a:extLst>
          </p:cNvPr>
          <p:cNvCxnSpPr>
            <a:cxnSpLocks/>
          </p:cNvCxnSpPr>
          <p:nvPr/>
        </p:nvCxnSpPr>
        <p:spPr>
          <a:xfrm>
            <a:off x="0" y="751026"/>
            <a:ext cx="12192000" cy="0"/>
          </a:xfrm>
          <a:prstGeom prst="line">
            <a:avLst/>
          </a:prstGeom>
          <a:ln w="66675" cmpd="thinThick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6C7A1B6-B955-7192-3854-0DE4B93BB5B5}"/>
              </a:ext>
            </a:extLst>
          </p:cNvPr>
          <p:cNvSpPr txBox="1"/>
          <p:nvPr/>
        </p:nvSpPr>
        <p:spPr>
          <a:xfrm>
            <a:off x="1600760" y="89549"/>
            <a:ext cx="8990480" cy="612645"/>
          </a:xfrm>
          <a:prstGeom prst="rect">
            <a:avLst/>
          </a:prstGeom>
          <a:noFill/>
        </p:spPr>
        <p:txBody>
          <a:bodyPr vert="horz" wrap="square" lIns="0" tIns="90000" rIns="0" bIns="90000" rtlCol="0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complexity of Holocene temperature patterns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016ECE2-5519-DCA8-CD73-C9A6B54512CE}"/>
              </a:ext>
            </a:extLst>
          </p:cNvPr>
          <p:cNvSpPr txBox="1"/>
          <p:nvPr/>
        </p:nvSpPr>
        <p:spPr>
          <a:xfrm>
            <a:off x="356682" y="1277211"/>
            <a:ext cx="1147863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origin of </a:t>
            </a:r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lakes remains an uncertain.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It’s important to conduct detailed modern process studies to accurately assess the sources of </a:t>
            </a:r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lakes, especially with regard to evaluating the proportion of autochthonous </a:t>
            </a:r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may show a seasonal signal.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It’s necessary to conduct continuous, high-resolution seasonal investigations of lakes to comprehensively elucidate the seasonal characteristics of </a:t>
            </a:r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</a:t>
            </a:r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–temperature calibrations may lead to differences in both the amplitude and trend of temperature from the same dataset.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Selecting an appropriate calibration and attempting to establish a </a:t>
            </a:r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–in situ temperature calibration are effective means.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38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C186DA1-614C-449B-82DD-38CE8EC09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17" y="-13118"/>
            <a:ext cx="3937157" cy="21620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CE19351-F2D7-4771-A701-9CAC96AE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1" t="19877" b="11926"/>
          <a:stretch/>
        </p:blipFill>
        <p:spPr>
          <a:xfrm>
            <a:off x="3831151" y="1890353"/>
            <a:ext cx="4462329" cy="173007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8F31775-3B3A-41D2-917B-0A62FEA2E0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9" r="19987" b="20589"/>
          <a:stretch/>
        </p:blipFill>
        <p:spPr>
          <a:xfrm>
            <a:off x="4120521" y="3455417"/>
            <a:ext cx="3818547" cy="18418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64009D-49D4-4369-ACA9-DC95CD61B8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75"/>
          <a:stretch/>
        </p:blipFill>
        <p:spPr>
          <a:xfrm>
            <a:off x="7892577" y="2270326"/>
            <a:ext cx="4308516" cy="23521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5480715-5844-4E1B-8BD2-A683A3EA0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70" y="-2296"/>
            <a:ext cx="4308516" cy="2321672"/>
          </a:xfrm>
          <a:prstGeom prst="rect">
            <a:avLst/>
          </a:prstGeom>
        </p:spPr>
      </p:pic>
      <p:pic>
        <p:nvPicPr>
          <p:cNvPr id="13" name="Picture 30" descr="2009090621110305">
            <a:extLst>
              <a:ext uri="{FF2B5EF4-FFF2-40B4-BE49-F238E27FC236}">
                <a16:creationId xmlns:a16="http://schemas.microsoft.com/office/drawing/2014/main" id="{18F73C1D-50B9-4324-A879-153EF2463FA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4" y="5127928"/>
            <a:ext cx="4252931" cy="173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D24C0F3-2D57-4945-9370-8F264F7FD3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4"/>
          <a:stretch/>
        </p:blipFill>
        <p:spPr>
          <a:xfrm>
            <a:off x="0" y="4587317"/>
            <a:ext cx="4252932" cy="229328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54E1EBD-EB05-4709-9ED4-EC11E28D88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21067"/>
          <a:stretch/>
        </p:blipFill>
        <p:spPr>
          <a:xfrm>
            <a:off x="0" y="2166538"/>
            <a:ext cx="4252932" cy="24207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8182EA-4D55-43BE-BDE0-7185009F74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41"/>
            <a:ext cx="4252931" cy="242078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5818256-60A9-4089-B19C-ED4621DCA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578" y="4615890"/>
            <a:ext cx="4312810" cy="2279802"/>
          </a:xfrm>
          <a:prstGeom prst="rect">
            <a:avLst/>
          </a:prstGeom>
        </p:spPr>
      </p:pic>
      <p:sp>
        <p:nvSpPr>
          <p:cNvPr id="40" name="TextBox 1">
            <a:extLst>
              <a:ext uri="{FF2B5EF4-FFF2-40B4-BE49-F238E27FC236}">
                <a16:creationId xmlns:a16="http://schemas.microsoft.com/office/drawing/2014/main" id="{F076A1A3-8006-4C86-A381-5487B5D49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1806" y="3318366"/>
            <a:ext cx="47316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800" b="1" dirty="0">
                <a:solidFill>
                  <a:srgbClr val="FFFF00"/>
                </a:solidFill>
                <a:ea typeface="Lato" panose="020F0502020204030203" pitchFamily="34" charset="0"/>
                <a:cs typeface="Arial" panose="020B0604020202020204" pitchFamily="34" charset="0"/>
              </a:rPr>
              <a:t>Thanks</a:t>
            </a:r>
            <a:endParaRPr lang="en-US" altLang="zh-CN" sz="7200" b="1" dirty="0">
              <a:solidFill>
                <a:srgbClr val="FFFF00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42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F3A181F0-70D1-71A5-F4A6-FA176B9DA178}"/>
              </a:ext>
            </a:extLst>
          </p:cNvPr>
          <p:cNvSpPr txBox="1"/>
          <p:nvPr/>
        </p:nvSpPr>
        <p:spPr>
          <a:xfrm>
            <a:off x="660908" y="4664560"/>
            <a:ext cx="113580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water depth is ∼2 m, annual average precipitation is 781 mm, mean annual temperature is 1.2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℃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Freezing of the lake begins in October and thaws starting from May of next year </a:t>
            </a:r>
            <a:endParaRPr lang="en-US" altLang="zh-CN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Weakened light penetration, decreased oxygen levels, and lack of nutrient replenishment during frozen period impact the growth of heterotrophic bacteria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D925F78-A58B-C1CA-D8D9-66F769069E50}"/>
              </a:ext>
            </a:extLst>
          </p:cNvPr>
          <p:cNvSpPr txBox="1"/>
          <p:nvPr/>
        </p:nvSpPr>
        <p:spPr>
          <a:xfrm>
            <a:off x="1148112" y="116807"/>
            <a:ext cx="10255365" cy="61264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0000" rIns="0" bIns="90000" rtlCol="0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Gahai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 shallow, freshwater lake on the eastern TP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6515A57A-4C79-9797-82D2-D26C67569650}"/>
              </a:ext>
            </a:extLst>
          </p:cNvPr>
          <p:cNvCxnSpPr>
            <a:cxnSpLocks/>
          </p:cNvCxnSpPr>
          <p:nvPr/>
        </p:nvCxnSpPr>
        <p:spPr>
          <a:xfrm>
            <a:off x="0" y="814824"/>
            <a:ext cx="12192000" cy="0"/>
          </a:xfrm>
          <a:prstGeom prst="line">
            <a:avLst/>
          </a:prstGeom>
          <a:ln w="66675" cmpd="thinThick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3B20D460-B3FF-7353-5319-69EA922E0E5C}"/>
              </a:ext>
            </a:extLst>
          </p:cNvPr>
          <p:cNvGrpSpPr/>
          <p:nvPr/>
        </p:nvGrpSpPr>
        <p:grpSpPr>
          <a:xfrm>
            <a:off x="835864" y="961195"/>
            <a:ext cx="6189190" cy="3391851"/>
            <a:chOff x="1433741" y="873644"/>
            <a:chExt cx="5847257" cy="313567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FED6F78-AC25-0F82-306F-BF93970EA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741" y="873644"/>
              <a:ext cx="5847257" cy="3135672"/>
            </a:xfrm>
            <a:prstGeom prst="rect">
              <a:avLst/>
            </a:prstGeom>
          </p:spPr>
        </p:pic>
        <p:pic>
          <p:nvPicPr>
            <p:cNvPr id="19" name="Picture 26">
              <a:extLst>
                <a:ext uri="{FF2B5EF4-FFF2-40B4-BE49-F238E27FC236}">
                  <a16:creationId xmlns:a16="http://schemas.microsoft.com/office/drawing/2014/main" id="{BB8B1DA0-EC58-5B73-809C-56376067B162}"/>
                </a:ext>
              </a:extLst>
            </p:cNvPr>
            <p:cNvPicPr preferRelativeResize="0">
              <a:picLocks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055" y="2020389"/>
              <a:ext cx="199695" cy="20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8C6BA58-C76E-DE5B-970E-4B4A41814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35" t="47492" b="18858"/>
            <a:stretch/>
          </p:blipFill>
          <p:spPr>
            <a:xfrm>
              <a:off x="1464434" y="2542226"/>
              <a:ext cx="1454612" cy="143009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2A86C5A-9E57-69DA-A687-79CC6141C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92" r="49165" b="16732"/>
            <a:stretch/>
          </p:blipFill>
          <p:spPr>
            <a:xfrm>
              <a:off x="1464434" y="897759"/>
              <a:ext cx="1485305" cy="1501524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5A2D673-AE93-1781-D756-F42456666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23" y="937297"/>
            <a:ext cx="4009825" cy="358620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D0C5609-8B74-F1A0-F82D-090E92BC49A4}"/>
              </a:ext>
            </a:extLst>
          </p:cNvPr>
          <p:cNvSpPr txBox="1"/>
          <p:nvPr/>
        </p:nvSpPr>
        <p:spPr>
          <a:xfrm>
            <a:off x="4844919" y="1715562"/>
            <a:ext cx="2180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altitude</a:t>
            </a:r>
            <a:r>
              <a:rPr lang="zh-CN" altLang="en-US" sz="2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：</a:t>
            </a:r>
            <a:r>
              <a:rPr lang="en-US" altLang="zh-CN" sz="2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3444 m</a:t>
            </a:r>
            <a:endParaRPr lang="zh-CN" altLang="en-US" sz="2000" dirty="0">
              <a:solidFill>
                <a:srgbClr val="C0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2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28c3f31cf8a8f651124ac725165567">
            <a:hlinkClick r:id="" action="ppaction://media"/>
            <a:extLst>
              <a:ext uri="{FF2B5EF4-FFF2-40B4-BE49-F238E27FC236}">
                <a16:creationId xmlns:a16="http://schemas.microsoft.com/office/drawing/2014/main" id="{6D763889-0B64-DD96-9B58-8A3B1B1A7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D5CB2A9-C520-DA61-4834-5805F95D3E2B}"/>
              </a:ext>
            </a:extLst>
          </p:cNvPr>
          <p:cNvSpPr txBox="1"/>
          <p:nvPr/>
        </p:nvSpPr>
        <p:spPr>
          <a:xfrm>
            <a:off x="1148112" y="57690"/>
            <a:ext cx="10255365" cy="612645"/>
          </a:xfrm>
          <a:prstGeom prst="rect">
            <a:avLst/>
          </a:prstGeom>
          <a:noFill/>
        </p:spPr>
        <p:txBody>
          <a:bodyPr vert="horz" wrap="square" lIns="0" tIns="90000" rIns="0" bIns="90000" rtlCol="0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winter scenery of </a:t>
            </a:r>
            <a:r>
              <a:rPr lang="en-US" altLang="zh-CN" sz="2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Gahai</a:t>
            </a:r>
            <a:endParaRPr lang="en-US" altLang="zh-CN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5EBCD27-8990-6BCA-BD54-BBB5C4E1F0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4" y="1439574"/>
            <a:ext cx="5986453" cy="3522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F6292B2B-C07A-617B-9C11-93F4BD2BBB69}"/>
              </a:ext>
            </a:extLst>
          </p:cNvPr>
          <p:cNvCxnSpPr>
            <a:cxnSpLocks/>
          </p:cNvCxnSpPr>
          <p:nvPr/>
        </p:nvCxnSpPr>
        <p:spPr>
          <a:xfrm>
            <a:off x="0" y="782925"/>
            <a:ext cx="12192000" cy="0"/>
          </a:xfrm>
          <a:prstGeom prst="line">
            <a:avLst/>
          </a:prstGeom>
          <a:ln w="66675" cmpd="thinThick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476BDFAB-35A5-9D71-1BD8-16103CB0C2ED}"/>
              </a:ext>
            </a:extLst>
          </p:cNvPr>
          <p:cNvGrpSpPr/>
          <p:nvPr/>
        </p:nvGrpSpPr>
        <p:grpSpPr>
          <a:xfrm>
            <a:off x="6372021" y="1275387"/>
            <a:ext cx="5551357" cy="3686432"/>
            <a:chOff x="4766762" y="942833"/>
            <a:chExt cx="4377238" cy="285907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59F6D6-B740-902A-AD97-D823BD4F9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9" t="18062" r="25103"/>
            <a:stretch/>
          </p:blipFill>
          <p:spPr>
            <a:xfrm>
              <a:off x="4766762" y="942833"/>
              <a:ext cx="4377238" cy="2859072"/>
            </a:xfrm>
            <a:prstGeom prst="rect">
              <a:avLst/>
            </a:prstGeom>
          </p:spPr>
        </p:pic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773C21C7-FC48-0BF9-E187-7B7C6285EB10}"/>
                </a:ext>
              </a:extLst>
            </p:cNvPr>
            <p:cNvSpPr/>
            <p:nvPr/>
          </p:nvSpPr>
          <p:spPr>
            <a:xfrm>
              <a:off x="7751064" y="1054447"/>
              <a:ext cx="405384" cy="308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D0F1D800-78FE-F08E-F1CC-3FC454418B36}"/>
                </a:ext>
              </a:extLst>
            </p:cNvPr>
            <p:cNvSpPr/>
            <p:nvPr/>
          </p:nvSpPr>
          <p:spPr>
            <a:xfrm>
              <a:off x="5236601" y="1054447"/>
              <a:ext cx="537525" cy="308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3C222EF-1745-C353-DCAC-155B0676520E}"/>
                </a:ext>
              </a:extLst>
            </p:cNvPr>
            <p:cNvSpPr/>
            <p:nvPr/>
          </p:nvSpPr>
          <p:spPr>
            <a:xfrm>
              <a:off x="6082768" y="2925919"/>
              <a:ext cx="537525" cy="308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0E8D9EC-22E1-B45C-2151-80063B386CBB}"/>
                </a:ext>
              </a:extLst>
            </p:cNvPr>
            <p:cNvSpPr/>
            <p:nvPr/>
          </p:nvSpPr>
          <p:spPr>
            <a:xfrm>
              <a:off x="8497951" y="2924903"/>
              <a:ext cx="537525" cy="308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3DC6141A-76D5-AECB-8F62-3B284014D87A}"/>
              </a:ext>
            </a:extLst>
          </p:cNvPr>
          <p:cNvSpPr txBox="1"/>
          <p:nvPr/>
        </p:nvSpPr>
        <p:spPr>
          <a:xfrm>
            <a:off x="369277" y="61699"/>
            <a:ext cx="11693769" cy="612645"/>
          </a:xfrm>
          <a:prstGeom prst="rect">
            <a:avLst/>
          </a:prstGeom>
          <a:noFill/>
        </p:spPr>
        <p:txBody>
          <a:bodyPr vert="horz" wrap="square" lIns="0" tIns="90000" rIns="0" bIns="90000" rtlCol="0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Distribution of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sediment core and catchment soils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6F0EE87-037F-EF39-3EBA-87DD2AE68802}"/>
              </a:ext>
            </a:extLst>
          </p:cNvPr>
          <p:cNvSpPr txBox="1"/>
          <p:nvPr/>
        </p:nvSpPr>
        <p:spPr>
          <a:xfrm>
            <a:off x="545123" y="5408355"/>
            <a:ext cx="11113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conclude that the </a:t>
            </a:r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Gahai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sediments are mainly of in situ origin.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8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8">
            <a:extLst>
              <a:ext uri="{FF2B5EF4-FFF2-40B4-BE49-F238E27FC236}">
                <a16:creationId xmlns:a16="http://schemas.microsoft.com/office/drawing/2014/main" id="{474BFF59-F1DA-35D5-047D-67E1E9632A78}"/>
              </a:ext>
            </a:extLst>
          </p:cNvPr>
          <p:cNvCxnSpPr>
            <a:cxnSpLocks/>
          </p:cNvCxnSpPr>
          <p:nvPr/>
        </p:nvCxnSpPr>
        <p:spPr>
          <a:xfrm>
            <a:off x="0" y="814824"/>
            <a:ext cx="12192000" cy="0"/>
          </a:xfrm>
          <a:prstGeom prst="line">
            <a:avLst/>
          </a:prstGeom>
          <a:ln w="66675" cmpd="thinThick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C54DC0A5-8FC0-7057-5FFF-0FE246001876}"/>
              </a:ext>
            </a:extLst>
          </p:cNvPr>
          <p:cNvSpPr txBox="1"/>
          <p:nvPr/>
        </p:nvSpPr>
        <p:spPr>
          <a:xfrm>
            <a:off x="171450" y="90909"/>
            <a:ext cx="11887200" cy="61264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0000" rIns="0" bIns="90000" rtlCol="0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Gahai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recorded temperatures during ice-free seasons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F539C6C-AF06-C689-0BD4-55B533F08D23}"/>
              </a:ext>
            </a:extLst>
          </p:cNvPr>
          <p:cNvGrpSpPr/>
          <p:nvPr/>
        </p:nvGrpSpPr>
        <p:grpSpPr>
          <a:xfrm>
            <a:off x="112015" y="1126755"/>
            <a:ext cx="3255963" cy="3036575"/>
            <a:chOff x="1217646" y="1580378"/>
            <a:chExt cx="3900071" cy="3697244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A9958EAF-3C83-63F4-B461-D846C5CD86FC}"/>
                </a:ext>
              </a:extLst>
            </p:cNvPr>
            <p:cNvGrpSpPr/>
            <p:nvPr/>
          </p:nvGrpSpPr>
          <p:grpSpPr>
            <a:xfrm>
              <a:off x="1217646" y="1580378"/>
              <a:ext cx="3900071" cy="3697244"/>
              <a:chOff x="1217646" y="1580378"/>
              <a:chExt cx="3900071" cy="3697244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41D8E8A5-FDC5-360B-6FF5-D7074695F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257" b="5916"/>
              <a:stretch/>
            </p:blipFill>
            <p:spPr bwMode="auto">
              <a:xfrm>
                <a:off x="1217646" y="1580378"/>
                <a:ext cx="3900071" cy="3697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F46DC202-52F6-ED89-91B8-1A04D465550C}"/>
                  </a:ext>
                </a:extLst>
              </p:cNvPr>
              <p:cNvSpPr/>
              <p:nvPr/>
            </p:nvSpPr>
            <p:spPr>
              <a:xfrm rot="19437057">
                <a:off x="3003801" y="4469978"/>
                <a:ext cx="843323" cy="222777"/>
              </a:xfrm>
              <a:prstGeom prst="rect">
                <a:avLst/>
              </a:prstGeom>
              <a:solidFill>
                <a:srgbClr val="85A6C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7678B8F-73E7-F1BB-42F2-DEB89AF56D46}"/>
                </a:ext>
              </a:extLst>
            </p:cNvPr>
            <p:cNvSpPr/>
            <p:nvPr/>
          </p:nvSpPr>
          <p:spPr>
            <a:xfrm rot="19437057">
              <a:off x="4272045" y="3426671"/>
              <a:ext cx="843323" cy="282395"/>
            </a:xfrm>
            <a:prstGeom prst="rect">
              <a:avLst/>
            </a:prstGeom>
            <a:solidFill>
              <a:srgbClr val="6999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91DFBD3A-E450-A4B2-66F3-88EE0285D6B2}"/>
              </a:ext>
            </a:extLst>
          </p:cNvPr>
          <p:cNvSpPr txBox="1"/>
          <p:nvPr/>
        </p:nvSpPr>
        <p:spPr>
          <a:xfrm>
            <a:off x="335648" y="4361234"/>
            <a:ext cx="11558804" cy="2339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Local meteorological data indicate that the average snowfall period lasts for 269d, with ~50d of continuous snowfall in </a:t>
            </a:r>
            <a:r>
              <a:rPr lang="en-US" altLang="zh-CN" sz="20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Gahai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frozen lake surface creates a thermal barrier, impeding the exchange of heat between the lake water and the atmosphere.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prefer to use </a:t>
            </a:r>
            <a:r>
              <a:rPr lang="en-US" altLang="zh-CN" sz="20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Gahai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zh-CN" sz="20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reconstruct temperatures during ice-free seasons.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25" name="对象 24">
            <a:extLst>
              <a:ext uri="{FF2B5EF4-FFF2-40B4-BE49-F238E27FC236}">
                <a16:creationId xmlns:a16="http://schemas.microsoft.com/office/drawing/2014/main" id="{93ACD9BB-AEA5-0757-459F-846CCEFF24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812075"/>
              </p:ext>
            </p:extLst>
          </p:nvPr>
        </p:nvGraphicFramePr>
        <p:xfrm>
          <a:off x="8063524" y="961819"/>
          <a:ext cx="3941054" cy="330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3" imgW="2840615" imgH="2276716" progId="Grapher.Document">
                  <p:embed/>
                </p:oleObj>
              </mc:Choice>
              <mc:Fallback>
                <p:oleObj name="Plot" r:id="rId3" imgW="2840615" imgH="2276716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63524" y="961819"/>
                        <a:ext cx="3941054" cy="3300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组合 25">
            <a:extLst>
              <a:ext uri="{FF2B5EF4-FFF2-40B4-BE49-F238E27FC236}">
                <a16:creationId xmlns:a16="http://schemas.microsoft.com/office/drawing/2014/main" id="{ED7EBE4E-FCB2-796A-0027-F8E96D11340A}"/>
              </a:ext>
            </a:extLst>
          </p:cNvPr>
          <p:cNvGrpSpPr/>
          <p:nvPr/>
        </p:nvGrpSpPr>
        <p:grpSpPr>
          <a:xfrm>
            <a:off x="3620199" y="887836"/>
            <a:ext cx="4364047" cy="3428113"/>
            <a:chOff x="6289667" y="1360131"/>
            <a:chExt cx="5350098" cy="4889476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7CE233EA-3669-8EA4-6B22-BA4834EEC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5107" y="1360131"/>
              <a:ext cx="5107200" cy="4889476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4E3B2B1-A43B-6697-2026-99B14B1E9696}"/>
                </a:ext>
              </a:extLst>
            </p:cNvPr>
            <p:cNvSpPr txBox="1"/>
            <p:nvPr/>
          </p:nvSpPr>
          <p:spPr>
            <a:xfrm rot="16200000">
              <a:off x="5280944" y="3364668"/>
              <a:ext cx="2380026" cy="3625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Temperature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（℃）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C2F68B1-F112-8968-8E48-6F7D2843D131}"/>
                </a:ext>
              </a:extLst>
            </p:cNvPr>
            <p:cNvSpPr txBox="1"/>
            <p:nvPr/>
          </p:nvSpPr>
          <p:spPr>
            <a:xfrm rot="16200000">
              <a:off x="10725538" y="3386795"/>
              <a:ext cx="1488868" cy="3395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Humidity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%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43B8614-E04E-257A-FAF4-0C77FB64C129}"/>
                </a:ext>
              </a:extLst>
            </p:cNvPr>
            <p:cNvSpPr txBox="1"/>
            <p:nvPr/>
          </p:nvSpPr>
          <p:spPr>
            <a:xfrm rot="16200000">
              <a:off x="9661476" y="3376163"/>
              <a:ext cx="2212814" cy="3395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Precipitation (mm)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1B05A8F9-469E-E729-E5BC-537F900D0585}"/>
              </a:ext>
            </a:extLst>
          </p:cNvPr>
          <p:cNvSpPr txBox="1"/>
          <p:nvPr/>
        </p:nvSpPr>
        <p:spPr>
          <a:xfrm>
            <a:off x="10525486" y="4163330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et al., 2020</a:t>
            </a:r>
            <a:endParaRPr lang="zh-CN" alt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2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71922-7440-CEE3-EE95-9F2D437B3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5" y="5195056"/>
            <a:ext cx="5931568" cy="987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AA5977-D05E-1342-90EC-ED3D9894E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15" y="1206414"/>
            <a:ext cx="5931568" cy="351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" name="Straight Connector 8">
            <a:extLst>
              <a:ext uri="{FF2B5EF4-FFF2-40B4-BE49-F238E27FC236}">
                <a16:creationId xmlns:a16="http://schemas.microsoft.com/office/drawing/2014/main" id="{BBA1B957-45C6-E4B0-F02C-EAC9F84B5A68}"/>
              </a:ext>
            </a:extLst>
          </p:cNvPr>
          <p:cNvCxnSpPr>
            <a:cxnSpLocks/>
          </p:cNvCxnSpPr>
          <p:nvPr/>
        </p:nvCxnSpPr>
        <p:spPr>
          <a:xfrm>
            <a:off x="0" y="782925"/>
            <a:ext cx="12192000" cy="0"/>
          </a:xfrm>
          <a:prstGeom prst="line">
            <a:avLst/>
          </a:prstGeom>
          <a:ln w="66675" cmpd="thinThick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EF2C881F-2B88-479C-2A2B-E6E0ACB5493D}"/>
              </a:ext>
            </a:extLst>
          </p:cNvPr>
          <p:cNvSpPr txBox="1"/>
          <p:nvPr/>
        </p:nvSpPr>
        <p:spPr>
          <a:xfrm>
            <a:off x="2619274" y="88525"/>
            <a:ext cx="7364817" cy="612645"/>
          </a:xfrm>
          <a:prstGeom prst="rect">
            <a:avLst/>
          </a:prstGeom>
          <a:noFill/>
        </p:spPr>
        <p:txBody>
          <a:bodyPr vert="horz" wrap="square" lIns="0" tIns="90000" rIns="0" bIns="90000" rtlCol="0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temperature calibration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42D693-807D-0F92-63B3-23EAD946FAEF}"/>
              </a:ext>
            </a:extLst>
          </p:cNvPr>
          <p:cNvSpPr txBox="1"/>
          <p:nvPr/>
        </p:nvSpPr>
        <p:spPr>
          <a:xfrm>
            <a:off x="9015613" y="6430921"/>
            <a:ext cx="3174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Pablo Martínez-Sosa et al., 2021</a:t>
            </a:r>
            <a:endParaRPr lang="zh-CN" alt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89E3BA-C23E-2DC8-4F35-D1E37833EB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15"/>
          <a:stretch/>
        </p:blipFill>
        <p:spPr>
          <a:xfrm>
            <a:off x="6501179" y="1206414"/>
            <a:ext cx="5274410" cy="4986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2464286-B74D-355D-D314-7A4D787DFBAB}"/>
              </a:ext>
            </a:extLst>
          </p:cNvPr>
          <p:cNvSpPr txBox="1"/>
          <p:nvPr/>
        </p:nvSpPr>
        <p:spPr>
          <a:xfrm>
            <a:off x="6556688" y="5823823"/>
            <a:ext cx="526519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mean average temperature above freezing months</a:t>
            </a:r>
            <a:endParaRPr lang="zh-CN" altLang="en-US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17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35332243-1D30-3305-7DBB-5F54934F393B}"/>
              </a:ext>
            </a:extLst>
          </p:cNvPr>
          <p:cNvCxnSpPr>
            <a:cxnSpLocks/>
          </p:cNvCxnSpPr>
          <p:nvPr/>
        </p:nvCxnSpPr>
        <p:spPr>
          <a:xfrm>
            <a:off x="0" y="782925"/>
            <a:ext cx="12192000" cy="0"/>
          </a:xfrm>
          <a:prstGeom prst="line">
            <a:avLst/>
          </a:prstGeom>
          <a:ln w="66675" cmpd="thinThick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3F2A7142-C3B0-5986-F986-4151A9CD9983}"/>
              </a:ext>
            </a:extLst>
          </p:cNvPr>
          <p:cNvGrpSpPr/>
          <p:nvPr/>
        </p:nvGrpSpPr>
        <p:grpSpPr>
          <a:xfrm>
            <a:off x="1069315" y="951332"/>
            <a:ext cx="10053369" cy="5770011"/>
            <a:chOff x="1069315" y="999460"/>
            <a:chExt cx="10053369" cy="577001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94AEC2A-0768-CB0E-8F35-D03E62C49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315" y="999460"/>
              <a:ext cx="10053369" cy="57700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id="{CF48F637-449B-26A1-52F2-C734BA985A1F}"/>
                </a:ext>
              </a:extLst>
            </p:cNvPr>
            <p:cNvSpPr/>
            <p:nvPr/>
          </p:nvSpPr>
          <p:spPr>
            <a:xfrm>
              <a:off x="4265903" y="2217311"/>
              <a:ext cx="170120" cy="127592"/>
            </a:xfrm>
            <a:prstGeom prst="triangle">
              <a:avLst/>
            </a:prstGeom>
            <a:solidFill>
              <a:srgbClr val="3F97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B35A189-AE3A-EF5D-BD9B-83AF11A7FF46}"/>
              </a:ext>
            </a:extLst>
          </p:cNvPr>
          <p:cNvSpPr txBox="1"/>
          <p:nvPr/>
        </p:nvSpPr>
        <p:spPr>
          <a:xfrm>
            <a:off x="2619274" y="88525"/>
            <a:ext cx="7364817" cy="612645"/>
          </a:xfrm>
          <a:prstGeom prst="rect">
            <a:avLst/>
          </a:prstGeom>
          <a:noFill/>
        </p:spPr>
        <p:txBody>
          <a:bodyPr vert="horz" wrap="square" lIns="0" tIns="90000" rIns="0" bIns="90000" rtlCol="0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temperature calibration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74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6515A57A-4C79-9797-82D2-D26C67569650}"/>
              </a:ext>
            </a:extLst>
          </p:cNvPr>
          <p:cNvCxnSpPr>
            <a:cxnSpLocks/>
          </p:cNvCxnSpPr>
          <p:nvPr/>
        </p:nvCxnSpPr>
        <p:spPr>
          <a:xfrm>
            <a:off x="0" y="814824"/>
            <a:ext cx="12192000" cy="0"/>
          </a:xfrm>
          <a:prstGeom prst="line">
            <a:avLst/>
          </a:prstGeom>
          <a:ln w="66675" cmpd="thinThick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F6F807F0-4A1A-42A8-C940-6C493ABD37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352" y="1396371"/>
            <a:ext cx="3629069" cy="135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7" name="Picture 2" descr="7 Totally Awesome (and Terrifying) Objects Under a Microscope">
            <a:extLst>
              <a:ext uri="{FF2B5EF4-FFF2-40B4-BE49-F238E27FC236}">
                <a16:creationId xmlns:a16="http://schemas.microsoft.com/office/drawing/2014/main" id="{1AF9CD2A-C422-B998-F80F-C3CBE9BE1C8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75" y="1396371"/>
            <a:ext cx="4288325" cy="33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3">
            <a:extLst>
              <a:ext uri="{FF2B5EF4-FFF2-40B4-BE49-F238E27FC236}">
                <a16:creationId xmlns:a16="http://schemas.microsoft.com/office/drawing/2014/main" id="{71EE563C-B64B-56CA-DE99-497980762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82" y="5160678"/>
            <a:ext cx="4761407" cy="10057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ctr" defTabSz="457200">
              <a:lnSpc>
                <a:spcPct val="130000"/>
              </a:lnSpc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BrGDGTs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</a:t>
            </a:r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Gahai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ice-free season temperature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04C72662-B561-439C-02F7-23D24937B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7934" y="5160678"/>
            <a:ext cx="4761405" cy="10057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Pollen in </a:t>
            </a:r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Gahai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mean July temperature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4282F8-0D44-6471-F3DB-5CC386A21C8E}"/>
              </a:ext>
            </a:extLst>
          </p:cNvPr>
          <p:cNvGrpSpPr/>
          <p:nvPr/>
        </p:nvGrpSpPr>
        <p:grpSpPr>
          <a:xfrm>
            <a:off x="1519817" y="2900806"/>
            <a:ext cx="3544138" cy="1825303"/>
            <a:chOff x="860829" y="4367558"/>
            <a:chExt cx="4286318" cy="205093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7BDA5EF-A672-E674-10B2-0965913B5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8"/>
            <a:stretch/>
          </p:blipFill>
          <p:spPr>
            <a:xfrm>
              <a:off x="902072" y="4388824"/>
              <a:ext cx="4245075" cy="2029664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D886332-4253-5743-1169-DD5E2BDFDE75}"/>
                </a:ext>
              </a:extLst>
            </p:cNvPr>
            <p:cNvSpPr/>
            <p:nvPr/>
          </p:nvSpPr>
          <p:spPr>
            <a:xfrm>
              <a:off x="860829" y="4367558"/>
              <a:ext cx="574566" cy="3213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B1438285-C343-B7D6-FAA5-727DB7A7AB90}"/>
              </a:ext>
            </a:extLst>
          </p:cNvPr>
          <p:cNvSpPr txBox="1"/>
          <p:nvPr/>
        </p:nvSpPr>
        <p:spPr>
          <a:xfrm>
            <a:off x="544856" y="37892"/>
            <a:ext cx="11243864" cy="612645"/>
          </a:xfrm>
          <a:prstGeom prst="rect">
            <a:avLst/>
          </a:prstGeom>
          <a:noFill/>
        </p:spPr>
        <p:txBody>
          <a:bodyPr vert="horz" wrap="square" lIns="0" tIns="90000" rIns="0" bIns="90000" rtlCol="0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-based Temperature VS pollen-based Temperature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E641600-B69F-64A5-1BEA-DA0E4339EFF2}"/>
              </a:ext>
            </a:extLst>
          </p:cNvPr>
          <p:cNvSpPr txBox="1"/>
          <p:nvPr/>
        </p:nvSpPr>
        <p:spPr>
          <a:xfrm>
            <a:off x="10316113" y="6481554"/>
            <a:ext cx="1786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et al., 2022</a:t>
            </a:r>
            <a:endParaRPr lang="zh-CN" alt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67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8826D745-2305-FCAD-AF2A-6B0639495C93}"/>
              </a:ext>
            </a:extLst>
          </p:cNvPr>
          <p:cNvCxnSpPr>
            <a:cxnSpLocks/>
          </p:cNvCxnSpPr>
          <p:nvPr/>
        </p:nvCxnSpPr>
        <p:spPr>
          <a:xfrm>
            <a:off x="0" y="758861"/>
            <a:ext cx="12192000" cy="0"/>
          </a:xfrm>
          <a:prstGeom prst="line">
            <a:avLst/>
          </a:prstGeom>
          <a:ln w="66675" cmpd="thinThick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7B681EF-7859-9F66-35CB-D1A4B80850C6}"/>
              </a:ext>
            </a:extLst>
          </p:cNvPr>
          <p:cNvSpPr txBox="1"/>
          <p:nvPr/>
        </p:nvSpPr>
        <p:spPr>
          <a:xfrm>
            <a:off x="544856" y="37892"/>
            <a:ext cx="11243864" cy="612645"/>
          </a:xfrm>
          <a:prstGeom prst="rect">
            <a:avLst/>
          </a:prstGeom>
          <a:noFill/>
        </p:spPr>
        <p:txBody>
          <a:bodyPr vert="horz" wrap="square" lIns="0" tIns="90000" rIns="0" bIns="90000" rtlCol="0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-based Temperature VS pollen-based Temperature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DA45769-74E9-EBB6-A99B-2FA93268D16F}"/>
              </a:ext>
            </a:extLst>
          </p:cNvPr>
          <p:cNvGrpSpPr/>
          <p:nvPr/>
        </p:nvGrpSpPr>
        <p:grpSpPr>
          <a:xfrm>
            <a:off x="1016669" y="1277594"/>
            <a:ext cx="4759877" cy="4918256"/>
            <a:chOff x="767094" y="690839"/>
            <a:chExt cx="5486771" cy="5780831"/>
          </a:xfrm>
        </p:grpSpPr>
        <p:graphicFrame>
          <p:nvGraphicFramePr>
            <p:cNvPr id="10" name="对象 9">
              <a:extLst>
                <a:ext uri="{FF2B5EF4-FFF2-40B4-BE49-F238E27FC236}">
                  <a16:creationId xmlns:a16="http://schemas.microsoft.com/office/drawing/2014/main" id="{85A9B755-A666-15D9-6781-BF0CEF2F67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7094" y="690839"/>
            <a:ext cx="5486771" cy="5780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ot" r:id="rId3" imgW="6161426" imgH="6490657" progId="Grapher.Document">
                    <p:embed/>
                  </p:oleObj>
                </mc:Choice>
                <mc:Fallback>
                  <p:oleObj name="Plot" r:id="rId3" imgW="6161426" imgH="6490657" progId="Grapher.Document">
                    <p:embed/>
                    <p:pic>
                      <p:nvPicPr>
                        <p:cNvPr id="10" name="对象 9">
                          <a:extLst>
                            <a:ext uri="{FF2B5EF4-FFF2-40B4-BE49-F238E27FC236}">
                              <a16:creationId xmlns:a16="http://schemas.microsoft.com/office/drawing/2014/main" id="{85A9B755-A666-15D9-6781-BF0CEF2F67C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67094" y="690839"/>
                          <a:ext cx="5486771" cy="57808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354DF92-FB1B-7FA1-D0AF-1164501445C2}"/>
                </a:ext>
              </a:extLst>
            </p:cNvPr>
            <p:cNvSpPr/>
            <p:nvPr/>
          </p:nvSpPr>
          <p:spPr>
            <a:xfrm>
              <a:off x="2636384" y="4200351"/>
              <a:ext cx="1037492" cy="404446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EC702BC-1614-9A0C-6C01-086FEC05B139}"/>
                </a:ext>
              </a:extLst>
            </p:cNvPr>
            <p:cNvSpPr/>
            <p:nvPr/>
          </p:nvSpPr>
          <p:spPr>
            <a:xfrm>
              <a:off x="2343666" y="5269477"/>
              <a:ext cx="1037492" cy="404446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28E961F1-ACCF-6B3B-AB67-305CB04D15CF}"/>
              </a:ext>
            </a:extLst>
          </p:cNvPr>
          <p:cNvSpPr txBox="1"/>
          <p:nvPr/>
        </p:nvSpPr>
        <p:spPr>
          <a:xfrm>
            <a:off x="6309947" y="1867213"/>
            <a:ext cx="530497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 ice-</a:t>
            </a:r>
            <a:r>
              <a:rPr lang="en-US" altLang="zh-CN" sz="20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freeseason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temperature record based on </a:t>
            </a:r>
            <a:r>
              <a:rPr lang="en-US" altLang="zh-CN" sz="20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brGDGTs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shows that the Holocene Thermal Maximum lags the pollen-based July temperature recorded in the same sediment core. 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conclude that the mismatch between the </a:t>
            </a:r>
            <a:r>
              <a:rPr lang="en-US" altLang="zh-CN" sz="2000" dirty="0" err="1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brGDGT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-based and pollen-based temperatures is primarily the result of seasonal variations in solar irradiance. 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65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818</Words>
  <Application>Microsoft Office PowerPoint</Application>
  <PresentationFormat>宽屏</PresentationFormat>
  <Paragraphs>74</Paragraphs>
  <Slides>12</Slides>
  <Notes>6</Notes>
  <HiddenSlides>0</HiddenSlides>
  <MMClips>1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等线</vt:lpstr>
      <vt:lpstr>等线 Light</vt:lpstr>
      <vt:lpstr>微软雅黑</vt:lpstr>
      <vt:lpstr>Arial</vt:lpstr>
      <vt:lpstr>Calibri</vt:lpstr>
      <vt:lpstr>Lato</vt:lpstr>
      <vt:lpstr>Open Sans</vt:lpstr>
      <vt:lpstr>Times New Roman</vt:lpstr>
      <vt:lpstr>Wingdings</vt:lpstr>
      <vt:lpstr>Office 主题​​</vt:lpstr>
      <vt:lpstr>Plot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houxh</dc:creator>
  <cp:lastModifiedBy>houxh</cp:lastModifiedBy>
  <cp:revision>47</cp:revision>
  <dcterms:created xsi:type="dcterms:W3CDTF">2024-04-08T05:31:01Z</dcterms:created>
  <dcterms:modified xsi:type="dcterms:W3CDTF">2024-04-14T19:37:45Z</dcterms:modified>
</cp:coreProperties>
</file>