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0" r:id="rId4"/>
    <p:sldId id="265" r:id="rId5"/>
    <p:sldId id="282" r:id="rId6"/>
    <p:sldId id="271" r:id="rId7"/>
    <p:sldId id="283" r:id="rId8"/>
    <p:sldId id="287" r:id="rId9"/>
    <p:sldId id="273" r:id="rId10"/>
    <p:sldId id="270" r:id="rId11"/>
    <p:sldId id="274" r:id="rId12"/>
    <p:sldId id="289" r:id="rId13"/>
    <p:sldId id="288" r:id="rId14"/>
    <p:sldId id="272" r:id="rId15"/>
    <p:sldId id="275" r:id="rId16"/>
    <p:sldId id="29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67471-CDB6-400F-A7FF-BAB6F26BF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E6EA4-2498-4339-8793-1087967CE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73258-42A9-4B54-BEC8-2F6E9C28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73B10-55D7-4AF2-9502-753CB7D4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9B6E-C87A-463F-AFF5-76CAE868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94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03D5-7679-44BE-ABD0-88F27F043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64A60E-D459-4BBE-A38B-943184F65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7B7E-4DDF-4746-8B78-255F7926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721F4-DC7F-4670-8C49-65A72E53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CBF41-DDCE-470F-B81A-731E71A1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36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A29A3-B856-4EEA-878A-7E5041E98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2E3F1-18D7-49DD-9F2E-C8C9AF917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F6CDB-E801-4C54-980A-74E642DD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E0E64-9C37-46E0-8EC4-18BD6B18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590D6-57C9-4741-88F2-E8484DFF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7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B287-A272-4D19-BD39-2E091802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CF3F0-EBDC-4F8F-9663-A13FED19E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A6FF0-0386-4AD7-9DD3-B4331394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CEB53-9508-430F-8791-5CE1FD32C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75D80-DE9D-4BA3-8682-2C1F969C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31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AFAAC-9231-4709-828A-E587322A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E88B3-B111-42C9-ABC9-45202124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63AC6-302F-4A3D-96D5-B388EBE5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1C267-DEE7-4D70-8AF9-67E22DEC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9E97-9F61-4989-A8BB-4BA862A8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38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30E8A-F7AE-46E3-A58F-4C890840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B60E3-C82A-49F2-BD6B-3836096A7D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244FD-9878-4479-9652-A8659847C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2985-99E4-4661-808D-7E2A56699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3591C-F4B2-46ED-890F-A186F1FDF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74554-D6AE-4B3F-8ADB-142F0B80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04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D3683-82E2-463F-B485-485B4C794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21BC9-ADB0-4D58-85D9-C3CC4B19C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062B5-8FE4-4813-9A5B-710CB578B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D9982-5981-4D37-9461-B8038E48F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3C4A3-2DDE-42D9-ADFF-15BF8791F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400A6-5A8C-49C1-A9D7-EC2D0C9C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55AD12-C8B4-4FA3-8BDF-FCA629279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29650-019E-40B7-AAAA-7FDA6B3D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5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0CBED-0767-4006-B086-ECC7177E6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DE49C-7857-4229-9764-DBA1CF70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2EEB3-7FD4-465F-91AB-5352961D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BCE97-9B3B-49C9-B2A5-4DF2A8DC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64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90356C-E7B8-472E-B724-85945185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7A1C2-C578-4C7F-80DD-0AD04E5B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5B3EC-BEB3-45F4-97A6-145995CA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76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CCF6-25AD-402E-91CD-FA4D7F321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6545B-753F-496C-A2CE-C1AE66C22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D77EB-8459-47FB-91F4-90B7819DE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64C1C-EA37-4AF5-8BE2-2CFBDAD3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5F96C-5369-4BB9-83B4-7B43716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8C30A-F8FB-4409-8C95-6036B1EC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509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18ED0-13CC-4919-BD0A-6BD0B8DF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AD455-D56F-4488-8B92-85D1B960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AB66D-2945-4725-B46A-8734B789E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773A7-C630-4067-90D4-4C3388983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59548-8A54-4219-AE24-9633C55B6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7779A-68E9-4670-AA59-6632D2399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64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96612-93A9-429D-B06F-452A1FC7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03A3B-A076-4AE3-AFBE-E49417A96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42BFE-592C-43C6-9526-6658D7E1D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BC877-D641-49EA-99EA-33D97BE0D283}" type="datetimeFigureOut">
              <a:rPr lang="en-GB" smtClean="0"/>
              <a:t>14/04/2024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D958A-FBDD-43AA-B8FE-BE8B14EFB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F36F4-BAAF-4532-94CD-DC3564115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3ED6D-32C9-4F0D-9D54-6650CE692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46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215DFD-7F97-402E-8361-1F6B6DEF5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04" y="2640316"/>
            <a:ext cx="4217684" cy="42176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0638C-BA07-43B1-8CBA-791E0274F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712" y="1122902"/>
            <a:ext cx="8789163" cy="2222502"/>
          </a:xfrm>
        </p:spPr>
        <p:txBody>
          <a:bodyPr>
            <a:noAutofit/>
          </a:bodyPr>
          <a:lstStyle/>
          <a:p>
            <a:pPr algn="l"/>
            <a:r>
              <a:rPr lang="en-GB" sz="4800" b="1" dirty="0"/>
              <a:t>The impact of storms on European S2S forecast spread and their modulation by the stratosphere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264796-6DB2-4CA2-9553-1E50F89C2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417" y="3454261"/>
            <a:ext cx="6458730" cy="807484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Philip Rupp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Jonas Spaeth,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Hilla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Afargan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-Gerstman, Dominik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Büeler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Michael Sprenger and Thomas Birner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FEC2DAB-D126-4FF6-A4D9-3024111A1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712" y="5480064"/>
            <a:ext cx="1541929" cy="807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17852-035A-48B7-B480-7F6A8CD570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6"/>
          <a:stretch/>
        </p:blipFill>
        <p:spPr>
          <a:xfrm>
            <a:off x="2443758" y="5689992"/>
            <a:ext cx="1649211" cy="387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5B9B0-E9ED-440D-9887-CAFEB649FA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86" y="5543739"/>
            <a:ext cx="1813685" cy="68013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02997D6-B400-4B53-A6F3-47453EAFC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14723" y="444490"/>
            <a:ext cx="2081483" cy="5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76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CC89E1-DDCD-4411-B2A0-A1D51F08B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85" y="407307"/>
            <a:ext cx="7050560" cy="6191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1CA6A-C849-4A83-838D-6B305FFE97AC}"/>
              </a:ext>
            </a:extLst>
          </p:cNvPr>
          <p:cNvSpPr txBox="1"/>
          <p:nvPr/>
        </p:nvSpPr>
        <p:spPr>
          <a:xfrm>
            <a:off x="9271010" y="1918154"/>
            <a:ext cx="230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Southward shift of storm track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C43245-802E-41DE-960E-2084D5F2D0C0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7134226" y="1752602"/>
            <a:ext cx="2136784" cy="48871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4D3CA9-66EA-4F1B-8998-A48E9C601E1F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058025" y="2241320"/>
            <a:ext cx="2212985" cy="107338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82EB70-9BF0-4436-BF68-9D746FF1CF88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6848476" y="2241320"/>
            <a:ext cx="2422534" cy="283550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E6B17B-2C0A-4F7E-9783-92FE29DBBB09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01A72-2FD0-4DCD-B580-9CBBB5CB88F8}"/>
              </a:ext>
            </a:extLst>
          </p:cNvPr>
          <p:cNvSpPr/>
          <p:nvPr/>
        </p:nvSpPr>
        <p:spPr>
          <a:xfrm>
            <a:off x="5058517" y="392960"/>
            <a:ext cx="3999015" cy="6300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5A9DAA-B554-4DD4-8F4D-C07FB353CD9F}"/>
              </a:ext>
            </a:extLst>
          </p:cNvPr>
          <p:cNvSpPr txBox="1"/>
          <p:nvPr/>
        </p:nvSpPr>
        <p:spPr>
          <a:xfrm>
            <a:off x="9201150" y="3497489"/>
            <a:ext cx="230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Fewer storms over Northern Europe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5FD871-5DD3-4EBC-829B-306A996AF7A4}"/>
              </a:ext>
            </a:extLst>
          </p:cNvPr>
          <p:cNvCxnSpPr>
            <a:cxnSpLocks/>
          </p:cNvCxnSpPr>
          <p:nvPr/>
        </p:nvCxnSpPr>
        <p:spPr>
          <a:xfrm>
            <a:off x="10134600" y="2703226"/>
            <a:ext cx="0" cy="6114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560A0BC-8130-4B19-9D49-FB92511CFFFC}"/>
              </a:ext>
            </a:extLst>
          </p:cNvPr>
          <p:cNvSpPr txBox="1"/>
          <p:nvPr/>
        </p:nvSpPr>
        <p:spPr>
          <a:xfrm>
            <a:off x="9236080" y="4825547"/>
            <a:ext cx="2305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Reduced forecast uncertainty!!!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9B0798C-9D8F-4AAC-B6B5-A54268C2ACB0}"/>
              </a:ext>
            </a:extLst>
          </p:cNvPr>
          <p:cNvCxnSpPr>
            <a:cxnSpLocks/>
          </p:cNvCxnSpPr>
          <p:nvPr/>
        </p:nvCxnSpPr>
        <p:spPr>
          <a:xfrm>
            <a:off x="10134600" y="4214073"/>
            <a:ext cx="0" cy="61147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72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6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5A61F-1944-4ECE-B48E-97449B3DF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7"/>
          <a:stretch/>
        </p:blipFill>
        <p:spPr>
          <a:xfrm>
            <a:off x="4130529" y="1050395"/>
            <a:ext cx="3447647" cy="1573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041213-B0A9-441B-B129-DF36FFB9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03" y="3855865"/>
            <a:ext cx="3895997" cy="2227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63FC6-3084-48FA-AE16-17711D98FF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7"/>
          <a:stretch/>
        </p:blipFill>
        <p:spPr>
          <a:xfrm>
            <a:off x="8409629" y="3586616"/>
            <a:ext cx="3355478" cy="2726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C7DB06-A389-436F-B967-0572C749FCA6}"/>
              </a:ext>
            </a:extLst>
          </p:cNvPr>
          <p:cNvSpPr txBox="1"/>
          <p:nvPr/>
        </p:nvSpPr>
        <p:spPr>
          <a:xfrm>
            <a:off x="3883797" y="344153"/>
            <a:ext cx="429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Occurrence of storms at S2S time scales is associated with </a:t>
            </a:r>
            <a:r>
              <a:rPr lang="en-GB" b="1" dirty="0"/>
              <a:t>increased ensemble 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04061-56FE-4470-B5B2-011CCDDE43C0}"/>
              </a:ext>
            </a:extLst>
          </p:cNvPr>
          <p:cNvSpPr txBox="1"/>
          <p:nvPr/>
        </p:nvSpPr>
        <p:spPr>
          <a:xfrm>
            <a:off x="1665761" y="3105834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Contribution of strong storms to S2S spread is about </a:t>
            </a:r>
            <a:r>
              <a:rPr lang="en-GB" b="1" dirty="0"/>
              <a:t>20%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5184BC-8898-49CC-9FDA-2EBF007AD217}"/>
              </a:ext>
            </a:extLst>
          </p:cNvPr>
          <p:cNvSpPr txBox="1"/>
          <p:nvPr/>
        </p:nvSpPr>
        <p:spPr>
          <a:xfrm>
            <a:off x="8446529" y="2575268"/>
            <a:ext cx="3547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Northern-European </a:t>
            </a:r>
            <a:r>
              <a:rPr lang="en-GB" b="1" dirty="0"/>
              <a:t>storm density and strength decreased </a:t>
            </a:r>
            <a:r>
              <a:rPr lang="en-GB" dirty="0"/>
              <a:t>following weak polar vortex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59CF9-F6EB-414E-9B43-6CF3B800C110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3EA17A-47C4-4485-A3EE-46B99C423FEA}"/>
              </a:ext>
            </a:extLst>
          </p:cNvPr>
          <p:cNvCxnSpPr>
            <a:cxnSpLocks/>
          </p:cNvCxnSpPr>
          <p:nvPr/>
        </p:nvCxnSpPr>
        <p:spPr>
          <a:xfrm flipH="1" flipV="1">
            <a:off x="588261" y="1341318"/>
            <a:ext cx="5614691" cy="2121784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4641AA-1BC6-4BAA-9A3A-539FAC102F53}"/>
              </a:ext>
            </a:extLst>
          </p:cNvPr>
          <p:cNvCxnSpPr>
            <a:cxnSpLocks/>
          </p:cNvCxnSpPr>
          <p:nvPr/>
        </p:nvCxnSpPr>
        <p:spPr>
          <a:xfrm>
            <a:off x="6169274" y="3463102"/>
            <a:ext cx="67357" cy="2469948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543DC9B-33C5-416E-B6F1-7F951B7156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3612" r="87376" b="45888"/>
          <a:stretch/>
        </p:blipFill>
        <p:spPr>
          <a:xfrm>
            <a:off x="3054306" y="147917"/>
            <a:ext cx="615650" cy="15739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2D9A42-8A47-4343-BD58-F963B3272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r="69270" b="48098"/>
          <a:stretch/>
        </p:blipFill>
        <p:spPr>
          <a:xfrm>
            <a:off x="501343" y="2545996"/>
            <a:ext cx="1013773" cy="16175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FA7014-81E6-41A3-9BA3-8670E03B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5" r="53646" b="48098"/>
          <a:stretch/>
        </p:blipFill>
        <p:spPr>
          <a:xfrm>
            <a:off x="7468269" y="2689803"/>
            <a:ext cx="941360" cy="161759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52FE67-06DB-47D6-800E-21C9C4BBE97A}"/>
              </a:ext>
            </a:extLst>
          </p:cNvPr>
          <p:cNvCxnSpPr>
            <a:cxnSpLocks/>
          </p:cNvCxnSpPr>
          <p:nvPr/>
        </p:nvCxnSpPr>
        <p:spPr>
          <a:xfrm flipV="1">
            <a:off x="6169274" y="750505"/>
            <a:ext cx="5210889" cy="2712597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DE12533-AC0D-4C35-BCBF-D55AB99E9607}"/>
              </a:ext>
            </a:extLst>
          </p:cNvPr>
          <p:cNvSpPr txBox="1"/>
          <p:nvPr/>
        </p:nvSpPr>
        <p:spPr>
          <a:xfrm>
            <a:off x="2887298" y="6283884"/>
            <a:ext cx="6698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In preparation: manuscript for Weather and Climate Dynamics!</a:t>
            </a:r>
          </a:p>
        </p:txBody>
      </p:sp>
    </p:spTree>
    <p:extLst>
      <p:ext uri="{BB962C8B-B14F-4D97-AF65-F5344CB8AC3E}">
        <p14:creationId xmlns:p14="http://schemas.microsoft.com/office/powerpoint/2010/main" val="3678175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16B5DA-5247-4442-A9CD-11835767E5C8}"/>
              </a:ext>
            </a:extLst>
          </p:cNvPr>
          <p:cNvGrpSpPr/>
          <p:nvPr/>
        </p:nvGrpSpPr>
        <p:grpSpPr>
          <a:xfrm>
            <a:off x="3255313" y="813451"/>
            <a:ext cx="5909620" cy="4861029"/>
            <a:chOff x="3159515" y="97483"/>
            <a:chExt cx="5909620" cy="48610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2A84BB-20A1-41DF-BF04-CA9CC8E33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" t="7912" r="44995" b="-1763"/>
            <a:stretch/>
          </p:blipFill>
          <p:spPr>
            <a:xfrm>
              <a:off x="3159515" y="320714"/>
              <a:ext cx="5909620" cy="463779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959EDA-DE4B-4C5F-B3A9-D6B500F54568}"/>
                </a:ext>
              </a:extLst>
            </p:cNvPr>
            <p:cNvSpPr/>
            <p:nvPr/>
          </p:nvSpPr>
          <p:spPr>
            <a:xfrm>
              <a:off x="3945271" y="97483"/>
              <a:ext cx="2169183" cy="4464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F9C97A-5337-4E51-9886-0616280D9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8" r="37004" b="92497"/>
            <a:stretch/>
          </p:blipFill>
          <p:spPr>
            <a:xfrm>
              <a:off x="4229785" y="190549"/>
              <a:ext cx="3027211" cy="370750"/>
            </a:xfrm>
            <a:prstGeom prst="rect">
              <a:avLst/>
            </a:prstGeom>
          </p:spPr>
        </p:pic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D00BB7-C2E9-4099-A927-80BE46C11649}"/>
              </a:ext>
            </a:extLst>
          </p:cNvPr>
          <p:cNvCxnSpPr>
            <a:cxnSpLocks/>
          </p:cNvCxnSpPr>
          <p:nvPr/>
        </p:nvCxnSpPr>
        <p:spPr>
          <a:xfrm>
            <a:off x="2181226" y="2372245"/>
            <a:ext cx="3257549" cy="69385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BFDF78-31C1-4AE8-856A-30B31A02A36E}"/>
              </a:ext>
            </a:extLst>
          </p:cNvPr>
          <p:cNvSpPr txBox="1"/>
          <p:nvPr/>
        </p:nvSpPr>
        <p:spPr>
          <a:xfrm>
            <a:off x="295915" y="6114186"/>
            <a:ext cx="34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Strong storms: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Euro-Atlantic sector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00AA9-45F7-4671-8241-D473EC992ACF}"/>
              </a:ext>
            </a:extLst>
          </p:cNvPr>
          <p:cNvSpPr txBox="1"/>
          <p:nvPr/>
        </p:nvSpPr>
        <p:spPr>
          <a:xfrm>
            <a:off x="2544711" y="6114185"/>
            <a:ext cx="34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Leadtimes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20-40d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Minimum pressure &lt; 985hPa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D6F38A-937F-4CD0-BA5E-1CE41D2B3A21}"/>
              </a:ext>
            </a:extLst>
          </p:cNvPr>
          <p:cNvSpPr txBox="1"/>
          <p:nvPr/>
        </p:nvSpPr>
        <p:spPr>
          <a:xfrm>
            <a:off x="416345" y="1637436"/>
            <a:ext cx="2220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Storms generally associated with spread signal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05573-7DEF-4FAD-94C0-6E7CA50CFD75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541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B00507-75B0-4DA9-BD23-E7CCBEE9E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9" y="375662"/>
            <a:ext cx="11061581" cy="4956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9D47A-C3C5-426C-A079-FEFFA4654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69" y="5266496"/>
            <a:ext cx="2439129" cy="1256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2717C-855F-4C6F-82D8-A0E70022D995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85337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DED6D6-72C7-4E50-A051-AB94A43BB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703167"/>
            <a:ext cx="3914955" cy="6075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BE71C-6A1C-4201-8989-F6254FA63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493617"/>
            <a:ext cx="3052742" cy="1354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A7969-6E3F-43B6-A0D7-85B0D226FEFD}"/>
              </a:ext>
            </a:extLst>
          </p:cNvPr>
          <p:cNvSpPr txBox="1"/>
          <p:nvPr/>
        </p:nvSpPr>
        <p:spPr>
          <a:xfrm>
            <a:off x="685798" y="3105834"/>
            <a:ext cx="230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Weaker storm genesis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F48FED-915B-45D3-B52D-A84342146E3F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990849" y="2409825"/>
            <a:ext cx="1343026" cy="88067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865436-592E-42BA-9978-0CBAFF64EFBB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2990849" y="1847630"/>
            <a:ext cx="2724151" cy="144287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EF4B412-30B3-42A1-8D6B-5B83A17BB4F2}"/>
              </a:ext>
            </a:extLst>
          </p:cNvPr>
          <p:cNvSpPr txBox="1"/>
          <p:nvPr/>
        </p:nvSpPr>
        <p:spPr>
          <a:xfrm>
            <a:off x="8277223" y="5929060"/>
            <a:ext cx="230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Earlier storm lysis?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335A47-F958-4A50-A2E7-E76DE79367D0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4552950" y="5394976"/>
            <a:ext cx="3724273" cy="71875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58C671-2224-447D-9A6A-BA52DA472447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6096001" y="5099702"/>
            <a:ext cx="2181222" cy="1014024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3DDD30-4CA2-4DED-B03A-F94922EEB796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1879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D573323-572A-4B10-90C4-A5A314EE137C}"/>
              </a:ext>
            </a:extLst>
          </p:cNvPr>
          <p:cNvSpPr txBox="1"/>
          <p:nvPr/>
        </p:nvSpPr>
        <p:spPr>
          <a:xfrm>
            <a:off x="376516" y="920677"/>
            <a:ext cx="188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 Members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59E53D3-C5F4-44B8-B617-8D14A8472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5" y="302939"/>
            <a:ext cx="3443327" cy="191698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A2609F5-6BBB-483B-8021-FF65C6B5EA4E}"/>
              </a:ext>
            </a:extLst>
          </p:cNvPr>
          <p:cNvGrpSpPr/>
          <p:nvPr/>
        </p:nvGrpSpPr>
        <p:grpSpPr>
          <a:xfrm>
            <a:off x="5879712" y="302938"/>
            <a:ext cx="5521735" cy="1916989"/>
            <a:chOff x="5879712" y="302938"/>
            <a:chExt cx="5521735" cy="1916989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8B1728-2F99-43D1-85B8-DAC477FFBE74}"/>
                </a:ext>
              </a:extLst>
            </p:cNvPr>
            <p:cNvCxnSpPr>
              <a:cxnSpLocks/>
            </p:cNvCxnSpPr>
            <p:nvPr/>
          </p:nvCxnSpPr>
          <p:spPr>
            <a:xfrm>
              <a:off x="6029872" y="1362433"/>
              <a:ext cx="1582271" cy="0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FB13D00-131B-483F-AB16-CC4757528A44}"/>
                </a:ext>
              </a:extLst>
            </p:cNvPr>
            <p:cNvSpPr txBox="1"/>
            <p:nvPr/>
          </p:nvSpPr>
          <p:spPr>
            <a:xfrm>
              <a:off x="5879712" y="643678"/>
              <a:ext cx="1882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Removing extremes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1630370-8A05-4889-8E15-272F1BF91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120" y="302938"/>
              <a:ext cx="3443327" cy="191698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84BAE7-ECD4-48A6-91F1-D641C805D422}"/>
              </a:ext>
            </a:extLst>
          </p:cNvPr>
          <p:cNvGrpSpPr/>
          <p:nvPr/>
        </p:nvGrpSpPr>
        <p:grpSpPr>
          <a:xfrm>
            <a:off x="376516" y="2333602"/>
            <a:ext cx="11024931" cy="2020760"/>
            <a:chOff x="376516" y="2333602"/>
            <a:chExt cx="11024931" cy="20207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B57D67D-6A06-4D06-9405-2E9281C7FF15}"/>
                </a:ext>
              </a:extLst>
            </p:cNvPr>
            <p:cNvSpPr txBox="1"/>
            <p:nvPr/>
          </p:nvSpPr>
          <p:spPr>
            <a:xfrm>
              <a:off x="376516" y="3292097"/>
              <a:ext cx="1882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100 Members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DA4DC5E-F496-4D1B-B8F7-5E7BC48016A2}"/>
                </a:ext>
              </a:extLst>
            </p:cNvPr>
            <p:cNvCxnSpPr>
              <a:cxnSpLocks/>
            </p:cNvCxnSpPr>
            <p:nvPr/>
          </p:nvCxnSpPr>
          <p:spPr>
            <a:xfrm>
              <a:off x="6045262" y="3292096"/>
              <a:ext cx="1582271" cy="0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5530DC7-D445-4284-9799-F0F8E706E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105" y="2333602"/>
              <a:ext cx="3443327" cy="191698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1DAA1F7-54AB-4750-BEDA-DAFCA5845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120" y="2437373"/>
              <a:ext cx="3443327" cy="1916989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E973993-267C-4D07-9B96-B7BF2A600E3C}"/>
              </a:ext>
            </a:extLst>
          </p:cNvPr>
          <p:cNvGrpSpPr/>
          <p:nvPr/>
        </p:nvGrpSpPr>
        <p:grpSpPr>
          <a:xfrm>
            <a:off x="376515" y="4448746"/>
            <a:ext cx="11024931" cy="1923479"/>
            <a:chOff x="376515" y="4448746"/>
            <a:chExt cx="11024931" cy="192347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B48AD-0601-4443-AA54-943597EFCE80}"/>
                </a:ext>
              </a:extLst>
            </p:cNvPr>
            <p:cNvSpPr txBox="1"/>
            <p:nvPr/>
          </p:nvSpPr>
          <p:spPr>
            <a:xfrm>
              <a:off x="376515" y="5229064"/>
              <a:ext cx="18825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10*10 Members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4FF7498-4A47-43F1-8BA7-E728C362EF5E}"/>
                </a:ext>
              </a:extLst>
            </p:cNvPr>
            <p:cNvCxnSpPr>
              <a:cxnSpLocks/>
            </p:cNvCxnSpPr>
            <p:nvPr/>
          </p:nvCxnSpPr>
          <p:spPr>
            <a:xfrm>
              <a:off x="6075531" y="5413730"/>
              <a:ext cx="1582271" cy="0"/>
            </a:xfrm>
            <a:prstGeom prst="straightConnector1">
              <a:avLst/>
            </a:prstGeom>
            <a:ln w="508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E60740B-C63B-4A1D-BFD1-0AC4C91D3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105" y="4448746"/>
              <a:ext cx="3443327" cy="191698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B089D65-4CEE-4D34-874A-9726DF7C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8119" y="4455236"/>
              <a:ext cx="3443327" cy="1916989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3C6BF12-FD3E-404A-884A-56E5E17D436C}"/>
              </a:ext>
            </a:extLst>
          </p:cNvPr>
          <p:cNvSpPr txBox="1"/>
          <p:nvPr/>
        </p:nvSpPr>
        <p:spPr>
          <a:xfrm>
            <a:off x="11468100" y="6338656"/>
            <a:ext cx="52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7058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E4F0EC-F021-490E-97C2-04FB08B3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3" y="417677"/>
            <a:ext cx="2956322" cy="1690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1ECF4-3E75-4004-B8EB-0E5A05760B92}"/>
              </a:ext>
            </a:extLst>
          </p:cNvPr>
          <p:cNvSpPr txBox="1"/>
          <p:nvPr/>
        </p:nvSpPr>
        <p:spPr>
          <a:xfrm>
            <a:off x="11468100" y="6338656"/>
            <a:ext cx="525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11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D8C5C2D-5A64-4BC1-A155-B45BE7117D48}"/>
              </a:ext>
            </a:extLst>
          </p:cNvPr>
          <p:cNvGrpSpPr/>
          <p:nvPr/>
        </p:nvGrpSpPr>
        <p:grpSpPr>
          <a:xfrm>
            <a:off x="2549512" y="989298"/>
            <a:ext cx="7469667" cy="5238749"/>
            <a:chOff x="3825862" y="986265"/>
            <a:chExt cx="7469667" cy="523874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4CF3D2-D4F9-47A8-B257-CF6239D48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5862" y="2201185"/>
              <a:ext cx="7469667" cy="4023829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22E67E6-3BE1-4F27-BA4B-85263C7EE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2330" y="4043082"/>
              <a:ext cx="6293223" cy="1479177"/>
            </a:xfrm>
            <a:prstGeom prst="line">
              <a:avLst/>
            </a:prstGeom>
            <a:ln w="25400">
              <a:solidFill>
                <a:schemeClr val="bg1">
                  <a:lumMod val="50000"/>
                  <a:alpha val="5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3D4E84-720C-4C41-8C3C-2A59F85B9481}"/>
                </a:ext>
              </a:extLst>
            </p:cNvPr>
            <p:cNvSpPr txBox="1"/>
            <p:nvPr/>
          </p:nvSpPr>
          <p:spPr>
            <a:xfrm>
              <a:off x="5998228" y="986265"/>
              <a:ext cx="37814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Non-linear relation!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6CB306D-FC5F-43D9-A816-F0EF1AB7F4A1}"/>
                </a:ext>
              </a:extLst>
            </p:cNvPr>
            <p:cNvCxnSpPr>
              <a:cxnSpLocks/>
            </p:cNvCxnSpPr>
            <p:nvPr/>
          </p:nvCxnSpPr>
          <p:spPr>
            <a:xfrm>
              <a:off x="7560695" y="1632596"/>
              <a:ext cx="2126230" cy="2044054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64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A16B30-07DB-4B8D-9557-C7647266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4" y="1187352"/>
            <a:ext cx="9927972" cy="378470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231481-04BF-4791-A6FA-B91F4262C11B}"/>
              </a:ext>
            </a:extLst>
          </p:cNvPr>
          <p:cNvCxnSpPr>
            <a:cxnSpLocks/>
          </p:cNvCxnSpPr>
          <p:nvPr/>
        </p:nvCxnSpPr>
        <p:spPr>
          <a:xfrm flipH="1">
            <a:off x="7077076" y="612332"/>
            <a:ext cx="1171574" cy="74334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1D960C-C8AE-4385-B1EA-041E5085741C}"/>
              </a:ext>
            </a:extLst>
          </p:cNvPr>
          <p:cNvSpPr txBox="1"/>
          <p:nvPr/>
        </p:nvSpPr>
        <p:spPr>
          <a:xfrm>
            <a:off x="7696200" y="2430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Increased spread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FD36E-4613-4B6D-9E7D-1A17C9E44270}"/>
              </a:ext>
            </a:extLst>
          </p:cNvPr>
          <p:cNvSpPr txBox="1"/>
          <p:nvPr/>
        </p:nvSpPr>
        <p:spPr>
          <a:xfrm>
            <a:off x="7344063" y="4972056"/>
            <a:ext cx="193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Extreme Z1000 in single member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C19DC-1CF1-4405-BF25-3DF00A4B5F17}"/>
              </a:ext>
            </a:extLst>
          </p:cNvPr>
          <p:cNvCxnSpPr>
            <a:cxnSpLocks/>
          </p:cNvCxnSpPr>
          <p:nvPr/>
        </p:nvCxnSpPr>
        <p:spPr>
          <a:xfrm flipH="1" flipV="1">
            <a:off x="7181850" y="3946481"/>
            <a:ext cx="990600" cy="102557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1F5C36-0318-4D4F-9A67-CAACAFB2CEA3}"/>
              </a:ext>
            </a:extLst>
          </p:cNvPr>
          <p:cNvSpPr txBox="1"/>
          <p:nvPr/>
        </p:nvSpPr>
        <p:spPr>
          <a:xfrm>
            <a:off x="321503" y="5670648"/>
            <a:ext cx="239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Model details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ECMWF hindcasts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46day integrations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910770-285B-4AED-A230-AFA74719B22D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71E0FC-9F72-43B9-AECF-FFDC285D0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4875487"/>
            <a:ext cx="2439129" cy="12568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6A5328-3427-44D2-988E-52198CE40275}"/>
              </a:ext>
            </a:extLst>
          </p:cNvPr>
          <p:cNvSpPr txBox="1"/>
          <p:nvPr/>
        </p:nvSpPr>
        <p:spPr>
          <a:xfrm>
            <a:off x="2448997" y="5670648"/>
            <a:ext cx="2704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500 ensembles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Covering 20 DJF periods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10 members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D9737-36A6-40CF-AF39-A2FBA962DCDC}"/>
              </a:ext>
            </a:extLst>
          </p:cNvPr>
          <p:cNvSpPr txBox="1"/>
          <p:nvPr/>
        </p:nvSpPr>
        <p:spPr>
          <a:xfrm>
            <a:off x="1301852" y="900045"/>
            <a:ext cx="357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‘Arbitrary’ example hindcast</a:t>
            </a:r>
          </a:p>
        </p:txBody>
      </p:sp>
    </p:spTree>
    <p:extLst>
      <p:ext uri="{BB962C8B-B14F-4D97-AF65-F5344CB8AC3E}">
        <p14:creationId xmlns:p14="http://schemas.microsoft.com/office/powerpoint/2010/main" val="1856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A16B30-07DB-4B8D-9557-C76472661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3" y="1187352"/>
            <a:ext cx="9927975" cy="378470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231481-04BF-4791-A6FA-B91F4262C11B}"/>
              </a:ext>
            </a:extLst>
          </p:cNvPr>
          <p:cNvCxnSpPr>
            <a:cxnSpLocks/>
          </p:cNvCxnSpPr>
          <p:nvPr/>
        </p:nvCxnSpPr>
        <p:spPr>
          <a:xfrm flipH="1">
            <a:off x="7077076" y="612332"/>
            <a:ext cx="1171574" cy="74334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E1D960C-C8AE-4385-B1EA-041E5085741C}"/>
              </a:ext>
            </a:extLst>
          </p:cNvPr>
          <p:cNvSpPr txBox="1"/>
          <p:nvPr/>
        </p:nvSpPr>
        <p:spPr>
          <a:xfrm>
            <a:off x="7696200" y="243000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Increased spread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FD36E-4613-4B6D-9E7D-1A17C9E44270}"/>
              </a:ext>
            </a:extLst>
          </p:cNvPr>
          <p:cNvSpPr txBox="1"/>
          <p:nvPr/>
        </p:nvSpPr>
        <p:spPr>
          <a:xfrm>
            <a:off x="7344063" y="4972056"/>
            <a:ext cx="193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Extreme Z1000 in single member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EC19DC-1CF1-4405-BF25-3DF00A4B5F17}"/>
              </a:ext>
            </a:extLst>
          </p:cNvPr>
          <p:cNvCxnSpPr>
            <a:cxnSpLocks/>
          </p:cNvCxnSpPr>
          <p:nvPr/>
        </p:nvCxnSpPr>
        <p:spPr>
          <a:xfrm flipH="1" flipV="1">
            <a:off x="7181850" y="3946481"/>
            <a:ext cx="990600" cy="1025575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81F5C36-0318-4D4F-9A67-CAACAFB2CEA3}"/>
              </a:ext>
            </a:extLst>
          </p:cNvPr>
          <p:cNvSpPr txBox="1"/>
          <p:nvPr/>
        </p:nvSpPr>
        <p:spPr>
          <a:xfrm>
            <a:off x="321503" y="5670648"/>
            <a:ext cx="239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</a:rPr>
              <a:t>Model details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ECMWF hindcasts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46day integrations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DEA72C-1FCD-472F-BA56-F996A6412BE8}"/>
              </a:ext>
            </a:extLst>
          </p:cNvPr>
          <p:cNvSpPr txBox="1"/>
          <p:nvPr/>
        </p:nvSpPr>
        <p:spPr>
          <a:xfrm>
            <a:off x="2448997" y="5670648"/>
            <a:ext cx="2704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500 ensembles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Covering 20 DJF periods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10 members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285717-622F-4C5E-B072-1E0C456F3D0C}"/>
              </a:ext>
            </a:extLst>
          </p:cNvPr>
          <p:cNvCxnSpPr>
            <a:cxnSpLocks/>
          </p:cNvCxnSpPr>
          <p:nvPr/>
        </p:nvCxnSpPr>
        <p:spPr>
          <a:xfrm>
            <a:off x="3257550" y="796998"/>
            <a:ext cx="3524250" cy="225100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399880-A4A2-4200-B231-BA34C94B396A}"/>
              </a:ext>
            </a:extLst>
          </p:cNvPr>
          <p:cNvSpPr txBox="1"/>
          <p:nvPr/>
        </p:nvSpPr>
        <p:spPr>
          <a:xfrm>
            <a:off x="1857376" y="406671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Removing storms reduces spread!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6CBBD3-61B5-4BDD-95EE-4DD7F731D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4875487"/>
            <a:ext cx="2439129" cy="12568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FA3AF9-1CA2-42E7-8F77-D9D29F1F8D90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CB49D-1A79-429E-AEC6-A06130AD1D6D}"/>
              </a:ext>
            </a:extLst>
          </p:cNvPr>
          <p:cNvSpPr txBox="1"/>
          <p:nvPr/>
        </p:nvSpPr>
        <p:spPr>
          <a:xfrm>
            <a:off x="1301852" y="900045"/>
            <a:ext cx="3574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‘Arbitrary’ example hindcast</a:t>
            </a:r>
          </a:p>
        </p:txBody>
      </p:sp>
    </p:spTree>
    <p:extLst>
      <p:ext uri="{BB962C8B-B14F-4D97-AF65-F5344CB8AC3E}">
        <p14:creationId xmlns:p14="http://schemas.microsoft.com/office/powerpoint/2010/main" val="920367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F21146F-7688-42CB-AB78-3CBA99341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22" y="1388743"/>
            <a:ext cx="6949895" cy="4080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F8592-D517-4D5E-B001-D7962D9CB0C0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B57551F-625F-48C2-AD1A-8EE310268793}"/>
              </a:ext>
            </a:extLst>
          </p:cNvPr>
          <p:cNvCxnSpPr>
            <a:cxnSpLocks/>
          </p:cNvCxnSpPr>
          <p:nvPr/>
        </p:nvCxnSpPr>
        <p:spPr>
          <a:xfrm>
            <a:off x="1796497" y="2210417"/>
            <a:ext cx="2556428" cy="498053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7B18F3-8577-4FE7-91DB-B947B572C7DA}"/>
              </a:ext>
            </a:extLst>
          </p:cNvPr>
          <p:cNvSpPr txBox="1"/>
          <p:nvPr/>
        </p:nvSpPr>
        <p:spPr>
          <a:xfrm>
            <a:off x="1110697" y="1926810"/>
            <a:ext cx="82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F95F62-EF4F-4B38-AF32-6FB8DB012F89}"/>
              </a:ext>
            </a:extLst>
          </p:cNvPr>
          <p:cNvSpPr txBox="1"/>
          <p:nvPr/>
        </p:nvSpPr>
        <p:spPr>
          <a:xfrm>
            <a:off x="8983917" y="4310196"/>
            <a:ext cx="222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Ensemble spread signal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898DFF-5FE4-4E9D-ABF7-BDB35460F43D}"/>
              </a:ext>
            </a:extLst>
          </p:cNvPr>
          <p:cNvCxnSpPr>
            <a:cxnSpLocks/>
          </p:cNvCxnSpPr>
          <p:nvPr/>
        </p:nvCxnSpPr>
        <p:spPr>
          <a:xfrm flipH="1" flipV="1">
            <a:off x="6238876" y="3267344"/>
            <a:ext cx="3619499" cy="104285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03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B20E16-F763-4521-A212-309F5755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16" y="250063"/>
            <a:ext cx="8235822" cy="6357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1F8592-D517-4D5E-B001-D7962D9CB0C0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2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B57551F-625F-48C2-AD1A-8EE310268793}"/>
              </a:ext>
            </a:extLst>
          </p:cNvPr>
          <p:cNvCxnSpPr>
            <a:cxnSpLocks/>
          </p:cNvCxnSpPr>
          <p:nvPr/>
        </p:nvCxnSpPr>
        <p:spPr>
          <a:xfrm>
            <a:off x="2543175" y="2621250"/>
            <a:ext cx="2895600" cy="21754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87B18F3-8577-4FE7-91DB-B947B572C7DA}"/>
              </a:ext>
            </a:extLst>
          </p:cNvPr>
          <p:cNvSpPr txBox="1"/>
          <p:nvPr/>
        </p:nvSpPr>
        <p:spPr>
          <a:xfrm>
            <a:off x="361950" y="4325089"/>
            <a:ext cx="207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Storm developed in different member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F95F62-EF4F-4B38-AF32-6FB8DB012F89}"/>
              </a:ext>
            </a:extLst>
          </p:cNvPr>
          <p:cNvSpPr txBox="1"/>
          <p:nvPr/>
        </p:nvSpPr>
        <p:spPr>
          <a:xfrm>
            <a:off x="901762" y="2168856"/>
            <a:ext cx="2220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Spread signal follows storm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898DFF-5FE4-4E9D-ABF7-BDB35460F43D}"/>
              </a:ext>
            </a:extLst>
          </p:cNvPr>
          <p:cNvCxnSpPr>
            <a:cxnSpLocks/>
          </p:cNvCxnSpPr>
          <p:nvPr/>
        </p:nvCxnSpPr>
        <p:spPr>
          <a:xfrm>
            <a:off x="2219325" y="4733979"/>
            <a:ext cx="2428875" cy="13329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63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2C3C0C-616B-4034-983B-83E076B30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26" y="1126531"/>
            <a:ext cx="9251024" cy="5075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BA48F3-B40F-4F1A-99C2-8A7B833A0B7E}"/>
              </a:ext>
            </a:extLst>
          </p:cNvPr>
          <p:cNvGrpSpPr/>
          <p:nvPr/>
        </p:nvGrpSpPr>
        <p:grpSpPr>
          <a:xfrm>
            <a:off x="249542" y="3429000"/>
            <a:ext cx="6703708" cy="923330"/>
            <a:chOff x="249542" y="3429000"/>
            <a:chExt cx="6703708" cy="923330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943C94A0-4F3D-4E82-AB30-7ED4948CB4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8375" y="3429000"/>
              <a:ext cx="4714875" cy="461665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3AACF6-EBFA-40D0-BCA1-C5E0EE33A8A6}"/>
                </a:ext>
              </a:extLst>
            </p:cNvPr>
            <p:cNvSpPr txBox="1"/>
            <p:nvPr/>
          </p:nvSpPr>
          <p:spPr>
            <a:xfrm>
              <a:off x="249542" y="3429000"/>
              <a:ext cx="22205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Spread peaks associated with heavy negative tail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9699A3-AB99-4243-9F0C-E6011512AEB6}"/>
              </a:ext>
            </a:extLst>
          </p:cNvPr>
          <p:cNvGrpSpPr/>
          <p:nvPr/>
        </p:nvGrpSpPr>
        <p:grpSpPr>
          <a:xfrm>
            <a:off x="535292" y="5181600"/>
            <a:ext cx="6417958" cy="1107996"/>
            <a:chOff x="535292" y="5181600"/>
            <a:chExt cx="6417958" cy="110799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FFF6D18-F7B5-410D-AFDE-BBBFBF954C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4125" y="5181600"/>
              <a:ext cx="4429125" cy="789599"/>
            </a:xfrm>
            <a:prstGeom prst="straightConnector1">
              <a:avLst/>
            </a:prstGeom>
            <a:ln w="571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3B8AA5-ED66-4BDF-AC2D-2C6654BEAA9F}"/>
                </a:ext>
              </a:extLst>
            </p:cNvPr>
            <p:cNvSpPr txBox="1"/>
            <p:nvPr/>
          </p:nvSpPr>
          <p:spPr>
            <a:xfrm>
              <a:off x="535292" y="5643265"/>
              <a:ext cx="22205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Increased storm density and strength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AD9C543-B033-4268-A347-0FD4F7A30811}"/>
              </a:ext>
            </a:extLst>
          </p:cNvPr>
          <p:cNvSpPr/>
          <p:nvPr/>
        </p:nvSpPr>
        <p:spPr>
          <a:xfrm>
            <a:off x="2679660" y="4246684"/>
            <a:ext cx="9188490" cy="1858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4CD454-9B67-4219-882B-4D235C513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89653" r="11327"/>
          <a:stretch/>
        </p:blipFill>
        <p:spPr>
          <a:xfrm>
            <a:off x="3533775" y="4118340"/>
            <a:ext cx="7296150" cy="5251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72AC3FA-9C85-423D-A74C-AD208A09BDF2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602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EBA2B-23E3-498E-85EA-C94FA2698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7" y="1135008"/>
            <a:ext cx="8434877" cy="4822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1AED0-5F1D-4C17-8849-4E6C3079FFBA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7769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EBA2B-23E3-498E-85EA-C94FA2698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7" y="1135008"/>
            <a:ext cx="8434878" cy="482239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DF6254C-2933-42DB-AB8D-E94653652611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8667751" y="2029112"/>
            <a:ext cx="752566" cy="32316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B7E029D-5770-432C-A042-93CE903C30CF}"/>
              </a:ext>
            </a:extLst>
          </p:cNvPr>
          <p:cNvSpPr txBox="1"/>
          <p:nvPr/>
        </p:nvSpPr>
        <p:spPr>
          <a:xfrm>
            <a:off x="9420317" y="1705946"/>
            <a:ext cx="2400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Spread </a:t>
            </a:r>
            <a:r>
              <a:rPr lang="en-GB" b="1" dirty="0"/>
              <a:t>reduced by 20% </a:t>
            </a:r>
            <a:r>
              <a:rPr lang="en-GB" dirty="0"/>
              <a:t>when removing storms!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1AED0-5F1D-4C17-8849-4E6C3079FFBA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CCF13-2139-44B8-9B63-5233EC25BF27}"/>
              </a:ext>
            </a:extLst>
          </p:cNvPr>
          <p:cNvSpPr txBox="1"/>
          <p:nvPr/>
        </p:nvSpPr>
        <p:spPr>
          <a:xfrm>
            <a:off x="9044034" y="3273312"/>
            <a:ext cx="2795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Phenomena projecting onto the storm track should also have a spread signals:</a:t>
            </a:r>
          </a:p>
          <a:p>
            <a:endParaRPr lang="en-GB" dirty="0"/>
          </a:p>
          <a:p>
            <a:r>
              <a:rPr lang="en-GB" b="1" dirty="0"/>
              <a:t>Teleconnections</a:t>
            </a:r>
          </a:p>
          <a:p>
            <a:r>
              <a:rPr lang="en-GB" b="1" dirty="0"/>
              <a:t>Climate change</a:t>
            </a:r>
          </a:p>
          <a:p>
            <a:r>
              <a:rPr lang="en-GB" b="1" dirty="0"/>
              <a:t>Model errors</a:t>
            </a:r>
          </a:p>
          <a:p>
            <a:r>
              <a:rPr lang="en-GB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1100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B7E27E-E9B3-4DE1-A428-D47B33C27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68" y="1094063"/>
            <a:ext cx="5373022" cy="4669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8FF9C-3917-45BE-A9B9-F2A9CB1AB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170" y="416856"/>
            <a:ext cx="2777138" cy="143099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29DF841-E9DC-4119-93E7-6ECD1F05C72A}"/>
              </a:ext>
            </a:extLst>
          </p:cNvPr>
          <p:cNvCxnSpPr>
            <a:cxnSpLocks/>
          </p:cNvCxnSpPr>
          <p:nvPr/>
        </p:nvCxnSpPr>
        <p:spPr>
          <a:xfrm flipH="1" flipV="1">
            <a:off x="4352925" y="4057650"/>
            <a:ext cx="3362324" cy="191452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676A3A-6AFE-4265-B668-3C8992BA4331}"/>
              </a:ext>
            </a:extLst>
          </p:cNvPr>
          <p:cNvSpPr txBox="1"/>
          <p:nvPr/>
        </p:nvSpPr>
        <p:spPr>
          <a:xfrm>
            <a:off x="7715249" y="5763937"/>
            <a:ext cx="3781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Storm </a:t>
            </a:r>
            <a:r>
              <a:rPr lang="en-GB" b="1" dirty="0"/>
              <a:t>density and strength decreased </a:t>
            </a:r>
            <a:r>
              <a:rPr lang="en-GB" dirty="0"/>
              <a:t>following polar weak vortex!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87A039-EDF6-4A92-8E48-862DF72F8195}"/>
              </a:ext>
            </a:extLst>
          </p:cNvPr>
          <p:cNvCxnSpPr>
            <a:cxnSpLocks/>
          </p:cNvCxnSpPr>
          <p:nvPr/>
        </p:nvCxnSpPr>
        <p:spPr>
          <a:xfrm flipH="1" flipV="1">
            <a:off x="6366307" y="3771900"/>
            <a:ext cx="1463244" cy="199203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AEDD35-2F4C-49B9-8E52-26BC2ADDFE74}"/>
              </a:ext>
            </a:extLst>
          </p:cNvPr>
          <p:cNvSpPr txBox="1"/>
          <p:nvPr/>
        </p:nvSpPr>
        <p:spPr>
          <a:xfrm>
            <a:off x="11647502" y="6338656"/>
            <a:ext cx="34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FA8C6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60D0FA-1F3A-40A6-90D8-E8ABC11406B7}"/>
              </a:ext>
            </a:extLst>
          </p:cNvPr>
          <p:cNvSpPr txBox="1"/>
          <p:nvPr/>
        </p:nvSpPr>
        <p:spPr>
          <a:xfrm>
            <a:off x="285749" y="239493"/>
            <a:ext cx="7239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Example: Stratospheric polar vortex</a:t>
            </a:r>
          </a:p>
        </p:txBody>
      </p:sp>
    </p:spTree>
    <p:extLst>
      <p:ext uri="{BB962C8B-B14F-4D97-AF65-F5344CB8AC3E}">
        <p14:creationId xmlns:p14="http://schemas.microsoft.com/office/powerpoint/2010/main" val="2179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Widescreen</PresentationFormat>
  <Paragraphs>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The impact of storms on European S2S forecast spread and their modulation by the stratosphere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storms on European S2S forecast spread and their modulation by the stratosphere</dc:title>
  <dc:creator>Philip R.</dc:creator>
  <cp:lastModifiedBy>Philip R.</cp:lastModifiedBy>
  <cp:revision>91</cp:revision>
  <dcterms:created xsi:type="dcterms:W3CDTF">2024-04-07T11:50:42Z</dcterms:created>
  <dcterms:modified xsi:type="dcterms:W3CDTF">2024-04-15T06:26:29Z</dcterms:modified>
</cp:coreProperties>
</file>