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6" r:id="rId2"/>
    <p:sldId id="437" r:id="rId3"/>
    <p:sldId id="440" r:id="rId4"/>
    <p:sldId id="438" r:id="rId5"/>
    <p:sldId id="442" r:id="rId6"/>
    <p:sldId id="451" r:id="rId7"/>
    <p:sldId id="453" r:id="rId8"/>
    <p:sldId id="455" r:id="rId9"/>
    <p:sldId id="454" r:id="rId10"/>
    <p:sldId id="439" r:id="rId11"/>
    <p:sldId id="441" r:id="rId12"/>
    <p:sldId id="456" r:id="rId13"/>
    <p:sldId id="445" r:id="rId14"/>
    <p:sldId id="457" r:id="rId15"/>
    <p:sldId id="459" r:id="rId16"/>
    <p:sldId id="458" r:id="rId17"/>
    <p:sldId id="446" r:id="rId18"/>
    <p:sldId id="447" r:id="rId19"/>
    <p:sldId id="443" r:id="rId20"/>
    <p:sldId id="462" r:id="rId21"/>
    <p:sldId id="461" r:id="rId22"/>
    <p:sldId id="449" r:id="rId23"/>
    <p:sldId id="448" r:id="rId24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9169" autoAdjust="0"/>
  </p:normalViewPr>
  <p:slideViewPr>
    <p:cSldViewPr>
      <p:cViewPr varScale="1">
        <p:scale>
          <a:sx n="127" d="100"/>
          <a:sy n="127" d="100"/>
        </p:scale>
        <p:origin x="7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F1FBBB8-52C7-4CA8-B0C0-D88F271BC6EE}" type="datetimeFigureOut">
              <a:rPr lang="hr-HR"/>
              <a:pPr>
                <a:defRPr/>
              </a:pPr>
              <a:t>12.4.2024.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r-H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C9DE76-7756-418A-8F7A-F6F9D394BC7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www.hgi-cgs.hr</a:t>
            </a:r>
          </a:p>
        </p:txBody>
      </p:sp>
    </p:spTree>
    <p:extLst>
      <p:ext uri="{BB962C8B-B14F-4D97-AF65-F5344CB8AC3E}">
        <p14:creationId xmlns:p14="http://schemas.microsoft.com/office/powerpoint/2010/main" val="290890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5938" y="1643063"/>
            <a:ext cx="6900862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Naslov prezentacije</a:t>
            </a:r>
            <a:endParaRPr lang="en-US" altLang="sr-Latn-RS" smtClean="0"/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pic>
        <p:nvPicPr>
          <p:cNvPr id="102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1788"/>
            <a:ext cx="12144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28625" y="830263"/>
            <a:ext cx="8429625" cy="158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8625" y="785813"/>
            <a:ext cx="8429625" cy="158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3338"/>
            <a:ext cx="91440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875" y="6357938"/>
            <a:ext cx="17145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hr-HR"/>
              <a:t>www.hgi-cgs.hr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3963"/>
            <a:ext cx="9144000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676400" y="457200"/>
            <a:ext cx="34782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r-HR" sz="1500" spc="50" dirty="0">
                <a:solidFill>
                  <a:schemeClr val="hlink"/>
                </a:solidFill>
                <a:latin typeface="Arial" charset="0"/>
              </a:rPr>
              <a:t>CROATIAN GEOLOGICAL SURVEY</a:t>
            </a:r>
            <a:endParaRPr lang="en-GB" sz="1500" spc="5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676400" y="228600"/>
            <a:ext cx="3467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1500" spc="120" dirty="0">
                <a:solidFill>
                  <a:srgbClr val="008000"/>
                </a:solidFill>
                <a:latin typeface="Arial" charset="0"/>
              </a:rPr>
              <a:t>HRVATSKI GEOLOŠKI INSTITUT</a:t>
            </a:r>
            <a:endParaRPr lang="en-GB" sz="1500" spc="120" dirty="0">
              <a:solidFill>
                <a:srgbClr val="008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marL="1257300" indent="-1257300" algn="l" rtl="0" eaLnBrk="0" fontAlgn="base" hangingPunct="0">
        <a:spcBef>
          <a:spcPct val="0"/>
        </a:spcBef>
        <a:spcAft>
          <a:spcPct val="0"/>
        </a:spcAft>
        <a:defRPr sz="1500" kern="1200">
          <a:solidFill>
            <a:srgbClr val="008000"/>
          </a:solidFill>
          <a:latin typeface="Arial" charset="0"/>
          <a:ea typeface="+mj-ea"/>
          <a:cs typeface="+mj-cs"/>
        </a:defRPr>
      </a:lvl1pPr>
      <a:lvl2pPr marL="1257300" indent="-1257300" algn="l" rtl="0" eaLnBrk="0" fontAlgn="base" hangingPunct="0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2pPr>
      <a:lvl3pPr marL="1257300" indent="-1257300" algn="l" rtl="0" eaLnBrk="0" fontAlgn="base" hangingPunct="0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3pPr>
      <a:lvl4pPr marL="1257300" indent="-1257300" algn="l" rtl="0" eaLnBrk="0" fontAlgn="base" hangingPunct="0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4pPr>
      <a:lvl5pPr marL="1257300" indent="-1257300" algn="l" rtl="0" eaLnBrk="0" fontAlgn="base" hangingPunct="0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5pPr>
      <a:lvl6pPr marL="1714500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6pPr>
      <a:lvl7pPr marL="2171700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7pPr>
      <a:lvl8pPr marL="2628900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8pPr>
      <a:lvl9pPr marL="3086100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8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070C0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70C0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070C0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jpeg"/><Relationship Id="rId5" Type="http://schemas.openxmlformats.org/officeDocument/2006/relationships/image" Target="../media/image23.jpe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jpeg"/><Relationship Id="rId5" Type="http://schemas.openxmlformats.org/officeDocument/2006/relationships/image" Target="../media/image30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.jpeg"/><Relationship Id="rId5" Type="http://schemas.openxmlformats.org/officeDocument/2006/relationships/image" Target="../media/image31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2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://webgis.hgi-cgs.hr/gk300/default.aspx" TargetMode="Externa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hyperlink" Target="https://doi.org/10.3389/feart.2020.582797" TargetMode="External"/><Relationship Id="rId5" Type="http://schemas.openxmlformats.org/officeDocument/2006/relationships/hyperlink" Target="https://doi.org/10.1016/j.earscirev.2009.07.004" TargetMode="External"/><Relationship Id="rId10" Type="http://schemas.openxmlformats.org/officeDocument/2006/relationships/image" Target="../media/image11.jpeg"/><Relationship Id="rId4" Type="http://schemas.openxmlformats.org/officeDocument/2006/relationships/hyperlink" Target="https://doi.org/10.3390/" TargetMode="Externa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5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458788" y="2636838"/>
            <a:ext cx="84248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r-HR" altLang="sr-Latn-RS" sz="2400" dirty="0">
              <a:solidFill>
                <a:schemeClr val="tx2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hr-HR" altLang="sr-Latn-RS" sz="2600" dirty="0"/>
              <a:t>High-resolution seismic imaging of the sub-bottom </a:t>
            </a:r>
            <a:r>
              <a:rPr lang="hr-HR" altLang="sr-Latn-RS" sz="2600" dirty="0" smtClean="0"/>
              <a:t>Quaternary </a:t>
            </a:r>
            <a:r>
              <a:rPr lang="hr-HR" altLang="sr-Latn-RS" sz="2600" dirty="0"/>
              <a:t>deposits revealed an active fault in the Vinodol-Velebit channel (Kvarner, Croatia)</a:t>
            </a:r>
          </a:p>
          <a:p>
            <a:pPr>
              <a:buFont typeface="Arial" panose="020B0604020202020204" pitchFamily="34" charset="0"/>
              <a:buNone/>
            </a:pPr>
            <a:endParaRPr lang="hr-HR" altLang="sr-Latn-RS" sz="1600" dirty="0"/>
          </a:p>
          <a:p>
            <a:pPr algn="ctr">
              <a:buFont typeface="Arial" panose="020B0604020202020204" pitchFamily="34" charset="0"/>
              <a:buNone/>
            </a:pPr>
            <a:r>
              <a:rPr lang="hr-HR" altLang="sr-Latn-RS" sz="1600" u="sng" dirty="0"/>
              <a:t>Tvrtko Korbar</a:t>
            </a:r>
            <a:r>
              <a:rPr lang="hr-HR" altLang="sr-Latn-RS" sz="1600" u="sng" baseline="30000" dirty="0"/>
              <a:t>1</a:t>
            </a:r>
            <a:r>
              <a:rPr lang="hr-HR" altLang="sr-Latn-RS" sz="1600" dirty="0"/>
              <a:t>, Ozren Hasan</a:t>
            </a:r>
            <a:r>
              <a:rPr lang="hr-HR" altLang="sr-Latn-RS" sz="1600" baseline="30000" dirty="0"/>
              <a:t>1</a:t>
            </a:r>
            <a:r>
              <a:rPr lang="hr-HR" altLang="sr-Latn-RS" sz="1600" dirty="0"/>
              <a:t>, Dea Brunović</a:t>
            </a:r>
            <a:r>
              <a:rPr lang="hr-HR" altLang="sr-Latn-RS" sz="1600" baseline="30000" dirty="0"/>
              <a:t>1</a:t>
            </a:r>
            <a:r>
              <a:rPr lang="hr-HR" altLang="sr-Latn-RS" sz="1600" dirty="0"/>
              <a:t>, Snježana Markušić</a:t>
            </a:r>
            <a:r>
              <a:rPr lang="hr-HR" altLang="sr-Latn-RS" sz="1600" baseline="30000" dirty="0"/>
              <a:t>2</a:t>
            </a:r>
          </a:p>
          <a:p>
            <a:pPr algn="ctr">
              <a:buFont typeface="Arial" panose="020B0604020202020204" pitchFamily="34" charset="0"/>
              <a:buNone/>
            </a:pPr>
            <a:endParaRPr lang="hr-HR" altLang="sr-Latn-RS" sz="1600" dirty="0"/>
          </a:p>
          <a:p>
            <a:pPr algn="ctr">
              <a:buFont typeface="Arial" panose="020B0604020202020204" pitchFamily="34" charset="0"/>
              <a:buNone/>
            </a:pPr>
            <a:endParaRPr lang="hr-HR" altLang="sr-Latn-RS" sz="1600" dirty="0"/>
          </a:p>
          <a:p>
            <a:pPr algn="ctr">
              <a:buFont typeface="Arial" panose="020B0604020202020204" pitchFamily="34" charset="0"/>
              <a:buNone/>
            </a:pPr>
            <a:r>
              <a:rPr lang="hr-HR" altLang="sr-Latn-RS" sz="1400" b="0" baseline="30000" dirty="0"/>
              <a:t>1 </a:t>
            </a:r>
            <a:r>
              <a:rPr lang="hr-HR" altLang="sr-Latn-RS" sz="1400" b="0" dirty="0"/>
              <a:t>Croatian Geological Survey, Milana Sachsa 2, Zagreb, CROATIA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hr-HR" altLang="sr-Latn-RS" sz="1400" b="0" baseline="30000" dirty="0"/>
              <a:t>2 </a:t>
            </a:r>
            <a:r>
              <a:rPr lang="en-GB" altLang="sr-Latn-RS" sz="1400" b="0" dirty="0"/>
              <a:t>Department of Geophysics, Faculty of Science, University of Zagreb, </a:t>
            </a:r>
            <a:r>
              <a:rPr lang="en-GB" altLang="sr-Latn-RS" sz="1400" b="0" dirty="0" err="1"/>
              <a:t>Horvatovac</a:t>
            </a:r>
            <a:r>
              <a:rPr lang="en-GB" altLang="sr-Latn-RS" sz="1400" b="0" dirty="0"/>
              <a:t> 95, Zagreb, CROATIA</a:t>
            </a:r>
            <a:endParaRPr lang="hr-HR" altLang="sr-Latn-RS" sz="1400" b="0" dirty="0">
              <a:solidFill>
                <a:schemeClr val="tx2"/>
              </a:solidFill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84763"/>
            <a:ext cx="11525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7812088" y="3789363"/>
          <a:ext cx="8493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orelDRAW" r:id="rId4" imgW="1514856" imgH="1514856" progId="CorelDraw.Graphic.19">
                  <p:embed/>
                </p:oleObj>
              </mc:Choice>
              <mc:Fallback>
                <p:oleObj name="CorelDRAW" r:id="rId4" imgW="1514856" imgH="1514856" progId="CorelDraw.Graphic.1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3789363"/>
                        <a:ext cx="8493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12223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700"/>
            <a:ext cx="863123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itle 1"/>
          <p:cNvSpPr txBox="1">
            <a:spLocks/>
          </p:cNvSpPr>
          <p:nvPr/>
        </p:nvSpPr>
        <p:spPr bwMode="auto">
          <a:xfrm>
            <a:off x="107950" y="6327775"/>
            <a:ext cx="89281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0">
                <a:solidFill>
                  <a:schemeClr val="bg1"/>
                </a:solidFill>
              </a:rPr>
              <a:t>Vienna, Austria  ORAL - ON SITE, 15 April 2024      TS3.3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44550"/>
            <a:ext cx="4113212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287463"/>
            <a:ext cx="4545012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Thus, we focused on the Vinodol and Velebit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channels </a:t>
            </a:r>
            <a:r>
              <a:rPr lang="hr-HR" altLang="sr-Latn-RS" sz="1400" b="0" dirty="0">
                <a:solidFill>
                  <a:schemeClr val="bg1"/>
                </a:solidFill>
              </a:rPr>
              <a:t>that are characterized by detected bottom and sub-bottom faulting...</a:t>
            </a:r>
          </a:p>
        </p:txBody>
      </p:sp>
      <p:pic>
        <p:nvPicPr>
          <p:cNvPr id="122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25838"/>
            <a:ext cx="91440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...along the fault zone up to a hundered meters wide...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052513"/>
            <a:ext cx="922496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...and possible features related to LIQUEFACTION, i.e. high amplitude reflections within the Late Pleistocene topmost unit (on the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right).</a:t>
            </a:r>
            <a:endParaRPr lang="hr-HR" altLang="sr-Latn-RS" sz="14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6145213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The fault zone is characterized mostly by downfaulted beds between the faults...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9144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...since most profiles show downthrown beds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between </a:t>
            </a:r>
            <a:r>
              <a:rPr lang="hr-HR" altLang="sr-Latn-RS" sz="1400" b="0" dirty="0">
                <a:solidFill>
                  <a:schemeClr val="bg1"/>
                </a:solidFill>
              </a:rPr>
              <a:t>the faults...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/>
          <a:stretch>
            <a:fillRect/>
          </a:stretch>
        </p:blipFill>
        <p:spPr bwMode="auto">
          <a:xfrm>
            <a:off x="1908175" y="908050"/>
            <a:ext cx="5256213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...and significant throw during the Late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Pleistocene</a:t>
            </a:r>
            <a:r>
              <a:rPr lang="hr-HR" altLang="sr-Latn-RS" sz="1400" b="0" dirty="0">
                <a:solidFill>
                  <a:schemeClr val="bg1"/>
                </a:solidFill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5"/>
            <a:ext cx="9144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...but some also upthrown beds at the points along the zone where the faults cross-cut each other, that is typical for STRIKE-SLIP faults.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4537075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Fault mechanism solutions (FMS) in the area show NW-SE and NE-SW striking, predominantly strike-slip faults (Markušić et al., 2019).</a:t>
            </a: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We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focused on Vinodol-Velebit channels </a:t>
            </a:r>
            <a:r>
              <a:rPr lang="hr-HR" altLang="sr-Latn-RS" sz="1400" b="0" dirty="0">
                <a:solidFill>
                  <a:schemeClr val="bg1"/>
                </a:solidFill>
              </a:rPr>
              <a:t>area, where updated FMS show only strike-slip faults characterized by strange NNW-SSE, N-S, W-E, and WSW-ENE strikes (Markušić, this paper)...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58838"/>
            <a:ext cx="431958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"/>
          <a:stretch>
            <a:fillRect/>
          </a:stretch>
        </p:blipFill>
        <p:spPr bwMode="auto">
          <a:xfrm>
            <a:off x="5903913" y="2514600"/>
            <a:ext cx="32051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7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CorelDRAW" r:id="rId4" imgW="1135639" imgH="1135080" progId="CorelDraw.Graphic.19">
                  <p:embed/>
                </p:oleObj>
              </mc:Choice>
              <mc:Fallback>
                <p:oleObj name="CorelDRAW" r:id="rId4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893763"/>
            <a:ext cx="6181725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Thus, strike-slip fault detected in the Vinodol-Velebit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channel could </a:t>
            </a:r>
            <a:r>
              <a:rPr lang="hr-HR" altLang="sr-Latn-RS" sz="1400" b="0" dirty="0">
                <a:solidFill>
                  <a:schemeClr val="bg1"/>
                </a:solidFill>
              </a:rPr>
              <a:t>be SE continuation of the faults mapped in Jadranovo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area. However, there is a discrepancy in </a:t>
            </a:r>
            <a:r>
              <a:rPr lang="hr-HR" altLang="sr-Latn-RS" sz="1400" b="0" dirty="0">
                <a:solidFill>
                  <a:schemeClr val="bg1"/>
                </a:solidFill>
              </a:rPr>
              <a:t>the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hypocenters, the faults, and FMSs (</a:t>
            </a:r>
            <a:r>
              <a:rPr lang="hr-HR" altLang="sr-Latn-RS" sz="1400" b="0" dirty="0">
                <a:solidFill>
                  <a:schemeClr val="bg1"/>
                </a:solidFill>
              </a:rPr>
              <a:t>Korbar et al., 2020)...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8027988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itle 1"/>
          <p:cNvSpPr txBox="1">
            <a:spLocks/>
          </p:cNvSpPr>
          <p:nvPr/>
        </p:nvSpPr>
        <p:spPr bwMode="auto">
          <a:xfrm>
            <a:off x="0" y="637857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Location map of the NW part of the External Dinarides (Korbar, 2009),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overview geological map (HGI, 2009; Korbar et al., 2020), and regional tectonic scheme (Picha, 2002).</a:t>
            </a: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58838"/>
            <a:ext cx="90011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r-HR" altLang="sr-Latn-RS" sz="1300" b="0" dirty="0">
                <a:solidFill>
                  <a:schemeClr val="bg1"/>
                </a:solidFill>
              </a:rPr>
              <a:t>...possibly due to </a:t>
            </a:r>
            <a:r>
              <a:rPr lang="hr-HR" altLang="sr-Latn-RS" sz="1300" b="0" dirty="0" smtClean="0">
                <a:solidFill>
                  <a:schemeClr val="bg1"/>
                </a:solidFill>
              </a:rPr>
              <a:t>deep crustal transversal </a:t>
            </a:r>
            <a:r>
              <a:rPr lang="hr-HR" altLang="sr-Latn-RS" sz="1300" b="0" dirty="0">
                <a:solidFill>
                  <a:schemeClr val="bg1"/>
                </a:solidFill>
              </a:rPr>
              <a:t>faults recognized as the Kvarner fault </a:t>
            </a:r>
            <a:r>
              <a:rPr lang="hr-HR" altLang="sr-Latn-RS" sz="1300" b="0" dirty="0" smtClean="0">
                <a:solidFill>
                  <a:schemeClr val="bg1"/>
                </a:solidFill>
              </a:rPr>
              <a:t>zone, although </a:t>
            </a:r>
            <a:r>
              <a:rPr lang="hr-HR" altLang="sr-Latn-RS" sz="1300" b="0" dirty="0">
                <a:solidFill>
                  <a:schemeClr val="bg1"/>
                </a:solidFill>
              </a:rPr>
              <a:t>the </a:t>
            </a:r>
            <a:r>
              <a:rPr lang="hr-HR" altLang="sr-Latn-RS" sz="1300" b="0" dirty="0" smtClean="0">
                <a:solidFill>
                  <a:schemeClr val="bg1"/>
                </a:solidFill>
              </a:rPr>
              <a:t>offshore data revealed its inactivity south of Istria (Kamenski </a:t>
            </a:r>
            <a:r>
              <a:rPr lang="hr-HR" altLang="sr-Latn-RS" sz="1300" b="0" dirty="0">
                <a:solidFill>
                  <a:schemeClr val="bg1"/>
                </a:solidFill>
              </a:rPr>
              <a:t>and Korbar, </a:t>
            </a:r>
            <a:r>
              <a:rPr lang="hr-HR" altLang="sr-Latn-RS" sz="1300" b="0" dirty="0" smtClean="0">
                <a:solidFill>
                  <a:schemeClr val="bg1"/>
                </a:solidFill>
              </a:rPr>
              <a:t>2023) while the faults in Vinodol-Velebit area are obviously active.</a:t>
            </a:r>
            <a:endParaRPr lang="hr-HR" altLang="sr-Latn-RS" sz="1300" b="0" dirty="0">
              <a:solidFill>
                <a:schemeClr val="bg1"/>
              </a:solidFill>
            </a:endParaRP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597"/>
          <a:stretch>
            <a:fillRect/>
          </a:stretch>
        </p:blipFill>
        <p:spPr bwMode="auto">
          <a:xfrm>
            <a:off x="2627313" y="909638"/>
            <a:ext cx="34575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725" y="2420938"/>
            <a:ext cx="647700" cy="936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sr-Latn-RS" sz="1400" b="0" dirty="0" smtClean="0">
                <a:solidFill>
                  <a:schemeClr val="bg1"/>
                </a:solidFill>
              </a:rPr>
              <a:t>The presented </a:t>
            </a:r>
            <a:r>
              <a:rPr lang="hr-HR" altLang="sr-Latn-RS" sz="1400" b="0" dirty="0">
                <a:solidFill>
                  <a:schemeClr val="bg1"/>
                </a:solidFill>
              </a:rPr>
              <a:t>results yield the first direct evidence of an active fault in this part of the External Dinarides (Korbar et al., in prep). This was part of a comprehensive research in the area within the past GEOSEKVA project.</a:t>
            </a:r>
          </a:p>
        </p:txBody>
      </p:sp>
      <p:pic>
        <p:nvPicPr>
          <p:cNvPr id="2458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08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sr-Latn-RS" sz="2000" b="0" dirty="0">
                <a:solidFill>
                  <a:schemeClr val="bg1"/>
                </a:solidFill>
              </a:rPr>
              <a:t>THANK YOU FOR YOUR ATTENTION AND POSSIBLE COMMENTS</a:t>
            </a:r>
          </a:p>
        </p:txBody>
      </p:sp>
      <p:pic>
        <p:nvPicPr>
          <p:cNvPr id="2560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458788" y="908050"/>
            <a:ext cx="84248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r-HR" sz="1400" b="0" dirty="0" smtClean="0"/>
              <a:t> </a:t>
            </a:r>
            <a:endParaRPr lang="hr-HR" sz="140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1400" b="0" dirty="0" smtClean="0"/>
              <a:t>HGI (2009). Geological map of the Republic of Croatia in scale 1:300.000. Hrvatski geološki institut - Croatian Geological Survey, available at </a:t>
            </a:r>
            <a:r>
              <a:rPr lang="hr-HR" sz="1400" b="0" dirty="0" smtClean="0">
                <a:hlinkClick r:id="rId3"/>
              </a:rPr>
              <a:t>http://webgis.hgi-cgs.hr/gk300/default.aspx</a:t>
            </a:r>
            <a:endParaRPr lang="hr-HR" sz="1400" b="0" dirty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GB" sz="1400" b="0" dirty="0" smtClean="0"/>
              <a:t>Kamenski A., Korbar T. (2023). Platform-to-Basin Evolution of a Tectonically Indistinct Part of a Multiple Foreland—Analysis of a 3D Seismic Block in the Northern Adriatic Sea (Croatian Offshore). Geosciences, 13(11):323. </a:t>
            </a:r>
            <a:r>
              <a:rPr lang="hr-HR" sz="1400" b="0" u="sng" dirty="0" smtClean="0">
                <a:hlinkClick r:id="rId4"/>
              </a:rPr>
              <a:t>https://doi.org/10.3390/</a:t>
            </a:r>
            <a:endParaRPr lang="hr-HR" sz="1400" b="0" u="sng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400" b="0" dirty="0" smtClean="0"/>
              <a:t>Kastelic, V., Vannoli, P., Burrato, P., Fracassi, U., Tiberti, M.M. and Valensise, G. (2013). </a:t>
            </a:r>
            <a:r>
              <a:rPr lang="hr-HR" sz="1400" b="0" dirty="0" smtClean="0"/>
              <a:t>Seismogenic sources in the Adriatic Domain. Mar. Petrol. Geol. 42, 191–213. doi: 10.1016/j.marpetgeo.2012.08.002.</a:t>
            </a:r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1400" b="0" dirty="0" smtClean="0"/>
              <a:t>Korbar, T., 2009. Orogenic evolution of the External Dinarides in the NE Adriatic region: a model constrained by tectonostratigraphy of Upper Cretaceous to Paleogene carbonates. Earth-Science Reviews, 96, 4, 296-312. </a:t>
            </a:r>
            <a:r>
              <a:rPr lang="en-GB" sz="1400" b="0" u="sng" dirty="0" smtClean="0">
                <a:hlinkClick r:id="rId5"/>
              </a:rPr>
              <a:t>https://doi.org/10.1016/j.earscirev.2009.07.004</a:t>
            </a:r>
            <a:r>
              <a:rPr lang="en-GB" sz="1400" b="0" dirty="0" smtClean="0"/>
              <a:t> </a:t>
            </a: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400" b="0" dirty="0" smtClean="0"/>
              <a:t>Korbar, T., Markušić, S., Hasan, O., Fuček, L., Brunović, D., Belić, N., Palenik, D., Kastelic, V. (2020). Active Tectonics in the Kvarner Region (External Dinarides, Croatia)—An Alternative Approach Based on Focused Geological Mapping, 3D Seismological, and Shallow Seismic Imaging Data. Front. Earth Sci. 8: 582797. </a:t>
            </a:r>
            <a:r>
              <a:rPr lang="it-IT" sz="1400" b="0" u="sng" dirty="0" smtClean="0">
                <a:hlinkClick r:id="rId6"/>
              </a:rPr>
              <a:t>https://doi.org/10.3389/feart.2020.582797</a:t>
            </a:r>
            <a:r>
              <a:rPr lang="it-IT" sz="1400" b="0" dirty="0" smtClean="0"/>
              <a:t>.</a:t>
            </a: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hr-HR" sz="1400" b="0" dirty="0" smtClean="0"/>
              <a:t>Markušić, S., Stanko, D., Korbar, T. and Sović, I. (2019). Estimation of near-surface attenuation in the tectonically complex contact area of the northwestern External Dinarides and the Adriatic foreland. Nat. Hazards Earth Syst. Sci. 19, 2701</a:t>
            </a:r>
            <a:r>
              <a:rPr lang="it-IT" sz="1400" b="0" dirty="0" smtClean="0"/>
              <a:t>–</a:t>
            </a:r>
            <a:r>
              <a:rPr lang="hr-HR" sz="1400" b="0" dirty="0" smtClean="0"/>
              <a:t>2714.</a:t>
            </a:r>
          </a:p>
          <a:p>
            <a:pPr indent="-45720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hr-HR" sz="1400" b="0" dirty="0" smtClean="0"/>
          </a:p>
          <a:p>
            <a:pPr indent="-457200">
              <a:spcBef>
                <a:spcPts val="0"/>
              </a:spcBef>
              <a:buNone/>
              <a:defRPr/>
            </a:pPr>
            <a:r>
              <a:rPr lang="hr-HR" sz="1400" b="0" dirty="0" smtClean="0"/>
              <a:t>Picha, F.J. (2002). Late orogenic strike-slip faulting and escape tectonics in frontal Dinarides-Hellenides, Croatia, Yugoslavia, Albania and Greece. AAPG Bulletin 86/9, 1659</a:t>
            </a:r>
            <a:r>
              <a:rPr lang="it-IT" sz="1400" b="0" dirty="0" smtClean="0"/>
              <a:t>–</a:t>
            </a:r>
            <a:r>
              <a:rPr lang="hr-HR" sz="1400" b="0" dirty="0" smtClean="0"/>
              <a:t>1671.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hr-HR" sz="1400" b="0" dirty="0" smtClean="0"/>
              <a:t> </a:t>
            </a:r>
          </a:p>
        </p:txBody>
      </p:sp>
      <p:graphicFrame>
        <p:nvGraphicFramePr>
          <p:cNvPr id="26627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CorelDRAW" r:id="rId7" imgW="1135639" imgH="1135080" progId="CorelDraw.Graphic.19">
                  <p:embed/>
                </p:oleObj>
              </mc:Choice>
              <mc:Fallback>
                <p:oleObj name="CorelDRAW" r:id="rId7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r-HR" altLang="sr-Latn-RS" sz="2000" b="0" dirty="0" smtClean="0">
                <a:solidFill>
                  <a:schemeClr val="bg1"/>
                </a:solidFill>
              </a:rPr>
              <a:t>SELECTED REFERENCES</a:t>
            </a:r>
            <a:endParaRPr lang="hr-HR" altLang="sr-Latn-RS" sz="2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itle 1"/>
          <p:cNvSpPr txBox="1">
            <a:spLocks/>
          </p:cNvSpPr>
          <p:nvPr/>
        </p:nvSpPr>
        <p:spPr bwMode="auto">
          <a:xfrm>
            <a:off x="0" y="6381750"/>
            <a:ext cx="9144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Regional seismicity (from Markušić et al., 2019) suggests that an active fault zone along NW part of the External Dinarides is generally striking NW-SE (Dinaric strike). We will focus on the NE Kvarner area (yellow frame).</a:t>
            </a:r>
          </a:p>
        </p:txBody>
      </p:sp>
      <p:pic>
        <p:nvPicPr>
          <p:cNvPr id="512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63600"/>
            <a:ext cx="58324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9050"/>
          <a:stretch>
            <a:fillRect/>
          </a:stretch>
        </p:blipFill>
        <p:spPr bwMode="auto">
          <a:xfrm>
            <a:off x="4044950" y="889000"/>
            <a:ext cx="50831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7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CorelDRAW" r:id="rId4" imgW="1135639" imgH="1135080" progId="CorelDraw.Graphic.19">
                  <p:embed/>
                </p:oleObj>
              </mc:Choice>
              <mc:Fallback>
                <p:oleObj name="CorelDRAW" r:id="rId4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itle 1"/>
          <p:cNvSpPr txBox="1">
            <a:spLocks/>
          </p:cNvSpPr>
          <p:nvPr/>
        </p:nvSpPr>
        <p:spPr bwMode="auto">
          <a:xfrm>
            <a:off x="0" y="6381750"/>
            <a:ext cx="91281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Local seismicity (from Korbar et al., 2020) and proposed composite seismogenic sources (EPOS; Kastelic et al., 2013). The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latter </a:t>
            </a:r>
            <a:r>
              <a:rPr lang="hr-HR" altLang="sr-Latn-RS" sz="1400" b="0" dirty="0">
                <a:solidFill>
                  <a:schemeClr val="bg1"/>
                </a:solidFill>
              </a:rPr>
              <a:t>(right picture) suggests NW-SE striking and NE dipping active faults in the area.</a:t>
            </a: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/>
          <a:stretch>
            <a:fillRect/>
          </a:stretch>
        </p:blipFill>
        <p:spPr bwMode="auto">
          <a:xfrm>
            <a:off x="0" y="889000"/>
            <a:ext cx="4765675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3"/>
          <a:stretch>
            <a:fillRect/>
          </a:stretch>
        </p:blipFill>
        <p:spPr bwMode="auto">
          <a:xfrm>
            <a:off x="4765675" y="1412875"/>
            <a:ext cx="427672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1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orelDRAW" r:id="rId4" imgW="1135639" imgH="1135080" progId="CorelDraw.Graphic.19">
                  <p:embed/>
                </p:oleObj>
              </mc:Choice>
              <mc:Fallback>
                <p:oleObj name="CorelDRAW" r:id="rId4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With the aim to check neotectonic deformations and possible surface faulting we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acquired </a:t>
            </a:r>
            <a:r>
              <a:rPr lang="hr-HR" altLang="sr-Latn-RS" sz="1400" b="0" dirty="0">
                <a:solidFill>
                  <a:schemeClr val="bg1"/>
                </a:solidFill>
              </a:rPr>
              <a:t>systematic shallow sub-bottom seismic survey (Hasan and Brunović, this paper) along the supposed active fault zones (tracklines).</a:t>
            </a:r>
          </a:p>
        </p:txBody>
      </p:sp>
      <p:pic>
        <p:nvPicPr>
          <p:cNvPr id="717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/>
          <a:stretch>
            <a:fillRect/>
          </a:stretch>
        </p:blipFill>
        <p:spPr bwMode="auto">
          <a:xfrm>
            <a:off x="0" y="889000"/>
            <a:ext cx="4765675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69950"/>
            <a:ext cx="896461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5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orelDRAW" r:id="rId4" imgW="1135639" imgH="1135080" progId="CorelDraw.Graphic.19">
                  <p:embed/>
                </p:oleObj>
              </mc:Choice>
              <mc:Fallback>
                <p:oleObj name="CorelDRAW" r:id="rId4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>
                <a:solidFill>
                  <a:schemeClr val="bg1"/>
                </a:solidFill>
              </a:rPr>
              <a:t>The Rijeka Bay seismic images have not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revealed </a:t>
            </a:r>
            <a:r>
              <a:rPr lang="hr-HR" altLang="sr-Latn-RS" sz="1400" b="0" dirty="0">
                <a:solidFill>
                  <a:schemeClr val="bg1"/>
                </a:solidFill>
              </a:rPr>
              <a:t>any active surface faulting (Hasan and Brunović, 2020 unpublished)...</a:t>
            </a:r>
          </a:p>
        </p:txBody>
      </p:sp>
      <p:pic>
        <p:nvPicPr>
          <p:cNvPr id="819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71538"/>
            <a:ext cx="250507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...but possible features related to LIQUEFACTION, OR!?...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50900"/>
            <a:ext cx="8929688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>
                <a:solidFill>
                  <a:schemeClr val="bg1"/>
                </a:solidFill>
              </a:rPr>
              <a:t>...along the Late Pleistocene Deformation Zone (yellow lines)...</a:t>
            </a: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863600"/>
            <a:ext cx="53467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8102600" y="0"/>
          <a:ext cx="7842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CorelDRAW" r:id="rId3" imgW="1135639" imgH="1135080" progId="CorelDraw.Graphic.19">
                  <p:embed/>
                </p:oleObj>
              </mc:Choice>
              <mc:Fallback>
                <p:oleObj name="CorelDRAW" r:id="rId3" imgW="1135639" imgH="1135080" progId="CorelDraw.Graphic.19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0"/>
                        <a:ext cx="7842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itle 1"/>
          <p:cNvSpPr txBox="1">
            <a:spLocks/>
          </p:cNvSpPr>
          <p:nvPr/>
        </p:nvSpPr>
        <p:spPr bwMode="auto">
          <a:xfrm>
            <a:off x="0" y="6381750"/>
            <a:ext cx="9128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400" b="0" dirty="0" smtClean="0">
                <a:solidFill>
                  <a:schemeClr val="bg1"/>
                </a:solidFill>
              </a:rPr>
              <a:t>...that </a:t>
            </a:r>
            <a:r>
              <a:rPr lang="hr-HR" altLang="sr-Latn-RS" sz="1400" b="0" dirty="0">
                <a:solidFill>
                  <a:schemeClr val="bg1"/>
                </a:solidFill>
              </a:rPr>
              <a:t>is characterized by Late Pleistocene faults that only partly affects older Holocene sediments and have no surface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ruptures </a:t>
            </a:r>
            <a:r>
              <a:rPr lang="hr-HR" altLang="sr-Latn-RS" sz="1400" b="0" dirty="0">
                <a:solidFill>
                  <a:schemeClr val="bg1"/>
                </a:solidFill>
              </a:rPr>
              <a:t>(Korbar et al., 2020), although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muddy sediment </a:t>
            </a:r>
            <a:r>
              <a:rPr lang="hr-HR" altLang="sr-Latn-RS" sz="1400" b="0" dirty="0">
                <a:solidFill>
                  <a:schemeClr val="bg1"/>
                </a:solidFill>
              </a:rPr>
              <a:t>can camuflage a small </a:t>
            </a:r>
            <a:r>
              <a:rPr lang="hr-HR" altLang="sr-Latn-RS" sz="1400" b="0" dirty="0" smtClean="0">
                <a:solidFill>
                  <a:schemeClr val="bg1"/>
                </a:solidFill>
              </a:rPr>
              <a:t>displacement the bottom.</a:t>
            </a:r>
            <a:endParaRPr lang="hr-HR" altLang="sr-Latn-RS" sz="1400" b="0" dirty="0">
              <a:solidFill>
                <a:schemeClr val="bg1"/>
              </a:solidFill>
            </a:endParaRP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5888"/>
            <a:ext cx="1387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13684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088"/>
            <a:ext cx="914400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HGI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PowerPoint_HGI1</Template>
  <TotalTime>7291</TotalTime>
  <Words>954</Words>
  <Application>Microsoft Office PowerPoint</Application>
  <PresentationFormat>On-screen Show (4:3)</PresentationFormat>
  <Paragraphs>47</Paragraphs>
  <Slides>23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Arial</vt:lpstr>
      <vt:lpstr>Calibri</vt:lpstr>
      <vt:lpstr>PowerPoint_HGI1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tkorbar</dc:creator>
  <cp:lastModifiedBy>Korbar, Tvrtko</cp:lastModifiedBy>
  <cp:revision>537</cp:revision>
  <dcterms:created xsi:type="dcterms:W3CDTF">2013-01-29T10:55:50Z</dcterms:created>
  <dcterms:modified xsi:type="dcterms:W3CDTF">2024-04-12T14:53:08Z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