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63" r:id="rId3"/>
    <p:sldId id="265" r:id="rId4"/>
    <p:sldId id="266" r:id="rId5"/>
    <p:sldId id="269" r:id="rId6"/>
    <p:sldId id="270" r:id="rId7"/>
    <p:sldId id="274" r:id="rId8"/>
    <p:sldId id="27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7559" userDrawn="1">
          <p15:clr>
            <a:srgbClr val="F26B43"/>
          </p15:clr>
        </p15:guide>
        <p15:guide id="4" pos="3386" userDrawn="1">
          <p15:clr>
            <a:srgbClr val="A4A3A4"/>
          </p15:clr>
        </p15:guide>
        <p15:guide id="5" orient="horz" pos="4269" userDrawn="1">
          <p15:clr>
            <a:srgbClr val="F26B43"/>
          </p15:clr>
        </p15:guide>
        <p15:guide id="7" pos="121" userDrawn="1">
          <p15:clr>
            <a:srgbClr val="F26B43"/>
          </p15:clr>
        </p15:guide>
        <p15:guide id="8" orient="horz" pos="504" userDrawn="1">
          <p15:clr>
            <a:srgbClr val="F26B43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00"/>
    <a:srgbClr val="15298B"/>
    <a:srgbClr val="008000"/>
    <a:srgbClr val="585757"/>
    <a:srgbClr val="0072BC"/>
    <a:srgbClr val="335AFF"/>
    <a:srgbClr val="0073BD"/>
    <a:srgbClr val="005996"/>
    <a:srgbClr val="E6E6E6"/>
    <a:srgbClr val="A8A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7765" autoAdjust="0"/>
  </p:normalViewPr>
  <p:slideViewPr>
    <p:cSldViewPr snapToGrid="0" showGuides="1">
      <p:cViewPr varScale="1">
        <p:scale>
          <a:sx n="73" d="100"/>
          <a:sy n="73" d="100"/>
        </p:scale>
        <p:origin x="1950" y="72"/>
      </p:cViewPr>
      <p:guideLst>
        <p:guide pos="7559"/>
        <p:guide pos="3386"/>
        <p:guide orient="horz" pos="4269"/>
        <p:guide pos="121"/>
        <p:guide orient="horz" pos="5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527E3-CFB0-4110-8DF9-6FE4518B57C2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7560E-F015-4C21-A5C6-7470C00812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69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5335A-7C87-4947-8EFB-934322477F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7560E-F015-4C21-A5C6-7470C008124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80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7560E-F015-4C21-A5C6-7470C008124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184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7560E-F015-4C21-A5C6-7470C008124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0730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7560E-F015-4C21-A5C6-7470C008124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7461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7560E-F015-4C21-A5C6-7470C008124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4993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7560E-F015-4C21-A5C6-7470C008124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2523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7560E-F015-4C21-A5C6-7470C008124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800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1943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537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222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012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211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67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844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85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415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039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6841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A3B5A8-EBFD-4F1C-BF05-25D29F9D181B}" type="datetimeFigureOut">
              <a:rPr lang="ko-KR" altLang="en-US" smtClean="0"/>
              <a:t>2024-04-13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B5A3F-6541-4EA8-9734-24B756CFDC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211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18" Type="http://schemas.openxmlformats.org/officeDocument/2006/relationships/image" Target="../media/image21.jpeg"/><Relationship Id="rId3" Type="http://schemas.openxmlformats.org/officeDocument/2006/relationships/image" Target="../media/image9.jp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11" Type="http://schemas.openxmlformats.org/officeDocument/2006/relationships/image" Target="../media/image14.jpg"/><Relationship Id="rId5" Type="http://schemas.openxmlformats.org/officeDocument/2006/relationships/image" Target="../media/image4.png"/><Relationship Id="rId15" Type="http://schemas.openxmlformats.org/officeDocument/2006/relationships/image" Target="../media/image18.jpg"/><Relationship Id="rId10" Type="http://schemas.openxmlformats.org/officeDocument/2006/relationships/image" Target="../media/image13.jpeg"/><Relationship Id="rId19" Type="http://schemas.openxmlformats.org/officeDocument/2006/relationships/image" Target="../media/image22.jpg"/><Relationship Id="rId4" Type="http://schemas.openxmlformats.org/officeDocument/2006/relationships/image" Target="../media/image3.png"/><Relationship Id="rId9" Type="http://schemas.openxmlformats.org/officeDocument/2006/relationships/image" Target="../media/image12.jp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물, 항공 사진, 공중의, 야외이(가) 표시된 사진&#10;&#10;자동 생성된 설명">
            <a:extLst>
              <a:ext uri="{FF2B5EF4-FFF2-40B4-BE49-F238E27FC236}">
                <a16:creationId xmlns:a16="http://schemas.microsoft.com/office/drawing/2014/main" id="{A7F472AE-C147-091C-D55E-7A9BB354E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42175" b="18475"/>
          <a:stretch/>
        </p:blipFill>
        <p:spPr>
          <a:xfrm>
            <a:off x="0" y="1"/>
            <a:ext cx="12192000" cy="36576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FB4ADC7-D080-4440-BC73-FDDA6AF74B91}"/>
              </a:ext>
            </a:extLst>
          </p:cNvPr>
          <p:cNvSpPr>
            <a:spLocks/>
          </p:cNvSpPr>
          <p:nvPr/>
        </p:nvSpPr>
        <p:spPr>
          <a:xfrm>
            <a:off x="0" y="1"/>
            <a:ext cx="12192000" cy="365759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6D8DB-E421-4711-A2E0-5A4477E15C43}"/>
              </a:ext>
            </a:extLst>
          </p:cNvPr>
          <p:cNvSpPr txBox="1"/>
          <p:nvPr/>
        </p:nvSpPr>
        <p:spPr>
          <a:xfrm>
            <a:off x="1186770" y="997803"/>
            <a:ext cx="9811657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FFD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depositional age </a:t>
            </a:r>
            <a:r>
              <a:rPr lang="en-US" sz="3600" dirty="0">
                <a:solidFill>
                  <a:srgbClr val="FFD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3600" b="1" dirty="0">
                <a:solidFill>
                  <a:srgbClr val="FFD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provenance</a:t>
            </a:r>
            <a:r>
              <a:rPr lang="en-US" sz="3600" dirty="0">
                <a:solidFill>
                  <a:srgbClr val="FFD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en-US" sz="3600" b="1" dirty="0">
                <a:solidFill>
                  <a:srgbClr val="FFD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Cretaceous </a:t>
            </a:r>
            <a:r>
              <a:rPr lang="en-US" sz="3600" b="1" dirty="0" err="1">
                <a:solidFill>
                  <a:srgbClr val="FFD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Icheonri</a:t>
            </a:r>
            <a:r>
              <a:rPr lang="en-US" sz="3600" b="1" dirty="0">
                <a:solidFill>
                  <a:srgbClr val="FFD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Formation </a:t>
            </a:r>
            <a:r>
              <a:rPr lang="en-US" sz="3600" dirty="0">
                <a:solidFill>
                  <a:srgbClr val="FFD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southeast Korea </a:t>
            </a:r>
          </a:p>
          <a:p>
            <a:pPr algn="ctr"/>
            <a:r>
              <a:rPr lang="en-US" sz="3600" dirty="0">
                <a:solidFill>
                  <a:srgbClr val="FFD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detrital zircon U-Pb dating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EDBC2-C21D-B0A8-79EC-E62BACB6D800}"/>
              </a:ext>
            </a:extLst>
          </p:cNvPr>
          <p:cNvSpPr txBox="1">
            <a:spLocks/>
          </p:cNvSpPr>
          <p:nvPr/>
        </p:nvSpPr>
        <p:spPr>
          <a:xfrm>
            <a:off x="0" y="4049246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u="sng" dirty="0">
                <a:solidFill>
                  <a:srgbClr val="002060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Ga-Yeon Kim</a:t>
            </a:r>
            <a:r>
              <a:rPr lang="en-US" altLang="ko-KR" u="sng" baseline="30000" dirty="0">
                <a:solidFill>
                  <a:srgbClr val="002060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1</a:t>
            </a:r>
            <a: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, Yong-Un Chae</a:t>
            </a:r>
            <a:r>
              <a:rPr lang="en-US" altLang="ko-KR" baseline="30000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1,2</a:t>
            </a:r>
            <a: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, Young Ji Joo</a:t>
            </a:r>
            <a:r>
              <a:rPr lang="en-US" altLang="ko-KR" baseline="30000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2</a:t>
            </a:r>
            <a: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, </a:t>
            </a:r>
            <a:r>
              <a:rPr lang="en-US" altLang="ko-KR" dirty="0" err="1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Taejin</a:t>
            </a:r>
            <a: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Choi</a:t>
            </a:r>
            <a:r>
              <a:rPr lang="en-US" altLang="ko-KR" baseline="30000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3</a:t>
            </a:r>
            <a: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, </a:t>
            </a:r>
            <a:r>
              <a:rPr lang="en-US" altLang="ko-KR" dirty="0" err="1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Hyoun</a:t>
            </a:r>
            <a: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Soo Lim</a:t>
            </a:r>
            <a:r>
              <a:rPr lang="en-US" altLang="ko-KR" baseline="30000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1</a:t>
            </a:r>
            <a:b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</a:br>
            <a:endParaRPr lang="en-US" altLang="ko-KR" dirty="0"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  <a:p>
            <a:pPr algn="ctr"/>
            <a:endParaRPr lang="en-US" altLang="ko-KR" dirty="0"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  <a:p>
            <a:pPr algn="ctr"/>
            <a:r>
              <a:rPr lang="en-US" altLang="ko-KR" baseline="30000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1</a:t>
            </a:r>
            <a: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Pusan National University</a:t>
            </a:r>
          </a:p>
          <a:p>
            <a:pPr algn="ctr"/>
            <a:r>
              <a:rPr lang="en-US" altLang="ko-KR" baseline="30000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2</a:t>
            </a:r>
            <a: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</a:t>
            </a:r>
            <a:r>
              <a:rPr lang="en-US" altLang="ko-KR" dirty="0" err="1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Pukyong</a:t>
            </a:r>
            <a: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National University</a:t>
            </a:r>
          </a:p>
          <a:p>
            <a:pPr algn="ctr"/>
            <a:r>
              <a:rPr lang="en-US" altLang="ko-KR" baseline="30000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3</a:t>
            </a:r>
            <a:r>
              <a:rPr lang="en-US" altLang="ko-KR" dirty="0"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 Korea National University of Education</a:t>
            </a:r>
            <a:r>
              <a:rPr lang="en-US" altLang="ko-KR" dirty="0">
                <a:solidFill>
                  <a:schemeClr val="bg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	</a:t>
            </a:r>
          </a:p>
        </p:txBody>
      </p:sp>
      <p:pic>
        <p:nvPicPr>
          <p:cNvPr id="19" name="그림 18" descr="텍스트, 폰트, 로고, 그래픽이(가) 표시된 사진&#10;&#10;자동 생성된 설명">
            <a:extLst>
              <a:ext uri="{FF2B5EF4-FFF2-40B4-BE49-F238E27FC236}">
                <a16:creationId xmlns:a16="http://schemas.microsoft.com/office/drawing/2014/main" id="{6C69E464-C4D8-4C8C-9268-817F4280C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942" y="6195218"/>
            <a:ext cx="2002971" cy="5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" name="직사각형 3177">
            <a:extLst>
              <a:ext uri="{FF2B5EF4-FFF2-40B4-BE49-F238E27FC236}">
                <a16:creationId xmlns:a16="http://schemas.microsoft.com/office/drawing/2014/main" id="{232DD10D-FD71-B558-BC0F-22A23FF79292}"/>
              </a:ext>
            </a:extLst>
          </p:cNvPr>
          <p:cNvSpPr/>
          <p:nvPr/>
        </p:nvSpPr>
        <p:spPr>
          <a:xfrm>
            <a:off x="0" y="5789119"/>
            <a:ext cx="12192000" cy="10688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1CF48-571C-A1EB-0C59-5F496615F14C}"/>
              </a:ext>
            </a:extLst>
          </p:cNvPr>
          <p:cNvSpPr txBox="1"/>
          <p:nvPr/>
        </p:nvSpPr>
        <p:spPr>
          <a:xfrm>
            <a:off x="192088" y="128593"/>
            <a:ext cx="308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ea typeface="나눔스퀘어 네오 ExtraBold" panose="00000900000000000000" pitchFamily="2" charset="-127"/>
                <a:cs typeface="Calibri" panose="020F0502020204030204" pitchFamily="34" charset="0"/>
              </a:rPr>
              <a:t>01. INTRODUCTION</a:t>
            </a:r>
            <a:endParaRPr lang="ko-KR" altLang="en-US" sz="2800" b="1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rgbClr val="002060"/>
              </a:solidFill>
              <a:latin typeface="Calibri" panose="020F0502020204030204" pitchFamily="34" charset="0"/>
              <a:ea typeface="나눔스퀘어 네오 ExtraBold" panose="00000900000000000000" pitchFamily="2" charset="-12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2E6DF-4984-11ED-0E33-9FF8BF7B8AC1}"/>
              </a:ext>
            </a:extLst>
          </p:cNvPr>
          <p:cNvSpPr txBox="1"/>
          <p:nvPr/>
        </p:nvSpPr>
        <p:spPr>
          <a:xfrm>
            <a:off x="8536569" y="111711"/>
            <a:ext cx="183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4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지역 사회 개발 계획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0196013-5A99-E50C-508E-CC17383E1F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0849"/>
            <a:ext cx="1219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61E9D09E-4627-DD09-EE16-F00A9D27B23F}"/>
              </a:ext>
            </a:extLst>
          </p:cNvPr>
          <p:cNvSpPr/>
          <p:nvPr/>
        </p:nvSpPr>
        <p:spPr>
          <a:xfrm>
            <a:off x="5095816" y="1574257"/>
            <a:ext cx="2000371" cy="264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2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중대재해 예방 </a:t>
            </a:r>
            <a:r>
              <a:rPr lang="ko-KR" altLang="en-US" sz="1000" spc="-2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추진체계 프로세스</a:t>
            </a:r>
            <a:endParaRPr lang="ko-KR" altLang="en-US" sz="1000" spc="-2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ExtraBold" panose="00000900000000000000" pitchFamily="2" charset="-127"/>
              <a:ea typeface="나눔스퀘어 네오 ExtraBold" panose="00000900000000000000" pitchFamily="2" charset="-127"/>
              <a:cs typeface="맑은 고딕 Semilight" panose="020B0502040204020203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2096E90-924C-64EA-37BF-50140D7E01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530996" y="6182448"/>
            <a:ext cx="661004" cy="576811"/>
            <a:chOff x="10664189" y="4619316"/>
            <a:chExt cx="598042" cy="52186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E0A8D5B9-1F34-07A6-6EF7-433A0D5F31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5628" y="4748399"/>
              <a:ext cx="391531" cy="392786"/>
            </a:xfrm>
            <a:prstGeom prst="rect">
              <a:avLst/>
            </a:prstGeom>
            <a:ln w="12700">
              <a:solidFill>
                <a:srgbClr val="FFDE00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BA047A-7F4B-802D-D3F1-300BB78FBD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64189" y="4619316"/>
              <a:ext cx="598042" cy="16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dirty="0">
                  <a:solidFill>
                    <a:srgbClr val="FFDE00"/>
                  </a:solidFill>
                  <a:latin typeface="Microsoft GothicNeo" panose="020B0500000101010101" pitchFamily="50" charset="-127"/>
                  <a:ea typeface="Microsoft GothicNeo" panose="020B0500000101010101" pitchFamily="50" charset="-127"/>
                  <a:cs typeface="Microsoft GothicNeo" panose="020B0500000101010101" pitchFamily="50" charset="-127"/>
                </a:rPr>
                <a:t>EGU24-15199</a:t>
              </a:r>
              <a:endParaRPr lang="ko-KR" altLang="en-US" sz="600" b="1" dirty="0">
                <a:solidFill>
                  <a:srgbClr val="FFDE00"/>
                </a:solidFill>
                <a:latin typeface="Microsoft GothicNeo" panose="020B0500000101010101" pitchFamily="50" charset="-127"/>
                <a:ea typeface="Microsoft GothicNeo" panose="020B0500000101010101" pitchFamily="50" charset="-127"/>
                <a:cs typeface="Microsoft GothicNeo" panose="020B0500000101010101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499CAC9-8494-F0C9-9A74-0EEF4474A2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04685" y="35067"/>
            <a:ext cx="1238923" cy="577932"/>
            <a:chOff x="10359343" y="35067"/>
            <a:chExt cx="1238923" cy="577932"/>
          </a:xfrm>
        </p:grpSpPr>
        <p:pic>
          <p:nvPicPr>
            <p:cNvPr id="10" name="그림 9" descr="상징, 로고, 폰트, 엠블럼이(가) 표시된 사진&#10;&#10;자동 생성된 설명">
              <a:extLst>
                <a:ext uri="{FF2B5EF4-FFF2-40B4-BE49-F238E27FC236}">
                  <a16:creationId xmlns:a16="http://schemas.microsoft.com/office/drawing/2014/main" id="{EA262B2D-1EC1-C833-9013-565739D5984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9343" y="35067"/>
              <a:ext cx="577932" cy="577932"/>
            </a:xfrm>
            <a:prstGeom prst="rect">
              <a:avLst/>
            </a:prstGeom>
          </p:spPr>
        </p:pic>
        <p:pic>
          <p:nvPicPr>
            <p:cNvPr id="16" name="그림 15" descr="그래픽, 폰트, 로고, 상징이(가) 표시된 사진&#10;&#10;자동 생성된 설명">
              <a:extLst>
                <a:ext uri="{FF2B5EF4-FFF2-40B4-BE49-F238E27FC236}">
                  <a16:creationId xmlns:a16="http://schemas.microsoft.com/office/drawing/2014/main" id="{614BFDD5-67E0-1768-89F9-08B241F876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7817" y="72066"/>
              <a:ext cx="620449" cy="491930"/>
            </a:xfrm>
            <a:prstGeom prst="rect">
              <a:avLst/>
            </a:prstGeom>
          </p:spPr>
        </p:pic>
      </p:grpSp>
      <p:sp>
        <p:nvSpPr>
          <p:cNvPr id="3149" name="TextBox 3148">
            <a:extLst>
              <a:ext uri="{FF2B5EF4-FFF2-40B4-BE49-F238E27FC236}">
                <a16:creationId xmlns:a16="http://schemas.microsoft.com/office/drawing/2014/main" id="{C5ECCFB8-D74B-BA1B-ED98-555552A87542}"/>
              </a:ext>
            </a:extLst>
          </p:cNvPr>
          <p:cNvSpPr txBox="1"/>
          <p:nvPr/>
        </p:nvSpPr>
        <p:spPr>
          <a:xfrm>
            <a:off x="5375275" y="750180"/>
            <a:ext cx="6624638" cy="134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The </a:t>
            </a:r>
            <a:r>
              <a:rPr lang="en-US" altLang="ko-KR" sz="2000" b="1" spc="-10" dirty="0" err="1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Gyeongsang</a:t>
            </a:r>
            <a:r>
              <a:rPr lang="en-US" altLang="ko-KR" sz="20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 Basin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A </a:t>
            </a:r>
            <a:r>
              <a:rPr lang="en-US" altLang="ko-KR" b="1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Cretaceous non-marine </a:t>
            </a: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sedimentary basin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Stratigraphically divided into 4 Groups</a:t>
            </a:r>
          </a:p>
        </p:txBody>
      </p:sp>
      <p:sp>
        <p:nvSpPr>
          <p:cNvPr id="3166" name="TextBox 3165">
            <a:extLst>
              <a:ext uri="{FF2B5EF4-FFF2-40B4-BE49-F238E27FC236}">
                <a16:creationId xmlns:a16="http://schemas.microsoft.com/office/drawing/2014/main" id="{4BD216F4-F614-B530-7D24-7C36E2998ACD}"/>
              </a:ext>
            </a:extLst>
          </p:cNvPr>
          <p:cNvSpPr txBox="1"/>
          <p:nvPr/>
        </p:nvSpPr>
        <p:spPr>
          <a:xfrm>
            <a:off x="5375275" y="2154807"/>
            <a:ext cx="6624638" cy="175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The </a:t>
            </a:r>
            <a:r>
              <a:rPr lang="en-US" altLang="ko-KR" sz="2000" b="1" spc="-10" dirty="0" err="1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Yucheon</a:t>
            </a:r>
            <a:r>
              <a:rPr lang="en-US" altLang="ko-KR" sz="20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 Group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Chronostratigraphic correlation is difficult!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The </a:t>
            </a:r>
            <a:r>
              <a:rPr lang="en-US" altLang="ko-KR" b="1" dirty="0" err="1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Icheonri</a:t>
            </a:r>
            <a:r>
              <a:rPr lang="en-US" altLang="ko-KR" b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 Formation </a:t>
            </a: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is located in the region, </a:t>
            </a:r>
            <a:r>
              <a:rPr lang="en-US" altLang="ko-KR" b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limited research on age dating and a lack of correlation</a:t>
            </a:r>
          </a:p>
        </p:txBody>
      </p:sp>
      <p:grpSp>
        <p:nvGrpSpPr>
          <p:cNvPr id="3175" name="그룹 3174">
            <a:extLst>
              <a:ext uri="{FF2B5EF4-FFF2-40B4-BE49-F238E27FC236}">
                <a16:creationId xmlns:a16="http://schemas.microsoft.com/office/drawing/2014/main" id="{F2E28574-1FAC-53B5-B260-7009086C601B}"/>
              </a:ext>
            </a:extLst>
          </p:cNvPr>
          <p:cNvGrpSpPr/>
          <p:nvPr/>
        </p:nvGrpSpPr>
        <p:grpSpPr>
          <a:xfrm>
            <a:off x="390114" y="907662"/>
            <a:ext cx="4766838" cy="4645842"/>
            <a:chOff x="429662" y="1838982"/>
            <a:chExt cx="5355138" cy="5086713"/>
          </a:xfrm>
        </p:grpSpPr>
        <p:grpSp>
          <p:nvGrpSpPr>
            <p:cNvPr id="3165" name="그룹 3164">
              <a:extLst>
                <a:ext uri="{FF2B5EF4-FFF2-40B4-BE49-F238E27FC236}">
                  <a16:creationId xmlns:a16="http://schemas.microsoft.com/office/drawing/2014/main" id="{21709E56-B99F-E30A-862E-1E11BD341A23}"/>
                </a:ext>
              </a:extLst>
            </p:cNvPr>
            <p:cNvGrpSpPr/>
            <p:nvPr/>
          </p:nvGrpSpPr>
          <p:grpSpPr>
            <a:xfrm>
              <a:off x="429662" y="1838982"/>
              <a:ext cx="5355138" cy="5086713"/>
              <a:chOff x="447825" y="1643006"/>
              <a:chExt cx="5355138" cy="5086713"/>
            </a:xfrm>
          </p:grpSpPr>
          <p:grpSp>
            <p:nvGrpSpPr>
              <p:cNvPr id="3141" name="그룹 3140">
                <a:extLst>
                  <a:ext uri="{FF2B5EF4-FFF2-40B4-BE49-F238E27FC236}">
                    <a16:creationId xmlns:a16="http://schemas.microsoft.com/office/drawing/2014/main" id="{417098C0-1917-307F-3AB7-0BF80AA22B2B}"/>
                  </a:ext>
                </a:extLst>
              </p:cNvPr>
              <p:cNvGrpSpPr/>
              <p:nvPr/>
            </p:nvGrpSpPr>
            <p:grpSpPr>
              <a:xfrm>
                <a:off x="447825" y="1643006"/>
                <a:ext cx="5355138" cy="5086713"/>
                <a:chOff x="309461" y="1906368"/>
                <a:chExt cx="5355138" cy="5086713"/>
              </a:xfrm>
            </p:grpSpPr>
            <p:sp>
              <p:nvSpPr>
                <p:cNvPr id="3137" name="TextBox 3136">
                  <a:extLst>
                    <a:ext uri="{FF2B5EF4-FFF2-40B4-BE49-F238E27FC236}">
                      <a16:creationId xmlns:a16="http://schemas.microsoft.com/office/drawing/2014/main" id="{089D58FF-D06B-1635-11F9-AC63E00FFF29}"/>
                    </a:ext>
                  </a:extLst>
                </p:cNvPr>
                <p:cNvSpPr txBox="1"/>
                <p:nvPr/>
              </p:nvSpPr>
              <p:spPr>
                <a:xfrm>
                  <a:off x="309461" y="6083226"/>
                  <a:ext cx="5355138" cy="9098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altLang="ko-KR" sz="1200" dirty="0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Fig. 1. (a) The geographical location of East Asia. red line indicating the </a:t>
                  </a:r>
                  <a:r>
                    <a:rPr lang="en-US" altLang="ko-KR" sz="1200" dirty="0" err="1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Gyeongsang</a:t>
                  </a:r>
                  <a:r>
                    <a:rPr lang="en-US" altLang="ko-KR" sz="1200" dirty="0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 Basin. (b) A simplified geological map of the </a:t>
                  </a:r>
                  <a:r>
                    <a:rPr lang="en-US" altLang="ko-KR" sz="1200" dirty="0" err="1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Gyeongsang</a:t>
                  </a:r>
                  <a:r>
                    <a:rPr lang="en-US" altLang="ko-KR" sz="1200" dirty="0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 Basin. Arrows indicate the direction of paleocurrents (modified Lee et al., 2018; Lee et al., 2023).</a:t>
                  </a:r>
                </a:p>
              </p:txBody>
            </p:sp>
            <p:pic>
              <p:nvPicPr>
                <p:cNvPr id="3140" name="그림 3139" descr="텍스트, 지도이(가) 표시된 사진&#10;&#10;자동 생성된 설명">
                  <a:extLst>
                    <a:ext uri="{FF2B5EF4-FFF2-40B4-BE49-F238E27FC236}">
                      <a16:creationId xmlns:a16="http://schemas.microsoft.com/office/drawing/2014/main" id="{59CBAEDC-D748-CE13-3101-40D2D5FD38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9461" y="1906368"/>
                  <a:ext cx="5355138" cy="4120728"/>
                </a:xfrm>
                <a:prstGeom prst="rect">
                  <a:avLst/>
                </a:prstGeom>
              </p:spPr>
            </p:pic>
          </p:grpSp>
          <p:sp>
            <p:nvSpPr>
              <p:cNvPr id="3153" name="직사각형 3152">
                <a:extLst>
                  <a:ext uri="{FF2B5EF4-FFF2-40B4-BE49-F238E27FC236}">
                    <a16:creationId xmlns:a16="http://schemas.microsoft.com/office/drawing/2014/main" id="{37AF1E08-7D93-3819-C145-BCE661F7A893}"/>
                  </a:ext>
                </a:extLst>
              </p:cNvPr>
              <p:cNvSpPr/>
              <p:nvPr/>
            </p:nvSpPr>
            <p:spPr>
              <a:xfrm>
                <a:off x="672183" y="4967344"/>
                <a:ext cx="1048667" cy="49530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57" name="직사각형 3156">
                <a:extLst>
                  <a:ext uri="{FF2B5EF4-FFF2-40B4-BE49-F238E27FC236}">
                    <a16:creationId xmlns:a16="http://schemas.microsoft.com/office/drawing/2014/main" id="{80446DBF-C65E-DE44-CEC2-03C692286C1A}"/>
                  </a:ext>
                </a:extLst>
              </p:cNvPr>
              <p:cNvSpPr/>
              <p:nvPr/>
            </p:nvSpPr>
            <p:spPr>
              <a:xfrm>
                <a:off x="672183" y="4349750"/>
                <a:ext cx="1048667" cy="61759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62" name="직사각형 3161">
                <a:extLst>
                  <a:ext uri="{FF2B5EF4-FFF2-40B4-BE49-F238E27FC236}">
                    <a16:creationId xmlns:a16="http://schemas.microsoft.com/office/drawing/2014/main" id="{06E7344F-6A6B-E3C3-8C56-2CAF5E6C137A}"/>
                  </a:ext>
                </a:extLst>
              </p:cNvPr>
              <p:cNvSpPr/>
              <p:nvPr/>
            </p:nvSpPr>
            <p:spPr>
              <a:xfrm>
                <a:off x="672182" y="4197350"/>
                <a:ext cx="1048667" cy="15240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63" name="직사각형 3162">
                <a:extLst>
                  <a:ext uri="{FF2B5EF4-FFF2-40B4-BE49-F238E27FC236}">
                    <a16:creationId xmlns:a16="http://schemas.microsoft.com/office/drawing/2014/main" id="{001873CF-C13A-FB37-80D2-3EE1BA44E867}"/>
                  </a:ext>
                </a:extLst>
              </p:cNvPr>
              <p:cNvSpPr/>
              <p:nvPr/>
            </p:nvSpPr>
            <p:spPr>
              <a:xfrm>
                <a:off x="672182" y="3896259"/>
                <a:ext cx="1670968" cy="148796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168" name="TextBox 3167">
              <a:extLst>
                <a:ext uri="{FF2B5EF4-FFF2-40B4-BE49-F238E27FC236}">
                  <a16:creationId xmlns:a16="http://schemas.microsoft.com/office/drawing/2014/main" id="{61D1C777-D1C4-3032-D142-CBC6DA3B034F}"/>
                </a:ext>
              </a:extLst>
            </p:cNvPr>
            <p:cNvSpPr txBox="1"/>
            <p:nvPr/>
          </p:nvSpPr>
          <p:spPr>
            <a:xfrm>
              <a:off x="1625741" y="5318662"/>
              <a:ext cx="833883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00" dirty="0">
                  <a:solidFill>
                    <a:srgbClr val="FF0000"/>
                  </a:solidFill>
                  <a:latin typeface="Pretendard Variable" panose="02000003000000020004" pitchFamily="2" charset="-127"/>
                  <a:ea typeface="Pretendard Variable" panose="02000003000000020004" pitchFamily="2" charset="-127"/>
                  <a:cs typeface="Pretendard Variable" panose="02000003000000020004" pitchFamily="2" charset="-127"/>
                </a:rPr>
                <a:t>Few volcanic materials</a:t>
              </a:r>
              <a:endParaRPr lang="ko-KR" altLang="en-US" sz="500" dirty="0">
                <a:solidFill>
                  <a:srgbClr val="FF0000"/>
                </a:solidFill>
                <a:latin typeface="Pretendard Variable" panose="02000003000000020004" pitchFamily="2" charset="-127"/>
                <a:ea typeface="Pretendard Variable" panose="02000003000000020004" pitchFamily="2" charset="-127"/>
                <a:cs typeface="Pretendard Variable" panose="02000003000000020004" pitchFamily="2" charset="-127"/>
              </a:endParaRPr>
            </a:p>
          </p:txBody>
        </p:sp>
        <p:sp>
          <p:nvSpPr>
            <p:cNvPr id="3169" name="TextBox 3168">
              <a:extLst>
                <a:ext uri="{FF2B5EF4-FFF2-40B4-BE49-F238E27FC236}">
                  <a16:creationId xmlns:a16="http://schemas.microsoft.com/office/drawing/2014/main" id="{F8F93BDF-3C13-9472-DDB5-C1BF5F88C449}"/>
                </a:ext>
              </a:extLst>
            </p:cNvPr>
            <p:cNvSpPr txBox="1"/>
            <p:nvPr/>
          </p:nvSpPr>
          <p:spPr>
            <a:xfrm>
              <a:off x="1625741" y="4768317"/>
              <a:ext cx="877163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00" dirty="0">
                  <a:solidFill>
                    <a:srgbClr val="FF0000"/>
                  </a:solidFill>
                  <a:latin typeface="Pretendard Variable" panose="02000003000000020004" pitchFamily="2" charset="-127"/>
                  <a:ea typeface="Pretendard Variable" panose="02000003000000020004" pitchFamily="2" charset="-127"/>
                  <a:cs typeface="Pretendard Variable" panose="02000003000000020004" pitchFamily="2" charset="-127"/>
                </a:rPr>
                <a:t>Some volcanic materials</a:t>
              </a:r>
              <a:endParaRPr lang="ko-KR" altLang="en-US" sz="500" dirty="0">
                <a:solidFill>
                  <a:srgbClr val="FF0000"/>
                </a:solidFill>
                <a:latin typeface="Pretendard Variable" panose="02000003000000020004" pitchFamily="2" charset="-127"/>
                <a:ea typeface="Pretendard Variable" panose="02000003000000020004" pitchFamily="2" charset="-127"/>
                <a:cs typeface="Pretendard Variable" panose="02000003000000020004" pitchFamily="2" charset="-127"/>
              </a:endParaRPr>
            </a:p>
          </p:txBody>
        </p:sp>
        <p:sp>
          <p:nvSpPr>
            <p:cNvPr id="3171" name="TextBox 3170">
              <a:extLst>
                <a:ext uri="{FF2B5EF4-FFF2-40B4-BE49-F238E27FC236}">
                  <a16:creationId xmlns:a16="http://schemas.microsoft.com/office/drawing/2014/main" id="{96D78696-EB32-780C-1940-2A730398FF18}"/>
                </a:ext>
              </a:extLst>
            </p:cNvPr>
            <p:cNvSpPr txBox="1"/>
            <p:nvPr/>
          </p:nvSpPr>
          <p:spPr>
            <a:xfrm>
              <a:off x="1625741" y="4379582"/>
              <a:ext cx="987771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500" dirty="0">
                  <a:solidFill>
                    <a:srgbClr val="FF0000"/>
                  </a:solidFill>
                  <a:latin typeface="Pretendard Variable" panose="02000003000000020004" pitchFamily="2" charset="-127"/>
                  <a:ea typeface="Pretendard Variable" panose="02000003000000020004" pitchFamily="2" charset="-127"/>
                  <a:cs typeface="Pretendard Variable" panose="02000003000000020004" pitchFamily="2" charset="-127"/>
                </a:rPr>
                <a:t>Dominant volcanic materials</a:t>
              </a:r>
              <a:endParaRPr lang="ko-KR" altLang="en-US" sz="500" dirty="0">
                <a:solidFill>
                  <a:srgbClr val="FF0000"/>
                </a:solidFill>
                <a:latin typeface="Pretendard Variable" panose="02000003000000020004" pitchFamily="2" charset="-127"/>
                <a:ea typeface="Pretendard Variable" panose="02000003000000020004" pitchFamily="2" charset="-127"/>
                <a:cs typeface="Pretendard Variable" panose="02000003000000020004" pitchFamily="2" charset="-127"/>
              </a:endParaRPr>
            </a:p>
          </p:txBody>
        </p:sp>
      </p:grpSp>
      <p:sp>
        <p:nvSpPr>
          <p:cNvPr id="3177" name="TextBox 3176">
            <a:extLst>
              <a:ext uri="{FF2B5EF4-FFF2-40B4-BE49-F238E27FC236}">
                <a16:creationId xmlns:a16="http://schemas.microsoft.com/office/drawing/2014/main" id="{628D514C-61D7-B416-3F43-DB454911FACA}"/>
              </a:ext>
            </a:extLst>
          </p:cNvPr>
          <p:cNvSpPr txBox="1"/>
          <p:nvPr/>
        </p:nvSpPr>
        <p:spPr>
          <a:xfrm>
            <a:off x="5375275" y="3907001"/>
            <a:ext cx="6624639" cy="134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rgbClr val="15298B"/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Radiolarian-bearing chert pebbles </a:t>
            </a:r>
            <a:r>
              <a:rPr lang="en-US" altLang="ko-KR" sz="20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(deep-sea environment)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Source rocks have not been reported in Korea -&gt; SW Japan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increasing interest in its provenance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D09D81-EEE5-59FA-CA90-00D5278E947E}"/>
              </a:ext>
            </a:extLst>
          </p:cNvPr>
          <p:cNvSpPr txBox="1"/>
          <p:nvPr/>
        </p:nvSpPr>
        <p:spPr>
          <a:xfrm>
            <a:off x="294968" y="6048461"/>
            <a:ext cx="159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rgbClr val="FFDE00"/>
                </a:solidFill>
                <a:latin typeface="Calibri" panose="020F0502020204030204" pitchFamily="34" charset="0"/>
                <a:ea typeface="나눔스퀘어 네오 Heavy" panose="00000A00000000000000" pitchFamily="2" charset="-127"/>
                <a:cs typeface="Calibri" panose="020F0502020204030204" pitchFamily="34" charset="0"/>
              </a:rPr>
              <a:t>AIMS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8EDD595-C298-CC17-BC23-7142C7CC16FA}"/>
              </a:ext>
            </a:extLst>
          </p:cNvPr>
          <p:cNvGrpSpPr/>
          <p:nvPr/>
        </p:nvGrpSpPr>
        <p:grpSpPr>
          <a:xfrm>
            <a:off x="2006542" y="5894573"/>
            <a:ext cx="9245162" cy="830997"/>
            <a:chOff x="1845937" y="5894571"/>
            <a:chExt cx="9245162" cy="830997"/>
          </a:xfrm>
        </p:grpSpPr>
        <p:sp>
          <p:nvSpPr>
            <p:cNvPr id="3179" name="TextBox 3178">
              <a:extLst>
                <a:ext uri="{FF2B5EF4-FFF2-40B4-BE49-F238E27FC236}">
                  <a16:creationId xmlns:a16="http://schemas.microsoft.com/office/drawing/2014/main" id="{F4329B50-4872-A420-0386-070A930DBF54}"/>
                </a:ext>
              </a:extLst>
            </p:cNvPr>
            <p:cNvSpPr txBox="1"/>
            <p:nvPr/>
          </p:nvSpPr>
          <p:spPr>
            <a:xfrm>
              <a:off x="5452312" y="5921756"/>
              <a:ext cx="56387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ko-KR" sz="2000" b="1" spc="-10" dirty="0">
                  <a:ln>
                    <a:solidFill>
                      <a:schemeClr val="accent1">
                        <a:shade val="1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ea typeface="나눔스퀘어 네오 Heavy" panose="00000A00000000000000" pitchFamily="2" charset="-127"/>
                  <a:cs typeface="Calibri" panose="020F0502020204030204" pitchFamily="34" charset="0"/>
                </a:rPr>
                <a:t>calculate the maximum depositional age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ko-KR" sz="2000" b="1" spc="-10" dirty="0">
                  <a:ln>
                    <a:solidFill>
                      <a:schemeClr val="accent1">
                        <a:shade val="1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ea typeface="나눔스퀘어 네오 Heavy" panose="00000A00000000000000" pitchFamily="2" charset="-127"/>
                  <a:cs typeface="Calibri" panose="020F0502020204030204" pitchFamily="34" charset="0"/>
                </a:rPr>
                <a:t>interpret its provenance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22F0DC-F47A-0E69-DBD4-6E6ECB62DDC9}"/>
                </a:ext>
              </a:extLst>
            </p:cNvPr>
            <p:cNvSpPr txBox="1"/>
            <p:nvPr/>
          </p:nvSpPr>
          <p:spPr>
            <a:xfrm>
              <a:off x="1845937" y="5894571"/>
              <a:ext cx="23854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 spc="-10" dirty="0">
                  <a:ln>
                    <a:solidFill>
                      <a:schemeClr val="accent1">
                        <a:shade val="1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ea typeface="Hahmlet" pitchFamily="2" charset="-127"/>
                  <a:cs typeface="Calibri" panose="020F0502020204030204" pitchFamily="34" charset="0"/>
                </a:rPr>
                <a:t>Detrital zircon </a:t>
              </a:r>
            </a:p>
            <a:p>
              <a:pPr algn="ctr"/>
              <a:r>
                <a:rPr lang="en-US" altLang="ko-KR" sz="2400" b="1" spc="-10" dirty="0">
                  <a:ln>
                    <a:solidFill>
                      <a:schemeClr val="accent1">
                        <a:shade val="1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ea typeface="Hahmlet" pitchFamily="2" charset="-127"/>
                  <a:cs typeface="Calibri" panose="020F0502020204030204" pitchFamily="34" charset="0"/>
                </a:rPr>
                <a:t>U-Pb dating</a:t>
              </a:r>
              <a:endParaRPr lang="ko-KR" altLang="en-US" sz="2400" b="1" dirty="0">
                <a:latin typeface="Calibri" panose="020F0502020204030204" pitchFamily="34" charset="0"/>
                <a:ea typeface="Hahmlet" pitchFamily="2" charset="-127"/>
                <a:cs typeface="Calibri" panose="020F0502020204030204" pitchFamily="34" charset="0"/>
              </a:endParaRPr>
            </a:p>
          </p:txBody>
        </p:sp>
        <p:sp>
          <p:nvSpPr>
            <p:cNvPr id="11" name="화살표: 줄무늬가 있는 오른쪽 10">
              <a:extLst>
                <a:ext uri="{FF2B5EF4-FFF2-40B4-BE49-F238E27FC236}">
                  <a16:creationId xmlns:a16="http://schemas.microsoft.com/office/drawing/2014/main" id="{BC279567-B8AB-36EC-ED37-DDB67A22208F}"/>
                </a:ext>
              </a:extLst>
            </p:cNvPr>
            <p:cNvSpPr/>
            <p:nvPr/>
          </p:nvSpPr>
          <p:spPr>
            <a:xfrm>
              <a:off x="4447042" y="6074745"/>
              <a:ext cx="613859" cy="400067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1133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91CF48-571C-A1EB-0C59-5F496615F14C}"/>
              </a:ext>
            </a:extLst>
          </p:cNvPr>
          <p:cNvSpPr txBox="1"/>
          <p:nvPr/>
        </p:nvSpPr>
        <p:spPr>
          <a:xfrm>
            <a:off x="192088" y="128593"/>
            <a:ext cx="4376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ea typeface="나눔스퀘어 네오 ExtraBold" panose="00000900000000000000" pitchFamily="2" charset="-127"/>
                <a:cs typeface="Calibri" panose="020F0502020204030204" pitchFamily="34" charset="0"/>
              </a:rPr>
              <a:t>02. STUDY AREA &amp; METHOD</a:t>
            </a:r>
            <a:endParaRPr lang="ko-KR" altLang="en-US" sz="2800" b="1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rgbClr val="002060"/>
              </a:solidFill>
              <a:latin typeface="Calibri" panose="020F0502020204030204" pitchFamily="34" charset="0"/>
              <a:ea typeface="나눔스퀘어 네오 ExtraBold" panose="00000900000000000000" pitchFamily="2" charset="-12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2E6DF-4984-11ED-0E33-9FF8BF7B8AC1}"/>
              </a:ext>
            </a:extLst>
          </p:cNvPr>
          <p:cNvSpPr txBox="1"/>
          <p:nvPr/>
        </p:nvSpPr>
        <p:spPr>
          <a:xfrm>
            <a:off x="8536569" y="111711"/>
            <a:ext cx="183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4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지역 사회 개발 계획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0196013-5A99-E50C-508E-CC17383E1F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0849"/>
            <a:ext cx="1219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61E9D09E-4627-DD09-EE16-F00A9D27B23F}"/>
              </a:ext>
            </a:extLst>
          </p:cNvPr>
          <p:cNvSpPr/>
          <p:nvPr/>
        </p:nvSpPr>
        <p:spPr>
          <a:xfrm>
            <a:off x="5095816" y="1574257"/>
            <a:ext cx="2000371" cy="264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2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중대재해 예방 </a:t>
            </a:r>
            <a:r>
              <a:rPr lang="ko-KR" altLang="en-US" sz="1000" spc="-2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추진체계 프로세스</a:t>
            </a:r>
            <a:endParaRPr lang="ko-KR" altLang="en-US" sz="1000" spc="-2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ExtraBold" panose="00000900000000000000" pitchFamily="2" charset="-127"/>
              <a:ea typeface="나눔스퀘어 네오 ExtraBold" panose="00000900000000000000" pitchFamily="2" charset="-127"/>
              <a:cs typeface="맑은 고딕 Semilight" panose="020B0502040204020203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2096E90-924C-64EA-37BF-50140D7E01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530996" y="6182448"/>
            <a:ext cx="661004" cy="576811"/>
            <a:chOff x="10664189" y="4619316"/>
            <a:chExt cx="598042" cy="52186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E0A8D5B9-1F34-07A6-6EF7-433A0D5F31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5628" y="4748399"/>
              <a:ext cx="391531" cy="392786"/>
            </a:xfrm>
            <a:prstGeom prst="rect">
              <a:avLst/>
            </a:prstGeom>
            <a:ln w="12700">
              <a:solidFill>
                <a:srgbClr val="335AFF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BA047A-7F4B-802D-D3F1-300BB78FBD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64189" y="4619316"/>
              <a:ext cx="598042" cy="16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dirty="0">
                  <a:solidFill>
                    <a:srgbClr val="335AFF"/>
                  </a:solidFill>
                  <a:latin typeface="Microsoft GothicNeo" panose="020B0500000101010101" pitchFamily="50" charset="-127"/>
                  <a:ea typeface="Microsoft GothicNeo" panose="020B0500000101010101" pitchFamily="50" charset="-127"/>
                  <a:cs typeface="Microsoft GothicNeo" panose="020B0500000101010101" pitchFamily="50" charset="-127"/>
                </a:rPr>
                <a:t>EGU24-15199</a:t>
              </a:r>
              <a:endParaRPr lang="ko-KR" altLang="en-US" sz="600" b="1" dirty="0">
                <a:solidFill>
                  <a:srgbClr val="335AFF"/>
                </a:solidFill>
                <a:latin typeface="Microsoft GothicNeo" panose="020B0500000101010101" pitchFamily="50" charset="-127"/>
                <a:ea typeface="Microsoft GothicNeo" panose="020B0500000101010101" pitchFamily="50" charset="-127"/>
                <a:cs typeface="Microsoft GothicNeo" panose="020B0500000101010101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499CAC9-8494-F0C9-9A74-0EEF4474A2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04685" y="35067"/>
            <a:ext cx="1238923" cy="577932"/>
            <a:chOff x="10359343" y="35067"/>
            <a:chExt cx="1238923" cy="577932"/>
          </a:xfrm>
        </p:grpSpPr>
        <p:pic>
          <p:nvPicPr>
            <p:cNvPr id="10" name="그림 9" descr="상징, 로고, 폰트, 엠블럼이(가) 표시된 사진&#10;&#10;자동 생성된 설명">
              <a:extLst>
                <a:ext uri="{FF2B5EF4-FFF2-40B4-BE49-F238E27FC236}">
                  <a16:creationId xmlns:a16="http://schemas.microsoft.com/office/drawing/2014/main" id="{EA262B2D-1EC1-C833-9013-565739D5984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9343" y="35067"/>
              <a:ext cx="577932" cy="577932"/>
            </a:xfrm>
            <a:prstGeom prst="rect">
              <a:avLst/>
            </a:prstGeom>
          </p:spPr>
        </p:pic>
        <p:pic>
          <p:nvPicPr>
            <p:cNvPr id="16" name="그림 15" descr="그래픽, 폰트, 로고, 상징이(가) 표시된 사진&#10;&#10;자동 생성된 설명">
              <a:extLst>
                <a:ext uri="{FF2B5EF4-FFF2-40B4-BE49-F238E27FC236}">
                  <a16:creationId xmlns:a16="http://schemas.microsoft.com/office/drawing/2014/main" id="{614BFDD5-67E0-1768-89F9-08B241F876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7817" y="72066"/>
              <a:ext cx="620449" cy="491930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D12470E-E7D3-03B9-B6D8-F0410880EC30}"/>
              </a:ext>
            </a:extLst>
          </p:cNvPr>
          <p:cNvGrpSpPr/>
          <p:nvPr/>
        </p:nvGrpSpPr>
        <p:grpSpPr>
          <a:xfrm>
            <a:off x="222360" y="4317392"/>
            <a:ext cx="5096856" cy="2088306"/>
            <a:chOff x="14538912" y="19335114"/>
            <a:chExt cx="10738020" cy="4399630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43EB83AC-25EF-450E-CBD0-0475CF8C6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t="8810" b="11550"/>
            <a:stretch>
              <a:fillRect/>
            </a:stretch>
          </p:blipFill>
          <p:spPr>
            <a:xfrm>
              <a:off x="14538912" y="19526215"/>
              <a:ext cx="6212336" cy="4120657"/>
            </a:xfrm>
            <a:prstGeom prst="rect">
              <a:avLst/>
            </a:prstGeom>
          </p:spPr>
        </p:pic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9F49E4FD-4D15-1EFE-6F7E-BA39162E9932}"/>
                </a:ext>
              </a:extLst>
            </p:cNvPr>
            <p:cNvGrpSpPr/>
            <p:nvPr/>
          </p:nvGrpSpPr>
          <p:grpSpPr>
            <a:xfrm>
              <a:off x="20886049" y="19335114"/>
              <a:ext cx="4390883" cy="4399630"/>
              <a:chOff x="20886049" y="19857630"/>
              <a:chExt cx="4390883" cy="4399630"/>
            </a:xfrm>
          </p:grpSpPr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5515A931-292B-7A2A-8262-CD2E27E1E867}"/>
                  </a:ext>
                </a:extLst>
              </p:cNvPr>
              <p:cNvGrpSpPr/>
              <p:nvPr/>
            </p:nvGrpSpPr>
            <p:grpSpPr>
              <a:xfrm>
                <a:off x="20886058" y="19857630"/>
                <a:ext cx="4388241" cy="544335"/>
                <a:chOff x="21316950" y="19857630"/>
                <a:chExt cx="3957349" cy="544335"/>
              </a:xfrm>
            </p:grpSpPr>
            <p:sp>
              <p:nvSpPr>
                <p:cNvPr id="3160" name="직사각형 3159">
                  <a:extLst>
                    <a:ext uri="{FF2B5EF4-FFF2-40B4-BE49-F238E27FC236}">
                      <a16:creationId xmlns:a16="http://schemas.microsoft.com/office/drawing/2014/main" id="{7A01419D-6F37-F3D1-2EC2-16DBFA46343F}"/>
                    </a:ext>
                  </a:extLst>
                </p:cNvPr>
                <p:cNvSpPr/>
                <p:nvPr/>
              </p:nvSpPr>
              <p:spPr>
                <a:xfrm>
                  <a:off x="21316950" y="19857630"/>
                  <a:ext cx="3957349" cy="54433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61" name="TextBox 3160">
                  <a:extLst>
                    <a:ext uri="{FF2B5EF4-FFF2-40B4-BE49-F238E27FC236}">
                      <a16:creationId xmlns:a16="http://schemas.microsoft.com/office/drawing/2014/main" id="{35ED80A2-0959-3214-8FE4-A655B19231E9}"/>
                    </a:ext>
                  </a:extLst>
                </p:cNvPr>
                <p:cNvSpPr txBox="1"/>
                <p:nvPr/>
              </p:nvSpPr>
              <p:spPr>
                <a:xfrm>
                  <a:off x="22693985" y="19896884"/>
                  <a:ext cx="1202750" cy="4843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Sampling</a:t>
                  </a:r>
                  <a:endParaRPr lang="ko-KR" alt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15239600-529D-240F-83DB-FC2157C5CACF}"/>
                  </a:ext>
                </a:extLst>
              </p:cNvPr>
              <p:cNvGrpSpPr/>
              <p:nvPr/>
            </p:nvGrpSpPr>
            <p:grpSpPr>
              <a:xfrm>
                <a:off x="20886057" y="20630786"/>
                <a:ext cx="4388241" cy="544335"/>
                <a:chOff x="21316950" y="19857630"/>
                <a:chExt cx="3957349" cy="544335"/>
              </a:xfrm>
            </p:grpSpPr>
            <p:sp>
              <p:nvSpPr>
                <p:cNvPr id="3158" name="직사각형 3157">
                  <a:extLst>
                    <a:ext uri="{FF2B5EF4-FFF2-40B4-BE49-F238E27FC236}">
                      <a16:creationId xmlns:a16="http://schemas.microsoft.com/office/drawing/2014/main" id="{EAF69CBA-3231-B7AF-07B1-D0F25634239E}"/>
                    </a:ext>
                  </a:extLst>
                </p:cNvPr>
                <p:cNvSpPr/>
                <p:nvPr/>
              </p:nvSpPr>
              <p:spPr>
                <a:xfrm>
                  <a:off x="21316950" y="19857630"/>
                  <a:ext cx="3957349" cy="54433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59" name="TextBox 3158">
                  <a:extLst>
                    <a:ext uri="{FF2B5EF4-FFF2-40B4-BE49-F238E27FC236}">
                      <a16:creationId xmlns:a16="http://schemas.microsoft.com/office/drawing/2014/main" id="{878D21DB-D626-D1D4-0C21-C6F6C9AD84AA}"/>
                    </a:ext>
                  </a:extLst>
                </p:cNvPr>
                <p:cNvSpPr txBox="1"/>
                <p:nvPr/>
              </p:nvSpPr>
              <p:spPr>
                <a:xfrm>
                  <a:off x="22325882" y="19898963"/>
                  <a:ext cx="1938961" cy="4843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Zircon separation</a:t>
                  </a:r>
                  <a:endParaRPr lang="ko-KR" alt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CB3D2577-37C6-6A1D-8F92-566B7919A6A2}"/>
                  </a:ext>
                </a:extLst>
              </p:cNvPr>
              <p:cNvGrpSpPr/>
              <p:nvPr/>
            </p:nvGrpSpPr>
            <p:grpSpPr>
              <a:xfrm>
                <a:off x="20886057" y="21403942"/>
                <a:ext cx="4388241" cy="909212"/>
                <a:chOff x="21316950" y="19857630"/>
                <a:chExt cx="3957349" cy="909212"/>
              </a:xfrm>
            </p:grpSpPr>
            <p:sp>
              <p:nvSpPr>
                <p:cNvPr id="3155" name="직사각형 3154">
                  <a:extLst>
                    <a:ext uri="{FF2B5EF4-FFF2-40B4-BE49-F238E27FC236}">
                      <a16:creationId xmlns:a16="http://schemas.microsoft.com/office/drawing/2014/main" id="{8CF19228-9219-DA0B-73CE-2B0965BB0641}"/>
                    </a:ext>
                  </a:extLst>
                </p:cNvPr>
                <p:cNvSpPr/>
                <p:nvPr/>
              </p:nvSpPr>
              <p:spPr>
                <a:xfrm>
                  <a:off x="21316950" y="19857630"/>
                  <a:ext cx="3957349" cy="54433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56" name="TextBox 3155">
                  <a:extLst>
                    <a:ext uri="{FF2B5EF4-FFF2-40B4-BE49-F238E27FC236}">
                      <a16:creationId xmlns:a16="http://schemas.microsoft.com/office/drawing/2014/main" id="{B5C95B68-DE4A-9D49-2B6C-977ABD274ACA}"/>
                    </a:ext>
                  </a:extLst>
                </p:cNvPr>
                <p:cNvSpPr txBox="1"/>
                <p:nvPr/>
              </p:nvSpPr>
              <p:spPr>
                <a:xfrm>
                  <a:off x="21656216" y="19929742"/>
                  <a:ext cx="3278292" cy="837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Mounting in epoxy and Polishing</a:t>
                  </a:r>
                  <a:endParaRPr lang="ko-KR" altLang="en-US" sz="9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36" name="그룹 3135">
                <a:extLst>
                  <a:ext uri="{FF2B5EF4-FFF2-40B4-BE49-F238E27FC236}">
                    <a16:creationId xmlns:a16="http://schemas.microsoft.com/office/drawing/2014/main" id="{0FE0B6EE-496F-22D3-65F5-7EA4296AB827}"/>
                  </a:ext>
                </a:extLst>
              </p:cNvPr>
              <p:cNvGrpSpPr/>
              <p:nvPr/>
            </p:nvGrpSpPr>
            <p:grpSpPr>
              <a:xfrm>
                <a:off x="20886052" y="22172927"/>
                <a:ext cx="4388240" cy="544335"/>
                <a:chOff x="21316950" y="19857630"/>
                <a:chExt cx="3957349" cy="544335"/>
              </a:xfrm>
            </p:grpSpPr>
            <p:sp>
              <p:nvSpPr>
                <p:cNvPr id="3152" name="직사각형 3151">
                  <a:extLst>
                    <a:ext uri="{FF2B5EF4-FFF2-40B4-BE49-F238E27FC236}">
                      <a16:creationId xmlns:a16="http://schemas.microsoft.com/office/drawing/2014/main" id="{83F4C3D7-C570-EC0D-F5E8-7EA6B4704F06}"/>
                    </a:ext>
                  </a:extLst>
                </p:cNvPr>
                <p:cNvSpPr/>
                <p:nvPr/>
              </p:nvSpPr>
              <p:spPr>
                <a:xfrm>
                  <a:off x="21316950" y="19857630"/>
                  <a:ext cx="3957349" cy="54433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54" name="TextBox 3153">
                  <a:extLst>
                    <a:ext uri="{FF2B5EF4-FFF2-40B4-BE49-F238E27FC236}">
                      <a16:creationId xmlns:a16="http://schemas.microsoft.com/office/drawing/2014/main" id="{EE5CFBB0-CCFE-4F55-CF01-97355A03FB4A}"/>
                    </a:ext>
                  </a:extLst>
                </p:cNvPr>
                <p:cNvSpPr txBox="1"/>
                <p:nvPr/>
              </p:nvSpPr>
              <p:spPr>
                <a:xfrm>
                  <a:off x="21881943" y="19929741"/>
                  <a:ext cx="2826822" cy="440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SEM: CL, BSE (analysis spots)</a:t>
                  </a:r>
                  <a:endParaRPr lang="ko-KR" altLang="en-US" sz="9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38" name="그룹 3137">
                <a:extLst>
                  <a:ext uri="{FF2B5EF4-FFF2-40B4-BE49-F238E27FC236}">
                    <a16:creationId xmlns:a16="http://schemas.microsoft.com/office/drawing/2014/main" id="{4892192A-D917-38AE-0CD9-081903C0605B}"/>
                  </a:ext>
                </a:extLst>
              </p:cNvPr>
              <p:cNvGrpSpPr/>
              <p:nvPr/>
            </p:nvGrpSpPr>
            <p:grpSpPr>
              <a:xfrm>
                <a:off x="20886049" y="22941912"/>
                <a:ext cx="4388240" cy="544335"/>
                <a:chOff x="21316950" y="19857630"/>
                <a:chExt cx="3957349" cy="544335"/>
              </a:xfrm>
            </p:grpSpPr>
            <p:sp>
              <p:nvSpPr>
                <p:cNvPr id="3150" name="직사각형 3149">
                  <a:extLst>
                    <a:ext uri="{FF2B5EF4-FFF2-40B4-BE49-F238E27FC236}">
                      <a16:creationId xmlns:a16="http://schemas.microsoft.com/office/drawing/2014/main" id="{82AFAF72-77CF-A9E2-C8AE-FF2AFA9CDE34}"/>
                    </a:ext>
                  </a:extLst>
                </p:cNvPr>
                <p:cNvSpPr/>
                <p:nvPr/>
              </p:nvSpPr>
              <p:spPr>
                <a:xfrm>
                  <a:off x="21316950" y="19857630"/>
                  <a:ext cx="3957349" cy="54433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51" name="TextBox 3150">
                  <a:extLst>
                    <a:ext uri="{FF2B5EF4-FFF2-40B4-BE49-F238E27FC236}">
                      <a16:creationId xmlns:a16="http://schemas.microsoft.com/office/drawing/2014/main" id="{C2158E21-B00C-B87D-1BDB-0FA046267CCA}"/>
                    </a:ext>
                  </a:extLst>
                </p:cNvPr>
                <p:cNvSpPr txBox="1"/>
                <p:nvPr/>
              </p:nvSpPr>
              <p:spPr>
                <a:xfrm>
                  <a:off x="21937097" y="19930756"/>
                  <a:ext cx="2716527" cy="440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LA-MC-ICPMS (U-Pb, 10</a:t>
                  </a:r>
                  <a:r>
                    <a:rPr lang="ko-KR" altLang="en-US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㎛</a:t>
                  </a:r>
                  <a:r>
                    <a:rPr lang="en-US" altLang="ko-KR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ko-KR" altLang="en-US" sz="9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39" name="그룹 3138">
                <a:extLst>
                  <a:ext uri="{FF2B5EF4-FFF2-40B4-BE49-F238E27FC236}">
                    <a16:creationId xmlns:a16="http://schemas.microsoft.com/office/drawing/2014/main" id="{8F29B73C-D070-3D19-3AE2-685B29357ED8}"/>
                  </a:ext>
                </a:extLst>
              </p:cNvPr>
              <p:cNvGrpSpPr/>
              <p:nvPr/>
            </p:nvGrpSpPr>
            <p:grpSpPr>
              <a:xfrm>
                <a:off x="20888691" y="23712925"/>
                <a:ext cx="4388241" cy="544335"/>
                <a:chOff x="21316950" y="19857630"/>
                <a:chExt cx="3957349" cy="544335"/>
              </a:xfrm>
            </p:grpSpPr>
            <p:sp>
              <p:nvSpPr>
                <p:cNvPr id="3147" name="직사각형 3146">
                  <a:extLst>
                    <a:ext uri="{FF2B5EF4-FFF2-40B4-BE49-F238E27FC236}">
                      <a16:creationId xmlns:a16="http://schemas.microsoft.com/office/drawing/2014/main" id="{10FA147A-D718-75B3-3EE5-BC2FDBA07EDF}"/>
                    </a:ext>
                  </a:extLst>
                </p:cNvPr>
                <p:cNvSpPr/>
                <p:nvPr/>
              </p:nvSpPr>
              <p:spPr>
                <a:xfrm>
                  <a:off x="21316950" y="19857630"/>
                  <a:ext cx="3957349" cy="54433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48" name="TextBox 3147">
                  <a:extLst>
                    <a:ext uri="{FF2B5EF4-FFF2-40B4-BE49-F238E27FC236}">
                      <a16:creationId xmlns:a16="http://schemas.microsoft.com/office/drawing/2014/main" id="{C355460E-AF6D-0A0C-F7AA-AFDC5F944FD2}"/>
                    </a:ext>
                  </a:extLst>
                </p:cNvPr>
                <p:cNvSpPr txBox="1"/>
                <p:nvPr/>
              </p:nvSpPr>
              <p:spPr>
                <a:xfrm>
                  <a:off x="21570752" y="19933911"/>
                  <a:ext cx="3444463" cy="440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Processing raw data and Calculate ages</a:t>
                  </a:r>
                  <a:endParaRPr lang="ko-KR" altLang="en-US" sz="9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142" name="직선 화살표 연결선 3141">
                <a:extLst>
                  <a:ext uri="{FF2B5EF4-FFF2-40B4-BE49-F238E27FC236}">
                    <a16:creationId xmlns:a16="http://schemas.microsoft.com/office/drawing/2014/main" id="{CD367798-9BA9-C732-082E-67B9EFB1F600}"/>
                  </a:ext>
                </a:extLst>
              </p:cNvPr>
              <p:cNvCxnSpPr>
                <a:stCxn id="3160" idx="2"/>
                <a:endCxn id="3158" idx="0"/>
              </p:cNvCxnSpPr>
              <p:nvPr/>
            </p:nvCxnSpPr>
            <p:spPr>
              <a:xfrm flipH="1">
                <a:off x="23080178" y="20401965"/>
                <a:ext cx="1" cy="2288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3" name="직선 화살표 연결선 3142">
                <a:extLst>
                  <a:ext uri="{FF2B5EF4-FFF2-40B4-BE49-F238E27FC236}">
                    <a16:creationId xmlns:a16="http://schemas.microsoft.com/office/drawing/2014/main" id="{9DD66C81-D8CA-E958-F08A-7FC3D48F5EC7}"/>
                  </a:ext>
                </a:extLst>
              </p:cNvPr>
              <p:cNvCxnSpPr/>
              <p:nvPr/>
            </p:nvCxnSpPr>
            <p:spPr>
              <a:xfrm flipH="1">
                <a:off x="23079883" y="21183163"/>
                <a:ext cx="1" cy="2288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4" name="직선 화살표 연결선 3143">
                <a:extLst>
                  <a:ext uri="{FF2B5EF4-FFF2-40B4-BE49-F238E27FC236}">
                    <a16:creationId xmlns:a16="http://schemas.microsoft.com/office/drawing/2014/main" id="{7A773A7C-2ECE-056A-997E-1B8B382BA07E}"/>
                  </a:ext>
                </a:extLst>
              </p:cNvPr>
              <p:cNvCxnSpPr/>
              <p:nvPr/>
            </p:nvCxnSpPr>
            <p:spPr>
              <a:xfrm flipH="1">
                <a:off x="23079882" y="21957330"/>
                <a:ext cx="1" cy="2288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" name="직선 화살표 연결선 3144">
                <a:extLst>
                  <a:ext uri="{FF2B5EF4-FFF2-40B4-BE49-F238E27FC236}">
                    <a16:creationId xmlns:a16="http://schemas.microsoft.com/office/drawing/2014/main" id="{156ECBAF-CF59-BBEE-7770-768C53F3B378}"/>
                  </a:ext>
                </a:extLst>
              </p:cNvPr>
              <p:cNvCxnSpPr/>
              <p:nvPr/>
            </p:nvCxnSpPr>
            <p:spPr>
              <a:xfrm flipH="1">
                <a:off x="23079882" y="22721429"/>
                <a:ext cx="1" cy="2288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6" name="직선 화살표 연결선 3145">
                <a:extLst>
                  <a:ext uri="{FF2B5EF4-FFF2-40B4-BE49-F238E27FC236}">
                    <a16:creationId xmlns:a16="http://schemas.microsoft.com/office/drawing/2014/main" id="{235F4CC1-4304-6E1B-B9D0-23B611ABA066}"/>
                  </a:ext>
                </a:extLst>
              </p:cNvPr>
              <p:cNvCxnSpPr/>
              <p:nvPr/>
            </p:nvCxnSpPr>
            <p:spPr>
              <a:xfrm flipH="1">
                <a:off x="23079882" y="23491518"/>
                <a:ext cx="1" cy="2288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8071D42-5C2D-A1DC-2762-643984FFFD3D}"/>
              </a:ext>
            </a:extLst>
          </p:cNvPr>
          <p:cNvSpPr txBox="1"/>
          <p:nvPr/>
        </p:nvSpPr>
        <p:spPr>
          <a:xfrm>
            <a:off x="5375275" y="863211"/>
            <a:ext cx="6624638" cy="258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The </a:t>
            </a:r>
            <a:r>
              <a:rPr lang="en-US" altLang="ko-KR" sz="2000" b="1" spc="-10" dirty="0" err="1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Icheonri</a:t>
            </a:r>
            <a:r>
              <a:rPr lang="en-US" altLang="ko-KR" sz="20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 Formation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shale, sandstone, and conglomerate with significant alteration (hornfels) by surrounding igneous rocks</a:t>
            </a:r>
          </a:p>
          <a:p>
            <a:pPr marL="285750" marR="0" lvl="0" indent="-2857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Recent research focuses on </a:t>
            </a:r>
            <a:r>
              <a:rPr lang="en-US" altLang="ko-KR" b="1" i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coastal outcrops (lower part)</a:t>
            </a:r>
          </a:p>
          <a:p>
            <a:pPr marL="285750" marR="0" lvl="0" indent="-2857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b="1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Previous study: </a:t>
            </a:r>
            <a:r>
              <a:rPr lang="en-US" altLang="ko-KR" b="1" i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around 96 Ma </a:t>
            </a:r>
            <a:r>
              <a:rPr lang="en-US" altLang="ko-KR" b="1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for one sample, but the age distribution is not published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598C37-658F-7841-C825-124CBB46D322}"/>
              </a:ext>
            </a:extLst>
          </p:cNvPr>
          <p:cNvSpPr txBox="1"/>
          <p:nvPr/>
        </p:nvSpPr>
        <p:spPr>
          <a:xfrm>
            <a:off x="5359659" y="4120232"/>
            <a:ext cx="6640254" cy="2380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We intend to conduct age dating in stratigraphically the middle and upper inland regions, including the lower coastal outcrops.</a:t>
            </a:r>
          </a:p>
          <a:p>
            <a:pPr>
              <a:lnSpc>
                <a:spcPct val="150000"/>
              </a:lnSpc>
            </a:pPr>
            <a:endParaRPr lang="en-US" altLang="ko-KR" sz="1000" dirty="0">
              <a:latin typeface="Calibri" panose="020F0502020204030204" pitchFamily="34" charset="0"/>
              <a:ea typeface="나눔스퀘어 네오 Bold" panose="00000800000000000000" pitchFamily="2" charset="-127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Total 6 samples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Age dating (5): SP1, 2 / IC1, IC2, IC3 (not yet)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XRD analysis : IC4 (uncertain lithology)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196EC2B-6FC6-3B83-E0B7-BAB70677F3A6}"/>
              </a:ext>
            </a:extLst>
          </p:cNvPr>
          <p:cNvGrpSpPr/>
          <p:nvPr/>
        </p:nvGrpSpPr>
        <p:grpSpPr>
          <a:xfrm>
            <a:off x="272687" y="863211"/>
            <a:ext cx="5022989" cy="3409243"/>
            <a:chOff x="272687" y="863211"/>
            <a:chExt cx="5022989" cy="3409243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706F0B2D-6DE1-7031-D03B-B75E50C1D733}"/>
                </a:ext>
              </a:extLst>
            </p:cNvPr>
            <p:cNvGrpSpPr/>
            <p:nvPr/>
          </p:nvGrpSpPr>
          <p:grpSpPr>
            <a:xfrm>
              <a:off x="272687" y="863211"/>
              <a:ext cx="5022989" cy="3409243"/>
              <a:chOff x="395118" y="2553020"/>
              <a:chExt cx="4806324" cy="3262187"/>
            </a:xfrm>
          </p:grpSpPr>
          <p:pic>
            <p:nvPicPr>
              <p:cNvPr id="2" name="그림 1" descr="텍스트, 지도, 아틀라스, 스크린샷이(가) 표시된 사진&#10;&#10;자동 생성된 설명">
                <a:extLst>
                  <a:ext uri="{FF2B5EF4-FFF2-40B4-BE49-F238E27FC236}">
                    <a16:creationId xmlns:a16="http://schemas.microsoft.com/office/drawing/2014/main" id="{4E9D655E-472E-E930-4107-C70745FF0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118" y="2553020"/>
                <a:ext cx="4806324" cy="264373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687DF9-AD79-24B6-0F04-5688457CE61E}"/>
                  </a:ext>
                </a:extLst>
              </p:cNvPr>
              <p:cNvSpPr txBox="1"/>
              <p:nvPr/>
            </p:nvSpPr>
            <p:spPr>
              <a:xfrm>
                <a:off x="445208" y="5196755"/>
                <a:ext cx="4756233" cy="618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Fig. 2. A geological map of the </a:t>
                </a:r>
                <a:r>
                  <a:rPr lang="en-US" altLang="ko-KR" sz="1200" dirty="0" err="1"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Icheonri</a:t>
                </a:r>
                <a:r>
                  <a:rPr lang="en-US" altLang="ko-KR" sz="1200" dirty="0">
                    <a:latin typeface="Pretendard Light" panose="02000403000000020004" pitchFamily="50" charset="-127"/>
                    <a:ea typeface="Pretendard Light" panose="02000403000000020004" pitchFamily="50" charset="-127"/>
                    <a:cs typeface="Pretendard Light" panose="02000403000000020004" pitchFamily="50" charset="-127"/>
                  </a:rPr>
                  <a:t> Formation with cross-section. Yellow circles represent sampling spots (modified from Son et al., 1978; Kang, 2014a; Kang et al., 2014b).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1EE8F7-E84C-6625-60F2-96EBCBE176E8}"/>
                </a:ext>
              </a:extLst>
            </p:cNvPr>
            <p:cNvSpPr txBox="1"/>
            <p:nvPr/>
          </p:nvSpPr>
          <p:spPr>
            <a:xfrm>
              <a:off x="2957413" y="2647914"/>
              <a:ext cx="611065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500" dirty="0">
                  <a:solidFill>
                    <a:srgbClr val="585757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(Sea of Japan)</a:t>
              </a:r>
              <a:endParaRPr lang="ko-KR" altLang="en-US" sz="500" dirty="0">
                <a:solidFill>
                  <a:srgbClr val="585757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573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그룹 58">
            <a:extLst>
              <a:ext uri="{FF2B5EF4-FFF2-40B4-BE49-F238E27FC236}">
                <a16:creationId xmlns:a16="http://schemas.microsoft.com/office/drawing/2014/main" id="{F005EBE3-FF85-2FCC-9659-A7E675299D2F}"/>
              </a:ext>
            </a:extLst>
          </p:cNvPr>
          <p:cNvGrpSpPr/>
          <p:nvPr/>
        </p:nvGrpSpPr>
        <p:grpSpPr>
          <a:xfrm>
            <a:off x="8136020" y="4283737"/>
            <a:ext cx="3826201" cy="2268044"/>
            <a:chOff x="34158446" y="14346877"/>
            <a:chExt cx="7363991" cy="4365127"/>
          </a:xfrm>
        </p:grpSpPr>
        <p:pic>
          <p:nvPicPr>
            <p:cNvPr id="60" name="그림 59" descr="텍스트, 스크린샷, 도표, 그래프이(가) 표시된 사진&#10;&#10;자동 생성된 설명">
              <a:extLst>
                <a:ext uri="{FF2B5EF4-FFF2-40B4-BE49-F238E27FC236}">
                  <a16:creationId xmlns:a16="http://schemas.microsoft.com/office/drawing/2014/main" id="{E7E44C75-BC2B-AB5B-88E0-719FEB7F7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8446" y="14346877"/>
              <a:ext cx="7363991" cy="389998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5EE377A-A9CC-CE12-017C-4FD08362DF7B}"/>
                </a:ext>
              </a:extLst>
            </p:cNvPr>
            <p:cNvSpPr txBox="1"/>
            <p:nvPr/>
          </p:nvSpPr>
          <p:spPr>
            <a:xfrm>
              <a:off x="34173539" y="18178886"/>
              <a:ext cx="7152286" cy="533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Fig. 6. The XRD analysis results of the IC4 sample.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91CF48-571C-A1EB-0C59-5F496615F14C}"/>
              </a:ext>
            </a:extLst>
          </p:cNvPr>
          <p:cNvSpPr txBox="1"/>
          <p:nvPr/>
        </p:nvSpPr>
        <p:spPr>
          <a:xfrm>
            <a:off x="192088" y="128593"/>
            <a:ext cx="4119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ea typeface="나눔스퀘어 네오 ExtraBold" panose="00000900000000000000" pitchFamily="2" charset="-127"/>
                <a:cs typeface="Calibri" panose="020F0502020204030204" pitchFamily="34" charset="0"/>
              </a:rPr>
              <a:t>03. SAMPLE DISCRIPTIONS</a:t>
            </a:r>
            <a:endParaRPr lang="ko-KR" altLang="en-US" sz="2800" b="1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rgbClr val="002060"/>
              </a:solidFill>
              <a:latin typeface="Calibri" panose="020F0502020204030204" pitchFamily="34" charset="0"/>
              <a:ea typeface="나눔스퀘어 네오 ExtraBold" panose="00000900000000000000" pitchFamily="2" charset="-12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2E6DF-4984-11ED-0E33-9FF8BF7B8AC1}"/>
              </a:ext>
            </a:extLst>
          </p:cNvPr>
          <p:cNvSpPr txBox="1"/>
          <p:nvPr/>
        </p:nvSpPr>
        <p:spPr>
          <a:xfrm>
            <a:off x="8536569" y="111711"/>
            <a:ext cx="183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4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지역 사회 개발 계획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0196013-5A99-E50C-508E-CC17383E1F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0849"/>
            <a:ext cx="1219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61E9D09E-4627-DD09-EE16-F00A9D27B23F}"/>
              </a:ext>
            </a:extLst>
          </p:cNvPr>
          <p:cNvSpPr/>
          <p:nvPr/>
        </p:nvSpPr>
        <p:spPr>
          <a:xfrm>
            <a:off x="5095816" y="1574257"/>
            <a:ext cx="2000371" cy="264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2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중대재해 예방 </a:t>
            </a:r>
            <a:r>
              <a:rPr lang="ko-KR" altLang="en-US" sz="1000" spc="-2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추진체계 프로세스</a:t>
            </a:r>
            <a:endParaRPr lang="ko-KR" altLang="en-US" sz="1000" spc="-2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ExtraBold" panose="00000900000000000000" pitchFamily="2" charset="-127"/>
              <a:ea typeface="나눔스퀘어 네오 ExtraBold" panose="00000900000000000000" pitchFamily="2" charset="-127"/>
              <a:cs typeface="맑은 고딕 Semilight" panose="020B0502040204020203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2096E90-924C-64EA-37BF-50140D7E01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530996" y="6182448"/>
            <a:ext cx="661004" cy="576811"/>
            <a:chOff x="10664189" y="4619316"/>
            <a:chExt cx="598042" cy="52186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E0A8D5B9-1F34-07A6-6EF7-433A0D5F31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5628" y="4748399"/>
              <a:ext cx="391531" cy="392786"/>
            </a:xfrm>
            <a:prstGeom prst="rect">
              <a:avLst/>
            </a:prstGeom>
            <a:ln w="12700">
              <a:solidFill>
                <a:srgbClr val="335AFF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BA047A-7F4B-802D-D3F1-300BB78FBD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64189" y="4619316"/>
              <a:ext cx="598042" cy="16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dirty="0">
                  <a:solidFill>
                    <a:srgbClr val="335AFF"/>
                  </a:solidFill>
                  <a:latin typeface="Microsoft GothicNeo" panose="020B0500000101010101" pitchFamily="50" charset="-127"/>
                  <a:ea typeface="Microsoft GothicNeo" panose="020B0500000101010101" pitchFamily="50" charset="-127"/>
                  <a:cs typeface="Microsoft GothicNeo" panose="020B0500000101010101" pitchFamily="50" charset="-127"/>
                </a:rPr>
                <a:t>EGU24-15199</a:t>
              </a:r>
              <a:endParaRPr lang="ko-KR" altLang="en-US" sz="600" b="1" dirty="0">
                <a:solidFill>
                  <a:srgbClr val="335AFF"/>
                </a:solidFill>
                <a:latin typeface="Microsoft GothicNeo" panose="020B0500000101010101" pitchFamily="50" charset="-127"/>
                <a:ea typeface="Microsoft GothicNeo" panose="020B0500000101010101" pitchFamily="50" charset="-127"/>
                <a:cs typeface="Microsoft GothicNeo" panose="020B0500000101010101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499CAC9-8494-F0C9-9A74-0EEF4474A2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04685" y="35067"/>
            <a:ext cx="1238923" cy="577932"/>
            <a:chOff x="10359343" y="35067"/>
            <a:chExt cx="1238923" cy="577932"/>
          </a:xfrm>
        </p:grpSpPr>
        <p:pic>
          <p:nvPicPr>
            <p:cNvPr id="10" name="그림 9" descr="상징, 로고, 폰트, 엠블럼이(가) 표시된 사진&#10;&#10;자동 생성된 설명">
              <a:extLst>
                <a:ext uri="{FF2B5EF4-FFF2-40B4-BE49-F238E27FC236}">
                  <a16:creationId xmlns:a16="http://schemas.microsoft.com/office/drawing/2014/main" id="{EA262B2D-1EC1-C833-9013-565739D5984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9343" y="35067"/>
              <a:ext cx="577932" cy="577932"/>
            </a:xfrm>
            <a:prstGeom prst="rect">
              <a:avLst/>
            </a:prstGeom>
          </p:spPr>
        </p:pic>
        <p:pic>
          <p:nvPicPr>
            <p:cNvPr id="16" name="그림 15" descr="그래픽, 폰트, 로고, 상징이(가) 표시된 사진&#10;&#10;자동 생성된 설명">
              <a:extLst>
                <a:ext uri="{FF2B5EF4-FFF2-40B4-BE49-F238E27FC236}">
                  <a16:creationId xmlns:a16="http://schemas.microsoft.com/office/drawing/2014/main" id="{614BFDD5-67E0-1768-89F9-08B241F876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7817" y="72066"/>
              <a:ext cx="620449" cy="491930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59028A75-08AD-4D19-B5C1-9D950588FF96}"/>
              </a:ext>
            </a:extLst>
          </p:cNvPr>
          <p:cNvGrpSpPr/>
          <p:nvPr/>
        </p:nvGrpSpPr>
        <p:grpSpPr>
          <a:xfrm>
            <a:off x="226652" y="786989"/>
            <a:ext cx="11738695" cy="3598348"/>
            <a:chOff x="25897115" y="16456980"/>
            <a:chExt cx="24721910" cy="7578187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16ADA20D-3CAF-916F-C273-70EB50400E58}"/>
                </a:ext>
              </a:extLst>
            </p:cNvPr>
            <p:cNvGrpSpPr/>
            <p:nvPr/>
          </p:nvGrpSpPr>
          <p:grpSpPr>
            <a:xfrm>
              <a:off x="25902298" y="16456980"/>
              <a:ext cx="24716727" cy="5719648"/>
              <a:chOff x="17034125" y="25897689"/>
              <a:chExt cx="28095825" cy="6501599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5ACE6BF6-26B5-24BB-2120-51487EECD389}"/>
                  </a:ext>
                </a:extLst>
              </p:cNvPr>
              <p:cNvGrpSpPr/>
              <p:nvPr/>
            </p:nvGrpSpPr>
            <p:grpSpPr>
              <a:xfrm>
                <a:off x="17034125" y="25897689"/>
                <a:ext cx="9221533" cy="6501599"/>
                <a:chOff x="16531616" y="25897689"/>
                <a:chExt cx="9221533" cy="6501599"/>
              </a:xfrm>
            </p:grpSpPr>
            <p:grpSp>
              <p:nvGrpSpPr>
                <p:cNvPr id="39" name="그룹 38">
                  <a:extLst>
                    <a:ext uri="{FF2B5EF4-FFF2-40B4-BE49-F238E27FC236}">
                      <a16:creationId xmlns:a16="http://schemas.microsoft.com/office/drawing/2014/main" id="{288B371F-9FD7-D90E-339F-D27284600239}"/>
                    </a:ext>
                  </a:extLst>
                </p:cNvPr>
                <p:cNvGrpSpPr/>
                <p:nvPr/>
              </p:nvGrpSpPr>
              <p:grpSpPr>
                <a:xfrm>
                  <a:off x="16531616" y="25926804"/>
                  <a:ext cx="9221533" cy="6472484"/>
                  <a:chOff x="16531616" y="6904645"/>
                  <a:chExt cx="9221533" cy="6472484"/>
                </a:xfrm>
              </p:grpSpPr>
              <p:grpSp>
                <p:nvGrpSpPr>
                  <p:cNvPr id="41" name="그룹 40">
                    <a:extLst>
                      <a:ext uri="{FF2B5EF4-FFF2-40B4-BE49-F238E27FC236}">
                        <a16:creationId xmlns:a16="http://schemas.microsoft.com/office/drawing/2014/main" id="{94FDCA42-9A04-4E3C-6F65-6DF5BED1062A}"/>
                      </a:ext>
                    </a:extLst>
                  </p:cNvPr>
                  <p:cNvGrpSpPr/>
                  <p:nvPr/>
                </p:nvGrpSpPr>
                <p:grpSpPr>
                  <a:xfrm>
                    <a:off x="16531617" y="7548316"/>
                    <a:ext cx="9221532" cy="5828813"/>
                    <a:chOff x="24868915" y="14174917"/>
                    <a:chExt cx="9221532" cy="5828813"/>
                  </a:xfrm>
                </p:grpSpPr>
                <p:grpSp>
                  <p:nvGrpSpPr>
                    <p:cNvPr id="43" name="그룹 42">
                      <a:extLst>
                        <a:ext uri="{FF2B5EF4-FFF2-40B4-BE49-F238E27FC236}">
                          <a16:creationId xmlns:a16="http://schemas.microsoft.com/office/drawing/2014/main" id="{5467590D-A6DE-5FBE-A2DD-827523257B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868915" y="17121471"/>
                      <a:ext cx="9221532" cy="2882259"/>
                      <a:chOff x="16116300" y="7630959"/>
                      <a:chExt cx="9221532" cy="2882259"/>
                    </a:xfrm>
                  </p:grpSpPr>
                  <p:pic>
                    <p:nvPicPr>
                      <p:cNvPr id="47" name="그림 46" descr="지상, 자연, 야외, 돌이(가) 표시된 사진&#10;&#10;자동 생성된 설명">
                        <a:extLst>
                          <a:ext uri="{FF2B5EF4-FFF2-40B4-BE49-F238E27FC236}">
                            <a16:creationId xmlns:a16="http://schemas.microsoft.com/office/drawing/2014/main" id="{2CD22227-0C2C-BA8C-3E68-3B5F9C34E5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0755579" y="7630959"/>
                        <a:ext cx="4582253" cy="2880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8" name="그림 47" descr="야외, 기반암, 공구, 석회암이(가) 표시된 사진&#10;&#10;자동 생성된 설명">
                        <a:extLst>
                          <a:ext uri="{FF2B5EF4-FFF2-40B4-BE49-F238E27FC236}">
                            <a16:creationId xmlns:a16="http://schemas.microsoft.com/office/drawing/2014/main" id="{0D5980A1-8C21-6883-0DFB-02945F005E2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6116300" y="7633219"/>
                        <a:ext cx="4582603" cy="2879999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4" name="그룹 43">
                      <a:extLst>
                        <a:ext uri="{FF2B5EF4-FFF2-40B4-BE49-F238E27FC236}">
                          <a16:creationId xmlns:a16="http://schemas.microsoft.com/office/drawing/2014/main" id="{1A451811-B98E-7C5B-6BF6-49AA8D8C2D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870597" y="14174917"/>
                      <a:ext cx="9219850" cy="2880000"/>
                      <a:chOff x="25394508" y="7630959"/>
                      <a:chExt cx="9219850" cy="2880000"/>
                    </a:xfrm>
                  </p:grpSpPr>
                  <p:pic>
                    <p:nvPicPr>
                      <p:cNvPr id="45" name="그림 44" descr="야외, 기반암, 석회암, 건물이(가) 표시된 사진&#10;&#10;자동 생성된 설명">
                        <a:extLst>
                          <a:ext uri="{FF2B5EF4-FFF2-40B4-BE49-F238E27FC236}">
                            <a16:creationId xmlns:a16="http://schemas.microsoft.com/office/drawing/2014/main" id="{4623492E-1D88-9982-6CF9-22519D99B2C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5394508" y="7630959"/>
                        <a:ext cx="4582603" cy="2880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6" name="그림 45" descr="광물, 자연, 화산암, 지상이(가) 표시된 사진&#10;&#10;자동 생성된 설명">
                        <a:extLst>
                          <a:ext uri="{FF2B5EF4-FFF2-40B4-BE49-F238E27FC236}">
                            <a16:creationId xmlns:a16="http://schemas.microsoft.com/office/drawing/2014/main" id="{7BB50EEC-E849-8E45-ADE9-1D779CA3C8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0033787" y="7630959"/>
                        <a:ext cx="4580571" cy="288000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sp>
                <p:nvSpPr>
                  <p:cNvPr id="42" name="직사각형 41">
                    <a:extLst>
                      <a:ext uri="{FF2B5EF4-FFF2-40B4-BE49-F238E27FC236}">
                        <a16:creationId xmlns:a16="http://schemas.microsoft.com/office/drawing/2014/main" id="{91EE2E1A-A4E6-6172-0655-9CAD9D04DD1D}"/>
                      </a:ext>
                    </a:extLst>
                  </p:cNvPr>
                  <p:cNvSpPr/>
                  <p:nvPr/>
                </p:nvSpPr>
                <p:spPr>
                  <a:xfrm>
                    <a:off x="16531616" y="6904645"/>
                    <a:ext cx="9221533" cy="6470224"/>
                  </a:xfrm>
                  <a:prstGeom prst="rect">
                    <a:avLst/>
                  </a:prstGeom>
                  <a:noFill/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</p:grp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22EE729-28DB-F97D-AD81-95A3C2CBC233}"/>
                    </a:ext>
                  </a:extLst>
                </p:cNvPr>
                <p:cNvSpPr txBox="1"/>
                <p:nvPr/>
              </p:nvSpPr>
              <p:spPr>
                <a:xfrm>
                  <a:off x="19633049" y="25897689"/>
                  <a:ext cx="3029049" cy="7390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 dirty="0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Lower part</a:t>
                  </a:r>
                </a:p>
              </p:txBody>
            </p:sp>
          </p:grp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7A0A5192-E94A-D46E-6061-552179A3DFC7}"/>
                  </a:ext>
                </a:extLst>
              </p:cNvPr>
              <p:cNvGrpSpPr/>
              <p:nvPr/>
            </p:nvGrpSpPr>
            <p:grpSpPr>
              <a:xfrm>
                <a:off x="26467149" y="25917495"/>
                <a:ext cx="9219244" cy="6470222"/>
                <a:chOff x="26758167" y="25929066"/>
                <a:chExt cx="9219244" cy="6470222"/>
              </a:xfrm>
            </p:grpSpPr>
            <p:grpSp>
              <p:nvGrpSpPr>
                <p:cNvPr id="3163" name="그룹 3162">
                  <a:extLst>
                    <a:ext uri="{FF2B5EF4-FFF2-40B4-BE49-F238E27FC236}">
                      <a16:creationId xmlns:a16="http://schemas.microsoft.com/office/drawing/2014/main" id="{3A3DDB74-2256-6730-06A6-E87DE3770D21}"/>
                    </a:ext>
                  </a:extLst>
                </p:cNvPr>
                <p:cNvGrpSpPr/>
                <p:nvPr/>
              </p:nvGrpSpPr>
              <p:grpSpPr>
                <a:xfrm>
                  <a:off x="26758167" y="25929066"/>
                  <a:ext cx="9219244" cy="6470222"/>
                  <a:chOff x="26758167" y="6913434"/>
                  <a:chExt cx="9219244" cy="6470222"/>
                </a:xfrm>
              </p:grpSpPr>
              <p:grpSp>
                <p:nvGrpSpPr>
                  <p:cNvPr id="3165" name="그룹 3164">
                    <a:extLst>
                      <a:ext uri="{FF2B5EF4-FFF2-40B4-BE49-F238E27FC236}">
                        <a16:creationId xmlns:a16="http://schemas.microsoft.com/office/drawing/2014/main" id="{B9B3BC64-9458-C8EA-79EB-9B7996F9682C}"/>
                      </a:ext>
                    </a:extLst>
                  </p:cNvPr>
                  <p:cNvGrpSpPr/>
                  <p:nvPr/>
                </p:nvGrpSpPr>
                <p:grpSpPr>
                  <a:xfrm>
                    <a:off x="26758167" y="7546233"/>
                    <a:ext cx="9219243" cy="5837423"/>
                    <a:chOff x="34362598" y="14170398"/>
                    <a:chExt cx="9219243" cy="5837423"/>
                  </a:xfrm>
                </p:grpSpPr>
                <p:grpSp>
                  <p:nvGrpSpPr>
                    <p:cNvPr id="3167" name="그룹 3166">
                      <a:extLst>
                        <a:ext uri="{FF2B5EF4-FFF2-40B4-BE49-F238E27FC236}">
                          <a16:creationId xmlns:a16="http://schemas.microsoft.com/office/drawing/2014/main" id="{49AEEDBE-008A-031B-5C3D-743B924624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362598" y="14170398"/>
                      <a:ext cx="9219243" cy="2884519"/>
                      <a:chOff x="16113554" y="10650802"/>
                      <a:chExt cx="9219243" cy="2884519"/>
                    </a:xfrm>
                  </p:grpSpPr>
                  <p:pic>
                    <p:nvPicPr>
                      <p:cNvPr id="37" name="그림 36" descr="야외, 자연, 지상이(가) 표시된 사진&#10;&#10;자동 생성된 설명">
                        <a:extLst>
                          <a:ext uri="{FF2B5EF4-FFF2-40B4-BE49-F238E27FC236}">
                            <a16:creationId xmlns:a16="http://schemas.microsoft.com/office/drawing/2014/main" id="{0F3D3C52-47DA-02CC-663F-10F0794E0F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6113554" y="10655321"/>
                        <a:ext cx="4582603" cy="28800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pic>
                    <p:nvPicPr>
                      <p:cNvPr id="38" name="그림 37" descr="바위, 지상, 자연, 야외이(가) 표시된 사진&#10;&#10;자동 생성된 설명">
                        <a:extLst>
                          <a:ext uri="{FF2B5EF4-FFF2-40B4-BE49-F238E27FC236}">
                            <a16:creationId xmlns:a16="http://schemas.microsoft.com/office/drawing/2014/main" id="{C37D7F80-1BD0-E05A-ADDE-BA835409CE8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0755579" y="10650802"/>
                        <a:ext cx="4577218" cy="28800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grpSp>
                <p:grpSp>
                  <p:nvGrpSpPr>
                    <p:cNvPr id="34" name="그룹 33">
                      <a:extLst>
                        <a:ext uri="{FF2B5EF4-FFF2-40B4-BE49-F238E27FC236}">
                          <a16:creationId xmlns:a16="http://schemas.microsoft.com/office/drawing/2014/main" id="{9342F209-C0ED-49AC-6BE3-8537C9AC78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367949" y="17127821"/>
                      <a:ext cx="9213892" cy="2880000"/>
                      <a:chOff x="25391621" y="10650802"/>
                      <a:chExt cx="9213892" cy="2880000"/>
                    </a:xfrm>
                  </p:grpSpPr>
                  <p:pic>
                    <p:nvPicPr>
                      <p:cNvPr id="35" name="그림 34" descr="야외, 텍스트, 기반암, 자연이(가) 표시된 사진&#10;&#10;자동 생성된 설명">
                        <a:extLst>
                          <a:ext uri="{FF2B5EF4-FFF2-40B4-BE49-F238E27FC236}">
                            <a16:creationId xmlns:a16="http://schemas.microsoft.com/office/drawing/2014/main" id="{97F29F53-42EE-CA4A-D54E-1B3C5216D1D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5391621" y="10650802"/>
                        <a:ext cx="4585490" cy="28800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  <p:pic>
                    <p:nvPicPr>
                      <p:cNvPr id="36" name="그림 35" descr="오염, 지상, 바위, 야외이(가) 표시된 사진&#10;&#10;자동 생성된 설명">
                        <a:extLst>
                          <a:ext uri="{FF2B5EF4-FFF2-40B4-BE49-F238E27FC236}">
                            <a16:creationId xmlns:a16="http://schemas.microsoft.com/office/drawing/2014/main" id="{2C0D85CA-122C-9AB6-B2ED-0F70ED7F0E3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0028295" y="10650802"/>
                        <a:ext cx="4577218" cy="28800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grpSp>
              </p:grpSp>
              <p:sp>
                <p:nvSpPr>
                  <p:cNvPr id="3166" name="직사각형 3165">
                    <a:extLst>
                      <a:ext uri="{FF2B5EF4-FFF2-40B4-BE49-F238E27FC236}">
                        <a16:creationId xmlns:a16="http://schemas.microsoft.com/office/drawing/2014/main" id="{A50198C0-EF94-7722-AC28-08CE0B9A5EFD}"/>
                      </a:ext>
                    </a:extLst>
                  </p:cNvPr>
                  <p:cNvSpPr/>
                  <p:nvPr/>
                </p:nvSpPr>
                <p:spPr>
                  <a:xfrm>
                    <a:off x="26758167" y="6913434"/>
                    <a:ext cx="9219244" cy="6470222"/>
                  </a:xfrm>
                  <a:prstGeom prst="rect">
                    <a:avLst/>
                  </a:prstGeom>
                  <a:noFill/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</p:grpSp>
            <p:sp>
              <p:nvSpPr>
                <p:cNvPr id="3164" name="TextBox 3163">
                  <a:extLst>
                    <a:ext uri="{FF2B5EF4-FFF2-40B4-BE49-F238E27FC236}">
                      <a16:creationId xmlns:a16="http://schemas.microsoft.com/office/drawing/2014/main" id="{E2215E1F-BE7D-956D-9FA3-9C73D9E30946}"/>
                    </a:ext>
                  </a:extLst>
                </p:cNvPr>
                <p:cNvSpPr txBox="1"/>
                <p:nvPr/>
              </p:nvSpPr>
              <p:spPr>
                <a:xfrm>
                  <a:off x="29882571" y="25938377"/>
                  <a:ext cx="3029049" cy="7390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 dirty="0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Middle part</a:t>
                  </a:r>
                </a:p>
              </p:txBody>
            </p:sp>
          </p:grpSp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7B2CF012-4224-3886-A07B-167047BF889B}"/>
                  </a:ext>
                </a:extLst>
              </p:cNvPr>
              <p:cNvGrpSpPr/>
              <p:nvPr/>
            </p:nvGrpSpPr>
            <p:grpSpPr>
              <a:xfrm>
                <a:off x="35903235" y="25898597"/>
                <a:ext cx="9226715" cy="6500691"/>
                <a:chOff x="36898136" y="25898598"/>
                <a:chExt cx="9226715" cy="6500691"/>
              </a:xfrm>
            </p:grpSpPr>
            <p:grpSp>
              <p:nvGrpSpPr>
                <p:cNvPr id="25" name="그룹 24">
                  <a:extLst>
                    <a:ext uri="{FF2B5EF4-FFF2-40B4-BE49-F238E27FC236}">
                      <a16:creationId xmlns:a16="http://schemas.microsoft.com/office/drawing/2014/main" id="{DE848DC8-BC5B-C976-4FCB-A3673C4A0ADE}"/>
                    </a:ext>
                  </a:extLst>
                </p:cNvPr>
                <p:cNvGrpSpPr/>
                <p:nvPr/>
              </p:nvGrpSpPr>
              <p:grpSpPr>
                <a:xfrm>
                  <a:off x="36898136" y="25917495"/>
                  <a:ext cx="9226715" cy="6481794"/>
                  <a:chOff x="36898136" y="6957402"/>
                  <a:chExt cx="9226715" cy="6481794"/>
                </a:xfrm>
              </p:grpSpPr>
              <p:grpSp>
                <p:nvGrpSpPr>
                  <p:cNvPr id="3137" name="그룹 3136">
                    <a:extLst>
                      <a:ext uri="{FF2B5EF4-FFF2-40B4-BE49-F238E27FC236}">
                        <a16:creationId xmlns:a16="http://schemas.microsoft.com/office/drawing/2014/main" id="{21DD0BBD-9AED-26CE-65D9-B66D3E3C4838}"/>
                      </a:ext>
                    </a:extLst>
                  </p:cNvPr>
                  <p:cNvGrpSpPr/>
                  <p:nvPr/>
                </p:nvGrpSpPr>
                <p:grpSpPr>
                  <a:xfrm>
                    <a:off x="36898136" y="7594721"/>
                    <a:ext cx="9219243" cy="5844474"/>
                    <a:chOff x="16341094" y="14642914"/>
                    <a:chExt cx="9219243" cy="5844474"/>
                  </a:xfrm>
                </p:grpSpPr>
                <p:grpSp>
                  <p:nvGrpSpPr>
                    <p:cNvPr id="3141" name="그룹 3140">
                      <a:extLst>
                        <a:ext uri="{FF2B5EF4-FFF2-40B4-BE49-F238E27FC236}">
                          <a16:creationId xmlns:a16="http://schemas.microsoft.com/office/drawing/2014/main" id="{81A0E428-60F0-2B47-0D63-2200E9830C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341094" y="14642914"/>
                      <a:ext cx="9219243" cy="2880000"/>
                      <a:chOff x="16113554" y="13677424"/>
                      <a:chExt cx="9219243" cy="2880000"/>
                    </a:xfrm>
                  </p:grpSpPr>
                  <p:pic>
                    <p:nvPicPr>
                      <p:cNvPr id="3157" name="그림 3156" descr="기반암, 야외, 석회암, 바위이(가) 표시된 사진&#10;&#10;자동 생성된 설명">
                        <a:extLst>
                          <a:ext uri="{FF2B5EF4-FFF2-40B4-BE49-F238E27FC236}">
                            <a16:creationId xmlns:a16="http://schemas.microsoft.com/office/drawing/2014/main" id="{AE97DBF1-3583-E51E-A9D2-82DC5D6DFC4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6113554" y="13677424"/>
                        <a:ext cx="4578019" cy="2880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162" name="그림 3161" descr="자연, 야외, 지상, 바위이(가) 표시된 사진&#10;&#10;자동 생성된 설명">
                        <a:extLst>
                          <a:ext uri="{FF2B5EF4-FFF2-40B4-BE49-F238E27FC236}">
                            <a16:creationId xmlns:a16="http://schemas.microsoft.com/office/drawing/2014/main" id="{70E0B23B-29C5-F153-FD32-CE808DAC84A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0755579" y="13677424"/>
                        <a:ext cx="4577218" cy="288000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3149" name="그림 3148" descr="지도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9AADC55F-3FF6-6C4B-4F77-3316569DF4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348565" y="17595818"/>
                      <a:ext cx="4577218" cy="288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53" name="그림 3152" descr="스크린샷, 자연, 눈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C4852943-13A5-D279-8105-99F50B2BE2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0983119" y="17589468"/>
                      <a:ext cx="4577217" cy="289792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140" name="직사각형 3139">
                    <a:extLst>
                      <a:ext uri="{FF2B5EF4-FFF2-40B4-BE49-F238E27FC236}">
                        <a16:creationId xmlns:a16="http://schemas.microsoft.com/office/drawing/2014/main" id="{5DEE2D55-4AEB-FE79-F7E9-A466B50DF2F9}"/>
                      </a:ext>
                    </a:extLst>
                  </p:cNvPr>
                  <p:cNvSpPr/>
                  <p:nvPr/>
                </p:nvSpPr>
                <p:spPr>
                  <a:xfrm>
                    <a:off x="36905607" y="6957402"/>
                    <a:ext cx="9219244" cy="6481794"/>
                  </a:xfrm>
                  <a:prstGeom prst="rect">
                    <a:avLst/>
                  </a:prstGeom>
                  <a:noFill/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59E3B85-BE62-8EC8-ECF2-1DA456860A51}"/>
                    </a:ext>
                  </a:extLst>
                </p:cNvPr>
                <p:cNvSpPr txBox="1"/>
                <p:nvPr/>
              </p:nvSpPr>
              <p:spPr>
                <a:xfrm>
                  <a:off x="39961630" y="25898598"/>
                  <a:ext cx="3029049" cy="7390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 dirty="0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Upper part</a:t>
                  </a: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22DB97-0602-A628-8D87-B197324F7B07}"/>
                </a:ext>
              </a:extLst>
            </p:cNvPr>
            <p:cNvSpPr txBox="1"/>
            <p:nvPr/>
          </p:nvSpPr>
          <p:spPr>
            <a:xfrm>
              <a:off x="25897115" y="22285072"/>
              <a:ext cx="24721910" cy="1750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Fig. 3. Outcrops at the sampling point for detrital zircon U-Pb dating with photomicrographs (XPL). The framework of 5 samples consisted of quartz, feldspar (predominant albite twinning), and rock fragments (metamorphic or sedimentary rock fragments). In the upper part, two types of granules are observed: quartzite and chert. </a:t>
              </a:r>
              <a:r>
                <a:rPr lang="en-US" altLang="ko-KR" sz="1200" dirty="0">
                  <a:solidFill>
                    <a:schemeClr val="accent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Notably, some of the chert samples contain radiolarian fossils. This indicates the influence of southwestern Japan throughout the deposition period of the </a:t>
              </a:r>
              <a:r>
                <a:rPr lang="en-US" altLang="ko-KR" sz="1200" dirty="0" err="1">
                  <a:solidFill>
                    <a:schemeClr val="accent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Icheonri</a:t>
              </a:r>
              <a:r>
                <a:rPr lang="en-US" altLang="ko-KR" sz="1200" dirty="0">
                  <a:solidFill>
                    <a:schemeClr val="accent1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Formation. </a:t>
              </a:r>
              <a:r>
                <a:rPr lang="en-US" altLang="ko-KR" sz="1200" dirty="0" err="1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Qp</a:t>
              </a:r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: polycrystalline quartz, Fs: feldspar, Rf: rock fragment </a:t>
              </a: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7B21A206-F6FF-469D-DD64-8AD66F18B401}"/>
              </a:ext>
            </a:extLst>
          </p:cNvPr>
          <p:cNvGrpSpPr/>
          <p:nvPr/>
        </p:nvGrpSpPr>
        <p:grpSpPr>
          <a:xfrm>
            <a:off x="4167741" y="4584553"/>
            <a:ext cx="3832006" cy="1704154"/>
            <a:chOff x="25938126" y="15595376"/>
            <a:chExt cx="8161077" cy="3629360"/>
          </a:xfrm>
        </p:grpSpPr>
        <p:pic>
          <p:nvPicPr>
            <p:cNvPr id="50" name="그림 49" descr="야외, 텍스트, 건물, 기반암이(가) 표시된 사진&#10;&#10;자동 생성된 설명">
              <a:extLst>
                <a:ext uri="{FF2B5EF4-FFF2-40B4-BE49-F238E27FC236}">
                  <a16:creationId xmlns:a16="http://schemas.microsoft.com/office/drawing/2014/main" id="{B44891A3-6957-4D3A-EC16-B02A79F76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5896" y="15602297"/>
              <a:ext cx="4036941" cy="2537073"/>
            </a:xfrm>
            <a:prstGeom prst="rect">
              <a:avLst/>
            </a:prstGeom>
          </p:spPr>
        </p:pic>
        <p:pic>
          <p:nvPicPr>
            <p:cNvPr id="51" name="그림 50" descr="광물, 화산암, 자연, 바위이(가) 표시된 사진&#10;&#10;자동 생성된 설명">
              <a:extLst>
                <a:ext uri="{FF2B5EF4-FFF2-40B4-BE49-F238E27FC236}">
                  <a16:creationId xmlns:a16="http://schemas.microsoft.com/office/drawing/2014/main" id="{7AC264DB-5C0A-AD93-102C-0FA83DDD3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8860" y="15595376"/>
              <a:ext cx="4036635" cy="2537073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8C7A1F4-70D7-022D-155E-ADC5B3171F54}"/>
                </a:ext>
              </a:extLst>
            </p:cNvPr>
            <p:cNvSpPr txBox="1"/>
            <p:nvPr/>
          </p:nvSpPr>
          <p:spPr>
            <a:xfrm>
              <a:off x="25938126" y="18241522"/>
              <a:ext cx="8161077" cy="98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Fig. 5. Outcrop of the silicified cherty rock with unknown origin-spherical structure (XPL). </a:t>
              </a: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63799D9C-542E-3F72-4497-B1DC755BA0EB}"/>
              </a:ext>
            </a:extLst>
          </p:cNvPr>
          <p:cNvGrpSpPr/>
          <p:nvPr/>
        </p:nvGrpSpPr>
        <p:grpSpPr>
          <a:xfrm>
            <a:off x="225144" y="4576345"/>
            <a:ext cx="3876411" cy="2069655"/>
            <a:chOff x="25804237" y="15207118"/>
            <a:chExt cx="8170647" cy="4362392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53A545B7-34A3-0B71-FC60-808443CD25D7}"/>
                </a:ext>
              </a:extLst>
            </p:cNvPr>
            <p:cNvGrpSpPr/>
            <p:nvPr/>
          </p:nvGrpSpPr>
          <p:grpSpPr>
            <a:xfrm>
              <a:off x="25804237" y="15207118"/>
              <a:ext cx="8113227" cy="2550916"/>
              <a:chOff x="25789051" y="15389150"/>
              <a:chExt cx="8113227" cy="2550916"/>
            </a:xfrm>
          </p:grpSpPr>
          <p:pic>
            <p:nvPicPr>
              <p:cNvPr id="57" name="그림 56" descr="스크린샷, 지상이(가) 표시된 사진&#10;&#10;자동 생성된 설명">
                <a:extLst>
                  <a:ext uri="{FF2B5EF4-FFF2-40B4-BE49-F238E27FC236}">
                    <a16:creationId xmlns:a16="http://schemas.microsoft.com/office/drawing/2014/main" id="{8DD91306-2100-6276-03B1-BA9DC90CB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89051" y="15406446"/>
                <a:ext cx="4031140" cy="2533620"/>
              </a:xfrm>
              <a:prstGeom prst="rect">
                <a:avLst/>
              </a:prstGeom>
            </p:spPr>
          </p:pic>
          <p:pic>
            <p:nvPicPr>
              <p:cNvPr id="58" name="그림 57" descr="지도, 지상이(가) 표시된 사진&#10;&#10;자동 생성된 설명">
                <a:extLst>
                  <a:ext uri="{FF2B5EF4-FFF2-40B4-BE49-F238E27FC236}">
                    <a16:creationId xmlns:a16="http://schemas.microsoft.com/office/drawing/2014/main" id="{E52532C4-7556-87EB-98C6-2065A70AA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67124" y="15389150"/>
                <a:ext cx="4035154" cy="2537073"/>
              </a:xfrm>
              <a:prstGeom prst="rect">
                <a:avLst/>
              </a:prstGeom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1992BC8-B057-6B5F-6696-36B9A1F6A877}"/>
                </a:ext>
              </a:extLst>
            </p:cNvPr>
            <p:cNvSpPr txBox="1"/>
            <p:nvPr/>
          </p:nvSpPr>
          <p:spPr>
            <a:xfrm>
              <a:off x="25813808" y="17817945"/>
              <a:ext cx="8161076" cy="175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Fig. 4. Photomicrographs of IC1 and 2. Minerals resembling </a:t>
              </a:r>
              <a:r>
                <a:rPr lang="en-US" altLang="ko-KR" sz="1200" dirty="0" err="1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Chromian</a:t>
              </a:r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spinel, indicative of ultramafic source rock, are observed. Subsequent chemical analysis will be necessary.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57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텍스트, 스크린샷, 폰트, 원이(가) 표시된 사진&#10;&#10;자동 생성된 설명">
            <a:extLst>
              <a:ext uri="{FF2B5EF4-FFF2-40B4-BE49-F238E27FC236}">
                <a16:creationId xmlns:a16="http://schemas.microsoft.com/office/drawing/2014/main" id="{0DF2A234-0371-2A7E-BCE8-4E8C51A3A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3502288"/>
            <a:ext cx="6378859" cy="2724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91CF48-571C-A1EB-0C59-5F496615F14C}"/>
              </a:ext>
            </a:extLst>
          </p:cNvPr>
          <p:cNvSpPr txBox="1"/>
          <p:nvPr/>
        </p:nvSpPr>
        <p:spPr>
          <a:xfrm>
            <a:off x="192088" y="128593"/>
            <a:ext cx="1977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ea typeface="나눔스퀘어 네오 ExtraBold" panose="00000900000000000000" pitchFamily="2" charset="-127"/>
                <a:cs typeface="Calibri" panose="020F0502020204030204" pitchFamily="34" charset="0"/>
              </a:rPr>
              <a:t>04. RESULTS</a:t>
            </a:r>
            <a:endParaRPr lang="ko-KR" altLang="en-US" sz="2800" b="1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rgbClr val="002060"/>
              </a:solidFill>
              <a:latin typeface="Calibri" panose="020F0502020204030204" pitchFamily="34" charset="0"/>
              <a:ea typeface="나눔스퀘어 네오 ExtraBold" panose="00000900000000000000" pitchFamily="2" charset="-12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2E6DF-4984-11ED-0E33-9FF8BF7B8AC1}"/>
              </a:ext>
            </a:extLst>
          </p:cNvPr>
          <p:cNvSpPr txBox="1"/>
          <p:nvPr/>
        </p:nvSpPr>
        <p:spPr>
          <a:xfrm>
            <a:off x="8536569" y="111711"/>
            <a:ext cx="183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4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지역 사회 개발 계획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0196013-5A99-E50C-508E-CC17383E1F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0849"/>
            <a:ext cx="1219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61E9D09E-4627-DD09-EE16-F00A9D27B23F}"/>
              </a:ext>
            </a:extLst>
          </p:cNvPr>
          <p:cNvSpPr/>
          <p:nvPr/>
        </p:nvSpPr>
        <p:spPr>
          <a:xfrm>
            <a:off x="5095816" y="1574257"/>
            <a:ext cx="2000371" cy="264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2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중대재해 예방 </a:t>
            </a:r>
            <a:r>
              <a:rPr lang="ko-KR" altLang="en-US" sz="1000" spc="-2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추진체계 프로세스</a:t>
            </a:r>
            <a:endParaRPr lang="ko-KR" altLang="en-US" sz="1000" spc="-2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ExtraBold" panose="00000900000000000000" pitchFamily="2" charset="-127"/>
              <a:ea typeface="나눔스퀘어 네오 ExtraBold" panose="00000900000000000000" pitchFamily="2" charset="-127"/>
              <a:cs typeface="맑은 고딕 Semilight" panose="020B0502040204020203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2096E90-924C-64EA-37BF-50140D7E01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530996" y="6182448"/>
            <a:ext cx="661004" cy="576811"/>
            <a:chOff x="10664189" y="4619316"/>
            <a:chExt cx="598042" cy="52186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E0A8D5B9-1F34-07A6-6EF7-433A0D5F31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5628" y="4748399"/>
              <a:ext cx="391531" cy="392786"/>
            </a:xfrm>
            <a:prstGeom prst="rect">
              <a:avLst/>
            </a:prstGeom>
            <a:ln w="12700">
              <a:solidFill>
                <a:srgbClr val="335AFF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BA047A-7F4B-802D-D3F1-300BB78FBD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64189" y="4619316"/>
              <a:ext cx="598042" cy="16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dirty="0">
                  <a:solidFill>
                    <a:srgbClr val="335AFF"/>
                  </a:solidFill>
                  <a:latin typeface="Microsoft GothicNeo" panose="020B0500000101010101" pitchFamily="50" charset="-127"/>
                  <a:ea typeface="Microsoft GothicNeo" panose="020B0500000101010101" pitchFamily="50" charset="-127"/>
                  <a:cs typeface="Microsoft GothicNeo" panose="020B0500000101010101" pitchFamily="50" charset="-127"/>
                </a:rPr>
                <a:t>EGU24-15199</a:t>
              </a:r>
              <a:endParaRPr lang="ko-KR" altLang="en-US" sz="600" b="1" dirty="0">
                <a:solidFill>
                  <a:srgbClr val="335AFF"/>
                </a:solidFill>
                <a:latin typeface="Microsoft GothicNeo" panose="020B0500000101010101" pitchFamily="50" charset="-127"/>
                <a:ea typeface="Microsoft GothicNeo" panose="020B0500000101010101" pitchFamily="50" charset="-127"/>
                <a:cs typeface="Microsoft GothicNeo" panose="020B0500000101010101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499CAC9-8494-F0C9-9A74-0EEF4474A2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04685" y="35067"/>
            <a:ext cx="1238923" cy="577932"/>
            <a:chOff x="10359343" y="35067"/>
            <a:chExt cx="1238923" cy="577932"/>
          </a:xfrm>
        </p:grpSpPr>
        <p:pic>
          <p:nvPicPr>
            <p:cNvPr id="10" name="그림 9" descr="상징, 로고, 폰트, 엠블럼이(가) 표시된 사진&#10;&#10;자동 생성된 설명">
              <a:extLst>
                <a:ext uri="{FF2B5EF4-FFF2-40B4-BE49-F238E27FC236}">
                  <a16:creationId xmlns:a16="http://schemas.microsoft.com/office/drawing/2014/main" id="{EA262B2D-1EC1-C833-9013-565739D5984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9343" y="35067"/>
              <a:ext cx="577932" cy="577932"/>
            </a:xfrm>
            <a:prstGeom prst="rect">
              <a:avLst/>
            </a:prstGeom>
          </p:spPr>
        </p:pic>
        <p:pic>
          <p:nvPicPr>
            <p:cNvPr id="16" name="그림 15" descr="그래픽, 폰트, 로고, 상징이(가) 표시된 사진&#10;&#10;자동 생성된 설명">
              <a:extLst>
                <a:ext uri="{FF2B5EF4-FFF2-40B4-BE49-F238E27FC236}">
                  <a16:creationId xmlns:a16="http://schemas.microsoft.com/office/drawing/2014/main" id="{614BFDD5-67E0-1768-89F9-08B241F876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7817" y="72066"/>
              <a:ext cx="620449" cy="49193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780549-808E-1D1B-DF93-04C42B491FFE}"/>
              </a:ext>
            </a:extLst>
          </p:cNvPr>
          <p:cNvSpPr txBox="1"/>
          <p:nvPr/>
        </p:nvSpPr>
        <p:spPr>
          <a:xfrm>
            <a:off x="6680200" y="1864147"/>
            <a:ext cx="5319713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Age dating on the coastal outcrops (lower part)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euhedral ~ sub-euhedral, and fragmental grain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The average length and width</a:t>
            </a:r>
            <a:b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</a:br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- SP1: 188.5 </a:t>
            </a:r>
            <a:r>
              <a:rPr lang="ko-KR" altLang="en-US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㎛</a:t>
            </a:r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, 100.7 </a:t>
            </a:r>
            <a:r>
              <a:rPr lang="ko-KR" altLang="en-US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㎛</a:t>
            </a:r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 </a:t>
            </a:r>
            <a:b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</a:br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- SP2: 126.5 </a:t>
            </a:r>
            <a:r>
              <a:rPr lang="ko-KR" altLang="en-US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㎛</a:t>
            </a:r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, 61.6 </a:t>
            </a:r>
            <a:r>
              <a:rPr lang="ko-KR" altLang="en-US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㎛</a:t>
            </a:r>
            <a:endParaRPr lang="en-US" altLang="ko-KR" sz="2000" dirty="0">
              <a:latin typeface="Calibri" panose="020F0502020204030204" pitchFamily="34" charset="0"/>
              <a:ea typeface="나눔스퀘어 네오 Bold" panose="00000800000000000000" pitchFamily="2" charset="-127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The aspect ratio (length: width) of zircon cross-sections: 1:1 ~ 3:1</a:t>
            </a:r>
          </a:p>
        </p:txBody>
      </p:sp>
      <p:pic>
        <p:nvPicPr>
          <p:cNvPr id="15" name="그림 14" descr="물, 스크린샷, 지도, 산이(가) 표시된 사진&#10;&#10;자동 생성된 설명">
            <a:extLst>
              <a:ext uri="{FF2B5EF4-FFF2-40B4-BE49-F238E27FC236}">
                <a16:creationId xmlns:a16="http://schemas.microsoft.com/office/drawing/2014/main" id="{4AABAE46-B74E-E670-ABB1-945609948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832858"/>
            <a:ext cx="6370077" cy="24674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E04F7DB-1683-827A-6F29-74C5FF51D39A}"/>
              </a:ext>
            </a:extLst>
          </p:cNvPr>
          <p:cNvSpPr txBox="1"/>
          <p:nvPr/>
        </p:nvSpPr>
        <p:spPr>
          <a:xfrm>
            <a:off x="204086" y="6255659"/>
            <a:ext cx="6358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Fig. 7. SEM-CL images of samples SP1 and SP2, excluding the fragmented particles. Yellow circles indicate the analysis with the ages</a:t>
            </a:r>
          </a:p>
        </p:txBody>
      </p:sp>
    </p:spTree>
    <p:extLst>
      <p:ext uri="{BB962C8B-B14F-4D97-AF65-F5344CB8AC3E}">
        <p14:creationId xmlns:p14="http://schemas.microsoft.com/office/powerpoint/2010/main" val="775014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91CF48-571C-A1EB-0C59-5F496615F14C}"/>
              </a:ext>
            </a:extLst>
          </p:cNvPr>
          <p:cNvSpPr txBox="1"/>
          <p:nvPr/>
        </p:nvSpPr>
        <p:spPr>
          <a:xfrm>
            <a:off x="192088" y="128593"/>
            <a:ext cx="1977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ea typeface="나눔스퀘어 네오 ExtraBold" panose="00000900000000000000" pitchFamily="2" charset="-127"/>
                <a:cs typeface="Calibri" panose="020F0502020204030204" pitchFamily="34" charset="0"/>
              </a:rPr>
              <a:t>04. RESULTS</a:t>
            </a:r>
            <a:endParaRPr lang="ko-KR" altLang="en-US" sz="2800" b="1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rgbClr val="002060"/>
              </a:solidFill>
              <a:latin typeface="Calibri" panose="020F0502020204030204" pitchFamily="34" charset="0"/>
              <a:ea typeface="나눔스퀘어 네오 ExtraBold" panose="00000900000000000000" pitchFamily="2" charset="-12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2E6DF-4984-11ED-0E33-9FF8BF7B8AC1}"/>
              </a:ext>
            </a:extLst>
          </p:cNvPr>
          <p:cNvSpPr txBox="1"/>
          <p:nvPr/>
        </p:nvSpPr>
        <p:spPr>
          <a:xfrm>
            <a:off x="8536569" y="111711"/>
            <a:ext cx="183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4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지역 사회 개발 계획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0196013-5A99-E50C-508E-CC17383E1F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0849"/>
            <a:ext cx="1219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61E9D09E-4627-DD09-EE16-F00A9D27B23F}"/>
              </a:ext>
            </a:extLst>
          </p:cNvPr>
          <p:cNvSpPr/>
          <p:nvPr/>
        </p:nvSpPr>
        <p:spPr>
          <a:xfrm>
            <a:off x="5095816" y="1574257"/>
            <a:ext cx="2000371" cy="264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2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중대재해 예방 </a:t>
            </a:r>
            <a:r>
              <a:rPr lang="ko-KR" altLang="en-US" sz="1000" spc="-2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추진체계 프로세스</a:t>
            </a:r>
            <a:endParaRPr lang="ko-KR" altLang="en-US" sz="1000" spc="-2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ExtraBold" panose="00000900000000000000" pitchFamily="2" charset="-127"/>
              <a:ea typeface="나눔스퀘어 네오 ExtraBold" panose="00000900000000000000" pitchFamily="2" charset="-127"/>
              <a:cs typeface="맑은 고딕 Semilight" panose="020B0502040204020203" pitchFamily="50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2096E90-924C-64EA-37BF-50140D7E01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530996" y="6182448"/>
            <a:ext cx="661004" cy="576811"/>
            <a:chOff x="10664189" y="4619316"/>
            <a:chExt cx="598042" cy="52186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E0A8D5B9-1F34-07A6-6EF7-433A0D5F31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5628" y="4748399"/>
              <a:ext cx="391531" cy="392786"/>
            </a:xfrm>
            <a:prstGeom prst="rect">
              <a:avLst/>
            </a:prstGeom>
            <a:ln w="12700">
              <a:solidFill>
                <a:srgbClr val="335AFF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BA047A-7F4B-802D-D3F1-300BB78FBD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64189" y="4619316"/>
              <a:ext cx="598042" cy="16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dirty="0">
                  <a:solidFill>
                    <a:srgbClr val="335AFF"/>
                  </a:solidFill>
                  <a:latin typeface="Microsoft GothicNeo" panose="020B0500000101010101" pitchFamily="50" charset="-127"/>
                  <a:ea typeface="Microsoft GothicNeo" panose="020B0500000101010101" pitchFamily="50" charset="-127"/>
                  <a:cs typeface="Microsoft GothicNeo" panose="020B0500000101010101" pitchFamily="50" charset="-127"/>
                </a:rPr>
                <a:t>EGU24-15199</a:t>
              </a:r>
              <a:endParaRPr lang="ko-KR" altLang="en-US" sz="600" b="1" dirty="0">
                <a:solidFill>
                  <a:srgbClr val="335AFF"/>
                </a:solidFill>
                <a:latin typeface="Microsoft GothicNeo" panose="020B0500000101010101" pitchFamily="50" charset="-127"/>
                <a:ea typeface="Microsoft GothicNeo" panose="020B0500000101010101" pitchFamily="50" charset="-127"/>
                <a:cs typeface="Microsoft GothicNeo" panose="020B0500000101010101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499CAC9-8494-F0C9-9A74-0EEF4474A2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04685" y="35067"/>
            <a:ext cx="1238923" cy="577932"/>
            <a:chOff x="10359343" y="35067"/>
            <a:chExt cx="1238923" cy="577932"/>
          </a:xfrm>
        </p:grpSpPr>
        <p:pic>
          <p:nvPicPr>
            <p:cNvPr id="10" name="그림 9" descr="상징, 로고, 폰트, 엠블럼이(가) 표시된 사진&#10;&#10;자동 생성된 설명">
              <a:extLst>
                <a:ext uri="{FF2B5EF4-FFF2-40B4-BE49-F238E27FC236}">
                  <a16:creationId xmlns:a16="http://schemas.microsoft.com/office/drawing/2014/main" id="{EA262B2D-1EC1-C833-9013-565739D5984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9343" y="35067"/>
              <a:ext cx="577932" cy="577932"/>
            </a:xfrm>
            <a:prstGeom prst="rect">
              <a:avLst/>
            </a:prstGeom>
          </p:spPr>
        </p:pic>
        <p:pic>
          <p:nvPicPr>
            <p:cNvPr id="16" name="그림 15" descr="그래픽, 폰트, 로고, 상징이(가) 표시된 사진&#10;&#10;자동 생성된 설명">
              <a:extLst>
                <a:ext uri="{FF2B5EF4-FFF2-40B4-BE49-F238E27FC236}">
                  <a16:creationId xmlns:a16="http://schemas.microsoft.com/office/drawing/2014/main" id="{614BFDD5-67E0-1768-89F9-08B241F876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7817" y="72066"/>
              <a:ext cx="620449" cy="49193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780549-808E-1D1B-DF93-04C42B491FFE}"/>
              </a:ext>
            </a:extLst>
          </p:cNvPr>
          <p:cNvSpPr txBox="1"/>
          <p:nvPr/>
        </p:nvSpPr>
        <p:spPr>
          <a:xfrm>
            <a:off x="192088" y="755672"/>
            <a:ext cx="11807825" cy="134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spc="-1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나눔스퀘어 ExtraBold" panose="020B0600000101010101" pitchFamily="50" charset="-127"/>
                <a:cs typeface="Calibri" panose="020F0502020204030204" pitchFamily="34" charset="0"/>
              </a:rPr>
              <a:t>Age dating on the coastal outcrops (lower part)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Precambrian ~ Mesozoic: </a:t>
            </a:r>
            <a:r>
              <a:rPr lang="en-US" altLang="ko-KR" b="1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Cretaceous (44%), </a:t>
            </a:r>
            <a:r>
              <a:rPr lang="en-US" altLang="ko-KR" b="1" i="1" dirty="0">
                <a:solidFill>
                  <a:srgbClr val="002060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Permian (33%</a:t>
            </a:r>
            <a:r>
              <a:rPr lang="en-US" altLang="ko-KR" b="1" dirty="0">
                <a:solidFill>
                  <a:srgbClr val="002060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)</a:t>
            </a:r>
            <a:r>
              <a:rPr lang="en-US" altLang="ko-KR" b="1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, Paleoproterozoic (11%)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The weighted mean </a:t>
            </a:r>
            <a:r>
              <a:rPr lang="en-US" altLang="ko-KR" baseline="30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206</a:t>
            </a: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Pb/</a:t>
            </a:r>
            <a:r>
              <a:rPr lang="en-US" altLang="ko-KR" baseline="30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238</a:t>
            </a: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U ages of the youngest age clusters: </a:t>
            </a:r>
            <a:r>
              <a:rPr lang="en-US" altLang="ko-KR" b="1" i="1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ca. 100 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D3FB7-3FC6-14AB-A237-8F4A80E56736}"/>
              </a:ext>
            </a:extLst>
          </p:cNvPr>
          <p:cNvSpPr txBox="1"/>
          <p:nvPr/>
        </p:nvSpPr>
        <p:spPr>
          <a:xfrm>
            <a:off x="284471" y="6120632"/>
            <a:ext cx="5561617" cy="64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Fig. 8. Probability density diagrams. An enlarged image of &lt;300 Ma interval is shown in the upper right inset for each sample. The Cretaceous age shows an increasing trend, whereas the Permian age shows the opposite trend.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20A98AE-4132-6270-D2EC-37730F9E3DF0}"/>
              </a:ext>
            </a:extLst>
          </p:cNvPr>
          <p:cNvGrpSpPr/>
          <p:nvPr/>
        </p:nvGrpSpPr>
        <p:grpSpPr>
          <a:xfrm>
            <a:off x="6098169" y="2073244"/>
            <a:ext cx="5218627" cy="4673045"/>
            <a:chOff x="5910687" y="2155735"/>
            <a:chExt cx="5218627" cy="4673045"/>
          </a:xfrm>
        </p:grpSpPr>
        <p:pic>
          <p:nvPicPr>
            <p:cNvPr id="20" name="그림 19" descr="텍스트, 도표이(가) 표시된 사진&#10;&#10;자동 생성된 설명">
              <a:extLst>
                <a:ext uri="{FF2B5EF4-FFF2-40B4-BE49-F238E27FC236}">
                  <a16:creationId xmlns:a16="http://schemas.microsoft.com/office/drawing/2014/main" id="{2EEC80CE-3CB6-8EA5-DF15-F324EF244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687" y="2155735"/>
              <a:ext cx="5121410" cy="411638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BE4B88-2F58-8B20-052E-B5B7C56C78ED}"/>
                </a:ext>
              </a:extLst>
            </p:cNvPr>
            <p:cNvSpPr txBox="1"/>
            <p:nvPr/>
          </p:nvSpPr>
          <p:spPr>
            <a:xfrm>
              <a:off x="6092610" y="6367115"/>
              <a:ext cx="5036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Fig.9. Tera-</a:t>
              </a:r>
              <a:r>
                <a:rPr lang="en-US" altLang="ko-KR" sz="1200" dirty="0" err="1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Wasserburg</a:t>
              </a:r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</a:t>
              </a:r>
              <a:r>
                <a:rPr lang="en-US" altLang="ko-KR" sz="1200" dirty="0" err="1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concordia</a:t>
              </a:r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 diagrams with </a:t>
              </a:r>
              <a:r>
                <a:rPr lang="en-US" altLang="ko-KR" sz="1200" baseline="300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206</a:t>
              </a:r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Pb/</a:t>
              </a:r>
              <a:r>
                <a:rPr lang="en-US" altLang="ko-KR" sz="1200" baseline="300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238</a:t>
              </a:r>
              <a:r>
                <a:rPr lang="en-US" altLang="ko-KR" sz="1200" dirty="0"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</a:rPr>
                <a:t>U weighted mean ages.</a:t>
              </a:r>
            </a:p>
          </p:txBody>
        </p:sp>
      </p:grpSp>
      <p:pic>
        <p:nvPicPr>
          <p:cNvPr id="11" name="그림 10" descr="텍스트, 스크린샷, 도표, 라인이(가) 표시된 사진&#10;&#10;자동 생성된 설명">
            <a:extLst>
              <a:ext uri="{FF2B5EF4-FFF2-40B4-BE49-F238E27FC236}">
                <a16:creationId xmlns:a16="http://schemas.microsoft.com/office/drawing/2014/main" id="{B64192C5-E1EA-4686-9C7E-CFD66E6EB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6" y="2222528"/>
            <a:ext cx="5317385" cy="39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91CF48-571C-A1EB-0C59-5F496615F14C}"/>
              </a:ext>
            </a:extLst>
          </p:cNvPr>
          <p:cNvSpPr txBox="1"/>
          <p:nvPr/>
        </p:nvSpPr>
        <p:spPr>
          <a:xfrm>
            <a:off x="192088" y="128593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ea typeface="나눔스퀘어 네오 ExtraBold" panose="00000900000000000000" pitchFamily="2" charset="-127"/>
                <a:cs typeface="Calibri" panose="020F0502020204030204" pitchFamily="34" charset="0"/>
              </a:rPr>
              <a:t>05. DISCUSSIONS</a:t>
            </a:r>
            <a:endParaRPr lang="ko-KR" altLang="en-US" sz="2800" b="1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rgbClr val="002060"/>
              </a:solidFill>
              <a:latin typeface="Calibri" panose="020F0502020204030204" pitchFamily="34" charset="0"/>
              <a:ea typeface="나눔스퀘어 네오 ExtraBold" panose="00000900000000000000" pitchFamily="2" charset="-12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2E6DF-4984-11ED-0E33-9FF8BF7B8AC1}"/>
              </a:ext>
            </a:extLst>
          </p:cNvPr>
          <p:cNvSpPr txBox="1"/>
          <p:nvPr/>
        </p:nvSpPr>
        <p:spPr>
          <a:xfrm>
            <a:off x="8536569" y="111711"/>
            <a:ext cx="183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4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지역 사회 개발 계획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0196013-5A99-E50C-508E-CC17383E1F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0849"/>
            <a:ext cx="1219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52096E90-924C-64EA-37BF-50140D7E01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530996" y="6182448"/>
            <a:ext cx="661004" cy="576811"/>
            <a:chOff x="10664189" y="4619316"/>
            <a:chExt cx="598042" cy="52186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E0A8D5B9-1F34-07A6-6EF7-433A0D5F31F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5628" y="4748399"/>
              <a:ext cx="391531" cy="392786"/>
            </a:xfrm>
            <a:prstGeom prst="rect">
              <a:avLst/>
            </a:prstGeom>
            <a:ln w="12700">
              <a:solidFill>
                <a:srgbClr val="335AFF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BA047A-7F4B-802D-D3F1-300BB78FBD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64189" y="4619316"/>
              <a:ext cx="598042" cy="16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600" b="1" dirty="0">
                  <a:solidFill>
                    <a:srgbClr val="335AFF"/>
                  </a:solidFill>
                  <a:latin typeface="Microsoft GothicNeo" panose="020B0500000101010101" pitchFamily="50" charset="-127"/>
                  <a:ea typeface="Microsoft GothicNeo" panose="020B0500000101010101" pitchFamily="50" charset="-127"/>
                  <a:cs typeface="Microsoft GothicNeo" panose="020B0500000101010101" pitchFamily="50" charset="-127"/>
                </a:rPr>
                <a:t>EGU24-15199</a:t>
              </a:r>
              <a:endParaRPr lang="ko-KR" altLang="en-US" sz="600" b="1" dirty="0">
                <a:solidFill>
                  <a:srgbClr val="335AFF"/>
                </a:solidFill>
                <a:latin typeface="Microsoft GothicNeo" panose="020B0500000101010101" pitchFamily="50" charset="-127"/>
                <a:ea typeface="Microsoft GothicNeo" panose="020B0500000101010101" pitchFamily="50" charset="-127"/>
                <a:cs typeface="Microsoft GothicNeo" panose="020B0500000101010101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499CAC9-8494-F0C9-9A74-0EEF4474A2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04685" y="35067"/>
            <a:ext cx="1238923" cy="577932"/>
            <a:chOff x="10359343" y="35067"/>
            <a:chExt cx="1238923" cy="577932"/>
          </a:xfrm>
        </p:grpSpPr>
        <p:pic>
          <p:nvPicPr>
            <p:cNvPr id="10" name="그림 9" descr="상징, 로고, 폰트, 엠블럼이(가) 표시된 사진&#10;&#10;자동 생성된 설명">
              <a:extLst>
                <a:ext uri="{FF2B5EF4-FFF2-40B4-BE49-F238E27FC236}">
                  <a16:creationId xmlns:a16="http://schemas.microsoft.com/office/drawing/2014/main" id="{EA262B2D-1EC1-C833-9013-565739D5984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9343" y="35067"/>
              <a:ext cx="577932" cy="577932"/>
            </a:xfrm>
            <a:prstGeom prst="rect">
              <a:avLst/>
            </a:prstGeom>
          </p:spPr>
        </p:pic>
        <p:pic>
          <p:nvPicPr>
            <p:cNvPr id="16" name="그림 15" descr="그래픽, 폰트, 로고, 상징이(가) 표시된 사진&#10;&#10;자동 생성된 설명">
              <a:extLst>
                <a:ext uri="{FF2B5EF4-FFF2-40B4-BE49-F238E27FC236}">
                  <a16:creationId xmlns:a16="http://schemas.microsoft.com/office/drawing/2014/main" id="{614BFDD5-67E0-1768-89F9-08B241F876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7817" y="72066"/>
              <a:ext cx="620449" cy="49193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64B2C8-211D-0375-EF3B-129980510E01}"/>
              </a:ext>
            </a:extLst>
          </p:cNvPr>
          <p:cNvSpPr txBox="1"/>
          <p:nvPr/>
        </p:nvSpPr>
        <p:spPr>
          <a:xfrm>
            <a:off x="192088" y="811434"/>
            <a:ext cx="11807825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The maximum depositional age is </a:t>
            </a:r>
            <a:r>
              <a:rPr lang="en-US" altLang="ko-KR" b="1" i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early Cenomanian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i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radiolarian-bearing chert fragments </a:t>
            </a:r>
            <a:r>
              <a:rPr lang="en-US" altLang="ko-KR" b="1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and significant concentrations of </a:t>
            </a:r>
            <a:r>
              <a:rPr lang="en-US" altLang="ko-KR" b="1" i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Permian zircons</a:t>
            </a:r>
            <a:b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</a:br>
            <a:r>
              <a:rPr lang="en-US" altLang="ko-KR" b="1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-&gt;   </a:t>
            </a: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A significant amount of sediment in the </a:t>
            </a:r>
            <a:r>
              <a:rPr lang="en-US" altLang="ko-KR" dirty="0" err="1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Icheonri</a:t>
            </a: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 Formation was supplied from </a:t>
            </a:r>
            <a:r>
              <a:rPr lang="en-US" altLang="ko-KR" b="1" dirty="0">
                <a:solidFill>
                  <a:srgbClr val="C00000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SW Japan.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dirty="0">
              <a:latin typeface="Calibri" panose="020F0502020204030204" pitchFamily="34" charset="0"/>
              <a:ea typeface="나눔스퀘어 네오 Bold" panose="00000800000000000000" pitchFamily="2" charset="-127"/>
              <a:cs typeface="Calibri" panose="020F0502020204030204" pitchFamily="34" charset="0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0F9F9EC1-2ACB-D466-16F0-ADC2E9CDB08B}"/>
              </a:ext>
            </a:extLst>
          </p:cNvPr>
          <p:cNvGrpSpPr/>
          <p:nvPr/>
        </p:nvGrpSpPr>
        <p:grpSpPr>
          <a:xfrm>
            <a:off x="230187" y="2198414"/>
            <a:ext cx="8415774" cy="4560575"/>
            <a:chOff x="116134" y="1949869"/>
            <a:chExt cx="8415774" cy="4560575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211D2674-4321-88A1-AF08-F836AE0FBCC3}"/>
                </a:ext>
              </a:extLst>
            </p:cNvPr>
            <p:cNvGrpSpPr/>
            <p:nvPr/>
          </p:nvGrpSpPr>
          <p:grpSpPr>
            <a:xfrm>
              <a:off x="116134" y="1949869"/>
              <a:ext cx="8415774" cy="4560575"/>
              <a:chOff x="334526" y="2048980"/>
              <a:chExt cx="8415774" cy="4560575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64FABB3A-D739-828D-F31A-291C266F23E6}"/>
                  </a:ext>
                </a:extLst>
              </p:cNvPr>
              <p:cNvGrpSpPr/>
              <p:nvPr/>
            </p:nvGrpSpPr>
            <p:grpSpPr>
              <a:xfrm>
                <a:off x="334526" y="2048980"/>
                <a:ext cx="2782518" cy="4560575"/>
                <a:chOff x="2460685" y="2322690"/>
                <a:chExt cx="2951103" cy="4836888"/>
              </a:xfrm>
            </p:grpSpPr>
            <p:grpSp>
              <p:nvGrpSpPr>
                <p:cNvPr id="14" name="그룹 13">
                  <a:extLst>
                    <a:ext uri="{FF2B5EF4-FFF2-40B4-BE49-F238E27FC236}">
                      <a16:creationId xmlns:a16="http://schemas.microsoft.com/office/drawing/2014/main" id="{BD4681FF-089F-06D7-B695-C5F779B52426}"/>
                    </a:ext>
                  </a:extLst>
                </p:cNvPr>
                <p:cNvGrpSpPr/>
                <p:nvPr/>
              </p:nvGrpSpPr>
              <p:grpSpPr>
                <a:xfrm>
                  <a:off x="2460685" y="2322690"/>
                  <a:ext cx="2951103" cy="4219500"/>
                  <a:chOff x="2322513" y="2168751"/>
                  <a:chExt cx="2951103" cy="4219500"/>
                </a:xfrm>
              </p:grpSpPr>
              <p:pic>
                <p:nvPicPr>
                  <p:cNvPr id="11" name="그림 10">
                    <a:extLst>
                      <a:ext uri="{FF2B5EF4-FFF2-40B4-BE49-F238E27FC236}">
                        <a16:creationId xmlns:a16="http://schemas.microsoft.com/office/drawing/2014/main" id="{D143830F-179E-87BA-BD45-C9FBAEF3DA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322513" y="2413296"/>
                    <a:ext cx="2951103" cy="3974955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CB79E729-F499-5E10-2249-90AEFE4FB031}"/>
                      </a:ext>
                    </a:extLst>
                  </p:cNvPr>
                  <p:cNvSpPr txBox="1"/>
                  <p:nvPr/>
                </p:nvSpPr>
                <p:spPr>
                  <a:xfrm>
                    <a:off x="2322513" y="2168751"/>
                    <a:ext cx="2567771" cy="293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200" dirty="0"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rPr>
                      <a:t>Lee, Y.I. and Kim, J.Y. (2005)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7632012-5177-BC48-9803-125821D77C78}"/>
                    </a:ext>
                  </a:extLst>
                </p:cNvPr>
                <p:cNvSpPr txBox="1"/>
                <p:nvPr/>
              </p:nvSpPr>
              <p:spPr>
                <a:xfrm>
                  <a:off x="2502775" y="6547533"/>
                  <a:ext cx="2827933" cy="61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dirty="0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Lower Cretaceous </a:t>
                  </a:r>
                  <a:r>
                    <a:rPr lang="en-US" altLang="ko-KR" sz="1050" dirty="0" err="1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Gyeonsang</a:t>
                  </a:r>
                  <a:r>
                    <a:rPr lang="en-US" altLang="ko-KR" sz="1050" dirty="0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 Basin’s </a:t>
                  </a:r>
                  <a:r>
                    <a:rPr lang="en-US" altLang="ko-KR" sz="1050" dirty="0" err="1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palaeogeographic</a:t>
                  </a:r>
                  <a:r>
                    <a:rPr lang="en-US" altLang="ko-KR" sz="1050" dirty="0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 map of the East Asian continental margin.</a:t>
                  </a:r>
                </a:p>
              </p:txBody>
            </p:sp>
          </p:grpSp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3B81E3F1-3009-C468-F2E1-87117A2F5CEB}"/>
                  </a:ext>
                </a:extLst>
              </p:cNvPr>
              <p:cNvGrpSpPr/>
              <p:nvPr/>
            </p:nvGrpSpPr>
            <p:grpSpPr>
              <a:xfrm>
                <a:off x="3117044" y="2051459"/>
                <a:ext cx="5633256" cy="4252976"/>
                <a:chOff x="3117044" y="2051459"/>
                <a:chExt cx="5633256" cy="4252976"/>
              </a:xfrm>
            </p:grpSpPr>
            <p:grpSp>
              <p:nvGrpSpPr>
                <p:cNvPr id="24" name="그룹 23">
                  <a:extLst>
                    <a:ext uri="{FF2B5EF4-FFF2-40B4-BE49-F238E27FC236}">
                      <a16:creationId xmlns:a16="http://schemas.microsoft.com/office/drawing/2014/main" id="{02880270-A855-5A98-5086-C95C0C64C5FF}"/>
                    </a:ext>
                  </a:extLst>
                </p:cNvPr>
                <p:cNvGrpSpPr/>
                <p:nvPr/>
              </p:nvGrpSpPr>
              <p:grpSpPr>
                <a:xfrm>
                  <a:off x="3117044" y="2051459"/>
                  <a:ext cx="5633256" cy="3960654"/>
                  <a:chOff x="3117044" y="2051459"/>
                  <a:chExt cx="5633256" cy="3960654"/>
                </a:xfrm>
              </p:grpSpPr>
              <p:pic>
                <p:nvPicPr>
                  <p:cNvPr id="22" name="그림 21">
                    <a:extLst>
                      <a:ext uri="{FF2B5EF4-FFF2-40B4-BE49-F238E27FC236}">
                        <a16:creationId xmlns:a16="http://schemas.microsoft.com/office/drawing/2014/main" id="{C4B1B6D8-6A35-A03C-5370-BBCBB435E6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117044" y="2274517"/>
                    <a:ext cx="5633256" cy="3737596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4869E3D-3D9E-F0FE-44E9-02EBDCA1727C}"/>
                      </a:ext>
                    </a:extLst>
                  </p:cNvPr>
                  <p:cNvSpPr txBox="1"/>
                  <p:nvPr/>
                </p:nvSpPr>
                <p:spPr>
                  <a:xfrm>
                    <a:off x="3117044" y="2051459"/>
                    <a:ext cx="200872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200" dirty="0"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rPr>
                      <a:t>Tokiwa et al. (2021)</a:t>
                    </a:r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0094678-ADA9-26E8-271D-2D71EF4CEB5B}"/>
                    </a:ext>
                  </a:extLst>
                </p:cNvPr>
                <p:cNvSpPr txBox="1"/>
                <p:nvPr/>
              </p:nvSpPr>
              <p:spPr>
                <a:xfrm>
                  <a:off x="3156730" y="6027436"/>
                  <a:ext cx="555388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altLang="ko-KR" sz="1200" dirty="0">
                      <a:latin typeface="Pretendard Light" panose="02000403000000020004" pitchFamily="50" charset="-127"/>
                      <a:ea typeface="Pretendard Light" panose="02000403000000020004" pitchFamily="50" charset="-127"/>
                      <a:cs typeface="Pretendard Light" panose="02000403000000020004" pitchFamily="50" charset="-127"/>
                    </a:rPr>
                    <a:t>Geology of southwestern Japan.</a:t>
                  </a:r>
                </a:p>
              </p:txBody>
            </p:sp>
          </p:grp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DB5348CA-C8AF-6BD8-BE52-C96A526F869A}"/>
                </a:ext>
              </a:extLst>
            </p:cNvPr>
            <p:cNvGrpSpPr/>
            <p:nvPr/>
          </p:nvGrpSpPr>
          <p:grpSpPr>
            <a:xfrm>
              <a:off x="3718488" y="3448065"/>
              <a:ext cx="3960248" cy="2406263"/>
              <a:chOff x="3718488" y="3448065"/>
              <a:chExt cx="3960248" cy="2406263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38E43712-73BD-FAE1-ECBD-DD2095A7F7F1}"/>
                  </a:ext>
                </a:extLst>
              </p:cNvPr>
              <p:cNvSpPr/>
              <p:nvPr/>
            </p:nvSpPr>
            <p:spPr>
              <a:xfrm>
                <a:off x="6148386" y="5706690"/>
                <a:ext cx="242887" cy="1476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7747E44D-75BF-DF36-6C75-2BB579E00EFD}"/>
                  </a:ext>
                </a:extLst>
              </p:cNvPr>
              <p:cNvSpPr/>
              <p:nvPr/>
            </p:nvSpPr>
            <p:spPr>
              <a:xfrm>
                <a:off x="6282529" y="3448065"/>
                <a:ext cx="242887" cy="1476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A0B294BE-5A16-E5F7-4536-4B28F129CBE8}"/>
                  </a:ext>
                </a:extLst>
              </p:cNvPr>
              <p:cNvSpPr/>
              <p:nvPr/>
            </p:nvSpPr>
            <p:spPr>
              <a:xfrm>
                <a:off x="7435849" y="4768477"/>
                <a:ext cx="242887" cy="1476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37EE7667-B605-C42B-7486-E7BBD977215B}"/>
                  </a:ext>
                </a:extLst>
              </p:cNvPr>
              <p:cNvSpPr/>
              <p:nvPr/>
            </p:nvSpPr>
            <p:spPr>
              <a:xfrm>
                <a:off x="4921187" y="3881076"/>
                <a:ext cx="242887" cy="1476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34CCE6CA-DF12-857C-B0BB-1F64154F1B1E}"/>
                  </a:ext>
                </a:extLst>
              </p:cNvPr>
              <p:cNvSpPr/>
              <p:nvPr/>
            </p:nvSpPr>
            <p:spPr>
              <a:xfrm>
                <a:off x="7429498" y="5041801"/>
                <a:ext cx="242887" cy="1476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419730FA-0F7D-606C-0E67-076B9D2A5F98}"/>
                  </a:ext>
                </a:extLst>
              </p:cNvPr>
              <p:cNvSpPr/>
              <p:nvPr/>
            </p:nvSpPr>
            <p:spPr>
              <a:xfrm>
                <a:off x="3718488" y="4255671"/>
                <a:ext cx="242887" cy="147638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273F8A6-C573-CD9B-CC2E-7B849CC8F782}"/>
              </a:ext>
            </a:extLst>
          </p:cNvPr>
          <p:cNvSpPr txBox="1"/>
          <p:nvPr/>
        </p:nvSpPr>
        <p:spPr>
          <a:xfrm>
            <a:off x="8662004" y="2645321"/>
            <a:ext cx="3391776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Potential provenance</a:t>
            </a:r>
          </a:p>
          <a:p>
            <a:pPr algn="ctr">
              <a:lnSpc>
                <a:spcPct val="150000"/>
              </a:lnSpc>
            </a:pPr>
            <a:endParaRPr lang="en-US" altLang="ko-KR" sz="600" dirty="0">
              <a:latin typeface="Calibri" panose="020F0502020204030204" pitchFamily="34" charset="0"/>
              <a:ea typeface="나눔스퀘어 네오 Bold" panose="00000800000000000000" pitchFamily="2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000" b="1" i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Mino-</a:t>
            </a:r>
            <a:r>
              <a:rPr lang="en-US" altLang="ko-KR" sz="2000" b="1" i="1" dirty="0" err="1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Tamba</a:t>
            </a:r>
            <a:r>
              <a:rPr lang="en-US" altLang="ko-KR" sz="2000" b="1" i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altLang="ko-KR" sz="2000" b="1" i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Jurassic accretionary complex</a:t>
            </a:r>
          </a:p>
          <a:p>
            <a:pPr algn="ctr">
              <a:lnSpc>
                <a:spcPct val="150000"/>
              </a:lnSpc>
            </a:pPr>
            <a:endParaRPr lang="en-US" altLang="ko-KR" sz="1100" dirty="0">
              <a:latin typeface="Calibri" panose="020F0502020204030204" pitchFamily="34" charset="0"/>
              <a:ea typeface="나눔스퀘어 네오 Bold" panose="00000800000000000000" pitchFamily="2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000" b="1" i="1" dirty="0" err="1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Maizuru</a:t>
            </a:r>
            <a:r>
              <a:rPr lang="en-US" altLang="ko-KR" sz="2000" b="1" i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 belt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(</a:t>
            </a:r>
            <a:r>
              <a:rPr lang="en-US" altLang="ko-KR" sz="2000" dirty="0" err="1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paleozoic</a:t>
            </a:r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 tectonic unit)</a:t>
            </a:r>
          </a:p>
          <a:p>
            <a:pPr algn="ctr">
              <a:lnSpc>
                <a:spcPct val="150000"/>
              </a:lnSpc>
            </a:pPr>
            <a:endParaRPr lang="en-US" altLang="ko-KR" sz="1100" dirty="0">
              <a:latin typeface="Calibri" panose="020F0502020204030204" pitchFamily="34" charset="0"/>
              <a:ea typeface="나눔스퀘어 네오 Bold" panose="00000800000000000000" pitchFamily="2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000" b="1" i="1" dirty="0" err="1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Kanmon</a:t>
            </a:r>
            <a:r>
              <a:rPr lang="en-US" altLang="ko-KR" sz="2000" b="1" i="1" dirty="0">
                <a:solidFill>
                  <a:srgbClr val="15298B"/>
                </a:solidFill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 Group</a:t>
            </a:r>
          </a:p>
          <a:p>
            <a:pPr algn="ctr"/>
            <a:r>
              <a:rPr lang="en-US" altLang="ko-KR" sz="2000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(Cretaceous sedimentary basin)</a:t>
            </a:r>
          </a:p>
        </p:txBody>
      </p:sp>
    </p:spTree>
    <p:extLst>
      <p:ext uri="{BB962C8B-B14F-4D97-AF65-F5344CB8AC3E}">
        <p14:creationId xmlns:p14="http://schemas.microsoft.com/office/powerpoint/2010/main" val="2871882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91CF48-571C-A1EB-0C59-5F496615F14C}"/>
              </a:ext>
            </a:extLst>
          </p:cNvPr>
          <p:cNvSpPr txBox="1"/>
          <p:nvPr/>
        </p:nvSpPr>
        <p:spPr>
          <a:xfrm>
            <a:off x="192088" y="128593"/>
            <a:ext cx="3168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ea typeface="나눔스퀘어 네오 ExtraBold" panose="00000900000000000000" pitchFamily="2" charset="-127"/>
                <a:cs typeface="Calibri" panose="020F0502020204030204" pitchFamily="34" charset="0"/>
              </a:rPr>
              <a:t>06. FURTHER STUDY</a:t>
            </a:r>
            <a:endParaRPr lang="ko-KR" altLang="en-US" sz="2800" b="1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rgbClr val="002060"/>
              </a:solidFill>
              <a:latin typeface="Calibri" panose="020F0502020204030204" pitchFamily="34" charset="0"/>
              <a:ea typeface="나눔스퀘어 네오 ExtraBold" panose="00000900000000000000" pitchFamily="2" charset="-127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2E6DF-4984-11ED-0E33-9FF8BF7B8AC1}"/>
              </a:ext>
            </a:extLst>
          </p:cNvPr>
          <p:cNvSpPr txBox="1"/>
          <p:nvPr/>
        </p:nvSpPr>
        <p:spPr>
          <a:xfrm>
            <a:off x="8536569" y="111711"/>
            <a:ext cx="183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4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지역 사회 개발 계획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0196013-5A99-E50C-508E-CC17383E1F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0849"/>
            <a:ext cx="1219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61E9D09E-4627-DD09-EE16-F00A9D27B23F}"/>
              </a:ext>
            </a:extLst>
          </p:cNvPr>
          <p:cNvSpPr/>
          <p:nvPr/>
        </p:nvSpPr>
        <p:spPr>
          <a:xfrm>
            <a:off x="5095816" y="1574257"/>
            <a:ext cx="2000371" cy="264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2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중대재해 예방 </a:t>
            </a:r>
            <a:r>
              <a:rPr lang="ko-KR" altLang="en-US" sz="1000" spc="-2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  <a:cs typeface="맑은 고딕 Semilight" panose="020B0502040204020203" pitchFamily="50" charset="-127"/>
              </a:rPr>
              <a:t>추진체계 프로세스</a:t>
            </a:r>
            <a:endParaRPr lang="ko-KR" altLang="en-US" sz="1000" spc="-2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ExtraBold" panose="00000900000000000000" pitchFamily="2" charset="-127"/>
              <a:ea typeface="나눔스퀘어 네오 ExtraBold" panose="00000900000000000000" pitchFamily="2" charset="-127"/>
              <a:cs typeface="맑은 고딕 Semilight" panose="020B0502040204020203" pitchFamily="50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499CAC9-8494-F0C9-9A74-0EEF4474A2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04685" y="35067"/>
            <a:ext cx="1238923" cy="577932"/>
            <a:chOff x="10359343" y="35067"/>
            <a:chExt cx="1238923" cy="577932"/>
          </a:xfrm>
        </p:grpSpPr>
        <p:pic>
          <p:nvPicPr>
            <p:cNvPr id="10" name="그림 9" descr="상징, 로고, 폰트, 엠블럼이(가) 표시된 사진&#10;&#10;자동 생성된 설명">
              <a:extLst>
                <a:ext uri="{FF2B5EF4-FFF2-40B4-BE49-F238E27FC236}">
                  <a16:creationId xmlns:a16="http://schemas.microsoft.com/office/drawing/2014/main" id="{EA262B2D-1EC1-C833-9013-565739D5984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9343" y="35067"/>
              <a:ext cx="577932" cy="577932"/>
            </a:xfrm>
            <a:prstGeom prst="rect">
              <a:avLst/>
            </a:prstGeom>
          </p:spPr>
        </p:pic>
        <p:pic>
          <p:nvPicPr>
            <p:cNvPr id="16" name="그림 15" descr="그래픽, 폰트, 로고, 상징이(가) 표시된 사진&#10;&#10;자동 생성된 설명">
              <a:extLst>
                <a:ext uri="{FF2B5EF4-FFF2-40B4-BE49-F238E27FC236}">
                  <a16:creationId xmlns:a16="http://schemas.microsoft.com/office/drawing/2014/main" id="{614BFDD5-67E0-1768-89F9-08B241F876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7817" y="72066"/>
              <a:ext cx="620449" cy="4919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960BDF-BEA2-5E80-7E51-985212659343}"/>
              </a:ext>
            </a:extLst>
          </p:cNvPr>
          <p:cNvSpPr txBox="1"/>
          <p:nvPr/>
        </p:nvSpPr>
        <p:spPr>
          <a:xfrm>
            <a:off x="192088" y="810591"/>
            <a:ext cx="1179486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Additional age-dating analyses (IC1, IC2, IC3)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Statistical approach for provenance interpretation: </a:t>
            </a:r>
            <a:r>
              <a:rPr lang="en-US" altLang="ko-KR" b="1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Multidimensional scaling (MDS)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>
                <a:latin typeface="Calibri" panose="020F0502020204030204" pitchFamily="34" charset="0"/>
                <a:ea typeface="나눔스퀘어 네오 Bold" panose="00000800000000000000" pitchFamily="2" charset="-127"/>
                <a:cs typeface="Calibri" panose="020F0502020204030204" pitchFamily="34" charset="0"/>
              </a:rPr>
              <a:t>Chemical analysis for identifying Cr-spinel, an indicator mineral of ultramafic source rock</a:t>
            </a: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538A0F9-738A-C537-326E-833858E57924}"/>
              </a:ext>
            </a:extLst>
          </p:cNvPr>
          <p:cNvGrpSpPr/>
          <p:nvPr/>
        </p:nvGrpSpPr>
        <p:grpSpPr>
          <a:xfrm>
            <a:off x="-12955" y="4635500"/>
            <a:ext cx="12217909" cy="2226066"/>
            <a:chOff x="-12301" y="4023945"/>
            <a:chExt cx="12217909" cy="2226066"/>
          </a:xfrm>
        </p:grpSpPr>
        <p:pic>
          <p:nvPicPr>
            <p:cNvPr id="40" name="그림 39" descr="물, 항공 사진, 공중의, 야외이(가) 표시된 사진&#10;&#10;자동 생성된 설명">
              <a:extLst>
                <a:ext uri="{FF2B5EF4-FFF2-40B4-BE49-F238E27FC236}">
                  <a16:creationId xmlns:a16="http://schemas.microsoft.com/office/drawing/2014/main" id="{A408F947-13DC-7077-2E25-72356E075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" t="62098" b="13992"/>
            <a:stretch/>
          </p:blipFill>
          <p:spPr>
            <a:xfrm>
              <a:off x="-12301" y="4023945"/>
              <a:ext cx="12192000" cy="2222500"/>
            </a:xfrm>
            <a:prstGeom prst="rect">
              <a:avLst/>
            </a:prstGeom>
          </p:spPr>
        </p:pic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9EC92413-96F3-2241-D7F8-9F8AEBE6C236}"/>
                </a:ext>
              </a:extLst>
            </p:cNvPr>
            <p:cNvGrpSpPr/>
            <p:nvPr/>
          </p:nvGrpSpPr>
          <p:grpSpPr>
            <a:xfrm>
              <a:off x="0" y="4027511"/>
              <a:ext cx="12205608" cy="2222500"/>
              <a:chOff x="-10206" y="1830607"/>
              <a:chExt cx="12205608" cy="2222500"/>
            </a:xfrm>
          </p:grpSpPr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3345FBE5-D448-7BD3-1E55-7753835B07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-10206" y="1830607"/>
                <a:ext cx="12192000" cy="2222500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그룹 36">
                <a:extLst>
                  <a:ext uri="{FF2B5EF4-FFF2-40B4-BE49-F238E27FC236}">
                    <a16:creationId xmlns:a16="http://schemas.microsoft.com/office/drawing/2014/main" id="{C994FA55-B05A-5B2F-059D-96DFD25E0D26}"/>
                  </a:ext>
                </a:extLst>
              </p:cNvPr>
              <p:cNvGrpSpPr/>
              <p:nvPr/>
            </p:nvGrpSpPr>
            <p:grpSpPr>
              <a:xfrm>
                <a:off x="3402" y="2364999"/>
                <a:ext cx="12192000" cy="1264056"/>
                <a:chOff x="3402" y="2364999"/>
                <a:chExt cx="12192000" cy="1264056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F0C18D2-BA5A-85C5-6FD6-B3C6098DB6A3}"/>
                    </a:ext>
                  </a:extLst>
                </p:cNvPr>
                <p:cNvSpPr txBox="1"/>
                <p:nvPr/>
              </p:nvSpPr>
              <p:spPr>
                <a:xfrm>
                  <a:off x="1190171" y="2364999"/>
                  <a:ext cx="9811657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altLang="ko-KR" sz="3600" b="1" dirty="0">
                      <a:solidFill>
                        <a:srgbClr val="FFDE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Thank you for your attention!</a:t>
                  </a:r>
                  <a:endParaRPr lang="en-US" sz="3600" b="1" dirty="0">
                    <a:solidFill>
                      <a:srgbClr val="FFDE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50020F6-20E1-BEDC-033F-835B429BD45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402" y="3228945"/>
                  <a:ext cx="121920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000" dirty="0">
                      <a:solidFill>
                        <a:schemeClr val="bg1"/>
                      </a:solidFill>
                      <a:latin typeface="Pretendard Variable SemiBold" panose="02000003000000020004" pitchFamily="2" charset="-127"/>
                      <a:ea typeface="Pretendard Variable SemiBold" panose="02000003000000020004" pitchFamily="2" charset="-127"/>
                      <a:cs typeface="Pretendard Variable SemiBold" panose="02000003000000020004" pitchFamily="2" charset="-127"/>
                    </a:rPr>
                    <a:t>Ga-Yeon Kim</a:t>
                  </a:r>
                  <a:r>
                    <a:rPr lang="en-US" altLang="ko-KR" sz="2000" baseline="30000" dirty="0">
                      <a:solidFill>
                        <a:schemeClr val="bg1"/>
                      </a:solidFill>
                      <a:latin typeface="Pretendard Variable SemiBold" panose="02000003000000020004" pitchFamily="2" charset="-127"/>
                      <a:ea typeface="Pretendard Variable SemiBold" panose="02000003000000020004" pitchFamily="2" charset="-127"/>
                      <a:cs typeface="Pretendard Variable SemiBold" panose="02000003000000020004" pitchFamily="2" charset="-127"/>
                    </a:rPr>
                    <a:t> 	</a:t>
                  </a:r>
                  <a:r>
                    <a:rPr lang="en-US" altLang="ko-KR" sz="2000" dirty="0">
                      <a:solidFill>
                        <a:schemeClr val="bg1"/>
                      </a:solidFill>
                      <a:latin typeface="Pretendard Variable SemiBold" panose="02000003000000020004" pitchFamily="2" charset="-127"/>
                      <a:ea typeface="Pretendard Variable SemiBold" panose="02000003000000020004" pitchFamily="2" charset="-127"/>
                      <a:cs typeface="Pretendard Variable SemiBold" panose="02000003000000020004" pitchFamily="2" charset="-127"/>
                    </a:rPr>
                    <a:t>gayeon0105@pusan.ac.kr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07662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5014</TotalTime>
  <Words>942</Words>
  <Application>Microsoft Office PowerPoint</Application>
  <PresentationFormat>와이드스크린</PresentationFormat>
  <Paragraphs>114</Paragraphs>
  <Slides>8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23" baseType="lpstr">
      <vt:lpstr>Microsoft GothicNeo</vt:lpstr>
      <vt:lpstr>Pretendard Light</vt:lpstr>
      <vt:lpstr>Pretendard Medium</vt:lpstr>
      <vt:lpstr>Pretendard Variable</vt:lpstr>
      <vt:lpstr>Pretendard Variable SemiBold</vt:lpstr>
      <vt:lpstr>나눔스퀘어 네오 ExtraBold</vt:lpstr>
      <vt:lpstr>나눔스퀘어 네오 Heavy</vt:lpstr>
      <vt:lpstr>맑은 고딕</vt:lpstr>
      <vt:lpstr>Aptos</vt:lpstr>
      <vt:lpstr>Aptos Display</vt:lpstr>
      <vt:lpstr>Arial</vt:lpstr>
      <vt:lpstr>Calibri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병조 민</dc:creator>
  <cp:lastModifiedBy>김가연</cp:lastModifiedBy>
  <cp:revision>60</cp:revision>
  <dcterms:created xsi:type="dcterms:W3CDTF">2024-02-28T05:16:02Z</dcterms:created>
  <dcterms:modified xsi:type="dcterms:W3CDTF">2024-04-12T15:11:51Z</dcterms:modified>
</cp:coreProperties>
</file>