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78" r:id="rId5"/>
    <p:sldId id="349" r:id="rId6"/>
    <p:sldId id="348" r:id="rId7"/>
    <p:sldId id="353" r:id="rId8"/>
    <p:sldId id="356" r:id="rId9"/>
    <p:sldId id="1859" r:id="rId10"/>
    <p:sldId id="1860" r:id="rId11"/>
    <p:sldId id="1861" r:id="rId12"/>
    <p:sldId id="1862" r:id="rId13"/>
    <p:sldId id="351" r:id="rId14"/>
    <p:sldId id="1864" r:id="rId15"/>
    <p:sldId id="1858" r:id="rId16"/>
    <p:sldId id="1856" r:id="rId17"/>
  </p:sldIdLst>
  <p:sldSz cx="12192000" cy="6858000"/>
  <p:notesSz cx="6858000" cy="28003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41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dricks, Johannes" initials="HJ" lastIdx="2" clrIdx="0">
    <p:extLst>
      <p:ext uri="{19B8F6BF-5375-455C-9EA6-DF929625EA0E}">
        <p15:presenceInfo xmlns:p15="http://schemas.microsoft.com/office/powerpoint/2012/main" userId="S-1-5-21-1156737867-681972312-1097073633-30136" providerId="AD"/>
      </p:ext>
    </p:extLst>
  </p:cmAuthor>
  <p:cmAuthor id="2" name="Brinkop, Sabine" initials="BS" lastIdx="3" clrIdx="1">
    <p:extLst>
      <p:ext uri="{19B8F6BF-5375-455C-9EA6-DF929625EA0E}">
        <p15:presenceInfo xmlns:p15="http://schemas.microsoft.com/office/powerpoint/2012/main" userId="S-1-5-21-1156737867-681972312-1097073633-55005" providerId="AD"/>
      </p:ext>
    </p:extLst>
  </p:cmAuthor>
  <p:cmAuthor id="3" name="Kaiser, Christopher" initials="KC" lastIdx="4" clrIdx="2">
    <p:extLst>
      <p:ext uri="{19B8F6BF-5375-455C-9EA6-DF929625EA0E}">
        <p15:presenceInfo xmlns:p15="http://schemas.microsoft.com/office/powerpoint/2012/main" userId="S-1-5-21-1156737867-681972312-1097073633-573184" providerId="AD"/>
      </p:ext>
    </p:extLst>
  </p:cmAuthor>
  <p:cmAuthor id="4" name="Righi, Mattia" initials="RM" lastIdx="1" clrIdx="3">
    <p:extLst>
      <p:ext uri="{19B8F6BF-5375-455C-9EA6-DF929625EA0E}">
        <p15:presenceInfo xmlns:p15="http://schemas.microsoft.com/office/powerpoint/2012/main" userId="S-1-5-21-1156737867-681972312-1097073633-93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58B"/>
    <a:srgbClr val="339933"/>
    <a:srgbClr val="3366CC"/>
    <a:srgbClr val="990000"/>
    <a:srgbClr val="E7EAEE"/>
    <a:srgbClr val="009AD0"/>
    <a:srgbClr val="94B333"/>
    <a:srgbClr val="D9117E"/>
    <a:srgbClr val="5DC1FF"/>
    <a:srgbClr val="37B0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88862" autoAdjust="0"/>
  </p:normalViewPr>
  <p:slideViewPr>
    <p:cSldViewPr snapToGrid="0" showGuides="1">
      <p:cViewPr varScale="1">
        <p:scale>
          <a:sx n="60" d="100"/>
          <a:sy n="60" d="100"/>
        </p:scale>
        <p:origin x="1016" y="36"/>
      </p:cViewPr>
      <p:guideLst>
        <p:guide orient="horz" pos="2183"/>
        <p:guide pos="411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5" d="100"/>
          <a:sy n="75" d="100"/>
        </p:scale>
        <p:origin x="1911"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3CC217A-F9D7-47C3-B542-AAA915BA41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6E7CD6EC-38D3-4F9F-824F-27FD60C73D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0980D6-5DF0-463D-BFB7-BC7EA5530348}" type="datetimeFigureOut">
              <a:rPr lang="de-DE" smtClean="0"/>
              <a:t>12.04.2024</a:t>
            </a:fld>
            <a:endParaRPr lang="de-DE"/>
          </a:p>
        </p:txBody>
      </p:sp>
      <p:sp>
        <p:nvSpPr>
          <p:cNvPr id="4" name="Fußzeilenplatzhalter 3">
            <a:extLst>
              <a:ext uri="{FF2B5EF4-FFF2-40B4-BE49-F238E27FC236}">
                <a16:creationId xmlns:a16="http://schemas.microsoft.com/office/drawing/2014/main" id="{2D3B72A2-2A97-46A2-B0E6-3DFA689BB9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F749A1E-B8C3-415F-AC4C-200E5AD788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D9C69D-BBB7-4804-A517-DD8710202B55}" type="slidenum">
              <a:rPr lang="de-DE" smtClean="0"/>
              <a:t>‹Nr.›</a:t>
            </a:fld>
            <a:endParaRPr lang="de-DE"/>
          </a:p>
        </p:txBody>
      </p:sp>
    </p:spTree>
    <p:extLst>
      <p:ext uri="{BB962C8B-B14F-4D97-AF65-F5344CB8AC3E}">
        <p14:creationId xmlns:p14="http://schemas.microsoft.com/office/powerpoint/2010/main" val="351558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35C94-B646-4D4D-A5E3-882C7E78FF5D}" type="datetimeFigureOut">
              <a:rPr lang="de-DE" smtClean="0"/>
              <a:t>12.04.2024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8433A-3D12-444A-8A1F-2969B3EF30AF}" type="slidenum">
              <a:rPr lang="de-DE" smtClean="0"/>
              <a:t>‹Nr.›</a:t>
            </a:fld>
            <a:endParaRPr lang="de-DE"/>
          </a:p>
        </p:txBody>
      </p:sp>
    </p:spTree>
    <p:extLst>
      <p:ext uri="{BB962C8B-B14F-4D97-AF65-F5344CB8AC3E}">
        <p14:creationId xmlns:p14="http://schemas.microsoft.com/office/powerpoint/2010/main" val="3150615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8433A-3D12-444A-8A1F-2969B3EF3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84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8433A-3D12-444A-8A1F-2969B3EF3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0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8433A-3D12-444A-8A1F-2969B3EF3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69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8433A-3D12-444A-8A1F-2969B3EF3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47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8433A-3D12-444A-8A1F-2969B3EF3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21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8433A-3D12-444A-8A1F-2969B3EF3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64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8433A-3D12-444A-8A1F-2969B3EF3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91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8433A-3D12-444A-8A1F-2969B3EF3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91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8433A-3D12-444A-8A1F-2969B3EF3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49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8433A-3D12-444A-8A1F-2969B3EF3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27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8433A-3D12-444A-8A1F-2969B3EF3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95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8433A-3D12-444A-8A1F-2969B3EF3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116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blau">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292B943-63E8-4E1E-B31E-5FE3860900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hteck 10">
            <a:extLst>
              <a:ext uri="{FF2B5EF4-FFF2-40B4-BE49-F238E27FC236}">
                <a16:creationId xmlns:a16="http://schemas.microsoft.com/office/drawing/2014/main" id="{5CF0C306-39D7-4EAE-89DF-69763743BA67}"/>
              </a:ext>
            </a:extLst>
          </p:cNvPr>
          <p:cNvSpPr/>
          <p:nvPr userDrawn="1"/>
        </p:nvSpPr>
        <p:spPr>
          <a:xfrm>
            <a:off x="0" y="0"/>
            <a:ext cx="695325"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3" name="Untertitel 2">
            <a:extLst>
              <a:ext uri="{FF2B5EF4-FFF2-40B4-BE49-F238E27FC236}">
                <a16:creationId xmlns:a16="http://schemas.microsoft.com/office/drawing/2014/main" id="{BE5C513F-BDE5-4EEA-A208-17CFB8B9C3FA}"/>
              </a:ext>
            </a:extLst>
          </p:cNvPr>
          <p:cNvSpPr>
            <a:spLocks noGrp="1"/>
          </p:cNvSpPr>
          <p:nvPr>
            <p:ph type="subTitle" idx="1"/>
          </p:nvPr>
        </p:nvSpPr>
        <p:spPr>
          <a:xfrm>
            <a:off x="695326" y="3809454"/>
            <a:ext cx="9697665" cy="1141439"/>
          </a:xfrm>
          <a:solidFill>
            <a:schemeClr val="accent1">
              <a:lumMod val="50000"/>
              <a:alpha val="80000"/>
            </a:schemeClr>
          </a:solidFill>
          <a:ln>
            <a:noFill/>
          </a:ln>
        </p:spPr>
        <p:txBody>
          <a:bodyPr lIns="288000" tIns="144000" rIns="432000" bIns="144000" anchor="ctr">
            <a:normAutofit/>
          </a:bodyPr>
          <a:lstStyle>
            <a:lvl1pPr marL="71755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Titel 6">
            <a:extLst>
              <a:ext uri="{FF2B5EF4-FFF2-40B4-BE49-F238E27FC236}">
                <a16:creationId xmlns:a16="http://schemas.microsoft.com/office/drawing/2014/main" id="{52A8061A-9228-4DB0-8D9D-1B65E6A7DDCF}"/>
              </a:ext>
            </a:extLst>
          </p:cNvPr>
          <p:cNvSpPr>
            <a:spLocks noGrp="1"/>
          </p:cNvSpPr>
          <p:nvPr>
            <p:ph type="title"/>
          </p:nvPr>
        </p:nvSpPr>
        <p:spPr>
          <a:xfrm>
            <a:off x="1440000" y="323750"/>
            <a:ext cx="9541821" cy="3221856"/>
          </a:xfrm>
        </p:spPr>
        <p:txBody>
          <a:bodyPr lIns="216000" tIns="0" rIns="0" bIns="108000" anchor="b">
            <a:noAutofit/>
          </a:bodyPr>
          <a:lstStyle>
            <a:lvl1pPr>
              <a:defRPr sz="4800" b="1" cap="all" baseline="0">
                <a:solidFill>
                  <a:schemeClr val="tx1"/>
                </a:solidFill>
              </a:defRPr>
            </a:lvl1pPr>
          </a:lstStyle>
          <a:p>
            <a:endParaRPr lang="de-DE" dirty="0"/>
          </a:p>
        </p:txBody>
      </p:sp>
      <p:pic>
        <p:nvPicPr>
          <p:cNvPr id="9" name="Grafik 8">
            <a:extLst>
              <a:ext uri="{FF2B5EF4-FFF2-40B4-BE49-F238E27FC236}">
                <a16:creationId xmlns:a16="http://schemas.microsoft.com/office/drawing/2014/main" id="{45B16576-B954-4493-9E58-E9C5386E81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2991" y="5268397"/>
            <a:ext cx="1532709" cy="1265853"/>
          </a:xfrm>
          <a:prstGeom prst="rect">
            <a:avLst/>
          </a:prstGeom>
        </p:spPr>
      </p:pic>
      <p:sp>
        <p:nvSpPr>
          <p:cNvPr id="5" name="Foliennummernplatzhalter 4">
            <a:extLst>
              <a:ext uri="{FF2B5EF4-FFF2-40B4-BE49-F238E27FC236}">
                <a16:creationId xmlns:a16="http://schemas.microsoft.com/office/drawing/2014/main" id="{5E58F85F-E39F-6DF2-648B-F85C48FB1958}"/>
              </a:ext>
            </a:extLst>
          </p:cNvPr>
          <p:cNvSpPr>
            <a:spLocks noGrp="1"/>
          </p:cNvSpPr>
          <p:nvPr>
            <p:ph type="sldNum" sz="quarter" idx="11"/>
          </p:nvPr>
        </p:nvSpPr>
        <p:spPr/>
        <p:txBody>
          <a:bodyPr/>
          <a:lstStyle/>
          <a:p>
            <a:fld id="{30ADABB7-F9A6-4A4D-9415-296AC5E687F8}" type="slidenum">
              <a:rPr lang="de-DE" smtClean="0"/>
              <a:pPr/>
              <a:t>‹Nr.›</a:t>
            </a:fld>
            <a:endParaRPr lang="de-DE" dirty="0"/>
          </a:p>
        </p:txBody>
      </p:sp>
      <p:sp>
        <p:nvSpPr>
          <p:cNvPr id="6" name="Fußzeilenplatzhalter 5">
            <a:extLst>
              <a:ext uri="{FF2B5EF4-FFF2-40B4-BE49-F238E27FC236}">
                <a16:creationId xmlns:a16="http://schemas.microsoft.com/office/drawing/2014/main" id="{4E76295D-E20E-919F-946F-82E3A703EF74}"/>
              </a:ext>
            </a:extLst>
          </p:cNvPr>
          <p:cNvSpPr>
            <a:spLocks noGrp="1"/>
          </p:cNvSpPr>
          <p:nvPr>
            <p:ph type="ftr" sz="quarter" idx="12"/>
          </p:nvPr>
        </p:nvSpPr>
        <p:spPr>
          <a:xfrm>
            <a:off x="1425600" y="6544800"/>
            <a:ext cx="4114800" cy="257774"/>
          </a:xfrm>
        </p:spPr>
        <p:txBody>
          <a:bodyPr/>
          <a:lstStyle/>
          <a:p>
            <a:r>
              <a:rPr lang="en-US"/>
              <a:t>EGU General Assembly 2024, C. Beer</a:t>
            </a:r>
            <a:endParaRPr lang="de-DE" dirty="0"/>
          </a:p>
        </p:txBody>
      </p:sp>
    </p:spTree>
    <p:extLst>
      <p:ext uri="{BB962C8B-B14F-4D97-AF65-F5344CB8AC3E}">
        <p14:creationId xmlns:p14="http://schemas.microsoft.com/office/powerpoint/2010/main" val="361199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blau Muster">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81FCDC8-3081-4340-AF3B-5B61880598E5}"/>
              </a:ext>
            </a:extLst>
          </p:cNvPr>
          <p:cNvSpPr/>
          <p:nvPr userDrawn="1"/>
        </p:nvSpPr>
        <p:spPr>
          <a:xfrm>
            <a:off x="-1" y="-2406"/>
            <a:ext cx="12192001" cy="6860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957C04B8-FAE9-4576-9D50-12084ACA0085}"/>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6948ECD-4444-4227-81E3-3211A0E717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2"/>
          </a:xfrm>
          <a:prstGeom prst="rect">
            <a:avLst/>
          </a:prstGeom>
        </p:spPr>
      </p:pic>
      <p:graphicFrame>
        <p:nvGraphicFramePr>
          <p:cNvPr id="10" name="Tabellenplatzhalter 7">
            <a:extLst>
              <a:ext uri="{FF2B5EF4-FFF2-40B4-BE49-F238E27FC236}">
                <a16:creationId xmlns:a16="http://schemas.microsoft.com/office/drawing/2014/main" id="{1C20BEF9-F6A4-4E18-813E-7C7A4A89EFB4}"/>
              </a:ext>
            </a:extLst>
          </p:cNvPr>
          <p:cNvGraphicFramePr>
            <a:graphicFrameLocks/>
          </p:cNvGraphicFramePr>
          <p:nvPr userDrawn="1">
            <p:extLst>
              <p:ext uri="{D42A27DB-BD31-4B8C-83A1-F6EECF244321}">
                <p14:modId xmlns:p14="http://schemas.microsoft.com/office/powerpoint/2010/main" val="3136610939"/>
              </p:ext>
            </p:extLst>
          </p:nvPr>
        </p:nvGraphicFramePr>
        <p:xfrm>
          <a:off x="695325" y="1628775"/>
          <a:ext cx="10801350" cy="2941920"/>
        </p:xfrm>
        <a:graphic>
          <a:graphicData uri="http://schemas.openxmlformats.org/drawingml/2006/table">
            <a:tbl>
              <a:tblPr firstRow="1" bandRow="1">
                <a:tableStyleId>{7DF18680-E054-41AD-8BC1-D1AEF772440D}</a:tableStyleId>
              </a:tblPr>
              <a:tblGrid>
                <a:gridCol w="2160270">
                  <a:extLst>
                    <a:ext uri="{9D8B030D-6E8A-4147-A177-3AD203B41FA5}">
                      <a16:colId xmlns:a16="http://schemas.microsoft.com/office/drawing/2014/main" val="3414773314"/>
                    </a:ext>
                  </a:extLst>
                </a:gridCol>
                <a:gridCol w="2160270">
                  <a:extLst>
                    <a:ext uri="{9D8B030D-6E8A-4147-A177-3AD203B41FA5}">
                      <a16:colId xmlns:a16="http://schemas.microsoft.com/office/drawing/2014/main" val="4143605508"/>
                    </a:ext>
                  </a:extLst>
                </a:gridCol>
                <a:gridCol w="2160270">
                  <a:extLst>
                    <a:ext uri="{9D8B030D-6E8A-4147-A177-3AD203B41FA5}">
                      <a16:colId xmlns:a16="http://schemas.microsoft.com/office/drawing/2014/main" val="3205677931"/>
                    </a:ext>
                  </a:extLst>
                </a:gridCol>
                <a:gridCol w="2160270">
                  <a:extLst>
                    <a:ext uri="{9D8B030D-6E8A-4147-A177-3AD203B41FA5}">
                      <a16:colId xmlns:a16="http://schemas.microsoft.com/office/drawing/2014/main" val="51638767"/>
                    </a:ext>
                  </a:extLst>
                </a:gridCol>
                <a:gridCol w="2160270">
                  <a:extLst>
                    <a:ext uri="{9D8B030D-6E8A-4147-A177-3AD203B41FA5}">
                      <a16:colId xmlns:a16="http://schemas.microsoft.com/office/drawing/2014/main" val="41179464"/>
                    </a:ext>
                  </a:extLst>
                </a:gridCol>
              </a:tblGrid>
              <a:tr h="370840">
                <a:tc>
                  <a:txBody>
                    <a:bodyPr/>
                    <a:lstStyle/>
                    <a:p>
                      <a:r>
                        <a:rPr lang="de-DE" dirty="0">
                          <a:latin typeface="Arial" panose="020B0604020202020204" pitchFamily="34" charset="0"/>
                          <a:cs typeface="Arial" panose="020B0604020202020204" pitchFamily="34" charset="0"/>
                        </a:rPr>
                        <a:t>Titel 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a:latin typeface="Arial" panose="020B0604020202020204" pitchFamily="34" charset="0"/>
                          <a:cs typeface="Arial" panose="020B0604020202020204" pitchFamily="34" charset="0"/>
                        </a:rPr>
                        <a:t>Titel 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a:latin typeface="Arial" panose="020B0604020202020204" pitchFamily="34" charset="0"/>
                          <a:cs typeface="Arial" panose="020B0604020202020204" pitchFamily="34" charset="0"/>
                        </a:rPr>
                        <a:t>Titel 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a:latin typeface="Arial" panose="020B0604020202020204" pitchFamily="34" charset="0"/>
                          <a:cs typeface="Arial" panose="020B0604020202020204" pitchFamily="34" charset="0"/>
                        </a:rPr>
                        <a:t>Titel 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a:latin typeface="Arial" panose="020B0604020202020204" pitchFamily="34" charset="0"/>
                          <a:cs typeface="Arial" panose="020B0604020202020204" pitchFamily="34" charset="0"/>
                        </a:rPr>
                        <a:t>Titel 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0165311"/>
                  </a:ext>
                </a:extLst>
              </a:tr>
              <a:tr h="370840">
                <a:tc>
                  <a:txBody>
                    <a:bodyPr/>
                    <a:lstStyle/>
                    <a:p>
                      <a:r>
                        <a:rPr lang="de-DE" dirty="0">
                          <a:latin typeface="Arial" panose="020B0604020202020204" pitchFamily="34" charset="0"/>
                          <a:cs typeface="Arial" panose="020B0604020202020204" pitchFamily="34" charset="0"/>
                        </a:rPr>
                        <a:t>Inhalt 1.1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tc>
                  <a:txBody>
                    <a:bodyPr/>
                    <a:lstStyle/>
                    <a:p>
                      <a:r>
                        <a:rPr lang="de-DE" dirty="0">
                          <a:latin typeface="Arial" panose="020B0604020202020204" pitchFamily="34" charset="0"/>
                          <a:cs typeface="Arial" panose="020B0604020202020204" pitchFamily="34" charset="0"/>
                        </a:rPr>
                        <a:t>Inhalt 2.1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tc>
                  <a:txBody>
                    <a:bodyPr/>
                    <a:lstStyle/>
                    <a:p>
                      <a:r>
                        <a:rPr lang="de-DE" dirty="0">
                          <a:latin typeface="Arial" panose="020B0604020202020204" pitchFamily="34" charset="0"/>
                          <a:cs typeface="Arial" panose="020B0604020202020204" pitchFamily="34" charset="0"/>
                        </a:rPr>
                        <a:t>Inhalt 3.1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tc>
                  <a:txBody>
                    <a:bodyPr/>
                    <a:lstStyle/>
                    <a:p>
                      <a:r>
                        <a:rPr lang="de-DE" dirty="0">
                          <a:latin typeface="Arial" panose="020B0604020202020204" pitchFamily="34" charset="0"/>
                          <a:cs typeface="Arial" panose="020B0604020202020204" pitchFamily="34" charset="0"/>
                        </a:rPr>
                        <a:t>Inhalt 4.1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tc>
                  <a:txBody>
                    <a:bodyPr/>
                    <a:lstStyle/>
                    <a:p>
                      <a:r>
                        <a:rPr lang="de-DE" dirty="0">
                          <a:latin typeface="Arial" panose="020B0604020202020204" pitchFamily="34" charset="0"/>
                          <a:cs typeface="Arial" panose="020B0604020202020204" pitchFamily="34" charset="0"/>
                        </a:rPr>
                        <a:t>Inhalt 5.1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extLst>
                  <a:ext uri="{0D108BD9-81ED-4DB2-BD59-A6C34878D82A}">
                    <a16:rowId xmlns:a16="http://schemas.microsoft.com/office/drawing/2014/main" val="1656140927"/>
                  </a:ext>
                </a:extLst>
              </a:tr>
              <a:tr h="370840">
                <a:tc>
                  <a:txBody>
                    <a:bodyPr/>
                    <a:lstStyle/>
                    <a:p>
                      <a:r>
                        <a:rPr lang="de-DE" dirty="0">
                          <a:latin typeface="Arial" panose="020B0604020202020204" pitchFamily="34" charset="0"/>
                          <a:cs typeface="Arial" panose="020B0604020202020204" pitchFamily="34" charset="0"/>
                        </a:rPr>
                        <a:t>Inhalt 1.2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85000"/>
                      </a:schemeClr>
                    </a:solidFill>
                  </a:tcPr>
                </a:tc>
                <a:tc>
                  <a:txBody>
                    <a:bodyPr/>
                    <a:lstStyle/>
                    <a:p>
                      <a:r>
                        <a:rPr lang="de-DE" dirty="0">
                          <a:latin typeface="Arial" panose="020B0604020202020204" pitchFamily="34" charset="0"/>
                          <a:cs typeface="Arial" panose="020B0604020202020204" pitchFamily="34" charset="0"/>
                        </a:rPr>
                        <a:t>Inhalt 2.2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85000"/>
                      </a:schemeClr>
                    </a:solidFill>
                  </a:tcPr>
                </a:tc>
                <a:tc>
                  <a:txBody>
                    <a:bodyPr/>
                    <a:lstStyle/>
                    <a:p>
                      <a:r>
                        <a:rPr lang="de-DE" dirty="0">
                          <a:latin typeface="Arial" panose="020B0604020202020204" pitchFamily="34" charset="0"/>
                          <a:cs typeface="Arial" panose="020B0604020202020204" pitchFamily="34" charset="0"/>
                        </a:rPr>
                        <a:t>Inhalt 3.2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85000"/>
                      </a:schemeClr>
                    </a:solidFill>
                  </a:tcPr>
                </a:tc>
                <a:tc>
                  <a:txBody>
                    <a:bodyPr/>
                    <a:lstStyle/>
                    <a:p>
                      <a:r>
                        <a:rPr lang="de-DE" dirty="0">
                          <a:latin typeface="Arial" panose="020B0604020202020204" pitchFamily="34" charset="0"/>
                          <a:cs typeface="Arial" panose="020B0604020202020204" pitchFamily="34" charset="0"/>
                        </a:rPr>
                        <a:t>Inhalt 4.2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85000"/>
                      </a:schemeClr>
                    </a:solidFill>
                  </a:tcPr>
                </a:tc>
                <a:tc>
                  <a:txBody>
                    <a:bodyPr/>
                    <a:lstStyle/>
                    <a:p>
                      <a:r>
                        <a:rPr lang="de-DE" dirty="0">
                          <a:latin typeface="Arial" panose="020B0604020202020204" pitchFamily="34" charset="0"/>
                          <a:cs typeface="Arial" panose="020B0604020202020204" pitchFamily="34" charset="0"/>
                        </a:rPr>
                        <a:t>Inhalt 5.2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85000"/>
                      </a:schemeClr>
                    </a:solidFill>
                  </a:tcPr>
                </a:tc>
                <a:extLst>
                  <a:ext uri="{0D108BD9-81ED-4DB2-BD59-A6C34878D82A}">
                    <a16:rowId xmlns:a16="http://schemas.microsoft.com/office/drawing/2014/main" val="749801091"/>
                  </a:ext>
                </a:extLst>
              </a:tr>
              <a:tr h="370840">
                <a:tc>
                  <a:txBody>
                    <a:bodyPr/>
                    <a:lstStyle/>
                    <a:p>
                      <a:r>
                        <a:rPr lang="de-DE" dirty="0">
                          <a:latin typeface="Arial" panose="020B0604020202020204" pitchFamily="34" charset="0"/>
                          <a:cs typeface="Arial" panose="020B0604020202020204" pitchFamily="34" charset="0"/>
                        </a:rPr>
                        <a:t>Inhalt 1.3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tc>
                  <a:txBody>
                    <a:bodyPr/>
                    <a:lstStyle/>
                    <a:p>
                      <a:r>
                        <a:rPr lang="de-DE" dirty="0">
                          <a:latin typeface="Arial" panose="020B0604020202020204" pitchFamily="34" charset="0"/>
                          <a:cs typeface="Arial" panose="020B0604020202020204" pitchFamily="34" charset="0"/>
                        </a:rPr>
                        <a:t>Inhalt 2.3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tc>
                  <a:txBody>
                    <a:bodyPr/>
                    <a:lstStyle/>
                    <a:p>
                      <a:r>
                        <a:rPr lang="de-DE" dirty="0">
                          <a:latin typeface="Arial" panose="020B0604020202020204" pitchFamily="34" charset="0"/>
                          <a:cs typeface="Arial" panose="020B0604020202020204" pitchFamily="34" charset="0"/>
                        </a:rPr>
                        <a:t>Inhalt 3.3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tc>
                  <a:txBody>
                    <a:bodyPr/>
                    <a:lstStyle/>
                    <a:p>
                      <a:r>
                        <a:rPr lang="de-DE" dirty="0">
                          <a:latin typeface="Arial" panose="020B0604020202020204" pitchFamily="34" charset="0"/>
                          <a:cs typeface="Arial" panose="020B0604020202020204" pitchFamily="34" charset="0"/>
                        </a:rPr>
                        <a:t>Inhalt 4.3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tc>
                  <a:txBody>
                    <a:bodyPr/>
                    <a:lstStyle/>
                    <a:p>
                      <a:r>
                        <a:rPr lang="de-DE" dirty="0">
                          <a:latin typeface="Arial" panose="020B0604020202020204" pitchFamily="34" charset="0"/>
                          <a:cs typeface="Arial" panose="020B0604020202020204" pitchFamily="34" charset="0"/>
                        </a:rPr>
                        <a:t>Inhalt 5.3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extLst>
                  <a:ext uri="{0D108BD9-81ED-4DB2-BD59-A6C34878D82A}">
                    <a16:rowId xmlns:a16="http://schemas.microsoft.com/office/drawing/2014/main" val="879492290"/>
                  </a:ext>
                </a:extLst>
              </a:tr>
              <a:tr h="370840">
                <a:tc>
                  <a:txBody>
                    <a:bodyPr/>
                    <a:lstStyle/>
                    <a:p>
                      <a:r>
                        <a:rPr lang="de-DE" dirty="0">
                          <a:latin typeface="Arial" panose="020B0604020202020204" pitchFamily="34" charset="0"/>
                          <a:cs typeface="Arial" panose="020B0604020202020204" pitchFamily="34" charset="0"/>
                        </a:rPr>
                        <a:t>Inhalt 1.4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85000"/>
                      </a:schemeClr>
                    </a:solidFill>
                  </a:tcPr>
                </a:tc>
                <a:tc>
                  <a:txBody>
                    <a:bodyPr/>
                    <a:lstStyle/>
                    <a:p>
                      <a:r>
                        <a:rPr lang="de-DE" dirty="0">
                          <a:latin typeface="Arial" panose="020B0604020202020204" pitchFamily="34" charset="0"/>
                          <a:cs typeface="Arial" panose="020B0604020202020204" pitchFamily="34" charset="0"/>
                        </a:rPr>
                        <a:t>Inhalt 2.4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85000"/>
                      </a:schemeClr>
                    </a:solidFill>
                  </a:tcPr>
                </a:tc>
                <a:tc>
                  <a:txBody>
                    <a:bodyPr/>
                    <a:lstStyle/>
                    <a:p>
                      <a:r>
                        <a:rPr lang="de-DE" dirty="0">
                          <a:latin typeface="Arial" panose="020B0604020202020204" pitchFamily="34" charset="0"/>
                          <a:cs typeface="Arial" panose="020B0604020202020204" pitchFamily="34" charset="0"/>
                        </a:rPr>
                        <a:t>Inhalt 3.4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85000"/>
                      </a:schemeClr>
                    </a:solidFill>
                  </a:tcPr>
                </a:tc>
                <a:tc>
                  <a:txBody>
                    <a:bodyPr/>
                    <a:lstStyle/>
                    <a:p>
                      <a:r>
                        <a:rPr lang="de-DE" dirty="0">
                          <a:latin typeface="Arial" panose="020B0604020202020204" pitchFamily="34" charset="0"/>
                          <a:cs typeface="Arial" panose="020B0604020202020204" pitchFamily="34" charset="0"/>
                        </a:rPr>
                        <a:t>Inhalt 4.4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85000"/>
                      </a:schemeClr>
                    </a:solidFill>
                  </a:tcPr>
                </a:tc>
                <a:tc>
                  <a:txBody>
                    <a:bodyPr/>
                    <a:lstStyle/>
                    <a:p>
                      <a:r>
                        <a:rPr lang="de-DE" dirty="0">
                          <a:latin typeface="Arial" panose="020B0604020202020204" pitchFamily="34" charset="0"/>
                          <a:cs typeface="Arial" panose="020B0604020202020204" pitchFamily="34" charset="0"/>
                        </a:rPr>
                        <a:t>Inhalt 5.4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85000"/>
                      </a:schemeClr>
                    </a:solidFill>
                  </a:tcPr>
                </a:tc>
                <a:extLst>
                  <a:ext uri="{0D108BD9-81ED-4DB2-BD59-A6C34878D82A}">
                    <a16:rowId xmlns:a16="http://schemas.microsoft.com/office/drawing/2014/main" val="3394470182"/>
                  </a:ext>
                </a:extLst>
              </a:tr>
              <a:tr h="370840">
                <a:tc>
                  <a:txBody>
                    <a:bodyPr/>
                    <a:lstStyle/>
                    <a:p>
                      <a:r>
                        <a:rPr lang="de-DE" dirty="0">
                          <a:latin typeface="Arial" panose="020B0604020202020204" pitchFamily="34" charset="0"/>
                          <a:cs typeface="Arial" panose="020B0604020202020204" pitchFamily="34" charset="0"/>
                        </a:rPr>
                        <a:t>Inhalt 1.5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tc>
                  <a:txBody>
                    <a:bodyPr/>
                    <a:lstStyle/>
                    <a:p>
                      <a:r>
                        <a:rPr lang="de-DE" dirty="0">
                          <a:latin typeface="Arial" panose="020B0604020202020204" pitchFamily="34" charset="0"/>
                          <a:cs typeface="Arial" panose="020B0604020202020204" pitchFamily="34" charset="0"/>
                        </a:rPr>
                        <a:t>Inhalt 2.5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tc>
                  <a:txBody>
                    <a:bodyPr/>
                    <a:lstStyle/>
                    <a:p>
                      <a:r>
                        <a:rPr lang="de-DE" dirty="0">
                          <a:latin typeface="Arial" panose="020B0604020202020204" pitchFamily="34" charset="0"/>
                          <a:cs typeface="Arial" panose="020B0604020202020204" pitchFamily="34" charset="0"/>
                        </a:rPr>
                        <a:t>Inhalt 3.5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tc>
                  <a:txBody>
                    <a:bodyPr/>
                    <a:lstStyle/>
                    <a:p>
                      <a:r>
                        <a:rPr lang="de-DE" dirty="0">
                          <a:latin typeface="Arial" panose="020B0604020202020204" pitchFamily="34" charset="0"/>
                          <a:cs typeface="Arial" panose="020B0604020202020204" pitchFamily="34" charset="0"/>
                        </a:rPr>
                        <a:t>Inhalt 4.5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tc>
                  <a:txBody>
                    <a:bodyPr/>
                    <a:lstStyle/>
                    <a:p>
                      <a:r>
                        <a:rPr lang="de-DE" dirty="0">
                          <a:latin typeface="Arial" panose="020B0604020202020204" pitchFamily="34" charset="0"/>
                          <a:cs typeface="Arial" panose="020B0604020202020204" pitchFamily="34" charset="0"/>
                        </a:rPr>
                        <a:t>Inhalt 5.5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C1FF">
                        <a:alpha val="50000"/>
                      </a:srgbClr>
                    </a:solidFill>
                  </a:tcPr>
                </a:tc>
                <a:extLst>
                  <a:ext uri="{0D108BD9-81ED-4DB2-BD59-A6C34878D82A}">
                    <a16:rowId xmlns:a16="http://schemas.microsoft.com/office/drawing/2014/main" val="1197931053"/>
                  </a:ext>
                </a:extLst>
              </a:tr>
            </a:tbl>
          </a:graphicData>
        </a:graphic>
      </p:graphicFrame>
      <p:sp>
        <p:nvSpPr>
          <p:cNvPr id="3" name="Textfeld 2">
            <a:extLst>
              <a:ext uri="{FF2B5EF4-FFF2-40B4-BE49-F238E27FC236}">
                <a16:creationId xmlns:a16="http://schemas.microsoft.com/office/drawing/2014/main" id="{DFA15C25-778F-45D2-A70E-06F46D1BF03A}"/>
              </a:ext>
            </a:extLst>
          </p:cNvPr>
          <p:cNvSpPr txBox="1"/>
          <p:nvPr userDrawn="1"/>
        </p:nvSpPr>
        <p:spPr>
          <a:xfrm>
            <a:off x="695325" y="333375"/>
            <a:ext cx="10056092" cy="985286"/>
          </a:xfrm>
          <a:prstGeom prst="rect">
            <a:avLst/>
          </a:prstGeom>
          <a:noFill/>
        </p:spPr>
        <p:txBody>
          <a:bodyPr wrap="square" rtlCol="0" anchor="t">
            <a:noAutofit/>
          </a:bodyPr>
          <a:lstStyle/>
          <a:p>
            <a:pPr>
              <a:lnSpc>
                <a:spcPct val="90000"/>
              </a:lnSpc>
            </a:pPr>
            <a:r>
              <a:rPr lang="de-DE" sz="2800" b="1" dirty="0">
                <a:solidFill>
                  <a:schemeClr val="bg1"/>
                </a:solidFill>
                <a:latin typeface="Arial" panose="020B0604020202020204" pitchFamily="34" charset="0"/>
                <a:cs typeface="Arial" panose="020B0604020202020204" pitchFamily="34" charset="0"/>
              </a:rPr>
              <a:t>Mustertabelle</a:t>
            </a:r>
          </a:p>
        </p:txBody>
      </p:sp>
      <p:sp>
        <p:nvSpPr>
          <p:cNvPr id="2" name="Fußzeilenplatzhalter 1">
            <a:extLst>
              <a:ext uri="{FF2B5EF4-FFF2-40B4-BE49-F238E27FC236}">
                <a16:creationId xmlns:a16="http://schemas.microsoft.com/office/drawing/2014/main" id="{89CAA27B-59B5-D915-6398-75A94668C980}"/>
              </a:ext>
            </a:extLst>
          </p:cNvPr>
          <p:cNvSpPr>
            <a:spLocks noGrp="1"/>
          </p:cNvSpPr>
          <p:nvPr>
            <p:ph type="ftr" sz="quarter" idx="11"/>
          </p:nvPr>
        </p:nvSpPr>
        <p:spPr/>
        <p:txBody>
          <a:bodyPr/>
          <a:lstStyle>
            <a:lvl1pPr>
              <a:defRPr>
                <a:solidFill>
                  <a:schemeClr val="bg1"/>
                </a:solidFill>
              </a:defRPr>
            </a:lvl1pPr>
          </a:lstStyle>
          <a:p>
            <a:r>
              <a:rPr lang="en-US"/>
              <a:t>EGU General Assembly 2024, C. Beer</a:t>
            </a:r>
            <a:endParaRPr lang="de-DE" dirty="0"/>
          </a:p>
        </p:txBody>
      </p:sp>
    </p:spTree>
    <p:extLst>
      <p:ext uri="{BB962C8B-B14F-4D97-AF65-F5344CB8AC3E}">
        <p14:creationId xmlns:p14="http://schemas.microsoft.com/office/powerpoint/2010/main" val="34922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grü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43B56E86-EFEB-4205-AA4A-9F3E82413F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hteck 10">
            <a:extLst>
              <a:ext uri="{FF2B5EF4-FFF2-40B4-BE49-F238E27FC236}">
                <a16:creationId xmlns:a16="http://schemas.microsoft.com/office/drawing/2014/main" id="{5CF0C306-39D7-4EAE-89DF-69763743BA67}"/>
              </a:ext>
            </a:extLst>
          </p:cNvPr>
          <p:cNvSpPr/>
          <p:nvPr userDrawn="1"/>
        </p:nvSpPr>
        <p:spPr>
          <a:xfrm>
            <a:off x="0" y="0"/>
            <a:ext cx="695325" cy="6858000"/>
          </a:xfrm>
          <a:prstGeom prst="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3" name="Untertitel 2">
            <a:extLst>
              <a:ext uri="{FF2B5EF4-FFF2-40B4-BE49-F238E27FC236}">
                <a16:creationId xmlns:a16="http://schemas.microsoft.com/office/drawing/2014/main" id="{BE5C513F-BDE5-4EEA-A208-17CFB8B9C3FA}"/>
              </a:ext>
            </a:extLst>
          </p:cNvPr>
          <p:cNvSpPr>
            <a:spLocks noGrp="1"/>
          </p:cNvSpPr>
          <p:nvPr>
            <p:ph type="subTitle" idx="1"/>
          </p:nvPr>
        </p:nvSpPr>
        <p:spPr>
          <a:xfrm>
            <a:off x="695326" y="3803209"/>
            <a:ext cx="9697665" cy="1141438"/>
          </a:xfrm>
          <a:solidFill>
            <a:schemeClr val="accent4">
              <a:lumMod val="50000"/>
              <a:alpha val="80000"/>
            </a:schemeClr>
          </a:solidFill>
        </p:spPr>
        <p:txBody>
          <a:bodyPr lIns="288000" tIns="144000" rIns="432000" bIns="144000" anchor="ctr">
            <a:normAutofit/>
          </a:bodyPr>
          <a:lstStyle>
            <a:lvl1pPr marL="717550" indent="0" algn="l">
              <a:lnSpc>
                <a:spcPct val="100000"/>
              </a:lnSpc>
              <a:spcBef>
                <a:spcPts val="1000"/>
              </a:spcBef>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Titel 6">
            <a:extLst>
              <a:ext uri="{FF2B5EF4-FFF2-40B4-BE49-F238E27FC236}">
                <a16:creationId xmlns:a16="http://schemas.microsoft.com/office/drawing/2014/main" id="{52A8061A-9228-4DB0-8D9D-1B65E6A7DDCF}"/>
              </a:ext>
            </a:extLst>
          </p:cNvPr>
          <p:cNvSpPr>
            <a:spLocks noGrp="1"/>
          </p:cNvSpPr>
          <p:nvPr>
            <p:ph type="title"/>
          </p:nvPr>
        </p:nvSpPr>
        <p:spPr>
          <a:xfrm>
            <a:off x="1440000" y="333374"/>
            <a:ext cx="9541821" cy="3205985"/>
          </a:xfrm>
        </p:spPr>
        <p:txBody>
          <a:bodyPr lIns="216000" tIns="0" rIns="0" bIns="108000" anchor="b">
            <a:noAutofit/>
          </a:bodyPr>
          <a:lstStyle>
            <a:lvl1pPr>
              <a:defRPr sz="4800" b="1" cap="all" baseline="0">
                <a:solidFill>
                  <a:schemeClr val="tx1"/>
                </a:solidFill>
              </a:defRPr>
            </a:lvl1pPr>
          </a:lstStyle>
          <a:p>
            <a:endParaRPr lang="de-DE" dirty="0"/>
          </a:p>
        </p:txBody>
      </p:sp>
      <p:pic>
        <p:nvPicPr>
          <p:cNvPr id="8" name="Grafik 7">
            <a:extLst>
              <a:ext uri="{FF2B5EF4-FFF2-40B4-BE49-F238E27FC236}">
                <a16:creationId xmlns:a16="http://schemas.microsoft.com/office/drawing/2014/main" id="{634066C5-F371-4079-BEC5-D83B78D0C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2991" y="5268397"/>
            <a:ext cx="1532709" cy="1265853"/>
          </a:xfrm>
          <a:prstGeom prst="rect">
            <a:avLst/>
          </a:prstGeom>
        </p:spPr>
      </p:pic>
      <p:sp>
        <p:nvSpPr>
          <p:cNvPr id="2" name="Fußzeilenplatzhalter 1">
            <a:extLst>
              <a:ext uri="{FF2B5EF4-FFF2-40B4-BE49-F238E27FC236}">
                <a16:creationId xmlns:a16="http://schemas.microsoft.com/office/drawing/2014/main" id="{BC05F074-4978-BB63-F797-D5FCF996151E}"/>
              </a:ext>
            </a:extLst>
          </p:cNvPr>
          <p:cNvSpPr>
            <a:spLocks noGrp="1"/>
          </p:cNvSpPr>
          <p:nvPr>
            <p:ph type="ftr" sz="quarter" idx="10"/>
          </p:nvPr>
        </p:nvSpPr>
        <p:spPr>
          <a:xfrm>
            <a:off x="1425600" y="6544800"/>
            <a:ext cx="4114800" cy="257774"/>
          </a:xfrm>
        </p:spPr>
        <p:txBody>
          <a:bodyPr/>
          <a:lstStyle/>
          <a:p>
            <a:r>
              <a:rPr lang="en-US"/>
              <a:t>EGU General Assembly 2024, C. Beer</a:t>
            </a:r>
            <a:endParaRPr lang="de-DE" dirty="0"/>
          </a:p>
        </p:txBody>
      </p:sp>
      <p:sp>
        <p:nvSpPr>
          <p:cNvPr id="4" name="Foliennummernplatzhalter 3">
            <a:extLst>
              <a:ext uri="{FF2B5EF4-FFF2-40B4-BE49-F238E27FC236}">
                <a16:creationId xmlns:a16="http://schemas.microsoft.com/office/drawing/2014/main" id="{D709CECA-60EA-35F9-5F27-CF64A7C89715}"/>
              </a:ext>
            </a:extLst>
          </p:cNvPr>
          <p:cNvSpPr>
            <a:spLocks noGrp="1"/>
          </p:cNvSpPr>
          <p:nvPr>
            <p:ph type="sldNum" sz="quarter" idx="11"/>
          </p:nvPr>
        </p:nvSpPr>
        <p:spPr/>
        <p:txBody>
          <a:bodyPr/>
          <a:lstStyle/>
          <a:p>
            <a:fld id="{30ADABB7-F9A6-4A4D-9415-296AC5E687F8}" type="slidenum">
              <a:rPr lang="de-DE" smtClean="0"/>
              <a:pPr/>
              <a:t>‹Nr.›</a:t>
            </a:fld>
            <a:endParaRPr lang="de-DE" dirty="0"/>
          </a:p>
        </p:txBody>
      </p:sp>
    </p:spTree>
    <p:extLst>
      <p:ext uri="{BB962C8B-B14F-4D97-AF65-F5344CB8AC3E}">
        <p14:creationId xmlns:p14="http://schemas.microsoft.com/office/powerpoint/2010/main" val="3744685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nittstitel grün">
    <p:spTree>
      <p:nvGrpSpPr>
        <p:cNvPr id="1" name=""/>
        <p:cNvGrpSpPr/>
        <p:nvPr/>
      </p:nvGrpSpPr>
      <p:grpSpPr>
        <a:xfrm>
          <a:off x="0" y="0"/>
          <a:ext cx="0" cy="0"/>
          <a:chOff x="0" y="0"/>
          <a:chExt cx="0" cy="0"/>
        </a:xfrm>
      </p:grpSpPr>
      <p:sp>
        <p:nvSpPr>
          <p:cNvPr id="8" name="Bildplatzhalter 2">
            <a:extLst>
              <a:ext uri="{FF2B5EF4-FFF2-40B4-BE49-F238E27FC236}">
                <a16:creationId xmlns:a16="http://schemas.microsoft.com/office/drawing/2014/main" id="{AF35D6C1-0699-3B81-DD6A-0016F7A8D7EA}"/>
              </a:ext>
            </a:extLst>
          </p:cNvPr>
          <p:cNvSpPr>
            <a:spLocks noGrp="1"/>
          </p:cNvSpPr>
          <p:nvPr>
            <p:ph type="pic" sz="quarter" idx="11" hasCustomPrompt="1"/>
          </p:nvPr>
        </p:nvSpPr>
        <p:spPr>
          <a:xfrm>
            <a:off x="287338" y="0"/>
            <a:ext cx="11904662" cy="6858000"/>
          </a:xfrm>
          <a:solidFill>
            <a:schemeClr val="accent6">
              <a:lumMod val="40000"/>
              <a:lumOff val="60000"/>
            </a:schemeClr>
          </a:solidFill>
        </p:spPr>
        <p:txBody>
          <a:bodyPr/>
          <a:lstStyle>
            <a:lvl1pPr>
              <a:defRPr>
                <a:solidFill>
                  <a:srgbClr val="D9117E"/>
                </a:solidFill>
              </a:defRPr>
            </a:lvl1pPr>
          </a:lstStyle>
          <a:p>
            <a:r>
              <a:rPr lang="de-DE" dirty="0"/>
              <a:t>Platzhaltermotiv ersetzen</a:t>
            </a:r>
          </a:p>
        </p:txBody>
      </p:sp>
      <p:sp>
        <p:nvSpPr>
          <p:cNvPr id="11" name="Rechteck 10">
            <a:extLst>
              <a:ext uri="{FF2B5EF4-FFF2-40B4-BE49-F238E27FC236}">
                <a16:creationId xmlns:a16="http://schemas.microsoft.com/office/drawing/2014/main" id="{6CCAB873-861B-47E3-BAE9-07181DA521FB}"/>
              </a:ext>
            </a:extLst>
          </p:cNvPr>
          <p:cNvSpPr/>
          <p:nvPr userDrawn="1"/>
        </p:nvSpPr>
        <p:spPr>
          <a:xfrm>
            <a:off x="-1" y="0"/>
            <a:ext cx="288000" cy="6858000"/>
          </a:xfrm>
          <a:prstGeom prst="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7" name="Foliennummernplatzhalter 6">
            <a:extLst>
              <a:ext uri="{FF2B5EF4-FFF2-40B4-BE49-F238E27FC236}">
                <a16:creationId xmlns:a16="http://schemas.microsoft.com/office/drawing/2014/main" id="{2E04937E-4444-4817-AF16-D7E7EA0FEAF6}"/>
              </a:ext>
            </a:extLst>
          </p:cNvPr>
          <p:cNvSpPr>
            <a:spLocks noGrp="1"/>
          </p:cNvSpPr>
          <p:nvPr>
            <p:ph type="sldNum" sz="quarter" idx="10"/>
          </p:nvPr>
        </p:nvSpPr>
        <p:spPr/>
        <p:txBody>
          <a:bodyPr/>
          <a:lstStyle/>
          <a:p>
            <a:fld id="{30ADABB7-F9A6-4A4D-9415-296AC5E687F8}" type="slidenum">
              <a:rPr lang="de-DE" smtClean="0"/>
              <a:pPr/>
              <a:t>‹Nr.›</a:t>
            </a:fld>
            <a:endParaRPr lang="de-DE"/>
          </a:p>
        </p:txBody>
      </p:sp>
      <p:sp>
        <p:nvSpPr>
          <p:cNvPr id="13" name="Titel 12">
            <a:extLst>
              <a:ext uri="{FF2B5EF4-FFF2-40B4-BE49-F238E27FC236}">
                <a16:creationId xmlns:a16="http://schemas.microsoft.com/office/drawing/2014/main" id="{A0C9CC46-BAE5-4171-9813-A78515AF72F6}"/>
              </a:ext>
            </a:extLst>
          </p:cNvPr>
          <p:cNvSpPr>
            <a:spLocks noGrp="1"/>
          </p:cNvSpPr>
          <p:nvPr>
            <p:ph type="title" hasCustomPrompt="1"/>
          </p:nvPr>
        </p:nvSpPr>
        <p:spPr>
          <a:xfrm>
            <a:off x="287999" y="5101588"/>
            <a:ext cx="10693822" cy="1141438"/>
          </a:xfrm>
          <a:solidFill>
            <a:schemeClr val="accent4">
              <a:lumMod val="50000"/>
              <a:alpha val="80000"/>
            </a:schemeClr>
          </a:solidFill>
        </p:spPr>
        <p:txBody>
          <a:bodyPr lIns="396000" tIns="0" rIns="72000" bIns="0" anchor="ctr">
            <a:normAutofit/>
          </a:bodyPr>
          <a:lstStyle>
            <a:lvl1pPr>
              <a:defRPr sz="4800" cap="all" baseline="0">
                <a:solidFill>
                  <a:schemeClr val="bg1"/>
                </a:solidFill>
              </a:defRPr>
            </a:lvl1pPr>
          </a:lstStyle>
          <a:p>
            <a:r>
              <a:rPr lang="de-DE" dirty="0"/>
              <a:t>TITEL</a:t>
            </a:r>
          </a:p>
        </p:txBody>
      </p:sp>
      <p:sp>
        <p:nvSpPr>
          <p:cNvPr id="9" name="Textplatzhalter 9">
            <a:extLst>
              <a:ext uri="{FF2B5EF4-FFF2-40B4-BE49-F238E27FC236}">
                <a16:creationId xmlns:a16="http://schemas.microsoft.com/office/drawing/2014/main" id="{5FBA6571-CE1B-47EB-8C1E-D5A1391EAE8D}"/>
              </a:ext>
            </a:extLst>
          </p:cNvPr>
          <p:cNvSpPr>
            <a:spLocks noGrp="1"/>
          </p:cNvSpPr>
          <p:nvPr>
            <p:ph type="body" sz="quarter" idx="13"/>
          </p:nvPr>
        </p:nvSpPr>
        <p:spPr>
          <a:xfrm>
            <a:off x="10983600" y="302400"/>
            <a:ext cx="943200" cy="781200"/>
          </a:xfrm>
          <a:blipFill>
            <a:blip r:embed="rId2"/>
            <a:stretch>
              <a:fillRect/>
            </a:stretch>
          </a:blipFill>
        </p:spPr>
        <p:txBody>
          <a:bodyPr>
            <a:normAutofit/>
          </a:bodyPr>
          <a:lstStyle>
            <a:lvl1pPr>
              <a:defRPr sz="100">
                <a:solidFill>
                  <a:schemeClr val="tx1">
                    <a:alpha val="0"/>
                  </a:schemeClr>
                </a:solidFill>
              </a:defRPr>
            </a:lvl1pPr>
          </a:lstStyle>
          <a:p>
            <a:pPr lvl="0"/>
            <a:endParaRPr lang="de-DE" dirty="0"/>
          </a:p>
        </p:txBody>
      </p:sp>
      <p:sp>
        <p:nvSpPr>
          <p:cNvPr id="2" name="Fußzeilenplatzhalter 1">
            <a:extLst>
              <a:ext uri="{FF2B5EF4-FFF2-40B4-BE49-F238E27FC236}">
                <a16:creationId xmlns:a16="http://schemas.microsoft.com/office/drawing/2014/main" id="{432C7237-52B1-CB5D-D118-2836DC556ECF}"/>
              </a:ext>
            </a:extLst>
          </p:cNvPr>
          <p:cNvSpPr>
            <a:spLocks noGrp="1"/>
          </p:cNvSpPr>
          <p:nvPr>
            <p:ph type="ftr" sz="quarter" idx="14"/>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2714226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Inhalt 1 grün">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BE243AE-4939-4DED-AAB6-88EFB5F7C11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4" name="Fußzeilenplatzhalter 3">
            <a:extLst>
              <a:ext uri="{FF2B5EF4-FFF2-40B4-BE49-F238E27FC236}">
                <a16:creationId xmlns:a16="http://schemas.microsoft.com/office/drawing/2014/main" id="{CE8896D9-06D8-F605-C9DB-A9519477DD73}"/>
              </a:ext>
            </a:extLst>
          </p:cNvPr>
          <p:cNvSpPr>
            <a:spLocks noGrp="1"/>
          </p:cNvSpPr>
          <p:nvPr>
            <p:ph type="ftr" sz="quarter" idx="11"/>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3034300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2 grün">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BE243AE-4939-4DED-AAB6-88EFB5F7C110}"/>
              </a:ext>
            </a:extLst>
          </p:cNvPr>
          <p:cNvSpPr>
            <a:spLocks noGrp="1"/>
          </p:cNvSpPr>
          <p:nvPr>
            <p:ph idx="1"/>
          </p:nvPr>
        </p:nvSpPr>
        <p:spPr>
          <a:xfrm>
            <a:off x="695325" y="2095625"/>
            <a:ext cx="10801349" cy="4428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10" name="Textplatzhalter 23">
            <a:extLst>
              <a:ext uri="{FF2B5EF4-FFF2-40B4-BE49-F238E27FC236}">
                <a16:creationId xmlns:a16="http://schemas.microsoft.com/office/drawing/2014/main" id="{19A4112A-F23E-4E93-B0DE-E0650E1BFC4F}"/>
              </a:ext>
            </a:extLst>
          </p:cNvPr>
          <p:cNvSpPr>
            <a:spLocks noGrp="1"/>
          </p:cNvSpPr>
          <p:nvPr>
            <p:ph type="body" sz="quarter" idx="17"/>
          </p:nvPr>
        </p:nvSpPr>
        <p:spPr>
          <a:xfrm>
            <a:off x="695325" y="1487788"/>
            <a:ext cx="3482038" cy="439824"/>
          </a:xfrm>
          <a:solidFill>
            <a:schemeClr val="accent4">
              <a:lumMod val="75000"/>
            </a:schemeClr>
          </a:solidFill>
        </p:spPr>
        <p:txBody>
          <a:bodyPr wrap="square" anchor="ctr">
            <a:normAutofit/>
          </a:bodyPr>
          <a:lstStyle>
            <a:lvl1pPr marL="0" indent="0">
              <a:buNone/>
              <a:defRPr sz="1800" b="1">
                <a:solidFill>
                  <a:schemeClr val="bg1"/>
                </a:solidFill>
              </a:defRPr>
            </a:lvl1pPr>
          </a:lstStyle>
          <a:p>
            <a:pPr lvl="0"/>
            <a:r>
              <a:rPr lang="de-DE" dirty="0"/>
              <a:t>Mastertextformat</a:t>
            </a:r>
          </a:p>
        </p:txBody>
      </p:sp>
      <p:sp>
        <p:nvSpPr>
          <p:cNvPr id="4" name="Fußzeilenplatzhalter 3">
            <a:extLst>
              <a:ext uri="{FF2B5EF4-FFF2-40B4-BE49-F238E27FC236}">
                <a16:creationId xmlns:a16="http://schemas.microsoft.com/office/drawing/2014/main" id="{96263446-0FBB-7B9F-7376-C85F4725E6DA}"/>
              </a:ext>
            </a:extLst>
          </p:cNvPr>
          <p:cNvSpPr>
            <a:spLocks noGrp="1"/>
          </p:cNvSpPr>
          <p:nvPr>
            <p:ph type="ftr" sz="quarter" idx="18"/>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56963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3 grün">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BE243AE-4939-4DED-AAB6-88EFB5F7C110}"/>
              </a:ext>
            </a:extLst>
          </p:cNvPr>
          <p:cNvSpPr>
            <a:spLocks noGrp="1"/>
          </p:cNvSpPr>
          <p:nvPr>
            <p:ph idx="1"/>
          </p:nvPr>
        </p:nvSpPr>
        <p:spPr>
          <a:xfrm>
            <a:off x="695325" y="2095625"/>
            <a:ext cx="5400675" cy="185073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10" name="Textplatzhalter 23">
            <a:extLst>
              <a:ext uri="{FF2B5EF4-FFF2-40B4-BE49-F238E27FC236}">
                <a16:creationId xmlns:a16="http://schemas.microsoft.com/office/drawing/2014/main" id="{19A4112A-F23E-4E93-B0DE-E0650E1BFC4F}"/>
              </a:ext>
            </a:extLst>
          </p:cNvPr>
          <p:cNvSpPr>
            <a:spLocks noGrp="1"/>
          </p:cNvSpPr>
          <p:nvPr>
            <p:ph type="body" sz="quarter" idx="17"/>
          </p:nvPr>
        </p:nvSpPr>
        <p:spPr>
          <a:xfrm>
            <a:off x="695325" y="1487788"/>
            <a:ext cx="3482038" cy="439824"/>
          </a:xfrm>
          <a:solidFill>
            <a:schemeClr val="accent4">
              <a:lumMod val="75000"/>
            </a:schemeClr>
          </a:solidFill>
        </p:spPr>
        <p:txBody>
          <a:bodyPr wrap="square" anchor="ctr">
            <a:normAutofit/>
          </a:bodyPr>
          <a:lstStyle>
            <a:lvl1pPr marL="0" indent="0">
              <a:buNone/>
              <a:defRPr sz="1800" b="1">
                <a:solidFill>
                  <a:schemeClr val="bg1"/>
                </a:solidFill>
              </a:defRPr>
            </a:lvl1pPr>
          </a:lstStyle>
          <a:p>
            <a:pPr lvl="0"/>
            <a:r>
              <a:rPr lang="de-DE" dirty="0"/>
              <a:t>Mastertextformat</a:t>
            </a:r>
          </a:p>
        </p:txBody>
      </p:sp>
      <p:sp>
        <p:nvSpPr>
          <p:cNvPr id="11" name="Inhaltsplatzhalter 2">
            <a:extLst>
              <a:ext uri="{FF2B5EF4-FFF2-40B4-BE49-F238E27FC236}">
                <a16:creationId xmlns:a16="http://schemas.microsoft.com/office/drawing/2014/main" id="{FBB571AC-F556-C50A-DAD2-4638503AA732}"/>
              </a:ext>
            </a:extLst>
          </p:cNvPr>
          <p:cNvSpPr>
            <a:spLocks noGrp="1"/>
          </p:cNvSpPr>
          <p:nvPr>
            <p:ph idx="18"/>
          </p:nvPr>
        </p:nvSpPr>
        <p:spPr>
          <a:xfrm>
            <a:off x="695325" y="4673892"/>
            <a:ext cx="5400675" cy="185073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23">
            <a:extLst>
              <a:ext uri="{FF2B5EF4-FFF2-40B4-BE49-F238E27FC236}">
                <a16:creationId xmlns:a16="http://schemas.microsoft.com/office/drawing/2014/main" id="{43C99AA0-30B9-CB68-5447-173C21DF9AC9}"/>
              </a:ext>
            </a:extLst>
          </p:cNvPr>
          <p:cNvSpPr>
            <a:spLocks noGrp="1"/>
          </p:cNvSpPr>
          <p:nvPr>
            <p:ph type="body" sz="quarter" idx="19"/>
          </p:nvPr>
        </p:nvSpPr>
        <p:spPr>
          <a:xfrm>
            <a:off x="695325" y="4066055"/>
            <a:ext cx="3482038" cy="439824"/>
          </a:xfrm>
          <a:solidFill>
            <a:schemeClr val="accent4">
              <a:lumMod val="75000"/>
            </a:schemeClr>
          </a:solidFill>
        </p:spPr>
        <p:txBody>
          <a:bodyPr wrap="square" anchor="ctr">
            <a:normAutofit/>
          </a:bodyPr>
          <a:lstStyle>
            <a:lvl1pPr marL="0" indent="0">
              <a:buNone/>
              <a:defRPr sz="1800" b="1">
                <a:solidFill>
                  <a:schemeClr val="bg1"/>
                </a:solidFill>
              </a:defRPr>
            </a:lvl1pPr>
          </a:lstStyle>
          <a:p>
            <a:pPr lvl="0"/>
            <a:r>
              <a:rPr lang="de-DE" dirty="0"/>
              <a:t>Mastertextformat</a:t>
            </a:r>
          </a:p>
        </p:txBody>
      </p:sp>
      <p:sp>
        <p:nvSpPr>
          <p:cNvPr id="13" name="Bildplatzhalter 4">
            <a:extLst>
              <a:ext uri="{FF2B5EF4-FFF2-40B4-BE49-F238E27FC236}">
                <a16:creationId xmlns:a16="http://schemas.microsoft.com/office/drawing/2014/main" id="{E5E99BBD-0EE1-272A-B9CD-BB38CD6536A9}"/>
              </a:ext>
            </a:extLst>
          </p:cNvPr>
          <p:cNvSpPr>
            <a:spLocks noGrp="1"/>
          </p:cNvSpPr>
          <p:nvPr>
            <p:ph type="pic" sz="quarter" idx="20" hasCustomPrompt="1"/>
          </p:nvPr>
        </p:nvSpPr>
        <p:spPr>
          <a:xfrm>
            <a:off x="6340475" y="1487788"/>
            <a:ext cx="5156200" cy="5036837"/>
          </a:xfrm>
          <a:solidFill>
            <a:schemeClr val="accent6">
              <a:lumMod val="40000"/>
              <a:lumOff val="60000"/>
            </a:schemeClr>
          </a:solidFill>
        </p:spPr>
        <p:txBody>
          <a:bodyPr/>
          <a:lstStyle>
            <a:lvl1pPr>
              <a:defRPr>
                <a:solidFill>
                  <a:srgbClr val="D9117E"/>
                </a:solidFill>
              </a:defRPr>
            </a:lvl1pPr>
          </a:lstStyle>
          <a:p>
            <a:r>
              <a:rPr lang="de-DE" dirty="0"/>
              <a:t>Platzhaltermotiv ersetzen</a:t>
            </a:r>
          </a:p>
        </p:txBody>
      </p:sp>
      <p:sp>
        <p:nvSpPr>
          <p:cNvPr id="4" name="Fußzeilenplatzhalter 3">
            <a:extLst>
              <a:ext uri="{FF2B5EF4-FFF2-40B4-BE49-F238E27FC236}">
                <a16:creationId xmlns:a16="http://schemas.microsoft.com/office/drawing/2014/main" id="{34160246-4126-D54D-D8F2-4EA413129C18}"/>
              </a:ext>
            </a:extLst>
          </p:cNvPr>
          <p:cNvSpPr>
            <a:spLocks noGrp="1"/>
          </p:cNvSpPr>
          <p:nvPr>
            <p:ph type="ftr" sz="quarter" idx="21"/>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785126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4 grün">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BE243AE-4939-4DED-AAB6-88EFB5F7C110}"/>
              </a:ext>
            </a:extLst>
          </p:cNvPr>
          <p:cNvSpPr>
            <a:spLocks noGrp="1"/>
          </p:cNvSpPr>
          <p:nvPr>
            <p:ph idx="1"/>
          </p:nvPr>
        </p:nvSpPr>
        <p:spPr>
          <a:xfrm>
            <a:off x="695325" y="1628775"/>
            <a:ext cx="10801349" cy="33790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11" name="Textplatzhalter 20">
            <a:extLst>
              <a:ext uri="{FF2B5EF4-FFF2-40B4-BE49-F238E27FC236}">
                <a16:creationId xmlns:a16="http://schemas.microsoft.com/office/drawing/2014/main" id="{B0949BCE-540C-4310-9432-ECBCD4F9E8D9}"/>
              </a:ext>
            </a:extLst>
          </p:cNvPr>
          <p:cNvSpPr>
            <a:spLocks noGrp="1"/>
          </p:cNvSpPr>
          <p:nvPr>
            <p:ph type="body" sz="quarter" idx="16"/>
          </p:nvPr>
        </p:nvSpPr>
        <p:spPr>
          <a:xfrm>
            <a:off x="287999" y="5245768"/>
            <a:ext cx="11208676" cy="1278857"/>
          </a:xfrm>
          <a:solidFill>
            <a:schemeClr val="accent4">
              <a:lumMod val="50000"/>
            </a:schemeClr>
          </a:solidFill>
        </p:spPr>
        <p:txBody>
          <a:bodyPr tIns="144000"/>
          <a:lstStyle>
            <a:lvl1pPr marL="539750" indent="-231775" defTabSz="539750">
              <a:lnSpc>
                <a:spcPct val="100000"/>
              </a:lnSpc>
              <a:spcBef>
                <a:spcPts val="0"/>
              </a:spcBef>
              <a:defRPr sz="2000">
                <a:solidFill>
                  <a:schemeClr val="bg1"/>
                </a:solidFill>
              </a:defRPr>
            </a:lvl1pPr>
            <a:lvl2pPr marL="539750" indent="-231775" defTabSz="539750">
              <a:lnSpc>
                <a:spcPct val="100000"/>
              </a:lnSpc>
              <a:spcBef>
                <a:spcPts val="0"/>
              </a:spcBef>
              <a:defRPr sz="1800">
                <a:solidFill>
                  <a:schemeClr val="bg1"/>
                </a:solidFill>
              </a:defRPr>
            </a:lvl2pPr>
            <a:lvl3pPr marL="539750" indent="-231775" defTabSz="539750">
              <a:lnSpc>
                <a:spcPct val="100000"/>
              </a:lnSpc>
              <a:spcBef>
                <a:spcPts val="0"/>
              </a:spcBef>
              <a:defRPr sz="1600">
                <a:solidFill>
                  <a:schemeClr val="bg1"/>
                </a:solidFill>
              </a:defRPr>
            </a:lvl3pPr>
            <a:lvl4pPr marL="539750" indent="-231775" defTabSz="539750">
              <a:defRPr/>
            </a:lvl4pPr>
            <a:lvl5pPr marL="539750" indent="-231775" defTabSz="539750">
              <a:defRPr/>
            </a:lvl5pPr>
          </a:lstStyle>
          <a:p>
            <a:pPr lvl="0"/>
            <a:r>
              <a:rPr lang="de-DE" dirty="0"/>
              <a:t>Mastertextformat bearbeiten</a:t>
            </a:r>
          </a:p>
          <a:p>
            <a:pPr lvl="1"/>
            <a:r>
              <a:rPr lang="de-DE" dirty="0"/>
              <a:t>Zweite Ebene</a:t>
            </a:r>
          </a:p>
          <a:p>
            <a:pPr lvl="2"/>
            <a:r>
              <a:rPr lang="de-DE" dirty="0"/>
              <a:t>Dritte Ebene</a:t>
            </a:r>
          </a:p>
        </p:txBody>
      </p:sp>
      <p:sp>
        <p:nvSpPr>
          <p:cNvPr id="4" name="Fußzeilenplatzhalter 3">
            <a:extLst>
              <a:ext uri="{FF2B5EF4-FFF2-40B4-BE49-F238E27FC236}">
                <a16:creationId xmlns:a16="http://schemas.microsoft.com/office/drawing/2014/main" id="{5AC8D3D5-3F24-32BA-B9E4-6239FD09AAD8}"/>
              </a:ext>
            </a:extLst>
          </p:cNvPr>
          <p:cNvSpPr>
            <a:spLocks noGrp="1"/>
          </p:cNvSpPr>
          <p:nvPr>
            <p:ph type="ftr" sz="quarter" idx="17"/>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212473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5 grün">
    <p:spTree>
      <p:nvGrpSpPr>
        <p:cNvPr id="1" name=""/>
        <p:cNvGrpSpPr/>
        <p:nvPr/>
      </p:nvGrpSpPr>
      <p:grpSpPr>
        <a:xfrm>
          <a:off x="0" y="0"/>
          <a:ext cx="0" cy="0"/>
          <a:chOff x="0" y="0"/>
          <a:chExt cx="0" cy="0"/>
        </a:xfrm>
      </p:grpSpPr>
      <p:sp>
        <p:nvSpPr>
          <p:cNvPr id="25" name="Rechteck 24">
            <a:extLst>
              <a:ext uri="{FF2B5EF4-FFF2-40B4-BE49-F238E27FC236}">
                <a16:creationId xmlns:a16="http://schemas.microsoft.com/office/drawing/2014/main" id="{1B6BF6A4-FC91-4167-8F07-41431B226865}"/>
              </a:ext>
            </a:extLst>
          </p:cNvPr>
          <p:cNvSpPr/>
          <p:nvPr userDrawn="1"/>
        </p:nvSpPr>
        <p:spPr>
          <a:xfrm>
            <a:off x="-1" y="0"/>
            <a:ext cx="288000" cy="6858000"/>
          </a:xfrm>
          <a:prstGeom prst="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4C7D4156-B9EE-48B3-B002-FF1BD1B4E91C}"/>
              </a:ext>
            </a:extLst>
          </p:cNvPr>
          <p:cNvSpPr>
            <a:spLocks noGrp="1"/>
          </p:cNvSpPr>
          <p:nvPr>
            <p:ph type="title"/>
          </p:nvPr>
        </p:nvSpPr>
        <p:spPr>
          <a:xfrm>
            <a:off x="695325" y="333375"/>
            <a:ext cx="10054800" cy="986400"/>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9B605818-BCB5-4851-918D-4380EE7BB996}"/>
              </a:ext>
            </a:extLst>
          </p:cNvPr>
          <p:cNvSpPr>
            <a:spLocks noGrp="1"/>
          </p:cNvSpPr>
          <p:nvPr>
            <p:ph type="body" idx="1"/>
          </p:nvPr>
        </p:nvSpPr>
        <p:spPr>
          <a:xfrm>
            <a:off x="695326" y="2095626"/>
            <a:ext cx="3482038" cy="823912"/>
          </a:xfrm>
          <a:solidFill>
            <a:schemeClr val="bg1">
              <a:lumMod val="95000"/>
            </a:schemeClr>
          </a:solidFill>
        </p:spPr>
        <p:txBody>
          <a:bodyPr anchor="ctr">
            <a:normAutofit/>
          </a:bodyPr>
          <a:lstStyle>
            <a:lvl1pPr marL="0" indent="0" algn="ctr">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0" name="Foliennummernplatzhalter 9">
            <a:extLst>
              <a:ext uri="{FF2B5EF4-FFF2-40B4-BE49-F238E27FC236}">
                <a16:creationId xmlns:a16="http://schemas.microsoft.com/office/drawing/2014/main" id="{8BAA6193-522B-4DE7-B07C-2474178A85A4}"/>
              </a:ext>
            </a:extLst>
          </p:cNvPr>
          <p:cNvSpPr>
            <a:spLocks noGrp="1"/>
          </p:cNvSpPr>
          <p:nvPr>
            <p:ph type="sldNum" sz="quarter" idx="10"/>
          </p:nvPr>
        </p:nvSpPr>
        <p:spPr/>
        <p:txBody>
          <a:bodyPr/>
          <a:lstStyle/>
          <a:p>
            <a:fld id="{30ADABB7-F9A6-4A4D-9415-296AC5E687F8}" type="slidenum">
              <a:rPr lang="de-DE" smtClean="0"/>
              <a:pPr/>
              <a:t>‹Nr.›</a:t>
            </a:fld>
            <a:endParaRPr lang="de-DE"/>
          </a:p>
        </p:txBody>
      </p:sp>
      <p:sp>
        <p:nvSpPr>
          <p:cNvPr id="13" name="Textplatzhalter 2">
            <a:extLst>
              <a:ext uri="{FF2B5EF4-FFF2-40B4-BE49-F238E27FC236}">
                <a16:creationId xmlns:a16="http://schemas.microsoft.com/office/drawing/2014/main" id="{235C822F-CC3C-4AC6-8713-E8BC4920D334}"/>
              </a:ext>
            </a:extLst>
          </p:cNvPr>
          <p:cNvSpPr>
            <a:spLocks noGrp="1"/>
          </p:cNvSpPr>
          <p:nvPr>
            <p:ph type="body" idx="11"/>
          </p:nvPr>
        </p:nvSpPr>
        <p:spPr>
          <a:xfrm>
            <a:off x="8014636" y="2095626"/>
            <a:ext cx="3482038" cy="823912"/>
          </a:xfrm>
          <a:solidFill>
            <a:schemeClr val="bg1">
              <a:lumMod val="95000"/>
            </a:schemeClr>
          </a:solidFill>
        </p:spPr>
        <p:txBody>
          <a:bodyPr anchor="ctr">
            <a:normAutofit/>
          </a:bodyPr>
          <a:lstStyle>
            <a:lvl1pPr marL="0" indent="0" algn="ctr">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4" name="Textplatzhalter 2">
            <a:extLst>
              <a:ext uri="{FF2B5EF4-FFF2-40B4-BE49-F238E27FC236}">
                <a16:creationId xmlns:a16="http://schemas.microsoft.com/office/drawing/2014/main" id="{A8A8ACBD-7378-4E9B-B8F5-8AA7E85F464C}"/>
              </a:ext>
            </a:extLst>
          </p:cNvPr>
          <p:cNvSpPr>
            <a:spLocks noGrp="1"/>
          </p:cNvSpPr>
          <p:nvPr>
            <p:ph type="body" idx="12"/>
          </p:nvPr>
        </p:nvSpPr>
        <p:spPr>
          <a:xfrm>
            <a:off x="4354981" y="2095626"/>
            <a:ext cx="3482038" cy="823912"/>
          </a:xfrm>
          <a:solidFill>
            <a:schemeClr val="bg1">
              <a:lumMod val="95000"/>
            </a:schemeClr>
          </a:solidFill>
        </p:spPr>
        <p:txBody>
          <a:bodyPr anchor="ctr">
            <a:normAutofit/>
          </a:bodyPr>
          <a:lstStyle>
            <a:lvl1pPr marL="0" indent="0" algn="ctr">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6" name="Bildplatzhalter 15">
            <a:extLst>
              <a:ext uri="{FF2B5EF4-FFF2-40B4-BE49-F238E27FC236}">
                <a16:creationId xmlns:a16="http://schemas.microsoft.com/office/drawing/2014/main" id="{213B05B4-8F80-42F2-99E5-82EFE1078CFB}"/>
              </a:ext>
            </a:extLst>
          </p:cNvPr>
          <p:cNvSpPr>
            <a:spLocks noGrp="1"/>
          </p:cNvSpPr>
          <p:nvPr>
            <p:ph type="pic" sz="quarter" idx="13" hasCustomPrompt="1"/>
          </p:nvPr>
        </p:nvSpPr>
        <p:spPr>
          <a:xfrm>
            <a:off x="695326" y="3041584"/>
            <a:ext cx="3482038" cy="1915428"/>
          </a:xfrm>
          <a:solidFill>
            <a:schemeClr val="accent6">
              <a:lumMod val="40000"/>
              <a:lumOff val="60000"/>
            </a:schemeClr>
          </a:solidFill>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sz="1600">
                <a:solidFill>
                  <a:srgbClr val="D9117E"/>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lang="de-DE" dirty="0"/>
              <a:t>Platzhaltermotiv ersetzen</a:t>
            </a:r>
          </a:p>
        </p:txBody>
      </p:sp>
      <p:sp>
        <p:nvSpPr>
          <p:cNvPr id="17" name="Bildplatzhalter 15">
            <a:extLst>
              <a:ext uri="{FF2B5EF4-FFF2-40B4-BE49-F238E27FC236}">
                <a16:creationId xmlns:a16="http://schemas.microsoft.com/office/drawing/2014/main" id="{0DDDB17B-0986-46FF-939D-242CCFD35E6B}"/>
              </a:ext>
            </a:extLst>
          </p:cNvPr>
          <p:cNvSpPr>
            <a:spLocks noGrp="1"/>
          </p:cNvSpPr>
          <p:nvPr>
            <p:ph type="pic" sz="quarter" idx="14" hasCustomPrompt="1"/>
          </p:nvPr>
        </p:nvSpPr>
        <p:spPr>
          <a:xfrm>
            <a:off x="4354981" y="3041584"/>
            <a:ext cx="3482038" cy="1915428"/>
          </a:xfrm>
          <a:solidFill>
            <a:schemeClr val="accent6">
              <a:lumMod val="40000"/>
              <a:lumOff val="60000"/>
            </a:schemeClr>
          </a:solidFill>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sz="1600">
                <a:solidFill>
                  <a:srgbClr val="D9117E"/>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lang="de-DE" dirty="0"/>
              <a:t>Platzhaltermotiv ersetzen</a:t>
            </a:r>
          </a:p>
        </p:txBody>
      </p:sp>
      <p:sp>
        <p:nvSpPr>
          <p:cNvPr id="18" name="Bildplatzhalter 15">
            <a:extLst>
              <a:ext uri="{FF2B5EF4-FFF2-40B4-BE49-F238E27FC236}">
                <a16:creationId xmlns:a16="http://schemas.microsoft.com/office/drawing/2014/main" id="{D46DB007-86EC-4631-9973-7E69665C0669}"/>
              </a:ext>
            </a:extLst>
          </p:cNvPr>
          <p:cNvSpPr>
            <a:spLocks noGrp="1"/>
          </p:cNvSpPr>
          <p:nvPr>
            <p:ph type="pic" sz="quarter" idx="15" hasCustomPrompt="1"/>
          </p:nvPr>
        </p:nvSpPr>
        <p:spPr>
          <a:xfrm>
            <a:off x="8014637" y="3041584"/>
            <a:ext cx="3482038" cy="1915428"/>
          </a:xfrm>
          <a:solidFill>
            <a:schemeClr val="accent6">
              <a:lumMod val="40000"/>
              <a:lumOff val="60000"/>
            </a:schemeClr>
          </a:solidFill>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sz="1600">
                <a:solidFill>
                  <a:srgbClr val="D9117E"/>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lang="de-DE" dirty="0"/>
              <a:t>Platzhaltermotiv ersetzen</a:t>
            </a:r>
          </a:p>
        </p:txBody>
      </p:sp>
      <p:sp>
        <p:nvSpPr>
          <p:cNvPr id="24" name="Textplatzhalter 23">
            <a:extLst>
              <a:ext uri="{FF2B5EF4-FFF2-40B4-BE49-F238E27FC236}">
                <a16:creationId xmlns:a16="http://schemas.microsoft.com/office/drawing/2014/main" id="{C2C85D4D-1A11-4D5D-986E-8754B4B26DED}"/>
              </a:ext>
            </a:extLst>
          </p:cNvPr>
          <p:cNvSpPr>
            <a:spLocks noGrp="1"/>
          </p:cNvSpPr>
          <p:nvPr>
            <p:ph type="body" sz="quarter" idx="17"/>
          </p:nvPr>
        </p:nvSpPr>
        <p:spPr>
          <a:xfrm>
            <a:off x="695325" y="1487788"/>
            <a:ext cx="3482038" cy="439824"/>
          </a:xfrm>
          <a:solidFill>
            <a:schemeClr val="accent4">
              <a:lumMod val="75000"/>
            </a:schemeClr>
          </a:solidFill>
        </p:spPr>
        <p:txBody>
          <a:bodyPr wrap="square" anchor="ctr">
            <a:normAutofit/>
          </a:bodyPr>
          <a:lstStyle>
            <a:lvl1pPr marL="0" indent="0">
              <a:buNone/>
              <a:defRPr sz="1800" b="1">
                <a:solidFill>
                  <a:schemeClr val="bg1"/>
                </a:solidFill>
              </a:defRPr>
            </a:lvl1pPr>
          </a:lstStyle>
          <a:p>
            <a:pPr lvl="0"/>
            <a:r>
              <a:rPr lang="de-DE" dirty="0"/>
              <a:t>Mastertextformat</a:t>
            </a:r>
          </a:p>
        </p:txBody>
      </p:sp>
      <p:pic>
        <p:nvPicPr>
          <p:cNvPr id="26" name="Grafik 25">
            <a:extLst>
              <a:ext uri="{FF2B5EF4-FFF2-40B4-BE49-F238E27FC236}">
                <a16:creationId xmlns:a16="http://schemas.microsoft.com/office/drawing/2014/main" id="{4570C8F3-09F4-4F6C-BDF3-B1F82DC969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15" name="Textplatzhalter 20">
            <a:extLst>
              <a:ext uri="{FF2B5EF4-FFF2-40B4-BE49-F238E27FC236}">
                <a16:creationId xmlns:a16="http://schemas.microsoft.com/office/drawing/2014/main" id="{A1BCFDDC-E704-4456-842B-CA12D08661DB}"/>
              </a:ext>
            </a:extLst>
          </p:cNvPr>
          <p:cNvSpPr>
            <a:spLocks noGrp="1"/>
          </p:cNvSpPr>
          <p:nvPr>
            <p:ph type="body" sz="quarter" idx="16"/>
          </p:nvPr>
        </p:nvSpPr>
        <p:spPr>
          <a:xfrm>
            <a:off x="287999" y="5245768"/>
            <a:ext cx="11208676" cy="1278857"/>
          </a:xfrm>
          <a:solidFill>
            <a:schemeClr val="accent4">
              <a:lumMod val="50000"/>
            </a:schemeClr>
          </a:solidFill>
        </p:spPr>
        <p:txBody>
          <a:bodyPr tIns="144000"/>
          <a:lstStyle>
            <a:lvl1pPr marL="539750" indent="-231775" defTabSz="539750">
              <a:lnSpc>
                <a:spcPct val="100000"/>
              </a:lnSpc>
              <a:spcBef>
                <a:spcPts val="0"/>
              </a:spcBef>
              <a:defRPr sz="2000">
                <a:solidFill>
                  <a:schemeClr val="bg1"/>
                </a:solidFill>
              </a:defRPr>
            </a:lvl1pPr>
            <a:lvl2pPr marL="539750" indent="-231775" defTabSz="539750">
              <a:lnSpc>
                <a:spcPct val="100000"/>
              </a:lnSpc>
              <a:spcBef>
                <a:spcPts val="0"/>
              </a:spcBef>
              <a:defRPr sz="1800">
                <a:solidFill>
                  <a:schemeClr val="bg1"/>
                </a:solidFill>
              </a:defRPr>
            </a:lvl2pPr>
            <a:lvl3pPr marL="539750" indent="-231775" defTabSz="539750">
              <a:lnSpc>
                <a:spcPct val="100000"/>
              </a:lnSpc>
              <a:spcBef>
                <a:spcPts val="0"/>
              </a:spcBef>
              <a:defRPr sz="1600">
                <a:solidFill>
                  <a:schemeClr val="bg1"/>
                </a:solidFill>
              </a:defRPr>
            </a:lvl3pPr>
            <a:lvl4pPr marL="539750" indent="-231775" defTabSz="539750">
              <a:defRPr/>
            </a:lvl4pPr>
            <a:lvl5pPr marL="539750" indent="-231775" defTabSz="539750">
              <a:defRPr/>
            </a:lvl5pPr>
          </a:lstStyle>
          <a:p>
            <a:pPr lvl="0"/>
            <a:r>
              <a:rPr lang="de-DE" dirty="0"/>
              <a:t>Mastertextformat bearbeiten</a:t>
            </a:r>
          </a:p>
          <a:p>
            <a:pPr lvl="1"/>
            <a:r>
              <a:rPr lang="de-DE" dirty="0"/>
              <a:t>Zweite Ebene</a:t>
            </a:r>
          </a:p>
          <a:p>
            <a:pPr lvl="2"/>
            <a:r>
              <a:rPr lang="de-DE" dirty="0"/>
              <a:t>Dritte Ebene</a:t>
            </a:r>
          </a:p>
        </p:txBody>
      </p:sp>
      <p:sp>
        <p:nvSpPr>
          <p:cNvPr id="4" name="Fußzeilenplatzhalter 3">
            <a:extLst>
              <a:ext uri="{FF2B5EF4-FFF2-40B4-BE49-F238E27FC236}">
                <a16:creationId xmlns:a16="http://schemas.microsoft.com/office/drawing/2014/main" id="{5B38C3D2-DF70-153A-B8DF-4CECDC072803}"/>
              </a:ext>
            </a:extLst>
          </p:cNvPr>
          <p:cNvSpPr>
            <a:spLocks noGrp="1"/>
          </p:cNvSpPr>
          <p:nvPr>
            <p:ph type="ftr" sz="quarter" idx="18"/>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3450049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6 grün">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4" name="Fußzeilenplatzhalter 3">
            <a:extLst>
              <a:ext uri="{FF2B5EF4-FFF2-40B4-BE49-F238E27FC236}">
                <a16:creationId xmlns:a16="http://schemas.microsoft.com/office/drawing/2014/main" id="{CE8896D9-06D8-F605-C9DB-A9519477DD73}"/>
              </a:ext>
            </a:extLst>
          </p:cNvPr>
          <p:cNvSpPr>
            <a:spLocks noGrp="1"/>
          </p:cNvSpPr>
          <p:nvPr>
            <p:ph type="ftr" sz="quarter" idx="11"/>
          </p:nvPr>
        </p:nvSpPr>
        <p:spPr/>
        <p:txBody>
          <a:bodyPr/>
          <a:lstStyle/>
          <a:p>
            <a:r>
              <a:rPr lang="en-US"/>
              <a:t>EGU General Assembly 2024, C. Beer</a:t>
            </a:r>
            <a:endParaRPr lang="de-DE" dirty="0"/>
          </a:p>
        </p:txBody>
      </p:sp>
      <p:sp>
        <p:nvSpPr>
          <p:cNvPr id="5" name="Inhaltsplatzhalter 2">
            <a:extLst>
              <a:ext uri="{FF2B5EF4-FFF2-40B4-BE49-F238E27FC236}">
                <a16:creationId xmlns:a16="http://schemas.microsoft.com/office/drawing/2014/main" id="{96FFF96C-003A-2C95-0C20-6A5ECF67AE34}"/>
              </a:ext>
            </a:extLst>
          </p:cNvPr>
          <p:cNvSpPr>
            <a:spLocks noGrp="1"/>
          </p:cNvSpPr>
          <p:nvPr>
            <p:ph idx="1"/>
          </p:nvPr>
        </p:nvSpPr>
        <p:spPr>
          <a:xfrm>
            <a:off x="694800" y="1628775"/>
            <a:ext cx="5400000" cy="489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4">
            <a:extLst>
              <a:ext uri="{FF2B5EF4-FFF2-40B4-BE49-F238E27FC236}">
                <a16:creationId xmlns:a16="http://schemas.microsoft.com/office/drawing/2014/main" id="{82C0F5C3-8222-0817-ECCA-D675DF1CE7EC}"/>
              </a:ext>
            </a:extLst>
          </p:cNvPr>
          <p:cNvSpPr>
            <a:spLocks noGrp="1"/>
          </p:cNvSpPr>
          <p:nvPr>
            <p:ph type="pic" sz="quarter" idx="20" hasCustomPrompt="1"/>
          </p:nvPr>
        </p:nvSpPr>
        <p:spPr>
          <a:xfrm>
            <a:off x="6340475" y="1628625"/>
            <a:ext cx="5156200" cy="4896000"/>
          </a:xfrm>
          <a:solidFill>
            <a:schemeClr val="accent6">
              <a:lumMod val="40000"/>
              <a:lumOff val="60000"/>
            </a:schemeClr>
          </a:solidFill>
        </p:spPr>
        <p:txBody>
          <a:bodyPr/>
          <a:lstStyle>
            <a:lvl1pPr marL="0" marR="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solidFill>
                  <a:srgbClr val="D9117E"/>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lang="de-DE" dirty="0"/>
              <a:t>Platzhaltermotiv ersetzen</a:t>
            </a:r>
          </a:p>
        </p:txBody>
      </p:sp>
    </p:spTree>
    <p:extLst>
      <p:ext uri="{BB962C8B-B14F-4D97-AF65-F5344CB8AC3E}">
        <p14:creationId xmlns:p14="http://schemas.microsoft.com/office/powerpoint/2010/main" val="74391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elle grün">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81FCDC8-3081-4340-AF3B-5B61880598E5}"/>
              </a:ext>
            </a:extLst>
          </p:cNvPr>
          <p:cNvSpPr/>
          <p:nvPr userDrawn="1"/>
        </p:nvSpPr>
        <p:spPr>
          <a:xfrm>
            <a:off x="-1" y="-2406"/>
            <a:ext cx="12192001" cy="686040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C9C186D-B875-45B9-9C0A-1830A52B4ADF}"/>
              </a:ext>
            </a:extLst>
          </p:cNvPr>
          <p:cNvSpPr>
            <a:spLocks noGrp="1"/>
          </p:cNvSpPr>
          <p:nvPr>
            <p:ph type="title"/>
          </p:nvPr>
        </p:nvSpPr>
        <p:spPr/>
        <p:txBody>
          <a:bodyPr/>
          <a:lstStyle>
            <a:lvl1pPr>
              <a:defRPr>
                <a:solidFill>
                  <a:schemeClr val="bg1"/>
                </a:solidFill>
              </a:defRPr>
            </a:lvl1pPr>
          </a:lstStyle>
          <a:p>
            <a:r>
              <a:rPr lang="de-DE"/>
              <a:t>Mastertitelformat bearbeiten</a:t>
            </a:r>
          </a:p>
        </p:txBody>
      </p:sp>
      <p:sp>
        <p:nvSpPr>
          <p:cNvPr id="6" name="Foliennummernplatzhalter 5">
            <a:extLst>
              <a:ext uri="{FF2B5EF4-FFF2-40B4-BE49-F238E27FC236}">
                <a16:creationId xmlns:a16="http://schemas.microsoft.com/office/drawing/2014/main" id="{957C04B8-FAE9-4576-9D50-12084ACA0085}"/>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6948ECD-4444-4227-81E3-3211A0E717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2"/>
          </a:xfrm>
          <a:prstGeom prst="rect">
            <a:avLst/>
          </a:prstGeom>
        </p:spPr>
      </p:pic>
      <p:sp>
        <p:nvSpPr>
          <p:cNvPr id="11" name="Tabellenplatzhalter 4">
            <a:extLst>
              <a:ext uri="{FF2B5EF4-FFF2-40B4-BE49-F238E27FC236}">
                <a16:creationId xmlns:a16="http://schemas.microsoft.com/office/drawing/2014/main" id="{57BDB932-A261-4963-8CCA-D819AAB058CA}"/>
              </a:ext>
            </a:extLst>
          </p:cNvPr>
          <p:cNvSpPr>
            <a:spLocks noGrp="1"/>
          </p:cNvSpPr>
          <p:nvPr>
            <p:ph type="tbl" sz="quarter" idx="11"/>
          </p:nvPr>
        </p:nvSpPr>
        <p:spPr>
          <a:xfrm>
            <a:off x="695325" y="1628776"/>
            <a:ext cx="10801350" cy="4895850"/>
          </a:xfrm>
        </p:spPr>
        <p:txBody>
          <a:bodyPr/>
          <a:lstStyle/>
          <a:p>
            <a:endParaRPr lang="de-DE" dirty="0"/>
          </a:p>
        </p:txBody>
      </p:sp>
      <p:sp>
        <p:nvSpPr>
          <p:cNvPr id="3" name="Fußzeilenplatzhalter 2">
            <a:extLst>
              <a:ext uri="{FF2B5EF4-FFF2-40B4-BE49-F238E27FC236}">
                <a16:creationId xmlns:a16="http://schemas.microsoft.com/office/drawing/2014/main" id="{D51EFB8F-681F-B958-6016-DE1F84F28FC9}"/>
              </a:ext>
            </a:extLst>
          </p:cNvPr>
          <p:cNvSpPr>
            <a:spLocks noGrp="1"/>
          </p:cNvSpPr>
          <p:nvPr>
            <p:ph type="ftr" sz="quarter" idx="12"/>
          </p:nvPr>
        </p:nvSpPr>
        <p:spPr/>
        <p:txBody>
          <a:bodyPr/>
          <a:lstStyle>
            <a:lvl1pPr>
              <a:defRPr>
                <a:solidFill>
                  <a:schemeClr val="bg1"/>
                </a:solidFill>
              </a:defRPr>
            </a:lvl1pPr>
          </a:lstStyle>
          <a:p>
            <a:r>
              <a:rPr lang="en-US"/>
              <a:t>EGU General Assembly 2024, C. Beer</a:t>
            </a:r>
            <a:endParaRPr lang="de-DE" dirty="0"/>
          </a:p>
        </p:txBody>
      </p:sp>
    </p:spTree>
    <p:extLst>
      <p:ext uri="{BB962C8B-B14F-4D97-AF65-F5344CB8AC3E}">
        <p14:creationId xmlns:p14="http://schemas.microsoft.com/office/powerpoint/2010/main" val="189957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titel blau">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62F87A75-3F72-6661-3C8C-5F55ECF6EF14}"/>
              </a:ext>
            </a:extLst>
          </p:cNvPr>
          <p:cNvSpPr>
            <a:spLocks noGrp="1"/>
          </p:cNvSpPr>
          <p:nvPr>
            <p:ph type="pic" sz="quarter" idx="11" hasCustomPrompt="1"/>
          </p:nvPr>
        </p:nvSpPr>
        <p:spPr>
          <a:xfrm>
            <a:off x="287338" y="0"/>
            <a:ext cx="11904662" cy="6858000"/>
          </a:xfrm>
          <a:solidFill>
            <a:schemeClr val="accent6">
              <a:lumMod val="40000"/>
              <a:lumOff val="60000"/>
            </a:schemeClr>
          </a:solidFill>
        </p:spPr>
        <p:txBody>
          <a:bodyPr/>
          <a:lstStyle>
            <a:lvl1pPr>
              <a:defRPr>
                <a:solidFill>
                  <a:srgbClr val="D9117E"/>
                </a:solidFill>
              </a:defRPr>
            </a:lvl1pPr>
          </a:lstStyle>
          <a:p>
            <a:r>
              <a:rPr lang="de-DE" dirty="0"/>
              <a:t>Platzhaltermotiv ersetzen</a:t>
            </a:r>
          </a:p>
        </p:txBody>
      </p:sp>
      <p:sp>
        <p:nvSpPr>
          <p:cNvPr id="11" name="Rechteck 10">
            <a:extLst>
              <a:ext uri="{FF2B5EF4-FFF2-40B4-BE49-F238E27FC236}">
                <a16:creationId xmlns:a16="http://schemas.microsoft.com/office/drawing/2014/main" id="{6CCAB873-861B-47E3-BAE9-07181DA521FB}"/>
              </a:ext>
            </a:extLst>
          </p:cNvPr>
          <p:cNvSpPr/>
          <p:nvPr userDrawn="1"/>
        </p:nvSpPr>
        <p:spPr>
          <a:xfrm>
            <a:off x="-1" y="0"/>
            <a:ext cx="288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7" name="Foliennummernplatzhalter 6">
            <a:extLst>
              <a:ext uri="{FF2B5EF4-FFF2-40B4-BE49-F238E27FC236}">
                <a16:creationId xmlns:a16="http://schemas.microsoft.com/office/drawing/2014/main" id="{2E04937E-4444-4817-AF16-D7E7EA0FEAF6}"/>
              </a:ext>
            </a:extLst>
          </p:cNvPr>
          <p:cNvSpPr>
            <a:spLocks noGrp="1"/>
          </p:cNvSpPr>
          <p:nvPr>
            <p:ph type="sldNum" sz="quarter" idx="10"/>
          </p:nvPr>
        </p:nvSpPr>
        <p:spPr/>
        <p:txBody>
          <a:bodyPr/>
          <a:lstStyle/>
          <a:p>
            <a:fld id="{30ADABB7-F9A6-4A4D-9415-296AC5E687F8}" type="slidenum">
              <a:rPr lang="de-DE" smtClean="0"/>
              <a:pPr/>
              <a:t>‹Nr.›</a:t>
            </a:fld>
            <a:endParaRPr lang="de-DE"/>
          </a:p>
        </p:txBody>
      </p:sp>
      <p:sp>
        <p:nvSpPr>
          <p:cNvPr id="13" name="Titel 12">
            <a:extLst>
              <a:ext uri="{FF2B5EF4-FFF2-40B4-BE49-F238E27FC236}">
                <a16:creationId xmlns:a16="http://schemas.microsoft.com/office/drawing/2014/main" id="{A0C9CC46-BAE5-4171-9813-A78515AF72F6}"/>
              </a:ext>
            </a:extLst>
          </p:cNvPr>
          <p:cNvSpPr>
            <a:spLocks noGrp="1"/>
          </p:cNvSpPr>
          <p:nvPr>
            <p:ph type="title" hasCustomPrompt="1"/>
          </p:nvPr>
        </p:nvSpPr>
        <p:spPr>
          <a:xfrm>
            <a:off x="287999" y="5101588"/>
            <a:ext cx="10693822" cy="1141438"/>
          </a:xfrm>
          <a:solidFill>
            <a:schemeClr val="accent1">
              <a:lumMod val="50000"/>
              <a:alpha val="80000"/>
            </a:schemeClr>
          </a:solidFill>
        </p:spPr>
        <p:txBody>
          <a:bodyPr lIns="396000" tIns="0" rIns="72000" bIns="0" anchor="ctr">
            <a:normAutofit/>
          </a:bodyPr>
          <a:lstStyle>
            <a:lvl1pPr>
              <a:defRPr sz="4800" cap="all" baseline="0">
                <a:solidFill>
                  <a:schemeClr val="bg1"/>
                </a:solidFill>
              </a:defRPr>
            </a:lvl1pPr>
          </a:lstStyle>
          <a:p>
            <a:r>
              <a:rPr lang="de-DE" dirty="0"/>
              <a:t>TITEL</a:t>
            </a:r>
          </a:p>
        </p:txBody>
      </p:sp>
      <p:sp>
        <p:nvSpPr>
          <p:cNvPr id="10" name="Textplatzhalter 9">
            <a:extLst>
              <a:ext uri="{FF2B5EF4-FFF2-40B4-BE49-F238E27FC236}">
                <a16:creationId xmlns:a16="http://schemas.microsoft.com/office/drawing/2014/main" id="{953246B2-203D-4635-9023-C83C1FB1E1B3}"/>
              </a:ext>
            </a:extLst>
          </p:cNvPr>
          <p:cNvSpPr>
            <a:spLocks noGrp="1"/>
          </p:cNvSpPr>
          <p:nvPr>
            <p:ph type="body" sz="quarter" idx="13"/>
          </p:nvPr>
        </p:nvSpPr>
        <p:spPr>
          <a:xfrm>
            <a:off x="10983600" y="302400"/>
            <a:ext cx="943200" cy="781200"/>
          </a:xfrm>
          <a:blipFill>
            <a:blip r:embed="rId2"/>
            <a:stretch>
              <a:fillRect/>
            </a:stretch>
          </a:blipFill>
        </p:spPr>
        <p:txBody>
          <a:bodyPr>
            <a:normAutofit/>
          </a:bodyPr>
          <a:lstStyle>
            <a:lvl1pPr>
              <a:defRPr sz="100">
                <a:solidFill>
                  <a:schemeClr val="tx1">
                    <a:alpha val="0"/>
                  </a:schemeClr>
                </a:solidFill>
              </a:defRPr>
            </a:lvl1pPr>
          </a:lstStyle>
          <a:p>
            <a:pPr lvl="0"/>
            <a:endParaRPr lang="de-DE" dirty="0"/>
          </a:p>
        </p:txBody>
      </p:sp>
      <p:sp>
        <p:nvSpPr>
          <p:cNvPr id="2" name="Fußzeilenplatzhalter 1">
            <a:extLst>
              <a:ext uri="{FF2B5EF4-FFF2-40B4-BE49-F238E27FC236}">
                <a16:creationId xmlns:a16="http://schemas.microsoft.com/office/drawing/2014/main" id="{82C564B2-3B65-9088-DFD7-AB7EDE92BA4B}"/>
              </a:ext>
            </a:extLst>
          </p:cNvPr>
          <p:cNvSpPr>
            <a:spLocks noGrp="1"/>
          </p:cNvSpPr>
          <p:nvPr>
            <p:ph type="ftr" sz="quarter" idx="14"/>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2664450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le grün Muster">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81FCDC8-3081-4340-AF3B-5B61880598E5}"/>
              </a:ext>
            </a:extLst>
          </p:cNvPr>
          <p:cNvSpPr/>
          <p:nvPr userDrawn="1"/>
        </p:nvSpPr>
        <p:spPr>
          <a:xfrm>
            <a:off x="-1" y="-2406"/>
            <a:ext cx="12192001" cy="686040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957C04B8-FAE9-4576-9D50-12084ACA0085}"/>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6948ECD-4444-4227-81E3-3211A0E717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2"/>
          </a:xfrm>
          <a:prstGeom prst="rect">
            <a:avLst/>
          </a:prstGeom>
        </p:spPr>
      </p:pic>
      <p:graphicFrame>
        <p:nvGraphicFramePr>
          <p:cNvPr id="10" name="Tabellenplatzhalter 7">
            <a:extLst>
              <a:ext uri="{FF2B5EF4-FFF2-40B4-BE49-F238E27FC236}">
                <a16:creationId xmlns:a16="http://schemas.microsoft.com/office/drawing/2014/main" id="{0D3ABB45-EB62-4087-B3EF-39BEE25E7081}"/>
              </a:ext>
            </a:extLst>
          </p:cNvPr>
          <p:cNvGraphicFramePr>
            <a:graphicFrameLocks/>
          </p:cNvGraphicFramePr>
          <p:nvPr userDrawn="1"/>
        </p:nvGraphicFramePr>
        <p:xfrm>
          <a:off x="695325" y="1628775"/>
          <a:ext cx="10801350" cy="2941920"/>
        </p:xfrm>
        <a:graphic>
          <a:graphicData uri="http://schemas.openxmlformats.org/drawingml/2006/table">
            <a:tbl>
              <a:tblPr firstRow="1" bandRow="1">
                <a:tableStyleId>{7DF18680-E054-41AD-8BC1-D1AEF772440D}</a:tableStyleId>
              </a:tblPr>
              <a:tblGrid>
                <a:gridCol w="2160270">
                  <a:extLst>
                    <a:ext uri="{9D8B030D-6E8A-4147-A177-3AD203B41FA5}">
                      <a16:colId xmlns:a16="http://schemas.microsoft.com/office/drawing/2014/main" val="3414773314"/>
                    </a:ext>
                  </a:extLst>
                </a:gridCol>
                <a:gridCol w="2160270">
                  <a:extLst>
                    <a:ext uri="{9D8B030D-6E8A-4147-A177-3AD203B41FA5}">
                      <a16:colId xmlns:a16="http://schemas.microsoft.com/office/drawing/2014/main" val="4143605508"/>
                    </a:ext>
                  </a:extLst>
                </a:gridCol>
                <a:gridCol w="2160270">
                  <a:extLst>
                    <a:ext uri="{9D8B030D-6E8A-4147-A177-3AD203B41FA5}">
                      <a16:colId xmlns:a16="http://schemas.microsoft.com/office/drawing/2014/main" val="3205677931"/>
                    </a:ext>
                  </a:extLst>
                </a:gridCol>
                <a:gridCol w="2160270">
                  <a:extLst>
                    <a:ext uri="{9D8B030D-6E8A-4147-A177-3AD203B41FA5}">
                      <a16:colId xmlns:a16="http://schemas.microsoft.com/office/drawing/2014/main" val="51638767"/>
                    </a:ext>
                  </a:extLst>
                </a:gridCol>
                <a:gridCol w="2160270">
                  <a:extLst>
                    <a:ext uri="{9D8B030D-6E8A-4147-A177-3AD203B41FA5}">
                      <a16:colId xmlns:a16="http://schemas.microsoft.com/office/drawing/2014/main" val="41179464"/>
                    </a:ext>
                  </a:extLst>
                </a:gridCol>
              </a:tblGrid>
              <a:tr h="370840">
                <a:tc>
                  <a:txBody>
                    <a:bodyPr/>
                    <a:lstStyle/>
                    <a:p>
                      <a:r>
                        <a:rPr lang="de-DE" dirty="0">
                          <a:latin typeface="Arial" panose="020B0604020202020204" pitchFamily="34" charset="0"/>
                          <a:cs typeface="Arial" panose="020B0604020202020204" pitchFamily="34" charset="0"/>
                        </a:rPr>
                        <a:t>Titel 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a:latin typeface="Arial" panose="020B0604020202020204" pitchFamily="34" charset="0"/>
                          <a:cs typeface="Arial" panose="020B0604020202020204" pitchFamily="34" charset="0"/>
                        </a:rPr>
                        <a:t>Titel 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a:latin typeface="Arial" panose="020B0604020202020204" pitchFamily="34" charset="0"/>
                          <a:cs typeface="Arial" panose="020B0604020202020204" pitchFamily="34" charset="0"/>
                        </a:rPr>
                        <a:t>Titel 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a:latin typeface="Arial" panose="020B0604020202020204" pitchFamily="34" charset="0"/>
                          <a:cs typeface="Arial" panose="020B0604020202020204" pitchFamily="34" charset="0"/>
                        </a:rPr>
                        <a:t>Titel 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a:latin typeface="Arial" panose="020B0604020202020204" pitchFamily="34" charset="0"/>
                          <a:cs typeface="Arial" panose="020B0604020202020204" pitchFamily="34" charset="0"/>
                        </a:rPr>
                        <a:t>Titel 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0165311"/>
                  </a:ext>
                </a:extLst>
              </a:tr>
              <a:tr h="370840">
                <a:tc>
                  <a:txBody>
                    <a:bodyPr/>
                    <a:lstStyle/>
                    <a:p>
                      <a:r>
                        <a:rPr lang="de-DE" dirty="0">
                          <a:latin typeface="Arial" panose="020B0604020202020204" pitchFamily="34" charset="0"/>
                          <a:cs typeface="Arial" panose="020B0604020202020204" pitchFamily="34" charset="0"/>
                        </a:rPr>
                        <a:t>Inhalt 1.1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2.1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3.1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4.1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5.1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extLst>
                  <a:ext uri="{0D108BD9-81ED-4DB2-BD59-A6C34878D82A}">
                    <a16:rowId xmlns:a16="http://schemas.microsoft.com/office/drawing/2014/main" val="1656140927"/>
                  </a:ext>
                </a:extLst>
              </a:tr>
              <a:tr h="370840">
                <a:tc>
                  <a:txBody>
                    <a:bodyPr/>
                    <a:lstStyle/>
                    <a:p>
                      <a:r>
                        <a:rPr lang="de-DE" dirty="0">
                          <a:latin typeface="Arial" panose="020B0604020202020204" pitchFamily="34" charset="0"/>
                          <a:cs typeface="Arial" panose="020B0604020202020204" pitchFamily="34" charset="0"/>
                        </a:rPr>
                        <a:t>Inhalt 1.2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70000"/>
                      </a:schemeClr>
                    </a:solidFill>
                  </a:tcPr>
                </a:tc>
                <a:tc>
                  <a:txBody>
                    <a:bodyPr/>
                    <a:lstStyle/>
                    <a:p>
                      <a:r>
                        <a:rPr lang="de-DE" dirty="0">
                          <a:latin typeface="Arial" panose="020B0604020202020204" pitchFamily="34" charset="0"/>
                          <a:cs typeface="Arial" panose="020B0604020202020204" pitchFamily="34" charset="0"/>
                        </a:rPr>
                        <a:t>Inhalt 2.2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70000"/>
                      </a:schemeClr>
                    </a:solidFill>
                  </a:tcPr>
                </a:tc>
                <a:tc>
                  <a:txBody>
                    <a:bodyPr/>
                    <a:lstStyle/>
                    <a:p>
                      <a:r>
                        <a:rPr lang="de-DE" dirty="0">
                          <a:latin typeface="Arial" panose="020B0604020202020204" pitchFamily="34" charset="0"/>
                          <a:cs typeface="Arial" panose="020B0604020202020204" pitchFamily="34" charset="0"/>
                        </a:rPr>
                        <a:t>Inhalt 3.2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70000"/>
                      </a:schemeClr>
                    </a:solidFill>
                  </a:tcPr>
                </a:tc>
                <a:tc>
                  <a:txBody>
                    <a:bodyPr/>
                    <a:lstStyle/>
                    <a:p>
                      <a:r>
                        <a:rPr lang="de-DE" dirty="0">
                          <a:latin typeface="Arial" panose="020B0604020202020204" pitchFamily="34" charset="0"/>
                          <a:cs typeface="Arial" panose="020B0604020202020204" pitchFamily="34" charset="0"/>
                        </a:rPr>
                        <a:t>Inhalt 4.2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70000"/>
                      </a:schemeClr>
                    </a:solidFill>
                  </a:tcPr>
                </a:tc>
                <a:tc>
                  <a:txBody>
                    <a:bodyPr/>
                    <a:lstStyle/>
                    <a:p>
                      <a:r>
                        <a:rPr lang="de-DE" dirty="0">
                          <a:latin typeface="Arial" panose="020B0604020202020204" pitchFamily="34" charset="0"/>
                          <a:cs typeface="Arial" panose="020B0604020202020204" pitchFamily="34" charset="0"/>
                        </a:rPr>
                        <a:t>Inhalt 5.2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70000"/>
                      </a:schemeClr>
                    </a:solidFill>
                  </a:tcPr>
                </a:tc>
                <a:extLst>
                  <a:ext uri="{0D108BD9-81ED-4DB2-BD59-A6C34878D82A}">
                    <a16:rowId xmlns:a16="http://schemas.microsoft.com/office/drawing/2014/main" val="749801091"/>
                  </a:ext>
                </a:extLst>
              </a:tr>
              <a:tr h="370840">
                <a:tc>
                  <a:txBody>
                    <a:bodyPr/>
                    <a:lstStyle/>
                    <a:p>
                      <a:r>
                        <a:rPr lang="de-DE" dirty="0">
                          <a:latin typeface="Arial" panose="020B0604020202020204" pitchFamily="34" charset="0"/>
                          <a:cs typeface="Arial" panose="020B0604020202020204" pitchFamily="34" charset="0"/>
                        </a:rPr>
                        <a:t>Inhalt 1.3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2.3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3.3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4.3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5.3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extLst>
                  <a:ext uri="{0D108BD9-81ED-4DB2-BD59-A6C34878D82A}">
                    <a16:rowId xmlns:a16="http://schemas.microsoft.com/office/drawing/2014/main" val="879492290"/>
                  </a:ext>
                </a:extLst>
              </a:tr>
              <a:tr h="370840">
                <a:tc>
                  <a:txBody>
                    <a:bodyPr/>
                    <a:lstStyle/>
                    <a:p>
                      <a:r>
                        <a:rPr lang="de-DE" dirty="0">
                          <a:latin typeface="Arial" panose="020B0604020202020204" pitchFamily="34" charset="0"/>
                          <a:cs typeface="Arial" panose="020B0604020202020204" pitchFamily="34" charset="0"/>
                        </a:rPr>
                        <a:t>Inhalt 1.4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70000"/>
                      </a:schemeClr>
                    </a:solidFill>
                  </a:tcPr>
                </a:tc>
                <a:tc>
                  <a:txBody>
                    <a:bodyPr/>
                    <a:lstStyle/>
                    <a:p>
                      <a:r>
                        <a:rPr lang="de-DE" dirty="0">
                          <a:latin typeface="Arial" panose="020B0604020202020204" pitchFamily="34" charset="0"/>
                          <a:cs typeface="Arial" panose="020B0604020202020204" pitchFamily="34" charset="0"/>
                        </a:rPr>
                        <a:t>Inhalt 2.4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70000"/>
                      </a:schemeClr>
                    </a:solidFill>
                  </a:tcPr>
                </a:tc>
                <a:tc>
                  <a:txBody>
                    <a:bodyPr/>
                    <a:lstStyle/>
                    <a:p>
                      <a:r>
                        <a:rPr lang="de-DE" dirty="0">
                          <a:latin typeface="Arial" panose="020B0604020202020204" pitchFamily="34" charset="0"/>
                          <a:cs typeface="Arial" panose="020B0604020202020204" pitchFamily="34" charset="0"/>
                        </a:rPr>
                        <a:t>Inhalt 3.4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70000"/>
                      </a:schemeClr>
                    </a:solidFill>
                  </a:tcPr>
                </a:tc>
                <a:tc>
                  <a:txBody>
                    <a:bodyPr/>
                    <a:lstStyle/>
                    <a:p>
                      <a:r>
                        <a:rPr lang="de-DE" dirty="0">
                          <a:latin typeface="Arial" panose="020B0604020202020204" pitchFamily="34" charset="0"/>
                          <a:cs typeface="Arial" panose="020B0604020202020204" pitchFamily="34" charset="0"/>
                        </a:rPr>
                        <a:t>Inhalt 4.4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70000"/>
                      </a:schemeClr>
                    </a:solidFill>
                  </a:tcPr>
                </a:tc>
                <a:tc>
                  <a:txBody>
                    <a:bodyPr/>
                    <a:lstStyle/>
                    <a:p>
                      <a:r>
                        <a:rPr lang="de-DE" dirty="0">
                          <a:latin typeface="Arial" panose="020B0604020202020204" pitchFamily="34" charset="0"/>
                          <a:cs typeface="Arial" panose="020B0604020202020204" pitchFamily="34" charset="0"/>
                        </a:rPr>
                        <a:t>Inhalt 5.4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70000"/>
                      </a:schemeClr>
                    </a:solidFill>
                  </a:tcPr>
                </a:tc>
                <a:extLst>
                  <a:ext uri="{0D108BD9-81ED-4DB2-BD59-A6C34878D82A}">
                    <a16:rowId xmlns:a16="http://schemas.microsoft.com/office/drawing/2014/main" val="3394470182"/>
                  </a:ext>
                </a:extLst>
              </a:tr>
              <a:tr h="370840">
                <a:tc>
                  <a:txBody>
                    <a:bodyPr/>
                    <a:lstStyle/>
                    <a:p>
                      <a:r>
                        <a:rPr lang="de-DE" dirty="0">
                          <a:latin typeface="Arial" panose="020B0604020202020204" pitchFamily="34" charset="0"/>
                          <a:cs typeface="Arial" panose="020B0604020202020204" pitchFamily="34" charset="0"/>
                        </a:rPr>
                        <a:t>Inhalt 1.5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2.5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3.5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4.5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5.5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alpha val="50000"/>
                      </a:schemeClr>
                    </a:solidFill>
                  </a:tcPr>
                </a:tc>
                <a:extLst>
                  <a:ext uri="{0D108BD9-81ED-4DB2-BD59-A6C34878D82A}">
                    <a16:rowId xmlns:a16="http://schemas.microsoft.com/office/drawing/2014/main" val="1197931053"/>
                  </a:ext>
                </a:extLst>
              </a:tr>
            </a:tbl>
          </a:graphicData>
        </a:graphic>
      </p:graphicFrame>
      <p:sp>
        <p:nvSpPr>
          <p:cNvPr id="11" name="Textfeld 10">
            <a:extLst>
              <a:ext uri="{FF2B5EF4-FFF2-40B4-BE49-F238E27FC236}">
                <a16:creationId xmlns:a16="http://schemas.microsoft.com/office/drawing/2014/main" id="{3D336417-AA09-48C9-BDF2-558668A9C82D}"/>
              </a:ext>
            </a:extLst>
          </p:cNvPr>
          <p:cNvSpPr txBox="1"/>
          <p:nvPr userDrawn="1"/>
        </p:nvSpPr>
        <p:spPr>
          <a:xfrm>
            <a:off x="695325" y="333375"/>
            <a:ext cx="10056092" cy="985286"/>
          </a:xfrm>
          <a:prstGeom prst="rect">
            <a:avLst/>
          </a:prstGeom>
          <a:noFill/>
        </p:spPr>
        <p:txBody>
          <a:bodyPr wrap="square" rtlCol="0" anchor="t">
            <a:noAutofit/>
          </a:bodyPr>
          <a:lstStyle/>
          <a:p>
            <a:pPr>
              <a:lnSpc>
                <a:spcPct val="90000"/>
              </a:lnSpc>
            </a:pPr>
            <a:r>
              <a:rPr lang="de-DE" sz="2800" b="1" dirty="0">
                <a:solidFill>
                  <a:schemeClr val="bg1"/>
                </a:solidFill>
                <a:latin typeface="Arial" panose="020B0604020202020204" pitchFamily="34" charset="0"/>
                <a:cs typeface="Arial" panose="020B0604020202020204" pitchFamily="34" charset="0"/>
              </a:rPr>
              <a:t>Mustertabelle</a:t>
            </a:r>
          </a:p>
        </p:txBody>
      </p:sp>
      <p:sp>
        <p:nvSpPr>
          <p:cNvPr id="2" name="Fußzeilenplatzhalter 1">
            <a:extLst>
              <a:ext uri="{FF2B5EF4-FFF2-40B4-BE49-F238E27FC236}">
                <a16:creationId xmlns:a16="http://schemas.microsoft.com/office/drawing/2014/main" id="{0407347F-35E4-52BE-8323-099180448913}"/>
              </a:ext>
            </a:extLst>
          </p:cNvPr>
          <p:cNvSpPr>
            <a:spLocks noGrp="1"/>
          </p:cNvSpPr>
          <p:nvPr>
            <p:ph type="ftr" sz="quarter" idx="11"/>
          </p:nvPr>
        </p:nvSpPr>
        <p:spPr/>
        <p:txBody>
          <a:bodyPr/>
          <a:lstStyle>
            <a:lvl1pPr>
              <a:defRPr>
                <a:solidFill>
                  <a:schemeClr val="bg1"/>
                </a:solidFill>
              </a:defRPr>
            </a:lvl1pPr>
          </a:lstStyle>
          <a:p>
            <a:r>
              <a:rPr lang="en-US"/>
              <a:t>EGU General Assembly 2024, C. Beer</a:t>
            </a:r>
            <a:endParaRPr lang="de-DE" dirty="0"/>
          </a:p>
        </p:txBody>
      </p:sp>
    </p:spTree>
    <p:extLst>
      <p:ext uri="{BB962C8B-B14F-4D97-AF65-F5344CB8AC3E}">
        <p14:creationId xmlns:p14="http://schemas.microsoft.com/office/powerpoint/2010/main" val="1170633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 gelb">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A1DD6DF-B176-485D-B01F-0D026F51E4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hteck 10">
            <a:extLst>
              <a:ext uri="{FF2B5EF4-FFF2-40B4-BE49-F238E27FC236}">
                <a16:creationId xmlns:a16="http://schemas.microsoft.com/office/drawing/2014/main" id="{5CF0C306-39D7-4EAE-89DF-69763743BA67}"/>
              </a:ext>
            </a:extLst>
          </p:cNvPr>
          <p:cNvSpPr/>
          <p:nvPr userDrawn="1"/>
        </p:nvSpPr>
        <p:spPr>
          <a:xfrm>
            <a:off x="0" y="0"/>
            <a:ext cx="695326" cy="685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3" name="Untertitel 2">
            <a:extLst>
              <a:ext uri="{FF2B5EF4-FFF2-40B4-BE49-F238E27FC236}">
                <a16:creationId xmlns:a16="http://schemas.microsoft.com/office/drawing/2014/main" id="{BE5C513F-BDE5-4EEA-A208-17CFB8B9C3FA}"/>
              </a:ext>
            </a:extLst>
          </p:cNvPr>
          <p:cNvSpPr>
            <a:spLocks noGrp="1"/>
          </p:cNvSpPr>
          <p:nvPr>
            <p:ph type="subTitle" idx="1"/>
          </p:nvPr>
        </p:nvSpPr>
        <p:spPr>
          <a:xfrm>
            <a:off x="695326" y="3803208"/>
            <a:ext cx="9697665" cy="1141439"/>
          </a:xfrm>
          <a:solidFill>
            <a:srgbClr val="BE9600">
              <a:alpha val="80000"/>
            </a:srgbClr>
          </a:solidFill>
        </p:spPr>
        <p:txBody>
          <a:bodyPr lIns="288000" tIns="144000" rIns="432000" bIns="144000" anchor="ctr">
            <a:normAutofit/>
          </a:bodyPr>
          <a:lstStyle>
            <a:lvl1pPr marL="71755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Titel 6">
            <a:extLst>
              <a:ext uri="{FF2B5EF4-FFF2-40B4-BE49-F238E27FC236}">
                <a16:creationId xmlns:a16="http://schemas.microsoft.com/office/drawing/2014/main" id="{52A8061A-9228-4DB0-8D9D-1B65E6A7DDCF}"/>
              </a:ext>
            </a:extLst>
          </p:cNvPr>
          <p:cNvSpPr>
            <a:spLocks noGrp="1"/>
          </p:cNvSpPr>
          <p:nvPr>
            <p:ph type="title"/>
          </p:nvPr>
        </p:nvSpPr>
        <p:spPr>
          <a:xfrm>
            <a:off x="1440000" y="333374"/>
            <a:ext cx="9541821" cy="3205985"/>
          </a:xfrm>
        </p:spPr>
        <p:txBody>
          <a:bodyPr lIns="216000" tIns="0" rIns="0" bIns="108000" anchor="b">
            <a:noAutofit/>
          </a:bodyPr>
          <a:lstStyle>
            <a:lvl1pPr>
              <a:defRPr sz="4800" b="1" cap="all" baseline="0">
                <a:solidFill>
                  <a:schemeClr val="tx1"/>
                </a:solidFill>
              </a:defRPr>
            </a:lvl1pPr>
          </a:lstStyle>
          <a:p>
            <a:endParaRPr lang="de-DE" dirty="0"/>
          </a:p>
        </p:txBody>
      </p:sp>
      <p:pic>
        <p:nvPicPr>
          <p:cNvPr id="8" name="Grafik 7">
            <a:extLst>
              <a:ext uri="{FF2B5EF4-FFF2-40B4-BE49-F238E27FC236}">
                <a16:creationId xmlns:a16="http://schemas.microsoft.com/office/drawing/2014/main" id="{6379A18D-BDEC-4A1A-B4E8-0BBF0FB0AB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2991" y="5268397"/>
            <a:ext cx="1532709" cy="1265853"/>
          </a:xfrm>
          <a:prstGeom prst="rect">
            <a:avLst/>
          </a:prstGeom>
        </p:spPr>
      </p:pic>
      <p:sp>
        <p:nvSpPr>
          <p:cNvPr id="2" name="Fußzeilenplatzhalter 1">
            <a:extLst>
              <a:ext uri="{FF2B5EF4-FFF2-40B4-BE49-F238E27FC236}">
                <a16:creationId xmlns:a16="http://schemas.microsoft.com/office/drawing/2014/main" id="{7338560D-8EC4-B53A-7006-5B5A972DC7D1}"/>
              </a:ext>
            </a:extLst>
          </p:cNvPr>
          <p:cNvSpPr>
            <a:spLocks noGrp="1"/>
          </p:cNvSpPr>
          <p:nvPr>
            <p:ph type="ftr" sz="quarter" idx="10"/>
          </p:nvPr>
        </p:nvSpPr>
        <p:spPr>
          <a:xfrm>
            <a:off x="1425600" y="6544945"/>
            <a:ext cx="4114800" cy="257774"/>
          </a:xfrm>
        </p:spPr>
        <p:txBody>
          <a:bodyPr/>
          <a:lstStyle/>
          <a:p>
            <a:r>
              <a:rPr lang="en-US"/>
              <a:t>EGU General Assembly 2024, C. Beer</a:t>
            </a:r>
            <a:endParaRPr lang="de-DE" dirty="0"/>
          </a:p>
        </p:txBody>
      </p:sp>
      <p:sp>
        <p:nvSpPr>
          <p:cNvPr id="5" name="Foliennummernplatzhalter 4">
            <a:extLst>
              <a:ext uri="{FF2B5EF4-FFF2-40B4-BE49-F238E27FC236}">
                <a16:creationId xmlns:a16="http://schemas.microsoft.com/office/drawing/2014/main" id="{9602EDA2-8AA2-0466-B051-008CD776408D}"/>
              </a:ext>
            </a:extLst>
          </p:cNvPr>
          <p:cNvSpPr>
            <a:spLocks noGrp="1"/>
          </p:cNvSpPr>
          <p:nvPr>
            <p:ph type="sldNum" sz="quarter" idx="11"/>
          </p:nvPr>
        </p:nvSpPr>
        <p:spPr/>
        <p:txBody>
          <a:bodyPr/>
          <a:lstStyle/>
          <a:p>
            <a:fld id="{30ADABB7-F9A6-4A4D-9415-296AC5E687F8}" type="slidenum">
              <a:rPr lang="de-DE" smtClean="0"/>
              <a:pPr/>
              <a:t>‹Nr.›</a:t>
            </a:fld>
            <a:endParaRPr lang="de-DE" dirty="0"/>
          </a:p>
        </p:txBody>
      </p:sp>
    </p:spTree>
    <p:extLst>
      <p:ext uri="{BB962C8B-B14F-4D97-AF65-F5344CB8AC3E}">
        <p14:creationId xmlns:p14="http://schemas.microsoft.com/office/powerpoint/2010/main" val="1873366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schnittstitel gelb">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A29A4717-2733-B1CC-C548-EE7EB957DA29}"/>
              </a:ext>
            </a:extLst>
          </p:cNvPr>
          <p:cNvSpPr>
            <a:spLocks noGrp="1"/>
          </p:cNvSpPr>
          <p:nvPr>
            <p:ph type="pic" sz="quarter" idx="11" hasCustomPrompt="1"/>
          </p:nvPr>
        </p:nvSpPr>
        <p:spPr>
          <a:xfrm>
            <a:off x="287338" y="0"/>
            <a:ext cx="11904662" cy="6858000"/>
          </a:xfrm>
          <a:solidFill>
            <a:schemeClr val="accent6">
              <a:lumMod val="40000"/>
              <a:lumOff val="60000"/>
            </a:schemeClr>
          </a:solidFill>
        </p:spPr>
        <p:txBody>
          <a:bodyPr/>
          <a:lstStyle>
            <a:lvl1pPr>
              <a:defRPr>
                <a:solidFill>
                  <a:srgbClr val="D9117E"/>
                </a:solidFill>
              </a:defRPr>
            </a:lvl1pPr>
          </a:lstStyle>
          <a:p>
            <a:r>
              <a:rPr lang="de-DE" dirty="0"/>
              <a:t>Platzhaltermotiv ersetzen</a:t>
            </a:r>
          </a:p>
        </p:txBody>
      </p:sp>
      <p:sp>
        <p:nvSpPr>
          <p:cNvPr id="11" name="Rechteck 10">
            <a:extLst>
              <a:ext uri="{FF2B5EF4-FFF2-40B4-BE49-F238E27FC236}">
                <a16:creationId xmlns:a16="http://schemas.microsoft.com/office/drawing/2014/main" id="{6CCAB873-861B-47E3-BAE9-07181DA521FB}"/>
              </a:ext>
            </a:extLst>
          </p:cNvPr>
          <p:cNvSpPr/>
          <p:nvPr userDrawn="1"/>
        </p:nvSpPr>
        <p:spPr>
          <a:xfrm>
            <a:off x="-1" y="0"/>
            <a:ext cx="288000" cy="685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7" name="Foliennummernplatzhalter 6">
            <a:extLst>
              <a:ext uri="{FF2B5EF4-FFF2-40B4-BE49-F238E27FC236}">
                <a16:creationId xmlns:a16="http://schemas.microsoft.com/office/drawing/2014/main" id="{2E04937E-4444-4817-AF16-D7E7EA0FEAF6}"/>
              </a:ext>
            </a:extLst>
          </p:cNvPr>
          <p:cNvSpPr>
            <a:spLocks noGrp="1"/>
          </p:cNvSpPr>
          <p:nvPr>
            <p:ph type="sldNum" sz="quarter" idx="10"/>
          </p:nvPr>
        </p:nvSpPr>
        <p:spPr/>
        <p:txBody>
          <a:bodyPr/>
          <a:lstStyle/>
          <a:p>
            <a:fld id="{30ADABB7-F9A6-4A4D-9415-296AC5E687F8}" type="slidenum">
              <a:rPr lang="de-DE" smtClean="0"/>
              <a:pPr/>
              <a:t>‹Nr.›</a:t>
            </a:fld>
            <a:endParaRPr lang="de-DE"/>
          </a:p>
        </p:txBody>
      </p:sp>
      <p:sp>
        <p:nvSpPr>
          <p:cNvPr id="13" name="Titel 12">
            <a:extLst>
              <a:ext uri="{FF2B5EF4-FFF2-40B4-BE49-F238E27FC236}">
                <a16:creationId xmlns:a16="http://schemas.microsoft.com/office/drawing/2014/main" id="{A0C9CC46-BAE5-4171-9813-A78515AF72F6}"/>
              </a:ext>
            </a:extLst>
          </p:cNvPr>
          <p:cNvSpPr>
            <a:spLocks noGrp="1"/>
          </p:cNvSpPr>
          <p:nvPr>
            <p:ph type="title" hasCustomPrompt="1"/>
          </p:nvPr>
        </p:nvSpPr>
        <p:spPr>
          <a:xfrm>
            <a:off x="287999" y="5101588"/>
            <a:ext cx="10693822" cy="1141438"/>
          </a:xfrm>
          <a:solidFill>
            <a:srgbClr val="BE9600">
              <a:alpha val="80000"/>
            </a:srgbClr>
          </a:solidFill>
        </p:spPr>
        <p:txBody>
          <a:bodyPr lIns="396000" tIns="0" rIns="72000" bIns="0" anchor="ctr">
            <a:normAutofit/>
          </a:bodyPr>
          <a:lstStyle>
            <a:lvl1pPr>
              <a:defRPr sz="4800" cap="all" baseline="0">
                <a:solidFill>
                  <a:schemeClr val="bg1"/>
                </a:solidFill>
              </a:defRPr>
            </a:lvl1pPr>
          </a:lstStyle>
          <a:p>
            <a:r>
              <a:rPr lang="de-DE" dirty="0"/>
              <a:t>TITEL</a:t>
            </a:r>
          </a:p>
        </p:txBody>
      </p:sp>
      <p:sp>
        <p:nvSpPr>
          <p:cNvPr id="8" name="Textplatzhalter 9">
            <a:extLst>
              <a:ext uri="{FF2B5EF4-FFF2-40B4-BE49-F238E27FC236}">
                <a16:creationId xmlns:a16="http://schemas.microsoft.com/office/drawing/2014/main" id="{E24BD797-BDE4-4F8B-BD63-88445F3046DB}"/>
              </a:ext>
            </a:extLst>
          </p:cNvPr>
          <p:cNvSpPr>
            <a:spLocks noGrp="1"/>
          </p:cNvSpPr>
          <p:nvPr>
            <p:ph type="body" sz="quarter" idx="13"/>
          </p:nvPr>
        </p:nvSpPr>
        <p:spPr>
          <a:xfrm>
            <a:off x="10983600" y="302400"/>
            <a:ext cx="943200" cy="781200"/>
          </a:xfrm>
          <a:blipFill>
            <a:blip r:embed="rId2"/>
            <a:stretch>
              <a:fillRect/>
            </a:stretch>
          </a:blipFill>
        </p:spPr>
        <p:txBody>
          <a:bodyPr>
            <a:normAutofit/>
          </a:bodyPr>
          <a:lstStyle>
            <a:lvl1pPr>
              <a:defRPr sz="100">
                <a:solidFill>
                  <a:schemeClr val="tx1">
                    <a:alpha val="0"/>
                  </a:schemeClr>
                </a:solidFill>
              </a:defRPr>
            </a:lvl1pPr>
          </a:lstStyle>
          <a:p>
            <a:pPr lvl="0"/>
            <a:endParaRPr lang="de-DE" dirty="0"/>
          </a:p>
        </p:txBody>
      </p:sp>
      <p:sp>
        <p:nvSpPr>
          <p:cNvPr id="2" name="Fußzeilenplatzhalter 1">
            <a:extLst>
              <a:ext uri="{FF2B5EF4-FFF2-40B4-BE49-F238E27FC236}">
                <a16:creationId xmlns:a16="http://schemas.microsoft.com/office/drawing/2014/main" id="{8C9E1831-352F-2D39-ACE5-21BCE2855BB1}"/>
              </a:ext>
            </a:extLst>
          </p:cNvPr>
          <p:cNvSpPr>
            <a:spLocks noGrp="1"/>
          </p:cNvSpPr>
          <p:nvPr>
            <p:ph type="ftr" sz="quarter" idx="14"/>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52528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Inhalt 1 gelb">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BE243AE-4939-4DED-AAB6-88EFB5F7C11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4" name="Fußzeilenplatzhalter 3">
            <a:extLst>
              <a:ext uri="{FF2B5EF4-FFF2-40B4-BE49-F238E27FC236}">
                <a16:creationId xmlns:a16="http://schemas.microsoft.com/office/drawing/2014/main" id="{64EBC151-FC60-E584-26BE-7134EAB827E5}"/>
              </a:ext>
            </a:extLst>
          </p:cNvPr>
          <p:cNvSpPr>
            <a:spLocks noGrp="1"/>
          </p:cNvSpPr>
          <p:nvPr>
            <p:ph type="ftr" sz="quarter" idx="11"/>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1323392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 2 gelb">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BE243AE-4939-4DED-AAB6-88EFB5F7C110}"/>
              </a:ext>
            </a:extLst>
          </p:cNvPr>
          <p:cNvSpPr>
            <a:spLocks noGrp="1"/>
          </p:cNvSpPr>
          <p:nvPr>
            <p:ph idx="1"/>
          </p:nvPr>
        </p:nvSpPr>
        <p:spPr>
          <a:xfrm>
            <a:off x="695325" y="2095625"/>
            <a:ext cx="10801349" cy="4428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10" name="Textplatzhalter 23">
            <a:extLst>
              <a:ext uri="{FF2B5EF4-FFF2-40B4-BE49-F238E27FC236}">
                <a16:creationId xmlns:a16="http://schemas.microsoft.com/office/drawing/2014/main" id="{19A4112A-F23E-4E93-B0DE-E0650E1BFC4F}"/>
              </a:ext>
            </a:extLst>
          </p:cNvPr>
          <p:cNvSpPr>
            <a:spLocks noGrp="1"/>
          </p:cNvSpPr>
          <p:nvPr>
            <p:ph type="body" sz="quarter" idx="17"/>
          </p:nvPr>
        </p:nvSpPr>
        <p:spPr>
          <a:xfrm>
            <a:off x="695325" y="1487788"/>
            <a:ext cx="3482038" cy="439824"/>
          </a:xfrm>
          <a:solidFill>
            <a:schemeClr val="accent2">
              <a:lumMod val="75000"/>
            </a:schemeClr>
          </a:solidFill>
        </p:spPr>
        <p:txBody>
          <a:bodyPr wrap="square" anchor="ctr">
            <a:normAutofit/>
          </a:bodyPr>
          <a:lstStyle>
            <a:lvl1pPr marL="0" indent="0">
              <a:buNone/>
              <a:defRPr sz="1800" b="1">
                <a:solidFill>
                  <a:schemeClr val="bg1"/>
                </a:solidFill>
              </a:defRPr>
            </a:lvl1pPr>
          </a:lstStyle>
          <a:p>
            <a:pPr lvl="0"/>
            <a:r>
              <a:rPr lang="de-DE" dirty="0"/>
              <a:t>Mastertextformat</a:t>
            </a:r>
          </a:p>
        </p:txBody>
      </p:sp>
      <p:sp>
        <p:nvSpPr>
          <p:cNvPr id="4" name="Fußzeilenplatzhalter 3">
            <a:extLst>
              <a:ext uri="{FF2B5EF4-FFF2-40B4-BE49-F238E27FC236}">
                <a16:creationId xmlns:a16="http://schemas.microsoft.com/office/drawing/2014/main" id="{0107BD53-6A79-8877-2BE1-B0C49A39BD9F}"/>
              </a:ext>
            </a:extLst>
          </p:cNvPr>
          <p:cNvSpPr>
            <a:spLocks noGrp="1"/>
          </p:cNvSpPr>
          <p:nvPr>
            <p:ph type="ftr" sz="quarter" idx="18"/>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2486290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 3 gelb">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BE243AE-4939-4DED-AAB6-88EFB5F7C110}"/>
              </a:ext>
            </a:extLst>
          </p:cNvPr>
          <p:cNvSpPr>
            <a:spLocks noGrp="1"/>
          </p:cNvSpPr>
          <p:nvPr>
            <p:ph idx="1"/>
          </p:nvPr>
        </p:nvSpPr>
        <p:spPr>
          <a:xfrm>
            <a:off x="695324" y="2095625"/>
            <a:ext cx="5400675" cy="185073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10" name="Textplatzhalter 23">
            <a:extLst>
              <a:ext uri="{FF2B5EF4-FFF2-40B4-BE49-F238E27FC236}">
                <a16:creationId xmlns:a16="http://schemas.microsoft.com/office/drawing/2014/main" id="{19A4112A-F23E-4E93-B0DE-E0650E1BFC4F}"/>
              </a:ext>
            </a:extLst>
          </p:cNvPr>
          <p:cNvSpPr>
            <a:spLocks noGrp="1"/>
          </p:cNvSpPr>
          <p:nvPr>
            <p:ph type="body" sz="quarter" idx="17"/>
          </p:nvPr>
        </p:nvSpPr>
        <p:spPr>
          <a:xfrm>
            <a:off x="695325" y="1487788"/>
            <a:ext cx="3482038" cy="439824"/>
          </a:xfrm>
          <a:solidFill>
            <a:schemeClr val="accent2">
              <a:lumMod val="75000"/>
            </a:schemeClr>
          </a:solidFill>
        </p:spPr>
        <p:txBody>
          <a:bodyPr wrap="square" anchor="ctr">
            <a:normAutofit/>
          </a:bodyPr>
          <a:lstStyle>
            <a:lvl1pPr marL="0" indent="0">
              <a:buNone/>
              <a:defRPr sz="1800" b="1">
                <a:solidFill>
                  <a:schemeClr val="bg1"/>
                </a:solidFill>
              </a:defRPr>
            </a:lvl1pPr>
          </a:lstStyle>
          <a:p>
            <a:pPr lvl="0"/>
            <a:r>
              <a:rPr lang="de-DE" dirty="0"/>
              <a:t>Mastertextformat</a:t>
            </a:r>
          </a:p>
        </p:txBody>
      </p:sp>
      <p:sp>
        <p:nvSpPr>
          <p:cNvPr id="11" name="Inhaltsplatzhalter 2">
            <a:extLst>
              <a:ext uri="{FF2B5EF4-FFF2-40B4-BE49-F238E27FC236}">
                <a16:creationId xmlns:a16="http://schemas.microsoft.com/office/drawing/2014/main" id="{68187CB7-2C33-1C03-52A8-8996E6753E49}"/>
              </a:ext>
            </a:extLst>
          </p:cNvPr>
          <p:cNvSpPr>
            <a:spLocks noGrp="1"/>
          </p:cNvSpPr>
          <p:nvPr>
            <p:ph idx="18"/>
          </p:nvPr>
        </p:nvSpPr>
        <p:spPr>
          <a:xfrm>
            <a:off x="695325" y="4673892"/>
            <a:ext cx="5400675" cy="185073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23">
            <a:extLst>
              <a:ext uri="{FF2B5EF4-FFF2-40B4-BE49-F238E27FC236}">
                <a16:creationId xmlns:a16="http://schemas.microsoft.com/office/drawing/2014/main" id="{756228A2-CAF9-B1A1-1C97-DA91AB6BED65}"/>
              </a:ext>
            </a:extLst>
          </p:cNvPr>
          <p:cNvSpPr>
            <a:spLocks noGrp="1"/>
          </p:cNvSpPr>
          <p:nvPr>
            <p:ph type="body" sz="quarter" idx="19"/>
          </p:nvPr>
        </p:nvSpPr>
        <p:spPr>
          <a:xfrm>
            <a:off x="695325" y="4066055"/>
            <a:ext cx="3482038" cy="439824"/>
          </a:xfrm>
          <a:solidFill>
            <a:schemeClr val="accent2">
              <a:lumMod val="75000"/>
            </a:schemeClr>
          </a:solidFill>
        </p:spPr>
        <p:txBody>
          <a:bodyPr wrap="square" anchor="ctr">
            <a:normAutofit/>
          </a:bodyPr>
          <a:lstStyle>
            <a:lvl1pPr marL="0" indent="0">
              <a:buNone/>
              <a:defRPr sz="1800" b="1">
                <a:solidFill>
                  <a:schemeClr val="bg1"/>
                </a:solidFill>
              </a:defRPr>
            </a:lvl1pPr>
          </a:lstStyle>
          <a:p>
            <a:pPr lvl="0"/>
            <a:r>
              <a:rPr lang="de-DE" dirty="0"/>
              <a:t>Mastertextformat</a:t>
            </a:r>
          </a:p>
        </p:txBody>
      </p:sp>
      <p:sp>
        <p:nvSpPr>
          <p:cNvPr id="13" name="Bildplatzhalter 4">
            <a:extLst>
              <a:ext uri="{FF2B5EF4-FFF2-40B4-BE49-F238E27FC236}">
                <a16:creationId xmlns:a16="http://schemas.microsoft.com/office/drawing/2014/main" id="{CA1CEBC5-E31D-F865-99F9-F5B2C3A4B1C3}"/>
              </a:ext>
            </a:extLst>
          </p:cNvPr>
          <p:cNvSpPr>
            <a:spLocks noGrp="1"/>
          </p:cNvSpPr>
          <p:nvPr>
            <p:ph type="pic" sz="quarter" idx="20" hasCustomPrompt="1"/>
          </p:nvPr>
        </p:nvSpPr>
        <p:spPr>
          <a:xfrm>
            <a:off x="6340475" y="1487788"/>
            <a:ext cx="5156200" cy="5036837"/>
          </a:xfrm>
          <a:solidFill>
            <a:schemeClr val="accent6">
              <a:lumMod val="40000"/>
              <a:lumOff val="60000"/>
            </a:schemeClr>
          </a:solidFill>
        </p:spPr>
        <p:txBody>
          <a:bodyPr/>
          <a:lstStyle>
            <a:lvl1pPr>
              <a:defRPr>
                <a:solidFill>
                  <a:srgbClr val="D9117E"/>
                </a:solidFill>
              </a:defRPr>
            </a:lvl1pPr>
          </a:lstStyle>
          <a:p>
            <a:r>
              <a:rPr lang="de-DE" dirty="0"/>
              <a:t>Platzhaltermotiv ersetzen</a:t>
            </a:r>
          </a:p>
        </p:txBody>
      </p:sp>
      <p:sp>
        <p:nvSpPr>
          <p:cNvPr id="4" name="Fußzeilenplatzhalter 3">
            <a:extLst>
              <a:ext uri="{FF2B5EF4-FFF2-40B4-BE49-F238E27FC236}">
                <a16:creationId xmlns:a16="http://schemas.microsoft.com/office/drawing/2014/main" id="{DB1A145E-844F-C173-0E1A-4D5807A9AB03}"/>
              </a:ext>
            </a:extLst>
          </p:cNvPr>
          <p:cNvSpPr>
            <a:spLocks noGrp="1"/>
          </p:cNvSpPr>
          <p:nvPr>
            <p:ph type="ftr" sz="quarter" idx="21"/>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1813350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 4 gelb">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BE243AE-4939-4DED-AAB6-88EFB5F7C110}"/>
              </a:ext>
            </a:extLst>
          </p:cNvPr>
          <p:cNvSpPr>
            <a:spLocks noGrp="1"/>
          </p:cNvSpPr>
          <p:nvPr>
            <p:ph idx="1"/>
          </p:nvPr>
        </p:nvSpPr>
        <p:spPr>
          <a:xfrm>
            <a:off x="695325" y="1628775"/>
            <a:ext cx="10801349" cy="33790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11" name="Textplatzhalter 20">
            <a:extLst>
              <a:ext uri="{FF2B5EF4-FFF2-40B4-BE49-F238E27FC236}">
                <a16:creationId xmlns:a16="http://schemas.microsoft.com/office/drawing/2014/main" id="{59E7F815-FED3-4D8F-9D9B-35CCAF3B263B}"/>
              </a:ext>
            </a:extLst>
          </p:cNvPr>
          <p:cNvSpPr>
            <a:spLocks noGrp="1"/>
          </p:cNvSpPr>
          <p:nvPr>
            <p:ph type="body" sz="quarter" idx="16"/>
          </p:nvPr>
        </p:nvSpPr>
        <p:spPr>
          <a:xfrm>
            <a:off x="287999" y="5245768"/>
            <a:ext cx="11208676" cy="1278857"/>
          </a:xfrm>
          <a:solidFill>
            <a:srgbClr val="BE9600"/>
          </a:solidFill>
        </p:spPr>
        <p:txBody>
          <a:bodyPr tIns="144000"/>
          <a:lstStyle>
            <a:lvl1pPr marL="539750" indent="-231775" defTabSz="539750">
              <a:lnSpc>
                <a:spcPct val="100000"/>
              </a:lnSpc>
              <a:spcBef>
                <a:spcPts val="0"/>
              </a:spcBef>
              <a:defRPr sz="2000">
                <a:solidFill>
                  <a:schemeClr val="bg1"/>
                </a:solidFill>
              </a:defRPr>
            </a:lvl1pPr>
            <a:lvl2pPr marL="539750" indent="-231775" defTabSz="539750">
              <a:lnSpc>
                <a:spcPct val="100000"/>
              </a:lnSpc>
              <a:spcBef>
                <a:spcPts val="0"/>
              </a:spcBef>
              <a:defRPr sz="1800">
                <a:solidFill>
                  <a:schemeClr val="bg1"/>
                </a:solidFill>
              </a:defRPr>
            </a:lvl2pPr>
            <a:lvl3pPr marL="539750" indent="-231775" defTabSz="539750">
              <a:lnSpc>
                <a:spcPct val="100000"/>
              </a:lnSpc>
              <a:spcBef>
                <a:spcPts val="0"/>
              </a:spcBef>
              <a:defRPr sz="1600">
                <a:solidFill>
                  <a:schemeClr val="bg1"/>
                </a:solidFill>
              </a:defRPr>
            </a:lvl3pPr>
            <a:lvl4pPr marL="539750" indent="-231775" defTabSz="539750">
              <a:defRPr/>
            </a:lvl4pPr>
            <a:lvl5pPr marL="539750" indent="-231775" defTabSz="539750">
              <a:defRPr/>
            </a:lvl5pPr>
          </a:lstStyle>
          <a:p>
            <a:pPr lvl="0"/>
            <a:r>
              <a:rPr lang="de-DE" dirty="0"/>
              <a:t>Mastertextformat bearbeiten</a:t>
            </a:r>
          </a:p>
          <a:p>
            <a:pPr lvl="1"/>
            <a:r>
              <a:rPr lang="de-DE" dirty="0"/>
              <a:t>Zweite Ebene</a:t>
            </a:r>
          </a:p>
          <a:p>
            <a:pPr lvl="2"/>
            <a:r>
              <a:rPr lang="de-DE" dirty="0"/>
              <a:t>Dritte Ebene</a:t>
            </a:r>
          </a:p>
        </p:txBody>
      </p:sp>
      <p:sp>
        <p:nvSpPr>
          <p:cNvPr id="4" name="Fußzeilenplatzhalter 3">
            <a:extLst>
              <a:ext uri="{FF2B5EF4-FFF2-40B4-BE49-F238E27FC236}">
                <a16:creationId xmlns:a16="http://schemas.microsoft.com/office/drawing/2014/main" id="{C2093030-8FCB-CEE5-FAC4-DF786DEBF90C}"/>
              </a:ext>
            </a:extLst>
          </p:cNvPr>
          <p:cNvSpPr>
            <a:spLocks noGrp="1"/>
          </p:cNvSpPr>
          <p:nvPr>
            <p:ph type="ftr" sz="quarter" idx="17"/>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1473013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 5 gelb">
    <p:spTree>
      <p:nvGrpSpPr>
        <p:cNvPr id="1" name=""/>
        <p:cNvGrpSpPr/>
        <p:nvPr/>
      </p:nvGrpSpPr>
      <p:grpSpPr>
        <a:xfrm>
          <a:off x="0" y="0"/>
          <a:ext cx="0" cy="0"/>
          <a:chOff x="0" y="0"/>
          <a:chExt cx="0" cy="0"/>
        </a:xfrm>
      </p:grpSpPr>
      <p:sp>
        <p:nvSpPr>
          <p:cNvPr id="25" name="Rechteck 24">
            <a:extLst>
              <a:ext uri="{FF2B5EF4-FFF2-40B4-BE49-F238E27FC236}">
                <a16:creationId xmlns:a16="http://schemas.microsoft.com/office/drawing/2014/main" id="{1B6BF6A4-FC91-4167-8F07-41431B226865}"/>
              </a:ext>
            </a:extLst>
          </p:cNvPr>
          <p:cNvSpPr/>
          <p:nvPr userDrawn="1"/>
        </p:nvSpPr>
        <p:spPr>
          <a:xfrm>
            <a:off x="-1" y="0"/>
            <a:ext cx="288000" cy="685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4C7D4156-B9EE-48B3-B002-FF1BD1B4E91C}"/>
              </a:ext>
            </a:extLst>
          </p:cNvPr>
          <p:cNvSpPr>
            <a:spLocks noGrp="1"/>
          </p:cNvSpPr>
          <p:nvPr>
            <p:ph type="title"/>
          </p:nvPr>
        </p:nvSpPr>
        <p:spPr>
          <a:xfrm>
            <a:off x="695325" y="333375"/>
            <a:ext cx="10054800" cy="986400"/>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9B605818-BCB5-4851-918D-4380EE7BB996}"/>
              </a:ext>
            </a:extLst>
          </p:cNvPr>
          <p:cNvSpPr>
            <a:spLocks noGrp="1"/>
          </p:cNvSpPr>
          <p:nvPr>
            <p:ph type="body" idx="1"/>
          </p:nvPr>
        </p:nvSpPr>
        <p:spPr>
          <a:xfrm>
            <a:off x="695326" y="2095626"/>
            <a:ext cx="3482038" cy="823912"/>
          </a:xfrm>
          <a:solidFill>
            <a:schemeClr val="bg1">
              <a:lumMod val="95000"/>
            </a:schemeClr>
          </a:solidFill>
        </p:spPr>
        <p:txBody>
          <a:bodyPr anchor="ctr">
            <a:normAutofit/>
          </a:bodyPr>
          <a:lstStyle>
            <a:lvl1pPr marL="0" indent="0" algn="ctr">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0" name="Foliennummernplatzhalter 9">
            <a:extLst>
              <a:ext uri="{FF2B5EF4-FFF2-40B4-BE49-F238E27FC236}">
                <a16:creationId xmlns:a16="http://schemas.microsoft.com/office/drawing/2014/main" id="{8BAA6193-522B-4DE7-B07C-2474178A85A4}"/>
              </a:ext>
            </a:extLst>
          </p:cNvPr>
          <p:cNvSpPr>
            <a:spLocks noGrp="1"/>
          </p:cNvSpPr>
          <p:nvPr>
            <p:ph type="sldNum" sz="quarter" idx="10"/>
          </p:nvPr>
        </p:nvSpPr>
        <p:spPr/>
        <p:txBody>
          <a:bodyPr/>
          <a:lstStyle/>
          <a:p>
            <a:fld id="{30ADABB7-F9A6-4A4D-9415-296AC5E687F8}" type="slidenum">
              <a:rPr lang="de-DE" smtClean="0"/>
              <a:pPr/>
              <a:t>‹Nr.›</a:t>
            </a:fld>
            <a:endParaRPr lang="de-DE"/>
          </a:p>
        </p:txBody>
      </p:sp>
      <p:sp>
        <p:nvSpPr>
          <p:cNvPr id="13" name="Textplatzhalter 2">
            <a:extLst>
              <a:ext uri="{FF2B5EF4-FFF2-40B4-BE49-F238E27FC236}">
                <a16:creationId xmlns:a16="http://schemas.microsoft.com/office/drawing/2014/main" id="{235C822F-CC3C-4AC6-8713-E8BC4920D334}"/>
              </a:ext>
            </a:extLst>
          </p:cNvPr>
          <p:cNvSpPr>
            <a:spLocks noGrp="1"/>
          </p:cNvSpPr>
          <p:nvPr>
            <p:ph type="body" idx="11"/>
          </p:nvPr>
        </p:nvSpPr>
        <p:spPr>
          <a:xfrm>
            <a:off x="8014636" y="2095626"/>
            <a:ext cx="3482038" cy="823912"/>
          </a:xfrm>
          <a:solidFill>
            <a:schemeClr val="bg1">
              <a:lumMod val="95000"/>
            </a:schemeClr>
          </a:solidFill>
        </p:spPr>
        <p:txBody>
          <a:bodyPr anchor="ctr">
            <a:normAutofit/>
          </a:bodyPr>
          <a:lstStyle>
            <a:lvl1pPr marL="0" indent="0" algn="ctr">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4" name="Textplatzhalter 2">
            <a:extLst>
              <a:ext uri="{FF2B5EF4-FFF2-40B4-BE49-F238E27FC236}">
                <a16:creationId xmlns:a16="http://schemas.microsoft.com/office/drawing/2014/main" id="{A8A8ACBD-7378-4E9B-B8F5-8AA7E85F464C}"/>
              </a:ext>
            </a:extLst>
          </p:cNvPr>
          <p:cNvSpPr>
            <a:spLocks noGrp="1"/>
          </p:cNvSpPr>
          <p:nvPr>
            <p:ph type="body" idx="12"/>
          </p:nvPr>
        </p:nvSpPr>
        <p:spPr>
          <a:xfrm>
            <a:off x="4354981" y="2095626"/>
            <a:ext cx="3482038" cy="823912"/>
          </a:xfrm>
          <a:solidFill>
            <a:schemeClr val="bg1">
              <a:lumMod val="95000"/>
            </a:schemeClr>
          </a:solidFill>
        </p:spPr>
        <p:txBody>
          <a:bodyPr anchor="ctr">
            <a:normAutofit/>
          </a:bodyPr>
          <a:lstStyle>
            <a:lvl1pPr marL="0" indent="0" algn="ctr">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6" name="Bildplatzhalter 15">
            <a:extLst>
              <a:ext uri="{FF2B5EF4-FFF2-40B4-BE49-F238E27FC236}">
                <a16:creationId xmlns:a16="http://schemas.microsoft.com/office/drawing/2014/main" id="{213B05B4-8F80-42F2-99E5-82EFE1078CFB}"/>
              </a:ext>
            </a:extLst>
          </p:cNvPr>
          <p:cNvSpPr>
            <a:spLocks noGrp="1"/>
          </p:cNvSpPr>
          <p:nvPr>
            <p:ph type="pic" sz="quarter" idx="13" hasCustomPrompt="1"/>
          </p:nvPr>
        </p:nvSpPr>
        <p:spPr>
          <a:xfrm>
            <a:off x="695326" y="3041584"/>
            <a:ext cx="3482038" cy="1915428"/>
          </a:xfrm>
          <a:solidFill>
            <a:schemeClr val="accent6">
              <a:lumMod val="40000"/>
              <a:lumOff val="60000"/>
            </a:schemeClr>
          </a:solidFill>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sz="1600">
                <a:solidFill>
                  <a:srgbClr val="D9117E"/>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lang="de-DE" dirty="0"/>
              <a:t>Platzhaltermotiv ersetzen</a:t>
            </a:r>
          </a:p>
        </p:txBody>
      </p:sp>
      <p:sp>
        <p:nvSpPr>
          <p:cNvPr id="17" name="Bildplatzhalter 15">
            <a:extLst>
              <a:ext uri="{FF2B5EF4-FFF2-40B4-BE49-F238E27FC236}">
                <a16:creationId xmlns:a16="http://schemas.microsoft.com/office/drawing/2014/main" id="{0DDDB17B-0986-46FF-939D-242CCFD35E6B}"/>
              </a:ext>
            </a:extLst>
          </p:cNvPr>
          <p:cNvSpPr>
            <a:spLocks noGrp="1"/>
          </p:cNvSpPr>
          <p:nvPr>
            <p:ph type="pic" sz="quarter" idx="14" hasCustomPrompt="1"/>
          </p:nvPr>
        </p:nvSpPr>
        <p:spPr>
          <a:xfrm>
            <a:off x="4354981" y="3041584"/>
            <a:ext cx="3482038" cy="1915428"/>
          </a:xfrm>
          <a:solidFill>
            <a:schemeClr val="accent6">
              <a:lumMod val="40000"/>
              <a:lumOff val="60000"/>
            </a:schemeClr>
          </a:solidFill>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sz="1600">
                <a:solidFill>
                  <a:srgbClr val="D9117E"/>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lang="de-DE" dirty="0"/>
              <a:t>Platzhaltermotiv ersetzen</a:t>
            </a:r>
          </a:p>
        </p:txBody>
      </p:sp>
      <p:sp>
        <p:nvSpPr>
          <p:cNvPr id="18" name="Bildplatzhalter 15">
            <a:extLst>
              <a:ext uri="{FF2B5EF4-FFF2-40B4-BE49-F238E27FC236}">
                <a16:creationId xmlns:a16="http://schemas.microsoft.com/office/drawing/2014/main" id="{D46DB007-86EC-4631-9973-7E69665C0669}"/>
              </a:ext>
            </a:extLst>
          </p:cNvPr>
          <p:cNvSpPr>
            <a:spLocks noGrp="1"/>
          </p:cNvSpPr>
          <p:nvPr>
            <p:ph type="pic" sz="quarter" idx="15" hasCustomPrompt="1"/>
          </p:nvPr>
        </p:nvSpPr>
        <p:spPr>
          <a:xfrm>
            <a:off x="8014637" y="3041584"/>
            <a:ext cx="3482038" cy="1915428"/>
          </a:xfrm>
          <a:solidFill>
            <a:schemeClr val="accent6">
              <a:lumMod val="40000"/>
              <a:lumOff val="60000"/>
            </a:schemeClr>
          </a:solidFill>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sz="1600">
                <a:solidFill>
                  <a:srgbClr val="D9117E"/>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lang="de-DE" dirty="0"/>
              <a:t>Platzhaltermotiv ersetzen</a:t>
            </a:r>
          </a:p>
        </p:txBody>
      </p:sp>
      <p:sp>
        <p:nvSpPr>
          <p:cNvPr id="24" name="Textplatzhalter 23">
            <a:extLst>
              <a:ext uri="{FF2B5EF4-FFF2-40B4-BE49-F238E27FC236}">
                <a16:creationId xmlns:a16="http://schemas.microsoft.com/office/drawing/2014/main" id="{C2C85D4D-1A11-4D5D-986E-8754B4B26DED}"/>
              </a:ext>
            </a:extLst>
          </p:cNvPr>
          <p:cNvSpPr>
            <a:spLocks noGrp="1"/>
          </p:cNvSpPr>
          <p:nvPr>
            <p:ph type="body" sz="quarter" idx="17"/>
          </p:nvPr>
        </p:nvSpPr>
        <p:spPr>
          <a:xfrm>
            <a:off x="695325" y="1487788"/>
            <a:ext cx="3482038" cy="439824"/>
          </a:xfrm>
          <a:solidFill>
            <a:schemeClr val="accent2">
              <a:lumMod val="75000"/>
            </a:schemeClr>
          </a:solidFill>
        </p:spPr>
        <p:txBody>
          <a:bodyPr wrap="square" anchor="ctr">
            <a:normAutofit/>
          </a:bodyPr>
          <a:lstStyle>
            <a:lvl1pPr marL="0" indent="0">
              <a:buNone/>
              <a:defRPr sz="1800" b="1">
                <a:solidFill>
                  <a:schemeClr val="bg1"/>
                </a:solidFill>
              </a:defRPr>
            </a:lvl1pPr>
          </a:lstStyle>
          <a:p>
            <a:pPr lvl="0"/>
            <a:r>
              <a:rPr lang="de-DE" dirty="0"/>
              <a:t>Mastertextformat</a:t>
            </a:r>
          </a:p>
        </p:txBody>
      </p:sp>
      <p:pic>
        <p:nvPicPr>
          <p:cNvPr id="26" name="Grafik 25">
            <a:extLst>
              <a:ext uri="{FF2B5EF4-FFF2-40B4-BE49-F238E27FC236}">
                <a16:creationId xmlns:a16="http://schemas.microsoft.com/office/drawing/2014/main" id="{4570C8F3-09F4-4F6C-BDF3-B1F82DC969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15" name="Textplatzhalter 20">
            <a:extLst>
              <a:ext uri="{FF2B5EF4-FFF2-40B4-BE49-F238E27FC236}">
                <a16:creationId xmlns:a16="http://schemas.microsoft.com/office/drawing/2014/main" id="{9D0FAF78-2A5F-4E8E-B1EE-D7C42554953B}"/>
              </a:ext>
            </a:extLst>
          </p:cNvPr>
          <p:cNvSpPr>
            <a:spLocks noGrp="1"/>
          </p:cNvSpPr>
          <p:nvPr>
            <p:ph type="body" sz="quarter" idx="16"/>
          </p:nvPr>
        </p:nvSpPr>
        <p:spPr>
          <a:xfrm>
            <a:off x="287999" y="5245768"/>
            <a:ext cx="11208676" cy="1278857"/>
          </a:xfrm>
          <a:solidFill>
            <a:srgbClr val="BE9600"/>
          </a:solidFill>
        </p:spPr>
        <p:txBody>
          <a:bodyPr tIns="144000"/>
          <a:lstStyle>
            <a:lvl1pPr marL="539750" indent="-231775" defTabSz="539750">
              <a:lnSpc>
                <a:spcPct val="100000"/>
              </a:lnSpc>
              <a:spcBef>
                <a:spcPts val="0"/>
              </a:spcBef>
              <a:defRPr sz="2000">
                <a:solidFill>
                  <a:schemeClr val="bg1"/>
                </a:solidFill>
              </a:defRPr>
            </a:lvl1pPr>
            <a:lvl2pPr marL="539750" indent="-231775" defTabSz="539750">
              <a:lnSpc>
                <a:spcPct val="100000"/>
              </a:lnSpc>
              <a:spcBef>
                <a:spcPts val="0"/>
              </a:spcBef>
              <a:defRPr sz="1800">
                <a:solidFill>
                  <a:schemeClr val="bg1"/>
                </a:solidFill>
              </a:defRPr>
            </a:lvl2pPr>
            <a:lvl3pPr marL="539750" indent="-231775" defTabSz="539750">
              <a:lnSpc>
                <a:spcPct val="100000"/>
              </a:lnSpc>
              <a:spcBef>
                <a:spcPts val="0"/>
              </a:spcBef>
              <a:defRPr sz="1600">
                <a:solidFill>
                  <a:schemeClr val="bg1"/>
                </a:solidFill>
              </a:defRPr>
            </a:lvl3pPr>
            <a:lvl4pPr marL="539750" indent="-231775" defTabSz="539750">
              <a:defRPr/>
            </a:lvl4pPr>
            <a:lvl5pPr marL="539750" indent="-231775" defTabSz="539750">
              <a:defRPr/>
            </a:lvl5pPr>
          </a:lstStyle>
          <a:p>
            <a:pPr lvl="0"/>
            <a:r>
              <a:rPr lang="de-DE" dirty="0"/>
              <a:t>Mastertextformat bearbeiten</a:t>
            </a:r>
          </a:p>
          <a:p>
            <a:pPr lvl="1"/>
            <a:r>
              <a:rPr lang="de-DE" dirty="0"/>
              <a:t>Zweite Ebene</a:t>
            </a:r>
          </a:p>
          <a:p>
            <a:pPr lvl="2"/>
            <a:r>
              <a:rPr lang="de-DE" dirty="0"/>
              <a:t>Dritte Ebene</a:t>
            </a:r>
          </a:p>
        </p:txBody>
      </p:sp>
      <p:sp>
        <p:nvSpPr>
          <p:cNvPr id="4" name="Fußzeilenplatzhalter 3">
            <a:extLst>
              <a:ext uri="{FF2B5EF4-FFF2-40B4-BE49-F238E27FC236}">
                <a16:creationId xmlns:a16="http://schemas.microsoft.com/office/drawing/2014/main" id="{9C09EDA4-178A-19BE-891D-96E3D2B19D25}"/>
              </a:ext>
            </a:extLst>
          </p:cNvPr>
          <p:cNvSpPr>
            <a:spLocks noGrp="1"/>
          </p:cNvSpPr>
          <p:nvPr>
            <p:ph type="ftr" sz="quarter" idx="18"/>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848478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alt 6 gelb">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4" name="Fußzeilenplatzhalter 3">
            <a:extLst>
              <a:ext uri="{FF2B5EF4-FFF2-40B4-BE49-F238E27FC236}">
                <a16:creationId xmlns:a16="http://schemas.microsoft.com/office/drawing/2014/main" id="{64EBC151-FC60-E584-26BE-7134EAB827E5}"/>
              </a:ext>
            </a:extLst>
          </p:cNvPr>
          <p:cNvSpPr>
            <a:spLocks noGrp="1"/>
          </p:cNvSpPr>
          <p:nvPr>
            <p:ph type="ftr" sz="quarter" idx="11"/>
          </p:nvPr>
        </p:nvSpPr>
        <p:spPr/>
        <p:txBody>
          <a:bodyPr/>
          <a:lstStyle/>
          <a:p>
            <a:r>
              <a:rPr lang="en-US"/>
              <a:t>EGU General Assembly 2024, C. Beer</a:t>
            </a:r>
            <a:endParaRPr lang="de-DE" dirty="0"/>
          </a:p>
        </p:txBody>
      </p:sp>
      <p:sp>
        <p:nvSpPr>
          <p:cNvPr id="5" name="Inhaltsplatzhalter 2">
            <a:extLst>
              <a:ext uri="{FF2B5EF4-FFF2-40B4-BE49-F238E27FC236}">
                <a16:creationId xmlns:a16="http://schemas.microsoft.com/office/drawing/2014/main" id="{705F4847-2276-AAFB-108E-DBA5E7360C94}"/>
              </a:ext>
            </a:extLst>
          </p:cNvPr>
          <p:cNvSpPr>
            <a:spLocks noGrp="1"/>
          </p:cNvSpPr>
          <p:nvPr>
            <p:ph idx="1"/>
          </p:nvPr>
        </p:nvSpPr>
        <p:spPr>
          <a:xfrm>
            <a:off x="694800" y="1628775"/>
            <a:ext cx="5400000" cy="489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4">
            <a:extLst>
              <a:ext uri="{FF2B5EF4-FFF2-40B4-BE49-F238E27FC236}">
                <a16:creationId xmlns:a16="http://schemas.microsoft.com/office/drawing/2014/main" id="{7BE329DB-A001-C66F-6040-0E3452855230}"/>
              </a:ext>
            </a:extLst>
          </p:cNvPr>
          <p:cNvSpPr>
            <a:spLocks noGrp="1"/>
          </p:cNvSpPr>
          <p:nvPr>
            <p:ph type="pic" sz="quarter" idx="20" hasCustomPrompt="1"/>
          </p:nvPr>
        </p:nvSpPr>
        <p:spPr>
          <a:xfrm>
            <a:off x="6340475" y="1628625"/>
            <a:ext cx="5156200" cy="4896000"/>
          </a:xfrm>
          <a:solidFill>
            <a:schemeClr val="accent6">
              <a:lumMod val="40000"/>
              <a:lumOff val="60000"/>
            </a:schemeClr>
          </a:solidFill>
        </p:spPr>
        <p:txBody>
          <a:bodyPr/>
          <a:lstStyle>
            <a:lvl1pPr marL="228600" marR="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solidFill>
                  <a:srgbClr val="D9117E"/>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lang="de-DE" dirty="0"/>
              <a:t>Platzhaltermotiv ersetzen</a:t>
            </a:r>
          </a:p>
        </p:txBody>
      </p:sp>
    </p:spTree>
    <p:extLst>
      <p:ext uri="{BB962C8B-B14F-4D97-AF65-F5344CB8AC3E}">
        <p14:creationId xmlns:p14="http://schemas.microsoft.com/office/powerpoint/2010/main" val="3761654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le gelb">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81FCDC8-3081-4340-AF3B-5B61880598E5}"/>
              </a:ext>
            </a:extLst>
          </p:cNvPr>
          <p:cNvSpPr/>
          <p:nvPr userDrawn="1"/>
        </p:nvSpPr>
        <p:spPr>
          <a:xfrm>
            <a:off x="-1" y="-2406"/>
            <a:ext cx="12192001" cy="686040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C9C186D-B875-45B9-9C0A-1830A52B4ADF}"/>
              </a:ext>
            </a:extLst>
          </p:cNvPr>
          <p:cNvSpPr>
            <a:spLocks noGrp="1"/>
          </p:cNvSpPr>
          <p:nvPr>
            <p:ph type="title"/>
          </p:nvPr>
        </p:nvSpPr>
        <p:spPr/>
        <p:txBody>
          <a:bodyPr/>
          <a:lstStyle>
            <a:lvl1pPr>
              <a:defRPr>
                <a:solidFill>
                  <a:schemeClr val="bg1"/>
                </a:solidFill>
              </a:defRPr>
            </a:lvl1pPr>
          </a:lstStyle>
          <a:p>
            <a:r>
              <a:rPr lang="de-DE" dirty="0"/>
              <a:t>Mastertitelformat bearbeiten</a:t>
            </a:r>
          </a:p>
        </p:txBody>
      </p:sp>
      <p:sp>
        <p:nvSpPr>
          <p:cNvPr id="6" name="Foliennummernplatzhalter 5">
            <a:extLst>
              <a:ext uri="{FF2B5EF4-FFF2-40B4-BE49-F238E27FC236}">
                <a16:creationId xmlns:a16="http://schemas.microsoft.com/office/drawing/2014/main" id="{957C04B8-FAE9-4576-9D50-12084ACA0085}"/>
              </a:ext>
            </a:extLst>
          </p:cNvPr>
          <p:cNvSpPr>
            <a:spLocks noGrp="1"/>
          </p:cNvSpPr>
          <p:nvPr>
            <p:ph type="sldNum" sz="quarter" idx="10"/>
          </p:nvPr>
        </p:nvSpPr>
        <p:spPr/>
        <p:txBody>
          <a:bodyPr/>
          <a:lstStyle/>
          <a:p>
            <a:fld id="{30ADABB7-F9A6-4A4D-9415-296AC5E687F8}" type="slidenum">
              <a:rPr lang="de-DE" smtClean="0"/>
              <a:pPr/>
              <a:t>‹Nr.›</a:t>
            </a:fld>
            <a:endParaRPr lang="de-DE" dirty="0"/>
          </a:p>
        </p:txBody>
      </p:sp>
      <p:pic>
        <p:nvPicPr>
          <p:cNvPr id="9" name="Grafik 8">
            <a:extLst>
              <a:ext uri="{FF2B5EF4-FFF2-40B4-BE49-F238E27FC236}">
                <a16:creationId xmlns:a16="http://schemas.microsoft.com/office/drawing/2014/main" id="{B6948ECD-4444-4227-81E3-3211A0E717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2"/>
          </a:xfrm>
          <a:prstGeom prst="rect">
            <a:avLst/>
          </a:prstGeom>
        </p:spPr>
      </p:pic>
      <p:sp>
        <p:nvSpPr>
          <p:cNvPr id="5" name="Tabellenplatzhalter 4">
            <a:extLst>
              <a:ext uri="{FF2B5EF4-FFF2-40B4-BE49-F238E27FC236}">
                <a16:creationId xmlns:a16="http://schemas.microsoft.com/office/drawing/2014/main" id="{FA8D24D7-34CD-4ED1-8141-89BC9C1FC26A}"/>
              </a:ext>
            </a:extLst>
          </p:cNvPr>
          <p:cNvSpPr>
            <a:spLocks noGrp="1"/>
          </p:cNvSpPr>
          <p:nvPr>
            <p:ph type="tbl" sz="quarter" idx="11"/>
          </p:nvPr>
        </p:nvSpPr>
        <p:spPr>
          <a:xfrm>
            <a:off x="695325" y="1628776"/>
            <a:ext cx="10801350" cy="4895850"/>
          </a:xfrm>
        </p:spPr>
        <p:txBody>
          <a:bodyPr/>
          <a:lstStyle/>
          <a:p>
            <a:endParaRPr lang="de-DE"/>
          </a:p>
        </p:txBody>
      </p:sp>
      <p:sp>
        <p:nvSpPr>
          <p:cNvPr id="3" name="Fußzeilenplatzhalter 2">
            <a:extLst>
              <a:ext uri="{FF2B5EF4-FFF2-40B4-BE49-F238E27FC236}">
                <a16:creationId xmlns:a16="http://schemas.microsoft.com/office/drawing/2014/main" id="{860E2FA4-B336-450E-D6C0-FA99C883B41E}"/>
              </a:ext>
            </a:extLst>
          </p:cNvPr>
          <p:cNvSpPr>
            <a:spLocks noGrp="1"/>
          </p:cNvSpPr>
          <p:nvPr>
            <p:ph type="ftr" sz="quarter" idx="12"/>
          </p:nvPr>
        </p:nvSpPr>
        <p:spPr/>
        <p:txBody>
          <a:bodyPr/>
          <a:lstStyle>
            <a:lvl1pPr>
              <a:defRPr>
                <a:solidFill>
                  <a:schemeClr val="bg1"/>
                </a:solidFill>
              </a:defRPr>
            </a:lvl1pPr>
          </a:lstStyle>
          <a:p>
            <a:r>
              <a:rPr lang="en-US"/>
              <a:t>EGU General Assembly 2024, C. Beer</a:t>
            </a:r>
            <a:endParaRPr lang="de-DE" dirty="0"/>
          </a:p>
        </p:txBody>
      </p:sp>
    </p:spTree>
    <p:extLst>
      <p:ext uri="{BB962C8B-B14F-4D97-AF65-F5344CB8AC3E}">
        <p14:creationId xmlns:p14="http://schemas.microsoft.com/office/powerpoint/2010/main" val="420735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halt 1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BE243AE-4939-4DED-AAB6-88EFB5F7C110}"/>
              </a:ext>
            </a:extLst>
          </p:cNvPr>
          <p:cNvSpPr>
            <a:spLocks noGrp="1"/>
          </p:cNvSpPr>
          <p:nvPr>
            <p:ph idx="1"/>
          </p:nvPr>
        </p:nvSpPr>
        <p:spPr>
          <a:xfrm>
            <a:off x="695325" y="1627200"/>
            <a:ext cx="10801349" cy="48958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4" name="Fußzeilenplatzhalter 3">
            <a:extLst>
              <a:ext uri="{FF2B5EF4-FFF2-40B4-BE49-F238E27FC236}">
                <a16:creationId xmlns:a16="http://schemas.microsoft.com/office/drawing/2014/main" id="{1191817E-6423-D72F-7A29-7C696C78EBEC}"/>
              </a:ext>
            </a:extLst>
          </p:cNvPr>
          <p:cNvSpPr>
            <a:spLocks noGrp="1"/>
          </p:cNvSpPr>
          <p:nvPr>
            <p:ph type="ftr" sz="quarter" idx="11"/>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4283574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le gelb Muster">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81FCDC8-3081-4340-AF3B-5B61880598E5}"/>
              </a:ext>
            </a:extLst>
          </p:cNvPr>
          <p:cNvSpPr/>
          <p:nvPr userDrawn="1"/>
        </p:nvSpPr>
        <p:spPr>
          <a:xfrm>
            <a:off x="-1" y="-2406"/>
            <a:ext cx="12192001" cy="686040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957C04B8-FAE9-4576-9D50-12084ACA0085}"/>
              </a:ext>
            </a:extLst>
          </p:cNvPr>
          <p:cNvSpPr>
            <a:spLocks noGrp="1"/>
          </p:cNvSpPr>
          <p:nvPr>
            <p:ph type="sldNum" sz="quarter" idx="10"/>
          </p:nvPr>
        </p:nvSpPr>
        <p:spPr/>
        <p:txBody>
          <a:bodyPr/>
          <a:lstStyle/>
          <a:p>
            <a:fld id="{30ADABB7-F9A6-4A4D-9415-296AC5E687F8}" type="slidenum">
              <a:rPr lang="de-DE" smtClean="0"/>
              <a:pPr/>
              <a:t>‹Nr.›</a:t>
            </a:fld>
            <a:endParaRPr lang="de-DE" dirty="0"/>
          </a:p>
        </p:txBody>
      </p:sp>
      <p:pic>
        <p:nvPicPr>
          <p:cNvPr id="9" name="Grafik 8">
            <a:extLst>
              <a:ext uri="{FF2B5EF4-FFF2-40B4-BE49-F238E27FC236}">
                <a16:creationId xmlns:a16="http://schemas.microsoft.com/office/drawing/2014/main" id="{B6948ECD-4444-4227-81E3-3211A0E717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2"/>
          </a:xfrm>
          <a:prstGeom prst="rect">
            <a:avLst/>
          </a:prstGeom>
        </p:spPr>
      </p:pic>
      <p:graphicFrame>
        <p:nvGraphicFramePr>
          <p:cNvPr id="7" name="Tabellenplatzhalter 7">
            <a:extLst>
              <a:ext uri="{FF2B5EF4-FFF2-40B4-BE49-F238E27FC236}">
                <a16:creationId xmlns:a16="http://schemas.microsoft.com/office/drawing/2014/main" id="{215C28A5-80CD-4F42-9C77-C690E11449E6}"/>
              </a:ext>
            </a:extLst>
          </p:cNvPr>
          <p:cNvGraphicFramePr>
            <a:graphicFrameLocks/>
          </p:cNvGraphicFramePr>
          <p:nvPr userDrawn="1"/>
        </p:nvGraphicFramePr>
        <p:xfrm>
          <a:off x="695325" y="1628775"/>
          <a:ext cx="10801350" cy="2941920"/>
        </p:xfrm>
        <a:graphic>
          <a:graphicData uri="http://schemas.openxmlformats.org/drawingml/2006/table">
            <a:tbl>
              <a:tblPr firstRow="1" bandRow="1">
                <a:tableStyleId>{7DF18680-E054-41AD-8BC1-D1AEF772440D}</a:tableStyleId>
              </a:tblPr>
              <a:tblGrid>
                <a:gridCol w="2160270">
                  <a:extLst>
                    <a:ext uri="{9D8B030D-6E8A-4147-A177-3AD203B41FA5}">
                      <a16:colId xmlns:a16="http://schemas.microsoft.com/office/drawing/2014/main" val="3414773314"/>
                    </a:ext>
                  </a:extLst>
                </a:gridCol>
                <a:gridCol w="2160270">
                  <a:extLst>
                    <a:ext uri="{9D8B030D-6E8A-4147-A177-3AD203B41FA5}">
                      <a16:colId xmlns:a16="http://schemas.microsoft.com/office/drawing/2014/main" val="4143605508"/>
                    </a:ext>
                  </a:extLst>
                </a:gridCol>
                <a:gridCol w="2160270">
                  <a:extLst>
                    <a:ext uri="{9D8B030D-6E8A-4147-A177-3AD203B41FA5}">
                      <a16:colId xmlns:a16="http://schemas.microsoft.com/office/drawing/2014/main" val="3205677931"/>
                    </a:ext>
                  </a:extLst>
                </a:gridCol>
                <a:gridCol w="2160270">
                  <a:extLst>
                    <a:ext uri="{9D8B030D-6E8A-4147-A177-3AD203B41FA5}">
                      <a16:colId xmlns:a16="http://schemas.microsoft.com/office/drawing/2014/main" val="51638767"/>
                    </a:ext>
                  </a:extLst>
                </a:gridCol>
                <a:gridCol w="2160270">
                  <a:extLst>
                    <a:ext uri="{9D8B030D-6E8A-4147-A177-3AD203B41FA5}">
                      <a16:colId xmlns:a16="http://schemas.microsoft.com/office/drawing/2014/main" val="41179464"/>
                    </a:ext>
                  </a:extLst>
                </a:gridCol>
              </a:tblGrid>
              <a:tr h="370840">
                <a:tc>
                  <a:txBody>
                    <a:bodyPr/>
                    <a:lstStyle/>
                    <a:p>
                      <a:r>
                        <a:rPr lang="de-DE" dirty="0">
                          <a:latin typeface="Arial" panose="020B0604020202020204" pitchFamily="34" charset="0"/>
                          <a:cs typeface="Arial" panose="020B0604020202020204" pitchFamily="34" charset="0"/>
                        </a:rPr>
                        <a:t>Titel 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a:latin typeface="Arial" panose="020B0604020202020204" pitchFamily="34" charset="0"/>
                          <a:cs typeface="Arial" panose="020B0604020202020204" pitchFamily="34" charset="0"/>
                        </a:rPr>
                        <a:t>Titel 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a:latin typeface="Arial" panose="020B0604020202020204" pitchFamily="34" charset="0"/>
                          <a:cs typeface="Arial" panose="020B0604020202020204" pitchFamily="34" charset="0"/>
                        </a:rPr>
                        <a:t>Titel 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a:latin typeface="Arial" panose="020B0604020202020204" pitchFamily="34" charset="0"/>
                          <a:cs typeface="Arial" panose="020B0604020202020204" pitchFamily="34" charset="0"/>
                        </a:rPr>
                        <a:t>Titel 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a:latin typeface="Arial" panose="020B0604020202020204" pitchFamily="34" charset="0"/>
                          <a:cs typeface="Arial" panose="020B0604020202020204" pitchFamily="34" charset="0"/>
                        </a:rPr>
                        <a:t>Titel 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0165311"/>
                  </a:ext>
                </a:extLst>
              </a:tr>
              <a:tr h="370840">
                <a:tc>
                  <a:txBody>
                    <a:bodyPr/>
                    <a:lstStyle/>
                    <a:p>
                      <a:r>
                        <a:rPr lang="de-DE" dirty="0">
                          <a:latin typeface="Arial" panose="020B0604020202020204" pitchFamily="34" charset="0"/>
                          <a:cs typeface="Arial" panose="020B0604020202020204" pitchFamily="34" charset="0"/>
                        </a:rPr>
                        <a:t>Inhalt 1.1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2.1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3.1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4.1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5.1</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656140927"/>
                  </a:ext>
                </a:extLst>
              </a:tr>
              <a:tr h="370840">
                <a:tc>
                  <a:txBody>
                    <a:bodyPr/>
                    <a:lstStyle/>
                    <a:p>
                      <a:r>
                        <a:rPr lang="de-DE" dirty="0">
                          <a:latin typeface="Arial" panose="020B0604020202020204" pitchFamily="34" charset="0"/>
                          <a:cs typeface="Arial" panose="020B0604020202020204" pitchFamily="34" charset="0"/>
                        </a:rPr>
                        <a:t>Inhalt 1.2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80000"/>
                      </a:schemeClr>
                    </a:solidFill>
                  </a:tcPr>
                </a:tc>
                <a:tc>
                  <a:txBody>
                    <a:bodyPr/>
                    <a:lstStyle/>
                    <a:p>
                      <a:r>
                        <a:rPr lang="de-DE" dirty="0">
                          <a:latin typeface="Arial" panose="020B0604020202020204" pitchFamily="34" charset="0"/>
                          <a:cs typeface="Arial" panose="020B0604020202020204" pitchFamily="34" charset="0"/>
                        </a:rPr>
                        <a:t>Inhalt 2.2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80000"/>
                      </a:schemeClr>
                    </a:solidFill>
                  </a:tcPr>
                </a:tc>
                <a:tc>
                  <a:txBody>
                    <a:bodyPr/>
                    <a:lstStyle/>
                    <a:p>
                      <a:r>
                        <a:rPr lang="de-DE" dirty="0">
                          <a:latin typeface="Arial" panose="020B0604020202020204" pitchFamily="34" charset="0"/>
                          <a:cs typeface="Arial" panose="020B0604020202020204" pitchFamily="34" charset="0"/>
                        </a:rPr>
                        <a:t>Inhalt 3.2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80000"/>
                      </a:schemeClr>
                    </a:solidFill>
                  </a:tcPr>
                </a:tc>
                <a:tc>
                  <a:txBody>
                    <a:bodyPr/>
                    <a:lstStyle/>
                    <a:p>
                      <a:r>
                        <a:rPr lang="de-DE" dirty="0">
                          <a:latin typeface="Arial" panose="020B0604020202020204" pitchFamily="34" charset="0"/>
                          <a:cs typeface="Arial" panose="020B0604020202020204" pitchFamily="34" charset="0"/>
                        </a:rPr>
                        <a:t>Inhalt 4.2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80000"/>
                      </a:schemeClr>
                    </a:solidFill>
                  </a:tcPr>
                </a:tc>
                <a:tc>
                  <a:txBody>
                    <a:bodyPr/>
                    <a:lstStyle/>
                    <a:p>
                      <a:r>
                        <a:rPr lang="de-DE" dirty="0">
                          <a:latin typeface="Arial" panose="020B0604020202020204" pitchFamily="34" charset="0"/>
                          <a:cs typeface="Arial" panose="020B0604020202020204" pitchFamily="34" charset="0"/>
                        </a:rPr>
                        <a:t>Inhalt 5.2</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80000"/>
                      </a:schemeClr>
                    </a:solidFill>
                  </a:tcPr>
                </a:tc>
                <a:extLst>
                  <a:ext uri="{0D108BD9-81ED-4DB2-BD59-A6C34878D82A}">
                    <a16:rowId xmlns:a16="http://schemas.microsoft.com/office/drawing/2014/main" val="749801091"/>
                  </a:ext>
                </a:extLst>
              </a:tr>
              <a:tr h="370840">
                <a:tc>
                  <a:txBody>
                    <a:bodyPr/>
                    <a:lstStyle/>
                    <a:p>
                      <a:r>
                        <a:rPr lang="de-DE" dirty="0">
                          <a:latin typeface="Arial" panose="020B0604020202020204" pitchFamily="34" charset="0"/>
                          <a:cs typeface="Arial" panose="020B0604020202020204" pitchFamily="34" charset="0"/>
                        </a:rPr>
                        <a:t>Inhalt 1.3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2.3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3.3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4.3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5.3</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879492290"/>
                  </a:ext>
                </a:extLst>
              </a:tr>
              <a:tr h="370840">
                <a:tc>
                  <a:txBody>
                    <a:bodyPr/>
                    <a:lstStyle/>
                    <a:p>
                      <a:r>
                        <a:rPr lang="de-DE" dirty="0">
                          <a:latin typeface="Arial" panose="020B0604020202020204" pitchFamily="34" charset="0"/>
                          <a:cs typeface="Arial" panose="020B0604020202020204" pitchFamily="34" charset="0"/>
                        </a:rPr>
                        <a:t>Inhalt 1.4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80000"/>
                      </a:schemeClr>
                    </a:solidFill>
                  </a:tcPr>
                </a:tc>
                <a:tc>
                  <a:txBody>
                    <a:bodyPr/>
                    <a:lstStyle/>
                    <a:p>
                      <a:r>
                        <a:rPr lang="de-DE" dirty="0">
                          <a:latin typeface="Arial" panose="020B0604020202020204" pitchFamily="34" charset="0"/>
                          <a:cs typeface="Arial" panose="020B0604020202020204" pitchFamily="34" charset="0"/>
                        </a:rPr>
                        <a:t>Inhalt 2.4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80000"/>
                      </a:schemeClr>
                    </a:solidFill>
                  </a:tcPr>
                </a:tc>
                <a:tc>
                  <a:txBody>
                    <a:bodyPr/>
                    <a:lstStyle/>
                    <a:p>
                      <a:r>
                        <a:rPr lang="de-DE" dirty="0">
                          <a:latin typeface="Arial" panose="020B0604020202020204" pitchFamily="34" charset="0"/>
                          <a:cs typeface="Arial" panose="020B0604020202020204" pitchFamily="34" charset="0"/>
                        </a:rPr>
                        <a:t>Inhalt 3.4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80000"/>
                      </a:schemeClr>
                    </a:solidFill>
                  </a:tcPr>
                </a:tc>
                <a:tc>
                  <a:txBody>
                    <a:bodyPr/>
                    <a:lstStyle/>
                    <a:p>
                      <a:r>
                        <a:rPr lang="de-DE" dirty="0">
                          <a:latin typeface="Arial" panose="020B0604020202020204" pitchFamily="34" charset="0"/>
                          <a:cs typeface="Arial" panose="020B0604020202020204" pitchFamily="34" charset="0"/>
                        </a:rPr>
                        <a:t>Inhalt 4.4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80000"/>
                      </a:schemeClr>
                    </a:solidFill>
                  </a:tcPr>
                </a:tc>
                <a:tc>
                  <a:txBody>
                    <a:bodyPr/>
                    <a:lstStyle/>
                    <a:p>
                      <a:r>
                        <a:rPr lang="de-DE" dirty="0">
                          <a:latin typeface="Arial" panose="020B0604020202020204" pitchFamily="34" charset="0"/>
                          <a:cs typeface="Arial" panose="020B0604020202020204" pitchFamily="34" charset="0"/>
                        </a:rPr>
                        <a:t>Inhalt 5.4</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80000"/>
                      </a:schemeClr>
                    </a:solidFill>
                  </a:tcPr>
                </a:tc>
                <a:extLst>
                  <a:ext uri="{0D108BD9-81ED-4DB2-BD59-A6C34878D82A}">
                    <a16:rowId xmlns:a16="http://schemas.microsoft.com/office/drawing/2014/main" val="3394470182"/>
                  </a:ext>
                </a:extLst>
              </a:tr>
              <a:tr h="370840">
                <a:tc>
                  <a:txBody>
                    <a:bodyPr/>
                    <a:lstStyle/>
                    <a:p>
                      <a:r>
                        <a:rPr lang="de-DE" dirty="0">
                          <a:latin typeface="Arial" panose="020B0604020202020204" pitchFamily="34" charset="0"/>
                          <a:cs typeface="Arial" panose="020B0604020202020204" pitchFamily="34" charset="0"/>
                        </a:rPr>
                        <a:t>Inhalt 1.5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2.5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3.5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4.5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tc>
                  <a:txBody>
                    <a:bodyPr/>
                    <a:lstStyle/>
                    <a:p>
                      <a:r>
                        <a:rPr lang="de-DE" dirty="0">
                          <a:latin typeface="Arial" panose="020B0604020202020204" pitchFamily="34" charset="0"/>
                          <a:cs typeface="Arial" panose="020B0604020202020204" pitchFamily="34" charset="0"/>
                        </a:rPr>
                        <a:t>Inhalt 5.5</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50000"/>
                      </a:schemeClr>
                    </a:solidFill>
                  </a:tcPr>
                </a:tc>
                <a:extLst>
                  <a:ext uri="{0D108BD9-81ED-4DB2-BD59-A6C34878D82A}">
                    <a16:rowId xmlns:a16="http://schemas.microsoft.com/office/drawing/2014/main" val="1197931053"/>
                  </a:ext>
                </a:extLst>
              </a:tr>
            </a:tbl>
          </a:graphicData>
        </a:graphic>
      </p:graphicFrame>
      <p:sp>
        <p:nvSpPr>
          <p:cNvPr id="10" name="Textfeld 9">
            <a:extLst>
              <a:ext uri="{FF2B5EF4-FFF2-40B4-BE49-F238E27FC236}">
                <a16:creationId xmlns:a16="http://schemas.microsoft.com/office/drawing/2014/main" id="{598141AE-B519-4BF8-86A2-54973B0ADDE5}"/>
              </a:ext>
            </a:extLst>
          </p:cNvPr>
          <p:cNvSpPr txBox="1"/>
          <p:nvPr userDrawn="1"/>
        </p:nvSpPr>
        <p:spPr>
          <a:xfrm>
            <a:off x="695325" y="333375"/>
            <a:ext cx="10056092" cy="985286"/>
          </a:xfrm>
          <a:prstGeom prst="rect">
            <a:avLst/>
          </a:prstGeom>
          <a:noFill/>
        </p:spPr>
        <p:txBody>
          <a:bodyPr wrap="square" rtlCol="0" anchor="t">
            <a:noAutofit/>
          </a:bodyPr>
          <a:lstStyle/>
          <a:p>
            <a:pPr>
              <a:lnSpc>
                <a:spcPct val="90000"/>
              </a:lnSpc>
            </a:pPr>
            <a:r>
              <a:rPr lang="de-DE" sz="2800" b="1" dirty="0">
                <a:solidFill>
                  <a:schemeClr val="bg1"/>
                </a:solidFill>
                <a:latin typeface="Arial" panose="020B0604020202020204" pitchFamily="34" charset="0"/>
                <a:cs typeface="Arial" panose="020B0604020202020204" pitchFamily="34" charset="0"/>
              </a:rPr>
              <a:t>Mustertabelle</a:t>
            </a:r>
          </a:p>
        </p:txBody>
      </p:sp>
      <p:sp>
        <p:nvSpPr>
          <p:cNvPr id="2" name="Fußzeilenplatzhalter 1">
            <a:extLst>
              <a:ext uri="{FF2B5EF4-FFF2-40B4-BE49-F238E27FC236}">
                <a16:creationId xmlns:a16="http://schemas.microsoft.com/office/drawing/2014/main" id="{D75B4983-3911-6B34-D420-98DD812B0D00}"/>
              </a:ext>
            </a:extLst>
          </p:cNvPr>
          <p:cNvSpPr>
            <a:spLocks noGrp="1"/>
          </p:cNvSpPr>
          <p:nvPr>
            <p:ph type="ftr" sz="quarter" idx="11"/>
          </p:nvPr>
        </p:nvSpPr>
        <p:spPr/>
        <p:txBody>
          <a:bodyPr/>
          <a:lstStyle>
            <a:lvl1pPr>
              <a:defRPr>
                <a:solidFill>
                  <a:schemeClr val="bg1"/>
                </a:solidFill>
              </a:defRPr>
            </a:lvl1pPr>
          </a:lstStyle>
          <a:p>
            <a:r>
              <a:rPr lang="en-US"/>
              <a:t>EGU General Assembly 2024, C. Beer</a:t>
            </a:r>
            <a:endParaRPr lang="de-DE" dirty="0"/>
          </a:p>
        </p:txBody>
      </p:sp>
    </p:spTree>
    <p:extLst>
      <p:ext uri="{BB962C8B-B14F-4D97-AF65-F5344CB8AC3E}">
        <p14:creationId xmlns:p14="http://schemas.microsoft.com/office/powerpoint/2010/main" val="864166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ollbild">
    <p:bg>
      <p:bgPr>
        <a:solidFill>
          <a:schemeClr val="bg1"/>
        </a:solidFill>
        <a:effectLst/>
      </p:bgPr>
    </p:bg>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C2226DF2-778A-4612-9F78-6765D18406C1}"/>
              </a:ext>
            </a:extLst>
          </p:cNvPr>
          <p:cNvSpPr>
            <a:spLocks noGrp="1"/>
          </p:cNvSpPr>
          <p:nvPr>
            <p:ph type="pic" sz="quarter" idx="11" hasCustomPrompt="1"/>
          </p:nvPr>
        </p:nvSpPr>
        <p:spPr>
          <a:xfrm>
            <a:off x="-1" y="0"/>
            <a:ext cx="12192001" cy="6858000"/>
          </a:xfrm>
          <a:solidFill>
            <a:schemeClr val="accent6">
              <a:lumMod val="40000"/>
              <a:lumOff val="60000"/>
            </a:schemeClr>
          </a:solidFill>
        </p:spPr>
        <p:txBody>
          <a:bodyPr/>
          <a:lstStyle>
            <a:lvl1pPr marL="0" marR="0" indent="0" algn="l" defTabSz="914400" rtl="0" eaLnBrk="1" fontAlgn="auto" latinLnBrk="0" hangingPunct="1">
              <a:lnSpc>
                <a:spcPct val="100000"/>
              </a:lnSpc>
              <a:spcBef>
                <a:spcPts val="1000"/>
              </a:spcBef>
              <a:spcAft>
                <a:spcPts val="0"/>
              </a:spcAft>
              <a:buClrTx/>
              <a:buSzTx/>
              <a:buFont typeface="Wingdings" panose="05000000000000000000" pitchFamily="2" charset="2"/>
              <a:buNone/>
              <a:tabLst/>
              <a:defRPr>
                <a:solidFill>
                  <a:srgbClr val="D9117E"/>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lang="de-DE" dirty="0"/>
              <a:t>Platzhaltermotiv ersetzen</a:t>
            </a:r>
          </a:p>
        </p:txBody>
      </p:sp>
      <p:sp>
        <p:nvSpPr>
          <p:cNvPr id="5" name="Textplatzhalter 9">
            <a:extLst>
              <a:ext uri="{FF2B5EF4-FFF2-40B4-BE49-F238E27FC236}">
                <a16:creationId xmlns:a16="http://schemas.microsoft.com/office/drawing/2014/main" id="{87F97911-DA70-4C70-822A-1814FBD79CB6}"/>
              </a:ext>
            </a:extLst>
          </p:cNvPr>
          <p:cNvSpPr>
            <a:spLocks noGrp="1"/>
          </p:cNvSpPr>
          <p:nvPr>
            <p:ph type="body" sz="quarter" idx="13"/>
          </p:nvPr>
        </p:nvSpPr>
        <p:spPr>
          <a:xfrm>
            <a:off x="10983600" y="302400"/>
            <a:ext cx="943200" cy="781200"/>
          </a:xfrm>
          <a:blipFill>
            <a:blip r:embed="rId2"/>
            <a:stretch>
              <a:fillRect/>
            </a:stretch>
          </a:blipFill>
        </p:spPr>
        <p:txBody>
          <a:bodyPr>
            <a:normAutofit/>
          </a:bodyPr>
          <a:lstStyle>
            <a:lvl1pPr>
              <a:defRPr sz="100">
                <a:solidFill>
                  <a:schemeClr val="tx1">
                    <a:alpha val="0"/>
                  </a:schemeClr>
                </a:solidFill>
              </a:defRPr>
            </a:lvl1pPr>
          </a:lstStyle>
          <a:p>
            <a:pPr lvl="0"/>
            <a:endParaRPr lang="de-DE" dirty="0"/>
          </a:p>
        </p:txBody>
      </p:sp>
      <p:sp>
        <p:nvSpPr>
          <p:cNvPr id="6" name="Foliennummernplatzhalter 5">
            <a:extLst>
              <a:ext uri="{FF2B5EF4-FFF2-40B4-BE49-F238E27FC236}">
                <a16:creationId xmlns:a16="http://schemas.microsoft.com/office/drawing/2014/main" id="{C37EBD16-097C-4A05-9018-8E3005584EB2}"/>
              </a:ext>
            </a:extLst>
          </p:cNvPr>
          <p:cNvSpPr>
            <a:spLocks noGrp="1"/>
          </p:cNvSpPr>
          <p:nvPr>
            <p:ph type="sldNum" sz="quarter" idx="4"/>
          </p:nvPr>
        </p:nvSpPr>
        <p:spPr>
          <a:xfrm>
            <a:off x="0" y="5342399"/>
            <a:ext cx="288000" cy="1440000"/>
          </a:xfrm>
          <a:prstGeom prst="rect">
            <a:avLst/>
          </a:prstGeom>
        </p:spPr>
        <p:txBody>
          <a:bodyPr vert="horz" wrap="none" lIns="36000" tIns="90000" rIns="36000" bIns="90000" rtlCol="0" anchor="b">
            <a:normAutofit/>
          </a:bodyPr>
          <a:lstStyle>
            <a:lvl1pPr algn="ctr">
              <a:defRPr sz="1200">
                <a:solidFill>
                  <a:schemeClr val="bg1"/>
                </a:solidFill>
                <a:latin typeface="Arial" panose="020B0604020202020204" pitchFamily="34" charset="0"/>
                <a:cs typeface="Arial" panose="020B0604020202020204" pitchFamily="34" charset="0"/>
              </a:defRPr>
            </a:lvl1pPr>
          </a:lstStyle>
          <a:p>
            <a:fld id="{30ADABB7-F9A6-4A4D-9415-296AC5E687F8}" type="slidenum">
              <a:rPr lang="de-DE" smtClean="0"/>
              <a:pPr/>
              <a:t>‹Nr.›</a:t>
            </a:fld>
            <a:endParaRPr lang="de-DE" dirty="0"/>
          </a:p>
        </p:txBody>
      </p:sp>
      <p:sp>
        <p:nvSpPr>
          <p:cNvPr id="2" name="Fußzeilenplatzhalter 1">
            <a:extLst>
              <a:ext uri="{FF2B5EF4-FFF2-40B4-BE49-F238E27FC236}">
                <a16:creationId xmlns:a16="http://schemas.microsoft.com/office/drawing/2014/main" id="{FD7813AC-780E-0FEE-8DD2-961C8464CAC9}"/>
              </a:ext>
            </a:extLst>
          </p:cNvPr>
          <p:cNvSpPr>
            <a:spLocks noGrp="1"/>
          </p:cNvSpPr>
          <p:nvPr>
            <p:ph type="ftr" sz="quarter" idx="14"/>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116205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2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BE243AE-4939-4DED-AAB6-88EFB5F7C110}"/>
              </a:ext>
            </a:extLst>
          </p:cNvPr>
          <p:cNvSpPr>
            <a:spLocks noGrp="1"/>
          </p:cNvSpPr>
          <p:nvPr>
            <p:ph idx="1"/>
          </p:nvPr>
        </p:nvSpPr>
        <p:spPr>
          <a:xfrm>
            <a:off x="695325" y="2095625"/>
            <a:ext cx="10801349" cy="4428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10" name="Textplatzhalter 23">
            <a:extLst>
              <a:ext uri="{FF2B5EF4-FFF2-40B4-BE49-F238E27FC236}">
                <a16:creationId xmlns:a16="http://schemas.microsoft.com/office/drawing/2014/main" id="{19A4112A-F23E-4E93-B0DE-E0650E1BFC4F}"/>
              </a:ext>
            </a:extLst>
          </p:cNvPr>
          <p:cNvSpPr>
            <a:spLocks noGrp="1"/>
          </p:cNvSpPr>
          <p:nvPr>
            <p:ph type="body" sz="quarter" idx="17"/>
          </p:nvPr>
        </p:nvSpPr>
        <p:spPr>
          <a:xfrm>
            <a:off x="695325" y="1487788"/>
            <a:ext cx="3482038" cy="439824"/>
          </a:xfrm>
          <a:solidFill>
            <a:schemeClr val="accent1"/>
          </a:solidFill>
        </p:spPr>
        <p:txBody>
          <a:bodyPr wrap="square" anchor="ctr">
            <a:normAutofit/>
          </a:bodyPr>
          <a:lstStyle>
            <a:lvl1pPr marL="0" indent="0">
              <a:buNone/>
              <a:defRPr sz="1800" b="1">
                <a:solidFill>
                  <a:schemeClr val="bg1"/>
                </a:solidFill>
              </a:defRPr>
            </a:lvl1pPr>
          </a:lstStyle>
          <a:p>
            <a:pPr lvl="0"/>
            <a:r>
              <a:rPr lang="de-DE" dirty="0"/>
              <a:t>Mastertextformat</a:t>
            </a:r>
          </a:p>
        </p:txBody>
      </p:sp>
      <p:sp>
        <p:nvSpPr>
          <p:cNvPr id="4" name="Fußzeilenplatzhalter 3">
            <a:extLst>
              <a:ext uri="{FF2B5EF4-FFF2-40B4-BE49-F238E27FC236}">
                <a16:creationId xmlns:a16="http://schemas.microsoft.com/office/drawing/2014/main" id="{84E99B02-7125-B0DB-A965-82CB442B297A}"/>
              </a:ext>
            </a:extLst>
          </p:cNvPr>
          <p:cNvSpPr>
            <a:spLocks noGrp="1"/>
          </p:cNvSpPr>
          <p:nvPr>
            <p:ph type="ftr" sz="quarter" idx="18"/>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105169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3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BE243AE-4939-4DED-AAB6-88EFB5F7C110}"/>
              </a:ext>
            </a:extLst>
          </p:cNvPr>
          <p:cNvSpPr>
            <a:spLocks noGrp="1"/>
          </p:cNvSpPr>
          <p:nvPr>
            <p:ph idx="1"/>
          </p:nvPr>
        </p:nvSpPr>
        <p:spPr>
          <a:xfrm>
            <a:off x="695325" y="2095625"/>
            <a:ext cx="5400675" cy="185073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10" name="Textplatzhalter 23">
            <a:extLst>
              <a:ext uri="{FF2B5EF4-FFF2-40B4-BE49-F238E27FC236}">
                <a16:creationId xmlns:a16="http://schemas.microsoft.com/office/drawing/2014/main" id="{19A4112A-F23E-4E93-B0DE-E0650E1BFC4F}"/>
              </a:ext>
            </a:extLst>
          </p:cNvPr>
          <p:cNvSpPr>
            <a:spLocks noGrp="1"/>
          </p:cNvSpPr>
          <p:nvPr>
            <p:ph type="body" sz="quarter" idx="17"/>
          </p:nvPr>
        </p:nvSpPr>
        <p:spPr>
          <a:xfrm>
            <a:off x="695325" y="1487788"/>
            <a:ext cx="3482038" cy="439824"/>
          </a:xfrm>
          <a:solidFill>
            <a:schemeClr val="accent1"/>
          </a:solidFill>
        </p:spPr>
        <p:txBody>
          <a:bodyPr wrap="square" anchor="ctr">
            <a:normAutofit/>
          </a:bodyPr>
          <a:lstStyle>
            <a:lvl1pPr marL="0" indent="0">
              <a:buNone/>
              <a:defRPr sz="1800" b="1">
                <a:solidFill>
                  <a:schemeClr val="bg1"/>
                </a:solidFill>
              </a:defRPr>
            </a:lvl1pPr>
          </a:lstStyle>
          <a:p>
            <a:pPr lvl="0"/>
            <a:r>
              <a:rPr lang="de-DE" dirty="0"/>
              <a:t>Mastertextformat</a:t>
            </a:r>
          </a:p>
        </p:txBody>
      </p:sp>
      <p:sp>
        <p:nvSpPr>
          <p:cNvPr id="11" name="Inhaltsplatzhalter 2">
            <a:extLst>
              <a:ext uri="{FF2B5EF4-FFF2-40B4-BE49-F238E27FC236}">
                <a16:creationId xmlns:a16="http://schemas.microsoft.com/office/drawing/2014/main" id="{71A67A15-EB3D-B357-6153-033E99D34267}"/>
              </a:ext>
            </a:extLst>
          </p:cNvPr>
          <p:cNvSpPr>
            <a:spLocks noGrp="1"/>
          </p:cNvSpPr>
          <p:nvPr>
            <p:ph idx="18"/>
          </p:nvPr>
        </p:nvSpPr>
        <p:spPr>
          <a:xfrm>
            <a:off x="695325" y="4673892"/>
            <a:ext cx="5400675" cy="185073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23">
            <a:extLst>
              <a:ext uri="{FF2B5EF4-FFF2-40B4-BE49-F238E27FC236}">
                <a16:creationId xmlns:a16="http://schemas.microsoft.com/office/drawing/2014/main" id="{7951DB75-C581-BF8A-0FC7-DF33D2FBE043}"/>
              </a:ext>
            </a:extLst>
          </p:cNvPr>
          <p:cNvSpPr>
            <a:spLocks noGrp="1"/>
          </p:cNvSpPr>
          <p:nvPr>
            <p:ph type="body" sz="quarter" idx="19"/>
          </p:nvPr>
        </p:nvSpPr>
        <p:spPr>
          <a:xfrm>
            <a:off x="695325" y="4066055"/>
            <a:ext cx="3482038" cy="439824"/>
          </a:xfrm>
          <a:solidFill>
            <a:schemeClr val="accent1"/>
          </a:solidFill>
        </p:spPr>
        <p:txBody>
          <a:bodyPr wrap="square" anchor="ctr">
            <a:normAutofit/>
          </a:bodyPr>
          <a:lstStyle>
            <a:lvl1pPr marL="0" indent="0">
              <a:buNone/>
              <a:defRPr sz="1800" b="1">
                <a:solidFill>
                  <a:schemeClr val="bg1"/>
                </a:solidFill>
              </a:defRPr>
            </a:lvl1pPr>
          </a:lstStyle>
          <a:p>
            <a:pPr lvl="0"/>
            <a:r>
              <a:rPr lang="de-DE" dirty="0"/>
              <a:t>Mastertextformat</a:t>
            </a:r>
          </a:p>
        </p:txBody>
      </p:sp>
      <p:sp>
        <p:nvSpPr>
          <p:cNvPr id="5" name="Bildplatzhalter 4">
            <a:extLst>
              <a:ext uri="{FF2B5EF4-FFF2-40B4-BE49-F238E27FC236}">
                <a16:creationId xmlns:a16="http://schemas.microsoft.com/office/drawing/2014/main" id="{12C0EA8B-EF64-0432-2FB0-872635D2E4FA}"/>
              </a:ext>
            </a:extLst>
          </p:cNvPr>
          <p:cNvSpPr>
            <a:spLocks noGrp="1"/>
          </p:cNvSpPr>
          <p:nvPr>
            <p:ph type="pic" sz="quarter" idx="20" hasCustomPrompt="1"/>
          </p:nvPr>
        </p:nvSpPr>
        <p:spPr>
          <a:xfrm>
            <a:off x="6340475" y="1487788"/>
            <a:ext cx="5156200" cy="5036837"/>
          </a:xfrm>
          <a:solidFill>
            <a:schemeClr val="accent6">
              <a:lumMod val="40000"/>
              <a:lumOff val="60000"/>
            </a:schemeClr>
          </a:solidFill>
        </p:spPr>
        <p:txBody>
          <a:bodyPr/>
          <a:lstStyle>
            <a:lvl1pPr>
              <a:defRPr>
                <a:solidFill>
                  <a:srgbClr val="D9117E"/>
                </a:solidFill>
              </a:defRPr>
            </a:lvl1pPr>
          </a:lstStyle>
          <a:p>
            <a:r>
              <a:rPr lang="de-DE" dirty="0"/>
              <a:t>Platzhaltermotiv ersetzen</a:t>
            </a:r>
          </a:p>
        </p:txBody>
      </p:sp>
      <p:sp>
        <p:nvSpPr>
          <p:cNvPr id="4" name="Fußzeilenplatzhalter 3">
            <a:extLst>
              <a:ext uri="{FF2B5EF4-FFF2-40B4-BE49-F238E27FC236}">
                <a16:creationId xmlns:a16="http://schemas.microsoft.com/office/drawing/2014/main" id="{1EBECCF2-24E5-51A8-E7D9-E053B81C2C01}"/>
              </a:ext>
            </a:extLst>
          </p:cNvPr>
          <p:cNvSpPr>
            <a:spLocks noGrp="1"/>
          </p:cNvSpPr>
          <p:nvPr>
            <p:ph type="ftr" sz="quarter" idx="21"/>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411790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4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BE243AE-4939-4DED-AAB6-88EFB5F7C110}"/>
              </a:ext>
            </a:extLst>
          </p:cNvPr>
          <p:cNvSpPr>
            <a:spLocks noGrp="1"/>
          </p:cNvSpPr>
          <p:nvPr>
            <p:ph idx="1"/>
          </p:nvPr>
        </p:nvSpPr>
        <p:spPr>
          <a:xfrm>
            <a:off x="695325" y="1628775"/>
            <a:ext cx="10801349" cy="33790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12" name="Textplatzhalter 20">
            <a:extLst>
              <a:ext uri="{FF2B5EF4-FFF2-40B4-BE49-F238E27FC236}">
                <a16:creationId xmlns:a16="http://schemas.microsoft.com/office/drawing/2014/main" id="{783FE90B-8144-4EE7-83DD-1BF890852B5C}"/>
              </a:ext>
            </a:extLst>
          </p:cNvPr>
          <p:cNvSpPr>
            <a:spLocks noGrp="1"/>
          </p:cNvSpPr>
          <p:nvPr>
            <p:ph type="body" sz="quarter" idx="16"/>
          </p:nvPr>
        </p:nvSpPr>
        <p:spPr>
          <a:xfrm>
            <a:off x="287999" y="5245768"/>
            <a:ext cx="11208676" cy="1278857"/>
          </a:xfrm>
          <a:solidFill>
            <a:schemeClr val="accent1">
              <a:lumMod val="50000"/>
            </a:schemeClr>
          </a:solidFill>
        </p:spPr>
        <p:txBody>
          <a:bodyPr tIns="144000"/>
          <a:lstStyle>
            <a:lvl1pPr marL="539750" indent="-231775" defTabSz="539750">
              <a:lnSpc>
                <a:spcPct val="100000"/>
              </a:lnSpc>
              <a:spcBef>
                <a:spcPts val="0"/>
              </a:spcBef>
              <a:defRPr sz="2000">
                <a:solidFill>
                  <a:schemeClr val="bg1"/>
                </a:solidFill>
              </a:defRPr>
            </a:lvl1pPr>
            <a:lvl2pPr marL="539750" indent="-231775" defTabSz="539750">
              <a:lnSpc>
                <a:spcPct val="100000"/>
              </a:lnSpc>
              <a:spcBef>
                <a:spcPts val="0"/>
              </a:spcBef>
              <a:defRPr sz="1800">
                <a:solidFill>
                  <a:schemeClr val="bg1"/>
                </a:solidFill>
              </a:defRPr>
            </a:lvl2pPr>
            <a:lvl3pPr marL="539750" indent="-231775" defTabSz="539750">
              <a:lnSpc>
                <a:spcPct val="100000"/>
              </a:lnSpc>
              <a:spcBef>
                <a:spcPts val="0"/>
              </a:spcBef>
              <a:defRPr sz="1600">
                <a:solidFill>
                  <a:schemeClr val="bg1"/>
                </a:solidFill>
              </a:defRPr>
            </a:lvl3pPr>
            <a:lvl4pPr marL="539750" indent="-231775" defTabSz="539750">
              <a:defRPr/>
            </a:lvl4pPr>
            <a:lvl5pPr marL="539750" indent="-231775" defTabSz="539750">
              <a:defRPr/>
            </a:lvl5pPr>
          </a:lstStyle>
          <a:p>
            <a:pPr lvl="0"/>
            <a:r>
              <a:rPr lang="de-DE" dirty="0"/>
              <a:t>Mastertextformat bearbeiten</a:t>
            </a:r>
          </a:p>
          <a:p>
            <a:pPr lvl="1"/>
            <a:r>
              <a:rPr lang="de-DE" dirty="0"/>
              <a:t>Zweite Ebene</a:t>
            </a:r>
          </a:p>
          <a:p>
            <a:pPr lvl="2"/>
            <a:r>
              <a:rPr lang="de-DE" dirty="0"/>
              <a:t>Dritte Ebene</a:t>
            </a:r>
          </a:p>
        </p:txBody>
      </p:sp>
      <p:sp>
        <p:nvSpPr>
          <p:cNvPr id="4" name="Fußzeilenplatzhalter 3">
            <a:extLst>
              <a:ext uri="{FF2B5EF4-FFF2-40B4-BE49-F238E27FC236}">
                <a16:creationId xmlns:a16="http://schemas.microsoft.com/office/drawing/2014/main" id="{53E07709-F5D6-04F5-13BA-175ED8526457}"/>
              </a:ext>
            </a:extLst>
          </p:cNvPr>
          <p:cNvSpPr>
            <a:spLocks noGrp="1"/>
          </p:cNvSpPr>
          <p:nvPr>
            <p:ph type="ftr" sz="quarter" idx="17"/>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129131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5 blau">
    <p:spTree>
      <p:nvGrpSpPr>
        <p:cNvPr id="1" name=""/>
        <p:cNvGrpSpPr/>
        <p:nvPr/>
      </p:nvGrpSpPr>
      <p:grpSpPr>
        <a:xfrm>
          <a:off x="0" y="0"/>
          <a:ext cx="0" cy="0"/>
          <a:chOff x="0" y="0"/>
          <a:chExt cx="0" cy="0"/>
        </a:xfrm>
      </p:grpSpPr>
      <p:sp>
        <p:nvSpPr>
          <p:cNvPr id="25" name="Rechteck 24">
            <a:extLst>
              <a:ext uri="{FF2B5EF4-FFF2-40B4-BE49-F238E27FC236}">
                <a16:creationId xmlns:a16="http://schemas.microsoft.com/office/drawing/2014/main" id="{1B6BF6A4-FC91-4167-8F07-41431B226865}"/>
              </a:ext>
            </a:extLst>
          </p:cNvPr>
          <p:cNvSpPr/>
          <p:nvPr userDrawn="1"/>
        </p:nvSpPr>
        <p:spPr>
          <a:xfrm>
            <a:off x="-1" y="0"/>
            <a:ext cx="288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4C7D4156-B9EE-48B3-B002-FF1BD1B4E91C}"/>
              </a:ext>
            </a:extLst>
          </p:cNvPr>
          <p:cNvSpPr>
            <a:spLocks noGrp="1"/>
          </p:cNvSpPr>
          <p:nvPr>
            <p:ph type="title"/>
          </p:nvPr>
        </p:nvSpPr>
        <p:spPr>
          <a:xfrm>
            <a:off x="695325" y="333375"/>
            <a:ext cx="10054800" cy="986400"/>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9B605818-BCB5-4851-918D-4380EE7BB996}"/>
              </a:ext>
            </a:extLst>
          </p:cNvPr>
          <p:cNvSpPr>
            <a:spLocks noGrp="1"/>
          </p:cNvSpPr>
          <p:nvPr>
            <p:ph type="body" idx="1"/>
          </p:nvPr>
        </p:nvSpPr>
        <p:spPr>
          <a:xfrm>
            <a:off x="695326" y="2095626"/>
            <a:ext cx="3482038" cy="823912"/>
          </a:xfrm>
          <a:solidFill>
            <a:schemeClr val="bg1">
              <a:lumMod val="95000"/>
            </a:schemeClr>
          </a:solidFill>
        </p:spPr>
        <p:txBody>
          <a:bodyPr anchor="ctr">
            <a:normAutofit/>
          </a:bodyPr>
          <a:lstStyle>
            <a:lvl1pPr marL="0" indent="0" algn="ctr">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0" name="Foliennummernplatzhalter 9">
            <a:extLst>
              <a:ext uri="{FF2B5EF4-FFF2-40B4-BE49-F238E27FC236}">
                <a16:creationId xmlns:a16="http://schemas.microsoft.com/office/drawing/2014/main" id="{8BAA6193-522B-4DE7-B07C-2474178A85A4}"/>
              </a:ext>
            </a:extLst>
          </p:cNvPr>
          <p:cNvSpPr>
            <a:spLocks noGrp="1"/>
          </p:cNvSpPr>
          <p:nvPr>
            <p:ph type="sldNum" sz="quarter" idx="10"/>
          </p:nvPr>
        </p:nvSpPr>
        <p:spPr/>
        <p:txBody>
          <a:bodyPr/>
          <a:lstStyle/>
          <a:p>
            <a:fld id="{30ADABB7-F9A6-4A4D-9415-296AC5E687F8}" type="slidenum">
              <a:rPr lang="de-DE" smtClean="0"/>
              <a:pPr/>
              <a:t>‹Nr.›</a:t>
            </a:fld>
            <a:endParaRPr lang="de-DE"/>
          </a:p>
        </p:txBody>
      </p:sp>
      <p:sp>
        <p:nvSpPr>
          <p:cNvPr id="13" name="Textplatzhalter 2">
            <a:extLst>
              <a:ext uri="{FF2B5EF4-FFF2-40B4-BE49-F238E27FC236}">
                <a16:creationId xmlns:a16="http://schemas.microsoft.com/office/drawing/2014/main" id="{235C822F-CC3C-4AC6-8713-E8BC4920D334}"/>
              </a:ext>
            </a:extLst>
          </p:cNvPr>
          <p:cNvSpPr>
            <a:spLocks noGrp="1"/>
          </p:cNvSpPr>
          <p:nvPr>
            <p:ph type="body" idx="11"/>
          </p:nvPr>
        </p:nvSpPr>
        <p:spPr>
          <a:xfrm>
            <a:off x="8014636" y="2095626"/>
            <a:ext cx="3482038" cy="823912"/>
          </a:xfrm>
          <a:solidFill>
            <a:schemeClr val="bg1">
              <a:lumMod val="95000"/>
            </a:schemeClr>
          </a:solidFill>
        </p:spPr>
        <p:txBody>
          <a:bodyPr anchor="ctr">
            <a:normAutofit/>
          </a:bodyPr>
          <a:lstStyle>
            <a:lvl1pPr marL="0" indent="0" algn="ctr">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4" name="Textplatzhalter 2">
            <a:extLst>
              <a:ext uri="{FF2B5EF4-FFF2-40B4-BE49-F238E27FC236}">
                <a16:creationId xmlns:a16="http://schemas.microsoft.com/office/drawing/2014/main" id="{A8A8ACBD-7378-4E9B-B8F5-8AA7E85F464C}"/>
              </a:ext>
            </a:extLst>
          </p:cNvPr>
          <p:cNvSpPr>
            <a:spLocks noGrp="1"/>
          </p:cNvSpPr>
          <p:nvPr>
            <p:ph type="body" idx="12"/>
          </p:nvPr>
        </p:nvSpPr>
        <p:spPr>
          <a:xfrm>
            <a:off x="4354981" y="2095626"/>
            <a:ext cx="3482038" cy="823912"/>
          </a:xfrm>
          <a:solidFill>
            <a:schemeClr val="bg1">
              <a:lumMod val="95000"/>
            </a:schemeClr>
          </a:solidFill>
        </p:spPr>
        <p:txBody>
          <a:bodyPr anchor="ctr">
            <a:normAutofit/>
          </a:bodyPr>
          <a:lstStyle>
            <a:lvl1pPr marL="0" indent="0" algn="ctr">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6" name="Bildplatzhalter 15">
            <a:extLst>
              <a:ext uri="{FF2B5EF4-FFF2-40B4-BE49-F238E27FC236}">
                <a16:creationId xmlns:a16="http://schemas.microsoft.com/office/drawing/2014/main" id="{213B05B4-8F80-42F2-99E5-82EFE1078CFB}"/>
              </a:ext>
            </a:extLst>
          </p:cNvPr>
          <p:cNvSpPr>
            <a:spLocks noGrp="1"/>
          </p:cNvSpPr>
          <p:nvPr>
            <p:ph type="pic" sz="quarter" idx="13" hasCustomPrompt="1"/>
          </p:nvPr>
        </p:nvSpPr>
        <p:spPr>
          <a:xfrm>
            <a:off x="695326" y="3041584"/>
            <a:ext cx="3482038" cy="1915428"/>
          </a:xfrm>
          <a:solidFill>
            <a:schemeClr val="accent6">
              <a:lumMod val="40000"/>
              <a:lumOff val="60000"/>
            </a:schemeClr>
          </a:solidFill>
        </p:spPr>
        <p:txBody>
          <a:bodyPr>
            <a:normAutofit/>
          </a:bodyPr>
          <a:lstStyle>
            <a:lvl1pPr>
              <a:defRPr sz="1600">
                <a:solidFill>
                  <a:srgbClr val="D9117E"/>
                </a:solidFill>
              </a:defRPr>
            </a:lvl1pPr>
          </a:lstStyle>
          <a:p>
            <a:r>
              <a:rPr lang="de-DE" dirty="0"/>
              <a:t>Platzhaltermotiv ersetzen</a:t>
            </a:r>
          </a:p>
        </p:txBody>
      </p:sp>
      <p:sp>
        <p:nvSpPr>
          <p:cNvPr id="17" name="Bildplatzhalter 15">
            <a:extLst>
              <a:ext uri="{FF2B5EF4-FFF2-40B4-BE49-F238E27FC236}">
                <a16:creationId xmlns:a16="http://schemas.microsoft.com/office/drawing/2014/main" id="{0DDDB17B-0986-46FF-939D-242CCFD35E6B}"/>
              </a:ext>
            </a:extLst>
          </p:cNvPr>
          <p:cNvSpPr>
            <a:spLocks noGrp="1"/>
          </p:cNvSpPr>
          <p:nvPr>
            <p:ph type="pic" sz="quarter" idx="14" hasCustomPrompt="1"/>
          </p:nvPr>
        </p:nvSpPr>
        <p:spPr>
          <a:xfrm>
            <a:off x="4354981" y="3041584"/>
            <a:ext cx="3482038" cy="1915428"/>
          </a:xfrm>
          <a:solidFill>
            <a:schemeClr val="accent6">
              <a:lumMod val="40000"/>
              <a:lumOff val="60000"/>
            </a:schemeClr>
          </a:solidFill>
        </p:spPr>
        <p:txBody>
          <a:bodyPr>
            <a:normAutofit/>
          </a:bodyPr>
          <a:lstStyle>
            <a:lvl1pPr>
              <a:defRPr sz="1600">
                <a:solidFill>
                  <a:srgbClr val="D9117E"/>
                </a:solidFill>
              </a:defRPr>
            </a:lvl1pPr>
          </a:lstStyle>
          <a:p>
            <a:r>
              <a:rPr lang="de-DE" dirty="0"/>
              <a:t>Platzhaltermotiv ersetzen</a:t>
            </a:r>
          </a:p>
        </p:txBody>
      </p:sp>
      <p:sp>
        <p:nvSpPr>
          <p:cNvPr id="18" name="Bildplatzhalter 15">
            <a:extLst>
              <a:ext uri="{FF2B5EF4-FFF2-40B4-BE49-F238E27FC236}">
                <a16:creationId xmlns:a16="http://schemas.microsoft.com/office/drawing/2014/main" id="{D46DB007-86EC-4631-9973-7E69665C0669}"/>
              </a:ext>
            </a:extLst>
          </p:cNvPr>
          <p:cNvSpPr>
            <a:spLocks noGrp="1"/>
          </p:cNvSpPr>
          <p:nvPr>
            <p:ph type="pic" sz="quarter" idx="15" hasCustomPrompt="1"/>
          </p:nvPr>
        </p:nvSpPr>
        <p:spPr>
          <a:xfrm>
            <a:off x="8014637" y="3041584"/>
            <a:ext cx="3482038" cy="1915428"/>
          </a:xfrm>
          <a:solidFill>
            <a:schemeClr val="accent6">
              <a:lumMod val="40000"/>
              <a:lumOff val="60000"/>
            </a:schemeClr>
          </a:solidFill>
        </p:spPr>
        <p:txBody>
          <a:bodyPr>
            <a:normAutofit/>
          </a:bodyPr>
          <a:lstStyle>
            <a:lvl1pPr>
              <a:defRPr sz="1600">
                <a:solidFill>
                  <a:srgbClr val="D9117E"/>
                </a:solidFill>
              </a:defRPr>
            </a:lvl1pPr>
          </a:lstStyle>
          <a:p>
            <a:r>
              <a:rPr lang="de-DE" dirty="0"/>
              <a:t>Platzhaltermotiv ersetzen</a:t>
            </a:r>
          </a:p>
        </p:txBody>
      </p:sp>
      <p:sp>
        <p:nvSpPr>
          <p:cNvPr id="21" name="Textplatzhalter 20">
            <a:extLst>
              <a:ext uri="{FF2B5EF4-FFF2-40B4-BE49-F238E27FC236}">
                <a16:creationId xmlns:a16="http://schemas.microsoft.com/office/drawing/2014/main" id="{B1415D85-ECEE-44AA-B226-4998B44E25D6}"/>
              </a:ext>
            </a:extLst>
          </p:cNvPr>
          <p:cNvSpPr>
            <a:spLocks noGrp="1"/>
          </p:cNvSpPr>
          <p:nvPr>
            <p:ph type="body" sz="quarter" idx="16"/>
          </p:nvPr>
        </p:nvSpPr>
        <p:spPr>
          <a:xfrm>
            <a:off x="287999" y="5245768"/>
            <a:ext cx="11208676" cy="1278857"/>
          </a:xfrm>
          <a:solidFill>
            <a:schemeClr val="accent1">
              <a:lumMod val="50000"/>
            </a:schemeClr>
          </a:solidFill>
        </p:spPr>
        <p:txBody>
          <a:bodyPr tIns="144000"/>
          <a:lstStyle>
            <a:lvl1pPr marL="539750" indent="-231775" defTabSz="539750">
              <a:lnSpc>
                <a:spcPct val="100000"/>
              </a:lnSpc>
              <a:spcBef>
                <a:spcPts val="0"/>
              </a:spcBef>
              <a:defRPr sz="2000">
                <a:solidFill>
                  <a:schemeClr val="bg1"/>
                </a:solidFill>
              </a:defRPr>
            </a:lvl1pPr>
            <a:lvl2pPr marL="539750" indent="-231775" defTabSz="539750">
              <a:lnSpc>
                <a:spcPct val="100000"/>
              </a:lnSpc>
              <a:spcBef>
                <a:spcPts val="0"/>
              </a:spcBef>
              <a:defRPr sz="1800">
                <a:solidFill>
                  <a:schemeClr val="bg1"/>
                </a:solidFill>
              </a:defRPr>
            </a:lvl2pPr>
            <a:lvl3pPr marL="539750" indent="-231775" defTabSz="539750">
              <a:lnSpc>
                <a:spcPct val="100000"/>
              </a:lnSpc>
              <a:spcBef>
                <a:spcPts val="0"/>
              </a:spcBef>
              <a:defRPr sz="1600">
                <a:solidFill>
                  <a:schemeClr val="bg1"/>
                </a:solidFill>
              </a:defRPr>
            </a:lvl3pPr>
            <a:lvl4pPr marL="539750" indent="-231775" defTabSz="539750">
              <a:defRPr/>
            </a:lvl4pPr>
            <a:lvl5pPr marL="539750" indent="-231775" defTabSz="539750">
              <a:defRPr/>
            </a:lvl5pPr>
          </a:lstStyle>
          <a:p>
            <a:pPr lvl="0"/>
            <a:r>
              <a:rPr lang="de-DE" dirty="0"/>
              <a:t>Mastertextformat bearbeiten</a:t>
            </a:r>
          </a:p>
          <a:p>
            <a:pPr lvl="1"/>
            <a:r>
              <a:rPr lang="de-DE" dirty="0"/>
              <a:t>Zweite Ebene</a:t>
            </a:r>
          </a:p>
          <a:p>
            <a:pPr lvl="2"/>
            <a:r>
              <a:rPr lang="de-DE" dirty="0"/>
              <a:t>Dritte Ebene</a:t>
            </a:r>
          </a:p>
        </p:txBody>
      </p:sp>
      <p:sp>
        <p:nvSpPr>
          <p:cNvPr id="24" name="Textplatzhalter 23">
            <a:extLst>
              <a:ext uri="{FF2B5EF4-FFF2-40B4-BE49-F238E27FC236}">
                <a16:creationId xmlns:a16="http://schemas.microsoft.com/office/drawing/2014/main" id="{C2C85D4D-1A11-4D5D-986E-8754B4B26DED}"/>
              </a:ext>
            </a:extLst>
          </p:cNvPr>
          <p:cNvSpPr>
            <a:spLocks noGrp="1"/>
          </p:cNvSpPr>
          <p:nvPr>
            <p:ph type="body" sz="quarter" idx="17"/>
          </p:nvPr>
        </p:nvSpPr>
        <p:spPr>
          <a:xfrm>
            <a:off x="695325" y="1487788"/>
            <a:ext cx="3482038" cy="439824"/>
          </a:xfrm>
          <a:solidFill>
            <a:schemeClr val="accent1"/>
          </a:solidFill>
        </p:spPr>
        <p:txBody>
          <a:bodyPr wrap="square" anchor="ctr">
            <a:normAutofit/>
          </a:bodyPr>
          <a:lstStyle>
            <a:lvl1pPr marL="0" indent="0">
              <a:buNone/>
              <a:defRPr sz="1800" b="1">
                <a:solidFill>
                  <a:schemeClr val="bg1"/>
                </a:solidFill>
              </a:defRPr>
            </a:lvl1pPr>
          </a:lstStyle>
          <a:p>
            <a:pPr lvl="0"/>
            <a:r>
              <a:rPr lang="de-DE" dirty="0"/>
              <a:t>Mastertextformat</a:t>
            </a:r>
          </a:p>
        </p:txBody>
      </p:sp>
      <p:pic>
        <p:nvPicPr>
          <p:cNvPr id="26" name="Grafik 25">
            <a:extLst>
              <a:ext uri="{FF2B5EF4-FFF2-40B4-BE49-F238E27FC236}">
                <a16:creationId xmlns:a16="http://schemas.microsoft.com/office/drawing/2014/main" id="{4570C8F3-09F4-4F6C-BDF3-B1F82DC969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4" name="Fußzeilenplatzhalter 3">
            <a:extLst>
              <a:ext uri="{FF2B5EF4-FFF2-40B4-BE49-F238E27FC236}">
                <a16:creationId xmlns:a16="http://schemas.microsoft.com/office/drawing/2014/main" id="{6E424654-2778-EA1B-0192-6D8875E11710}"/>
              </a:ext>
            </a:extLst>
          </p:cNvPr>
          <p:cNvSpPr>
            <a:spLocks noGrp="1"/>
          </p:cNvSpPr>
          <p:nvPr>
            <p:ph type="ftr" sz="quarter" idx="18"/>
          </p:nvPr>
        </p:nvSpPr>
        <p:spPr/>
        <p:txBody>
          <a:bodyPr/>
          <a:lstStyle/>
          <a:p>
            <a:r>
              <a:rPr lang="en-US"/>
              <a:t>EGU General Assembly 2024, C. Beer</a:t>
            </a:r>
            <a:endParaRPr lang="de-DE" dirty="0"/>
          </a:p>
        </p:txBody>
      </p:sp>
    </p:spTree>
    <p:extLst>
      <p:ext uri="{BB962C8B-B14F-4D97-AF65-F5344CB8AC3E}">
        <p14:creationId xmlns:p14="http://schemas.microsoft.com/office/powerpoint/2010/main" val="428292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6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0DB6F92-3F9C-4AAE-8E91-FA9B6A8B9CD6}"/>
              </a:ext>
            </a:extLst>
          </p:cNvPr>
          <p:cNvSpPr/>
          <p:nvPr userDrawn="1"/>
        </p:nvSpPr>
        <p:spPr>
          <a:xfrm>
            <a:off x="-1" y="0"/>
            <a:ext cx="288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 name="Titel 1">
            <a:extLst>
              <a:ext uri="{FF2B5EF4-FFF2-40B4-BE49-F238E27FC236}">
                <a16:creationId xmlns:a16="http://schemas.microsoft.com/office/drawing/2014/main" id="{18D6C63F-3884-45FC-8DE4-73068BFE19A0}"/>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BE243AE-4939-4DED-AAB6-88EFB5F7C110}"/>
              </a:ext>
            </a:extLst>
          </p:cNvPr>
          <p:cNvSpPr>
            <a:spLocks noGrp="1"/>
          </p:cNvSpPr>
          <p:nvPr>
            <p:ph idx="1"/>
          </p:nvPr>
        </p:nvSpPr>
        <p:spPr>
          <a:xfrm>
            <a:off x="694800" y="1628775"/>
            <a:ext cx="5400000" cy="489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E3042934-6DB9-4975-858F-6A2DF94E1ACA}"/>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0B65C82-54AD-42F3-A4B0-D8BBEFD38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3"/>
          </a:xfrm>
          <a:prstGeom prst="rect">
            <a:avLst/>
          </a:prstGeom>
        </p:spPr>
      </p:pic>
      <p:sp>
        <p:nvSpPr>
          <p:cNvPr id="4" name="Fußzeilenplatzhalter 3">
            <a:extLst>
              <a:ext uri="{FF2B5EF4-FFF2-40B4-BE49-F238E27FC236}">
                <a16:creationId xmlns:a16="http://schemas.microsoft.com/office/drawing/2014/main" id="{1191817E-6423-D72F-7A29-7C696C78EBEC}"/>
              </a:ext>
            </a:extLst>
          </p:cNvPr>
          <p:cNvSpPr>
            <a:spLocks noGrp="1"/>
          </p:cNvSpPr>
          <p:nvPr>
            <p:ph type="ftr" sz="quarter" idx="11"/>
          </p:nvPr>
        </p:nvSpPr>
        <p:spPr/>
        <p:txBody>
          <a:bodyPr/>
          <a:lstStyle/>
          <a:p>
            <a:r>
              <a:rPr lang="en-US"/>
              <a:t>EGU General Assembly 2024, C. Beer</a:t>
            </a:r>
            <a:endParaRPr lang="de-DE" dirty="0"/>
          </a:p>
        </p:txBody>
      </p:sp>
      <p:sp>
        <p:nvSpPr>
          <p:cNvPr id="5" name="Bildplatzhalter 4">
            <a:extLst>
              <a:ext uri="{FF2B5EF4-FFF2-40B4-BE49-F238E27FC236}">
                <a16:creationId xmlns:a16="http://schemas.microsoft.com/office/drawing/2014/main" id="{4E12AEFA-037C-13A6-D9D9-349DFD23D7F6}"/>
              </a:ext>
            </a:extLst>
          </p:cNvPr>
          <p:cNvSpPr>
            <a:spLocks noGrp="1"/>
          </p:cNvSpPr>
          <p:nvPr>
            <p:ph type="pic" sz="quarter" idx="20" hasCustomPrompt="1"/>
          </p:nvPr>
        </p:nvSpPr>
        <p:spPr>
          <a:xfrm>
            <a:off x="6340475" y="1628625"/>
            <a:ext cx="5156200" cy="4896000"/>
          </a:xfrm>
          <a:solidFill>
            <a:schemeClr val="accent6">
              <a:lumMod val="40000"/>
              <a:lumOff val="60000"/>
            </a:schemeClr>
          </a:solidFill>
        </p:spPr>
        <p:txBody>
          <a:bodyPr/>
          <a:lstStyle>
            <a:lvl1pPr>
              <a:defRPr>
                <a:solidFill>
                  <a:srgbClr val="D9117E"/>
                </a:solidFill>
              </a:defRPr>
            </a:lvl1pPr>
          </a:lstStyle>
          <a:p>
            <a:r>
              <a:rPr lang="de-DE" dirty="0"/>
              <a:t>Platzhaltermotiv ersetzen</a:t>
            </a:r>
          </a:p>
        </p:txBody>
      </p:sp>
    </p:spTree>
    <p:extLst>
      <p:ext uri="{BB962C8B-B14F-4D97-AF65-F5344CB8AC3E}">
        <p14:creationId xmlns:p14="http://schemas.microsoft.com/office/powerpoint/2010/main" val="70329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 blau">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81FCDC8-3081-4340-AF3B-5B61880598E5}"/>
              </a:ext>
            </a:extLst>
          </p:cNvPr>
          <p:cNvSpPr/>
          <p:nvPr userDrawn="1"/>
        </p:nvSpPr>
        <p:spPr>
          <a:xfrm>
            <a:off x="-1" y="-2406"/>
            <a:ext cx="12192001" cy="68604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C9C186D-B875-45B9-9C0A-1830A52B4ADF}"/>
              </a:ext>
            </a:extLst>
          </p:cNvPr>
          <p:cNvSpPr>
            <a:spLocks noGrp="1"/>
          </p:cNvSpPr>
          <p:nvPr>
            <p:ph type="title"/>
          </p:nvPr>
        </p:nvSpPr>
        <p:spPr>
          <a:xfrm>
            <a:off x="695326" y="333375"/>
            <a:ext cx="10056093" cy="985286"/>
          </a:xfrm>
        </p:spPr>
        <p:txBody>
          <a:bodyPr/>
          <a:lstStyle>
            <a:lvl1pPr>
              <a:defRPr>
                <a:solidFill>
                  <a:schemeClr val="bg1"/>
                </a:solidFill>
              </a:defRPr>
            </a:lvl1pPr>
          </a:lstStyle>
          <a:p>
            <a:r>
              <a:rPr lang="de-DE" dirty="0"/>
              <a:t>Mastertitelformat bearbeiten</a:t>
            </a:r>
          </a:p>
        </p:txBody>
      </p:sp>
      <p:sp>
        <p:nvSpPr>
          <p:cNvPr id="6" name="Foliennummernplatzhalter 5">
            <a:extLst>
              <a:ext uri="{FF2B5EF4-FFF2-40B4-BE49-F238E27FC236}">
                <a16:creationId xmlns:a16="http://schemas.microsoft.com/office/drawing/2014/main" id="{957C04B8-FAE9-4576-9D50-12084ACA0085}"/>
              </a:ext>
            </a:extLst>
          </p:cNvPr>
          <p:cNvSpPr>
            <a:spLocks noGrp="1"/>
          </p:cNvSpPr>
          <p:nvPr>
            <p:ph type="sldNum" sz="quarter" idx="10"/>
          </p:nvPr>
        </p:nvSpPr>
        <p:spPr/>
        <p:txBody>
          <a:bodyPr/>
          <a:lstStyle/>
          <a:p>
            <a:fld id="{30ADABB7-F9A6-4A4D-9415-296AC5E687F8}" type="slidenum">
              <a:rPr lang="de-DE" smtClean="0"/>
              <a:pPr/>
              <a:t>‹Nr.›</a:t>
            </a:fld>
            <a:endParaRPr lang="de-DE"/>
          </a:p>
        </p:txBody>
      </p:sp>
      <p:pic>
        <p:nvPicPr>
          <p:cNvPr id="9" name="Grafik 8">
            <a:extLst>
              <a:ext uri="{FF2B5EF4-FFF2-40B4-BE49-F238E27FC236}">
                <a16:creationId xmlns:a16="http://schemas.microsoft.com/office/drawing/2014/main" id="{B6948ECD-4444-4227-81E3-3211A0E717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1821" y="301132"/>
            <a:ext cx="943879" cy="779542"/>
          </a:xfrm>
          <a:prstGeom prst="rect">
            <a:avLst/>
          </a:prstGeom>
        </p:spPr>
      </p:pic>
      <p:sp>
        <p:nvSpPr>
          <p:cNvPr id="11" name="Tabellenplatzhalter 4">
            <a:extLst>
              <a:ext uri="{FF2B5EF4-FFF2-40B4-BE49-F238E27FC236}">
                <a16:creationId xmlns:a16="http://schemas.microsoft.com/office/drawing/2014/main" id="{E454AC21-5CA9-4DCD-9E64-33EE941B0352}"/>
              </a:ext>
            </a:extLst>
          </p:cNvPr>
          <p:cNvSpPr>
            <a:spLocks noGrp="1"/>
          </p:cNvSpPr>
          <p:nvPr>
            <p:ph type="tbl" sz="quarter" idx="11"/>
          </p:nvPr>
        </p:nvSpPr>
        <p:spPr>
          <a:xfrm>
            <a:off x="695325" y="1628776"/>
            <a:ext cx="10801350" cy="4895850"/>
          </a:xfrm>
        </p:spPr>
        <p:txBody>
          <a:bodyPr/>
          <a:lstStyle/>
          <a:p>
            <a:endParaRPr lang="de-DE"/>
          </a:p>
        </p:txBody>
      </p:sp>
      <p:sp>
        <p:nvSpPr>
          <p:cNvPr id="3" name="Fußzeilenplatzhalter 2">
            <a:extLst>
              <a:ext uri="{FF2B5EF4-FFF2-40B4-BE49-F238E27FC236}">
                <a16:creationId xmlns:a16="http://schemas.microsoft.com/office/drawing/2014/main" id="{C7AA41E4-A17D-03A8-9521-4B67C9D84289}"/>
              </a:ext>
            </a:extLst>
          </p:cNvPr>
          <p:cNvSpPr>
            <a:spLocks noGrp="1"/>
          </p:cNvSpPr>
          <p:nvPr>
            <p:ph type="ftr" sz="quarter" idx="12"/>
          </p:nvPr>
        </p:nvSpPr>
        <p:spPr/>
        <p:txBody>
          <a:bodyPr/>
          <a:lstStyle>
            <a:lvl1pPr>
              <a:defRPr>
                <a:solidFill>
                  <a:schemeClr val="bg1"/>
                </a:solidFill>
              </a:defRPr>
            </a:lvl1pPr>
          </a:lstStyle>
          <a:p>
            <a:r>
              <a:rPr lang="en-US"/>
              <a:t>EGU General Assembly 2024, C. Beer</a:t>
            </a:r>
            <a:endParaRPr lang="de-DE" dirty="0"/>
          </a:p>
        </p:txBody>
      </p:sp>
    </p:spTree>
    <p:extLst>
      <p:ext uri="{BB962C8B-B14F-4D97-AF65-F5344CB8AC3E}">
        <p14:creationId xmlns:p14="http://schemas.microsoft.com/office/powerpoint/2010/main" val="81710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CA21C0A-576F-4448-A405-945F7FEA5049}"/>
              </a:ext>
            </a:extLst>
          </p:cNvPr>
          <p:cNvSpPr>
            <a:spLocks noGrp="1"/>
          </p:cNvSpPr>
          <p:nvPr>
            <p:ph type="title"/>
          </p:nvPr>
        </p:nvSpPr>
        <p:spPr>
          <a:xfrm>
            <a:off x="695326" y="333375"/>
            <a:ext cx="10056093" cy="985286"/>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7CDA8A30-87AB-49C6-AE8C-F7B24CECFABF}"/>
              </a:ext>
            </a:extLst>
          </p:cNvPr>
          <p:cNvSpPr>
            <a:spLocks noGrp="1"/>
          </p:cNvSpPr>
          <p:nvPr>
            <p:ph type="body" idx="1"/>
          </p:nvPr>
        </p:nvSpPr>
        <p:spPr>
          <a:xfrm>
            <a:off x="695325" y="1628775"/>
            <a:ext cx="10801349" cy="489585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2A096809-C3E5-439C-AF0A-E75CD81D727B}"/>
              </a:ext>
            </a:extLst>
          </p:cNvPr>
          <p:cNvSpPr>
            <a:spLocks noGrp="1"/>
          </p:cNvSpPr>
          <p:nvPr>
            <p:ph type="sldNum" sz="quarter" idx="4"/>
          </p:nvPr>
        </p:nvSpPr>
        <p:spPr>
          <a:xfrm>
            <a:off x="0" y="5342399"/>
            <a:ext cx="288000" cy="1440000"/>
          </a:xfrm>
          <a:prstGeom prst="rect">
            <a:avLst/>
          </a:prstGeom>
        </p:spPr>
        <p:txBody>
          <a:bodyPr vert="horz" wrap="none" lIns="36000" tIns="90000" rIns="36000" bIns="90000" rtlCol="0" anchor="b">
            <a:normAutofit/>
          </a:bodyPr>
          <a:lstStyle>
            <a:lvl1pPr algn="ctr">
              <a:defRPr sz="1200">
                <a:solidFill>
                  <a:schemeClr val="bg1"/>
                </a:solidFill>
                <a:latin typeface="Arial" panose="020B0604020202020204" pitchFamily="34" charset="0"/>
                <a:cs typeface="Arial" panose="020B0604020202020204" pitchFamily="34" charset="0"/>
              </a:defRPr>
            </a:lvl1pPr>
          </a:lstStyle>
          <a:p>
            <a:fld id="{30ADABB7-F9A6-4A4D-9415-296AC5E687F8}" type="slidenum">
              <a:rPr lang="de-DE" smtClean="0"/>
              <a:pPr/>
              <a:t>‹Nr.›</a:t>
            </a:fld>
            <a:endParaRPr lang="de-DE" dirty="0"/>
          </a:p>
        </p:txBody>
      </p:sp>
      <p:sp>
        <p:nvSpPr>
          <p:cNvPr id="5" name="Fußzeilenplatzhalter 4">
            <a:extLst>
              <a:ext uri="{FF2B5EF4-FFF2-40B4-BE49-F238E27FC236}">
                <a16:creationId xmlns:a16="http://schemas.microsoft.com/office/drawing/2014/main" id="{488822AB-459F-739F-855B-F69C7435C1BE}"/>
              </a:ext>
            </a:extLst>
          </p:cNvPr>
          <p:cNvSpPr>
            <a:spLocks noGrp="1"/>
          </p:cNvSpPr>
          <p:nvPr>
            <p:ph type="ftr" sz="quarter" idx="3"/>
          </p:nvPr>
        </p:nvSpPr>
        <p:spPr>
          <a:xfrm>
            <a:off x="695325" y="6544945"/>
            <a:ext cx="4114800" cy="257774"/>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EGU General Assembly 2024, C. Beer</a:t>
            </a:r>
            <a:endParaRPr lang="de-DE" dirty="0"/>
          </a:p>
        </p:txBody>
      </p:sp>
    </p:spTree>
    <p:extLst>
      <p:ext uri="{BB962C8B-B14F-4D97-AF65-F5344CB8AC3E}">
        <p14:creationId xmlns:p14="http://schemas.microsoft.com/office/powerpoint/2010/main" val="2724386088"/>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72" r:id="rId4"/>
    <p:sldLayoutId id="2147483674" r:id="rId5"/>
    <p:sldLayoutId id="2147483656" r:id="rId6"/>
    <p:sldLayoutId id="2147483653" r:id="rId7"/>
    <p:sldLayoutId id="2147483680" r:id="rId8"/>
    <p:sldLayoutId id="2147483654" r:id="rId9"/>
    <p:sldLayoutId id="2147483679" r:id="rId10"/>
    <p:sldLayoutId id="2147483662" r:id="rId11"/>
    <p:sldLayoutId id="2147483658" r:id="rId12"/>
    <p:sldLayoutId id="2147483663" r:id="rId13"/>
    <p:sldLayoutId id="2147483671" r:id="rId14"/>
    <p:sldLayoutId id="2147483675" r:id="rId15"/>
    <p:sldLayoutId id="2147483664" r:id="rId16"/>
    <p:sldLayoutId id="2147483665" r:id="rId17"/>
    <p:sldLayoutId id="2147483681" r:id="rId18"/>
    <p:sldLayoutId id="2147483670" r:id="rId19"/>
    <p:sldLayoutId id="2147483678" r:id="rId20"/>
    <p:sldLayoutId id="2147483661" r:id="rId21"/>
    <p:sldLayoutId id="2147483659" r:id="rId22"/>
    <p:sldLayoutId id="2147483667" r:id="rId23"/>
    <p:sldLayoutId id="2147483673" r:id="rId24"/>
    <p:sldLayoutId id="2147483676" r:id="rId25"/>
    <p:sldLayoutId id="2147483668" r:id="rId26"/>
    <p:sldLayoutId id="2147483669" r:id="rId27"/>
    <p:sldLayoutId id="2147483682" r:id="rId28"/>
    <p:sldLayoutId id="2147483666" r:id="rId29"/>
    <p:sldLayoutId id="2147483677" r:id="rId30"/>
    <p:sldLayoutId id="2147483655" r:id="rId31"/>
  </p:sldLayoutIdLst>
  <p:hf hdr="0" dt="0"/>
  <p:txStyles>
    <p:titleStyle>
      <a:lvl1pPr algn="l" defTabSz="914400" rtl="0" eaLnBrk="1" latinLnBrk="0" hangingPunct="1">
        <a:lnSpc>
          <a:spcPct val="90000"/>
        </a:lnSpc>
        <a:spcBef>
          <a:spcPct val="0"/>
        </a:spcBef>
        <a:buNone/>
        <a:defRPr sz="2800" b="1" kern="1200">
          <a:solidFill>
            <a:schemeClr val="tx1">
              <a:lumMod val="50000"/>
              <a:lumOff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38" userDrawn="1">
          <p15:clr>
            <a:srgbClr val="F26B43"/>
          </p15:clr>
        </p15:guide>
        <p15:guide id="2" orient="horz" pos="210" userDrawn="1">
          <p15:clr>
            <a:srgbClr val="F26B43"/>
          </p15:clr>
        </p15:guide>
        <p15:guide id="3" pos="7242" userDrawn="1">
          <p15:clr>
            <a:srgbClr val="F26B43"/>
          </p15:clr>
        </p15:guide>
        <p15:guide id="4" orient="horz" pos="1026" userDrawn="1">
          <p15:clr>
            <a:srgbClr val="F26B43"/>
          </p15:clr>
        </p15:guide>
        <p15:guide id="5" orient="horz" pos="4110" userDrawn="1">
          <p15:clr>
            <a:srgbClr val="F26B43"/>
          </p15:clr>
        </p15:guide>
        <p15:guide id="6" orient="horz" pos="93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Untertitel 14">
            <a:extLst>
              <a:ext uri="{FF2B5EF4-FFF2-40B4-BE49-F238E27FC236}">
                <a16:creationId xmlns:a16="http://schemas.microsoft.com/office/drawing/2014/main" id="{0BBACCB2-9379-43C9-8D90-61D32A48E9FC}"/>
              </a:ext>
            </a:extLst>
          </p:cNvPr>
          <p:cNvSpPr>
            <a:spLocks noGrp="1"/>
          </p:cNvSpPr>
          <p:nvPr>
            <p:ph type="subTitle" idx="1"/>
          </p:nvPr>
        </p:nvSpPr>
        <p:spPr>
          <a:xfrm>
            <a:off x="695326" y="1748902"/>
            <a:ext cx="9771447" cy="3444535"/>
          </a:xfrm>
        </p:spPr>
        <p:txBody>
          <a:bodyPr/>
          <a:lstStyle/>
          <a:p>
            <a:r>
              <a:rPr lang="en-US" dirty="0"/>
              <a:t> </a:t>
            </a:r>
          </a:p>
        </p:txBody>
      </p:sp>
      <p:sp>
        <p:nvSpPr>
          <p:cNvPr id="5" name="Fußzeilenplatzhalter 4">
            <a:extLst>
              <a:ext uri="{FF2B5EF4-FFF2-40B4-BE49-F238E27FC236}">
                <a16:creationId xmlns:a16="http://schemas.microsoft.com/office/drawing/2014/main" id="{8AD7604D-9795-CDF7-487A-34598766D172}"/>
              </a:ext>
            </a:extLst>
          </p:cNvPr>
          <p:cNvSpPr>
            <a:spLocks noGrp="1"/>
          </p:cNvSpPr>
          <p:nvPr>
            <p:ph type="ftr" sz="quarter" idx="12"/>
          </p:nvPr>
        </p:nvSpPr>
        <p:spPr>
          <a:xfrm>
            <a:off x="695326" y="6600226"/>
            <a:ext cx="4114800" cy="257774"/>
          </a:xfrm>
        </p:spPr>
        <p:txBody>
          <a:bodyPr/>
          <a:lstStyle/>
          <a:p>
            <a:r>
              <a:rPr lang="en-US" dirty="0"/>
              <a:t>EGU General Assembly 2024, C. Beer</a:t>
            </a:r>
            <a:endParaRPr lang="de-DE" dirty="0"/>
          </a:p>
        </p:txBody>
      </p:sp>
      <p:sp>
        <p:nvSpPr>
          <p:cNvPr id="85" name="Foliennummernplatzhalter 84">
            <a:extLst>
              <a:ext uri="{FF2B5EF4-FFF2-40B4-BE49-F238E27FC236}">
                <a16:creationId xmlns:a16="http://schemas.microsoft.com/office/drawing/2014/main" id="{4A433F42-E7EE-4CF8-8A28-0E1567B3CC5E}"/>
              </a:ext>
            </a:extLst>
          </p:cNvPr>
          <p:cNvSpPr>
            <a:spLocks noGrp="1"/>
          </p:cNvSpPr>
          <p:nvPr>
            <p:ph type="sldNum" sz="quarter" idx="11"/>
          </p:nvPr>
        </p:nvSpPr>
        <p:spPr>
          <a:xfrm>
            <a:off x="0" y="5342399"/>
            <a:ext cx="288000" cy="1440000"/>
          </a:xfrm>
        </p:spPr>
        <p:txBody>
          <a:bodyPr/>
          <a:lstStyle/>
          <a:p>
            <a:fld id="{30ADABB7-F9A6-4A4D-9415-296AC5E687F8}" type="slidenum">
              <a:rPr lang="de-DE" smtClean="0"/>
              <a:pPr/>
              <a:t>1</a:t>
            </a:fld>
            <a:endParaRPr lang="de-DE" dirty="0"/>
          </a:p>
        </p:txBody>
      </p:sp>
      <p:pic>
        <p:nvPicPr>
          <p:cNvPr id="8" name="Grafik 7">
            <a:extLst>
              <a:ext uri="{FF2B5EF4-FFF2-40B4-BE49-F238E27FC236}">
                <a16:creationId xmlns:a16="http://schemas.microsoft.com/office/drawing/2014/main" id="{94070BC0-366E-4D7B-856B-8E48A03AA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441" y="177339"/>
            <a:ext cx="3366941" cy="1336088"/>
          </a:xfrm>
          <a:prstGeom prst="rect">
            <a:avLst/>
          </a:prstGeom>
        </p:spPr>
      </p:pic>
      <p:sp>
        <p:nvSpPr>
          <p:cNvPr id="9" name="Rechteck 8">
            <a:extLst>
              <a:ext uri="{FF2B5EF4-FFF2-40B4-BE49-F238E27FC236}">
                <a16:creationId xmlns:a16="http://schemas.microsoft.com/office/drawing/2014/main" id="{8B1A2B74-7928-454B-B09F-5C7D9E7735BE}"/>
              </a:ext>
            </a:extLst>
          </p:cNvPr>
          <p:cNvSpPr/>
          <p:nvPr/>
        </p:nvSpPr>
        <p:spPr>
          <a:xfrm>
            <a:off x="956823" y="2055397"/>
            <a:ext cx="9399373" cy="3052118"/>
          </a:xfrm>
          <a:prstGeom prst="rect">
            <a:avLst/>
          </a:prstGeom>
        </p:spPr>
        <p:txBody>
          <a:bodyPr wrap="square">
            <a:spAutoFit/>
          </a:bodyPr>
          <a:lstStyle/>
          <a:p>
            <a:r>
              <a:rPr lang="en-US" sz="2000" b="1" dirty="0">
                <a:solidFill>
                  <a:schemeClr val="bg1"/>
                </a:solidFill>
              </a:rPr>
              <a:t>AS1.11 – Mixed-phase and ice cloud observations and modelling</a:t>
            </a:r>
            <a:br>
              <a:rPr lang="en-US" sz="2000" dirty="0">
                <a:solidFill>
                  <a:schemeClr val="bg1"/>
                </a:solidFill>
              </a:rPr>
            </a:br>
            <a:r>
              <a:rPr lang="en-US" sz="900" dirty="0">
                <a:solidFill>
                  <a:schemeClr val="bg1"/>
                </a:solidFill>
              </a:rPr>
              <a:t> </a:t>
            </a:r>
            <a:br>
              <a:rPr lang="en-US" sz="2000" dirty="0">
                <a:solidFill>
                  <a:schemeClr val="bg1"/>
                </a:solidFill>
              </a:rPr>
            </a:br>
            <a:r>
              <a:rPr lang="en-US" sz="2000" b="1" dirty="0">
                <a:solidFill>
                  <a:schemeClr val="bg1"/>
                </a:solidFill>
              </a:rPr>
              <a:t>The global distribution of ice-nucleating particles and their impacts on cirrus clouds and radiation derived from global model simulations</a:t>
            </a:r>
            <a:endParaRPr lang="de-DE" sz="2000" b="1" dirty="0">
              <a:solidFill>
                <a:schemeClr val="bg1"/>
              </a:solidFill>
            </a:endParaRPr>
          </a:p>
          <a:p>
            <a:r>
              <a:rPr lang="de-DE" b="1" dirty="0">
                <a:solidFill>
                  <a:schemeClr val="bg1"/>
                </a:solidFill>
              </a:rPr>
              <a:t> </a:t>
            </a:r>
            <a:br>
              <a:rPr lang="de-DE" sz="2800" dirty="0">
                <a:solidFill>
                  <a:schemeClr val="bg1"/>
                </a:solidFill>
              </a:rPr>
            </a:br>
            <a:r>
              <a:rPr lang="de-DE" sz="2000" i="1" dirty="0">
                <a:solidFill>
                  <a:schemeClr val="bg1"/>
                </a:solidFill>
              </a:rPr>
              <a:t>Christof Beer</a:t>
            </a:r>
            <a:r>
              <a:rPr lang="de-DE" sz="2000" baseline="30000" dirty="0">
                <a:solidFill>
                  <a:schemeClr val="bg1"/>
                </a:solidFill>
              </a:rPr>
              <a:t>1</a:t>
            </a:r>
            <a:r>
              <a:rPr lang="de-DE" sz="2000" i="1" dirty="0">
                <a:solidFill>
                  <a:schemeClr val="bg1"/>
                </a:solidFill>
              </a:rPr>
              <a:t>, Johannes Hendricks</a:t>
            </a:r>
            <a:r>
              <a:rPr lang="de-DE" sz="2000" baseline="30000" dirty="0">
                <a:solidFill>
                  <a:schemeClr val="bg1"/>
                </a:solidFill>
              </a:rPr>
              <a:t>1</a:t>
            </a:r>
            <a:r>
              <a:rPr lang="de-DE" sz="2000" i="1" dirty="0">
                <a:solidFill>
                  <a:schemeClr val="bg1"/>
                </a:solidFill>
              </a:rPr>
              <a:t>, Mattia Righi</a:t>
            </a:r>
            <a:r>
              <a:rPr lang="de-DE" sz="2000" baseline="30000" dirty="0">
                <a:solidFill>
                  <a:schemeClr val="bg1"/>
                </a:solidFill>
              </a:rPr>
              <a:t>1</a:t>
            </a:r>
            <a:br>
              <a:rPr lang="de-DE" baseline="30000" dirty="0">
                <a:solidFill>
                  <a:schemeClr val="bg1"/>
                </a:solidFill>
              </a:rPr>
            </a:br>
            <a:r>
              <a:rPr lang="de-DE" sz="900" baseline="30000" dirty="0">
                <a:solidFill>
                  <a:schemeClr val="bg1"/>
                </a:solidFill>
              </a:rPr>
              <a:t> </a:t>
            </a:r>
            <a:r>
              <a:rPr lang="de-DE" sz="1200" baseline="30000" dirty="0">
                <a:solidFill>
                  <a:schemeClr val="bg1"/>
                </a:solidFill>
              </a:rPr>
              <a:t> </a:t>
            </a:r>
          </a:p>
          <a:p>
            <a:br>
              <a:rPr lang="de-DE" sz="1400" baseline="30000" dirty="0">
                <a:solidFill>
                  <a:schemeClr val="bg1"/>
                </a:solidFill>
              </a:rPr>
            </a:br>
            <a:r>
              <a:rPr lang="de-DE" baseline="30000" dirty="0">
                <a:solidFill>
                  <a:schemeClr val="bg1"/>
                </a:solidFill>
              </a:rPr>
              <a:t>1 </a:t>
            </a:r>
            <a:r>
              <a:rPr lang="de-DE" dirty="0">
                <a:solidFill>
                  <a:schemeClr val="bg1"/>
                </a:solidFill>
              </a:rPr>
              <a:t>Deutsches Zentrum für Luft- und Raumfahrt (DLR), Institut für Physik der Atmosphäre, </a:t>
            </a:r>
            <a:r>
              <a:rPr lang="en-US" dirty="0" err="1">
                <a:solidFill>
                  <a:schemeClr val="bg1"/>
                </a:solidFill>
              </a:rPr>
              <a:t>Oberpfaffenhofen</a:t>
            </a:r>
            <a:r>
              <a:rPr lang="en-US" dirty="0">
                <a:solidFill>
                  <a:schemeClr val="bg1"/>
                </a:solidFill>
              </a:rPr>
              <a:t>, Germany</a:t>
            </a:r>
            <a:br>
              <a:rPr lang="de-DE" sz="1600" i="1" dirty="0">
                <a:solidFill>
                  <a:schemeClr val="bg1"/>
                </a:solidFill>
              </a:rPr>
            </a:br>
            <a:r>
              <a:rPr lang="de-DE" sz="1400" i="1" dirty="0">
                <a:solidFill>
                  <a:schemeClr val="bg1"/>
                </a:solidFill>
              </a:rPr>
              <a:t> </a:t>
            </a:r>
            <a:br>
              <a:rPr lang="de-DE" sz="1600" dirty="0">
                <a:solidFill>
                  <a:schemeClr val="bg1"/>
                </a:solidFill>
              </a:rPr>
            </a:br>
            <a:r>
              <a:rPr lang="de-DE" dirty="0">
                <a:solidFill>
                  <a:schemeClr val="bg1"/>
                </a:solidFill>
              </a:rPr>
              <a:t>17 April, 2024</a:t>
            </a:r>
            <a:endParaRPr lang="en-US" sz="1600" dirty="0">
              <a:solidFill>
                <a:schemeClr val="bg1"/>
              </a:solidFill>
            </a:endParaRPr>
          </a:p>
        </p:txBody>
      </p:sp>
      <p:pic>
        <p:nvPicPr>
          <p:cNvPr id="17" name="Grafik 16">
            <a:extLst>
              <a:ext uri="{FF2B5EF4-FFF2-40B4-BE49-F238E27FC236}">
                <a16:creationId xmlns:a16="http://schemas.microsoft.com/office/drawing/2014/main" id="{C17DC734-2D17-42F4-BDB4-58CE4347B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9937" y="1748902"/>
            <a:ext cx="1396116" cy="1396116"/>
          </a:xfrm>
          <a:prstGeom prst="rect">
            <a:avLst/>
          </a:prstGeom>
        </p:spPr>
      </p:pic>
      <p:pic>
        <p:nvPicPr>
          <p:cNvPr id="19" name="Grafik 18">
            <a:extLst>
              <a:ext uri="{FF2B5EF4-FFF2-40B4-BE49-F238E27FC236}">
                <a16:creationId xmlns:a16="http://schemas.microsoft.com/office/drawing/2014/main" id="{48715683-DD17-4182-9AD7-E0EBA1F03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9937" y="3238876"/>
            <a:ext cx="1396116" cy="1954562"/>
          </a:xfrm>
          <a:prstGeom prst="rect">
            <a:avLst/>
          </a:prstGeom>
        </p:spPr>
      </p:pic>
    </p:spTree>
    <p:extLst>
      <p:ext uri="{BB962C8B-B14F-4D97-AF65-F5344CB8AC3E}">
        <p14:creationId xmlns:p14="http://schemas.microsoft.com/office/powerpoint/2010/main" val="164781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35765F-A0C3-4D5D-8E70-08665977DEE9}"/>
              </a:ext>
            </a:extLst>
          </p:cNvPr>
          <p:cNvSpPr>
            <a:spLocks noGrp="1"/>
          </p:cNvSpPr>
          <p:nvPr>
            <p:ph type="title"/>
          </p:nvPr>
        </p:nvSpPr>
        <p:spPr/>
        <p:txBody>
          <a:bodyPr/>
          <a:lstStyle/>
          <a:p>
            <a:r>
              <a:rPr lang="en-US" dirty="0"/>
              <a:t>Backup: Global aerosol climate model: MADE3 in EMAC</a:t>
            </a:r>
          </a:p>
        </p:txBody>
      </p:sp>
      <p:sp>
        <p:nvSpPr>
          <p:cNvPr id="2" name="Foliennummernplatzhalter 1">
            <a:extLst>
              <a:ext uri="{FF2B5EF4-FFF2-40B4-BE49-F238E27FC236}">
                <a16:creationId xmlns:a16="http://schemas.microsoft.com/office/drawing/2014/main" id="{C38B631E-31F4-4E60-8AC3-4207ABBC6492}"/>
              </a:ext>
            </a:extLst>
          </p:cNvPr>
          <p:cNvSpPr>
            <a:spLocks noGrp="1"/>
          </p:cNvSpPr>
          <p:nvPr>
            <p:ph type="sldNum" sz="quarter" idx="10"/>
          </p:nvPr>
        </p:nvSpPr>
        <p:spPr>
          <a:xfrm>
            <a:off x="0" y="5342399"/>
            <a:ext cx="288000" cy="144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DABB7-F9A6-4A4D-9415-296AC5E687F8}" type="slidenum">
              <a:rPr kumimoji="0" lang="de-DE"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E02296D8-99DC-44D7-89AA-F8B9E915865A}"/>
              </a:ext>
            </a:extLst>
          </p:cNvPr>
          <p:cNvSpPr>
            <a:spLocks noGrp="1"/>
          </p:cNvSpPr>
          <p:nvPr>
            <p:ph type="ftr" sz="quarter" idx="18"/>
          </p:nvPr>
        </p:nvSpPr>
        <p:spPr>
          <a:xfrm>
            <a:off x="695325" y="6544945"/>
            <a:ext cx="4114800" cy="257774"/>
          </a:xfrm>
        </p:spPr>
        <p:txBody>
          <a:bodyPr/>
          <a:lstStyle/>
          <a:p>
            <a:r>
              <a:rPr lang="en-US"/>
              <a:t>EGU General Assembly 2024, C. Beer</a:t>
            </a:r>
            <a:endParaRPr lang="de-DE" dirty="0"/>
          </a:p>
        </p:txBody>
      </p:sp>
      <p:pic>
        <p:nvPicPr>
          <p:cNvPr id="32" name="Picture 2">
            <a:extLst>
              <a:ext uri="{FF2B5EF4-FFF2-40B4-BE49-F238E27FC236}">
                <a16:creationId xmlns:a16="http://schemas.microsoft.com/office/drawing/2014/main" id="{4CC4DAAC-0C14-4787-B467-EB88D43FFF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3158" y="944330"/>
            <a:ext cx="7483556" cy="465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 Box 11">
            <a:extLst>
              <a:ext uri="{FF2B5EF4-FFF2-40B4-BE49-F238E27FC236}">
                <a16:creationId xmlns:a16="http://schemas.microsoft.com/office/drawing/2014/main" id="{E2DF85EB-5CF9-438F-9180-2B87F7D05CD3}"/>
              </a:ext>
            </a:extLst>
          </p:cNvPr>
          <p:cNvSpPr txBox="1">
            <a:spLocks noChangeArrowheads="1"/>
          </p:cNvSpPr>
          <p:nvPr/>
        </p:nvSpPr>
        <p:spPr bwMode="auto">
          <a:xfrm>
            <a:off x="400376" y="5705714"/>
            <a:ext cx="8216385"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eaLnBrk="0" fontAlgn="base" hangingPunct="0">
              <a:lnSpc>
                <a:spcPts val="1600"/>
              </a:lnSpc>
              <a:spcAft>
                <a:spcPts val="300"/>
              </a:spcAft>
            </a:pPr>
            <a:r>
              <a:rPr lang="de-DE" sz="1400" b="1" dirty="0">
                <a:solidFill>
                  <a:srgbClr val="000000"/>
                </a:solidFill>
                <a:latin typeface="Arial" charset="0"/>
                <a:ea typeface="ヒラギノ角ゴ Pro W3" charset="-128"/>
                <a:cs typeface="Arial"/>
              </a:rPr>
              <a:t>ECHAM5:</a:t>
            </a:r>
            <a:r>
              <a:rPr lang="de-DE" sz="1400" dirty="0">
                <a:solidFill>
                  <a:srgbClr val="000000"/>
                </a:solidFill>
                <a:latin typeface="Arial" charset="0"/>
                <a:ea typeface="ヒラギノ角ゴ Pro W3" charset="-128"/>
                <a:cs typeface="Arial"/>
              </a:rPr>
              <a:t> </a:t>
            </a:r>
            <a:r>
              <a:rPr lang="de-DE" sz="1400" dirty="0" err="1">
                <a:solidFill>
                  <a:srgbClr val="000000"/>
                </a:solidFill>
                <a:latin typeface="Arial" charset="0"/>
                <a:ea typeface="ヒラギノ角ゴ Pro W3" charset="-128"/>
                <a:cs typeface="Arial"/>
              </a:rPr>
              <a:t>Roeckner</a:t>
            </a:r>
            <a:r>
              <a:rPr lang="de-DE" sz="1400" dirty="0">
                <a:solidFill>
                  <a:srgbClr val="000000"/>
                </a:solidFill>
                <a:latin typeface="Arial" charset="0"/>
                <a:ea typeface="ヒラギノ角ゴ Pro W3" charset="-128"/>
                <a:cs typeface="Arial"/>
              </a:rPr>
              <a:t> et al. (2006); </a:t>
            </a:r>
            <a:r>
              <a:rPr lang="de-DE" sz="1400" b="1" dirty="0" err="1">
                <a:solidFill>
                  <a:srgbClr val="000000"/>
                </a:solidFill>
                <a:latin typeface="Arial" charset="0"/>
                <a:ea typeface="ヒラギノ角ゴ Pro W3" charset="-128"/>
                <a:cs typeface="Arial"/>
              </a:rPr>
              <a:t>MESSy</a:t>
            </a:r>
            <a:r>
              <a:rPr lang="de-DE" sz="1400" b="1" dirty="0">
                <a:solidFill>
                  <a:srgbClr val="000000"/>
                </a:solidFill>
                <a:latin typeface="Arial" charset="0"/>
                <a:ea typeface="ヒラギノ角ゴ Pro W3" charset="-128"/>
                <a:cs typeface="Arial"/>
              </a:rPr>
              <a:t>/EMAC</a:t>
            </a:r>
            <a:r>
              <a:rPr lang="en-GB" sz="1400" b="1" dirty="0">
                <a:solidFill>
                  <a:srgbClr val="000000"/>
                </a:solidFill>
                <a:latin typeface="Arial" charset="0"/>
                <a:ea typeface="ヒラギノ角ゴ Pro W3" charset="-128"/>
                <a:cs typeface="Arial"/>
              </a:rPr>
              <a:t>:</a:t>
            </a:r>
            <a:r>
              <a:rPr lang="en-GB" sz="1400" dirty="0">
                <a:solidFill>
                  <a:srgbClr val="000000"/>
                </a:solidFill>
                <a:latin typeface="Arial" charset="0"/>
                <a:ea typeface="ヒラギノ角ゴ Pro W3" charset="-128"/>
                <a:cs typeface="Arial"/>
              </a:rPr>
              <a:t> Jöckel et al. (2005, 2006, 2010); </a:t>
            </a:r>
          </a:p>
          <a:p>
            <a:pPr eaLnBrk="0" fontAlgn="base" hangingPunct="0">
              <a:lnSpc>
                <a:spcPts val="1600"/>
              </a:lnSpc>
              <a:spcAft>
                <a:spcPts val="300"/>
              </a:spcAft>
            </a:pPr>
            <a:r>
              <a:rPr lang="en-GB" sz="1400" b="1" dirty="0">
                <a:solidFill>
                  <a:srgbClr val="000000"/>
                </a:solidFill>
                <a:latin typeface="Arial" charset="0"/>
                <a:ea typeface="ヒラギノ角ゴ Pro W3" charset="-128"/>
                <a:cs typeface="Arial"/>
              </a:rPr>
              <a:t>EMAC with MADE:</a:t>
            </a:r>
            <a:r>
              <a:rPr lang="en-GB" sz="1400" dirty="0">
                <a:solidFill>
                  <a:srgbClr val="000000"/>
                </a:solidFill>
                <a:latin typeface="Arial" charset="0"/>
                <a:ea typeface="ヒラギノ角ゴ Pro W3" charset="-128"/>
                <a:cs typeface="Arial"/>
              </a:rPr>
              <a:t> Lauer et al. (2007), Aquila et al. (2011), Righi et al. (2011, 2013, 2015),                                              Kaiser (2016), Kaiser et al. (2019), Beer et al. (2020), Righi et al. (2020, 2021), Beer (2021),           Beer et al. (2022, 2024)</a:t>
            </a:r>
            <a:endParaRPr lang="de-DE" sz="1400" i="1" dirty="0">
              <a:solidFill>
                <a:srgbClr val="000000"/>
              </a:solidFill>
              <a:latin typeface="Arial" charset="0"/>
              <a:ea typeface="ＭＳ Ｐゴシック" pitchFamily="-112" charset="-128"/>
              <a:cs typeface="Arial"/>
            </a:endParaRPr>
          </a:p>
        </p:txBody>
      </p:sp>
      <p:sp>
        <p:nvSpPr>
          <p:cNvPr id="34" name="Ellipse 33">
            <a:extLst>
              <a:ext uri="{FF2B5EF4-FFF2-40B4-BE49-F238E27FC236}">
                <a16:creationId xmlns:a16="http://schemas.microsoft.com/office/drawing/2014/main" id="{6AC95BA7-F33E-4E0D-B0F4-E648D3AB2175}"/>
              </a:ext>
            </a:extLst>
          </p:cNvPr>
          <p:cNvSpPr/>
          <p:nvPr/>
        </p:nvSpPr>
        <p:spPr>
          <a:xfrm>
            <a:off x="513157" y="950923"/>
            <a:ext cx="3064149" cy="11862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35" name="Ellipse 34">
            <a:extLst>
              <a:ext uri="{FF2B5EF4-FFF2-40B4-BE49-F238E27FC236}">
                <a16:creationId xmlns:a16="http://schemas.microsoft.com/office/drawing/2014/main" id="{147253AB-86E3-40E1-88DF-8D751565E917}"/>
              </a:ext>
            </a:extLst>
          </p:cNvPr>
          <p:cNvSpPr/>
          <p:nvPr/>
        </p:nvSpPr>
        <p:spPr>
          <a:xfrm>
            <a:off x="3807107" y="3469504"/>
            <a:ext cx="2129514" cy="215129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36" name="Ellipse 35">
            <a:extLst>
              <a:ext uri="{FF2B5EF4-FFF2-40B4-BE49-F238E27FC236}">
                <a16:creationId xmlns:a16="http://schemas.microsoft.com/office/drawing/2014/main" id="{19329A7F-7CB0-40E3-9FF7-6CD9C9773BFB}"/>
              </a:ext>
            </a:extLst>
          </p:cNvPr>
          <p:cNvSpPr/>
          <p:nvPr/>
        </p:nvSpPr>
        <p:spPr>
          <a:xfrm>
            <a:off x="5161483" y="1768072"/>
            <a:ext cx="2808312" cy="251013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cxnSp>
        <p:nvCxnSpPr>
          <p:cNvPr id="37" name="Gerade Verbindung mit Pfeil 36">
            <a:extLst>
              <a:ext uri="{FF2B5EF4-FFF2-40B4-BE49-F238E27FC236}">
                <a16:creationId xmlns:a16="http://schemas.microsoft.com/office/drawing/2014/main" id="{0B08B3B9-34CE-4FC9-8B47-A97A6149EB77}"/>
              </a:ext>
            </a:extLst>
          </p:cNvPr>
          <p:cNvCxnSpPr>
            <a:cxnSpLocks/>
          </p:cNvCxnSpPr>
          <p:nvPr/>
        </p:nvCxnSpPr>
        <p:spPr>
          <a:xfrm>
            <a:off x="3577307" y="1624056"/>
            <a:ext cx="4990865" cy="0"/>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9CD2CAFE-2A3A-4655-83E0-2BB2A6022B9A}"/>
              </a:ext>
            </a:extLst>
          </p:cNvPr>
          <p:cNvSpPr txBox="1"/>
          <p:nvPr/>
        </p:nvSpPr>
        <p:spPr>
          <a:xfrm>
            <a:off x="8729138" y="950287"/>
            <a:ext cx="2353273" cy="1708160"/>
          </a:xfrm>
          <a:prstGeom prst="rect">
            <a:avLst/>
          </a:prstGeom>
          <a:noFill/>
        </p:spPr>
        <p:txBody>
          <a:bodyPr wrap="none" lIns="0" tIns="0" rIns="0" bIns="0" rtlCol="0">
            <a:spAutoFit/>
          </a:bodyPr>
          <a:lstStyle/>
          <a:p>
            <a:r>
              <a:rPr lang="en-US" sz="2000" b="1" dirty="0">
                <a:solidFill>
                  <a:srgbClr val="202B7C"/>
                </a:solidFill>
                <a:cs typeface="Arial" pitchFamily="34" charset="0"/>
              </a:rPr>
              <a:t>Emissions</a:t>
            </a:r>
          </a:p>
          <a:p>
            <a:r>
              <a:rPr lang="en-US" dirty="0">
                <a:cs typeface="Arial" pitchFamily="34" charset="0"/>
              </a:rPr>
              <a:t>incl. aviation, </a:t>
            </a:r>
          </a:p>
          <a:p>
            <a:r>
              <a:rPr lang="en-US" dirty="0">
                <a:cs typeface="Arial" pitchFamily="34" charset="0"/>
              </a:rPr>
              <a:t>CMIP6, 2014</a:t>
            </a:r>
          </a:p>
          <a:p>
            <a:r>
              <a:rPr lang="en-US" sz="1600" i="1" dirty="0">
                <a:cs typeface="Arial" pitchFamily="34" charset="0"/>
              </a:rPr>
              <a:t>(Feng et al. GMD, 2020)</a:t>
            </a:r>
          </a:p>
          <a:p>
            <a:pPr>
              <a:spcBef>
                <a:spcPts val="600"/>
              </a:spcBef>
            </a:pPr>
            <a:r>
              <a:rPr lang="en-US" dirty="0">
                <a:cs typeface="Arial" pitchFamily="34" charset="0"/>
              </a:rPr>
              <a:t>wind-driven mineral dust</a:t>
            </a:r>
          </a:p>
          <a:p>
            <a:r>
              <a:rPr lang="en-US" sz="1600" i="1" dirty="0">
                <a:cs typeface="Arial" pitchFamily="34" charset="0"/>
              </a:rPr>
              <a:t>(Beer et al., GMD, 2020)</a:t>
            </a:r>
          </a:p>
        </p:txBody>
      </p:sp>
      <p:sp>
        <p:nvSpPr>
          <p:cNvPr id="39" name="Textfeld 38">
            <a:extLst>
              <a:ext uri="{FF2B5EF4-FFF2-40B4-BE49-F238E27FC236}">
                <a16:creationId xmlns:a16="http://schemas.microsoft.com/office/drawing/2014/main" id="{807FE9F7-C106-4615-80A5-88F582CBE72E}"/>
              </a:ext>
            </a:extLst>
          </p:cNvPr>
          <p:cNvSpPr txBox="1"/>
          <p:nvPr/>
        </p:nvSpPr>
        <p:spPr>
          <a:xfrm>
            <a:off x="8729138" y="2824529"/>
            <a:ext cx="2843792" cy="553998"/>
          </a:xfrm>
          <a:prstGeom prst="rect">
            <a:avLst/>
          </a:prstGeom>
          <a:noFill/>
        </p:spPr>
        <p:txBody>
          <a:bodyPr wrap="none" lIns="0" tIns="0" rIns="0" bIns="0" rtlCol="0">
            <a:spAutoFit/>
          </a:bodyPr>
          <a:lstStyle/>
          <a:p>
            <a:r>
              <a:rPr lang="en-US" sz="2000" b="1" dirty="0">
                <a:solidFill>
                  <a:srgbClr val="202B7C"/>
                </a:solidFill>
                <a:cs typeface="Arial" pitchFamily="34" charset="0"/>
              </a:rPr>
              <a:t>Aerosol </a:t>
            </a:r>
            <a:r>
              <a:rPr lang="en-US" sz="2000" b="1" dirty="0" err="1">
                <a:solidFill>
                  <a:srgbClr val="202B7C"/>
                </a:solidFill>
                <a:cs typeface="Arial" pitchFamily="34" charset="0"/>
              </a:rPr>
              <a:t>submodel</a:t>
            </a:r>
            <a:r>
              <a:rPr lang="en-US" sz="2000" b="1" dirty="0">
                <a:solidFill>
                  <a:srgbClr val="202B7C"/>
                </a:solidFill>
                <a:cs typeface="Arial" pitchFamily="34" charset="0"/>
              </a:rPr>
              <a:t> MADE3</a:t>
            </a:r>
          </a:p>
          <a:p>
            <a:r>
              <a:rPr lang="en-US" sz="1600" i="1" dirty="0">
                <a:cs typeface="Arial" pitchFamily="34" charset="0"/>
              </a:rPr>
              <a:t>(Kaiser et al., GMD, 2019)</a:t>
            </a:r>
          </a:p>
        </p:txBody>
      </p:sp>
      <p:sp>
        <p:nvSpPr>
          <p:cNvPr id="40" name="Textfeld 39">
            <a:extLst>
              <a:ext uri="{FF2B5EF4-FFF2-40B4-BE49-F238E27FC236}">
                <a16:creationId xmlns:a16="http://schemas.microsoft.com/office/drawing/2014/main" id="{C8FA9BF2-0A17-45B0-BB63-E762D76D161C}"/>
              </a:ext>
            </a:extLst>
          </p:cNvPr>
          <p:cNvSpPr txBox="1"/>
          <p:nvPr/>
        </p:nvSpPr>
        <p:spPr>
          <a:xfrm>
            <a:off x="8729138" y="4120810"/>
            <a:ext cx="3062117" cy="1138773"/>
          </a:xfrm>
          <a:prstGeom prst="rect">
            <a:avLst/>
          </a:prstGeom>
          <a:noFill/>
        </p:spPr>
        <p:txBody>
          <a:bodyPr wrap="square" lIns="0" tIns="0" rIns="0" bIns="0" rtlCol="0">
            <a:spAutoFit/>
          </a:bodyPr>
          <a:lstStyle/>
          <a:p>
            <a:r>
              <a:rPr lang="en-US" sz="2000" b="1" dirty="0">
                <a:solidFill>
                  <a:srgbClr val="202B7C"/>
                </a:solidFill>
                <a:cs typeface="Arial" pitchFamily="34" charset="0"/>
              </a:rPr>
              <a:t>Clouds and</a:t>
            </a:r>
          </a:p>
          <a:p>
            <a:r>
              <a:rPr lang="en-US" sz="2000" b="1" dirty="0">
                <a:solidFill>
                  <a:srgbClr val="202B7C"/>
                </a:solidFill>
                <a:cs typeface="Arial" pitchFamily="34" charset="0"/>
              </a:rPr>
              <a:t>aerosol-cloud-coupling</a:t>
            </a:r>
          </a:p>
          <a:p>
            <a:r>
              <a:rPr lang="en-US" dirty="0">
                <a:cs typeface="Arial" pitchFamily="34" charset="0"/>
              </a:rPr>
              <a:t>incl. aerosol-cirrus interaction</a:t>
            </a:r>
          </a:p>
          <a:p>
            <a:r>
              <a:rPr lang="en-US" sz="1600" i="1" dirty="0">
                <a:cs typeface="Arial" pitchFamily="34" charset="0"/>
              </a:rPr>
              <a:t>(Righi et al., GMD, 2020)</a:t>
            </a:r>
          </a:p>
        </p:txBody>
      </p:sp>
      <p:cxnSp>
        <p:nvCxnSpPr>
          <p:cNvPr id="41" name="Gerade Verbindung mit Pfeil 40">
            <a:extLst>
              <a:ext uri="{FF2B5EF4-FFF2-40B4-BE49-F238E27FC236}">
                <a16:creationId xmlns:a16="http://schemas.microsoft.com/office/drawing/2014/main" id="{5889B77A-6CCD-4FF0-B16F-D6A3F442D121}"/>
              </a:ext>
            </a:extLst>
          </p:cNvPr>
          <p:cNvCxnSpPr>
            <a:cxnSpLocks/>
          </p:cNvCxnSpPr>
          <p:nvPr/>
        </p:nvCxnSpPr>
        <p:spPr>
          <a:xfrm>
            <a:off x="7969795" y="3001274"/>
            <a:ext cx="598377" cy="0"/>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EB7BE71C-DD32-4934-80B4-29EBBC940340}"/>
              </a:ext>
            </a:extLst>
          </p:cNvPr>
          <p:cNvCxnSpPr>
            <a:cxnSpLocks/>
          </p:cNvCxnSpPr>
          <p:nvPr/>
        </p:nvCxnSpPr>
        <p:spPr>
          <a:xfrm flipV="1">
            <a:off x="5936621" y="4447747"/>
            <a:ext cx="2631551" cy="22973"/>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67469DDA-3299-486E-850D-707897D92146}"/>
              </a:ext>
            </a:extLst>
          </p:cNvPr>
          <p:cNvSpPr/>
          <p:nvPr/>
        </p:nvSpPr>
        <p:spPr bwMode="auto">
          <a:xfrm>
            <a:off x="4343313" y="4704498"/>
            <a:ext cx="1184512" cy="588839"/>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3600" tIns="183600" rIns="183600" bIns="183600" numCol="1" rtlCol="0" anchor="t" anchorCtr="0" compatLnSpc="1">
            <a:prstTxWarp prst="textNoShape">
              <a:avLst/>
            </a:prstTxWarp>
          </a:bodyPr>
          <a:lstStyle/>
          <a:p>
            <a:pPr marL="0" marR="0" indent="0" algn="l" defTabSz="898525" rtl="0" eaLnBrk="0" fontAlgn="base" latinLnBrk="0" hangingPunct="0">
              <a:lnSpc>
                <a:spcPct val="100000"/>
              </a:lnSpc>
              <a:spcBef>
                <a:spcPct val="0"/>
              </a:spcBef>
              <a:spcAft>
                <a:spcPct val="0"/>
              </a:spcAft>
              <a:buClrTx/>
              <a:buSzTx/>
              <a:buFontTx/>
              <a:buNone/>
              <a:tabLst/>
            </a:pPr>
            <a:endParaRPr kumimoji="0" lang="de-DE" sz="2800" b="0" i="0" u="none" strike="noStrike" cap="none" normalizeH="0" baseline="0">
              <a:ln>
                <a:noFill/>
              </a:ln>
              <a:solidFill>
                <a:schemeClr val="tx1"/>
              </a:solidFill>
              <a:effectLst/>
              <a:latin typeface="Frutiger 45 Light" pitchFamily="34" charset="0"/>
            </a:endParaRPr>
          </a:p>
        </p:txBody>
      </p:sp>
      <p:sp>
        <p:nvSpPr>
          <p:cNvPr id="23" name="Rechteck: abgerundete Ecken 22">
            <a:extLst>
              <a:ext uri="{FF2B5EF4-FFF2-40B4-BE49-F238E27FC236}">
                <a16:creationId xmlns:a16="http://schemas.microsoft.com/office/drawing/2014/main" id="{F296E8C2-41B4-41E1-9599-559AF7C31718}"/>
              </a:ext>
            </a:extLst>
          </p:cNvPr>
          <p:cNvSpPr/>
          <p:nvPr/>
        </p:nvSpPr>
        <p:spPr bwMode="auto">
          <a:xfrm>
            <a:off x="4316232" y="4734255"/>
            <a:ext cx="1103502" cy="297460"/>
          </a:xfrm>
          <a:prstGeom prst="roundRect">
            <a:avLst/>
          </a:prstGeom>
          <a:solidFill>
            <a:srgbClr val="BFBFBF"/>
          </a:solidFill>
          <a:ln w="12700"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898525" rtl="0" eaLnBrk="0" fontAlgn="base" latinLnBrk="0" hangingPunct="0">
              <a:lnSpc>
                <a:spcPct val="100000"/>
              </a:lnSpc>
              <a:spcBef>
                <a:spcPct val="0"/>
              </a:spcBef>
              <a:spcAft>
                <a:spcPct val="0"/>
              </a:spcAft>
              <a:buClrTx/>
              <a:buSzTx/>
              <a:buFontTx/>
              <a:buNone/>
              <a:tabLst/>
            </a:pPr>
            <a:r>
              <a:rPr lang="en-US" sz="1500" dirty="0"/>
              <a:t>2M scheme </a:t>
            </a:r>
            <a:endParaRPr kumimoji="0" lang="en-US" sz="1500" i="0" u="none" strike="noStrike" cap="none" normalizeH="0" baseline="0" dirty="0">
              <a:ln>
                <a:noFill/>
              </a:ln>
              <a:solidFill>
                <a:schemeClr val="tx1"/>
              </a:solidFill>
              <a:effectLst/>
              <a:latin typeface="Frutiger 45 Light" pitchFamily="34" charset="0"/>
            </a:endParaRPr>
          </a:p>
        </p:txBody>
      </p:sp>
      <p:pic>
        <p:nvPicPr>
          <p:cNvPr id="8" name="Grafik 7">
            <a:extLst>
              <a:ext uri="{FF2B5EF4-FFF2-40B4-BE49-F238E27FC236}">
                <a16:creationId xmlns:a16="http://schemas.microsoft.com/office/drawing/2014/main" id="{FC1802A7-8593-4F42-91B1-2CB782B70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003" y="5597200"/>
            <a:ext cx="1972364" cy="697914"/>
          </a:xfrm>
          <a:prstGeom prst="rect">
            <a:avLst/>
          </a:prstGeom>
        </p:spPr>
      </p:pic>
      <p:sp>
        <p:nvSpPr>
          <p:cNvPr id="9" name="Textfeld 8">
            <a:extLst>
              <a:ext uri="{FF2B5EF4-FFF2-40B4-BE49-F238E27FC236}">
                <a16:creationId xmlns:a16="http://schemas.microsoft.com/office/drawing/2014/main" id="{87984420-D74A-4616-82A5-2FA6863306BD}"/>
              </a:ext>
            </a:extLst>
          </p:cNvPr>
          <p:cNvSpPr txBox="1"/>
          <p:nvPr/>
        </p:nvSpPr>
        <p:spPr>
          <a:xfrm>
            <a:off x="8660177" y="6341054"/>
            <a:ext cx="3448188" cy="461665"/>
          </a:xfrm>
          <a:prstGeom prst="rect">
            <a:avLst/>
          </a:prstGeom>
          <a:noFill/>
        </p:spPr>
        <p:txBody>
          <a:bodyPr wrap="square" rtlCol="0">
            <a:spAutoFit/>
          </a:bodyPr>
          <a:lstStyle/>
          <a:p>
            <a:pPr algn="just"/>
            <a:r>
              <a:rPr lang="en-US" sz="800" dirty="0"/>
              <a:t>The model simulations and data analysis for this work used the resources of the </a:t>
            </a:r>
            <a:r>
              <a:rPr lang="en-US" sz="800" dirty="0" err="1"/>
              <a:t>Deutsches</a:t>
            </a:r>
            <a:r>
              <a:rPr lang="en-US" sz="800" dirty="0"/>
              <a:t> </a:t>
            </a:r>
            <a:r>
              <a:rPr lang="en-US" sz="800" dirty="0" err="1"/>
              <a:t>Klimarechen-zentrum</a:t>
            </a:r>
            <a:r>
              <a:rPr lang="en-US" sz="800" dirty="0"/>
              <a:t> (DKRZ) granted by its Scientific Steering Committee (WLA) under project ID bd0080. </a:t>
            </a:r>
            <a:endParaRPr lang="en-US" sz="600" dirty="0"/>
          </a:p>
        </p:txBody>
      </p:sp>
    </p:spTree>
    <p:extLst>
      <p:ext uri="{BB962C8B-B14F-4D97-AF65-F5344CB8AC3E}">
        <p14:creationId xmlns:p14="http://schemas.microsoft.com/office/powerpoint/2010/main" val="41828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35765F-A0C3-4D5D-8E70-08665977DEE9}"/>
              </a:ext>
            </a:extLst>
          </p:cNvPr>
          <p:cNvSpPr>
            <a:spLocks noGrp="1"/>
          </p:cNvSpPr>
          <p:nvPr>
            <p:ph type="title"/>
          </p:nvPr>
        </p:nvSpPr>
        <p:spPr/>
        <p:txBody>
          <a:bodyPr/>
          <a:lstStyle/>
          <a:p>
            <a:r>
              <a:rPr lang="en-US" dirty="0"/>
              <a:t>Backup: INP-cirrus effects; geographical distributions</a:t>
            </a:r>
          </a:p>
        </p:txBody>
      </p:sp>
      <p:sp>
        <p:nvSpPr>
          <p:cNvPr id="2" name="Foliennummernplatzhalter 1">
            <a:extLst>
              <a:ext uri="{FF2B5EF4-FFF2-40B4-BE49-F238E27FC236}">
                <a16:creationId xmlns:a16="http://schemas.microsoft.com/office/drawing/2014/main" id="{C38B631E-31F4-4E60-8AC3-4207ABBC6492}"/>
              </a:ext>
            </a:extLst>
          </p:cNvPr>
          <p:cNvSpPr>
            <a:spLocks noGrp="1"/>
          </p:cNvSpPr>
          <p:nvPr>
            <p:ph type="sldNum" sz="quarter" idx="10"/>
          </p:nvPr>
        </p:nvSpPr>
        <p:spPr>
          <a:xfrm>
            <a:off x="0" y="5342399"/>
            <a:ext cx="288000" cy="1440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DABB7-F9A6-4A4D-9415-296AC5E687F8}" type="slidenum">
              <a:rPr kumimoji="0" lang="de-DE"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E02296D8-99DC-44D7-89AA-F8B9E915865A}"/>
              </a:ext>
            </a:extLst>
          </p:cNvPr>
          <p:cNvSpPr>
            <a:spLocks noGrp="1"/>
          </p:cNvSpPr>
          <p:nvPr>
            <p:ph type="ftr" sz="quarter" idx="18"/>
          </p:nvPr>
        </p:nvSpPr>
        <p:spPr>
          <a:xfrm>
            <a:off x="695325" y="6544945"/>
            <a:ext cx="4114800" cy="257774"/>
          </a:xfrm>
        </p:spPr>
        <p:txBody>
          <a:bodyPr/>
          <a:lstStyle/>
          <a:p>
            <a:r>
              <a:rPr lang="en-US"/>
              <a:t>EGU General Assembly 2024, C. Beer</a:t>
            </a:r>
            <a:endParaRPr lang="de-DE" dirty="0"/>
          </a:p>
        </p:txBody>
      </p:sp>
      <p:pic>
        <p:nvPicPr>
          <p:cNvPr id="3" name="Grafik 2">
            <a:extLst>
              <a:ext uri="{FF2B5EF4-FFF2-40B4-BE49-F238E27FC236}">
                <a16:creationId xmlns:a16="http://schemas.microsoft.com/office/drawing/2014/main" id="{49866C8A-315E-4887-9334-3E45619CA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060" y="876795"/>
            <a:ext cx="7928437" cy="5703721"/>
          </a:xfrm>
          <a:prstGeom prst="rect">
            <a:avLst/>
          </a:prstGeom>
        </p:spPr>
      </p:pic>
      <p:sp>
        <p:nvSpPr>
          <p:cNvPr id="6" name="Rechteck 5">
            <a:extLst>
              <a:ext uri="{FF2B5EF4-FFF2-40B4-BE49-F238E27FC236}">
                <a16:creationId xmlns:a16="http://schemas.microsoft.com/office/drawing/2014/main" id="{D66A0E19-4C66-4E24-8A0E-716B76C10042}"/>
              </a:ext>
            </a:extLst>
          </p:cNvPr>
          <p:cNvSpPr/>
          <p:nvPr/>
        </p:nvSpPr>
        <p:spPr>
          <a:xfrm>
            <a:off x="695325" y="884815"/>
            <a:ext cx="2101041" cy="5355312"/>
          </a:xfrm>
          <a:prstGeom prst="rect">
            <a:avLst/>
          </a:prstGeom>
        </p:spPr>
        <p:txBody>
          <a:bodyPr wrap="square">
            <a:spAutoFit/>
          </a:bodyPr>
          <a:lstStyle/>
          <a:p>
            <a:r>
              <a:rPr lang="en-US" dirty="0">
                <a:solidFill>
                  <a:srgbClr val="000000"/>
                </a:solidFill>
                <a:latin typeface="NimbusRomNo9L-Regu"/>
              </a:rPr>
              <a:t>geographic distribution of the simulated total INP-cirrus effect on the different radiation and cloud variables considering all INP types and an increased freezing potential of INPs. Panels (a-e) represent effective radiative </a:t>
            </a:r>
            <a:r>
              <a:rPr lang="en-US" dirty="0" err="1">
                <a:solidFill>
                  <a:srgbClr val="000000"/>
                </a:solidFill>
                <a:latin typeface="NimbusRomNo9L-Regu"/>
              </a:rPr>
              <a:t>forcings</a:t>
            </a:r>
            <a:r>
              <a:rPr lang="en-US" dirty="0">
                <a:solidFill>
                  <a:srgbClr val="000000"/>
                </a:solidFill>
                <a:latin typeface="NimbusRomNo9L-Regu"/>
              </a:rPr>
              <a:t> at the top of the atmosphere, panels (f-</a:t>
            </a:r>
            <a:r>
              <a:rPr lang="en-US" dirty="0" err="1">
                <a:solidFill>
                  <a:srgbClr val="000000"/>
                </a:solidFill>
                <a:latin typeface="NimbusRomNo9L-Regu"/>
              </a:rPr>
              <a:t>i</a:t>
            </a:r>
            <a:r>
              <a:rPr lang="en-US" dirty="0">
                <a:solidFill>
                  <a:srgbClr val="000000"/>
                </a:solidFill>
                <a:latin typeface="NimbusRomNo9L-Regu"/>
              </a:rPr>
              <a:t>) show averaged cloud properties above </a:t>
            </a:r>
            <a:r>
              <a:rPr lang="en-US" dirty="0">
                <a:solidFill>
                  <a:srgbClr val="000000"/>
                </a:solidFill>
                <a:latin typeface="CMR9"/>
              </a:rPr>
              <a:t>400hPa</a:t>
            </a:r>
            <a:r>
              <a:rPr lang="en-US" dirty="0">
                <a:solidFill>
                  <a:srgbClr val="000000"/>
                </a:solidFill>
                <a:latin typeface="NimbusRomNo9L-Regu"/>
              </a:rPr>
              <a:t>.</a:t>
            </a:r>
            <a:r>
              <a:rPr lang="en-US" dirty="0"/>
              <a:t> </a:t>
            </a:r>
            <a:br>
              <a:rPr lang="en-US" dirty="0"/>
            </a:br>
            <a:endParaRPr lang="en-US" dirty="0"/>
          </a:p>
        </p:txBody>
      </p:sp>
      <p:sp>
        <p:nvSpPr>
          <p:cNvPr id="20" name="Textfeld 19">
            <a:extLst>
              <a:ext uri="{FF2B5EF4-FFF2-40B4-BE49-F238E27FC236}">
                <a16:creationId xmlns:a16="http://schemas.microsoft.com/office/drawing/2014/main" id="{1E71A902-61BD-4774-81EB-B7972FCA6939}"/>
              </a:ext>
            </a:extLst>
          </p:cNvPr>
          <p:cNvSpPr txBox="1"/>
          <p:nvPr/>
        </p:nvSpPr>
        <p:spPr>
          <a:xfrm>
            <a:off x="9941512" y="6519446"/>
            <a:ext cx="2250488" cy="338554"/>
          </a:xfrm>
          <a:prstGeom prst="rect">
            <a:avLst/>
          </a:prstGeom>
          <a:noFill/>
        </p:spPr>
        <p:txBody>
          <a:bodyPr wrap="none" rtlCol="0">
            <a:spAutoFit/>
          </a:bodyPr>
          <a:lstStyle/>
          <a:p>
            <a:r>
              <a:rPr lang="en-US" sz="1600" b="1" i="1" dirty="0"/>
              <a:t>Beer et al., ACP, 2024</a:t>
            </a:r>
          </a:p>
        </p:txBody>
      </p:sp>
    </p:spTree>
    <p:extLst>
      <p:ext uri="{BB962C8B-B14F-4D97-AF65-F5344CB8AC3E}">
        <p14:creationId xmlns:p14="http://schemas.microsoft.com/office/powerpoint/2010/main" val="190373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35765F-A0C3-4D5D-8E70-08665977DEE9}"/>
              </a:ext>
            </a:extLst>
          </p:cNvPr>
          <p:cNvSpPr>
            <a:spLocks noGrp="1"/>
          </p:cNvSpPr>
          <p:nvPr>
            <p:ph type="title"/>
          </p:nvPr>
        </p:nvSpPr>
        <p:spPr>
          <a:xfrm>
            <a:off x="695326" y="267471"/>
            <a:ext cx="10056093" cy="985286"/>
          </a:xfrm>
        </p:spPr>
        <p:txBody>
          <a:bodyPr/>
          <a:lstStyle/>
          <a:p>
            <a:r>
              <a:rPr lang="en-US" dirty="0"/>
              <a:t>Backup: Variation of parametrized vertical velocity</a:t>
            </a:r>
          </a:p>
        </p:txBody>
      </p:sp>
      <p:sp>
        <p:nvSpPr>
          <p:cNvPr id="2" name="Foliennummernplatzhalter 1">
            <a:extLst>
              <a:ext uri="{FF2B5EF4-FFF2-40B4-BE49-F238E27FC236}">
                <a16:creationId xmlns:a16="http://schemas.microsoft.com/office/drawing/2014/main" id="{C38B631E-31F4-4E60-8AC3-4207ABBC649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DABB7-F9A6-4A4D-9415-296AC5E687F8}" type="slidenum">
              <a:rPr kumimoji="0" lang="de-DE"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E02296D8-99DC-44D7-89AA-F8B9E915865A}"/>
              </a:ext>
            </a:extLst>
          </p:cNvPr>
          <p:cNvSpPr>
            <a:spLocks noGrp="1"/>
          </p:cNvSpPr>
          <p:nvPr>
            <p:ph type="ftr" sz="quarter" idx="18"/>
          </p:nvPr>
        </p:nvSpPr>
        <p:spPr>
          <a:xfrm>
            <a:off x="695325" y="6544945"/>
            <a:ext cx="4114800" cy="257774"/>
          </a:xfrm>
        </p:spPr>
        <p:txBody>
          <a:bodyPr/>
          <a:lstStyle/>
          <a:p>
            <a:r>
              <a:rPr lang="en-US"/>
              <a:t>EGU General Assembly 2024, C. Beer</a:t>
            </a:r>
            <a:endParaRPr lang="de-DE" dirty="0"/>
          </a:p>
        </p:txBody>
      </p:sp>
      <p:grpSp>
        <p:nvGrpSpPr>
          <p:cNvPr id="7" name="Gruppieren 6">
            <a:extLst>
              <a:ext uri="{FF2B5EF4-FFF2-40B4-BE49-F238E27FC236}">
                <a16:creationId xmlns:a16="http://schemas.microsoft.com/office/drawing/2014/main" id="{332A3AB1-5D66-4AF2-80C7-87ED6414A7FD}"/>
              </a:ext>
            </a:extLst>
          </p:cNvPr>
          <p:cNvGrpSpPr/>
          <p:nvPr/>
        </p:nvGrpSpPr>
        <p:grpSpPr>
          <a:xfrm>
            <a:off x="1062093" y="842834"/>
            <a:ext cx="4406791" cy="2958939"/>
            <a:chOff x="1164938" y="2541402"/>
            <a:chExt cx="4406791" cy="2958939"/>
          </a:xfrm>
        </p:grpSpPr>
        <p:pic>
          <p:nvPicPr>
            <p:cNvPr id="9" name="Grafik 8">
              <a:extLst>
                <a:ext uri="{FF2B5EF4-FFF2-40B4-BE49-F238E27FC236}">
                  <a16:creationId xmlns:a16="http://schemas.microsoft.com/office/drawing/2014/main" id="{501B5885-3BA7-4A37-8093-C0977F081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938" y="2541402"/>
              <a:ext cx="4406791" cy="2714897"/>
            </a:xfrm>
            <a:prstGeom prst="rect">
              <a:avLst/>
            </a:prstGeom>
          </p:spPr>
        </p:pic>
        <p:pic>
          <p:nvPicPr>
            <p:cNvPr id="3" name="Grafik 2">
              <a:extLst>
                <a:ext uri="{FF2B5EF4-FFF2-40B4-BE49-F238E27FC236}">
                  <a16:creationId xmlns:a16="http://schemas.microsoft.com/office/drawing/2014/main" id="{E97D97F8-C9E5-4395-A9FE-84603AFE6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4191" y="5333546"/>
              <a:ext cx="2335146" cy="166795"/>
            </a:xfrm>
            <a:prstGeom prst="rect">
              <a:avLst/>
            </a:prstGeom>
          </p:spPr>
        </p:pic>
      </p:grpSp>
      <p:grpSp>
        <p:nvGrpSpPr>
          <p:cNvPr id="11" name="Gruppieren 10">
            <a:extLst>
              <a:ext uri="{FF2B5EF4-FFF2-40B4-BE49-F238E27FC236}">
                <a16:creationId xmlns:a16="http://schemas.microsoft.com/office/drawing/2014/main" id="{8435B3EC-CD76-40A0-8E03-1A623B145548}"/>
              </a:ext>
            </a:extLst>
          </p:cNvPr>
          <p:cNvGrpSpPr/>
          <p:nvPr/>
        </p:nvGrpSpPr>
        <p:grpSpPr>
          <a:xfrm>
            <a:off x="6396482" y="812222"/>
            <a:ext cx="4406791" cy="2989551"/>
            <a:chOff x="6226359" y="2789878"/>
            <a:chExt cx="4406791" cy="2989551"/>
          </a:xfrm>
        </p:grpSpPr>
        <p:pic>
          <p:nvPicPr>
            <p:cNvPr id="10" name="Grafik 9">
              <a:extLst>
                <a:ext uri="{FF2B5EF4-FFF2-40B4-BE49-F238E27FC236}">
                  <a16:creationId xmlns:a16="http://schemas.microsoft.com/office/drawing/2014/main" id="{6BB9A19A-E6BE-48E0-82D7-6697119F15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6359" y="2789878"/>
              <a:ext cx="4406791" cy="2776119"/>
            </a:xfrm>
            <a:prstGeom prst="rect">
              <a:avLst/>
            </a:prstGeom>
          </p:spPr>
        </p:pic>
        <p:pic>
          <p:nvPicPr>
            <p:cNvPr id="15" name="Grafik 14">
              <a:extLst>
                <a:ext uri="{FF2B5EF4-FFF2-40B4-BE49-F238E27FC236}">
                  <a16:creationId xmlns:a16="http://schemas.microsoft.com/office/drawing/2014/main" id="{BFCF53FD-C426-4FC1-B536-5F0E3E222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4842" y="5612634"/>
              <a:ext cx="2335146" cy="166795"/>
            </a:xfrm>
            <a:prstGeom prst="rect">
              <a:avLst/>
            </a:prstGeom>
          </p:spPr>
        </p:pic>
      </p:grpSp>
      <p:pic>
        <p:nvPicPr>
          <p:cNvPr id="16" name="Grafik 15">
            <a:extLst>
              <a:ext uri="{FF2B5EF4-FFF2-40B4-BE49-F238E27FC236}">
                <a16:creationId xmlns:a16="http://schemas.microsoft.com/office/drawing/2014/main" id="{CEE0651A-4A97-47E4-908C-4626C9F949EF}"/>
              </a:ext>
            </a:extLst>
          </p:cNvPr>
          <p:cNvPicPr>
            <a:picLocks noChangeAspect="1"/>
          </p:cNvPicPr>
          <p:nvPr/>
        </p:nvPicPr>
        <p:blipFill>
          <a:blip r:embed="rId6"/>
          <a:stretch>
            <a:fillRect/>
          </a:stretch>
        </p:blipFill>
        <p:spPr>
          <a:xfrm>
            <a:off x="338355" y="4363734"/>
            <a:ext cx="2924175" cy="1619250"/>
          </a:xfrm>
          <a:prstGeom prst="rect">
            <a:avLst/>
          </a:prstGeom>
        </p:spPr>
      </p:pic>
      <p:pic>
        <p:nvPicPr>
          <p:cNvPr id="17" name="Grafik 16">
            <a:extLst>
              <a:ext uri="{FF2B5EF4-FFF2-40B4-BE49-F238E27FC236}">
                <a16:creationId xmlns:a16="http://schemas.microsoft.com/office/drawing/2014/main" id="{C7BB0945-5C19-48B8-932B-2050080EA72C}"/>
              </a:ext>
            </a:extLst>
          </p:cNvPr>
          <p:cNvPicPr>
            <a:picLocks noChangeAspect="1"/>
          </p:cNvPicPr>
          <p:nvPr/>
        </p:nvPicPr>
        <p:blipFill>
          <a:blip r:embed="rId7"/>
          <a:stretch>
            <a:fillRect/>
          </a:stretch>
        </p:blipFill>
        <p:spPr>
          <a:xfrm>
            <a:off x="3262530" y="4363734"/>
            <a:ext cx="2951697" cy="1651432"/>
          </a:xfrm>
          <a:prstGeom prst="rect">
            <a:avLst/>
          </a:prstGeom>
        </p:spPr>
      </p:pic>
      <p:pic>
        <p:nvPicPr>
          <p:cNvPr id="18" name="Grafik 17">
            <a:extLst>
              <a:ext uri="{FF2B5EF4-FFF2-40B4-BE49-F238E27FC236}">
                <a16:creationId xmlns:a16="http://schemas.microsoft.com/office/drawing/2014/main" id="{FBBD638B-7C0E-4770-A577-85DA698AC770}"/>
              </a:ext>
            </a:extLst>
          </p:cNvPr>
          <p:cNvPicPr>
            <a:picLocks noChangeAspect="1"/>
          </p:cNvPicPr>
          <p:nvPr/>
        </p:nvPicPr>
        <p:blipFill>
          <a:blip r:embed="rId8"/>
          <a:stretch>
            <a:fillRect/>
          </a:stretch>
        </p:blipFill>
        <p:spPr>
          <a:xfrm>
            <a:off x="6226357" y="4379825"/>
            <a:ext cx="2914650" cy="1619250"/>
          </a:xfrm>
          <a:prstGeom prst="rect">
            <a:avLst/>
          </a:prstGeom>
        </p:spPr>
      </p:pic>
      <p:pic>
        <p:nvPicPr>
          <p:cNvPr id="19" name="Grafik 18">
            <a:extLst>
              <a:ext uri="{FF2B5EF4-FFF2-40B4-BE49-F238E27FC236}">
                <a16:creationId xmlns:a16="http://schemas.microsoft.com/office/drawing/2014/main" id="{8DE8AEC8-5F68-4A83-A669-BAB8ED1977A3}"/>
              </a:ext>
            </a:extLst>
          </p:cNvPr>
          <p:cNvPicPr>
            <a:picLocks noChangeAspect="1"/>
          </p:cNvPicPr>
          <p:nvPr/>
        </p:nvPicPr>
        <p:blipFill>
          <a:blip r:embed="rId9"/>
          <a:stretch>
            <a:fillRect/>
          </a:stretch>
        </p:blipFill>
        <p:spPr>
          <a:xfrm>
            <a:off x="9215768" y="4348291"/>
            <a:ext cx="2933700" cy="1666875"/>
          </a:xfrm>
          <a:prstGeom prst="rect">
            <a:avLst/>
          </a:prstGeom>
        </p:spPr>
      </p:pic>
      <p:pic>
        <p:nvPicPr>
          <p:cNvPr id="20" name="Grafik 19">
            <a:extLst>
              <a:ext uri="{FF2B5EF4-FFF2-40B4-BE49-F238E27FC236}">
                <a16:creationId xmlns:a16="http://schemas.microsoft.com/office/drawing/2014/main" id="{19E80A83-0962-4080-B82B-5F19B661409F}"/>
              </a:ext>
            </a:extLst>
          </p:cNvPr>
          <p:cNvPicPr>
            <a:picLocks noChangeAspect="1"/>
          </p:cNvPicPr>
          <p:nvPr/>
        </p:nvPicPr>
        <p:blipFill>
          <a:blip r:embed="rId10"/>
          <a:stretch>
            <a:fillRect/>
          </a:stretch>
        </p:blipFill>
        <p:spPr>
          <a:xfrm>
            <a:off x="4280652" y="6036289"/>
            <a:ext cx="3867150" cy="676275"/>
          </a:xfrm>
          <a:prstGeom prst="rect">
            <a:avLst/>
          </a:prstGeom>
        </p:spPr>
      </p:pic>
      <p:sp>
        <p:nvSpPr>
          <p:cNvPr id="22" name="Textfeld 21">
            <a:extLst>
              <a:ext uri="{FF2B5EF4-FFF2-40B4-BE49-F238E27FC236}">
                <a16:creationId xmlns:a16="http://schemas.microsoft.com/office/drawing/2014/main" id="{F52AF4BE-BBC0-46B1-98D6-8255D4897142}"/>
              </a:ext>
            </a:extLst>
          </p:cNvPr>
          <p:cNvSpPr txBox="1"/>
          <p:nvPr/>
        </p:nvSpPr>
        <p:spPr>
          <a:xfrm>
            <a:off x="9941512" y="6519446"/>
            <a:ext cx="2250488" cy="338554"/>
          </a:xfrm>
          <a:prstGeom prst="rect">
            <a:avLst/>
          </a:prstGeom>
          <a:noFill/>
        </p:spPr>
        <p:txBody>
          <a:bodyPr wrap="none" rtlCol="0">
            <a:spAutoFit/>
          </a:bodyPr>
          <a:lstStyle/>
          <a:p>
            <a:r>
              <a:rPr lang="en-US" sz="1600" b="1" i="1" dirty="0"/>
              <a:t>Beer et al., ACP, 2024</a:t>
            </a:r>
          </a:p>
        </p:txBody>
      </p:sp>
      <p:sp>
        <p:nvSpPr>
          <p:cNvPr id="6" name="Rechteck 5">
            <a:extLst>
              <a:ext uri="{FF2B5EF4-FFF2-40B4-BE49-F238E27FC236}">
                <a16:creationId xmlns:a16="http://schemas.microsoft.com/office/drawing/2014/main" id="{6A15EE6E-FB9D-47C6-9133-0F91919C9B14}"/>
              </a:ext>
            </a:extLst>
          </p:cNvPr>
          <p:cNvSpPr/>
          <p:nvPr/>
        </p:nvSpPr>
        <p:spPr>
          <a:xfrm>
            <a:off x="2752725" y="3902844"/>
            <a:ext cx="7533688" cy="369332"/>
          </a:xfrm>
          <a:prstGeom prst="rect">
            <a:avLst/>
          </a:prstGeom>
        </p:spPr>
        <p:txBody>
          <a:bodyPr wrap="square">
            <a:spAutoFit/>
          </a:bodyPr>
          <a:lstStyle/>
          <a:p>
            <a:r>
              <a:rPr lang="en-US" b="1" dirty="0">
                <a:solidFill>
                  <a:srgbClr val="000000"/>
                </a:solidFill>
                <a:latin typeface="Arial" panose="020B0604020202020204" pitchFamily="34" charset="0"/>
              </a:rPr>
              <a:t>vertical velocity v = </a:t>
            </a:r>
            <a:r>
              <a:rPr lang="en-US" b="1" dirty="0" err="1">
                <a:solidFill>
                  <a:srgbClr val="000000"/>
                </a:solidFill>
                <a:latin typeface="Arial" panose="020B0604020202020204" pitchFamily="34" charset="0"/>
              </a:rPr>
              <a:t>v</a:t>
            </a:r>
            <a:r>
              <a:rPr lang="en-US" b="1" baseline="-25000" dirty="0" err="1">
                <a:solidFill>
                  <a:srgbClr val="000000"/>
                </a:solidFill>
                <a:latin typeface="Arial" panose="020B0604020202020204" pitchFamily="34" charset="0"/>
              </a:rPr>
              <a:t>largescale</a:t>
            </a:r>
            <a:r>
              <a:rPr lang="en-US" b="1" dirty="0">
                <a:solidFill>
                  <a:srgbClr val="000000"/>
                </a:solidFill>
                <a:latin typeface="Arial" panose="020B0604020202020204" pitchFamily="34" charset="0"/>
              </a:rPr>
              <a:t> + </a:t>
            </a:r>
            <a:r>
              <a:rPr lang="en-US" b="1" dirty="0" err="1">
                <a:solidFill>
                  <a:srgbClr val="000000"/>
                </a:solidFill>
                <a:latin typeface="Arial" panose="020B0604020202020204" pitchFamily="34" charset="0"/>
              </a:rPr>
              <a:t>v</a:t>
            </a:r>
            <a:r>
              <a:rPr lang="en-US" b="1" baseline="-25000" dirty="0" err="1">
                <a:solidFill>
                  <a:srgbClr val="000000"/>
                </a:solidFill>
                <a:latin typeface="Arial" panose="020B0604020202020204" pitchFamily="34" charset="0"/>
              </a:rPr>
              <a:t>turbulent</a:t>
            </a:r>
            <a:r>
              <a:rPr lang="en-US" b="1" dirty="0">
                <a:solidFill>
                  <a:srgbClr val="000000"/>
                </a:solidFill>
                <a:latin typeface="Arial" panose="020B0604020202020204" pitchFamily="34" charset="0"/>
              </a:rPr>
              <a:t> + </a:t>
            </a:r>
            <a:r>
              <a:rPr lang="en-US" b="1" dirty="0" err="1">
                <a:solidFill>
                  <a:srgbClr val="000000"/>
                </a:solidFill>
                <a:latin typeface="Arial" panose="020B0604020202020204" pitchFamily="34" charset="0"/>
              </a:rPr>
              <a:t>v</a:t>
            </a:r>
            <a:r>
              <a:rPr lang="en-US" b="1" baseline="-25000" dirty="0" err="1">
                <a:solidFill>
                  <a:srgbClr val="000000"/>
                </a:solidFill>
                <a:latin typeface="Arial" panose="020B0604020202020204" pitchFamily="34" charset="0"/>
              </a:rPr>
              <a:t>orographic</a:t>
            </a:r>
            <a:r>
              <a:rPr lang="en-US" b="1" dirty="0">
                <a:solidFill>
                  <a:srgbClr val="000000"/>
                </a:solidFill>
                <a:latin typeface="Arial" panose="020B0604020202020204" pitchFamily="34" charset="0"/>
              </a:rPr>
              <a:t> </a:t>
            </a:r>
            <a:r>
              <a:rPr lang="en-US" b="1" baseline="-25000" dirty="0" err="1">
                <a:solidFill>
                  <a:srgbClr val="000000"/>
                </a:solidFill>
                <a:latin typeface="Arial" panose="020B0604020202020204" pitchFamily="34" charset="0"/>
              </a:rPr>
              <a:t>gravitywaves</a:t>
            </a:r>
            <a:r>
              <a:rPr lang="en-US" b="1" dirty="0"/>
              <a:t> </a:t>
            </a:r>
            <a:endParaRPr lang="en-US" sz="1600" dirty="0"/>
          </a:p>
        </p:txBody>
      </p:sp>
    </p:spTree>
    <p:extLst>
      <p:ext uri="{BB962C8B-B14F-4D97-AF65-F5344CB8AC3E}">
        <p14:creationId xmlns:p14="http://schemas.microsoft.com/office/powerpoint/2010/main" val="63516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35765F-A0C3-4D5D-8E70-08665977DEE9}"/>
              </a:ext>
            </a:extLst>
          </p:cNvPr>
          <p:cNvSpPr>
            <a:spLocks noGrp="1"/>
          </p:cNvSpPr>
          <p:nvPr>
            <p:ph type="title"/>
          </p:nvPr>
        </p:nvSpPr>
        <p:spPr>
          <a:xfrm>
            <a:off x="695326" y="267471"/>
            <a:ext cx="10056093" cy="985286"/>
          </a:xfrm>
        </p:spPr>
        <p:txBody>
          <a:bodyPr/>
          <a:lstStyle/>
          <a:p>
            <a:r>
              <a:rPr lang="en-US" dirty="0"/>
              <a:t>Backup: Impact of model nudging</a:t>
            </a:r>
          </a:p>
        </p:txBody>
      </p:sp>
      <p:sp>
        <p:nvSpPr>
          <p:cNvPr id="2" name="Foliennummernplatzhalter 1">
            <a:extLst>
              <a:ext uri="{FF2B5EF4-FFF2-40B4-BE49-F238E27FC236}">
                <a16:creationId xmlns:a16="http://schemas.microsoft.com/office/drawing/2014/main" id="{C38B631E-31F4-4E60-8AC3-4207ABBC649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DABB7-F9A6-4A4D-9415-296AC5E687F8}" type="slidenum">
              <a:rPr kumimoji="0" lang="de-DE"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E02296D8-99DC-44D7-89AA-F8B9E915865A}"/>
              </a:ext>
            </a:extLst>
          </p:cNvPr>
          <p:cNvSpPr>
            <a:spLocks noGrp="1"/>
          </p:cNvSpPr>
          <p:nvPr>
            <p:ph type="ftr" sz="quarter" idx="18"/>
          </p:nvPr>
        </p:nvSpPr>
        <p:spPr>
          <a:xfrm>
            <a:off x="695325" y="6544945"/>
            <a:ext cx="4114800" cy="257774"/>
          </a:xfrm>
        </p:spPr>
        <p:txBody>
          <a:bodyPr/>
          <a:lstStyle/>
          <a:p>
            <a:r>
              <a:rPr lang="en-US"/>
              <a:t>EGU General Assembly 2024, C. Beer</a:t>
            </a:r>
            <a:endParaRPr lang="de-DE" dirty="0"/>
          </a:p>
        </p:txBody>
      </p:sp>
      <p:pic>
        <p:nvPicPr>
          <p:cNvPr id="9" name="Grafik 8">
            <a:extLst>
              <a:ext uri="{FF2B5EF4-FFF2-40B4-BE49-F238E27FC236}">
                <a16:creationId xmlns:a16="http://schemas.microsoft.com/office/drawing/2014/main" id="{501B5885-3BA7-4A37-8093-C0977F081210}"/>
              </a:ext>
            </a:extLst>
          </p:cNvPr>
          <p:cNvPicPr>
            <a:picLocks noChangeAspect="1"/>
          </p:cNvPicPr>
          <p:nvPr/>
        </p:nvPicPr>
        <p:blipFill>
          <a:blip r:embed="rId3"/>
          <a:stretch>
            <a:fillRect/>
          </a:stretch>
        </p:blipFill>
        <p:spPr>
          <a:xfrm>
            <a:off x="1322799" y="862208"/>
            <a:ext cx="4031688" cy="2603318"/>
          </a:xfrm>
          <a:prstGeom prst="rect">
            <a:avLst/>
          </a:prstGeom>
        </p:spPr>
      </p:pic>
      <p:pic>
        <p:nvPicPr>
          <p:cNvPr id="10" name="Grafik 9">
            <a:extLst>
              <a:ext uri="{FF2B5EF4-FFF2-40B4-BE49-F238E27FC236}">
                <a16:creationId xmlns:a16="http://schemas.microsoft.com/office/drawing/2014/main" id="{6BB9A19A-E6BE-48E0-82D7-6697119F15D4}"/>
              </a:ext>
            </a:extLst>
          </p:cNvPr>
          <p:cNvPicPr>
            <a:picLocks noChangeAspect="1"/>
          </p:cNvPicPr>
          <p:nvPr/>
        </p:nvPicPr>
        <p:blipFill>
          <a:blip r:embed="rId4"/>
          <a:stretch>
            <a:fillRect/>
          </a:stretch>
        </p:blipFill>
        <p:spPr>
          <a:xfrm>
            <a:off x="6454076" y="886344"/>
            <a:ext cx="4132023" cy="2581560"/>
          </a:xfrm>
          <a:prstGeom prst="rect">
            <a:avLst/>
          </a:prstGeom>
        </p:spPr>
      </p:pic>
      <p:pic>
        <p:nvPicPr>
          <p:cNvPr id="16" name="Grafik 15">
            <a:extLst>
              <a:ext uri="{FF2B5EF4-FFF2-40B4-BE49-F238E27FC236}">
                <a16:creationId xmlns:a16="http://schemas.microsoft.com/office/drawing/2014/main" id="{9C80B323-E519-4CFF-8B57-03BAF60E71D7}"/>
              </a:ext>
            </a:extLst>
          </p:cNvPr>
          <p:cNvPicPr>
            <a:picLocks noChangeAspect="1"/>
          </p:cNvPicPr>
          <p:nvPr/>
        </p:nvPicPr>
        <p:blipFill>
          <a:blip r:embed="rId5"/>
          <a:stretch>
            <a:fillRect/>
          </a:stretch>
        </p:blipFill>
        <p:spPr>
          <a:xfrm>
            <a:off x="3909348" y="6583644"/>
            <a:ext cx="3352800" cy="219075"/>
          </a:xfrm>
          <a:prstGeom prst="rect">
            <a:avLst/>
          </a:prstGeom>
        </p:spPr>
      </p:pic>
      <p:pic>
        <p:nvPicPr>
          <p:cNvPr id="18" name="Grafik 17">
            <a:extLst>
              <a:ext uri="{FF2B5EF4-FFF2-40B4-BE49-F238E27FC236}">
                <a16:creationId xmlns:a16="http://schemas.microsoft.com/office/drawing/2014/main" id="{2252B016-28CF-4F08-80FD-9C36BADABDAE}"/>
              </a:ext>
            </a:extLst>
          </p:cNvPr>
          <p:cNvPicPr>
            <a:picLocks noChangeAspect="1"/>
          </p:cNvPicPr>
          <p:nvPr/>
        </p:nvPicPr>
        <p:blipFill>
          <a:blip r:embed="rId6"/>
          <a:stretch>
            <a:fillRect/>
          </a:stretch>
        </p:blipFill>
        <p:spPr>
          <a:xfrm>
            <a:off x="1109251" y="3739742"/>
            <a:ext cx="4236314" cy="2608149"/>
          </a:xfrm>
          <a:prstGeom prst="rect">
            <a:avLst/>
          </a:prstGeom>
        </p:spPr>
      </p:pic>
      <p:pic>
        <p:nvPicPr>
          <p:cNvPr id="19" name="Grafik 18">
            <a:extLst>
              <a:ext uri="{FF2B5EF4-FFF2-40B4-BE49-F238E27FC236}">
                <a16:creationId xmlns:a16="http://schemas.microsoft.com/office/drawing/2014/main" id="{FA952C91-3857-496C-987D-7BB756A7153C}"/>
              </a:ext>
            </a:extLst>
          </p:cNvPr>
          <p:cNvPicPr>
            <a:picLocks noChangeAspect="1"/>
          </p:cNvPicPr>
          <p:nvPr/>
        </p:nvPicPr>
        <p:blipFill>
          <a:blip r:embed="rId7"/>
          <a:stretch>
            <a:fillRect/>
          </a:stretch>
        </p:blipFill>
        <p:spPr>
          <a:xfrm>
            <a:off x="6338590" y="3739742"/>
            <a:ext cx="4247509" cy="2630131"/>
          </a:xfrm>
          <a:prstGeom prst="rect">
            <a:avLst/>
          </a:prstGeom>
        </p:spPr>
      </p:pic>
      <p:sp>
        <p:nvSpPr>
          <p:cNvPr id="11" name="Textfeld 10">
            <a:extLst>
              <a:ext uri="{FF2B5EF4-FFF2-40B4-BE49-F238E27FC236}">
                <a16:creationId xmlns:a16="http://schemas.microsoft.com/office/drawing/2014/main" id="{A53A004F-54EB-4A47-A7E6-B18B3DCF1036}"/>
              </a:ext>
            </a:extLst>
          </p:cNvPr>
          <p:cNvSpPr txBox="1"/>
          <p:nvPr/>
        </p:nvSpPr>
        <p:spPr>
          <a:xfrm>
            <a:off x="9941512" y="6519446"/>
            <a:ext cx="2250488" cy="338554"/>
          </a:xfrm>
          <a:prstGeom prst="rect">
            <a:avLst/>
          </a:prstGeom>
          <a:noFill/>
        </p:spPr>
        <p:txBody>
          <a:bodyPr wrap="none" rtlCol="0">
            <a:spAutoFit/>
          </a:bodyPr>
          <a:lstStyle/>
          <a:p>
            <a:r>
              <a:rPr lang="en-US" sz="1600" b="1" i="1" dirty="0"/>
              <a:t>Beer et al., ACP, 2024</a:t>
            </a:r>
          </a:p>
        </p:txBody>
      </p:sp>
    </p:spTree>
    <p:extLst>
      <p:ext uri="{BB962C8B-B14F-4D97-AF65-F5344CB8AC3E}">
        <p14:creationId xmlns:p14="http://schemas.microsoft.com/office/powerpoint/2010/main" val="159726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02296D8-99DC-44D7-89AA-F8B9E915865A}"/>
              </a:ext>
            </a:extLst>
          </p:cNvPr>
          <p:cNvSpPr>
            <a:spLocks noGrp="1"/>
          </p:cNvSpPr>
          <p:nvPr>
            <p:ph type="ftr" sz="quarter" idx="18"/>
          </p:nvPr>
        </p:nvSpPr>
        <p:spPr>
          <a:xfrm>
            <a:off x="695325" y="6544945"/>
            <a:ext cx="4114800" cy="257774"/>
          </a:xfrm>
        </p:spPr>
        <p:txBody>
          <a:bodyPr/>
          <a:lstStyle/>
          <a:p>
            <a:r>
              <a:rPr lang="en-US" dirty="0"/>
              <a:t>EGU General Assembly 2024, C. Beer</a:t>
            </a:r>
            <a:endParaRPr lang="de-DE" dirty="0"/>
          </a:p>
        </p:txBody>
      </p:sp>
      <p:sp>
        <p:nvSpPr>
          <p:cNvPr id="4" name="Titel 3">
            <a:extLst>
              <a:ext uri="{FF2B5EF4-FFF2-40B4-BE49-F238E27FC236}">
                <a16:creationId xmlns:a16="http://schemas.microsoft.com/office/drawing/2014/main" id="{D435765F-A0C3-4D5D-8E70-08665977DEE9}"/>
              </a:ext>
            </a:extLst>
          </p:cNvPr>
          <p:cNvSpPr>
            <a:spLocks noGrp="1"/>
          </p:cNvSpPr>
          <p:nvPr>
            <p:ph type="title"/>
          </p:nvPr>
        </p:nvSpPr>
        <p:spPr/>
        <p:txBody>
          <a:bodyPr/>
          <a:lstStyle/>
          <a:p>
            <a:r>
              <a:rPr lang="en-US" dirty="0"/>
              <a:t>Motivation</a:t>
            </a:r>
          </a:p>
        </p:txBody>
      </p:sp>
      <p:sp>
        <p:nvSpPr>
          <p:cNvPr id="2" name="Foliennummernplatzhalter 1">
            <a:extLst>
              <a:ext uri="{FF2B5EF4-FFF2-40B4-BE49-F238E27FC236}">
                <a16:creationId xmlns:a16="http://schemas.microsoft.com/office/drawing/2014/main" id="{C38B631E-31F4-4E60-8AC3-4207ABBC649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DABB7-F9A6-4A4D-9415-296AC5E687F8}" type="slidenum">
              <a:rPr kumimoji="0" lang="de-DE"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1" name="Gruppieren 10">
            <a:extLst>
              <a:ext uri="{FF2B5EF4-FFF2-40B4-BE49-F238E27FC236}">
                <a16:creationId xmlns:a16="http://schemas.microsoft.com/office/drawing/2014/main" id="{4F7323A0-6144-4E35-BC9F-2799CEC4A62E}"/>
              </a:ext>
            </a:extLst>
          </p:cNvPr>
          <p:cNvGrpSpPr/>
          <p:nvPr/>
        </p:nvGrpSpPr>
        <p:grpSpPr>
          <a:xfrm>
            <a:off x="616693" y="5455736"/>
            <a:ext cx="7432835" cy="1165226"/>
            <a:chOff x="467834" y="5455736"/>
            <a:chExt cx="7432835" cy="1165226"/>
          </a:xfrm>
        </p:grpSpPr>
        <p:pic>
          <p:nvPicPr>
            <p:cNvPr id="18" name="Grafik 17">
              <a:extLst>
                <a:ext uri="{FF2B5EF4-FFF2-40B4-BE49-F238E27FC236}">
                  <a16:creationId xmlns:a16="http://schemas.microsoft.com/office/drawing/2014/main" id="{A6D3204F-B4A2-4A5C-A02A-F96B2225F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808" y="5455736"/>
              <a:ext cx="5525861" cy="1165226"/>
            </a:xfrm>
            <a:prstGeom prst="rect">
              <a:avLst/>
            </a:prstGeom>
          </p:spPr>
        </p:pic>
        <p:sp>
          <p:nvSpPr>
            <p:cNvPr id="20" name="Textfeld 19">
              <a:extLst>
                <a:ext uri="{FF2B5EF4-FFF2-40B4-BE49-F238E27FC236}">
                  <a16:creationId xmlns:a16="http://schemas.microsoft.com/office/drawing/2014/main" id="{4996FC29-DEA3-4778-B895-0C0D6C295B1B}"/>
                </a:ext>
              </a:extLst>
            </p:cNvPr>
            <p:cNvSpPr txBox="1"/>
            <p:nvPr/>
          </p:nvSpPr>
          <p:spPr>
            <a:xfrm>
              <a:off x="467834" y="5455736"/>
              <a:ext cx="1811376" cy="1077218"/>
            </a:xfrm>
            <a:prstGeom prst="rect">
              <a:avLst/>
            </a:prstGeom>
            <a:noFill/>
          </p:spPr>
          <p:txBody>
            <a:bodyPr wrap="square" rtlCol="0">
              <a:spAutoFit/>
            </a:bodyPr>
            <a:lstStyle/>
            <a:p>
              <a:pPr algn="r"/>
              <a:r>
                <a:rPr lang="en-US" sz="1600" b="1" dirty="0"/>
                <a:t>INP-effects from previous model studies</a:t>
              </a:r>
              <a:r>
                <a:rPr lang="en-US" sz="1600" dirty="0"/>
                <a:t> (various INP-types)</a:t>
              </a:r>
            </a:p>
          </p:txBody>
        </p:sp>
      </p:grpSp>
      <p:grpSp>
        <p:nvGrpSpPr>
          <p:cNvPr id="41" name="Gruppieren 40">
            <a:extLst>
              <a:ext uri="{FF2B5EF4-FFF2-40B4-BE49-F238E27FC236}">
                <a16:creationId xmlns:a16="http://schemas.microsoft.com/office/drawing/2014/main" id="{16D08FA2-6C60-4970-8D61-1EC373A32285}"/>
              </a:ext>
            </a:extLst>
          </p:cNvPr>
          <p:cNvGrpSpPr/>
          <p:nvPr/>
        </p:nvGrpSpPr>
        <p:grpSpPr>
          <a:xfrm>
            <a:off x="757899" y="616962"/>
            <a:ext cx="4540088" cy="4607930"/>
            <a:chOff x="757899" y="616962"/>
            <a:chExt cx="4540088" cy="4607930"/>
          </a:xfrm>
        </p:grpSpPr>
        <p:grpSp>
          <p:nvGrpSpPr>
            <p:cNvPr id="8" name="Gruppieren 7">
              <a:extLst>
                <a:ext uri="{FF2B5EF4-FFF2-40B4-BE49-F238E27FC236}">
                  <a16:creationId xmlns:a16="http://schemas.microsoft.com/office/drawing/2014/main" id="{5DEE37A9-29F0-411A-AB4B-B1F0BC0AF1D2}"/>
                </a:ext>
              </a:extLst>
            </p:cNvPr>
            <p:cNvGrpSpPr/>
            <p:nvPr/>
          </p:nvGrpSpPr>
          <p:grpSpPr>
            <a:xfrm>
              <a:off x="757899" y="616962"/>
              <a:ext cx="4540088" cy="4607930"/>
              <a:chOff x="6211331" y="616962"/>
              <a:chExt cx="4540088" cy="4607930"/>
            </a:xfrm>
          </p:grpSpPr>
          <p:grpSp>
            <p:nvGrpSpPr>
              <p:cNvPr id="14" name="Gruppieren 13">
                <a:extLst>
                  <a:ext uri="{FF2B5EF4-FFF2-40B4-BE49-F238E27FC236}">
                    <a16:creationId xmlns:a16="http://schemas.microsoft.com/office/drawing/2014/main" id="{08FB1691-A934-4C49-B883-189CB838E132}"/>
                  </a:ext>
                </a:extLst>
              </p:cNvPr>
              <p:cNvGrpSpPr/>
              <p:nvPr/>
            </p:nvGrpSpPr>
            <p:grpSpPr>
              <a:xfrm>
                <a:off x="6211331" y="924740"/>
                <a:ext cx="4415480" cy="4300152"/>
                <a:chOff x="6211331" y="1054441"/>
                <a:chExt cx="4415480" cy="4300152"/>
              </a:xfrm>
            </p:grpSpPr>
            <p:sp>
              <p:nvSpPr>
                <p:cNvPr id="10" name="Rechteck 9">
                  <a:extLst>
                    <a:ext uri="{FF2B5EF4-FFF2-40B4-BE49-F238E27FC236}">
                      <a16:creationId xmlns:a16="http://schemas.microsoft.com/office/drawing/2014/main" id="{34048D57-1973-4847-A6FC-7CD41D264F44}"/>
                    </a:ext>
                  </a:extLst>
                </p:cNvPr>
                <p:cNvSpPr/>
                <p:nvPr/>
              </p:nvSpPr>
              <p:spPr>
                <a:xfrm>
                  <a:off x="6211331" y="1054441"/>
                  <a:ext cx="4415480" cy="430015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pic>
              <p:nvPicPr>
                <p:cNvPr id="9" name="Grafik 8">
                  <a:extLst>
                    <a:ext uri="{FF2B5EF4-FFF2-40B4-BE49-F238E27FC236}">
                      <a16:creationId xmlns:a16="http://schemas.microsoft.com/office/drawing/2014/main" id="{4D0773E1-94F9-4496-881A-8EE9CB546AA2}"/>
                    </a:ext>
                  </a:extLst>
                </p:cNvPr>
                <p:cNvPicPr>
                  <a:picLocks noChangeAspect="1"/>
                </p:cNvPicPr>
                <p:nvPr/>
              </p:nvPicPr>
              <p:blipFill>
                <a:blip r:embed="rId4"/>
                <a:stretch>
                  <a:fillRect/>
                </a:stretch>
              </p:blipFill>
              <p:spPr>
                <a:xfrm>
                  <a:off x="6376753" y="1152047"/>
                  <a:ext cx="4084635" cy="4050186"/>
                </a:xfrm>
                <a:prstGeom prst="rect">
                  <a:avLst/>
                </a:prstGeom>
              </p:spPr>
            </p:pic>
          </p:grpSp>
          <p:sp>
            <p:nvSpPr>
              <p:cNvPr id="16" name="Textfeld 15">
                <a:extLst>
                  <a:ext uri="{FF2B5EF4-FFF2-40B4-BE49-F238E27FC236}">
                    <a16:creationId xmlns:a16="http://schemas.microsoft.com/office/drawing/2014/main" id="{5FE44024-03FC-4D05-9C62-2A2F09C79877}"/>
                  </a:ext>
                </a:extLst>
              </p:cNvPr>
              <p:cNvSpPr txBox="1"/>
              <p:nvPr/>
            </p:nvSpPr>
            <p:spPr>
              <a:xfrm>
                <a:off x="8301966" y="616962"/>
                <a:ext cx="2449453" cy="307777"/>
              </a:xfrm>
              <a:prstGeom prst="rect">
                <a:avLst/>
              </a:prstGeom>
              <a:noFill/>
            </p:spPr>
            <p:txBody>
              <a:bodyPr wrap="none" rtlCol="0">
                <a:spAutoFit/>
              </a:bodyPr>
              <a:lstStyle/>
              <a:p>
                <a:r>
                  <a:rPr lang="en-US" sz="1400" i="1" dirty="0"/>
                  <a:t>Arias et al., IPCC AR6, 2021</a:t>
                </a:r>
              </a:p>
            </p:txBody>
          </p:sp>
        </p:grpSp>
        <p:sp>
          <p:nvSpPr>
            <p:cNvPr id="17" name="Textfeld 16">
              <a:extLst>
                <a:ext uri="{FF2B5EF4-FFF2-40B4-BE49-F238E27FC236}">
                  <a16:creationId xmlns:a16="http://schemas.microsoft.com/office/drawing/2014/main" id="{B8BE26AA-1D3C-4D6D-9837-DD6C48F8564B}"/>
                </a:ext>
              </a:extLst>
            </p:cNvPr>
            <p:cNvSpPr txBox="1"/>
            <p:nvPr/>
          </p:nvSpPr>
          <p:spPr>
            <a:xfrm>
              <a:off x="1101100" y="1022345"/>
              <a:ext cx="3602653" cy="338554"/>
            </a:xfrm>
            <a:prstGeom prst="rect">
              <a:avLst/>
            </a:prstGeom>
            <a:solidFill>
              <a:schemeClr val="bg1"/>
            </a:solidFill>
          </p:spPr>
          <p:txBody>
            <a:bodyPr wrap="none" rtlCol="0">
              <a:spAutoFit/>
            </a:bodyPr>
            <a:lstStyle/>
            <a:p>
              <a:r>
                <a:rPr lang="en-US" sz="1600" b="1" dirty="0"/>
                <a:t>  Aerosol effective radiative forcing</a:t>
              </a:r>
            </a:p>
          </p:txBody>
        </p:sp>
      </p:grpSp>
      <p:grpSp>
        <p:nvGrpSpPr>
          <p:cNvPr id="43" name="Gruppieren 42">
            <a:extLst>
              <a:ext uri="{FF2B5EF4-FFF2-40B4-BE49-F238E27FC236}">
                <a16:creationId xmlns:a16="http://schemas.microsoft.com/office/drawing/2014/main" id="{6F75F57B-AEF2-452B-ADCA-74446B2E5CF0}"/>
              </a:ext>
            </a:extLst>
          </p:cNvPr>
          <p:cNvGrpSpPr/>
          <p:nvPr/>
        </p:nvGrpSpPr>
        <p:grpSpPr>
          <a:xfrm>
            <a:off x="5379975" y="1223479"/>
            <a:ext cx="6577687" cy="4001413"/>
            <a:chOff x="5379975" y="1223479"/>
            <a:chExt cx="6577687" cy="4001413"/>
          </a:xfrm>
        </p:grpSpPr>
        <p:sp>
          <p:nvSpPr>
            <p:cNvPr id="21" name="Rechteck 20">
              <a:extLst>
                <a:ext uri="{FF2B5EF4-FFF2-40B4-BE49-F238E27FC236}">
                  <a16:creationId xmlns:a16="http://schemas.microsoft.com/office/drawing/2014/main" id="{463D0688-1E01-4541-88E4-FA9C212F204C}"/>
                </a:ext>
              </a:extLst>
            </p:cNvPr>
            <p:cNvSpPr/>
            <p:nvPr/>
          </p:nvSpPr>
          <p:spPr>
            <a:xfrm>
              <a:off x="5379975" y="1223479"/>
              <a:ext cx="6577687" cy="4001413"/>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pic>
          <p:nvPicPr>
            <p:cNvPr id="22" name="Picture 5" descr="freeze-g">
              <a:extLst>
                <a:ext uri="{FF2B5EF4-FFF2-40B4-BE49-F238E27FC236}">
                  <a16:creationId xmlns:a16="http://schemas.microsoft.com/office/drawing/2014/main" id="{2BED4561-AF40-491E-8573-6529AA6A15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3759" y="1594329"/>
              <a:ext cx="4352493" cy="354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0">
              <a:extLst>
                <a:ext uri="{FF2B5EF4-FFF2-40B4-BE49-F238E27FC236}">
                  <a16:creationId xmlns:a16="http://schemas.microsoft.com/office/drawing/2014/main" id="{A655F217-2B37-4505-A5B3-E8987AABEB74}"/>
                </a:ext>
              </a:extLst>
            </p:cNvPr>
            <p:cNvSpPr>
              <a:spLocks noChangeArrowheads="1"/>
            </p:cNvSpPr>
            <p:nvPr/>
          </p:nvSpPr>
          <p:spPr bwMode="auto">
            <a:xfrm>
              <a:off x="9542643" y="4293963"/>
              <a:ext cx="282863" cy="281308"/>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kern="0">
                <a:solidFill>
                  <a:sysClr val="windowText" lastClr="000000"/>
                </a:solidFill>
                <a:latin typeface="Arial" charset="0"/>
                <a:ea typeface="ヒラギノ角ゴ Pro W3" charset="-128"/>
                <a:cs typeface="Arial"/>
              </a:endParaRPr>
            </a:p>
          </p:txBody>
        </p:sp>
        <p:sp>
          <p:nvSpPr>
            <p:cNvPr id="24" name="Text Box 6">
              <a:extLst>
                <a:ext uri="{FF2B5EF4-FFF2-40B4-BE49-F238E27FC236}">
                  <a16:creationId xmlns:a16="http://schemas.microsoft.com/office/drawing/2014/main" id="{D9364A72-E7D2-4B32-BFA0-D1292705EEB3}"/>
                </a:ext>
              </a:extLst>
            </p:cNvPr>
            <p:cNvSpPr txBox="1">
              <a:spLocks noChangeArrowheads="1"/>
            </p:cNvSpPr>
            <p:nvPr/>
          </p:nvSpPr>
          <p:spPr bwMode="auto">
            <a:xfrm rot="16200000">
              <a:off x="9240338" y="2194908"/>
              <a:ext cx="1711168" cy="62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b="1" kern="0" dirty="0">
                  <a:solidFill>
                    <a:srgbClr val="CC0000"/>
                  </a:solidFill>
                  <a:latin typeface="Arial" charset="0"/>
                  <a:ea typeface="ヒラギノ角ゴ Pro W3" charset="-128"/>
                  <a:cs typeface="Arial"/>
                </a:rPr>
                <a:t>homogeneous</a:t>
              </a:r>
              <a:endParaRPr lang="en-GB" b="1" kern="0" dirty="0">
                <a:solidFill>
                  <a:sysClr val="windowText" lastClr="000000"/>
                </a:solidFill>
                <a:latin typeface="Arial" charset="0"/>
                <a:ea typeface="ヒラギノ角ゴ Pro W3" charset="-128"/>
                <a:cs typeface="Arial"/>
              </a:endParaRPr>
            </a:p>
            <a:p>
              <a:pPr>
                <a:defRPr/>
              </a:pPr>
              <a:r>
                <a:rPr lang="en-GB" b="1" kern="0" dirty="0">
                  <a:solidFill>
                    <a:sysClr val="windowText" lastClr="000000"/>
                  </a:solidFill>
                  <a:latin typeface="Arial" charset="0"/>
                  <a:ea typeface="ヒラギノ角ゴ Pro W3" charset="-128"/>
                  <a:cs typeface="Arial"/>
                </a:rPr>
                <a:t>nucleation</a:t>
              </a:r>
            </a:p>
          </p:txBody>
        </p:sp>
        <p:sp>
          <p:nvSpPr>
            <p:cNvPr id="25" name="Text Box 7">
              <a:extLst>
                <a:ext uri="{FF2B5EF4-FFF2-40B4-BE49-F238E27FC236}">
                  <a16:creationId xmlns:a16="http://schemas.microsoft.com/office/drawing/2014/main" id="{C896DC23-3284-4E14-A3D9-7FC4F1DFA15E}"/>
                </a:ext>
              </a:extLst>
            </p:cNvPr>
            <p:cNvSpPr txBox="1">
              <a:spLocks noChangeArrowheads="1"/>
            </p:cNvSpPr>
            <p:nvPr/>
          </p:nvSpPr>
          <p:spPr bwMode="auto">
            <a:xfrm rot="16200000">
              <a:off x="9172761" y="3898198"/>
              <a:ext cx="1844830" cy="62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b="1" kern="0" dirty="0">
                  <a:solidFill>
                    <a:srgbClr val="CC0000"/>
                  </a:solidFill>
                  <a:latin typeface="Arial" charset="0"/>
                  <a:ea typeface="ヒラギノ角ゴ Pro W3" charset="-128"/>
                  <a:cs typeface="Arial"/>
                </a:rPr>
                <a:t>heterogeneous </a:t>
              </a:r>
            </a:p>
            <a:p>
              <a:pPr>
                <a:defRPr/>
              </a:pPr>
              <a:r>
                <a:rPr lang="en-GB" b="1" kern="0" dirty="0">
                  <a:solidFill>
                    <a:sysClr val="windowText" lastClr="000000"/>
                  </a:solidFill>
                  <a:latin typeface="Arial" charset="0"/>
                  <a:ea typeface="ヒラギノ角ゴ Pro W3" charset="-128"/>
                  <a:cs typeface="Arial"/>
                </a:rPr>
                <a:t>nucleation</a:t>
              </a:r>
            </a:p>
          </p:txBody>
        </p:sp>
        <p:grpSp>
          <p:nvGrpSpPr>
            <p:cNvPr id="26" name="Gruppieren 25">
              <a:extLst>
                <a:ext uri="{FF2B5EF4-FFF2-40B4-BE49-F238E27FC236}">
                  <a16:creationId xmlns:a16="http://schemas.microsoft.com/office/drawing/2014/main" id="{916D36C0-7AD3-47C7-BEA9-CDEB783FCB95}"/>
                </a:ext>
              </a:extLst>
            </p:cNvPr>
            <p:cNvGrpSpPr/>
            <p:nvPr/>
          </p:nvGrpSpPr>
          <p:grpSpPr>
            <a:xfrm>
              <a:off x="10485791" y="1589433"/>
              <a:ext cx="974477" cy="3454972"/>
              <a:chOff x="7646392" y="1746607"/>
              <a:chExt cx="995359" cy="3529013"/>
            </a:xfrm>
          </p:grpSpPr>
          <p:sp>
            <p:nvSpPr>
              <p:cNvPr id="27" name="Line 9">
                <a:extLst>
                  <a:ext uri="{FF2B5EF4-FFF2-40B4-BE49-F238E27FC236}">
                    <a16:creationId xmlns:a16="http://schemas.microsoft.com/office/drawing/2014/main" id="{A56A42C0-E327-45AF-9B87-F00229782AC6}"/>
                  </a:ext>
                </a:extLst>
              </p:cNvPr>
              <p:cNvSpPr>
                <a:spLocks noChangeShapeType="1"/>
              </p:cNvSpPr>
              <p:nvPr/>
            </p:nvSpPr>
            <p:spPr bwMode="auto">
              <a:xfrm flipV="1">
                <a:off x="7646988" y="1746607"/>
                <a:ext cx="0" cy="3529013"/>
              </a:xfrm>
              <a:prstGeom prst="line">
                <a:avLst/>
              </a:prstGeom>
              <a:noFill/>
              <a:ln w="38100">
                <a:solidFill>
                  <a:srgbClr val="00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kern="0">
                  <a:solidFill>
                    <a:sysClr val="windowText" lastClr="000000"/>
                  </a:solidFill>
                  <a:latin typeface="Arial" charset="0"/>
                  <a:ea typeface="ヒラギノ角ゴ Pro W3" charset="-128"/>
                  <a:cs typeface="Arial"/>
                </a:endParaRPr>
              </a:p>
            </p:txBody>
          </p:sp>
          <p:sp>
            <p:nvSpPr>
              <p:cNvPr id="28" name="Text Box 10">
                <a:extLst>
                  <a:ext uri="{FF2B5EF4-FFF2-40B4-BE49-F238E27FC236}">
                    <a16:creationId xmlns:a16="http://schemas.microsoft.com/office/drawing/2014/main" id="{5CB87D94-CFAE-41A0-94BD-02F0712CE079}"/>
                  </a:ext>
                </a:extLst>
              </p:cNvPr>
              <p:cNvSpPr txBox="1">
                <a:spLocks noChangeArrowheads="1"/>
              </p:cNvSpPr>
              <p:nvPr/>
            </p:nvSpPr>
            <p:spPr bwMode="auto">
              <a:xfrm>
                <a:off x="7661275" y="1746607"/>
                <a:ext cx="8905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sz="2400" kern="0" dirty="0" err="1">
                    <a:solidFill>
                      <a:sysClr val="windowText" lastClr="000000"/>
                    </a:solidFill>
                    <a:latin typeface="Arial" charset="0"/>
                    <a:ea typeface="ヒラギノ角ゴ Pro W3" charset="-128"/>
                    <a:cs typeface="Arial"/>
                  </a:rPr>
                  <a:t>RH</a:t>
                </a:r>
                <a:r>
                  <a:rPr lang="en-GB" sz="2400" kern="0" baseline="-25000" dirty="0" err="1">
                    <a:solidFill>
                      <a:sysClr val="windowText" lastClr="000000"/>
                    </a:solidFill>
                    <a:latin typeface="Arial" charset="0"/>
                    <a:ea typeface="ヒラギノ角ゴ Pro W3" charset="-128"/>
                    <a:cs typeface="Arial"/>
                  </a:rPr>
                  <a:t>ice</a:t>
                </a:r>
                <a:endParaRPr lang="en-GB" sz="2400" kern="0" baseline="-25000" dirty="0">
                  <a:solidFill>
                    <a:sysClr val="windowText" lastClr="000000"/>
                  </a:solidFill>
                  <a:latin typeface="Arial" charset="0"/>
                  <a:ea typeface="ヒラギノ角ゴ Pro W3" charset="-128"/>
                  <a:cs typeface="Arial"/>
                </a:endParaRPr>
              </a:p>
            </p:txBody>
          </p:sp>
          <p:sp>
            <p:nvSpPr>
              <p:cNvPr id="29" name="Text Box 12">
                <a:extLst>
                  <a:ext uri="{FF2B5EF4-FFF2-40B4-BE49-F238E27FC236}">
                    <a16:creationId xmlns:a16="http://schemas.microsoft.com/office/drawing/2014/main" id="{99667651-CA7D-4F98-93CE-4E8B92BB8F52}"/>
                  </a:ext>
                </a:extLst>
              </p:cNvPr>
              <p:cNvSpPr txBox="1">
                <a:spLocks noChangeArrowheads="1"/>
              </p:cNvSpPr>
              <p:nvPr/>
            </p:nvSpPr>
            <p:spPr bwMode="auto">
              <a:xfrm>
                <a:off x="7669178" y="3280128"/>
                <a:ext cx="97158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sz="2400" kern="0" dirty="0">
                    <a:solidFill>
                      <a:sysClr val="windowText" lastClr="000000"/>
                    </a:solidFill>
                    <a:latin typeface="Arial" charset="0"/>
                    <a:ea typeface="ヒラギノ角ゴ Pro W3" charset="-128"/>
                    <a:cs typeface="Arial"/>
                  </a:rPr>
                  <a:t>140%</a:t>
                </a:r>
              </a:p>
            </p:txBody>
          </p:sp>
          <p:sp>
            <p:nvSpPr>
              <p:cNvPr id="30" name="Line 13">
                <a:extLst>
                  <a:ext uri="{FF2B5EF4-FFF2-40B4-BE49-F238E27FC236}">
                    <a16:creationId xmlns:a16="http://schemas.microsoft.com/office/drawing/2014/main" id="{C59080F3-34AA-4A40-8CE3-DC87E7DEA4D8}"/>
                  </a:ext>
                </a:extLst>
              </p:cNvPr>
              <p:cNvSpPr>
                <a:spLocks noChangeShapeType="1"/>
              </p:cNvSpPr>
              <p:nvPr/>
            </p:nvSpPr>
            <p:spPr bwMode="auto">
              <a:xfrm>
                <a:off x="7646987" y="3521430"/>
                <a:ext cx="71324"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kern="0">
                  <a:solidFill>
                    <a:sysClr val="windowText" lastClr="000000"/>
                  </a:solidFill>
                  <a:latin typeface="Arial" charset="0"/>
                  <a:ea typeface="ヒラギノ角ゴ Pro W3" charset="-128"/>
                  <a:cs typeface="Arial"/>
                </a:endParaRPr>
              </a:p>
            </p:txBody>
          </p:sp>
          <p:sp>
            <p:nvSpPr>
              <p:cNvPr id="31" name="Text Box 15">
                <a:extLst>
                  <a:ext uri="{FF2B5EF4-FFF2-40B4-BE49-F238E27FC236}">
                    <a16:creationId xmlns:a16="http://schemas.microsoft.com/office/drawing/2014/main" id="{B5110C10-06F0-4E6A-8F62-A951E66F9D91}"/>
                  </a:ext>
                </a:extLst>
              </p:cNvPr>
              <p:cNvSpPr txBox="1">
                <a:spLocks noChangeArrowheads="1"/>
              </p:cNvSpPr>
              <p:nvPr/>
            </p:nvSpPr>
            <p:spPr bwMode="auto">
              <a:xfrm>
                <a:off x="7669178" y="4026254"/>
                <a:ext cx="97158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sz="2400" kern="0" dirty="0">
                    <a:solidFill>
                      <a:sysClr val="windowText" lastClr="000000"/>
                    </a:solidFill>
                    <a:latin typeface="Arial" charset="0"/>
                    <a:ea typeface="ヒラギノ角ゴ Pro W3" charset="-128"/>
                    <a:cs typeface="Arial"/>
                  </a:rPr>
                  <a:t>130%</a:t>
                </a:r>
              </a:p>
            </p:txBody>
          </p:sp>
          <p:sp>
            <p:nvSpPr>
              <p:cNvPr id="32" name="Line 16">
                <a:extLst>
                  <a:ext uri="{FF2B5EF4-FFF2-40B4-BE49-F238E27FC236}">
                    <a16:creationId xmlns:a16="http://schemas.microsoft.com/office/drawing/2014/main" id="{9C3D93FD-818D-40B3-98E3-FD05DAF94694}"/>
                  </a:ext>
                </a:extLst>
              </p:cNvPr>
              <p:cNvSpPr>
                <a:spLocks noChangeShapeType="1"/>
              </p:cNvSpPr>
              <p:nvPr/>
            </p:nvSpPr>
            <p:spPr bwMode="auto">
              <a:xfrm>
                <a:off x="7646987" y="4267554"/>
                <a:ext cx="71324"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kern="0">
                  <a:solidFill>
                    <a:sysClr val="windowText" lastClr="000000"/>
                  </a:solidFill>
                  <a:latin typeface="Arial" charset="0"/>
                  <a:ea typeface="ヒラギノ角ゴ Pro W3" charset="-128"/>
                  <a:cs typeface="Arial"/>
                </a:endParaRPr>
              </a:p>
            </p:txBody>
          </p:sp>
          <p:sp>
            <p:nvSpPr>
              <p:cNvPr id="33" name="Text Box 18">
                <a:extLst>
                  <a:ext uri="{FF2B5EF4-FFF2-40B4-BE49-F238E27FC236}">
                    <a16:creationId xmlns:a16="http://schemas.microsoft.com/office/drawing/2014/main" id="{B26384EF-A4E0-4DD2-B93A-124B74EA21A0}"/>
                  </a:ext>
                </a:extLst>
              </p:cNvPr>
              <p:cNvSpPr txBox="1">
                <a:spLocks noChangeArrowheads="1"/>
              </p:cNvSpPr>
              <p:nvPr/>
            </p:nvSpPr>
            <p:spPr bwMode="auto">
              <a:xfrm>
                <a:off x="7669178" y="4745392"/>
                <a:ext cx="97158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sz="2400" kern="0" dirty="0">
                    <a:solidFill>
                      <a:sysClr val="windowText" lastClr="000000"/>
                    </a:solidFill>
                    <a:latin typeface="Arial" charset="0"/>
                    <a:ea typeface="ヒラギノ角ゴ Pro W3" charset="-128"/>
                    <a:cs typeface="Arial"/>
                  </a:rPr>
                  <a:t>120%</a:t>
                </a:r>
              </a:p>
            </p:txBody>
          </p:sp>
          <p:sp>
            <p:nvSpPr>
              <p:cNvPr id="34" name="Line 19">
                <a:extLst>
                  <a:ext uri="{FF2B5EF4-FFF2-40B4-BE49-F238E27FC236}">
                    <a16:creationId xmlns:a16="http://schemas.microsoft.com/office/drawing/2014/main" id="{98AEC959-39E4-4BAE-A363-101898648B9E}"/>
                  </a:ext>
                </a:extLst>
              </p:cNvPr>
              <p:cNvSpPr>
                <a:spLocks noChangeShapeType="1"/>
              </p:cNvSpPr>
              <p:nvPr/>
            </p:nvSpPr>
            <p:spPr bwMode="auto">
              <a:xfrm>
                <a:off x="7646987" y="4986692"/>
                <a:ext cx="71324"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kern="0">
                  <a:solidFill>
                    <a:sysClr val="windowText" lastClr="000000"/>
                  </a:solidFill>
                  <a:latin typeface="Arial" charset="0"/>
                  <a:ea typeface="ヒラギノ角ゴ Pro W3" charset="-128"/>
                  <a:cs typeface="Arial"/>
                </a:endParaRPr>
              </a:p>
            </p:txBody>
          </p:sp>
          <p:sp>
            <p:nvSpPr>
              <p:cNvPr id="35" name="Text Box 12">
                <a:extLst>
                  <a:ext uri="{FF2B5EF4-FFF2-40B4-BE49-F238E27FC236}">
                    <a16:creationId xmlns:a16="http://schemas.microsoft.com/office/drawing/2014/main" id="{4FF3B4C8-0DC6-4992-B103-7D5811DAE1D4}"/>
                  </a:ext>
                </a:extLst>
              </p:cNvPr>
              <p:cNvSpPr txBox="1">
                <a:spLocks noChangeArrowheads="1"/>
              </p:cNvSpPr>
              <p:nvPr/>
            </p:nvSpPr>
            <p:spPr bwMode="auto">
              <a:xfrm>
                <a:off x="7668582" y="2538692"/>
                <a:ext cx="97316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sz="2400" kern="0" dirty="0">
                    <a:solidFill>
                      <a:sysClr val="windowText" lastClr="000000"/>
                    </a:solidFill>
                    <a:latin typeface="Arial" charset="0"/>
                    <a:ea typeface="ヒラギノ角ゴ Pro W3" charset="-128"/>
                    <a:cs typeface="Arial"/>
                  </a:rPr>
                  <a:t>150%</a:t>
                </a:r>
              </a:p>
            </p:txBody>
          </p:sp>
          <p:sp>
            <p:nvSpPr>
              <p:cNvPr id="36" name="Line 13">
                <a:extLst>
                  <a:ext uri="{FF2B5EF4-FFF2-40B4-BE49-F238E27FC236}">
                    <a16:creationId xmlns:a16="http://schemas.microsoft.com/office/drawing/2014/main" id="{EBFFC55A-6539-40D4-B51F-E44221B2A776}"/>
                  </a:ext>
                </a:extLst>
              </p:cNvPr>
              <p:cNvSpPr>
                <a:spLocks noChangeShapeType="1"/>
              </p:cNvSpPr>
              <p:nvPr/>
            </p:nvSpPr>
            <p:spPr bwMode="auto">
              <a:xfrm>
                <a:off x="7646392" y="2779990"/>
                <a:ext cx="71323"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kern="0">
                  <a:solidFill>
                    <a:sysClr val="windowText" lastClr="000000"/>
                  </a:solidFill>
                  <a:latin typeface="Arial" charset="0"/>
                  <a:ea typeface="ヒラギノ角ゴ Pro W3" charset="-128"/>
                  <a:cs typeface="Arial"/>
                </a:endParaRPr>
              </a:p>
            </p:txBody>
          </p:sp>
        </p:grpSp>
        <p:grpSp>
          <p:nvGrpSpPr>
            <p:cNvPr id="37" name="Gruppieren 36">
              <a:extLst>
                <a:ext uri="{FF2B5EF4-FFF2-40B4-BE49-F238E27FC236}">
                  <a16:creationId xmlns:a16="http://schemas.microsoft.com/office/drawing/2014/main" id="{1093A36B-424A-4966-80C0-9419008ABA3F}"/>
                </a:ext>
              </a:extLst>
            </p:cNvPr>
            <p:cNvGrpSpPr/>
            <p:nvPr/>
          </p:nvGrpSpPr>
          <p:grpSpPr>
            <a:xfrm>
              <a:off x="11539036" y="1708809"/>
              <a:ext cx="357673" cy="3267910"/>
              <a:chOff x="8532440" y="1128627"/>
              <a:chExt cx="333901" cy="3050717"/>
            </a:xfrm>
          </p:grpSpPr>
          <p:cxnSp>
            <p:nvCxnSpPr>
              <p:cNvPr id="38" name="Gerade Verbindung mit Pfeil 37">
                <a:extLst>
                  <a:ext uri="{FF2B5EF4-FFF2-40B4-BE49-F238E27FC236}">
                    <a16:creationId xmlns:a16="http://schemas.microsoft.com/office/drawing/2014/main" id="{F5D286F0-E5C7-46D6-84FE-515C2356578D}"/>
                  </a:ext>
                </a:extLst>
              </p:cNvPr>
              <p:cNvCxnSpPr/>
              <p:nvPr/>
            </p:nvCxnSpPr>
            <p:spPr>
              <a:xfrm>
                <a:off x="8532440" y="1128627"/>
                <a:ext cx="0" cy="305071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9" name="Textfeld 38">
                <a:extLst>
                  <a:ext uri="{FF2B5EF4-FFF2-40B4-BE49-F238E27FC236}">
                    <a16:creationId xmlns:a16="http://schemas.microsoft.com/office/drawing/2014/main" id="{791DC37D-476C-4DF5-9681-D86EF7655CDB}"/>
                  </a:ext>
                </a:extLst>
              </p:cNvPr>
              <p:cNvSpPr txBox="1"/>
              <p:nvPr/>
            </p:nvSpPr>
            <p:spPr>
              <a:xfrm rot="5400000">
                <a:off x="8080196" y="2515486"/>
                <a:ext cx="1295291" cy="276999"/>
              </a:xfrm>
              <a:prstGeom prst="rect">
                <a:avLst/>
              </a:prstGeom>
              <a:noFill/>
            </p:spPr>
            <p:txBody>
              <a:bodyPr wrap="none" lIns="0" tIns="0" rIns="0" bIns="0" rtlCol="0">
                <a:spAutoFit/>
              </a:bodyPr>
              <a:lstStyle/>
              <a:p>
                <a:r>
                  <a:rPr lang="en-US" dirty="0">
                    <a:solidFill>
                      <a:srgbClr val="0070C0"/>
                    </a:solidFill>
                    <a:latin typeface="Arial" pitchFamily="34" charset="0"/>
                    <a:cs typeface="Arial" pitchFamily="34" charset="0"/>
                  </a:rPr>
                  <a:t>Temperature</a:t>
                </a:r>
              </a:p>
            </p:txBody>
          </p:sp>
        </p:grpSp>
        <p:sp>
          <p:nvSpPr>
            <p:cNvPr id="40" name="Textfeld 39">
              <a:extLst>
                <a:ext uri="{FF2B5EF4-FFF2-40B4-BE49-F238E27FC236}">
                  <a16:creationId xmlns:a16="http://schemas.microsoft.com/office/drawing/2014/main" id="{4F83B9DC-4FAE-48CE-98CF-DE5C3D504A58}"/>
                </a:ext>
              </a:extLst>
            </p:cNvPr>
            <p:cNvSpPr txBox="1"/>
            <p:nvPr/>
          </p:nvSpPr>
          <p:spPr>
            <a:xfrm>
              <a:off x="5379975" y="1240263"/>
              <a:ext cx="3435556" cy="338554"/>
            </a:xfrm>
            <a:prstGeom prst="rect">
              <a:avLst/>
            </a:prstGeom>
            <a:noFill/>
          </p:spPr>
          <p:txBody>
            <a:bodyPr wrap="none" rtlCol="0">
              <a:spAutoFit/>
            </a:bodyPr>
            <a:lstStyle/>
            <a:p>
              <a:r>
                <a:rPr lang="en-US" sz="1600" b="1" dirty="0"/>
                <a:t>Aerosol-induced cirrus formation</a:t>
              </a:r>
            </a:p>
          </p:txBody>
        </p:sp>
      </p:grpSp>
      <p:pic>
        <p:nvPicPr>
          <p:cNvPr id="7" name="Grafik 6">
            <a:extLst>
              <a:ext uri="{FF2B5EF4-FFF2-40B4-BE49-F238E27FC236}">
                <a16:creationId xmlns:a16="http://schemas.microsoft.com/office/drawing/2014/main" id="{5971F6F5-E10B-4D95-B7D5-68214CAEB1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8808" y="5301885"/>
            <a:ext cx="3125388" cy="1493505"/>
          </a:xfrm>
          <a:prstGeom prst="rect">
            <a:avLst/>
          </a:prstGeom>
        </p:spPr>
      </p:pic>
    </p:spTree>
    <p:extLst>
      <p:ext uri="{BB962C8B-B14F-4D97-AF65-F5344CB8AC3E}">
        <p14:creationId xmlns:p14="http://schemas.microsoft.com/office/powerpoint/2010/main" val="261574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35765F-A0C3-4D5D-8E70-08665977DEE9}"/>
              </a:ext>
            </a:extLst>
          </p:cNvPr>
          <p:cNvSpPr>
            <a:spLocks noGrp="1"/>
          </p:cNvSpPr>
          <p:nvPr>
            <p:ph type="title"/>
          </p:nvPr>
        </p:nvSpPr>
        <p:spPr/>
        <p:txBody>
          <a:bodyPr/>
          <a:lstStyle/>
          <a:p>
            <a:r>
              <a:rPr lang="en-US" dirty="0"/>
              <a:t>Aerosol-cirrus interactions in the climate model</a:t>
            </a:r>
          </a:p>
        </p:txBody>
      </p:sp>
      <p:sp>
        <p:nvSpPr>
          <p:cNvPr id="2" name="Foliennummernplatzhalter 1">
            <a:extLst>
              <a:ext uri="{FF2B5EF4-FFF2-40B4-BE49-F238E27FC236}">
                <a16:creationId xmlns:a16="http://schemas.microsoft.com/office/drawing/2014/main" id="{C38B631E-31F4-4E60-8AC3-4207ABBC649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DABB7-F9A6-4A4D-9415-296AC5E687F8}" type="slidenum">
              <a:rPr kumimoji="0" lang="de-DE"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3" name="Picture 3">
            <a:extLst>
              <a:ext uri="{FF2B5EF4-FFF2-40B4-BE49-F238E27FC236}">
                <a16:creationId xmlns:a16="http://schemas.microsoft.com/office/drawing/2014/main" id="{02102B67-1BD2-4C1C-AEBD-4B5AC6393E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9335" y="1051965"/>
            <a:ext cx="4065892" cy="259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Box 10">
            <a:extLst>
              <a:ext uri="{FF2B5EF4-FFF2-40B4-BE49-F238E27FC236}">
                <a16:creationId xmlns:a16="http://schemas.microsoft.com/office/drawing/2014/main" id="{A9E349CC-3555-4C0C-AE6E-C3FEB9C68B03}"/>
              </a:ext>
            </a:extLst>
          </p:cNvPr>
          <p:cNvSpPr txBox="1">
            <a:spLocks noChangeArrowheads="1"/>
          </p:cNvSpPr>
          <p:nvPr/>
        </p:nvSpPr>
        <p:spPr bwMode="auto">
          <a:xfrm>
            <a:off x="9193931" y="2400592"/>
            <a:ext cx="2713762" cy="2003625"/>
          </a:xfrm>
          <a:prstGeom prst="rect">
            <a:avLst/>
          </a:prstGeom>
          <a:noFill/>
          <a:ln w="635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Arial" charset="0"/>
              </a:defRPr>
            </a:lvl1pPr>
            <a:lvl2pPr marL="538163" algn="l">
              <a:defRPr sz="2400">
                <a:solidFill>
                  <a:schemeClr val="tx1"/>
                </a:solidFill>
                <a:latin typeface="Arial" charset="0"/>
              </a:defRPr>
            </a:lvl2pPr>
            <a:lvl3pPr algn="l">
              <a:defRPr sz="2400">
                <a:solidFill>
                  <a:schemeClr val="tx1"/>
                </a:solidFill>
                <a:latin typeface="Arial" charset="0"/>
              </a:defRPr>
            </a:lvl3pPr>
            <a:lvl4pPr algn="l">
              <a:defRPr sz="2400">
                <a:solidFill>
                  <a:schemeClr val="tx1"/>
                </a:solidFill>
                <a:latin typeface="Arial" charset="0"/>
              </a:defRPr>
            </a:lvl4pPr>
            <a:lvl5pPr algn="l">
              <a:defRPr sz="2400">
                <a:solidFill>
                  <a:schemeClr val="tx1"/>
                </a:solidFill>
                <a:latin typeface="Arial" charset="0"/>
              </a:defRPr>
            </a:lvl5pPr>
            <a:lvl6pPr eaLnBrk="0" fontAlgn="base" hangingPunct="0">
              <a:spcBef>
                <a:spcPct val="0"/>
              </a:spcBef>
              <a:spcAft>
                <a:spcPct val="0"/>
              </a:spcAft>
              <a:defRPr sz="2400">
                <a:solidFill>
                  <a:schemeClr val="tx1"/>
                </a:solidFill>
                <a:latin typeface="Arial" charset="0"/>
              </a:defRPr>
            </a:lvl6pPr>
            <a:lvl7pPr eaLnBrk="0" fontAlgn="base" hangingPunct="0">
              <a:spcBef>
                <a:spcPct val="0"/>
              </a:spcBef>
              <a:spcAft>
                <a:spcPct val="0"/>
              </a:spcAft>
              <a:defRPr sz="2400">
                <a:solidFill>
                  <a:schemeClr val="tx1"/>
                </a:solidFill>
                <a:latin typeface="Arial" charset="0"/>
              </a:defRPr>
            </a:lvl7pPr>
            <a:lvl8pPr eaLnBrk="0" fontAlgn="base" hangingPunct="0">
              <a:spcBef>
                <a:spcPct val="0"/>
              </a:spcBef>
              <a:spcAft>
                <a:spcPct val="0"/>
              </a:spcAft>
              <a:defRPr sz="2400">
                <a:solidFill>
                  <a:schemeClr val="tx1"/>
                </a:solidFill>
                <a:latin typeface="Arial" charset="0"/>
              </a:defRPr>
            </a:lvl8pPr>
            <a:lvl9pPr eaLnBrk="0" fontAlgn="base" hangingPunct="0">
              <a:spcBef>
                <a:spcPct val="0"/>
              </a:spcBef>
              <a:spcAft>
                <a:spcPct val="0"/>
              </a:spcAft>
              <a:defRPr sz="2400">
                <a:solidFill>
                  <a:schemeClr val="tx1"/>
                </a:solidFill>
                <a:latin typeface="Arial" charset="0"/>
              </a:defRPr>
            </a:lvl9pPr>
          </a:lstStyle>
          <a:p>
            <a:pPr algn="ctr">
              <a:spcBef>
                <a:spcPct val="10000"/>
              </a:spcBef>
              <a:spcAft>
                <a:spcPct val="40000"/>
              </a:spcAft>
              <a:defRPr/>
            </a:pPr>
            <a:r>
              <a:rPr lang="en-US" sz="1800" b="1" kern="0" dirty="0">
                <a:solidFill>
                  <a:srgbClr val="000000"/>
                </a:solidFill>
                <a:latin typeface="Calibri" panose="020F0502020204030204" pitchFamily="34" charset="0"/>
                <a:ea typeface="ヒラギノ角ゴ Pro W3" charset="-128"/>
                <a:cs typeface="Arial"/>
              </a:rPr>
              <a:t>Nucleation and growth of ice crystals</a:t>
            </a:r>
          </a:p>
          <a:p>
            <a:pPr algn="ctr">
              <a:spcBef>
                <a:spcPct val="10000"/>
              </a:spcBef>
              <a:spcAft>
                <a:spcPct val="30000"/>
              </a:spcAft>
              <a:defRPr/>
            </a:pPr>
            <a:r>
              <a:rPr lang="en-US" sz="1800" kern="0" dirty="0">
                <a:solidFill>
                  <a:srgbClr val="000000"/>
                </a:solidFill>
                <a:latin typeface="Calibri" panose="020F0502020204030204" pitchFamily="34" charset="0"/>
                <a:ea typeface="ヒラギノ角ゴ Pro W3" charset="-128"/>
                <a:cs typeface="Arial"/>
              </a:rPr>
              <a:t>Ice formation processes</a:t>
            </a:r>
          </a:p>
          <a:p>
            <a:pPr algn="ctr">
              <a:spcBef>
                <a:spcPct val="10000"/>
              </a:spcBef>
              <a:spcAft>
                <a:spcPct val="30000"/>
              </a:spcAft>
              <a:defRPr/>
            </a:pPr>
            <a:r>
              <a:rPr lang="en-US" sz="1800" kern="0" dirty="0">
                <a:solidFill>
                  <a:srgbClr val="000000"/>
                </a:solidFill>
                <a:latin typeface="Calibri" panose="020F0502020204030204" pitchFamily="34" charset="0"/>
                <a:ea typeface="ヒラギノ角ゴ Pro W3" charset="-128"/>
                <a:cs typeface="Arial"/>
              </a:rPr>
              <a:t>Competition for supersaturated              water vapor</a:t>
            </a:r>
          </a:p>
        </p:txBody>
      </p:sp>
      <p:sp>
        <p:nvSpPr>
          <p:cNvPr id="25" name="Pfeil nach rechts 11">
            <a:extLst>
              <a:ext uri="{FF2B5EF4-FFF2-40B4-BE49-F238E27FC236}">
                <a16:creationId xmlns:a16="http://schemas.microsoft.com/office/drawing/2014/main" id="{1DB62BAD-DE10-40EF-ABC9-1A0D3A5822BC}"/>
              </a:ext>
            </a:extLst>
          </p:cNvPr>
          <p:cNvSpPr/>
          <p:nvPr/>
        </p:nvSpPr>
        <p:spPr>
          <a:xfrm>
            <a:off x="8419599" y="3250023"/>
            <a:ext cx="774332" cy="398184"/>
          </a:xfrm>
          <a:prstGeom prst="rightArrow">
            <a:avLst/>
          </a:prstGeom>
          <a:solidFill>
            <a:srgbClr val="0070C0"/>
          </a:solidFill>
          <a:ln w="9525" cap="flat" cmpd="sng" algn="ctr">
            <a:solidFill>
              <a:sysClr val="windowText" lastClr="000000"/>
            </a:solid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Calibri"/>
              <a:ea typeface="+mn-ea"/>
              <a:cs typeface="Arial" pitchFamily="34" charset="0"/>
            </a:endParaRPr>
          </a:p>
        </p:txBody>
      </p:sp>
      <p:sp>
        <p:nvSpPr>
          <p:cNvPr id="26" name="Rechteck 25">
            <a:extLst>
              <a:ext uri="{FF2B5EF4-FFF2-40B4-BE49-F238E27FC236}">
                <a16:creationId xmlns:a16="http://schemas.microsoft.com/office/drawing/2014/main" id="{3F5AF379-A526-452D-8147-61D7CCA5BECA}"/>
              </a:ext>
            </a:extLst>
          </p:cNvPr>
          <p:cNvSpPr/>
          <p:nvPr/>
        </p:nvSpPr>
        <p:spPr>
          <a:xfrm>
            <a:off x="9200769" y="5158684"/>
            <a:ext cx="2706924" cy="483008"/>
          </a:xfrm>
          <a:prstGeom prst="rect">
            <a:avLst/>
          </a:prstGeom>
          <a:solidFill>
            <a:srgbClr val="FFFF00"/>
          </a:solidFill>
          <a:ln w="6350" cap="flat" cmpd="sng" algn="ctr">
            <a:solidFill>
              <a:sysClr val="windowText" lastClr="000000"/>
            </a:solid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Arial" pitchFamily="34" charset="0"/>
              </a:rPr>
              <a:t>Ice crystals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rPr>
              <a:t>(number concentration and size)</a:t>
            </a:r>
            <a:endParaRPr kumimoji="0" lang="en-US" sz="1800" b="1"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27" name="Rechteck 26">
            <a:extLst>
              <a:ext uri="{FF2B5EF4-FFF2-40B4-BE49-F238E27FC236}">
                <a16:creationId xmlns:a16="http://schemas.microsoft.com/office/drawing/2014/main" id="{076E3EFF-BF33-4692-AB5A-FB24869FB817}"/>
              </a:ext>
            </a:extLst>
          </p:cNvPr>
          <p:cNvSpPr/>
          <p:nvPr/>
        </p:nvSpPr>
        <p:spPr>
          <a:xfrm>
            <a:off x="428320" y="3759311"/>
            <a:ext cx="3940905" cy="2554545"/>
          </a:xfrm>
          <a:prstGeom prst="rect">
            <a:avLst/>
          </a:prstGeom>
        </p:spPr>
        <p:txBody>
          <a:bodyPr wrap="square">
            <a:spAutoFit/>
          </a:bodyPr>
          <a:lstStyle/>
          <a:p>
            <a:pPr>
              <a:buClr>
                <a:prstClr val="black"/>
              </a:buClr>
            </a:pPr>
            <a:r>
              <a:rPr lang="en-US" sz="1600" b="1" dirty="0">
                <a:solidFill>
                  <a:prstClr val="black"/>
                </a:solidFill>
                <a:latin typeface="Calibri"/>
              </a:rPr>
              <a:t>MADE3 aerosol </a:t>
            </a:r>
            <a:r>
              <a:rPr lang="en-US" sz="1600" b="1" dirty="0" err="1">
                <a:solidFill>
                  <a:prstClr val="black"/>
                </a:solidFill>
                <a:latin typeface="Calibri"/>
              </a:rPr>
              <a:t>submodel</a:t>
            </a:r>
            <a:r>
              <a:rPr lang="en-US" sz="1600" b="1" dirty="0">
                <a:solidFill>
                  <a:prstClr val="black"/>
                </a:solidFill>
                <a:latin typeface="Calibri"/>
              </a:rPr>
              <a:t> in EMAC</a:t>
            </a:r>
          </a:p>
          <a:p>
            <a:pPr marL="177800" indent="-177800">
              <a:buClr>
                <a:prstClr val="black"/>
              </a:buClr>
              <a:buFont typeface="Arial" panose="020B0604020202020204" pitchFamily="34" charset="0"/>
              <a:buChar char="•"/>
            </a:pPr>
            <a:r>
              <a:rPr lang="en-US" sz="1600" b="1" dirty="0">
                <a:solidFill>
                  <a:srgbClr val="0070C0"/>
                </a:solidFill>
                <a:latin typeface="Calibri"/>
              </a:rPr>
              <a:t>9 aerosol types</a:t>
            </a:r>
          </a:p>
          <a:p>
            <a:pPr marL="177800" indent="-177800">
              <a:buClr>
                <a:prstClr val="black"/>
              </a:buClr>
              <a:buFont typeface="Arial" panose="020B0604020202020204" pitchFamily="34" charset="0"/>
              <a:buChar char="•"/>
            </a:pPr>
            <a:r>
              <a:rPr lang="en-US" sz="1600" b="1" dirty="0">
                <a:solidFill>
                  <a:srgbClr val="0070C0"/>
                </a:solidFill>
                <a:latin typeface="Calibri"/>
              </a:rPr>
              <a:t>3</a:t>
            </a:r>
            <a:r>
              <a:rPr lang="en-US" sz="1600" b="1" dirty="0">
                <a:solidFill>
                  <a:prstClr val="black"/>
                </a:solidFill>
                <a:latin typeface="Calibri"/>
              </a:rPr>
              <a:t> </a:t>
            </a:r>
            <a:r>
              <a:rPr lang="en-US" sz="1600" b="1" dirty="0">
                <a:solidFill>
                  <a:srgbClr val="0070C0"/>
                </a:solidFill>
                <a:latin typeface="Calibri"/>
              </a:rPr>
              <a:t>mixing states</a:t>
            </a:r>
            <a:r>
              <a:rPr lang="en-US" sz="1600" dirty="0">
                <a:solidFill>
                  <a:prstClr val="black"/>
                </a:solidFill>
                <a:latin typeface="Calibri"/>
              </a:rPr>
              <a:t> (soluble, insoluble and mixed) in 3 log-normal size modes </a:t>
            </a:r>
            <a:r>
              <a:rPr lang="en-US" sz="1600" dirty="0">
                <a:solidFill>
                  <a:prstClr val="black"/>
                </a:solidFill>
                <a:latin typeface="Calibri"/>
                <a:sym typeface="Wingdings"/>
              </a:rPr>
              <a:t></a:t>
            </a:r>
            <a:r>
              <a:rPr lang="en-US" sz="1600" dirty="0">
                <a:solidFill>
                  <a:prstClr val="black"/>
                </a:solidFill>
                <a:latin typeface="Calibri"/>
                <a:sym typeface="Wingdings" panose="05000000000000000000" pitchFamily="2" charset="2"/>
              </a:rPr>
              <a:t> </a:t>
            </a:r>
            <a:r>
              <a:rPr lang="en-US" sz="1600" b="1" dirty="0">
                <a:solidFill>
                  <a:srgbClr val="0070C0"/>
                </a:solidFill>
                <a:latin typeface="Calibri"/>
                <a:sym typeface="Wingdings" panose="05000000000000000000" pitchFamily="2" charset="2"/>
              </a:rPr>
              <a:t>9 modes</a:t>
            </a:r>
            <a:endParaRPr lang="en-US" sz="1600" b="1" dirty="0">
              <a:solidFill>
                <a:srgbClr val="0070C0"/>
              </a:solidFill>
              <a:latin typeface="Calibri"/>
            </a:endParaRPr>
          </a:p>
          <a:p>
            <a:pPr marL="177800" indent="-177800">
              <a:buClr>
                <a:prstClr val="black"/>
              </a:buClr>
              <a:buFont typeface="Arial" panose="020B0604020202020204" pitchFamily="34" charset="0"/>
              <a:buChar char="•"/>
            </a:pPr>
            <a:r>
              <a:rPr lang="en-US" sz="1600" dirty="0">
                <a:solidFill>
                  <a:prstClr val="black"/>
                </a:solidFill>
                <a:latin typeface="Calibri"/>
              </a:rPr>
              <a:t>Explicit simulation of aerosol </a:t>
            </a:r>
            <a:r>
              <a:rPr lang="en-US" sz="1600" b="1" dirty="0">
                <a:solidFill>
                  <a:srgbClr val="0070C0"/>
                </a:solidFill>
                <a:latin typeface="Calibri"/>
              </a:rPr>
              <a:t>mass and number </a:t>
            </a:r>
            <a:r>
              <a:rPr lang="en-US" sz="1600" dirty="0">
                <a:solidFill>
                  <a:prstClr val="black"/>
                </a:solidFill>
                <a:latin typeface="Calibri"/>
              </a:rPr>
              <a:t>concentrations</a:t>
            </a:r>
          </a:p>
          <a:p>
            <a:pPr marL="177800" indent="-177800">
              <a:buClr>
                <a:prstClr val="black"/>
              </a:buClr>
              <a:buFont typeface="Arial" panose="020B0604020202020204" pitchFamily="34" charset="0"/>
              <a:buChar char="•"/>
            </a:pPr>
            <a:r>
              <a:rPr lang="en-US" sz="1600" dirty="0">
                <a:solidFill>
                  <a:prstClr val="black"/>
                </a:solidFill>
                <a:latin typeface="Calibri"/>
              </a:rPr>
              <a:t>Microphysical processes: </a:t>
            </a:r>
            <a:r>
              <a:rPr lang="en-US" sz="1600" b="1" dirty="0">
                <a:solidFill>
                  <a:srgbClr val="0070C0"/>
                </a:solidFill>
                <a:latin typeface="Calibri"/>
              </a:rPr>
              <a:t>new particle formation</a:t>
            </a:r>
            <a:r>
              <a:rPr lang="en-US" sz="1600" dirty="0">
                <a:solidFill>
                  <a:prstClr val="black"/>
                </a:solidFill>
                <a:latin typeface="Calibri"/>
              </a:rPr>
              <a:t>, </a:t>
            </a:r>
            <a:r>
              <a:rPr lang="en-US" sz="1600" b="1" dirty="0">
                <a:solidFill>
                  <a:srgbClr val="0070C0"/>
                </a:solidFill>
                <a:latin typeface="Calibri"/>
              </a:rPr>
              <a:t>coagulation</a:t>
            </a:r>
            <a:r>
              <a:rPr lang="en-US" sz="1600" dirty="0">
                <a:solidFill>
                  <a:prstClr val="black"/>
                </a:solidFill>
                <a:latin typeface="Calibri"/>
              </a:rPr>
              <a:t>, </a:t>
            </a:r>
            <a:r>
              <a:rPr lang="en-US" sz="1600" b="1" dirty="0">
                <a:solidFill>
                  <a:srgbClr val="0070C0"/>
                </a:solidFill>
                <a:latin typeface="Calibri"/>
              </a:rPr>
              <a:t>condensation</a:t>
            </a:r>
            <a:r>
              <a:rPr lang="en-US" sz="1600" dirty="0">
                <a:solidFill>
                  <a:srgbClr val="0070C0"/>
                </a:solidFill>
                <a:latin typeface="Calibri"/>
              </a:rPr>
              <a:t> </a:t>
            </a:r>
            <a:r>
              <a:rPr lang="en-US" sz="1600" dirty="0">
                <a:solidFill>
                  <a:prstClr val="black"/>
                </a:solidFill>
                <a:latin typeface="Calibri"/>
              </a:rPr>
              <a:t>and gas-aerosol </a:t>
            </a:r>
            <a:r>
              <a:rPr lang="en-US" sz="1600" b="1" dirty="0">
                <a:solidFill>
                  <a:srgbClr val="0070C0"/>
                </a:solidFill>
                <a:latin typeface="Calibri"/>
              </a:rPr>
              <a:t>partitioning</a:t>
            </a:r>
            <a:endParaRPr lang="en-US" sz="1600" dirty="0">
              <a:solidFill>
                <a:prstClr val="black"/>
              </a:solidFill>
              <a:latin typeface="Calibri"/>
            </a:endParaRPr>
          </a:p>
        </p:txBody>
      </p:sp>
      <p:sp>
        <p:nvSpPr>
          <p:cNvPr id="28" name="Pfeil nach rechts 18">
            <a:extLst>
              <a:ext uri="{FF2B5EF4-FFF2-40B4-BE49-F238E27FC236}">
                <a16:creationId xmlns:a16="http://schemas.microsoft.com/office/drawing/2014/main" id="{087BB01E-75F1-4DA0-99D7-B3B019B37F55}"/>
              </a:ext>
            </a:extLst>
          </p:cNvPr>
          <p:cNvSpPr/>
          <p:nvPr/>
        </p:nvSpPr>
        <p:spPr>
          <a:xfrm>
            <a:off x="3863546" y="2281007"/>
            <a:ext cx="1341134" cy="398184"/>
          </a:xfrm>
          <a:prstGeom prst="rightArrow">
            <a:avLst/>
          </a:prstGeom>
          <a:solidFill>
            <a:srgbClr val="0070C0"/>
          </a:solidFill>
          <a:ln w="9525" cap="flat" cmpd="sng" algn="ctr">
            <a:solidFill>
              <a:sysClr val="windowText" lastClr="000000"/>
            </a:solid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Arial" pitchFamily="34" charset="0"/>
              </a:rPr>
              <a:t>COUPLING</a:t>
            </a:r>
          </a:p>
        </p:txBody>
      </p:sp>
      <p:sp>
        <p:nvSpPr>
          <p:cNvPr id="29" name="Pfeil nach rechts 24">
            <a:extLst>
              <a:ext uri="{FF2B5EF4-FFF2-40B4-BE49-F238E27FC236}">
                <a16:creationId xmlns:a16="http://schemas.microsoft.com/office/drawing/2014/main" id="{8734453D-7E50-4AF3-A7AE-C2653A822364}"/>
              </a:ext>
            </a:extLst>
          </p:cNvPr>
          <p:cNvSpPr/>
          <p:nvPr/>
        </p:nvSpPr>
        <p:spPr>
          <a:xfrm rot="5400000">
            <a:off x="10183666" y="1830939"/>
            <a:ext cx="741127" cy="398184"/>
          </a:xfrm>
          <a:prstGeom prst="rightArrow">
            <a:avLst/>
          </a:prstGeom>
          <a:solidFill>
            <a:srgbClr val="0070C0"/>
          </a:solidFill>
          <a:ln w="9525" cap="flat" cmpd="sng" algn="ctr">
            <a:solidFill>
              <a:sysClr val="windowText" lastClr="000000"/>
            </a:solid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Calibri"/>
              <a:ea typeface="+mn-ea"/>
              <a:cs typeface="Arial" pitchFamily="34" charset="0"/>
            </a:endParaRPr>
          </a:p>
        </p:txBody>
      </p:sp>
      <p:sp>
        <p:nvSpPr>
          <p:cNvPr id="30" name="Textfeld 29">
            <a:extLst>
              <a:ext uri="{FF2B5EF4-FFF2-40B4-BE49-F238E27FC236}">
                <a16:creationId xmlns:a16="http://schemas.microsoft.com/office/drawing/2014/main" id="{7DD18407-DE10-4F9B-8EE0-12844232E705}"/>
              </a:ext>
            </a:extLst>
          </p:cNvPr>
          <p:cNvSpPr txBox="1"/>
          <p:nvPr/>
        </p:nvSpPr>
        <p:spPr>
          <a:xfrm>
            <a:off x="9200768" y="1167023"/>
            <a:ext cx="2706925" cy="492443"/>
          </a:xfrm>
          <a:prstGeom prst="rect">
            <a:avLst/>
          </a:prstGeom>
          <a:solidFill>
            <a:sysClr val="window" lastClr="FFFFFF"/>
          </a:solidFill>
          <a:ln w="6350">
            <a:solidFill>
              <a:sysClr val="windowText" lastClr="000000"/>
            </a:solid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err="1">
                <a:ln>
                  <a:noFill/>
                </a:ln>
                <a:solidFill>
                  <a:prstClr val="black"/>
                </a:solidFill>
                <a:effectLst/>
                <a:uLnTx/>
                <a:uFillTx/>
                <a:latin typeface="Calibri"/>
                <a:ea typeface="Tahoma" panose="020B0604030504040204" pitchFamily="34" charset="0"/>
                <a:cs typeface="Tahoma" panose="020B0604030504040204" pitchFamily="34" charset="0"/>
              </a:rPr>
              <a:t>Dynamical</a:t>
            </a:r>
            <a:r>
              <a:rPr kumimoji="0" lang="de-DE" sz="1800" b="1" i="0" u="none" strike="noStrike" kern="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 </a:t>
            </a:r>
            <a:r>
              <a:rPr kumimoji="0" lang="de-DE" sz="1800" b="1" i="0" u="none" strike="noStrike" kern="0" cap="none" spc="0" normalizeH="0" baseline="0" noProof="0" dirty="0" err="1">
                <a:ln>
                  <a:noFill/>
                </a:ln>
                <a:solidFill>
                  <a:prstClr val="black"/>
                </a:solidFill>
                <a:effectLst/>
                <a:uLnTx/>
                <a:uFillTx/>
                <a:latin typeface="Calibri"/>
                <a:ea typeface="Tahoma" panose="020B0604030504040204" pitchFamily="34" charset="0"/>
                <a:cs typeface="Tahoma" panose="020B0604030504040204" pitchFamily="34" charset="0"/>
              </a:rPr>
              <a:t>forcing</a:t>
            </a:r>
            <a:endParaRPr kumimoji="0" lang="de-DE" sz="1800" b="1" i="0" u="none" strike="noStrike" kern="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a:t>
            </a:r>
            <a:r>
              <a:rPr kumimoji="0" lang="de-DE" sz="1400" b="1" i="0" u="none" strike="noStrike" kern="0" cap="none" spc="0" normalizeH="0" baseline="0" noProof="0" dirty="0" err="1">
                <a:ln>
                  <a:noFill/>
                </a:ln>
                <a:solidFill>
                  <a:prstClr val="black"/>
                </a:solidFill>
                <a:effectLst/>
                <a:uLnTx/>
                <a:uFillTx/>
                <a:latin typeface="Calibri"/>
                <a:ea typeface="Tahoma" panose="020B0604030504040204" pitchFamily="34" charset="0"/>
                <a:cs typeface="Tahoma" panose="020B0604030504040204" pitchFamily="34" charset="0"/>
              </a:rPr>
              <a:t>updraft</a:t>
            </a:r>
            <a:r>
              <a:rPr kumimoji="0" lang="de-DE" sz="1400" b="1" i="0" u="none" strike="noStrike" kern="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a:t>
            </a:r>
          </a:p>
        </p:txBody>
      </p:sp>
      <p:sp>
        <p:nvSpPr>
          <p:cNvPr id="31" name="Pfeil nach rechts 26">
            <a:extLst>
              <a:ext uri="{FF2B5EF4-FFF2-40B4-BE49-F238E27FC236}">
                <a16:creationId xmlns:a16="http://schemas.microsoft.com/office/drawing/2014/main" id="{444B961C-91C2-45B5-8BAD-31A829013995}"/>
              </a:ext>
            </a:extLst>
          </p:cNvPr>
          <p:cNvSpPr/>
          <p:nvPr/>
        </p:nvSpPr>
        <p:spPr>
          <a:xfrm rot="5400000">
            <a:off x="10176997" y="4582361"/>
            <a:ext cx="754466" cy="398184"/>
          </a:xfrm>
          <a:prstGeom prst="rightArrow">
            <a:avLst/>
          </a:prstGeom>
          <a:solidFill>
            <a:srgbClr val="0070C0"/>
          </a:solidFill>
          <a:ln w="9525" cap="flat" cmpd="sng" algn="ctr">
            <a:solidFill>
              <a:sysClr val="windowText" lastClr="000000"/>
            </a:solid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Calibri"/>
              <a:ea typeface="+mn-ea"/>
              <a:cs typeface="Arial" pitchFamily="34" charset="0"/>
            </a:endParaRPr>
          </a:p>
        </p:txBody>
      </p:sp>
      <p:sp>
        <p:nvSpPr>
          <p:cNvPr id="32" name="Rechteck 31">
            <a:extLst>
              <a:ext uri="{FF2B5EF4-FFF2-40B4-BE49-F238E27FC236}">
                <a16:creationId xmlns:a16="http://schemas.microsoft.com/office/drawing/2014/main" id="{FF7F675E-BE5C-4F2B-B645-99F13CADDE66}"/>
              </a:ext>
            </a:extLst>
          </p:cNvPr>
          <p:cNvSpPr/>
          <p:nvPr/>
        </p:nvSpPr>
        <p:spPr>
          <a:xfrm>
            <a:off x="4566833" y="4946117"/>
            <a:ext cx="4916251" cy="1569660"/>
          </a:xfrm>
          <a:prstGeom prst="rect">
            <a:avLst/>
          </a:prstGeom>
        </p:spPr>
        <p:txBody>
          <a:bodyPr wrap="square">
            <a:spAutoFit/>
          </a:bodyPr>
          <a:lstStyle/>
          <a:p>
            <a:r>
              <a:rPr lang="en-US" sz="1600" b="1" dirty="0">
                <a:solidFill>
                  <a:prstClr val="black"/>
                </a:solidFill>
                <a:latin typeface="Calibri"/>
              </a:rPr>
              <a:t>Cirrus parametrization</a:t>
            </a:r>
          </a:p>
          <a:p>
            <a:pPr marL="177800" indent="-177800">
              <a:buFont typeface="Arial" panose="020B0604020202020204" pitchFamily="34" charset="0"/>
              <a:buChar char="•"/>
            </a:pPr>
            <a:r>
              <a:rPr lang="en-US" sz="1600" dirty="0">
                <a:solidFill>
                  <a:prstClr val="black"/>
                </a:solidFill>
                <a:latin typeface="Calibri"/>
              </a:rPr>
              <a:t>Competition between </a:t>
            </a:r>
            <a:r>
              <a:rPr lang="en-US" sz="1600" b="1" dirty="0">
                <a:solidFill>
                  <a:srgbClr val="0070C0"/>
                </a:solidFill>
                <a:latin typeface="Calibri"/>
              </a:rPr>
              <a:t>homogeneous</a:t>
            </a:r>
            <a:r>
              <a:rPr lang="en-US" sz="1600" dirty="0">
                <a:solidFill>
                  <a:srgbClr val="0070C0"/>
                </a:solidFill>
                <a:latin typeface="Calibri"/>
              </a:rPr>
              <a:t> </a:t>
            </a:r>
            <a:r>
              <a:rPr lang="en-US" sz="1600" dirty="0">
                <a:solidFill>
                  <a:prstClr val="black"/>
                </a:solidFill>
                <a:latin typeface="Calibri"/>
              </a:rPr>
              <a:t>and </a:t>
            </a:r>
            <a:r>
              <a:rPr lang="en-US" sz="1600" b="1" dirty="0">
                <a:solidFill>
                  <a:srgbClr val="0070C0"/>
                </a:solidFill>
                <a:latin typeface="Calibri"/>
              </a:rPr>
              <a:t>heterogeneous</a:t>
            </a:r>
            <a:r>
              <a:rPr lang="en-US" sz="1600" dirty="0">
                <a:solidFill>
                  <a:srgbClr val="0070C0"/>
                </a:solidFill>
                <a:latin typeface="Calibri"/>
              </a:rPr>
              <a:t> </a:t>
            </a:r>
            <a:r>
              <a:rPr lang="en-US" sz="1600" dirty="0">
                <a:solidFill>
                  <a:prstClr val="black"/>
                </a:solidFill>
                <a:latin typeface="Calibri"/>
              </a:rPr>
              <a:t>freezing</a:t>
            </a:r>
          </a:p>
          <a:p>
            <a:pPr marL="177800" indent="-177800">
              <a:buFont typeface="Arial" panose="020B0604020202020204" pitchFamily="34" charset="0"/>
              <a:buChar char="•"/>
            </a:pPr>
            <a:r>
              <a:rPr lang="en-US" sz="1600" dirty="0">
                <a:solidFill>
                  <a:prstClr val="black"/>
                </a:solidFill>
                <a:latin typeface="Calibri"/>
              </a:rPr>
              <a:t>Consideration of </a:t>
            </a:r>
            <a:r>
              <a:rPr lang="en-US" sz="1600" b="1" dirty="0">
                <a:solidFill>
                  <a:srgbClr val="0070C0"/>
                </a:solidFill>
                <a:latin typeface="Calibri"/>
              </a:rPr>
              <a:t>pre-existing ice crystals</a:t>
            </a:r>
          </a:p>
          <a:p>
            <a:pPr marL="177800" indent="-177800">
              <a:buFont typeface="Arial" panose="020B0604020202020204" pitchFamily="34" charset="0"/>
              <a:buChar char="•"/>
            </a:pPr>
            <a:r>
              <a:rPr lang="en-US" sz="1600" dirty="0">
                <a:solidFill>
                  <a:prstClr val="black"/>
                </a:solidFill>
                <a:latin typeface="Calibri"/>
              </a:rPr>
              <a:t>Ice nucleating particles: </a:t>
            </a:r>
            <a:r>
              <a:rPr lang="en-US" sz="1600" b="1" dirty="0">
                <a:solidFill>
                  <a:srgbClr val="0070C0"/>
                </a:solidFill>
                <a:latin typeface="Calibri"/>
              </a:rPr>
              <a:t>black carbon </a:t>
            </a:r>
            <a:r>
              <a:rPr lang="en-US" sz="1600" dirty="0">
                <a:solidFill>
                  <a:prstClr val="black"/>
                </a:solidFill>
                <a:latin typeface="Calibri"/>
              </a:rPr>
              <a:t>(BC) and </a:t>
            </a:r>
            <a:r>
              <a:rPr lang="en-US" sz="1600" b="1" dirty="0">
                <a:solidFill>
                  <a:srgbClr val="0070C0"/>
                </a:solidFill>
                <a:latin typeface="Calibri"/>
              </a:rPr>
              <a:t>mineral dust </a:t>
            </a:r>
            <a:r>
              <a:rPr lang="en-US" sz="1600" dirty="0">
                <a:solidFill>
                  <a:prstClr val="black"/>
                </a:solidFill>
                <a:latin typeface="Calibri"/>
              </a:rPr>
              <a:t>(DU), </a:t>
            </a:r>
            <a:r>
              <a:rPr lang="en-US" sz="1600" b="1" dirty="0">
                <a:solidFill>
                  <a:srgbClr val="0070C0"/>
                </a:solidFill>
                <a:latin typeface="Calibri"/>
              </a:rPr>
              <a:t>ammonium sulfate</a:t>
            </a:r>
            <a:r>
              <a:rPr lang="en-US" sz="1600" dirty="0">
                <a:solidFill>
                  <a:prstClr val="black"/>
                </a:solidFill>
                <a:latin typeface="Calibri"/>
              </a:rPr>
              <a:t>, </a:t>
            </a:r>
            <a:r>
              <a:rPr lang="en-US" sz="1600" b="1" dirty="0">
                <a:solidFill>
                  <a:srgbClr val="0070C0"/>
                </a:solidFill>
                <a:latin typeface="Calibri"/>
              </a:rPr>
              <a:t>glassy organics</a:t>
            </a:r>
          </a:p>
        </p:txBody>
      </p:sp>
      <p:grpSp>
        <p:nvGrpSpPr>
          <p:cNvPr id="33" name="Gruppieren 32">
            <a:extLst>
              <a:ext uri="{FF2B5EF4-FFF2-40B4-BE49-F238E27FC236}">
                <a16:creationId xmlns:a16="http://schemas.microsoft.com/office/drawing/2014/main" id="{B9414CC6-4BC5-4ACA-875E-BE93FC620AAB}"/>
              </a:ext>
            </a:extLst>
          </p:cNvPr>
          <p:cNvGrpSpPr/>
          <p:nvPr/>
        </p:nvGrpSpPr>
        <p:grpSpPr>
          <a:xfrm>
            <a:off x="5215599" y="1095015"/>
            <a:ext cx="3204000" cy="3250533"/>
            <a:chOff x="5204681" y="693490"/>
            <a:chExt cx="3204000" cy="3250533"/>
          </a:xfrm>
        </p:grpSpPr>
        <p:sp>
          <p:nvSpPr>
            <p:cNvPr id="34" name="Textfeld 33">
              <a:extLst>
                <a:ext uri="{FF2B5EF4-FFF2-40B4-BE49-F238E27FC236}">
                  <a16:creationId xmlns:a16="http://schemas.microsoft.com/office/drawing/2014/main" id="{8711D3D1-5780-41A3-A9FC-B655E64DDC63}"/>
                </a:ext>
              </a:extLst>
            </p:cNvPr>
            <p:cNvSpPr txBox="1"/>
            <p:nvPr/>
          </p:nvSpPr>
          <p:spPr>
            <a:xfrm>
              <a:off x="6044237" y="3151935"/>
              <a:ext cx="2315204" cy="738664"/>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rPr>
                <a:t>Pre-existing ice crystals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sngStrike" kern="0" cap="none" spc="0" normalizeH="0" baseline="0" noProof="0" dirty="0">
                <a:ln>
                  <a:noFill/>
                </a:ln>
                <a:solidFill>
                  <a:prstClr val="black"/>
                </a:solidFill>
                <a:effectLst/>
                <a:uLnTx/>
                <a:uFillTx/>
                <a:latin typeface="Calibri" panose="020F0502020204030204" pitchFamily="34" charset="0"/>
                <a:cs typeface="Arial" pitchFamily="34" charset="0"/>
              </a:endParaRPr>
            </a:p>
          </p:txBody>
        </p:sp>
        <p:sp>
          <p:nvSpPr>
            <p:cNvPr id="35" name="Würfel 8">
              <a:extLst>
                <a:ext uri="{FF2B5EF4-FFF2-40B4-BE49-F238E27FC236}">
                  <a16:creationId xmlns:a16="http://schemas.microsoft.com/office/drawing/2014/main" id="{475ABC61-1BBE-4DB5-8BA4-CF5F4E1E021D}"/>
                </a:ext>
              </a:extLst>
            </p:cNvPr>
            <p:cNvSpPr/>
            <p:nvPr/>
          </p:nvSpPr>
          <p:spPr>
            <a:xfrm rot="2208933">
              <a:off x="5387415" y="3183319"/>
              <a:ext cx="216024" cy="223837"/>
            </a:xfrm>
            <a:prstGeom prst="cube">
              <a:avLst>
                <a:gd name="adj" fmla="val 37117"/>
              </a:avLst>
            </a:prstGeom>
            <a:solidFill>
              <a:srgbClr val="1F497D">
                <a:lumMod val="40000"/>
                <a:lumOff val="60000"/>
              </a:srgbClr>
            </a:solidFill>
            <a:ln w="9525" cap="flat" cmpd="sng" algn="ctr">
              <a:solidFill>
                <a:sysClr val="windowText" lastClr="000000"/>
              </a:solid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36" name="Flussdiagramm: Magnetplattenspeicher 35">
              <a:extLst>
                <a:ext uri="{FF2B5EF4-FFF2-40B4-BE49-F238E27FC236}">
                  <a16:creationId xmlns:a16="http://schemas.microsoft.com/office/drawing/2014/main" id="{7B50ABEA-BA09-4805-A7BA-00C48AC65BA4}"/>
                </a:ext>
              </a:extLst>
            </p:cNvPr>
            <p:cNvSpPr/>
            <p:nvPr/>
          </p:nvSpPr>
          <p:spPr>
            <a:xfrm rot="19796089">
              <a:off x="5724155" y="3301868"/>
              <a:ext cx="194240" cy="260149"/>
            </a:xfrm>
            <a:prstGeom prst="flowChartMagneticDisk">
              <a:avLst/>
            </a:prstGeom>
            <a:solidFill>
              <a:srgbClr val="1F497D">
                <a:lumMod val="40000"/>
                <a:lumOff val="60000"/>
              </a:srgbClr>
            </a:solidFill>
            <a:ln w="9525" cap="flat" cmpd="sng" algn="ctr">
              <a:solidFill>
                <a:sysClr val="windowText" lastClr="000000"/>
              </a:solid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37" name="Rechteck 36">
              <a:extLst>
                <a:ext uri="{FF2B5EF4-FFF2-40B4-BE49-F238E27FC236}">
                  <a16:creationId xmlns:a16="http://schemas.microsoft.com/office/drawing/2014/main" id="{9ADEAA9F-7327-49DB-B3B6-115675B1E4B6}"/>
                </a:ext>
              </a:extLst>
            </p:cNvPr>
            <p:cNvSpPr/>
            <p:nvPr/>
          </p:nvSpPr>
          <p:spPr>
            <a:xfrm>
              <a:off x="5204681" y="693490"/>
              <a:ext cx="3204000" cy="3250533"/>
            </a:xfrm>
            <a:prstGeom prst="rect">
              <a:avLst/>
            </a:prstGeom>
            <a:noFill/>
            <a:ln w="6350" cap="flat" cmpd="sng" algn="ctr">
              <a:solidFill>
                <a:sysClr val="windowText" lastClr="000000"/>
              </a:solid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38" name="Textfeld 37">
              <a:extLst>
                <a:ext uri="{FF2B5EF4-FFF2-40B4-BE49-F238E27FC236}">
                  <a16:creationId xmlns:a16="http://schemas.microsoft.com/office/drawing/2014/main" id="{125E7CD7-84C0-4EAF-8A36-EB634812B559}"/>
                </a:ext>
              </a:extLst>
            </p:cNvPr>
            <p:cNvSpPr txBox="1"/>
            <p:nvPr/>
          </p:nvSpPr>
          <p:spPr>
            <a:xfrm>
              <a:off x="6044237" y="757005"/>
              <a:ext cx="2315204" cy="738664"/>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rPr>
                <a:t>Insoluble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rPr>
                <a:t>DU and BC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sym typeface="Wingdings 3"/>
                </a:rPr>
                <a:t> </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sym typeface="Wingdings" panose="05000000000000000000" pitchFamily="2" charset="2"/>
                </a:rPr>
                <a:t>deposition nucleation</a:t>
              </a:r>
              <a:endParaRPr kumimoji="0" lang="en-US" sz="1600" b="0"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endParaRPr>
            </a:p>
          </p:txBody>
        </p:sp>
        <p:pic>
          <p:nvPicPr>
            <p:cNvPr id="39" name="Picture 3">
              <a:extLst>
                <a:ext uri="{FF2B5EF4-FFF2-40B4-BE49-F238E27FC236}">
                  <a16:creationId xmlns:a16="http://schemas.microsoft.com/office/drawing/2014/main" id="{1F442832-B030-4D29-8EF6-42FB142507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16200000">
              <a:off x="5237533" y="2384364"/>
              <a:ext cx="720000" cy="708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
              <a:extLst>
                <a:ext uri="{FF2B5EF4-FFF2-40B4-BE49-F238E27FC236}">
                  <a16:creationId xmlns:a16="http://schemas.microsoft.com/office/drawing/2014/main" id="{615CBBF7-F3BB-4151-A3A1-F9FAAADB98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16200000">
              <a:off x="5239610" y="779630"/>
              <a:ext cx="715844" cy="71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a:extLst>
                <a:ext uri="{FF2B5EF4-FFF2-40B4-BE49-F238E27FC236}">
                  <a16:creationId xmlns:a16="http://schemas.microsoft.com/office/drawing/2014/main" id="{5431B215-B291-4319-8CDA-134335E8AD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16200000">
              <a:off x="5239791" y="1565223"/>
              <a:ext cx="715482" cy="725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hteck 41">
              <a:extLst>
                <a:ext uri="{FF2B5EF4-FFF2-40B4-BE49-F238E27FC236}">
                  <a16:creationId xmlns:a16="http://schemas.microsoft.com/office/drawing/2014/main" id="{88E49DA8-EE20-407F-B409-6954B88C7C1E}"/>
                </a:ext>
              </a:extLst>
            </p:cNvPr>
            <p:cNvSpPr/>
            <p:nvPr/>
          </p:nvSpPr>
          <p:spPr>
            <a:xfrm rot="2943686">
              <a:off x="5792209" y="2407318"/>
              <a:ext cx="504056" cy="216024"/>
            </a:xfrm>
            <a:prstGeom prst="rect">
              <a:avLst/>
            </a:prstGeom>
            <a:solidFill>
              <a:sysClr val="window" lastClr="FFFFFF"/>
            </a:solidFill>
            <a:ln w="9525"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43" name="Rechteck 42">
              <a:extLst>
                <a:ext uri="{FF2B5EF4-FFF2-40B4-BE49-F238E27FC236}">
                  <a16:creationId xmlns:a16="http://schemas.microsoft.com/office/drawing/2014/main" id="{8F8E1B87-21A1-40F1-AB23-50768F882808}"/>
                </a:ext>
              </a:extLst>
            </p:cNvPr>
            <p:cNvSpPr/>
            <p:nvPr/>
          </p:nvSpPr>
          <p:spPr>
            <a:xfrm rot="2943686">
              <a:off x="5804262" y="1574880"/>
              <a:ext cx="504056" cy="196385"/>
            </a:xfrm>
            <a:prstGeom prst="rect">
              <a:avLst/>
            </a:prstGeom>
            <a:solidFill>
              <a:sysClr val="window" lastClr="FFFFFF"/>
            </a:solidFill>
            <a:ln w="9525"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44" name="Textfeld 43">
              <a:extLst>
                <a:ext uri="{FF2B5EF4-FFF2-40B4-BE49-F238E27FC236}">
                  <a16:creationId xmlns:a16="http://schemas.microsoft.com/office/drawing/2014/main" id="{FB325B9C-EBC2-49E6-981A-AF561EF52F16}"/>
                </a:ext>
              </a:extLst>
            </p:cNvPr>
            <p:cNvSpPr txBox="1"/>
            <p:nvPr/>
          </p:nvSpPr>
          <p:spPr>
            <a:xfrm>
              <a:off x="6044237" y="1563121"/>
              <a:ext cx="2315204" cy="738664"/>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rPr>
                <a:t>DU and BC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rPr>
                <a:t>with soluble coating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sym typeface="Wingdings 3"/>
                </a:rPr>
                <a:t> </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sym typeface="Wingdings" panose="05000000000000000000" pitchFamily="2" charset="2"/>
                </a:rPr>
                <a:t>immersion freezing</a:t>
              </a:r>
              <a:endParaRPr kumimoji="0" lang="en-US" sz="1600" b="0"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endParaRPr>
            </a:p>
          </p:txBody>
        </p:sp>
        <p:sp>
          <p:nvSpPr>
            <p:cNvPr id="45" name="Textfeld 44">
              <a:extLst>
                <a:ext uri="{FF2B5EF4-FFF2-40B4-BE49-F238E27FC236}">
                  <a16:creationId xmlns:a16="http://schemas.microsoft.com/office/drawing/2014/main" id="{DEE4D8D2-385D-4F05-B231-96441E3F0DF1}"/>
                </a:ext>
              </a:extLst>
            </p:cNvPr>
            <p:cNvSpPr txBox="1"/>
            <p:nvPr/>
          </p:nvSpPr>
          <p:spPr>
            <a:xfrm>
              <a:off x="6042767" y="2359847"/>
              <a:ext cx="2315204" cy="738664"/>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prstClr val="black"/>
                  </a:solidFill>
                  <a:effectLst/>
                  <a:uLnTx/>
                  <a:uFillTx/>
                  <a:latin typeface="Calibri" panose="020F0502020204030204" pitchFamily="34" charset="0"/>
                  <a:cs typeface="Arial" pitchFamily="34" charset="0"/>
                </a:rPr>
                <a:t>Supercooled</a:t>
              </a:r>
              <a:endParaRPr kumimoji="0" lang="en-US" sz="1600" b="1"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rPr>
                <a:t>solution droplets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sym typeface="Wingdings 3"/>
                </a:rPr>
                <a:t> </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sym typeface="Wingdings" panose="05000000000000000000" pitchFamily="2" charset="2"/>
                </a:rPr>
                <a:t>homogeneous freezing</a:t>
              </a:r>
              <a:endParaRPr kumimoji="0" lang="en-US" sz="1600" b="0"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endParaRPr>
            </a:p>
          </p:txBody>
        </p:sp>
        <p:sp>
          <p:nvSpPr>
            <p:cNvPr id="46" name="Stern mit 7 Zacken 23">
              <a:extLst>
                <a:ext uri="{FF2B5EF4-FFF2-40B4-BE49-F238E27FC236}">
                  <a16:creationId xmlns:a16="http://schemas.microsoft.com/office/drawing/2014/main" id="{1312FD1C-2452-4041-B480-F1A5144F6121}"/>
                </a:ext>
              </a:extLst>
            </p:cNvPr>
            <p:cNvSpPr/>
            <p:nvPr/>
          </p:nvSpPr>
          <p:spPr>
            <a:xfrm rot="19796089">
              <a:off x="5495938" y="3520133"/>
              <a:ext cx="203187" cy="260149"/>
            </a:xfrm>
            <a:prstGeom prst="star7">
              <a:avLst/>
            </a:prstGeom>
            <a:solidFill>
              <a:srgbClr val="1F497D">
                <a:lumMod val="40000"/>
                <a:lumOff val="60000"/>
              </a:srgbClr>
            </a:solidFill>
            <a:ln w="9525" cap="flat" cmpd="sng" algn="ctr">
              <a:solidFill>
                <a:sysClr val="windowText" lastClr="000000"/>
              </a:solid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47" name="Rechteck 46">
              <a:extLst>
                <a:ext uri="{FF2B5EF4-FFF2-40B4-BE49-F238E27FC236}">
                  <a16:creationId xmlns:a16="http://schemas.microsoft.com/office/drawing/2014/main" id="{8A8EF255-6B65-43B0-9666-D7AAB3375FD1}"/>
                </a:ext>
              </a:extLst>
            </p:cNvPr>
            <p:cNvSpPr/>
            <p:nvPr/>
          </p:nvSpPr>
          <p:spPr>
            <a:xfrm rot="2943686">
              <a:off x="5784792" y="853811"/>
              <a:ext cx="504056" cy="196385"/>
            </a:xfrm>
            <a:prstGeom prst="rect">
              <a:avLst/>
            </a:prstGeom>
            <a:solidFill>
              <a:sysClr val="window" lastClr="FFFFFF"/>
            </a:solidFill>
            <a:ln w="9525"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Arial" pitchFamily="34" charset="0"/>
              </a:endParaRPr>
            </a:p>
          </p:txBody>
        </p:sp>
      </p:grpSp>
      <p:sp>
        <p:nvSpPr>
          <p:cNvPr id="48" name="Rechteck 47">
            <a:extLst>
              <a:ext uri="{FF2B5EF4-FFF2-40B4-BE49-F238E27FC236}">
                <a16:creationId xmlns:a16="http://schemas.microsoft.com/office/drawing/2014/main" id="{93257372-265C-44A2-BCCC-808FC58DC7E3}"/>
              </a:ext>
            </a:extLst>
          </p:cNvPr>
          <p:cNvSpPr/>
          <p:nvPr/>
        </p:nvSpPr>
        <p:spPr>
          <a:xfrm>
            <a:off x="9769995" y="5913150"/>
            <a:ext cx="2232250" cy="723275"/>
          </a:xfrm>
          <a:prstGeom prst="rect">
            <a:avLst/>
          </a:prstGeom>
        </p:spPr>
        <p:txBody>
          <a:bodyPr wrap="square">
            <a:spAutoFit/>
          </a:bodyPr>
          <a:lstStyle/>
          <a:p>
            <a:pPr algn="r">
              <a:spcAft>
                <a:spcPts val="600"/>
              </a:spcAft>
            </a:pPr>
            <a:r>
              <a:rPr lang="en-US" b="1" dirty="0">
                <a:solidFill>
                  <a:srgbClr val="0070C0"/>
                </a:solidFill>
                <a:latin typeface="Calibri"/>
                <a:cs typeface="Arial" pitchFamily="34" charset="0"/>
              </a:rPr>
              <a:t>Righi et al. (2020)</a:t>
            </a:r>
          </a:p>
          <a:p>
            <a:pPr algn="r">
              <a:spcAft>
                <a:spcPts val="600"/>
              </a:spcAft>
            </a:pPr>
            <a:r>
              <a:rPr lang="en-US" b="1" dirty="0">
                <a:solidFill>
                  <a:srgbClr val="0070C0"/>
                </a:solidFill>
                <a:latin typeface="Calibri"/>
                <a:cs typeface="Arial" pitchFamily="34" charset="0"/>
              </a:rPr>
              <a:t>Beer et al. (2022)</a:t>
            </a:r>
          </a:p>
        </p:txBody>
      </p:sp>
      <p:sp>
        <p:nvSpPr>
          <p:cNvPr id="49" name="Rechteck: abgerundete Ecken 48">
            <a:extLst>
              <a:ext uri="{FF2B5EF4-FFF2-40B4-BE49-F238E27FC236}">
                <a16:creationId xmlns:a16="http://schemas.microsoft.com/office/drawing/2014/main" id="{D485289C-7817-406B-853E-14F3B453CC27}"/>
              </a:ext>
            </a:extLst>
          </p:cNvPr>
          <p:cNvSpPr/>
          <p:nvPr/>
        </p:nvSpPr>
        <p:spPr>
          <a:xfrm>
            <a:off x="4013511" y="1002949"/>
            <a:ext cx="512635" cy="249886"/>
          </a:xfrm>
          <a:prstGeom prst="roundRect">
            <a:avLst/>
          </a:prstGeom>
          <a:solidFill>
            <a:srgbClr val="686868"/>
          </a:solidFill>
          <a:ln w="9525"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000" b="1" i="0" u="none" strike="noStrike" kern="0" cap="none" spc="0" normalizeH="0" baseline="0" noProof="0" dirty="0" err="1">
                <a:ln>
                  <a:noFill/>
                </a:ln>
                <a:solidFill>
                  <a:prstClr val="white"/>
                </a:solidFill>
                <a:effectLst/>
                <a:uLnTx/>
                <a:uFillTx/>
                <a:latin typeface="Calibri"/>
                <a:ea typeface="+mn-ea"/>
                <a:cs typeface="Arial" pitchFamily="34" charset="0"/>
              </a:rPr>
              <a:t>BCtag</a:t>
            </a:r>
            <a:endParaRPr kumimoji="0" lang="de-DE" sz="1000" b="1" i="0" u="none" strike="noStrike" kern="0" cap="none" spc="0" normalizeH="0" baseline="0" noProof="0" dirty="0">
              <a:ln>
                <a:noFill/>
              </a:ln>
              <a:solidFill>
                <a:prstClr val="white"/>
              </a:solidFill>
              <a:effectLst/>
              <a:uLnTx/>
              <a:uFillTx/>
              <a:latin typeface="Calibri"/>
              <a:ea typeface="+mn-ea"/>
              <a:cs typeface="Arial" pitchFamily="34" charset="0"/>
            </a:endParaRPr>
          </a:p>
        </p:txBody>
      </p:sp>
      <p:sp>
        <p:nvSpPr>
          <p:cNvPr id="50" name="Textfeld 49">
            <a:extLst>
              <a:ext uri="{FF2B5EF4-FFF2-40B4-BE49-F238E27FC236}">
                <a16:creationId xmlns:a16="http://schemas.microsoft.com/office/drawing/2014/main" id="{B879FFA8-7526-422B-BB91-37E0DBD117F8}"/>
              </a:ext>
            </a:extLst>
          </p:cNvPr>
          <p:cNvSpPr txBox="1"/>
          <p:nvPr/>
        </p:nvSpPr>
        <p:spPr>
          <a:xfrm>
            <a:off x="5017467" y="4481426"/>
            <a:ext cx="902491" cy="492443"/>
          </a:xfrm>
          <a:prstGeom prst="rect">
            <a:avLst/>
          </a:prstGeom>
          <a:noFill/>
        </p:spPr>
        <p:txBody>
          <a:bodyPr wrap="none" lIns="0" tIns="0" rIns="0" bIns="0" rtlCol="0">
            <a:spAutoFit/>
          </a:bodyPr>
          <a:lstStyle/>
          <a:p>
            <a:pPr algn="r"/>
            <a:r>
              <a:rPr lang="de-DE" sz="1600" dirty="0">
                <a:solidFill>
                  <a:prstClr val="black"/>
                </a:solidFill>
                <a:latin typeface="Calibri"/>
                <a:cs typeface="Arial" pitchFamily="34" charset="0"/>
              </a:rPr>
              <a:t>Additional </a:t>
            </a:r>
          </a:p>
          <a:p>
            <a:pPr algn="r"/>
            <a:r>
              <a:rPr lang="de-DE" sz="1600" dirty="0">
                <a:solidFill>
                  <a:prstClr val="black"/>
                </a:solidFill>
                <a:latin typeface="Calibri"/>
                <a:cs typeface="Arial" pitchFamily="34" charset="0"/>
              </a:rPr>
              <a:t>INPs: </a:t>
            </a:r>
          </a:p>
        </p:txBody>
      </p:sp>
      <p:sp>
        <p:nvSpPr>
          <p:cNvPr id="51" name="Rechteck: abgerundete Ecken 50">
            <a:extLst>
              <a:ext uri="{FF2B5EF4-FFF2-40B4-BE49-F238E27FC236}">
                <a16:creationId xmlns:a16="http://schemas.microsoft.com/office/drawing/2014/main" id="{D3E942CA-37A6-408E-A8F3-5424A54468B2}"/>
              </a:ext>
            </a:extLst>
          </p:cNvPr>
          <p:cNvSpPr/>
          <p:nvPr/>
        </p:nvSpPr>
        <p:spPr>
          <a:xfrm>
            <a:off x="6052036" y="4407384"/>
            <a:ext cx="1164066" cy="566485"/>
          </a:xfrm>
          <a:prstGeom prst="roundRect">
            <a:avLst/>
          </a:prstGeom>
          <a:solidFill>
            <a:srgbClr val="F79646"/>
          </a:solidFill>
          <a:ln w="9525"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err="1">
                <a:ln>
                  <a:noFill/>
                </a:ln>
                <a:solidFill>
                  <a:prstClr val="white"/>
                </a:solidFill>
                <a:effectLst/>
                <a:uLnTx/>
                <a:uFillTx/>
                <a:latin typeface="Calibri"/>
                <a:ea typeface="+mn-ea"/>
                <a:cs typeface="Arial" pitchFamily="34" charset="0"/>
              </a:rPr>
              <a:t>Crystalline</a:t>
            </a:r>
            <a:r>
              <a:rPr kumimoji="0" lang="de-DE" sz="1200" b="1" i="0" u="none" strike="noStrike" kern="0" cap="none" spc="0" normalizeH="0" baseline="0" noProof="0" dirty="0">
                <a:ln>
                  <a:noFill/>
                </a:ln>
                <a:solidFill>
                  <a:prstClr val="white"/>
                </a:solidFill>
                <a:effectLst/>
                <a:uLnTx/>
                <a:uFillTx/>
                <a:latin typeface="Calibri"/>
                <a:ea typeface="+mn-ea"/>
                <a:cs typeface="Arial" pitchFamily="34" charset="0"/>
              </a:rPr>
              <a:t> </a:t>
            </a:r>
            <a:r>
              <a:rPr kumimoji="0" lang="de-DE" sz="1200" b="1" i="0" u="none" strike="noStrike" kern="0" cap="none" spc="0" normalizeH="0" baseline="0" noProof="0" dirty="0" err="1">
                <a:ln>
                  <a:noFill/>
                </a:ln>
                <a:solidFill>
                  <a:prstClr val="white"/>
                </a:solidFill>
                <a:effectLst/>
                <a:uLnTx/>
                <a:uFillTx/>
                <a:latin typeface="Calibri"/>
                <a:ea typeface="+mn-ea"/>
                <a:cs typeface="Arial" pitchFamily="34" charset="0"/>
              </a:rPr>
              <a:t>ammonium</a:t>
            </a:r>
            <a:r>
              <a:rPr kumimoji="0" lang="de-DE" sz="1200" b="1" i="0" u="none" strike="noStrike" kern="0" cap="none" spc="0" normalizeH="0" baseline="0" noProof="0" dirty="0">
                <a:ln>
                  <a:noFill/>
                </a:ln>
                <a:solidFill>
                  <a:prstClr val="white"/>
                </a:solidFill>
                <a:effectLst/>
                <a:uLnTx/>
                <a:uFillTx/>
                <a:latin typeface="Calibri"/>
                <a:ea typeface="+mn-ea"/>
                <a:cs typeface="Arial" pitchFamily="34" charset="0"/>
              </a:rPr>
              <a:t> </a:t>
            </a:r>
            <a:r>
              <a:rPr kumimoji="0" lang="de-DE" sz="1200" b="1" i="0" u="none" strike="noStrike" kern="0" cap="none" spc="0" normalizeH="0" baseline="0" noProof="0" dirty="0" err="1">
                <a:ln>
                  <a:noFill/>
                </a:ln>
                <a:solidFill>
                  <a:prstClr val="white"/>
                </a:solidFill>
                <a:effectLst/>
                <a:uLnTx/>
                <a:uFillTx/>
                <a:latin typeface="Calibri"/>
                <a:ea typeface="+mn-ea"/>
                <a:cs typeface="Arial" pitchFamily="34" charset="0"/>
              </a:rPr>
              <a:t>sulfate</a:t>
            </a:r>
            <a:endParaRPr kumimoji="0" lang="de-DE" sz="1200" b="1" i="0" u="none" strike="noStrike" kern="0" cap="none" spc="0" normalizeH="0" baseline="0" noProof="0" dirty="0">
              <a:ln>
                <a:noFill/>
              </a:ln>
              <a:solidFill>
                <a:prstClr val="white"/>
              </a:solidFill>
              <a:effectLst/>
              <a:uLnTx/>
              <a:uFillTx/>
              <a:latin typeface="Calibri"/>
              <a:ea typeface="+mn-ea"/>
              <a:cs typeface="Arial" pitchFamily="34" charset="0"/>
            </a:endParaRPr>
          </a:p>
        </p:txBody>
      </p:sp>
      <p:sp>
        <p:nvSpPr>
          <p:cNvPr id="52" name="Rechteck: abgerundete Ecken 51">
            <a:extLst>
              <a:ext uri="{FF2B5EF4-FFF2-40B4-BE49-F238E27FC236}">
                <a16:creationId xmlns:a16="http://schemas.microsoft.com/office/drawing/2014/main" id="{8C9283AC-FF39-4249-909B-53DB53E9EE3F}"/>
              </a:ext>
            </a:extLst>
          </p:cNvPr>
          <p:cNvSpPr/>
          <p:nvPr/>
        </p:nvSpPr>
        <p:spPr>
          <a:xfrm>
            <a:off x="7272871" y="4407384"/>
            <a:ext cx="1164066" cy="566486"/>
          </a:xfrm>
          <a:prstGeom prst="roundRect">
            <a:avLst/>
          </a:prstGeom>
          <a:solidFill>
            <a:srgbClr val="00B050"/>
          </a:solidFill>
          <a:ln w="9525"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err="1">
                <a:ln>
                  <a:noFill/>
                </a:ln>
                <a:solidFill>
                  <a:prstClr val="white"/>
                </a:solidFill>
                <a:effectLst/>
                <a:uLnTx/>
                <a:uFillTx/>
                <a:latin typeface="Calibri"/>
                <a:ea typeface="+mn-ea"/>
                <a:cs typeface="Arial" pitchFamily="34" charset="0"/>
              </a:rPr>
              <a:t>Glassy</a:t>
            </a:r>
            <a:r>
              <a:rPr kumimoji="0" lang="de-DE" sz="1200" b="1" i="0" u="none" strike="noStrike" kern="0" cap="none" spc="0" normalizeH="0" baseline="0" noProof="0" dirty="0">
                <a:ln>
                  <a:noFill/>
                </a:ln>
                <a:solidFill>
                  <a:prstClr val="white"/>
                </a:solidFill>
                <a:effectLst/>
                <a:uLnTx/>
                <a:uFillTx/>
                <a:latin typeface="Calibri"/>
                <a:ea typeface="+mn-ea"/>
                <a:cs typeface="Arial" pitchFamily="34" charset="0"/>
              </a:rPr>
              <a:t> </a:t>
            </a:r>
            <a:r>
              <a:rPr kumimoji="0" lang="de-DE" sz="1200" b="1" i="0" u="none" strike="noStrike" kern="0" cap="none" spc="0" normalizeH="0" baseline="0" noProof="0" dirty="0" err="1">
                <a:ln>
                  <a:noFill/>
                </a:ln>
                <a:solidFill>
                  <a:prstClr val="white"/>
                </a:solidFill>
                <a:effectLst/>
                <a:uLnTx/>
                <a:uFillTx/>
                <a:latin typeface="Calibri"/>
                <a:ea typeface="+mn-ea"/>
                <a:cs typeface="Arial" pitchFamily="34" charset="0"/>
              </a:rPr>
              <a:t>organics</a:t>
            </a:r>
            <a:endParaRPr kumimoji="0" lang="de-DE" sz="1200" b="1" i="0" u="none" strike="noStrike" kern="0" cap="none" spc="0" normalizeH="0" baseline="0" noProof="0" dirty="0">
              <a:ln>
                <a:noFill/>
              </a:ln>
              <a:solidFill>
                <a:prstClr val="white"/>
              </a:solidFill>
              <a:effectLst/>
              <a:uLnTx/>
              <a:uFillTx/>
              <a:latin typeface="Calibri"/>
              <a:ea typeface="+mn-ea"/>
              <a:cs typeface="Arial" pitchFamily="34" charset="0"/>
            </a:endParaRPr>
          </a:p>
        </p:txBody>
      </p:sp>
      <p:sp>
        <p:nvSpPr>
          <p:cNvPr id="53" name="Textfeld 52">
            <a:extLst>
              <a:ext uri="{FF2B5EF4-FFF2-40B4-BE49-F238E27FC236}">
                <a16:creationId xmlns:a16="http://schemas.microsoft.com/office/drawing/2014/main" id="{5F80CF6F-2568-4715-8AC4-8B56F0D29DB6}"/>
              </a:ext>
            </a:extLst>
          </p:cNvPr>
          <p:cNvSpPr txBox="1"/>
          <p:nvPr/>
        </p:nvSpPr>
        <p:spPr>
          <a:xfrm>
            <a:off x="4486913" y="6526973"/>
            <a:ext cx="4563002" cy="184666"/>
          </a:xfrm>
          <a:prstGeom prst="rect">
            <a:avLst/>
          </a:prstGeom>
          <a:noFill/>
        </p:spPr>
        <p:txBody>
          <a:bodyPr wrap="square" lIns="0" tIns="0" rIns="0" bIns="0" rtlCol="0">
            <a:spAutoFit/>
          </a:bodyPr>
          <a:lstStyle/>
          <a:p>
            <a:pPr algn="ctr"/>
            <a:r>
              <a:rPr lang="en-US" sz="1200" b="1" dirty="0">
                <a:solidFill>
                  <a:srgbClr val="0070C0"/>
                </a:solidFill>
                <a:latin typeface="Calibri"/>
              </a:rPr>
              <a:t>Kärcher et al. (2006), Hendricks et al. (2011), </a:t>
            </a:r>
            <a:r>
              <a:rPr lang="en-US" sz="1200" b="1" dirty="0" err="1">
                <a:solidFill>
                  <a:srgbClr val="0070C0"/>
                </a:solidFill>
                <a:latin typeface="Calibri"/>
              </a:rPr>
              <a:t>Kuebbeler</a:t>
            </a:r>
            <a:r>
              <a:rPr lang="en-US" sz="1200" b="1" dirty="0">
                <a:solidFill>
                  <a:srgbClr val="0070C0"/>
                </a:solidFill>
                <a:latin typeface="Calibri"/>
              </a:rPr>
              <a:t> et al. (2014)</a:t>
            </a:r>
            <a:endParaRPr lang="de-DE" sz="1200" dirty="0">
              <a:solidFill>
                <a:prstClr val="black"/>
              </a:solidFill>
              <a:cs typeface="Arial" pitchFamily="34" charset="0"/>
            </a:endParaRPr>
          </a:p>
        </p:txBody>
      </p:sp>
      <p:sp>
        <p:nvSpPr>
          <p:cNvPr id="5" name="Fußzeilenplatzhalter 4">
            <a:extLst>
              <a:ext uri="{FF2B5EF4-FFF2-40B4-BE49-F238E27FC236}">
                <a16:creationId xmlns:a16="http://schemas.microsoft.com/office/drawing/2014/main" id="{E02296D8-99DC-44D7-89AA-F8B9E915865A}"/>
              </a:ext>
            </a:extLst>
          </p:cNvPr>
          <p:cNvSpPr>
            <a:spLocks noGrp="1"/>
          </p:cNvSpPr>
          <p:nvPr>
            <p:ph type="ftr" sz="quarter" idx="18"/>
          </p:nvPr>
        </p:nvSpPr>
        <p:spPr>
          <a:xfrm>
            <a:off x="695325" y="6544945"/>
            <a:ext cx="4114800" cy="257774"/>
          </a:xfrm>
        </p:spPr>
        <p:txBody>
          <a:bodyPr/>
          <a:lstStyle/>
          <a:p>
            <a:r>
              <a:rPr lang="en-US"/>
              <a:t>EGU General Assembly 2024, C. Beer</a:t>
            </a:r>
            <a:endParaRPr lang="de-DE" dirty="0"/>
          </a:p>
        </p:txBody>
      </p:sp>
      <p:sp>
        <p:nvSpPr>
          <p:cNvPr id="54" name="Textfeld 53">
            <a:extLst>
              <a:ext uri="{FF2B5EF4-FFF2-40B4-BE49-F238E27FC236}">
                <a16:creationId xmlns:a16="http://schemas.microsoft.com/office/drawing/2014/main" id="{AA207EC4-2BF5-4420-8AC0-2D4C533120A2}"/>
              </a:ext>
            </a:extLst>
          </p:cNvPr>
          <p:cNvSpPr txBox="1"/>
          <p:nvPr/>
        </p:nvSpPr>
        <p:spPr>
          <a:xfrm>
            <a:off x="688744" y="6339959"/>
            <a:ext cx="1601596" cy="184666"/>
          </a:xfrm>
          <a:prstGeom prst="rect">
            <a:avLst/>
          </a:prstGeom>
          <a:noFill/>
        </p:spPr>
        <p:txBody>
          <a:bodyPr wrap="square" lIns="0" tIns="0" rIns="0" bIns="0" rtlCol="0">
            <a:spAutoFit/>
          </a:bodyPr>
          <a:lstStyle/>
          <a:p>
            <a:r>
              <a:rPr lang="en-US" sz="1200" b="1" dirty="0">
                <a:solidFill>
                  <a:srgbClr val="0070C0"/>
                </a:solidFill>
                <a:latin typeface="Calibri"/>
              </a:rPr>
              <a:t>Kaiser et al. (2014, 2019)</a:t>
            </a:r>
            <a:endParaRPr lang="de-DE" sz="1200" dirty="0">
              <a:solidFill>
                <a:prstClr val="black"/>
              </a:solidFill>
              <a:cs typeface="Arial" pitchFamily="34" charset="0"/>
            </a:endParaRPr>
          </a:p>
        </p:txBody>
      </p:sp>
    </p:spTree>
    <p:extLst>
      <p:ext uri="{BB962C8B-B14F-4D97-AF65-F5344CB8AC3E}">
        <p14:creationId xmlns:p14="http://schemas.microsoft.com/office/powerpoint/2010/main" val="307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animBg="1"/>
      <p:bldP spid="29" grpId="0" animBg="1"/>
      <p:bldP spid="30" grpId="0" animBg="1"/>
      <p:bldP spid="31" grpId="0" animBg="1"/>
      <p:bldP spid="32" grpId="0"/>
      <p:bldP spid="48" grpId="0"/>
      <p:bldP spid="50" grpId="0"/>
      <p:bldP spid="51" grpId="0" animBg="1"/>
      <p:bldP spid="52" grpId="0" animBg="1"/>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35765F-A0C3-4D5D-8E70-08665977DEE9}"/>
              </a:ext>
            </a:extLst>
          </p:cNvPr>
          <p:cNvSpPr>
            <a:spLocks noGrp="1"/>
          </p:cNvSpPr>
          <p:nvPr>
            <p:ph type="title"/>
          </p:nvPr>
        </p:nvSpPr>
        <p:spPr>
          <a:xfrm>
            <a:off x="695326" y="267471"/>
            <a:ext cx="10056093" cy="985286"/>
          </a:xfrm>
        </p:spPr>
        <p:txBody>
          <a:bodyPr/>
          <a:lstStyle/>
          <a:p>
            <a:r>
              <a:rPr lang="en-US" dirty="0"/>
              <a:t>Global climatology of INPs under cirrus conditions</a:t>
            </a:r>
          </a:p>
        </p:txBody>
      </p:sp>
      <p:sp>
        <p:nvSpPr>
          <p:cNvPr id="2" name="Foliennummernplatzhalter 1">
            <a:extLst>
              <a:ext uri="{FF2B5EF4-FFF2-40B4-BE49-F238E27FC236}">
                <a16:creationId xmlns:a16="http://schemas.microsoft.com/office/drawing/2014/main" id="{C38B631E-31F4-4E60-8AC3-4207ABBC649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DABB7-F9A6-4A4D-9415-296AC5E687F8}" type="slidenum">
              <a:rPr kumimoji="0" lang="de-DE"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E02296D8-99DC-44D7-89AA-F8B9E915865A}"/>
              </a:ext>
            </a:extLst>
          </p:cNvPr>
          <p:cNvSpPr>
            <a:spLocks noGrp="1"/>
          </p:cNvSpPr>
          <p:nvPr>
            <p:ph type="ftr" sz="quarter" idx="18"/>
          </p:nvPr>
        </p:nvSpPr>
        <p:spPr>
          <a:xfrm>
            <a:off x="695325" y="6544945"/>
            <a:ext cx="4114800" cy="257774"/>
          </a:xfrm>
        </p:spPr>
        <p:txBody>
          <a:bodyPr/>
          <a:lstStyle/>
          <a:p>
            <a:r>
              <a:rPr lang="en-US"/>
              <a:t>EGU General Assembly 2024, C. Beer</a:t>
            </a:r>
            <a:endParaRPr lang="de-DE" dirty="0"/>
          </a:p>
        </p:txBody>
      </p:sp>
      <p:grpSp>
        <p:nvGrpSpPr>
          <p:cNvPr id="34" name="Gruppieren 33">
            <a:extLst>
              <a:ext uri="{FF2B5EF4-FFF2-40B4-BE49-F238E27FC236}">
                <a16:creationId xmlns:a16="http://schemas.microsoft.com/office/drawing/2014/main" id="{1D6DB504-CDB7-43A4-97BC-E993F5D61436}"/>
              </a:ext>
            </a:extLst>
          </p:cNvPr>
          <p:cNvGrpSpPr/>
          <p:nvPr/>
        </p:nvGrpSpPr>
        <p:grpSpPr>
          <a:xfrm>
            <a:off x="428745" y="1803226"/>
            <a:ext cx="5667255" cy="4464497"/>
            <a:chOff x="1335132" y="1700185"/>
            <a:chExt cx="5667255" cy="4464497"/>
          </a:xfrm>
        </p:grpSpPr>
        <p:grpSp>
          <p:nvGrpSpPr>
            <p:cNvPr id="35" name="Gruppieren 34">
              <a:extLst>
                <a:ext uri="{FF2B5EF4-FFF2-40B4-BE49-F238E27FC236}">
                  <a16:creationId xmlns:a16="http://schemas.microsoft.com/office/drawing/2014/main" id="{DBC48796-02F7-443A-8A0E-CCD0D8765DA1}"/>
                </a:ext>
              </a:extLst>
            </p:cNvPr>
            <p:cNvGrpSpPr/>
            <p:nvPr/>
          </p:nvGrpSpPr>
          <p:grpSpPr>
            <a:xfrm>
              <a:off x="1335132" y="1700185"/>
              <a:ext cx="5667255" cy="4464497"/>
              <a:chOff x="560929" y="1412153"/>
              <a:chExt cx="5667255" cy="4464497"/>
            </a:xfrm>
          </p:grpSpPr>
          <p:grpSp>
            <p:nvGrpSpPr>
              <p:cNvPr id="37" name="Gruppieren 36">
                <a:extLst>
                  <a:ext uri="{FF2B5EF4-FFF2-40B4-BE49-F238E27FC236}">
                    <a16:creationId xmlns:a16="http://schemas.microsoft.com/office/drawing/2014/main" id="{AAD7D184-02A6-45E7-BF8A-32E43FB29751}"/>
                  </a:ext>
                </a:extLst>
              </p:cNvPr>
              <p:cNvGrpSpPr/>
              <p:nvPr/>
            </p:nvGrpSpPr>
            <p:grpSpPr>
              <a:xfrm>
                <a:off x="560929" y="1556170"/>
                <a:ext cx="3218983" cy="4320480"/>
                <a:chOff x="1143489" y="862834"/>
                <a:chExt cx="4197220" cy="5633457"/>
              </a:xfrm>
            </p:grpSpPr>
            <p:pic>
              <p:nvPicPr>
                <p:cNvPr id="52" name="Picture 6" descr="S:\Pictures\IN-competition\IN-competition-dust.png">
                  <a:extLst>
                    <a:ext uri="{FF2B5EF4-FFF2-40B4-BE49-F238E27FC236}">
                      <a16:creationId xmlns:a16="http://schemas.microsoft.com/office/drawing/2014/main" id="{26EA2C38-19BD-40BA-9078-903876305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557" y="5466004"/>
                  <a:ext cx="4121152" cy="103028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9" descr="S:\Pictures\IN-competition\IN-competition-soot.png">
                  <a:extLst>
                    <a:ext uri="{FF2B5EF4-FFF2-40B4-BE49-F238E27FC236}">
                      <a16:creationId xmlns:a16="http://schemas.microsoft.com/office/drawing/2014/main" id="{70BA1253-33DF-4AB9-A2CB-15D3BBEF3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556" y="2247819"/>
                  <a:ext cx="4121150" cy="102393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1" descr="S:\Pictures\IN-competition\IN-competition-liquid.png">
                  <a:extLst>
                    <a:ext uri="{FF2B5EF4-FFF2-40B4-BE49-F238E27FC236}">
                      <a16:creationId xmlns:a16="http://schemas.microsoft.com/office/drawing/2014/main" id="{26DBED05-6B6E-4248-A552-F71E688EEF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906" y="862834"/>
                  <a:ext cx="4114800" cy="1103313"/>
                </a:xfrm>
                <a:prstGeom prst="rect">
                  <a:avLst/>
                </a:prstGeom>
                <a:noFill/>
                <a:extLst>
                  <a:ext uri="{909E8E84-426E-40DD-AFC4-6F175D3DCCD1}">
                    <a14:hiddenFill xmlns:a14="http://schemas.microsoft.com/office/drawing/2010/main">
                      <a:solidFill>
                        <a:srgbClr val="FFFFFF"/>
                      </a:solidFill>
                    </a14:hiddenFill>
                  </a:ext>
                </a:extLst>
              </p:spPr>
            </p:pic>
            <p:pic>
              <p:nvPicPr>
                <p:cNvPr id="55" name="Grafik 54">
                  <a:extLst>
                    <a:ext uri="{FF2B5EF4-FFF2-40B4-BE49-F238E27FC236}">
                      <a16:creationId xmlns:a16="http://schemas.microsoft.com/office/drawing/2014/main" id="{D08A5134-5758-405F-A09C-4CAAD22906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489" y="4336051"/>
                  <a:ext cx="4181510" cy="1103285"/>
                </a:xfrm>
                <a:prstGeom prst="rect">
                  <a:avLst/>
                </a:prstGeom>
              </p:spPr>
            </p:pic>
            <p:pic>
              <p:nvPicPr>
                <p:cNvPr id="56" name="Grafik 55">
                  <a:extLst>
                    <a:ext uri="{FF2B5EF4-FFF2-40B4-BE49-F238E27FC236}">
                      <a16:creationId xmlns:a16="http://schemas.microsoft.com/office/drawing/2014/main" id="{77FED688-13EF-4BBE-9A5F-F09C0553CE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489" y="3255931"/>
                  <a:ext cx="4181510" cy="1115477"/>
                </a:xfrm>
                <a:prstGeom prst="rect">
                  <a:avLst/>
                </a:prstGeom>
              </p:spPr>
            </p:pic>
          </p:grpSp>
          <p:sp>
            <p:nvSpPr>
              <p:cNvPr id="38" name="Text Box 6">
                <a:extLst>
                  <a:ext uri="{FF2B5EF4-FFF2-40B4-BE49-F238E27FC236}">
                    <a16:creationId xmlns:a16="http://schemas.microsoft.com/office/drawing/2014/main" id="{EF1DBE78-DF2B-41B6-9758-01C7DA0B27FE}"/>
                  </a:ext>
                </a:extLst>
              </p:cNvPr>
              <p:cNvSpPr txBox="1">
                <a:spLocks noChangeArrowheads="1"/>
              </p:cNvSpPr>
              <p:nvPr/>
            </p:nvSpPr>
            <p:spPr bwMode="auto">
              <a:xfrm>
                <a:off x="3923928" y="1700808"/>
                <a:ext cx="14061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400" b="1" kern="0" dirty="0" err="1">
                    <a:solidFill>
                      <a:srgbClr val="CC0000"/>
                    </a:solidFill>
                    <a:ea typeface="ヒラギノ角ゴ Pro W3" charset="-128"/>
                    <a:cs typeface="Arial"/>
                  </a:rPr>
                  <a:t>homogeneous</a:t>
                </a:r>
                <a:endParaRPr lang="de-DE" sz="1400" b="1" kern="0" dirty="0">
                  <a:solidFill>
                    <a:sysClr val="windowText" lastClr="000000"/>
                  </a:solidFill>
                  <a:ea typeface="ヒラギノ角ゴ Pro W3" charset="-128"/>
                  <a:cs typeface="Arial"/>
                </a:endParaRPr>
              </a:p>
              <a:p>
                <a:pPr>
                  <a:defRPr/>
                </a:pPr>
                <a:r>
                  <a:rPr lang="de-DE" sz="1400" b="1" kern="0" dirty="0" err="1">
                    <a:solidFill>
                      <a:sysClr val="windowText" lastClr="000000"/>
                    </a:solidFill>
                    <a:ea typeface="ヒラギノ角ゴ Pro W3" charset="-128"/>
                    <a:cs typeface="Arial"/>
                  </a:rPr>
                  <a:t>nucleation</a:t>
                </a:r>
                <a:endParaRPr lang="de-DE" sz="1400" b="1" kern="0" dirty="0">
                  <a:solidFill>
                    <a:sysClr val="windowText" lastClr="000000"/>
                  </a:solidFill>
                  <a:ea typeface="ヒラギノ角ゴ Pro W3" charset="-128"/>
                  <a:cs typeface="Arial"/>
                </a:endParaRPr>
              </a:p>
            </p:txBody>
          </p:sp>
          <p:sp>
            <p:nvSpPr>
              <p:cNvPr id="39" name="Text Box 7">
                <a:extLst>
                  <a:ext uri="{FF2B5EF4-FFF2-40B4-BE49-F238E27FC236}">
                    <a16:creationId xmlns:a16="http://schemas.microsoft.com/office/drawing/2014/main" id="{173CA576-67CA-4B98-8B1C-78219FC26952}"/>
                  </a:ext>
                </a:extLst>
              </p:cNvPr>
              <p:cNvSpPr txBox="1">
                <a:spLocks noChangeArrowheads="1"/>
              </p:cNvSpPr>
              <p:nvPr/>
            </p:nvSpPr>
            <p:spPr bwMode="auto">
              <a:xfrm>
                <a:off x="3923928" y="2772217"/>
                <a:ext cx="14654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400" b="1" kern="0" dirty="0" err="1">
                    <a:solidFill>
                      <a:srgbClr val="CC0000"/>
                    </a:solidFill>
                    <a:ea typeface="ヒラギノ角ゴ Pro W3" charset="-128"/>
                    <a:cs typeface="Arial"/>
                  </a:rPr>
                  <a:t>heterogeneous</a:t>
                </a:r>
                <a:endParaRPr lang="de-DE" sz="1400" b="1" kern="0" dirty="0">
                  <a:solidFill>
                    <a:srgbClr val="CC0000"/>
                  </a:solidFill>
                  <a:ea typeface="ヒラギノ角ゴ Pro W3" charset="-128"/>
                  <a:cs typeface="Arial"/>
                </a:endParaRPr>
              </a:p>
              <a:p>
                <a:pPr>
                  <a:defRPr/>
                </a:pPr>
                <a:r>
                  <a:rPr lang="de-DE" sz="1400" b="1" kern="0" dirty="0" err="1">
                    <a:solidFill>
                      <a:sysClr val="windowText" lastClr="000000"/>
                    </a:solidFill>
                    <a:ea typeface="ヒラギノ角ゴ Pro W3" charset="-128"/>
                    <a:cs typeface="Arial"/>
                  </a:rPr>
                  <a:t>nucleation</a:t>
                </a:r>
                <a:endParaRPr lang="de-DE" sz="1400" b="1" kern="0" dirty="0">
                  <a:solidFill>
                    <a:sysClr val="windowText" lastClr="000000"/>
                  </a:solidFill>
                  <a:ea typeface="ヒラギノ角ゴ Pro W3" charset="-128"/>
                  <a:cs typeface="Arial"/>
                </a:endParaRPr>
              </a:p>
            </p:txBody>
          </p:sp>
          <p:grpSp>
            <p:nvGrpSpPr>
              <p:cNvPr id="40" name="Gruppieren 39">
                <a:extLst>
                  <a:ext uri="{FF2B5EF4-FFF2-40B4-BE49-F238E27FC236}">
                    <a16:creationId xmlns:a16="http://schemas.microsoft.com/office/drawing/2014/main" id="{3D3EBF88-02D6-458F-8DFA-C9D9E0F37AEA}"/>
                  </a:ext>
                </a:extLst>
              </p:cNvPr>
              <p:cNvGrpSpPr/>
              <p:nvPr/>
            </p:nvGrpSpPr>
            <p:grpSpPr>
              <a:xfrm>
                <a:off x="5337596" y="1412153"/>
                <a:ext cx="890588" cy="4393110"/>
                <a:chOff x="5337596" y="1412153"/>
                <a:chExt cx="890588" cy="3472102"/>
              </a:xfrm>
            </p:grpSpPr>
            <p:sp>
              <p:nvSpPr>
                <p:cNvPr id="42" name="Line 9">
                  <a:extLst>
                    <a:ext uri="{FF2B5EF4-FFF2-40B4-BE49-F238E27FC236}">
                      <a16:creationId xmlns:a16="http://schemas.microsoft.com/office/drawing/2014/main" id="{E736C814-F19F-4345-8F8C-686556E9AA8B}"/>
                    </a:ext>
                  </a:extLst>
                </p:cNvPr>
                <p:cNvSpPr>
                  <a:spLocks noChangeShapeType="1"/>
                </p:cNvSpPr>
                <p:nvPr/>
              </p:nvSpPr>
              <p:spPr bwMode="auto">
                <a:xfrm flipV="1">
                  <a:off x="5363492" y="1412153"/>
                  <a:ext cx="596" cy="3472102"/>
                </a:xfrm>
                <a:prstGeom prst="line">
                  <a:avLst/>
                </a:prstGeom>
                <a:noFill/>
                <a:ln w="38100">
                  <a:solidFill>
                    <a:srgbClr val="00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kern="0">
                    <a:solidFill>
                      <a:sysClr val="windowText" lastClr="000000"/>
                    </a:solidFill>
                    <a:latin typeface="Arial" charset="0"/>
                    <a:ea typeface="ヒラギノ角ゴ Pro W3" charset="-128"/>
                    <a:cs typeface="Arial"/>
                  </a:endParaRPr>
                </a:p>
              </p:txBody>
            </p:sp>
            <p:sp>
              <p:nvSpPr>
                <p:cNvPr id="43" name="Text Box 10">
                  <a:extLst>
                    <a:ext uri="{FF2B5EF4-FFF2-40B4-BE49-F238E27FC236}">
                      <a16:creationId xmlns:a16="http://schemas.microsoft.com/office/drawing/2014/main" id="{D2AE32E4-C974-49BC-A3A6-96B271AB4B28}"/>
                    </a:ext>
                  </a:extLst>
                </p:cNvPr>
                <p:cNvSpPr txBox="1">
                  <a:spLocks noChangeArrowheads="1"/>
                </p:cNvSpPr>
                <p:nvPr/>
              </p:nvSpPr>
              <p:spPr bwMode="auto">
                <a:xfrm>
                  <a:off x="5337596" y="1412155"/>
                  <a:ext cx="8905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sz="2400" kern="0" dirty="0" err="1">
                      <a:solidFill>
                        <a:sysClr val="windowText" lastClr="000000"/>
                      </a:solidFill>
                      <a:latin typeface="Arial" charset="0"/>
                      <a:ea typeface="ヒラギノ角ゴ Pro W3" charset="-128"/>
                      <a:cs typeface="Arial"/>
                    </a:rPr>
                    <a:t>RH</a:t>
                  </a:r>
                  <a:r>
                    <a:rPr lang="en-GB" sz="2400" kern="0" baseline="-25000" dirty="0" err="1">
                      <a:solidFill>
                        <a:sysClr val="windowText" lastClr="000000"/>
                      </a:solidFill>
                      <a:latin typeface="Arial" charset="0"/>
                      <a:ea typeface="ヒラギノ角ゴ Pro W3" charset="-128"/>
                      <a:cs typeface="Arial"/>
                    </a:rPr>
                    <a:t>ice</a:t>
                  </a:r>
                  <a:endParaRPr lang="en-GB" sz="2400" kern="0" baseline="-25000" dirty="0">
                    <a:solidFill>
                      <a:sysClr val="windowText" lastClr="000000"/>
                    </a:solidFill>
                    <a:latin typeface="Arial" charset="0"/>
                    <a:ea typeface="ヒラギノ角ゴ Pro W3" charset="-128"/>
                    <a:cs typeface="Arial"/>
                  </a:endParaRPr>
                </a:p>
              </p:txBody>
            </p:sp>
            <p:sp>
              <p:nvSpPr>
                <p:cNvPr id="44" name="Text Box 12">
                  <a:extLst>
                    <a:ext uri="{FF2B5EF4-FFF2-40B4-BE49-F238E27FC236}">
                      <a16:creationId xmlns:a16="http://schemas.microsoft.com/office/drawing/2014/main" id="{A9FFA69B-B880-4965-BB08-C2BBDECEDE77}"/>
                    </a:ext>
                  </a:extLst>
                </p:cNvPr>
                <p:cNvSpPr txBox="1">
                  <a:spLocks noChangeArrowheads="1"/>
                </p:cNvSpPr>
                <p:nvPr/>
              </p:nvSpPr>
              <p:spPr bwMode="auto">
                <a:xfrm>
                  <a:off x="5345499" y="2664702"/>
                  <a:ext cx="840295" cy="31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sz="2000" kern="0" dirty="0">
                      <a:solidFill>
                        <a:sysClr val="windowText" lastClr="000000"/>
                      </a:solidFill>
                      <a:latin typeface="Arial" charset="0"/>
                      <a:ea typeface="ヒラギノ角ゴ Pro W3" charset="-128"/>
                      <a:cs typeface="Arial"/>
                    </a:rPr>
                    <a:t>140%</a:t>
                  </a:r>
                </a:p>
              </p:txBody>
            </p:sp>
            <p:sp>
              <p:nvSpPr>
                <p:cNvPr id="45" name="Line 13">
                  <a:extLst>
                    <a:ext uri="{FF2B5EF4-FFF2-40B4-BE49-F238E27FC236}">
                      <a16:creationId xmlns:a16="http://schemas.microsoft.com/office/drawing/2014/main" id="{A8A164F0-DDF8-458D-8ADC-F4A2E369D62A}"/>
                    </a:ext>
                  </a:extLst>
                </p:cNvPr>
                <p:cNvSpPr>
                  <a:spLocks noChangeShapeType="1"/>
                </p:cNvSpPr>
                <p:nvPr/>
              </p:nvSpPr>
              <p:spPr bwMode="auto">
                <a:xfrm>
                  <a:off x="5373310" y="2835437"/>
                  <a:ext cx="71324"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kern="0">
                    <a:solidFill>
                      <a:sysClr val="windowText" lastClr="000000"/>
                    </a:solidFill>
                    <a:latin typeface="Arial" charset="0"/>
                    <a:ea typeface="ヒラギノ角ゴ Pro W3" charset="-128"/>
                    <a:cs typeface="Arial"/>
                  </a:endParaRPr>
                </a:p>
              </p:txBody>
            </p:sp>
            <p:sp>
              <p:nvSpPr>
                <p:cNvPr id="46" name="Text Box 15">
                  <a:extLst>
                    <a:ext uri="{FF2B5EF4-FFF2-40B4-BE49-F238E27FC236}">
                      <a16:creationId xmlns:a16="http://schemas.microsoft.com/office/drawing/2014/main" id="{896D9B2C-1124-403C-BE4E-BB1FBCD018D2}"/>
                    </a:ext>
                  </a:extLst>
                </p:cNvPr>
                <p:cNvSpPr txBox="1">
                  <a:spLocks noChangeArrowheads="1"/>
                </p:cNvSpPr>
                <p:nvPr/>
              </p:nvSpPr>
              <p:spPr bwMode="auto">
                <a:xfrm>
                  <a:off x="5345499" y="3461465"/>
                  <a:ext cx="840295" cy="31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sz="2000" kern="0" dirty="0">
                      <a:solidFill>
                        <a:sysClr val="windowText" lastClr="000000"/>
                      </a:solidFill>
                      <a:latin typeface="Arial" charset="0"/>
                      <a:ea typeface="ヒラギノ角ゴ Pro W3" charset="-128"/>
                      <a:cs typeface="Arial"/>
                    </a:rPr>
                    <a:t>130%</a:t>
                  </a:r>
                </a:p>
              </p:txBody>
            </p:sp>
            <p:sp>
              <p:nvSpPr>
                <p:cNvPr id="47" name="Line 16">
                  <a:extLst>
                    <a:ext uri="{FF2B5EF4-FFF2-40B4-BE49-F238E27FC236}">
                      <a16:creationId xmlns:a16="http://schemas.microsoft.com/office/drawing/2014/main" id="{5122909A-2519-4FCB-94AA-C3B2A360FBA0}"/>
                    </a:ext>
                  </a:extLst>
                </p:cNvPr>
                <p:cNvSpPr>
                  <a:spLocks noChangeShapeType="1"/>
                </p:cNvSpPr>
                <p:nvPr/>
              </p:nvSpPr>
              <p:spPr bwMode="auto">
                <a:xfrm>
                  <a:off x="5373310" y="3632200"/>
                  <a:ext cx="71324"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kern="0">
                    <a:solidFill>
                      <a:sysClr val="windowText" lastClr="000000"/>
                    </a:solidFill>
                    <a:latin typeface="Arial" charset="0"/>
                    <a:ea typeface="ヒラギノ角ゴ Pro W3" charset="-128"/>
                    <a:cs typeface="Arial"/>
                  </a:endParaRPr>
                </a:p>
              </p:txBody>
            </p:sp>
            <p:sp>
              <p:nvSpPr>
                <p:cNvPr id="48" name="Text Box 18">
                  <a:extLst>
                    <a:ext uri="{FF2B5EF4-FFF2-40B4-BE49-F238E27FC236}">
                      <a16:creationId xmlns:a16="http://schemas.microsoft.com/office/drawing/2014/main" id="{97EC9738-7D70-490B-9C05-3527C55218C3}"/>
                    </a:ext>
                  </a:extLst>
                </p:cNvPr>
                <p:cNvSpPr txBox="1">
                  <a:spLocks noChangeArrowheads="1"/>
                </p:cNvSpPr>
                <p:nvPr/>
              </p:nvSpPr>
              <p:spPr bwMode="auto">
                <a:xfrm>
                  <a:off x="5345499" y="4258228"/>
                  <a:ext cx="840295" cy="31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sz="2000" kern="0" dirty="0">
                      <a:solidFill>
                        <a:sysClr val="windowText" lastClr="000000"/>
                      </a:solidFill>
                      <a:latin typeface="Arial" charset="0"/>
                      <a:ea typeface="ヒラギノ角ゴ Pro W3" charset="-128"/>
                      <a:cs typeface="Arial"/>
                    </a:rPr>
                    <a:t>120%</a:t>
                  </a:r>
                </a:p>
              </p:txBody>
            </p:sp>
            <p:sp>
              <p:nvSpPr>
                <p:cNvPr id="49" name="Line 19">
                  <a:extLst>
                    <a:ext uri="{FF2B5EF4-FFF2-40B4-BE49-F238E27FC236}">
                      <a16:creationId xmlns:a16="http://schemas.microsoft.com/office/drawing/2014/main" id="{ED56D670-3F9E-4EAF-A4AC-BBF32DCF62C7}"/>
                    </a:ext>
                  </a:extLst>
                </p:cNvPr>
                <p:cNvSpPr>
                  <a:spLocks noChangeShapeType="1"/>
                </p:cNvSpPr>
                <p:nvPr/>
              </p:nvSpPr>
              <p:spPr bwMode="auto">
                <a:xfrm>
                  <a:off x="5373310" y="4428963"/>
                  <a:ext cx="71324"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kern="0">
                    <a:solidFill>
                      <a:sysClr val="windowText" lastClr="000000"/>
                    </a:solidFill>
                    <a:latin typeface="Arial" charset="0"/>
                    <a:ea typeface="ヒラギノ角ゴ Pro W3" charset="-128"/>
                    <a:cs typeface="Arial"/>
                  </a:endParaRPr>
                </a:p>
              </p:txBody>
            </p:sp>
            <p:sp>
              <p:nvSpPr>
                <p:cNvPr id="50" name="Text Box 12">
                  <a:extLst>
                    <a:ext uri="{FF2B5EF4-FFF2-40B4-BE49-F238E27FC236}">
                      <a16:creationId xmlns:a16="http://schemas.microsoft.com/office/drawing/2014/main" id="{95EFF5B0-3B24-4937-8073-CE9F17E1E3F4}"/>
                    </a:ext>
                  </a:extLst>
                </p:cNvPr>
                <p:cNvSpPr txBox="1">
                  <a:spLocks noChangeArrowheads="1"/>
                </p:cNvSpPr>
                <p:nvPr/>
              </p:nvSpPr>
              <p:spPr bwMode="auto">
                <a:xfrm>
                  <a:off x="5346203" y="1867939"/>
                  <a:ext cx="840295" cy="31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GB" sz="2000" kern="0" dirty="0">
                      <a:solidFill>
                        <a:sysClr val="windowText" lastClr="000000"/>
                      </a:solidFill>
                      <a:latin typeface="Arial" charset="0"/>
                      <a:ea typeface="ヒラギノ角ゴ Pro W3" charset="-128"/>
                      <a:cs typeface="Arial"/>
                    </a:rPr>
                    <a:t>150%</a:t>
                  </a:r>
                </a:p>
              </p:txBody>
            </p:sp>
            <p:sp>
              <p:nvSpPr>
                <p:cNvPr id="51" name="Line 13">
                  <a:extLst>
                    <a:ext uri="{FF2B5EF4-FFF2-40B4-BE49-F238E27FC236}">
                      <a16:creationId xmlns:a16="http://schemas.microsoft.com/office/drawing/2014/main" id="{D42459FD-7DF0-4A55-BF7F-2A48275D7680}"/>
                    </a:ext>
                  </a:extLst>
                </p:cNvPr>
                <p:cNvSpPr>
                  <a:spLocks noChangeShapeType="1"/>
                </p:cNvSpPr>
                <p:nvPr/>
              </p:nvSpPr>
              <p:spPr bwMode="auto">
                <a:xfrm>
                  <a:off x="5372714" y="2038674"/>
                  <a:ext cx="71323" cy="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de-DE" kern="0">
                    <a:solidFill>
                      <a:sysClr val="windowText" lastClr="000000"/>
                    </a:solidFill>
                    <a:latin typeface="Arial" charset="0"/>
                    <a:ea typeface="ヒラギノ角ゴ Pro W3" charset="-128"/>
                    <a:cs typeface="Arial"/>
                  </a:endParaRPr>
                </a:p>
              </p:txBody>
            </p:sp>
          </p:grpSp>
          <p:sp>
            <p:nvSpPr>
              <p:cNvPr id="41" name="Line 16">
                <a:extLst>
                  <a:ext uri="{FF2B5EF4-FFF2-40B4-BE49-F238E27FC236}">
                    <a16:creationId xmlns:a16="http://schemas.microsoft.com/office/drawing/2014/main" id="{DCEF170B-76B5-41D0-9400-576D70483BB2}"/>
                  </a:ext>
                </a:extLst>
              </p:cNvPr>
              <p:cNvSpPr>
                <a:spLocks noChangeShapeType="1"/>
              </p:cNvSpPr>
              <p:nvPr/>
            </p:nvSpPr>
            <p:spPr bwMode="auto">
              <a:xfrm flipH="1">
                <a:off x="3923928" y="2862046"/>
                <a:ext cx="10796" cy="2943217"/>
              </a:xfrm>
              <a:prstGeom prst="line">
                <a:avLst/>
              </a:prstGeom>
              <a:noFill/>
              <a:ln w="28575">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de-DE" sz="2400">
                  <a:solidFill>
                    <a:srgbClr val="000000"/>
                  </a:solidFill>
                  <a:latin typeface="Arial" charset="0"/>
                </a:endParaRPr>
              </a:p>
            </p:txBody>
          </p:sp>
        </p:grpSp>
        <p:sp>
          <p:nvSpPr>
            <p:cNvPr id="36" name="Line 16">
              <a:extLst>
                <a:ext uri="{FF2B5EF4-FFF2-40B4-BE49-F238E27FC236}">
                  <a16:creationId xmlns:a16="http://schemas.microsoft.com/office/drawing/2014/main" id="{349C274C-3994-44CC-AEDD-3E178CAD1886}"/>
                </a:ext>
              </a:extLst>
            </p:cNvPr>
            <p:cNvSpPr>
              <a:spLocks noChangeShapeType="1"/>
            </p:cNvSpPr>
            <p:nvPr/>
          </p:nvSpPr>
          <p:spPr bwMode="auto">
            <a:xfrm flipH="1">
              <a:off x="4708927" y="2060848"/>
              <a:ext cx="0" cy="846166"/>
            </a:xfrm>
            <a:prstGeom prst="line">
              <a:avLst/>
            </a:prstGeom>
            <a:noFill/>
            <a:ln w="28575">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de-DE" sz="2400">
                <a:solidFill>
                  <a:srgbClr val="000000"/>
                </a:solidFill>
                <a:latin typeface="Arial" charset="0"/>
              </a:endParaRPr>
            </a:p>
          </p:txBody>
        </p:sp>
      </p:grpSp>
      <p:sp>
        <p:nvSpPr>
          <p:cNvPr id="57" name="Textfeld 56">
            <a:extLst>
              <a:ext uri="{FF2B5EF4-FFF2-40B4-BE49-F238E27FC236}">
                <a16:creationId xmlns:a16="http://schemas.microsoft.com/office/drawing/2014/main" id="{259D895D-43B8-4AC7-A825-42494DFC6A91}"/>
              </a:ext>
            </a:extLst>
          </p:cNvPr>
          <p:cNvSpPr txBox="1"/>
          <p:nvPr/>
        </p:nvSpPr>
        <p:spPr>
          <a:xfrm>
            <a:off x="487083" y="850365"/>
            <a:ext cx="5367685" cy="830997"/>
          </a:xfrm>
          <a:prstGeom prst="rect">
            <a:avLst/>
          </a:prstGeom>
          <a:noFill/>
        </p:spPr>
        <p:txBody>
          <a:bodyPr wrap="square" lIns="0" tIns="0" rIns="0" bIns="0" rtlCol="0">
            <a:spAutoFit/>
          </a:bodyPr>
          <a:lstStyle/>
          <a:p>
            <a:r>
              <a:rPr lang="de-DE" b="1" dirty="0">
                <a:cs typeface="Arial" pitchFamily="34" charset="0"/>
              </a:rPr>
              <a:t>INP-</a:t>
            </a:r>
            <a:r>
              <a:rPr lang="de-DE" b="1" dirty="0" err="1">
                <a:cs typeface="Arial" pitchFamily="34" charset="0"/>
              </a:rPr>
              <a:t>types</a:t>
            </a:r>
            <a:r>
              <a:rPr lang="de-DE" b="1" dirty="0">
                <a:cs typeface="Arial" pitchFamily="34" charset="0"/>
              </a:rPr>
              <a:t>:</a:t>
            </a:r>
            <a:r>
              <a:rPr lang="de-DE" dirty="0">
                <a:cs typeface="Arial" pitchFamily="34" charset="0"/>
              </a:rPr>
              <a:t> </a:t>
            </a:r>
            <a:r>
              <a:rPr lang="de-DE" b="1" dirty="0" err="1">
                <a:solidFill>
                  <a:srgbClr val="990000"/>
                </a:solidFill>
                <a:cs typeface="Arial" pitchFamily="34" charset="0"/>
              </a:rPr>
              <a:t>mineral</a:t>
            </a:r>
            <a:r>
              <a:rPr lang="de-DE" b="1" dirty="0">
                <a:solidFill>
                  <a:srgbClr val="990000"/>
                </a:solidFill>
                <a:cs typeface="Arial" pitchFamily="34" charset="0"/>
              </a:rPr>
              <a:t> </a:t>
            </a:r>
            <a:r>
              <a:rPr lang="de-DE" b="1" dirty="0" err="1">
                <a:solidFill>
                  <a:srgbClr val="990000"/>
                </a:solidFill>
                <a:cs typeface="Arial" pitchFamily="34" charset="0"/>
              </a:rPr>
              <a:t>dust</a:t>
            </a:r>
            <a:r>
              <a:rPr lang="de-DE" b="1" dirty="0">
                <a:cs typeface="Arial" pitchFamily="34" charset="0"/>
              </a:rPr>
              <a:t>, </a:t>
            </a:r>
            <a:r>
              <a:rPr lang="de-DE" b="1" dirty="0" err="1">
                <a:cs typeface="Arial" pitchFamily="34" charset="0"/>
              </a:rPr>
              <a:t>soot</a:t>
            </a:r>
            <a:r>
              <a:rPr lang="de-DE" b="1" dirty="0">
                <a:cs typeface="Arial" pitchFamily="34" charset="0"/>
              </a:rPr>
              <a:t> </a:t>
            </a:r>
            <a:r>
              <a:rPr lang="de-DE" b="1" dirty="0" err="1">
                <a:cs typeface="Arial" pitchFamily="34" charset="0"/>
              </a:rPr>
              <a:t>from</a:t>
            </a:r>
            <a:r>
              <a:rPr lang="de-DE" b="1" dirty="0">
                <a:cs typeface="Arial" pitchFamily="34" charset="0"/>
              </a:rPr>
              <a:t> </a:t>
            </a:r>
            <a:r>
              <a:rPr lang="de-DE" b="1" dirty="0" err="1">
                <a:cs typeface="Arial" pitchFamily="34" charset="0"/>
              </a:rPr>
              <a:t>surface</a:t>
            </a:r>
            <a:r>
              <a:rPr lang="de-DE" b="1" dirty="0">
                <a:cs typeface="Arial" pitchFamily="34" charset="0"/>
              </a:rPr>
              <a:t>, </a:t>
            </a:r>
            <a:r>
              <a:rPr lang="de-DE" b="1" dirty="0" err="1">
                <a:solidFill>
                  <a:srgbClr val="0070C0"/>
                </a:solidFill>
                <a:cs typeface="Arial" pitchFamily="34" charset="0"/>
              </a:rPr>
              <a:t>aviation</a:t>
            </a:r>
            <a:r>
              <a:rPr lang="de-DE" b="1" dirty="0">
                <a:solidFill>
                  <a:srgbClr val="0070C0"/>
                </a:solidFill>
                <a:cs typeface="Arial" pitchFamily="34" charset="0"/>
              </a:rPr>
              <a:t> </a:t>
            </a:r>
            <a:r>
              <a:rPr lang="de-DE" b="1" dirty="0" err="1">
                <a:solidFill>
                  <a:srgbClr val="0070C0"/>
                </a:solidFill>
                <a:cs typeface="Arial" pitchFamily="34" charset="0"/>
              </a:rPr>
              <a:t>soot</a:t>
            </a:r>
            <a:r>
              <a:rPr lang="de-DE" b="1" dirty="0">
                <a:cs typeface="Arial" pitchFamily="34" charset="0"/>
              </a:rPr>
              <a:t>,</a:t>
            </a:r>
            <a:r>
              <a:rPr lang="de-DE" b="1" dirty="0">
                <a:solidFill>
                  <a:srgbClr val="7030A0"/>
                </a:solidFill>
                <a:cs typeface="Arial" pitchFamily="34" charset="0"/>
              </a:rPr>
              <a:t> </a:t>
            </a:r>
            <a:r>
              <a:rPr lang="de-DE" b="1" dirty="0" err="1">
                <a:solidFill>
                  <a:srgbClr val="7030A0"/>
                </a:solidFill>
                <a:cs typeface="Arial" pitchFamily="34" charset="0"/>
              </a:rPr>
              <a:t>crystalline</a:t>
            </a:r>
            <a:r>
              <a:rPr lang="de-DE" b="1" dirty="0">
                <a:solidFill>
                  <a:srgbClr val="7030A0"/>
                </a:solidFill>
                <a:cs typeface="Arial" pitchFamily="34" charset="0"/>
              </a:rPr>
              <a:t> </a:t>
            </a:r>
            <a:r>
              <a:rPr lang="de-DE" b="1" dirty="0" err="1">
                <a:solidFill>
                  <a:srgbClr val="7030A0"/>
                </a:solidFill>
                <a:cs typeface="Arial" pitchFamily="34" charset="0"/>
              </a:rPr>
              <a:t>ammonium</a:t>
            </a:r>
            <a:r>
              <a:rPr lang="de-DE" b="1" dirty="0">
                <a:solidFill>
                  <a:srgbClr val="7030A0"/>
                </a:solidFill>
                <a:cs typeface="Arial" pitchFamily="34" charset="0"/>
              </a:rPr>
              <a:t> </a:t>
            </a:r>
            <a:r>
              <a:rPr lang="de-DE" b="1" dirty="0" err="1">
                <a:solidFill>
                  <a:srgbClr val="7030A0"/>
                </a:solidFill>
                <a:cs typeface="Arial" pitchFamily="34" charset="0"/>
              </a:rPr>
              <a:t>sulfate</a:t>
            </a:r>
            <a:r>
              <a:rPr lang="de-DE" b="1" dirty="0">
                <a:cs typeface="Arial" pitchFamily="34" charset="0"/>
              </a:rPr>
              <a:t>, </a:t>
            </a:r>
            <a:r>
              <a:rPr lang="de-DE" b="1" dirty="0" err="1">
                <a:solidFill>
                  <a:srgbClr val="00B050"/>
                </a:solidFill>
                <a:cs typeface="Arial" pitchFamily="34" charset="0"/>
              </a:rPr>
              <a:t>glassy</a:t>
            </a:r>
            <a:r>
              <a:rPr lang="de-DE" b="1" dirty="0">
                <a:solidFill>
                  <a:srgbClr val="00B050"/>
                </a:solidFill>
                <a:cs typeface="Arial" pitchFamily="34" charset="0"/>
              </a:rPr>
              <a:t> </a:t>
            </a:r>
            <a:r>
              <a:rPr lang="de-DE" b="1" dirty="0" err="1">
                <a:solidFill>
                  <a:srgbClr val="00B050"/>
                </a:solidFill>
                <a:cs typeface="Arial" pitchFamily="34" charset="0"/>
              </a:rPr>
              <a:t>organics</a:t>
            </a:r>
            <a:endParaRPr lang="de-DE" b="1" dirty="0">
              <a:solidFill>
                <a:srgbClr val="00B050"/>
              </a:solidFill>
              <a:cs typeface="Arial" pitchFamily="34" charset="0"/>
            </a:endParaRPr>
          </a:p>
        </p:txBody>
      </p:sp>
      <p:sp>
        <p:nvSpPr>
          <p:cNvPr id="71" name="Textfeld 70">
            <a:extLst>
              <a:ext uri="{FF2B5EF4-FFF2-40B4-BE49-F238E27FC236}">
                <a16:creationId xmlns:a16="http://schemas.microsoft.com/office/drawing/2014/main" id="{D1F10555-6D24-4C60-9C9D-D0C6AC2B5693}"/>
              </a:ext>
            </a:extLst>
          </p:cNvPr>
          <p:cNvSpPr txBox="1"/>
          <p:nvPr/>
        </p:nvSpPr>
        <p:spPr>
          <a:xfrm>
            <a:off x="6459222" y="768959"/>
            <a:ext cx="4595956" cy="477054"/>
          </a:xfrm>
          <a:prstGeom prst="rect">
            <a:avLst/>
          </a:prstGeom>
          <a:noFill/>
        </p:spPr>
        <p:txBody>
          <a:bodyPr wrap="square" lIns="0" tIns="0" rIns="0" bIns="0" rtlCol="0">
            <a:spAutoFit/>
          </a:bodyPr>
          <a:lstStyle/>
          <a:p>
            <a:r>
              <a:rPr lang="de-DE" sz="1400" dirty="0">
                <a:cs typeface="Arial" panose="020B0604020202020204" pitchFamily="34" charset="0"/>
              </a:rPr>
              <a:t>INP </a:t>
            </a:r>
            <a:r>
              <a:rPr lang="de-DE" sz="1400" dirty="0" err="1">
                <a:cs typeface="Arial" panose="020B0604020202020204" pitchFamily="34" charset="0"/>
              </a:rPr>
              <a:t>numbers</a:t>
            </a:r>
            <a:r>
              <a:rPr lang="de-DE" sz="1400" dirty="0">
                <a:cs typeface="Arial" panose="020B0604020202020204" pitchFamily="34" charset="0"/>
              </a:rPr>
              <a:t> </a:t>
            </a:r>
            <a:r>
              <a:rPr lang="de-DE" sz="1400" dirty="0" err="1">
                <a:cs typeface="Arial" panose="020B0604020202020204" pitchFamily="34" charset="0"/>
              </a:rPr>
              <a:t>weighted</a:t>
            </a:r>
            <a:r>
              <a:rPr lang="de-DE" sz="1400" dirty="0">
                <a:cs typeface="Arial" panose="020B0604020202020204" pitchFamily="34" charset="0"/>
              </a:rPr>
              <a:t> </a:t>
            </a:r>
            <a:r>
              <a:rPr lang="de-DE" sz="1400" dirty="0" err="1">
                <a:cs typeface="Arial" panose="020B0604020202020204" pitchFamily="34" charset="0"/>
              </a:rPr>
              <a:t>with</a:t>
            </a:r>
            <a:r>
              <a:rPr lang="de-DE" sz="1400" dirty="0">
                <a:cs typeface="Arial" panose="020B0604020202020204" pitchFamily="34" charset="0"/>
              </a:rPr>
              <a:t> </a:t>
            </a:r>
            <a:r>
              <a:rPr lang="de-DE" sz="1400" dirty="0" err="1">
                <a:cs typeface="Arial" panose="020B0604020202020204" pitchFamily="34" charset="0"/>
              </a:rPr>
              <a:t>freezing</a:t>
            </a:r>
            <a:r>
              <a:rPr lang="de-DE" sz="1400" dirty="0">
                <a:cs typeface="Arial" panose="020B0604020202020204" pitchFamily="34" charset="0"/>
              </a:rPr>
              <a:t> </a:t>
            </a:r>
            <a:r>
              <a:rPr lang="de-DE" sz="1400" dirty="0" err="1">
                <a:cs typeface="Arial" panose="020B0604020202020204" pitchFamily="34" charset="0"/>
              </a:rPr>
              <a:t>properties</a:t>
            </a:r>
            <a:r>
              <a:rPr lang="de-DE" sz="1400" dirty="0">
                <a:cs typeface="Arial" panose="020B0604020202020204" pitchFamily="34" charset="0"/>
              </a:rPr>
              <a:t> (</a:t>
            </a:r>
            <a:r>
              <a:rPr lang="de-DE" sz="1400" dirty="0" err="1">
                <a:cs typeface="Arial" panose="020B0604020202020204" pitchFamily="34" charset="0"/>
              </a:rPr>
              <a:t>f</a:t>
            </a:r>
            <a:r>
              <a:rPr lang="de-DE" sz="1400" baseline="-25000" dirty="0" err="1">
                <a:cs typeface="Arial" panose="020B0604020202020204" pitchFamily="34" charset="0"/>
              </a:rPr>
              <a:t>act</a:t>
            </a:r>
            <a:r>
              <a:rPr lang="de-DE" sz="1400" dirty="0">
                <a:cs typeface="Arial" panose="020B0604020202020204" pitchFamily="34" charset="0"/>
              </a:rPr>
              <a:t>)</a:t>
            </a:r>
          </a:p>
          <a:p>
            <a:endParaRPr lang="de-DE" sz="300" dirty="0">
              <a:cs typeface="Arial" panose="020B0604020202020204" pitchFamily="34" charset="0"/>
            </a:endParaRPr>
          </a:p>
          <a:p>
            <a:r>
              <a:rPr lang="de-DE" sz="1400" dirty="0">
                <a:cs typeface="Arial" pitchFamily="34" charset="0"/>
              </a:rPr>
              <a:t>Cirrus </a:t>
            </a:r>
            <a:r>
              <a:rPr lang="de-DE" sz="1400" dirty="0" err="1">
                <a:cs typeface="Arial" pitchFamily="34" charset="0"/>
              </a:rPr>
              <a:t>cloud</a:t>
            </a:r>
            <a:r>
              <a:rPr lang="de-DE" sz="1400" dirty="0">
                <a:cs typeface="Arial" pitchFamily="34" charset="0"/>
              </a:rPr>
              <a:t> </a:t>
            </a:r>
            <a:r>
              <a:rPr lang="de-DE" sz="1400" dirty="0" err="1">
                <a:cs typeface="Arial" pitchFamily="34" charset="0"/>
              </a:rPr>
              <a:t>cases</a:t>
            </a:r>
            <a:r>
              <a:rPr lang="de-DE" sz="1400" dirty="0">
                <a:cs typeface="Arial" pitchFamily="34" charset="0"/>
              </a:rPr>
              <a:t> </a:t>
            </a:r>
            <a:r>
              <a:rPr lang="de-DE" sz="1400" dirty="0" err="1">
                <a:cs typeface="Arial" pitchFamily="34" charset="0"/>
              </a:rPr>
              <a:t>selected</a:t>
            </a:r>
            <a:r>
              <a:rPr lang="de-DE" sz="1400" dirty="0">
                <a:cs typeface="Arial" pitchFamily="34" charset="0"/>
              </a:rPr>
              <a:t> </a:t>
            </a:r>
            <a:r>
              <a:rPr lang="en-US" sz="1400" dirty="0">
                <a:cs typeface="Arial" pitchFamily="34" charset="0"/>
              </a:rPr>
              <a:t>(T &lt; T</a:t>
            </a:r>
            <a:r>
              <a:rPr lang="en-US" sz="1400" baseline="-25000" dirty="0">
                <a:cs typeface="Arial" pitchFamily="34" charset="0"/>
              </a:rPr>
              <a:t>hom</a:t>
            </a:r>
            <a:r>
              <a:rPr lang="en-US" sz="1400" dirty="0">
                <a:cs typeface="Arial" pitchFamily="34" charset="0"/>
              </a:rPr>
              <a:t>, IWC &gt; 0.5 mg/kg)</a:t>
            </a:r>
            <a:endParaRPr lang="de-DE" sz="1400" dirty="0">
              <a:cs typeface="Arial" pitchFamily="34" charset="0"/>
            </a:endParaRPr>
          </a:p>
        </p:txBody>
      </p:sp>
      <p:sp>
        <p:nvSpPr>
          <p:cNvPr id="72" name="Textfeld 71">
            <a:extLst>
              <a:ext uri="{FF2B5EF4-FFF2-40B4-BE49-F238E27FC236}">
                <a16:creationId xmlns:a16="http://schemas.microsoft.com/office/drawing/2014/main" id="{5BBB84EB-1FF1-4B85-99F7-BA4AE96B58E8}"/>
              </a:ext>
            </a:extLst>
          </p:cNvPr>
          <p:cNvSpPr txBox="1"/>
          <p:nvPr/>
        </p:nvSpPr>
        <p:spPr>
          <a:xfrm>
            <a:off x="4537072" y="6519446"/>
            <a:ext cx="2250488" cy="338554"/>
          </a:xfrm>
          <a:prstGeom prst="rect">
            <a:avLst/>
          </a:prstGeom>
          <a:noFill/>
        </p:spPr>
        <p:txBody>
          <a:bodyPr wrap="none" rtlCol="0">
            <a:spAutoFit/>
          </a:bodyPr>
          <a:lstStyle/>
          <a:p>
            <a:r>
              <a:rPr lang="en-US" sz="1600" b="1" i="1" dirty="0"/>
              <a:t>Beer et al., ACP, 2022</a:t>
            </a:r>
          </a:p>
        </p:txBody>
      </p:sp>
      <p:grpSp>
        <p:nvGrpSpPr>
          <p:cNvPr id="3" name="Gruppieren 2">
            <a:extLst>
              <a:ext uri="{FF2B5EF4-FFF2-40B4-BE49-F238E27FC236}">
                <a16:creationId xmlns:a16="http://schemas.microsoft.com/office/drawing/2014/main" id="{321AE48A-4270-4411-8B6E-14B47D1E3838}"/>
              </a:ext>
            </a:extLst>
          </p:cNvPr>
          <p:cNvGrpSpPr/>
          <p:nvPr/>
        </p:nvGrpSpPr>
        <p:grpSpPr>
          <a:xfrm>
            <a:off x="6286678" y="1280966"/>
            <a:ext cx="5658259" cy="5563867"/>
            <a:chOff x="6286678" y="1280966"/>
            <a:chExt cx="5658259" cy="5563867"/>
          </a:xfrm>
        </p:grpSpPr>
        <p:pic>
          <p:nvPicPr>
            <p:cNvPr id="58" name="Grafik 57">
              <a:extLst>
                <a:ext uri="{FF2B5EF4-FFF2-40B4-BE49-F238E27FC236}">
                  <a16:creationId xmlns:a16="http://schemas.microsoft.com/office/drawing/2014/main" id="{2A86F5C2-B68F-4E34-839D-124EFB98AABA}"/>
                </a:ext>
              </a:extLst>
            </p:cNvPr>
            <p:cNvPicPr>
              <a:picLocks noChangeAspect="1"/>
            </p:cNvPicPr>
            <p:nvPr/>
          </p:nvPicPr>
          <p:blipFill>
            <a:blip r:embed="rId8"/>
            <a:stretch>
              <a:fillRect/>
            </a:stretch>
          </p:blipFill>
          <p:spPr>
            <a:xfrm>
              <a:off x="6461113" y="1590505"/>
              <a:ext cx="2585923" cy="1285281"/>
            </a:xfrm>
            <a:prstGeom prst="rect">
              <a:avLst/>
            </a:prstGeom>
            <a:ln w="12700">
              <a:solidFill>
                <a:schemeClr val="tx1"/>
              </a:solidFill>
            </a:ln>
          </p:spPr>
        </p:pic>
        <p:pic>
          <p:nvPicPr>
            <p:cNvPr id="59" name="Grafik 58">
              <a:extLst>
                <a:ext uri="{FF2B5EF4-FFF2-40B4-BE49-F238E27FC236}">
                  <a16:creationId xmlns:a16="http://schemas.microsoft.com/office/drawing/2014/main" id="{67322242-BDAC-4F1F-BB35-B45F4CC96816}"/>
                </a:ext>
              </a:extLst>
            </p:cNvPr>
            <p:cNvPicPr>
              <a:picLocks noChangeAspect="1"/>
            </p:cNvPicPr>
            <p:nvPr/>
          </p:nvPicPr>
          <p:blipFill>
            <a:blip r:embed="rId9"/>
            <a:stretch>
              <a:fillRect/>
            </a:stretch>
          </p:blipFill>
          <p:spPr>
            <a:xfrm>
              <a:off x="9344716" y="1594334"/>
              <a:ext cx="2585923" cy="1281452"/>
            </a:xfrm>
            <a:prstGeom prst="rect">
              <a:avLst/>
            </a:prstGeom>
            <a:ln w="12700">
              <a:solidFill>
                <a:schemeClr val="tx1"/>
              </a:solidFill>
            </a:ln>
          </p:spPr>
        </p:pic>
        <p:sp>
          <p:nvSpPr>
            <p:cNvPr id="60" name="Rectangle 77">
              <a:extLst>
                <a:ext uri="{FF2B5EF4-FFF2-40B4-BE49-F238E27FC236}">
                  <a16:creationId xmlns:a16="http://schemas.microsoft.com/office/drawing/2014/main" id="{DE50F6EA-9048-45AF-82A9-AB434B85C254}"/>
                </a:ext>
              </a:extLst>
            </p:cNvPr>
            <p:cNvSpPr>
              <a:spLocks noChangeArrowheads="1"/>
            </p:cNvSpPr>
            <p:nvPr/>
          </p:nvSpPr>
          <p:spPr bwMode="auto">
            <a:xfrm>
              <a:off x="6461112" y="1280966"/>
              <a:ext cx="1406537" cy="23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spcCol="720000"/>
            <a:lstStyle>
              <a:lvl1pPr marL="3175" indent="-3175" defTabSz="4171950">
                <a:defRPr sz="2800">
                  <a:solidFill>
                    <a:schemeClr val="tx1"/>
                  </a:solidFill>
                  <a:latin typeface="Frutiger 45 Light" pitchFamily="34" charset="0"/>
                </a:defRPr>
              </a:lvl1pPr>
              <a:lvl2pPr marL="182563" defTabSz="4171950">
                <a:defRPr sz="2800">
                  <a:solidFill>
                    <a:schemeClr val="tx1"/>
                  </a:solidFill>
                  <a:latin typeface="Frutiger 45 Light" pitchFamily="34" charset="0"/>
                </a:defRPr>
              </a:lvl2pPr>
              <a:lvl3pPr marL="5214938" indent="-1042988" defTabSz="4171950">
                <a:defRPr sz="2800">
                  <a:solidFill>
                    <a:schemeClr val="tx1"/>
                  </a:solidFill>
                  <a:latin typeface="Frutiger 45 Light" pitchFamily="34" charset="0"/>
                </a:defRPr>
              </a:lvl3pPr>
              <a:lvl4pPr marL="7300913" indent="-1042988" defTabSz="4171950">
                <a:defRPr sz="2800">
                  <a:solidFill>
                    <a:schemeClr val="tx1"/>
                  </a:solidFill>
                  <a:latin typeface="Frutiger 45 Light" pitchFamily="34" charset="0"/>
                </a:defRPr>
              </a:lvl4pPr>
              <a:lvl5pPr marL="9388475" indent="-1044575" defTabSz="4171950">
                <a:defRPr sz="2800">
                  <a:solidFill>
                    <a:schemeClr val="tx1"/>
                  </a:solidFill>
                  <a:latin typeface="Frutiger 45 Light" pitchFamily="34" charset="0"/>
                </a:defRPr>
              </a:lvl5pPr>
              <a:lvl6pPr marL="9845675" indent="-1044575" defTabSz="4171950" eaLnBrk="0" fontAlgn="base" hangingPunct="0">
                <a:spcBef>
                  <a:spcPct val="0"/>
                </a:spcBef>
                <a:spcAft>
                  <a:spcPct val="0"/>
                </a:spcAft>
                <a:defRPr sz="2800">
                  <a:solidFill>
                    <a:schemeClr val="tx1"/>
                  </a:solidFill>
                  <a:latin typeface="Frutiger 45 Light" pitchFamily="34" charset="0"/>
                </a:defRPr>
              </a:lvl6pPr>
              <a:lvl7pPr marL="10302875" indent="-1044575" defTabSz="4171950" eaLnBrk="0" fontAlgn="base" hangingPunct="0">
                <a:spcBef>
                  <a:spcPct val="0"/>
                </a:spcBef>
                <a:spcAft>
                  <a:spcPct val="0"/>
                </a:spcAft>
                <a:defRPr sz="2800">
                  <a:solidFill>
                    <a:schemeClr val="tx1"/>
                  </a:solidFill>
                  <a:latin typeface="Frutiger 45 Light" pitchFamily="34" charset="0"/>
                </a:defRPr>
              </a:lvl7pPr>
              <a:lvl8pPr marL="10760075" indent="-1044575" defTabSz="4171950" eaLnBrk="0" fontAlgn="base" hangingPunct="0">
                <a:spcBef>
                  <a:spcPct val="0"/>
                </a:spcBef>
                <a:spcAft>
                  <a:spcPct val="0"/>
                </a:spcAft>
                <a:defRPr sz="2800">
                  <a:solidFill>
                    <a:schemeClr val="tx1"/>
                  </a:solidFill>
                  <a:latin typeface="Frutiger 45 Light" pitchFamily="34" charset="0"/>
                </a:defRPr>
              </a:lvl8pPr>
              <a:lvl9pPr marL="11217275" indent="-1044575" defTabSz="4171950" eaLnBrk="0" fontAlgn="base" hangingPunct="0">
                <a:spcBef>
                  <a:spcPct val="0"/>
                </a:spcBef>
                <a:spcAft>
                  <a:spcPct val="0"/>
                </a:spcAft>
                <a:defRPr sz="2800">
                  <a:solidFill>
                    <a:schemeClr val="tx1"/>
                  </a:solidFill>
                  <a:latin typeface="Frutiger 45 Light" pitchFamily="34" charset="0"/>
                </a:defRPr>
              </a:lvl9pPr>
            </a:lstStyle>
            <a:p>
              <a:pPr marL="0" lvl="1">
                <a:spcBef>
                  <a:spcPts val="0"/>
                </a:spcBef>
              </a:pPr>
              <a:r>
                <a:rPr lang="en-GB" altLang="de-DE" sz="1600" b="1" dirty="0">
                  <a:solidFill>
                    <a:srgbClr val="990000"/>
                  </a:solidFill>
                  <a:latin typeface="+mn-lt"/>
                  <a:cs typeface="Arial" panose="020B0604020202020204" pitchFamily="34" charset="0"/>
                </a:rPr>
                <a:t>Mineral dust</a:t>
              </a:r>
            </a:p>
          </p:txBody>
        </p:sp>
        <p:sp>
          <p:nvSpPr>
            <p:cNvPr id="61" name="Rectangle 77">
              <a:extLst>
                <a:ext uri="{FF2B5EF4-FFF2-40B4-BE49-F238E27FC236}">
                  <a16:creationId xmlns:a16="http://schemas.microsoft.com/office/drawing/2014/main" id="{385915DF-EA9C-45B3-B317-DDF1B23EA08A}"/>
                </a:ext>
              </a:extLst>
            </p:cNvPr>
            <p:cNvSpPr>
              <a:spLocks noChangeArrowheads="1"/>
            </p:cNvSpPr>
            <p:nvPr/>
          </p:nvSpPr>
          <p:spPr bwMode="auto">
            <a:xfrm>
              <a:off x="9344716" y="1296530"/>
              <a:ext cx="2585922" cy="23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spcCol="720000"/>
            <a:lstStyle>
              <a:lvl1pPr marL="3175" indent="-3175" defTabSz="4171950">
                <a:defRPr sz="2800">
                  <a:solidFill>
                    <a:schemeClr val="tx1"/>
                  </a:solidFill>
                  <a:latin typeface="Frutiger 45 Light" pitchFamily="34" charset="0"/>
                </a:defRPr>
              </a:lvl1pPr>
              <a:lvl2pPr marL="182563" defTabSz="4171950">
                <a:defRPr sz="2800">
                  <a:solidFill>
                    <a:schemeClr val="tx1"/>
                  </a:solidFill>
                  <a:latin typeface="Frutiger 45 Light" pitchFamily="34" charset="0"/>
                </a:defRPr>
              </a:lvl2pPr>
              <a:lvl3pPr marL="5214938" indent="-1042988" defTabSz="4171950">
                <a:defRPr sz="2800">
                  <a:solidFill>
                    <a:schemeClr val="tx1"/>
                  </a:solidFill>
                  <a:latin typeface="Frutiger 45 Light" pitchFamily="34" charset="0"/>
                </a:defRPr>
              </a:lvl3pPr>
              <a:lvl4pPr marL="7300913" indent="-1042988" defTabSz="4171950">
                <a:defRPr sz="2800">
                  <a:solidFill>
                    <a:schemeClr val="tx1"/>
                  </a:solidFill>
                  <a:latin typeface="Frutiger 45 Light" pitchFamily="34" charset="0"/>
                </a:defRPr>
              </a:lvl4pPr>
              <a:lvl5pPr marL="9388475" indent="-1044575" defTabSz="4171950">
                <a:defRPr sz="2800">
                  <a:solidFill>
                    <a:schemeClr val="tx1"/>
                  </a:solidFill>
                  <a:latin typeface="Frutiger 45 Light" pitchFamily="34" charset="0"/>
                </a:defRPr>
              </a:lvl5pPr>
              <a:lvl6pPr marL="9845675" indent="-1044575" defTabSz="4171950" eaLnBrk="0" fontAlgn="base" hangingPunct="0">
                <a:spcBef>
                  <a:spcPct val="0"/>
                </a:spcBef>
                <a:spcAft>
                  <a:spcPct val="0"/>
                </a:spcAft>
                <a:defRPr sz="2800">
                  <a:solidFill>
                    <a:schemeClr val="tx1"/>
                  </a:solidFill>
                  <a:latin typeface="Frutiger 45 Light" pitchFamily="34" charset="0"/>
                </a:defRPr>
              </a:lvl6pPr>
              <a:lvl7pPr marL="10302875" indent="-1044575" defTabSz="4171950" eaLnBrk="0" fontAlgn="base" hangingPunct="0">
                <a:spcBef>
                  <a:spcPct val="0"/>
                </a:spcBef>
                <a:spcAft>
                  <a:spcPct val="0"/>
                </a:spcAft>
                <a:defRPr sz="2800">
                  <a:solidFill>
                    <a:schemeClr val="tx1"/>
                  </a:solidFill>
                  <a:latin typeface="Frutiger 45 Light" pitchFamily="34" charset="0"/>
                </a:defRPr>
              </a:lvl7pPr>
              <a:lvl8pPr marL="10760075" indent="-1044575" defTabSz="4171950" eaLnBrk="0" fontAlgn="base" hangingPunct="0">
                <a:spcBef>
                  <a:spcPct val="0"/>
                </a:spcBef>
                <a:spcAft>
                  <a:spcPct val="0"/>
                </a:spcAft>
                <a:defRPr sz="2800">
                  <a:solidFill>
                    <a:schemeClr val="tx1"/>
                  </a:solidFill>
                  <a:latin typeface="Frutiger 45 Light" pitchFamily="34" charset="0"/>
                </a:defRPr>
              </a:lvl8pPr>
              <a:lvl9pPr marL="11217275" indent="-1044575" defTabSz="4171950" eaLnBrk="0" fontAlgn="base" hangingPunct="0">
                <a:spcBef>
                  <a:spcPct val="0"/>
                </a:spcBef>
                <a:spcAft>
                  <a:spcPct val="0"/>
                </a:spcAft>
                <a:defRPr sz="2800">
                  <a:solidFill>
                    <a:schemeClr val="tx1"/>
                  </a:solidFill>
                  <a:latin typeface="Frutiger 45 Light" pitchFamily="34" charset="0"/>
                </a:defRPr>
              </a:lvl9pPr>
            </a:lstStyle>
            <a:p>
              <a:pPr marL="0" lvl="1">
                <a:spcBef>
                  <a:spcPts val="0"/>
                </a:spcBef>
              </a:pPr>
              <a:r>
                <a:rPr lang="en-GB" altLang="de-DE" sz="1600" b="1" dirty="0">
                  <a:solidFill>
                    <a:srgbClr val="000000"/>
                  </a:solidFill>
                  <a:latin typeface="+mn-lt"/>
                  <a:cs typeface="Arial" panose="020B0604020202020204" pitchFamily="34" charset="0"/>
                </a:rPr>
                <a:t>Black carbon </a:t>
              </a:r>
              <a:r>
                <a:rPr lang="en-GB" altLang="de-DE" sz="900" b="1" dirty="0">
                  <a:solidFill>
                    <a:srgbClr val="000000"/>
                  </a:solidFill>
                  <a:latin typeface="+mn-lt"/>
                  <a:cs typeface="Arial" panose="020B0604020202020204" pitchFamily="34" charset="0"/>
                </a:rPr>
                <a:t>from surface sources</a:t>
              </a:r>
              <a:endParaRPr lang="en-GB" altLang="de-DE" sz="1600" b="1" dirty="0">
                <a:solidFill>
                  <a:srgbClr val="000000"/>
                </a:solidFill>
                <a:latin typeface="+mn-lt"/>
                <a:cs typeface="Arial" panose="020B0604020202020204" pitchFamily="34" charset="0"/>
              </a:endParaRPr>
            </a:p>
          </p:txBody>
        </p:sp>
        <p:pic>
          <p:nvPicPr>
            <p:cNvPr id="62" name="Grafik 61">
              <a:extLst>
                <a:ext uri="{FF2B5EF4-FFF2-40B4-BE49-F238E27FC236}">
                  <a16:creationId xmlns:a16="http://schemas.microsoft.com/office/drawing/2014/main" id="{51DDA807-B3C4-4DC7-8FAF-EC507D492B01}"/>
                </a:ext>
              </a:extLst>
            </p:cNvPr>
            <p:cNvPicPr>
              <a:picLocks noChangeAspect="1"/>
            </p:cNvPicPr>
            <p:nvPr/>
          </p:nvPicPr>
          <p:blipFill>
            <a:blip r:embed="rId10"/>
            <a:stretch>
              <a:fillRect/>
            </a:stretch>
          </p:blipFill>
          <p:spPr>
            <a:xfrm>
              <a:off x="6461113" y="3270740"/>
              <a:ext cx="2585923" cy="1282699"/>
            </a:xfrm>
            <a:prstGeom prst="rect">
              <a:avLst/>
            </a:prstGeom>
            <a:ln w="12700">
              <a:solidFill>
                <a:schemeClr val="tx1"/>
              </a:solidFill>
            </a:ln>
          </p:spPr>
        </p:pic>
        <p:pic>
          <p:nvPicPr>
            <p:cNvPr id="63" name="Grafik 62">
              <a:extLst>
                <a:ext uri="{FF2B5EF4-FFF2-40B4-BE49-F238E27FC236}">
                  <a16:creationId xmlns:a16="http://schemas.microsoft.com/office/drawing/2014/main" id="{9A27A2F8-0E06-4A76-A2C0-75E3A641C195}"/>
                </a:ext>
              </a:extLst>
            </p:cNvPr>
            <p:cNvPicPr>
              <a:picLocks noChangeAspect="1"/>
            </p:cNvPicPr>
            <p:nvPr/>
          </p:nvPicPr>
          <p:blipFill>
            <a:blip r:embed="rId11"/>
            <a:stretch>
              <a:fillRect/>
            </a:stretch>
          </p:blipFill>
          <p:spPr>
            <a:xfrm>
              <a:off x="9344716" y="3270740"/>
              <a:ext cx="2585923" cy="1283973"/>
            </a:xfrm>
            <a:prstGeom prst="rect">
              <a:avLst/>
            </a:prstGeom>
            <a:ln w="12700">
              <a:solidFill>
                <a:schemeClr val="tx1"/>
              </a:solidFill>
            </a:ln>
          </p:spPr>
        </p:pic>
        <p:sp>
          <p:nvSpPr>
            <p:cNvPr id="64" name="Rectangle 77">
              <a:extLst>
                <a:ext uri="{FF2B5EF4-FFF2-40B4-BE49-F238E27FC236}">
                  <a16:creationId xmlns:a16="http://schemas.microsoft.com/office/drawing/2014/main" id="{5937666F-C8A8-451D-8B10-E5F62EC747B1}"/>
                </a:ext>
              </a:extLst>
            </p:cNvPr>
            <p:cNvSpPr>
              <a:spLocks noChangeArrowheads="1"/>
            </p:cNvSpPr>
            <p:nvPr/>
          </p:nvSpPr>
          <p:spPr bwMode="auto">
            <a:xfrm>
              <a:off x="6286678" y="2945846"/>
              <a:ext cx="2949090" cy="23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spcCol="720000"/>
            <a:lstStyle>
              <a:lvl1pPr marL="3175" indent="-3175" defTabSz="4171950">
                <a:defRPr sz="2800">
                  <a:solidFill>
                    <a:schemeClr val="tx1"/>
                  </a:solidFill>
                  <a:latin typeface="Frutiger 45 Light" pitchFamily="34" charset="0"/>
                </a:defRPr>
              </a:lvl1pPr>
              <a:lvl2pPr marL="182563" defTabSz="4171950">
                <a:defRPr sz="2800">
                  <a:solidFill>
                    <a:schemeClr val="tx1"/>
                  </a:solidFill>
                  <a:latin typeface="Frutiger 45 Light" pitchFamily="34" charset="0"/>
                </a:defRPr>
              </a:lvl2pPr>
              <a:lvl3pPr marL="5214938" indent="-1042988" defTabSz="4171950">
                <a:defRPr sz="2800">
                  <a:solidFill>
                    <a:schemeClr val="tx1"/>
                  </a:solidFill>
                  <a:latin typeface="Frutiger 45 Light" pitchFamily="34" charset="0"/>
                </a:defRPr>
              </a:lvl3pPr>
              <a:lvl4pPr marL="7300913" indent="-1042988" defTabSz="4171950">
                <a:defRPr sz="2800">
                  <a:solidFill>
                    <a:schemeClr val="tx1"/>
                  </a:solidFill>
                  <a:latin typeface="Frutiger 45 Light" pitchFamily="34" charset="0"/>
                </a:defRPr>
              </a:lvl4pPr>
              <a:lvl5pPr marL="9388475" indent="-1044575" defTabSz="4171950">
                <a:defRPr sz="2800">
                  <a:solidFill>
                    <a:schemeClr val="tx1"/>
                  </a:solidFill>
                  <a:latin typeface="Frutiger 45 Light" pitchFamily="34" charset="0"/>
                </a:defRPr>
              </a:lvl5pPr>
              <a:lvl6pPr marL="9845675" indent="-1044575" defTabSz="4171950" eaLnBrk="0" fontAlgn="base" hangingPunct="0">
                <a:spcBef>
                  <a:spcPct val="0"/>
                </a:spcBef>
                <a:spcAft>
                  <a:spcPct val="0"/>
                </a:spcAft>
                <a:defRPr sz="2800">
                  <a:solidFill>
                    <a:schemeClr val="tx1"/>
                  </a:solidFill>
                  <a:latin typeface="Frutiger 45 Light" pitchFamily="34" charset="0"/>
                </a:defRPr>
              </a:lvl6pPr>
              <a:lvl7pPr marL="10302875" indent="-1044575" defTabSz="4171950" eaLnBrk="0" fontAlgn="base" hangingPunct="0">
                <a:spcBef>
                  <a:spcPct val="0"/>
                </a:spcBef>
                <a:spcAft>
                  <a:spcPct val="0"/>
                </a:spcAft>
                <a:defRPr sz="2800">
                  <a:solidFill>
                    <a:schemeClr val="tx1"/>
                  </a:solidFill>
                  <a:latin typeface="Frutiger 45 Light" pitchFamily="34" charset="0"/>
                </a:defRPr>
              </a:lvl7pPr>
              <a:lvl8pPr marL="10760075" indent="-1044575" defTabSz="4171950" eaLnBrk="0" fontAlgn="base" hangingPunct="0">
                <a:spcBef>
                  <a:spcPct val="0"/>
                </a:spcBef>
                <a:spcAft>
                  <a:spcPct val="0"/>
                </a:spcAft>
                <a:defRPr sz="2800">
                  <a:solidFill>
                    <a:schemeClr val="tx1"/>
                  </a:solidFill>
                  <a:latin typeface="Frutiger 45 Light" pitchFamily="34" charset="0"/>
                </a:defRPr>
              </a:lvl8pPr>
              <a:lvl9pPr marL="11217275" indent="-1044575" defTabSz="4171950" eaLnBrk="0" fontAlgn="base" hangingPunct="0">
                <a:spcBef>
                  <a:spcPct val="0"/>
                </a:spcBef>
                <a:spcAft>
                  <a:spcPct val="0"/>
                </a:spcAft>
                <a:defRPr sz="2800">
                  <a:solidFill>
                    <a:schemeClr val="tx1"/>
                  </a:solidFill>
                  <a:latin typeface="Frutiger 45 Light" pitchFamily="34" charset="0"/>
                </a:defRPr>
              </a:lvl9pPr>
            </a:lstStyle>
            <a:p>
              <a:pPr marL="0" lvl="1">
                <a:spcBef>
                  <a:spcPts val="0"/>
                </a:spcBef>
              </a:pPr>
              <a:r>
                <a:rPr lang="en-GB" altLang="de-DE" sz="1600" b="1" dirty="0">
                  <a:solidFill>
                    <a:srgbClr val="7030A0"/>
                  </a:solidFill>
                  <a:latin typeface="+mn-lt"/>
                  <a:cs typeface="Arial" panose="020B0604020202020204" pitchFamily="34" charset="0"/>
                </a:rPr>
                <a:t>Crystalline ammonium </a:t>
              </a:r>
              <a:r>
                <a:rPr lang="en-GB" altLang="de-DE" sz="1600" b="1" dirty="0" err="1">
                  <a:solidFill>
                    <a:srgbClr val="7030A0"/>
                  </a:solidFill>
                  <a:latin typeface="+mn-lt"/>
                  <a:cs typeface="Arial" panose="020B0604020202020204" pitchFamily="34" charset="0"/>
                </a:rPr>
                <a:t>sulfate</a:t>
              </a:r>
              <a:endParaRPr lang="en-GB" altLang="de-DE" sz="1600" b="1" dirty="0">
                <a:solidFill>
                  <a:srgbClr val="7030A0"/>
                </a:solidFill>
                <a:latin typeface="+mn-lt"/>
                <a:cs typeface="Arial" panose="020B0604020202020204" pitchFamily="34" charset="0"/>
              </a:endParaRPr>
            </a:p>
          </p:txBody>
        </p:sp>
        <p:sp>
          <p:nvSpPr>
            <p:cNvPr id="65" name="Rectangle 77">
              <a:extLst>
                <a:ext uri="{FF2B5EF4-FFF2-40B4-BE49-F238E27FC236}">
                  <a16:creationId xmlns:a16="http://schemas.microsoft.com/office/drawing/2014/main" id="{2B83E463-58FF-4D80-9B9E-21683F71D146}"/>
                </a:ext>
              </a:extLst>
            </p:cNvPr>
            <p:cNvSpPr>
              <a:spLocks noChangeArrowheads="1"/>
            </p:cNvSpPr>
            <p:nvPr/>
          </p:nvSpPr>
          <p:spPr bwMode="auto">
            <a:xfrm>
              <a:off x="9344716" y="2945846"/>
              <a:ext cx="1370343" cy="23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spcCol="720000"/>
            <a:lstStyle>
              <a:lvl1pPr marL="3175" indent="-3175" defTabSz="4171950">
                <a:defRPr sz="2800">
                  <a:solidFill>
                    <a:schemeClr val="tx1"/>
                  </a:solidFill>
                  <a:latin typeface="Frutiger 45 Light" pitchFamily="34" charset="0"/>
                </a:defRPr>
              </a:lvl1pPr>
              <a:lvl2pPr marL="182563" defTabSz="4171950">
                <a:defRPr sz="2800">
                  <a:solidFill>
                    <a:schemeClr val="tx1"/>
                  </a:solidFill>
                  <a:latin typeface="Frutiger 45 Light" pitchFamily="34" charset="0"/>
                </a:defRPr>
              </a:lvl2pPr>
              <a:lvl3pPr marL="5214938" indent="-1042988" defTabSz="4171950">
                <a:defRPr sz="2800">
                  <a:solidFill>
                    <a:schemeClr val="tx1"/>
                  </a:solidFill>
                  <a:latin typeface="Frutiger 45 Light" pitchFamily="34" charset="0"/>
                </a:defRPr>
              </a:lvl3pPr>
              <a:lvl4pPr marL="7300913" indent="-1042988" defTabSz="4171950">
                <a:defRPr sz="2800">
                  <a:solidFill>
                    <a:schemeClr val="tx1"/>
                  </a:solidFill>
                  <a:latin typeface="Frutiger 45 Light" pitchFamily="34" charset="0"/>
                </a:defRPr>
              </a:lvl4pPr>
              <a:lvl5pPr marL="9388475" indent="-1044575" defTabSz="4171950">
                <a:defRPr sz="2800">
                  <a:solidFill>
                    <a:schemeClr val="tx1"/>
                  </a:solidFill>
                  <a:latin typeface="Frutiger 45 Light" pitchFamily="34" charset="0"/>
                </a:defRPr>
              </a:lvl5pPr>
              <a:lvl6pPr marL="9845675" indent="-1044575" defTabSz="4171950" eaLnBrk="0" fontAlgn="base" hangingPunct="0">
                <a:spcBef>
                  <a:spcPct val="0"/>
                </a:spcBef>
                <a:spcAft>
                  <a:spcPct val="0"/>
                </a:spcAft>
                <a:defRPr sz="2800">
                  <a:solidFill>
                    <a:schemeClr val="tx1"/>
                  </a:solidFill>
                  <a:latin typeface="Frutiger 45 Light" pitchFamily="34" charset="0"/>
                </a:defRPr>
              </a:lvl6pPr>
              <a:lvl7pPr marL="10302875" indent="-1044575" defTabSz="4171950" eaLnBrk="0" fontAlgn="base" hangingPunct="0">
                <a:spcBef>
                  <a:spcPct val="0"/>
                </a:spcBef>
                <a:spcAft>
                  <a:spcPct val="0"/>
                </a:spcAft>
                <a:defRPr sz="2800">
                  <a:solidFill>
                    <a:schemeClr val="tx1"/>
                  </a:solidFill>
                  <a:latin typeface="Frutiger 45 Light" pitchFamily="34" charset="0"/>
                </a:defRPr>
              </a:lvl7pPr>
              <a:lvl8pPr marL="10760075" indent="-1044575" defTabSz="4171950" eaLnBrk="0" fontAlgn="base" hangingPunct="0">
                <a:spcBef>
                  <a:spcPct val="0"/>
                </a:spcBef>
                <a:spcAft>
                  <a:spcPct val="0"/>
                </a:spcAft>
                <a:defRPr sz="2800">
                  <a:solidFill>
                    <a:schemeClr val="tx1"/>
                  </a:solidFill>
                  <a:latin typeface="Frutiger 45 Light" pitchFamily="34" charset="0"/>
                </a:defRPr>
              </a:lvl8pPr>
              <a:lvl9pPr marL="11217275" indent="-1044575" defTabSz="4171950" eaLnBrk="0" fontAlgn="base" hangingPunct="0">
                <a:spcBef>
                  <a:spcPct val="0"/>
                </a:spcBef>
                <a:spcAft>
                  <a:spcPct val="0"/>
                </a:spcAft>
                <a:defRPr sz="2800">
                  <a:solidFill>
                    <a:schemeClr val="tx1"/>
                  </a:solidFill>
                  <a:latin typeface="Frutiger 45 Light" pitchFamily="34" charset="0"/>
                </a:defRPr>
              </a:lvl9pPr>
            </a:lstStyle>
            <a:p>
              <a:pPr marL="0" lvl="1">
                <a:spcBef>
                  <a:spcPts val="0"/>
                </a:spcBef>
              </a:pPr>
              <a:r>
                <a:rPr lang="en-GB" altLang="de-DE" sz="1600" b="1" dirty="0">
                  <a:solidFill>
                    <a:srgbClr val="3366CC"/>
                  </a:solidFill>
                  <a:latin typeface="+mn-lt"/>
                  <a:cs typeface="Arial" panose="020B0604020202020204" pitchFamily="34" charset="0"/>
                </a:rPr>
                <a:t>Aviation BC</a:t>
              </a:r>
            </a:p>
          </p:txBody>
        </p:sp>
        <p:pic>
          <p:nvPicPr>
            <p:cNvPr id="66" name="Grafik 65">
              <a:extLst>
                <a:ext uri="{FF2B5EF4-FFF2-40B4-BE49-F238E27FC236}">
                  <a16:creationId xmlns:a16="http://schemas.microsoft.com/office/drawing/2014/main" id="{57DFCEE0-B482-4178-AB02-2030F1D6613A}"/>
                </a:ext>
              </a:extLst>
            </p:cNvPr>
            <p:cNvPicPr>
              <a:picLocks noChangeAspect="1"/>
            </p:cNvPicPr>
            <p:nvPr/>
          </p:nvPicPr>
          <p:blipFill>
            <a:blip r:embed="rId12"/>
            <a:stretch>
              <a:fillRect/>
            </a:stretch>
          </p:blipFill>
          <p:spPr>
            <a:xfrm>
              <a:off x="6461113" y="4943676"/>
              <a:ext cx="2600221" cy="1291073"/>
            </a:xfrm>
            <a:prstGeom prst="rect">
              <a:avLst/>
            </a:prstGeom>
            <a:ln w="12700">
              <a:solidFill>
                <a:schemeClr val="tx1"/>
              </a:solidFill>
            </a:ln>
          </p:spPr>
        </p:pic>
        <p:pic>
          <p:nvPicPr>
            <p:cNvPr id="67" name="Grafik 66">
              <a:extLst>
                <a:ext uri="{FF2B5EF4-FFF2-40B4-BE49-F238E27FC236}">
                  <a16:creationId xmlns:a16="http://schemas.microsoft.com/office/drawing/2014/main" id="{61C1D259-4F41-4366-9123-C2343787816E}"/>
                </a:ext>
              </a:extLst>
            </p:cNvPr>
            <p:cNvPicPr>
              <a:picLocks noChangeAspect="1"/>
            </p:cNvPicPr>
            <p:nvPr/>
          </p:nvPicPr>
          <p:blipFill>
            <a:blip r:embed="rId13"/>
            <a:stretch>
              <a:fillRect/>
            </a:stretch>
          </p:blipFill>
          <p:spPr>
            <a:xfrm>
              <a:off x="9344716" y="4943676"/>
              <a:ext cx="2600221" cy="1292372"/>
            </a:xfrm>
            <a:prstGeom prst="rect">
              <a:avLst/>
            </a:prstGeom>
            <a:ln w="12700">
              <a:solidFill>
                <a:schemeClr val="tx1"/>
              </a:solidFill>
            </a:ln>
          </p:spPr>
        </p:pic>
        <p:sp>
          <p:nvSpPr>
            <p:cNvPr id="68" name="Rectangle 77">
              <a:extLst>
                <a:ext uri="{FF2B5EF4-FFF2-40B4-BE49-F238E27FC236}">
                  <a16:creationId xmlns:a16="http://schemas.microsoft.com/office/drawing/2014/main" id="{1991F9E0-085B-42BE-834F-0DEDBB12BAD0}"/>
                </a:ext>
              </a:extLst>
            </p:cNvPr>
            <p:cNvSpPr>
              <a:spLocks noChangeArrowheads="1"/>
            </p:cNvSpPr>
            <p:nvPr/>
          </p:nvSpPr>
          <p:spPr bwMode="auto">
            <a:xfrm>
              <a:off x="6461112" y="4636781"/>
              <a:ext cx="1827894" cy="23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spcCol="720000"/>
            <a:lstStyle>
              <a:lvl1pPr marL="3175" indent="-3175" defTabSz="4171950">
                <a:defRPr sz="2800">
                  <a:solidFill>
                    <a:schemeClr val="tx1"/>
                  </a:solidFill>
                  <a:latin typeface="Frutiger 45 Light" pitchFamily="34" charset="0"/>
                </a:defRPr>
              </a:lvl1pPr>
              <a:lvl2pPr marL="182563" defTabSz="4171950">
                <a:defRPr sz="2800">
                  <a:solidFill>
                    <a:schemeClr val="tx1"/>
                  </a:solidFill>
                  <a:latin typeface="Frutiger 45 Light" pitchFamily="34" charset="0"/>
                </a:defRPr>
              </a:lvl2pPr>
              <a:lvl3pPr marL="5214938" indent="-1042988" defTabSz="4171950">
                <a:defRPr sz="2800">
                  <a:solidFill>
                    <a:schemeClr val="tx1"/>
                  </a:solidFill>
                  <a:latin typeface="Frutiger 45 Light" pitchFamily="34" charset="0"/>
                </a:defRPr>
              </a:lvl3pPr>
              <a:lvl4pPr marL="7300913" indent="-1042988" defTabSz="4171950">
                <a:defRPr sz="2800">
                  <a:solidFill>
                    <a:schemeClr val="tx1"/>
                  </a:solidFill>
                  <a:latin typeface="Frutiger 45 Light" pitchFamily="34" charset="0"/>
                </a:defRPr>
              </a:lvl4pPr>
              <a:lvl5pPr marL="9388475" indent="-1044575" defTabSz="4171950">
                <a:defRPr sz="2800">
                  <a:solidFill>
                    <a:schemeClr val="tx1"/>
                  </a:solidFill>
                  <a:latin typeface="Frutiger 45 Light" pitchFamily="34" charset="0"/>
                </a:defRPr>
              </a:lvl5pPr>
              <a:lvl6pPr marL="9845675" indent="-1044575" defTabSz="4171950" eaLnBrk="0" fontAlgn="base" hangingPunct="0">
                <a:spcBef>
                  <a:spcPct val="0"/>
                </a:spcBef>
                <a:spcAft>
                  <a:spcPct val="0"/>
                </a:spcAft>
                <a:defRPr sz="2800">
                  <a:solidFill>
                    <a:schemeClr val="tx1"/>
                  </a:solidFill>
                  <a:latin typeface="Frutiger 45 Light" pitchFamily="34" charset="0"/>
                </a:defRPr>
              </a:lvl6pPr>
              <a:lvl7pPr marL="10302875" indent="-1044575" defTabSz="4171950" eaLnBrk="0" fontAlgn="base" hangingPunct="0">
                <a:spcBef>
                  <a:spcPct val="0"/>
                </a:spcBef>
                <a:spcAft>
                  <a:spcPct val="0"/>
                </a:spcAft>
                <a:defRPr sz="2800">
                  <a:solidFill>
                    <a:schemeClr val="tx1"/>
                  </a:solidFill>
                  <a:latin typeface="Frutiger 45 Light" pitchFamily="34" charset="0"/>
                </a:defRPr>
              </a:lvl7pPr>
              <a:lvl8pPr marL="10760075" indent="-1044575" defTabSz="4171950" eaLnBrk="0" fontAlgn="base" hangingPunct="0">
                <a:spcBef>
                  <a:spcPct val="0"/>
                </a:spcBef>
                <a:spcAft>
                  <a:spcPct val="0"/>
                </a:spcAft>
                <a:defRPr sz="2800">
                  <a:solidFill>
                    <a:schemeClr val="tx1"/>
                  </a:solidFill>
                  <a:latin typeface="Frutiger 45 Light" pitchFamily="34" charset="0"/>
                </a:defRPr>
              </a:lvl8pPr>
              <a:lvl9pPr marL="11217275" indent="-1044575" defTabSz="4171950" eaLnBrk="0" fontAlgn="base" hangingPunct="0">
                <a:spcBef>
                  <a:spcPct val="0"/>
                </a:spcBef>
                <a:spcAft>
                  <a:spcPct val="0"/>
                </a:spcAft>
                <a:defRPr sz="2800">
                  <a:solidFill>
                    <a:schemeClr val="tx1"/>
                  </a:solidFill>
                  <a:latin typeface="Frutiger 45 Light" pitchFamily="34" charset="0"/>
                </a:defRPr>
              </a:lvl9pPr>
            </a:lstStyle>
            <a:p>
              <a:pPr marL="0" lvl="1">
                <a:spcBef>
                  <a:spcPts val="0"/>
                </a:spcBef>
              </a:pPr>
              <a:r>
                <a:rPr lang="en-GB" altLang="de-DE" sz="1600" b="1" dirty="0">
                  <a:solidFill>
                    <a:srgbClr val="339933"/>
                  </a:solidFill>
                  <a:latin typeface="+mn-lt"/>
                  <a:cs typeface="Arial" panose="020B0604020202020204" pitchFamily="34" charset="0"/>
                </a:rPr>
                <a:t>Glassy organics</a:t>
              </a:r>
            </a:p>
          </p:txBody>
        </p:sp>
        <p:sp>
          <p:nvSpPr>
            <p:cNvPr id="69" name="Rectangle 77">
              <a:extLst>
                <a:ext uri="{FF2B5EF4-FFF2-40B4-BE49-F238E27FC236}">
                  <a16:creationId xmlns:a16="http://schemas.microsoft.com/office/drawing/2014/main" id="{BAACB9C8-BA8E-4A70-84A2-5300982EACA5}"/>
                </a:ext>
              </a:extLst>
            </p:cNvPr>
            <p:cNvSpPr>
              <a:spLocks noChangeArrowheads="1"/>
            </p:cNvSpPr>
            <p:nvPr/>
          </p:nvSpPr>
          <p:spPr bwMode="auto">
            <a:xfrm>
              <a:off x="9344716" y="4636780"/>
              <a:ext cx="1123042" cy="23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numCol="1" spcCol="720000"/>
            <a:lstStyle>
              <a:lvl1pPr marL="3175" indent="-3175" defTabSz="4171950">
                <a:defRPr sz="2800">
                  <a:solidFill>
                    <a:schemeClr val="tx1"/>
                  </a:solidFill>
                  <a:latin typeface="Frutiger 45 Light" pitchFamily="34" charset="0"/>
                </a:defRPr>
              </a:lvl1pPr>
              <a:lvl2pPr marL="182563" defTabSz="4171950">
                <a:defRPr sz="2800">
                  <a:solidFill>
                    <a:schemeClr val="tx1"/>
                  </a:solidFill>
                  <a:latin typeface="Frutiger 45 Light" pitchFamily="34" charset="0"/>
                </a:defRPr>
              </a:lvl2pPr>
              <a:lvl3pPr marL="5214938" indent="-1042988" defTabSz="4171950">
                <a:defRPr sz="2800">
                  <a:solidFill>
                    <a:schemeClr val="tx1"/>
                  </a:solidFill>
                  <a:latin typeface="Frutiger 45 Light" pitchFamily="34" charset="0"/>
                </a:defRPr>
              </a:lvl3pPr>
              <a:lvl4pPr marL="7300913" indent="-1042988" defTabSz="4171950">
                <a:defRPr sz="2800">
                  <a:solidFill>
                    <a:schemeClr val="tx1"/>
                  </a:solidFill>
                  <a:latin typeface="Frutiger 45 Light" pitchFamily="34" charset="0"/>
                </a:defRPr>
              </a:lvl4pPr>
              <a:lvl5pPr marL="9388475" indent="-1044575" defTabSz="4171950">
                <a:defRPr sz="2800">
                  <a:solidFill>
                    <a:schemeClr val="tx1"/>
                  </a:solidFill>
                  <a:latin typeface="Frutiger 45 Light" pitchFamily="34" charset="0"/>
                </a:defRPr>
              </a:lvl5pPr>
              <a:lvl6pPr marL="9845675" indent="-1044575" defTabSz="4171950" eaLnBrk="0" fontAlgn="base" hangingPunct="0">
                <a:spcBef>
                  <a:spcPct val="0"/>
                </a:spcBef>
                <a:spcAft>
                  <a:spcPct val="0"/>
                </a:spcAft>
                <a:defRPr sz="2800">
                  <a:solidFill>
                    <a:schemeClr val="tx1"/>
                  </a:solidFill>
                  <a:latin typeface="Frutiger 45 Light" pitchFamily="34" charset="0"/>
                </a:defRPr>
              </a:lvl6pPr>
              <a:lvl7pPr marL="10302875" indent="-1044575" defTabSz="4171950" eaLnBrk="0" fontAlgn="base" hangingPunct="0">
                <a:spcBef>
                  <a:spcPct val="0"/>
                </a:spcBef>
                <a:spcAft>
                  <a:spcPct val="0"/>
                </a:spcAft>
                <a:defRPr sz="2800">
                  <a:solidFill>
                    <a:schemeClr val="tx1"/>
                  </a:solidFill>
                  <a:latin typeface="Frutiger 45 Light" pitchFamily="34" charset="0"/>
                </a:defRPr>
              </a:lvl7pPr>
              <a:lvl8pPr marL="10760075" indent="-1044575" defTabSz="4171950" eaLnBrk="0" fontAlgn="base" hangingPunct="0">
                <a:spcBef>
                  <a:spcPct val="0"/>
                </a:spcBef>
                <a:spcAft>
                  <a:spcPct val="0"/>
                </a:spcAft>
                <a:defRPr sz="2800">
                  <a:solidFill>
                    <a:schemeClr val="tx1"/>
                  </a:solidFill>
                  <a:latin typeface="Frutiger 45 Light" pitchFamily="34" charset="0"/>
                </a:defRPr>
              </a:lvl8pPr>
              <a:lvl9pPr marL="11217275" indent="-1044575" defTabSz="4171950" eaLnBrk="0" fontAlgn="base" hangingPunct="0">
                <a:spcBef>
                  <a:spcPct val="0"/>
                </a:spcBef>
                <a:spcAft>
                  <a:spcPct val="0"/>
                </a:spcAft>
                <a:defRPr sz="2800">
                  <a:solidFill>
                    <a:schemeClr val="tx1"/>
                  </a:solidFill>
                  <a:latin typeface="Frutiger 45 Light" pitchFamily="34" charset="0"/>
                </a:defRPr>
              </a:lvl9pPr>
            </a:lstStyle>
            <a:p>
              <a:pPr marL="0" lvl="1">
                <a:spcBef>
                  <a:spcPts val="0"/>
                </a:spcBef>
              </a:pPr>
              <a:r>
                <a:rPr lang="en-GB" altLang="de-DE" sz="1600" b="1" dirty="0">
                  <a:solidFill>
                    <a:srgbClr val="000000"/>
                  </a:solidFill>
                  <a:latin typeface="+mn-lt"/>
                  <a:cs typeface="Arial" panose="020B0604020202020204" pitchFamily="34" charset="0"/>
                </a:rPr>
                <a:t>Total</a:t>
              </a:r>
            </a:p>
          </p:txBody>
        </p:sp>
        <p:pic>
          <p:nvPicPr>
            <p:cNvPr id="70" name="Grafik 69">
              <a:extLst>
                <a:ext uri="{FF2B5EF4-FFF2-40B4-BE49-F238E27FC236}">
                  <a16:creationId xmlns:a16="http://schemas.microsoft.com/office/drawing/2014/main" id="{D1126279-7DD1-46B0-884D-8960687ED782}"/>
                </a:ext>
              </a:extLst>
            </p:cNvPr>
            <p:cNvPicPr>
              <a:picLocks noChangeAspect="1"/>
            </p:cNvPicPr>
            <p:nvPr/>
          </p:nvPicPr>
          <p:blipFill>
            <a:blip r:embed="rId14"/>
            <a:stretch>
              <a:fillRect/>
            </a:stretch>
          </p:blipFill>
          <p:spPr>
            <a:xfrm>
              <a:off x="7113004" y="6336210"/>
              <a:ext cx="4245528" cy="508623"/>
            </a:xfrm>
            <a:prstGeom prst="rect">
              <a:avLst/>
            </a:prstGeom>
          </p:spPr>
        </p:pic>
        <p:sp>
          <p:nvSpPr>
            <p:cNvPr id="7" name="Textfeld 6">
              <a:extLst>
                <a:ext uri="{FF2B5EF4-FFF2-40B4-BE49-F238E27FC236}">
                  <a16:creationId xmlns:a16="http://schemas.microsoft.com/office/drawing/2014/main" id="{43A35FA2-A78F-40E5-8057-19670CB11CB7}"/>
                </a:ext>
              </a:extLst>
            </p:cNvPr>
            <p:cNvSpPr txBox="1"/>
            <p:nvPr/>
          </p:nvSpPr>
          <p:spPr>
            <a:xfrm>
              <a:off x="11358532" y="6267723"/>
              <a:ext cx="449162" cy="369332"/>
            </a:xfrm>
            <a:prstGeom prst="rect">
              <a:avLst/>
            </a:prstGeom>
            <a:noFill/>
          </p:spPr>
          <p:txBody>
            <a:bodyPr wrap="none" rtlCol="0">
              <a:spAutoFit/>
            </a:bodyPr>
            <a:lstStyle/>
            <a:p>
              <a:r>
                <a:rPr lang="en-US" dirty="0"/>
                <a:t>L</a:t>
              </a:r>
              <a:r>
                <a:rPr lang="en-US" baseline="30000" dirty="0"/>
                <a:t>-1</a:t>
              </a:r>
            </a:p>
          </p:txBody>
        </p:sp>
      </p:grpSp>
    </p:spTree>
    <p:extLst>
      <p:ext uri="{BB962C8B-B14F-4D97-AF65-F5344CB8AC3E}">
        <p14:creationId xmlns:p14="http://schemas.microsoft.com/office/powerpoint/2010/main" val="5671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35765F-A0C3-4D5D-8E70-08665977DEE9}"/>
              </a:ext>
            </a:extLst>
          </p:cNvPr>
          <p:cNvSpPr>
            <a:spLocks noGrp="1"/>
          </p:cNvSpPr>
          <p:nvPr>
            <p:ph type="title"/>
          </p:nvPr>
        </p:nvSpPr>
        <p:spPr>
          <a:xfrm>
            <a:off x="695326" y="267471"/>
            <a:ext cx="10056093" cy="985286"/>
          </a:xfrm>
        </p:spPr>
        <p:txBody>
          <a:bodyPr/>
          <a:lstStyle/>
          <a:p>
            <a:r>
              <a:rPr lang="en-US" dirty="0"/>
              <a:t>INP-cirrus effects</a:t>
            </a:r>
          </a:p>
        </p:txBody>
      </p:sp>
      <p:sp>
        <p:nvSpPr>
          <p:cNvPr id="2" name="Foliennummernplatzhalter 1">
            <a:extLst>
              <a:ext uri="{FF2B5EF4-FFF2-40B4-BE49-F238E27FC236}">
                <a16:creationId xmlns:a16="http://schemas.microsoft.com/office/drawing/2014/main" id="{C38B631E-31F4-4E60-8AC3-4207ABBC649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DABB7-F9A6-4A4D-9415-296AC5E687F8}" type="slidenum">
              <a:rPr kumimoji="0" lang="de-DE"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E02296D8-99DC-44D7-89AA-F8B9E915865A}"/>
              </a:ext>
            </a:extLst>
          </p:cNvPr>
          <p:cNvSpPr>
            <a:spLocks noGrp="1"/>
          </p:cNvSpPr>
          <p:nvPr>
            <p:ph type="ftr" sz="quarter" idx="18"/>
          </p:nvPr>
        </p:nvSpPr>
        <p:spPr>
          <a:xfrm>
            <a:off x="695325" y="6544945"/>
            <a:ext cx="4114800" cy="257774"/>
          </a:xfrm>
        </p:spPr>
        <p:txBody>
          <a:bodyPr/>
          <a:lstStyle/>
          <a:p>
            <a:r>
              <a:rPr lang="en-US"/>
              <a:t>EGU General Assembly 2024, C. Beer</a:t>
            </a:r>
            <a:endParaRPr lang="de-DE" dirty="0"/>
          </a:p>
        </p:txBody>
      </p:sp>
      <p:sp>
        <p:nvSpPr>
          <p:cNvPr id="72" name="Textfeld 71">
            <a:extLst>
              <a:ext uri="{FF2B5EF4-FFF2-40B4-BE49-F238E27FC236}">
                <a16:creationId xmlns:a16="http://schemas.microsoft.com/office/drawing/2014/main" id="{5BBB84EB-1FF1-4B85-99F7-BA4AE96B58E8}"/>
              </a:ext>
            </a:extLst>
          </p:cNvPr>
          <p:cNvSpPr txBox="1"/>
          <p:nvPr/>
        </p:nvSpPr>
        <p:spPr>
          <a:xfrm>
            <a:off x="9941512" y="6519446"/>
            <a:ext cx="2250488" cy="338554"/>
          </a:xfrm>
          <a:prstGeom prst="rect">
            <a:avLst/>
          </a:prstGeom>
          <a:noFill/>
        </p:spPr>
        <p:txBody>
          <a:bodyPr wrap="none" rtlCol="0">
            <a:spAutoFit/>
          </a:bodyPr>
          <a:lstStyle/>
          <a:p>
            <a:r>
              <a:rPr lang="en-US" sz="1600" b="1" i="1" dirty="0"/>
              <a:t>Beer et al., ACP, 2024</a:t>
            </a:r>
          </a:p>
        </p:txBody>
      </p:sp>
      <p:pic>
        <p:nvPicPr>
          <p:cNvPr id="8" name="Grafik 7">
            <a:extLst>
              <a:ext uri="{FF2B5EF4-FFF2-40B4-BE49-F238E27FC236}">
                <a16:creationId xmlns:a16="http://schemas.microsoft.com/office/drawing/2014/main" id="{EA8E2511-DCED-483F-80FD-6E3EDFBBA745}"/>
              </a:ext>
            </a:extLst>
          </p:cNvPr>
          <p:cNvPicPr>
            <a:picLocks noChangeAspect="1"/>
          </p:cNvPicPr>
          <p:nvPr/>
        </p:nvPicPr>
        <p:blipFill>
          <a:blip r:embed="rId3"/>
          <a:stretch>
            <a:fillRect/>
          </a:stretch>
        </p:blipFill>
        <p:spPr>
          <a:xfrm>
            <a:off x="688681" y="1134018"/>
            <a:ext cx="4007651" cy="2571816"/>
          </a:xfrm>
          <a:prstGeom prst="rect">
            <a:avLst/>
          </a:prstGeom>
        </p:spPr>
      </p:pic>
      <p:pic>
        <p:nvPicPr>
          <p:cNvPr id="12" name="Grafik 11">
            <a:extLst>
              <a:ext uri="{FF2B5EF4-FFF2-40B4-BE49-F238E27FC236}">
                <a16:creationId xmlns:a16="http://schemas.microsoft.com/office/drawing/2014/main" id="{40A53A80-E2CA-4807-861D-120F1BD35B2D}"/>
              </a:ext>
            </a:extLst>
          </p:cNvPr>
          <p:cNvPicPr>
            <a:picLocks noChangeAspect="1"/>
          </p:cNvPicPr>
          <p:nvPr/>
        </p:nvPicPr>
        <p:blipFill>
          <a:blip r:embed="rId4"/>
          <a:stretch>
            <a:fillRect/>
          </a:stretch>
        </p:blipFill>
        <p:spPr>
          <a:xfrm>
            <a:off x="688681" y="3825065"/>
            <a:ext cx="4019183" cy="2600648"/>
          </a:xfrm>
          <a:prstGeom prst="rect">
            <a:avLst/>
          </a:prstGeom>
        </p:spPr>
      </p:pic>
      <p:sp>
        <p:nvSpPr>
          <p:cNvPr id="16" name="Textfeld 15">
            <a:extLst>
              <a:ext uri="{FF2B5EF4-FFF2-40B4-BE49-F238E27FC236}">
                <a16:creationId xmlns:a16="http://schemas.microsoft.com/office/drawing/2014/main" id="{A1FADEE4-A235-4E02-BCAD-71C6223F4331}"/>
              </a:ext>
            </a:extLst>
          </p:cNvPr>
          <p:cNvSpPr txBox="1"/>
          <p:nvPr/>
        </p:nvSpPr>
        <p:spPr>
          <a:xfrm>
            <a:off x="695325" y="691358"/>
            <a:ext cx="6186245" cy="369332"/>
          </a:xfrm>
          <a:prstGeom prst="rect">
            <a:avLst/>
          </a:prstGeom>
          <a:noFill/>
        </p:spPr>
        <p:txBody>
          <a:bodyPr wrap="none" rtlCol="0">
            <a:spAutoFit/>
          </a:bodyPr>
          <a:lstStyle/>
          <a:p>
            <a:r>
              <a:rPr lang="en-US" b="1" dirty="0"/>
              <a:t>Total INP-cirrus effect (all INPs): </a:t>
            </a:r>
            <a:r>
              <a:rPr lang="el-GR" altLang="de-DE" b="1" dirty="0"/>
              <a:t>Δ</a:t>
            </a:r>
            <a:r>
              <a:rPr lang="de-DE" altLang="de-DE" b="1" dirty="0"/>
              <a:t>(</a:t>
            </a:r>
            <a:r>
              <a:rPr lang="de-DE" altLang="de-DE" b="1" dirty="0" err="1"/>
              <a:t>with</a:t>
            </a:r>
            <a:r>
              <a:rPr lang="de-DE" altLang="de-DE" b="1" dirty="0"/>
              <a:t> – </a:t>
            </a:r>
            <a:r>
              <a:rPr lang="de-DE" altLang="de-DE" b="1" dirty="0" err="1"/>
              <a:t>without</a:t>
            </a:r>
            <a:r>
              <a:rPr lang="de-DE" altLang="de-DE" b="1" dirty="0"/>
              <a:t> INPs</a:t>
            </a:r>
            <a:r>
              <a:rPr lang="en-GB" altLang="de-DE" b="1" dirty="0"/>
              <a:t>)</a:t>
            </a:r>
            <a:endParaRPr lang="en-US" b="1" dirty="0"/>
          </a:p>
        </p:txBody>
      </p:sp>
      <p:pic>
        <p:nvPicPr>
          <p:cNvPr id="20" name="Grafik 19">
            <a:extLst>
              <a:ext uri="{FF2B5EF4-FFF2-40B4-BE49-F238E27FC236}">
                <a16:creationId xmlns:a16="http://schemas.microsoft.com/office/drawing/2014/main" id="{B6916862-3C4C-4FD4-8933-89C1B5573BBB}"/>
              </a:ext>
            </a:extLst>
          </p:cNvPr>
          <p:cNvPicPr>
            <a:picLocks noChangeAspect="1"/>
          </p:cNvPicPr>
          <p:nvPr/>
        </p:nvPicPr>
        <p:blipFill>
          <a:blip r:embed="rId5"/>
          <a:stretch>
            <a:fillRect/>
          </a:stretch>
        </p:blipFill>
        <p:spPr>
          <a:xfrm>
            <a:off x="3923976" y="6532390"/>
            <a:ext cx="3835616" cy="270329"/>
          </a:xfrm>
          <a:prstGeom prst="rect">
            <a:avLst/>
          </a:prstGeom>
        </p:spPr>
      </p:pic>
      <p:sp>
        <p:nvSpPr>
          <p:cNvPr id="13" name="Rechteck 12">
            <a:extLst>
              <a:ext uri="{FF2B5EF4-FFF2-40B4-BE49-F238E27FC236}">
                <a16:creationId xmlns:a16="http://schemas.microsoft.com/office/drawing/2014/main" id="{4F5D669B-7303-43A5-94F2-C5D19EDABB6A}"/>
              </a:ext>
            </a:extLst>
          </p:cNvPr>
          <p:cNvSpPr/>
          <p:nvPr/>
        </p:nvSpPr>
        <p:spPr>
          <a:xfrm>
            <a:off x="5375156" y="1439636"/>
            <a:ext cx="6473543" cy="477419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14" name="Textfeld 13">
            <a:extLst>
              <a:ext uri="{FF2B5EF4-FFF2-40B4-BE49-F238E27FC236}">
                <a16:creationId xmlns:a16="http://schemas.microsoft.com/office/drawing/2014/main" id="{251FAF57-9257-4013-8815-7EB97C22E217}"/>
              </a:ext>
            </a:extLst>
          </p:cNvPr>
          <p:cNvSpPr txBox="1"/>
          <p:nvPr/>
        </p:nvSpPr>
        <p:spPr>
          <a:xfrm>
            <a:off x="5383852" y="1558375"/>
            <a:ext cx="6397470" cy="1554272"/>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dirty="0"/>
              <a:t>INP-cirrus effect leads to </a:t>
            </a:r>
            <a:r>
              <a:rPr lang="en-US" b="1" dirty="0">
                <a:solidFill>
                  <a:srgbClr val="0070C0"/>
                </a:solidFill>
              </a:rPr>
              <a:t>reduction in ice crystal number </a:t>
            </a:r>
            <a:r>
              <a:rPr lang="en-US" dirty="0"/>
              <a:t>concentrations, </a:t>
            </a:r>
            <a:r>
              <a:rPr lang="en-US" b="1" dirty="0">
                <a:solidFill>
                  <a:srgbClr val="0070C0"/>
                </a:solidFill>
              </a:rPr>
              <a:t>increased sedimentation </a:t>
            </a:r>
            <a:r>
              <a:rPr lang="en-US" dirty="0"/>
              <a:t>of larger ice crystals, thinning of cirrus clouds</a:t>
            </a:r>
            <a:r>
              <a:rPr lang="en-US" sz="1600" dirty="0"/>
              <a:t> </a:t>
            </a:r>
          </a:p>
          <a:p>
            <a:pPr marL="285750" indent="-285750">
              <a:buClr>
                <a:schemeClr val="tx1"/>
              </a:buClr>
              <a:buFont typeface="Wingdings" panose="05000000000000000000" pitchFamily="2" charset="2"/>
              <a:buChar char="Ø"/>
            </a:pPr>
            <a:endParaRPr lang="en-US" sz="500" dirty="0"/>
          </a:p>
          <a:p>
            <a:pPr marL="285750" indent="-285750">
              <a:buClr>
                <a:schemeClr val="tx1"/>
              </a:buClr>
              <a:buFont typeface="Wingdings" panose="05000000000000000000" pitchFamily="2" charset="2"/>
              <a:buChar char="Ø"/>
            </a:pPr>
            <a:r>
              <a:rPr lang="en-US" b="1" dirty="0">
                <a:solidFill>
                  <a:srgbClr val="0070C0"/>
                </a:solidFill>
                <a:sym typeface="Wingdings" panose="05000000000000000000" pitchFamily="2" charset="2"/>
              </a:rPr>
              <a:t>Resulting </a:t>
            </a:r>
            <a:r>
              <a:rPr lang="en-US" b="1" dirty="0">
                <a:solidFill>
                  <a:srgbClr val="0070C0"/>
                </a:solidFill>
              </a:rPr>
              <a:t>cooling </a:t>
            </a:r>
            <a:r>
              <a:rPr lang="en-US" dirty="0"/>
              <a:t>effect of </a:t>
            </a:r>
            <a:r>
              <a:rPr lang="en-US" b="1" i="1" dirty="0"/>
              <a:t>-</a:t>
            </a:r>
            <a:r>
              <a:rPr lang="en-US" b="1" dirty="0"/>
              <a:t>28 </a:t>
            </a:r>
            <a:r>
              <a:rPr lang="en-US" b="1" i="1" dirty="0"/>
              <a:t>± </a:t>
            </a:r>
            <a:r>
              <a:rPr lang="en-US" b="1" dirty="0"/>
              <a:t>21 </a:t>
            </a:r>
            <a:r>
              <a:rPr lang="en-US" b="1" dirty="0" err="1"/>
              <a:t>mW</a:t>
            </a:r>
            <a:r>
              <a:rPr lang="en-US" b="1" dirty="0"/>
              <a:t> m</a:t>
            </a:r>
            <a:r>
              <a:rPr lang="en-US" b="1" i="1" baseline="30000" dirty="0"/>
              <a:t>-</a:t>
            </a:r>
            <a:r>
              <a:rPr lang="en-US" b="1" baseline="30000" dirty="0"/>
              <a:t>2</a:t>
            </a:r>
            <a:endParaRPr lang="en-US" b="1" dirty="0"/>
          </a:p>
          <a:p>
            <a:pPr marL="285750" indent="-285750">
              <a:buClr>
                <a:schemeClr val="tx1"/>
              </a:buClr>
              <a:buFont typeface="Wingdings" panose="05000000000000000000" pitchFamily="2" charset="2"/>
              <a:buChar char="Ø"/>
            </a:pPr>
            <a:endParaRPr lang="en-US" b="1" dirty="0"/>
          </a:p>
        </p:txBody>
      </p:sp>
    </p:spTree>
    <p:extLst>
      <p:ext uri="{BB962C8B-B14F-4D97-AF65-F5344CB8AC3E}">
        <p14:creationId xmlns:p14="http://schemas.microsoft.com/office/powerpoint/2010/main" val="119019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35765F-A0C3-4D5D-8E70-08665977DEE9}"/>
              </a:ext>
            </a:extLst>
          </p:cNvPr>
          <p:cNvSpPr>
            <a:spLocks noGrp="1"/>
          </p:cNvSpPr>
          <p:nvPr>
            <p:ph type="title"/>
          </p:nvPr>
        </p:nvSpPr>
        <p:spPr>
          <a:xfrm>
            <a:off x="695326" y="267471"/>
            <a:ext cx="10056093" cy="985286"/>
          </a:xfrm>
        </p:spPr>
        <p:txBody>
          <a:bodyPr/>
          <a:lstStyle/>
          <a:p>
            <a:r>
              <a:rPr lang="en-US" dirty="0"/>
              <a:t>INP-cirrus effects: variation of freezing properties of INPs</a:t>
            </a:r>
          </a:p>
        </p:txBody>
      </p:sp>
      <p:sp>
        <p:nvSpPr>
          <p:cNvPr id="2" name="Foliennummernplatzhalter 1">
            <a:extLst>
              <a:ext uri="{FF2B5EF4-FFF2-40B4-BE49-F238E27FC236}">
                <a16:creationId xmlns:a16="http://schemas.microsoft.com/office/drawing/2014/main" id="{C38B631E-31F4-4E60-8AC3-4207ABBC649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DABB7-F9A6-4A4D-9415-296AC5E687F8}" type="slidenum">
              <a:rPr kumimoji="0" lang="de-DE"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E02296D8-99DC-44D7-89AA-F8B9E915865A}"/>
              </a:ext>
            </a:extLst>
          </p:cNvPr>
          <p:cNvSpPr>
            <a:spLocks noGrp="1"/>
          </p:cNvSpPr>
          <p:nvPr>
            <p:ph type="ftr" sz="quarter" idx="18"/>
          </p:nvPr>
        </p:nvSpPr>
        <p:spPr>
          <a:xfrm>
            <a:off x="695325" y="6544945"/>
            <a:ext cx="4114800" cy="257774"/>
          </a:xfrm>
        </p:spPr>
        <p:txBody>
          <a:bodyPr/>
          <a:lstStyle/>
          <a:p>
            <a:r>
              <a:rPr lang="en-US"/>
              <a:t>EGU General Assembly 2024, C. Beer</a:t>
            </a:r>
            <a:endParaRPr lang="de-DE" dirty="0"/>
          </a:p>
        </p:txBody>
      </p:sp>
      <p:sp>
        <p:nvSpPr>
          <p:cNvPr id="72" name="Textfeld 71">
            <a:extLst>
              <a:ext uri="{FF2B5EF4-FFF2-40B4-BE49-F238E27FC236}">
                <a16:creationId xmlns:a16="http://schemas.microsoft.com/office/drawing/2014/main" id="{5BBB84EB-1FF1-4B85-99F7-BA4AE96B58E8}"/>
              </a:ext>
            </a:extLst>
          </p:cNvPr>
          <p:cNvSpPr txBox="1"/>
          <p:nvPr/>
        </p:nvSpPr>
        <p:spPr>
          <a:xfrm>
            <a:off x="9941512" y="6519446"/>
            <a:ext cx="2250488" cy="338554"/>
          </a:xfrm>
          <a:prstGeom prst="rect">
            <a:avLst/>
          </a:prstGeom>
          <a:noFill/>
        </p:spPr>
        <p:txBody>
          <a:bodyPr wrap="none" rtlCol="0">
            <a:spAutoFit/>
          </a:bodyPr>
          <a:lstStyle/>
          <a:p>
            <a:r>
              <a:rPr lang="en-US" sz="1600" b="1" i="1" dirty="0"/>
              <a:t>Beer et al., ACP, 2024</a:t>
            </a:r>
          </a:p>
        </p:txBody>
      </p:sp>
      <p:pic>
        <p:nvPicPr>
          <p:cNvPr id="8" name="Grafik 7">
            <a:extLst>
              <a:ext uri="{FF2B5EF4-FFF2-40B4-BE49-F238E27FC236}">
                <a16:creationId xmlns:a16="http://schemas.microsoft.com/office/drawing/2014/main" id="{EA8E2511-DCED-483F-80FD-6E3EDFBBA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81" y="1165251"/>
            <a:ext cx="4007651" cy="2509349"/>
          </a:xfrm>
          <a:prstGeom prst="rect">
            <a:avLst/>
          </a:prstGeom>
        </p:spPr>
      </p:pic>
      <p:sp>
        <p:nvSpPr>
          <p:cNvPr id="16" name="Textfeld 15">
            <a:extLst>
              <a:ext uri="{FF2B5EF4-FFF2-40B4-BE49-F238E27FC236}">
                <a16:creationId xmlns:a16="http://schemas.microsoft.com/office/drawing/2014/main" id="{A1FADEE4-A235-4E02-BCAD-71C6223F4331}"/>
              </a:ext>
            </a:extLst>
          </p:cNvPr>
          <p:cNvSpPr txBox="1"/>
          <p:nvPr/>
        </p:nvSpPr>
        <p:spPr>
          <a:xfrm>
            <a:off x="695325" y="691358"/>
            <a:ext cx="10649069" cy="369332"/>
          </a:xfrm>
          <a:prstGeom prst="rect">
            <a:avLst/>
          </a:prstGeom>
          <a:noFill/>
        </p:spPr>
        <p:txBody>
          <a:bodyPr wrap="none" rtlCol="0">
            <a:spAutoFit/>
          </a:bodyPr>
          <a:lstStyle/>
          <a:p>
            <a:r>
              <a:rPr lang="en-US" b="1" dirty="0"/>
              <a:t>Total INP-cirrus effect (all INPs): </a:t>
            </a:r>
            <a:r>
              <a:rPr lang="el-GR" altLang="de-DE" b="1" dirty="0"/>
              <a:t>Δ</a:t>
            </a:r>
            <a:r>
              <a:rPr lang="de-DE" altLang="de-DE" b="1" dirty="0"/>
              <a:t>(</a:t>
            </a:r>
            <a:r>
              <a:rPr lang="de-DE" altLang="de-DE" b="1" dirty="0" err="1"/>
              <a:t>with</a:t>
            </a:r>
            <a:r>
              <a:rPr lang="de-DE" altLang="de-DE" b="1" dirty="0"/>
              <a:t> – </a:t>
            </a:r>
            <a:r>
              <a:rPr lang="de-DE" altLang="de-DE" b="1" dirty="0" err="1"/>
              <a:t>without</a:t>
            </a:r>
            <a:r>
              <a:rPr lang="de-DE" altLang="de-DE" b="1" dirty="0"/>
              <a:t> INPs</a:t>
            </a:r>
            <a:r>
              <a:rPr lang="en-GB" altLang="de-DE" b="1" dirty="0"/>
              <a:t>); lower, larger activated fraction of INPs </a:t>
            </a:r>
            <a:endParaRPr lang="en-US" b="1" dirty="0"/>
          </a:p>
        </p:txBody>
      </p:sp>
      <p:pic>
        <p:nvPicPr>
          <p:cNvPr id="20" name="Grafik 19">
            <a:extLst>
              <a:ext uri="{FF2B5EF4-FFF2-40B4-BE49-F238E27FC236}">
                <a16:creationId xmlns:a16="http://schemas.microsoft.com/office/drawing/2014/main" id="{B6916862-3C4C-4FD4-8933-89C1B5573BBB}"/>
              </a:ext>
            </a:extLst>
          </p:cNvPr>
          <p:cNvPicPr>
            <a:picLocks noChangeAspect="1"/>
          </p:cNvPicPr>
          <p:nvPr/>
        </p:nvPicPr>
        <p:blipFill>
          <a:blip r:embed="rId4"/>
          <a:stretch>
            <a:fillRect/>
          </a:stretch>
        </p:blipFill>
        <p:spPr>
          <a:xfrm>
            <a:off x="3923976" y="6532390"/>
            <a:ext cx="3835616" cy="270329"/>
          </a:xfrm>
          <a:prstGeom prst="rect">
            <a:avLst/>
          </a:prstGeom>
        </p:spPr>
      </p:pic>
      <p:grpSp>
        <p:nvGrpSpPr>
          <p:cNvPr id="3" name="Gruppieren 2">
            <a:extLst>
              <a:ext uri="{FF2B5EF4-FFF2-40B4-BE49-F238E27FC236}">
                <a16:creationId xmlns:a16="http://schemas.microsoft.com/office/drawing/2014/main" id="{25CB56DA-E93F-4C3F-AD56-5786B84436F6}"/>
              </a:ext>
            </a:extLst>
          </p:cNvPr>
          <p:cNvGrpSpPr/>
          <p:nvPr/>
        </p:nvGrpSpPr>
        <p:grpSpPr>
          <a:xfrm>
            <a:off x="688681" y="3859865"/>
            <a:ext cx="4019183" cy="2531048"/>
            <a:chOff x="688681" y="3859865"/>
            <a:chExt cx="4019183" cy="2531048"/>
          </a:xfrm>
        </p:grpSpPr>
        <p:pic>
          <p:nvPicPr>
            <p:cNvPr id="12" name="Grafik 11">
              <a:extLst>
                <a:ext uri="{FF2B5EF4-FFF2-40B4-BE49-F238E27FC236}">
                  <a16:creationId xmlns:a16="http://schemas.microsoft.com/office/drawing/2014/main" id="{40A53A80-E2CA-4807-861D-120F1BD35B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681" y="3859865"/>
              <a:ext cx="4019183" cy="2531048"/>
            </a:xfrm>
            <a:prstGeom prst="rect">
              <a:avLst/>
            </a:prstGeom>
          </p:spPr>
        </p:pic>
        <p:pic>
          <p:nvPicPr>
            <p:cNvPr id="13" name="Grafik 12">
              <a:extLst>
                <a:ext uri="{FF2B5EF4-FFF2-40B4-BE49-F238E27FC236}">
                  <a16:creationId xmlns:a16="http://schemas.microsoft.com/office/drawing/2014/main" id="{5BA73B3C-56F3-419F-A9C6-EC3816E49EB2}"/>
                </a:ext>
              </a:extLst>
            </p:cNvPr>
            <p:cNvPicPr>
              <a:picLocks noChangeAspect="1"/>
            </p:cNvPicPr>
            <p:nvPr/>
          </p:nvPicPr>
          <p:blipFill>
            <a:blip r:embed="rId6"/>
            <a:stretch>
              <a:fillRect/>
            </a:stretch>
          </p:blipFill>
          <p:spPr>
            <a:xfrm>
              <a:off x="2305735" y="4169039"/>
              <a:ext cx="2268109" cy="137461"/>
            </a:xfrm>
            <a:prstGeom prst="rect">
              <a:avLst/>
            </a:prstGeom>
          </p:spPr>
        </p:pic>
      </p:grpSp>
      <p:sp>
        <p:nvSpPr>
          <p:cNvPr id="17" name="Rechteck 16">
            <a:extLst>
              <a:ext uri="{FF2B5EF4-FFF2-40B4-BE49-F238E27FC236}">
                <a16:creationId xmlns:a16="http://schemas.microsoft.com/office/drawing/2014/main" id="{A6B9D38C-5112-435A-8919-034068B8572A}"/>
              </a:ext>
            </a:extLst>
          </p:cNvPr>
          <p:cNvSpPr/>
          <p:nvPr/>
        </p:nvSpPr>
        <p:spPr>
          <a:xfrm>
            <a:off x="5375156" y="1439636"/>
            <a:ext cx="6473543" cy="477419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18" name="Textfeld 17">
            <a:extLst>
              <a:ext uri="{FF2B5EF4-FFF2-40B4-BE49-F238E27FC236}">
                <a16:creationId xmlns:a16="http://schemas.microsoft.com/office/drawing/2014/main" id="{07FC0F2E-E5C0-4E42-AB82-14116D2ABC1A}"/>
              </a:ext>
            </a:extLst>
          </p:cNvPr>
          <p:cNvSpPr txBox="1"/>
          <p:nvPr/>
        </p:nvSpPr>
        <p:spPr>
          <a:xfrm>
            <a:off x="5383852" y="1558375"/>
            <a:ext cx="6397470" cy="3067506"/>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dirty="0">
                <a:solidFill>
                  <a:schemeClr val="tx1">
                    <a:alpha val="50000"/>
                  </a:schemeClr>
                </a:solidFill>
              </a:rPr>
              <a:t>INP-cirrus effect leads to </a:t>
            </a:r>
            <a:r>
              <a:rPr lang="en-US" b="1" dirty="0">
                <a:solidFill>
                  <a:srgbClr val="0070C0">
                    <a:alpha val="50000"/>
                  </a:srgbClr>
                </a:solidFill>
              </a:rPr>
              <a:t>reduction in ice crystal number </a:t>
            </a:r>
            <a:r>
              <a:rPr lang="en-US" dirty="0">
                <a:solidFill>
                  <a:schemeClr val="tx1">
                    <a:alpha val="50000"/>
                  </a:schemeClr>
                </a:solidFill>
              </a:rPr>
              <a:t>concentrations, </a:t>
            </a:r>
            <a:r>
              <a:rPr lang="en-US" b="1" dirty="0">
                <a:solidFill>
                  <a:srgbClr val="0070C0">
                    <a:alpha val="50000"/>
                  </a:srgbClr>
                </a:solidFill>
              </a:rPr>
              <a:t>increased sedimentation </a:t>
            </a:r>
            <a:r>
              <a:rPr lang="en-US" dirty="0">
                <a:solidFill>
                  <a:schemeClr val="tx1">
                    <a:alpha val="50000"/>
                  </a:schemeClr>
                </a:solidFill>
              </a:rPr>
              <a:t>of larger ice crystals, thinning of cirrus clouds</a:t>
            </a:r>
            <a:r>
              <a:rPr lang="en-US" sz="1600" dirty="0">
                <a:solidFill>
                  <a:schemeClr val="tx1">
                    <a:alpha val="50000"/>
                  </a:schemeClr>
                </a:solidFill>
              </a:rPr>
              <a:t> </a:t>
            </a:r>
          </a:p>
          <a:p>
            <a:pPr marL="285750" indent="-285750">
              <a:buClr>
                <a:schemeClr val="tx1"/>
              </a:buClr>
              <a:buFont typeface="Wingdings" panose="05000000000000000000" pitchFamily="2" charset="2"/>
              <a:buChar char="Ø"/>
            </a:pPr>
            <a:endParaRPr lang="en-US" sz="500" dirty="0">
              <a:solidFill>
                <a:schemeClr val="tx1">
                  <a:alpha val="50000"/>
                </a:schemeClr>
              </a:solidFill>
            </a:endParaRPr>
          </a:p>
          <a:p>
            <a:pPr marL="285750" indent="-285750">
              <a:buClr>
                <a:schemeClr val="tx1"/>
              </a:buClr>
              <a:buFont typeface="Wingdings" panose="05000000000000000000" pitchFamily="2" charset="2"/>
              <a:buChar char="Ø"/>
            </a:pPr>
            <a:r>
              <a:rPr lang="en-US" b="1" dirty="0">
                <a:solidFill>
                  <a:srgbClr val="0070C0">
                    <a:alpha val="50000"/>
                  </a:srgbClr>
                </a:solidFill>
                <a:sym typeface="Wingdings" panose="05000000000000000000" pitchFamily="2" charset="2"/>
              </a:rPr>
              <a:t>Resulting </a:t>
            </a:r>
            <a:r>
              <a:rPr lang="en-US" b="1" dirty="0">
                <a:solidFill>
                  <a:srgbClr val="0070C0">
                    <a:alpha val="50000"/>
                  </a:srgbClr>
                </a:solidFill>
              </a:rPr>
              <a:t>cooling </a:t>
            </a:r>
            <a:r>
              <a:rPr lang="en-US" dirty="0">
                <a:solidFill>
                  <a:schemeClr val="tx1">
                    <a:alpha val="50000"/>
                  </a:schemeClr>
                </a:solidFill>
              </a:rPr>
              <a:t>effect of </a:t>
            </a:r>
            <a:r>
              <a:rPr lang="en-US" b="1" i="1" dirty="0">
                <a:solidFill>
                  <a:schemeClr val="tx1">
                    <a:alpha val="50000"/>
                  </a:schemeClr>
                </a:solidFill>
              </a:rPr>
              <a:t>-</a:t>
            </a:r>
            <a:r>
              <a:rPr lang="en-US" b="1" dirty="0">
                <a:solidFill>
                  <a:schemeClr val="tx1">
                    <a:alpha val="50000"/>
                  </a:schemeClr>
                </a:solidFill>
              </a:rPr>
              <a:t>28 </a:t>
            </a:r>
            <a:r>
              <a:rPr lang="en-US" b="1" i="1" dirty="0">
                <a:solidFill>
                  <a:schemeClr val="tx1">
                    <a:alpha val="50000"/>
                  </a:schemeClr>
                </a:solidFill>
              </a:rPr>
              <a:t>± </a:t>
            </a:r>
            <a:r>
              <a:rPr lang="en-US" b="1" dirty="0">
                <a:solidFill>
                  <a:schemeClr val="tx1">
                    <a:alpha val="50000"/>
                  </a:schemeClr>
                </a:solidFill>
              </a:rPr>
              <a:t>21 </a:t>
            </a:r>
            <a:r>
              <a:rPr lang="en-US" b="1" dirty="0" err="1">
                <a:solidFill>
                  <a:schemeClr val="tx1">
                    <a:alpha val="50000"/>
                  </a:schemeClr>
                </a:solidFill>
              </a:rPr>
              <a:t>mW</a:t>
            </a:r>
            <a:r>
              <a:rPr lang="en-US" b="1" dirty="0">
                <a:solidFill>
                  <a:schemeClr val="tx1">
                    <a:alpha val="50000"/>
                  </a:schemeClr>
                </a:solidFill>
              </a:rPr>
              <a:t> m</a:t>
            </a:r>
            <a:r>
              <a:rPr lang="en-US" b="1" i="1" baseline="30000" dirty="0">
                <a:solidFill>
                  <a:schemeClr val="tx1">
                    <a:alpha val="50000"/>
                  </a:schemeClr>
                </a:solidFill>
              </a:rPr>
              <a:t>-</a:t>
            </a:r>
            <a:r>
              <a:rPr lang="en-US" b="1" baseline="30000" dirty="0">
                <a:solidFill>
                  <a:schemeClr val="tx1">
                    <a:alpha val="50000"/>
                  </a:schemeClr>
                </a:solidFill>
              </a:rPr>
              <a:t>2</a:t>
            </a:r>
          </a:p>
          <a:p>
            <a:pPr marL="285750" indent="-285750">
              <a:buClr>
                <a:schemeClr val="tx1"/>
              </a:buClr>
              <a:buFont typeface="Wingdings" panose="05000000000000000000" pitchFamily="2" charset="2"/>
              <a:buChar char="Ø"/>
            </a:pPr>
            <a:endParaRPr lang="en-US" sz="500" b="1" baseline="30000" dirty="0"/>
          </a:p>
          <a:p>
            <a:pPr marL="285750" indent="-285750">
              <a:buClr>
                <a:schemeClr val="tx1"/>
              </a:buClr>
              <a:buFont typeface="Wingdings" panose="05000000000000000000" pitchFamily="2" charset="2"/>
              <a:buChar char="Ø"/>
            </a:pPr>
            <a:r>
              <a:rPr lang="en-US" dirty="0"/>
              <a:t>Assuming an </a:t>
            </a:r>
            <a:r>
              <a:rPr lang="en-US" b="1" dirty="0">
                <a:solidFill>
                  <a:srgbClr val="0070C0"/>
                </a:solidFill>
              </a:rPr>
              <a:t>enhanced ice-nucleating potential</a:t>
            </a:r>
            <a:r>
              <a:rPr lang="en-US" dirty="0"/>
              <a:t> of INPs leads to a </a:t>
            </a:r>
            <a:r>
              <a:rPr lang="en-US" b="1" dirty="0">
                <a:solidFill>
                  <a:srgbClr val="0070C0"/>
                </a:solidFill>
              </a:rPr>
              <a:t>factor of about 2 larger</a:t>
            </a:r>
            <a:r>
              <a:rPr lang="en-US" dirty="0"/>
              <a:t> INP-cirrus effects:    </a:t>
            </a:r>
            <a:r>
              <a:rPr lang="en-US" b="1" dirty="0"/>
              <a:t>RF = </a:t>
            </a:r>
            <a:r>
              <a:rPr lang="en-US" b="1" i="1" dirty="0"/>
              <a:t>-</a:t>
            </a:r>
            <a:r>
              <a:rPr lang="en-US" b="1" dirty="0"/>
              <a:t>55 </a:t>
            </a:r>
            <a:r>
              <a:rPr lang="en-US" b="1" i="1" dirty="0"/>
              <a:t>± </a:t>
            </a:r>
            <a:r>
              <a:rPr lang="en-US" b="1" dirty="0"/>
              <a:t>31 </a:t>
            </a:r>
            <a:r>
              <a:rPr lang="en-US" b="1" dirty="0" err="1"/>
              <a:t>mW</a:t>
            </a:r>
            <a:r>
              <a:rPr lang="en-US" b="1" dirty="0"/>
              <a:t> m</a:t>
            </a:r>
            <a:r>
              <a:rPr lang="en-US" b="1" i="1" baseline="30000" dirty="0"/>
              <a:t>-</a:t>
            </a:r>
            <a:r>
              <a:rPr lang="en-US" b="1" baseline="30000" dirty="0"/>
              <a:t>2</a:t>
            </a:r>
            <a:r>
              <a:rPr lang="en-US" dirty="0"/>
              <a:t>.</a:t>
            </a:r>
          </a:p>
          <a:p>
            <a:pPr marL="285750" indent="-285750">
              <a:buClr>
                <a:schemeClr val="tx1"/>
              </a:buClr>
              <a:buFont typeface="Wingdings" panose="05000000000000000000" pitchFamily="2" charset="2"/>
              <a:buChar char="Ø"/>
            </a:pPr>
            <a:endParaRPr lang="en-US" sz="500" dirty="0"/>
          </a:p>
          <a:p>
            <a:pPr marL="285750" indent="-285750">
              <a:buClr>
                <a:schemeClr val="bg1">
                  <a:lumMod val="95000"/>
                </a:schemeClr>
              </a:buClr>
              <a:buFont typeface="Wingdings" panose="05000000000000000000" pitchFamily="2" charset="2"/>
              <a:buChar char="Ø"/>
            </a:pPr>
            <a:r>
              <a:rPr lang="en-US" dirty="0"/>
              <a:t>The magnitude of this effect is </a:t>
            </a:r>
            <a:r>
              <a:rPr lang="en-US" b="1" dirty="0">
                <a:solidFill>
                  <a:srgbClr val="0070C0"/>
                </a:solidFill>
              </a:rPr>
              <a:t>similar</a:t>
            </a:r>
            <a:r>
              <a:rPr lang="en-US" dirty="0"/>
              <a:t> to the aviation soot-cirrus effect reported in </a:t>
            </a:r>
            <a:r>
              <a:rPr lang="en-US" b="1" dirty="0">
                <a:solidFill>
                  <a:srgbClr val="0070C0"/>
                </a:solidFill>
              </a:rPr>
              <a:t>Righi et al. 2021</a:t>
            </a:r>
            <a:r>
              <a:rPr lang="en-US" dirty="0"/>
              <a:t> and is </a:t>
            </a:r>
            <a:r>
              <a:rPr lang="en-US" b="1" dirty="0">
                <a:solidFill>
                  <a:srgbClr val="0070C0"/>
                </a:solidFill>
              </a:rPr>
              <a:t>smaller compared to some previous studies.</a:t>
            </a:r>
          </a:p>
        </p:txBody>
      </p:sp>
    </p:spTree>
    <p:extLst>
      <p:ext uri="{BB962C8B-B14F-4D97-AF65-F5344CB8AC3E}">
        <p14:creationId xmlns:p14="http://schemas.microsoft.com/office/powerpoint/2010/main" val="186996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35765F-A0C3-4D5D-8E70-08665977DEE9}"/>
              </a:ext>
            </a:extLst>
          </p:cNvPr>
          <p:cNvSpPr>
            <a:spLocks noGrp="1"/>
          </p:cNvSpPr>
          <p:nvPr>
            <p:ph type="title"/>
          </p:nvPr>
        </p:nvSpPr>
        <p:spPr>
          <a:xfrm>
            <a:off x="695326" y="267471"/>
            <a:ext cx="10649068" cy="985286"/>
          </a:xfrm>
        </p:spPr>
        <p:txBody>
          <a:bodyPr/>
          <a:lstStyle/>
          <a:p>
            <a:r>
              <a:rPr lang="en-US" dirty="0"/>
              <a:t>INP-cirrus effects: sensitivity to dynamical forcing (updrafts)</a:t>
            </a:r>
          </a:p>
        </p:txBody>
      </p:sp>
      <p:sp>
        <p:nvSpPr>
          <p:cNvPr id="2" name="Foliennummernplatzhalter 1">
            <a:extLst>
              <a:ext uri="{FF2B5EF4-FFF2-40B4-BE49-F238E27FC236}">
                <a16:creationId xmlns:a16="http://schemas.microsoft.com/office/drawing/2014/main" id="{C38B631E-31F4-4E60-8AC3-4207ABBC649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DABB7-F9A6-4A4D-9415-296AC5E687F8}" type="slidenum">
              <a:rPr kumimoji="0" lang="de-DE"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E02296D8-99DC-44D7-89AA-F8B9E915865A}"/>
              </a:ext>
            </a:extLst>
          </p:cNvPr>
          <p:cNvSpPr>
            <a:spLocks noGrp="1"/>
          </p:cNvSpPr>
          <p:nvPr>
            <p:ph type="ftr" sz="quarter" idx="18"/>
          </p:nvPr>
        </p:nvSpPr>
        <p:spPr>
          <a:xfrm>
            <a:off x="695325" y="6544945"/>
            <a:ext cx="4114800" cy="257774"/>
          </a:xfrm>
        </p:spPr>
        <p:txBody>
          <a:bodyPr/>
          <a:lstStyle/>
          <a:p>
            <a:r>
              <a:rPr lang="en-US"/>
              <a:t>EGU General Assembly 2024, C. Beer</a:t>
            </a:r>
            <a:endParaRPr lang="de-DE" dirty="0"/>
          </a:p>
        </p:txBody>
      </p:sp>
      <p:sp>
        <p:nvSpPr>
          <p:cNvPr id="72" name="Textfeld 71">
            <a:extLst>
              <a:ext uri="{FF2B5EF4-FFF2-40B4-BE49-F238E27FC236}">
                <a16:creationId xmlns:a16="http://schemas.microsoft.com/office/drawing/2014/main" id="{5BBB84EB-1FF1-4B85-99F7-BA4AE96B58E8}"/>
              </a:ext>
            </a:extLst>
          </p:cNvPr>
          <p:cNvSpPr txBox="1"/>
          <p:nvPr/>
        </p:nvSpPr>
        <p:spPr>
          <a:xfrm>
            <a:off x="9941512" y="6519446"/>
            <a:ext cx="2250488" cy="338554"/>
          </a:xfrm>
          <a:prstGeom prst="rect">
            <a:avLst/>
          </a:prstGeom>
          <a:noFill/>
        </p:spPr>
        <p:txBody>
          <a:bodyPr wrap="none" rtlCol="0">
            <a:spAutoFit/>
          </a:bodyPr>
          <a:lstStyle/>
          <a:p>
            <a:r>
              <a:rPr lang="en-US" sz="1600" b="1" i="1" dirty="0"/>
              <a:t>Beer et al., ACP, 2024</a:t>
            </a:r>
          </a:p>
        </p:txBody>
      </p:sp>
      <p:pic>
        <p:nvPicPr>
          <p:cNvPr id="8" name="Grafik 7">
            <a:extLst>
              <a:ext uri="{FF2B5EF4-FFF2-40B4-BE49-F238E27FC236}">
                <a16:creationId xmlns:a16="http://schemas.microsoft.com/office/drawing/2014/main" id="{EA8E2511-DCED-483F-80FD-6E3EDFBBA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622" y="1371904"/>
            <a:ext cx="3587966" cy="2566908"/>
          </a:xfrm>
          <a:prstGeom prst="rect">
            <a:avLst/>
          </a:prstGeom>
        </p:spPr>
      </p:pic>
      <p:sp>
        <p:nvSpPr>
          <p:cNvPr id="16" name="Textfeld 15">
            <a:extLst>
              <a:ext uri="{FF2B5EF4-FFF2-40B4-BE49-F238E27FC236}">
                <a16:creationId xmlns:a16="http://schemas.microsoft.com/office/drawing/2014/main" id="{A1FADEE4-A235-4E02-BCAD-71C6223F4331}"/>
              </a:ext>
            </a:extLst>
          </p:cNvPr>
          <p:cNvSpPr txBox="1"/>
          <p:nvPr/>
        </p:nvSpPr>
        <p:spPr>
          <a:xfrm>
            <a:off x="695325" y="691358"/>
            <a:ext cx="10243919" cy="646331"/>
          </a:xfrm>
          <a:prstGeom prst="rect">
            <a:avLst/>
          </a:prstGeom>
          <a:noFill/>
        </p:spPr>
        <p:txBody>
          <a:bodyPr wrap="square" rtlCol="0">
            <a:spAutoFit/>
          </a:bodyPr>
          <a:lstStyle/>
          <a:p>
            <a:r>
              <a:rPr lang="en-US" b="1" dirty="0"/>
              <a:t>Total INP-cirrus effect (all INPs): </a:t>
            </a:r>
            <a:r>
              <a:rPr lang="el-GR" altLang="de-DE" b="1" dirty="0"/>
              <a:t>Δ</a:t>
            </a:r>
            <a:r>
              <a:rPr lang="de-DE" altLang="de-DE" b="1" dirty="0"/>
              <a:t>(</a:t>
            </a:r>
            <a:r>
              <a:rPr lang="de-DE" altLang="de-DE" b="1" dirty="0" err="1"/>
              <a:t>with</a:t>
            </a:r>
            <a:r>
              <a:rPr lang="de-DE" altLang="de-DE" b="1" dirty="0"/>
              <a:t> – </a:t>
            </a:r>
            <a:r>
              <a:rPr lang="de-DE" altLang="de-DE" b="1" dirty="0" err="1"/>
              <a:t>without</a:t>
            </a:r>
            <a:r>
              <a:rPr lang="de-DE" altLang="de-DE" b="1" dirty="0"/>
              <a:t> INPs</a:t>
            </a:r>
            <a:r>
              <a:rPr lang="en-GB" altLang="de-DE" b="1" dirty="0"/>
              <a:t>); </a:t>
            </a:r>
            <a:r>
              <a:rPr lang="en-US" b="1" dirty="0"/>
              <a:t>simplified representation for the updraft speed</a:t>
            </a:r>
            <a:r>
              <a:rPr lang="en-US" dirty="0"/>
              <a:t>: prescribing constant vertical velocities</a:t>
            </a:r>
            <a:endParaRPr lang="en-US" b="1" dirty="0"/>
          </a:p>
        </p:txBody>
      </p:sp>
      <p:pic>
        <p:nvPicPr>
          <p:cNvPr id="20" name="Grafik 19">
            <a:extLst>
              <a:ext uri="{FF2B5EF4-FFF2-40B4-BE49-F238E27FC236}">
                <a16:creationId xmlns:a16="http://schemas.microsoft.com/office/drawing/2014/main" id="{B6916862-3C4C-4FD4-8933-89C1B5573BBB}"/>
              </a:ext>
            </a:extLst>
          </p:cNvPr>
          <p:cNvPicPr>
            <a:picLocks noChangeAspect="1"/>
          </p:cNvPicPr>
          <p:nvPr/>
        </p:nvPicPr>
        <p:blipFill>
          <a:blip r:embed="rId4"/>
          <a:stretch>
            <a:fillRect/>
          </a:stretch>
        </p:blipFill>
        <p:spPr>
          <a:xfrm>
            <a:off x="3923976" y="6532390"/>
            <a:ext cx="3835616" cy="270329"/>
          </a:xfrm>
          <a:prstGeom prst="rect">
            <a:avLst/>
          </a:prstGeom>
        </p:spPr>
      </p:pic>
      <p:grpSp>
        <p:nvGrpSpPr>
          <p:cNvPr id="14" name="Gruppieren 13">
            <a:extLst>
              <a:ext uri="{FF2B5EF4-FFF2-40B4-BE49-F238E27FC236}">
                <a16:creationId xmlns:a16="http://schemas.microsoft.com/office/drawing/2014/main" id="{0A21B799-60D1-40B6-85A1-05F4214A131A}"/>
              </a:ext>
            </a:extLst>
          </p:cNvPr>
          <p:cNvGrpSpPr/>
          <p:nvPr/>
        </p:nvGrpSpPr>
        <p:grpSpPr>
          <a:xfrm>
            <a:off x="834334" y="3993898"/>
            <a:ext cx="3752558" cy="2567134"/>
            <a:chOff x="6093291" y="1480007"/>
            <a:chExt cx="4078813" cy="2790326"/>
          </a:xfrm>
        </p:grpSpPr>
        <p:pic>
          <p:nvPicPr>
            <p:cNvPr id="15" name="Grafik 14">
              <a:extLst>
                <a:ext uri="{FF2B5EF4-FFF2-40B4-BE49-F238E27FC236}">
                  <a16:creationId xmlns:a16="http://schemas.microsoft.com/office/drawing/2014/main" id="{CED3AEA9-26FA-4CB8-8DD8-2EED5EE3F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3291" y="1480007"/>
              <a:ext cx="4078813" cy="2577583"/>
            </a:xfrm>
            <a:prstGeom prst="rect">
              <a:avLst/>
            </a:prstGeom>
          </p:spPr>
        </p:pic>
        <p:pic>
          <p:nvPicPr>
            <p:cNvPr id="17" name="Grafik 16">
              <a:extLst>
                <a:ext uri="{FF2B5EF4-FFF2-40B4-BE49-F238E27FC236}">
                  <a16:creationId xmlns:a16="http://schemas.microsoft.com/office/drawing/2014/main" id="{F34346F2-9AA8-4A87-9A31-85AC35774635}"/>
                </a:ext>
              </a:extLst>
            </p:cNvPr>
            <p:cNvPicPr>
              <a:picLocks noChangeAspect="1"/>
            </p:cNvPicPr>
            <p:nvPr/>
          </p:nvPicPr>
          <p:blipFill>
            <a:blip r:embed="rId6"/>
            <a:stretch>
              <a:fillRect/>
            </a:stretch>
          </p:blipFill>
          <p:spPr>
            <a:xfrm>
              <a:off x="7455589" y="4076708"/>
              <a:ext cx="1912321" cy="193625"/>
            </a:xfrm>
            <a:prstGeom prst="rect">
              <a:avLst/>
            </a:prstGeom>
          </p:spPr>
        </p:pic>
      </p:grpSp>
      <p:sp>
        <p:nvSpPr>
          <p:cNvPr id="21" name="Rechteck 20">
            <a:extLst>
              <a:ext uri="{FF2B5EF4-FFF2-40B4-BE49-F238E27FC236}">
                <a16:creationId xmlns:a16="http://schemas.microsoft.com/office/drawing/2014/main" id="{8B2D59E9-926B-42B2-98BB-C55AE6B4A5E4}"/>
              </a:ext>
            </a:extLst>
          </p:cNvPr>
          <p:cNvSpPr/>
          <p:nvPr/>
        </p:nvSpPr>
        <p:spPr>
          <a:xfrm>
            <a:off x="5375156" y="1439636"/>
            <a:ext cx="6473543" cy="477419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22" name="Textfeld 21">
            <a:extLst>
              <a:ext uri="{FF2B5EF4-FFF2-40B4-BE49-F238E27FC236}">
                <a16:creationId xmlns:a16="http://schemas.microsoft.com/office/drawing/2014/main" id="{BCDC02BD-E76F-492F-8390-BD2B282B030B}"/>
              </a:ext>
            </a:extLst>
          </p:cNvPr>
          <p:cNvSpPr txBox="1"/>
          <p:nvPr/>
        </p:nvSpPr>
        <p:spPr>
          <a:xfrm>
            <a:off x="5383852" y="1558375"/>
            <a:ext cx="6397470" cy="3041858"/>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dirty="0">
                <a:solidFill>
                  <a:schemeClr val="tx1">
                    <a:alpha val="50000"/>
                  </a:schemeClr>
                </a:solidFill>
              </a:rPr>
              <a:t>INP-cirrus effect leads to </a:t>
            </a:r>
            <a:r>
              <a:rPr lang="en-US" b="1" dirty="0">
                <a:solidFill>
                  <a:srgbClr val="0070C0">
                    <a:alpha val="50000"/>
                  </a:srgbClr>
                </a:solidFill>
              </a:rPr>
              <a:t>reduction in ice crystal number </a:t>
            </a:r>
            <a:r>
              <a:rPr lang="en-US" dirty="0">
                <a:solidFill>
                  <a:schemeClr val="tx1">
                    <a:alpha val="50000"/>
                  </a:schemeClr>
                </a:solidFill>
              </a:rPr>
              <a:t>concentrations, </a:t>
            </a:r>
            <a:r>
              <a:rPr lang="en-US" b="1" dirty="0">
                <a:solidFill>
                  <a:srgbClr val="0070C0">
                    <a:alpha val="50000"/>
                  </a:srgbClr>
                </a:solidFill>
              </a:rPr>
              <a:t>increased sedimentation </a:t>
            </a:r>
            <a:r>
              <a:rPr lang="en-US" dirty="0">
                <a:solidFill>
                  <a:schemeClr val="tx1">
                    <a:alpha val="50000"/>
                  </a:schemeClr>
                </a:solidFill>
              </a:rPr>
              <a:t>of larger ice crystals, thinning of cirrus clouds</a:t>
            </a:r>
            <a:r>
              <a:rPr lang="en-US" sz="1600" dirty="0">
                <a:solidFill>
                  <a:schemeClr val="tx1">
                    <a:alpha val="50000"/>
                  </a:schemeClr>
                </a:solidFill>
              </a:rPr>
              <a:t> </a:t>
            </a:r>
          </a:p>
          <a:p>
            <a:pPr marL="285750" indent="-285750">
              <a:buClr>
                <a:schemeClr val="tx1"/>
              </a:buClr>
              <a:buFont typeface="Wingdings" panose="05000000000000000000" pitchFamily="2" charset="2"/>
              <a:buChar char="Ø"/>
            </a:pPr>
            <a:endParaRPr lang="en-US" sz="500" dirty="0">
              <a:solidFill>
                <a:schemeClr val="tx1">
                  <a:alpha val="50000"/>
                </a:schemeClr>
              </a:solidFill>
            </a:endParaRPr>
          </a:p>
          <a:p>
            <a:pPr marL="285750" indent="-285750">
              <a:buClr>
                <a:schemeClr val="tx1"/>
              </a:buClr>
              <a:buFont typeface="Wingdings" panose="05000000000000000000" pitchFamily="2" charset="2"/>
              <a:buChar char="Ø"/>
            </a:pPr>
            <a:r>
              <a:rPr lang="en-US" b="1" dirty="0">
                <a:solidFill>
                  <a:srgbClr val="0070C0">
                    <a:alpha val="50000"/>
                  </a:srgbClr>
                </a:solidFill>
                <a:sym typeface="Wingdings" panose="05000000000000000000" pitchFamily="2" charset="2"/>
              </a:rPr>
              <a:t>Resulting </a:t>
            </a:r>
            <a:r>
              <a:rPr lang="en-US" b="1" dirty="0">
                <a:solidFill>
                  <a:srgbClr val="0070C0">
                    <a:alpha val="50000"/>
                  </a:srgbClr>
                </a:solidFill>
              </a:rPr>
              <a:t>cooling </a:t>
            </a:r>
            <a:r>
              <a:rPr lang="en-US" dirty="0">
                <a:solidFill>
                  <a:schemeClr val="tx1">
                    <a:alpha val="50000"/>
                  </a:schemeClr>
                </a:solidFill>
              </a:rPr>
              <a:t>effect of </a:t>
            </a:r>
            <a:r>
              <a:rPr lang="en-US" b="1" i="1" dirty="0">
                <a:solidFill>
                  <a:schemeClr val="tx1">
                    <a:alpha val="50000"/>
                  </a:schemeClr>
                </a:solidFill>
              </a:rPr>
              <a:t>-</a:t>
            </a:r>
            <a:r>
              <a:rPr lang="en-US" b="1" dirty="0">
                <a:solidFill>
                  <a:schemeClr val="tx1">
                    <a:alpha val="50000"/>
                  </a:schemeClr>
                </a:solidFill>
              </a:rPr>
              <a:t>28 </a:t>
            </a:r>
            <a:r>
              <a:rPr lang="en-US" b="1" i="1" dirty="0">
                <a:solidFill>
                  <a:schemeClr val="tx1">
                    <a:alpha val="50000"/>
                  </a:schemeClr>
                </a:solidFill>
              </a:rPr>
              <a:t>± </a:t>
            </a:r>
            <a:r>
              <a:rPr lang="en-US" b="1" dirty="0">
                <a:solidFill>
                  <a:schemeClr val="tx1">
                    <a:alpha val="50000"/>
                  </a:schemeClr>
                </a:solidFill>
              </a:rPr>
              <a:t>21 </a:t>
            </a:r>
            <a:r>
              <a:rPr lang="en-US" b="1" dirty="0" err="1">
                <a:solidFill>
                  <a:schemeClr val="tx1">
                    <a:alpha val="50000"/>
                  </a:schemeClr>
                </a:solidFill>
              </a:rPr>
              <a:t>mW</a:t>
            </a:r>
            <a:r>
              <a:rPr lang="en-US" b="1" dirty="0">
                <a:solidFill>
                  <a:schemeClr val="tx1">
                    <a:alpha val="50000"/>
                  </a:schemeClr>
                </a:solidFill>
              </a:rPr>
              <a:t> m</a:t>
            </a:r>
            <a:r>
              <a:rPr lang="en-US" b="1" i="1" baseline="30000" dirty="0">
                <a:solidFill>
                  <a:schemeClr val="tx1">
                    <a:alpha val="50000"/>
                  </a:schemeClr>
                </a:solidFill>
              </a:rPr>
              <a:t>-</a:t>
            </a:r>
            <a:r>
              <a:rPr lang="en-US" b="1" baseline="30000" dirty="0">
                <a:solidFill>
                  <a:schemeClr val="tx1">
                    <a:alpha val="50000"/>
                  </a:schemeClr>
                </a:solidFill>
              </a:rPr>
              <a:t>2</a:t>
            </a:r>
          </a:p>
          <a:p>
            <a:pPr marL="285750" indent="-285750">
              <a:buClr>
                <a:schemeClr val="tx1"/>
              </a:buClr>
              <a:buFont typeface="Wingdings" panose="05000000000000000000" pitchFamily="2" charset="2"/>
              <a:buChar char="Ø"/>
            </a:pPr>
            <a:endParaRPr lang="en-US" sz="500" b="1" baseline="30000" dirty="0">
              <a:solidFill>
                <a:schemeClr val="tx1">
                  <a:alpha val="50000"/>
                </a:schemeClr>
              </a:solidFill>
            </a:endParaRPr>
          </a:p>
          <a:p>
            <a:pPr marL="285750" indent="-285750">
              <a:buClr>
                <a:schemeClr val="tx1"/>
              </a:buClr>
              <a:buFont typeface="Wingdings" panose="05000000000000000000" pitchFamily="2" charset="2"/>
              <a:buChar char="Ø"/>
            </a:pPr>
            <a:r>
              <a:rPr lang="en-US" dirty="0">
                <a:solidFill>
                  <a:schemeClr val="tx1">
                    <a:alpha val="50000"/>
                  </a:schemeClr>
                </a:solidFill>
              </a:rPr>
              <a:t>Assuming an </a:t>
            </a:r>
            <a:r>
              <a:rPr lang="en-US" b="1" dirty="0">
                <a:solidFill>
                  <a:srgbClr val="0070C0">
                    <a:alpha val="50000"/>
                  </a:srgbClr>
                </a:solidFill>
              </a:rPr>
              <a:t>enhanced ice-nucleating potential</a:t>
            </a:r>
            <a:r>
              <a:rPr lang="en-US" dirty="0">
                <a:solidFill>
                  <a:schemeClr val="tx1">
                    <a:alpha val="50000"/>
                  </a:schemeClr>
                </a:solidFill>
              </a:rPr>
              <a:t> of INPs leads to a </a:t>
            </a:r>
            <a:r>
              <a:rPr lang="en-US" b="1" dirty="0">
                <a:solidFill>
                  <a:srgbClr val="0070C0">
                    <a:alpha val="50000"/>
                  </a:srgbClr>
                </a:solidFill>
              </a:rPr>
              <a:t>factor of about 2 larger</a:t>
            </a:r>
            <a:r>
              <a:rPr lang="en-US" dirty="0">
                <a:solidFill>
                  <a:schemeClr val="tx1">
                    <a:alpha val="50000"/>
                  </a:schemeClr>
                </a:solidFill>
              </a:rPr>
              <a:t> INP-cirrus effects:    </a:t>
            </a:r>
            <a:r>
              <a:rPr lang="en-US" b="1" dirty="0">
                <a:solidFill>
                  <a:schemeClr val="tx1">
                    <a:alpha val="50000"/>
                  </a:schemeClr>
                </a:solidFill>
              </a:rPr>
              <a:t>RF = </a:t>
            </a:r>
            <a:r>
              <a:rPr lang="en-US" b="1" i="1" dirty="0">
                <a:solidFill>
                  <a:schemeClr val="tx1">
                    <a:alpha val="50000"/>
                  </a:schemeClr>
                </a:solidFill>
              </a:rPr>
              <a:t>-</a:t>
            </a:r>
            <a:r>
              <a:rPr lang="en-US" b="1" dirty="0">
                <a:solidFill>
                  <a:schemeClr val="tx1">
                    <a:alpha val="50000"/>
                  </a:schemeClr>
                </a:solidFill>
              </a:rPr>
              <a:t>55 </a:t>
            </a:r>
            <a:r>
              <a:rPr lang="en-US" b="1" i="1" dirty="0">
                <a:solidFill>
                  <a:schemeClr val="tx1">
                    <a:alpha val="50000"/>
                  </a:schemeClr>
                </a:solidFill>
              </a:rPr>
              <a:t>± </a:t>
            </a:r>
            <a:r>
              <a:rPr lang="en-US" b="1" dirty="0">
                <a:solidFill>
                  <a:schemeClr val="tx1">
                    <a:alpha val="50000"/>
                  </a:schemeClr>
                </a:solidFill>
              </a:rPr>
              <a:t>31 </a:t>
            </a:r>
            <a:r>
              <a:rPr lang="en-US" b="1" dirty="0" err="1">
                <a:solidFill>
                  <a:schemeClr val="tx1">
                    <a:alpha val="50000"/>
                  </a:schemeClr>
                </a:solidFill>
              </a:rPr>
              <a:t>mW</a:t>
            </a:r>
            <a:r>
              <a:rPr lang="en-US" b="1" dirty="0">
                <a:solidFill>
                  <a:schemeClr val="tx1">
                    <a:alpha val="50000"/>
                  </a:schemeClr>
                </a:solidFill>
              </a:rPr>
              <a:t> m</a:t>
            </a:r>
            <a:r>
              <a:rPr lang="en-US" b="1" i="1" baseline="30000" dirty="0">
                <a:solidFill>
                  <a:schemeClr val="tx1">
                    <a:alpha val="50000"/>
                  </a:schemeClr>
                </a:solidFill>
              </a:rPr>
              <a:t>-</a:t>
            </a:r>
            <a:r>
              <a:rPr lang="en-US" b="1" baseline="30000" dirty="0">
                <a:solidFill>
                  <a:schemeClr val="tx1">
                    <a:alpha val="50000"/>
                  </a:schemeClr>
                </a:solidFill>
              </a:rPr>
              <a:t>2</a:t>
            </a:r>
          </a:p>
          <a:p>
            <a:pPr marL="285750" indent="-285750">
              <a:buClr>
                <a:schemeClr val="tx1"/>
              </a:buClr>
              <a:buFont typeface="Wingdings" panose="05000000000000000000" pitchFamily="2" charset="2"/>
              <a:buChar char="Ø"/>
            </a:pPr>
            <a:endParaRPr lang="en-US" sz="500" b="1" baseline="30000" dirty="0"/>
          </a:p>
          <a:p>
            <a:pPr marL="285750" indent="-285750">
              <a:buClr>
                <a:schemeClr val="tx1"/>
              </a:buClr>
              <a:buFont typeface="Wingdings" panose="05000000000000000000" pitchFamily="2" charset="2"/>
              <a:buChar char="Ø"/>
            </a:pPr>
            <a:r>
              <a:rPr lang="en-US" dirty="0"/>
              <a:t>increasing the vertical velocity results in </a:t>
            </a:r>
            <a:r>
              <a:rPr lang="en-US" b="1" dirty="0">
                <a:solidFill>
                  <a:srgbClr val="0070C0"/>
                </a:solidFill>
              </a:rPr>
              <a:t>larger simulated INP-cirrus effects</a:t>
            </a:r>
            <a:r>
              <a:rPr lang="en-US" dirty="0"/>
              <a:t>, e.g. global RF of </a:t>
            </a:r>
            <a:r>
              <a:rPr lang="en-US" b="1" i="1" dirty="0"/>
              <a:t>-</a:t>
            </a:r>
            <a:r>
              <a:rPr lang="en-US" b="1" dirty="0"/>
              <a:t>42 </a:t>
            </a:r>
            <a:r>
              <a:rPr lang="en-US" b="1" dirty="0" err="1"/>
              <a:t>mW</a:t>
            </a:r>
            <a:r>
              <a:rPr lang="en-US" b="1" dirty="0"/>
              <a:t> m</a:t>
            </a:r>
            <a:r>
              <a:rPr lang="en-US" b="1" i="1" baseline="30000" dirty="0"/>
              <a:t>-</a:t>
            </a:r>
            <a:r>
              <a:rPr lang="en-US" b="1" baseline="30000" dirty="0"/>
              <a:t>2</a:t>
            </a:r>
            <a:r>
              <a:rPr lang="en-US" b="1" dirty="0"/>
              <a:t> </a:t>
            </a:r>
            <a:r>
              <a:rPr lang="en-US" dirty="0"/>
              <a:t>(at 1 cm s</a:t>
            </a:r>
            <a:r>
              <a:rPr lang="en-US" i="1" baseline="30000" dirty="0"/>
              <a:t>-</a:t>
            </a:r>
            <a:r>
              <a:rPr lang="en-US" baseline="30000" dirty="0"/>
              <a:t>1</a:t>
            </a:r>
            <a:r>
              <a:rPr lang="en-US" dirty="0"/>
              <a:t>) </a:t>
            </a:r>
            <a:r>
              <a:rPr lang="en-US" b="1" dirty="0"/>
              <a:t>to </a:t>
            </a:r>
            <a:r>
              <a:rPr lang="en-US" b="1" i="1" dirty="0"/>
              <a:t>-</a:t>
            </a:r>
            <a:r>
              <a:rPr lang="en-US" b="1" dirty="0"/>
              <a:t>340 </a:t>
            </a:r>
            <a:r>
              <a:rPr lang="en-US" b="1" dirty="0" err="1"/>
              <a:t>mW</a:t>
            </a:r>
            <a:r>
              <a:rPr lang="en-US" b="1" dirty="0"/>
              <a:t> m</a:t>
            </a:r>
            <a:r>
              <a:rPr lang="en-US" b="1" i="1" baseline="30000" dirty="0"/>
              <a:t>-</a:t>
            </a:r>
            <a:r>
              <a:rPr lang="en-US" b="1" baseline="30000" dirty="0"/>
              <a:t>2</a:t>
            </a:r>
            <a:r>
              <a:rPr lang="en-US" b="1" dirty="0"/>
              <a:t> </a:t>
            </a:r>
            <a:r>
              <a:rPr lang="en-US" dirty="0"/>
              <a:t>(at 50 cm s</a:t>
            </a:r>
            <a:r>
              <a:rPr lang="en-US" i="1" baseline="30000" dirty="0"/>
              <a:t>-</a:t>
            </a:r>
            <a:r>
              <a:rPr lang="en-US" baseline="30000" dirty="0"/>
              <a:t>1</a:t>
            </a:r>
            <a:r>
              <a:rPr lang="en-US" dirty="0"/>
              <a:t>)</a:t>
            </a:r>
            <a:endParaRPr lang="en-US" b="1" dirty="0"/>
          </a:p>
        </p:txBody>
      </p:sp>
    </p:spTree>
    <p:extLst>
      <p:ext uri="{BB962C8B-B14F-4D97-AF65-F5344CB8AC3E}">
        <p14:creationId xmlns:p14="http://schemas.microsoft.com/office/powerpoint/2010/main" val="347917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09A2553F-B9BE-4D4C-845C-5633403659C1}"/>
              </a:ext>
            </a:extLst>
          </p:cNvPr>
          <p:cNvSpPr/>
          <p:nvPr/>
        </p:nvSpPr>
        <p:spPr>
          <a:xfrm>
            <a:off x="5375156" y="1439636"/>
            <a:ext cx="6473543" cy="477419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19" name="Textfeld 18">
            <a:extLst>
              <a:ext uri="{FF2B5EF4-FFF2-40B4-BE49-F238E27FC236}">
                <a16:creationId xmlns:a16="http://schemas.microsoft.com/office/drawing/2014/main" id="{34D31F34-6F51-4E4C-99C1-DB995AE01550}"/>
              </a:ext>
            </a:extLst>
          </p:cNvPr>
          <p:cNvSpPr txBox="1"/>
          <p:nvPr/>
        </p:nvSpPr>
        <p:spPr>
          <a:xfrm>
            <a:off x="5383852" y="1558375"/>
            <a:ext cx="6397470" cy="3949799"/>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dirty="0">
                <a:solidFill>
                  <a:schemeClr val="tx1">
                    <a:alpha val="50000"/>
                  </a:schemeClr>
                </a:solidFill>
              </a:rPr>
              <a:t>INP-cirrus effect leads to </a:t>
            </a:r>
            <a:r>
              <a:rPr lang="en-US" b="1" dirty="0">
                <a:solidFill>
                  <a:srgbClr val="0070C0">
                    <a:alpha val="50000"/>
                  </a:srgbClr>
                </a:solidFill>
              </a:rPr>
              <a:t>reduction in ice crystal number </a:t>
            </a:r>
            <a:r>
              <a:rPr lang="en-US" dirty="0">
                <a:solidFill>
                  <a:schemeClr val="tx1">
                    <a:alpha val="50000"/>
                  </a:schemeClr>
                </a:solidFill>
              </a:rPr>
              <a:t>concentrations, </a:t>
            </a:r>
            <a:r>
              <a:rPr lang="en-US" b="1" dirty="0">
                <a:solidFill>
                  <a:srgbClr val="0070C0">
                    <a:alpha val="50000"/>
                  </a:srgbClr>
                </a:solidFill>
              </a:rPr>
              <a:t>increased sedimentation </a:t>
            </a:r>
            <a:r>
              <a:rPr lang="en-US" dirty="0">
                <a:solidFill>
                  <a:schemeClr val="tx1">
                    <a:alpha val="50000"/>
                  </a:schemeClr>
                </a:solidFill>
              </a:rPr>
              <a:t>of larger ice crystals, thinning of cirrus clouds</a:t>
            </a:r>
            <a:r>
              <a:rPr lang="en-US" sz="1600" dirty="0">
                <a:solidFill>
                  <a:schemeClr val="tx1">
                    <a:alpha val="50000"/>
                  </a:schemeClr>
                </a:solidFill>
              </a:rPr>
              <a:t> </a:t>
            </a:r>
          </a:p>
          <a:p>
            <a:pPr marL="285750" indent="-285750">
              <a:buClr>
                <a:schemeClr val="tx1"/>
              </a:buClr>
              <a:buFont typeface="Wingdings" panose="05000000000000000000" pitchFamily="2" charset="2"/>
              <a:buChar char="Ø"/>
            </a:pPr>
            <a:endParaRPr lang="en-US" sz="500" dirty="0">
              <a:solidFill>
                <a:schemeClr val="tx1">
                  <a:alpha val="50000"/>
                </a:schemeClr>
              </a:solidFill>
            </a:endParaRPr>
          </a:p>
          <a:p>
            <a:pPr marL="285750" indent="-285750">
              <a:buClr>
                <a:schemeClr val="tx1"/>
              </a:buClr>
              <a:buFont typeface="Wingdings" panose="05000000000000000000" pitchFamily="2" charset="2"/>
              <a:buChar char="Ø"/>
            </a:pPr>
            <a:r>
              <a:rPr lang="en-US" b="1" dirty="0">
                <a:solidFill>
                  <a:srgbClr val="0070C0">
                    <a:alpha val="50000"/>
                  </a:srgbClr>
                </a:solidFill>
                <a:sym typeface="Wingdings" panose="05000000000000000000" pitchFamily="2" charset="2"/>
              </a:rPr>
              <a:t>Resulting </a:t>
            </a:r>
            <a:r>
              <a:rPr lang="en-US" b="1" dirty="0">
                <a:solidFill>
                  <a:srgbClr val="0070C0">
                    <a:alpha val="50000"/>
                  </a:srgbClr>
                </a:solidFill>
              </a:rPr>
              <a:t>cooling </a:t>
            </a:r>
            <a:r>
              <a:rPr lang="en-US" dirty="0">
                <a:solidFill>
                  <a:schemeClr val="tx1">
                    <a:alpha val="50000"/>
                  </a:schemeClr>
                </a:solidFill>
              </a:rPr>
              <a:t>effect of </a:t>
            </a:r>
            <a:r>
              <a:rPr lang="en-US" b="1" i="1" dirty="0">
                <a:solidFill>
                  <a:schemeClr val="tx1">
                    <a:alpha val="50000"/>
                  </a:schemeClr>
                </a:solidFill>
              </a:rPr>
              <a:t>-</a:t>
            </a:r>
            <a:r>
              <a:rPr lang="en-US" b="1" dirty="0">
                <a:solidFill>
                  <a:schemeClr val="tx1">
                    <a:alpha val="50000"/>
                  </a:schemeClr>
                </a:solidFill>
              </a:rPr>
              <a:t>28 </a:t>
            </a:r>
            <a:r>
              <a:rPr lang="en-US" b="1" i="1" dirty="0">
                <a:solidFill>
                  <a:schemeClr val="tx1">
                    <a:alpha val="50000"/>
                  </a:schemeClr>
                </a:solidFill>
              </a:rPr>
              <a:t>± </a:t>
            </a:r>
            <a:r>
              <a:rPr lang="en-US" b="1" dirty="0">
                <a:solidFill>
                  <a:schemeClr val="tx1">
                    <a:alpha val="50000"/>
                  </a:schemeClr>
                </a:solidFill>
              </a:rPr>
              <a:t>21 </a:t>
            </a:r>
            <a:r>
              <a:rPr lang="en-US" b="1" dirty="0" err="1">
                <a:solidFill>
                  <a:schemeClr val="tx1">
                    <a:alpha val="50000"/>
                  </a:schemeClr>
                </a:solidFill>
              </a:rPr>
              <a:t>mW</a:t>
            </a:r>
            <a:r>
              <a:rPr lang="en-US" b="1" dirty="0">
                <a:solidFill>
                  <a:schemeClr val="tx1">
                    <a:alpha val="50000"/>
                  </a:schemeClr>
                </a:solidFill>
              </a:rPr>
              <a:t> m</a:t>
            </a:r>
            <a:r>
              <a:rPr lang="en-US" b="1" i="1" baseline="30000" dirty="0">
                <a:solidFill>
                  <a:schemeClr val="tx1">
                    <a:alpha val="50000"/>
                  </a:schemeClr>
                </a:solidFill>
              </a:rPr>
              <a:t>-</a:t>
            </a:r>
            <a:r>
              <a:rPr lang="en-US" b="1" baseline="30000" dirty="0">
                <a:solidFill>
                  <a:schemeClr val="tx1">
                    <a:alpha val="50000"/>
                  </a:schemeClr>
                </a:solidFill>
              </a:rPr>
              <a:t>2</a:t>
            </a:r>
          </a:p>
          <a:p>
            <a:pPr marL="285750" indent="-285750">
              <a:buClr>
                <a:schemeClr val="tx1"/>
              </a:buClr>
              <a:buFont typeface="Wingdings" panose="05000000000000000000" pitchFamily="2" charset="2"/>
              <a:buChar char="Ø"/>
            </a:pPr>
            <a:endParaRPr lang="en-US" sz="500" b="1" baseline="30000" dirty="0">
              <a:solidFill>
                <a:schemeClr val="tx1">
                  <a:alpha val="50000"/>
                </a:schemeClr>
              </a:solidFill>
            </a:endParaRPr>
          </a:p>
          <a:p>
            <a:pPr marL="285750" indent="-285750">
              <a:buClr>
                <a:schemeClr val="tx1"/>
              </a:buClr>
              <a:buFont typeface="Wingdings" panose="05000000000000000000" pitchFamily="2" charset="2"/>
              <a:buChar char="Ø"/>
            </a:pPr>
            <a:r>
              <a:rPr lang="en-US" dirty="0">
                <a:solidFill>
                  <a:schemeClr val="tx1">
                    <a:alpha val="50000"/>
                  </a:schemeClr>
                </a:solidFill>
              </a:rPr>
              <a:t>Assuming an </a:t>
            </a:r>
            <a:r>
              <a:rPr lang="en-US" b="1" dirty="0">
                <a:solidFill>
                  <a:srgbClr val="0070C0">
                    <a:alpha val="50000"/>
                  </a:srgbClr>
                </a:solidFill>
              </a:rPr>
              <a:t>enhanced ice-nucleating potential</a:t>
            </a:r>
            <a:r>
              <a:rPr lang="en-US" dirty="0">
                <a:solidFill>
                  <a:schemeClr val="tx1">
                    <a:alpha val="50000"/>
                  </a:schemeClr>
                </a:solidFill>
              </a:rPr>
              <a:t> of INPs leads to a </a:t>
            </a:r>
            <a:r>
              <a:rPr lang="en-US" b="1" dirty="0">
                <a:solidFill>
                  <a:srgbClr val="0070C0">
                    <a:alpha val="50000"/>
                  </a:srgbClr>
                </a:solidFill>
              </a:rPr>
              <a:t>factor of about 2 larger</a:t>
            </a:r>
            <a:r>
              <a:rPr lang="en-US" dirty="0">
                <a:solidFill>
                  <a:schemeClr val="tx1">
                    <a:alpha val="50000"/>
                  </a:schemeClr>
                </a:solidFill>
              </a:rPr>
              <a:t> INP-cirrus effects:    </a:t>
            </a:r>
            <a:r>
              <a:rPr lang="en-US" b="1" dirty="0">
                <a:solidFill>
                  <a:schemeClr val="tx1">
                    <a:alpha val="50000"/>
                  </a:schemeClr>
                </a:solidFill>
              </a:rPr>
              <a:t>RF = </a:t>
            </a:r>
            <a:r>
              <a:rPr lang="en-US" b="1" i="1" dirty="0">
                <a:solidFill>
                  <a:schemeClr val="tx1">
                    <a:alpha val="50000"/>
                  </a:schemeClr>
                </a:solidFill>
              </a:rPr>
              <a:t>-</a:t>
            </a:r>
            <a:r>
              <a:rPr lang="en-US" b="1" dirty="0">
                <a:solidFill>
                  <a:schemeClr val="tx1">
                    <a:alpha val="50000"/>
                  </a:schemeClr>
                </a:solidFill>
              </a:rPr>
              <a:t>55 </a:t>
            </a:r>
            <a:r>
              <a:rPr lang="en-US" b="1" i="1" dirty="0">
                <a:solidFill>
                  <a:schemeClr val="tx1">
                    <a:alpha val="50000"/>
                  </a:schemeClr>
                </a:solidFill>
              </a:rPr>
              <a:t>± </a:t>
            </a:r>
            <a:r>
              <a:rPr lang="en-US" b="1" dirty="0">
                <a:solidFill>
                  <a:schemeClr val="tx1">
                    <a:alpha val="50000"/>
                  </a:schemeClr>
                </a:solidFill>
              </a:rPr>
              <a:t>31 </a:t>
            </a:r>
            <a:r>
              <a:rPr lang="en-US" b="1" dirty="0" err="1">
                <a:solidFill>
                  <a:schemeClr val="tx1">
                    <a:alpha val="50000"/>
                  </a:schemeClr>
                </a:solidFill>
              </a:rPr>
              <a:t>mW</a:t>
            </a:r>
            <a:r>
              <a:rPr lang="en-US" b="1" dirty="0">
                <a:solidFill>
                  <a:schemeClr val="tx1">
                    <a:alpha val="50000"/>
                  </a:schemeClr>
                </a:solidFill>
              </a:rPr>
              <a:t> m</a:t>
            </a:r>
            <a:r>
              <a:rPr lang="en-US" b="1" i="1" baseline="30000" dirty="0">
                <a:solidFill>
                  <a:schemeClr val="tx1">
                    <a:alpha val="50000"/>
                  </a:schemeClr>
                </a:solidFill>
              </a:rPr>
              <a:t>-</a:t>
            </a:r>
            <a:r>
              <a:rPr lang="en-US" b="1" baseline="30000" dirty="0">
                <a:solidFill>
                  <a:schemeClr val="tx1">
                    <a:alpha val="50000"/>
                  </a:schemeClr>
                </a:solidFill>
              </a:rPr>
              <a:t>2</a:t>
            </a:r>
          </a:p>
          <a:p>
            <a:pPr marL="285750" indent="-285750">
              <a:buClr>
                <a:schemeClr val="tx1"/>
              </a:buClr>
              <a:buFont typeface="Wingdings" panose="05000000000000000000" pitchFamily="2" charset="2"/>
              <a:buChar char="Ø"/>
            </a:pPr>
            <a:endParaRPr lang="en-US" sz="500" b="1" baseline="30000" dirty="0">
              <a:solidFill>
                <a:schemeClr val="tx1">
                  <a:alpha val="50000"/>
                </a:schemeClr>
              </a:solidFill>
            </a:endParaRPr>
          </a:p>
          <a:p>
            <a:pPr marL="285750" indent="-285750">
              <a:buClr>
                <a:schemeClr val="tx1"/>
              </a:buClr>
              <a:buFont typeface="Wingdings" panose="05000000000000000000" pitchFamily="2" charset="2"/>
              <a:buChar char="Ø"/>
            </a:pPr>
            <a:r>
              <a:rPr lang="en-US" dirty="0">
                <a:solidFill>
                  <a:schemeClr val="tx1">
                    <a:alpha val="50000"/>
                  </a:schemeClr>
                </a:solidFill>
              </a:rPr>
              <a:t>increasing the vertical velocity results in </a:t>
            </a:r>
            <a:r>
              <a:rPr lang="en-US" b="1" dirty="0">
                <a:solidFill>
                  <a:srgbClr val="0070C0">
                    <a:alpha val="50000"/>
                  </a:srgbClr>
                </a:solidFill>
              </a:rPr>
              <a:t>larger simulated INP-cirrus effects</a:t>
            </a:r>
            <a:r>
              <a:rPr lang="en-US" dirty="0">
                <a:solidFill>
                  <a:schemeClr val="tx1">
                    <a:alpha val="50000"/>
                  </a:schemeClr>
                </a:solidFill>
              </a:rPr>
              <a:t>, e.g. global RF of </a:t>
            </a:r>
            <a:r>
              <a:rPr lang="en-US" b="1" i="1" dirty="0">
                <a:solidFill>
                  <a:schemeClr val="tx1">
                    <a:alpha val="50000"/>
                  </a:schemeClr>
                </a:solidFill>
              </a:rPr>
              <a:t>-</a:t>
            </a:r>
            <a:r>
              <a:rPr lang="en-US" b="1" dirty="0">
                <a:solidFill>
                  <a:schemeClr val="tx1">
                    <a:alpha val="50000"/>
                  </a:schemeClr>
                </a:solidFill>
              </a:rPr>
              <a:t>42 </a:t>
            </a:r>
            <a:r>
              <a:rPr lang="en-US" b="1" dirty="0" err="1">
                <a:solidFill>
                  <a:schemeClr val="tx1">
                    <a:alpha val="50000"/>
                  </a:schemeClr>
                </a:solidFill>
              </a:rPr>
              <a:t>mW</a:t>
            </a:r>
            <a:r>
              <a:rPr lang="en-US" b="1" dirty="0">
                <a:solidFill>
                  <a:schemeClr val="tx1">
                    <a:alpha val="50000"/>
                  </a:schemeClr>
                </a:solidFill>
              </a:rPr>
              <a:t> m</a:t>
            </a:r>
            <a:r>
              <a:rPr lang="en-US" b="1" i="1" baseline="30000" dirty="0">
                <a:solidFill>
                  <a:schemeClr val="tx1">
                    <a:alpha val="50000"/>
                  </a:schemeClr>
                </a:solidFill>
              </a:rPr>
              <a:t>-</a:t>
            </a:r>
            <a:r>
              <a:rPr lang="en-US" b="1" baseline="30000" dirty="0">
                <a:solidFill>
                  <a:schemeClr val="tx1">
                    <a:alpha val="50000"/>
                  </a:schemeClr>
                </a:solidFill>
              </a:rPr>
              <a:t>2</a:t>
            </a:r>
            <a:r>
              <a:rPr lang="en-US" b="1" dirty="0">
                <a:solidFill>
                  <a:schemeClr val="tx1">
                    <a:alpha val="50000"/>
                  </a:schemeClr>
                </a:solidFill>
              </a:rPr>
              <a:t> </a:t>
            </a:r>
            <a:r>
              <a:rPr lang="en-US" dirty="0">
                <a:solidFill>
                  <a:schemeClr val="tx1">
                    <a:alpha val="50000"/>
                  </a:schemeClr>
                </a:solidFill>
              </a:rPr>
              <a:t>(at 1 cm s</a:t>
            </a:r>
            <a:r>
              <a:rPr lang="en-US" i="1" baseline="30000" dirty="0">
                <a:solidFill>
                  <a:schemeClr val="tx1">
                    <a:alpha val="50000"/>
                  </a:schemeClr>
                </a:solidFill>
              </a:rPr>
              <a:t>-</a:t>
            </a:r>
            <a:r>
              <a:rPr lang="en-US" baseline="30000" dirty="0">
                <a:solidFill>
                  <a:schemeClr val="tx1">
                    <a:alpha val="50000"/>
                  </a:schemeClr>
                </a:solidFill>
              </a:rPr>
              <a:t>1</a:t>
            </a:r>
            <a:r>
              <a:rPr lang="en-US" dirty="0">
                <a:solidFill>
                  <a:schemeClr val="tx1">
                    <a:alpha val="50000"/>
                  </a:schemeClr>
                </a:solidFill>
              </a:rPr>
              <a:t>) </a:t>
            </a:r>
            <a:r>
              <a:rPr lang="en-US" b="1" dirty="0">
                <a:solidFill>
                  <a:schemeClr val="tx1">
                    <a:alpha val="50000"/>
                  </a:schemeClr>
                </a:solidFill>
              </a:rPr>
              <a:t>to </a:t>
            </a:r>
            <a:r>
              <a:rPr lang="en-US" b="1" i="1" dirty="0">
                <a:solidFill>
                  <a:schemeClr val="tx1">
                    <a:alpha val="50000"/>
                  </a:schemeClr>
                </a:solidFill>
              </a:rPr>
              <a:t>-</a:t>
            </a:r>
            <a:r>
              <a:rPr lang="en-US" b="1" dirty="0">
                <a:solidFill>
                  <a:schemeClr val="tx1">
                    <a:alpha val="50000"/>
                  </a:schemeClr>
                </a:solidFill>
              </a:rPr>
              <a:t>340 </a:t>
            </a:r>
            <a:r>
              <a:rPr lang="en-US" b="1" dirty="0" err="1">
                <a:solidFill>
                  <a:schemeClr val="tx1">
                    <a:alpha val="50000"/>
                  </a:schemeClr>
                </a:solidFill>
              </a:rPr>
              <a:t>mW</a:t>
            </a:r>
            <a:r>
              <a:rPr lang="en-US" b="1" dirty="0">
                <a:solidFill>
                  <a:schemeClr val="tx1">
                    <a:alpha val="50000"/>
                  </a:schemeClr>
                </a:solidFill>
              </a:rPr>
              <a:t> m</a:t>
            </a:r>
            <a:r>
              <a:rPr lang="en-US" b="1" i="1" baseline="30000" dirty="0">
                <a:solidFill>
                  <a:schemeClr val="tx1">
                    <a:alpha val="50000"/>
                  </a:schemeClr>
                </a:solidFill>
              </a:rPr>
              <a:t>-</a:t>
            </a:r>
            <a:r>
              <a:rPr lang="en-US" b="1" baseline="30000" dirty="0">
                <a:solidFill>
                  <a:schemeClr val="tx1">
                    <a:alpha val="50000"/>
                  </a:schemeClr>
                </a:solidFill>
              </a:rPr>
              <a:t>2</a:t>
            </a:r>
            <a:r>
              <a:rPr lang="en-US" b="1" dirty="0">
                <a:solidFill>
                  <a:schemeClr val="tx1">
                    <a:alpha val="50000"/>
                  </a:schemeClr>
                </a:solidFill>
              </a:rPr>
              <a:t> </a:t>
            </a:r>
            <a:r>
              <a:rPr lang="en-US" dirty="0">
                <a:solidFill>
                  <a:schemeClr val="tx1">
                    <a:alpha val="50000"/>
                  </a:schemeClr>
                </a:solidFill>
              </a:rPr>
              <a:t>(at 50 cm s</a:t>
            </a:r>
            <a:r>
              <a:rPr lang="en-US" i="1" baseline="30000" dirty="0">
                <a:solidFill>
                  <a:schemeClr val="tx1">
                    <a:alpha val="50000"/>
                  </a:schemeClr>
                </a:solidFill>
              </a:rPr>
              <a:t>-</a:t>
            </a:r>
            <a:r>
              <a:rPr lang="en-US" baseline="30000" dirty="0">
                <a:solidFill>
                  <a:schemeClr val="tx1">
                    <a:alpha val="50000"/>
                  </a:schemeClr>
                </a:solidFill>
              </a:rPr>
              <a:t>1</a:t>
            </a:r>
            <a:r>
              <a:rPr lang="en-US" dirty="0">
                <a:solidFill>
                  <a:schemeClr val="tx1">
                    <a:alpha val="50000"/>
                  </a:schemeClr>
                </a:solidFill>
              </a:rPr>
              <a:t>) </a:t>
            </a:r>
          </a:p>
          <a:p>
            <a:pPr marL="285750" indent="-285750">
              <a:buClr>
                <a:schemeClr val="tx1"/>
              </a:buClr>
              <a:buFont typeface="Wingdings" panose="05000000000000000000" pitchFamily="2" charset="2"/>
              <a:buChar char="Ø"/>
            </a:pPr>
            <a:endParaRPr lang="en-US" sz="500" dirty="0"/>
          </a:p>
          <a:p>
            <a:pPr marL="285750" indent="-285750">
              <a:buClr>
                <a:schemeClr val="tx1"/>
              </a:buClr>
              <a:buFont typeface="Wingdings" panose="05000000000000000000" pitchFamily="2" charset="2"/>
              <a:buChar char="Ø"/>
            </a:pPr>
            <a:r>
              <a:rPr lang="en-US" b="1" dirty="0">
                <a:solidFill>
                  <a:srgbClr val="0070C0"/>
                </a:solidFill>
                <a:sym typeface="Wingdings" panose="05000000000000000000" pitchFamily="2" charset="2"/>
              </a:rPr>
              <a:t>Ammonium sulfate INPs </a:t>
            </a:r>
            <a:r>
              <a:rPr lang="en-US" dirty="0">
                <a:sym typeface="Wingdings" panose="05000000000000000000" pitchFamily="2" charset="2"/>
              </a:rPr>
              <a:t>show a large effect, comparable to the combined effect of </a:t>
            </a:r>
            <a:r>
              <a:rPr lang="en-US" dirty="0"/>
              <a:t>mineral dust and soot</a:t>
            </a:r>
            <a:endParaRPr lang="en-US" b="1" dirty="0"/>
          </a:p>
          <a:p>
            <a:pPr marL="285750" indent="-285750">
              <a:buClr>
                <a:schemeClr val="tx1"/>
              </a:buClr>
              <a:buFont typeface="Wingdings" panose="05000000000000000000" pitchFamily="2" charset="2"/>
              <a:buChar char="Ø"/>
            </a:pPr>
            <a:endParaRPr lang="en-US" b="1" dirty="0"/>
          </a:p>
        </p:txBody>
      </p:sp>
      <p:sp>
        <p:nvSpPr>
          <p:cNvPr id="4" name="Titel 3">
            <a:extLst>
              <a:ext uri="{FF2B5EF4-FFF2-40B4-BE49-F238E27FC236}">
                <a16:creationId xmlns:a16="http://schemas.microsoft.com/office/drawing/2014/main" id="{D435765F-A0C3-4D5D-8E70-08665977DEE9}"/>
              </a:ext>
            </a:extLst>
          </p:cNvPr>
          <p:cNvSpPr>
            <a:spLocks noGrp="1"/>
          </p:cNvSpPr>
          <p:nvPr>
            <p:ph type="title"/>
          </p:nvPr>
        </p:nvSpPr>
        <p:spPr>
          <a:xfrm>
            <a:off x="695326" y="267471"/>
            <a:ext cx="10649068" cy="985286"/>
          </a:xfrm>
        </p:spPr>
        <p:txBody>
          <a:bodyPr/>
          <a:lstStyle/>
          <a:p>
            <a:r>
              <a:rPr lang="en-US" dirty="0"/>
              <a:t>INP-cirrus effects: different INP-types</a:t>
            </a:r>
          </a:p>
        </p:txBody>
      </p:sp>
      <p:sp>
        <p:nvSpPr>
          <p:cNvPr id="2" name="Foliennummernplatzhalter 1">
            <a:extLst>
              <a:ext uri="{FF2B5EF4-FFF2-40B4-BE49-F238E27FC236}">
                <a16:creationId xmlns:a16="http://schemas.microsoft.com/office/drawing/2014/main" id="{C38B631E-31F4-4E60-8AC3-4207ABBC649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DABB7-F9A6-4A4D-9415-296AC5E687F8}" type="slidenum">
              <a:rPr kumimoji="0" lang="de-DE"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E02296D8-99DC-44D7-89AA-F8B9E915865A}"/>
              </a:ext>
            </a:extLst>
          </p:cNvPr>
          <p:cNvSpPr>
            <a:spLocks noGrp="1"/>
          </p:cNvSpPr>
          <p:nvPr>
            <p:ph type="ftr" sz="quarter" idx="18"/>
          </p:nvPr>
        </p:nvSpPr>
        <p:spPr>
          <a:xfrm>
            <a:off x="695325" y="6544945"/>
            <a:ext cx="4114800" cy="257774"/>
          </a:xfrm>
        </p:spPr>
        <p:txBody>
          <a:bodyPr/>
          <a:lstStyle/>
          <a:p>
            <a:r>
              <a:rPr lang="en-US"/>
              <a:t>EGU General Assembly 2024, C. Beer</a:t>
            </a:r>
            <a:endParaRPr lang="de-DE" dirty="0"/>
          </a:p>
        </p:txBody>
      </p:sp>
      <p:sp>
        <p:nvSpPr>
          <p:cNvPr id="72" name="Textfeld 71">
            <a:extLst>
              <a:ext uri="{FF2B5EF4-FFF2-40B4-BE49-F238E27FC236}">
                <a16:creationId xmlns:a16="http://schemas.microsoft.com/office/drawing/2014/main" id="{5BBB84EB-1FF1-4B85-99F7-BA4AE96B58E8}"/>
              </a:ext>
            </a:extLst>
          </p:cNvPr>
          <p:cNvSpPr txBox="1"/>
          <p:nvPr/>
        </p:nvSpPr>
        <p:spPr>
          <a:xfrm>
            <a:off x="9941512" y="6519446"/>
            <a:ext cx="2250488" cy="338554"/>
          </a:xfrm>
          <a:prstGeom prst="rect">
            <a:avLst/>
          </a:prstGeom>
          <a:noFill/>
        </p:spPr>
        <p:txBody>
          <a:bodyPr wrap="none" rtlCol="0">
            <a:spAutoFit/>
          </a:bodyPr>
          <a:lstStyle/>
          <a:p>
            <a:r>
              <a:rPr lang="en-US" sz="1600" b="1" i="1" dirty="0"/>
              <a:t>Beer et al., ACP, 2024</a:t>
            </a:r>
          </a:p>
        </p:txBody>
      </p:sp>
      <p:pic>
        <p:nvPicPr>
          <p:cNvPr id="20" name="Grafik 19">
            <a:extLst>
              <a:ext uri="{FF2B5EF4-FFF2-40B4-BE49-F238E27FC236}">
                <a16:creationId xmlns:a16="http://schemas.microsoft.com/office/drawing/2014/main" id="{B6916862-3C4C-4FD4-8933-89C1B5573BBB}"/>
              </a:ext>
            </a:extLst>
          </p:cNvPr>
          <p:cNvPicPr>
            <a:picLocks noChangeAspect="1"/>
          </p:cNvPicPr>
          <p:nvPr/>
        </p:nvPicPr>
        <p:blipFill>
          <a:blip r:embed="rId3"/>
          <a:stretch>
            <a:fillRect/>
          </a:stretch>
        </p:blipFill>
        <p:spPr>
          <a:xfrm>
            <a:off x="3923976" y="6532390"/>
            <a:ext cx="3835616" cy="270329"/>
          </a:xfrm>
          <a:prstGeom prst="rect">
            <a:avLst/>
          </a:prstGeom>
        </p:spPr>
      </p:pic>
      <p:pic>
        <p:nvPicPr>
          <p:cNvPr id="31" name="Grafik 30">
            <a:extLst>
              <a:ext uri="{FF2B5EF4-FFF2-40B4-BE49-F238E27FC236}">
                <a16:creationId xmlns:a16="http://schemas.microsoft.com/office/drawing/2014/main" id="{600A7CA7-E643-48FD-B02B-9A79348DC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49" y="1094594"/>
            <a:ext cx="4007651" cy="2504153"/>
          </a:xfrm>
          <a:prstGeom prst="rect">
            <a:avLst/>
          </a:prstGeom>
        </p:spPr>
      </p:pic>
      <p:pic>
        <p:nvPicPr>
          <p:cNvPr id="32" name="Grafik 31">
            <a:extLst>
              <a:ext uri="{FF2B5EF4-FFF2-40B4-BE49-F238E27FC236}">
                <a16:creationId xmlns:a16="http://schemas.microsoft.com/office/drawing/2014/main" id="{243DDD75-1C03-4271-8B83-06840F1F2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325" y="3941863"/>
            <a:ext cx="4090175" cy="2577583"/>
          </a:xfrm>
          <a:prstGeom prst="rect">
            <a:avLst/>
          </a:prstGeom>
        </p:spPr>
      </p:pic>
      <p:sp>
        <p:nvSpPr>
          <p:cNvPr id="33" name="Textfeld 32">
            <a:extLst>
              <a:ext uri="{FF2B5EF4-FFF2-40B4-BE49-F238E27FC236}">
                <a16:creationId xmlns:a16="http://schemas.microsoft.com/office/drawing/2014/main" id="{FFC12322-635F-4F95-8A43-82A68F258AE2}"/>
              </a:ext>
            </a:extLst>
          </p:cNvPr>
          <p:cNvSpPr txBox="1"/>
          <p:nvPr/>
        </p:nvSpPr>
        <p:spPr>
          <a:xfrm>
            <a:off x="1697221" y="725262"/>
            <a:ext cx="2820003" cy="369332"/>
          </a:xfrm>
          <a:prstGeom prst="rect">
            <a:avLst/>
          </a:prstGeom>
          <a:noFill/>
        </p:spPr>
        <p:txBody>
          <a:bodyPr wrap="none" rtlCol="0">
            <a:spAutoFit/>
          </a:bodyPr>
          <a:lstStyle/>
          <a:p>
            <a:r>
              <a:rPr lang="en-US" b="1" dirty="0"/>
              <a:t>Mineral dust + BC effect</a:t>
            </a:r>
          </a:p>
        </p:txBody>
      </p:sp>
      <p:sp>
        <p:nvSpPr>
          <p:cNvPr id="34" name="Textfeld 33">
            <a:extLst>
              <a:ext uri="{FF2B5EF4-FFF2-40B4-BE49-F238E27FC236}">
                <a16:creationId xmlns:a16="http://schemas.microsoft.com/office/drawing/2014/main" id="{227176DC-57DF-4090-82D5-A825EACEF3EE}"/>
              </a:ext>
            </a:extLst>
          </p:cNvPr>
          <p:cNvSpPr txBox="1"/>
          <p:nvPr/>
        </p:nvSpPr>
        <p:spPr>
          <a:xfrm>
            <a:off x="927780" y="3598747"/>
            <a:ext cx="4358886" cy="369332"/>
          </a:xfrm>
          <a:prstGeom prst="rect">
            <a:avLst/>
          </a:prstGeom>
          <a:noFill/>
        </p:spPr>
        <p:txBody>
          <a:bodyPr wrap="none" rtlCol="0">
            <a:spAutoFit/>
          </a:bodyPr>
          <a:lstStyle/>
          <a:p>
            <a:r>
              <a:rPr lang="en-US" b="1" dirty="0"/>
              <a:t>Adding ammonium sulfate to DU + BC</a:t>
            </a:r>
          </a:p>
        </p:txBody>
      </p:sp>
    </p:spTree>
    <p:extLst>
      <p:ext uri="{BB962C8B-B14F-4D97-AF65-F5344CB8AC3E}">
        <p14:creationId xmlns:p14="http://schemas.microsoft.com/office/powerpoint/2010/main" val="241584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09A2553F-B9BE-4D4C-845C-5633403659C1}"/>
              </a:ext>
            </a:extLst>
          </p:cNvPr>
          <p:cNvSpPr/>
          <p:nvPr/>
        </p:nvSpPr>
        <p:spPr>
          <a:xfrm>
            <a:off x="5375156" y="1439636"/>
            <a:ext cx="6473543" cy="477419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19" name="Textfeld 18">
            <a:extLst>
              <a:ext uri="{FF2B5EF4-FFF2-40B4-BE49-F238E27FC236}">
                <a16:creationId xmlns:a16="http://schemas.microsoft.com/office/drawing/2014/main" id="{34D31F34-6F51-4E4C-99C1-DB995AE01550}"/>
              </a:ext>
            </a:extLst>
          </p:cNvPr>
          <p:cNvSpPr txBox="1"/>
          <p:nvPr/>
        </p:nvSpPr>
        <p:spPr>
          <a:xfrm>
            <a:off x="5383852" y="1558375"/>
            <a:ext cx="6397470" cy="5134739"/>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en-US" dirty="0">
                <a:solidFill>
                  <a:schemeClr val="tx1">
                    <a:alpha val="50000"/>
                  </a:schemeClr>
                </a:solidFill>
              </a:rPr>
              <a:t>INP-cirrus effect leads to </a:t>
            </a:r>
            <a:r>
              <a:rPr lang="en-US" b="1" dirty="0">
                <a:solidFill>
                  <a:srgbClr val="0070C0">
                    <a:alpha val="50000"/>
                  </a:srgbClr>
                </a:solidFill>
              </a:rPr>
              <a:t>reduction in ice crystal number </a:t>
            </a:r>
            <a:r>
              <a:rPr lang="en-US" dirty="0">
                <a:solidFill>
                  <a:schemeClr val="tx1">
                    <a:alpha val="50000"/>
                  </a:schemeClr>
                </a:solidFill>
              </a:rPr>
              <a:t>concentrations, </a:t>
            </a:r>
            <a:r>
              <a:rPr lang="en-US" b="1" dirty="0">
                <a:solidFill>
                  <a:srgbClr val="0070C0">
                    <a:alpha val="50000"/>
                  </a:srgbClr>
                </a:solidFill>
              </a:rPr>
              <a:t>increased sedimentation </a:t>
            </a:r>
            <a:r>
              <a:rPr lang="en-US" dirty="0">
                <a:solidFill>
                  <a:schemeClr val="tx1">
                    <a:alpha val="50000"/>
                  </a:schemeClr>
                </a:solidFill>
              </a:rPr>
              <a:t>of larger ice crystals, thinning of cirrus clouds</a:t>
            </a:r>
            <a:r>
              <a:rPr lang="en-US" sz="1600" dirty="0">
                <a:solidFill>
                  <a:schemeClr val="tx1">
                    <a:alpha val="50000"/>
                  </a:schemeClr>
                </a:solidFill>
              </a:rPr>
              <a:t> </a:t>
            </a:r>
          </a:p>
          <a:p>
            <a:pPr marL="285750" indent="-285750">
              <a:buClr>
                <a:schemeClr val="tx1"/>
              </a:buClr>
              <a:buFont typeface="Wingdings" panose="05000000000000000000" pitchFamily="2" charset="2"/>
              <a:buChar char="Ø"/>
            </a:pPr>
            <a:endParaRPr lang="en-US" sz="500" dirty="0">
              <a:solidFill>
                <a:schemeClr val="tx1">
                  <a:alpha val="50000"/>
                </a:schemeClr>
              </a:solidFill>
            </a:endParaRPr>
          </a:p>
          <a:p>
            <a:pPr marL="285750" indent="-285750">
              <a:buClr>
                <a:schemeClr val="tx1"/>
              </a:buClr>
              <a:buFont typeface="Wingdings" panose="05000000000000000000" pitchFamily="2" charset="2"/>
              <a:buChar char="Ø"/>
            </a:pPr>
            <a:r>
              <a:rPr lang="en-US" b="1" dirty="0">
                <a:solidFill>
                  <a:srgbClr val="0070C0">
                    <a:alpha val="50000"/>
                  </a:srgbClr>
                </a:solidFill>
                <a:sym typeface="Wingdings" panose="05000000000000000000" pitchFamily="2" charset="2"/>
              </a:rPr>
              <a:t>Resulting </a:t>
            </a:r>
            <a:r>
              <a:rPr lang="en-US" b="1" dirty="0">
                <a:solidFill>
                  <a:srgbClr val="0070C0">
                    <a:alpha val="50000"/>
                  </a:srgbClr>
                </a:solidFill>
              </a:rPr>
              <a:t>cooling </a:t>
            </a:r>
            <a:r>
              <a:rPr lang="en-US" dirty="0">
                <a:solidFill>
                  <a:schemeClr val="tx1">
                    <a:alpha val="50000"/>
                  </a:schemeClr>
                </a:solidFill>
              </a:rPr>
              <a:t>effect of </a:t>
            </a:r>
            <a:r>
              <a:rPr lang="en-US" b="1" i="1" dirty="0">
                <a:solidFill>
                  <a:schemeClr val="tx1">
                    <a:alpha val="50000"/>
                  </a:schemeClr>
                </a:solidFill>
              </a:rPr>
              <a:t>-</a:t>
            </a:r>
            <a:r>
              <a:rPr lang="en-US" b="1" dirty="0">
                <a:solidFill>
                  <a:schemeClr val="tx1">
                    <a:alpha val="50000"/>
                  </a:schemeClr>
                </a:solidFill>
              </a:rPr>
              <a:t>28 </a:t>
            </a:r>
            <a:r>
              <a:rPr lang="en-US" b="1" i="1" dirty="0">
                <a:solidFill>
                  <a:schemeClr val="tx1">
                    <a:alpha val="50000"/>
                  </a:schemeClr>
                </a:solidFill>
              </a:rPr>
              <a:t>± </a:t>
            </a:r>
            <a:r>
              <a:rPr lang="en-US" b="1" dirty="0">
                <a:solidFill>
                  <a:schemeClr val="tx1">
                    <a:alpha val="50000"/>
                  </a:schemeClr>
                </a:solidFill>
              </a:rPr>
              <a:t>21 </a:t>
            </a:r>
            <a:r>
              <a:rPr lang="en-US" b="1" dirty="0" err="1">
                <a:solidFill>
                  <a:schemeClr val="tx1">
                    <a:alpha val="50000"/>
                  </a:schemeClr>
                </a:solidFill>
              </a:rPr>
              <a:t>mW</a:t>
            </a:r>
            <a:r>
              <a:rPr lang="en-US" b="1" dirty="0">
                <a:solidFill>
                  <a:schemeClr val="tx1">
                    <a:alpha val="50000"/>
                  </a:schemeClr>
                </a:solidFill>
              </a:rPr>
              <a:t> m</a:t>
            </a:r>
            <a:r>
              <a:rPr lang="en-US" b="1" i="1" baseline="30000" dirty="0">
                <a:solidFill>
                  <a:schemeClr val="tx1">
                    <a:alpha val="50000"/>
                  </a:schemeClr>
                </a:solidFill>
              </a:rPr>
              <a:t>-</a:t>
            </a:r>
            <a:r>
              <a:rPr lang="en-US" b="1" baseline="30000" dirty="0">
                <a:solidFill>
                  <a:schemeClr val="tx1">
                    <a:alpha val="50000"/>
                  </a:schemeClr>
                </a:solidFill>
              </a:rPr>
              <a:t>2</a:t>
            </a:r>
          </a:p>
          <a:p>
            <a:pPr marL="285750" indent="-285750">
              <a:buClr>
                <a:schemeClr val="tx1"/>
              </a:buClr>
              <a:buFont typeface="Wingdings" panose="05000000000000000000" pitchFamily="2" charset="2"/>
              <a:buChar char="Ø"/>
            </a:pPr>
            <a:endParaRPr lang="en-US" sz="500" b="1" baseline="30000" dirty="0">
              <a:solidFill>
                <a:schemeClr val="tx1">
                  <a:alpha val="50000"/>
                </a:schemeClr>
              </a:solidFill>
            </a:endParaRPr>
          </a:p>
          <a:p>
            <a:pPr marL="285750" indent="-285750">
              <a:buClr>
                <a:schemeClr val="tx1"/>
              </a:buClr>
              <a:buFont typeface="Wingdings" panose="05000000000000000000" pitchFamily="2" charset="2"/>
              <a:buChar char="Ø"/>
            </a:pPr>
            <a:r>
              <a:rPr lang="en-US" dirty="0">
                <a:solidFill>
                  <a:schemeClr val="tx1">
                    <a:alpha val="50000"/>
                  </a:schemeClr>
                </a:solidFill>
              </a:rPr>
              <a:t>Assuming an </a:t>
            </a:r>
            <a:r>
              <a:rPr lang="en-US" b="1" dirty="0">
                <a:solidFill>
                  <a:srgbClr val="0070C0">
                    <a:alpha val="50000"/>
                  </a:srgbClr>
                </a:solidFill>
              </a:rPr>
              <a:t>enhanced ice-nucleating potential</a:t>
            </a:r>
            <a:r>
              <a:rPr lang="en-US" dirty="0">
                <a:solidFill>
                  <a:schemeClr val="tx1">
                    <a:alpha val="50000"/>
                  </a:schemeClr>
                </a:solidFill>
              </a:rPr>
              <a:t> of INPs leads to a </a:t>
            </a:r>
            <a:r>
              <a:rPr lang="en-US" b="1" dirty="0">
                <a:solidFill>
                  <a:srgbClr val="0070C0">
                    <a:alpha val="50000"/>
                  </a:srgbClr>
                </a:solidFill>
              </a:rPr>
              <a:t>factor of about 2 larger</a:t>
            </a:r>
            <a:r>
              <a:rPr lang="en-US" dirty="0">
                <a:solidFill>
                  <a:schemeClr val="tx1">
                    <a:alpha val="50000"/>
                  </a:schemeClr>
                </a:solidFill>
              </a:rPr>
              <a:t> INP-cirrus effects:    </a:t>
            </a:r>
            <a:r>
              <a:rPr lang="en-US" b="1" dirty="0">
                <a:solidFill>
                  <a:schemeClr val="tx1">
                    <a:alpha val="50000"/>
                  </a:schemeClr>
                </a:solidFill>
              </a:rPr>
              <a:t>RF = </a:t>
            </a:r>
            <a:r>
              <a:rPr lang="en-US" b="1" i="1" dirty="0">
                <a:solidFill>
                  <a:schemeClr val="tx1">
                    <a:alpha val="50000"/>
                  </a:schemeClr>
                </a:solidFill>
              </a:rPr>
              <a:t>-</a:t>
            </a:r>
            <a:r>
              <a:rPr lang="en-US" b="1" dirty="0">
                <a:solidFill>
                  <a:schemeClr val="tx1">
                    <a:alpha val="50000"/>
                  </a:schemeClr>
                </a:solidFill>
              </a:rPr>
              <a:t>55 </a:t>
            </a:r>
            <a:r>
              <a:rPr lang="en-US" b="1" i="1" dirty="0">
                <a:solidFill>
                  <a:schemeClr val="tx1">
                    <a:alpha val="50000"/>
                  </a:schemeClr>
                </a:solidFill>
              </a:rPr>
              <a:t>± </a:t>
            </a:r>
            <a:r>
              <a:rPr lang="en-US" b="1" dirty="0">
                <a:solidFill>
                  <a:schemeClr val="tx1">
                    <a:alpha val="50000"/>
                  </a:schemeClr>
                </a:solidFill>
              </a:rPr>
              <a:t>31 </a:t>
            </a:r>
            <a:r>
              <a:rPr lang="en-US" b="1" dirty="0" err="1">
                <a:solidFill>
                  <a:schemeClr val="tx1">
                    <a:alpha val="50000"/>
                  </a:schemeClr>
                </a:solidFill>
              </a:rPr>
              <a:t>mW</a:t>
            </a:r>
            <a:r>
              <a:rPr lang="en-US" b="1" dirty="0">
                <a:solidFill>
                  <a:schemeClr val="tx1">
                    <a:alpha val="50000"/>
                  </a:schemeClr>
                </a:solidFill>
              </a:rPr>
              <a:t> m</a:t>
            </a:r>
            <a:r>
              <a:rPr lang="en-US" b="1" i="1" baseline="30000" dirty="0">
                <a:solidFill>
                  <a:schemeClr val="tx1">
                    <a:alpha val="50000"/>
                  </a:schemeClr>
                </a:solidFill>
              </a:rPr>
              <a:t>-</a:t>
            </a:r>
            <a:r>
              <a:rPr lang="en-US" b="1" baseline="30000" dirty="0">
                <a:solidFill>
                  <a:schemeClr val="tx1">
                    <a:alpha val="50000"/>
                  </a:schemeClr>
                </a:solidFill>
              </a:rPr>
              <a:t>2</a:t>
            </a:r>
          </a:p>
          <a:p>
            <a:pPr marL="285750" indent="-285750">
              <a:buClr>
                <a:schemeClr val="tx1"/>
              </a:buClr>
              <a:buFont typeface="Wingdings" panose="05000000000000000000" pitchFamily="2" charset="2"/>
              <a:buChar char="Ø"/>
            </a:pPr>
            <a:endParaRPr lang="en-US" sz="500" b="1" baseline="30000" dirty="0">
              <a:solidFill>
                <a:schemeClr val="tx1">
                  <a:alpha val="50000"/>
                </a:schemeClr>
              </a:solidFill>
            </a:endParaRPr>
          </a:p>
          <a:p>
            <a:pPr marL="285750" indent="-285750">
              <a:buClr>
                <a:schemeClr val="tx1"/>
              </a:buClr>
              <a:buFont typeface="Wingdings" panose="05000000000000000000" pitchFamily="2" charset="2"/>
              <a:buChar char="Ø"/>
            </a:pPr>
            <a:r>
              <a:rPr lang="en-US" dirty="0">
                <a:solidFill>
                  <a:schemeClr val="tx1">
                    <a:alpha val="50000"/>
                  </a:schemeClr>
                </a:solidFill>
              </a:rPr>
              <a:t>increasing the vertical velocity results in </a:t>
            </a:r>
            <a:r>
              <a:rPr lang="en-US" b="1" dirty="0">
                <a:solidFill>
                  <a:srgbClr val="0070C0">
                    <a:alpha val="50000"/>
                  </a:srgbClr>
                </a:solidFill>
              </a:rPr>
              <a:t>larger simulated INP-cirrus effects</a:t>
            </a:r>
            <a:r>
              <a:rPr lang="en-US" dirty="0">
                <a:solidFill>
                  <a:schemeClr val="tx1">
                    <a:alpha val="50000"/>
                  </a:schemeClr>
                </a:solidFill>
              </a:rPr>
              <a:t>, e.g. global RF of </a:t>
            </a:r>
            <a:r>
              <a:rPr lang="en-US" b="1" i="1" dirty="0">
                <a:solidFill>
                  <a:schemeClr val="tx1">
                    <a:alpha val="50000"/>
                  </a:schemeClr>
                </a:solidFill>
              </a:rPr>
              <a:t>-</a:t>
            </a:r>
            <a:r>
              <a:rPr lang="en-US" b="1" dirty="0">
                <a:solidFill>
                  <a:schemeClr val="tx1">
                    <a:alpha val="50000"/>
                  </a:schemeClr>
                </a:solidFill>
              </a:rPr>
              <a:t>42 </a:t>
            </a:r>
            <a:r>
              <a:rPr lang="en-US" b="1" dirty="0" err="1">
                <a:solidFill>
                  <a:schemeClr val="tx1">
                    <a:alpha val="50000"/>
                  </a:schemeClr>
                </a:solidFill>
              </a:rPr>
              <a:t>mW</a:t>
            </a:r>
            <a:r>
              <a:rPr lang="en-US" b="1" dirty="0">
                <a:solidFill>
                  <a:schemeClr val="tx1">
                    <a:alpha val="50000"/>
                  </a:schemeClr>
                </a:solidFill>
              </a:rPr>
              <a:t> m</a:t>
            </a:r>
            <a:r>
              <a:rPr lang="en-US" b="1" i="1" baseline="30000" dirty="0">
                <a:solidFill>
                  <a:schemeClr val="tx1">
                    <a:alpha val="50000"/>
                  </a:schemeClr>
                </a:solidFill>
              </a:rPr>
              <a:t>-</a:t>
            </a:r>
            <a:r>
              <a:rPr lang="en-US" b="1" baseline="30000" dirty="0">
                <a:solidFill>
                  <a:schemeClr val="tx1">
                    <a:alpha val="50000"/>
                  </a:schemeClr>
                </a:solidFill>
              </a:rPr>
              <a:t>2</a:t>
            </a:r>
            <a:r>
              <a:rPr lang="en-US" b="1" dirty="0">
                <a:solidFill>
                  <a:schemeClr val="tx1">
                    <a:alpha val="50000"/>
                  </a:schemeClr>
                </a:solidFill>
              </a:rPr>
              <a:t> </a:t>
            </a:r>
            <a:r>
              <a:rPr lang="en-US" dirty="0">
                <a:solidFill>
                  <a:schemeClr val="tx1">
                    <a:alpha val="50000"/>
                  </a:schemeClr>
                </a:solidFill>
              </a:rPr>
              <a:t>(at 1 cm s</a:t>
            </a:r>
            <a:r>
              <a:rPr lang="en-US" i="1" baseline="30000" dirty="0">
                <a:solidFill>
                  <a:schemeClr val="tx1">
                    <a:alpha val="50000"/>
                  </a:schemeClr>
                </a:solidFill>
              </a:rPr>
              <a:t>-</a:t>
            </a:r>
            <a:r>
              <a:rPr lang="en-US" baseline="30000" dirty="0">
                <a:solidFill>
                  <a:schemeClr val="tx1">
                    <a:alpha val="50000"/>
                  </a:schemeClr>
                </a:solidFill>
              </a:rPr>
              <a:t>1</a:t>
            </a:r>
            <a:r>
              <a:rPr lang="en-US" dirty="0">
                <a:solidFill>
                  <a:schemeClr val="tx1">
                    <a:alpha val="50000"/>
                  </a:schemeClr>
                </a:solidFill>
              </a:rPr>
              <a:t>) </a:t>
            </a:r>
            <a:r>
              <a:rPr lang="en-US" b="1" dirty="0">
                <a:solidFill>
                  <a:schemeClr val="tx1">
                    <a:alpha val="50000"/>
                  </a:schemeClr>
                </a:solidFill>
              </a:rPr>
              <a:t>to </a:t>
            </a:r>
            <a:r>
              <a:rPr lang="en-US" b="1" i="1" dirty="0">
                <a:solidFill>
                  <a:schemeClr val="tx1">
                    <a:alpha val="50000"/>
                  </a:schemeClr>
                </a:solidFill>
              </a:rPr>
              <a:t>-</a:t>
            </a:r>
            <a:r>
              <a:rPr lang="en-US" b="1" dirty="0">
                <a:solidFill>
                  <a:schemeClr val="tx1">
                    <a:alpha val="50000"/>
                  </a:schemeClr>
                </a:solidFill>
              </a:rPr>
              <a:t>340 </a:t>
            </a:r>
            <a:r>
              <a:rPr lang="en-US" b="1" dirty="0" err="1">
                <a:solidFill>
                  <a:schemeClr val="tx1">
                    <a:alpha val="50000"/>
                  </a:schemeClr>
                </a:solidFill>
              </a:rPr>
              <a:t>mW</a:t>
            </a:r>
            <a:r>
              <a:rPr lang="en-US" b="1" dirty="0">
                <a:solidFill>
                  <a:schemeClr val="tx1">
                    <a:alpha val="50000"/>
                  </a:schemeClr>
                </a:solidFill>
              </a:rPr>
              <a:t> m</a:t>
            </a:r>
            <a:r>
              <a:rPr lang="en-US" b="1" i="1" baseline="30000" dirty="0">
                <a:solidFill>
                  <a:schemeClr val="tx1">
                    <a:alpha val="50000"/>
                  </a:schemeClr>
                </a:solidFill>
              </a:rPr>
              <a:t>-</a:t>
            </a:r>
            <a:r>
              <a:rPr lang="en-US" b="1" baseline="30000" dirty="0">
                <a:solidFill>
                  <a:schemeClr val="tx1">
                    <a:alpha val="50000"/>
                  </a:schemeClr>
                </a:solidFill>
              </a:rPr>
              <a:t>2</a:t>
            </a:r>
            <a:r>
              <a:rPr lang="en-US" b="1" dirty="0">
                <a:solidFill>
                  <a:schemeClr val="tx1">
                    <a:alpha val="50000"/>
                  </a:schemeClr>
                </a:solidFill>
              </a:rPr>
              <a:t> </a:t>
            </a:r>
            <a:r>
              <a:rPr lang="en-US" dirty="0">
                <a:solidFill>
                  <a:schemeClr val="tx1">
                    <a:alpha val="50000"/>
                  </a:schemeClr>
                </a:solidFill>
              </a:rPr>
              <a:t>(at 50 cm s</a:t>
            </a:r>
            <a:r>
              <a:rPr lang="en-US" i="1" baseline="30000" dirty="0">
                <a:solidFill>
                  <a:schemeClr val="tx1">
                    <a:alpha val="50000"/>
                  </a:schemeClr>
                </a:solidFill>
              </a:rPr>
              <a:t>-</a:t>
            </a:r>
            <a:r>
              <a:rPr lang="en-US" baseline="30000" dirty="0">
                <a:solidFill>
                  <a:schemeClr val="tx1">
                    <a:alpha val="50000"/>
                  </a:schemeClr>
                </a:solidFill>
              </a:rPr>
              <a:t>1</a:t>
            </a:r>
            <a:r>
              <a:rPr lang="en-US" dirty="0">
                <a:solidFill>
                  <a:schemeClr val="tx1">
                    <a:alpha val="50000"/>
                  </a:schemeClr>
                </a:solidFill>
              </a:rPr>
              <a:t>) </a:t>
            </a:r>
          </a:p>
          <a:p>
            <a:pPr marL="285750" indent="-285750">
              <a:buClr>
                <a:schemeClr val="tx1"/>
              </a:buClr>
              <a:buFont typeface="Wingdings" panose="05000000000000000000" pitchFamily="2" charset="2"/>
              <a:buChar char="Ø"/>
            </a:pPr>
            <a:endParaRPr lang="en-US" sz="500" dirty="0">
              <a:solidFill>
                <a:schemeClr val="tx1">
                  <a:alpha val="50000"/>
                </a:schemeClr>
              </a:solidFill>
            </a:endParaRPr>
          </a:p>
          <a:p>
            <a:pPr marL="285750" indent="-285750">
              <a:buClr>
                <a:schemeClr val="tx1"/>
              </a:buClr>
              <a:buFont typeface="Wingdings" panose="05000000000000000000" pitchFamily="2" charset="2"/>
              <a:buChar char="Ø"/>
            </a:pPr>
            <a:r>
              <a:rPr lang="en-US" b="1" dirty="0">
                <a:solidFill>
                  <a:srgbClr val="0070C0">
                    <a:alpha val="50000"/>
                  </a:srgbClr>
                </a:solidFill>
                <a:sym typeface="Wingdings" panose="05000000000000000000" pitchFamily="2" charset="2"/>
              </a:rPr>
              <a:t>Ammonium sulfate INPs </a:t>
            </a:r>
            <a:r>
              <a:rPr lang="en-US" dirty="0">
                <a:solidFill>
                  <a:schemeClr val="tx1">
                    <a:alpha val="50000"/>
                  </a:schemeClr>
                </a:solidFill>
                <a:sym typeface="Wingdings" panose="05000000000000000000" pitchFamily="2" charset="2"/>
              </a:rPr>
              <a:t>show a large effect, comparable to the combined effect of </a:t>
            </a:r>
            <a:r>
              <a:rPr lang="en-US" dirty="0">
                <a:solidFill>
                  <a:schemeClr val="tx1">
                    <a:alpha val="50000"/>
                  </a:schemeClr>
                </a:solidFill>
              </a:rPr>
              <a:t>mineral dust and soot</a:t>
            </a:r>
          </a:p>
          <a:p>
            <a:pPr marL="285750" indent="-285750">
              <a:buClr>
                <a:schemeClr val="tx1"/>
              </a:buClr>
              <a:buFont typeface="Wingdings" panose="05000000000000000000" pitchFamily="2" charset="2"/>
              <a:buChar char="Ø"/>
            </a:pPr>
            <a:endParaRPr lang="en-US" sz="500" dirty="0"/>
          </a:p>
          <a:p>
            <a:pPr marL="285750" indent="-285750">
              <a:buClr>
                <a:schemeClr val="tx1"/>
              </a:buClr>
              <a:buFont typeface="Wingdings" panose="05000000000000000000" pitchFamily="2" charset="2"/>
              <a:buChar char="Ø"/>
            </a:pPr>
            <a:r>
              <a:rPr lang="en-US" dirty="0">
                <a:sym typeface="Wingdings" panose="05000000000000000000" pitchFamily="2" charset="2"/>
              </a:rPr>
              <a:t>The </a:t>
            </a:r>
            <a:r>
              <a:rPr lang="en-US" b="1" dirty="0">
                <a:solidFill>
                  <a:srgbClr val="0070C0"/>
                </a:solidFill>
                <a:sym typeface="Wingdings" panose="05000000000000000000" pitchFamily="2" charset="2"/>
              </a:rPr>
              <a:t>anthropogenic INP-cirrus-forcing</a:t>
            </a:r>
            <a:r>
              <a:rPr lang="en-US" dirty="0">
                <a:sym typeface="Wingdings" panose="05000000000000000000" pitchFamily="2" charset="2"/>
              </a:rPr>
              <a:t> is </a:t>
            </a:r>
            <a:r>
              <a:rPr lang="en-US" b="1" dirty="0"/>
              <a:t>-29 </a:t>
            </a:r>
            <a:r>
              <a:rPr lang="en-US" b="1" dirty="0" err="1"/>
              <a:t>mW</a:t>
            </a:r>
            <a:r>
              <a:rPr lang="en-US" b="1" dirty="0"/>
              <a:t> m</a:t>
            </a:r>
            <a:r>
              <a:rPr lang="en-US" b="1" baseline="30000" dirty="0"/>
              <a:t>-2</a:t>
            </a:r>
            <a:r>
              <a:rPr lang="en-US" dirty="0"/>
              <a:t>, which is </a:t>
            </a:r>
            <a:r>
              <a:rPr lang="en-US" b="1" dirty="0">
                <a:solidFill>
                  <a:srgbClr val="0070C0"/>
                </a:solidFill>
              </a:rPr>
              <a:t>small</a:t>
            </a:r>
            <a:r>
              <a:rPr lang="en-US" b="1" dirty="0">
                <a:solidFill>
                  <a:srgbClr val="00658B"/>
                </a:solidFill>
              </a:rPr>
              <a:t> </a:t>
            </a:r>
            <a:r>
              <a:rPr lang="en-US" b="1" dirty="0">
                <a:solidFill>
                  <a:srgbClr val="0070C0"/>
                </a:solidFill>
              </a:rPr>
              <a:t>compared to the total ERF due to aerosol-cloud interactions</a:t>
            </a:r>
            <a:r>
              <a:rPr lang="en-US" dirty="0"/>
              <a:t> (</a:t>
            </a:r>
            <a:r>
              <a:rPr lang="en-US" b="1" i="1" dirty="0"/>
              <a:t>-</a:t>
            </a:r>
            <a:r>
              <a:rPr lang="en-US" b="1" dirty="0"/>
              <a:t>1</a:t>
            </a:r>
            <a:r>
              <a:rPr lang="en-US" b="1" i="1" dirty="0"/>
              <a:t>.</a:t>
            </a:r>
            <a:r>
              <a:rPr lang="en-US" b="1" dirty="0"/>
              <a:t>0 </a:t>
            </a:r>
            <a:r>
              <a:rPr lang="en-US" b="1" i="1" dirty="0"/>
              <a:t>± </a:t>
            </a:r>
            <a:r>
              <a:rPr lang="en-US" b="1" dirty="0"/>
              <a:t>0</a:t>
            </a:r>
            <a:r>
              <a:rPr lang="en-US" b="1" i="1" dirty="0"/>
              <a:t>.</a:t>
            </a:r>
            <a:r>
              <a:rPr lang="en-US" b="1" dirty="0"/>
              <a:t>7 W m</a:t>
            </a:r>
            <a:r>
              <a:rPr lang="en-US" b="1" i="1" baseline="30000" dirty="0"/>
              <a:t>-</a:t>
            </a:r>
            <a:r>
              <a:rPr lang="en-US" b="1" baseline="30000" dirty="0"/>
              <a:t>2</a:t>
            </a:r>
            <a:r>
              <a:rPr lang="en-US" dirty="0"/>
              <a:t>, IPCC-AR6)</a:t>
            </a:r>
            <a:endParaRPr lang="en-US" b="1" dirty="0"/>
          </a:p>
          <a:p>
            <a:pPr marL="285750" indent="-285750">
              <a:buClr>
                <a:schemeClr val="tx1"/>
              </a:buClr>
              <a:buFont typeface="Wingdings" panose="05000000000000000000" pitchFamily="2" charset="2"/>
              <a:buChar char="Ø"/>
            </a:pPr>
            <a:endParaRPr lang="en-US" b="1" dirty="0"/>
          </a:p>
          <a:p>
            <a:pPr marL="285750" indent="-285750">
              <a:buClr>
                <a:schemeClr val="tx1"/>
              </a:buClr>
              <a:buFont typeface="Wingdings" panose="05000000000000000000" pitchFamily="2" charset="2"/>
              <a:buChar char="Ø"/>
            </a:pPr>
            <a:endParaRPr lang="en-US" b="1" dirty="0"/>
          </a:p>
        </p:txBody>
      </p:sp>
      <p:sp>
        <p:nvSpPr>
          <p:cNvPr id="4" name="Titel 3">
            <a:extLst>
              <a:ext uri="{FF2B5EF4-FFF2-40B4-BE49-F238E27FC236}">
                <a16:creationId xmlns:a16="http://schemas.microsoft.com/office/drawing/2014/main" id="{D435765F-A0C3-4D5D-8E70-08665977DEE9}"/>
              </a:ext>
            </a:extLst>
          </p:cNvPr>
          <p:cNvSpPr>
            <a:spLocks noGrp="1"/>
          </p:cNvSpPr>
          <p:nvPr>
            <p:ph type="title"/>
          </p:nvPr>
        </p:nvSpPr>
        <p:spPr>
          <a:xfrm>
            <a:off x="695326" y="267471"/>
            <a:ext cx="10649068" cy="985286"/>
          </a:xfrm>
        </p:spPr>
        <p:txBody>
          <a:bodyPr/>
          <a:lstStyle/>
          <a:p>
            <a:r>
              <a:rPr lang="en-US" dirty="0"/>
              <a:t>INP-cirrus effects: anthropogenic INPs</a:t>
            </a:r>
          </a:p>
        </p:txBody>
      </p:sp>
      <p:sp>
        <p:nvSpPr>
          <p:cNvPr id="2" name="Foliennummernplatzhalter 1">
            <a:extLst>
              <a:ext uri="{FF2B5EF4-FFF2-40B4-BE49-F238E27FC236}">
                <a16:creationId xmlns:a16="http://schemas.microsoft.com/office/drawing/2014/main" id="{C38B631E-31F4-4E60-8AC3-4207ABBC649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DABB7-F9A6-4A4D-9415-296AC5E687F8}" type="slidenum">
              <a:rPr kumimoji="0" lang="de-DE"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E02296D8-99DC-44D7-89AA-F8B9E915865A}"/>
              </a:ext>
            </a:extLst>
          </p:cNvPr>
          <p:cNvSpPr>
            <a:spLocks noGrp="1"/>
          </p:cNvSpPr>
          <p:nvPr>
            <p:ph type="ftr" sz="quarter" idx="18"/>
          </p:nvPr>
        </p:nvSpPr>
        <p:spPr>
          <a:xfrm>
            <a:off x="695325" y="6544945"/>
            <a:ext cx="4114800" cy="257774"/>
          </a:xfrm>
        </p:spPr>
        <p:txBody>
          <a:bodyPr/>
          <a:lstStyle/>
          <a:p>
            <a:r>
              <a:rPr lang="en-US"/>
              <a:t>EGU General Assembly 2024, C. Beer</a:t>
            </a:r>
            <a:endParaRPr lang="de-DE" dirty="0"/>
          </a:p>
        </p:txBody>
      </p:sp>
      <p:sp>
        <p:nvSpPr>
          <p:cNvPr id="72" name="Textfeld 71">
            <a:extLst>
              <a:ext uri="{FF2B5EF4-FFF2-40B4-BE49-F238E27FC236}">
                <a16:creationId xmlns:a16="http://schemas.microsoft.com/office/drawing/2014/main" id="{5BBB84EB-1FF1-4B85-99F7-BA4AE96B58E8}"/>
              </a:ext>
            </a:extLst>
          </p:cNvPr>
          <p:cNvSpPr txBox="1"/>
          <p:nvPr/>
        </p:nvSpPr>
        <p:spPr>
          <a:xfrm>
            <a:off x="9941512" y="6519446"/>
            <a:ext cx="2250488" cy="338554"/>
          </a:xfrm>
          <a:prstGeom prst="rect">
            <a:avLst/>
          </a:prstGeom>
          <a:noFill/>
        </p:spPr>
        <p:txBody>
          <a:bodyPr wrap="none" rtlCol="0">
            <a:spAutoFit/>
          </a:bodyPr>
          <a:lstStyle/>
          <a:p>
            <a:r>
              <a:rPr lang="en-US" sz="1600" b="1" i="1" dirty="0"/>
              <a:t>Beer et al., ACP, 2024</a:t>
            </a:r>
          </a:p>
        </p:txBody>
      </p:sp>
      <p:pic>
        <p:nvPicPr>
          <p:cNvPr id="20" name="Grafik 19">
            <a:extLst>
              <a:ext uri="{FF2B5EF4-FFF2-40B4-BE49-F238E27FC236}">
                <a16:creationId xmlns:a16="http://schemas.microsoft.com/office/drawing/2014/main" id="{B6916862-3C4C-4FD4-8933-89C1B5573BBB}"/>
              </a:ext>
            </a:extLst>
          </p:cNvPr>
          <p:cNvPicPr>
            <a:picLocks noChangeAspect="1"/>
          </p:cNvPicPr>
          <p:nvPr/>
        </p:nvPicPr>
        <p:blipFill>
          <a:blip r:embed="rId3"/>
          <a:stretch>
            <a:fillRect/>
          </a:stretch>
        </p:blipFill>
        <p:spPr>
          <a:xfrm>
            <a:off x="3923976" y="6532390"/>
            <a:ext cx="3835616" cy="270329"/>
          </a:xfrm>
          <a:prstGeom prst="rect">
            <a:avLst/>
          </a:prstGeom>
        </p:spPr>
      </p:pic>
      <p:grpSp>
        <p:nvGrpSpPr>
          <p:cNvPr id="9" name="Gruppieren 8">
            <a:extLst>
              <a:ext uri="{FF2B5EF4-FFF2-40B4-BE49-F238E27FC236}">
                <a16:creationId xmlns:a16="http://schemas.microsoft.com/office/drawing/2014/main" id="{77186CA9-1C09-4951-8ABE-E9FA582D21D7}"/>
              </a:ext>
            </a:extLst>
          </p:cNvPr>
          <p:cNvGrpSpPr/>
          <p:nvPr/>
        </p:nvGrpSpPr>
        <p:grpSpPr>
          <a:xfrm>
            <a:off x="358817" y="1407167"/>
            <a:ext cx="4787816" cy="2986250"/>
            <a:chOff x="1002735" y="4002054"/>
            <a:chExt cx="4014876" cy="2504153"/>
          </a:xfrm>
        </p:grpSpPr>
        <p:pic>
          <p:nvPicPr>
            <p:cNvPr id="10" name="Grafik 9">
              <a:extLst>
                <a:ext uri="{FF2B5EF4-FFF2-40B4-BE49-F238E27FC236}">
                  <a16:creationId xmlns:a16="http://schemas.microsoft.com/office/drawing/2014/main" id="{500DC954-75A0-4891-B8F8-E1D5C6CAA2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735" y="4002054"/>
              <a:ext cx="4014876" cy="2504153"/>
            </a:xfrm>
            <a:prstGeom prst="rect">
              <a:avLst/>
            </a:prstGeom>
          </p:spPr>
        </p:pic>
        <p:pic>
          <p:nvPicPr>
            <p:cNvPr id="11" name="Grafik 10">
              <a:extLst>
                <a:ext uri="{FF2B5EF4-FFF2-40B4-BE49-F238E27FC236}">
                  <a16:creationId xmlns:a16="http://schemas.microsoft.com/office/drawing/2014/main" id="{13BB1C75-0F17-4790-A0B9-E4ADF1CFD717}"/>
                </a:ext>
              </a:extLst>
            </p:cNvPr>
            <p:cNvPicPr>
              <a:picLocks noChangeAspect="1"/>
            </p:cNvPicPr>
            <p:nvPr/>
          </p:nvPicPr>
          <p:blipFill>
            <a:blip r:embed="rId5"/>
            <a:stretch>
              <a:fillRect/>
            </a:stretch>
          </p:blipFill>
          <p:spPr>
            <a:xfrm>
              <a:off x="2590800" y="4248151"/>
              <a:ext cx="2343692" cy="175918"/>
            </a:xfrm>
            <a:prstGeom prst="rect">
              <a:avLst/>
            </a:prstGeom>
          </p:spPr>
        </p:pic>
      </p:grpSp>
      <p:sp>
        <p:nvSpPr>
          <p:cNvPr id="13" name="Textfeld 12">
            <a:extLst>
              <a:ext uri="{FF2B5EF4-FFF2-40B4-BE49-F238E27FC236}">
                <a16:creationId xmlns:a16="http://schemas.microsoft.com/office/drawing/2014/main" id="{8FA92578-F861-4418-8E4B-227D5C4CBFD5}"/>
              </a:ext>
            </a:extLst>
          </p:cNvPr>
          <p:cNvSpPr txBox="1"/>
          <p:nvPr/>
        </p:nvSpPr>
        <p:spPr>
          <a:xfrm>
            <a:off x="695325" y="691358"/>
            <a:ext cx="9618852" cy="369332"/>
          </a:xfrm>
          <a:prstGeom prst="rect">
            <a:avLst/>
          </a:prstGeom>
          <a:noFill/>
        </p:spPr>
        <p:txBody>
          <a:bodyPr wrap="none" rtlCol="0">
            <a:spAutoFit/>
          </a:bodyPr>
          <a:lstStyle/>
          <a:p>
            <a:r>
              <a:rPr lang="en-US" b="1" dirty="0"/>
              <a:t>Total INP-cirrus effect: Present-day (2014) and pre-industrial (1750) aerosol conditions</a:t>
            </a:r>
          </a:p>
        </p:txBody>
      </p:sp>
      <p:grpSp>
        <p:nvGrpSpPr>
          <p:cNvPr id="6" name="Gruppieren 5">
            <a:extLst>
              <a:ext uri="{FF2B5EF4-FFF2-40B4-BE49-F238E27FC236}">
                <a16:creationId xmlns:a16="http://schemas.microsoft.com/office/drawing/2014/main" id="{4809CA78-9803-4D00-8BD2-3F91E3929BE8}"/>
              </a:ext>
            </a:extLst>
          </p:cNvPr>
          <p:cNvGrpSpPr/>
          <p:nvPr/>
        </p:nvGrpSpPr>
        <p:grpSpPr>
          <a:xfrm>
            <a:off x="621375" y="4686892"/>
            <a:ext cx="4467327" cy="1526936"/>
            <a:chOff x="621375" y="4686892"/>
            <a:chExt cx="4467327" cy="1526936"/>
          </a:xfrm>
        </p:grpSpPr>
        <p:sp>
          <p:nvSpPr>
            <p:cNvPr id="14" name="Rechteck 13">
              <a:extLst>
                <a:ext uri="{FF2B5EF4-FFF2-40B4-BE49-F238E27FC236}">
                  <a16:creationId xmlns:a16="http://schemas.microsoft.com/office/drawing/2014/main" id="{2C2673A9-E2A9-4E9E-A538-2E9E2656D99D}"/>
                </a:ext>
              </a:extLst>
            </p:cNvPr>
            <p:cNvSpPr/>
            <p:nvPr/>
          </p:nvSpPr>
          <p:spPr>
            <a:xfrm>
              <a:off x="621375" y="4686892"/>
              <a:ext cx="4451307" cy="1526936"/>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dirty="0">
                <a:solidFill>
                  <a:schemeClr val="tx1"/>
                </a:solidFill>
                <a:latin typeface="Arial" pitchFamily="34" charset="0"/>
                <a:cs typeface="Arial" pitchFamily="34" charset="0"/>
              </a:endParaRPr>
            </a:p>
          </p:txBody>
        </p:sp>
        <p:sp>
          <p:nvSpPr>
            <p:cNvPr id="3" name="Textfeld 2">
              <a:extLst>
                <a:ext uri="{FF2B5EF4-FFF2-40B4-BE49-F238E27FC236}">
                  <a16:creationId xmlns:a16="http://schemas.microsoft.com/office/drawing/2014/main" id="{B73C27B7-A70F-471D-A356-62CADAD1F2E6}"/>
                </a:ext>
              </a:extLst>
            </p:cNvPr>
            <p:cNvSpPr txBox="1"/>
            <p:nvPr/>
          </p:nvSpPr>
          <p:spPr>
            <a:xfrm>
              <a:off x="637394" y="4785126"/>
              <a:ext cx="4451308" cy="1384995"/>
            </a:xfrm>
            <a:prstGeom prst="rect">
              <a:avLst/>
            </a:prstGeom>
            <a:noFill/>
          </p:spPr>
          <p:txBody>
            <a:bodyPr wrap="square" rtlCol="0">
              <a:spAutoFit/>
            </a:bodyPr>
            <a:lstStyle/>
            <a:p>
              <a:r>
                <a:rPr lang="en-US" sz="1600" b="1" dirty="0"/>
                <a:t>What’s next?</a:t>
              </a:r>
            </a:p>
            <a:p>
              <a:endParaRPr lang="en-US" sz="400" dirty="0"/>
            </a:p>
            <a:p>
              <a:pPr marL="285750" indent="-285750">
                <a:buClr>
                  <a:schemeClr val="tx1"/>
                </a:buClr>
                <a:buFont typeface="Wingdings" panose="05000000000000000000" pitchFamily="2" charset="2"/>
                <a:buChar char="Ø"/>
              </a:pPr>
              <a:r>
                <a:rPr lang="en-US" sz="1600" b="1" dirty="0">
                  <a:solidFill>
                    <a:srgbClr val="0070C0"/>
                  </a:solidFill>
                </a:rPr>
                <a:t>Combined</a:t>
              </a:r>
              <a:r>
                <a:rPr lang="en-US" sz="1600" dirty="0"/>
                <a:t> analysis of </a:t>
              </a:r>
              <a:r>
                <a:rPr lang="en-US" sz="1600" b="1" dirty="0">
                  <a:solidFill>
                    <a:srgbClr val="0070C0"/>
                  </a:solidFill>
                </a:rPr>
                <a:t>model results and aircraft measurements</a:t>
              </a:r>
              <a:r>
                <a:rPr lang="en-US" sz="1600" dirty="0"/>
                <a:t> (CIRRUS-HL campaign) to investigate INP-effects on cirrus clouds</a:t>
              </a:r>
            </a:p>
          </p:txBody>
        </p:sp>
      </p:grpSp>
    </p:spTree>
    <p:extLst>
      <p:ext uri="{BB962C8B-B14F-4D97-AF65-F5344CB8AC3E}">
        <p14:creationId xmlns:p14="http://schemas.microsoft.com/office/powerpoint/2010/main" val="357433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DLR">
      <a:dk1>
        <a:srgbClr val="000000"/>
      </a:dk1>
      <a:lt1>
        <a:srgbClr val="FFFFFF"/>
      </a:lt1>
      <a:dk2>
        <a:srgbClr val="464646"/>
      </a:dk2>
      <a:lt2>
        <a:srgbClr val="FFFFFF"/>
      </a:lt2>
      <a:accent1>
        <a:srgbClr val="00658B"/>
      </a:accent1>
      <a:accent2>
        <a:srgbClr val="F8DE53"/>
      </a:accent2>
      <a:accent3>
        <a:srgbClr val="0094A8"/>
      </a:accent3>
      <a:accent4>
        <a:srgbClr val="B7D260"/>
      </a:accent4>
      <a:accent5>
        <a:srgbClr val="5F98CB"/>
      </a:accent5>
      <a:accent6>
        <a:srgbClr val="B1B1B1"/>
      </a:accent6>
      <a:hlink>
        <a:srgbClr val="00B0F0"/>
      </a:hlink>
      <a:folHlink>
        <a:srgbClr val="0065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u 1">
      <a:srgbClr val="00658B"/>
    </a:custClr>
    <a:custClr name="Blau 2">
      <a:srgbClr val="3B98CB"/>
    </a:custClr>
    <a:custClr name="Blau 3">
      <a:srgbClr val="6CB9DC"/>
    </a:custClr>
    <a:custClr name="Blau 4">
      <a:srgbClr val="A7D3EC"/>
    </a:custClr>
    <a:custClr name="Blau 5">
      <a:srgbClr val="D1E8FA"/>
    </a:custClr>
    <a:custClr name="Gelb 1">
      <a:srgbClr val="D2AE3D"/>
    </a:custClr>
    <a:custClr name="Gelb 2">
      <a:srgbClr val="F2CD51"/>
    </a:custClr>
    <a:custClr name="Gelb 3">
      <a:srgbClr val="F8DE53"/>
    </a:custClr>
    <a:custClr name="Gelb 4">
      <a:srgbClr val="FCEA7A"/>
    </a:custClr>
    <a:custClr name="Gelb 5">
      <a:srgbClr val="FFF8BE"/>
    </a:custClr>
    <a:custClr name="Grün 1">
      <a:srgbClr val="82A043"/>
    </a:custClr>
    <a:custClr name="Grün 2">
      <a:srgbClr val="A6BF51"/>
    </a:custClr>
    <a:custClr name="Grün 3">
      <a:srgbClr val="CAD55C"/>
    </a:custClr>
    <a:custClr name="Grün 4">
      <a:srgbClr val="D9DF78"/>
    </a:custClr>
    <a:custClr name="Grün 5">
      <a:srgbClr val="E6EAAF"/>
    </a:custClr>
    <a:custClr name="Grau 1">
      <a:srgbClr val="666666"/>
    </a:custClr>
    <a:custClr name="Grau 2">
      <a:srgbClr val="868585"/>
    </a:custClr>
    <a:custClr name="Grau 3">
      <a:srgbClr val="B1B1B1"/>
    </a:custClr>
    <a:custClr name="Grau 4">
      <a:srgbClr val="CFCFCF"/>
    </a:custClr>
    <a:custClr name="Grau 5">
      <a:srgbClr val="EBEBEB"/>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195D884632E141A31F7D761F6E485C" ma:contentTypeVersion="0" ma:contentTypeDescription="Ein neues Dokument erstellen." ma:contentTypeScope="" ma:versionID="9daabd7d30de69ccc7dee681bb6f5d66">
  <xsd:schema xmlns:xsd="http://www.w3.org/2001/XMLSchema" xmlns:xs="http://www.w3.org/2001/XMLSchema" xmlns:p="http://schemas.microsoft.com/office/2006/metadata/properties" targetNamespace="http://schemas.microsoft.com/office/2006/metadata/properties" ma:root="true" ma:fieldsID="b686dcd11d120f5ddbaa988a62e2b00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E938EF-1A9B-4C17-8E3F-3408AED88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66D7757-6EF8-42C2-BE38-7A8DD329CC8D}">
  <ds:schemaRefs>
    <ds:schemaRef ds:uri="http://schemas.microsoft.com/office/2006/documentManagement/types"/>
    <ds:schemaRef ds:uri="http://schemas.openxmlformats.org/package/2006/metadata/core-properties"/>
    <ds:schemaRef ds:uri="http://www.w3.org/XML/1998/namespace"/>
    <ds:schemaRef ds:uri="http://purl.org/dc/elements/1.1/"/>
    <ds:schemaRef ds:uri="http://purl.org/dc/terms/"/>
    <ds:schemaRef ds:uri="http://schemas.microsoft.com/office/2006/metadata/propertie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C81228C8-762E-40A3-BA05-9DFB7F2A98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1468</Words>
  <Application>Microsoft Office PowerPoint</Application>
  <PresentationFormat>Breitbild</PresentationFormat>
  <Paragraphs>198</Paragraphs>
  <Slides>13</Slides>
  <Notes>12</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13</vt:i4>
      </vt:variant>
    </vt:vector>
  </HeadingPairs>
  <TitlesOfParts>
    <vt:vector size="24" baseType="lpstr">
      <vt:lpstr>ＭＳ Ｐゴシック</vt:lpstr>
      <vt:lpstr>Arial</vt:lpstr>
      <vt:lpstr>Calibri</vt:lpstr>
      <vt:lpstr>CMR9</vt:lpstr>
      <vt:lpstr>Frutiger 45 Light</vt:lpstr>
      <vt:lpstr>NimbusRomNo9L-Regu</vt:lpstr>
      <vt:lpstr>Tahoma</vt:lpstr>
      <vt:lpstr>Wingdings</vt:lpstr>
      <vt:lpstr>Wingdings 3</vt:lpstr>
      <vt:lpstr>ヒラギノ角ゴ Pro W3</vt:lpstr>
      <vt:lpstr>Office</vt:lpstr>
      <vt:lpstr>PowerPoint-Präsentation</vt:lpstr>
      <vt:lpstr>Motivation</vt:lpstr>
      <vt:lpstr>Aerosol-cirrus interactions in the climate model</vt:lpstr>
      <vt:lpstr>Global climatology of INPs under cirrus conditions</vt:lpstr>
      <vt:lpstr>INP-cirrus effects</vt:lpstr>
      <vt:lpstr>INP-cirrus effects: variation of freezing properties of INPs</vt:lpstr>
      <vt:lpstr>INP-cirrus effects: sensitivity to dynamical forcing (updrafts)</vt:lpstr>
      <vt:lpstr>INP-cirrus effects: different INP-types</vt:lpstr>
      <vt:lpstr>INP-cirrus effects: anthropogenic INPs</vt:lpstr>
      <vt:lpstr>Backup: Global aerosol climate model: MADE3 in EMAC</vt:lpstr>
      <vt:lpstr>Backup: INP-cirrus effects; geographical distributions</vt:lpstr>
      <vt:lpstr>Backup: Variation of parametrized vertical velocity</vt:lpstr>
      <vt:lpstr>Backup: Impact of model nudging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Beer, Christof Gerhard</cp:lastModifiedBy>
  <cp:revision>451</cp:revision>
  <dcterms:created xsi:type="dcterms:W3CDTF">2022-03-24T21:12:41Z</dcterms:created>
  <dcterms:modified xsi:type="dcterms:W3CDTF">2024-04-12T12:02:22Z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0x01010074195D884632E141A31F7D761F6E485C</vt:lpwstr>
  </property>
  <property fmtid="{D5CDD505-2E9C-101B-9397-08002B2CF9AE}" pid="3" name="_dlc_DocIdItemGuid">
    <vt:lpwstr>5c6082ca-e65d-4333-a2fc-431e75cd89e9</vt:lpwstr>
  </property>
</Properties>
</file>