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51206400" cy="32918400"/>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480">
          <p15:clr>
            <a:srgbClr val="A4A3A4"/>
          </p15:clr>
        </p15:guide>
        <p15:guide id="2" orient="horz" pos="2640">
          <p15:clr>
            <a:srgbClr val="A4A3A4"/>
          </p15:clr>
        </p15:guide>
        <p15:guide id="3" orient="horz" pos="3984" userDrawn="1">
          <p15:clr>
            <a:srgbClr val="A4A3A4"/>
          </p15:clr>
        </p15:guide>
        <p15:guide id="4" orient="horz" pos="20208">
          <p15:clr>
            <a:srgbClr val="A4A3A4"/>
          </p15:clr>
        </p15:guide>
        <p15:guide id="5" pos="576">
          <p15:clr>
            <a:srgbClr val="A4A3A4"/>
          </p15:clr>
        </p15:guide>
        <p15:guide id="6" pos="7968" userDrawn="1">
          <p15:clr>
            <a:srgbClr val="A4A3A4"/>
          </p15:clr>
        </p15:guide>
        <p15:guide id="7" pos="8352" userDrawn="1">
          <p15:clr>
            <a:srgbClr val="A4A3A4"/>
          </p15:clr>
        </p15:guide>
        <p15:guide id="8" pos="16032" userDrawn="1">
          <p15:clr>
            <a:srgbClr val="A4A3A4"/>
          </p15:clr>
        </p15:guide>
        <p15:guide id="9" pos="16368" userDrawn="1">
          <p15:clr>
            <a:srgbClr val="A4A3A4"/>
          </p15:clr>
        </p15:guide>
        <p15:guide id="10" pos="23712" userDrawn="1">
          <p15:clr>
            <a:srgbClr val="A4A3A4"/>
          </p15:clr>
        </p15:guide>
        <p15:guide id="11" pos="24288">
          <p15:clr>
            <a:srgbClr val="A4A3A4"/>
          </p15:clr>
        </p15:guide>
        <p15:guide id="12" pos="316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E9"/>
    <a:srgbClr val="0018FF"/>
    <a:srgbClr val="0057EA"/>
    <a:srgbClr val="FCF6E0"/>
    <a:srgbClr val="F5F7E4"/>
    <a:srgbClr val="FFFFFF"/>
    <a:srgbClr val="256447"/>
    <a:srgbClr val="F2F2D7"/>
    <a:srgbClr val="F7EEE5"/>
    <a:srgbClr val="F0F5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3F477-BB9C-6143-9BAA-1C05275FE055}" v="4" dt="2024-04-12T08:53:27.137"/>
    <p1510:client id="{1C8DC29C-0A84-F848-86EE-6AB298E3798C}" v="12" dt="2024-04-11T15:48:21.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04" autoAdjust="0"/>
    <p:restoredTop sz="94247" autoAdjust="0"/>
  </p:normalViewPr>
  <p:slideViewPr>
    <p:cSldViewPr>
      <p:cViewPr varScale="1">
        <p:scale>
          <a:sx n="44" d="100"/>
          <a:sy n="44" d="100"/>
        </p:scale>
        <p:origin x="1736" y="320"/>
      </p:cViewPr>
      <p:guideLst>
        <p:guide orient="horz" pos="480"/>
        <p:guide orient="horz" pos="2640"/>
        <p:guide orient="horz" pos="3984"/>
        <p:guide orient="horz" pos="20208"/>
        <p:guide pos="576"/>
        <p:guide pos="7968"/>
        <p:guide pos="8352"/>
        <p:guide pos="16032"/>
        <p:guide pos="16368"/>
        <p:guide pos="23712"/>
        <p:guide pos="24288"/>
        <p:guide pos="31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28" d="100"/>
          <a:sy n="28" d="100"/>
        </p:scale>
        <p:origin x="-2126" y="-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9"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D26A6-29A0-9845-AF8F-56A422CD977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645E8E12-FF6A-C144-B074-2D2BADE6A0FD}">
      <dgm:prSet custT="1"/>
      <dgm:spPr>
        <a:solidFill>
          <a:srgbClr val="008FE9">
            <a:alpha val="74902"/>
          </a:srgbClr>
        </a:solidFill>
      </dgm:spPr>
      <dgm:t>
        <a:bodyPr/>
        <a:lstStyle/>
        <a:p>
          <a:r>
            <a:rPr lang="en-GB" sz="2800" b="1" dirty="0">
              <a:latin typeface="Helvetica Neue" panose="02000503000000020004" pitchFamily="2" charset="0"/>
              <a:ea typeface="Helvetica Neue" panose="02000503000000020004" pitchFamily="2" charset="0"/>
              <a:cs typeface="Helvetica Neue" panose="02000503000000020004" pitchFamily="2" charset="0"/>
            </a:rPr>
            <a:t>C</a:t>
          </a:r>
          <a:r>
            <a:rPr lang="en-CH" sz="2800" b="1" dirty="0">
              <a:latin typeface="Helvetica Neue" panose="02000503000000020004" pitchFamily="2" charset="0"/>
              <a:ea typeface="Helvetica Neue" panose="02000503000000020004" pitchFamily="2" charset="0"/>
              <a:cs typeface="Helvetica Neue" panose="02000503000000020004" pitchFamily="2" charset="0"/>
            </a:rPr>
            <a:t>0-Vehicle Noise</a:t>
          </a:r>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dgm:t>
    </dgm:pt>
    <dgm:pt modelId="{7EFD4AE4-CF92-8947-8021-B53C97CDAC42}" type="parTrans" cxnId="{18F48821-A5E7-FF4A-BC0A-C634B9EFE622}">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DF08C26B-14B3-2A45-A8D5-B37403279F6E}" type="sibTrans" cxnId="{18F48821-A5E7-FF4A-BC0A-C634B9EFE622}">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D9FBFA19-0676-5A46-8AF4-E3FD0A986AD3}">
      <dgm:prSet custT="1"/>
      <dgm:spPr>
        <a:solidFill>
          <a:srgbClr val="FDEBBE">
            <a:alpha val="75028"/>
          </a:srgbClr>
        </a:solidFill>
      </dgm:spPr>
      <dgm:t>
        <a:bodyPr/>
        <a:lstStyle/>
        <a:p>
          <a:r>
            <a:rPr lang="en-CH"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C1-</a:t>
          </a:r>
          <a:r>
            <a:rPr lang="en-US"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Ambient</a:t>
          </a:r>
          <a:r>
            <a:rPr lang="en-CH"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Noise</a:t>
          </a:r>
          <a:endParaRPr lang="en-CN" sz="280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1419FB2F-BD23-344F-A180-74A78ACFEF6D}" type="parTrans" cxnId="{02A726C1-4DB3-6342-B94C-6394FEFD6FB8}">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59AB454A-7693-A442-B77D-07041660FB24}" type="sibTrans" cxnId="{02A726C1-4DB3-6342-B94C-6394FEFD6FB8}">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D4B3570C-FA14-E047-AAF2-A48D2E492261}">
      <dgm:prSet custT="1"/>
      <dgm:spPr>
        <a:solidFill>
          <a:srgbClr val="008FE9">
            <a:alpha val="28784"/>
          </a:srgbClr>
        </a:solidFill>
        <a:ln>
          <a:solidFill>
            <a:schemeClr val="tx1">
              <a:alpha val="90000"/>
            </a:schemeClr>
          </a:solidFill>
        </a:ln>
      </dgm:spPr>
      <dgm:t>
        <a:bodyPr/>
        <a:lstStyle/>
        <a:p>
          <a:r>
            <a:rPr lang="en-GB" sz="2800" dirty="0">
              <a:latin typeface="Arial" panose="020B0604020202020204" pitchFamily="34" charset="0"/>
              <a:ea typeface="Helvetica Neue" panose="02000503000000020004" pitchFamily="2" charset="0"/>
              <a:cs typeface="Arial" panose="020B0604020202020204" pitchFamily="34" charset="0"/>
            </a:rPr>
            <a:t>With coherence along channels of more consistent texture</a:t>
          </a:r>
          <a:endParaRPr lang="en-CN" sz="2800" dirty="0">
            <a:latin typeface="Arial" panose="020B0604020202020204" pitchFamily="34" charset="0"/>
            <a:ea typeface="Helvetica Neue" panose="02000503000000020004" pitchFamily="2" charset="0"/>
            <a:cs typeface="Arial" panose="020B0604020202020204" pitchFamily="34" charset="0"/>
          </a:endParaRPr>
        </a:p>
      </dgm:t>
    </dgm:pt>
    <dgm:pt modelId="{0293256C-CCEE-BC4D-9476-C83C0418493C}" type="parTrans" cxnId="{36EB619D-DEEB-1B46-8586-1249AC853EC0}">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E782B6A1-79E2-7349-A251-BD2F4CDA387E}" type="sibTrans" cxnId="{36EB619D-DEEB-1B46-8586-1249AC853EC0}">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B36C5CB4-8D18-B542-9325-9764F336EEA6}">
      <dgm:prSet custT="1"/>
      <dgm:spPr>
        <a:solidFill>
          <a:srgbClr val="BD4D54">
            <a:alpha val="81780"/>
          </a:srgbClr>
        </a:solidFill>
      </dgm:spPr>
      <dgm:t>
        <a:bodyPr/>
        <a:lstStyle/>
        <a:p>
          <a:r>
            <a:rPr lang="en-CH" sz="2800" b="1" dirty="0">
              <a:latin typeface="Helvetica Neue" panose="02000503000000020004" pitchFamily="2" charset="0"/>
              <a:ea typeface="Helvetica Neue" panose="02000503000000020004" pitchFamily="2" charset="0"/>
              <a:cs typeface="Helvetica Neue" panose="02000503000000020004" pitchFamily="2" charset="0"/>
            </a:rPr>
            <a:t>C2-</a:t>
          </a:r>
          <a:r>
            <a:rPr lang="en-GB" sz="2800" b="1" dirty="0">
              <a:latin typeface="Helvetica Neue" panose="02000503000000020004" pitchFamily="2" charset="0"/>
              <a:ea typeface="Helvetica Neue" panose="02000503000000020004" pitchFamily="2" charset="0"/>
              <a:cs typeface="Helvetica Neue" panose="02000503000000020004" pitchFamily="2" charset="0"/>
            </a:rPr>
            <a:t>Rock-slope failures</a:t>
          </a:r>
          <a:endParaRPr lang="en-CN" sz="2800">
            <a:latin typeface="Helvetica Neue" panose="02000503000000020004" pitchFamily="2" charset="0"/>
            <a:ea typeface="Helvetica Neue" panose="02000503000000020004" pitchFamily="2" charset="0"/>
            <a:cs typeface="Helvetica Neue" panose="02000503000000020004" pitchFamily="2" charset="0"/>
          </a:endParaRPr>
        </a:p>
      </dgm:t>
    </dgm:pt>
    <dgm:pt modelId="{04F843E1-942B-C847-AA56-61A558078EF1}" type="parTrans" cxnId="{2F33CBE5-D6A4-C243-811D-751882545B39}">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318A3D96-EE8D-9345-B848-A71E6D6D15EB}" type="sibTrans" cxnId="{2F33CBE5-D6A4-C243-811D-751882545B39}">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8C281D5D-B179-6944-944B-2EA7CBDB816C}">
      <dgm:prSet custT="1"/>
      <dgm:spPr>
        <a:solidFill>
          <a:srgbClr val="FDEBBE">
            <a:alpha val="22000"/>
          </a:srgbClr>
        </a:solidFill>
        <a:ln>
          <a:solidFill>
            <a:schemeClr val="tx1">
              <a:alpha val="90000"/>
            </a:schemeClr>
          </a:solidFill>
        </a:ln>
      </dgm:spPr>
      <dgm:t>
        <a:bodyPr/>
        <a:lstStyle/>
        <a:p>
          <a:r>
            <a:rPr lang="en-GB" sz="2800" dirty="0">
              <a:latin typeface="Helvetica Neue" panose="02000503000000020004" pitchFamily="2" charset="0"/>
              <a:ea typeface="Helvetica Neue" panose="02000503000000020004" pitchFamily="2" charset="0"/>
              <a:cs typeface="Helvetica Neue" panose="02000503000000020004" pitchFamily="2" charset="0"/>
            </a:rPr>
            <a:t>With minimal or no inter-channel coherence</a:t>
          </a:r>
          <a:endParaRPr lang="en-CN" sz="2800">
            <a:latin typeface="Helvetica Neue" panose="02000503000000020004" pitchFamily="2" charset="0"/>
            <a:ea typeface="Helvetica Neue" panose="02000503000000020004" pitchFamily="2" charset="0"/>
            <a:cs typeface="Helvetica Neue" panose="02000503000000020004" pitchFamily="2" charset="0"/>
          </a:endParaRPr>
        </a:p>
      </dgm:t>
    </dgm:pt>
    <dgm:pt modelId="{7FE7E2F8-A6A2-3B4C-9B9E-4C6F965AA2B3}" type="parTrans" cxnId="{E439F174-13C9-B540-8A51-8DA62B69D23B}">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8D95622D-2305-A742-9298-2E9DC02BFF47}" type="sibTrans" cxnId="{E439F174-13C9-B540-8A51-8DA62B69D23B}">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8D6F02F3-B60B-F041-AD62-B777198929E6}">
      <dgm:prSet custT="1"/>
      <dgm:spPr>
        <a:solidFill>
          <a:srgbClr val="E88E2A">
            <a:alpha val="63922"/>
          </a:srgbClr>
        </a:solidFill>
      </dgm:spPr>
      <dgm:t>
        <a:bodyPr/>
        <a:lstStyle/>
        <a:p>
          <a:r>
            <a:rPr lang="en-CH" sz="2800" b="1" dirty="0">
              <a:latin typeface="Helvetica Neue" panose="02000503000000020004" pitchFamily="2" charset="0"/>
              <a:ea typeface="Helvetica Neue" panose="02000503000000020004" pitchFamily="2" charset="0"/>
              <a:cs typeface="Helvetica Neue" panose="02000503000000020004" pitchFamily="2" charset="0"/>
            </a:rPr>
            <a:t>C3-</a:t>
          </a:r>
          <a:r>
            <a:rPr lang="en-US" sz="2800" b="1" dirty="0">
              <a:latin typeface="Helvetica Neue" panose="02000503000000020004" pitchFamily="2" charset="0"/>
              <a:ea typeface="Helvetica Neue" panose="02000503000000020004" pitchFamily="2" charset="0"/>
              <a:cs typeface="Helvetica Neue" panose="02000503000000020004" pitchFamily="2" charset="0"/>
            </a:rPr>
            <a:t>Special Noise</a:t>
          </a:r>
          <a:endParaRPr lang="en-CN" sz="2800">
            <a:latin typeface="Helvetica Neue" panose="02000503000000020004" pitchFamily="2" charset="0"/>
            <a:ea typeface="Helvetica Neue" panose="02000503000000020004" pitchFamily="2" charset="0"/>
            <a:cs typeface="Helvetica Neue" panose="02000503000000020004" pitchFamily="2" charset="0"/>
          </a:endParaRPr>
        </a:p>
      </dgm:t>
    </dgm:pt>
    <dgm:pt modelId="{E857D4C7-59CE-B142-9198-A859A04EC2BB}" type="parTrans" cxnId="{46D4C806-9C8C-8344-BC85-D0F75810D218}">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F4F70B2E-CB74-6E4C-B6BD-1733A7D7390D}" type="sibTrans" cxnId="{46D4C806-9C8C-8344-BC85-D0F75810D218}">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A0CF0B08-C3EE-114A-82A5-52B06571A19D}">
      <dgm:prSet custT="1"/>
      <dgm:spPr>
        <a:solidFill>
          <a:srgbClr val="BD4D54">
            <a:alpha val="28512"/>
          </a:srgbClr>
        </a:solidFill>
        <a:ln>
          <a:solidFill>
            <a:schemeClr val="tx1">
              <a:alpha val="90000"/>
            </a:schemeClr>
          </a:solidFill>
        </a:ln>
      </dgm:spPr>
      <dgm:t>
        <a:bodyPr/>
        <a:lstStyle/>
        <a:p>
          <a:r>
            <a:rPr lang="en-GB" sz="2800" b="0" i="0" dirty="0">
              <a:latin typeface="Arial" panose="020B0604020202020204" pitchFamily="34" charset="0"/>
              <a:cs typeface="Arial" panose="020B0604020202020204" pitchFamily="34" charset="0"/>
            </a:rPr>
            <a:t>With more complex and scattered coherence patterns</a:t>
          </a:r>
          <a:endParaRPr lang="en-CN" sz="2800">
            <a:latin typeface="Arial" panose="020B0604020202020204" pitchFamily="34" charset="0"/>
            <a:ea typeface="Helvetica Neue" panose="02000503000000020004" pitchFamily="2" charset="0"/>
            <a:cs typeface="Arial" panose="020B0604020202020204" pitchFamily="34" charset="0"/>
          </a:endParaRPr>
        </a:p>
      </dgm:t>
    </dgm:pt>
    <dgm:pt modelId="{B2ABF911-923B-B44A-BA15-5BD93725C007}" type="parTrans" cxnId="{EF7C5794-7E38-334D-9133-D244E6E7A57F}">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1DC6819E-E088-EE45-8BEF-E165E4347645}" type="sibTrans" cxnId="{EF7C5794-7E38-334D-9133-D244E6E7A57F}">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D94E4575-3D00-0B4C-A7A5-84E010143751}">
      <dgm:prSet custT="1"/>
      <dgm:spPr>
        <a:solidFill>
          <a:srgbClr val="E88E2A">
            <a:alpha val="29661"/>
          </a:srgbClr>
        </a:solidFill>
        <a:ln>
          <a:solidFill>
            <a:schemeClr val="tx1">
              <a:alpha val="90000"/>
            </a:schemeClr>
          </a:solidFill>
        </a:ln>
      </dgm:spPr>
      <dgm: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With predominant energy around 4 Hz </a:t>
          </a:r>
          <a:endParaRPr lang="en-CN" sz="2800">
            <a:latin typeface="Helvetica Neue" panose="02000503000000020004" pitchFamily="2" charset="0"/>
            <a:ea typeface="Helvetica Neue" panose="02000503000000020004" pitchFamily="2" charset="0"/>
            <a:cs typeface="Helvetica Neue" panose="02000503000000020004" pitchFamily="2" charset="0"/>
          </a:endParaRPr>
        </a:p>
      </dgm:t>
    </dgm:pt>
    <dgm:pt modelId="{673F96CB-C5B8-BE49-9FE4-59C264D8B80E}" type="parTrans" cxnId="{11D1AC3D-B021-0943-AE57-0AF95E36D8EA}">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E03EEF25-9D31-3747-B43E-44507F71FA77}" type="sibTrans" cxnId="{11D1AC3D-B021-0943-AE57-0AF95E36D8EA}">
      <dgm:prSet/>
      <dgm:spPr/>
      <dgm:t>
        <a:bodyPr/>
        <a:lstStyle/>
        <a:p>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275E8A03-7499-544C-B9F0-5B6E8E6D1115}" type="pres">
      <dgm:prSet presAssocID="{66AD26A6-29A0-9845-AF8F-56A422CD977D}" presName="Name0" presStyleCnt="0">
        <dgm:presLayoutVars>
          <dgm:dir/>
          <dgm:animLvl val="lvl"/>
          <dgm:resizeHandles val="exact"/>
        </dgm:presLayoutVars>
      </dgm:prSet>
      <dgm:spPr/>
    </dgm:pt>
    <dgm:pt modelId="{2C96D622-486A-E748-8CD8-7D041E633F3B}" type="pres">
      <dgm:prSet presAssocID="{645E8E12-FF6A-C144-B074-2D2BADE6A0FD}" presName="linNode" presStyleCnt="0"/>
      <dgm:spPr/>
    </dgm:pt>
    <dgm:pt modelId="{EDAF4FE7-03F4-8548-B6F3-5B2990A96253}" type="pres">
      <dgm:prSet presAssocID="{645E8E12-FF6A-C144-B074-2D2BADE6A0FD}" presName="parentText" presStyleLbl="node1" presStyleIdx="0" presStyleCnt="4" custScaleX="98796" custScaleY="11294" custLinFactNeighborX="2245" custLinFactNeighborY="-12234">
        <dgm:presLayoutVars>
          <dgm:chMax val="1"/>
          <dgm:bulletEnabled val="1"/>
        </dgm:presLayoutVars>
      </dgm:prSet>
      <dgm:spPr>
        <a:prstGeom prst="rect">
          <a:avLst/>
        </a:prstGeom>
      </dgm:spPr>
    </dgm:pt>
    <dgm:pt modelId="{8B687347-190A-B244-A0A5-01DB02CBE6FE}" type="pres">
      <dgm:prSet presAssocID="{645E8E12-FF6A-C144-B074-2D2BADE6A0FD}" presName="descendantText" presStyleLbl="alignAccFollowNode1" presStyleIdx="0" presStyleCnt="4" custScaleX="88842" custScaleY="19903" custLinFactNeighborX="-2841" custLinFactNeighborY="-12399">
        <dgm:presLayoutVars>
          <dgm:bulletEnabled val="1"/>
        </dgm:presLayoutVars>
      </dgm:prSet>
      <dgm:spPr/>
    </dgm:pt>
    <dgm:pt modelId="{BD1EC2A0-17B9-664B-911F-0660584D1A03}" type="pres">
      <dgm:prSet presAssocID="{DF08C26B-14B3-2A45-A8D5-B37403279F6E}" presName="sp" presStyleCnt="0"/>
      <dgm:spPr/>
    </dgm:pt>
    <dgm:pt modelId="{2DDEBAC9-19DA-F44A-B3CB-FB871674ED22}" type="pres">
      <dgm:prSet presAssocID="{D9FBFA19-0676-5A46-8AF4-E3FD0A986AD3}" presName="linNode" presStyleCnt="0"/>
      <dgm:spPr/>
    </dgm:pt>
    <dgm:pt modelId="{ED179572-46BA-474B-A15E-3C08128EFDF7}" type="pres">
      <dgm:prSet presAssocID="{D9FBFA19-0676-5A46-8AF4-E3FD0A986AD3}" presName="parentText" presStyleLbl="node1" presStyleIdx="1" presStyleCnt="4" custScaleY="11294" custLinFactNeighborX="2268" custLinFactNeighborY="-4198">
        <dgm:presLayoutVars>
          <dgm:chMax val="1"/>
          <dgm:bulletEnabled val="1"/>
        </dgm:presLayoutVars>
      </dgm:prSet>
      <dgm:spPr>
        <a:prstGeom prst="rect">
          <a:avLst/>
        </a:prstGeom>
      </dgm:spPr>
    </dgm:pt>
    <dgm:pt modelId="{C9472022-9557-C748-B7FE-B34F8B06B06B}" type="pres">
      <dgm:prSet presAssocID="{D9FBFA19-0676-5A46-8AF4-E3FD0A986AD3}" presName="descendantText" presStyleLbl="alignAccFollowNode1" presStyleIdx="1" presStyleCnt="4" custScaleX="88992" custScaleY="15240" custLinFactNeighborX="-4076" custLinFactNeighborY="-4687">
        <dgm:presLayoutVars>
          <dgm:bulletEnabled val="1"/>
        </dgm:presLayoutVars>
      </dgm:prSet>
      <dgm:spPr/>
    </dgm:pt>
    <dgm:pt modelId="{5FAF6D97-7CFA-FE48-AA35-B4B9F0D3F34E}" type="pres">
      <dgm:prSet presAssocID="{59AB454A-7693-A442-B77D-07041660FB24}" presName="sp" presStyleCnt="0"/>
      <dgm:spPr/>
    </dgm:pt>
    <dgm:pt modelId="{181290AF-8935-304D-943C-278BCA75764A}" type="pres">
      <dgm:prSet presAssocID="{B36C5CB4-8D18-B542-9325-9764F336EEA6}" presName="linNode" presStyleCnt="0"/>
      <dgm:spPr/>
    </dgm:pt>
    <dgm:pt modelId="{7338CBCA-D18E-AF40-AD8C-2F5F8A915B87}" type="pres">
      <dgm:prSet presAssocID="{B36C5CB4-8D18-B542-9325-9764F336EEA6}" presName="parentText" presStyleLbl="node1" presStyleIdx="2" presStyleCnt="4" custScaleY="11294" custLinFactNeighborX="2268" custLinFactNeighborY="5359">
        <dgm:presLayoutVars>
          <dgm:chMax val="1"/>
          <dgm:bulletEnabled val="1"/>
        </dgm:presLayoutVars>
      </dgm:prSet>
      <dgm:spPr>
        <a:prstGeom prst="rect">
          <a:avLst/>
        </a:prstGeom>
      </dgm:spPr>
    </dgm:pt>
    <dgm:pt modelId="{F1366A4F-6E8E-D347-8DF8-F5DCC94D0C9D}" type="pres">
      <dgm:prSet presAssocID="{B36C5CB4-8D18-B542-9325-9764F336EEA6}" presName="descendantText" presStyleLbl="alignAccFollowNode1" presStyleIdx="2" presStyleCnt="4" custScaleX="87291" custScaleY="15752" custLinFactNeighborX="-568" custLinFactNeighborY="7874">
        <dgm:presLayoutVars>
          <dgm:bulletEnabled val="1"/>
        </dgm:presLayoutVars>
      </dgm:prSet>
      <dgm:spPr/>
    </dgm:pt>
    <dgm:pt modelId="{3C3992D7-D151-9649-82D2-81B76B0E3E98}" type="pres">
      <dgm:prSet presAssocID="{318A3D96-EE8D-9345-B848-A71E6D6D15EB}" presName="sp" presStyleCnt="0"/>
      <dgm:spPr/>
    </dgm:pt>
    <dgm:pt modelId="{DA0F5904-EE13-FB49-B0FA-B2BE9965EA35}" type="pres">
      <dgm:prSet presAssocID="{8D6F02F3-B60B-F041-AD62-B777198929E6}" presName="linNode" presStyleCnt="0"/>
      <dgm:spPr/>
    </dgm:pt>
    <dgm:pt modelId="{5BF8339D-99FC-6840-AF95-00D62B60A8B0}" type="pres">
      <dgm:prSet presAssocID="{8D6F02F3-B60B-F041-AD62-B777198929E6}" presName="parentText" presStyleLbl="node1" presStyleIdx="3" presStyleCnt="4" custScaleY="11294" custLinFactNeighborX="2130" custLinFactNeighborY="14153">
        <dgm:presLayoutVars>
          <dgm:chMax val="1"/>
          <dgm:bulletEnabled val="1"/>
        </dgm:presLayoutVars>
      </dgm:prSet>
      <dgm:spPr>
        <a:prstGeom prst="rect">
          <a:avLst/>
        </a:prstGeom>
      </dgm:spPr>
    </dgm:pt>
    <dgm:pt modelId="{0A70DFEC-5D04-134E-A18B-CBBBD213E382}" type="pres">
      <dgm:prSet presAssocID="{8D6F02F3-B60B-F041-AD62-B777198929E6}" presName="descendantText" presStyleLbl="alignAccFollowNode1" presStyleIdx="3" presStyleCnt="4" custScaleX="87777" custScaleY="15502" custLinFactNeighborX="-2305" custLinFactNeighborY="18557">
        <dgm:presLayoutVars>
          <dgm:bulletEnabled val="1"/>
        </dgm:presLayoutVars>
      </dgm:prSet>
      <dgm:spPr/>
    </dgm:pt>
  </dgm:ptLst>
  <dgm:cxnLst>
    <dgm:cxn modelId="{46D4C806-9C8C-8344-BC85-D0F75810D218}" srcId="{66AD26A6-29A0-9845-AF8F-56A422CD977D}" destId="{8D6F02F3-B60B-F041-AD62-B777198929E6}" srcOrd="3" destOrd="0" parTransId="{E857D4C7-59CE-B142-9198-A859A04EC2BB}" sibTransId="{F4F70B2E-CB74-6E4C-B6BD-1733A7D7390D}"/>
    <dgm:cxn modelId="{18F48821-A5E7-FF4A-BC0A-C634B9EFE622}" srcId="{66AD26A6-29A0-9845-AF8F-56A422CD977D}" destId="{645E8E12-FF6A-C144-B074-2D2BADE6A0FD}" srcOrd="0" destOrd="0" parTransId="{7EFD4AE4-CF92-8947-8021-B53C97CDAC42}" sibTransId="{DF08C26B-14B3-2A45-A8D5-B37403279F6E}"/>
    <dgm:cxn modelId="{3178F432-4C29-924D-9BCD-340E86542559}" type="presOf" srcId="{66AD26A6-29A0-9845-AF8F-56A422CD977D}" destId="{275E8A03-7499-544C-B9F0-5B6E8E6D1115}" srcOrd="0" destOrd="0" presId="urn:microsoft.com/office/officeart/2005/8/layout/vList5"/>
    <dgm:cxn modelId="{11D1AC3D-B021-0943-AE57-0AF95E36D8EA}" srcId="{8D6F02F3-B60B-F041-AD62-B777198929E6}" destId="{D94E4575-3D00-0B4C-A7A5-84E010143751}" srcOrd="0" destOrd="0" parTransId="{673F96CB-C5B8-BE49-9FE4-59C264D8B80E}" sibTransId="{E03EEF25-9D31-3747-B43E-44507F71FA77}"/>
    <dgm:cxn modelId="{CD585F53-9E2B-7940-9464-6FACAFCBCB49}" type="presOf" srcId="{D9FBFA19-0676-5A46-8AF4-E3FD0A986AD3}" destId="{ED179572-46BA-474B-A15E-3C08128EFDF7}" srcOrd="0" destOrd="0" presId="urn:microsoft.com/office/officeart/2005/8/layout/vList5"/>
    <dgm:cxn modelId="{B973B557-9173-3344-B6BE-F25C6D8A2D63}" type="presOf" srcId="{B36C5CB4-8D18-B542-9325-9764F336EEA6}" destId="{7338CBCA-D18E-AF40-AD8C-2F5F8A915B87}" srcOrd="0" destOrd="0" presId="urn:microsoft.com/office/officeart/2005/8/layout/vList5"/>
    <dgm:cxn modelId="{9728235D-58EF-8F42-8B57-C9809631086A}" type="presOf" srcId="{8D6F02F3-B60B-F041-AD62-B777198929E6}" destId="{5BF8339D-99FC-6840-AF95-00D62B60A8B0}" srcOrd="0" destOrd="0" presId="urn:microsoft.com/office/officeart/2005/8/layout/vList5"/>
    <dgm:cxn modelId="{E439F174-13C9-B540-8A51-8DA62B69D23B}" srcId="{D9FBFA19-0676-5A46-8AF4-E3FD0A986AD3}" destId="{8C281D5D-B179-6944-944B-2EA7CBDB816C}" srcOrd="0" destOrd="0" parTransId="{7FE7E2F8-A6A2-3B4C-9B9E-4C6F965AA2B3}" sibTransId="{8D95622D-2305-A742-9298-2E9DC02BFF47}"/>
    <dgm:cxn modelId="{4DA11E89-3FA7-3549-942A-855167B6721D}" type="presOf" srcId="{645E8E12-FF6A-C144-B074-2D2BADE6A0FD}" destId="{EDAF4FE7-03F4-8548-B6F3-5B2990A96253}" srcOrd="0" destOrd="0" presId="urn:microsoft.com/office/officeart/2005/8/layout/vList5"/>
    <dgm:cxn modelId="{EF7C5794-7E38-334D-9133-D244E6E7A57F}" srcId="{B36C5CB4-8D18-B542-9325-9764F336EEA6}" destId="{A0CF0B08-C3EE-114A-82A5-52B06571A19D}" srcOrd="0" destOrd="0" parTransId="{B2ABF911-923B-B44A-BA15-5BD93725C007}" sibTransId="{1DC6819E-E088-EE45-8BEF-E165E4347645}"/>
    <dgm:cxn modelId="{36EB619D-DEEB-1B46-8586-1249AC853EC0}" srcId="{645E8E12-FF6A-C144-B074-2D2BADE6A0FD}" destId="{D4B3570C-FA14-E047-AAF2-A48D2E492261}" srcOrd="0" destOrd="0" parTransId="{0293256C-CCEE-BC4D-9476-C83C0418493C}" sibTransId="{E782B6A1-79E2-7349-A251-BD2F4CDA387E}"/>
    <dgm:cxn modelId="{E97A69B8-9E2C-DB45-9CD9-082CE3DEF655}" type="presOf" srcId="{A0CF0B08-C3EE-114A-82A5-52B06571A19D}" destId="{F1366A4F-6E8E-D347-8DF8-F5DCC94D0C9D}" srcOrd="0" destOrd="0" presId="urn:microsoft.com/office/officeart/2005/8/layout/vList5"/>
    <dgm:cxn modelId="{02A726C1-4DB3-6342-B94C-6394FEFD6FB8}" srcId="{66AD26A6-29A0-9845-AF8F-56A422CD977D}" destId="{D9FBFA19-0676-5A46-8AF4-E3FD0A986AD3}" srcOrd="1" destOrd="0" parTransId="{1419FB2F-BD23-344F-A180-74A78ACFEF6D}" sibTransId="{59AB454A-7693-A442-B77D-07041660FB24}"/>
    <dgm:cxn modelId="{7CECB9C3-7F52-4947-A706-639BA418CF64}" type="presOf" srcId="{D4B3570C-FA14-E047-AAF2-A48D2E492261}" destId="{8B687347-190A-B244-A0A5-01DB02CBE6FE}" srcOrd="0" destOrd="0" presId="urn:microsoft.com/office/officeart/2005/8/layout/vList5"/>
    <dgm:cxn modelId="{FAC793E2-CCBC-4849-9815-9D1A17146D20}" type="presOf" srcId="{D94E4575-3D00-0B4C-A7A5-84E010143751}" destId="{0A70DFEC-5D04-134E-A18B-CBBBD213E382}" srcOrd="0" destOrd="0" presId="urn:microsoft.com/office/officeart/2005/8/layout/vList5"/>
    <dgm:cxn modelId="{2F33CBE5-D6A4-C243-811D-751882545B39}" srcId="{66AD26A6-29A0-9845-AF8F-56A422CD977D}" destId="{B36C5CB4-8D18-B542-9325-9764F336EEA6}" srcOrd="2" destOrd="0" parTransId="{04F843E1-942B-C847-AA56-61A558078EF1}" sibTransId="{318A3D96-EE8D-9345-B848-A71E6D6D15EB}"/>
    <dgm:cxn modelId="{A71506FF-1ADB-8741-AF42-5FBE311C6CFF}" type="presOf" srcId="{8C281D5D-B179-6944-944B-2EA7CBDB816C}" destId="{C9472022-9557-C748-B7FE-B34F8B06B06B}" srcOrd="0" destOrd="0" presId="urn:microsoft.com/office/officeart/2005/8/layout/vList5"/>
    <dgm:cxn modelId="{8FC3E97C-F585-6448-AE4A-616094429D88}" type="presParOf" srcId="{275E8A03-7499-544C-B9F0-5B6E8E6D1115}" destId="{2C96D622-486A-E748-8CD8-7D041E633F3B}" srcOrd="0" destOrd="0" presId="urn:microsoft.com/office/officeart/2005/8/layout/vList5"/>
    <dgm:cxn modelId="{59C0915F-34D4-C14E-98B0-A2635788862A}" type="presParOf" srcId="{2C96D622-486A-E748-8CD8-7D041E633F3B}" destId="{EDAF4FE7-03F4-8548-B6F3-5B2990A96253}" srcOrd="0" destOrd="0" presId="urn:microsoft.com/office/officeart/2005/8/layout/vList5"/>
    <dgm:cxn modelId="{C4A156B1-AA63-6E42-A0FA-C05CB6BC1EB3}" type="presParOf" srcId="{2C96D622-486A-E748-8CD8-7D041E633F3B}" destId="{8B687347-190A-B244-A0A5-01DB02CBE6FE}" srcOrd="1" destOrd="0" presId="urn:microsoft.com/office/officeart/2005/8/layout/vList5"/>
    <dgm:cxn modelId="{DA6AF217-251E-DB43-9BF2-708BADADC0E9}" type="presParOf" srcId="{275E8A03-7499-544C-B9F0-5B6E8E6D1115}" destId="{BD1EC2A0-17B9-664B-911F-0660584D1A03}" srcOrd="1" destOrd="0" presId="urn:microsoft.com/office/officeart/2005/8/layout/vList5"/>
    <dgm:cxn modelId="{7B89CA27-AF9E-1647-AC60-91FEDB8B85AC}" type="presParOf" srcId="{275E8A03-7499-544C-B9F0-5B6E8E6D1115}" destId="{2DDEBAC9-19DA-F44A-B3CB-FB871674ED22}" srcOrd="2" destOrd="0" presId="urn:microsoft.com/office/officeart/2005/8/layout/vList5"/>
    <dgm:cxn modelId="{03E52AA8-2E01-D14F-BE91-BF59FBFC3925}" type="presParOf" srcId="{2DDEBAC9-19DA-F44A-B3CB-FB871674ED22}" destId="{ED179572-46BA-474B-A15E-3C08128EFDF7}" srcOrd="0" destOrd="0" presId="urn:microsoft.com/office/officeart/2005/8/layout/vList5"/>
    <dgm:cxn modelId="{739207B6-899C-AB4C-9A05-EBE88E859A51}" type="presParOf" srcId="{2DDEBAC9-19DA-F44A-B3CB-FB871674ED22}" destId="{C9472022-9557-C748-B7FE-B34F8B06B06B}" srcOrd="1" destOrd="0" presId="urn:microsoft.com/office/officeart/2005/8/layout/vList5"/>
    <dgm:cxn modelId="{B9F16179-B9E7-C040-B90C-8F0C7BC6A445}" type="presParOf" srcId="{275E8A03-7499-544C-B9F0-5B6E8E6D1115}" destId="{5FAF6D97-7CFA-FE48-AA35-B4B9F0D3F34E}" srcOrd="3" destOrd="0" presId="urn:microsoft.com/office/officeart/2005/8/layout/vList5"/>
    <dgm:cxn modelId="{F29EEB4D-9B24-974C-86C5-A6C3B055FC91}" type="presParOf" srcId="{275E8A03-7499-544C-B9F0-5B6E8E6D1115}" destId="{181290AF-8935-304D-943C-278BCA75764A}" srcOrd="4" destOrd="0" presId="urn:microsoft.com/office/officeart/2005/8/layout/vList5"/>
    <dgm:cxn modelId="{4C63A97C-0069-0743-9A8C-5B474E6DEAC0}" type="presParOf" srcId="{181290AF-8935-304D-943C-278BCA75764A}" destId="{7338CBCA-D18E-AF40-AD8C-2F5F8A915B87}" srcOrd="0" destOrd="0" presId="urn:microsoft.com/office/officeart/2005/8/layout/vList5"/>
    <dgm:cxn modelId="{913C4A6D-D842-1347-8514-6E8613C715D7}" type="presParOf" srcId="{181290AF-8935-304D-943C-278BCA75764A}" destId="{F1366A4F-6E8E-D347-8DF8-F5DCC94D0C9D}" srcOrd="1" destOrd="0" presId="urn:microsoft.com/office/officeart/2005/8/layout/vList5"/>
    <dgm:cxn modelId="{86E96F31-C2E5-C34A-8AF3-76B232FDD294}" type="presParOf" srcId="{275E8A03-7499-544C-B9F0-5B6E8E6D1115}" destId="{3C3992D7-D151-9649-82D2-81B76B0E3E98}" srcOrd="5" destOrd="0" presId="urn:microsoft.com/office/officeart/2005/8/layout/vList5"/>
    <dgm:cxn modelId="{9C93C23A-BD1C-CB42-BF6D-9716F5C70F8B}" type="presParOf" srcId="{275E8A03-7499-544C-B9F0-5B6E8E6D1115}" destId="{DA0F5904-EE13-FB49-B0FA-B2BE9965EA35}" srcOrd="6" destOrd="0" presId="urn:microsoft.com/office/officeart/2005/8/layout/vList5"/>
    <dgm:cxn modelId="{E44B0DC4-41FA-1B4F-9A5C-54526987439E}" type="presParOf" srcId="{DA0F5904-EE13-FB49-B0FA-B2BE9965EA35}" destId="{5BF8339D-99FC-6840-AF95-00D62B60A8B0}" srcOrd="0" destOrd="0" presId="urn:microsoft.com/office/officeart/2005/8/layout/vList5"/>
    <dgm:cxn modelId="{DF5C1D6F-EE3A-7B4A-A04F-096AACE51DA4}" type="presParOf" srcId="{DA0F5904-EE13-FB49-B0FA-B2BE9965EA35}" destId="{0A70DFEC-5D04-134E-A18B-CBBBD213E382}" srcOrd="1" destOrd="0" presId="urn:microsoft.com/office/officeart/2005/8/layout/vList5"/>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7347-190A-B244-A0A5-01DB02CBE6FE}">
      <dsp:nvSpPr>
        <dsp:cNvPr id="0" name=""/>
        <dsp:cNvSpPr/>
      </dsp:nvSpPr>
      <dsp:spPr>
        <a:xfrm rot="5400000">
          <a:off x="4455555" y="-888549"/>
          <a:ext cx="1522624" cy="4460811"/>
        </a:xfrm>
        <a:prstGeom prst="round2SameRect">
          <a:avLst/>
        </a:prstGeom>
        <a:solidFill>
          <a:srgbClr val="008FE9">
            <a:alpha val="28784"/>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latin typeface="Arial" panose="020B0604020202020204" pitchFamily="34" charset="0"/>
              <a:ea typeface="Helvetica Neue" panose="02000503000000020004" pitchFamily="2" charset="0"/>
              <a:cs typeface="Arial" panose="020B0604020202020204" pitchFamily="34" charset="0"/>
            </a:rPr>
            <a:t>With coherence along channels of more consistent texture</a:t>
          </a:r>
          <a:endParaRPr lang="en-CN" sz="2800" kern="1200" dirty="0">
            <a:latin typeface="Arial" panose="020B0604020202020204" pitchFamily="34" charset="0"/>
            <a:ea typeface="Helvetica Neue" panose="02000503000000020004" pitchFamily="2" charset="0"/>
            <a:cs typeface="Arial" panose="020B0604020202020204" pitchFamily="34" charset="0"/>
          </a:endParaRPr>
        </a:p>
      </dsp:txBody>
      <dsp:txXfrm rot="-5400000">
        <a:off x="2986462" y="654872"/>
        <a:ext cx="4386483" cy="1373968"/>
      </dsp:txXfrm>
    </dsp:sp>
    <dsp:sp modelId="{EDAF4FE7-03F4-8548-B6F3-5B2990A96253}">
      <dsp:nvSpPr>
        <dsp:cNvPr id="0" name=""/>
        <dsp:cNvSpPr/>
      </dsp:nvSpPr>
      <dsp:spPr>
        <a:xfrm>
          <a:off x="389082" y="580487"/>
          <a:ext cx="2790342" cy="1080020"/>
        </a:xfrm>
        <a:prstGeom prst="rect">
          <a:avLst/>
        </a:prstGeom>
        <a:solidFill>
          <a:srgbClr val="008FE9">
            <a:alpha val="7490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dirty="0">
              <a:latin typeface="Helvetica Neue" panose="02000503000000020004" pitchFamily="2" charset="0"/>
              <a:ea typeface="Helvetica Neue" panose="02000503000000020004" pitchFamily="2" charset="0"/>
              <a:cs typeface="Helvetica Neue" panose="02000503000000020004" pitchFamily="2" charset="0"/>
            </a:rPr>
            <a:t>C</a:t>
          </a:r>
          <a:r>
            <a:rPr lang="en-CH" sz="2800" b="1" kern="1200" dirty="0">
              <a:latin typeface="Helvetica Neue" panose="02000503000000020004" pitchFamily="2" charset="0"/>
              <a:ea typeface="Helvetica Neue" panose="02000503000000020004" pitchFamily="2" charset="0"/>
              <a:cs typeface="Helvetica Neue" panose="02000503000000020004" pitchFamily="2" charset="0"/>
            </a:rPr>
            <a:t>0-Vehicle Noise</a:t>
          </a:r>
          <a:endParaRPr lang="en-CN" sz="28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389082" y="580487"/>
        <a:ext cx="2790342" cy="1080020"/>
      </dsp:txXfrm>
    </dsp:sp>
    <dsp:sp modelId="{C9472022-9557-C748-B7FE-B34F8B06B06B}">
      <dsp:nvSpPr>
        <dsp:cNvPr id="0" name=""/>
        <dsp:cNvSpPr/>
      </dsp:nvSpPr>
      <dsp:spPr>
        <a:xfrm rot="5400000">
          <a:off x="4636810" y="1520068"/>
          <a:ext cx="1165894" cy="4468343"/>
        </a:xfrm>
        <a:prstGeom prst="round2SameRect">
          <a:avLst/>
        </a:prstGeom>
        <a:solidFill>
          <a:srgbClr val="FDEBBE">
            <a:alpha val="22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latin typeface="Helvetica Neue" panose="02000503000000020004" pitchFamily="2" charset="0"/>
              <a:ea typeface="Helvetica Neue" panose="02000503000000020004" pitchFamily="2" charset="0"/>
              <a:cs typeface="Helvetica Neue" panose="02000503000000020004" pitchFamily="2" charset="0"/>
            </a:rPr>
            <a:t>With minimal or no inter-channel coherence</a:t>
          </a:r>
          <a:endParaRPr lang="en-CN" sz="280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5400000">
        <a:off x="2985586" y="3228206"/>
        <a:ext cx="4411429" cy="1052066"/>
      </dsp:txXfrm>
    </dsp:sp>
    <dsp:sp modelId="{ED179572-46BA-474B-A15E-3C08128EFDF7}">
      <dsp:nvSpPr>
        <dsp:cNvPr id="0" name=""/>
        <dsp:cNvSpPr/>
      </dsp:nvSpPr>
      <dsp:spPr>
        <a:xfrm>
          <a:off x="390236" y="3171350"/>
          <a:ext cx="2824347" cy="1080020"/>
        </a:xfrm>
        <a:prstGeom prst="rect">
          <a:avLst/>
        </a:prstGeom>
        <a:solidFill>
          <a:srgbClr val="FDEBBE">
            <a:alpha val="75028"/>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CH" sz="2800" b="1"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C1-</a:t>
          </a:r>
          <a:r>
            <a:rPr lang="en-US" sz="2800" b="1"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Ambient</a:t>
          </a:r>
          <a:r>
            <a:rPr lang="en-CH" sz="2800" b="1"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Noise</a:t>
          </a:r>
          <a:endParaRPr lang="en-CN"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390236" y="3171350"/>
        <a:ext cx="2824347" cy="1080020"/>
      </dsp:txXfrm>
    </dsp:sp>
    <dsp:sp modelId="{F1366A4F-6E8E-D347-8DF8-F5DCC94D0C9D}">
      <dsp:nvSpPr>
        <dsp:cNvPr id="0" name=""/>
        <dsp:cNvSpPr/>
      </dsp:nvSpPr>
      <dsp:spPr>
        <a:xfrm rot="5400000">
          <a:off x="4673600" y="4187334"/>
          <a:ext cx="1205063" cy="4382935"/>
        </a:xfrm>
        <a:prstGeom prst="round2SameRect">
          <a:avLst/>
        </a:prstGeom>
        <a:solidFill>
          <a:srgbClr val="BD4D54">
            <a:alpha val="28512"/>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GB" sz="2800" b="0" i="0" kern="1200" dirty="0">
              <a:latin typeface="Arial" panose="020B0604020202020204" pitchFamily="34" charset="0"/>
              <a:cs typeface="Arial" panose="020B0604020202020204" pitchFamily="34" charset="0"/>
            </a:rPr>
            <a:t>With more complex and scattered coherence patterns</a:t>
          </a:r>
          <a:endParaRPr lang="en-CN" sz="2800" kern="1200">
            <a:latin typeface="Arial" panose="020B0604020202020204" pitchFamily="34" charset="0"/>
            <a:ea typeface="Helvetica Neue" panose="02000503000000020004" pitchFamily="2" charset="0"/>
            <a:cs typeface="Arial" panose="020B0604020202020204" pitchFamily="34" charset="0"/>
          </a:endParaRPr>
        </a:p>
      </dsp:txBody>
      <dsp:txXfrm rot="-5400000">
        <a:off x="3084664" y="5835096"/>
        <a:ext cx="4324109" cy="1087411"/>
      </dsp:txXfrm>
    </dsp:sp>
    <dsp:sp modelId="{7338CBCA-D18E-AF40-AD8C-2F5F8A915B87}">
      <dsp:nvSpPr>
        <dsp:cNvPr id="0" name=""/>
        <dsp:cNvSpPr/>
      </dsp:nvSpPr>
      <dsp:spPr>
        <a:xfrm>
          <a:off x="390236" y="5748882"/>
          <a:ext cx="2824347" cy="1080020"/>
        </a:xfrm>
        <a:prstGeom prst="rect">
          <a:avLst/>
        </a:prstGeom>
        <a:solidFill>
          <a:srgbClr val="BD4D54">
            <a:alpha val="8178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CH" sz="2800" b="1" kern="1200" dirty="0">
              <a:latin typeface="Helvetica Neue" panose="02000503000000020004" pitchFamily="2" charset="0"/>
              <a:ea typeface="Helvetica Neue" panose="02000503000000020004" pitchFamily="2" charset="0"/>
              <a:cs typeface="Helvetica Neue" panose="02000503000000020004" pitchFamily="2" charset="0"/>
            </a:rPr>
            <a:t>C2-</a:t>
          </a:r>
          <a:r>
            <a:rPr lang="en-GB" sz="2800" b="1" kern="1200" dirty="0">
              <a:latin typeface="Helvetica Neue" panose="02000503000000020004" pitchFamily="2" charset="0"/>
              <a:ea typeface="Helvetica Neue" panose="02000503000000020004" pitchFamily="2" charset="0"/>
              <a:cs typeface="Helvetica Neue" panose="02000503000000020004" pitchFamily="2" charset="0"/>
            </a:rPr>
            <a:t>Rock-slope failures</a:t>
          </a:r>
          <a:endParaRPr lang="en-CN" sz="28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390236" y="5748882"/>
        <a:ext cx="2824347" cy="1080020"/>
      </dsp:txXfrm>
    </dsp:sp>
    <dsp:sp modelId="{0A70DFEC-5D04-134E-A18B-CBBBD213E382}">
      <dsp:nvSpPr>
        <dsp:cNvPr id="0" name=""/>
        <dsp:cNvSpPr/>
      </dsp:nvSpPr>
      <dsp:spPr>
        <a:xfrm rot="5400000">
          <a:off x="4646305" y="6666046"/>
          <a:ext cx="1185937" cy="4407337"/>
        </a:xfrm>
        <a:prstGeom prst="round2SameRect">
          <a:avLst/>
        </a:prstGeom>
        <a:solidFill>
          <a:srgbClr val="E88E2A">
            <a:alpha val="29661"/>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Helvetica Neue" panose="02000503000000020004" pitchFamily="2" charset="0"/>
              <a:ea typeface="Helvetica Neue" panose="02000503000000020004" pitchFamily="2" charset="0"/>
              <a:cs typeface="Helvetica Neue" panose="02000503000000020004" pitchFamily="2" charset="0"/>
            </a:rPr>
            <a:t>With predominant energy around 4 Hz </a:t>
          </a:r>
          <a:endParaRPr lang="en-CN" sz="280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5400000">
        <a:off x="3035606" y="8334639"/>
        <a:ext cx="4349444" cy="1070151"/>
      </dsp:txXfrm>
    </dsp:sp>
    <dsp:sp modelId="{5BF8339D-99FC-6840-AF95-00D62B60A8B0}">
      <dsp:nvSpPr>
        <dsp:cNvPr id="0" name=""/>
        <dsp:cNvSpPr/>
      </dsp:nvSpPr>
      <dsp:spPr>
        <a:xfrm>
          <a:off x="383307" y="8263473"/>
          <a:ext cx="2824347" cy="1080020"/>
        </a:xfrm>
        <a:prstGeom prst="rect">
          <a:avLst/>
        </a:prstGeom>
        <a:solidFill>
          <a:srgbClr val="E88E2A">
            <a:alpha val="6392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CH" sz="2800" b="1" kern="1200" dirty="0">
              <a:latin typeface="Helvetica Neue" panose="02000503000000020004" pitchFamily="2" charset="0"/>
              <a:ea typeface="Helvetica Neue" panose="02000503000000020004" pitchFamily="2" charset="0"/>
              <a:cs typeface="Helvetica Neue" panose="02000503000000020004" pitchFamily="2" charset="0"/>
            </a:rPr>
            <a:t>C3-</a:t>
          </a:r>
          <a:r>
            <a:rPr lang="en-US" sz="2800" b="1" kern="1200" dirty="0">
              <a:latin typeface="Helvetica Neue" panose="02000503000000020004" pitchFamily="2" charset="0"/>
              <a:ea typeface="Helvetica Neue" panose="02000503000000020004" pitchFamily="2" charset="0"/>
              <a:cs typeface="Helvetica Neue" panose="02000503000000020004" pitchFamily="2" charset="0"/>
            </a:rPr>
            <a:t>Special Noise</a:t>
          </a:r>
          <a:endParaRPr lang="en-CN" sz="28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383307" y="8263473"/>
        <a:ext cx="2824347" cy="108002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1" y="0"/>
            <a:ext cx="3169446" cy="479848"/>
          </a:xfrm>
          <a:prstGeom prst="rect">
            <a:avLst/>
          </a:prstGeom>
          <a:noFill/>
          <a:ln w="9525">
            <a:noFill/>
            <a:miter lim="800000"/>
            <a:headEnd/>
            <a:tailEnd/>
          </a:ln>
          <a:effectLst/>
        </p:spPr>
        <p:txBody>
          <a:bodyPr vert="horz" wrap="square" lIns="96398" tIns="48199" rIns="96398" bIns="48199" numCol="1" anchor="t" anchorCtr="0" compatLnSpc="1">
            <a:prstTxWarp prst="textNoShape">
              <a:avLst/>
            </a:prstTxWarp>
          </a:bodyPr>
          <a:lstStyle>
            <a:lvl1pPr eaLnBrk="1" hangingPunct="1">
              <a:defRPr sz="1300">
                <a:latin typeface="Times New Roman" charset="0"/>
              </a:defRPr>
            </a:lvl1pPr>
          </a:lstStyle>
          <a:p>
            <a:pPr>
              <a:defRPr/>
            </a:pPr>
            <a:endParaRPr lang="en-US"/>
          </a:p>
        </p:txBody>
      </p:sp>
      <p:sp>
        <p:nvSpPr>
          <p:cNvPr id="4099" name="Rectangle 1027"/>
          <p:cNvSpPr>
            <a:spLocks noGrp="1" noChangeArrowheads="1"/>
          </p:cNvSpPr>
          <p:nvPr>
            <p:ph type="dt" sz="quarter" idx="1"/>
          </p:nvPr>
        </p:nvSpPr>
        <p:spPr bwMode="auto">
          <a:xfrm>
            <a:off x="4145754" y="0"/>
            <a:ext cx="3169446" cy="479848"/>
          </a:xfrm>
          <a:prstGeom prst="rect">
            <a:avLst/>
          </a:prstGeom>
          <a:noFill/>
          <a:ln w="9525">
            <a:noFill/>
            <a:miter lim="800000"/>
            <a:headEnd/>
            <a:tailEnd/>
          </a:ln>
          <a:effectLst/>
        </p:spPr>
        <p:txBody>
          <a:bodyPr vert="horz" wrap="square" lIns="96398" tIns="48199" rIns="96398" bIns="48199" numCol="1" anchor="t" anchorCtr="0" compatLnSpc="1">
            <a:prstTxWarp prst="textNoShape">
              <a:avLst/>
            </a:prstTxWarp>
          </a:bodyPr>
          <a:lstStyle>
            <a:lvl1pPr algn="r" eaLnBrk="1" hangingPunct="1">
              <a:defRPr sz="1300">
                <a:latin typeface="Times New Roman" charset="0"/>
              </a:defRPr>
            </a:lvl1pPr>
          </a:lstStyle>
          <a:p>
            <a:pPr>
              <a:defRPr/>
            </a:pPr>
            <a:endParaRPr lang="en-US"/>
          </a:p>
        </p:txBody>
      </p:sp>
      <p:sp>
        <p:nvSpPr>
          <p:cNvPr id="4100" name="Rectangle 1028"/>
          <p:cNvSpPr>
            <a:spLocks noGrp="1" noChangeArrowheads="1"/>
          </p:cNvSpPr>
          <p:nvPr>
            <p:ph type="ftr" sz="quarter" idx="2"/>
          </p:nvPr>
        </p:nvSpPr>
        <p:spPr bwMode="auto">
          <a:xfrm>
            <a:off x="1" y="9121352"/>
            <a:ext cx="3169446" cy="479848"/>
          </a:xfrm>
          <a:prstGeom prst="rect">
            <a:avLst/>
          </a:prstGeom>
          <a:noFill/>
          <a:ln w="9525">
            <a:noFill/>
            <a:miter lim="800000"/>
            <a:headEnd/>
            <a:tailEnd/>
          </a:ln>
          <a:effectLst/>
        </p:spPr>
        <p:txBody>
          <a:bodyPr vert="horz" wrap="square" lIns="96398" tIns="48199" rIns="96398" bIns="48199" numCol="1" anchor="b" anchorCtr="0" compatLnSpc="1">
            <a:prstTxWarp prst="textNoShape">
              <a:avLst/>
            </a:prstTxWarp>
          </a:bodyPr>
          <a:lstStyle>
            <a:lvl1pPr eaLnBrk="1" hangingPunct="1">
              <a:defRPr sz="1300">
                <a:latin typeface="Times New Roman" charset="0"/>
              </a:defRPr>
            </a:lvl1pPr>
          </a:lstStyle>
          <a:p>
            <a:pPr>
              <a:defRPr/>
            </a:pPr>
            <a:endParaRPr lang="en-US"/>
          </a:p>
        </p:txBody>
      </p:sp>
      <p:sp>
        <p:nvSpPr>
          <p:cNvPr id="4101" name="Rectangle 1029"/>
          <p:cNvSpPr>
            <a:spLocks noGrp="1" noChangeArrowheads="1"/>
          </p:cNvSpPr>
          <p:nvPr>
            <p:ph type="sldNum" sz="quarter" idx="3"/>
          </p:nvPr>
        </p:nvSpPr>
        <p:spPr bwMode="auto">
          <a:xfrm>
            <a:off x="4145754" y="9121352"/>
            <a:ext cx="3169446" cy="479848"/>
          </a:xfrm>
          <a:prstGeom prst="rect">
            <a:avLst/>
          </a:prstGeom>
          <a:noFill/>
          <a:ln w="9525">
            <a:noFill/>
            <a:miter lim="800000"/>
            <a:headEnd/>
            <a:tailEnd/>
          </a:ln>
          <a:effectLst/>
        </p:spPr>
        <p:txBody>
          <a:bodyPr vert="horz" wrap="square" lIns="96398" tIns="48199" rIns="96398" bIns="48199" numCol="1" anchor="b" anchorCtr="0" compatLnSpc="1">
            <a:prstTxWarp prst="textNoShape">
              <a:avLst/>
            </a:prstTxWarp>
          </a:bodyPr>
          <a:lstStyle>
            <a:lvl1pPr algn="r" eaLnBrk="1" hangingPunct="1">
              <a:defRPr sz="1300"/>
            </a:lvl1pPr>
          </a:lstStyle>
          <a:p>
            <a:pPr>
              <a:defRPr/>
            </a:pPr>
            <a:fld id="{DD2EE6D7-56FB-4031-A2C2-4B27523A6E28}" type="slidenum">
              <a:rPr lang="en-US" altLang="en-US"/>
              <a:pPr>
                <a:defRPr/>
              </a:pPr>
              <a:t>‹#›</a:t>
            </a:fld>
            <a:endParaRPr lang="en-US" altLang="en-US"/>
          </a:p>
        </p:txBody>
      </p:sp>
    </p:spTree>
    <p:extLst>
      <p:ext uri="{BB962C8B-B14F-4D97-AF65-F5344CB8AC3E}">
        <p14:creationId xmlns:p14="http://schemas.microsoft.com/office/powerpoint/2010/main" val="973224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446" cy="479848"/>
          </a:xfrm>
          <a:prstGeom prst="rect">
            <a:avLst/>
          </a:prstGeom>
        </p:spPr>
        <p:txBody>
          <a:bodyPr vert="horz" lIns="96398" tIns="48199" rIns="96398" bIns="48199" rtlCol="0"/>
          <a:lstStyle>
            <a:lvl1pPr algn="l" eaLnBrk="1" hangingPunct="1">
              <a:defRPr sz="1300">
                <a:latin typeface="Times New Roman" charset="0"/>
              </a:defRPr>
            </a:lvl1pPr>
          </a:lstStyle>
          <a:p>
            <a:pPr>
              <a:defRPr/>
            </a:pPr>
            <a:endParaRPr lang="en-US"/>
          </a:p>
        </p:txBody>
      </p:sp>
      <p:sp>
        <p:nvSpPr>
          <p:cNvPr id="3" name="Date Placeholder 2"/>
          <p:cNvSpPr>
            <a:spLocks noGrp="1"/>
          </p:cNvSpPr>
          <p:nvPr>
            <p:ph type="dt" idx="1"/>
          </p:nvPr>
        </p:nvSpPr>
        <p:spPr>
          <a:xfrm>
            <a:off x="4143385" y="0"/>
            <a:ext cx="3170631" cy="479848"/>
          </a:xfrm>
          <a:prstGeom prst="rect">
            <a:avLst/>
          </a:prstGeom>
        </p:spPr>
        <p:txBody>
          <a:bodyPr vert="horz" lIns="96398" tIns="48199" rIns="96398" bIns="48199" rtlCol="0"/>
          <a:lstStyle>
            <a:lvl1pPr algn="r" eaLnBrk="1" hangingPunct="1">
              <a:defRPr sz="1300">
                <a:latin typeface="Times New Roman" charset="0"/>
              </a:defRPr>
            </a:lvl1pPr>
          </a:lstStyle>
          <a:p>
            <a:pPr>
              <a:defRPr/>
            </a:pPr>
            <a:fld id="{29F65819-D424-471E-B82F-85176A13A9E4}" type="datetimeFigureOut">
              <a:rPr lang="en-US"/>
              <a:pPr>
                <a:defRPr/>
              </a:pPr>
              <a:t>4/12/24</a:t>
            </a:fld>
            <a:endParaRPr lang="en-US"/>
          </a:p>
        </p:txBody>
      </p:sp>
      <p:sp>
        <p:nvSpPr>
          <p:cNvPr id="4" name="Slide Image Placeholder 3"/>
          <p:cNvSpPr>
            <a:spLocks noGrp="1" noRot="1" noChangeAspect="1"/>
          </p:cNvSpPr>
          <p:nvPr>
            <p:ph type="sldImg" idx="2"/>
          </p:nvPr>
        </p:nvSpPr>
        <p:spPr>
          <a:xfrm>
            <a:off x="857250" y="720725"/>
            <a:ext cx="5600700" cy="3600450"/>
          </a:xfrm>
          <a:prstGeom prst="rect">
            <a:avLst/>
          </a:prstGeom>
          <a:noFill/>
          <a:ln w="12700">
            <a:solidFill>
              <a:prstClr val="black"/>
            </a:solidFill>
          </a:ln>
        </p:spPr>
        <p:txBody>
          <a:bodyPr vert="horz" lIns="96398" tIns="48199" rIns="96398" bIns="48199" rtlCol="0" anchor="ctr"/>
          <a:lstStyle/>
          <a:p>
            <a:pPr lvl="0"/>
            <a:endParaRPr lang="en-US" noProof="0"/>
          </a:p>
        </p:txBody>
      </p:sp>
      <p:sp>
        <p:nvSpPr>
          <p:cNvPr id="5" name="Notes Placeholder 4"/>
          <p:cNvSpPr>
            <a:spLocks noGrp="1"/>
          </p:cNvSpPr>
          <p:nvPr>
            <p:ph type="body" sz="quarter" idx="3"/>
          </p:nvPr>
        </p:nvSpPr>
        <p:spPr>
          <a:xfrm>
            <a:off x="731046" y="4559615"/>
            <a:ext cx="5853108" cy="4320752"/>
          </a:xfrm>
          <a:prstGeom prst="rect">
            <a:avLst/>
          </a:prstGeom>
        </p:spPr>
        <p:txBody>
          <a:bodyPr vert="horz" lIns="96398" tIns="48199" rIns="96398" bIns="4819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119229"/>
            <a:ext cx="3169446" cy="479848"/>
          </a:xfrm>
          <a:prstGeom prst="rect">
            <a:avLst/>
          </a:prstGeom>
        </p:spPr>
        <p:txBody>
          <a:bodyPr vert="horz" lIns="96398" tIns="48199" rIns="96398" bIns="48199" rtlCol="0" anchor="b"/>
          <a:lstStyle>
            <a:lvl1pPr algn="l" eaLnBrk="1" hangingPunct="1">
              <a:defRPr sz="1300">
                <a:latin typeface="Times New Roman" charset="0"/>
              </a:defRPr>
            </a:lvl1pPr>
          </a:lstStyle>
          <a:p>
            <a:pPr>
              <a:defRPr/>
            </a:pPr>
            <a:endParaRPr lang="en-US"/>
          </a:p>
        </p:txBody>
      </p:sp>
      <p:sp>
        <p:nvSpPr>
          <p:cNvPr id="7" name="Slide Number Placeholder 6"/>
          <p:cNvSpPr>
            <a:spLocks noGrp="1"/>
          </p:cNvSpPr>
          <p:nvPr>
            <p:ph type="sldNum" sz="quarter" idx="5"/>
          </p:nvPr>
        </p:nvSpPr>
        <p:spPr>
          <a:xfrm>
            <a:off x="4143385" y="9119229"/>
            <a:ext cx="3170631" cy="479848"/>
          </a:xfrm>
          <a:prstGeom prst="rect">
            <a:avLst/>
          </a:prstGeom>
        </p:spPr>
        <p:txBody>
          <a:bodyPr vert="horz" wrap="square" lIns="96398" tIns="48199" rIns="96398" bIns="48199" numCol="1" anchor="b" anchorCtr="0" compatLnSpc="1">
            <a:prstTxWarp prst="textNoShape">
              <a:avLst/>
            </a:prstTxWarp>
          </a:bodyPr>
          <a:lstStyle>
            <a:lvl1pPr algn="r" eaLnBrk="1" hangingPunct="1">
              <a:defRPr sz="1300"/>
            </a:lvl1pPr>
          </a:lstStyle>
          <a:p>
            <a:pPr>
              <a:defRPr/>
            </a:pPr>
            <a:fld id="{0F037531-4CCE-4227-9D51-0757998E6928}" type="slidenum">
              <a:rPr lang="en-US" altLang="en-US"/>
              <a:pPr>
                <a:defRPr/>
              </a:pPr>
              <a:t>‹#›</a:t>
            </a:fld>
            <a:endParaRPr lang="en-US" altLang="en-US"/>
          </a:p>
        </p:txBody>
      </p:sp>
    </p:spTree>
    <p:extLst>
      <p:ext uri="{BB962C8B-B14F-4D97-AF65-F5344CB8AC3E}">
        <p14:creationId xmlns:p14="http://schemas.microsoft.com/office/powerpoint/2010/main" val="14421905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a:solidFill>
                  <a:schemeClr val="tx1"/>
                </a:solidFill>
                <a:latin typeface="Calibri" panose="020F0502020204030204" pitchFamily="34" charset="0"/>
              </a:defRPr>
            </a:lvl1pPr>
            <a:lvl2pPr marL="520214" indent="-200082">
              <a:spcBef>
                <a:spcPct val="30000"/>
              </a:spcBef>
              <a:defRPr sz="800">
                <a:solidFill>
                  <a:schemeClr val="tx1"/>
                </a:solidFill>
                <a:latin typeface="Calibri" panose="020F0502020204030204" pitchFamily="34" charset="0"/>
              </a:defRPr>
            </a:lvl2pPr>
            <a:lvl3pPr marL="800329" indent="-160066">
              <a:spcBef>
                <a:spcPct val="30000"/>
              </a:spcBef>
              <a:defRPr sz="800">
                <a:solidFill>
                  <a:schemeClr val="tx1"/>
                </a:solidFill>
                <a:latin typeface="Calibri" panose="020F0502020204030204" pitchFamily="34" charset="0"/>
              </a:defRPr>
            </a:lvl3pPr>
            <a:lvl4pPr marL="1120460" indent="-160066">
              <a:spcBef>
                <a:spcPct val="30000"/>
              </a:spcBef>
              <a:defRPr sz="800">
                <a:solidFill>
                  <a:schemeClr val="tx1"/>
                </a:solidFill>
                <a:latin typeface="Calibri" panose="020F0502020204030204" pitchFamily="34" charset="0"/>
              </a:defRPr>
            </a:lvl4pPr>
            <a:lvl5pPr marL="1440591" indent="-160066">
              <a:spcBef>
                <a:spcPct val="30000"/>
              </a:spcBef>
              <a:defRPr sz="800">
                <a:solidFill>
                  <a:schemeClr val="tx1"/>
                </a:solidFill>
                <a:latin typeface="Calibri" panose="020F0502020204030204" pitchFamily="34" charset="0"/>
              </a:defRPr>
            </a:lvl5pPr>
            <a:lvl6pPr marL="1760723" indent="-160066" eaLnBrk="0" fontAlgn="base" hangingPunct="0">
              <a:spcBef>
                <a:spcPct val="30000"/>
              </a:spcBef>
              <a:spcAft>
                <a:spcPct val="0"/>
              </a:spcAft>
              <a:defRPr sz="800">
                <a:solidFill>
                  <a:schemeClr val="tx1"/>
                </a:solidFill>
                <a:latin typeface="Calibri" panose="020F0502020204030204" pitchFamily="34" charset="0"/>
              </a:defRPr>
            </a:lvl6pPr>
            <a:lvl7pPr marL="2080854" indent="-160066" eaLnBrk="0" fontAlgn="base" hangingPunct="0">
              <a:spcBef>
                <a:spcPct val="30000"/>
              </a:spcBef>
              <a:spcAft>
                <a:spcPct val="0"/>
              </a:spcAft>
              <a:defRPr sz="800">
                <a:solidFill>
                  <a:schemeClr val="tx1"/>
                </a:solidFill>
                <a:latin typeface="Calibri" panose="020F0502020204030204" pitchFamily="34" charset="0"/>
              </a:defRPr>
            </a:lvl7pPr>
            <a:lvl8pPr marL="2400986" indent="-160066" eaLnBrk="0" fontAlgn="base" hangingPunct="0">
              <a:spcBef>
                <a:spcPct val="30000"/>
              </a:spcBef>
              <a:spcAft>
                <a:spcPct val="0"/>
              </a:spcAft>
              <a:defRPr sz="800">
                <a:solidFill>
                  <a:schemeClr val="tx1"/>
                </a:solidFill>
                <a:latin typeface="Calibri" panose="020F0502020204030204" pitchFamily="34" charset="0"/>
              </a:defRPr>
            </a:lvl8pPr>
            <a:lvl9pPr marL="2721117" indent="-160066" eaLnBrk="0" fontAlgn="base" hangingPunct="0">
              <a:spcBef>
                <a:spcPct val="30000"/>
              </a:spcBef>
              <a:spcAft>
                <a:spcPct val="0"/>
              </a:spcAft>
              <a:defRPr sz="800">
                <a:solidFill>
                  <a:schemeClr val="tx1"/>
                </a:solidFill>
                <a:latin typeface="Calibri" panose="020F0502020204030204" pitchFamily="34" charset="0"/>
              </a:defRPr>
            </a:lvl9pPr>
          </a:lstStyle>
          <a:p>
            <a:pPr>
              <a:spcBef>
                <a:spcPct val="0"/>
              </a:spcBef>
            </a:pPr>
            <a:fld id="{2A15340D-7102-48BA-A7C6-8DA179EC9D5B}" type="slidenum">
              <a:rPr lang="en-US" altLang="en-US" sz="1300">
                <a:latin typeface="Times New Roman" panose="02020603050405020304" pitchFamily="18" charset="0"/>
              </a:rPr>
              <a:pPr>
                <a:spcBef>
                  <a:spcPct val="0"/>
                </a:spcBef>
              </a:pPr>
              <a:t>1</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190920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3" y="10226675"/>
            <a:ext cx="43526075" cy="7054850"/>
          </a:xfrm>
        </p:spPr>
        <p:txBody>
          <a:bodyPr/>
          <a:lstStyle/>
          <a:p>
            <a:r>
              <a:rPr lang="en-US"/>
              <a:t>Click to edit Master title style</a:t>
            </a:r>
          </a:p>
        </p:txBody>
      </p:sp>
      <p:sp>
        <p:nvSpPr>
          <p:cNvPr id="3" name="Subtitle 2"/>
          <p:cNvSpPr>
            <a:spLocks noGrp="1"/>
          </p:cNvSpPr>
          <p:nvPr>
            <p:ph type="subTitle" idx="1"/>
          </p:nvPr>
        </p:nvSpPr>
        <p:spPr>
          <a:xfrm>
            <a:off x="7680325" y="18653125"/>
            <a:ext cx="35845750"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8354F2-4EF6-433B-B390-B2654D7C3332}" type="slidenum">
              <a:rPr lang="en-US" altLang="en-US"/>
              <a:pPr>
                <a:defRPr/>
              </a:pPr>
              <a:t>‹#›</a:t>
            </a:fld>
            <a:endParaRPr lang="en-US" altLang="en-US"/>
          </a:p>
        </p:txBody>
      </p:sp>
    </p:spTree>
    <p:extLst>
      <p:ext uri="{BB962C8B-B14F-4D97-AF65-F5344CB8AC3E}">
        <p14:creationId xmlns:p14="http://schemas.microsoft.com/office/powerpoint/2010/main" val="99507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61A59-8232-4DD5-A58D-FB2E8AB1C8EA}" type="slidenum">
              <a:rPr lang="en-US" altLang="en-US"/>
              <a:pPr>
                <a:defRPr/>
              </a:pPr>
              <a:t>‹#›</a:t>
            </a:fld>
            <a:endParaRPr lang="en-US" altLang="en-US"/>
          </a:p>
        </p:txBody>
      </p:sp>
    </p:spTree>
    <p:extLst>
      <p:ext uri="{BB962C8B-B14F-4D97-AF65-F5344CB8AC3E}">
        <p14:creationId xmlns:p14="http://schemas.microsoft.com/office/powerpoint/2010/main" val="275073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85513" y="2925763"/>
            <a:ext cx="10880725" cy="263350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40163" y="2925763"/>
            <a:ext cx="32492950" cy="263350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0B9F78-CD9C-477C-BDDD-009F94141241}" type="slidenum">
              <a:rPr lang="en-US" altLang="en-US"/>
              <a:pPr>
                <a:defRPr/>
              </a:pPr>
              <a:t>‹#›</a:t>
            </a:fld>
            <a:endParaRPr lang="en-US" altLang="en-US"/>
          </a:p>
        </p:txBody>
      </p:sp>
    </p:spTree>
    <p:extLst>
      <p:ext uri="{BB962C8B-B14F-4D97-AF65-F5344CB8AC3E}">
        <p14:creationId xmlns:p14="http://schemas.microsoft.com/office/powerpoint/2010/main" val="343602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F054EE-1CFC-4779-BBB8-64FF0BD49AA6}" type="slidenum">
              <a:rPr lang="en-US" altLang="en-US"/>
              <a:pPr>
                <a:defRPr/>
              </a:pPr>
              <a:t>‹#›</a:t>
            </a:fld>
            <a:endParaRPr lang="en-US" altLang="en-US"/>
          </a:p>
        </p:txBody>
      </p:sp>
    </p:spTree>
    <p:extLst>
      <p:ext uri="{BB962C8B-B14F-4D97-AF65-F5344CB8AC3E}">
        <p14:creationId xmlns:p14="http://schemas.microsoft.com/office/powerpoint/2010/main" val="5496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0" y="21153438"/>
            <a:ext cx="43526075"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0" y="13952538"/>
            <a:ext cx="43526075"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A30BFA-5D4A-461C-A3B4-1B870FADEC05}" type="slidenum">
              <a:rPr lang="en-US" altLang="en-US"/>
              <a:pPr>
                <a:defRPr/>
              </a:pPr>
              <a:t>‹#›</a:t>
            </a:fld>
            <a:endParaRPr lang="en-US" altLang="en-US"/>
          </a:p>
        </p:txBody>
      </p:sp>
    </p:spTree>
    <p:extLst>
      <p:ext uri="{BB962C8B-B14F-4D97-AF65-F5344CB8AC3E}">
        <p14:creationId xmlns:p14="http://schemas.microsoft.com/office/powerpoint/2010/main" val="196404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0163" y="9509125"/>
            <a:ext cx="21686837"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0" y="9509125"/>
            <a:ext cx="21686838"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7716FB-3B50-4B6D-B9B9-824230435BDD}" type="slidenum">
              <a:rPr lang="en-US" altLang="en-US"/>
              <a:pPr>
                <a:defRPr/>
              </a:pPr>
              <a:t>‹#›</a:t>
            </a:fld>
            <a:endParaRPr lang="en-US" altLang="en-US"/>
          </a:p>
        </p:txBody>
      </p:sp>
    </p:spTree>
    <p:extLst>
      <p:ext uri="{BB962C8B-B14F-4D97-AF65-F5344CB8AC3E}">
        <p14:creationId xmlns:p14="http://schemas.microsoft.com/office/powerpoint/2010/main" val="178288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7625"/>
            <a:ext cx="46085125"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638" y="7369175"/>
            <a:ext cx="2262505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60638" y="10439400"/>
            <a:ext cx="2262505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775" y="7369175"/>
            <a:ext cx="22632988"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775" y="10439400"/>
            <a:ext cx="22632988"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145407-6901-4768-B658-8CA1FF19084D}" type="slidenum">
              <a:rPr lang="en-US" altLang="en-US"/>
              <a:pPr>
                <a:defRPr/>
              </a:pPr>
              <a:t>‹#›</a:t>
            </a:fld>
            <a:endParaRPr lang="en-US" altLang="en-US"/>
          </a:p>
        </p:txBody>
      </p:sp>
    </p:spTree>
    <p:extLst>
      <p:ext uri="{BB962C8B-B14F-4D97-AF65-F5344CB8AC3E}">
        <p14:creationId xmlns:p14="http://schemas.microsoft.com/office/powerpoint/2010/main" val="388527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7841D5-976E-4B7A-ABB7-6F9DF1B3BDA5}" type="slidenum">
              <a:rPr lang="en-US" altLang="en-US"/>
              <a:pPr>
                <a:defRPr/>
              </a:pPr>
              <a:t>‹#›</a:t>
            </a:fld>
            <a:endParaRPr lang="en-US" altLang="en-US"/>
          </a:p>
        </p:txBody>
      </p:sp>
    </p:spTree>
    <p:extLst>
      <p:ext uri="{BB962C8B-B14F-4D97-AF65-F5344CB8AC3E}">
        <p14:creationId xmlns:p14="http://schemas.microsoft.com/office/powerpoint/2010/main" val="207436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EE5D7F-157C-4FBA-B7B6-8F9C75FA632D}" type="slidenum">
              <a:rPr lang="en-US" altLang="en-US"/>
              <a:pPr>
                <a:defRPr/>
              </a:pPr>
              <a:t>‹#›</a:t>
            </a:fld>
            <a:endParaRPr lang="en-US" altLang="en-US"/>
          </a:p>
        </p:txBody>
      </p:sp>
    </p:spTree>
    <p:extLst>
      <p:ext uri="{BB962C8B-B14F-4D97-AF65-F5344CB8AC3E}">
        <p14:creationId xmlns:p14="http://schemas.microsoft.com/office/powerpoint/2010/main" val="158310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1275"/>
            <a:ext cx="1684655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19963" y="1311275"/>
            <a:ext cx="286258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638" y="6888163"/>
            <a:ext cx="1684655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91D4EC-5E0F-461E-992F-2C362FDC8DBD}" type="slidenum">
              <a:rPr lang="en-US" altLang="en-US"/>
              <a:pPr>
                <a:defRPr/>
              </a:pPr>
              <a:t>‹#›</a:t>
            </a:fld>
            <a:endParaRPr lang="en-US" altLang="en-US"/>
          </a:p>
        </p:txBody>
      </p:sp>
    </p:spTree>
    <p:extLst>
      <p:ext uri="{BB962C8B-B14F-4D97-AF65-F5344CB8AC3E}">
        <p14:creationId xmlns:p14="http://schemas.microsoft.com/office/powerpoint/2010/main" val="97553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5" y="23042563"/>
            <a:ext cx="30724475"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175" y="2941638"/>
            <a:ext cx="30724475"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36175" y="25763538"/>
            <a:ext cx="30724475"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60CE5B-6BCB-481A-B00E-622AC56CB84D}" type="slidenum">
              <a:rPr lang="en-US" altLang="en-US"/>
              <a:pPr>
                <a:defRPr/>
              </a:pPr>
              <a:t>‹#›</a:t>
            </a:fld>
            <a:endParaRPr lang="en-US" altLang="en-US"/>
          </a:p>
        </p:txBody>
      </p:sp>
    </p:spTree>
    <p:extLst>
      <p:ext uri="{BB962C8B-B14F-4D97-AF65-F5344CB8AC3E}">
        <p14:creationId xmlns:p14="http://schemas.microsoft.com/office/powerpoint/2010/main" val="2875903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0163" y="2925763"/>
            <a:ext cx="435260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80709" tIns="240355" rIns="480709" bIns="24035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840163" y="9509125"/>
            <a:ext cx="43526075" cy="197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80709" tIns="240355" rIns="480709" bIns="24035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3840163" y="29992638"/>
            <a:ext cx="10668000" cy="2193925"/>
          </a:xfrm>
          <a:prstGeom prst="rect">
            <a:avLst/>
          </a:prstGeom>
          <a:noFill/>
          <a:ln w="9525">
            <a:noFill/>
            <a:miter lim="800000"/>
            <a:headEnd/>
            <a:tailEnd/>
          </a:ln>
          <a:effectLst/>
        </p:spPr>
        <p:txBody>
          <a:bodyPr vert="horz" wrap="square" lIns="480709" tIns="240355" rIns="480709" bIns="240355" numCol="1" anchor="t" anchorCtr="0" compatLnSpc="1">
            <a:prstTxWarp prst="textNoShape">
              <a:avLst/>
            </a:prstTxWarp>
          </a:bodyPr>
          <a:lstStyle>
            <a:lvl1pPr eaLnBrk="1" hangingPunct="1">
              <a:defRPr sz="740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17495838" y="29992638"/>
            <a:ext cx="16214725" cy="2193925"/>
          </a:xfrm>
          <a:prstGeom prst="rect">
            <a:avLst/>
          </a:prstGeom>
          <a:noFill/>
          <a:ln w="9525">
            <a:noFill/>
            <a:miter lim="800000"/>
            <a:headEnd/>
            <a:tailEnd/>
          </a:ln>
          <a:effectLst/>
        </p:spPr>
        <p:txBody>
          <a:bodyPr vert="horz" wrap="square" lIns="480709" tIns="240355" rIns="480709" bIns="240355" numCol="1" anchor="t" anchorCtr="0" compatLnSpc="1">
            <a:prstTxWarp prst="textNoShape">
              <a:avLst/>
            </a:prstTxWarp>
          </a:bodyPr>
          <a:lstStyle>
            <a:lvl1pPr algn="ctr" eaLnBrk="1" hangingPunct="1">
              <a:defRPr sz="7400">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36698238" y="29992638"/>
            <a:ext cx="10668000" cy="2193925"/>
          </a:xfrm>
          <a:prstGeom prst="rect">
            <a:avLst/>
          </a:prstGeom>
          <a:noFill/>
          <a:ln w="9525">
            <a:noFill/>
            <a:miter lim="800000"/>
            <a:headEnd/>
            <a:tailEnd/>
          </a:ln>
          <a:effectLst/>
        </p:spPr>
        <p:txBody>
          <a:bodyPr vert="horz" wrap="square" lIns="480709" tIns="240355" rIns="480709" bIns="240355" numCol="1" anchor="t" anchorCtr="0" compatLnSpc="1">
            <a:prstTxWarp prst="textNoShape">
              <a:avLst/>
            </a:prstTxWarp>
          </a:bodyPr>
          <a:lstStyle>
            <a:lvl1pPr algn="r" eaLnBrk="1" hangingPunct="1">
              <a:defRPr sz="7400"/>
            </a:lvl1pPr>
          </a:lstStyle>
          <a:p>
            <a:pPr>
              <a:defRPr/>
            </a:pPr>
            <a:fld id="{011C51A6-7EBB-4B42-BCE9-EDAC403BE0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06950" rtl="0" eaLnBrk="0" fontAlgn="base" hangingPunct="0">
        <a:spcBef>
          <a:spcPct val="0"/>
        </a:spcBef>
        <a:spcAft>
          <a:spcPct val="0"/>
        </a:spcAft>
        <a:defRPr sz="23100">
          <a:solidFill>
            <a:schemeClr val="tx2"/>
          </a:solidFill>
          <a:latin typeface="+mj-lt"/>
          <a:ea typeface="+mj-ea"/>
          <a:cs typeface="+mj-cs"/>
        </a:defRPr>
      </a:lvl1pPr>
      <a:lvl2pPr algn="ctr" defTabSz="4806950" rtl="0" eaLnBrk="0" fontAlgn="base" hangingPunct="0">
        <a:spcBef>
          <a:spcPct val="0"/>
        </a:spcBef>
        <a:spcAft>
          <a:spcPct val="0"/>
        </a:spcAft>
        <a:defRPr sz="23100">
          <a:solidFill>
            <a:schemeClr val="tx2"/>
          </a:solidFill>
          <a:latin typeface="Times New Roman" charset="0"/>
        </a:defRPr>
      </a:lvl2pPr>
      <a:lvl3pPr algn="ctr" defTabSz="4806950" rtl="0" eaLnBrk="0" fontAlgn="base" hangingPunct="0">
        <a:spcBef>
          <a:spcPct val="0"/>
        </a:spcBef>
        <a:spcAft>
          <a:spcPct val="0"/>
        </a:spcAft>
        <a:defRPr sz="23100">
          <a:solidFill>
            <a:schemeClr val="tx2"/>
          </a:solidFill>
          <a:latin typeface="Times New Roman" charset="0"/>
        </a:defRPr>
      </a:lvl3pPr>
      <a:lvl4pPr algn="ctr" defTabSz="4806950" rtl="0" eaLnBrk="0" fontAlgn="base" hangingPunct="0">
        <a:spcBef>
          <a:spcPct val="0"/>
        </a:spcBef>
        <a:spcAft>
          <a:spcPct val="0"/>
        </a:spcAft>
        <a:defRPr sz="23100">
          <a:solidFill>
            <a:schemeClr val="tx2"/>
          </a:solidFill>
          <a:latin typeface="Times New Roman" charset="0"/>
        </a:defRPr>
      </a:lvl4pPr>
      <a:lvl5pPr algn="ctr" defTabSz="4806950" rtl="0" eaLnBrk="0" fontAlgn="base" hangingPunct="0">
        <a:spcBef>
          <a:spcPct val="0"/>
        </a:spcBef>
        <a:spcAft>
          <a:spcPct val="0"/>
        </a:spcAft>
        <a:defRPr sz="23100">
          <a:solidFill>
            <a:schemeClr val="tx2"/>
          </a:solidFill>
          <a:latin typeface="Times New Roman" charset="0"/>
        </a:defRPr>
      </a:lvl5pPr>
      <a:lvl6pPr marL="457200" algn="ctr" defTabSz="4806950" rtl="0" fontAlgn="base">
        <a:spcBef>
          <a:spcPct val="0"/>
        </a:spcBef>
        <a:spcAft>
          <a:spcPct val="0"/>
        </a:spcAft>
        <a:defRPr sz="23100">
          <a:solidFill>
            <a:schemeClr val="tx2"/>
          </a:solidFill>
          <a:latin typeface="Times New Roman" charset="0"/>
        </a:defRPr>
      </a:lvl6pPr>
      <a:lvl7pPr marL="914400" algn="ctr" defTabSz="4806950" rtl="0" fontAlgn="base">
        <a:spcBef>
          <a:spcPct val="0"/>
        </a:spcBef>
        <a:spcAft>
          <a:spcPct val="0"/>
        </a:spcAft>
        <a:defRPr sz="23100">
          <a:solidFill>
            <a:schemeClr val="tx2"/>
          </a:solidFill>
          <a:latin typeface="Times New Roman" charset="0"/>
        </a:defRPr>
      </a:lvl7pPr>
      <a:lvl8pPr marL="1371600" algn="ctr" defTabSz="4806950" rtl="0" fontAlgn="base">
        <a:spcBef>
          <a:spcPct val="0"/>
        </a:spcBef>
        <a:spcAft>
          <a:spcPct val="0"/>
        </a:spcAft>
        <a:defRPr sz="23100">
          <a:solidFill>
            <a:schemeClr val="tx2"/>
          </a:solidFill>
          <a:latin typeface="Times New Roman" charset="0"/>
        </a:defRPr>
      </a:lvl8pPr>
      <a:lvl9pPr marL="1828800" algn="ctr" defTabSz="4806950" rtl="0" fontAlgn="base">
        <a:spcBef>
          <a:spcPct val="0"/>
        </a:spcBef>
        <a:spcAft>
          <a:spcPct val="0"/>
        </a:spcAft>
        <a:defRPr sz="23100">
          <a:solidFill>
            <a:schemeClr val="tx2"/>
          </a:solidFill>
          <a:latin typeface="Times New Roman" charset="0"/>
        </a:defRPr>
      </a:lvl9pPr>
    </p:titleStyle>
    <p:bodyStyle>
      <a:lvl1pPr marL="1803400" indent="-1803400" algn="l" defTabSz="4806950" rtl="0" eaLnBrk="0" fontAlgn="base" hangingPunct="0">
        <a:spcBef>
          <a:spcPct val="20000"/>
        </a:spcBef>
        <a:spcAft>
          <a:spcPct val="0"/>
        </a:spcAft>
        <a:buChar char="•"/>
        <a:defRPr sz="16800">
          <a:solidFill>
            <a:schemeClr val="tx1"/>
          </a:solidFill>
          <a:latin typeface="+mn-lt"/>
          <a:ea typeface="+mn-ea"/>
          <a:cs typeface="+mn-cs"/>
        </a:defRPr>
      </a:lvl1pPr>
      <a:lvl2pPr marL="3905250" indent="-1501775" algn="l" defTabSz="4806950" rtl="0" eaLnBrk="0" fontAlgn="base" hangingPunct="0">
        <a:spcBef>
          <a:spcPct val="20000"/>
        </a:spcBef>
        <a:spcAft>
          <a:spcPct val="0"/>
        </a:spcAft>
        <a:buChar char="–"/>
        <a:defRPr sz="14700">
          <a:solidFill>
            <a:schemeClr val="tx1"/>
          </a:solidFill>
          <a:latin typeface="+mn-lt"/>
        </a:defRPr>
      </a:lvl2pPr>
      <a:lvl3pPr marL="6008688" indent="-1201738" algn="l" defTabSz="4806950" rtl="0" eaLnBrk="0" fontAlgn="base" hangingPunct="0">
        <a:spcBef>
          <a:spcPct val="20000"/>
        </a:spcBef>
        <a:spcAft>
          <a:spcPct val="0"/>
        </a:spcAft>
        <a:buChar char="•"/>
        <a:defRPr sz="12600">
          <a:solidFill>
            <a:schemeClr val="tx1"/>
          </a:solidFill>
          <a:latin typeface="+mn-lt"/>
        </a:defRPr>
      </a:lvl3pPr>
      <a:lvl4pPr marL="8412163" indent="-1201738" algn="l" defTabSz="4806950" rtl="0" eaLnBrk="0" fontAlgn="base" hangingPunct="0">
        <a:spcBef>
          <a:spcPct val="20000"/>
        </a:spcBef>
        <a:spcAft>
          <a:spcPct val="0"/>
        </a:spcAft>
        <a:buChar char="–"/>
        <a:defRPr sz="10500">
          <a:solidFill>
            <a:schemeClr val="tx1"/>
          </a:solidFill>
          <a:latin typeface="+mn-lt"/>
        </a:defRPr>
      </a:lvl4pPr>
      <a:lvl5pPr marL="10815638" indent="-1201738" algn="l" defTabSz="4806950" rtl="0" eaLnBrk="0" fontAlgn="base" hangingPunct="0">
        <a:spcBef>
          <a:spcPct val="20000"/>
        </a:spcBef>
        <a:spcAft>
          <a:spcPct val="0"/>
        </a:spcAft>
        <a:buChar char="»"/>
        <a:defRPr sz="10500">
          <a:solidFill>
            <a:schemeClr val="tx1"/>
          </a:solidFill>
          <a:latin typeface="+mn-lt"/>
        </a:defRPr>
      </a:lvl5pPr>
      <a:lvl6pPr marL="11272838" indent="-1201738" algn="l" defTabSz="4806950" rtl="0" fontAlgn="base">
        <a:spcBef>
          <a:spcPct val="20000"/>
        </a:spcBef>
        <a:spcAft>
          <a:spcPct val="0"/>
        </a:spcAft>
        <a:buChar char="»"/>
        <a:defRPr sz="10500">
          <a:solidFill>
            <a:schemeClr val="tx1"/>
          </a:solidFill>
          <a:latin typeface="+mn-lt"/>
        </a:defRPr>
      </a:lvl6pPr>
      <a:lvl7pPr marL="11730038" indent="-1201738" algn="l" defTabSz="4806950" rtl="0" fontAlgn="base">
        <a:spcBef>
          <a:spcPct val="20000"/>
        </a:spcBef>
        <a:spcAft>
          <a:spcPct val="0"/>
        </a:spcAft>
        <a:buChar char="»"/>
        <a:defRPr sz="10500">
          <a:solidFill>
            <a:schemeClr val="tx1"/>
          </a:solidFill>
          <a:latin typeface="+mn-lt"/>
        </a:defRPr>
      </a:lvl7pPr>
      <a:lvl8pPr marL="12187238" indent="-1201738" algn="l" defTabSz="4806950" rtl="0" fontAlgn="base">
        <a:spcBef>
          <a:spcPct val="20000"/>
        </a:spcBef>
        <a:spcAft>
          <a:spcPct val="0"/>
        </a:spcAft>
        <a:buChar char="»"/>
        <a:defRPr sz="10500">
          <a:solidFill>
            <a:schemeClr val="tx1"/>
          </a:solidFill>
          <a:latin typeface="+mn-lt"/>
        </a:defRPr>
      </a:lvl8pPr>
      <a:lvl9pPr marL="12644438" indent="-1201738" algn="l" defTabSz="4806950" rtl="0" fontAlgn="base">
        <a:spcBef>
          <a:spcPct val="20000"/>
        </a:spcBef>
        <a:spcAft>
          <a:spcPct val="0"/>
        </a:spcAft>
        <a:buChar char="»"/>
        <a:defRPr sz="10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diagramLayout" Target="../diagrams/layout1.xml"/><Relationship Id="rId39" Type="http://schemas.openxmlformats.org/officeDocument/2006/relationships/image" Target="../media/image30.png"/><Relationship Id="rId21" Type="http://schemas.openxmlformats.org/officeDocument/2006/relationships/image" Target="../media/image18.png"/><Relationship Id="rId34" Type="http://schemas.openxmlformats.org/officeDocument/2006/relationships/image" Target="../media/image25.png"/><Relationship Id="rId42"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29" Type="http://schemas.microsoft.com/office/2007/relationships/diagramDrawing" Target="../diagrams/drawing1.xml"/><Relationship Id="rId41"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svg"/><Relationship Id="rId24" Type="http://schemas.openxmlformats.org/officeDocument/2006/relationships/image" Target="../media/image21.png"/><Relationship Id="rId32" Type="http://schemas.microsoft.com/office/2007/relationships/hdphoto" Target="../media/hdphoto2.wdp"/><Relationship Id="rId37" Type="http://schemas.openxmlformats.org/officeDocument/2006/relationships/image" Target="../media/image28.png"/><Relationship Id="rId40"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12.svg"/><Relationship Id="rId23" Type="http://schemas.openxmlformats.org/officeDocument/2006/relationships/image" Target="../media/image20.emf"/><Relationship Id="rId28" Type="http://schemas.openxmlformats.org/officeDocument/2006/relationships/diagramColors" Target="../diagrams/colors1.xml"/><Relationship Id="rId36" Type="http://schemas.openxmlformats.org/officeDocument/2006/relationships/image" Target="../media/image27.png"/><Relationship Id="rId10" Type="http://schemas.openxmlformats.org/officeDocument/2006/relationships/image" Target="../media/image7.png"/><Relationship Id="rId19" Type="http://schemas.openxmlformats.org/officeDocument/2006/relationships/image" Target="../media/image16.svg"/><Relationship Id="rId31"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6.sv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diagramQuickStyle" Target="../diagrams/quickStyle1.xml"/><Relationship Id="rId30" Type="http://schemas.openxmlformats.org/officeDocument/2006/relationships/image" Target="../media/image22.png"/><Relationship Id="rId35" Type="http://schemas.openxmlformats.org/officeDocument/2006/relationships/image" Target="../media/image26.svg"/><Relationship Id="rId43" Type="http://schemas.openxmlformats.org/officeDocument/2006/relationships/image" Target="../media/image34.png"/><Relationship Id="rId8" Type="http://schemas.openxmlformats.org/officeDocument/2006/relationships/image" Target="../media/image5.png"/><Relationship Id="rId3" Type="http://schemas.openxmlformats.org/officeDocument/2006/relationships/image" Target="../media/image1.png"/><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diagramData" Target="../diagrams/data1.xml"/><Relationship Id="rId33" Type="http://schemas.openxmlformats.org/officeDocument/2006/relationships/image" Target="../media/image24.png"/><Relationship Id="rId3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F9DC30F-DDF8-0E71-E9BB-45C3DCB986F4}"/>
              </a:ext>
            </a:extLst>
          </p:cNvPr>
          <p:cNvSpPr/>
          <p:nvPr/>
        </p:nvSpPr>
        <p:spPr>
          <a:xfrm>
            <a:off x="36000" y="4114200"/>
            <a:ext cx="51120000" cy="28728000"/>
          </a:xfrm>
          <a:prstGeom prst="rect">
            <a:avLst/>
          </a:prstGeom>
          <a:solidFill>
            <a:schemeClr val="accent1">
              <a:lumMod val="50000"/>
              <a:alpha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28" name="L-shape 1027">
            <a:extLst>
              <a:ext uri="{FF2B5EF4-FFF2-40B4-BE49-F238E27FC236}">
                <a16:creationId xmlns:a16="http://schemas.microsoft.com/office/drawing/2014/main" id="{E2D9F0E9-C7AF-1218-D632-37DFCD7AEA00}"/>
              </a:ext>
            </a:extLst>
          </p:cNvPr>
          <p:cNvSpPr/>
          <p:nvPr/>
        </p:nvSpPr>
        <p:spPr>
          <a:xfrm flipH="1">
            <a:off x="228597" y="4419038"/>
            <a:ext cx="31864202" cy="17145562"/>
          </a:xfrm>
          <a:prstGeom prst="rect">
            <a:avLst/>
          </a:prstGeom>
          <a:solidFill>
            <a:srgbClr val="FFFFFF"/>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N" dirty="0"/>
          </a:p>
        </p:txBody>
      </p:sp>
      <p:sp>
        <p:nvSpPr>
          <p:cNvPr id="48" name="Rectangle 47">
            <a:extLst>
              <a:ext uri="{FF2B5EF4-FFF2-40B4-BE49-F238E27FC236}">
                <a16:creationId xmlns:a16="http://schemas.microsoft.com/office/drawing/2014/main" id="{3C5E90E8-DD37-8455-603C-3EE845EC7553}"/>
              </a:ext>
            </a:extLst>
          </p:cNvPr>
          <p:cNvSpPr/>
          <p:nvPr/>
        </p:nvSpPr>
        <p:spPr>
          <a:xfrm>
            <a:off x="32337000" y="4444468"/>
            <a:ext cx="18668462" cy="17137134"/>
          </a:xfrm>
          <a:prstGeom prst="rect">
            <a:avLst/>
          </a:prstGeom>
          <a:solidFill>
            <a:srgbClr val="FFFFFF"/>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N" dirty="0"/>
          </a:p>
        </p:txBody>
      </p:sp>
      <p:sp>
        <p:nvSpPr>
          <p:cNvPr id="42" name="L-shape 41">
            <a:extLst>
              <a:ext uri="{FF2B5EF4-FFF2-40B4-BE49-F238E27FC236}">
                <a16:creationId xmlns:a16="http://schemas.microsoft.com/office/drawing/2014/main" id="{5B58FD6B-D553-5BA8-AE33-8D341CEF009B}"/>
              </a:ext>
            </a:extLst>
          </p:cNvPr>
          <p:cNvSpPr/>
          <p:nvPr/>
        </p:nvSpPr>
        <p:spPr>
          <a:xfrm>
            <a:off x="228600" y="21771120"/>
            <a:ext cx="50749200" cy="10918680"/>
          </a:xfrm>
          <a:prstGeom prst="rect">
            <a:avLst/>
          </a:prstGeom>
          <a:solidFill>
            <a:srgbClr val="FFFFFF"/>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N" dirty="0"/>
          </a:p>
        </p:txBody>
      </p:sp>
      <p:sp>
        <p:nvSpPr>
          <p:cNvPr id="8" name="TextBox 7">
            <a:extLst>
              <a:ext uri="{FF2B5EF4-FFF2-40B4-BE49-F238E27FC236}">
                <a16:creationId xmlns:a16="http://schemas.microsoft.com/office/drawing/2014/main" id="{4C12A1B4-955E-AC0A-B8D8-B85C77397185}"/>
              </a:ext>
            </a:extLst>
          </p:cNvPr>
          <p:cNvSpPr txBox="1"/>
          <p:nvPr/>
        </p:nvSpPr>
        <p:spPr>
          <a:xfrm>
            <a:off x="36000" y="76200"/>
            <a:ext cx="51170400" cy="4140000"/>
          </a:xfrm>
          <a:custGeom>
            <a:avLst/>
            <a:gdLst>
              <a:gd name="connsiteX0" fmla="*/ 0 w 51170400"/>
              <a:gd name="connsiteY0" fmla="*/ 0 h 4140000"/>
              <a:gd name="connsiteX1" fmla="*/ 83301 w 51170400"/>
              <a:gd name="connsiteY1" fmla="*/ 0 h 4140000"/>
              <a:gd name="connsiteX2" fmla="*/ 1190009 w 51170400"/>
              <a:gd name="connsiteY2" fmla="*/ 0 h 4140000"/>
              <a:gd name="connsiteX3" fmla="*/ 2296718 w 51170400"/>
              <a:gd name="connsiteY3" fmla="*/ 0 h 4140000"/>
              <a:gd name="connsiteX4" fmla="*/ 2891723 w 51170400"/>
              <a:gd name="connsiteY4" fmla="*/ 0 h 4140000"/>
              <a:gd name="connsiteX5" fmla="*/ 1951615 w 51170400"/>
              <a:gd name="connsiteY5" fmla="*/ 0 h 4140000"/>
              <a:gd name="connsiteX6" fmla="*/ 2034916 w 51170400"/>
              <a:gd name="connsiteY6" fmla="*/ 0 h 4140000"/>
              <a:gd name="connsiteX7" fmla="*/ 3141625 w 51170400"/>
              <a:gd name="connsiteY7" fmla="*/ 0 h 4140000"/>
              <a:gd name="connsiteX8" fmla="*/ 3736629 w 51170400"/>
              <a:gd name="connsiteY8" fmla="*/ 0 h 4140000"/>
              <a:gd name="connsiteX9" fmla="*/ 3819930 w 51170400"/>
              <a:gd name="connsiteY9" fmla="*/ 0 h 4140000"/>
              <a:gd name="connsiteX10" fmla="*/ 4926639 w 51170400"/>
              <a:gd name="connsiteY10" fmla="*/ 0 h 4140000"/>
              <a:gd name="connsiteX11" fmla="*/ 5009939 w 51170400"/>
              <a:gd name="connsiteY11" fmla="*/ 0 h 4140000"/>
              <a:gd name="connsiteX12" fmla="*/ 6116648 w 51170400"/>
              <a:gd name="connsiteY12" fmla="*/ 0 h 4140000"/>
              <a:gd name="connsiteX13" fmla="*/ 6199948 w 51170400"/>
              <a:gd name="connsiteY13" fmla="*/ 0 h 4140000"/>
              <a:gd name="connsiteX14" fmla="*/ 7306657 w 51170400"/>
              <a:gd name="connsiteY14" fmla="*/ 0 h 4140000"/>
              <a:gd name="connsiteX15" fmla="*/ 7901662 w 51170400"/>
              <a:gd name="connsiteY15" fmla="*/ 0 h 4140000"/>
              <a:gd name="connsiteX16" fmla="*/ 7984962 w 51170400"/>
              <a:gd name="connsiteY16" fmla="*/ 0 h 4140000"/>
              <a:gd name="connsiteX17" fmla="*/ 8068263 w 51170400"/>
              <a:gd name="connsiteY17" fmla="*/ 0 h 4140000"/>
              <a:gd name="connsiteX18" fmla="*/ 7639860 w 51170400"/>
              <a:gd name="connsiteY18" fmla="*/ 0 h 4140000"/>
              <a:gd name="connsiteX19" fmla="*/ 9258272 w 51170400"/>
              <a:gd name="connsiteY19" fmla="*/ 0 h 4140000"/>
              <a:gd name="connsiteX20" fmla="*/ 8829869 w 51170400"/>
              <a:gd name="connsiteY20" fmla="*/ 0 h 4140000"/>
              <a:gd name="connsiteX21" fmla="*/ 10448282 w 51170400"/>
              <a:gd name="connsiteY21" fmla="*/ 0 h 4140000"/>
              <a:gd name="connsiteX22" fmla="*/ 10019878 w 51170400"/>
              <a:gd name="connsiteY22" fmla="*/ 0 h 4140000"/>
              <a:gd name="connsiteX23" fmla="*/ 11638291 w 51170400"/>
              <a:gd name="connsiteY23" fmla="*/ 0 h 4140000"/>
              <a:gd name="connsiteX24" fmla="*/ 10698184 w 51170400"/>
              <a:gd name="connsiteY24" fmla="*/ 0 h 4140000"/>
              <a:gd name="connsiteX25" fmla="*/ 11804892 w 51170400"/>
              <a:gd name="connsiteY25" fmla="*/ 0 h 4140000"/>
              <a:gd name="connsiteX26" fmla="*/ 11376489 w 51170400"/>
              <a:gd name="connsiteY26" fmla="*/ 0 h 4140000"/>
              <a:gd name="connsiteX27" fmla="*/ 12483198 w 51170400"/>
              <a:gd name="connsiteY27" fmla="*/ 0 h 4140000"/>
              <a:gd name="connsiteX28" fmla="*/ 11543090 w 51170400"/>
              <a:gd name="connsiteY28" fmla="*/ 0 h 4140000"/>
              <a:gd name="connsiteX29" fmla="*/ 12649799 w 51170400"/>
              <a:gd name="connsiteY29" fmla="*/ 0 h 4140000"/>
              <a:gd name="connsiteX30" fmla="*/ 13756508 w 51170400"/>
              <a:gd name="connsiteY30" fmla="*/ 0 h 4140000"/>
              <a:gd name="connsiteX31" fmla="*/ 15374920 w 51170400"/>
              <a:gd name="connsiteY31" fmla="*/ 0 h 4140000"/>
              <a:gd name="connsiteX32" fmla="*/ 14434813 w 51170400"/>
              <a:gd name="connsiteY32" fmla="*/ 0 h 4140000"/>
              <a:gd name="connsiteX33" fmla="*/ 14518113 w 51170400"/>
              <a:gd name="connsiteY33" fmla="*/ 0 h 4140000"/>
              <a:gd name="connsiteX34" fmla="*/ 15624822 w 51170400"/>
              <a:gd name="connsiteY34" fmla="*/ 0 h 4140000"/>
              <a:gd name="connsiteX35" fmla="*/ 16219827 w 51170400"/>
              <a:gd name="connsiteY35" fmla="*/ 0 h 4140000"/>
              <a:gd name="connsiteX36" fmla="*/ 16814831 w 51170400"/>
              <a:gd name="connsiteY36" fmla="*/ 0 h 4140000"/>
              <a:gd name="connsiteX37" fmla="*/ 15874724 w 51170400"/>
              <a:gd name="connsiteY37" fmla="*/ 0 h 4140000"/>
              <a:gd name="connsiteX38" fmla="*/ 14934617 w 51170400"/>
              <a:gd name="connsiteY38" fmla="*/ 0 h 4140000"/>
              <a:gd name="connsiteX39" fmla="*/ 14506213 w 51170400"/>
              <a:gd name="connsiteY39" fmla="*/ 0 h 4140000"/>
              <a:gd name="connsiteX40" fmla="*/ 14077810 w 51170400"/>
              <a:gd name="connsiteY40" fmla="*/ 0 h 4140000"/>
              <a:gd name="connsiteX41" fmla="*/ 14161111 w 51170400"/>
              <a:gd name="connsiteY41" fmla="*/ 0 h 4140000"/>
              <a:gd name="connsiteX42" fmla="*/ 13732707 w 51170400"/>
              <a:gd name="connsiteY42" fmla="*/ 0 h 4140000"/>
              <a:gd name="connsiteX43" fmla="*/ 14839416 w 51170400"/>
              <a:gd name="connsiteY43" fmla="*/ 0 h 4140000"/>
              <a:gd name="connsiteX44" fmla="*/ 13899309 w 51170400"/>
              <a:gd name="connsiteY44" fmla="*/ 0 h 4140000"/>
              <a:gd name="connsiteX45" fmla="*/ 14494313 w 51170400"/>
              <a:gd name="connsiteY45" fmla="*/ 0 h 4140000"/>
              <a:gd name="connsiteX46" fmla="*/ 14065910 w 51170400"/>
              <a:gd name="connsiteY46" fmla="*/ 0 h 4140000"/>
              <a:gd name="connsiteX47" fmla="*/ 14660915 w 51170400"/>
              <a:gd name="connsiteY47" fmla="*/ 0 h 4140000"/>
              <a:gd name="connsiteX48" fmla="*/ 15255919 w 51170400"/>
              <a:gd name="connsiteY48" fmla="*/ 0 h 4140000"/>
              <a:gd name="connsiteX49" fmla="*/ 16874332 w 51170400"/>
              <a:gd name="connsiteY49" fmla="*/ 0 h 4140000"/>
              <a:gd name="connsiteX50" fmla="*/ 17469337 w 51170400"/>
              <a:gd name="connsiteY50" fmla="*/ 0 h 4140000"/>
              <a:gd name="connsiteX51" fmla="*/ 16529229 w 51170400"/>
              <a:gd name="connsiteY51" fmla="*/ 0 h 4140000"/>
              <a:gd name="connsiteX52" fmla="*/ 15589122 w 51170400"/>
              <a:gd name="connsiteY52" fmla="*/ 0 h 4140000"/>
              <a:gd name="connsiteX53" fmla="*/ 15672423 w 51170400"/>
              <a:gd name="connsiteY53" fmla="*/ 0 h 4140000"/>
              <a:gd name="connsiteX54" fmla="*/ 14732315 w 51170400"/>
              <a:gd name="connsiteY54" fmla="*/ 0 h 4140000"/>
              <a:gd name="connsiteX55" fmla="*/ 15839024 w 51170400"/>
              <a:gd name="connsiteY55" fmla="*/ 0 h 4140000"/>
              <a:gd name="connsiteX56" fmla="*/ 17457436 w 51170400"/>
              <a:gd name="connsiteY56" fmla="*/ 0 h 4140000"/>
              <a:gd name="connsiteX57" fmla="*/ 17540737 w 51170400"/>
              <a:gd name="connsiteY57" fmla="*/ 0 h 4140000"/>
              <a:gd name="connsiteX58" fmla="*/ 18135742 w 51170400"/>
              <a:gd name="connsiteY58" fmla="*/ 0 h 4140000"/>
              <a:gd name="connsiteX59" fmla="*/ 19242450 w 51170400"/>
              <a:gd name="connsiteY59" fmla="*/ 0 h 4140000"/>
              <a:gd name="connsiteX60" fmla="*/ 20860863 w 51170400"/>
              <a:gd name="connsiteY60" fmla="*/ 0 h 4140000"/>
              <a:gd name="connsiteX61" fmla="*/ 22479276 w 51170400"/>
              <a:gd name="connsiteY61" fmla="*/ 0 h 4140000"/>
              <a:gd name="connsiteX62" fmla="*/ 23074280 w 51170400"/>
              <a:gd name="connsiteY62" fmla="*/ 0 h 4140000"/>
              <a:gd name="connsiteX63" fmla="*/ 24692693 w 51170400"/>
              <a:gd name="connsiteY63" fmla="*/ 0 h 4140000"/>
              <a:gd name="connsiteX64" fmla="*/ 26311106 w 51170400"/>
              <a:gd name="connsiteY64" fmla="*/ 0 h 4140000"/>
              <a:gd name="connsiteX65" fmla="*/ 26394406 w 51170400"/>
              <a:gd name="connsiteY65" fmla="*/ 0 h 4140000"/>
              <a:gd name="connsiteX66" fmla="*/ 27501115 w 51170400"/>
              <a:gd name="connsiteY66" fmla="*/ 0 h 4140000"/>
              <a:gd name="connsiteX67" fmla="*/ 28607824 w 51170400"/>
              <a:gd name="connsiteY67" fmla="*/ 0 h 4140000"/>
              <a:gd name="connsiteX68" fmla="*/ 27667716 w 51170400"/>
              <a:gd name="connsiteY68" fmla="*/ 0 h 4140000"/>
              <a:gd name="connsiteX69" fmla="*/ 28262721 w 51170400"/>
              <a:gd name="connsiteY69" fmla="*/ 0 h 4140000"/>
              <a:gd name="connsiteX70" fmla="*/ 27834318 w 51170400"/>
              <a:gd name="connsiteY70" fmla="*/ 0 h 4140000"/>
              <a:gd name="connsiteX71" fmla="*/ 29452730 w 51170400"/>
              <a:gd name="connsiteY71" fmla="*/ 0 h 4140000"/>
              <a:gd name="connsiteX72" fmla="*/ 31071143 w 51170400"/>
              <a:gd name="connsiteY72" fmla="*/ 0 h 4140000"/>
              <a:gd name="connsiteX73" fmla="*/ 32177852 w 51170400"/>
              <a:gd name="connsiteY73" fmla="*/ 0 h 4140000"/>
              <a:gd name="connsiteX74" fmla="*/ 32261152 w 51170400"/>
              <a:gd name="connsiteY74" fmla="*/ 0 h 4140000"/>
              <a:gd name="connsiteX75" fmla="*/ 32856157 w 51170400"/>
              <a:gd name="connsiteY75" fmla="*/ 0 h 4140000"/>
              <a:gd name="connsiteX76" fmla="*/ 33451161 w 51170400"/>
              <a:gd name="connsiteY76" fmla="*/ 0 h 4140000"/>
              <a:gd name="connsiteX77" fmla="*/ 33534462 w 51170400"/>
              <a:gd name="connsiteY77" fmla="*/ 0 h 4140000"/>
              <a:gd name="connsiteX78" fmla="*/ 34641171 w 51170400"/>
              <a:gd name="connsiteY78" fmla="*/ 0 h 4140000"/>
              <a:gd name="connsiteX79" fmla="*/ 33701063 w 51170400"/>
              <a:gd name="connsiteY79" fmla="*/ 0 h 4140000"/>
              <a:gd name="connsiteX80" fmla="*/ 34807772 w 51170400"/>
              <a:gd name="connsiteY80" fmla="*/ 0 h 4140000"/>
              <a:gd name="connsiteX81" fmla="*/ 35402777 w 51170400"/>
              <a:gd name="connsiteY81" fmla="*/ 0 h 4140000"/>
              <a:gd name="connsiteX82" fmla="*/ 34462669 w 51170400"/>
              <a:gd name="connsiteY82" fmla="*/ 0 h 4140000"/>
              <a:gd name="connsiteX83" fmla="*/ 34545970 w 51170400"/>
              <a:gd name="connsiteY83" fmla="*/ 0 h 4140000"/>
              <a:gd name="connsiteX84" fmla="*/ 35652679 w 51170400"/>
              <a:gd name="connsiteY84" fmla="*/ 0 h 4140000"/>
              <a:gd name="connsiteX85" fmla="*/ 36759387 w 51170400"/>
              <a:gd name="connsiteY85" fmla="*/ 0 h 4140000"/>
              <a:gd name="connsiteX86" fmla="*/ 38377800 w 51170400"/>
              <a:gd name="connsiteY86" fmla="*/ 0 h 4140000"/>
              <a:gd name="connsiteX87" fmla="*/ 38972805 w 51170400"/>
              <a:gd name="connsiteY87" fmla="*/ 0 h 4140000"/>
              <a:gd name="connsiteX88" fmla="*/ 40591217 w 51170400"/>
              <a:gd name="connsiteY88" fmla="*/ 0 h 4140000"/>
              <a:gd name="connsiteX89" fmla="*/ 41186222 w 51170400"/>
              <a:gd name="connsiteY89" fmla="*/ 0 h 4140000"/>
              <a:gd name="connsiteX90" fmla="*/ 40757819 w 51170400"/>
              <a:gd name="connsiteY90" fmla="*/ 0 h 4140000"/>
              <a:gd name="connsiteX91" fmla="*/ 42376231 w 51170400"/>
              <a:gd name="connsiteY91" fmla="*/ 0 h 4140000"/>
              <a:gd name="connsiteX92" fmla="*/ 42459532 w 51170400"/>
              <a:gd name="connsiteY92" fmla="*/ 0 h 4140000"/>
              <a:gd name="connsiteX93" fmla="*/ 41519425 w 51170400"/>
              <a:gd name="connsiteY93" fmla="*/ 0 h 4140000"/>
              <a:gd name="connsiteX94" fmla="*/ 40579317 w 51170400"/>
              <a:gd name="connsiteY94" fmla="*/ 0 h 4140000"/>
              <a:gd name="connsiteX95" fmla="*/ 41174322 w 51170400"/>
              <a:gd name="connsiteY95" fmla="*/ 0 h 4140000"/>
              <a:gd name="connsiteX96" fmla="*/ 41257623 w 51170400"/>
              <a:gd name="connsiteY96" fmla="*/ 0 h 4140000"/>
              <a:gd name="connsiteX97" fmla="*/ 41852627 w 51170400"/>
              <a:gd name="connsiteY97" fmla="*/ 0 h 4140000"/>
              <a:gd name="connsiteX98" fmla="*/ 42959336 w 51170400"/>
              <a:gd name="connsiteY98" fmla="*/ 0 h 4140000"/>
              <a:gd name="connsiteX99" fmla="*/ 44577748 w 51170400"/>
              <a:gd name="connsiteY99" fmla="*/ 0 h 4140000"/>
              <a:gd name="connsiteX100" fmla="*/ 45172753 w 51170400"/>
              <a:gd name="connsiteY100" fmla="*/ 0 h 4140000"/>
              <a:gd name="connsiteX101" fmla="*/ 44744350 w 51170400"/>
              <a:gd name="connsiteY101" fmla="*/ 0 h 4140000"/>
              <a:gd name="connsiteX102" fmla="*/ 45339354 w 51170400"/>
              <a:gd name="connsiteY102" fmla="*/ 0 h 4140000"/>
              <a:gd name="connsiteX103" fmla="*/ 44910951 w 51170400"/>
              <a:gd name="connsiteY103" fmla="*/ 0 h 4140000"/>
              <a:gd name="connsiteX104" fmla="*/ 44482548 w 51170400"/>
              <a:gd name="connsiteY104" fmla="*/ 0 h 4140000"/>
              <a:gd name="connsiteX105" fmla="*/ 45589256 w 51170400"/>
              <a:gd name="connsiteY105" fmla="*/ 0 h 4140000"/>
              <a:gd name="connsiteX106" fmla="*/ 45672557 w 51170400"/>
              <a:gd name="connsiteY106" fmla="*/ 0 h 4140000"/>
              <a:gd name="connsiteX107" fmla="*/ 45755858 w 51170400"/>
              <a:gd name="connsiteY107" fmla="*/ 0 h 4140000"/>
              <a:gd name="connsiteX108" fmla="*/ 46862566 w 51170400"/>
              <a:gd name="connsiteY108" fmla="*/ 0 h 4140000"/>
              <a:gd name="connsiteX109" fmla="*/ 46945867 w 51170400"/>
              <a:gd name="connsiteY109" fmla="*/ 0 h 4140000"/>
              <a:gd name="connsiteX110" fmla="*/ 46517464 w 51170400"/>
              <a:gd name="connsiteY110" fmla="*/ 0 h 4140000"/>
              <a:gd name="connsiteX111" fmla="*/ 48135876 w 51170400"/>
              <a:gd name="connsiteY111" fmla="*/ 0 h 4140000"/>
              <a:gd name="connsiteX112" fmla="*/ 48219177 w 51170400"/>
              <a:gd name="connsiteY112" fmla="*/ 0 h 4140000"/>
              <a:gd name="connsiteX113" fmla="*/ 49837590 w 51170400"/>
              <a:gd name="connsiteY113" fmla="*/ 0 h 4140000"/>
              <a:gd name="connsiteX114" fmla="*/ 49409186 w 51170400"/>
              <a:gd name="connsiteY114" fmla="*/ 0 h 4140000"/>
              <a:gd name="connsiteX115" fmla="*/ 48980783 w 51170400"/>
              <a:gd name="connsiteY115" fmla="*/ 0 h 4140000"/>
              <a:gd name="connsiteX116" fmla="*/ 50087492 w 51170400"/>
              <a:gd name="connsiteY116" fmla="*/ 0 h 4140000"/>
              <a:gd name="connsiteX117" fmla="*/ 51170400 w 51170400"/>
              <a:gd name="connsiteY117" fmla="*/ 0 h 4140000"/>
              <a:gd name="connsiteX118" fmla="*/ 51170400 w 51170400"/>
              <a:gd name="connsiteY118" fmla="*/ 508629 h 4140000"/>
              <a:gd name="connsiteX119" fmla="*/ 51170400 w 51170400"/>
              <a:gd name="connsiteY119" fmla="*/ 1141457 h 4140000"/>
              <a:gd name="connsiteX120" fmla="*/ 51170400 w 51170400"/>
              <a:gd name="connsiteY120" fmla="*/ 1650086 h 4140000"/>
              <a:gd name="connsiteX121" fmla="*/ 51170400 w 51170400"/>
              <a:gd name="connsiteY121" fmla="*/ 2282914 h 4140000"/>
              <a:gd name="connsiteX122" fmla="*/ 51170400 w 51170400"/>
              <a:gd name="connsiteY122" fmla="*/ 2750143 h 4140000"/>
              <a:gd name="connsiteX123" fmla="*/ 51170400 w 51170400"/>
              <a:gd name="connsiteY123" fmla="*/ 3300171 h 4140000"/>
              <a:gd name="connsiteX124" fmla="*/ 51170400 w 51170400"/>
              <a:gd name="connsiteY124" fmla="*/ 4140000 h 4140000"/>
              <a:gd name="connsiteX125" fmla="*/ 50575395 w 51170400"/>
              <a:gd name="connsiteY125" fmla="*/ 4140000 h 4140000"/>
              <a:gd name="connsiteX126" fmla="*/ 50492095 w 51170400"/>
              <a:gd name="connsiteY126" fmla="*/ 4140000 h 4140000"/>
              <a:gd name="connsiteX127" fmla="*/ 49897090 w 51170400"/>
              <a:gd name="connsiteY127" fmla="*/ 4140000 h 4140000"/>
              <a:gd name="connsiteX128" fmla="*/ 49302085 w 51170400"/>
              <a:gd name="connsiteY128" fmla="*/ 4140000 h 4140000"/>
              <a:gd name="connsiteX129" fmla="*/ 50242193 w 51170400"/>
              <a:gd name="connsiteY129" fmla="*/ 4140000 h 4140000"/>
              <a:gd name="connsiteX130" fmla="*/ 48623780 w 51170400"/>
              <a:gd name="connsiteY130" fmla="*/ 4140000 h 4140000"/>
              <a:gd name="connsiteX131" fmla="*/ 48028775 w 51170400"/>
              <a:gd name="connsiteY131" fmla="*/ 4140000 h 4140000"/>
              <a:gd name="connsiteX132" fmla="*/ 47945475 w 51170400"/>
              <a:gd name="connsiteY132" fmla="*/ 4140000 h 4140000"/>
              <a:gd name="connsiteX133" fmla="*/ 47350470 w 51170400"/>
              <a:gd name="connsiteY133" fmla="*/ 4140000 h 4140000"/>
              <a:gd name="connsiteX134" fmla="*/ 48290577 w 51170400"/>
              <a:gd name="connsiteY134" fmla="*/ 4140000 h 4140000"/>
              <a:gd name="connsiteX135" fmla="*/ 47695573 w 51170400"/>
              <a:gd name="connsiteY135" fmla="*/ 4140000 h 4140000"/>
              <a:gd name="connsiteX136" fmla="*/ 48635680 w 51170400"/>
              <a:gd name="connsiteY136" fmla="*/ 4140000 h 4140000"/>
              <a:gd name="connsiteX137" fmla="*/ 49064084 w 51170400"/>
              <a:gd name="connsiteY137" fmla="*/ 4140000 h 4140000"/>
              <a:gd name="connsiteX138" fmla="*/ 50004191 w 51170400"/>
              <a:gd name="connsiteY138" fmla="*/ 4140000 h 4140000"/>
              <a:gd name="connsiteX139" fmla="*/ 48385778 w 51170400"/>
              <a:gd name="connsiteY139" fmla="*/ 4140000 h 4140000"/>
              <a:gd name="connsiteX140" fmla="*/ 48814182 w 51170400"/>
              <a:gd name="connsiteY140" fmla="*/ 4140000 h 4140000"/>
              <a:gd name="connsiteX141" fmla="*/ 47195769 w 51170400"/>
              <a:gd name="connsiteY141" fmla="*/ 4140000 h 4140000"/>
              <a:gd name="connsiteX142" fmla="*/ 46600764 w 51170400"/>
              <a:gd name="connsiteY142" fmla="*/ 4140000 h 4140000"/>
              <a:gd name="connsiteX143" fmla="*/ 47029168 w 51170400"/>
              <a:gd name="connsiteY143" fmla="*/ 4140000 h 4140000"/>
              <a:gd name="connsiteX144" fmla="*/ 46434163 w 51170400"/>
              <a:gd name="connsiteY144" fmla="*/ 4140000 h 4140000"/>
              <a:gd name="connsiteX145" fmla="*/ 46862566 w 51170400"/>
              <a:gd name="connsiteY145" fmla="*/ 4140000 h 4140000"/>
              <a:gd name="connsiteX146" fmla="*/ 47802674 w 51170400"/>
              <a:gd name="connsiteY146" fmla="*/ 4140000 h 4140000"/>
              <a:gd name="connsiteX147" fmla="*/ 47719373 w 51170400"/>
              <a:gd name="connsiteY147" fmla="*/ 4140000 h 4140000"/>
              <a:gd name="connsiteX148" fmla="*/ 48659480 w 51170400"/>
              <a:gd name="connsiteY148" fmla="*/ 4140000 h 4140000"/>
              <a:gd name="connsiteX149" fmla="*/ 47041068 w 51170400"/>
              <a:gd name="connsiteY149" fmla="*/ 4140000 h 4140000"/>
              <a:gd name="connsiteX150" fmla="*/ 45422655 w 51170400"/>
              <a:gd name="connsiteY150" fmla="*/ 4140000 h 4140000"/>
              <a:gd name="connsiteX151" fmla="*/ 43804242 w 51170400"/>
              <a:gd name="connsiteY151" fmla="*/ 4140000 h 4140000"/>
              <a:gd name="connsiteX152" fmla="*/ 42697534 w 51170400"/>
              <a:gd name="connsiteY152" fmla="*/ 4140000 h 4140000"/>
              <a:gd name="connsiteX153" fmla="*/ 43637641 w 51170400"/>
              <a:gd name="connsiteY153" fmla="*/ 4140000 h 4140000"/>
              <a:gd name="connsiteX154" fmla="*/ 42019228 w 51170400"/>
              <a:gd name="connsiteY154" fmla="*/ 4140000 h 4140000"/>
              <a:gd name="connsiteX155" fmla="*/ 42447632 w 51170400"/>
              <a:gd name="connsiteY155" fmla="*/ 4140000 h 4140000"/>
              <a:gd name="connsiteX156" fmla="*/ 41340923 w 51170400"/>
              <a:gd name="connsiteY156" fmla="*/ 4140000 h 4140000"/>
              <a:gd name="connsiteX157" fmla="*/ 40745919 w 51170400"/>
              <a:gd name="connsiteY157" fmla="*/ 4140000 h 4140000"/>
              <a:gd name="connsiteX158" fmla="*/ 40150914 w 51170400"/>
              <a:gd name="connsiteY158" fmla="*/ 4140000 h 4140000"/>
              <a:gd name="connsiteX159" fmla="*/ 39044205 w 51170400"/>
              <a:gd name="connsiteY159" fmla="*/ 4140000 h 4140000"/>
              <a:gd name="connsiteX160" fmla="*/ 39472609 w 51170400"/>
              <a:gd name="connsiteY160" fmla="*/ 4140000 h 4140000"/>
              <a:gd name="connsiteX161" fmla="*/ 40412716 w 51170400"/>
              <a:gd name="connsiteY161" fmla="*/ 4140000 h 4140000"/>
              <a:gd name="connsiteX162" fmla="*/ 39306007 w 51170400"/>
              <a:gd name="connsiteY162" fmla="*/ 4140000 h 4140000"/>
              <a:gd name="connsiteX163" fmla="*/ 39222707 w 51170400"/>
              <a:gd name="connsiteY163" fmla="*/ 4140000 h 4140000"/>
              <a:gd name="connsiteX164" fmla="*/ 37604294 w 51170400"/>
              <a:gd name="connsiteY164" fmla="*/ 4140000 h 4140000"/>
              <a:gd name="connsiteX165" fmla="*/ 35985881 w 51170400"/>
              <a:gd name="connsiteY165" fmla="*/ 4140000 h 4140000"/>
              <a:gd name="connsiteX166" fmla="*/ 34879173 w 51170400"/>
              <a:gd name="connsiteY166" fmla="*/ 4140000 h 4140000"/>
              <a:gd name="connsiteX167" fmla="*/ 33260760 w 51170400"/>
              <a:gd name="connsiteY167" fmla="*/ 4140000 h 4140000"/>
              <a:gd name="connsiteX168" fmla="*/ 34200867 w 51170400"/>
              <a:gd name="connsiteY168" fmla="*/ 4140000 h 4140000"/>
              <a:gd name="connsiteX169" fmla="*/ 35140975 w 51170400"/>
              <a:gd name="connsiteY169" fmla="*/ 4140000 h 4140000"/>
              <a:gd name="connsiteX170" fmla="*/ 33522562 w 51170400"/>
              <a:gd name="connsiteY170" fmla="*/ 4140000 h 4140000"/>
              <a:gd name="connsiteX171" fmla="*/ 33439261 w 51170400"/>
              <a:gd name="connsiteY171" fmla="*/ 4140000 h 4140000"/>
              <a:gd name="connsiteX172" fmla="*/ 32332553 w 51170400"/>
              <a:gd name="connsiteY172" fmla="*/ 4140000 h 4140000"/>
              <a:gd name="connsiteX173" fmla="*/ 31225844 w 51170400"/>
              <a:gd name="connsiteY173" fmla="*/ 4140000 h 4140000"/>
              <a:gd name="connsiteX174" fmla="*/ 30119135 w 51170400"/>
              <a:gd name="connsiteY174" fmla="*/ 4140000 h 4140000"/>
              <a:gd name="connsiteX175" fmla="*/ 29524131 w 51170400"/>
              <a:gd name="connsiteY175" fmla="*/ 4140000 h 4140000"/>
              <a:gd name="connsiteX176" fmla="*/ 27905718 w 51170400"/>
              <a:gd name="connsiteY176" fmla="*/ 4140000 h 4140000"/>
              <a:gd name="connsiteX177" fmla="*/ 26287305 w 51170400"/>
              <a:gd name="connsiteY177" fmla="*/ 4140000 h 4140000"/>
              <a:gd name="connsiteX178" fmla="*/ 25692301 w 51170400"/>
              <a:gd name="connsiteY178" fmla="*/ 4140000 h 4140000"/>
              <a:gd name="connsiteX179" fmla="*/ 26632408 w 51170400"/>
              <a:gd name="connsiteY179" fmla="*/ 4140000 h 4140000"/>
              <a:gd name="connsiteX180" fmla="*/ 25013996 w 51170400"/>
              <a:gd name="connsiteY180" fmla="*/ 4140000 h 4140000"/>
              <a:gd name="connsiteX181" fmla="*/ 24930695 w 51170400"/>
              <a:gd name="connsiteY181" fmla="*/ 4140000 h 4140000"/>
              <a:gd name="connsiteX182" fmla="*/ 25870802 w 51170400"/>
              <a:gd name="connsiteY182" fmla="*/ 4140000 h 4140000"/>
              <a:gd name="connsiteX183" fmla="*/ 25787502 w 51170400"/>
              <a:gd name="connsiteY183" fmla="*/ 4140000 h 4140000"/>
              <a:gd name="connsiteX184" fmla="*/ 24680793 w 51170400"/>
              <a:gd name="connsiteY184" fmla="*/ 4140000 h 4140000"/>
              <a:gd name="connsiteX185" fmla="*/ 23574084 w 51170400"/>
              <a:gd name="connsiteY185" fmla="*/ 4140000 h 4140000"/>
              <a:gd name="connsiteX186" fmla="*/ 23490784 w 51170400"/>
              <a:gd name="connsiteY186" fmla="*/ 4140000 h 4140000"/>
              <a:gd name="connsiteX187" fmla="*/ 24430891 w 51170400"/>
              <a:gd name="connsiteY187" fmla="*/ 4140000 h 4140000"/>
              <a:gd name="connsiteX188" fmla="*/ 23835886 w 51170400"/>
              <a:gd name="connsiteY188" fmla="*/ 4140000 h 4140000"/>
              <a:gd name="connsiteX189" fmla="*/ 22729178 w 51170400"/>
              <a:gd name="connsiteY189" fmla="*/ 4140000 h 4140000"/>
              <a:gd name="connsiteX190" fmla="*/ 22134173 w 51170400"/>
              <a:gd name="connsiteY190" fmla="*/ 4140000 h 4140000"/>
              <a:gd name="connsiteX191" fmla="*/ 21027464 w 51170400"/>
              <a:gd name="connsiteY191" fmla="*/ 4140000 h 4140000"/>
              <a:gd name="connsiteX192" fmla="*/ 20432460 w 51170400"/>
              <a:gd name="connsiteY192" fmla="*/ 4140000 h 4140000"/>
              <a:gd name="connsiteX193" fmla="*/ 19325751 w 51170400"/>
              <a:gd name="connsiteY193" fmla="*/ 4140000 h 4140000"/>
              <a:gd name="connsiteX194" fmla="*/ 20265858 w 51170400"/>
              <a:gd name="connsiteY194" fmla="*/ 4140000 h 4140000"/>
              <a:gd name="connsiteX195" fmla="*/ 18647446 w 51170400"/>
              <a:gd name="connsiteY195" fmla="*/ 4140000 h 4140000"/>
              <a:gd name="connsiteX196" fmla="*/ 19587553 w 51170400"/>
              <a:gd name="connsiteY196" fmla="*/ 4140000 h 4140000"/>
              <a:gd name="connsiteX197" fmla="*/ 20527660 w 51170400"/>
              <a:gd name="connsiteY197" fmla="*/ 4140000 h 4140000"/>
              <a:gd name="connsiteX198" fmla="*/ 18909248 w 51170400"/>
              <a:gd name="connsiteY198" fmla="*/ 4140000 h 4140000"/>
              <a:gd name="connsiteX199" fmla="*/ 17802539 w 51170400"/>
              <a:gd name="connsiteY199" fmla="*/ 4140000 h 4140000"/>
              <a:gd name="connsiteX200" fmla="*/ 17207535 w 51170400"/>
              <a:gd name="connsiteY200" fmla="*/ 4140000 h 4140000"/>
              <a:gd name="connsiteX201" fmla="*/ 17635938 w 51170400"/>
              <a:gd name="connsiteY201" fmla="*/ 4140000 h 4140000"/>
              <a:gd name="connsiteX202" fmla="*/ 17040933 w 51170400"/>
              <a:gd name="connsiteY202" fmla="*/ 4140000 h 4140000"/>
              <a:gd name="connsiteX203" fmla="*/ 17981041 w 51170400"/>
              <a:gd name="connsiteY203" fmla="*/ 4140000 h 4140000"/>
              <a:gd name="connsiteX204" fmla="*/ 17386036 w 51170400"/>
              <a:gd name="connsiteY204" fmla="*/ 4140000 h 4140000"/>
              <a:gd name="connsiteX205" fmla="*/ 18326143 w 51170400"/>
              <a:gd name="connsiteY205" fmla="*/ 4140000 h 4140000"/>
              <a:gd name="connsiteX206" fmla="*/ 17219435 w 51170400"/>
              <a:gd name="connsiteY206" fmla="*/ 4140000 h 4140000"/>
              <a:gd name="connsiteX207" fmla="*/ 16624430 w 51170400"/>
              <a:gd name="connsiteY207" fmla="*/ 4140000 h 4140000"/>
              <a:gd name="connsiteX208" fmla="*/ 16029425 w 51170400"/>
              <a:gd name="connsiteY208" fmla="*/ 4140000 h 4140000"/>
              <a:gd name="connsiteX209" fmla="*/ 15946125 w 51170400"/>
              <a:gd name="connsiteY209" fmla="*/ 4140000 h 4140000"/>
              <a:gd name="connsiteX210" fmla="*/ 14327712 w 51170400"/>
              <a:gd name="connsiteY210" fmla="*/ 4140000 h 4140000"/>
              <a:gd name="connsiteX211" fmla="*/ 12709299 w 51170400"/>
              <a:gd name="connsiteY211" fmla="*/ 4140000 h 4140000"/>
              <a:gd name="connsiteX212" fmla="*/ 11090887 w 51170400"/>
              <a:gd name="connsiteY212" fmla="*/ 4140000 h 4140000"/>
              <a:gd name="connsiteX213" fmla="*/ 10495882 w 51170400"/>
              <a:gd name="connsiteY213" fmla="*/ 4140000 h 4140000"/>
              <a:gd name="connsiteX214" fmla="*/ 8877469 w 51170400"/>
              <a:gd name="connsiteY214" fmla="*/ 4140000 h 4140000"/>
              <a:gd name="connsiteX215" fmla="*/ 9817577 w 51170400"/>
              <a:gd name="connsiteY215" fmla="*/ 4140000 h 4140000"/>
              <a:gd name="connsiteX216" fmla="*/ 10757684 w 51170400"/>
              <a:gd name="connsiteY216" fmla="*/ 4140000 h 4140000"/>
              <a:gd name="connsiteX217" fmla="*/ 11697791 w 51170400"/>
              <a:gd name="connsiteY217" fmla="*/ 4140000 h 4140000"/>
              <a:gd name="connsiteX218" fmla="*/ 11614491 w 51170400"/>
              <a:gd name="connsiteY218" fmla="*/ 4140000 h 4140000"/>
              <a:gd name="connsiteX219" fmla="*/ 11019486 w 51170400"/>
              <a:gd name="connsiteY219" fmla="*/ 4140000 h 4140000"/>
              <a:gd name="connsiteX220" fmla="*/ 10936185 w 51170400"/>
              <a:gd name="connsiteY220" fmla="*/ 4140000 h 4140000"/>
              <a:gd name="connsiteX221" fmla="*/ 10852885 w 51170400"/>
              <a:gd name="connsiteY221" fmla="*/ 4140000 h 4140000"/>
              <a:gd name="connsiteX222" fmla="*/ 9746176 w 51170400"/>
              <a:gd name="connsiteY222" fmla="*/ 4140000 h 4140000"/>
              <a:gd name="connsiteX223" fmla="*/ 8639468 w 51170400"/>
              <a:gd name="connsiteY223" fmla="*/ 4140000 h 4140000"/>
              <a:gd name="connsiteX224" fmla="*/ 7021055 w 51170400"/>
              <a:gd name="connsiteY224" fmla="*/ 4140000 h 4140000"/>
              <a:gd name="connsiteX225" fmla="*/ 7449458 w 51170400"/>
              <a:gd name="connsiteY225" fmla="*/ 4140000 h 4140000"/>
              <a:gd name="connsiteX226" fmla="*/ 6342750 w 51170400"/>
              <a:gd name="connsiteY226" fmla="*/ 4140000 h 4140000"/>
              <a:gd name="connsiteX227" fmla="*/ 4724337 w 51170400"/>
              <a:gd name="connsiteY227" fmla="*/ 4140000 h 4140000"/>
              <a:gd name="connsiteX228" fmla="*/ 4641036 w 51170400"/>
              <a:gd name="connsiteY228" fmla="*/ 4140000 h 4140000"/>
              <a:gd name="connsiteX229" fmla="*/ 5069440 w 51170400"/>
              <a:gd name="connsiteY229" fmla="*/ 4140000 h 4140000"/>
              <a:gd name="connsiteX230" fmla="*/ 4986139 w 51170400"/>
              <a:gd name="connsiteY230" fmla="*/ 4140000 h 4140000"/>
              <a:gd name="connsiteX231" fmla="*/ 5926246 w 51170400"/>
              <a:gd name="connsiteY231" fmla="*/ 4140000 h 4140000"/>
              <a:gd name="connsiteX232" fmla="*/ 4307834 w 51170400"/>
              <a:gd name="connsiteY232" fmla="*/ 4140000 h 4140000"/>
              <a:gd name="connsiteX233" fmla="*/ 4736237 w 51170400"/>
              <a:gd name="connsiteY233" fmla="*/ 4140000 h 4140000"/>
              <a:gd name="connsiteX234" fmla="*/ 4141232 w 51170400"/>
              <a:gd name="connsiteY234" fmla="*/ 4140000 h 4140000"/>
              <a:gd name="connsiteX235" fmla="*/ 3546228 w 51170400"/>
              <a:gd name="connsiteY235" fmla="*/ 4140000 h 4140000"/>
              <a:gd name="connsiteX236" fmla="*/ 2439519 w 51170400"/>
              <a:gd name="connsiteY236" fmla="*/ 4140000 h 4140000"/>
              <a:gd name="connsiteX237" fmla="*/ 3379626 w 51170400"/>
              <a:gd name="connsiteY237" fmla="*/ 4140000 h 4140000"/>
              <a:gd name="connsiteX238" fmla="*/ 2784622 w 51170400"/>
              <a:gd name="connsiteY238" fmla="*/ 4140000 h 4140000"/>
              <a:gd name="connsiteX239" fmla="*/ 2189617 w 51170400"/>
              <a:gd name="connsiteY239" fmla="*/ 4140000 h 4140000"/>
              <a:gd name="connsiteX240" fmla="*/ 1594612 w 51170400"/>
              <a:gd name="connsiteY240" fmla="*/ 4140000 h 4140000"/>
              <a:gd name="connsiteX241" fmla="*/ 1511312 w 51170400"/>
              <a:gd name="connsiteY241" fmla="*/ 4140000 h 4140000"/>
              <a:gd name="connsiteX242" fmla="*/ 1428011 w 51170400"/>
              <a:gd name="connsiteY242" fmla="*/ 4140000 h 4140000"/>
              <a:gd name="connsiteX243" fmla="*/ 833007 w 51170400"/>
              <a:gd name="connsiteY243" fmla="*/ 4140000 h 4140000"/>
              <a:gd name="connsiteX244" fmla="*/ 1261410 w 51170400"/>
              <a:gd name="connsiteY244" fmla="*/ 4140000 h 4140000"/>
              <a:gd name="connsiteX245" fmla="*/ 1689813 w 51170400"/>
              <a:gd name="connsiteY245" fmla="*/ 4140000 h 4140000"/>
              <a:gd name="connsiteX246" fmla="*/ 2118217 w 51170400"/>
              <a:gd name="connsiteY246" fmla="*/ 4140000 h 4140000"/>
              <a:gd name="connsiteX247" fmla="*/ 1523212 w 51170400"/>
              <a:gd name="connsiteY247" fmla="*/ 4140000 h 4140000"/>
              <a:gd name="connsiteX248" fmla="*/ 2463319 w 51170400"/>
              <a:gd name="connsiteY248" fmla="*/ 4140000 h 4140000"/>
              <a:gd name="connsiteX249" fmla="*/ 2891723 w 51170400"/>
              <a:gd name="connsiteY249" fmla="*/ 4140000 h 4140000"/>
              <a:gd name="connsiteX250" fmla="*/ 1785014 w 51170400"/>
              <a:gd name="connsiteY250" fmla="*/ 4140000 h 4140000"/>
              <a:gd name="connsiteX251" fmla="*/ 1190009 w 51170400"/>
              <a:gd name="connsiteY251" fmla="*/ 4140000 h 4140000"/>
              <a:gd name="connsiteX252" fmla="*/ 595005 w 51170400"/>
              <a:gd name="connsiteY252" fmla="*/ 4140000 h 4140000"/>
              <a:gd name="connsiteX253" fmla="*/ 0 w 51170400"/>
              <a:gd name="connsiteY253" fmla="*/ 4140000 h 4140000"/>
              <a:gd name="connsiteX254" fmla="*/ 0 w 51170400"/>
              <a:gd name="connsiteY254" fmla="*/ 3465771 h 4140000"/>
              <a:gd name="connsiteX255" fmla="*/ 0 w 51170400"/>
              <a:gd name="connsiteY255" fmla="*/ 2832943 h 4140000"/>
              <a:gd name="connsiteX256" fmla="*/ 0 w 51170400"/>
              <a:gd name="connsiteY256" fmla="*/ 2324314 h 4140000"/>
              <a:gd name="connsiteX257" fmla="*/ 0 w 51170400"/>
              <a:gd name="connsiteY257" fmla="*/ 1857086 h 4140000"/>
              <a:gd name="connsiteX258" fmla="*/ 0 w 51170400"/>
              <a:gd name="connsiteY258" fmla="*/ 1307057 h 4140000"/>
              <a:gd name="connsiteX259" fmla="*/ 0 w 51170400"/>
              <a:gd name="connsiteY259" fmla="*/ 798429 h 4140000"/>
              <a:gd name="connsiteX260" fmla="*/ 0 w 51170400"/>
              <a:gd name="connsiteY260" fmla="*/ 0 h 41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51170400" h="4140000" fill="none" extrusionOk="0">
                <a:moveTo>
                  <a:pt x="0" y="0"/>
                </a:moveTo>
                <a:cubicBezTo>
                  <a:pt x="39004" y="-5093"/>
                  <a:pt x="47854" y="1597"/>
                  <a:pt x="83301" y="0"/>
                </a:cubicBezTo>
                <a:cubicBezTo>
                  <a:pt x="118748" y="-1597"/>
                  <a:pt x="916993" y="132383"/>
                  <a:pt x="1190009" y="0"/>
                </a:cubicBezTo>
                <a:cubicBezTo>
                  <a:pt x="1463025" y="-132383"/>
                  <a:pt x="1926948" y="9839"/>
                  <a:pt x="2296718" y="0"/>
                </a:cubicBezTo>
                <a:cubicBezTo>
                  <a:pt x="2666488" y="-9839"/>
                  <a:pt x="2757077" y="623"/>
                  <a:pt x="2891723" y="0"/>
                </a:cubicBezTo>
                <a:cubicBezTo>
                  <a:pt x="2757077" y="623"/>
                  <a:pt x="2269579" y="-109742"/>
                  <a:pt x="1951615" y="0"/>
                </a:cubicBezTo>
                <a:cubicBezTo>
                  <a:pt x="2269579" y="-109742"/>
                  <a:pt x="2015423" y="3924"/>
                  <a:pt x="2034916" y="0"/>
                </a:cubicBezTo>
                <a:cubicBezTo>
                  <a:pt x="2054409" y="-3924"/>
                  <a:pt x="2885316" y="38423"/>
                  <a:pt x="3141625" y="0"/>
                </a:cubicBezTo>
                <a:cubicBezTo>
                  <a:pt x="3397934" y="-38423"/>
                  <a:pt x="3562527" y="2519"/>
                  <a:pt x="3736629" y="0"/>
                </a:cubicBezTo>
                <a:cubicBezTo>
                  <a:pt x="3910731" y="-2519"/>
                  <a:pt x="3793051" y="6842"/>
                  <a:pt x="3819930" y="0"/>
                </a:cubicBezTo>
                <a:cubicBezTo>
                  <a:pt x="3846809" y="-6842"/>
                  <a:pt x="4625127" y="69136"/>
                  <a:pt x="4926639" y="0"/>
                </a:cubicBezTo>
                <a:cubicBezTo>
                  <a:pt x="5228151" y="-69136"/>
                  <a:pt x="4982164" y="7160"/>
                  <a:pt x="5009939" y="0"/>
                </a:cubicBezTo>
                <a:cubicBezTo>
                  <a:pt x="5037714" y="-7160"/>
                  <a:pt x="5714169" y="45240"/>
                  <a:pt x="6116648" y="0"/>
                </a:cubicBezTo>
                <a:cubicBezTo>
                  <a:pt x="6519127" y="-45240"/>
                  <a:pt x="6173785" y="9439"/>
                  <a:pt x="6199948" y="0"/>
                </a:cubicBezTo>
                <a:cubicBezTo>
                  <a:pt x="6226111" y="-9439"/>
                  <a:pt x="6863533" y="94892"/>
                  <a:pt x="7306657" y="0"/>
                </a:cubicBezTo>
                <a:cubicBezTo>
                  <a:pt x="7749781" y="-94892"/>
                  <a:pt x="7724886" y="38052"/>
                  <a:pt x="7901662" y="0"/>
                </a:cubicBezTo>
                <a:cubicBezTo>
                  <a:pt x="8078439" y="-38052"/>
                  <a:pt x="7962772" y="6993"/>
                  <a:pt x="7984962" y="0"/>
                </a:cubicBezTo>
                <a:cubicBezTo>
                  <a:pt x="8007152" y="-6993"/>
                  <a:pt x="8035105" y="1595"/>
                  <a:pt x="8068263" y="0"/>
                </a:cubicBezTo>
                <a:cubicBezTo>
                  <a:pt x="8035105" y="1595"/>
                  <a:pt x="7791377" y="-19515"/>
                  <a:pt x="7639860" y="0"/>
                </a:cubicBezTo>
                <a:cubicBezTo>
                  <a:pt x="7791377" y="-19515"/>
                  <a:pt x="8463268" y="96905"/>
                  <a:pt x="9258272" y="0"/>
                </a:cubicBezTo>
                <a:cubicBezTo>
                  <a:pt x="8463268" y="96905"/>
                  <a:pt x="8922419" y="-39443"/>
                  <a:pt x="8829869" y="0"/>
                </a:cubicBezTo>
                <a:cubicBezTo>
                  <a:pt x="8922419" y="-39443"/>
                  <a:pt x="9702649" y="32285"/>
                  <a:pt x="10448282" y="0"/>
                </a:cubicBezTo>
                <a:cubicBezTo>
                  <a:pt x="9702649" y="32285"/>
                  <a:pt x="10209912" y="-34516"/>
                  <a:pt x="10019878" y="0"/>
                </a:cubicBezTo>
                <a:cubicBezTo>
                  <a:pt x="10209912" y="-34516"/>
                  <a:pt x="11160800" y="19609"/>
                  <a:pt x="11638291" y="0"/>
                </a:cubicBezTo>
                <a:cubicBezTo>
                  <a:pt x="11160800" y="19609"/>
                  <a:pt x="11120051" y="-2179"/>
                  <a:pt x="10698184" y="0"/>
                </a:cubicBezTo>
                <a:cubicBezTo>
                  <a:pt x="11120051" y="-2179"/>
                  <a:pt x="11497639" y="27405"/>
                  <a:pt x="11804892" y="0"/>
                </a:cubicBezTo>
                <a:cubicBezTo>
                  <a:pt x="11497639" y="27405"/>
                  <a:pt x="11485123" y="-28848"/>
                  <a:pt x="11376489" y="0"/>
                </a:cubicBezTo>
                <a:cubicBezTo>
                  <a:pt x="11485123" y="-28848"/>
                  <a:pt x="11980590" y="59807"/>
                  <a:pt x="12483198" y="0"/>
                </a:cubicBezTo>
                <a:cubicBezTo>
                  <a:pt x="11980590" y="59807"/>
                  <a:pt x="11996242" y="-11080"/>
                  <a:pt x="11543090" y="0"/>
                </a:cubicBezTo>
                <a:cubicBezTo>
                  <a:pt x="11996242" y="-11080"/>
                  <a:pt x="12300986" y="23558"/>
                  <a:pt x="12649799" y="0"/>
                </a:cubicBezTo>
                <a:cubicBezTo>
                  <a:pt x="12998612" y="-23558"/>
                  <a:pt x="13384745" y="119630"/>
                  <a:pt x="13756508" y="0"/>
                </a:cubicBezTo>
                <a:cubicBezTo>
                  <a:pt x="14128271" y="-119630"/>
                  <a:pt x="14710782" y="70069"/>
                  <a:pt x="15374920" y="0"/>
                </a:cubicBezTo>
                <a:cubicBezTo>
                  <a:pt x="14710782" y="70069"/>
                  <a:pt x="14866976" y="-63091"/>
                  <a:pt x="14434813" y="0"/>
                </a:cubicBezTo>
                <a:cubicBezTo>
                  <a:pt x="14866976" y="-63091"/>
                  <a:pt x="14476726" y="2877"/>
                  <a:pt x="14518113" y="0"/>
                </a:cubicBezTo>
                <a:cubicBezTo>
                  <a:pt x="14559500" y="-2877"/>
                  <a:pt x="15228811" y="76222"/>
                  <a:pt x="15624822" y="0"/>
                </a:cubicBezTo>
                <a:cubicBezTo>
                  <a:pt x="16020833" y="-76222"/>
                  <a:pt x="15975852" y="45646"/>
                  <a:pt x="16219827" y="0"/>
                </a:cubicBezTo>
                <a:cubicBezTo>
                  <a:pt x="16463802" y="-45646"/>
                  <a:pt x="16562464" y="56723"/>
                  <a:pt x="16814831" y="0"/>
                </a:cubicBezTo>
                <a:cubicBezTo>
                  <a:pt x="16562464" y="56723"/>
                  <a:pt x="16336054" y="-65641"/>
                  <a:pt x="15874724" y="0"/>
                </a:cubicBezTo>
                <a:cubicBezTo>
                  <a:pt x="15413394" y="65641"/>
                  <a:pt x="15225411" y="-74112"/>
                  <a:pt x="14934617" y="0"/>
                </a:cubicBezTo>
                <a:cubicBezTo>
                  <a:pt x="14643823" y="74112"/>
                  <a:pt x="14670098" y="-50961"/>
                  <a:pt x="14506213" y="0"/>
                </a:cubicBezTo>
                <a:cubicBezTo>
                  <a:pt x="14342328" y="50961"/>
                  <a:pt x="14243398" y="-51051"/>
                  <a:pt x="14077810" y="0"/>
                </a:cubicBezTo>
                <a:cubicBezTo>
                  <a:pt x="14243398" y="-51051"/>
                  <a:pt x="14119974" y="2167"/>
                  <a:pt x="14161111" y="0"/>
                </a:cubicBezTo>
                <a:cubicBezTo>
                  <a:pt x="14119974" y="2167"/>
                  <a:pt x="13877536" y="-49324"/>
                  <a:pt x="13732707" y="0"/>
                </a:cubicBezTo>
                <a:cubicBezTo>
                  <a:pt x="13877536" y="-49324"/>
                  <a:pt x="14380272" y="43130"/>
                  <a:pt x="14839416" y="0"/>
                </a:cubicBezTo>
                <a:cubicBezTo>
                  <a:pt x="14380272" y="43130"/>
                  <a:pt x="14308052" y="-13524"/>
                  <a:pt x="13899309" y="0"/>
                </a:cubicBezTo>
                <a:cubicBezTo>
                  <a:pt x="14308052" y="-13524"/>
                  <a:pt x="14218073" y="16005"/>
                  <a:pt x="14494313" y="0"/>
                </a:cubicBezTo>
                <a:cubicBezTo>
                  <a:pt x="14218073" y="16005"/>
                  <a:pt x="14159405" y="-49623"/>
                  <a:pt x="14065910" y="0"/>
                </a:cubicBezTo>
                <a:cubicBezTo>
                  <a:pt x="14159405" y="-49623"/>
                  <a:pt x="14370359" y="62251"/>
                  <a:pt x="14660915" y="0"/>
                </a:cubicBezTo>
                <a:cubicBezTo>
                  <a:pt x="14951471" y="-62251"/>
                  <a:pt x="14986054" y="56403"/>
                  <a:pt x="15255919" y="0"/>
                </a:cubicBezTo>
                <a:cubicBezTo>
                  <a:pt x="15525784" y="-56403"/>
                  <a:pt x="16223970" y="12692"/>
                  <a:pt x="16874332" y="0"/>
                </a:cubicBezTo>
                <a:cubicBezTo>
                  <a:pt x="17524694" y="-12692"/>
                  <a:pt x="17331446" y="30211"/>
                  <a:pt x="17469337" y="0"/>
                </a:cubicBezTo>
                <a:cubicBezTo>
                  <a:pt x="17331446" y="30211"/>
                  <a:pt x="16860949" y="-23909"/>
                  <a:pt x="16529229" y="0"/>
                </a:cubicBezTo>
                <a:cubicBezTo>
                  <a:pt x="16197509" y="23909"/>
                  <a:pt x="15787324" y="-66280"/>
                  <a:pt x="15589122" y="0"/>
                </a:cubicBezTo>
                <a:cubicBezTo>
                  <a:pt x="15787324" y="-66280"/>
                  <a:pt x="15651356" y="2975"/>
                  <a:pt x="15672423" y="0"/>
                </a:cubicBezTo>
                <a:cubicBezTo>
                  <a:pt x="15651356" y="2975"/>
                  <a:pt x="15052363" y="-476"/>
                  <a:pt x="14732315" y="0"/>
                </a:cubicBezTo>
                <a:cubicBezTo>
                  <a:pt x="15052363" y="-476"/>
                  <a:pt x="15306135" y="14921"/>
                  <a:pt x="15839024" y="0"/>
                </a:cubicBezTo>
                <a:cubicBezTo>
                  <a:pt x="16371913" y="-14921"/>
                  <a:pt x="16710297" y="103669"/>
                  <a:pt x="17457436" y="0"/>
                </a:cubicBezTo>
                <a:cubicBezTo>
                  <a:pt x="18204575" y="-103669"/>
                  <a:pt x="17511586" y="4724"/>
                  <a:pt x="17540737" y="0"/>
                </a:cubicBezTo>
                <a:cubicBezTo>
                  <a:pt x="17569888" y="-4724"/>
                  <a:pt x="17939888" y="42480"/>
                  <a:pt x="18135742" y="0"/>
                </a:cubicBezTo>
                <a:cubicBezTo>
                  <a:pt x="18331596" y="-42480"/>
                  <a:pt x="18759285" y="17304"/>
                  <a:pt x="19242450" y="0"/>
                </a:cubicBezTo>
                <a:cubicBezTo>
                  <a:pt x="19725615" y="-17304"/>
                  <a:pt x="20173619" y="34117"/>
                  <a:pt x="20860863" y="0"/>
                </a:cubicBezTo>
                <a:cubicBezTo>
                  <a:pt x="21548107" y="-34117"/>
                  <a:pt x="22009680" y="85274"/>
                  <a:pt x="22479276" y="0"/>
                </a:cubicBezTo>
                <a:cubicBezTo>
                  <a:pt x="22948872" y="-85274"/>
                  <a:pt x="22922904" y="61800"/>
                  <a:pt x="23074280" y="0"/>
                </a:cubicBezTo>
                <a:cubicBezTo>
                  <a:pt x="23225656" y="-61800"/>
                  <a:pt x="24102462" y="612"/>
                  <a:pt x="24692693" y="0"/>
                </a:cubicBezTo>
                <a:cubicBezTo>
                  <a:pt x="25282924" y="-612"/>
                  <a:pt x="25521719" y="75105"/>
                  <a:pt x="26311106" y="0"/>
                </a:cubicBezTo>
                <a:cubicBezTo>
                  <a:pt x="27100493" y="-75105"/>
                  <a:pt x="26358523" y="9599"/>
                  <a:pt x="26394406" y="0"/>
                </a:cubicBezTo>
                <a:cubicBezTo>
                  <a:pt x="26430289" y="-9599"/>
                  <a:pt x="27055409" y="37248"/>
                  <a:pt x="27501115" y="0"/>
                </a:cubicBezTo>
                <a:cubicBezTo>
                  <a:pt x="27946821" y="-37248"/>
                  <a:pt x="28207465" y="95808"/>
                  <a:pt x="28607824" y="0"/>
                </a:cubicBezTo>
                <a:cubicBezTo>
                  <a:pt x="28207465" y="95808"/>
                  <a:pt x="27870621" y="-25371"/>
                  <a:pt x="27667716" y="0"/>
                </a:cubicBezTo>
                <a:cubicBezTo>
                  <a:pt x="27870621" y="-25371"/>
                  <a:pt x="28028654" y="52878"/>
                  <a:pt x="28262721" y="0"/>
                </a:cubicBezTo>
                <a:cubicBezTo>
                  <a:pt x="28028654" y="52878"/>
                  <a:pt x="28006113" y="-39608"/>
                  <a:pt x="27834318" y="0"/>
                </a:cubicBezTo>
                <a:cubicBezTo>
                  <a:pt x="28006113" y="-39608"/>
                  <a:pt x="29112238" y="146892"/>
                  <a:pt x="29452730" y="0"/>
                </a:cubicBezTo>
                <a:cubicBezTo>
                  <a:pt x="29793222" y="-146892"/>
                  <a:pt x="30698624" y="180173"/>
                  <a:pt x="31071143" y="0"/>
                </a:cubicBezTo>
                <a:cubicBezTo>
                  <a:pt x="31443662" y="-180173"/>
                  <a:pt x="31857357" y="104119"/>
                  <a:pt x="32177852" y="0"/>
                </a:cubicBezTo>
                <a:cubicBezTo>
                  <a:pt x="32498347" y="-104119"/>
                  <a:pt x="32228738" y="5974"/>
                  <a:pt x="32261152" y="0"/>
                </a:cubicBezTo>
                <a:cubicBezTo>
                  <a:pt x="32293566" y="-5974"/>
                  <a:pt x="32724595" y="58887"/>
                  <a:pt x="32856157" y="0"/>
                </a:cubicBezTo>
                <a:cubicBezTo>
                  <a:pt x="32987720" y="-58887"/>
                  <a:pt x="33274339" y="40513"/>
                  <a:pt x="33451161" y="0"/>
                </a:cubicBezTo>
                <a:cubicBezTo>
                  <a:pt x="33627983" y="-40513"/>
                  <a:pt x="33512041" y="7113"/>
                  <a:pt x="33534462" y="0"/>
                </a:cubicBezTo>
                <a:cubicBezTo>
                  <a:pt x="33556883" y="-7113"/>
                  <a:pt x="34380734" y="52324"/>
                  <a:pt x="34641171" y="0"/>
                </a:cubicBezTo>
                <a:cubicBezTo>
                  <a:pt x="34380734" y="52324"/>
                  <a:pt x="34151802" y="-37045"/>
                  <a:pt x="33701063" y="0"/>
                </a:cubicBezTo>
                <a:cubicBezTo>
                  <a:pt x="34151802" y="-37045"/>
                  <a:pt x="34563267" y="65530"/>
                  <a:pt x="34807772" y="0"/>
                </a:cubicBezTo>
                <a:cubicBezTo>
                  <a:pt x="35052277" y="-65530"/>
                  <a:pt x="35222709" y="46775"/>
                  <a:pt x="35402777" y="0"/>
                </a:cubicBezTo>
                <a:cubicBezTo>
                  <a:pt x="35222709" y="46775"/>
                  <a:pt x="34772852" y="-5317"/>
                  <a:pt x="34462669" y="0"/>
                </a:cubicBezTo>
                <a:cubicBezTo>
                  <a:pt x="34772852" y="-5317"/>
                  <a:pt x="34527591" y="7448"/>
                  <a:pt x="34545970" y="0"/>
                </a:cubicBezTo>
                <a:cubicBezTo>
                  <a:pt x="34564349" y="-7448"/>
                  <a:pt x="35295288" y="68178"/>
                  <a:pt x="35652679" y="0"/>
                </a:cubicBezTo>
                <a:cubicBezTo>
                  <a:pt x="36010070" y="-68178"/>
                  <a:pt x="36383477" y="57218"/>
                  <a:pt x="36759387" y="0"/>
                </a:cubicBezTo>
                <a:cubicBezTo>
                  <a:pt x="37135297" y="-57218"/>
                  <a:pt x="37639667" y="23807"/>
                  <a:pt x="38377800" y="0"/>
                </a:cubicBezTo>
                <a:cubicBezTo>
                  <a:pt x="39115933" y="-23807"/>
                  <a:pt x="38760718" y="55096"/>
                  <a:pt x="38972805" y="0"/>
                </a:cubicBezTo>
                <a:cubicBezTo>
                  <a:pt x="39184893" y="-55096"/>
                  <a:pt x="40105656" y="72105"/>
                  <a:pt x="40591217" y="0"/>
                </a:cubicBezTo>
                <a:cubicBezTo>
                  <a:pt x="41076778" y="-72105"/>
                  <a:pt x="41054035" y="4163"/>
                  <a:pt x="41186222" y="0"/>
                </a:cubicBezTo>
                <a:cubicBezTo>
                  <a:pt x="41054035" y="4163"/>
                  <a:pt x="40933709" y="-45252"/>
                  <a:pt x="40757819" y="0"/>
                </a:cubicBezTo>
                <a:cubicBezTo>
                  <a:pt x="40933709" y="-45252"/>
                  <a:pt x="42009074" y="167954"/>
                  <a:pt x="42376231" y="0"/>
                </a:cubicBezTo>
                <a:cubicBezTo>
                  <a:pt x="42743388" y="-167954"/>
                  <a:pt x="42439339" y="5320"/>
                  <a:pt x="42459532" y="0"/>
                </a:cubicBezTo>
                <a:cubicBezTo>
                  <a:pt x="42439339" y="5320"/>
                  <a:pt x="41878538" y="-101943"/>
                  <a:pt x="41519425" y="0"/>
                </a:cubicBezTo>
                <a:cubicBezTo>
                  <a:pt x="41160312" y="101943"/>
                  <a:pt x="41046035" y="-32539"/>
                  <a:pt x="40579317" y="0"/>
                </a:cubicBezTo>
                <a:cubicBezTo>
                  <a:pt x="41046035" y="-32539"/>
                  <a:pt x="40903177" y="46009"/>
                  <a:pt x="41174322" y="0"/>
                </a:cubicBezTo>
                <a:cubicBezTo>
                  <a:pt x="41445467" y="-46009"/>
                  <a:pt x="41230256" y="3899"/>
                  <a:pt x="41257623" y="0"/>
                </a:cubicBezTo>
                <a:cubicBezTo>
                  <a:pt x="41284990" y="-3899"/>
                  <a:pt x="41572625" y="41220"/>
                  <a:pt x="41852627" y="0"/>
                </a:cubicBezTo>
                <a:cubicBezTo>
                  <a:pt x="42132629" y="-41220"/>
                  <a:pt x="42726434" y="115728"/>
                  <a:pt x="42959336" y="0"/>
                </a:cubicBezTo>
                <a:cubicBezTo>
                  <a:pt x="43192238" y="-115728"/>
                  <a:pt x="44225068" y="157575"/>
                  <a:pt x="44577748" y="0"/>
                </a:cubicBezTo>
                <a:cubicBezTo>
                  <a:pt x="44930428" y="-157575"/>
                  <a:pt x="44980193" y="47687"/>
                  <a:pt x="45172753" y="0"/>
                </a:cubicBezTo>
                <a:cubicBezTo>
                  <a:pt x="44980193" y="47687"/>
                  <a:pt x="44894981" y="-17079"/>
                  <a:pt x="44744350" y="0"/>
                </a:cubicBezTo>
                <a:cubicBezTo>
                  <a:pt x="44894981" y="-17079"/>
                  <a:pt x="45073130" y="16143"/>
                  <a:pt x="45339354" y="0"/>
                </a:cubicBezTo>
                <a:cubicBezTo>
                  <a:pt x="45073130" y="16143"/>
                  <a:pt x="45007371" y="-50303"/>
                  <a:pt x="44910951" y="0"/>
                </a:cubicBezTo>
                <a:cubicBezTo>
                  <a:pt x="44814531" y="50303"/>
                  <a:pt x="44696088" y="-46297"/>
                  <a:pt x="44482548" y="0"/>
                </a:cubicBezTo>
                <a:cubicBezTo>
                  <a:pt x="44696088" y="-46297"/>
                  <a:pt x="45181084" y="127728"/>
                  <a:pt x="45589256" y="0"/>
                </a:cubicBezTo>
                <a:cubicBezTo>
                  <a:pt x="45997428" y="-127728"/>
                  <a:pt x="45640753" y="2727"/>
                  <a:pt x="45672557" y="0"/>
                </a:cubicBezTo>
                <a:cubicBezTo>
                  <a:pt x="45704361" y="-2727"/>
                  <a:pt x="45724393" y="2933"/>
                  <a:pt x="45755858" y="0"/>
                </a:cubicBezTo>
                <a:cubicBezTo>
                  <a:pt x="45787323" y="-2933"/>
                  <a:pt x="46345384" y="55895"/>
                  <a:pt x="46862566" y="0"/>
                </a:cubicBezTo>
                <a:cubicBezTo>
                  <a:pt x="47379748" y="-55895"/>
                  <a:pt x="46923975" y="2869"/>
                  <a:pt x="46945867" y="0"/>
                </a:cubicBezTo>
                <a:cubicBezTo>
                  <a:pt x="46923975" y="2869"/>
                  <a:pt x="46664541" y="-44454"/>
                  <a:pt x="46517464" y="0"/>
                </a:cubicBezTo>
                <a:cubicBezTo>
                  <a:pt x="46664541" y="-44454"/>
                  <a:pt x="47531710" y="43475"/>
                  <a:pt x="48135876" y="0"/>
                </a:cubicBezTo>
                <a:cubicBezTo>
                  <a:pt x="48740042" y="-43475"/>
                  <a:pt x="48181855" y="6058"/>
                  <a:pt x="48219177" y="0"/>
                </a:cubicBezTo>
                <a:cubicBezTo>
                  <a:pt x="48256499" y="-6058"/>
                  <a:pt x="49374547" y="112114"/>
                  <a:pt x="49837590" y="0"/>
                </a:cubicBezTo>
                <a:cubicBezTo>
                  <a:pt x="49374547" y="112114"/>
                  <a:pt x="49507181" y="-8266"/>
                  <a:pt x="49409186" y="0"/>
                </a:cubicBezTo>
                <a:cubicBezTo>
                  <a:pt x="49311191" y="8266"/>
                  <a:pt x="49147003" y="-30861"/>
                  <a:pt x="48980783" y="0"/>
                </a:cubicBezTo>
                <a:cubicBezTo>
                  <a:pt x="49147003" y="-30861"/>
                  <a:pt x="49807750" y="33138"/>
                  <a:pt x="50087492" y="0"/>
                </a:cubicBezTo>
                <a:cubicBezTo>
                  <a:pt x="50367234" y="-33138"/>
                  <a:pt x="50802448" y="26705"/>
                  <a:pt x="51170400" y="0"/>
                </a:cubicBezTo>
                <a:cubicBezTo>
                  <a:pt x="51201531" y="180971"/>
                  <a:pt x="51145342" y="280088"/>
                  <a:pt x="51170400" y="508629"/>
                </a:cubicBezTo>
                <a:cubicBezTo>
                  <a:pt x="51195458" y="737170"/>
                  <a:pt x="51103808" y="937482"/>
                  <a:pt x="51170400" y="1141457"/>
                </a:cubicBezTo>
                <a:cubicBezTo>
                  <a:pt x="51236992" y="1345432"/>
                  <a:pt x="51122695" y="1448666"/>
                  <a:pt x="51170400" y="1650086"/>
                </a:cubicBezTo>
                <a:cubicBezTo>
                  <a:pt x="51218105" y="1851506"/>
                  <a:pt x="51106425" y="2118879"/>
                  <a:pt x="51170400" y="2282914"/>
                </a:cubicBezTo>
                <a:cubicBezTo>
                  <a:pt x="51234375" y="2446949"/>
                  <a:pt x="51117893" y="2603821"/>
                  <a:pt x="51170400" y="2750143"/>
                </a:cubicBezTo>
                <a:cubicBezTo>
                  <a:pt x="51222907" y="2896465"/>
                  <a:pt x="51155866" y="3041637"/>
                  <a:pt x="51170400" y="3300171"/>
                </a:cubicBezTo>
                <a:cubicBezTo>
                  <a:pt x="51184934" y="3558705"/>
                  <a:pt x="51116927" y="3947248"/>
                  <a:pt x="51170400" y="4140000"/>
                </a:cubicBezTo>
                <a:cubicBezTo>
                  <a:pt x="50946505" y="4203850"/>
                  <a:pt x="50787318" y="4105712"/>
                  <a:pt x="50575395" y="4140000"/>
                </a:cubicBezTo>
                <a:cubicBezTo>
                  <a:pt x="50363472" y="4174288"/>
                  <a:pt x="50526228" y="4139969"/>
                  <a:pt x="50492095" y="4140000"/>
                </a:cubicBezTo>
                <a:cubicBezTo>
                  <a:pt x="50457962" y="4140031"/>
                  <a:pt x="50116643" y="4127216"/>
                  <a:pt x="49897090" y="4140000"/>
                </a:cubicBezTo>
                <a:cubicBezTo>
                  <a:pt x="49677537" y="4152784"/>
                  <a:pt x="49562176" y="4129970"/>
                  <a:pt x="49302085" y="4140000"/>
                </a:cubicBezTo>
                <a:cubicBezTo>
                  <a:pt x="49562176" y="4129970"/>
                  <a:pt x="49783795" y="4204554"/>
                  <a:pt x="50242193" y="4140000"/>
                </a:cubicBezTo>
                <a:cubicBezTo>
                  <a:pt x="49783795" y="4204554"/>
                  <a:pt x="49251889" y="4038729"/>
                  <a:pt x="48623780" y="4140000"/>
                </a:cubicBezTo>
                <a:cubicBezTo>
                  <a:pt x="47995671" y="4241271"/>
                  <a:pt x="48161361" y="4074021"/>
                  <a:pt x="48028775" y="4140000"/>
                </a:cubicBezTo>
                <a:cubicBezTo>
                  <a:pt x="47896189" y="4205979"/>
                  <a:pt x="47975287" y="4132269"/>
                  <a:pt x="47945475" y="4140000"/>
                </a:cubicBezTo>
                <a:cubicBezTo>
                  <a:pt x="47915663" y="4147731"/>
                  <a:pt x="47584195" y="4077605"/>
                  <a:pt x="47350470" y="4140000"/>
                </a:cubicBezTo>
                <a:cubicBezTo>
                  <a:pt x="47584195" y="4077605"/>
                  <a:pt x="47901097" y="4216520"/>
                  <a:pt x="48290577" y="4140000"/>
                </a:cubicBezTo>
                <a:cubicBezTo>
                  <a:pt x="47901097" y="4216520"/>
                  <a:pt x="47868391" y="4081103"/>
                  <a:pt x="47695573" y="4140000"/>
                </a:cubicBezTo>
                <a:cubicBezTo>
                  <a:pt x="47868391" y="4081103"/>
                  <a:pt x="48348909" y="4241672"/>
                  <a:pt x="48635680" y="4140000"/>
                </a:cubicBezTo>
                <a:cubicBezTo>
                  <a:pt x="48922451" y="4038328"/>
                  <a:pt x="48940381" y="4154086"/>
                  <a:pt x="49064084" y="4140000"/>
                </a:cubicBezTo>
                <a:cubicBezTo>
                  <a:pt x="49187787" y="4125914"/>
                  <a:pt x="49740375" y="4198051"/>
                  <a:pt x="50004191" y="4140000"/>
                </a:cubicBezTo>
                <a:cubicBezTo>
                  <a:pt x="49740375" y="4198051"/>
                  <a:pt x="49153847" y="4057041"/>
                  <a:pt x="48385778" y="4140000"/>
                </a:cubicBezTo>
                <a:cubicBezTo>
                  <a:pt x="49153847" y="4057041"/>
                  <a:pt x="48603414" y="4189808"/>
                  <a:pt x="48814182" y="4140000"/>
                </a:cubicBezTo>
                <a:cubicBezTo>
                  <a:pt x="48603414" y="4189808"/>
                  <a:pt x="47606287" y="3982574"/>
                  <a:pt x="47195769" y="4140000"/>
                </a:cubicBezTo>
                <a:cubicBezTo>
                  <a:pt x="46785251" y="4297426"/>
                  <a:pt x="46835939" y="4122394"/>
                  <a:pt x="46600764" y="4140000"/>
                </a:cubicBezTo>
                <a:cubicBezTo>
                  <a:pt x="46835939" y="4122394"/>
                  <a:pt x="46923840" y="4163512"/>
                  <a:pt x="47029168" y="4140000"/>
                </a:cubicBezTo>
                <a:cubicBezTo>
                  <a:pt x="46923840" y="4163512"/>
                  <a:pt x="46669727" y="4086865"/>
                  <a:pt x="46434163" y="4140000"/>
                </a:cubicBezTo>
                <a:cubicBezTo>
                  <a:pt x="46669727" y="4086865"/>
                  <a:pt x="46694302" y="4140829"/>
                  <a:pt x="46862566" y="4140000"/>
                </a:cubicBezTo>
                <a:cubicBezTo>
                  <a:pt x="47030830" y="4139171"/>
                  <a:pt x="47340348" y="4247530"/>
                  <a:pt x="47802674" y="4140000"/>
                </a:cubicBezTo>
                <a:cubicBezTo>
                  <a:pt x="47340348" y="4247530"/>
                  <a:pt x="47740510" y="4139344"/>
                  <a:pt x="47719373" y="4140000"/>
                </a:cubicBezTo>
                <a:cubicBezTo>
                  <a:pt x="47740510" y="4139344"/>
                  <a:pt x="48319167" y="4151443"/>
                  <a:pt x="48659480" y="4140000"/>
                </a:cubicBezTo>
                <a:cubicBezTo>
                  <a:pt x="48319167" y="4151443"/>
                  <a:pt x="47466850" y="4000302"/>
                  <a:pt x="47041068" y="4140000"/>
                </a:cubicBezTo>
                <a:cubicBezTo>
                  <a:pt x="46615286" y="4279698"/>
                  <a:pt x="46092919" y="3954499"/>
                  <a:pt x="45422655" y="4140000"/>
                </a:cubicBezTo>
                <a:cubicBezTo>
                  <a:pt x="44752391" y="4325501"/>
                  <a:pt x="44246136" y="4085740"/>
                  <a:pt x="43804242" y="4140000"/>
                </a:cubicBezTo>
                <a:cubicBezTo>
                  <a:pt x="43362348" y="4194260"/>
                  <a:pt x="42993019" y="4063743"/>
                  <a:pt x="42697534" y="4140000"/>
                </a:cubicBezTo>
                <a:cubicBezTo>
                  <a:pt x="42993019" y="4063743"/>
                  <a:pt x="43342153" y="4143888"/>
                  <a:pt x="43637641" y="4140000"/>
                </a:cubicBezTo>
                <a:cubicBezTo>
                  <a:pt x="43342153" y="4143888"/>
                  <a:pt x="42544336" y="3976185"/>
                  <a:pt x="42019228" y="4140000"/>
                </a:cubicBezTo>
                <a:cubicBezTo>
                  <a:pt x="42544336" y="3976185"/>
                  <a:pt x="42321381" y="4190859"/>
                  <a:pt x="42447632" y="4140000"/>
                </a:cubicBezTo>
                <a:cubicBezTo>
                  <a:pt x="42321381" y="4190859"/>
                  <a:pt x="41594413" y="4113388"/>
                  <a:pt x="41340923" y="4140000"/>
                </a:cubicBezTo>
                <a:cubicBezTo>
                  <a:pt x="41087433" y="4166612"/>
                  <a:pt x="40986775" y="4121905"/>
                  <a:pt x="40745919" y="4140000"/>
                </a:cubicBezTo>
                <a:cubicBezTo>
                  <a:pt x="40505063" y="4158095"/>
                  <a:pt x="40284884" y="4130007"/>
                  <a:pt x="40150914" y="4140000"/>
                </a:cubicBezTo>
                <a:cubicBezTo>
                  <a:pt x="40016945" y="4149993"/>
                  <a:pt x="39440977" y="4080177"/>
                  <a:pt x="39044205" y="4140000"/>
                </a:cubicBezTo>
                <a:cubicBezTo>
                  <a:pt x="39440977" y="4080177"/>
                  <a:pt x="39277205" y="4184066"/>
                  <a:pt x="39472609" y="4140000"/>
                </a:cubicBezTo>
                <a:cubicBezTo>
                  <a:pt x="39668013" y="4095934"/>
                  <a:pt x="40182534" y="4147713"/>
                  <a:pt x="40412716" y="4140000"/>
                </a:cubicBezTo>
                <a:cubicBezTo>
                  <a:pt x="40182534" y="4147713"/>
                  <a:pt x="39641549" y="4011868"/>
                  <a:pt x="39306007" y="4140000"/>
                </a:cubicBezTo>
                <a:cubicBezTo>
                  <a:pt x="38970465" y="4268132"/>
                  <a:pt x="39257683" y="4139938"/>
                  <a:pt x="39222707" y="4140000"/>
                </a:cubicBezTo>
                <a:cubicBezTo>
                  <a:pt x="39187731" y="4140062"/>
                  <a:pt x="38069731" y="4097235"/>
                  <a:pt x="37604294" y="4140000"/>
                </a:cubicBezTo>
                <a:cubicBezTo>
                  <a:pt x="37138857" y="4182765"/>
                  <a:pt x="36515908" y="3952271"/>
                  <a:pt x="35985881" y="4140000"/>
                </a:cubicBezTo>
                <a:cubicBezTo>
                  <a:pt x="35455854" y="4327729"/>
                  <a:pt x="35332037" y="4131466"/>
                  <a:pt x="34879173" y="4140000"/>
                </a:cubicBezTo>
                <a:cubicBezTo>
                  <a:pt x="34426309" y="4148534"/>
                  <a:pt x="33919944" y="4101827"/>
                  <a:pt x="33260760" y="4140000"/>
                </a:cubicBezTo>
                <a:cubicBezTo>
                  <a:pt x="33919944" y="4101827"/>
                  <a:pt x="33916438" y="4149864"/>
                  <a:pt x="34200867" y="4140000"/>
                </a:cubicBezTo>
                <a:cubicBezTo>
                  <a:pt x="34485296" y="4130136"/>
                  <a:pt x="34697853" y="4203766"/>
                  <a:pt x="35140975" y="4140000"/>
                </a:cubicBezTo>
                <a:cubicBezTo>
                  <a:pt x="34697853" y="4203766"/>
                  <a:pt x="34017826" y="4033638"/>
                  <a:pt x="33522562" y="4140000"/>
                </a:cubicBezTo>
                <a:cubicBezTo>
                  <a:pt x="33027298" y="4246362"/>
                  <a:pt x="33468710" y="4131430"/>
                  <a:pt x="33439261" y="4140000"/>
                </a:cubicBezTo>
                <a:cubicBezTo>
                  <a:pt x="33409812" y="4148570"/>
                  <a:pt x="32579636" y="4049003"/>
                  <a:pt x="32332553" y="4140000"/>
                </a:cubicBezTo>
                <a:cubicBezTo>
                  <a:pt x="32085470" y="4230997"/>
                  <a:pt x="31725039" y="4108601"/>
                  <a:pt x="31225844" y="4140000"/>
                </a:cubicBezTo>
                <a:cubicBezTo>
                  <a:pt x="30726649" y="4171399"/>
                  <a:pt x="30529698" y="4029848"/>
                  <a:pt x="30119135" y="4140000"/>
                </a:cubicBezTo>
                <a:cubicBezTo>
                  <a:pt x="29708572" y="4250152"/>
                  <a:pt x="29806822" y="4089734"/>
                  <a:pt x="29524131" y="4140000"/>
                </a:cubicBezTo>
                <a:cubicBezTo>
                  <a:pt x="29241440" y="4190266"/>
                  <a:pt x="28578616" y="4078271"/>
                  <a:pt x="27905718" y="4140000"/>
                </a:cubicBezTo>
                <a:cubicBezTo>
                  <a:pt x="27232820" y="4201729"/>
                  <a:pt x="26648800" y="4117562"/>
                  <a:pt x="26287305" y="4140000"/>
                </a:cubicBezTo>
                <a:cubicBezTo>
                  <a:pt x="25925810" y="4162438"/>
                  <a:pt x="25817318" y="4096717"/>
                  <a:pt x="25692301" y="4140000"/>
                </a:cubicBezTo>
                <a:cubicBezTo>
                  <a:pt x="25817318" y="4096717"/>
                  <a:pt x="26297289" y="4252424"/>
                  <a:pt x="26632408" y="4140000"/>
                </a:cubicBezTo>
                <a:cubicBezTo>
                  <a:pt x="26297289" y="4252424"/>
                  <a:pt x="25621393" y="3975822"/>
                  <a:pt x="25013996" y="4140000"/>
                </a:cubicBezTo>
                <a:cubicBezTo>
                  <a:pt x="24406599" y="4304178"/>
                  <a:pt x="24961602" y="4133351"/>
                  <a:pt x="24930695" y="4140000"/>
                </a:cubicBezTo>
                <a:cubicBezTo>
                  <a:pt x="24961602" y="4133351"/>
                  <a:pt x="25494008" y="4141800"/>
                  <a:pt x="25870802" y="4140000"/>
                </a:cubicBezTo>
                <a:cubicBezTo>
                  <a:pt x="25494008" y="4141800"/>
                  <a:pt x="25824381" y="4138734"/>
                  <a:pt x="25787502" y="4140000"/>
                </a:cubicBezTo>
                <a:cubicBezTo>
                  <a:pt x="25750623" y="4141266"/>
                  <a:pt x="24999404" y="4018166"/>
                  <a:pt x="24680793" y="4140000"/>
                </a:cubicBezTo>
                <a:cubicBezTo>
                  <a:pt x="24362182" y="4261834"/>
                  <a:pt x="23883111" y="4064878"/>
                  <a:pt x="23574084" y="4140000"/>
                </a:cubicBezTo>
                <a:cubicBezTo>
                  <a:pt x="23265057" y="4215122"/>
                  <a:pt x="23532123" y="4139794"/>
                  <a:pt x="23490784" y="4140000"/>
                </a:cubicBezTo>
                <a:cubicBezTo>
                  <a:pt x="23532123" y="4139794"/>
                  <a:pt x="24056541" y="4208474"/>
                  <a:pt x="24430891" y="4140000"/>
                </a:cubicBezTo>
                <a:cubicBezTo>
                  <a:pt x="24056541" y="4208474"/>
                  <a:pt x="24020341" y="4128103"/>
                  <a:pt x="23835886" y="4140000"/>
                </a:cubicBezTo>
                <a:cubicBezTo>
                  <a:pt x="23651431" y="4151897"/>
                  <a:pt x="23203666" y="4017569"/>
                  <a:pt x="22729178" y="4140000"/>
                </a:cubicBezTo>
                <a:cubicBezTo>
                  <a:pt x="22254690" y="4262431"/>
                  <a:pt x="22258374" y="4085375"/>
                  <a:pt x="22134173" y="4140000"/>
                </a:cubicBezTo>
                <a:cubicBezTo>
                  <a:pt x="22009972" y="4194625"/>
                  <a:pt x="21500826" y="4028258"/>
                  <a:pt x="21027464" y="4140000"/>
                </a:cubicBezTo>
                <a:cubicBezTo>
                  <a:pt x="20554102" y="4251742"/>
                  <a:pt x="20567026" y="4134041"/>
                  <a:pt x="20432460" y="4140000"/>
                </a:cubicBezTo>
                <a:cubicBezTo>
                  <a:pt x="20297894" y="4145959"/>
                  <a:pt x="19872076" y="4008150"/>
                  <a:pt x="19325751" y="4140000"/>
                </a:cubicBezTo>
                <a:cubicBezTo>
                  <a:pt x="19872076" y="4008150"/>
                  <a:pt x="19983198" y="4155936"/>
                  <a:pt x="20265858" y="4140000"/>
                </a:cubicBezTo>
                <a:cubicBezTo>
                  <a:pt x="19983198" y="4155936"/>
                  <a:pt x="19082760" y="4011702"/>
                  <a:pt x="18647446" y="4140000"/>
                </a:cubicBezTo>
                <a:cubicBezTo>
                  <a:pt x="19082760" y="4011702"/>
                  <a:pt x="19174074" y="4193461"/>
                  <a:pt x="19587553" y="4140000"/>
                </a:cubicBezTo>
                <a:cubicBezTo>
                  <a:pt x="20001032" y="4086539"/>
                  <a:pt x="20254300" y="4245994"/>
                  <a:pt x="20527660" y="4140000"/>
                </a:cubicBezTo>
                <a:cubicBezTo>
                  <a:pt x="20254300" y="4245994"/>
                  <a:pt x="19256212" y="3974422"/>
                  <a:pt x="18909248" y="4140000"/>
                </a:cubicBezTo>
                <a:cubicBezTo>
                  <a:pt x="18562284" y="4305578"/>
                  <a:pt x="18250206" y="4055673"/>
                  <a:pt x="17802539" y="4140000"/>
                </a:cubicBezTo>
                <a:cubicBezTo>
                  <a:pt x="17354872" y="4224327"/>
                  <a:pt x="17362833" y="4135319"/>
                  <a:pt x="17207535" y="4140000"/>
                </a:cubicBezTo>
                <a:cubicBezTo>
                  <a:pt x="17362833" y="4135319"/>
                  <a:pt x="17425055" y="4157950"/>
                  <a:pt x="17635938" y="4140000"/>
                </a:cubicBezTo>
                <a:cubicBezTo>
                  <a:pt x="17425055" y="4157950"/>
                  <a:pt x="17288992" y="4088546"/>
                  <a:pt x="17040933" y="4140000"/>
                </a:cubicBezTo>
                <a:cubicBezTo>
                  <a:pt x="17288992" y="4088546"/>
                  <a:pt x="17670600" y="4143407"/>
                  <a:pt x="17981041" y="4140000"/>
                </a:cubicBezTo>
                <a:cubicBezTo>
                  <a:pt x="17670600" y="4143407"/>
                  <a:pt x="17543188" y="4088366"/>
                  <a:pt x="17386036" y="4140000"/>
                </a:cubicBezTo>
                <a:cubicBezTo>
                  <a:pt x="17543188" y="4088366"/>
                  <a:pt x="17916119" y="4215256"/>
                  <a:pt x="18326143" y="4140000"/>
                </a:cubicBezTo>
                <a:cubicBezTo>
                  <a:pt x="17916119" y="4215256"/>
                  <a:pt x="17637822" y="4053931"/>
                  <a:pt x="17219435" y="4140000"/>
                </a:cubicBezTo>
                <a:cubicBezTo>
                  <a:pt x="16801048" y="4226069"/>
                  <a:pt x="16900103" y="4122864"/>
                  <a:pt x="16624430" y="4140000"/>
                </a:cubicBezTo>
                <a:cubicBezTo>
                  <a:pt x="16348757" y="4157136"/>
                  <a:pt x="16300497" y="4068964"/>
                  <a:pt x="16029425" y="4140000"/>
                </a:cubicBezTo>
                <a:cubicBezTo>
                  <a:pt x="15758354" y="4211036"/>
                  <a:pt x="15974647" y="4137311"/>
                  <a:pt x="15946125" y="4140000"/>
                </a:cubicBezTo>
                <a:cubicBezTo>
                  <a:pt x="15917603" y="4142689"/>
                  <a:pt x="14997321" y="4097475"/>
                  <a:pt x="14327712" y="4140000"/>
                </a:cubicBezTo>
                <a:cubicBezTo>
                  <a:pt x="13658103" y="4182525"/>
                  <a:pt x="13124398" y="3980255"/>
                  <a:pt x="12709299" y="4140000"/>
                </a:cubicBezTo>
                <a:cubicBezTo>
                  <a:pt x="12294200" y="4299745"/>
                  <a:pt x="11829189" y="3957234"/>
                  <a:pt x="11090887" y="4140000"/>
                </a:cubicBezTo>
                <a:cubicBezTo>
                  <a:pt x="10352585" y="4322766"/>
                  <a:pt x="10682396" y="4093183"/>
                  <a:pt x="10495882" y="4140000"/>
                </a:cubicBezTo>
                <a:cubicBezTo>
                  <a:pt x="10309369" y="4186817"/>
                  <a:pt x="9447024" y="3964912"/>
                  <a:pt x="8877469" y="4140000"/>
                </a:cubicBezTo>
                <a:cubicBezTo>
                  <a:pt x="9447024" y="3964912"/>
                  <a:pt x="9620224" y="4196209"/>
                  <a:pt x="9817577" y="4140000"/>
                </a:cubicBezTo>
                <a:cubicBezTo>
                  <a:pt x="10014930" y="4083791"/>
                  <a:pt x="10553741" y="4186339"/>
                  <a:pt x="10757684" y="4140000"/>
                </a:cubicBezTo>
                <a:cubicBezTo>
                  <a:pt x="10961627" y="4093661"/>
                  <a:pt x="11474296" y="4191590"/>
                  <a:pt x="11697791" y="4140000"/>
                </a:cubicBezTo>
                <a:cubicBezTo>
                  <a:pt x="11474296" y="4191590"/>
                  <a:pt x="11631264" y="4133823"/>
                  <a:pt x="11614491" y="4140000"/>
                </a:cubicBezTo>
                <a:cubicBezTo>
                  <a:pt x="11597718" y="4146177"/>
                  <a:pt x="11199815" y="4083468"/>
                  <a:pt x="11019486" y="4140000"/>
                </a:cubicBezTo>
                <a:cubicBezTo>
                  <a:pt x="10839158" y="4196532"/>
                  <a:pt x="10960744" y="4131011"/>
                  <a:pt x="10936185" y="4140000"/>
                </a:cubicBezTo>
                <a:cubicBezTo>
                  <a:pt x="10911626" y="4148989"/>
                  <a:pt x="10878939" y="4137528"/>
                  <a:pt x="10852885" y="4140000"/>
                </a:cubicBezTo>
                <a:cubicBezTo>
                  <a:pt x="10826831" y="4142472"/>
                  <a:pt x="10075963" y="4059010"/>
                  <a:pt x="9746176" y="4140000"/>
                </a:cubicBezTo>
                <a:cubicBezTo>
                  <a:pt x="9416389" y="4220990"/>
                  <a:pt x="8869671" y="4089330"/>
                  <a:pt x="8639468" y="4140000"/>
                </a:cubicBezTo>
                <a:cubicBezTo>
                  <a:pt x="8409265" y="4190670"/>
                  <a:pt x="7761532" y="4113088"/>
                  <a:pt x="7021055" y="4140000"/>
                </a:cubicBezTo>
                <a:cubicBezTo>
                  <a:pt x="7761532" y="4113088"/>
                  <a:pt x="7270300" y="4148247"/>
                  <a:pt x="7449458" y="4140000"/>
                </a:cubicBezTo>
                <a:cubicBezTo>
                  <a:pt x="7270300" y="4148247"/>
                  <a:pt x="6629706" y="4127474"/>
                  <a:pt x="6342750" y="4140000"/>
                </a:cubicBezTo>
                <a:cubicBezTo>
                  <a:pt x="6055794" y="4152526"/>
                  <a:pt x="5475981" y="3967902"/>
                  <a:pt x="4724337" y="4140000"/>
                </a:cubicBezTo>
                <a:cubicBezTo>
                  <a:pt x="3972693" y="4312098"/>
                  <a:pt x="4676202" y="4134788"/>
                  <a:pt x="4641036" y="4140000"/>
                </a:cubicBezTo>
                <a:cubicBezTo>
                  <a:pt x="4676202" y="4134788"/>
                  <a:pt x="4902837" y="4154843"/>
                  <a:pt x="5069440" y="4140000"/>
                </a:cubicBezTo>
                <a:cubicBezTo>
                  <a:pt x="4902837" y="4154843"/>
                  <a:pt x="5015468" y="4135372"/>
                  <a:pt x="4986139" y="4140000"/>
                </a:cubicBezTo>
                <a:cubicBezTo>
                  <a:pt x="5015468" y="4135372"/>
                  <a:pt x="5645049" y="4192524"/>
                  <a:pt x="5926246" y="4140000"/>
                </a:cubicBezTo>
                <a:cubicBezTo>
                  <a:pt x="5645049" y="4192524"/>
                  <a:pt x="4916645" y="4010605"/>
                  <a:pt x="4307834" y="4140000"/>
                </a:cubicBezTo>
                <a:cubicBezTo>
                  <a:pt x="4916645" y="4010605"/>
                  <a:pt x="4539861" y="4146860"/>
                  <a:pt x="4736237" y="4140000"/>
                </a:cubicBezTo>
                <a:cubicBezTo>
                  <a:pt x="4539861" y="4146860"/>
                  <a:pt x="4339137" y="4108200"/>
                  <a:pt x="4141232" y="4140000"/>
                </a:cubicBezTo>
                <a:cubicBezTo>
                  <a:pt x="3943328" y="4171800"/>
                  <a:pt x="3730156" y="4126205"/>
                  <a:pt x="3546228" y="4140000"/>
                </a:cubicBezTo>
                <a:cubicBezTo>
                  <a:pt x="3362300" y="4153795"/>
                  <a:pt x="2947031" y="4077442"/>
                  <a:pt x="2439519" y="4140000"/>
                </a:cubicBezTo>
                <a:cubicBezTo>
                  <a:pt x="2947031" y="4077442"/>
                  <a:pt x="2980817" y="4207363"/>
                  <a:pt x="3379626" y="4140000"/>
                </a:cubicBezTo>
                <a:cubicBezTo>
                  <a:pt x="2980817" y="4207363"/>
                  <a:pt x="3051468" y="4107237"/>
                  <a:pt x="2784622" y="4140000"/>
                </a:cubicBezTo>
                <a:cubicBezTo>
                  <a:pt x="2517776" y="4172763"/>
                  <a:pt x="2464304" y="4074561"/>
                  <a:pt x="2189617" y="4140000"/>
                </a:cubicBezTo>
                <a:cubicBezTo>
                  <a:pt x="1914931" y="4205439"/>
                  <a:pt x="1868930" y="4112281"/>
                  <a:pt x="1594612" y="4140000"/>
                </a:cubicBezTo>
                <a:cubicBezTo>
                  <a:pt x="1320294" y="4167719"/>
                  <a:pt x="1539479" y="4137907"/>
                  <a:pt x="1511312" y="4140000"/>
                </a:cubicBezTo>
                <a:cubicBezTo>
                  <a:pt x="1483145" y="4142093"/>
                  <a:pt x="1448843" y="4136048"/>
                  <a:pt x="1428011" y="4140000"/>
                </a:cubicBezTo>
                <a:cubicBezTo>
                  <a:pt x="1407179" y="4143952"/>
                  <a:pt x="1008963" y="4112783"/>
                  <a:pt x="833007" y="4140000"/>
                </a:cubicBezTo>
                <a:cubicBezTo>
                  <a:pt x="1008963" y="4112783"/>
                  <a:pt x="1110930" y="4146754"/>
                  <a:pt x="1261410" y="4140000"/>
                </a:cubicBezTo>
                <a:cubicBezTo>
                  <a:pt x="1411890" y="4133246"/>
                  <a:pt x="1506197" y="4184767"/>
                  <a:pt x="1689813" y="4140000"/>
                </a:cubicBezTo>
                <a:cubicBezTo>
                  <a:pt x="1873429" y="4095233"/>
                  <a:pt x="1962858" y="4173875"/>
                  <a:pt x="2118217" y="4140000"/>
                </a:cubicBezTo>
                <a:cubicBezTo>
                  <a:pt x="1962858" y="4173875"/>
                  <a:pt x="1714264" y="4100960"/>
                  <a:pt x="1523212" y="4140000"/>
                </a:cubicBezTo>
                <a:cubicBezTo>
                  <a:pt x="1714264" y="4100960"/>
                  <a:pt x="2199361" y="4212778"/>
                  <a:pt x="2463319" y="4140000"/>
                </a:cubicBezTo>
                <a:cubicBezTo>
                  <a:pt x="2727277" y="4067222"/>
                  <a:pt x="2752317" y="4162613"/>
                  <a:pt x="2891723" y="4140000"/>
                </a:cubicBezTo>
                <a:cubicBezTo>
                  <a:pt x="2752317" y="4162613"/>
                  <a:pt x="2073094" y="4034989"/>
                  <a:pt x="1785014" y="4140000"/>
                </a:cubicBezTo>
                <a:cubicBezTo>
                  <a:pt x="1496934" y="4245011"/>
                  <a:pt x="1398630" y="4100675"/>
                  <a:pt x="1190009" y="4140000"/>
                </a:cubicBezTo>
                <a:cubicBezTo>
                  <a:pt x="981389" y="4179325"/>
                  <a:pt x="857274" y="4106264"/>
                  <a:pt x="595005" y="4140000"/>
                </a:cubicBezTo>
                <a:cubicBezTo>
                  <a:pt x="332736" y="4173736"/>
                  <a:pt x="152104" y="4073298"/>
                  <a:pt x="0" y="4140000"/>
                </a:cubicBezTo>
                <a:cubicBezTo>
                  <a:pt x="-52703" y="3955154"/>
                  <a:pt x="65065" y="3614706"/>
                  <a:pt x="0" y="3465771"/>
                </a:cubicBezTo>
                <a:cubicBezTo>
                  <a:pt x="-65065" y="3316836"/>
                  <a:pt x="35490" y="3092753"/>
                  <a:pt x="0" y="2832943"/>
                </a:cubicBezTo>
                <a:cubicBezTo>
                  <a:pt x="-35490" y="2573133"/>
                  <a:pt x="20749" y="2513265"/>
                  <a:pt x="0" y="2324314"/>
                </a:cubicBezTo>
                <a:cubicBezTo>
                  <a:pt x="-20749" y="2135363"/>
                  <a:pt x="44631" y="1991638"/>
                  <a:pt x="0" y="1857086"/>
                </a:cubicBezTo>
                <a:cubicBezTo>
                  <a:pt x="-44631" y="1722534"/>
                  <a:pt x="16249" y="1513066"/>
                  <a:pt x="0" y="1307057"/>
                </a:cubicBezTo>
                <a:cubicBezTo>
                  <a:pt x="-16249" y="1101048"/>
                  <a:pt x="5179" y="971047"/>
                  <a:pt x="0" y="798429"/>
                </a:cubicBezTo>
                <a:cubicBezTo>
                  <a:pt x="-5179" y="625811"/>
                  <a:pt x="58232" y="280985"/>
                  <a:pt x="0" y="0"/>
                </a:cubicBezTo>
                <a:close/>
              </a:path>
              <a:path w="51170400" h="4140000" stroke="0" extrusionOk="0">
                <a:moveTo>
                  <a:pt x="0" y="0"/>
                </a:moveTo>
                <a:cubicBezTo>
                  <a:pt x="24670" y="-6786"/>
                  <a:pt x="51040" y="8652"/>
                  <a:pt x="83301" y="0"/>
                </a:cubicBezTo>
                <a:cubicBezTo>
                  <a:pt x="51040" y="8652"/>
                  <a:pt x="-453239" y="-3199"/>
                  <a:pt x="-856807" y="0"/>
                </a:cubicBezTo>
                <a:cubicBezTo>
                  <a:pt x="-453239" y="-3199"/>
                  <a:pt x="293315" y="177312"/>
                  <a:pt x="761606" y="0"/>
                </a:cubicBezTo>
                <a:cubicBezTo>
                  <a:pt x="1229897" y="-177312"/>
                  <a:pt x="811046" y="3961"/>
                  <a:pt x="844907" y="0"/>
                </a:cubicBezTo>
                <a:cubicBezTo>
                  <a:pt x="878768" y="-3961"/>
                  <a:pt x="906898" y="7501"/>
                  <a:pt x="928207" y="0"/>
                </a:cubicBezTo>
                <a:cubicBezTo>
                  <a:pt x="949516" y="-7501"/>
                  <a:pt x="1783208" y="40284"/>
                  <a:pt x="2546620" y="0"/>
                </a:cubicBezTo>
                <a:cubicBezTo>
                  <a:pt x="1783208" y="40284"/>
                  <a:pt x="2263351" y="-36193"/>
                  <a:pt x="2118217" y="0"/>
                </a:cubicBezTo>
                <a:cubicBezTo>
                  <a:pt x="2263351" y="-36193"/>
                  <a:pt x="3295902" y="184228"/>
                  <a:pt x="3736629" y="0"/>
                </a:cubicBezTo>
                <a:cubicBezTo>
                  <a:pt x="4177356" y="-184228"/>
                  <a:pt x="4804426" y="63888"/>
                  <a:pt x="5355042" y="0"/>
                </a:cubicBezTo>
                <a:cubicBezTo>
                  <a:pt x="5905658" y="-63888"/>
                  <a:pt x="5788740" y="805"/>
                  <a:pt x="5950047" y="0"/>
                </a:cubicBezTo>
                <a:cubicBezTo>
                  <a:pt x="6111355" y="-805"/>
                  <a:pt x="7187447" y="84527"/>
                  <a:pt x="7568459" y="0"/>
                </a:cubicBezTo>
                <a:cubicBezTo>
                  <a:pt x="7949471" y="-84527"/>
                  <a:pt x="7621745" y="9743"/>
                  <a:pt x="7651760" y="0"/>
                </a:cubicBezTo>
                <a:cubicBezTo>
                  <a:pt x="7681775" y="-9743"/>
                  <a:pt x="7699645" y="966"/>
                  <a:pt x="7735060" y="0"/>
                </a:cubicBezTo>
                <a:cubicBezTo>
                  <a:pt x="7770475" y="-966"/>
                  <a:pt x="8577597" y="31810"/>
                  <a:pt x="8841769" y="0"/>
                </a:cubicBezTo>
                <a:cubicBezTo>
                  <a:pt x="9105941" y="-31810"/>
                  <a:pt x="8908117" y="8070"/>
                  <a:pt x="8925070" y="0"/>
                </a:cubicBezTo>
                <a:cubicBezTo>
                  <a:pt x="8942023" y="-8070"/>
                  <a:pt x="9930687" y="126016"/>
                  <a:pt x="10543482" y="0"/>
                </a:cubicBezTo>
                <a:cubicBezTo>
                  <a:pt x="11156277" y="-126016"/>
                  <a:pt x="11507318" y="64384"/>
                  <a:pt x="12161895" y="0"/>
                </a:cubicBezTo>
                <a:cubicBezTo>
                  <a:pt x="12816472" y="-64384"/>
                  <a:pt x="12587197" y="14083"/>
                  <a:pt x="12756900" y="0"/>
                </a:cubicBezTo>
                <a:cubicBezTo>
                  <a:pt x="12926604" y="-14083"/>
                  <a:pt x="12812633" y="1684"/>
                  <a:pt x="12840200" y="0"/>
                </a:cubicBezTo>
                <a:cubicBezTo>
                  <a:pt x="12812633" y="1684"/>
                  <a:pt x="12206228" y="-67774"/>
                  <a:pt x="11900093" y="0"/>
                </a:cubicBezTo>
                <a:cubicBezTo>
                  <a:pt x="11593958" y="67774"/>
                  <a:pt x="11629834" y="-41405"/>
                  <a:pt x="11471690" y="0"/>
                </a:cubicBezTo>
                <a:cubicBezTo>
                  <a:pt x="11313546" y="41405"/>
                  <a:pt x="11158357" y="-18950"/>
                  <a:pt x="11043286" y="0"/>
                </a:cubicBezTo>
                <a:cubicBezTo>
                  <a:pt x="11158357" y="-18950"/>
                  <a:pt x="11087058" y="312"/>
                  <a:pt x="11126587" y="0"/>
                </a:cubicBezTo>
                <a:cubicBezTo>
                  <a:pt x="11166116" y="-312"/>
                  <a:pt x="12155043" y="34504"/>
                  <a:pt x="12745000" y="0"/>
                </a:cubicBezTo>
                <a:cubicBezTo>
                  <a:pt x="13334957" y="-34504"/>
                  <a:pt x="13159650" y="31225"/>
                  <a:pt x="13340004" y="0"/>
                </a:cubicBezTo>
                <a:cubicBezTo>
                  <a:pt x="13520358" y="-31225"/>
                  <a:pt x="13393271" y="7955"/>
                  <a:pt x="13423305" y="0"/>
                </a:cubicBezTo>
                <a:cubicBezTo>
                  <a:pt x="13393271" y="7955"/>
                  <a:pt x="12852535" y="-91637"/>
                  <a:pt x="12483198" y="0"/>
                </a:cubicBezTo>
                <a:cubicBezTo>
                  <a:pt x="12113861" y="91637"/>
                  <a:pt x="11978770" y="-44863"/>
                  <a:pt x="11543090" y="0"/>
                </a:cubicBezTo>
                <a:cubicBezTo>
                  <a:pt x="11978770" y="-44863"/>
                  <a:pt x="12376854" y="63705"/>
                  <a:pt x="12649799" y="0"/>
                </a:cubicBezTo>
                <a:cubicBezTo>
                  <a:pt x="12376854" y="63705"/>
                  <a:pt x="12342716" y="-48212"/>
                  <a:pt x="12221396" y="0"/>
                </a:cubicBezTo>
                <a:cubicBezTo>
                  <a:pt x="12342716" y="-48212"/>
                  <a:pt x="13160350" y="80001"/>
                  <a:pt x="13839808" y="0"/>
                </a:cubicBezTo>
                <a:cubicBezTo>
                  <a:pt x="14519266" y="-80001"/>
                  <a:pt x="13898775" y="575"/>
                  <a:pt x="13923109" y="0"/>
                </a:cubicBezTo>
                <a:cubicBezTo>
                  <a:pt x="13898775" y="575"/>
                  <a:pt x="13375784" y="-72333"/>
                  <a:pt x="12983001" y="0"/>
                </a:cubicBezTo>
                <a:cubicBezTo>
                  <a:pt x="13375784" y="-72333"/>
                  <a:pt x="13548773" y="1256"/>
                  <a:pt x="14089710" y="0"/>
                </a:cubicBezTo>
                <a:cubicBezTo>
                  <a:pt x="13548773" y="1256"/>
                  <a:pt x="13862558" y="-14388"/>
                  <a:pt x="13661307" y="0"/>
                </a:cubicBezTo>
                <a:cubicBezTo>
                  <a:pt x="13862558" y="-14388"/>
                  <a:pt x="14437713" y="22273"/>
                  <a:pt x="14768015" y="0"/>
                </a:cubicBezTo>
                <a:cubicBezTo>
                  <a:pt x="15098317" y="-22273"/>
                  <a:pt x="15669567" y="122147"/>
                  <a:pt x="16386428" y="0"/>
                </a:cubicBezTo>
                <a:cubicBezTo>
                  <a:pt x="17103289" y="-122147"/>
                  <a:pt x="16437154" y="8795"/>
                  <a:pt x="16469729" y="0"/>
                </a:cubicBezTo>
                <a:cubicBezTo>
                  <a:pt x="16502304" y="-8795"/>
                  <a:pt x="17366895" y="26256"/>
                  <a:pt x="18088141" y="0"/>
                </a:cubicBezTo>
                <a:cubicBezTo>
                  <a:pt x="17366895" y="26256"/>
                  <a:pt x="17846090" y="-39729"/>
                  <a:pt x="17659738" y="0"/>
                </a:cubicBezTo>
                <a:cubicBezTo>
                  <a:pt x="17473386" y="39729"/>
                  <a:pt x="17063386" y="-101849"/>
                  <a:pt x="16719631" y="0"/>
                </a:cubicBezTo>
                <a:cubicBezTo>
                  <a:pt x="16375876" y="101849"/>
                  <a:pt x="16009214" y="-61219"/>
                  <a:pt x="15779523" y="0"/>
                </a:cubicBezTo>
                <a:cubicBezTo>
                  <a:pt x="16009214" y="-61219"/>
                  <a:pt x="16488933" y="41076"/>
                  <a:pt x="16886232" y="0"/>
                </a:cubicBezTo>
                <a:cubicBezTo>
                  <a:pt x="16488933" y="41076"/>
                  <a:pt x="16145223" y="-74457"/>
                  <a:pt x="15946125" y="0"/>
                </a:cubicBezTo>
                <a:cubicBezTo>
                  <a:pt x="16145223" y="-74457"/>
                  <a:pt x="16367770" y="11521"/>
                  <a:pt x="16541129" y="0"/>
                </a:cubicBezTo>
                <a:cubicBezTo>
                  <a:pt x="16367770" y="11521"/>
                  <a:pt x="16256246" y="-36045"/>
                  <a:pt x="16112726" y="0"/>
                </a:cubicBezTo>
                <a:cubicBezTo>
                  <a:pt x="16256246" y="-36045"/>
                  <a:pt x="16518230" y="43340"/>
                  <a:pt x="16707731" y="0"/>
                </a:cubicBezTo>
                <a:cubicBezTo>
                  <a:pt x="16897233" y="-43340"/>
                  <a:pt x="17174553" y="51873"/>
                  <a:pt x="17302735" y="0"/>
                </a:cubicBezTo>
                <a:cubicBezTo>
                  <a:pt x="17430917" y="-51873"/>
                  <a:pt x="17603618" y="46636"/>
                  <a:pt x="17897740" y="0"/>
                </a:cubicBezTo>
                <a:cubicBezTo>
                  <a:pt x="18191862" y="-46636"/>
                  <a:pt x="18321532" y="29929"/>
                  <a:pt x="18492745" y="0"/>
                </a:cubicBezTo>
                <a:cubicBezTo>
                  <a:pt x="18663958" y="-29929"/>
                  <a:pt x="18544218" y="3572"/>
                  <a:pt x="18576045" y="0"/>
                </a:cubicBezTo>
                <a:cubicBezTo>
                  <a:pt x="18607872" y="-3572"/>
                  <a:pt x="19280359" y="40299"/>
                  <a:pt x="19682754" y="0"/>
                </a:cubicBezTo>
                <a:cubicBezTo>
                  <a:pt x="20085149" y="-40299"/>
                  <a:pt x="20018246" y="61307"/>
                  <a:pt x="20277759" y="0"/>
                </a:cubicBezTo>
                <a:cubicBezTo>
                  <a:pt x="20537272" y="-61307"/>
                  <a:pt x="21239553" y="163524"/>
                  <a:pt x="21896171" y="0"/>
                </a:cubicBezTo>
                <a:cubicBezTo>
                  <a:pt x="22552789" y="-163524"/>
                  <a:pt x="23160536" y="39847"/>
                  <a:pt x="23514584" y="0"/>
                </a:cubicBezTo>
                <a:cubicBezTo>
                  <a:pt x="23868632" y="-39847"/>
                  <a:pt x="24315936" y="44922"/>
                  <a:pt x="24621292" y="0"/>
                </a:cubicBezTo>
                <a:cubicBezTo>
                  <a:pt x="24926648" y="-44922"/>
                  <a:pt x="25239069" y="16410"/>
                  <a:pt x="25728001" y="0"/>
                </a:cubicBezTo>
                <a:cubicBezTo>
                  <a:pt x="26216933" y="-16410"/>
                  <a:pt x="26422316" y="17659"/>
                  <a:pt x="26834710" y="0"/>
                </a:cubicBezTo>
                <a:cubicBezTo>
                  <a:pt x="26422316" y="17659"/>
                  <a:pt x="26516247" y="-3072"/>
                  <a:pt x="26406306" y="0"/>
                </a:cubicBezTo>
                <a:cubicBezTo>
                  <a:pt x="26516247" y="-3072"/>
                  <a:pt x="27357970" y="175108"/>
                  <a:pt x="28024719" y="0"/>
                </a:cubicBezTo>
                <a:cubicBezTo>
                  <a:pt x="28691468" y="-175108"/>
                  <a:pt x="28374462" y="63484"/>
                  <a:pt x="28619724" y="0"/>
                </a:cubicBezTo>
                <a:cubicBezTo>
                  <a:pt x="28374462" y="63484"/>
                  <a:pt x="28107086" y="-81769"/>
                  <a:pt x="27679616" y="0"/>
                </a:cubicBezTo>
                <a:cubicBezTo>
                  <a:pt x="28107086" y="-81769"/>
                  <a:pt x="28068222" y="39003"/>
                  <a:pt x="28274621" y="0"/>
                </a:cubicBezTo>
                <a:cubicBezTo>
                  <a:pt x="28481021" y="-39003"/>
                  <a:pt x="28336420" y="9275"/>
                  <a:pt x="28357922" y="0"/>
                </a:cubicBezTo>
                <a:cubicBezTo>
                  <a:pt x="28379424" y="-9275"/>
                  <a:pt x="28407377" y="9333"/>
                  <a:pt x="28441222" y="0"/>
                </a:cubicBezTo>
                <a:cubicBezTo>
                  <a:pt x="28475067" y="-9333"/>
                  <a:pt x="28483603" y="4372"/>
                  <a:pt x="28524523" y="0"/>
                </a:cubicBezTo>
                <a:cubicBezTo>
                  <a:pt x="28565443" y="-4372"/>
                  <a:pt x="28582456" y="2682"/>
                  <a:pt x="28607824" y="0"/>
                </a:cubicBezTo>
                <a:cubicBezTo>
                  <a:pt x="28633192" y="-2682"/>
                  <a:pt x="29448959" y="7023"/>
                  <a:pt x="29714532" y="0"/>
                </a:cubicBezTo>
                <a:cubicBezTo>
                  <a:pt x="29980105" y="-7023"/>
                  <a:pt x="30093059" y="30825"/>
                  <a:pt x="30309537" y="0"/>
                </a:cubicBezTo>
                <a:cubicBezTo>
                  <a:pt x="30093059" y="30825"/>
                  <a:pt x="29700040" y="-57125"/>
                  <a:pt x="29369430" y="0"/>
                </a:cubicBezTo>
                <a:cubicBezTo>
                  <a:pt x="29700040" y="-57125"/>
                  <a:pt x="29432359" y="2906"/>
                  <a:pt x="29452730" y="0"/>
                </a:cubicBezTo>
                <a:cubicBezTo>
                  <a:pt x="29473101" y="-2906"/>
                  <a:pt x="30214568" y="106978"/>
                  <a:pt x="30559439" y="0"/>
                </a:cubicBezTo>
                <a:cubicBezTo>
                  <a:pt x="30214568" y="106978"/>
                  <a:pt x="30220409" y="-19454"/>
                  <a:pt x="30131036" y="0"/>
                </a:cubicBezTo>
                <a:cubicBezTo>
                  <a:pt x="30220409" y="-19454"/>
                  <a:pt x="30961657" y="136234"/>
                  <a:pt x="31749448" y="0"/>
                </a:cubicBezTo>
                <a:cubicBezTo>
                  <a:pt x="32537239" y="-136234"/>
                  <a:pt x="32800908" y="145719"/>
                  <a:pt x="33367861" y="0"/>
                </a:cubicBezTo>
                <a:cubicBezTo>
                  <a:pt x="33934814" y="-145719"/>
                  <a:pt x="33800031" y="11109"/>
                  <a:pt x="33962865" y="0"/>
                </a:cubicBezTo>
                <a:cubicBezTo>
                  <a:pt x="34125699" y="-11109"/>
                  <a:pt x="34800937" y="144871"/>
                  <a:pt x="35581278" y="0"/>
                </a:cubicBezTo>
                <a:cubicBezTo>
                  <a:pt x="36361619" y="-144871"/>
                  <a:pt x="35905941" y="58579"/>
                  <a:pt x="36176283" y="0"/>
                </a:cubicBezTo>
                <a:cubicBezTo>
                  <a:pt x="36446625" y="-58579"/>
                  <a:pt x="36930995" y="118256"/>
                  <a:pt x="37282991" y="0"/>
                </a:cubicBezTo>
                <a:cubicBezTo>
                  <a:pt x="36930995" y="118256"/>
                  <a:pt x="36800810" y="-105659"/>
                  <a:pt x="36342884" y="0"/>
                </a:cubicBezTo>
                <a:cubicBezTo>
                  <a:pt x="36800810" y="-105659"/>
                  <a:pt x="37591384" y="189688"/>
                  <a:pt x="37961297" y="0"/>
                </a:cubicBezTo>
                <a:cubicBezTo>
                  <a:pt x="38331210" y="-189688"/>
                  <a:pt x="38022122" y="6121"/>
                  <a:pt x="38044597" y="0"/>
                </a:cubicBezTo>
                <a:cubicBezTo>
                  <a:pt x="38067072" y="-6121"/>
                  <a:pt x="38819034" y="118148"/>
                  <a:pt x="39151306" y="0"/>
                </a:cubicBezTo>
                <a:cubicBezTo>
                  <a:pt x="38819034" y="118148"/>
                  <a:pt x="38519708" y="-68062"/>
                  <a:pt x="38211199" y="0"/>
                </a:cubicBezTo>
                <a:cubicBezTo>
                  <a:pt x="38519708" y="-68062"/>
                  <a:pt x="39295208" y="28582"/>
                  <a:pt x="39829611" y="0"/>
                </a:cubicBezTo>
                <a:cubicBezTo>
                  <a:pt x="40364014" y="-28582"/>
                  <a:pt x="39889966" y="36"/>
                  <a:pt x="39912912" y="0"/>
                </a:cubicBezTo>
                <a:cubicBezTo>
                  <a:pt x="39935858" y="-36"/>
                  <a:pt x="40214258" y="67245"/>
                  <a:pt x="40507917" y="0"/>
                </a:cubicBezTo>
                <a:cubicBezTo>
                  <a:pt x="40214258" y="67245"/>
                  <a:pt x="40204129" y="-10292"/>
                  <a:pt x="40079513" y="0"/>
                </a:cubicBezTo>
                <a:cubicBezTo>
                  <a:pt x="40204129" y="-10292"/>
                  <a:pt x="40795077" y="103607"/>
                  <a:pt x="41186222" y="0"/>
                </a:cubicBezTo>
                <a:cubicBezTo>
                  <a:pt x="41577367" y="-103607"/>
                  <a:pt x="42209657" y="47967"/>
                  <a:pt x="42804635" y="0"/>
                </a:cubicBezTo>
                <a:cubicBezTo>
                  <a:pt x="43399613" y="-47967"/>
                  <a:pt x="42850539" y="4269"/>
                  <a:pt x="42887935" y="0"/>
                </a:cubicBezTo>
                <a:cubicBezTo>
                  <a:pt x="42925331" y="-4269"/>
                  <a:pt x="43915244" y="36205"/>
                  <a:pt x="44506348" y="0"/>
                </a:cubicBezTo>
                <a:cubicBezTo>
                  <a:pt x="45097452" y="-36205"/>
                  <a:pt x="44909256" y="56155"/>
                  <a:pt x="45101353" y="0"/>
                </a:cubicBezTo>
                <a:cubicBezTo>
                  <a:pt x="45293450" y="-56155"/>
                  <a:pt x="46001622" y="19143"/>
                  <a:pt x="46719765" y="0"/>
                </a:cubicBezTo>
                <a:cubicBezTo>
                  <a:pt x="47437908" y="-19143"/>
                  <a:pt x="47626121" y="23718"/>
                  <a:pt x="48338178" y="0"/>
                </a:cubicBezTo>
                <a:cubicBezTo>
                  <a:pt x="47626121" y="23718"/>
                  <a:pt x="48056712" y="-33883"/>
                  <a:pt x="47909775" y="0"/>
                </a:cubicBezTo>
                <a:cubicBezTo>
                  <a:pt x="48056712" y="-33883"/>
                  <a:pt x="47966328" y="9322"/>
                  <a:pt x="47993075" y="0"/>
                </a:cubicBezTo>
                <a:cubicBezTo>
                  <a:pt x="48019822" y="-9322"/>
                  <a:pt x="48452125" y="68468"/>
                  <a:pt x="48588080" y="0"/>
                </a:cubicBezTo>
                <a:cubicBezTo>
                  <a:pt x="48724036" y="-68468"/>
                  <a:pt x="48932832" y="39581"/>
                  <a:pt x="49183084" y="0"/>
                </a:cubicBezTo>
                <a:cubicBezTo>
                  <a:pt x="49433336" y="-39581"/>
                  <a:pt x="49952744" y="40612"/>
                  <a:pt x="50289793" y="0"/>
                </a:cubicBezTo>
                <a:cubicBezTo>
                  <a:pt x="49952744" y="40612"/>
                  <a:pt x="50037813" y="-9438"/>
                  <a:pt x="49861390" y="0"/>
                </a:cubicBezTo>
                <a:cubicBezTo>
                  <a:pt x="49684967" y="9438"/>
                  <a:pt x="49622828" y="-26147"/>
                  <a:pt x="49432986" y="0"/>
                </a:cubicBezTo>
                <a:cubicBezTo>
                  <a:pt x="49622828" y="-26147"/>
                  <a:pt x="50552656" y="81328"/>
                  <a:pt x="51170400" y="0"/>
                </a:cubicBezTo>
                <a:cubicBezTo>
                  <a:pt x="51216779" y="318146"/>
                  <a:pt x="51140252" y="340175"/>
                  <a:pt x="51170400" y="674229"/>
                </a:cubicBezTo>
                <a:cubicBezTo>
                  <a:pt x="51200548" y="1008283"/>
                  <a:pt x="51132863" y="1094286"/>
                  <a:pt x="51170400" y="1224257"/>
                </a:cubicBezTo>
                <a:cubicBezTo>
                  <a:pt x="51207937" y="1354228"/>
                  <a:pt x="51099910" y="1666195"/>
                  <a:pt x="51170400" y="1857086"/>
                </a:cubicBezTo>
                <a:cubicBezTo>
                  <a:pt x="51240890" y="2047977"/>
                  <a:pt x="51144617" y="2226002"/>
                  <a:pt x="51170400" y="2365714"/>
                </a:cubicBezTo>
                <a:cubicBezTo>
                  <a:pt x="51196183" y="2505426"/>
                  <a:pt x="51131363" y="2821032"/>
                  <a:pt x="51170400" y="2957143"/>
                </a:cubicBezTo>
                <a:cubicBezTo>
                  <a:pt x="51209437" y="3093254"/>
                  <a:pt x="51105245" y="3346201"/>
                  <a:pt x="51170400" y="3548571"/>
                </a:cubicBezTo>
                <a:cubicBezTo>
                  <a:pt x="51235555" y="3750941"/>
                  <a:pt x="51111508" y="3964123"/>
                  <a:pt x="51170400" y="4140000"/>
                </a:cubicBezTo>
                <a:cubicBezTo>
                  <a:pt x="51151117" y="4143025"/>
                  <a:pt x="51109504" y="4139513"/>
                  <a:pt x="51087099" y="4140000"/>
                </a:cubicBezTo>
                <a:cubicBezTo>
                  <a:pt x="51109504" y="4139513"/>
                  <a:pt x="51564645" y="4153463"/>
                  <a:pt x="52027207" y="4140000"/>
                </a:cubicBezTo>
                <a:cubicBezTo>
                  <a:pt x="51564645" y="4153463"/>
                  <a:pt x="50792589" y="4013678"/>
                  <a:pt x="50408794" y="4140000"/>
                </a:cubicBezTo>
                <a:cubicBezTo>
                  <a:pt x="50024999" y="4266322"/>
                  <a:pt x="49941431" y="4123917"/>
                  <a:pt x="49813789" y="4140000"/>
                </a:cubicBezTo>
                <a:cubicBezTo>
                  <a:pt x="49686148" y="4156083"/>
                  <a:pt x="49473880" y="4094869"/>
                  <a:pt x="49218785" y="4140000"/>
                </a:cubicBezTo>
                <a:cubicBezTo>
                  <a:pt x="49473880" y="4094869"/>
                  <a:pt x="49491037" y="4145903"/>
                  <a:pt x="49647188" y="4140000"/>
                </a:cubicBezTo>
                <a:cubicBezTo>
                  <a:pt x="49491037" y="4145903"/>
                  <a:pt x="48638295" y="4042490"/>
                  <a:pt x="48028775" y="4140000"/>
                </a:cubicBezTo>
                <a:cubicBezTo>
                  <a:pt x="48638295" y="4042490"/>
                  <a:pt x="48274524" y="4169734"/>
                  <a:pt x="48457179" y="4140000"/>
                </a:cubicBezTo>
                <a:cubicBezTo>
                  <a:pt x="48274524" y="4169734"/>
                  <a:pt x="47215525" y="4044830"/>
                  <a:pt x="46838766" y="4140000"/>
                </a:cubicBezTo>
                <a:cubicBezTo>
                  <a:pt x="47215525" y="4044830"/>
                  <a:pt x="47337596" y="4239742"/>
                  <a:pt x="47778873" y="4140000"/>
                </a:cubicBezTo>
                <a:cubicBezTo>
                  <a:pt x="47337596" y="4239742"/>
                  <a:pt x="47108351" y="4046165"/>
                  <a:pt x="46672165" y="4140000"/>
                </a:cubicBezTo>
                <a:cubicBezTo>
                  <a:pt x="46235979" y="4233835"/>
                  <a:pt x="45486229" y="4096795"/>
                  <a:pt x="45053752" y="4140000"/>
                </a:cubicBezTo>
                <a:cubicBezTo>
                  <a:pt x="44621275" y="4183205"/>
                  <a:pt x="44407234" y="4050936"/>
                  <a:pt x="43947044" y="4140000"/>
                </a:cubicBezTo>
                <a:cubicBezTo>
                  <a:pt x="43486854" y="4229064"/>
                  <a:pt x="43887108" y="4137715"/>
                  <a:pt x="43863743" y="4140000"/>
                </a:cubicBezTo>
                <a:cubicBezTo>
                  <a:pt x="43840378" y="4142285"/>
                  <a:pt x="43534526" y="4118398"/>
                  <a:pt x="43268738" y="4140000"/>
                </a:cubicBezTo>
                <a:cubicBezTo>
                  <a:pt x="43534526" y="4118398"/>
                  <a:pt x="43524587" y="4141279"/>
                  <a:pt x="43697142" y="4140000"/>
                </a:cubicBezTo>
                <a:cubicBezTo>
                  <a:pt x="43524587" y="4141279"/>
                  <a:pt x="43648689" y="4134945"/>
                  <a:pt x="43613841" y="4140000"/>
                </a:cubicBezTo>
                <a:cubicBezTo>
                  <a:pt x="43578993" y="4145055"/>
                  <a:pt x="42781398" y="4049226"/>
                  <a:pt x="41995428" y="4140000"/>
                </a:cubicBezTo>
                <a:cubicBezTo>
                  <a:pt x="41209458" y="4230774"/>
                  <a:pt x="41126522" y="4059261"/>
                  <a:pt x="40888720" y="4140000"/>
                </a:cubicBezTo>
                <a:cubicBezTo>
                  <a:pt x="41126522" y="4059261"/>
                  <a:pt x="41424360" y="4165593"/>
                  <a:pt x="41828827" y="4140000"/>
                </a:cubicBezTo>
                <a:cubicBezTo>
                  <a:pt x="42233294" y="4114407"/>
                  <a:pt x="42559567" y="4213596"/>
                  <a:pt x="42768934" y="4140000"/>
                </a:cubicBezTo>
                <a:cubicBezTo>
                  <a:pt x="42559567" y="4213596"/>
                  <a:pt x="41640980" y="4109791"/>
                  <a:pt x="41150522" y="4140000"/>
                </a:cubicBezTo>
                <a:cubicBezTo>
                  <a:pt x="41640980" y="4109791"/>
                  <a:pt x="41749813" y="4182720"/>
                  <a:pt x="42090629" y="4140000"/>
                </a:cubicBezTo>
                <a:cubicBezTo>
                  <a:pt x="42431445" y="4097280"/>
                  <a:pt x="42770724" y="4192711"/>
                  <a:pt x="43030736" y="4140000"/>
                </a:cubicBezTo>
                <a:cubicBezTo>
                  <a:pt x="42770724" y="4192711"/>
                  <a:pt x="42353699" y="4114630"/>
                  <a:pt x="41924028" y="4140000"/>
                </a:cubicBezTo>
                <a:cubicBezTo>
                  <a:pt x="41494357" y="4165370"/>
                  <a:pt x="40686176" y="4048969"/>
                  <a:pt x="40305615" y="4140000"/>
                </a:cubicBezTo>
                <a:cubicBezTo>
                  <a:pt x="39925054" y="4231031"/>
                  <a:pt x="39083459" y="4061054"/>
                  <a:pt x="38687202" y="4140000"/>
                </a:cubicBezTo>
                <a:cubicBezTo>
                  <a:pt x="38290945" y="4218946"/>
                  <a:pt x="38626571" y="4130677"/>
                  <a:pt x="38603902" y="4140000"/>
                </a:cubicBezTo>
                <a:cubicBezTo>
                  <a:pt x="38581233" y="4149323"/>
                  <a:pt x="37771592" y="4134777"/>
                  <a:pt x="36985489" y="4140000"/>
                </a:cubicBezTo>
                <a:cubicBezTo>
                  <a:pt x="36199386" y="4145223"/>
                  <a:pt x="36352710" y="4110062"/>
                  <a:pt x="35878780" y="4140000"/>
                </a:cubicBezTo>
                <a:cubicBezTo>
                  <a:pt x="36352710" y="4110062"/>
                  <a:pt x="36438807" y="4160506"/>
                  <a:pt x="36818888" y="4140000"/>
                </a:cubicBezTo>
                <a:cubicBezTo>
                  <a:pt x="36438807" y="4160506"/>
                  <a:pt x="36771894" y="4132162"/>
                  <a:pt x="36735587" y="4140000"/>
                </a:cubicBezTo>
                <a:cubicBezTo>
                  <a:pt x="36699280" y="4147838"/>
                  <a:pt x="35506463" y="4013166"/>
                  <a:pt x="35117175" y="4140000"/>
                </a:cubicBezTo>
                <a:cubicBezTo>
                  <a:pt x="34727887" y="4266834"/>
                  <a:pt x="34078105" y="3970890"/>
                  <a:pt x="33498762" y="4140000"/>
                </a:cubicBezTo>
                <a:cubicBezTo>
                  <a:pt x="32919419" y="4309110"/>
                  <a:pt x="33446451" y="4130476"/>
                  <a:pt x="33415461" y="4140000"/>
                </a:cubicBezTo>
                <a:cubicBezTo>
                  <a:pt x="33384471" y="4149524"/>
                  <a:pt x="33354460" y="4138434"/>
                  <a:pt x="33332161" y="4140000"/>
                </a:cubicBezTo>
                <a:cubicBezTo>
                  <a:pt x="33309862" y="4141566"/>
                  <a:pt x="32482918" y="4086785"/>
                  <a:pt x="32225452" y="4140000"/>
                </a:cubicBezTo>
                <a:cubicBezTo>
                  <a:pt x="32482918" y="4086785"/>
                  <a:pt x="32531812" y="4152673"/>
                  <a:pt x="32653855" y="4140000"/>
                </a:cubicBezTo>
                <a:cubicBezTo>
                  <a:pt x="32775898" y="4127327"/>
                  <a:pt x="32958984" y="4142724"/>
                  <a:pt x="33082259" y="4140000"/>
                </a:cubicBezTo>
                <a:cubicBezTo>
                  <a:pt x="32958984" y="4142724"/>
                  <a:pt x="33016503" y="4130201"/>
                  <a:pt x="32998958" y="4140000"/>
                </a:cubicBezTo>
                <a:cubicBezTo>
                  <a:pt x="32981413" y="4149799"/>
                  <a:pt x="32602598" y="4097392"/>
                  <a:pt x="32403953" y="4140000"/>
                </a:cubicBezTo>
                <a:cubicBezTo>
                  <a:pt x="32205308" y="4182608"/>
                  <a:pt x="32359897" y="4133012"/>
                  <a:pt x="32320653" y="4140000"/>
                </a:cubicBezTo>
                <a:cubicBezTo>
                  <a:pt x="32359897" y="4133012"/>
                  <a:pt x="32637121" y="4152971"/>
                  <a:pt x="32749056" y="4140000"/>
                </a:cubicBezTo>
                <a:cubicBezTo>
                  <a:pt x="32860991" y="4127029"/>
                  <a:pt x="32977039" y="4187404"/>
                  <a:pt x="33177459" y="4140000"/>
                </a:cubicBezTo>
                <a:cubicBezTo>
                  <a:pt x="32977039" y="4187404"/>
                  <a:pt x="32705928" y="4070204"/>
                  <a:pt x="32582455" y="4140000"/>
                </a:cubicBezTo>
                <a:cubicBezTo>
                  <a:pt x="32705928" y="4070204"/>
                  <a:pt x="32830607" y="4166592"/>
                  <a:pt x="33010858" y="4140000"/>
                </a:cubicBezTo>
                <a:cubicBezTo>
                  <a:pt x="33191109" y="4113408"/>
                  <a:pt x="33238223" y="4164247"/>
                  <a:pt x="33439261" y="4140000"/>
                </a:cubicBezTo>
                <a:cubicBezTo>
                  <a:pt x="33640299" y="4115753"/>
                  <a:pt x="33768183" y="4168651"/>
                  <a:pt x="33867665" y="4140000"/>
                </a:cubicBezTo>
                <a:cubicBezTo>
                  <a:pt x="33768183" y="4168651"/>
                  <a:pt x="32634386" y="4132870"/>
                  <a:pt x="32249252" y="4140000"/>
                </a:cubicBezTo>
                <a:cubicBezTo>
                  <a:pt x="32634386" y="4132870"/>
                  <a:pt x="32758445" y="4243966"/>
                  <a:pt x="33189359" y="4140000"/>
                </a:cubicBezTo>
                <a:cubicBezTo>
                  <a:pt x="33620273" y="4036034"/>
                  <a:pt x="33690107" y="4188441"/>
                  <a:pt x="34129467" y="4140000"/>
                </a:cubicBezTo>
                <a:cubicBezTo>
                  <a:pt x="33690107" y="4188441"/>
                  <a:pt x="34079112" y="4136404"/>
                  <a:pt x="34046166" y="4140000"/>
                </a:cubicBezTo>
                <a:cubicBezTo>
                  <a:pt x="34079112" y="4136404"/>
                  <a:pt x="34307733" y="4179579"/>
                  <a:pt x="34474569" y="4140000"/>
                </a:cubicBezTo>
                <a:cubicBezTo>
                  <a:pt x="34307733" y="4179579"/>
                  <a:pt x="34096072" y="4128383"/>
                  <a:pt x="33879565" y="4140000"/>
                </a:cubicBezTo>
                <a:cubicBezTo>
                  <a:pt x="34096072" y="4128383"/>
                  <a:pt x="34457961" y="4151362"/>
                  <a:pt x="34819672" y="4140000"/>
                </a:cubicBezTo>
                <a:cubicBezTo>
                  <a:pt x="35181383" y="4128638"/>
                  <a:pt x="35430467" y="4174282"/>
                  <a:pt x="35759780" y="4140000"/>
                </a:cubicBezTo>
                <a:cubicBezTo>
                  <a:pt x="35430467" y="4174282"/>
                  <a:pt x="34651330" y="4006382"/>
                  <a:pt x="34141367" y="4140000"/>
                </a:cubicBezTo>
                <a:cubicBezTo>
                  <a:pt x="34651330" y="4006382"/>
                  <a:pt x="34650178" y="4167460"/>
                  <a:pt x="35081474" y="4140000"/>
                </a:cubicBezTo>
                <a:cubicBezTo>
                  <a:pt x="34650178" y="4167460"/>
                  <a:pt x="35027122" y="4135079"/>
                  <a:pt x="34998174" y="4140000"/>
                </a:cubicBezTo>
                <a:cubicBezTo>
                  <a:pt x="34969226" y="4144921"/>
                  <a:pt x="34411261" y="4032518"/>
                  <a:pt x="33891465" y="4140000"/>
                </a:cubicBezTo>
                <a:cubicBezTo>
                  <a:pt x="34411261" y="4032518"/>
                  <a:pt x="34369325" y="4230984"/>
                  <a:pt x="34831572" y="4140000"/>
                </a:cubicBezTo>
                <a:cubicBezTo>
                  <a:pt x="35293819" y="4049016"/>
                  <a:pt x="35050905" y="4149656"/>
                  <a:pt x="35259976" y="4140000"/>
                </a:cubicBezTo>
                <a:cubicBezTo>
                  <a:pt x="35050905" y="4149656"/>
                  <a:pt x="35200439" y="4132375"/>
                  <a:pt x="35176675" y="4140000"/>
                </a:cubicBezTo>
                <a:cubicBezTo>
                  <a:pt x="35200439" y="4132375"/>
                  <a:pt x="35480001" y="4150766"/>
                  <a:pt x="35605078" y="4140000"/>
                </a:cubicBezTo>
                <a:cubicBezTo>
                  <a:pt x="35480001" y="4150766"/>
                  <a:pt x="34636578" y="4064246"/>
                  <a:pt x="33986666" y="4140000"/>
                </a:cubicBezTo>
                <a:cubicBezTo>
                  <a:pt x="34636578" y="4064246"/>
                  <a:pt x="34245021" y="4141121"/>
                  <a:pt x="34415069" y="4140000"/>
                </a:cubicBezTo>
                <a:cubicBezTo>
                  <a:pt x="34245021" y="4141121"/>
                  <a:pt x="34352815" y="4137979"/>
                  <a:pt x="34331768" y="4140000"/>
                </a:cubicBezTo>
                <a:cubicBezTo>
                  <a:pt x="34310721" y="4142021"/>
                  <a:pt x="33863885" y="4077556"/>
                  <a:pt x="33736764" y="4140000"/>
                </a:cubicBezTo>
                <a:cubicBezTo>
                  <a:pt x="33863885" y="4077556"/>
                  <a:pt x="34450214" y="4141711"/>
                  <a:pt x="34676871" y="4140000"/>
                </a:cubicBezTo>
                <a:cubicBezTo>
                  <a:pt x="34903528" y="4138289"/>
                  <a:pt x="35302642" y="4192272"/>
                  <a:pt x="35616978" y="4140000"/>
                </a:cubicBezTo>
                <a:cubicBezTo>
                  <a:pt x="35302642" y="4192272"/>
                  <a:pt x="34916887" y="4033508"/>
                  <a:pt x="34510270" y="4140000"/>
                </a:cubicBezTo>
                <a:cubicBezTo>
                  <a:pt x="34103653" y="4246492"/>
                  <a:pt x="34078005" y="4134063"/>
                  <a:pt x="33915265" y="4140000"/>
                </a:cubicBezTo>
                <a:cubicBezTo>
                  <a:pt x="33752526" y="4145937"/>
                  <a:pt x="33213494" y="4054110"/>
                  <a:pt x="32808556" y="4140000"/>
                </a:cubicBezTo>
                <a:cubicBezTo>
                  <a:pt x="32403618" y="4225890"/>
                  <a:pt x="31791051" y="3992490"/>
                  <a:pt x="31190144" y="4140000"/>
                </a:cubicBezTo>
                <a:cubicBezTo>
                  <a:pt x="30589237" y="4287510"/>
                  <a:pt x="30581165" y="4108833"/>
                  <a:pt x="30083435" y="4140000"/>
                </a:cubicBezTo>
                <a:cubicBezTo>
                  <a:pt x="30581165" y="4108833"/>
                  <a:pt x="30802030" y="4175211"/>
                  <a:pt x="31023543" y="4140000"/>
                </a:cubicBezTo>
                <a:cubicBezTo>
                  <a:pt x="30802030" y="4175211"/>
                  <a:pt x="30724926" y="4129569"/>
                  <a:pt x="30428538" y="4140000"/>
                </a:cubicBezTo>
                <a:cubicBezTo>
                  <a:pt x="30132150" y="4150431"/>
                  <a:pt x="29462626" y="4083081"/>
                  <a:pt x="28810125" y="4140000"/>
                </a:cubicBezTo>
                <a:cubicBezTo>
                  <a:pt x="28157624" y="4196919"/>
                  <a:pt x="28176334" y="4065009"/>
                  <a:pt x="27703417" y="4140000"/>
                </a:cubicBezTo>
                <a:cubicBezTo>
                  <a:pt x="28176334" y="4065009"/>
                  <a:pt x="27997274" y="4187587"/>
                  <a:pt x="28131820" y="4140000"/>
                </a:cubicBezTo>
                <a:cubicBezTo>
                  <a:pt x="27997274" y="4187587"/>
                  <a:pt x="27669885" y="4139365"/>
                  <a:pt x="27536815" y="4140000"/>
                </a:cubicBezTo>
                <a:cubicBezTo>
                  <a:pt x="27403745" y="4140635"/>
                  <a:pt x="27074884" y="4081367"/>
                  <a:pt x="26941811" y="4140000"/>
                </a:cubicBezTo>
                <a:cubicBezTo>
                  <a:pt x="26808738" y="4198633"/>
                  <a:pt x="26885614" y="4134129"/>
                  <a:pt x="26858510" y="4140000"/>
                </a:cubicBezTo>
                <a:cubicBezTo>
                  <a:pt x="26831406" y="4145871"/>
                  <a:pt x="26022892" y="4016424"/>
                  <a:pt x="25240097" y="4140000"/>
                </a:cubicBezTo>
                <a:cubicBezTo>
                  <a:pt x="26022892" y="4016424"/>
                  <a:pt x="25480003" y="4174850"/>
                  <a:pt x="25668501" y="4140000"/>
                </a:cubicBezTo>
                <a:cubicBezTo>
                  <a:pt x="25480003" y="4174850"/>
                  <a:pt x="25325056" y="4088573"/>
                  <a:pt x="25073496" y="4140000"/>
                </a:cubicBezTo>
                <a:cubicBezTo>
                  <a:pt x="24821936" y="4191427"/>
                  <a:pt x="24507408" y="4136357"/>
                  <a:pt x="23966787" y="4140000"/>
                </a:cubicBezTo>
                <a:cubicBezTo>
                  <a:pt x="23426166" y="4143643"/>
                  <a:pt x="22850310" y="4059990"/>
                  <a:pt x="22348375" y="4140000"/>
                </a:cubicBezTo>
                <a:cubicBezTo>
                  <a:pt x="22850310" y="4059990"/>
                  <a:pt x="22681852" y="4147152"/>
                  <a:pt x="22776778" y="4140000"/>
                </a:cubicBezTo>
                <a:cubicBezTo>
                  <a:pt x="22681852" y="4147152"/>
                  <a:pt x="22440848" y="4133965"/>
                  <a:pt x="22181773" y="4140000"/>
                </a:cubicBezTo>
                <a:cubicBezTo>
                  <a:pt x="21922698" y="4146035"/>
                  <a:pt x="22116957" y="4136484"/>
                  <a:pt x="22098473" y="4140000"/>
                </a:cubicBezTo>
                <a:cubicBezTo>
                  <a:pt x="22079989" y="4143516"/>
                  <a:pt x="21793989" y="4082839"/>
                  <a:pt x="21503468" y="4140000"/>
                </a:cubicBezTo>
                <a:cubicBezTo>
                  <a:pt x="21212948" y="4197161"/>
                  <a:pt x="21101422" y="4088869"/>
                  <a:pt x="20908463" y="4140000"/>
                </a:cubicBezTo>
                <a:cubicBezTo>
                  <a:pt x="21101422" y="4088869"/>
                  <a:pt x="21150464" y="4170147"/>
                  <a:pt x="21336867" y="4140000"/>
                </a:cubicBezTo>
                <a:cubicBezTo>
                  <a:pt x="21523270" y="4109853"/>
                  <a:pt x="21563493" y="4147845"/>
                  <a:pt x="21765270" y="4140000"/>
                </a:cubicBezTo>
                <a:cubicBezTo>
                  <a:pt x="21563493" y="4147845"/>
                  <a:pt x="21720056" y="4137087"/>
                  <a:pt x="21681969" y="4140000"/>
                </a:cubicBezTo>
                <a:cubicBezTo>
                  <a:pt x="21720056" y="4137087"/>
                  <a:pt x="22024101" y="4185528"/>
                  <a:pt x="22110373" y="4140000"/>
                </a:cubicBezTo>
                <a:cubicBezTo>
                  <a:pt x="22024101" y="4185528"/>
                  <a:pt x="21021193" y="4129953"/>
                  <a:pt x="20491960" y="4140000"/>
                </a:cubicBezTo>
                <a:cubicBezTo>
                  <a:pt x="19962727" y="4150047"/>
                  <a:pt x="19715641" y="4028935"/>
                  <a:pt x="19385252" y="4140000"/>
                </a:cubicBezTo>
                <a:cubicBezTo>
                  <a:pt x="19715641" y="4028935"/>
                  <a:pt x="20087532" y="4189684"/>
                  <a:pt x="20325359" y="4140000"/>
                </a:cubicBezTo>
                <a:cubicBezTo>
                  <a:pt x="20087532" y="4189684"/>
                  <a:pt x="19172148" y="4070543"/>
                  <a:pt x="18706946" y="4140000"/>
                </a:cubicBezTo>
                <a:cubicBezTo>
                  <a:pt x="19172148" y="4070543"/>
                  <a:pt x="19312065" y="4219355"/>
                  <a:pt x="19647054" y="4140000"/>
                </a:cubicBezTo>
                <a:cubicBezTo>
                  <a:pt x="19312065" y="4219355"/>
                  <a:pt x="19586120" y="4134333"/>
                  <a:pt x="19563753" y="4140000"/>
                </a:cubicBezTo>
                <a:cubicBezTo>
                  <a:pt x="19541386" y="4145667"/>
                  <a:pt x="19519750" y="4139741"/>
                  <a:pt x="19480452" y="4140000"/>
                </a:cubicBezTo>
                <a:cubicBezTo>
                  <a:pt x="19441154" y="4140259"/>
                  <a:pt x="19428266" y="4137849"/>
                  <a:pt x="19397152" y="4140000"/>
                </a:cubicBezTo>
                <a:cubicBezTo>
                  <a:pt x="19366038" y="4142151"/>
                  <a:pt x="19352360" y="4130292"/>
                  <a:pt x="19313851" y="4140000"/>
                </a:cubicBezTo>
                <a:cubicBezTo>
                  <a:pt x="19352360" y="4130292"/>
                  <a:pt x="19888393" y="4151353"/>
                  <a:pt x="20253958" y="4140000"/>
                </a:cubicBezTo>
                <a:cubicBezTo>
                  <a:pt x="19888393" y="4151353"/>
                  <a:pt x="19033541" y="4106289"/>
                  <a:pt x="18635546" y="4140000"/>
                </a:cubicBezTo>
                <a:cubicBezTo>
                  <a:pt x="19033541" y="4106289"/>
                  <a:pt x="19119102" y="4155716"/>
                  <a:pt x="19575653" y="4140000"/>
                </a:cubicBezTo>
                <a:cubicBezTo>
                  <a:pt x="20032204" y="4124284"/>
                  <a:pt x="20227047" y="4172379"/>
                  <a:pt x="20515760" y="4140000"/>
                </a:cubicBezTo>
                <a:cubicBezTo>
                  <a:pt x="20227047" y="4172379"/>
                  <a:pt x="19776898" y="4063962"/>
                  <a:pt x="19409052" y="4140000"/>
                </a:cubicBezTo>
                <a:cubicBezTo>
                  <a:pt x="19041206" y="4216038"/>
                  <a:pt x="18550944" y="3990112"/>
                  <a:pt x="17790639" y="4140000"/>
                </a:cubicBezTo>
                <a:cubicBezTo>
                  <a:pt x="18550944" y="3990112"/>
                  <a:pt x="18093176" y="4141608"/>
                  <a:pt x="18219042" y="4140000"/>
                </a:cubicBezTo>
                <a:cubicBezTo>
                  <a:pt x="18093176" y="4141608"/>
                  <a:pt x="17379326" y="4034692"/>
                  <a:pt x="17112334" y="4140000"/>
                </a:cubicBezTo>
                <a:cubicBezTo>
                  <a:pt x="16845342" y="4245308"/>
                  <a:pt x="16233935" y="4080299"/>
                  <a:pt x="16005625" y="4140000"/>
                </a:cubicBezTo>
                <a:cubicBezTo>
                  <a:pt x="15777315" y="4199701"/>
                  <a:pt x="15449543" y="4013411"/>
                  <a:pt x="14898916" y="4140000"/>
                </a:cubicBezTo>
                <a:cubicBezTo>
                  <a:pt x="15449543" y="4013411"/>
                  <a:pt x="15188182" y="4173262"/>
                  <a:pt x="15327320" y="4140000"/>
                </a:cubicBezTo>
                <a:cubicBezTo>
                  <a:pt x="15466458" y="4106738"/>
                  <a:pt x="15615210" y="4167608"/>
                  <a:pt x="15755723" y="4140000"/>
                </a:cubicBezTo>
                <a:cubicBezTo>
                  <a:pt x="15615210" y="4167608"/>
                  <a:pt x="14709901" y="4024893"/>
                  <a:pt x="14137311" y="4140000"/>
                </a:cubicBezTo>
                <a:cubicBezTo>
                  <a:pt x="13564721" y="4255107"/>
                  <a:pt x="14075365" y="4134109"/>
                  <a:pt x="14054010" y="4140000"/>
                </a:cubicBezTo>
                <a:cubicBezTo>
                  <a:pt x="14075365" y="4134109"/>
                  <a:pt x="14640448" y="4212271"/>
                  <a:pt x="14994117" y="4140000"/>
                </a:cubicBezTo>
                <a:cubicBezTo>
                  <a:pt x="14640448" y="4212271"/>
                  <a:pt x="14433755" y="4026963"/>
                  <a:pt x="13887409" y="4140000"/>
                </a:cubicBezTo>
                <a:cubicBezTo>
                  <a:pt x="14433755" y="4026963"/>
                  <a:pt x="14127902" y="4189929"/>
                  <a:pt x="14315812" y="4140000"/>
                </a:cubicBezTo>
                <a:cubicBezTo>
                  <a:pt x="14127902" y="4189929"/>
                  <a:pt x="13410071" y="3989618"/>
                  <a:pt x="12697399" y="4140000"/>
                </a:cubicBezTo>
                <a:cubicBezTo>
                  <a:pt x="11984727" y="4290382"/>
                  <a:pt x="12330962" y="4102942"/>
                  <a:pt x="12102395" y="4140000"/>
                </a:cubicBezTo>
                <a:cubicBezTo>
                  <a:pt x="12330962" y="4102942"/>
                  <a:pt x="12647192" y="4173947"/>
                  <a:pt x="13042502" y="4140000"/>
                </a:cubicBezTo>
                <a:cubicBezTo>
                  <a:pt x="12647192" y="4173947"/>
                  <a:pt x="12667453" y="4125804"/>
                  <a:pt x="12447497" y="4140000"/>
                </a:cubicBezTo>
                <a:cubicBezTo>
                  <a:pt x="12667453" y="4125804"/>
                  <a:pt x="13131140" y="4189020"/>
                  <a:pt x="13387605" y="4140000"/>
                </a:cubicBezTo>
                <a:cubicBezTo>
                  <a:pt x="13131140" y="4189020"/>
                  <a:pt x="12523006" y="3968352"/>
                  <a:pt x="11769192" y="4140000"/>
                </a:cubicBezTo>
                <a:cubicBezTo>
                  <a:pt x="12523006" y="3968352"/>
                  <a:pt x="12496290" y="4195118"/>
                  <a:pt x="12709299" y="4140000"/>
                </a:cubicBezTo>
                <a:cubicBezTo>
                  <a:pt x="12496290" y="4195118"/>
                  <a:pt x="12312884" y="4089396"/>
                  <a:pt x="12114295" y="4140000"/>
                </a:cubicBezTo>
                <a:cubicBezTo>
                  <a:pt x="12312884" y="4089396"/>
                  <a:pt x="12694686" y="4181777"/>
                  <a:pt x="13054402" y="4140000"/>
                </a:cubicBezTo>
                <a:cubicBezTo>
                  <a:pt x="12694686" y="4181777"/>
                  <a:pt x="11959693" y="4049634"/>
                  <a:pt x="11435989" y="4140000"/>
                </a:cubicBezTo>
                <a:cubicBezTo>
                  <a:pt x="10912285" y="4230366"/>
                  <a:pt x="10652657" y="4132231"/>
                  <a:pt x="10329281" y="4140000"/>
                </a:cubicBezTo>
                <a:cubicBezTo>
                  <a:pt x="10652657" y="4132231"/>
                  <a:pt x="11041074" y="4181231"/>
                  <a:pt x="11269388" y="4140000"/>
                </a:cubicBezTo>
                <a:cubicBezTo>
                  <a:pt x="11041074" y="4181231"/>
                  <a:pt x="11217923" y="4134622"/>
                  <a:pt x="11186087" y="4140000"/>
                </a:cubicBezTo>
                <a:cubicBezTo>
                  <a:pt x="11154251" y="4145378"/>
                  <a:pt x="11127631" y="4132725"/>
                  <a:pt x="11102787" y="4140000"/>
                </a:cubicBezTo>
                <a:cubicBezTo>
                  <a:pt x="11077943" y="4147275"/>
                  <a:pt x="10274121" y="4126490"/>
                  <a:pt x="9484374" y="4140000"/>
                </a:cubicBezTo>
                <a:cubicBezTo>
                  <a:pt x="8694627" y="4153510"/>
                  <a:pt x="8514914" y="4065340"/>
                  <a:pt x="7865961" y="4140000"/>
                </a:cubicBezTo>
                <a:cubicBezTo>
                  <a:pt x="7217008" y="4214660"/>
                  <a:pt x="7476370" y="4130272"/>
                  <a:pt x="7270957" y="4140000"/>
                </a:cubicBezTo>
                <a:cubicBezTo>
                  <a:pt x="7065544" y="4149728"/>
                  <a:pt x="6261882" y="3979757"/>
                  <a:pt x="5652544" y="4140000"/>
                </a:cubicBezTo>
                <a:cubicBezTo>
                  <a:pt x="5043206" y="4300243"/>
                  <a:pt x="4395355" y="4120194"/>
                  <a:pt x="4034132" y="4140000"/>
                </a:cubicBezTo>
                <a:cubicBezTo>
                  <a:pt x="3672909" y="4159806"/>
                  <a:pt x="3382360" y="4138670"/>
                  <a:pt x="2927423" y="4140000"/>
                </a:cubicBezTo>
                <a:cubicBezTo>
                  <a:pt x="2472486" y="4141330"/>
                  <a:pt x="2305907" y="4055467"/>
                  <a:pt x="1820714" y="4140000"/>
                </a:cubicBezTo>
                <a:cubicBezTo>
                  <a:pt x="1335521" y="4224533"/>
                  <a:pt x="1367624" y="4120379"/>
                  <a:pt x="1225710" y="4140000"/>
                </a:cubicBezTo>
                <a:cubicBezTo>
                  <a:pt x="1083796" y="4159621"/>
                  <a:pt x="360405" y="4128120"/>
                  <a:pt x="0" y="4140000"/>
                </a:cubicBezTo>
                <a:cubicBezTo>
                  <a:pt x="-2322" y="4001633"/>
                  <a:pt x="42428" y="3707160"/>
                  <a:pt x="0" y="3548571"/>
                </a:cubicBezTo>
                <a:cubicBezTo>
                  <a:pt x="-42428" y="3389982"/>
                  <a:pt x="13768" y="3135832"/>
                  <a:pt x="0" y="2998543"/>
                </a:cubicBezTo>
                <a:cubicBezTo>
                  <a:pt x="-13768" y="2861254"/>
                  <a:pt x="56057" y="2743809"/>
                  <a:pt x="0" y="2531314"/>
                </a:cubicBezTo>
                <a:cubicBezTo>
                  <a:pt x="-56057" y="2318819"/>
                  <a:pt x="60366" y="2061838"/>
                  <a:pt x="0" y="1857086"/>
                </a:cubicBezTo>
                <a:cubicBezTo>
                  <a:pt x="-60366" y="1652334"/>
                  <a:pt x="23701" y="1481883"/>
                  <a:pt x="0" y="1182857"/>
                </a:cubicBezTo>
                <a:cubicBezTo>
                  <a:pt x="-23701" y="883831"/>
                  <a:pt x="13924" y="900252"/>
                  <a:pt x="0" y="632829"/>
                </a:cubicBezTo>
                <a:cubicBezTo>
                  <a:pt x="-13924" y="365406"/>
                  <a:pt x="74686" y="241121"/>
                  <a:pt x="0" y="0"/>
                </a:cubicBezTo>
                <a:close/>
              </a:path>
            </a:pathLst>
          </a:custGeom>
          <a:solidFill>
            <a:schemeClr val="accent3">
              <a:alpha val="92941"/>
            </a:scheme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CH" sz="8800" dirty="0">
                <a:latin typeface="Arial" panose="020B0604020202020204" pitchFamily="34" charset="0"/>
                <a:cs typeface="Arial" panose="020B0604020202020204" pitchFamily="34" charset="0"/>
              </a:rPr>
              <a:t>Auto</a:t>
            </a:r>
            <a:r>
              <a:rPr lang="en-US" sz="8800" dirty="0">
                <a:latin typeface="Arial" panose="020B0604020202020204" pitchFamily="34" charset="0"/>
                <a:cs typeface="Arial" panose="020B0604020202020204" pitchFamily="34" charset="0"/>
              </a:rPr>
              <a:t>-Detection</a:t>
            </a:r>
            <a:r>
              <a:rPr lang="en-CH" sz="8800" dirty="0">
                <a:latin typeface="Arial" panose="020B0604020202020204" pitchFamily="34" charset="0"/>
                <a:cs typeface="Arial" panose="020B0604020202020204" pitchFamily="34" charset="0"/>
              </a:rPr>
              <a:t> of Rock Slope Failures at Brienz (Switzerland) </a:t>
            </a:r>
          </a:p>
          <a:p>
            <a:r>
              <a:rPr lang="en-CH" sz="8800" dirty="0">
                <a:latin typeface="Arial" panose="020B0604020202020204" pitchFamily="34" charset="0"/>
                <a:cs typeface="Arial" panose="020B0604020202020204" pitchFamily="34" charset="0"/>
              </a:rPr>
              <a:t>Using Distributed Acoustic Sensing and Semi-Supervised Learning</a:t>
            </a:r>
            <a:endParaRPr lang="en-US" sz="8800" dirty="0">
              <a:latin typeface="Arial" panose="020B0604020202020204" pitchFamily="34" charset="0"/>
              <a:cs typeface="Arial" panose="020B0604020202020204" pitchFamily="34" charset="0"/>
            </a:endParaRPr>
          </a:p>
          <a:p>
            <a:endParaRPr lang="en-CH" sz="8800" dirty="0">
              <a:latin typeface="Arial" panose="020B0604020202020204" pitchFamily="34" charset="0"/>
              <a:cs typeface="Arial" panose="020B0604020202020204" pitchFamily="34" charset="0"/>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FFA63766-9559-C081-92AC-C6BE08B47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3476" y="1948055"/>
            <a:ext cx="2807211" cy="853172"/>
          </a:xfrm>
          <a:prstGeom prst="rect">
            <a:avLst/>
          </a:prstGeom>
          <a:ln>
            <a:noFill/>
          </a:ln>
        </p:spPr>
      </p:pic>
      <p:pic>
        <p:nvPicPr>
          <p:cNvPr id="16" name="Picture 15" descr="A black background with letters&#10;&#10;Description automatically generated">
            <a:extLst>
              <a:ext uri="{FF2B5EF4-FFF2-40B4-BE49-F238E27FC236}">
                <a16:creationId xmlns:a16="http://schemas.microsoft.com/office/drawing/2014/main" id="{5493D660-2C81-0736-27A5-29C7A39C7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8492" y="484873"/>
            <a:ext cx="4103544" cy="684458"/>
          </a:xfrm>
          <a:prstGeom prst="rect">
            <a:avLst/>
          </a:prstGeom>
          <a:ln>
            <a:noFill/>
          </a:ln>
        </p:spPr>
      </p:pic>
      <p:pic>
        <p:nvPicPr>
          <p:cNvPr id="33" name="Picture 32" descr="A blue text on a black background&#10;&#10;Description automatically generated">
            <a:extLst>
              <a:ext uri="{FF2B5EF4-FFF2-40B4-BE49-F238E27FC236}">
                <a16:creationId xmlns:a16="http://schemas.microsoft.com/office/drawing/2014/main" id="{595FB760-9963-150C-7098-D32B89BD65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76489" y="1733365"/>
            <a:ext cx="3393287" cy="1197631"/>
          </a:xfrm>
          <a:prstGeom prst="rect">
            <a:avLst/>
          </a:prstGeom>
          <a:ln>
            <a:noFill/>
          </a:ln>
        </p:spPr>
      </p:pic>
      <p:sp>
        <p:nvSpPr>
          <p:cNvPr id="15" name="TextBox 14">
            <a:extLst>
              <a:ext uri="{FF2B5EF4-FFF2-40B4-BE49-F238E27FC236}">
                <a16:creationId xmlns:a16="http://schemas.microsoft.com/office/drawing/2014/main" id="{709CC7A9-6B1C-1331-1C10-5DE5A77F0028}"/>
              </a:ext>
            </a:extLst>
          </p:cNvPr>
          <p:cNvSpPr txBox="1"/>
          <p:nvPr/>
        </p:nvSpPr>
        <p:spPr>
          <a:xfrm>
            <a:off x="177800" y="3172837"/>
            <a:ext cx="50603204" cy="923330"/>
          </a:xfrm>
          <a:prstGeom prst="rect">
            <a:avLst/>
          </a:prstGeom>
          <a:noFill/>
        </p:spPr>
        <p:txBody>
          <a:bodyPr wrap="square">
            <a:spAutoFit/>
          </a:bodyPr>
          <a:lstStyle/>
          <a:p>
            <a:pPr>
              <a:lnSpc>
                <a:spcPct val="90000"/>
              </a:lnSpc>
              <a:spcBef>
                <a:spcPts val="1000"/>
              </a:spcBef>
              <a:spcAft>
                <a:spcPts val="558"/>
              </a:spcAft>
            </a:pPr>
            <a:r>
              <a:rPr lang="en-US" sz="6000" b="1" dirty="0" err="1">
                <a:latin typeface="Arial" panose="020B0604020202020204" pitchFamily="34" charset="0"/>
                <a:ea typeface="Helvetica Neue" panose="02000503000000020004" pitchFamily="2" charset="0"/>
                <a:cs typeface="Arial" panose="020B0604020202020204" pitchFamily="34" charset="0"/>
              </a:rPr>
              <a:t>Jiahui</a:t>
            </a:r>
            <a:r>
              <a:rPr lang="en-US" sz="6000" b="1" dirty="0">
                <a:latin typeface="Arial" panose="020B0604020202020204" pitchFamily="34" charset="0"/>
                <a:ea typeface="Helvetica Neue" panose="02000503000000020004" pitchFamily="2" charset="0"/>
                <a:cs typeface="Arial" panose="020B0604020202020204" pitchFamily="34" charset="0"/>
              </a:rPr>
              <a:t> Kang</a:t>
            </a:r>
            <a:r>
              <a:rPr lang="en-US" sz="4400" baseline="30000" dirty="0">
                <a:latin typeface="Arial" panose="020B0604020202020204" pitchFamily="34" charset="0"/>
                <a:ea typeface="Helvetica Neue" panose="02000503000000020004" pitchFamily="2" charset="0"/>
                <a:cs typeface="Arial" panose="020B0604020202020204" pitchFamily="34" charset="0"/>
              </a:rPr>
              <a:t>1)4)5)</a:t>
            </a:r>
            <a:r>
              <a:rPr lang="en-US" sz="6000" dirty="0">
                <a:latin typeface="Arial" panose="020B0604020202020204" pitchFamily="34" charset="0"/>
                <a:ea typeface="Helvetica Neue" panose="02000503000000020004" pitchFamily="2" charset="0"/>
                <a:cs typeface="Arial" panose="020B0604020202020204" pitchFamily="34" charset="0"/>
              </a:rPr>
              <a:t>, Fabian Walter</a:t>
            </a:r>
            <a:r>
              <a:rPr lang="en-US" sz="4400" baseline="30000" dirty="0">
                <a:latin typeface="Arial" panose="020B0604020202020204" pitchFamily="34" charset="0"/>
                <a:ea typeface="Helvetica Neue" panose="02000503000000020004" pitchFamily="2" charset="0"/>
                <a:cs typeface="Arial" panose="020B0604020202020204" pitchFamily="34" charset="0"/>
              </a:rPr>
              <a:t>1)</a:t>
            </a:r>
            <a:r>
              <a:rPr lang="en-US" sz="6000" dirty="0">
                <a:latin typeface="Arial" panose="020B0604020202020204" pitchFamily="34" charset="0"/>
                <a:ea typeface="Helvetica Neue" panose="02000503000000020004" pitchFamily="2" charset="0"/>
                <a:cs typeface="Arial" panose="020B0604020202020204" pitchFamily="34" charset="0"/>
              </a:rPr>
              <a:t>, Patrick Paitz</a:t>
            </a:r>
            <a:r>
              <a:rPr lang="en-US" sz="4400" baseline="30000" dirty="0">
                <a:latin typeface="Arial" panose="020B0604020202020204" pitchFamily="34" charset="0"/>
                <a:ea typeface="Helvetica Neue" panose="02000503000000020004" pitchFamily="2" charset="0"/>
                <a:cs typeface="Arial" panose="020B0604020202020204" pitchFamily="34" charset="0"/>
              </a:rPr>
              <a:t>1)</a:t>
            </a:r>
            <a:r>
              <a:rPr lang="en-US" sz="6000" dirty="0">
                <a:latin typeface="Arial" panose="020B0604020202020204" pitchFamily="34" charset="0"/>
                <a:ea typeface="Helvetica Neue" panose="02000503000000020004" pitchFamily="2" charset="0"/>
                <a:cs typeface="Arial" panose="020B0604020202020204" pitchFamily="34" charset="0"/>
              </a:rPr>
              <a:t>, Johannes Aichele</a:t>
            </a:r>
            <a:r>
              <a:rPr lang="en-US" sz="4400" baseline="30000" dirty="0">
                <a:latin typeface="Arial" panose="020B0604020202020204" pitchFamily="34" charset="0"/>
                <a:ea typeface="Helvetica Neue" panose="02000503000000020004" pitchFamily="2" charset="0"/>
                <a:cs typeface="Arial" panose="020B0604020202020204" pitchFamily="34" charset="0"/>
              </a:rPr>
              <a:t>2)</a:t>
            </a:r>
            <a:r>
              <a:rPr lang="en-US" sz="6000" dirty="0">
                <a:latin typeface="Arial" panose="020B0604020202020204" pitchFamily="34" charset="0"/>
                <a:ea typeface="Helvetica Neue" panose="02000503000000020004" pitchFamily="2" charset="0"/>
                <a:cs typeface="Arial" panose="020B0604020202020204" pitchFamily="34" charset="0"/>
              </a:rPr>
              <a:t>, Pascal Edme</a:t>
            </a:r>
            <a:r>
              <a:rPr lang="en-US" sz="4400" baseline="30000" dirty="0">
                <a:latin typeface="Arial" panose="020B0604020202020204" pitchFamily="34" charset="0"/>
                <a:ea typeface="Helvetica Neue" panose="02000503000000020004" pitchFamily="2" charset="0"/>
                <a:cs typeface="Arial" panose="020B0604020202020204" pitchFamily="34" charset="0"/>
              </a:rPr>
              <a:t>2)</a:t>
            </a:r>
            <a:r>
              <a:rPr lang="en-US" sz="6000" dirty="0">
                <a:latin typeface="Arial" panose="020B0604020202020204" pitchFamily="34" charset="0"/>
                <a:ea typeface="Helvetica Neue" panose="02000503000000020004" pitchFamily="2" charset="0"/>
                <a:cs typeface="Arial" panose="020B0604020202020204" pitchFamily="34" charset="0"/>
              </a:rPr>
              <a:t>, Andreas Fichtner</a:t>
            </a:r>
            <a:r>
              <a:rPr lang="en-US" sz="4400" baseline="30000" dirty="0">
                <a:latin typeface="Arial" panose="020B0604020202020204" pitchFamily="34" charset="0"/>
                <a:ea typeface="Helvetica Neue" panose="02000503000000020004" pitchFamily="2" charset="0"/>
                <a:cs typeface="Arial" panose="020B0604020202020204" pitchFamily="34" charset="0"/>
              </a:rPr>
              <a:t>2)</a:t>
            </a:r>
            <a:r>
              <a:rPr lang="en-US" sz="6000" dirty="0">
                <a:latin typeface="Arial" panose="020B0604020202020204" pitchFamily="34" charset="0"/>
                <a:ea typeface="Helvetica Neue" panose="02000503000000020004" pitchFamily="2" charset="0"/>
                <a:cs typeface="Arial" panose="020B0604020202020204" pitchFamily="34" charset="0"/>
              </a:rPr>
              <a:t> and Lorenz Meier</a:t>
            </a:r>
            <a:r>
              <a:rPr lang="en-US" sz="4400" baseline="30000" dirty="0">
                <a:latin typeface="Arial" panose="020B0604020202020204" pitchFamily="34" charset="0"/>
                <a:ea typeface="Helvetica Neue" panose="02000503000000020004" pitchFamily="2" charset="0"/>
                <a:cs typeface="Arial" panose="020B0604020202020204" pitchFamily="34" charset="0"/>
              </a:rPr>
              <a:t>3) </a:t>
            </a:r>
            <a:r>
              <a:rPr lang="en-US" sz="4400" dirty="0">
                <a:latin typeface="Arial" panose="020B0604020202020204" pitchFamily="34" charset="0"/>
                <a:ea typeface="Helvetica Neue" panose="02000503000000020004" pitchFamily="2" charset="0"/>
                <a:cs typeface="Arial" panose="020B0604020202020204" pitchFamily="34" charset="0"/>
              </a:rPr>
              <a:t>                                 </a:t>
            </a:r>
            <a:r>
              <a:rPr lang="en-US" sz="4000" dirty="0" err="1">
                <a:latin typeface="Arial" panose="020B0604020202020204" pitchFamily="34" charset="0"/>
                <a:ea typeface="Helvetica Neue" panose="02000503000000020004" pitchFamily="2" charset="0"/>
                <a:cs typeface="Arial" panose="020B0604020202020204" pitchFamily="34" charset="0"/>
              </a:rPr>
              <a:t>jiahui.kang@wsl.ch</a:t>
            </a:r>
            <a:r>
              <a:rPr lang="en-US" sz="4400" dirty="0">
                <a:latin typeface="Arial" panose="020B0604020202020204" pitchFamily="34" charset="0"/>
                <a:ea typeface="Helvetica Neue" panose="02000503000000020004" pitchFamily="2" charset="0"/>
                <a:cs typeface="Arial" panose="020B0604020202020204" pitchFamily="34" charset="0"/>
              </a:rPr>
              <a:t>                  </a:t>
            </a:r>
            <a:endParaRPr lang="en-US" sz="4400" baseline="30000" dirty="0">
              <a:latin typeface="Arial" panose="020B0604020202020204" pitchFamily="34" charset="0"/>
              <a:ea typeface="Helvetica Neue" panose="02000503000000020004" pitchFamily="2" charset="0"/>
              <a:cs typeface="Arial" panose="020B0604020202020204" pitchFamily="34" charset="0"/>
            </a:endParaRPr>
          </a:p>
        </p:txBody>
      </p:sp>
      <p:pic>
        <p:nvPicPr>
          <p:cNvPr id="17" name="Picture 2" descr="GEOPRÆVENT AG – Electronic monitoring of natural hazards">
            <a:extLst>
              <a:ext uri="{FF2B5EF4-FFF2-40B4-BE49-F238E27FC236}">
                <a16:creationId xmlns:a16="http://schemas.microsoft.com/office/drawing/2014/main" id="{B47D4C05-F93E-CB4D-7CD3-C49C183E6D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312" b="99711" l="1124" r="98876">
                        <a14:foregroundMark x1="10362" y1="46243" x2="5993" y2="41908"/>
                        <a14:foregroundMark x1="5993" y1="41908" x2="1873" y2="48844"/>
                        <a14:foregroundMark x1="1873" y1="56797" x2="1873" y2="60116"/>
                        <a14:foregroundMark x1="1873" y1="48844" x2="1873" y2="50673"/>
                        <a14:foregroundMark x1="5820" y1="65223" x2="6117" y2="65607"/>
                        <a14:foregroundMark x1="3580" y1="62324" x2="4211" y2="63140"/>
                        <a14:foregroundMark x1="1873" y1="60116" x2="2353" y2="60737"/>
                        <a14:foregroundMark x1="9328" y1="62717" x2="10612" y2="61561"/>
                        <a14:foregroundMark x1="6117" y1="65607" x2="7219" y2="64615"/>
                        <a14:foregroundMark x1="10612" y1="61561" x2="7116" y2="54335"/>
                        <a14:foregroundMark x1="15231" y1="40751" x2="15605" y2="66763"/>
                        <a14:foregroundMark x1="1561" y1="52060" x2="1124" y2="54335"/>
                        <a14:foregroundMark x1="3121" y1="43931" x2="1825" y2="50684"/>
                        <a14:foregroundMark x1="1124" y1="54335" x2="1248" y2="57225"/>
                        <a14:foregroundMark x1="26342" y1="44509" x2="24095" y2="52023"/>
                        <a14:foregroundMark x1="68290" y1="8382" x2="69663" y2="4046"/>
                        <a14:foregroundMark x1="89638" y1="54046" x2="95256" y2="54335"/>
                        <a14:foregroundMark x1="99126" y1="53757" x2="97503" y2="53179"/>
                        <a14:foregroundMark x1="69538" y1="2601" x2="69538" y2="2601"/>
                        <a14:foregroundMark x1="38951" y1="54046" x2="39201" y2="65896"/>
                        <a14:foregroundMark x1="39201" y1="53757" x2="39950" y2="66474"/>
                        <a14:foregroundMark x1="44694" y1="52890" x2="44819" y2="67052"/>
                        <a14:foregroundMark x1="51061" y1="54335" x2="51061" y2="65318"/>
                        <a14:foregroundMark x1="51061" y1="65318" x2="51186" y2="66185"/>
                        <a14:foregroundMark x1="55930" y1="53757" x2="58926" y2="66185"/>
                        <a14:foregroundMark x1="63546" y1="53757" x2="63670" y2="67052"/>
                        <a14:foregroundMark x1="69413" y1="53468" x2="69538" y2="67341"/>
                        <a14:foregroundMark x1="77653" y1="53468" x2="81523" y2="53757"/>
                        <a14:foregroundMark x1="29196" y1="95087" x2="29338" y2="99711"/>
                        <a14:foregroundMark x1="29089" y1="91618" x2="29196" y2="95087"/>
                        <a14:foregroundMark x1="32335" y1="91908" x2="32834" y2="92775"/>
                        <a14:foregroundMark x1="35456" y1="90462" x2="36829" y2="88728"/>
                        <a14:foregroundMark x1="37453" y1="90462" x2="38951" y2="90751"/>
                        <a14:foregroundMark x1="42697" y1="91908" x2="43446" y2="92197"/>
                        <a14:foregroundMark x1="44195" y1="90751" x2="45818" y2="91040"/>
                        <a14:foregroundMark x1="48315" y1="88728" x2="49189" y2="97977"/>
                        <a14:foregroundMark x1="51935" y1="93931" x2="53933" y2="94220"/>
                        <a14:foregroundMark x1="55181" y1="90751" x2="57054" y2="95665"/>
                        <a14:foregroundMark x1="58427" y1="90462" x2="60300" y2="93353"/>
                        <a14:foregroundMark x1="63421" y1="91618" x2="63795" y2="93064"/>
                        <a14:foregroundMark x1="65543" y1="91618" x2="66667" y2="95665"/>
                        <a14:foregroundMark x1="68040" y1="91618" x2="68040" y2="94509"/>
                        <a14:backgroundMark x1="3620" y1="50289" x2="3870" y2="56358"/>
                        <a14:backgroundMark x1="3870" y1="56358" x2="4744" y2="61272"/>
                        <a14:backgroundMark x1="4744" y1="61272" x2="6866" y2="61561"/>
                        <a14:backgroundMark x1="8989" y1="61561" x2="6492" y2="62139"/>
                        <a14:backgroundMark x1="30087" y1="95087" x2="30087" y2="95087"/>
                      </a14:backgroundRemoval>
                    </a14:imgEffect>
                  </a14:imgLayer>
                </a14:imgProps>
              </a:ext>
              <a:ext uri="{28A0092B-C50C-407E-A947-70E740481C1C}">
                <a14:useLocalDpi xmlns:a14="http://schemas.microsoft.com/office/drawing/2010/main" val="0"/>
              </a:ext>
            </a:extLst>
          </a:blip>
          <a:srcRect/>
          <a:stretch>
            <a:fillRect/>
          </a:stretch>
        </p:blipFill>
        <p:spPr bwMode="auto">
          <a:xfrm>
            <a:off x="47412455" y="76200"/>
            <a:ext cx="3489145" cy="15071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00796D7-C3CF-1A0D-E711-F0A9CB5A1606}"/>
              </a:ext>
            </a:extLst>
          </p:cNvPr>
          <p:cNvSpPr txBox="1"/>
          <p:nvPr/>
        </p:nvSpPr>
        <p:spPr>
          <a:xfrm>
            <a:off x="41808975" y="362728"/>
            <a:ext cx="952500" cy="543739"/>
          </a:xfrm>
          <a:prstGeom prst="rect">
            <a:avLst/>
          </a:prstGeom>
          <a:noFill/>
        </p:spPr>
        <p:txBody>
          <a:bodyPr wrap="square">
            <a:spAutoFit/>
          </a:bodyPr>
          <a:lstStyle/>
          <a:p>
            <a:r>
              <a:rPr lang="en-US" sz="4400" baseline="30000" dirty="0">
                <a:latin typeface="Arial" panose="020B0604020202020204" pitchFamily="34" charset="0"/>
                <a:ea typeface="Helvetica Neue" panose="02000503000000020004" pitchFamily="2" charset="0"/>
                <a:cs typeface="Arial" panose="020B0604020202020204" pitchFamily="34" charset="0"/>
              </a:rPr>
              <a:t>2)</a:t>
            </a:r>
            <a:endParaRPr lang="en-CN" sz="4400" baseline="30000" dirty="0"/>
          </a:p>
        </p:txBody>
      </p:sp>
      <p:sp>
        <p:nvSpPr>
          <p:cNvPr id="21" name="TextBox 20">
            <a:extLst>
              <a:ext uri="{FF2B5EF4-FFF2-40B4-BE49-F238E27FC236}">
                <a16:creationId xmlns:a16="http://schemas.microsoft.com/office/drawing/2014/main" id="{436AD41A-C92F-3D9A-75A9-97716EF0D208}"/>
              </a:ext>
            </a:extLst>
          </p:cNvPr>
          <p:cNvSpPr txBox="1"/>
          <p:nvPr/>
        </p:nvSpPr>
        <p:spPr>
          <a:xfrm>
            <a:off x="46884005" y="363425"/>
            <a:ext cx="952500" cy="543739"/>
          </a:xfrm>
          <a:prstGeom prst="rect">
            <a:avLst/>
          </a:prstGeom>
          <a:noFill/>
        </p:spPr>
        <p:txBody>
          <a:bodyPr wrap="square">
            <a:spAutoFit/>
          </a:bodyPr>
          <a:lstStyle/>
          <a:p>
            <a:r>
              <a:rPr lang="en-US" sz="4400" baseline="30000" dirty="0">
                <a:latin typeface="Arial" panose="020B0604020202020204" pitchFamily="34" charset="0"/>
                <a:ea typeface="Helvetica Neue" panose="02000503000000020004" pitchFamily="2" charset="0"/>
                <a:cs typeface="Arial" panose="020B0604020202020204" pitchFamily="34" charset="0"/>
              </a:rPr>
              <a:t>3)</a:t>
            </a:r>
            <a:endParaRPr lang="en-CN" sz="4400" baseline="30000" dirty="0"/>
          </a:p>
        </p:txBody>
      </p:sp>
      <p:sp>
        <p:nvSpPr>
          <p:cNvPr id="22" name="TextBox 21">
            <a:extLst>
              <a:ext uri="{FF2B5EF4-FFF2-40B4-BE49-F238E27FC236}">
                <a16:creationId xmlns:a16="http://schemas.microsoft.com/office/drawing/2014/main" id="{0EA6ADD4-34A8-72A0-6B1C-E37C3E6ED2DA}"/>
              </a:ext>
            </a:extLst>
          </p:cNvPr>
          <p:cNvSpPr txBox="1"/>
          <p:nvPr/>
        </p:nvSpPr>
        <p:spPr>
          <a:xfrm>
            <a:off x="41808824" y="1763128"/>
            <a:ext cx="952500" cy="543739"/>
          </a:xfrm>
          <a:prstGeom prst="rect">
            <a:avLst/>
          </a:prstGeom>
          <a:noFill/>
        </p:spPr>
        <p:txBody>
          <a:bodyPr wrap="square">
            <a:spAutoFit/>
          </a:bodyPr>
          <a:lstStyle/>
          <a:p>
            <a:r>
              <a:rPr lang="en-US" sz="4400" baseline="30000" dirty="0">
                <a:latin typeface="Arial" panose="020B0604020202020204" pitchFamily="34" charset="0"/>
                <a:ea typeface="Helvetica Neue" panose="02000503000000020004" pitchFamily="2" charset="0"/>
                <a:cs typeface="Arial" panose="020B0604020202020204" pitchFamily="34" charset="0"/>
              </a:rPr>
              <a:t>4)</a:t>
            </a:r>
            <a:endParaRPr lang="en-CN" sz="4400" baseline="30000" dirty="0"/>
          </a:p>
        </p:txBody>
      </p:sp>
      <p:sp>
        <p:nvSpPr>
          <p:cNvPr id="23" name="TextBox 22">
            <a:extLst>
              <a:ext uri="{FF2B5EF4-FFF2-40B4-BE49-F238E27FC236}">
                <a16:creationId xmlns:a16="http://schemas.microsoft.com/office/drawing/2014/main" id="{D8E369A1-3D76-548F-20DF-E8B907729863}"/>
              </a:ext>
            </a:extLst>
          </p:cNvPr>
          <p:cNvSpPr txBox="1"/>
          <p:nvPr/>
        </p:nvSpPr>
        <p:spPr>
          <a:xfrm>
            <a:off x="46884005" y="1764846"/>
            <a:ext cx="952500" cy="543739"/>
          </a:xfrm>
          <a:prstGeom prst="rect">
            <a:avLst/>
          </a:prstGeom>
          <a:noFill/>
        </p:spPr>
        <p:txBody>
          <a:bodyPr wrap="square">
            <a:spAutoFit/>
          </a:bodyPr>
          <a:lstStyle/>
          <a:p>
            <a:r>
              <a:rPr lang="en-US" sz="4400" baseline="30000" dirty="0">
                <a:latin typeface="Arial" panose="020B0604020202020204" pitchFamily="34" charset="0"/>
                <a:ea typeface="Helvetica Neue" panose="02000503000000020004" pitchFamily="2" charset="0"/>
                <a:cs typeface="Arial" panose="020B0604020202020204" pitchFamily="34" charset="0"/>
              </a:rPr>
              <a:t>5)</a:t>
            </a:r>
            <a:endParaRPr lang="en-CN" sz="4400" baseline="30000" dirty="0"/>
          </a:p>
        </p:txBody>
      </p:sp>
      <p:sp>
        <p:nvSpPr>
          <p:cNvPr id="45" name="TextBox 44">
            <a:extLst>
              <a:ext uri="{FF2B5EF4-FFF2-40B4-BE49-F238E27FC236}">
                <a16:creationId xmlns:a16="http://schemas.microsoft.com/office/drawing/2014/main" id="{A579FB66-3229-7ACD-202F-CD651E3CF4B8}"/>
              </a:ext>
            </a:extLst>
          </p:cNvPr>
          <p:cNvSpPr txBox="1"/>
          <p:nvPr/>
        </p:nvSpPr>
        <p:spPr>
          <a:xfrm>
            <a:off x="359999" y="4267200"/>
            <a:ext cx="14571257" cy="6198748"/>
          </a:xfrm>
          <a:prstGeom prst="rect">
            <a:avLst/>
          </a:prstGeom>
          <a:noFill/>
        </p:spPr>
        <p:txBody>
          <a:bodyPr wrap="square" rtlCol="0">
            <a:spAutoFit/>
          </a:bodyPr>
          <a:lstStyle/>
          <a:p>
            <a:pPr marL="571500" indent="-571500">
              <a:lnSpc>
                <a:spcPct val="150000"/>
              </a:lnSpc>
              <a:buFont typeface="+mj-lt"/>
              <a:buAutoNum type="romanUcPeriod"/>
            </a:pPr>
            <a:r>
              <a:rPr lang="en-GB" sz="3600" b="1" dirty="0">
                <a:latin typeface="Arial" panose="020B0604020202020204" pitchFamily="34" charset="0"/>
                <a:cs typeface="Arial" panose="020B0604020202020204" pitchFamily="34" charset="0"/>
              </a:rPr>
              <a:t>Introduction</a:t>
            </a:r>
          </a:p>
          <a:p>
            <a:pPr marL="571500" indent="-571500">
              <a:lnSpc>
                <a:spcPct val="150000"/>
              </a:lnSpc>
              <a:buFont typeface="Wingdings" pitchFamily="2" charset="2"/>
              <a:buChar char="Ø"/>
            </a:pPr>
            <a:r>
              <a:rPr lang="en-GB" sz="3200" b="1" dirty="0">
                <a:latin typeface="Arial" panose="020B0604020202020204" pitchFamily="34" charset="0"/>
                <a:cs typeface="Arial" panose="020B0604020202020204" pitchFamily="34" charset="0"/>
              </a:rPr>
              <a:t>Motivation : </a:t>
            </a:r>
            <a:r>
              <a:rPr lang="en-US" sz="2800" dirty="0">
                <a:latin typeface="Arial" panose="020B0604020202020204" pitchFamily="34" charset="0"/>
                <a:cs typeface="Arial" panose="020B0604020202020204" pitchFamily="34" charset="0"/>
              </a:rPr>
              <a:t>Deliver early warnings for impending major collapses of rock-slope failures in mountainous areas </a:t>
            </a:r>
          </a:p>
          <a:p>
            <a:pPr marL="571500" indent="-571500">
              <a:lnSpc>
                <a:spcPct val="150000"/>
              </a:lnSpc>
              <a:buFont typeface="Wingdings" pitchFamily="2" charset="2"/>
              <a:buChar char="Ø"/>
            </a:pPr>
            <a:r>
              <a:rPr lang="en-GB" sz="3200" b="1" dirty="0">
                <a:latin typeface="Arial" panose="020B0604020202020204" pitchFamily="34" charset="0"/>
                <a:cs typeface="Arial" panose="020B0604020202020204" pitchFamily="34" charset="0"/>
              </a:rPr>
              <a:t>Challenges?</a:t>
            </a:r>
          </a:p>
          <a:p>
            <a:pPr marL="1028700" lvl="1" indent="-571500">
              <a:lnSpc>
                <a:spcPct val="150000"/>
              </a:lnSpc>
              <a:buFont typeface="Wingdings" pitchFamily="2" charset="2"/>
              <a:buChar char="Ø"/>
            </a:pPr>
            <a:endParaRPr lang="en-GB" sz="2800" b="1" dirty="0">
              <a:latin typeface="Arial" panose="020B0604020202020204" pitchFamily="34" charset="0"/>
              <a:cs typeface="Arial" panose="020B0604020202020204" pitchFamily="34" charset="0"/>
            </a:endParaRPr>
          </a:p>
          <a:p>
            <a:pPr marL="1028700" lvl="1" indent="-571500">
              <a:lnSpc>
                <a:spcPct val="150000"/>
              </a:lnSpc>
              <a:buFont typeface="Wingdings" pitchFamily="2" charset="2"/>
              <a:buChar char="Ø"/>
            </a:pPr>
            <a:endParaRPr lang="en-GB" sz="2800" b="1" dirty="0">
              <a:latin typeface="Arial" panose="020B0604020202020204" pitchFamily="34" charset="0"/>
              <a:cs typeface="Arial" panose="020B0604020202020204" pitchFamily="34" charset="0"/>
            </a:endParaRPr>
          </a:p>
          <a:p>
            <a:pPr marL="1028700" lvl="1" indent="-571500">
              <a:lnSpc>
                <a:spcPct val="150000"/>
              </a:lnSpc>
              <a:buFont typeface="Wingdings" pitchFamily="2" charset="2"/>
              <a:buChar char="Ø"/>
            </a:pPr>
            <a:endParaRPr lang="en-GB" sz="2800" b="1" dirty="0">
              <a:latin typeface="Arial" panose="020B0604020202020204" pitchFamily="34" charset="0"/>
              <a:cs typeface="Arial" panose="020B0604020202020204" pitchFamily="34" charset="0"/>
            </a:endParaRPr>
          </a:p>
          <a:p>
            <a:pPr marL="1028700" lvl="1" indent="-571500">
              <a:lnSpc>
                <a:spcPct val="150000"/>
              </a:lnSpc>
              <a:buFont typeface="Wingdings" pitchFamily="2" charset="2"/>
              <a:buChar char="Ø"/>
            </a:pPr>
            <a:endParaRPr lang="en-GB" sz="2800" b="1" dirty="0">
              <a:latin typeface="Arial" panose="020B0604020202020204" pitchFamily="34" charset="0"/>
              <a:cs typeface="Arial" panose="020B0604020202020204" pitchFamily="34" charset="0"/>
            </a:endParaRPr>
          </a:p>
          <a:p>
            <a:pPr marL="1028700" lvl="1" indent="-571500">
              <a:lnSpc>
                <a:spcPct val="150000"/>
              </a:lnSpc>
              <a:buFont typeface="Wingdings" pitchFamily="2" charset="2"/>
              <a:buChar char="Ø"/>
            </a:pPr>
            <a:endParaRPr lang="en-GB" sz="2800" b="1"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1D4FCD7B-DF14-17D8-C59B-59507AEF03ED}"/>
              </a:ext>
            </a:extLst>
          </p:cNvPr>
          <p:cNvGrpSpPr/>
          <p:nvPr/>
        </p:nvGrpSpPr>
        <p:grpSpPr>
          <a:xfrm>
            <a:off x="1058397" y="8274318"/>
            <a:ext cx="5782687" cy="2798357"/>
            <a:chOff x="1173147" y="7397798"/>
            <a:chExt cx="5782687" cy="2798357"/>
          </a:xfrm>
          <a:noFill/>
        </p:grpSpPr>
        <p:grpSp>
          <p:nvGrpSpPr>
            <p:cNvPr id="3" name="Group 2">
              <a:extLst>
                <a:ext uri="{FF2B5EF4-FFF2-40B4-BE49-F238E27FC236}">
                  <a16:creationId xmlns:a16="http://schemas.microsoft.com/office/drawing/2014/main" id="{4D3116E0-022A-A933-046D-2B63A66EDA3E}"/>
                </a:ext>
              </a:extLst>
            </p:cNvPr>
            <p:cNvGrpSpPr/>
            <p:nvPr/>
          </p:nvGrpSpPr>
          <p:grpSpPr>
            <a:xfrm>
              <a:off x="1173147" y="8758271"/>
              <a:ext cx="5782687" cy="665777"/>
              <a:chOff x="2956341" y="5533243"/>
              <a:chExt cx="5782687" cy="665777"/>
            </a:xfrm>
            <a:grpFill/>
          </p:grpSpPr>
          <p:sp>
            <p:nvSpPr>
              <p:cNvPr id="4" name="TextBox 3">
                <a:extLst>
                  <a:ext uri="{FF2B5EF4-FFF2-40B4-BE49-F238E27FC236}">
                    <a16:creationId xmlns:a16="http://schemas.microsoft.com/office/drawing/2014/main" id="{4C27F8AC-1A75-1918-0F11-4D3DC2761832}"/>
                  </a:ext>
                </a:extLst>
              </p:cNvPr>
              <p:cNvSpPr txBox="1"/>
              <p:nvPr/>
            </p:nvSpPr>
            <p:spPr>
              <a:xfrm>
                <a:off x="3387948" y="5614245"/>
                <a:ext cx="5351080" cy="584775"/>
              </a:xfrm>
              <a:prstGeom prst="rect">
                <a:avLst/>
              </a:prstGeom>
              <a:grp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3200" b="1" dirty="0">
                    <a:solidFill>
                      <a:schemeClr val="accent1">
                        <a:lumMod val="50000"/>
                      </a:schemeClr>
                    </a:solidFill>
                    <a:latin typeface="Arial" panose="020B0604020202020204" pitchFamily="34" charset="0"/>
                    <a:ea typeface="Helvetica Neue" panose="02000503000000020004" pitchFamily="2" charset="0"/>
                    <a:cs typeface="Arial" panose="020B0604020202020204" pitchFamily="34" charset="0"/>
                  </a:rPr>
                  <a:t>I</a:t>
                </a:r>
                <a:r>
                  <a:rPr lang="en-US" sz="2800" dirty="0">
                    <a:latin typeface="Arial" panose="020B0604020202020204" pitchFamily="34" charset="0"/>
                    <a:ea typeface="Helvetica Neue" panose="02000503000000020004" pitchFamily="2" charset="0"/>
                    <a:cs typeface="Arial" panose="020B0604020202020204" pitchFamily="34" charset="0"/>
                  </a:rPr>
                  <a:t>nsufficiently instrumented areas</a:t>
                </a:r>
                <a:endParaRPr lang="en-CN" sz="2800" dirty="0">
                  <a:latin typeface="Arial" panose="020B0604020202020204" pitchFamily="34" charset="0"/>
                  <a:ea typeface="Helvetica Neue" panose="02000503000000020004" pitchFamily="2" charset="0"/>
                  <a:cs typeface="Arial" panose="020B0604020202020204" pitchFamily="34" charset="0"/>
                </a:endParaRPr>
              </a:p>
            </p:txBody>
          </p:sp>
          <p:pic>
            <p:nvPicPr>
              <p:cNvPr id="5" name="Graphic 4" descr="Mountains outline">
                <a:extLst>
                  <a:ext uri="{FF2B5EF4-FFF2-40B4-BE49-F238E27FC236}">
                    <a16:creationId xmlns:a16="http://schemas.microsoft.com/office/drawing/2014/main" id="{2481AE92-40F4-D5DB-E659-F27A868114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6341" y="5533243"/>
                <a:ext cx="504000" cy="504000"/>
              </a:xfrm>
              <a:prstGeom prst="rect">
                <a:avLst/>
              </a:prstGeom>
            </p:spPr>
          </p:pic>
        </p:grpSp>
        <p:grpSp>
          <p:nvGrpSpPr>
            <p:cNvPr id="6" name="Group 5">
              <a:extLst>
                <a:ext uri="{FF2B5EF4-FFF2-40B4-BE49-F238E27FC236}">
                  <a16:creationId xmlns:a16="http://schemas.microsoft.com/office/drawing/2014/main" id="{E6735BD2-077C-371C-63A6-2C7ABCA4046E}"/>
                </a:ext>
              </a:extLst>
            </p:cNvPr>
            <p:cNvGrpSpPr/>
            <p:nvPr/>
          </p:nvGrpSpPr>
          <p:grpSpPr>
            <a:xfrm>
              <a:off x="1173147" y="7397798"/>
              <a:ext cx="2891806" cy="636766"/>
              <a:chOff x="2956341" y="4299250"/>
              <a:chExt cx="2891806" cy="636766"/>
            </a:xfrm>
            <a:grpFill/>
          </p:grpSpPr>
          <p:pic>
            <p:nvPicPr>
              <p:cNvPr id="9" name="Graphic 8" descr="Check In with solid fill">
                <a:extLst>
                  <a:ext uri="{FF2B5EF4-FFF2-40B4-BE49-F238E27FC236}">
                    <a16:creationId xmlns:a16="http://schemas.microsoft.com/office/drawing/2014/main" id="{4231380B-B4CF-A140-DBE9-C63EB6DF9F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56341" y="4299250"/>
                <a:ext cx="504092" cy="504092"/>
              </a:xfrm>
              <a:prstGeom prst="rect">
                <a:avLst/>
              </a:prstGeom>
            </p:spPr>
          </p:pic>
          <p:sp>
            <p:nvSpPr>
              <p:cNvPr id="10" name="TextBox 9">
                <a:extLst>
                  <a:ext uri="{FF2B5EF4-FFF2-40B4-BE49-F238E27FC236}">
                    <a16:creationId xmlns:a16="http://schemas.microsoft.com/office/drawing/2014/main" id="{3D5C0B81-C96E-EC85-CC76-03767B23CC97}"/>
                  </a:ext>
                </a:extLst>
              </p:cNvPr>
              <p:cNvSpPr txBox="1"/>
              <p:nvPr/>
            </p:nvSpPr>
            <p:spPr>
              <a:xfrm>
                <a:off x="3387948" y="4351241"/>
                <a:ext cx="2460199" cy="584775"/>
              </a:xfrm>
              <a:prstGeom prst="rect">
                <a:avLst/>
              </a:prstGeom>
              <a:grpFill/>
            </p:spPr>
            <p:style>
              <a:lnRef idx="2">
                <a:schemeClr val="accent3"/>
              </a:lnRef>
              <a:fillRef idx="1">
                <a:schemeClr val="lt1"/>
              </a:fillRef>
              <a:effectRef idx="0">
                <a:schemeClr val="accent3"/>
              </a:effectRef>
              <a:fontRef idx="minor">
                <a:schemeClr val="dk1"/>
              </a:fontRef>
            </p:style>
            <p:txBody>
              <a:bodyPr wrap="square">
                <a:spAutoFit/>
              </a:bodyPr>
              <a:lstStyle/>
              <a:p>
                <a:r>
                  <a:rPr lang="en-CN" sz="3200" b="1" dirty="0">
                    <a:solidFill>
                      <a:schemeClr val="accent1">
                        <a:lumMod val="50000"/>
                      </a:schemeClr>
                    </a:solidFill>
                    <a:latin typeface="Arial" panose="020B0604020202020204" pitchFamily="34" charset="0"/>
                    <a:ea typeface="Helvetica Neue" panose="02000503000000020004" pitchFamily="2" charset="0"/>
                    <a:cs typeface="Arial" panose="020B0604020202020204" pitchFamily="34" charset="0"/>
                  </a:rPr>
                  <a:t>T</a:t>
                </a:r>
                <a:r>
                  <a:rPr lang="en-CN" sz="2800" dirty="0">
                    <a:latin typeface="Arial" panose="020B0604020202020204" pitchFamily="34" charset="0"/>
                    <a:ea typeface="Helvetica Neue" panose="02000503000000020004" pitchFamily="2" charset="0"/>
                    <a:cs typeface="Arial" panose="020B0604020202020204" pitchFamily="34" charset="0"/>
                  </a:rPr>
                  <a:t>imely alerts</a:t>
                </a:r>
              </a:p>
            </p:txBody>
          </p:sp>
        </p:grpSp>
        <p:grpSp>
          <p:nvGrpSpPr>
            <p:cNvPr id="14" name="Group 13">
              <a:extLst>
                <a:ext uri="{FF2B5EF4-FFF2-40B4-BE49-F238E27FC236}">
                  <a16:creationId xmlns:a16="http://schemas.microsoft.com/office/drawing/2014/main" id="{9BE57D36-2602-EA84-5162-8E421CBE1C61}"/>
                </a:ext>
              </a:extLst>
            </p:cNvPr>
            <p:cNvGrpSpPr/>
            <p:nvPr/>
          </p:nvGrpSpPr>
          <p:grpSpPr>
            <a:xfrm>
              <a:off x="1173147" y="8090382"/>
              <a:ext cx="4255137" cy="613504"/>
              <a:chOff x="2956341" y="4939248"/>
              <a:chExt cx="4255137" cy="613504"/>
            </a:xfrm>
            <a:grpFill/>
          </p:grpSpPr>
          <p:pic>
            <p:nvPicPr>
              <p:cNvPr id="18" name="Graphic 17" descr="Checklist outline">
                <a:extLst>
                  <a:ext uri="{FF2B5EF4-FFF2-40B4-BE49-F238E27FC236}">
                    <a16:creationId xmlns:a16="http://schemas.microsoft.com/office/drawing/2014/main" id="{ED33183C-0C75-E421-1ADA-ABBB60E421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56341" y="4939248"/>
                <a:ext cx="504000" cy="504000"/>
              </a:xfrm>
              <a:prstGeom prst="rect">
                <a:avLst/>
              </a:prstGeom>
            </p:spPr>
          </p:pic>
          <p:sp>
            <p:nvSpPr>
              <p:cNvPr id="24" name="TextBox 23">
                <a:extLst>
                  <a:ext uri="{FF2B5EF4-FFF2-40B4-BE49-F238E27FC236}">
                    <a16:creationId xmlns:a16="http://schemas.microsoft.com/office/drawing/2014/main" id="{3BC34762-B258-3306-B3EF-454429B98883}"/>
                  </a:ext>
                </a:extLst>
              </p:cNvPr>
              <p:cNvSpPr txBox="1"/>
              <p:nvPr/>
            </p:nvSpPr>
            <p:spPr>
              <a:xfrm>
                <a:off x="3387948" y="4967977"/>
                <a:ext cx="3823530" cy="584775"/>
              </a:xfrm>
              <a:prstGeom prst="rect">
                <a:avLst/>
              </a:prstGeom>
              <a:grpFill/>
            </p:spPr>
            <p:style>
              <a:lnRef idx="2">
                <a:schemeClr val="accent3"/>
              </a:lnRef>
              <a:fillRef idx="1">
                <a:schemeClr val="lt1"/>
              </a:fillRef>
              <a:effectRef idx="0">
                <a:schemeClr val="accent3"/>
              </a:effectRef>
              <a:fontRef idx="minor">
                <a:schemeClr val="dk1"/>
              </a:fontRef>
            </p:style>
            <p:txBody>
              <a:bodyPr wrap="square">
                <a:spAutoFit/>
              </a:bodyPr>
              <a:lstStyle/>
              <a:p>
                <a:r>
                  <a:rPr lang="en-US" sz="3200" b="1" dirty="0">
                    <a:solidFill>
                      <a:schemeClr val="accent1">
                        <a:lumMod val="50000"/>
                      </a:schemeClr>
                    </a:solidFill>
                    <a:latin typeface="Arial" panose="020B0604020202020204" pitchFamily="34" charset="0"/>
                    <a:ea typeface="Helvetica Neue" panose="02000503000000020004" pitchFamily="2" charset="0"/>
                    <a:cs typeface="Arial" panose="020B0604020202020204" pitchFamily="34" charset="0"/>
                  </a:rPr>
                  <a:t>R</a:t>
                </a:r>
                <a:r>
                  <a:rPr lang="en-CN" sz="2800" dirty="0">
                    <a:latin typeface="Arial" panose="020B0604020202020204" pitchFamily="34" charset="0"/>
                    <a:ea typeface="Helvetica Neue" panose="02000503000000020004" pitchFamily="2" charset="0"/>
                    <a:cs typeface="Arial" panose="020B0604020202020204" pitchFamily="34" charset="0"/>
                  </a:rPr>
                  <a:t>eliable detection</a:t>
                </a:r>
              </a:p>
            </p:txBody>
          </p:sp>
        </p:grpSp>
        <p:grpSp>
          <p:nvGrpSpPr>
            <p:cNvPr id="25" name="Group 24">
              <a:extLst>
                <a:ext uri="{FF2B5EF4-FFF2-40B4-BE49-F238E27FC236}">
                  <a16:creationId xmlns:a16="http://schemas.microsoft.com/office/drawing/2014/main" id="{51607F56-1D6F-5CE4-6B00-FDDCC525AD80}"/>
                </a:ext>
              </a:extLst>
            </p:cNvPr>
            <p:cNvGrpSpPr/>
            <p:nvPr/>
          </p:nvGrpSpPr>
          <p:grpSpPr>
            <a:xfrm>
              <a:off x="1185189" y="9559435"/>
              <a:ext cx="3729305" cy="636720"/>
              <a:chOff x="6490849" y="4890421"/>
              <a:chExt cx="3729305" cy="636720"/>
            </a:xfrm>
            <a:grpFill/>
          </p:grpSpPr>
          <p:sp>
            <p:nvSpPr>
              <p:cNvPr id="26" name="TextBox 25">
                <a:extLst>
                  <a:ext uri="{FF2B5EF4-FFF2-40B4-BE49-F238E27FC236}">
                    <a16:creationId xmlns:a16="http://schemas.microsoft.com/office/drawing/2014/main" id="{71E9911A-9BF4-F61E-34FB-6CFD0DBA156C}"/>
                  </a:ext>
                </a:extLst>
              </p:cNvPr>
              <p:cNvSpPr txBox="1"/>
              <p:nvPr/>
            </p:nvSpPr>
            <p:spPr>
              <a:xfrm>
                <a:off x="6922456" y="4942366"/>
                <a:ext cx="3297698" cy="584775"/>
              </a:xfrm>
              <a:prstGeom prst="rect">
                <a:avLst/>
              </a:prstGeom>
              <a:grp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CN" sz="3200" b="1">
                    <a:solidFill>
                      <a:srgbClr val="256447"/>
                    </a:solidFill>
                    <a:latin typeface="Arial" panose="020B0604020202020204" pitchFamily="34" charset="0"/>
                    <a:ea typeface="Helvetica Neue" panose="02000503000000020004" pitchFamily="2" charset="0"/>
                    <a:cs typeface="Arial" panose="020B0604020202020204" pitchFamily="34" charset="0"/>
                  </a:rPr>
                  <a:t>P</a:t>
                </a:r>
                <a:r>
                  <a:rPr lang="en-CN" sz="2800">
                    <a:latin typeface="Arial" panose="020B0604020202020204" pitchFamily="34" charset="0"/>
                    <a:ea typeface="Helvetica Neue" panose="02000503000000020004" pitchFamily="2" charset="0"/>
                    <a:cs typeface="Arial" panose="020B0604020202020204" pitchFamily="34" charset="0"/>
                  </a:rPr>
                  <a:t>hysical process</a:t>
                </a:r>
                <a:r>
                  <a:rPr lang="en-US" sz="2800" dirty="0">
                    <a:latin typeface="Arial" panose="020B0604020202020204" pitchFamily="34" charset="0"/>
                    <a:ea typeface="Helvetica Neue" panose="02000503000000020004" pitchFamily="2" charset="0"/>
                    <a:cs typeface="Arial" panose="020B0604020202020204" pitchFamily="34" charset="0"/>
                  </a:rPr>
                  <a:t>es</a:t>
                </a:r>
                <a:endParaRPr lang="en-CN" sz="2800" dirty="0">
                  <a:latin typeface="Arial" panose="020B0604020202020204" pitchFamily="34" charset="0"/>
                  <a:ea typeface="Helvetica Neue" panose="02000503000000020004" pitchFamily="2" charset="0"/>
                  <a:cs typeface="Arial" panose="020B0604020202020204" pitchFamily="34" charset="0"/>
                </a:endParaRPr>
              </a:p>
            </p:txBody>
          </p:sp>
          <p:pic>
            <p:nvPicPr>
              <p:cNvPr id="27" name="Graphic 26" descr="Chevron arrows outline">
                <a:extLst>
                  <a:ext uri="{FF2B5EF4-FFF2-40B4-BE49-F238E27FC236}">
                    <a16:creationId xmlns:a16="http://schemas.microsoft.com/office/drawing/2014/main" id="{981B43BE-2AAB-B5BE-E95C-648E649729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90849" y="4890421"/>
                <a:ext cx="504000" cy="504000"/>
              </a:xfrm>
              <a:prstGeom prst="rect">
                <a:avLst/>
              </a:prstGeom>
            </p:spPr>
          </p:pic>
        </p:grpSp>
      </p:grpSp>
      <p:sp>
        <p:nvSpPr>
          <p:cNvPr id="28" name="TextBox 27">
            <a:extLst>
              <a:ext uri="{FF2B5EF4-FFF2-40B4-BE49-F238E27FC236}">
                <a16:creationId xmlns:a16="http://schemas.microsoft.com/office/drawing/2014/main" id="{002DF0D9-9D1E-D861-0DF2-261E608FC44A}"/>
              </a:ext>
            </a:extLst>
          </p:cNvPr>
          <p:cNvSpPr txBox="1"/>
          <p:nvPr/>
        </p:nvSpPr>
        <p:spPr>
          <a:xfrm>
            <a:off x="3234685" y="7512359"/>
            <a:ext cx="1579871" cy="584775"/>
          </a:xfrm>
          <a:prstGeom prst="rect">
            <a:avLst/>
          </a:prstGeom>
          <a:noFill/>
          <a:effectLst>
            <a:outerShdw blurRad="50800" dist="38100" dir="8100000" algn="tr" rotWithShape="0">
              <a:prstClr val="black">
                <a:alpha val="40000"/>
              </a:prstClr>
            </a:outerShdw>
          </a:effectLst>
        </p:spPr>
        <p:txBody>
          <a:bodyPr wrap="square">
            <a:spAutoFit/>
          </a:bodyPr>
          <a:lstStyle/>
          <a:p>
            <a:r>
              <a:rPr lang="en-CN" sz="3200" b="1">
                <a:solidFill>
                  <a:schemeClr val="accent1">
                    <a:lumMod val="50000"/>
                  </a:schemeClr>
                </a:solidFill>
                <a:latin typeface="Arial" panose="020B0604020202020204" pitchFamily="34" charset="0"/>
                <a:ea typeface="Helvetica Neue" panose="02000503000000020004" pitchFamily="2" charset="0"/>
                <a:cs typeface="Arial" panose="020B0604020202020204" pitchFamily="34" charset="0"/>
              </a:rPr>
              <a:t>TRIP</a:t>
            </a:r>
            <a:endParaRPr lang="en-US" sz="3200" dirty="0">
              <a:latin typeface="Arial" panose="020B0604020202020204" pitchFamily="34" charset="0"/>
              <a:ea typeface="Helvetica Neue" panose="02000503000000020004" pitchFamily="2" charset="0"/>
              <a:cs typeface="Arial" panose="020B0604020202020204" pitchFamily="34" charset="0"/>
            </a:endParaRPr>
          </a:p>
        </p:txBody>
      </p:sp>
      <p:sp>
        <p:nvSpPr>
          <p:cNvPr id="46" name="TextBox 45">
            <a:extLst>
              <a:ext uri="{FF2B5EF4-FFF2-40B4-BE49-F238E27FC236}">
                <a16:creationId xmlns:a16="http://schemas.microsoft.com/office/drawing/2014/main" id="{2DC2C1B0-4379-8D49-01E7-6F62FD776A71}"/>
              </a:ext>
            </a:extLst>
          </p:cNvPr>
          <p:cNvSpPr txBox="1"/>
          <p:nvPr/>
        </p:nvSpPr>
        <p:spPr>
          <a:xfrm>
            <a:off x="360000" y="12115800"/>
            <a:ext cx="12487280" cy="9264075"/>
          </a:xfrm>
          <a:prstGeom prst="rect">
            <a:avLst/>
          </a:prstGeom>
          <a:noFill/>
        </p:spPr>
        <p:txBody>
          <a:bodyPr wrap="square" rtlCol="0">
            <a:spAutoFit/>
          </a:bodyPr>
          <a:lstStyle/>
          <a:p>
            <a:pPr marL="571500" indent="-571500">
              <a:lnSpc>
                <a:spcPct val="150000"/>
              </a:lnSpc>
              <a:buFont typeface="+mj-lt"/>
              <a:buAutoNum type="romanUcPeriod" startAt="2"/>
            </a:pPr>
            <a:r>
              <a:rPr lang="en-US" sz="3600" b="1" dirty="0">
                <a:latin typeface="Arial" panose="020B0604020202020204" pitchFamily="34" charset="0"/>
                <a:cs typeface="Arial" panose="020B0604020202020204" pitchFamily="34" charset="0"/>
              </a:rPr>
              <a:t>Brienz Rockslide 2023 </a:t>
            </a:r>
          </a:p>
          <a:p>
            <a:pPr marL="571500" indent="-571500">
              <a:lnSpc>
                <a:spcPct val="150000"/>
              </a:lnSpc>
              <a:buFont typeface="Wingdings" pitchFamily="2" charset="2"/>
              <a:buChar char="Ø"/>
            </a:pPr>
            <a:r>
              <a:rPr lang="en-GB" sz="3200" b="1" dirty="0">
                <a:latin typeface="Arial" panose="020B0604020202020204" pitchFamily="34" charset="0"/>
                <a:cs typeface="Arial" panose="020B0604020202020204" pitchFamily="34" charset="0"/>
              </a:rPr>
              <a:t>Study site </a:t>
            </a:r>
            <a:endParaRPr lang="en-US" sz="3200" b="1"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sz="2800" dirty="0">
                <a:solidFill>
                  <a:srgbClr val="0D0D0D"/>
                </a:solidFill>
                <a:latin typeface="Arial" panose="020B0604020202020204" pitchFamily="34" charset="0"/>
                <a:cs typeface="Arial" panose="020B0604020202020204" pitchFamily="34" charset="0"/>
              </a:rPr>
              <a:t>Brienz/</a:t>
            </a:r>
            <a:r>
              <a:rPr lang="en-US" sz="2800" dirty="0" err="1">
                <a:solidFill>
                  <a:srgbClr val="0D0D0D"/>
                </a:solidFill>
                <a:latin typeface="Arial" panose="020B0604020202020204" pitchFamily="34" charset="0"/>
                <a:cs typeface="Arial" panose="020B0604020202020204" pitchFamily="34" charset="0"/>
              </a:rPr>
              <a:t>Brinzauls</a:t>
            </a:r>
            <a:r>
              <a:rPr lang="en-US" sz="2800" dirty="0">
                <a:solidFill>
                  <a:srgbClr val="0D0D0D"/>
                </a:solidFill>
                <a:latin typeface="Arial" panose="020B0604020202020204" pitchFamily="34" charset="0"/>
                <a:cs typeface="Arial" panose="020B0604020202020204" pitchFamily="34" charset="0"/>
              </a:rPr>
              <a:t> village in Switzerland's Grisons canton faces a dynamic landslide complex, with landslide "Dorf” and "Berg”. Landslide "Berg" above the village, features talus-like sediment deposits and rock outcrops, including the "</a:t>
            </a:r>
            <a:r>
              <a:rPr lang="en-US" sz="2800" dirty="0" err="1">
                <a:solidFill>
                  <a:srgbClr val="0D0D0D"/>
                </a:solidFill>
                <a:latin typeface="Arial" panose="020B0604020202020204" pitchFamily="34" charset="0"/>
                <a:cs typeface="Arial" panose="020B0604020202020204" pitchFamily="34" charset="0"/>
              </a:rPr>
              <a:t>Insel</a:t>
            </a:r>
            <a:r>
              <a:rPr lang="en-US" sz="2800" dirty="0">
                <a:solidFill>
                  <a:srgbClr val="0D0D0D"/>
                </a:solidFill>
                <a:latin typeface="Arial" panose="020B0604020202020204" pitchFamily="34" charset="0"/>
                <a:cs typeface="Arial" panose="020B0604020202020204" pitchFamily="34" charset="0"/>
              </a:rPr>
              <a:t>" rock mass. Landslide "Dorf," housing the village lies between the foot of "Berg" and the Albula River.</a:t>
            </a:r>
          </a:p>
          <a:p>
            <a:pPr marL="1028700" lvl="1" indent="-571500">
              <a:buFont typeface="Arial" panose="020B0604020202020204" pitchFamily="34" charset="0"/>
              <a:buChar char="•"/>
            </a:pPr>
            <a:endParaRPr lang="en-US" sz="1200" dirty="0">
              <a:solidFill>
                <a:srgbClr val="0D0D0D"/>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sz="2800" dirty="0">
                <a:solidFill>
                  <a:srgbClr val="0D0D0D"/>
                </a:solidFill>
                <a:latin typeface="Arial" panose="020B0604020202020204" pitchFamily="34" charset="0"/>
                <a:cs typeface="Arial" panose="020B0604020202020204" pitchFamily="34" charset="0"/>
              </a:rPr>
              <a:t>May 2023: Accelerated activity in landslide "Berg” prompts village evacuation due to mass movements.</a:t>
            </a:r>
          </a:p>
          <a:p>
            <a:pPr marL="1028700" lvl="1" indent="-571500">
              <a:buFont typeface="Arial" panose="020B0604020202020204" pitchFamily="34" charset="0"/>
              <a:buChar char="•"/>
            </a:pPr>
            <a:endParaRPr lang="en-US" sz="1200" dirty="0">
              <a:solidFill>
                <a:srgbClr val="0D0D0D"/>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sz="2800" dirty="0">
                <a:solidFill>
                  <a:srgbClr val="0D0D0D"/>
                </a:solidFill>
                <a:latin typeface="Arial" panose="020B0604020202020204" pitchFamily="34" charset="0"/>
                <a:cs typeface="Arial" panose="020B0604020202020204" pitchFamily="34" charset="0"/>
              </a:rPr>
              <a:t>June 2023: "</a:t>
            </a:r>
            <a:r>
              <a:rPr lang="en-US" sz="2800" dirty="0" err="1">
                <a:solidFill>
                  <a:srgbClr val="0D0D0D"/>
                </a:solidFill>
                <a:latin typeface="Arial" panose="020B0604020202020204" pitchFamily="34" charset="0"/>
                <a:cs typeface="Arial" panose="020B0604020202020204" pitchFamily="34" charset="0"/>
              </a:rPr>
              <a:t>Insel</a:t>
            </a:r>
            <a:r>
              <a:rPr lang="en-US" sz="2800" dirty="0">
                <a:solidFill>
                  <a:srgbClr val="0D0D0D"/>
                </a:solidFill>
                <a:latin typeface="Arial" panose="020B0604020202020204" pitchFamily="34" charset="0"/>
                <a:cs typeface="Arial" panose="020B0604020202020204" pitchFamily="34" charset="0"/>
              </a:rPr>
              <a:t>" rock formation collapses (about 1.2 million cubic meters) overnight between June 15 and 16 (</a:t>
            </a:r>
            <a:r>
              <a:rPr lang="en-US" sz="2800" b="1" dirty="0">
                <a:solidFill>
                  <a:srgbClr val="0D0D0D"/>
                </a:solidFill>
                <a:latin typeface="Arial" panose="020B0604020202020204" pitchFamily="34" charset="0"/>
                <a:cs typeface="Arial" panose="020B0604020202020204" pitchFamily="34" charset="0"/>
              </a:rPr>
              <a:t>major collapse</a:t>
            </a:r>
            <a:r>
              <a:rPr lang="en-US" sz="2800" dirty="0">
                <a:solidFill>
                  <a:srgbClr val="0D0D0D"/>
                </a:solidFill>
                <a:latin typeface="Arial" panose="020B0604020202020204" pitchFamily="34" charset="0"/>
                <a:cs typeface="Arial" panose="020B0604020202020204" pitchFamily="34" charset="0"/>
              </a:rPr>
              <a:t>).</a:t>
            </a:r>
            <a:endParaRPr lang="en-US" sz="1200" dirty="0">
              <a:solidFill>
                <a:srgbClr val="0D0D0D"/>
              </a:solidFill>
              <a:latin typeface="Arial" panose="020B0604020202020204" pitchFamily="34" charset="0"/>
              <a:cs typeface="Arial" panose="020B0604020202020204" pitchFamily="34" charset="0"/>
            </a:endParaRPr>
          </a:p>
          <a:p>
            <a:pPr marL="571500" indent="-571500">
              <a:lnSpc>
                <a:spcPct val="150000"/>
              </a:lnSpc>
              <a:buFont typeface="Wingdings" pitchFamily="2" charset="2"/>
              <a:buChar char="Ø"/>
            </a:pPr>
            <a:r>
              <a:rPr lang="en-GB" sz="3200" b="1" dirty="0">
                <a:latin typeface="Arial" panose="020B0604020202020204" pitchFamily="34" charset="0"/>
                <a:cs typeface="Arial" panose="020B0604020202020204" pitchFamily="34" charset="0"/>
              </a:rPr>
              <a:t>Data</a:t>
            </a:r>
          </a:p>
          <a:p>
            <a:pPr marL="1028700" lvl="1"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May 16 – June 30, 2023</a:t>
            </a:r>
          </a:p>
          <a:p>
            <a:pPr marL="1028700" lvl="1" indent="-571500">
              <a:lnSpc>
                <a:spcPct val="150000"/>
              </a:lnSpc>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DAS measures strain rate along the cable at a sampling frequency of 200 Hz, and a channel spacing of 4 m.</a:t>
            </a:r>
          </a:p>
          <a:p>
            <a:pPr marL="1028700" lvl="1" indent="-5715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Doppler radar measures the velocity and range of moving targets and serves as a partially reliable ground truth.</a:t>
            </a:r>
            <a:endParaRPr lang="en-CN" sz="2800"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703369F6-A320-2155-F32C-5F0B33945546}"/>
              </a:ext>
            </a:extLst>
          </p:cNvPr>
          <p:cNvSpPr/>
          <p:nvPr/>
        </p:nvSpPr>
        <p:spPr>
          <a:xfrm rot="5400000">
            <a:off x="40367700" y="16522531"/>
            <a:ext cx="2540697" cy="5877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4" name="TextBox 1023">
            <a:extLst>
              <a:ext uri="{FF2B5EF4-FFF2-40B4-BE49-F238E27FC236}">
                <a16:creationId xmlns:a16="http://schemas.microsoft.com/office/drawing/2014/main" id="{BBB9EA20-52B9-4909-A3FF-A2857AA0D580}"/>
              </a:ext>
            </a:extLst>
          </p:cNvPr>
          <p:cNvSpPr txBox="1"/>
          <p:nvPr/>
        </p:nvSpPr>
        <p:spPr>
          <a:xfrm>
            <a:off x="38633400" y="17746278"/>
            <a:ext cx="4703199" cy="523220"/>
          </a:xfrm>
          <a:prstGeom prst="rect">
            <a:avLst/>
          </a:prstGeom>
          <a:noFill/>
        </p:spPr>
        <p:txBody>
          <a:bodyPr wrap="square" rtlCol="0">
            <a:spAutoFit/>
          </a:bodyPr>
          <a:lstStyle/>
          <a:p>
            <a:r>
              <a:rPr lang="en-US" sz="2800" b="1" dirty="0">
                <a:latin typeface="Arial" panose="020B0604020202020204" pitchFamily="34" charset="0"/>
                <a:ea typeface="Helvetica Neue" panose="02000503000000020004" pitchFamily="2" charset="0"/>
                <a:cs typeface="Arial" panose="020B0604020202020204" pitchFamily="34" charset="0"/>
              </a:rPr>
              <a:t>Unsupervised learning</a:t>
            </a:r>
            <a:endParaRPr lang="en-CH" sz="2800" b="1" dirty="0">
              <a:latin typeface="Arial" panose="020B0604020202020204" pitchFamily="34" charset="0"/>
              <a:ea typeface="Helvetica Neue" panose="02000503000000020004" pitchFamily="2" charset="0"/>
              <a:cs typeface="Arial" panose="020B0604020202020204" pitchFamily="34" charset="0"/>
            </a:endParaRPr>
          </a:p>
        </p:txBody>
      </p:sp>
      <p:sp>
        <p:nvSpPr>
          <p:cNvPr id="1026" name="TextBox 1025">
            <a:extLst>
              <a:ext uri="{FF2B5EF4-FFF2-40B4-BE49-F238E27FC236}">
                <a16:creationId xmlns:a16="http://schemas.microsoft.com/office/drawing/2014/main" id="{8C4B42CB-F6CA-3550-8AAD-A2F12C80ADD3}"/>
              </a:ext>
            </a:extLst>
          </p:cNvPr>
          <p:cNvSpPr txBox="1"/>
          <p:nvPr/>
        </p:nvSpPr>
        <p:spPr>
          <a:xfrm>
            <a:off x="44495013" y="17715781"/>
            <a:ext cx="4622237" cy="523220"/>
          </a:xfrm>
          <a:prstGeom prst="rect">
            <a:avLst/>
          </a:prstGeom>
          <a:noFill/>
        </p:spPr>
        <p:txBody>
          <a:bodyPr wrap="square" rtlCol="0">
            <a:spAutoFit/>
          </a:bodyPr>
          <a:lstStyle/>
          <a:p>
            <a:r>
              <a:rPr lang="en-US" sz="2800" b="1" dirty="0">
                <a:latin typeface="Arial" panose="020B0604020202020204" pitchFamily="34" charset="0"/>
                <a:ea typeface="Helvetica Neue" panose="02000503000000020004" pitchFamily="2" charset="0"/>
                <a:cs typeface="Arial" panose="020B0604020202020204" pitchFamily="34" charset="0"/>
              </a:rPr>
              <a:t>Supervised classification</a:t>
            </a:r>
            <a:endParaRPr lang="en-CH" sz="2800" b="1" dirty="0">
              <a:latin typeface="Arial" panose="020B0604020202020204" pitchFamily="34" charset="0"/>
              <a:ea typeface="Helvetica Neue" panose="02000503000000020004" pitchFamily="2" charset="0"/>
              <a:cs typeface="Arial" panose="020B0604020202020204" pitchFamily="34" charset="0"/>
            </a:endParaRPr>
          </a:p>
        </p:txBody>
      </p:sp>
      <p:pic>
        <p:nvPicPr>
          <p:cNvPr id="1031" name="Graphic 1030" descr="Server outline">
            <a:extLst>
              <a:ext uri="{FF2B5EF4-FFF2-40B4-BE49-F238E27FC236}">
                <a16:creationId xmlns:a16="http://schemas.microsoft.com/office/drawing/2014/main" id="{F7100570-5045-9C02-024E-59F72A9D5F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2681847" y="17526000"/>
            <a:ext cx="721968" cy="720000"/>
          </a:xfrm>
          <a:prstGeom prst="rect">
            <a:avLst/>
          </a:prstGeom>
        </p:spPr>
      </p:pic>
      <p:pic>
        <p:nvPicPr>
          <p:cNvPr id="1032" name="Graphic 1031" descr="Cmd Terminal outline">
            <a:extLst>
              <a:ext uri="{FF2B5EF4-FFF2-40B4-BE49-F238E27FC236}">
                <a16:creationId xmlns:a16="http://schemas.microsoft.com/office/drawing/2014/main" id="{7C9FBA7D-41F8-AED4-F1CE-30392E74779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145974" y="17526000"/>
            <a:ext cx="721969" cy="720000"/>
          </a:xfrm>
          <a:prstGeom prst="rect">
            <a:avLst/>
          </a:prstGeom>
        </p:spPr>
      </p:pic>
      <p:sp>
        <p:nvSpPr>
          <p:cNvPr id="1033" name="TextBox 1032">
            <a:extLst>
              <a:ext uri="{FF2B5EF4-FFF2-40B4-BE49-F238E27FC236}">
                <a16:creationId xmlns:a16="http://schemas.microsoft.com/office/drawing/2014/main" id="{77B289DA-2BAE-1361-D5B1-4E403DF9A03E}"/>
              </a:ext>
            </a:extLst>
          </p:cNvPr>
          <p:cNvSpPr txBox="1"/>
          <p:nvPr/>
        </p:nvSpPr>
        <p:spPr>
          <a:xfrm>
            <a:off x="38998525" y="16928652"/>
            <a:ext cx="11220628" cy="523220"/>
          </a:xfrm>
          <a:prstGeom prst="rect">
            <a:avLst/>
          </a:prstGeom>
          <a:noFill/>
        </p:spPr>
        <p:txBody>
          <a:bodyPr wrap="square" rtlCol="0">
            <a:spAutoFit/>
          </a:bodyPr>
          <a:lstStyle/>
          <a:p>
            <a:pPr algn="ctr"/>
            <a:r>
              <a:rPr lang="en-US" sz="2800" b="1" i="1" u="sng" dirty="0">
                <a:latin typeface="Arial" panose="020B0604020202020204" pitchFamily="34" charset="0"/>
                <a:ea typeface="Helvetica Neue" panose="02000503000000020004" pitchFamily="2" charset="0"/>
                <a:cs typeface="Arial" panose="020B0604020202020204" pitchFamily="34" charset="0"/>
              </a:rPr>
              <a:t>Semi-supervised model</a:t>
            </a:r>
          </a:p>
        </p:txBody>
      </p:sp>
      <p:pic>
        <p:nvPicPr>
          <p:cNvPr id="1042" name="Picture 1041">
            <a:extLst>
              <a:ext uri="{FF2B5EF4-FFF2-40B4-BE49-F238E27FC236}">
                <a16:creationId xmlns:a16="http://schemas.microsoft.com/office/drawing/2014/main" id="{7687AF9F-1993-10FE-90BD-667B5551B312}"/>
              </a:ext>
            </a:extLst>
          </p:cNvPr>
          <p:cNvPicPr>
            <a:picLocks noChangeAspect="1"/>
          </p:cNvPicPr>
          <p:nvPr/>
        </p:nvPicPr>
        <p:blipFill rotWithShape="1">
          <a:blip r:embed="rId20"/>
          <a:srcRect l="32542" t="42257" r="978" b="38901"/>
          <a:stretch/>
        </p:blipFill>
        <p:spPr>
          <a:xfrm>
            <a:off x="33353511" y="18337933"/>
            <a:ext cx="3992078" cy="1246341"/>
          </a:xfrm>
          <a:prstGeom prst="rect">
            <a:avLst/>
          </a:prstGeom>
        </p:spPr>
      </p:pic>
      <p:sp>
        <p:nvSpPr>
          <p:cNvPr id="1045" name="TextBox 1044">
            <a:extLst>
              <a:ext uri="{FF2B5EF4-FFF2-40B4-BE49-F238E27FC236}">
                <a16:creationId xmlns:a16="http://schemas.microsoft.com/office/drawing/2014/main" id="{88E4813A-AC81-DD59-0BF0-AC79E275ACDF}"/>
              </a:ext>
            </a:extLst>
          </p:cNvPr>
          <p:cNvSpPr txBox="1"/>
          <p:nvPr/>
        </p:nvSpPr>
        <p:spPr>
          <a:xfrm>
            <a:off x="32657031" y="19672518"/>
            <a:ext cx="5779299" cy="1815882"/>
          </a:xfrm>
          <a:prstGeom prst="rect">
            <a:avLst/>
          </a:prstGeom>
          <a:noFill/>
        </p:spPr>
        <p:txBody>
          <a:bodyPr wrap="squar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Cross-Spectral Density Matrices (</a:t>
            </a:r>
            <a:r>
              <a:rPr lang="en-US" sz="2800" b="1" dirty="0">
                <a:latin typeface="Arial" panose="020B0604020202020204" pitchFamily="34" charset="0"/>
                <a:ea typeface="Helvetica Neue" panose="02000503000000020004" pitchFamily="2" charset="0"/>
                <a:cs typeface="Arial" panose="020B0604020202020204" pitchFamily="34" charset="0"/>
              </a:rPr>
              <a:t>CSDMs</a:t>
            </a:r>
            <a:r>
              <a:rPr lang="en-US" sz="2800" dirty="0">
                <a:latin typeface="Arial" panose="020B0604020202020204" pitchFamily="34" charset="0"/>
                <a:ea typeface="Helvetica Neue" panose="02000503000000020004" pitchFamily="2" charset="0"/>
                <a:cs typeface="Arial" panose="020B0604020202020204" pitchFamily="34" charset="0"/>
              </a:rPr>
              <a:t>)</a:t>
            </a:r>
            <a:r>
              <a:rPr lang="en-US" sz="2800" baseline="30000" dirty="0">
                <a:latin typeface="Arial" panose="020B0604020202020204" pitchFamily="34" charset="0"/>
                <a:ea typeface="Helvetica Neue" panose="02000503000000020004" pitchFamily="2" charset="0"/>
                <a:cs typeface="Arial" panose="020B0604020202020204" pitchFamily="34" charset="0"/>
              </a:rPr>
              <a:t>[1] </a:t>
            </a:r>
            <a:r>
              <a:rPr lang="en-US" sz="2800" dirty="0">
                <a:latin typeface="Arial" panose="020B0604020202020204" pitchFamily="34" charset="0"/>
                <a:ea typeface="Helvetica Neue" panose="02000503000000020004" pitchFamily="2" charset="0"/>
                <a:cs typeface="Arial" panose="020B0604020202020204" pitchFamily="34" charset="0"/>
              </a:rPr>
              <a:t>averaged over three frequency bands: 2-4 Hz, 4-6 Hz, and 6-8 Hz </a:t>
            </a:r>
            <a:endParaRPr lang="en-CH" sz="2800" dirty="0">
              <a:latin typeface="Arial" panose="020B0604020202020204" pitchFamily="34" charset="0"/>
              <a:ea typeface="Helvetica Neue" panose="02000503000000020004" pitchFamily="2" charset="0"/>
              <a:cs typeface="Arial" panose="020B0604020202020204" pitchFamily="34" charset="0"/>
            </a:endParaRPr>
          </a:p>
        </p:txBody>
      </p:sp>
      <p:sp>
        <p:nvSpPr>
          <p:cNvPr id="1046" name="Right Arrow 1045">
            <a:extLst>
              <a:ext uri="{FF2B5EF4-FFF2-40B4-BE49-F238E27FC236}">
                <a16:creationId xmlns:a16="http://schemas.microsoft.com/office/drawing/2014/main" id="{5CCCB0D5-A31E-35DD-1BBF-761C8F0598EC}"/>
              </a:ext>
            </a:extLst>
          </p:cNvPr>
          <p:cNvSpPr/>
          <p:nvPr/>
        </p:nvSpPr>
        <p:spPr>
          <a:xfrm>
            <a:off x="37662343" y="19148108"/>
            <a:ext cx="720000" cy="360000"/>
          </a:xfrm>
          <a:prstGeom prst="rightArrow">
            <a:avLst/>
          </a:prstGeom>
          <a:solidFill>
            <a:schemeClr val="accent1">
              <a:lumMod val="50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56" name="TextBox 1055">
            <a:extLst>
              <a:ext uri="{FF2B5EF4-FFF2-40B4-BE49-F238E27FC236}">
                <a16:creationId xmlns:a16="http://schemas.microsoft.com/office/drawing/2014/main" id="{758D529D-43AF-CEB2-0B26-5D7DE36F5E0A}"/>
              </a:ext>
            </a:extLst>
          </p:cNvPr>
          <p:cNvSpPr txBox="1"/>
          <p:nvPr/>
        </p:nvSpPr>
        <p:spPr>
          <a:xfrm>
            <a:off x="38721922" y="18186828"/>
            <a:ext cx="5275894" cy="830997"/>
          </a:xfrm>
          <a:prstGeom prst="rect">
            <a:avLst/>
          </a:prstGeom>
          <a:noFill/>
        </p:spPr>
        <p:txBody>
          <a:bodyPr wrap="squar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VQ-VAE </a:t>
            </a:r>
            <a:r>
              <a:rPr lang="en-US" sz="2800" baseline="30000" dirty="0">
                <a:latin typeface="Arial" panose="020B0604020202020204" pitchFamily="34" charset="0"/>
                <a:ea typeface="Helvetica Neue" panose="02000503000000020004" pitchFamily="2" charset="0"/>
                <a:cs typeface="Arial" panose="020B0604020202020204" pitchFamily="34" charset="0"/>
              </a:rPr>
              <a:t>[2]</a:t>
            </a:r>
          </a:p>
          <a:p>
            <a:r>
              <a:rPr lang="en-US" sz="2000" dirty="0">
                <a:latin typeface="Arial" panose="020B0604020202020204" pitchFamily="34" charset="0"/>
                <a:ea typeface="Helvetica Neue" panose="02000503000000020004" pitchFamily="2" charset="0"/>
                <a:cs typeface="Arial" panose="020B0604020202020204" pitchFamily="34" charset="0"/>
              </a:rPr>
              <a:t>Vector-Quantized Variational Autoencoder</a:t>
            </a:r>
          </a:p>
        </p:txBody>
      </p:sp>
      <p:sp>
        <p:nvSpPr>
          <p:cNvPr id="1057" name="TextBox 1056">
            <a:extLst>
              <a:ext uri="{FF2B5EF4-FFF2-40B4-BE49-F238E27FC236}">
                <a16:creationId xmlns:a16="http://schemas.microsoft.com/office/drawing/2014/main" id="{958B1863-6281-14FF-2F84-F1DDE4AD824B}"/>
              </a:ext>
            </a:extLst>
          </p:cNvPr>
          <p:cNvSpPr txBox="1"/>
          <p:nvPr/>
        </p:nvSpPr>
        <p:spPr>
          <a:xfrm>
            <a:off x="44625832" y="18248017"/>
            <a:ext cx="3275256" cy="830997"/>
          </a:xfrm>
          <a:prstGeom prst="rect">
            <a:avLst/>
          </a:prstGeom>
          <a:noFill/>
        </p:spPr>
        <p:txBody>
          <a:bodyPr wrap="non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XGBOOST</a:t>
            </a:r>
            <a:r>
              <a:rPr lang="en-US" sz="2800" baseline="30000" dirty="0">
                <a:latin typeface="Arial" panose="020B0604020202020204" pitchFamily="34" charset="0"/>
                <a:ea typeface="Helvetica Neue" panose="02000503000000020004" pitchFamily="2" charset="0"/>
                <a:cs typeface="Arial" panose="020B0604020202020204" pitchFamily="34" charset="0"/>
              </a:rPr>
              <a:t>[3]</a:t>
            </a:r>
            <a:endParaRPr lang="en-US" sz="2800" dirty="0">
              <a:latin typeface="Arial" panose="020B0604020202020204" pitchFamily="34" charset="0"/>
              <a:ea typeface="Helvetica Neue" panose="02000503000000020004" pitchFamily="2" charset="0"/>
              <a:cs typeface="Arial" panose="020B0604020202020204" pitchFamily="34" charset="0"/>
            </a:endParaRPr>
          </a:p>
          <a:p>
            <a:r>
              <a:rPr lang="en-US" sz="2000" dirty="0" err="1">
                <a:latin typeface="Arial" panose="020B0604020202020204" pitchFamily="34" charset="0"/>
                <a:ea typeface="Helvetica Neue" panose="02000503000000020004" pitchFamily="2" charset="0"/>
                <a:cs typeface="Arial" panose="020B0604020202020204" pitchFamily="34" charset="0"/>
              </a:rPr>
              <a:t>eXtreme</a:t>
            </a:r>
            <a:r>
              <a:rPr lang="en-US" sz="2000" dirty="0">
                <a:latin typeface="Arial" panose="020B0604020202020204" pitchFamily="34" charset="0"/>
                <a:ea typeface="Helvetica Neue" panose="02000503000000020004" pitchFamily="2" charset="0"/>
                <a:cs typeface="Arial" panose="020B0604020202020204" pitchFamily="34" charset="0"/>
              </a:rPr>
              <a:t> Gradient Boosting</a:t>
            </a:r>
            <a:endParaRPr lang="en-CH" sz="2000" dirty="0">
              <a:latin typeface="Arial" panose="020B0604020202020204" pitchFamily="34" charset="0"/>
              <a:ea typeface="Helvetica Neue" panose="02000503000000020004" pitchFamily="2" charset="0"/>
              <a:cs typeface="Arial" panose="020B0604020202020204" pitchFamily="34" charset="0"/>
            </a:endParaRPr>
          </a:p>
        </p:txBody>
      </p:sp>
      <p:sp>
        <p:nvSpPr>
          <p:cNvPr id="1069" name="TextBox 1068">
            <a:extLst>
              <a:ext uri="{FF2B5EF4-FFF2-40B4-BE49-F238E27FC236}">
                <a16:creationId xmlns:a16="http://schemas.microsoft.com/office/drawing/2014/main" id="{FEE3C595-719C-546D-A184-3663C52F5BB1}"/>
              </a:ext>
            </a:extLst>
          </p:cNvPr>
          <p:cNvSpPr txBox="1"/>
          <p:nvPr/>
        </p:nvSpPr>
        <p:spPr>
          <a:xfrm>
            <a:off x="14753920" y="22555200"/>
            <a:ext cx="9936000" cy="658770"/>
          </a:xfrm>
          <a:prstGeom prst="rect">
            <a:avLst/>
          </a:prstGeom>
          <a:noFill/>
          <a:ln w="38100">
            <a:solidFill>
              <a:schemeClr val="tx1"/>
            </a:solidFill>
          </a:ln>
        </p:spPr>
        <p:txBody>
          <a:bodyPr wrap="square">
            <a:spAutoFit/>
          </a:bodyPr>
          <a:lstStyle/>
          <a:p>
            <a:pPr>
              <a:lnSpc>
                <a:spcPct val="150000"/>
              </a:lnSpc>
              <a:buClr>
                <a:schemeClr val="tx1"/>
              </a:buClr>
            </a:pPr>
            <a:r>
              <a:rPr lang="en-US" sz="2800" b="1" dirty="0">
                <a:latin typeface="Arial" panose="020B0604020202020204" pitchFamily="34" charset="0"/>
                <a:ea typeface="Helvetica Neue" panose="02000503000000020004" pitchFamily="2" charset="0"/>
                <a:cs typeface="Arial" panose="020B0604020202020204" pitchFamily="34" charset="0"/>
              </a:rPr>
              <a:t>Accelerating</a:t>
            </a:r>
            <a:r>
              <a:rPr lang="en-US" sz="2800" dirty="0">
                <a:latin typeface="Arial" panose="020B0604020202020204" pitchFamily="34" charset="0"/>
                <a:ea typeface="Helvetica Neue" panose="02000503000000020004" pitchFamily="2" charset="0"/>
                <a:cs typeface="Arial" panose="020B0604020202020204" pitchFamily="34" charset="0"/>
              </a:rPr>
              <a:t> DAS and radar detection prior to major collapse</a:t>
            </a:r>
          </a:p>
        </p:txBody>
      </p:sp>
      <p:sp>
        <p:nvSpPr>
          <p:cNvPr id="32" name="Rectangle 31">
            <a:extLst>
              <a:ext uri="{FF2B5EF4-FFF2-40B4-BE49-F238E27FC236}">
                <a16:creationId xmlns:a16="http://schemas.microsoft.com/office/drawing/2014/main" id="{4C8A1DBF-B554-00A0-40D4-80C31010E579}"/>
              </a:ext>
            </a:extLst>
          </p:cNvPr>
          <p:cNvSpPr/>
          <p:nvPr/>
        </p:nvSpPr>
        <p:spPr>
          <a:xfrm>
            <a:off x="32405038" y="5152260"/>
            <a:ext cx="18441362" cy="11487651"/>
          </a:xfrm>
          <a:prstGeom prst="rect">
            <a:avLst/>
          </a:prstGeom>
          <a:noFill/>
          <a:ln w="28575">
            <a:solidFill>
              <a:schemeClr val="accent3">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4" name="Rectangle 1033">
            <a:extLst>
              <a:ext uri="{FF2B5EF4-FFF2-40B4-BE49-F238E27FC236}">
                <a16:creationId xmlns:a16="http://schemas.microsoft.com/office/drawing/2014/main" id="{569BDE8D-98CD-E248-223D-694D15ECCC58}"/>
              </a:ext>
            </a:extLst>
          </p:cNvPr>
          <p:cNvSpPr/>
          <p:nvPr/>
        </p:nvSpPr>
        <p:spPr>
          <a:xfrm>
            <a:off x="19798800" y="13867837"/>
            <a:ext cx="1080000" cy="216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pic>
        <p:nvPicPr>
          <p:cNvPr id="57" name="Picture 56">
            <a:extLst>
              <a:ext uri="{FF2B5EF4-FFF2-40B4-BE49-F238E27FC236}">
                <a16:creationId xmlns:a16="http://schemas.microsoft.com/office/drawing/2014/main" id="{9BCA4F65-5C1D-7482-1334-001A636014DC}"/>
              </a:ext>
            </a:extLst>
          </p:cNvPr>
          <p:cNvPicPr>
            <a:picLocks noChangeAspect="1"/>
          </p:cNvPicPr>
          <p:nvPr/>
        </p:nvPicPr>
        <p:blipFill rotWithShape="1">
          <a:blip r:embed="rId21"/>
          <a:srcRect l="1051" t="1686" r="537" b="1929"/>
          <a:stretch/>
        </p:blipFill>
        <p:spPr>
          <a:xfrm>
            <a:off x="15925800" y="4455491"/>
            <a:ext cx="15373798" cy="10712095"/>
          </a:xfrm>
          <a:prstGeom prst="rect">
            <a:avLst/>
          </a:prstGeom>
        </p:spPr>
      </p:pic>
      <p:grpSp>
        <p:nvGrpSpPr>
          <p:cNvPr id="1054" name="Group 1053">
            <a:extLst>
              <a:ext uri="{FF2B5EF4-FFF2-40B4-BE49-F238E27FC236}">
                <a16:creationId xmlns:a16="http://schemas.microsoft.com/office/drawing/2014/main" id="{13E68D13-6156-2DBD-32B5-46A461605C39}"/>
              </a:ext>
            </a:extLst>
          </p:cNvPr>
          <p:cNvGrpSpPr/>
          <p:nvPr/>
        </p:nvGrpSpPr>
        <p:grpSpPr>
          <a:xfrm>
            <a:off x="5410200" y="5638800"/>
            <a:ext cx="10859999" cy="6969483"/>
            <a:chOff x="6458485" y="6043434"/>
            <a:chExt cx="7465884" cy="4916304"/>
          </a:xfrm>
        </p:grpSpPr>
        <p:pic>
          <p:nvPicPr>
            <p:cNvPr id="35" name="Picture 34">
              <a:extLst>
                <a:ext uri="{FF2B5EF4-FFF2-40B4-BE49-F238E27FC236}">
                  <a16:creationId xmlns:a16="http://schemas.microsoft.com/office/drawing/2014/main" id="{E17C77DB-DDD3-1228-1803-DBB9662E0763}"/>
                </a:ext>
              </a:extLst>
            </p:cNvPr>
            <p:cNvPicPr>
              <a:picLocks noChangeAspect="1"/>
            </p:cNvPicPr>
            <p:nvPr/>
          </p:nvPicPr>
          <p:blipFill>
            <a:blip r:embed="rId22"/>
            <a:stretch>
              <a:fillRect/>
            </a:stretch>
          </p:blipFill>
          <p:spPr>
            <a:xfrm>
              <a:off x="6970175" y="6043434"/>
              <a:ext cx="6954194" cy="4916304"/>
            </a:xfrm>
            <a:prstGeom prst="rect">
              <a:avLst/>
            </a:prstGeom>
          </p:spPr>
        </p:pic>
        <p:sp>
          <p:nvSpPr>
            <p:cNvPr id="1043" name="TextBox 1042">
              <a:extLst>
                <a:ext uri="{FF2B5EF4-FFF2-40B4-BE49-F238E27FC236}">
                  <a16:creationId xmlns:a16="http://schemas.microsoft.com/office/drawing/2014/main" id="{63F161AC-F3C3-2592-B1D8-D1AD1EE7A905}"/>
                </a:ext>
              </a:extLst>
            </p:cNvPr>
            <p:cNvSpPr txBox="1"/>
            <p:nvPr/>
          </p:nvSpPr>
          <p:spPr>
            <a:xfrm>
              <a:off x="6458485" y="9913565"/>
              <a:ext cx="4925009" cy="412503"/>
            </a:xfrm>
            <a:prstGeom prst="rect">
              <a:avLst/>
            </a:prstGeom>
            <a:noFill/>
            <a:ln>
              <a:noFill/>
            </a:ln>
            <a:effectLst>
              <a:outerShdw blurRad="50800" dist="38100" dir="8100000" algn="tr" rotWithShape="0">
                <a:prstClr val="black">
                  <a:alpha val="40000"/>
                </a:prstClr>
              </a:outerShdw>
            </a:effectLst>
          </p:spPr>
          <p:txBody>
            <a:bodyPr wrap="square">
              <a:spAutoFit/>
            </a:bodyPr>
            <a:lstStyle/>
            <a:p>
              <a:r>
                <a:rPr lang="en-US" sz="3200" b="1" dirty="0">
                  <a:latin typeface="Arial" panose="020B0604020202020204" pitchFamily="34" charset="0"/>
                  <a:ea typeface="Helvetica Neue" panose="02000503000000020004" pitchFamily="2" charset="0"/>
                  <a:cs typeface="Arial" panose="020B0604020202020204" pitchFamily="34" charset="0"/>
                </a:rPr>
                <a:t>Distributed Acoustic Sensing (DAS)</a:t>
              </a:r>
              <a:endParaRPr lang="en-CN" sz="3200" dirty="0"/>
            </a:p>
          </p:txBody>
        </p:sp>
        <p:sp>
          <p:nvSpPr>
            <p:cNvPr id="1044" name="TextBox 1043">
              <a:extLst>
                <a:ext uri="{FF2B5EF4-FFF2-40B4-BE49-F238E27FC236}">
                  <a16:creationId xmlns:a16="http://schemas.microsoft.com/office/drawing/2014/main" id="{DFC5528F-E85B-D071-3108-0C0A4A59E7A0}"/>
                </a:ext>
              </a:extLst>
            </p:cNvPr>
            <p:cNvSpPr txBox="1"/>
            <p:nvPr/>
          </p:nvSpPr>
          <p:spPr>
            <a:xfrm>
              <a:off x="10659560" y="8170711"/>
              <a:ext cx="1187942" cy="412503"/>
            </a:xfrm>
            <a:prstGeom prst="rect">
              <a:avLst/>
            </a:prstGeom>
            <a:noFill/>
            <a:ln>
              <a:noFill/>
            </a:ln>
            <a:effectLst>
              <a:outerShdw blurRad="50800" dist="38100" dir="8100000" algn="tr" rotWithShape="0">
                <a:prstClr val="black">
                  <a:alpha val="40000"/>
                </a:prstClr>
              </a:outerShdw>
            </a:effectLst>
          </p:spPr>
          <p:txBody>
            <a:bodyPr wrap="square">
              <a:spAutoFit/>
            </a:bodyPr>
            <a:lstStyle/>
            <a:p>
              <a:r>
                <a:rPr lang="en-US" sz="3200" b="1" dirty="0">
                  <a:latin typeface="Arial" panose="020B0604020202020204" pitchFamily="34" charset="0"/>
                  <a:ea typeface="Helvetica Neue" panose="02000503000000020004" pitchFamily="2" charset="0"/>
                  <a:cs typeface="Arial" panose="020B0604020202020204" pitchFamily="34" charset="0"/>
                </a:rPr>
                <a:t>RADAR</a:t>
              </a:r>
              <a:endParaRPr lang="en-CN" sz="3600" dirty="0"/>
            </a:p>
          </p:txBody>
        </p:sp>
        <p:sp>
          <p:nvSpPr>
            <p:cNvPr id="1048" name="TextBox 1047">
              <a:extLst>
                <a:ext uri="{FF2B5EF4-FFF2-40B4-BE49-F238E27FC236}">
                  <a16:creationId xmlns:a16="http://schemas.microsoft.com/office/drawing/2014/main" id="{D8B0E7E2-B065-9500-C83C-33C09199F321}"/>
                </a:ext>
              </a:extLst>
            </p:cNvPr>
            <p:cNvSpPr txBox="1"/>
            <p:nvPr/>
          </p:nvSpPr>
          <p:spPr>
            <a:xfrm>
              <a:off x="9089278" y="7010966"/>
              <a:ext cx="2969855" cy="412503"/>
            </a:xfrm>
            <a:prstGeom prst="rect">
              <a:avLst/>
            </a:prstGeom>
            <a:noFill/>
            <a:ln>
              <a:noFill/>
            </a:ln>
            <a:effectLst>
              <a:outerShdw blurRad="50800" dist="38100" dir="8100000" algn="tr" rotWithShape="0">
                <a:prstClr val="black">
                  <a:alpha val="40000"/>
                </a:prstClr>
              </a:outerShdw>
            </a:effectLst>
          </p:spPr>
          <p:txBody>
            <a:bodyPr wrap="square">
              <a:spAutoFit/>
            </a:bodyPr>
            <a:lstStyle/>
            <a:p>
              <a:r>
                <a:rPr lang="en-US" sz="3200" b="1" dirty="0">
                  <a:latin typeface="Arial" panose="020B0604020202020204" pitchFamily="34" charset="0"/>
                  <a:ea typeface="Helvetica Neue" panose="02000503000000020004" pitchFamily="2" charset="0"/>
                  <a:cs typeface="Arial" panose="020B0604020202020204" pitchFamily="34" charset="0"/>
                </a:rPr>
                <a:t>MACHINE LEARNING</a:t>
              </a:r>
              <a:endParaRPr lang="en-CN" sz="3200" dirty="0"/>
            </a:p>
          </p:txBody>
        </p:sp>
      </p:grpSp>
      <p:pic>
        <p:nvPicPr>
          <p:cNvPr id="13" name="Bild 7" descr="WSL_cmyk.eps">
            <a:extLst>
              <a:ext uri="{FF2B5EF4-FFF2-40B4-BE49-F238E27FC236}">
                <a16:creationId xmlns:a16="http://schemas.microsoft.com/office/drawing/2014/main" id="{AE480CD4-453D-7700-E989-409136B7B6AE}"/>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9576623" y="566192"/>
            <a:ext cx="1680232" cy="1681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a:extLst>
              <a:ext uri="{FF2B5EF4-FFF2-40B4-BE49-F238E27FC236}">
                <a16:creationId xmlns:a16="http://schemas.microsoft.com/office/drawing/2014/main" id="{4E6C89C6-CD44-14F3-B05A-F3613399B6E4}"/>
              </a:ext>
            </a:extLst>
          </p:cNvPr>
          <p:cNvSpPr txBox="1"/>
          <p:nvPr/>
        </p:nvSpPr>
        <p:spPr>
          <a:xfrm>
            <a:off x="39087224" y="543928"/>
            <a:ext cx="952500" cy="543739"/>
          </a:xfrm>
          <a:prstGeom prst="rect">
            <a:avLst/>
          </a:prstGeom>
          <a:noFill/>
        </p:spPr>
        <p:txBody>
          <a:bodyPr wrap="square">
            <a:spAutoFit/>
          </a:bodyPr>
          <a:lstStyle/>
          <a:p>
            <a:r>
              <a:rPr lang="en-US" sz="4400" baseline="30000" dirty="0">
                <a:latin typeface="Arial" panose="020B0604020202020204" pitchFamily="34" charset="0"/>
                <a:ea typeface="Helvetica Neue" panose="02000503000000020004" pitchFamily="2" charset="0"/>
                <a:cs typeface="Arial" panose="020B0604020202020204" pitchFamily="34" charset="0"/>
              </a:rPr>
              <a:t>1)</a:t>
            </a:r>
            <a:endParaRPr lang="en-CN" sz="4400" baseline="30000" dirty="0"/>
          </a:p>
        </p:txBody>
      </p:sp>
      <p:sp>
        <p:nvSpPr>
          <p:cNvPr id="2" name="TextBox 1">
            <a:extLst>
              <a:ext uri="{FF2B5EF4-FFF2-40B4-BE49-F238E27FC236}">
                <a16:creationId xmlns:a16="http://schemas.microsoft.com/office/drawing/2014/main" id="{E80A749B-EB2C-237B-A9FA-BB70B9D8D934}"/>
              </a:ext>
            </a:extLst>
          </p:cNvPr>
          <p:cNvSpPr txBox="1"/>
          <p:nvPr/>
        </p:nvSpPr>
        <p:spPr>
          <a:xfrm>
            <a:off x="32321401" y="4267200"/>
            <a:ext cx="4102199" cy="1415772"/>
          </a:xfrm>
          <a:prstGeom prst="rect">
            <a:avLst/>
          </a:prstGeom>
          <a:noFill/>
        </p:spPr>
        <p:txBody>
          <a:bodyPr wrap="square" rtlCol="0">
            <a:spAutoFit/>
          </a:bodyPr>
          <a:lstStyle/>
          <a:p>
            <a:pPr marL="571500" indent="-571500">
              <a:lnSpc>
                <a:spcPct val="150000"/>
              </a:lnSpc>
              <a:buFont typeface="+mj-lt"/>
              <a:buAutoNum type="romanUcPeriod" startAt="3"/>
            </a:pPr>
            <a:r>
              <a:rPr lang="en-US" sz="3600" b="1" dirty="0">
                <a:latin typeface="Arial" panose="020B0604020202020204" pitchFamily="34" charset="0"/>
                <a:cs typeface="Arial" panose="020B0604020202020204" pitchFamily="34" charset="0"/>
              </a:rPr>
              <a:t>Methods</a:t>
            </a:r>
            <a:endParaRPr lang="en-CN" sz="3600" b="1" dirty="0">
              <a:latin typeface="Arial" panose="020B0604020202020204" pitchFamily="34" charset="0"/>
              <a:cs typeface="Arial" panose="020B0604020202020204" pitchFamily="34" charset="0"/>
            </a:endParaRPr>
          </a:p>
          <a:p>
            <a:pPr marL="571500" indent="-571500">
              <a:buFont typeface="+mj-lt"/>
              <a:buAutoNum type="romanUcPeriod" startAt="3"/>
            </a:pPr>
            <a:endParaRPr lang="en-CN" sz="3200" b="1" dirty="0">
              <a:latin typeface="Arial" panose="020B0604020202020204" pitchFamily="34" charset="0"/>
              <a:cs typeface="Arial" panose="020B0604020202020204" pitchFamily="34" charset="0"/>
            </a:endParaRPr>
          </a:p>
        </p:txBody>
      </p:sp>
      <p:pic>
        <p:nvPicPr>
          <p:cNvPr id="1106" name="Picture 1105">
            <a:extLst>
              <a:ext uri="{FF2B5EF4-FFF2-40B4-BE49-F238E27FC236}">
                <a16:creationId xmlns:a16="http://schemas.microsoft.com/office/drawing/2014/main" id="{2E7019E9-5941-698C-A59F-C5BCC80CCBE7}"/>
              </a:ext>
            </a:extLst>
          </p:cNvPr>
          <p:cNvPicPr>
            <a:picLocks noChangeAspect="1"/>
          </p:cNvPicPr>
          <p:nvPr/>
        </p:nvPicPr>
        <p:blipFill>
          <a:blip r:embed="rId24"/>
          <a:stretch>
            <a:fillRect/>
          </a:stretch>
        </p:blipFill>
        <p:spPr>
          <a:xfrm>
            <a:off x="34290000" y="24003000"/>
            <a:ext cx="8766647" cy="7254326"/>
          </a:xfrm>
          <a:prstGeom prst="rect">
            <a:avLst/>
          </a:prstGeom>
        </p:spPr>
      </p:pic>
      <p:graphicFrame>
        <p:nvGraphicFramePr>
          <p:cNvPr id="1102" name="Diagram 1101">
            <a:extLst>
              <a:ext uri="{FF2B5EF4-FFF2-40B4-BE49-F238E27FC236}">
                <a16:creationId xmlns:a16="http://schemas.microsoft.com/office/drawing/2014/main" id="{01B641FD-80F5-32DF-A072-84C32C07DC2F}"/>
              </a:ext>
            </a:extLst>
          </p:cNvPr>
          <p:cNvGraphicFramePr/>
          <p:nvPr>
            <p:extLst>
              <p:ext uri="{D42A27DB-BD31-4B8C-83A1-F6EECF244321}">
                <p14:modId xmlns:p14="http://schemas.microsoft.com/office/powerpoint/2010/main" val="2190024475"/>
              </p:ext>
            </p:extLst>
          </p:nvPr>
        </p:nvGraphicFramePr>
        <p:xfrm>
          <a:off x="43281600" y="4753472"/>
          <a:ext cx="7845409" cy="9572128"/>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1109" name="TextBox 1108">
            <a:extLst>
              <a:ext uri="{FF2B5EF4-FFF2-40B4-BE49-F238E27FC236}">
                <a16:creationId xmlns:a16="http://schemas.microsoft.com/office/drawing/2014/main" id="{E38F2C3F-920D-4403-531D-39BA68DA2355}"/>
              </a:ext>
            </a:extLst>
          </p:cNvPr>
          <p:cNvSpPr txBox="1"/>
          <p:nvPr/>
        </p:nvSpPr>
        <p:spPr>
          <a:xfrm>
            <a:off x="13487400" y="15163800"/>
            <a:ext cx="18550759" cy="1015663"/>
          </a:xfrm>
          <a:prstGeom prst="rect">
            <a:avLst/>
          </a:prstGeom>
          <a:noFill/>
        </p:spPr>
        <p:txBody>
          <a:bodyPr wrap="square">
            <a:spAutoFit/>
          </a:bodyPr>
          <a:lstStyle/>
          <a:p>
            <a:pPr algn="just"/>
            <a:r>
              <a:rPr lang="en-US" sz="2000" dirty="0">
                <a:solidFill>
                  <a:schemeClr val="tx1">
                    <a:lumMod val="65000"/>
                    <a:lumOff val="35000"/>
                  </a:schemeClr>
                </a:solidFill>
                <a:latin typeface="Arial" panose="020B0604020202020204" pitchFamily="34" charset="0"/>
                <a:cs typeface="Arial" panose="020B0604020202020204" pitchFamily="34" charset="0"/>
              </a:rPr>
              <a:t>Figure</a:t>
            </a:r>
            <a:r>
              <a:rPr lang="zh-CN" altLang="en-US" sz="20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1. </a:t>
            </a:r>
            <a:r>
              <a:rPr lang="en-GB" sz="2000" b="0" i="0" dirty="0">
                <a:solidFill>
                  <a:schemeClr val="tx1">
                    <a:lumMod val="65000"/>
                    <a:lumOff val="35000"/>
                  </a:schemeClr>
                </a:solidFill>
                <a:effectLst/>
                <a:latin typeface="Arial" panose="020B0604020202020204" pitchFamily="34" charset="0"/>
                <a:cs typeface="Arial" panose="020B0604020202020204" pitchFamily="34" charset="0"/>
              </a:rPr>
              <a:t>The orthophoto mosaic SWISSIMAGE 10 cm of Brienz (Federal Office of Topography </a:t>
            </a:r>
            <a:r>
              <a:rPr lang="en-GB" sz="2000" b="0" i="0" dirty="0" err="1">
                <a:solidFill>
                  <a:schemeClr val="tx1">
                    <a:lumMod val="65000"/>
                    <a:lumOff val="35000"/>
                  </a:schemeClr>
                </a:solidFill>
                <a:effectLst/>
                <a:latin typeface="Arial" panose="020B0604020202020204" pitchFamily="34" charset="0"/>
                <a:cs typeface="Arial" panose="020B0604020202020204" pitchFamily="34" charset="0"/>
              </a:rPr>
              <a:t>swisstopo</a:t>
            </a:r>
            <a:r>
              <a:rPr lang="en-GB" sz="2000" b="0" i="0" dirty="0">
                <a:solidFill>
                  <a:schemeClr val="tx1">
                    <a:lumMod val="65000"/>
                    <a:lumOff val="35000"/>
                  </a:schemeClr>
                </a:solidFill>
                <a:effectLst/>
                <a:latin typeface="Arial" panose="020B0604020202020204" pitchFamily="34" charset="0"/>
                <a:cs typeface="Arial" panose="020B0604020202020204" pitchFamily="34" charset="0"/>
              </a:rPr>
              <a:t>, 2024). The DAS interrogator is near the Albula River to the southwest of the village and the cable runs adjacent to the cantonal traffic road and a train line. The DAS records capture both slope failures and traffic noise. The Doppler radar is attached to the wall of the former school and continuously monitors the rockfall area from about 1 km away.</a:t>
            </a:r>
            <a:endParaRPr lang="en-CH"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17" name="Rectangle 1116">
            <a:extLst>
              <a:ext uri="{FF2B5EF4-FFF2-40B4-BE49-F238E27FC236}">
                <a16:creationId xmlns:a16="http://schemas.microsoft.com/office/drawing/2014/main" id="{5BAB15A5-21C4-7514-08EF-7601419D352B}"/>
              </a:ext>
            </a:extLst>
          </p:cNvPr>
          <p:cNvSpPr/>
          <p:nvPr/>
        </p:nvSpPr>
        <p:spPr>
          <a:xfrm rot="5400000">
            <a:off x="46235095" y="16522529"/>
            <a:ext cx="2539809" cy="58788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19" name="TextBox 1118">
            <a:extLst>
              <a:ext uri="{FF2B5EF4-FFF2-40B4-BE49-F238E27FC236}">
                <a16:creationId xmlns:a16="http://schemas.microsoft.com/office/drawing/2014/main" id="{4833EDF1-92E5-81C7-03BB-8840EE86FB8C}"/>
              </a:ext>
            </a:extLst>
          </p:cNvPr>
          <p:cNvSpPr txBox="1"/>
          <p:nvPr/>
        </p:nvSpPr>
        <p:spPr>
          <a:xfrm>
            <a:off x="43738800" y="15392400"/>
            <a:ext cx="7042204" cy="1015663"/>
          </a:xfrm>
          <a:prstGeom prst="rect">
            <a:avLst/>
          </a:prstGeom>
          <a:noFill/>
        </p:spPr>
        <p:txBody>
          <a:bodyPr wrap="square">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Figure</a:t>
            </a:r>
            <a:r>
              <a:rPr lang="zh-CN" altLang="en-US" sz="20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4. </a:t>
            </a:r>
            <a:r>
              <a:rPr lang="en-GB" sz="2000" b="0" i="0" dirty="0">
                <a:solidFill>
                  <a:schemeClr val="tx1">
                    <a:lumMod val="65000"/>
                    <a:lumOff val="35000"/>
                  </a:schemeClr>
                </a:solidFill>
                <a:effectLst/>
                <a:latin typeface="Arial" panose="020B0604020202020204" pitchFamily="34" charset="0"/>
                <a:cs typeface="Arial" panose="020B0604020202020204" pitchFamily="34" charset="0"/>
              </a:rPr>
              <a:t>Normalized </a:t>
            </a:r>
            <a:r>
              <a:rPr lang="en-GB" sz="2000" b="0" i="0" dirty="0" err="1">
                <a:solidFill>
                  <a:schemeClr val="tx1">
                    <a:lumMod val="65000"/>
                    <a:lumOff val="35000"/>
                  </a:schemeClr>
                </a:solidFill>
                <a:effectLst/>
                <a:latin typeface="Arial" panose="020B0604020202020204" pitchFamily="34" charset="0"/>
                <a:cs typeface="Arial" panose="020B0604020202020204" pitchFamily="34" charset="0"/>
              </a:rPr>
              <a:t>labeled</a:t>
            </a:r>
            <a:r>
              <a:rPr lang="en-GB" sz="2000" b="0" i="0" dirty="0">
                <a:solidFill>
                  <a:schemeClr val="tx1">
                    <a:lumMod val="65000"/>
                    <a:lumOff val="35000"/>
                  </a:schemeClr>
                </a:solidFill>
                <a:effectLst/>
                <a:latin typeface="Arial" panose="020B0604020202020204" pitchFamily="34" charset="0"/>
                <a:cs typeface="Arial" panose="020B0604020202020204" pitchFamily="34" charset="0"/>
              </a:rPr>
              <a:t> subset input for downstream classification. CSDMs images depict various textures, indicating different coherence patterns.</a:t>
            </a:r>
            <a:endParaRPr lang="en-CH"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20" name="TextBox 1119">
            <a:extLst>
              <a:ext uri="{FF2B5EF4-FFF2-40B4-BE49-F238E27FC236}">
                <a16:creationId xmlns:a16="http://schemas.microsoft.com/office/drawing/2014/main" id="{6016BFDA-8F9D-2113-71EE-13970D18FE7A}"/>
              </a:ext>
            </a:extLst>
          </p:cNvPr>
          <p:cNvSpPr txBox="1"/>
          <p:nvPr/>
        </p:nvSpPr>
        <p:spPr>
          <a:xfrm>
            <a:off x="39103701" y="19275136"/>
            <a:ext cx="5320899" cy="954107"/>
          </a:xfrm>
          <a:prstGeom prst="rect">
            <a:avLst/>
          </a:prstGeom>
          <a:noFill/>
        </p:spPr>
        <p:txBody>
          <a:bodyPr wrap="square" rtlCol="0">
            <a:spAutoFit/>
          </a:bodyPr>
          <a:lstStyle/>
          <a:p>
            <a:pPr marL="457200" indent="-457200">
              <a:buFont typeface="Arial" panose="020B0604020202020204" pitchFamily="34" charset="0"/>
              <a:buChar char="•"/>
            </a:pPr>
            <a:r>
              <a:rPr lang="en-US" sz="2800" b="1" dirty="0">
                <a:ln w="22225">
                  <a:solidFill>
                    <a:schemeClr val="accent2"/>
                  </a:solidFill>
                  <a:prstDash val="solid"/>
                </a:ln>
                <a:solidFill>
                  <a:sysClr val="windowText" lastClr="000000"/>
                </a:solidFill>
                <a:latin typeface="Arial" panose="020B0604020202020204" pitchFamily="34" charset="0"/>
                <a:ea typeface="Helvetica Neue" panose="02000503000000020004" pitchFamily="2" charset="0"/>
                <a:cs typeface="Arial" panose="020B0604020202020204" pitchFamily="34" charset="0"/>
              </a:rPr>
              <a:t>Dimensionality reduction</a:t>
            </a:r>
          </a:p>
          <a:p>
            <a:pPr marL="457200" indent="-457200">
              <a:buFont typeface="Arial" panose="020B0604020202020204" pitchFamily="34" charset="0"/>
              <a:buChar char="•"/>
            </a:pPr>
            <a:r>
              <a:rPr lang="en-US" sz="2800" b="1" dirty="0">
                <a:ln w="22225">
                  <a:solidFill>
                    <a:schemeClr val="accent2"/>
                  </a:solidFill>
                  <a:prstDash val="solid"/>
                </a:ln>
                <a:solidFill>
                  <a:sysClr val="windowText" lastClr="000000"/>
                </a:solidFill>
                <a:latin typeface="Arial" panose="020B0604020202020204" pitchFamily="34" charset="0"/>
                <a:ea typeface="Helvetica Neue" panose="02000503000000020004" pitchFamily="2" charset="0"/>
                <a:cs typeface="Arial" panose="020B0604020202020204" pitchFamily="34" charset="0"/>
              </a:rPr>
              <a:t>Feature extraction</a:t>
            </a:r>
          </a:p>
        </p:txBody>
      </p:sp>
      <p:sp>
        <p:nvSpPr>
          <p:cNvPr id="1121" name="TextBox 1120">
            <a:extLst>
              <a:ext uri="{FF2B5EF4-FFF2-40B4-BE49-F238E27FC236}">
                <a16:creationId xmlns:a16="http://schemas.microsoft.com/office/drawing/2014/main" id="{7DE4B452-405A-30EB-EE4E-08F242BFB7C8}"/>
              </a:ext>
            </a:extLst>
          </p:cNvPr>
          <p:cNvSpPr txBox="1"/>
          <p:nvPr/>
        </p:nvSpPr>
        <p:spPr>
          <a:xfrm>
            <a:off x="45306231" y="19276228"/>
            <a:ext cx="4452369" cy="954107"/>
          </a:xfrm>
          <a:prstGeom prst="rect">
            <a:avLst/>
          </a:prstGeom>
          <a:noFill/>
        </p:spPr>
        <p:txBody>
          <a:bodyPr wrap="square" rtlCol="0">
            <a:spAutoFit/>
          </a:bodyPr>
          <a:lstStyle/>
          <a:p>
            <a:pPr marL="457200" indent="-457200">
              <a:buFont typeface="Arial" panose="020B0604020202020204" pitchFamily="34" charset="0"/>
              <a:buChar char="•"/>
            </a:pPr>
            <a:r>
              <a:rPr lang="en-US" sz="2800" b="1" dirty="0">
                <a:ln w="22225">
                  <a:solidFill>
                    <a:schemeClr val="accent2"/>
                  </a:solidFill>
                  <a:prstDash val="solid"/>
                </a:ln>
                <a:solidFill>
                  <a:sysClr val="windowText" lastClr="000000"/>
                </a:solidFill>
                <a:latin typeface="Arial" panose="020B0604020202020204" pitchFamily="34" charset="0"/>
                <a:ea typeface="Helvetica Neue" panose="02000503000000020004" pitchFamily="2" charset="0"/>
                <a:cs typeface="Arial" panose="020B0604020202020204" pitchFamily="34" charset="0"/>
              </a:rPr>
              <a:t>Event detection</a:t>
            </a:r>
          </a:p>
          <a:p>
            <a:pPr marL="457200" indent="-457200">
              <a:buFont typeface="Arial" panose="020B0604020202020204" pitchFamily="34" charset="0"/>
              <a:buChar char="•"/>
            </a:pPr>
            <a:r>
              <a:rPr lang="en-GB" sz="2800" b="1" dirty="0">
                <a:ln w="22225">
                  <a:solidFill>
                    <a:schemeClr val="accent2"/>
                  </a:solidFill>
                  <a:prstDash val="solid"/>
                </a:ln>
                <a:solidFill>
                  <a:sysClr val="windowText" lastClr="000000"/>
                </a:solidFill>
                <a:latin typeface="Arial" panose="020B0604020202020204" pitchFamily="34" charset="0"/>
                <a:ea typeface="Helvetica Neue" panose="02000503000000020004" pitchFamily="2" charset="0"/>
                <a:cs typeface="Arial" panose="020B0604020202020204" pitchFamily="34" charset="0"/>
              </a:rPr>
              <a:t>Interpretability</a:t>
            </a:r>
            <a:endParaRPr lang="en-US" sz="2800" b="1" dirty="0">
              <a:ln w="22225">
                <a:solidFill>
                  <a:schemeClr val="accent2"/>
                </a:solidFill>
                <a:prstDash val="solid"/>
              </a:ln>
              <a:solidFill>
                <a:sysClr val="windowText" lastClr="000000"/>
              </a:solidFill>
              <a:latin typeface="Arial" panose="020B0604020202020204" pitchFamily="34" charset="0"/>
              <a:ea typeface="Helvetica Neue" panose="02000503000000020004" pitchFamily="2" charset="0"/>
              <a:cs typeface="Arial" panose="020B0604020202020204" pitchFamily="34" charset="0"/>
            </a:endParaRPr>
          </a:p>
        </p:txBody>
      </p:sp>
      <p:grpSp>
        <p:nvGrpSpPr>
          <p:cNvPr id="38" name="Group 37">
            <a:extLst>
              <a:ext uri="{FF2B5EF4-FFF2-40B4-BE49-F238E27FC236}">
                <a16:creationId xmlns:a16="http://schemas.microsoft.com/office/drawing/2014/main" id="{9E37AC50-BF76-B237-0611-FECADC3BD959}"/>
              </a:ext>
            </a:extLst>
          </p:cNvPr>
          <p:cNvGrpSpPr/>
          <p:nvPr/>
        </p:nvGrpSpPr>
        <p:grpSpPr>
          <a:xfrm>
            <a:off x="43510200" y="5791200"/>
            <a:ext cx="1946487" cy="8991600"/>
            <a:chOff x="22296654" y="4991149"/>
            <a:chExt cx="1946487" cy="8991600"/>
          </a:xfrm>
        </p:grpSpPr>
        <p:pic>
          <p:nvPicPr>
            <p:cNvPr id="53" name="Picture 2" descr="Train car - Download free icons">
              <a:extLst>
                <a:ext uri="{FF2B5EF4-FFF2-40B4-BE49-F238E27FC236}">
                  <a16:creationId xmlns:a16="http://schemas.microsoft.com/office/drawing/2014/main" id="{D4E10C3A-F21B-C25B-56FF-88D902686F1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296654" y="4991149"/>
              <a:ext cx="1366769" cy="13155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Audio Frequency, sound Engineer, wave Icon, audio Mastering, waveform, white  Noise, acoustic Wave, audio Engineer, sound Wave, Beat | Anyrgb">
              <a:extLst>
                <a:ext uri="{FF2B5EF4-FFF2-40B4-BE49-F238E27FC236}">
                  <a16:creationId xmlns:a16="http://schemas.microsoft.com/office/drawing/2014/main" id="{18EBC2C4-B654-BF9D-C31B-20C25B7017A8}"/>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0000" b="90000" l="3256" r="95930">
                          <a14:foregroundMark x1="3256" y1="48721" x2="3953" y2="49884"/>
                          <a14:foregroundMark x1="10930" y1="46977" x2="10930" y2="51047"/>
                          <a14:foregroundMark x1="18721" y1="43256" x2="18721" y2="51512"/>
                          <a14:foregroundMark x1="26279" y1="40000" x2="26279" y2="50698"/>
                          <a14:foregroundMark x1="26279" y1="50698" x2="25814" y2="52209"/>
                          <a14:foregroundMark x1="31628" y1="45000" x2="31512" y2="51047"/>
                          <a14:foregroundMark x1="39767" y1="37791" x2="39767" y2="63372"/>
                          <a14:foregroundMark x1="53256" y1="35349" x2="53140" y2="58953"/>
                          <a14:foregroundMark x1="60349" y1="42093" x2="60116" y2="51744"/>
                          <a14:foregroundMark x1="68372" y1="43605" x2="68372" y2="52907"/>
                          <a14:foregroundMark x1="74651" y1="46047" x2="74651" y2="53023"/>
                          <a14:foregroundMark x1="74651" y1="53023" x2="74419" y2="53023"/>
                          <a14:foregroundMark x1="82442" y1="41628" x2="82442" y2="54651"/>
                          <a14:foregroundMark x1="89651" y1="45116" x2="89070" y2="51163"/>
                          <a14:foregroundMark x1="95930" y1="48605" x2="95930"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22433545" y="7459398"/>
              <a:ext cx="1809596" cy="17417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Rockfall - Free nature icons">
              <a:extLst>
                <a:ext uri="{FF2B5EF4-FFF2-40B4-BE49-F238E27FC236}">
                  <a16:creationId xmlns:a16="http://schemas.microsoft.com/office/drawing/2014/main" id="{6C2BBC9F-64D7-01A6-CDDA-A23ADEEDAF2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2449054" y="10239609"/>
              <a:ext cx="959708" cy="923740"/>
            </a:xfrm>
            <a:prstGeom prst="rect">
              <a:avLst/>
            </a:prstGeom>
            <a:noFill/>
            <a:extLst>
              <a:ext uri="{909E8E84-426E-40DD-AFC4-6F175D3DCCD1}">
                <a14:hiddenFill xmlns:a14="http://schemas.microsoft.com/office/drawing/2010/main">
                  <a:solidFill>
                    <a:srgbClr val="FFFFFF"/>
                  </a:solidFill>
                </a14:hiddenFill>
              </a:ext>
            </a:extLst>
          </p:spPr>
        </p:pic>
        <p:pic>
          <p:nvPicPr>
            <p:cNvPr id="56" name="Graphic 55" descr="Speedometer Low with solid fill">
              <a:extLst>
                <a:ext uri="{FF2B5EF4-FFF2-40B4-BE49-F238E27FC236}">
                  <a16:creationId xmlns:a16="http://schemas.microsoft.com/office/drawing/2014/main" id="{B1210E5F-509A-F10C-A52E-371FA2DBE609}"/>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2337514" y="12628538"/>
              <a:ext cx="1406940" cy="1354211"/>
            </a:xfrm>
            <a:prstGeom prst="rect">
              <a:avLst/>
            </a:prstGeom>
          </p:spPr>
        </p:pic>
      </p:grpSp>
      <p:sp>
        <p:nvSpPr>
          <p:cNvPr id="1150" name="TextBox 1149">
            <a:extLst>
              <a:ext uri="{FF2B5EF4-FFF2-40B4-BE49-F238E27FC236}">
                <a16:creationId xmlns:a16="http://schemas.microsoft.com/office/drawing/2014/main" id="{58B0F07B-BF2E-DC21-50C8-AEFEA687C0A6}"/>
              </a:ext>
            </a:extLst>
          </p:cNvPr>
          <p:cNvSpPr txBox="1"/>
          <p:nvPr/>
        </p:nvSpPr>
        <p:spPr>
          <a:xfrm>
            <a:off x="30022800" y="31470600"/>
            <a:ext cx="11717299" cy="1015663"/>
          </a:xfrm>
          <a:prstGeom prst="rect">
            <a:avLst/>
          </a:prstGeom>
          <a:noFill/>
        </p:spPr>
        <p:txBody>
          <a:bodyPr wrap="square">
            <a:spAutoFit/>
          </a:bodyPr>
          <a:lstStyle/>
          <a:p>
            <a:pPr algn="just"/>
            <a:r>
              <a:rPr lang="en-US" sz="2000" dirty="0">
                <a:solidFill>
                  <a:schemeClr val="tx1">
                    <a:lumMod val="65000"/>
                    <a:lumOff val="35000"/>
                  </a:schemeClr>
                </a:solidFill>
                <a:latin typeface="Arial" panose="020B0604020202020204" pitchFamily="34" charset="0"/>
                <a:cs typeface="Arial" panose="020B0604020202020204" pitchFamily="34" charset="0"/>
              </a:rPr>
              <a:t>Figure</a:t>
            </a:r>
            <a:r>
              <a:rPr lang="zh-CN" altLang="en-US" sz="20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7. </a:t>
            </a:r>
            <a:r>
              <a:rPr lang="en-GB" sz="2000" b="0" i="0" dirty="0">
                <a:solidFill>
                  <a:schemeClr val="tx1">
                    <a:lumMod val="65000"/>
                    <a:lumOff val="35000"/>
                  </a:schemeClr>
                </a:solidFill>
                <a:effectLst/>
                <a:latin typeface="Arial" panose="020B0604020202020204" pitchFamily="34" charset="0"/>
                <a:cs typeface="Arial" panose="020B0604020202020204" pitchFamily="34" charset="0"/>
              </a:rPr>
              <a:t>Heatmap illustrating grouped detection rate, with x-axis representing RMS noise level quantile (step size 0.1) and y-axis indicating size category (step size 0.1). As the noise level increases, the detection rate decreases, whereas as the size category increases, the detection rate rises.</a:t>
            </a:r>
            <a:endParaRPr lang="en-CH"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58" name="TextBox 1057">
            <a:extLst>
              <a:ext uri="{FF2B5EF4-FFF2-40B4-BE49-F238E27FC236}">
                <a16:creationId xmlns:a16="http://schemas.microsoft.com/office/drawing/2014/main" id="{D124EB0C-FFAE-EEE5-7D81-E6F4D635CA69}"/>
              </a:ext>
            </a:extLst>
          </p:cNvPr>
          <p:cNvSpPr txBox="1"/>
          <p:nvPr/>
        </p:nvSpPr>
        <p:spPr>
          <a:xfrm>
            <a:off x="416327" y="21717000"/>
            <a:ext cx="8832388" cy="820609"/>
          </a:xfrm>
          <a:prstGeom prst="rect">
            <a:avLst/>
          </a:prstGeom>
          <a:noFill/>
        </p:spPr>
        <p:txBody>
          <a:bodyPr wrap="square" rtlCol="0">
            <a:spAutoFit/>
          </a:bodyPr>
          <a:lstStyle/>
          <a:p>
            <a:pPr marL="571500" indent="-571500">
              <a:lnSpc>
                <a:spcPct val="150000"/>
              </a:lnSpc>
              <a:buFont typeface="+mj-lt"/>
              <a:buAutoNum type="romanUcPeriod" startAt="4"/>
            </a:pPr>
            <a:r>
              <a:rPr lang="en-US" sz="3600" b="1" dirty="0">
                <a:latin typeface="Arial" panose="020B0604020202020204" pitchFamily="34" charset="0"/>
                <a:cs typeface="Arial" panose="020B0604020202020204" pitchFamily="34" charset="0"/>
              </a:rPr>
              <a:t>Results</a:t>
            </a:r>
          </a:p>
        </p:txBody>
      </p:sp>
      <p:sp>
        <p:nvSpPr>
          <p:cNvPr id="1066" name="TextBox 1065">
            <a:extLst>
              <a:ext uri="{FF2B5EF4-FFF2-40B4-BE49-F238E27FC236}">
                <a16:creationId xmlns:a16="http://schemas.microsoft.com/office/drawing/2014/main" id="{764F4063-3073-670E-16B6-FB53EAC3AFD8}"/>
              </a:ext>
            </a:extLst>
          </p:cNvPr>
          <p:cNvSpPr txBox="1"/>
          <p:nvPr/>
        </p:nvSpPr>
        <p:spPr>
          <a:xfrm>
            <a:off x="514800" y="22555200"/>
            <a:ext cx="12744000" cy="658770"/>
          </a:xfrm>
          <a:prstGeom prst="rect">
            <a:avLst/>
          </a:prstGeom>
          <a:noFill/>
          <a:ln w="38100">
            <a:solidFill>
              <a:schemeClr val="tx1"/>
            </a:solidFill>
          </a:ln>
        </p:spPr>
        <p:txBody>
          <a:bodyPr wrap="square">
            <a:spAutoFit/>
          </a:bodyPr>
          <a:lstStyle/>
          <a:p>
            <a:pPr>
              <a:lnSpc>
                <a:spcPct val="150000"/>
              </a:lnSpc>
              <a:buClr>
                <a:schemeClr val="tx1"/>
              </a:buClr>
            </a:pPr>
            <a:r>
              <a:rPr lang="en-US" sz="2800" b="1" dirty="0">
                <a:latin typeface="Arial" panose="020B0604020202020204" pitchFamily="34" charset="0"/>
                <a:ea typeface="Helvetica Neue" panose="02000503000000020004" pitchFamily="2" charset="0"/>
                <a:cs typeface="Arial" panose="020B0604020202020204" pitchFamily="34" charset="0"/>
              </a:rPr>
              <a:t>Vehicle Noise (C0)</a:t>
            </a:r>
            <a:r>
              <a:rPr lang="en-US" sz="2800" dirty="0">
                <a:latin typeface="Arial" panose="020B0604020202020204" pitchFamily="34" charset="0"/>
                <a:ea typeface="Helvetica Neue" panose="02000503000000020004" pitchFamily="2" charset="0"/>
                <a:cs typeface="Arial" panose="020B0604020202020204" pitchFamily="34" charset="0"/>
              </a:rPr>
              <a:t>. Our algorithm doesn’t differentiate between cars and trains</a:t>
            </a:r>
          </a:p>
        </p:txBody>
      </p:sp>
      <p:pic>
        <p:nvPicPr>
          <p:cNvPr id="1079" name="Picture 1078">
            <a:extLst>
              <a:ext uri="{FF2B5EF4-FFF2-40B4-BE49-F238E27FC236}">
                <a16:creationId xmlns:a16="http://schemas.microsoft.com/office/drawing/2014/main" id="{1825B272-09DF-E187-25F4-FCF03AD4E00B}"/>
              </a:ext>
            </a:extLst>
          </p:cNvPr>
          <p:cNvPicPr>
            <a:picLocks noChangeAspect="1"/>
          </p:cNvPicPr>
          <p:nvPr/>
        </p:nvPicPr>
        <p:blipFill>
          <a:blip r:embed="rId36"/>
          <a:stretch>
            <a:fillRect/>
          </a:stretch>
        </p:blipFill>
        <p:spPr>
          <a:xfrm>
            <a:off x="990600" y="23305985"/>
            <a:ext cx="11566231" cy="8299455"/>
          </a:xfrm>
          <a:prstGeom prst="rect">
            <a:avLst/>
          </a:prstGeom>
          <a:ln w="57150">
            <a:headEnd type="none" w="med" len="med"/>
            <a:tailEnd type="arrow" w="med" len="med"/>
          </a:ln>
        </p:spPr>
      </p:pic>
      <p:sp>
        <p:nvSpPr>
          <p:cNvPr id="1139" name="TextBox 1138">
            <a:extLst>
              <a:ext uri="{FF2B5EF4-FFF2-40B4-BE49-F238E27FC236}">
                <a16:creationId xmlns:a16="http://schemas.microsoft.com/office/drawing/2014/main" id="{4D5B43F1-C622-D240-D3A3-357B8F70EEDD}"/>
              </a:ext>
            </a:extLst>
          </p:cNvPr>
          <p:cNvSpPr txBox="1"/>
          <p:nvPr/>
        </p:nvSpPr>
        <p:spPr>
          <a:xfrm>
            <a:off x="687771" y="31472015"/>
            <a:ext cx="12159509" cy="707886"/>
          </a:xfrm>
          <a:prstGeom prst="rect">
            <a:avLst/>
          </a:prstGeom>
          <a:noFill/>
        </p:spPr>
        <p:txBody>
          <a:bodyPr wrap="square">
            <a:spAutoFit/>
          </a:bodyPr>
          <a:lstStyle/>
          <a:p>
            <a:pPr algn="just"/>
            <a:r>
              <a:rPr lang="en-US" sz="2000" dirty="0">
                <a:solidFill>
                  <a:schemeClr val="tx1">
                    <a:lumMod val="65000"/>
                    <a:lumOff val="35000"/>
                  </a:schemeClr>
                </a:solidFill>
                <a:latin typeface="Arial" panose="020B0604020202020204" pitchFamily="34" charset="0"/>
                <a:cs typeface="Arial" panose="020B0604020202020204" pitchFamily="34" charset="0"/>
              </a:rPr>
              <a:t>Figure</a:t>
            </a:r>
            <a:r>
              <a:rPr lang="zh-CN" altLang="en-US" sz="20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5. </a:t>
            </a:r>
            <a:r>
              <a:rPr lang="en-GB" sz="2000" b="0" i="0" dirty="0">
                <a:solidFill>
                  <a:schemeClr val="tx1">
                    <a:lumMod val="65000"/>
                    <a:lumOff val="35000"/>
                  </a:schemeClr>
                </a:solidFill>
                <a:effectLst/>
                <a:latin typeface="Arial" panose="020B0604020202020204" pitchFamily="34" charset="0"/>
                <a:cs typeface="Arial" panose="020B0604020202020204" pitchFamily="34" charset="0"/>
              </a:rPr>
              <a:t>Overview of DAS detections. Each detection represents a time window of 25.6 s. Event classes are color-coded (legend).</a:t>
            </a:r>
            <a:endParaRPr lang="en-CH"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03" name="TextBox 1102">
            <a:extLst>
              <a:ext uri="{FF2B5EF4-FFF2-40B4-BE49-F238E27FC236}">
                <a16:creationId xmlns:a16="http://schemas.microsoft.com/office/drawing/2014/main" id="{3672FE86-C042-4A0F-DB97-91FB05136996}"/>
              </a:ext>
            </a:extLst>
          </p:cNvPr>
          <p:cNvSpPr txBox="1"/>
          <p:nvPr/>
        </p:nvSpPr>
        <p:spPr>
          <a:xfrm>
            <a:off x="3072360" y="23263869"/>
            <a:ext cx="3640322" cy="584775"/>
          </a:xfrm>
          <a:prstGeom prst="rect">
            <a:avLst/>
          </a:prstGeom>
          <a:noFill/>
        </p:spPr>
        <p:txBody>
          <a:bodyPr wrap="square">
            <a:spAutoFit/>
          </a:bodyPr>
          <a:lstStyle/>
          <a:p>
            <a:r>
              <a:rPr lang="en-US" sz="3200" b="1" dirty="0">
                <a:latin typeface="Arial" panose="020B0604020202020204" pitchFamily="34" charset="0"/>
                <a:ea typeface="Helvetica Neue" panose="02000503000000020004" pitchFamily="2" charset="0"/>
                <a:cs typeface="Arial" panose="020B0604020202020204" pitchFamily="34" charset="0"/>
              </a:rPr>
              <a:t>Diurnal Pattern</a:t>
            </a:r>
            <a:endParaRPr lang="en-CN" sz="3200" dirty="0"/>
          </a:p>
        </p:txBody>
      </p:sp>
      <p:sp>
        <p:nvSpPr>
          <p:cNvPr id="1100" name="TextBox 1099">
            <a:extLst>
              <a:ext uri="{FF2B5EF4-FFF2-40B4-BE49-F238E27FC236}">
                <a16:creationId xmlns:a16="http://schemas.microsoft.com/office/drawing/2014/main" id="{D8BAB236-EB77-EDA1-EABB-7EDECCD05724}"/>
              </a:ext>
            </a:extLst>
          </p:cNvPr>
          <p:cNvSpPr txBox="1"/>
          <p:nvPr/>
        </p:nvSpPr>
        <p:spPr>
          <a:xfrm>
            <a:off x="43103624" y="21773425"/>
            <a:ext cx="7813555" cy="8002191"/>
          </a:xfrm>
          <a:prstGeom prst="rect">
            <a:avLst/>
          </a:prstGeom>
          <a:solidFill>
            <a:schemeClr val="accent5">
              <a:lumMod val="75000"/>
              <a:alpha val="23000"/>
            </a:schemeClr>
          </a:solidFill>
        </p:spPr>
        <p:style>
          <a:lnRef idx="2">
            <a:schemeClr val="accent3"/>
          </a:lnRef>
          <a:fillRef idx="1">
            <a:schemeClr val="lt1"/>
          </a:fillRef>
          <a:effectRef idx="0">
            <a:schemeClr val="accent3"/>
          </a:effectRef>
          <a:fontRef idx="minor">
            <a:schemeClr val="dk1"/>
          </a:fontRef>
        </p:style>
        <p:txBody>
          <a:bodyPr wrap="square">
            <a:spAutoFit/>
          </a:bodyPr>
          <a:lstStyle/>
          <a:p>
            <a:pPr marL="571500" indent="-571500">
              <a:lnSpc>
                <a:spcPct val="150000"/>
              </a:lnSpc>
              <a:buFont typeface="Wingdings" pitchFamily="2" charset="2"/>
              <a:buChar char="Ø"/>
            </a:pPr>
            <a:r>
              <a:rPr lang="en-GB" sz="3200" b="1" dirty="0">
                <a:latin typeface="Arial" panose="020B0604020202020204" pitchFamily="34" charset="0"/>
                <a:cs typeface="Arial" panose="020B0604020202020204" pitchFamily="34" charset="0"/>
              </a:rPr>
              <a:t>Take home message:</a:t>
            </a:r>
          </a:p>
          <a:p>
            <a:pPr marL="1028700" lvl="1"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Machine learning revolutionizes rock-slope failure detection by capitalizing on the spatial-temporal information within DAS records.</a:t>
            </a:r>
          </a:p>
          <a:p>
            <a:pPr marL="1028700" lvl="1" indent="-5715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Our algorithm provides early warnings of major collapses by analysing detection number changes.</a:t>
            </a:r>
          </a:p>
          <a:p>
            <a:pPr marL="1028700" lvl="1" indent="-5715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Key dependencies of our model include event size and SNR, with interfering waves from traffic presenting a significant challenge.</a:t>
            </a:r>
          </a:p>
          <a:p>
            <a:pPr marL="1028700" lvl="1" indent="-5715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This approach advances continuous real-time hazard monitoring, especially </a:t>
            </a:r>
            <a:r>
              <a:rPr lang="en-US" sz="2800" b="0" i="0" dirty="0">
                <a:solidFill>
                  <a:srgbClr val="0D0D0D"/>
                </a:solidFill>
                <a:effectLst/>
                <a:latin typeface="Arial" panose="020B0604020202020204" pitchFamily="34" charset="0"/>
                <a:cs typeface="Arial" panose="020B0604020202020204" pitchFamily="34" charset="0"/>
              </a:rPr>
              <a:t>in the presence of interfering waves from noisy DAS data</a:t>
            </a:r>
            <a:endParaRPr lang="en-GB" sz="2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64A811D-3D13-85B9-6D4B-BCD733EED285}"/>
              </a:ext>
            </a:extLst>
          </p:cNvPr>
          <p:cNvSpPr txBox="1"/>
          <p:nvPr/>
        </p:nvSpPr>
        <p:spPr>
          <a:xfrm>
            <a:off x="42976800" y="30366831"/>
            <a:ext cx="7947786" cy="2246769"/>
          </a:xfrm>
          <a:prstGeom prst="rect">
            <a:avLst/>
          </a:prstGeom>
          <a:noFill/>
        </p:spPr>
        <p:txBody>
          <a:bodyPr wrap="square">
            <a:spAutoFit/>
          </a:bodyPr>
          <a:lstStyle/>
          <a:p>
            <a:r>
              <a:rPr lang="en-GB" sz="1400" b="1" i="0" dirty="0">
                <a:effectLst/>
                <a:latin typeface="Arial" panose="020B0604020202020204" pitchFamily="34" charset="0"/>
                <a:cs typeface="Arial" panose="020B0604020202020204" pitchFamily="34" charset="0"/>
              </a:rPr>
              <a:t>References: </a:t>
            </a:r>
          </a:p>
          <a:p>
            <a:r>
              <a:rPr lang="en-GB" sz="1400" b="0" i="0" dirty="0">
                <a:solidFill>
                  <a:schemeClr val="tx1">
                    <a:lumMod val="65000"/>
                    <a:lumOff val="35000"/>
                  </a:schemeClr>
                </a:solidFill>
                <a:effectLst/>
                <a:latin typeface="Arial" panose="020B0604020202020204" pitchFamily="34" charset="0"/>
                <a:cs typeface="Arial" panose="020B0604020202020204" pitchFamily="34" charset="0"/>
              </a:rPr>
              <a:t>[1] Welch, P. (1967). The use of fast </a:t>
            </a:r>
            <a:r>
              <a:rPr lang="en-GB" sz="1400" b="0" i="0" dirty="0" err="1">
                <a:solidFill>
                  <a:schemeClr val="tx1">
                    <a:lumMod val="65000"/>
                    <a:lumOff val="35000"/>
                  </a:schemeClr>
                </a:solidFill>
                <a:effectLst/>
                <a:latin typeface="Arial" panose="020B0604020202020204" pitchFamily="34" charset="0"/>
                <a:cs typeface="Arial" panose="020B0604020202020204" pitchFamily="34" charset="0"/>
              </a:rPr>
              <a:t>fourier</a:t>
            </a:r>
            <a:r>
              <a:rPr lang="en-GB" sz="1400" b="0" i="0" dirty="0">
                <a:solidFill>
                  <a:schemeClr val="tx1">
                    <a:lumMod val="65000"/>
                    <a:lumOff val="35000"/>
                  </a:schemeClr>
                </a:solidFill>
                <a:effectLst/>
                <a:latin typeface="Arial" panose="020B0604020202020204" pitchFamily="34" charset="0"/>
                <a:cs typeface="Arial" panose="020B0604020202020204" pitchFamily="34" charset="0"/>
              </a:rPr>
              <a:t> transform for the estimation of power spectra: A method based on time averaging over short, modified periodograms. </a:t>
            </a:r>
            <a:r>
              <a:rPr lang="en-GB" sz="1400" b="0" i="1" dirty="0">
                <a:solidFill>
                  <a:schemeClr val="tx1">
                    <a:lumMod val="65000"/>
                    <a:lumOff val="35000"/>
                  </a:schemeClr>
                </a:solidFill>
                <a:effectLst/>
                <a:latin typeface="Arial" panose="020B0604020202020204" pitchFamily="34" charset="0"/>
                <a:cs typeface="Arial" panose="020B0604020202020204" pitchFamily="34" charset="0"/>
              </a:rPr>
              <a:t>IEEE Transactions on Audio and Electroacoustics</a:t>
            </a:r>
            <a:r>
              <a:rPr lang="en-GB" sz="1400" b="0" i="0" dirty="0">
                <a:solidFill>
                  <a:schemeClr val="tx1">
                    <a:lumMod val="65000"/>
                    <a:lumOff val="35000"/>
                  </a:schemeClr>
                </a:solidFill>
                <a:effectLst/>
                <a:latin typeface="Arial" panose="020B0604020202020204" pitchFamily="34" charset="0"/>
                <a:cs typeface="Arial" panose="020B0604020202020204" pitchFamily="34" charset="0"/>
              </a:rPr>
              <a:t>, </a:t>
            </a:r>
            <a:r>
              <a:rPr lang="en-GB" sz="1400" b="0" i="1" dirty="0">
                <a:solidFill>
                  <a:schemeClr val="tx1">
                    <a:lumMod val="65000"/>
                    <a:lumOff val="35000"/>
                  </a:schemeClr>
                </a:solidFill>
                <a:effectLst/>
                <a:latin typeface="Arial" panose="020B0604020202020204" pitchFamily="34" charset="0"/>
                <a:cs typeface="Arial" panose="020B0604020202020204" pitchFamily="34" charset="0"/>
              </a:rPr>
              <a:t>15 (2), 70-73</a:t>
            </a:r>
            <a:r>
              <a:rPr lang="en-GB" sz="1400" b="0" i="0" dirty="0">
                <a:solidFill>
                  <a:schemeClr val="tx1">
                    <a:lumMod val="65000"/>
                    <a:lumOff val="35000"/>
                  </a:schemeClr>
                </a:solidFill>
                <a:effectLst/>
                <a:latin typeface="Arial" panose="020B0604020202020204" pitchFamily="34" charset="0"/>
                <a:cs typeface="Arial" panose="020B0604020202020204" pitchFamily="34" charset="0"/>
              </a:rPr>
              <a:t>. </a:t>
            </a:r>
            <a:r>
              <a:rPr lang="en-GB" sz="1400" b="0" i="0" dirty="0" err="1">
                <a:solidFill>
                  <a:schemeClr val="tx1">
                    <a:lumMod val="65000"/>
                    <a:lumOff val="35000"/>
                  </a:schemeClr>
                </a:solidFill>
                <a:effectLst/>
                <a:latin typeface="Arial" panose="020B0604020202020204" pitchFamily="34" charset="0"/>
                <a:cs typeface="Arial" panose="020B0604020202020204" pitchFamily="34" charset="0"/>
              </a:rPr>
              <a:t>doi</a:t>
            </a:r>
            <a:r>
              <a:rPr lang="en-GB" sz="1400" b="0" i="0" dirty="0">
                <a:solidFill>
                  <a:schemeClr val="tx1">
                    <a:lumMod val="65000"/>
                    <a:lumOff val="35000"/>
                  </a:schemeClr>
                </a:solidFill>
                <a:effectLst/>
                <a:latin typeface="Arial" panose="020B0604020202020204" pitchFamily="34" charset="0"/>
                <a:cs typeface="Arial" panose="020B0604020202020204" pitchFamily="34" charset="0"/>
              </a:rPr>
              <a:t>: 10.1109/TAU.1967.1161901</a:t>
            </a:r>
          </a:p>
          <a:p>
            <a:r>
              <a:rPr lang="en-GB" sz="1400" dirty="0">
                <a:solidFill>
                  <a:schemeClr val="tx1">
                    <a:lumMod val="65000"/>
                    <a:lumOff val="35000"/>
                  </a:schemeClr>
                </a:solidFill>
                <a:latin typeface="Arial" panose="020B0604020202020204" pitchFamily="34" charset="0"/>
                <a:cs typeface="Arial" panose="020B0604020202020204" pitchFamily="34" charset="0"/>
              </a:rPr>
              <a:t>[2] van den Oord, A., </a:t>
            </a:r>
            <a:r>
              <a:rPr lang="en-GB" sz="1400" dirty="0" err="1">
                <a:solidFill>
                  <a:schemeClr val="tx1">
                    <a:lumMod val="65000"/>
                    <a:lumOff val="35000"/>
                  </a:schemeClr>
                </a:solidFill>
                <a:latin typeface="Arial" panose="020B0604020202020204" pitchFamily="34" charset="0"/>
                <a:cs typeface="Arial" panose="020B0604020202020204" pitchFamily="34" charset="0"/>
              </a:rPr>
              <a:t>Vinyals</a:t>
            </a:r>
            <a:r>
              <a:rPr lang="en-GB" sz="1400" dirty="0">
                <a:solidFill>
                  <a:schemeClr val="tx1">
                    <a:lumMod val="65000"/>
                    <a:lumOff val="35000"/>
                  </a:schemeClr>
                </a:solidFill>
                <a:latin typeface="Arial" panose="020B0604020202020204" pitchFamily="34" charset="0"/>
                <a:cs typeface="Arial" panose="020B0604020202020204" pitchFamily="34" charset="0"/>
              </a:rPr>
              <a:t>, O., &amp; </a:t>
            </a:r>
            <a:r>
              <a:rPr lang="en-GB" sz="1400" dirty="0" err="1">
                <a:solidFill>
                  <a:schemeClr val="tx1">
                    <a:lumMod val="65000"/>
                    <a:lumOff val="35000"/>
                  </a:schemeClr>
                </a:solidFill>
                <a:latin typeface="Arial" panose="020B0604020202020204" pitchFamily="34" charset="0"/>
                <a:cs typeface="Arial" panose="020B0604020202020204" pitchFamily="34" charset="0"/>
              </a:rPr>
              <a:t>Kavukcuoglu</a:t>
            </a:r>
            <a:r>
              <a:rPr lang="en-GB" sz="1400" dirty="0">
                <a:solidFill>
                  <a:schemeClr val="tx1">
                    <a:lumMod val="65000"/>
                    <a:lumOff val="35000"/>
                  </a:schemeClr>
                </a:solidFill>
                <a:latin typeface="Arial" panose="020B0604020202020204" pitchFamily="34" charset="0"/>
                <a:cs typeface="Arial" panose="020B0604020202020204" pitchFamily="34" charset="0"/>
              </a:rPr>
              <a:t>, K. (2017). Neural discrete learning. </a:t>
            </a:r>
            <a:r>
              <a:rPr lang="en-GB" sz="1400" i="1" dirty="0">
                <a:solidFill>
                  <a:schemeClr val="tx1">
                    <a:lumMod val="65000"/>
                    <a:lumOff val="35000"/>
                  </a:schemeClr>
                </a:solidFill>
                <a:latin typeface="Arial" panose="020B0604020202020204" pitchFamily="34" charset="0"/>
                <a:cs typeface="Arial" panose="020B0604020202020204" pitchFamily="34" charset="0"/>
              </a:rPr>
              <a:t>In Proceedings of the 31st international conference on neural information processing systems (p. 6309–6318)</a:t>
            </a:r>
            <a:r>
              <a:rPr lang="en-GB" sz="1400" dirty="0">
                <a:solidFill>
                  <a:schemeClr val="tx1">
                    <a:lumMod val="65000"/>
                    <a:lumOff val="35000"/>
                  </a:schemeClr>
                </a:solidFill>
                <a:latin typeface="Arial" panose="020B0604020202020204" pitchFamily="34" charset="0"/>
                <a:cs typeface="Arial" panose="020B0604020202020204" pitchFamily="34" charset="0"/>
              </a:rPr>
              <a:t>. Red Hook, NY, USA: Curran Associates Inc. </a:t>
            </a:r>
          </a:p>
          <a:p>
            <a:r>
              <a:rPr lang="en-GB" sz="1400" dirty="0">
                <a:solidFill>
                  <a:schemeClr val="tx1">
                    <a:lumMod val="65000"/>
                    <a:lumOff val="35000"/>
                  </a:schemeClr>
                </a:solidFill>
                <a:latin typeface="Arial" panose="020B0604020202020204" pitchFamily="34" charset="0"/>
                <a:cs typeface="Arial" panose="020B0604020202020204" pitchFamily="34" charset="0"/>
              </a:rPr>
              <a:t>[3] Chen, T., &amp; </a:t>
            </a:r>
            <a:r>
              <a:rPr lang="en-GB" sz="1400" dirty="0" err="1">
                <a:solidFill>
                  <a:schemeClr val="tx1">
                    <a:lumMod val="65000"/>
                    <a:lumOff val="35000"/>
                  </a:schemeClr>
                </a:solidFill>
                <a:latin typeface="Arial" panose="020B0604020202020204" pitchFamily="34" charset="0"/>
                <a:cs typeface="Arial" panose="020B0604020202020204" pitchFamily="34" charset="0"/>
              </a:rPr>
              <a:t>Guestrin</a:t>
            </a:r>
            <a:r>
              <a:rPr lang="en-GB" sz="1400" dirty="0">
                <a:solidFill>
                  <a:schemeClr val="tx1">
                    <a:lumMod val="65000"/>
                    <a:lumOff val="35000"/>
                  </a:schemeClr>
                </a:solidFill>
                <a:latin typeface="Arial" panose="020B0604020202020204" pitchFamily="34" charset="0"/>
                <a:cs typeface="Arial" panose="020B0604020202020204" pitchFamily="34" charset="0"/>
              </a:rPr>
              <a:t>, C. (2016). </a:t>
            </a:r>
            <a:r>
              <a:rPr lang="en-GB" sz="1400" dirty="0" err="1">
                <a:solidFill>
                  <a:schemeClr val="tx1">
                    <a:lumMod val="65000"/>
                    <a:lumOff val="35000"/>
                  </a:schemeClr>
                </a:solidFill>
                <a:latin typeface="Arial" panose="020B0604020202020204" pitchFamily="34" charset="0"/>
                <a:cs typeface="Arial" panose="020B0604020202020204" pitchFamily="34" charset="0"/>
              </a:rPr>
              <a:t>Xgboost</a:t>
            </a:r>
            <a:r>
              <a:rPr lang="en-GB" sz="1400" dirty="0">
                <a:solidFill>
                  <a:schemeClr val="tx1">
                    <a:lumMod val="65000"/>
                    <a:lumOff val="35000"/>
                  </a:schemeClr>
                </a:solidFill>
                <a:latin typeface="Arial" panose="020B0604020202020204" pitchFamily="34" charset="0"/>
                <a:cs typeface="Arial" panose="020B0604020202020204" pitchFamily="34" charset="0"/>
              </a:rPr>
              <a:t>: A scalable tree boosting system. </a:t>
            </a:r>
            <a:r>
              <a:rPr lang="en-GB" sz="1400" i="1" dirty="0">
                <a:solidFill>
                  <a:schemeClr val="tx1">
                    <a:lumMod val="65000"/>
                    <a:lumOff val="35000"/>
                  </a:schemeClr>
                </a:solidFill>
                <a:latin typeface="Arial" panose="020B0604020202020204" pitchFamily="34" charset="0"/>
                <a:cs typeface="Arial" panose="020B0604020202020204" pitchFamily="34" charset="0"/>
              </a:rPr>
              <a:t>In Proceedings of the 22nd </a:t>
            </a:r>
            <a:r>
              <a:rPr lang="en-GB" sz="1400" i="1" dirty="0" err="1">
                <a:solidFill>
                  <a:schemeClr val="tx1">
                    <a:lumMod val="65000"/>
                    <a:lumOff val="35000"/>
                  </a:schemeClr>
                </a:solidFill>
                <a:latin typeface="Arial" panose="020B0604020202020204" pitchFamily="34" charset="0"/>
                <a:cs typeface="Arial" panose="020B0604020202020204" pitchFamily="34" charset="0"/>
              </a:rPr>
              <a:t>acm</a:t>
            </a:r>
            <a:r>
              <a:rPr lang="en-GB" sz="1400" i="1" dirty="0">
                <a:solidFill>
                  <a:schemeClr val="tx1">
                    <a:lumMod val="65000"/>
                    <a:lumOff val="35000"/>
                  </a:schemeClr>
                </a:solidFill>
                <a:latin typeface="Arial" panose="020B0604020202020204" pitchFamily="34" charset="0"/>
                <a:cs typeface="Arial" panose="020B0604020202020204" pitchFamily="34" charset="0"/>
              </a:rPr>
              <a:t> </a:t>
            </a:r>
            <a:r>
              <a:rPr lang="en-GB" sz="1400" i="1" dirty="0" err="1">
                <a:solidFill>
                  <a:schemeClr val="tx1">
                    <a:lumMod val="65000"/>
                    <a:lumOff val="35000"/>
                  </a:schemeClr>
                </a:solidFill>
                <a:latin typeface="Arial" panose="020B0604020202020204" pitchFamily="34" charset="0"/>
                <a:cs typeface="Arial" panose="020B0604020202020204" pitchFamily="34" charset="0"/>
              </a:rPr>
              <a:t>sigkdd</a:t>
            </a:r>
            <a:r>
              <a:rPr lang="en-GB" sz="1400" i="1" dirty="0">
                <a:solidFill>
                  <a:schemeClr val="tx1">
                    <a:lumMod val="65000"/>
                    <a:lumOff val="35000"/>
                  </a:schemeClr>
                </a:solidFill>
                <a:latin typeface="Arial" panose="020B0604020202020204" pitchFamily="34" charset="0"/>
                <a:cs typeface="Arial" panose="020B0604020202020204" pitchFamily="34" charset="0"/>
              </a:rPr>
              <a:t> international conference on knowledge discovery and data mining (p. 785–794). </a:t>
            </a:r>
            <a:r>
              <a:rPr lang="en-GB" sz="1400" dirty="0">
                <a:solidFill>
                  <a:schemeClr val="tx1">
                    <a:lumMod val="65000"/>
                    <a:lumOff val="35000"/>
                  </a:schemeClr>
                </a:solidFill>
                <a:latin typeface="Arial" panose="020B0604020202020204" pitchFamily="34" charset="0"/>
                <a:cs typeface="Arial" panose="020B0604020202020204" pitchFamily="34" charset="0"/>
              </a:rPr>
              <a:t>New York, NY, USA: Association for Computing Machinery. </a:t>
            </a:r>
            <a:r>
              <a:rPr lang="en-GB" sz="1400" dirty="0" err="1">
                <a:solidFill>
                  <a:schemeClr val="tx1">
                    <a:lumMod val="65000"/>
                    <a:lumOff val="35000"/>
                  </a:schemeClr>
                </a:solidFill>
                <a:latin typeface="Arial" panose="020B0604020202020204" pitchFamily="34" charset="0"/>
                <a:cs typeface="Arial" panose="020B0604020202020204" pitchFamily="34" charset="0"/>
              </a:rPr>
              <a:t>doi</a:t>
            </a:r>
            <a:r>
              <a:rPr lang="en-GB" sz="1400" dirty="0">
                <a:solidFill>
                  <a:schemeClr val="tx1">
                    <a:lumMod val="65000"/>
                    <a:lumOff val="35000"/>
                  </a:schemeClr>
                </a:solidFill>
                <a:latin typeface="Arial" panose="020B0604020202020204" pitchFamily="34" charset="0"/>
                <a:cs typeface="Arial" panose="020B0604020202020204" pitchFamily="34" charset="0"/>
              </a:rPr>
              <a:t>: 10.1145/2939672.2939785</a:t>
            </a:r>
            <a:endParaRPr lang="en-CH" sz="1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174BF494-432D-A446-5C26-F98A8887176F}"/>
              </a:ext>
            </a:extLst>
          </p:cNvPr>
          <p:cNvPicPr>
            <a:picLocks noChangeAspect="1"/>
          </p:cNvPicPr>
          <p:nvPr/>
        </p:nvPicPr>
        <p:blipFill>
          <a:blip r:embed="rId37"/>
          <a:stretch>
            <a:fillRect/>
          </a:stretch>
        </p:blipFill>
        <p:spPr>
          <a:xfrm>
            <a:off x="13335281" y="16253932"/>
            <a:ext cx="9143719" cy="4251600"/>
          </a:xfrm>
          <a:prstGeom prst="rect">
            <a:avLst/>
          </a:prstGeom>
        </p:spPr>
      </p:pic>
      <p:sp>
        <p:nvSpPr>
          <p:cNvPr id="1095" name="TextBox 1094">
            <a:extLst>
              <a:ext uri="{FF2B5EF4-FFF2-40B4-BE49-F238E27FC236}">
                <a16:creationId xmlns:a16="http://schemas.microsoft.com/office/drawing/2014/main" id="{CFD38AE2-CE1C-A193-F42A-E8AE8D87E3AB}"/>
              </a:ext>
            </a:extLst>
          </p:cNvPr>
          <p:cNvSpPr txBox="1"/>
          <p:nvPr/>
        </p:nvSpPr>
        <p:spPr>
          <a:xfrm>
            <a:off x="14601512" y="19191600"/>
            <a:ext cx="936000" cy="432000"/>
          </a:xfrm>
          <a:prstGeom prst="rect">
            <a:avLst/>
          </a:prstGeom>
          <a:noFill/>
          <a:ln w="38100">
            <a:solidFill>
              <a:schemeClr val="bg1"/>
            </a:solidFill>
          </a:ln>
          <a:effectLst>
            <a:outerShdw blurRad="50800" dist="38100" dir="8100000" algn="tr" rotWithShape="0">
              <a:prstClr val="black">
                <a:alpha val="40000"/>
              </a:prstClr>
            </a:outerShdw>
          </a:effectLst>
        </p:spPr>
        <p:txBody>
          <a:bodyPr wrap="square">
            <a:spAutoFit/>
          </a:bodyPr>
          <a:lstStyle/>
          <a:p>
            <a:r>
              <a:rPr lang="en-US" sz="2800" b="1" dirty="0">
                <a:solidFill>
                  <a:schemeClr val="bg1"/>
                </a:solidFill>
                <a:latin typeface="Arial" panose="020B0604020202020204" pitchFamily="34" charset="0"/>
                <a:ea typeface="Helvetica Neue" panose="02000503000000020004" pitchFamily="2" charset="0"/>
                <a:cs typeface="Arial" panose="020B0604020202020204" pitchFamily="34" charset="0"/>
              </a:rPr>
              <a:t>DAS</a:t>
            </a:r>
            <a:endParaRPr lang="en-CN" sz="2800" dirty="0">
              <a:solidFill>
                <a:schemeClr val="bg1"/>
              </a:solidFill>
            </a:endParaRPr>
          </a:p>
        </p:txBody>
      </p:sp>
      <p:sp>
        <p:nvSpPr>
          <p:cNvPr id="1111" name="TextBox 1110">
            <a:extLst>
              <a:ext uri="{FF2B5EF4-FFF2-40B4-BE49-F238E27FC236}">
                <a16:creationId xmlns:a16="http://schemas.microsoft.com/office/drawing/2014/main" id="{A41D9CFE-EF4D-F0FF-F458-792A75783934}"/>
              </a:ext>
            </a:extLst>
          </p:cNvPr>
          <p:cNvSpPr txBox="1"/>
          <p:nvPr/>
        </p:nvSpPr>
        <p:spPr>
          <a:xfrm>
            <a:off x="13487401" y="20497800"/>
            <a:ext cx="8229600" cy="707886"/>
          </a:xfrm>
          <a:prstGeom prst="rect">
            <a:avLst/>
          </a:prstGeom>
          <a:noFill/>
        </p:spPr>
        <p:txBody>
          <a:bodyPr wrap="square">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Figure</a:t>
            </a:r>
            <a:r>
              <a:rPr lang="zh-CN" altLang="en-US" sz="20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2. Fourier spectrogram and waveform at Ch510 over 5-second windows around the major collapse.</a:t>
            </a:r>
            <a:endParaRPr lang="en-CH"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65B388C-020C-0F5E-CECC-19A31783EA48}"/>
              </a:ext>
            </a:extLst>
          </p:cNvPr>
          <p:cNvSpPr/>
          <p:nvPr/>
        </p:nvSpPr>
        <p:spPr>
          <a:xfrm>
            <a:off x="2539200" y="23796600"/>
            <a:ext cx="1690092" cy="6912000"/>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Rectangle 35">
            <a:extLst>
              <a:ext uri="{FF2B5EF4-FFF2-40B4-BE49-F238E27FC236}">
                <a16:creationId xmlns:a16="http://schemas.microsoft.com/office/drawing/2014/main" id="{714F6B46-5E71-F8B0-E78A-1813E35F886E}"/>
              </a:ext>
            </a:extLst>
          </p:cNvPr>
          <p:cNvSpPr/>
          <p:nvPr/>
        </p:nvSpPr>
        <p:spPr>
          <a:xfrm>
            <a:off x="4229292" y="23796000"/>
            <a:ext cx="4742788" cy="6912000"/>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Rectangle 39">
            <a:extLst>
              <a:ext uri="{FF2B5EF4-FFF2-40B4-BE49-F238E27FC236}">
                <a16:creationId xmlns:a16="http://schemas.microsoft.com/office/drawing/2014/main" id="{6B42970D-DB4F-127C-CE78-2A69E12C58C3}"/>
              </a:ext>
            </a:extLst>
          </p:cNvPr>
          <p:cNvSpPr/>
          <p:nvPr/>
        </p:nvSpPr>
        <p:spPr>
          <a:xfrm>
            <a:off x="8953814" y="23796000"/>
            <a:ext cx="1942786" cy="6912000"/>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ectangle 40">
            <a:extLst>
              <a:ext uri="{FF2B5EF4-FFF2-40B4-BE49-F238E27FC236}">
                <a16:creationId xmlns:a16="http://schemas.microsoft.com/office/drawing/2014/main" id="{AD805C5F-B02F-879F-D63A-EBA6B1445748}"/>
              </a:ext>
            </a:extLst>
          </p:cNvPr>
          <p:cNvSpPr/>
          <p:nvPr/>
        </p:nvSpPr>
        <p:spPr>
          <a:xfrm>
            <a:off x="9638166" y="28296000"/>
            <a:ext cx="1029834" cy="28800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CH"/>
          </a:p>
        </p:txBody>
      </p:sp>
      <p:sp>
        <p:nvSpPr>
          <p:cNvPr id="1060" name="TextBox 1059">
            <a:extLst>
              <a:ext uri="{FF2B5EF4-FFF2-40B4-BE49-F238E27FC236}">
                <a16:creationId xmlns:a16="http://schemas.microsoft.com/office/drawing/2014/main" id="{A5159475-EA1F-FD83-CA4F-F11F2A9772A1}"/>
              </a:ext>
            </a:extLst>
          </p:cNvPr>
          <p:cNvSpPr txBox="1"/>
          <p:nvPr/>
        </p:nvSpPr>
        <p:spPr>
          <a:xfrm>
            <a:off x="27051000" y="25473321"/>
            <a:ext cx="7336052" cy="2246769"/>
          </a:xfrm>
          <a:prstGeom prst="rect">
            <a:avLst/>
          </a:prstGeom>
          <a:noFill/>
        </p:spPr>
        <p:txBody>
          <a:bodyPr wrap="square">
            <a:spAutoFit/>
          </a:bodyPr>
          <a:lstStyle/>
          <a:p>
            <a:r>
              <a:rPr lang="en-US" sz="2800" b="1" dirty="0">
                <a:latin typeface="Arial" panose="020B0604020202020204" pitchFamily="34" charset="0"/>
                <a:ea typeface="Helvetica Neue" panose="02000503000000020004" pitchFamily="2" charset="0"/>
                <a:cs typeface="Arial" panose="020B0604020202020204" pitchFamily="34" charset="0"/>
              </a:rPr>
              <a:t>*Positive: </a:t>
            </a:r>
            <a:r>
              <a:rPr lang="en-GB" sz="2800" b="0" i="0" dirty="0">
                <a:solidFill>
                  <a:srgbClr val="0D0D0D"/>
                </a:solidFill>
                <a:effectLst/>
                <a:latin typeface="Arial" panose="020B0604020202020204" pitchFamily="34" charset="0"/>
                <a:ea typeface="Helvetica Neue" panose="02000503000000020004" pitchFamily="2" charset="0"/>
                <a:cs typeface="Arial" panose="020B0604020202020204" pitchFamily="34" charset="0"/>
              </a:rPr>
              <a:t>The radar detection windows were extended by 1 minute on two sides. This holds true when a DAS detection overlaps with a radar detection. One radar event can correspond to multiple DAS detections. </a:t>
            </a:r>
          </a:p>
        </p:txBody>
      </p:sp>
      <p:sp>
        <p:nvSpPr>
          <p:cNvPr id="1061" name="TextBox 1060">
            <a:extLst>
              <a:ext uri="{FF2B5EF4-FFF2-40B4-BE49-F238E27FC236}">
                <a16:creationId xmlns:a16="http://schemas.microsoft.com/office/drawing/2014/main" id="{BD463264-F560-F4D1-B0C9-6645D09093C6}"/>
              </a:ext>
            </a:extLst>
          </p:cNvPr>
          <p:cNvSpPr txBox="1"/>
          <p:nvPr/>
        </p:nvSpPr>
        <p:spPr>
          <a:xfrm>
            <a:off x="27230414" y="29245961"/>
            <a:ext cx="7519897" cy="1600438"/>
          </a:xfrm>
          <a:prstGeom prst="rect">
            <a:avLst/>
          </a:prstGeom>
          <a:noFill/>
          <a:ln>
            <a:noFill/>
            <a:prstDash val="lgDash"/>
          </a:ln>
        </p:spPr>
        <p:txBody>
          <a:bodyPr wrap="square">
            <a:spAutoFit/>
          </a:bodyPr>
          <a:lstStyle/>
          <a:p>
            <a:pPr>
              <a:lnSpc>
                <a:spcPct val="150000"/>
              </a:lnSpc>
            </a:pPr>
            <a:r>
              <a:rPr lang="en-US" sz="2800" b="1" dirty="0">
                <a:latin typeface="Arial" panose="020B0604020202020204" pitchFamily="34" charset="0"/>
                <a:ea typeface="Helvetica Neue" panose="02000503000000020004" pitchFamily="2" charset="0"/>
                <a:cs typeface="Arial" panose="020B0604020202020204" pitchFamily="34" charset="0"/>
              </a:rPr>
              <a:t>Mislabeled rock-slope failures:</a:t>
            </a:r>
          </a:p>
          <a:p>
            <a:r>
              <a:rPr lang="en-US" sz="2800" b="1" dirty="0">
                <a:latin typeface="Arial" panose="020B0604020202020204" pitchFamily="34" charset="0"/>
                <a:ea typeface="Helvetica Neue" panose="02000503000000020004" pitchFamily="2" charset="0"/>
                <a:cs typeface="Arial" panose="020B0604020202020204" pitchFamily="34" charset="0"/>
              </a:rPr>
              <a:t>C1 22% </a:t>
            </a:r>
            <a:r>
              <a:rPr lang="en-US" sz="2800" dirty="0">
                <a:latin typeface="Arial" panose="020B0604020202020204" pitchFamily="34" charset="0"/>
                <a:ea typeface="Helvetica Neue" panose="02000503000000020004" pitchFamily="2" charset="0"/>
                <a:cs typeface="Arial" panose="020B0604020202020204" pitchFamily="34" charset="0"/>
              </a:rPr>
              <a:t>Event Magnitude</a:t>
            </a:r>
            <a:endParaRPr lang="en-US" sz="2800" b="1"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endParaRPr>
          </a:p>
          <a:p>
            <a:r>
              <a:rPr lang="en-US" sz="2800" b="1" dirty="0">
                <a:latin typeface="Arial" panose="020B0604020202020204" pitchFamily="34" charset="0"/>
                <a:ea typeface="Helvetica Neue" panose="02000503000000020004" pitchFamily="2" charset="0"/>
                <a:cs typeface="Arial" panose="020B0604020202020204" pitchFamily="34" charset="0"/>
              </a:rPr>
              <a:t>C0 65% </a:t>
            </a:r>
            <a:r>
              <a:rPr lang="en-US" sz="2800" dirty="0">
                <a:latin typeface="Arial" panose="020B0604020202020204" pitchFamily="34" charset="0"/>
                <a:ea typeface="Helvetica Neue" panose="02000503000000020004" pitchFamily="2" charset="0"/>
                <a:cs typeface="Arial" panose="020B0604020202020204" pitchFamily="34" charset="0"/>
              </a:rPr>
              <a:t>Signal to Noise Ratio </a:t>
            </a:r>
          </a:p>
        </p:txBody>
      </p:sp>
      <p:sp>
        <p:nvSpPr>
          <p:cNvPr id="1074" name="TextBox 1073">
            <a:extLst>
              <a:ext uri="{FF2B5EF4-FFF2-40B4-BE49-F238E27FC236}">
                <a16:creationId xmlns:a16="http://schemas.microsoft.com/office/drawing/2014/main" id="{E87E5E51-52A8-6164-18F9-0D6C7B174858}"/>
              </a:ext>
            </a:extLst>
          </p:cNvPr>
          <p:cNvSpPr txBox="1"/>
          <p:nvPr/>
        </p:nvSpPr>
        <p:spPr>
          <a:xfrm>
            <a:off x="27199934" y="27895012"/>
            <a:ext cx="6342923" cy="1384995"/>
          </a:xfrm>
          <a:prstGeom prst="rect">
            <a:avLst/>
          </a:prstGeom>
          <a:noFill/>
        </p:spPr>
        <p:txBody>
          <a:bodyPr wrap="square" rtlCol="0">
            <a:spAutoFit/>
          </a:bodyPr>
          <a:lstStyle/>
          <a:p>
            <a:r>
              <a:rPr lang="en-CH" sz="2800" dirty="0">
                <a:latin typeface="Arial" panose="020B0604020202020204" pitchFamily="34" charset="0"/>
                <a:ea typeface="Helvetica Neue" panose="02000503000000020004" pitchFamily="2" charset="0"/>
                <a:cs typeface="Arial" panose="020B0604020202020204" pitchFamily="34" charset="0"/>
              </a:rPr>
              <a:t>Refer to Radar detection:</a:t>
            </a:r>
          </a:p>
          <a:p>
            <a:pPr marL="285750" indent="-285750">
              <a:buFont typeface="Arial" panose="020B0604020202020204" pitchFamily="34" charset="0"/>
              <a:buChar char="•"/>
            </a:pPr>
            <a:r>
              <a:rPr lang="en-CH" sz="2800" dirty="0">
                <a:latin typeface="Arial" panose="020B0604020202020204" pitchFamily="34" charset="0"/>
                <a:ea typeface="Helvetica Neue" panose="02000503000000020004" pitchFamily="2" charset="0"/>
                <a:cs typeface="Arial" panose="020B0604020202020204" pitchFamily="34" charset="0"/>
              </a:rPr>
              <a:t>DAS detection rate: </a:t>
            </a:r>
            <a:r>
              <a:rPr lang="en-US" sz="2800" b="1" dirty="0">
                <a:latin typeface="Arial" panose="020B0604020202020204" pitchFamily="34" charset="0"/>
                <a:ea typeface="Helvetica Neue" panose="02000503000000020004" pitchFamily="2" charset="0"/>
                <a:cs typeface="Arial" panose="020B0604020202020204" pitchFamily="34" charset="0"/>
              </a:rPr>
              <a:t>42.9</a:t>
            </a:r>
            <a:r>
              <a:rPr lang="en-CH" sz="2800" b="1" dirty="0">
                <a:latin typeface="Arial" panose="020B0604020202020204" pitchFamily="34" charset="0"/>
                <a:ea typeface="Helvetica Neue" panose="02000503000000020004" pitchFamily="2" charset="0"/>
                <a:cs typeface="Arial" panose="020B0604020202020204" pitchFamily="34" charset="0"/>
              </a:rPr>
              <a:t>%</a:t>
            </a:r>
          </a:p>
          <a:p>
            <a:pPr marL="285750" indent="-285750">
              <a:buFont typeface="Arial" panose="020B0604020202020204" pitchFamily="34" charset="0"/>
              <a:buChar char="•"/>
            </a:pPr>
            <a:r>
              <a:rPr lang="en-CH" sz="2800" dirty="0">
                <a:latin typeface="Arial" panose="020B0604020202020204" pitchFamily="34" charset="0"/>
                <a:ea typeface="Helvetica Neue" panose="02000503000000020004" pitchFamily="2" charset="0"/>
                <a:cs typeface="Arial" panose="020B0604020202020204" pitchFamily="34" charset="0"/>
              </a:rPr>
              <a:t>DAS precision</a:t>
            </a:r>
            <a:r>
              <a:rPr lang="en-US" sz="2800" dirty="0">
                <a:latin typeface="Arial" panose="020B0604020202020204" pitchFamily="34" charset="0"/>
                <a:ea typeface="Helvetica Neue" panose="02000503000000020004" pitchFamily="2" charset="0"/>
                <a:cs typeface="Arial" panose="020B0604020202020204" pitchFamily="34" charset="0"/>
              </a:rPr>
              <a:t>: </a:t>
            </a:r>
            <a:r>
              <a:rPr lang="en-US" sz="2800" b="1" dirty="0">
                <a:latin typeface="Arial" panose="020B0604020202020204" pitchFamily="34" charset="0"/>
                <a:ea typeface="Helvetica Neue" panose="02000503000000020004" pitchFamily="2" charset="0"/>
                <a:cs typeface="Arial" panose="020B0604020202020204" pitchFamily="34" charset="0"/>
              </a:rPr>
              <a:t>88.1</a:t>
            </a:r>
            <a:r>
              <a:rPr lang="en-CH" sz="2800" b="1" dirty="0">
                <a:latin typeface="Arial" panose="020B0604020202020204" pitchFamily="34" charset="0"/>
                <a:ea typeface="Helvetica Neue" panose="02000503000000020004" pitchFamily="2" charset="0"/>
                <a:cs typeface="Arial" panose="020B0604020202020204" pitchFamily="34" charset="0"/>
              </a:rPr>
              <a:t>%</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CH" sz="2800" b="1" dirty="0">
                <a:latin typeface="Arial" panose="020B0604020202020204" pitchFamily="34" charset="0"/>
                <a:ea typeface="Helvetica Neue" panose="02000503000000020004" pitchFamily="2" charset="0"/>
                <a:cs typeface="Arial" panose="020B0604020202020204" pitchFamily="34" charset="0"/>
              </a:rPr>
              <a:t>     93%</a:t>
            </a:r>
          </a:p>
        </p:txBody>
      </p:sp>
      <mc:AlternateContent xmlns:mc="http://schemas.openxmlformats.org/markup-compatibility/2006" xmlns:a14="http://schemas.microsoft.com/office/drawing/2010/main">
        <mc:Choice Requires="a14">
          <p:sp>
            <p:nvSpPr>
              <p:cNvPr id="1075" name="TextBox 1074">
                <a:extLst>
                  <a:ext uri="{FF2B5EF4-FFF2-40B4-BE49-F238E27FC236}">
                    <a16:creationId xmlns:a16="http://schemas.microsoft.com/office/drawing/2014/main" id="{DD7D7654-3C9A-F10E-E2FE-167AAC30D197}"/>
                  </a:ext>
                </a:extLst>
              </p:cNvPr>
              <p:cNvSpPr txBox="1"/>
              <p:nvPr/>
            </p:nvSpPr>
            <p:spPr>
              <a:xfrm>
                <a:off x="32067368" y="28186574"/>
                <a:ext cx="856195" cy="6940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H" i="1" smtClean="0">
                              <a:latin typeface="Cambria Math" panose="02040503050406030204" pitchFamily="18" charset="0"/>
                            </a:rPr>
                          </m:ctrlPr>
                        </m:fPr>
                        <m:num>
                          <m:r>
                            <a:rPr lang="en-US" b="0" i="1" smtClean="0">
                              <a:latin typeface="Cambria Math" panose="02040503050406030204" pitchFamily="18" charset="0"/>
                            </a:rPr>
                            <m:t>𝑃</m:t>
                          </m:r>
                          <m:r>
                            <a:rPr lang="en-US" b="0" i="1" smtClean="0">
                              <a:latin typeface="Cambria Math" panose="02040503050406030204" pitchFamily="18" charset="0"/>
                            </a:rPr>
                            <m:t>2</m:t>
                          </m:r>
                        </m:num>
                        <m:den>
                          <m:r>
                            <a:rPr lang="en-US" b="0" i="1" smtClean="0">
                              <a:latin typeface="Cambria Math" panose="02040503050406030204" pitchFamily="18" charset="0"/>
                            </a:rPr>
                            <m:t>𝑆</m:t>
                          </m:r>
                          <m:r>
                            <a:rPr lang="en-US" b="0" i="1" smtClean="0">
                              <a:latin typeface="Cambria Math" panose="02040503050406030204" pitchFamily="18" charset="0"/>
                            </a:rPr>
                            <m:t>2</m:t>
                          </m:r>
                        </m:den>
                      </m:f>
                    </m:oMath>
                  </m:oMathPara>
                </a14:m>
                <a:endParaRPr lang="en-CH" dirty="0"/>
              </a:p>
            </p:txBody>
          </p:sp>
        </mc:Choice>
        <mc:Fallback xmlns="">
          <p:sp>
            <p:nvSpPr>
              <p:cNvPr id="1075" name="TextBox 1074">
                <a:extLst>
                  <a:ext uri="{FF2B5EF4-FFF2-40B4-BE49-F238E27FC236}">
                    <a16:creationId xmlns:a16="http://schemas.microsoft.com/office/drawing/2014/main" id="{DD7D7654-3C9A-F10E-E2FE-167AAC30D197}"/>
                  </a:ext>
                </a:extLst>
              </p:cNvPr>
              <p:cNvSpPr txBox="1">
                <a:spLocks noRot="1" noChangeAspect="1" noMove="1" noResize="1" noEditPoints="1" noAdjustHandles="1" noChangeArrowheads="1" noChangeShapeType="1" noTextEdit="1"/>
              </p:cNvSpPr>
              <p:nvPr/>
            </p:nvSpPr>
            <p:spPr>
              <a:xfrm>
                <a:off x="32067368" y="28186574"/>
                <a:ext cx="856195" cy="694036"/>
              </a:xfrm>
              <a:prstGeom prst="rect">
                <a:avLst/>
              </a:prstGeom>
              <a:blipFill>
                <a:blip r:embed="rId38"/>
                <a:stretch>
                  <a:fillRect b="-12500"/>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076" name="TextBox 1075">
                <a:extLst>
                  <a:ext uri="{FF2B5EF4-FFF2-40B4-BE49-F238E27FC236}">
                    <a16:creationId xmlns:a16="http://schemas.microsoft.com/office/drawing/2014/main" id="{F1DFF5FB-BA0E-5287-AFD3-B506B00B5530}"/>
                  </a:ext>
                </a:extLst>
              </p:cNvPr>
              <p:cNvSpPr txBox="1"/>
              <p:nvPr/>
            </p:nvSpPr>
            <p:spPr>
              <a:xfrm>
                <a:off x="32616859" y="28796174"/>
                <a:ext cx="609452" cy="6940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H" i="1" smtClean="0">
                              <a:latin typeface="Cambria Math" panose="02040503050406030204" pitchFamily="18" charset="0"/>
                            </a:rPr>
                          </m:ctrlPr>
                        </m:fPr>
                        <m:num>
                          <m:r>
                            <a:rPr lang="en-US" b="0" i="1" smtClean="0">
                              <a:latin typeface="Cambria Math" panose="02040503050406030204" pitchFamily="18" charset="0"/>
                            </a:rPr>
                            <m:t>𝑃</m:t>
                          </m:r>
                          <m:r>
                            <a:rPr lang="en-US" b="0" i="1" smtClean="0">
                              <a:latin typeface="Cambria Math" panose="02040503050406030204" pitchFamily="18" charset="0"/>
                            </a:rPr>
                            <m:t>1</m:t>
                          </m:r>
                        </m:num>
                        <m:den>
                          <m:r>
                            <a:rPr lang="en-US" b="0" i="1" smtClean="0">
                              <a:latin typeface="Cambria Math" panose="02040503050406030204" pitchFamily="18" charset="0"/>
                            </a:rPr>
                            <m:t>𝑆</m:t>
                          </m:r>
                          <m:r>
                            <a:rPr lang="en-US" b="0" i="1" smtClean="0">
                              <a:latin typeface="Cambria Math" panose="02040503050406030204" pitchFamily="18" charset="0"/>
                            </a:rPr>
                            <m:t>1</m:t>
                          </m:r>
                        </m:den>
                      </m:f>
                    </m:oMath>
                  </m:oMathPara>
                </a14:m>
                <a:endParaRPr lang="en-CH" dirty="0"/>
              </a:p>
            </p:txBody>
          </p:sp>
        </mc:Choice>
        <mc:Fallback xmlns="">
          <p:sp>
            <p:nvSpPr>
              <p:cNvPr id="1076" name="TextBox 1075">
                <a:extLst>
                  <a:ext uri="{FF2B5EF4-FFF2-40B4-BE49-F238E27FC236}">
                    <a16:creationId xmlns:a16="http://schemas.microsoft.com/office/drawing/2014/main" id="{F1DFF5FB-BA0E-5287-AFD3-B506B00B5530}"/>
                  </a:ext>
                </a:extLst>
              </p:cNvPr>
              <p:cNvSpPr txBox="1">
                <a:spLocks noRot="1" noChangeAspect="1" noMove="1" noResize="1" noEditPoints="1" noAdjustHandles="1" noChangeArrowheads="1" noChangeShapeType="1" noTextEdit="1"/>
              </p:cNvSpPr>
              <p:nvPr/>
            </p:nvSpPr>
            <p:spPr>
              <a:xfrm>
                <a:off x="32616859" y="28796174"/>
                <a:ext cx="609452" cy="694036"/>
              </a:xfrm>
              <a:prstGeom prst="rect">
                <a:avLst/>
              </a:prstGeom>
              <a:blipFill>
                <a:blip r:embed="rId39"/>
                <a:stretch>
                  <a:fillRect b="-12500"/>
                </a:stretch>
              </a:blipFill>
            </p:spPr>
            <p:txBody>
              <a:bodyPr/>
              <a:lstStyle/>
              <a:p>
                <a:r>
                  <a:rPr lang="en-CN">
                    <a:noFill/>
                  </a:rPr>
                  <a:t> </a:t>
                </a:r>
              </a:p>
            </p:txBody>
          </p:sp>
        </mc:Fallback>
      </mc:AlternateContent>
      <p:sp>
        <p:nvSpPr>
          <p:cNvPr id="1035" name="TextBox 1034">
            <a:extLst>
              <a:ext uri="{FF2B5EF4-FFF2-40B4-BE49-F238E27FC236}">
                <a16:creationId xmlns:a16="http://schemas.microsoft.com/office/drawing/2014/main" id="{C1FBB849-425A-65D4-ED86-BBAF1A304975}"/>
              </a:ext>
            </a:extLst>
          </p:cNvPr>
          <p:cNvSpPr txBox="1"/>
          <p:nvPr/>
        </p:nvSpPr>
        <p:spPr>
          <a:xfrm>
            <a:off x="27127200" y="22555200"/>
            <a:ext cx="8280000" cy="658800"/>
          </a:xfrm>
          <a:prstGeom prst="rect">
            <a:avLst/>
          </a:prstGeom>
          <a:noFill/>
          <a:ln w="38100">
            <a:solidFill>
              <a:schemeClr val="tx1"/>
            </a:solidFill>
          </a:ln>
        </p:spPr>
        <p:txBody>
          <a:bodyPr wrap="square">
            <a:spAutoFit/>
          </a:bodyPr>
          <a:lstStyle/>
          <a:p>
            <a:pPr>
              <a:lnSpc>
                <a:spcPct val="150000"/>
              </a:lnSpc>
              <a:buClr>
                <a:schemeClr val="tx1"/>
              </a:buClr>
            </a:pPr>
            <a:r>
              <a:rPr lang="en-GB" sz="2800" b="1" i="0" dirty="0">
                <a:effectLst/>
                <a:latin typeface="Arial" panose="020B0604020202020204" pitchFamily="34" charset="0"/>
                <a:cs typeface="Arial" panose="020B0604020202020204" pitchFamily="34" charset="0"/>
              </a:rPr>
              <a:t>Detection precision : 93%</a:t>
            </a:r>
            <a:r>
              <a:rPr lang="en-GB" sz="2800" dirty="0">
                <a:latin typeface="Arial" panose="020B0604020202020204" pitchFamily="34" charset="0"/>
                <a:cs typeface="Arial" panose="020B0604020202020204" pitchFamily="34" charset="0"/>
              </a:rPr>
              <a:t>,</a:t>
            </a:r>
            <a:r>
              <a:rPr lang="en-GB" sz="2800" b="0" i="0" dirty="0">
                <a:effectLst/>
                <a:latin typeface="Arial" panose="020B0604020202020204" pitchFamily="34" charset="0"/>
                <a:cs typeface="Arial" panose="020B0604020202020204" pitchFamily="34" charset="0"/>
              </a:rPr>
              <a:t> Detection rate : 42.9%</a:t>
            </a:r>
            <a:endParaRPr lang="en-US" sz="2800" dirty="0">
              <a:latin typeface="Arial" panose="020B0604020202020204" pitchFamily="34" charset="0"/>
              <a:ea typeface="Helvetica Neue" panose="02000503000000020004" pitchFamily="2" charset="0"/>
              <a:cs typeface="Arial" panose="020B0604020202020204" pitchFamily="34" charset="0"/>
            </a:endParaRPr>
          </a:p>
        </p:txBody>
      </p:sp>
      <p:cxnSp>
        <p:nvCxnSpPr>
          <p:cNvPr id="1038" name="Straight Arrow Connector 1037">
            <a:extLst>
              <a:ext uri="{FF2B5EF4-FFF2-40B4-BE49-F238E27FC236}">
                <a16:creationId xmlns:a16="http://schemas.microsoft.com/office/drawing/2014/main" id="{AEFC6C01-C33D-E44E-31E9-813AB8FACB4B}"/>
              </a:ext>
            </a:extLst>
          </p:cNvPr>
          <p:cNvCxnSpPr>
            <a:cxnSpLocks/>
          </p:cNvCxnSpPr>
          <p:nvPr/>
        </p:nvCxnSpPr>
        <p:spPr>
          <a:xfrm>
            <a:off x="31168911" y="29016000"/>
            <a:ext cx="360000" cy="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graphicFrame>
        <p:nvGraphicFramePr>
          <p:cNvPr id="1059" name="Table 1058">
            <a:extLst>
              <a:ext uri="{FF2B5EF4-FFF2-40B4-BE49-F238E27FC236}">
                <a16:creationId xmlns:a16="http://schemas.microsoft.com/office/drawing/2014/main" id="{3EFF81DA-C8C5-0B75-FDCD-6E481B17E617}"/>
              </a:ext>
            </a:extLst>
          </p:cNvPr>
          <p:cNvGraphicFramePr>
            <a:graphicFrameLocks noGrp="1"/>
          </p:cNvGraphicFramePr>
          <p:nvPr>
            <p:extLst>
              <p:ext uri="{D42A27DB-BD31-4B8C-83A1-F6EECF244321}">
                <p14:modId xmlns:p14="http://schemas.microsoft.com/office/powerpoint/2010/main" val="3154552102"/>
              </p:ext>
            </p:extLst>
          </p:nvPr>
        </p:nvGraphicFramePr>
        <p:xfrm>
          <a:off x="27151111" y="23843174"/>
          <a:ext cx="7592623" cy="1455225"/>
        </p:xfrm>
        <a:graphic>
          <a:graphicData uri="http://schemas.openxmlformats.org/drawingml/2006/table">
            <a:tbl>
              <a:tblPr>
                <a:tableStyleId>{6E25E649-3F16-4E02-A733-19D2CDBF48F0}</a:tableStyleId>
              </a:tblPr>
              <a:tblGrid>
                <a:gridCol w="1420423">
                  <a:extLst>
                    <a:ext uri="{9D8B030D-6E8A-4147-A177-3AD203B41FA5}">
                      <a16:colId xmlns:a16="http://schemas.microsoft.com/office/drawing/2014/main" val="3005082747"/>
                    </a:ext>
                  </a:extLst>
                </a:gridCol>
                <a:gridCol w="2057400">
                  <a:extLst>
                    <a:ext uri="{9D8B030D-6E8A-4147-A177-3AD203B41FA5}">
                      <a16:colId xmlns:a16="http://schemas.microsoft.com/office/drawing/2014/main" val="3879577296"/>
                    </a:ext>
                  </a:extLst>
                </a:gridCol>
                <a:gridCol w="2057400">
                  <a:extLst>
                    <a:ext uri="{9D8B030D-6E8A-4147-A177-3AD203B41FA5}">
                      <a16:colId xmlns:a16="http://schemas.microsoft.com/office/drawing/2014/main" val="1863946246"/>
                    </a:ext>
                  </a:extLst>
                </a:gridCol>
                <a:gridCol w="2057400">
                  <a:extLst>
                    <a:ext uri="{9D8B030D-6E8A-4147-A177-3AD203B41FA5}">
                      <a16:colId xmlns:a16="http://schemas.microsoft.com/office/drawing/2014/main" val="3280782779"/>
                    </a:ext>
                  </a:extLst>
                </a:gridCol>
              </a:tblGrid>
              <a:tr h="491295">
                <a:tc>
                  <a:txBody>
                    <a:bodyPr/>
                    <a:lstStyle/>
                    <a:p>
                      <a:pPr algn="ctr" fontAlgn="b"/>
                      <a:endParaRPr lang="en-GB" sz="280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B w="12700" cap="flat" cmpd="sng" algn="ctr">
                      <a:solidFill>
                        <a:schemeClr val="tx1"/>
                      </a:solidFill>
                      <a:prstDash val="solid"/>
                      <a:round/>
                      <a:headEnd type="none" w="med" len="med"/>
                      <a:tailEnd type="none" w="med" len="med"/>
                    </a:lnB>
                  </a:tcPr>
                </a:tc>
                <a:tc>
                  <a:txBody>
                    <a:bodyPr/>
                    <a:lstStyle/>
                    <a:p>
                      <a:pPr algn="ctr" fontAlgn="b"/>
                      <a:r>
                        <a:rPr lang="en-GB" sz="2800" b="0" dirty="0">
                          <a:solidFill>
                            <a:srgbClr val="000000"/>
                          </a:solidFill>
                          <a:effectLst/>
                          <a:latin typeface="Arial" panose="020B0604020202020204" pitchFamily="34" charset="0"/>
                          <a:ea typeface="Helvetica Neue" panose="02000503000000020004" pitchFamily="2" charset="0"/>
                          <a:cs typeface="Arial" panose="020B0604020202020204" pitchFamily="34" charset="0"/>
                        </a:rPr>
                        <a:t>Positive (P)</a:t>
                      </a:r>
                      <a:endParaRPr lang="en-GB" sz="2800" dirty="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B w="12700" cap="flat" cmpd="sng" algn="ctr">
                      <a:solidFill>
                        <a:schemeClr val="tx1"/>
                      </a:solidFill>
                      <a:prstDash val="solid"/>
                      <a:round/>
                      <a:headEnd type="none" w="med" len="med"/>
                      <a:tailEnd type="none" w="med" len="med"/>
                    </a:lnB>
                  </a:tcPr>
                </a:tc>
                <a:tc>
                  <a:txBody>
                    <a:bodyPr/>
                    <a:lstStyle/>
                    <a:p>
                      <a:pPr algn="ctr" fontAlgn="b"/>
                      <a:r>
                        <a:rPr lang="en-GB" sz="2800" b="0" dirty="0">
                          <a:solidFill>
                            <a:srgbClr val="000000"/>
                          </a:solidFill>
                          <a:effectLst/>
                          <a:latin typeface="Arial" panose="020B0604020202020204" pitchFamily="34" charset="0"/>
                          <a:ea typeface="Helvetica Neue" panose="02000503000000020004" pitchFamily="2" charset="0"/>
                          <a:cs typeface="Arial" panose="020B0604020202020204" pitchFamily="34" charset="0"/>
                        </a:rPr>
                        <a:t>Negative (N)</a:t>
                      </a:r>
                      <a:endParaRPr lang="en-GB" sz="2800" dirty="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B w="12700" cap="flat" cmpd="sng" algn="ctr">
                      <a:solidFill>
                        <a:schemeClr val="tx1"/>
                      </a:solidFill>
                      <a:prstDash val="solid"/>
                      <a:round/>
                      <a:headEnd type="none" w="med" len="med"/>
                      <a:tailEnd type="none" w="med" len="med"/>
                    </a:lnB>
                  </a:tcPr>
                </a:tc>
                <a:tc>
                  <a:txBody>
                    <a:bodyPr/>
                    <a:lstStyle/>
                    <a:p>
                      <a:pPr algn="ctr" fontAlgn="b"/>
                      <a:r>
                        <a:rPr lang="en-GB" sz="2800" b="0" dirty="0">
                          <a:solidFill>
                            <a:srgbClr val="000000"/>
                          </a:solidFill>
                          <a:effectLst/>
                          <a:latin typeface="Arial" panose="020B0604020202020204" pitchFamily="34" charset="0"/>
                          <a:ea typeface="Helvetica Neue" panose="02000503000000020004" pitchFamily="2" charset="0"/>
                          <a:cs typeface="Arial" panose="020B0604020202020204" pitchFamily="34" charset="0"/>
                        </a:rPr>
                        <a:t>Sum</a:t>
                      </a:r>
                      <a:endParaRPr lang="en-GB" sz="2800" dirty="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352232"/>
                  </a:ext>
                </a:extLst>
              </a:tr>
              <a:tr h="472497">
                <a:tc>
                  <a:txBody>
                    <a:bodyPr/>
                    <a:lstStyle/>
                    <a:p>
                      <a:pPr algn="ctr" fontAlgn="b"/>
                      <a:r>
                        <a:rPr lang="en-GB" sz="2800" b="1" dirty="0">
                          <a:solidFill>
                            <a:srgbClr val="C65428"/>
                          </a:solidFill>
                          <a:effectLst/>
                          <a:latin typeface="Arial" panose="020B0604020202020204" pitchFamily="34" charset="0"/>
                          <a:ea typeface="Helvetica Neue" panose="02000503000000020004" pitchFamily="2" charset="0"/>
                          <a:cs typeface="Arial" panose="020B0604020202020204" pitchFamily="34" charset="0"/>
                        </a:rPr>
                        <a:t>DAS</a:t>
                      </a:r>
                    </a:p>
                  </a:txBody>
                  <a:tcPr marL="9525" marR="9525" marT="9525"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0">
                          <a:solidFill>
                            <a:srgbClr val="000000"/>
                          </a:solidFill>
                          <a:effectLst/>
                          <a:latin typeface="Arial" panose="020B0604020202020204" pitchFamily="34" charset="0"/>
                          <a:ea typeface="Helvetica Neue" panose="02000503000000020004" pitchFamily="2" charset="0"/>
                          <a:cs typeface="Arial" panose="020B0604020202020204" pitchFamily="34" charset="0"/>
                        </a:rPr>
                        <a:t>1006 (P1)</a:t>
                      </a:r>
                      <a:endParaRPr lang="en-CH" sz="2800" b="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0" dirty="0">
                          <a:solidFill>
                            <a:srgbClr val="000000"/>
                          </a:solidFill>
                          <a:effectLst/>
                          <a:latin typeface="Arial" panose="020B0604020202020204" pitchFamily="34" charset="0"/>
                          <a:ea typeface="Helvetica Neue" panose="02000503000000020004" pitchFamily="2" charset="0"/>
                          <a:cs typeface="Arial" panose="020B0604020202020204" pitchFamily="34" charset="0"/>
                        </a:rPr>
                        <a:t>136 (N1)</a:t>
                      </a:r>
                      <a:endParaRPr lang="en-CH" sz="2800" b="0" dirty="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0">
                          <a:solidFill>
                            <a:srgbClr val="000000"/>
                          </a:solidFill>
                          <a:effectLst/>
                          <a:latin typeface="Arial" panose="020B0604020202020204" pitchFamily="34" charset="0"/>
                          <a:ea typeface="Helvetica Neue" panose="02000503000000020004" pitchFamily="2" charset="0"/>
                          <a:cs typeface="Arial" panose="020B0604020202020204" pitchFamily="34" charset="0"/>
                        </a:rPr>
                        <a:t>1142 (S1)</a:t>
                      </a:r>
                      <a:endParaRPr lang="en-CH" sz="2800" b="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7628178"/>
                  </a:ext>
                </a:extLst>
              </a:tr>
              <a:tr h="47249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800" b="1" dirty="0">
                          <a:solidFill>
                            <a:schemeClr val="accent1">
                              <a:lumMod val="75000"/>
                            </a:schemeClr>
                          </a:solidFill>
                          <a:effectLst/>
                          <a:latin typeface="Arial" panose="020B0604020202020204" pitchFamily="34" charset="0"/>
                          <a:ea typeface="Helvetica Neue" panose="02000503000000020004" pitchFamily="2" charset="0"/>
                          <a:cs typeface="Arial" panose="020B0604020202020204" pitchFamily="34" charset="0"/>
                        </a:rPr>
                        <a:t>RADAR</a:t>
                      </a:r>
                    </a:p>
                  </a:txBody>
                  <a:tcPr marL="9525" marR="9525" marT="9525" anchor="b">
                    <a:lnT w="12700" cap="flat" cmpd="sng" algn="ctr">
                      <a:solidFill>
                        <a:schemeClr val="tx1"/>
                      </a:solidFill>
                      <a:prstDash val="solid"/>
                      <a:round/>
                      <a:headEnd type="none" w="med" len="med"/>
                      <a:tailEnd type="none" w="med" len="med"/>
                    </a:lnT>
                  </a:tcPr>
                </a:tc>
                <a:tc>
                  <a:txBody>
                    <a:bodyPr/>
                    <a:lstStyle/>
                    <a:p>
                      <a:pPr algn="ctr" fontAlgn="b"/>
                      <a:r>
                        <a:rPr lang="en-US" sz="2800" b="0" dirty="0">
                          <a:solidFill>
                            <a:srgbClr val="000000"/>
                          </a:solidFill>
                          <a:effectLst/>
                          <a:latin typeface="Arial" panose="020B0604020202020204" pitchFamily="34" charset="0"/>
                          <a:ea typeface="Helvetica Neue" panose="02000503000000020004" pitchFamily="2" charset="0"/>
                          <a:cs typeface="Arial" panose="020B0604020202020204" pitchFamily="34" charset="0"/>
                        </a:rPr>
                        <a:t>312 (P2)</a:t>
                      </a:r>
                      <a:endParaRPr lang="en-CH" sz="2800" b="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T w="12700" cap="flat" cmpd="sng" algn="ctr">
                      <a:solidFill>
                        <a:schemeClr val="tx1"/>
                      </a:solidFill>
                      <a:prstDash val="solid"/>
                      <a:round/>
                      <a:headEnd type="none" w="med" len="med"/>
                      <a:tailEnd type="none" w="med" len="med"/>
                    </a:lnT>
                  </a:tcPr>
                </a:tc>
                <a:tc>
                  <a:txBody>
                    <a:bodyPr/>
                    <a:lstStyle/>
                    <a:p>
                      <a:pPr algn="ctr" fontAlgn="b"/>
                      <a:r>
                        <a:rPr lang="en-US" sz="2800" b="0">
                          <a:solidFill>
                            <a:srgbClr val="000000"/>
                          </a:solidFill>
                          <a:effectLst/>
                          <a:latin typeface="Arial" panose="020B0604020202020204" pitchFamily="34" charset="0"/>
                          <a:ea typeface="Helvetica Neue" panose="02000503000000020004" pitchFamily="2" charset="0"/>
                          <a:cs typeface="Arial" panose="020B0604020202020204" pitchFamily="34" charset="0"/>
                        </a:rPr>
                        <a:t>415 (N2)</a:t>
                      </a:r>
                      <a:endParaRPr lang="en-CH" sz="2800" b="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T w="12700" cap="flat" cmpd="sng" algn="ctr">
                      <a:solidFill>
                        <a:schemeClr val="tx1"/>
                      </a:solidFill>
                      <a:prstDash val="solid"/>
                      <a:round/>
                      <a:headEnd type="none" w="med" len="med"/>
                      <a:tailEnd type="none" w="med" len="med"/>
                    </a:lnT>
                  </a:tcPr>
                </a:tc>
                <a:tc>
                  <a:txBody>
                    <a:bodyPr/>
                    <a:lstStyle/>
                    <a:p>
                      <a:pPr algn="ctr" fontAlgn="b"/>
                      <a:r>
                        <a:rPr lang="en-US" sz="2800" b="0" dirty="0">
                          <a:solidFill>
                            <a:srgbClr val="000000"/>
                          </a:solidFill>
                          <a:effectLst/>
                          <a:latin typeface="Arial" panose="020B0604020202020204" pitchFamily="34" charset="0"/>
                          <a:ea typeface="Helvetica Neue" panose="02000503000000020004" pitchFamily="2" charset="0"/>
                          <a:cs typeface="Arial" panose="020B0604020202020204" pitchFamily="34" charset="0"/>
                        </a:rPr>
                        <a:t>727 (S2)</a:t>
                      </a:r>
                      <a:endParaRPr lang="en-CH" sz="2800" b="0" dirty="0">
                        <a:effectLst/>
                        <a:latin typeface="Arial" panose="020B0604020202020204" pitchFamily="34" charset="0"/>
                        <a:ea typeface="Helvetica Neue" panose="02000503000000020004" pitchFamily="2" charset="0"/>
                        <a:cs typeface="Arial" panose="020B0604020202020204" pitchFamily="34" charset="0"/>
                      </a:endParaRPr>
                    </a:p>
                  </a:txBody>
                  <a:tcPr marL="9525" marR="9525" marT="9525"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5586546"/>
                  </a:ext>
                </a:extLst>
              </a:tr>
            </a:tbl>
          </a:graphicData>
        </a:graphic>
      </p:graphicFrame>
      <p:sp>
        <p:nvSpPr>
          <p:cNvPr id="47" name="Right Arrow 46">
            <a:extLst>
              <a:ext uri="{FF2B5EF4-FFF2-40B4-BE49-F238E27FC236}">
                <a16:creationId xmlns:a16="http://schemas.microsoft.com/office/drawing/2014/main" id="{CB4AA683-3463-7152-C507-89C516C8A821}"/>
              </a:ext>
            </a:extLst>
          </p:cNvPr>
          <p:cNvSpPr/>
          <p:nvPr/>
        </p:nvSpPr>
        <p:spPr>
          <a:xfrm rot="5400000">
            <a:off x="47541088" y="17017125"/>
            <a:ext cx="720000" cy="360000"/>
          </a:xfrm>
          <a:prstGeom prst="rightArrow">
            <a:avLst/>
          </a:prstGeom>
          <a:solidFill>
            <a:schemeClr val="accent1">
              <a:lumMod val="50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52" name="Picture 51">
            <a:extLst>
              <a:ext uri="{FF2B5EF4-FFF2-40B4-BE49-F238E27FC236}">
                <a16:creationId xmlns:a16="http://schemas.microsoft.com/office/drawing/2014/main" id="{C0A30AF1-122F-C7D5-9BCB-D1490933DD4E}"/>
              </a:ext>
            </a:extLst>
          </p:cNvPr>
          <p:cNvPicPr>
            <a:picLocks noChangeAspect="1"/>
          </p:cNvPicPr>
          <p:nvPr/>
        </p:nvPicPr>
        <p:blipFill>
          <a:blip r:embed="rId40"/>
          <a:stretch>
            <a:fillRect/>
          </a:stretch>
        </p:blipFill>
        <p:spPr>
          <a:xfrm>
            <a:off x="13786438" y="23614277"/>
            <a:ext cx="12350162" cy="7932523"/>
          </a:xfrm>
          <a:prstGeom prst="rect">
            <a:avLst/>
          </a:prstGeom>
        </p:spPr>
      </p:pic>
      <p:grpSp>
        <p:nvGrpSpPr>
          <p:cNvPr id="1108" name="Group 1107">
            <a:extLst>
              <a:ext uri="{FF2B5EF4-FFF2-40B4-BE49-F238E27FC236}">
                <a16:creationId xmlns:a16="http://schemas.microsoft.com/office/drawing/2014/main" id="{3A13AD1E-8ACD-DB7B-5736-35366B6C2E21}"/>
              </a:ext>
            </a:extLst>
          </p:cNvPr>
          <p:cNvGrpSpPr/>
          <p:nvPr/>
        </p:nvGrpSpPr>
        <p:grpSpPr>
          <a:xfrm>
            <a:off x="14732320" y="23614277"/>
            <a:ext cx="10044000" cy="2261618"/>
            <a:chOff x="17046000" y="23767877"/>
            <a:chExt cx="12765853" cy="2261618"/>
          </a:xfrm>
        </p:grpSpPr>
        <p:sp>
          <p:nvSpPr>
            <p:cNvPr id="1087" name="Rectangle 1086">
              <a:extLst>
                <a:ext uri="{FF2B5EF4-FFF2-40B4-BE49-F238E27FC236}">
                  <a16:creationId xmlns:a16="http://schemas.microsoft.com/office/drawing/2014/main" id="{2770562E-4DB3-8BB6-53E7-C1727CFCAE2E}"/>
                </a:ext>
              </a:extLst>
            </p:cNvPr>
            <p:cNvSpPr/>
            <p:nvPr/>
          </p:nvSpPr>
          <p:spPr>
            <a:xfrm>
              <a:off x="17046000" y="23767877"/>
              <a:ext cx="12765853" cy="1953620"/>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cxnSp>
          <p:nvCxnSpPr>
            <p:cNvPr id="1089" name="Straight Connector 1088">
              <a:extLst>
                <a:ext uri="{FF2B5EF4-FFF2-40B4-BE49-F238E27FC236}">
                  <a16:creationId xmlns:a16="http://schemas.microsoft.com/office/drawing/2014/main" id="{248E4DA4-361D-3323-01A0-0E9E4C6321DA}"/>
                </a:ext>
              </a:extLst>
            </p:cNvPr>
            <p:cNvCxnSpPr>
              <a:cxnSpLocks/>
            </p:cNvCxnSpPr>
            <p:nvPr/>
          </p:nvCxnSpPr>
          <p:spPr>
            <a:xfrm>
              <a:off x="17046000" y="25721497"/>
              <a:ext cx="7017069" cy="30799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87E2CCDE-C207-E028-CE09-51FE0C99FD18}"/>
                </a:ext>
              </a:extLst>
            </p:cNvPr>
            <p:cNvCxnSpPr>
              <a:cxnSpLocks/>
            </p:cNvCxnSpPr>
            <p:nvPr/>
          </p:nvCxnSpPr>
          <p:spPr>
            <a:xfrm flipV="1">
              <a:off x="24307863" y="25721497"/>
              <a:ext cx="5503990" cy="30799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45" name="TextBox 1144">
            <a:extLst>
              <a:ext uri="{FF2B5EF4-FFF2-40B4-BE49-F238E27FC236}">
                <a16:creationId xmlns:a16="http://schemas.microsoft.com/office/drawing/2014/main" id="{6FB6B978-871D-9A5A-C537-7A8FAD3FC37F}"/>
              </a:ext>
            </a:extLst>
          </p:cNvPr>
          <p:cNvSpPr txBox="1"/>
          <p:nvPr/>
        </p:nvSpPr>
        <p:spPr>
          <a:xfrm>
            <a:off x="13593815" y="31470600"/>
            <a:ext cx="12451435" cy="1015663"/>
          </a:xfrm>
          <a:prstGeom prst="rect">
            <a:avLst/>
          </a:prstGeom>
          <a:noFill/>
        </p:spPr>
        <p:txBody>
          <a:bodyPr wrap="square">
            <a:spAutoFit/>
          </a:bodyPr>
          <a:lstStyle/>
          <a:p>
            <a:pPr algn="just"/>
            <a:r>
              <a:rPr lang="en-US" sz="2000" dirty="0">
                <a:solidFill>
                  <a:schemeClr val="tx1">
                    <a:lumMod val="65000"/>
                    <a:lumOff val="35000"/>
                  </a:schemeClr>
                </a:solidFill>
                <a:latin typeface="Arial" panose="020B0604020202020204" pitchFamily="34" charset="0"/>
                <a:cs typeface="Arial" panose="020B0604020202020204" pitchFamily="34" charset="0"/>
              </a:rPr>
              <a:t>Figure</a:t>
            </a:r>
            <a:r>
              <a:rPr lang="zh-CN" altLang="en-US" sz="20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6. </a:t>
            </a:r>
            <a:r>
              <a:rPr lang="en-GB" sz="2000" b="0" i="0" dirty="0">
                <a:solidFill>
                  <a:schemeClr val="tx1">
                    <a:lumMod val="65000"/>
                    <a:lumOff val="35000"/>
                  </a:schemeClr>
                </a:solidFill>
                <a:effectLst/>
                <a:latin typeface="Arial" panose="020B0604020202020204" pitchFamily="34" charset="0"/>
                <a:cs typeface="Arial" panose="020B0604020202020204" pitchFamily="34" charset="0"/>
              </a:rPr>
              <a:t>Detection results for slope failures incorporating DAS and radar data by binary values, with cumulative detection numbers on a secondary y-axis. The blue boxes represent a highlighted detection period observed between 20:00 and 23:59 [UTC], shown in an enlarged view above.</a:t>
            </a:r>
            <a:endParaRPr lang="en-CH" sz="20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151" name="Straight Connector 1150">
            <a:extLst>
              <a:ext uri="{FF2B5EF4-FFF2-40B4-BE49-F238E27FC236}">
                <a16:creationId xmlns:a16="http://schemas.microsoft.com/office/drawing/2014/main" id="{B5D85FAD-EE91-4CC8-C4C8-F2984F3A3FB7}"/>
              </a:ext>
            </a:extLst>
          </p:cNvPr>
          <p:cNvCxnSpPr>
            <a:cxnSpLocks/>
            <a:stCxn id="41" idx="0"/>
            <a:endCxn id="1087" idx="1"/>
          </p:cNvCxnSpPr>
          <p:nvPr/>
        </p:nvCxnSpPr>
        <p:spPr>
          <a:xfrm flipV="1">
            <a:off x="10153083" y="24591087"/>
            <a:ext cx="4579237" cy="3704913"/>
          </a:xfrm>
          <a:prstGeom prst="line">
            <a:avLst/>
          </a:prstGeom>
          <a:ln w="57150">
            <a:headEnd type="none" w="med" len="med"/>
            <a:tailEnd type="arrow" w="med" len="med"/>
          </a:ln>
        </p:spPr>
        <p:style>
          <a:lnRef idx="1">
            <a:schemeClr val="accent6"/>
          </a:lnRef>
          <a:fillRef idx="0">
            <a:schemeClr val="accent6"/>
          </a:fillRef>
          <a:effectRef idx="0">
            <a:schemeClr val="accent6"/>
          </a:effectRef>
          <a:fontRef idx="minor">
            <a:schemeClr val="tx1"/>
          </a:fontRef>
        </p:style>
      </p:cxnSp>
      <p:pic>
        <p:nvPicPr>
          <p:cNvPr id="1027" name="Picture 1026">
            <a:extLst>
              <a:ext uri="{FF2B5EF4-FFF2-40B4-BE49-F238E27FC236}">
                <a16:creationId xmlns:a16="http://schemas.microsoft.com/office/drawing/2014/main" id="{15C91E16-E7B9-F0DD-FB59-DE99B0381A3E}"/>
              </a:ext>
            </a:extLst>
          </p:cNvPr>
          <p:cNvPicPr>
            <a:picLocks noChangeAspect="1"/>
          </p:cNvPicPr>
          <p:nvPr/>
        </p:nvPicPr>
        <p:blipFill rotWithShape="1">
          <a:blip r:embed="rId41"/>
          <a:srcRect l="1669" t="1342" r="1314" b="2059"/>
          <a:stretch/>
        </p:blipFill>
        <p:spPr>
          <a:xfrm>
            <a:off x="32526065" y="5181600"/>
            <a:ext cx="11079118" cy="11087991"/>
          </a:xfrm>
          <a:prstGeom prst="rect">
            <a:avLst/>
          </a:prstGeom>
        </p:spPr>
      </p:pic>
      <p:sp>
        <p:nvSpPr>
          <p:cNvPr id="1036" name="Right Arrow 1035">
            <a:extLst>
              <a:ext uri="{FF2B5EF4-FFF2-40B4-BE49-F238E27FC236}">
                <a16:creationId xmlns:a16="http://schemas.microsoft.com/office/drawing/2014/main" id="{6080DD86-17FB-745F-D4E0-9AF3E034364C}"/>
              </a:ext>
            </a:extLst>
          </p:cNvPr>
          <p:cNvSpPr/>
          <p:nvPr/>
        </p:nvSpPr>
        <p:spPr>
          <a:xfrm>
            <a:off x="44302340" y="19148108"/>
            <a:ext cx="720000" cy="360000"/>
          </a:xfrm>
          <a:prstGeom prst="rightArrow">
            <a:avLst/>
          </a:prstGeom>
          <a:solidFill>
            <a:schemeClr val="accent1">
              <a:lumMod val="50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37" name="TextBox 1036">
            <a:extLst>
              <a:ext uri="{FF2B5EF4-FFF2-40B4-BE49-F238E27FC236}">
                <a16:creationId xmlns:a16="http://schemas.microsoft.com/office/drawing/2014/main" id="{988ED644-425B-5270-6518-900B1BD0BE24}"/>
              </a:ext>
            </a:extLst>
          </p:cNvPr>
          <p:cNvSpPr txBox="1"/>
          <p:nvPr/>
        </p:nvSpPr>
        <p:spPr>
          <a:xfrm>
            <a:off x="33673651" y="17601439"/>
            <a:ext cx="3614169" cy="523220"/>
          </a:xfrm>
          <a:prstGeom prst="rect">
            <a:avLst/>
          </a:prstGeom>
          <a:noFill/>
        </p:spPr>
        <p:txBody>
          <a:bodyPr wrap="squar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Channel coherence</a:t>
            </a:r>
            <a:endParaRPr lang="en-CH" sz="2800" dirty="0">
              <a:latin typeface="Arial" panose="020B0604020202020204" pitchFamily="34" charset="0"/>
              <a:ea typeface="Helvetica Neue" panose="02000503000000020004" pitchFamily="2" charset="0"/>
              <a:cs typeface="Arial" panose="020B0604020202020204" pitchFamily="34" charset="0"/>
            </a:endParaRPr>
          </a:p>
        </p:txBody>
      </p:sp>
      <p:sp>
        <p:nvSpPr>
          <p:cNvPr id="1112" name="TextBox 1111">
            <a:extLst>
              <a:ext uri="{FF2B5EF4-FFF2-40B4-BE49-F238E27FC236}">
                <a16:creationId xmlns:a16="http://schemas.microsoft.com/office/drawing/2014/main" id="{C3786116-0B77-0C8F-E000-DCCEF70F8A74}"/>
              </a:ext>
            </a:extLst>
          </p:cNvPr>
          <p:cNvSpPr txBox="1"/>
          <p:nvPr/>
        </p:nvSpPr>
        <p:spPr>
          <a:xfrm>
            <a:off x="22837275" y="20497800"/>
            <a:ext cx="9090525" cy="1015663"/>
          </a:xfrm>
          <a:prstGeom prst="rect">
            <a:avLst/>
          </a:prstGeom>
          <a:noFill/>
        </p:spPr>
        <p:txBody>
          <a:bodyPr wrap="square">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Figure</a:t>
            </a:r>
            <a:r>
              <a:rPr lang="zh-CN" altLang="en-US" sz="20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3. Range activity radar spectrum by summing velocity bins for the same period. Higher magnitudes suggest a broader velocity spectrum or elevated amplitudes in select bins, or both.</a:t>
            </a:r>
            <a:endParaRPr lang="en-CH" sz="20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8FC3064B-0148-DB18-3413-5973BB469A8F}"/>
              </a:ext>
            </a:extLst>
          </p:cNvPr>
          <p:cNvCxnSpPr>
            <a:cxnSpLocks/>
          </p:cNvCxnSpPr>
          <p:nvPr/>
        </p:nvCxnSpPr>
        <p:spPr>
          <a:xfrm>
            <a:off x="28692000" y="13971600"/>
            <a:ext cx="306000" cy="0"/>
          </a:xfrm>
          <a:prstGeom prst="line">
            <a:avLst/>
          </a:prstGeom>
          <a:ln w="38100">
            <a:solidFill>
              <a:srgbClr val="0018FF"/>
            </a:solidFill>
          </a:ln>
        </p:spPr>
        <p:style>
          <a:lnRef idx="1">
            <a:schemeClr val="accent6"/>
          </a:lnRef>
          <a:fillRef idx="0">
            <a:schemeClr val="accent6"/>
          </a:fillRef>
          <a:effectRef idx="0">
            <a:schemeClr val="accent6"/>
          </a:effectRef>
          <a:fontRef idx="minor">
            <a:schemeClr val="tx1"/>
          </a:fontRef>
        </p:style>
      </p:cxnSp>
      <p:pic>
        <p:nvPicPr>
          <p:cNvPr id="37" name="Picture 36">
            <a:extLst>
              <a:ext uri="{FF2B5EF4-FFF2-40B4-BE49-F238E27FC236}">
                <a16:creationId xmlns:a16="http://schemas.microsoft.com/office/drawing/2014/main" id="{BC9C4124-323F-FE2A-5724-05C73246A574}"/>
              </a:ext>
            </a:extLst>
          </p:cNvPr>
          <p:cNvPicPr>
            <a:picLocks noChangeAspect="1"/>
          </p:cNvPicPr>
          <p:nvPr/>
        </p:nvPicPr>
        <p:blipFill>
          <a:blip r:embed="rId42"/>
          <a:stretch>
            <a:fillRect/>
          </a:stretch>
        </p:blipFill>
        <p:spPr>
          <a:xfrm>
            <a:off x="22584091" y="16254000"/>
            <a:ext cx="9188584" cy="4251600"/>
          </a:xfrm>
          <a:prstGeom prst="rect">
            <a:avLst/>
          </a:prstGeom>
        </p:spPr>
      </p:pic>
      <p:pic>
        <p:nvPicPr>
          <p:cNvPr id="1053" name="Picture 1052">
            <a:extLst>
              <a:ext uri="{FF2B5EF4-FFF2-40B4-BE49-F238E27FC236}">
                <a16:creationId xmlns:a16="http://schemas.microsoft.com/office/drawing/2014/main" id="{418043C4-6972-E45C-1AD8-A32BD0DA57B1}"/>
              </a:ext>
            </a:extLst>
          </p:cNvPr>
          <p:cNvPicPr>
            <a:picLocks noChangeAspect="1"/>
          </p:cNvPicPr>
          <p:nvPr/>
        </p:nvPicPr>
        <p:blipFill>
          <a:blip r:embed="rId43">
            <a:alphaModFix amt="85000"/>
          </a:blip>
          <a:stretch>
            <a:fillRect/>
          </a:stretch>
        </p:blipFill>
        <p:spPr>
          <a:xfrm>
            <a:off x="26914691" y="4803219"/>
            <a:ext cx="4327309" cy="2816782"/>
          </a:xfrm>
          <a:prstGeom prst="rect">
            <a:avLst/>
          </a:prstGeom>
        </p:spPr>
      </p:pic>
      <p:sp>
        <p:nvSpPr>
          <p:cNvPr id="1096" name="TextBox 1095">
            <a:extLst>
              <a:ext uri="{FF2B5EF4-FFF2-40B4-BE49-F238E27FC236}">
                <a16:creationId xmlns:a16="http://schemas.microsoft.com/office/drawing/2014/main" id="{AF0185C0-C68C-4C20-8FD2-C2EA44BDDB07}"/>
              </a:ext>
            </a:extLst>
          </p:cNvPr>
          <p:cNvSpPr txBox="1"/>
          <p:nvPr/>
        </p:nvSpPr>
        <p:spPr>
          <a:xfrm>
            <a:off x="23926800" y="19191600"/>
            <a:ext cx="1476000" cy="432000"/>
          </a:xfrm>
          <a:prstGeom prst="rect">
            <a:avLst/>
          </a:prstGeom>
          <a:noFill/>
          <a:ln w="38100">
            <a:solidFill>
              <a:schemeClr val="bg1"/>
            </a:solidFill>
          </a:ln>
          <a:effectLst>
            <a:outerShdw blurRad="50800" dist="38100" dir="8100000" algn="tr" rotWithShape="0">
              <a:prstClr val="black">
                <a:alpha val="40000"/>
              </a:prstClr>
            </a:outerShdw>
          </a:effectLst>
        </p:spPr>
        <p:txBody>
          <a:bodyPr wrap="square">
            <a:spAutoFit/>
          </a:bodyPr>
          <a:lstStyle/>
          <a:p>
            <a:r>
              <a:rPr lang="en-US" sz="2800" b="1" dirty="0">
                <a:solidFill>
                  <a:schemeClr val="bg1"/>
                </a:solidFill>
                <a:latin typeface="Arial" panose="020B0604020202020204" pitchFamily="34" charset="0"/>
                <a:ea typeface="Helvetica Neue" panose="02000503000000020004" pitchFamily="2" charset="0"/>
                <a:cs typeface="Arial" panose="020B0604020202020204" pitchFamily="34" charset="0"/>
              </a:rPr>
              <a:t>RADAR</a:t>
            </a:r>
            <a:endParaRPr lang="en-CN"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2.59259E-6 L -0.15143 -0.16597 " pathEditMode="relative" rAng="0" ptsTypes="AA">
                                      <p:cBhvr>
                                        <p:cTn id="6" dur="1000" fill="hold"/>
                                        <p:tgtEl>
                                          <p:spTgt spid="1031"/>
                                        </p:tgtEl>
                                        <p:attrNameLst>
                                          <p:attrName>ppt_x</p:attrName>
                                          <p:attrName>ppt_y</p:attrName>
                                        </p:attrNameLst>
                                      </p:cBhvr>
                                      <p:rCtr x="-7578" y="-8310"/>
                                    </p:animMotion>
                                  </p:childTnLst>
                                </p:cTn>
                              </p:par>
                              <p:par>
                                <p:cTn id="7" presetID="42" presetClass="path" presetSubtype="0" accel="50000" decel="50000" fill="hold" nodeType="withEffect">
                                  <p:stCondLst>
                                    <p:cond delay="0"/>
                                  </p:stCondLst>
                                  <p:childTnLst>
                                    <p:animMotion origin="layout" path="M 3.54167E-6 3.33333E-6 L -0.25378 0.11805 " pathEditMode="relative" rAng="0" ptsTypes="AA">
                                      <p:cBhvr>
                                        <p:cTn id="8" dur="1000" fill="hold"/>
                                        <p:tgtEl>
                                          <p:spTgt spid="1032"/>
                                        </p:tgtEl>
                                        <p:attrNameLst>
                                          <p:attrName>ppt_x</p:attrName>
                                          <p:attrName>ppt_y</p:attrName>
                                        </p:attrNameLst>
                                      </p:cBhvr>
                                      <p:rCtr x="-12695" y="5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6975</TotalTime>
  <Words>1028</Words>
  <Application>Microsoft Macintosh PowerPoint</Application>
  <PresentationFormat>Custom</PresentationFormat>
  <Paragraphs>104</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Cambria Math</vt:lpstr>
      <vt:lpstr>Helvetica Neue</vt:lpstr>
      <vt:lpstr>Times New Roman</vt:lpstr>
      <vt:lpstr>Wingdings</vt:lpstr>
      <vt:lpstr>Default Design</vt:lpstr>
      <vt:lpstr>PowerPoint Presentation</vt:lpstr>
    </vt:vector>
  </TitlesOfParts>
  <Company>The New England College of Optometry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Poster Template</dc:title>
  <dc:subject>Poster Template</dc:subject>
  <dc:creator>Kuldeep Kaushik</dc:creator>
  <cp:lastModifiedBy>Jiahui Kang</cp:lastModifiedBy>
  <cp:revision>418</cp:revision>
  <cp:lastPrinted>2024-04-12T11:46:40Z</cp:lastPrinted>
  <dcterms:created xsi:type="dcterms:W3CDTF">2001-10-18T16:42:36Z</dcterms:created>
  <dcterms:modified xsi:type="dcterms:W3CDTF">2024-04-12T12:00:17Z</dcterms:modified>
</cp:coreProperties>
</file>