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media/image6.jp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25.jpg" ContentType="image/pn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6"/>
  </p:notesMasterIdLst>
  <p:handoutMasterIdLst>
    <p:handoutMasterId r:id="rId27"/>
  </p:handoutMasterIdLst>
  <p:sldIdLst>
    <p:sldId id="293" r:id="rId5"/>
    <p:sldId id="292" r:id="rId6"/>
    <p:sldId id="258" r:id="rId7"/>
    <p:sldId id="283" r:id="rId8"/>
    <p:sldId id="259" r:id="rId9"/>
    <p:sldId id="263" r:id="rId10"/>
    <p:sldId id="260" r:id="rId11"/>
    <p:sldId id="277" r:id="rId12"/>
    <p:sldId id="261" r:id="rId13"/>
    <p:sldId id="262" r:id="rId14"/>
    <p:sldId id="288" r:id="rId15"/>
    <p:sldId id="265" r:id="rId16"/>
    <p:sldId id="289" r:id="rId17"/>
    <p:sldId id="290" r:id="rId18"/>
    <p:sldId id="271" r:id="rId19"/>
    <p:sldId id="284" r:id="rId20"/>
    <p:sldId id="285" r:id="rId21"/>
    <p:sldId id="286" r:id="rId22"/>
    <p:sldId id="295" r:id="rId23"/>
    <p:sldId id="272" r:id="rId24"/>
    <p:sldId id="296" r:id="rId2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73BA"/>
    <a:srgbClr val="2E27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409" autoAdjust="0"/>
    <p:restoredTop sz="88163" autoAdjust="0"/>
  </p:normalViewPr>
  <p:slideViewPr>
    <p:cSldViewPr snapToGrid="0">
      <p:cViewPr varScale="1">
        <p:scale>
          <a:sx n="112" d="100"/>
          <a:sy n="112" d="100"/>
        </p:scale>
        <p:origin x="1096" y="192"/>
      </p:cViewPr>
      <p:guideLst/>
    </p:cSldViewPr>
  </p:slideViewPr>
  <p:notesTextViewPr>
    <p:cViewPr>
      <p:scale>
        <a:sx n="3" d="2"/>
        <a:sy n="3" d="2"/>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5165590-5440-4ACC-8BC8-93891B5C59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10B268E-6029-4896-ABF5-77668694617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D749C9E-7118-4305-99AA-8B81EFB4C6A4}" type="datetimeFigureOut">
              <a:rPr lang="en-US" smtClean="0"/>
              <a:t>4/12/24</a:t>
            </a:fld>
            <a:endParaRPr lang="en-US"/>
          </a:p>
        </p:txBody>
      </p:sp>
      <p:sp>
        <p:nvSpPr>
          <p:cNvPr id="4" name="Footer Placeholder 3">
            <a:extLst>
              <a:ext uri="{FF2B5EF4-FFF2-40B4-BE49-F238E27FC236}">
                <a16:creationId xmlns:a16="http://schemas.microsoft.com/office/drawing/2014/main" id="{17DAA027-0F35-49E2-B559-7FAB06B86E1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ECEB793-3EF8-42C9-883A-98419D9ABA3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DC8A5C3-1774-4CE5-B1CA-EE02CE1CA381}" type="slidenum">
              <a:rPr lang="en-US" smtClean="0"/>
              <a:t>‹#›</a:t>
            </a:fld>
            <a:endParaRPr lang="en-US"/>
          </a:p>
        </p:txBody>
      </p:sp>
    </p:spTree>
    <p:extLst>
      <p:ext uri="{BB962C8B-B14F-4D97-AF65-F5344CB8AC3E}">
        <p14:creationId xmlns:p14="http://schemas.microsoft.com/office/powerpoint/2010/main" val="317056902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16CF8A-D9AF-445A-B458-D424048E4335}" type="datetimeFigureOut">
              <a:rPr lang="en-US" smtClean="0"/>
              <a:t>4/12/24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7D92C73-F252-45A9-8A0E-A50FFFBED752}" type="slidenum">
              <a:rPr lang="en-US" smtClean="0"/>
              <a:t>‹#›</a:t>
            </a:fld>
            <a:endParaRPr lang="en-US"/>
          </a:p>
        </p:txBody>
      </p:sp>
    </p:spTree>
    <p:extLst>
      <p:ext uri="{BB962C8B-B14F-4D97-AF65-F5344CB8AC3E}">
        <p14:creationId xmlns:p14="http://schemas.microsoft.com/office/powerpoint/2010/main" val="811148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92C73-F252-45A9-8A0E-A50FFFBED752}" type="slidenum">
              <a:rPr lang="en-US" smtClean="0"/>
              <a:t>5</a:t>
            </a:fld>
            <a:endParaRPr lang="en-US"/>
          </a:p>
        </p:txBody>
      </p:sp>
    </p:spTree>
    <p:extLst>
      <p:ext uri="{BB962C8B-B14F-4D97-AF65-F5344CB8AC3E}">
        <p14:creationId xmlns:p14="http://schemas.microsoft.com/office/powerpoint/2010/main" val="403014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D92C73-F252-45A9-8A0E-A50FFFBED752}" type="slidenum">
              <a:rPr lang="en-US" smtClean="0"/>
              <a:t>19</a:t>
            </a:fld>
            <a:endParaRPr lang="en-US"/>
          </a:p>
        </p:txBody>
      </p:sp>
    </p:spTree>
    <p:extLst>
      <p:ext uri="{BB962C8B-B14F-4D97-AF65-F5344CB8AC3E}">
        <p14:creationId xmlns:p14="http://schemas.microsoft.com/office/powerpoint/2010/main" val="460846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9BEFC-1F05-7805-0548-D13F10B7E1B2}"/>
              </a:ext>
            </a:extLst>
          </p:cNvPr>
          <p:cNvSpPr>
            <a:spLocks noGrp="1"/>
          </p:cNvSpPr>
          <p:nvPr>
            <p:ph type="ctrTitle" hasCustomPrompt="1"/>
          </p:nvPr>
        </p:nvSpPr>
        <p:spPr>
          <a:xfrm>
            <a:off x="674914" y="5169159"/>
            <a:ext cx="6826898" cy="906722"/>
          </a:xfrm>
        </p:spPr>
        <p:txBody>
          <a:bodyPr anchor="b">
            <a:normAutofit/>
          </a:bodyPr>
          <a:lstStyle>
            <a:lvl1pPr algn="l">
              <a:defRPr sz="2800" b="1">
                <a:solidFill>
                  <a:srgbClr val="2E276A"/>
                </a:solidFill>
                <a:latin typeface="Ubuntu" panose="020B0504030602030204" pitchFamily="34" charset="0"/>
              </a:defRPr>
            </a:lvl1pPr>
          </a:lstStyle>
          <a:p>
            <a:r>
              <a:rPr lang="en-US" dirty="0"/>
              <a:t>Place your Presentation Title</a:t>
            </a:r>
            <a:br>
              <a:rPr lang="en-US" dirty="0"/>
            </a:br>
            <a:r>
              <a:rPr lang="en-US" dirty="0"/>
              <a:t>in this field</a:t>
            </a:r>
            <a:endParaRPr lang="en-GB" dirty="0"/>
          </a:p>
        </p:txBody>
      </p:sp>
      <p:sp>
        <p:nvSpPr>
          <p:cNvPr id="3" name="Subtitle 2">
            <a:extLst>
              <a:ext uri="{FF2B5EF4-FFF2-40B4-BE49-F238E27FC236}">
                <a16:creationId xmlns:a16="http://schemas.microsoft.com/office/drawing/2014/main" id="{DFF5827D-396A-03AF-668F-295194FC8D09}"/>
              </a:ext>
            </a:extLst>
          </p:cNvPr>
          <p:cNvSpPr>
            <a:spLocks noGrp="1"/>
          </p:cNvSpPr>
          <p:nvPr>
            <p:ph type="subTitle" idx="1" hasCustomPrompt="1"/>
          </p:nvPr>
        </p:nvSpPr>
        <p:spPr>
          <a:xfrm>
            <a:off x="674914" y="6150527"/>
            <a:ext cx="9144000" cy="343580"/>
          </a:xfrm>
        </p:spPr>
        <p:txBody>
          <a:bodyPr>
            <a:normAutofit/>
          </a:bodyPr>
          <a:lstStyle>
            <a:lvl1pPr marL="0" indent="0" algn="l">
              <a:buNone/>
              <a:defRPr sz="1600">
                <a:solidFill>
                  <a:srgbClr val="2E276A"/>
                </a:solidFill>
                <a:latin typeface="Ubuntu" panose="020B05040306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Your Subtitle or Name can be placed here</a:t>
            </a:r>
            <a:endParaRPr lang="en-GB" dirty="0"/>
          </a:p>
        </p:txBody>
      </p:sp>
      <p:sp>
        <p:nvSpPr>
          <p:cNvPr id="4" name="Rectangle 3">
            <a:extLst>
              <a:ext uri="{FF2B5EF4-FFF2-40B4-BE49-F238E27FC236}">
                <a16:creationId xmlns:a16="http://schemas.microsoft.com/office/drawing/2014/main" id="{1EAC75F8-9680-47B8-95B6-AE201ECC068F}"/>
              </a:ext>
            </a:extLst>
          </p:cNvPr>
          <p:cNvSpPr/>
          <p:nvPr userDrawn="1"/>
        </p:nvSpPr>
        <p:spPr>
          <a:xfrm rot="5400000">
            <a:off x="5980112" y="642050"/>
            <a:ext cx="231777" cy="12192001"/>
          </a:xfrm>
          <a:prstGeom prst="rect">
            <a:avLst/>
          </a:prstGeom>
          <a:solidFill>
            <a:srgbClr val="1373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Graphic 4">
            <a:extLst>
              <a:ext uri="{FF2B5EF4-FFF2-40B4-BE49-F238E27FC236}">
                <a16:creationId xmlns:a16="http://schemas.microsoft.com/office/drawing/2014/main" id="{9652175B-052A-4EE8-B19E-BB27EA04B75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98752" y="6237755"/>
            <a:ext cx="1236667" cy="320380"/>
          </a:xfrm>
          <a:prstGeom prst="rect">
            <a:avLst/>
          </a:prstGeom>
        </p:spPr>
      </p:pic>
    </p:spTree>
    <p:extLst>
      <p:ext uri="{BB962C8B-B14F-4D97-AF65-F5344CB8AC3E}">
        <p14:creationId xmlns:p14="http://schemas.microsoft.com/office/powerpoint/2010/main" val="20113096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6F39-8E14-7263-0438-E32B84965711}"/>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69AAE4C-10E6-4CC8-0718-FABD89B789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AEF1E21-EABB-C8FC-D956-4866A4E0910F}"/>
              </a:ext>
            </a:extLst>
          </p:cNvPr>
          <p:cNvSpPr>
            <a:spLocks noGrp="1"/>
          </p:cNvSpPr>
          <p:nvPr>
            <p:ph type="dt" sz="half" idx="10"/>
          </p:nvPr>
        </p:nvSpPr>
        <p:spPr/>
        <p:txBody>
          <a:bodyPr/>
          <a:lstStyle/>
          <a:p>
            <a:fld id="{7996FA7E-363B-4C9D-91E0-69B23E227C79}" type="datetime1">
              <a:rPr lang="en-GB" smtClean="0"/>
              <a:t>12/04/2024</a:t>
            </a:fld>
            <a:endParaRPr lang="en-GB"/>
          </a:p>
        </p:txBody>
      </p:sp>
      <p:sp>
        <p:nvSpPr>
          <p:cNvPr id="5" name="Footer Placeholder 4">
            <a:extLst>
              <a:ext uri="{FF2B5EF4-FFF2-40B4-BE49-F238E27FC236}">
                <a16:creationId xmlns:a16="http://schemas.microsoft.com/office/drawing/2014/main" id="{238CB8B3-BBED-A272-D572-AD0AED114AC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961C5ED-4A0C-1092-1A99-45F4D4104065}"/>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17114156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B82F7C4-8977-D0D1-EFDF-A54701694F2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D90B284-7882-C864-6D90-18CFFD68725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1919109-265A-1A77-DD04-2360E9A07BD9}"/>
              </a:ext>
            </a:extLst>
          </p:cNvPr>
          <p:cNvSpPr>
            <a:spLocks noGrp="1"/>
          </p:cNvSpPr>
          <p:nvPr>
            <p:ph type="dt" sz="half" idx="10"/>
          </p:nvPr>
        </p:nvSpPr>
        <p:spPr/>
        <p:txBody>
          <a:bodyPr/>
          <a:lstStyle/>
          <a:p>
            <a:fld id="{1177FA0C-4056-4D8E-8184-E783819F8BBA}" type="datetime1">
              <a:rPr lang="en-GB" smtClean="0"/>
              <a:t>12/04/2024</a:t>
            </a:fld>
            <a:endParaRPr lang="en-GB"/>
          </a:p>
        </p:txBody>
      </p:sp>
      <p:sp>
        <p:nvSpPr>
          <p:cNvPr id="5" name="Footer Placeholder 4">
            <a:extLst>
              <a:ext uri="{FF2B5EF4-FFF2-40B4-BE49-F238E27FC236}">
                <a16:creationId xmlns:a16="http://schemas.microsoft.com/office/drawing/2014/main" id="{45B7F57C-28CD-4853-C6D3-ACE7697F3ED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A6F69AC-8693-3A14-7E6F-1AE577599C1A}"/>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1179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3EC9BC-A63E-4350-9D50-85BE11470FFB}"/>
              </a:ext>
            </a:extLst>
          </p:cNvPr>
          <p:cNvSpPr/>
          <p:nvPr userDrawn="1"/>
        </p:nvSpPr>
        <p:spPr>
          <a:xfrm rot="5400000">
            <a:off x="5980112" y="642050"/>
            <a:ext cx="231777" cy="12192001"/>
          </a:xfrm>
          <a:prstGeom prst="rect">
            <a:avLst/>
          </a:prstGeom>
          <a:solidFill>
            <a:srgbClr val="1373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76736842-3C3B-AEEF-E7EC-C3A3BAC646D1}"/>
              </a:ext>
            </a:extLst>
          </p:cNvPr>
          <p:cNvSpPr>
            <a:spLocks noGrp="1"/>
          </p:cNvSpPr>
          <p:nvPr>
            <p:ph idx="1" hasCustomPrompt="1"/>
          </p:nvPr>
        </p:nvSpPr>
        <p:spPr>
          <a:xfrm>
            <a:off x="63025" y="1082010"/>
            <a:ext cx="11841266" cy="4974891"/>
          </a:xfrm>
          <a:prstGeom prst="rect">
            <a:avLst/>
          </a:prstGeom>
        </p:spPr>
        <p:txBody>
          <a:bodyPr>
            <a:normAutofit/>
          </a:bodyPr>
          <a:lstStyle>
            <a:lvl1pPr marL="0" indent="0" algn="just">
              <a:buFont typeface="Arial" panose="020B0604020202020204" pitchFamily="34" charset="0"/>
              <a:buNone/>
              <a:defRPr sz="1500" b="0">
                <a:solidFill>
                  <a:schemeClr val="tx1">
                    <a:lumMod val="65000"/>
                    <a:lumOff val="35000"/>
                  </a:schemeClr>
                </a:solidFill>
                <a:latin typeface="Times New Roman" panose="02020603050405020304" pitchFamily="18" charset="0"/>
                <a:cs typeface="Times New Roman" panose="02020603050405020304" pitchFamily="18" charset="0"/>
              </a:defRPr>
            </a:lvl1pPr>
            <a:lvl2pPr algn="just">
              <a:defRPr sz="1500" b="0">
                <a:solidFill>
                  <a:schemeClr val="tx1">
                    <a:lumMod val="65000"/>
                    <a:lumOff val="35000"/>
                  </a:schemeClr>
                </a:solidFill>
                <a:latin typeface="Ubuntu" panose="020B0504030602030204" pitchFamily="34" charset="0"/>
              </a:defRPr>
            </a:lvl2pPr>
            <a:lvl3pPr algn="just">
              <a:defRPr sz="1500" b="0">
                <a:solidFill>
                  <a:schemeClr val="tx1">
                    <a:lumMod val="65000"/>
                    <a:lumOff val="35000"/>
                  </a:schemeClr>
                </a:solidFill>
                <a:latin typeface="Ubuntu" panose="020B0504030602030204" pitchFamily="34" charset="0"/>
              </a:defRPr>
            </a:lvl3pPr>
            <a:lvl5pPr marL="1828800" indent="0">
              <a:buNone/>
              <a:defRPr/>
            </a:lvl5pPr>
          </a:lstStyle>
          <a:p>
            <a:pPr lvl="0"/>
            <a:r>
              <a:rPr lang="en-US" dirty="0" err="1"/>
              <a:t>Destinct</a:t>
            </a:r>
            <a:r>
              <a:rPr lang="en-US" dirty="0"/>
              <a:t> </a:t>
            </a:r>
            <a:r>
              <a:rPr lang="en-US" dirty="0" err="1"/>
              <a:t>iaspeliquunt</a:t>
            </a:r>
            <a:r>
              <a:rPr lang="en-US" dirty="0"/>
              <a:t> </a:t>
            </a:r>
            <a:r>
              <a:rPr lang="en-US" dirty="0" err="1"/>
              <a:t>officta</a:t>
            </a:r>
            <a:r>
              <a:rPr lang="en-US" dirty="0"/>
              <a:t> </a:t>
            </a:r>
            <a:r>
              <a:rPr lang="en-US" dirty="0" err="1"/>
              <a:t>quamusam</a:t>
            </a:r>
            <a:r>
              <a:rPr lang="en-US" dirty="0"/>
              <a:t> a </a:t>
            </a:r>
            <a:r>
              <a:rPr lang="en-US" dirty="0" err="1"/>
              <a:t>sequam</a:t>
            </a:r>
            <a:r>
              <a:rPr lang="en-US" dirty="0"/>
              <a:t>, </a:t>
            </a:r>
            <a:r>
              <a:rPr lang="en-US" dirty="0" err="1"/>
              <a:t>nosserf</a:t>
            </a:r>
            <a:r>
              <a:rPr lang="en-US" dirty="0"/>
              <a:t> </a:t>
            </a:r>
            <a:r>
              <a:rPr lang="en-US" dirty="0" err="1"/>
              <a:t>ernate</a:t>
            </a:r>
            <a:r>
              <a:rPr lang="en-US" dirty="0"/>
              <a:t> es </a:t>
            </a:r>
            <a:r>
              <a:rPr lang="en-US" dirty="0" err="1"/>
              <a:t>aciendigenis</a:t>
            </a:r>
            <a:r>
              <a:rPr lang="en-US" dirty="0"/>
              <a:t> </a:t>
            </a:r>
            <a:r>
              <a:rPr lang="en-US" dirty="0" err="1"/>
              <a:t>nullend</a:t>
            </a:r>
            <a:r>
              <a:rPr lang="en-US" dirty="0"/>
              <a:t> </a:t>
            </a:r>
            <a:r>
              <a:rPr lang="en-US" dirty="0" err="1"/>
              <a:t>unturist</a:t>
            </a:r>
            <a:r>
              <a:rPr lang="en-US" dirty="0"/>
              <a:t> </a:t>
            </a:r>
            <a:r>
              <a:rPr lang="en-US" dirty="0" err="1"/>
              <a:t>omnisquis</a:t>
            </a:r>
            <a:r>
              <a:rPr lang="en-US" dirty="0"/>
              <a:t> </a:t>
            </a:r>
            <a:r>
              <a:rPr lang="en-US" dirty="0" err="1"/>
              <a:t>alignienisi</a:t>
            </a:r>
            <a:r>
              <a:rPr lang="en-US" dirty="0"/>
              <a:t> </a:t>
            </a:r>
            <a:r>
              <a:rPr lang="en-US" dirty="0" err="1"/>
              <a:t>volorpor</a:t>
            </a:r>
            <a:r>
              <a:rPr lang="en-US" dirty="0"/>
              <a:t> </a:t>
            </a:r>
            <a:r>
              <a:rPr lang="en-US" dirty="0" err="1"/>
              <a:t>autaerum</a:t>
            </a:r>
            <a:r>
              <a:rPr lang="en-US" dirty="0"/>
              <a:t> </a:t>
            </a:r>
            <a:r>
              <a:rPr lang="en-US" dirty="0" err="1"/>
              <a:t>volupta</a:t>
            </a:r>
            <a:r>
              <a:rPr lang="en-US" dirty="0"/>
              <a:t> </a:t>
            </a:r>
            <a:r>
              <a:rPr lang="en-US" dirty="0" err="1"/>
              <a:t>tusae</a:t>
            </a:r>
            <a:r>
              <a:rPr lang="en-US" dirty="0"/>
              <a:t>. </a:t>
            </a:r>
            <a:r>
              <a:rPr lang="en-US" dirty="0" err="1"/>
              <a:t>Aximust</a:t>
            </a:r>
            <a:r>
              <a:rPr lang="en-US" dirty="0"/>
              <a:t>, </a:t>
            </a:r>
            <a:r>
              <a:rPr lang="en-US" dirty="0" err="1"/>
              <a:t>estio</a:t>
            </a:r>
            <a:r>
              <a:rPr lang="en-US" dirty="0"/>
              <a:t> </a:t>
            </a:r>
            <a:r>
              <a:rPr lang="en-US" dirty="0" err="1"/>
              <a:t>conserciis</a:t>
            </a:r>
            <a:r>
              <a:rPr lang="en-US" dirty="0"/>
              <a:t> </a:t>
            </a:r>
            <a:r>
              <a:rPr lang="en-US" dirty="0" err="1"/>
              <a:t>iunti</a:t>
            </a:r>
            <a:r>
              <a:rPr lang="en-US" dirty="0"/>
              <a:t> </a:t>
            </a:r>
            <a:r>
              <a:rPr lang="en-US" dirty="0" err="1"/>
              <a:t>iliqui</a:t>
            </a:r>
            <a:r>
              <a:rPr lang="en-US" dirty="0"/>
              <a:t> </a:t>
            </a:r>
            <a:r>
              <a:rPr lang="en-US" dirty="0" err="1"/>
              <a:t>sinctur</a:t>
            </a:r>
            <a:r>
              <a:rPr lang="en-US" dirty="0"/>
              <a:t>, </a:t>
            </a:r>
            <a:r>
              <a:rPr lang="en-US" dirty="0" err="1"/>
              <a:t>venimus</a:t>
            </a:r>
            <a:r>
              <a:rPr lang="en-US" dirty="0"/>
              <a:t> es </a:t>
            </a:r>
            <a:r>
              <a:rPr lang="en-US" dirty="0" err="1"/>
              <a:t>assinisciis</a:t>
            </a:r>
            <a:r>
              <a:rPr lang="en-US" dirty="0"/>
              <a:t> am </a:t>
            </a:r>
            <a:r>
              <a:rPr lang="en-US" dirty="0" err="1"/>
              <a:t>ipsani</a:t>
            </a:r>
            <a:r>
              <a:rPr lang="en-US" dirty="0"/>
              <a:t> </a:t>
            </a:r>
            <a:r>
              <a:rPr lang="en-US" dirty="0" err="1"/>
              <a:t>dolum</a:t>
            </a:r>
            <a:r>
              <a:rPr lang="en-US" dirty="0"/>
              <a:t>, num </a:t>
            </a:r>
            <a:r>
              <a:rPr lang="en-US" dirty="0" err="1"/>
              <a:t>exero</a:t>
            </a:r>
            <a:r>
              <a:rPr lang="en-US" dirty="0"/>
              <a:t> quid </a:t>
            </a:r>
            <a:r>
              <a:rPr lang="en-US" dirty="0" err="1"/>
              <a:t>endae</a:t>
            </a:r>
            <a:r>
              <a:rPr lang="en-US" dirty="0"/>
              <a:t> nest </a:t>
            </a:r>
            <a:r>
              <a:rPr lang="en-US" dirty="0" err="1"/>
              <a:t>omnihicia</a:t>
            </a:r>
            <a:r>
              <a:rPr lang="en-US" dirty="0"/>
              <a:t> qui </a:t>
            </a:r>
            <a:r>
              <a:rPr lang="en-US" dirty="0" err="1"/>
              <a:t>bea</a:t>
            </a:r>
            <a:r>
              <a:rPr lang="en-US" dirty="0"/>
              <a:t> </a:t>
            </a:r>
            <a:r>
              <a:rPr lang="en-US" dirty="0" err="1"/>
              <a:t>nonseque</a:t>
            </a:r>
            <a:r>
              <a:rPr lang="en-US" dirty="0"/>
              <a:t> </a:t>
            </a:r>
            <a:r>
              <a:rPr lang="en-US" dirty="0" err="1"/>
              <a:t>illuptate</a:t>
            </a:r>
            <a:r>
              <a:rPr lang="en-US" dirty="0"/>
              <a:t> post </a:t>
            </a:r>
            <a:r>
              <a:rPr lang="en-US" dirty="0" err="1"/>
              <a:t>quas</a:t>
            </a:r>
            <a:r>
              <a:rPr lang="en-US" dirty="0"/>
              <a:t> re </a:t>
            </a:r>
            <a:r>
              <a:rPr lang="en-US" dirty="0" err="1"/>
              <a:t>velibus</a:t>
            </a:r>
            <a:r>
              <a:rPr lang="en-US" dirty="0"/>
              <a:t>.</a:t>
            </a:r>
          </a:p>
          <a:p>
            <a:pPr lvl="0"/>
            <a:r>
              <a:rPr lang="en-US" dirty="0"/>
              <a:t>Presentation Structure</a:t>
            </a:r>
          </a:p>
          <a:p>
            <a:pPr lvl="1"/>
            <a:r>
              <a:rPr lang="en-US" dirty="0"/>
              <a:t>Bullet 1</a:t>
            </a:r>
          </a:p>
          <a:p>
            <a:pPr lvl="2"/>
            <a:r>
              <a:rPr lang="en-US" dirty="0"/>
              <a:t>Information</a:t>
            </a:r>
          </a:p>
          <a:p>
            <a:pPr lvl="2"/>
            <a:r>
              <a:rPr lang="en-US" dirty="0"/>
              <a:t>Description</a:t>
            </a:r>
          </a:p>
          <a:p>
            <a:pPr lvl="1"/>
            <a:r>
              <a:rPr lang="en-US" dirty="0"/>
              <a:t>Bullet 2</a:t>
            </a:r>
          </a:p>
          <a:p>
            <a:pPr lvl="2"/>
            <a:r>
              <a:rPr lang="en-US" dirty="0"/>
              <a:t>Information</a:t>
            </a:r>
          </a:p>
          <a:p>
            <a:pPr lvl="2"/>
            <a:r>
              <a:rPr lang="en-US" dirty="0"/>
              <a:t>Description</a:t>
            </a:r>
          </a:p>
          <a:p>
            <a:pPr lvl="2"/>
            <a:endParaRPr lang="en-US" dirty="0"/>
          </a:p>
          <a:p>
            <a:pPr lvl="2"/>
            <a:endParaRPr lang="en-US" dirty="0"/>
          </a:p>
        </p:txBody>
      </p:sp>
      <p:sp>
        <p:nvSpPr>
          <p:cNvPr id="14" name="Date Placeholder 3">
            <a:extLst>
              <a:ext uri="{FF2B5EF4-FFF2-40B4-BE49-F238E27FC236}">
                <a16:creationId xmlns:a16="http://schemas.microsoft.com/office/drawing/2014/main" id="{253544BD-09FA-47CD-B1A6-129691F1DABF}"/>
              </a:ext>
            </a:extLst>
          </p:cNvPr>
          <p:cNvSpPr>
            <a:spLocks noGrp="1"/>
          </p:cNvSpPr>
          <p:nvPr>
            <p:ph type="dt" sz="half" idx="10"/>
          </p:nvPr>
        </p:nvSpPr>
        <p:spPr>
          <a:xfrm>
            <a:off x="219659" y="6615897"/>
            <a:ext cx="1375875" cy="231776"/>
          </a:xfrm>
        </p:spPr>
        <p:txBody>
          <a:bodyPr/>
          <a:lstStyle>
            <a:lvl1pPr>
              <a:defRPr b="1">
                <a:solidFill>
                  <a:schemeClr val="bg1"/>
                </a:solidFill>
                <a:latin typeface="Times New Roman" panose="02020603050405020304" pitchFamily="18" charset="0"/>
                <a:cs typeface="Times New Roman" panose="02020603050405020304" pitchFamily="18" charset="0"/>
              </a:defRPr>
            </a:lvl1pPr>
          </a:lstStyle>
          <a:p>
            <a:fld id="{7FA114DA-0F51-4548-B175-CF3EC94980E3}" type="datetime1">
              <a:rPr lang="en-GB" smtClean="0"/>
              <a:pPr/>
              <a:t>12/04/2024</a:t>
            </a:fld>
            <a:endParaRPr lang="en-GB" dirty="0"/>
          </a:p>
        </p:txBody>
      </p:sp>
      <p:sp>
        <p:nvSpPr>
          <p:cNvPr id="7" name="Slide Number Placeholder 6">
            <a:extLst>
              <a:ext uri="{FF2B5EF4-FFF2-40B4-BE49-F238E27FC236}">
                <a16:creationId xmlns:a16="http://schemas.microsoft.com/office/drawing/2014/main" id="{2CF3BC80-B997-4E50-9485-D9F55390C476}"/>
              </a:ext>
            </a:extLst>
          </p:cNvPr>
          <p:cNvSpPr>
            <a:spLocks noGrp="1"/>
          </p:cNvSpPr>
          <p:nvPr>
            <p:ph type="sldNum" sz="quarter" idx="12"/>
          </p:nvPr>
        </p:nvSpPr>
        <p:spPr>
          <a:xfrm>
            <a:off x="11781840" y="6536980"/>
            <a:ext cx="381000" cy="365125"/>
          </a:xfrm>
        </p:spPr>
        <p:txBody>
          <a:bodyPr/>
          <a:lstStyle>
            <a:lvl1pPr>
              <a:defRPr sz="1200" b="1">
                <a:solidFill>
                  <a:schemeClr val="bg1"/>
                </a:solidFill>
                <a:latin typeface="Times New Roman" panose="02020603050405020304" pitchFamily="18" charset="0"/>
                <a:cs typeface="Times New Roman" panose="02020603050405020304" pitchFamily="18" charset="0"/>
              </a:defRPr>
            </a:lvl1pPr>
          </a:lstStyle>
          <a:p>
            <a:fld id="{DBD7FD6D-DAF0-4A2C-B5D2-D74FBE0EF259}" type="slidenum">
              <a:rPr lang="en-GB" smtClean="0"/>
              <a:pPr/>
              <a:t>‹#›</a:t>
            </a:fld>
            <a:endParaRPr lang="en-GB" dirty="0"/>
          </a:p>
        </p:txBody>
      </p:sp>
      <p:pic>
        <p:nvPicPr>
          <p:cNvPr id="13" name="Graphic 12">
            <a:extLst>
              <a:ext uri="{FF2B5EF4-FFF2-40B4-BE49-F238E27FC236}">
                <a16:creationId xmlns:a16="http://schemas.microsoft.com/office/drawing/2014/main" id="{7290EBA4-C9BC-41DE-AF57-E1E39C46CE5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880634" y="6298650"/>
            <a:ext cx="1236667" cy="320380"/>
          </a:xfrm>
          <a:prstGeom prst="rect">
            <a:avLst/>
          </a:prstGeom>
        </p:spPr>
      </p:pic>
      <p:sp>
        <p:nvSpPr>
          <p:cNvPr id="15" name="Rectangle 14">
            <a:extLst>
              <a:ext uri="{FF2B5EF4-FFF2-40B4-BE49-F238E27FC236}">
                <a16:creationId xmlns:a16="http://schemas.microsoft.com/office/drawing/2014/main" id="{5ED724F6-DE2E-4965-A93E-224AEFA2CE48}"/>
              </a:ext>
            </a:extLst>
          </p:cNvPr>
          <p:cNvSpPr/>
          <p:nvPr userDrawn="1"/>
        </p:nvSpPr>
        <p:spPr>
          <a:xfrm>
            <a:off x="0" y="880462"/>
            <a:ext cx="12192000"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5">
            <a:extLst>
              <a:ext uri="{FF2B5EF4-FFF2-40B4-BE49-F238E27FC236}">
                <a16:creationId xmlns:a16="http://schemas.microsoft.com/office/drawing/2014/main" id="{2AB5704C-B9E1-4F36-B95A-12865AD2CD64}"/>
              </a:ext>
            </a:extLst>
          </p:cNvPr>
          <p:cNvSpPr>
            <a:spLocks noGrp="1"/>
          </p:cNvSpPr>
          <p:nvPr>
            <p:ph type="title"/>
          </p:nvPr>
        </p:nvSpPr>
        <p:spPr>
          <a:xfrm>
            <a:off x="0" y="144443"/>
            <a:ext cx="10515600" cy="632389"/>
          </a:xfrm>
        </p:spPr>
        <p:txBody>
          <a:bodyPr/>
          <a:lstStyle/>
          <a:p>
            <a:r>
              <a:rPr lang="en-US"/>
              <a:t>Click to edit Master title style</a:t>
            </a:r>
          </a:p>
        </p:txBody>
      </p:sp>
    </p:spTree>
    <p:extLst>
      <p:ext uri="{BB962C8B-B14F-4D97-AF65-F5344CB8AC3E}">
        <p14:creationId xmlns:p14="http://schemas.microsoft.com/office/powerpoint/2010/main" val="1219881408"/>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4B42E23-0CB5-4AA3-850C-FB9388612CDA}"/>
              </a:ext>
            </a:extLst>
          </p:cNvPr>
          <p:cNvSpPr/>
          <p:nvPr userDrawn="1"/>
        </p:nvSpPr>
        <p:spPr>
          <a:xfrm rot="5400000">
            <a:off x="5913436" y="579436"/>
            <a:ext cx="365126" cy="12192001"/>
          </a:xfrm>
          <a:prstGeom prst="rect">
            <a:avLst/>
          </a:prstGeom>
          <a:solidFill>
            <a:srgbClr val="1373B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46AC401-1132-A901-E60E-51EB450EF8B9}"/>
              </a:ext>
            </a:extLst>
          </p:cNvPr>
          <p:cNvSpPr>
            <a:spLocks noGrp="1"/>
          </p:cNvSpPr>
          <p:nvPr>
            <p:ph type="title"/>
          </p:nvPr>
        </p:nvSpPr>
        <p:spPr>
          <a:xfrm>
            <a:off x="1143000" y="1819275"/>
            <a:ext cx="10204450" cy="2743200"/>
          </a:xfrm>
        </p:spPr>
        <p:txBody>
          <a:bodyPr anchor="b"/>
          <a:lstStyle>
            <a:lvl1pPr>
              <a:defRPr sz="6000"/>
            </a:lvl1p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B27AEA8A-783E-069E-1E89-5EF1B33B926A}"/>
              </a:ext>
            </a:extLst>
          </p:cNvPr>
          <p:cNvSpPr>
            <a:spLocks noGrp="1"/>
          </p:cNvSpPr>
          <p:nvPr>
            <p:ph type="body" idx="1"/>
          </p:nvPr>
        </p:nvSpPr>
        <p:spPr>
          <a:xfrm>
            <a:off x="1142998" y="4589463"/>
            <a:ext cx="1020445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B80FD02-939E-BAD9-7A54-B3622D81106A}"/>
              </a:ext>
            </a:extLst>
          </p:cNvPr>
          <p:cNvSpPr>
            <a:spLocks noGrp="1"/>
          </p:cNvSpPr>
          <p:nvPr>
            <p:ph type="dt" sz="half" idx="10"/>
          </p:nvPr>
        </p:nvSpPr>
        <p:spPr>
          <a:xfrm>
            <a:off x="0" y="6492873"/>
            <a:ext cx="2743200" cy="365125"/>
          </a:xfrm>
        </p:spPr>
        <p:txBody>
          <a:bodyPr/>
          <a:lstStyle>
            <a:lvl1pPr>
              <a:defRPr>
                <a:solidFill>
                  <a:schemeClr val="bg1"/>
                </a:solidFill>
              </a:defRPr>
            </a:lvl1pPr>
          </a:lstStyle>
          <a:p>
            <a:fld id="{6BA301C2-793F-4B16-8FB0-921F73F63CB7}" type="datetime1">
              <a:rPr lang="en-GB" smtClean="0"/>
              <a:t>12/04/2024</a:t>
            </a:fld>
            <a:endParaRPr lang="en-GB" dirty="0"/>
          </a:p>
        </p:txBody>
      </p:sp>
      <p:sp>
        <p:nvSpPr>
          <p:cNvPr id="5" name="Footer Placeholder 4">
            <a:extLst>
              <a:ext uri="{FF2B5EF4-FFF2-40B4-BE49-F238E27FC236}">
                <a16:creationId xmlns:a16="http://schemas.microsoft.com/office/drawing/2014/main" id="{8F192616-9DE6-BDF6-54C0-4241AA58BA03}"/>
              </a:ext>
            </a:extLst>
          </p:cNvPr>
          <p:cNvSpPr>
            <a:spLocks noGrp="1"/>
          </p:cNvSpPr>
          <p:nvPr>
            <p:ph type="ftr" sz="quarter" idx="11"/>
          </p:nvPr>
        </p:nvSpPr>
        <p:spPr>
          <a:xfrm>
            <a:off x="4038599" y="6538912"/>
            <a:ext cx="4114800" cy="365125"/>
          </a:xfrm>
        </p:spPr>
        <p:txBody>
          <a:bodyPr/>
          <a:lstStyle/>
          <a:p>
            <a:endParaRPr lang="en-GB" dirty="0"/>
          </a:p>
        </p:txBody>
      </p:sp>
      <p:sp>
        <p:nvSpPr>
          <p:cNvPr id="6" name="Slide Number Placeholder 5">
            <a:extLst>
              <a:ext uri="{FF2B5EF4-FFF2-40B4-BE49-F238E27FC236}">
                <a16:creationId xmlns:a16="http://schemas.microsoft.com/office/drawing/2014/main" id="{3DE9F596-DF85-E592-3F5E-338145A50711}"/>
              </a:ext>
            </a:extLst>
          </p:cNvPr>
          <p:cNvSpPr>
            <a:spLocks noGrp="1"/>
          </p:cNvSpPr>
          <p:nvPr>
            <p:ph type="sldNum" sz="quarter" idx="12"/>
          </p:nvPr>
        </p:nvSpPr>
        <p:spPr/>
        <p:txBody>
          <a:bodyPr/>
          <a:lstStyle/>
          <a:p>
            <a:fld id="{DBD7FD6D-DAF0-4A2C-B5D2-D74FBE0EF259}" type="slidenum">
              <a:rPr lang="en-GB" smtClean="0"/>
              <a:t>‹#›</a:t>
            </a:fld>
            <a:endParaRPr lang="en-GB"/>
          </a:p>
        </p:txBody>
      </p:sp>
      <p:pic>
        <p:nvPicPr>
          <p:cNvPr id="11" name="Graphic 10">
            <a:extLst>
              <a:ext uri="{FF2B5EF4-FFF2-40B4-BE49-F238E27FC236}">
                <a16:creationId xmlns:a16="http://schemas.microsoft.com/office/drawing/2014/main" id="{8DE55540-B776-4B6C-A2C4-270B5CD418F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48060" y="5994260"/>
            <a:ext cx="1128045" cy="292239"/>
          </a:xfrm>
          <a:prstGeom prst="rect">
            <a:avLst/>
          </a:prstGeom>
        </p:spPr>
      </p:pic>
    </p:spTree>
    <p:extLst>
      <p:ext uri="{BB962C8B-B14F-4D97-AF65-F5344CB8AC3E}">
        <p14:creationId xmlns:p14="http://schemas.microsoft.com/office/powerpoint/2010/main" val="2104371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CE9237-2EBF-006D-3352-C7D6BBEE706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BE51EB7-7F42-C79C-1F1E-D4ABDAE3558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C87E3DA-36F8-F143-71D3-219A09FDCA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062C38CB-B337-D43D-F892-AE5CCFDD2D8F}"/>
              </a:ext>
            </a:extLst>
          </p:cNvPr>
          <p:cNvSpPr>
            <a:spLocks noGrp="1"/>
          </p:cNvSpPr>
          <p:nvPr>
            <p:ph type="dt" sz="half" idx="10"/>
          </p:nvPr>
        </p:nvSpPr>
        <p:spPr/>
        <p:txBody>
          <a:bodyPr/>
          <a:lstStyle/>
          <a:p>
            <a:fld id="{0516D896-0D7E-47E0-83B5-3D828ECA07CD}" type="datetime1">
              <a:rPr lang="en-GB" smtClean="0"/>
              <a:t>12/04/2024</a:t>
            </a:fld>
            <a:endParaRPr lang="en-GB" dirty="0"/>
          </a:p>
        </p:txBody>
      </p:sp>
      <p:sp>
        <p:nvSpPr>
          <p:cNvPr id="6" name="Footer Placeholder 5">
            <a:extLst>
              <a:ext uri="{FF2B5EF4-FFF2-40B4-BE49-F238E27FC236}">
                <a16:creationId xmlns:a16="http://schemas.microsoft.com/office/drawing/2014/main" id="{2D513257-D054-1733-3FB6-2B53C68893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D31EA1F-955D-1305-AA82-7BC8416B4B2C}"/>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2219794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78AB46-1391-CF50-C998-648CB5200625}"/>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CE3BD0D-856D-7533-A629-6E92BAB95A8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1E2F189-573E-A2D2-94CE-C3B7ECB16D6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9C7FD38E-B002-0EBA-C374-8C7EA6E7A4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77D01BB-455A-EB34-948B-33FA2435E53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5C85642-5E92-DCFF-3D03-C80988FCB6A8}"/>
              </a:ext>
            </a:extLst>
          </p:cNvPr>
          <p:cNvSpPr>
            <a:spLocks noGrp="1"/>
          </p:cNvSpPr>
          <p:nvPr>
            <p:ph type="dt" sz="half" idx="10"/>
          </p:nvPr>
        </p:nvSpPr>
        <p:spPr/>
        <p:txBody>
          <a:bodyPr/>
          <a:lstStyle/>
          <a:p>
            <a:fld id="{8AA95CC7-8DF4-48F1-90AD-27F32DED97AE}" type="datetime1">
              <a:rPr lang="en-GB" smtClean="0"/>
              <a:t>12/04/2024</a:t>
            </a:fld>
            <a:endParaRPr lang="en-GB"/>
          </a:p>
        </p:txBody>
      </p:sp>
      <p:sp>
        <p:nvSpPr>
          <p:cNvPr id="8" name="Footer Placeholder 7">
            <a:extLst>
              <a:ext uri="{FF2B5EF4-FFF2-40B4-BE49-F238E27FC236}">
                <a16:creationId xmlns:a16="http://schemas.microsoft.com/office/drawing/2014/main" id="{59A4F4B7-8586-BAA2-D7AE-F64518613CF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4BBBEC8-B9E7-623B-7035-4B801F95EC87}"/>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660769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26482F-BC25-727E-0FB5-E45EA7764DA7}"/>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9AEA45C-515C-7BCC-54C6-8F2F451FFF16}"/>
              </a:ext>
            </a:extLst>
          </p:cNvPr>
          <p:cNvSpPr>
            <a:spLocks noGrp="1"/>
          </p:cNvSpPr>
          <p:nvPr>
            <p:ph type="dt" sz="half" idx="10"/>
          </p:nvPr>
        </p:nvSpPr>
        <p:spPr/>
        <p:txBody>
          <a:bodyPr/>
          <a:lstStyle/>
          <a:p>
            <a:fld id="{4A5170DC-84C6-4451-94C6-6EEB205821AB}" type="datetime1">
              <a:rPr lang="en-GB" smtClean="0"/>
              <a:t>12/04/2024</a:t>
            </a:fld>
            <a:endParaRPr lang="en-GB"/>
          </a:p>
        </p:txBody>
      </p:sp>
      <p:sp>
        <p:nvSpPr>
          <p:cNvPr id="4" name="Footer Placeholder 3">
            <a:extLst>
              <a:ext uri="{FF2B5EF4-FFF2-40B4-BE49-F238E27FC236}">
                <a16:creationId xmlns:a16="http://schemas.microsoft.com/office/drawing/2014/main" id="{3A326E38-5A24-3A8A-8FA8-CBF3635D9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AC5913C-7755-1C2D-88DF-1D3ABE2311F9}"/>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29081880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7CDD52-A885-E341-F3CC-A9DACE002E9A}"/>
              </a:ext>
            </a:extLst>
          </p:cNvPr>
          <p:cNvSpPr>
            <a:spLocks noGrp="1"/>
          </p:cNvSpPr>
          <p:nvPr>
            <p:ph type="dt" sz="half" idx="10"/>
          </p:nvPr>
        </p:nvSpPr>
        <p:spPr/>
        <p:txBody>
          <a:bodyPr/>
          <a:lstStyle/>
          <a:p>
            <a:fld id="{EFE9DA2A-E32A-461C-8B98-E4F24258FA44}" type="datetime1">
              <a:rPr lang="en-GB" smtClean="0"/>
              <a:t>12/04/2024</a:t>
            </a:fld>
            <a:endParaRPr lang="en-GB"/>
          </a:p>
        </p:txBody>
      </p:sp>
      <p:sp>
        <p:nvSpPr>
          <p:cNvPr id="3" name="Footer Placeholder 2">
            <a:extLst>
              <a:ext uri="{FF2B5EF4-FFF2-40B4-BE49-F238E27FC236}">
                <a16:creationId xmlns:a16="http://schemas.microsoft.com/office/drawing/2014/main" id="{504E9A54-E22D-6B3E-EA16-4EDEE0F609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FA74F77-FE49-4926-9C78-E2452240F35B}"/>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1535002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8B235-9398-A64B-2434-9F53D588725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B4DDA07-DB24-ABBC-2D4B-DA5986ECFB5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898BA36-1585-771F-DEF8-C7561011B6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072588-1F45-CA4A-9533-75CD88DAA0EA}"/>
              </a:ext>
            </a:extLst>
          </p:cNvPr>
          <p:cNvSpPr>
            <a:spLocks noGrp="1"/>
          </p:cNvSpPr>
          <p:nvPr>
            <p:ph type="dt" sz="half" idx="10"/>
          </p:nvPr>
        </p:nvSpPr>
        <p:spPr/>
        <p:txBody>
          <a:bodyPr/>
          <a:lstStyle/>
          <a:p>
            <a:fld id="{E92077CD-CE85-4FEC-B693-CCDEAF911190}" type="datetime1">
              <a:rPr lang="en-GB" smtClean="0"/>
              <a:t>12/04/2024</a:t>
            </a:fld>
            <a:endParaRPr lang="en-GB"/>
          </a:p>
        </p:txBody>
      </p:sp>
      <p:sp>
        <p:nvSpPr>
          <p:cNvPr id="6" name="Footer Placeholder 5">
            <a:extLst>
              <a:ext uri="{FF2B5EF4-FFF2-40B4-BE49-F238E27FC236}">
                <a16:creationId xmlns:a16="http://schemas.microsoft.com/office/drawing/2014/main" id="{804C469A-2730-9A1A-B9F5-71AFE32BC8F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425D9F-F830-B8FD-A8FB-1D652BBEBFCB}"/>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20104089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2ACB41-4619-FDAB-D934-10EE2D73DF8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56AE358-BB42-77A0-4F21-D9BA4475C13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4710419-EA91-9346-F36E-E2F39E9862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04E625-EEA7-9733-05E1-76A3CA757267}"/>
              </a:ext>
            </a:extLst>
          </p:cNvPr>
          <p:cNvSpPr>
            <a:spLocks noGrp="1"/>
          </p:cNvSpPr>
          <p:nvPr>
            <p:ph type="dt" sz="half" idx="10"/>
          </p:nvPr>
        </p:nvSpPr>
        <p:spPr/>
        <p:txBody>
          <a:bodyPr/>
          <a:lstStyle/>
          <a:p>
            <a:fld id="{63E56FB4-5B49-4C1E-AFCB-2A604AB3DB4E}" type="datetime1">
              <a:rPr lang="en-GB" smtClean="0"/>
              <a:t>12/04/2024</a:t>
            </a:fld>
            <a:endParaRPr lang="en-GB"/>
          </a:p>
        </p:txBody>
      </p:sp>
      <p:sp>
        <p:nvSpPr>
          <p:cNvPr id="6" name="Footer Placeholder 5">
            <a:extLst>
              <a:ext uri="{FF2B5EF4-FFF2-40B4-BE49-F238E27FC236}">
                <a16:creationId xmlns:a16="http://schemas.microsoft.com/office/drawing/2014/main" id="{88203CB1-77BC-1FF2-37D0-EF91B290AE6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6D39DB-2EEA-ED8D-F893-5B335012D30A}"/>
              </a:ext>
            </a:extLst>
          </p:cNvPr>
          <p:cNvSpPr>
            <a:spLocks noGrp="1"/>
          </p:cNvSpPr>
          <p:nvPr>
            <p:ph type="sldNum" sz="quarter" idx="12"/>
          </p:nvPr>
        </p:nvSpPr>
        <p:spPr/>
        <p:txBody>
          <a:bodyPr/>
          <a:lstStyle/>
          <a:p>
            <a:fld id="{DBD7FD6D-DAF0-4A2C-B5D2-D74FBE0EF259}" type="slidenum">
              <a:rPr lang="en-GB" smtClean="0"/>
              <a:t>‹#›</a:t>
            </a:fld>
            <a:endParaRPr lang="en-GB"/>
          </a:p>
        </p:txBody>
      </p:sp>
    </p:spTree>
    <p:extLst>
      <p:ext uri="{BB962C8B-B14F-4D97-AF65-F5344CB8AC3E}">
        <p14:creationId xmlns:p14="http://schemas.microsoft.com/office/powerpoint/2010/main" val="2447786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53BDBC-65DA-9503-C12A-F34D640F32B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0264D0D-8A32-4D17-9B99-8C2CCCCDEE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A243DA9-3BE0-DECD-F681-0AD09CC5807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425A1E-2333-4F38-BCE4-060431060475}" type="datetime1">
              <a:rPr lang="en-GB" smtClean="0"/>
              <a:t>12/04/2024</a:t>
            </a:fld>
            <a:endParaRPr lang="en-GB"/>
          </a:p>
        </p:txBody>
      </p:sp>
      <p:sp>
        <p:nvSpPr>
          <p:cNvPr id="5" name="Footer Placeholder 4">
            <a:extLst>
              <a:ext uri="{FF2B5EF4-FFF2-40B4-BE49-F238E27FC236}">
                <a16:creationId xmlns:a16="http://schemas.microsoft.com/office/drawing/2014/main" id="{1027FA7E-79CB-8DF1-DC70-78CA72CB57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67CE0DF-85D3-BC0B-1699-16F43BBE6E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BD7FD6D-DAF0-4A2C-B5D2-D74FBE0EF259}" type="slidenum">
              <a:rPr lang="en-GB" smtClean="0"/>
              <a:t>‹#›</a:t>
            </a:fld>
            <a:endParaRPr lang="en-GB"/>
          </a:p>
        </p:txBody>
      </p:sp>
    </p:spTree>
    <p:extLst>
      <p:ext uri="{BB962C8B-B14F-4D97-AF65-F5344CB8AC3E}">
        <p14:creationId xmlns:p14="http://schemas.microsoft.com/office/powerpoint/2010/main" val="219352242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svg"/><Relationship Id="rId2" Type="http://schemas.openxmlformats.org/officeDocument/2006/relationships/image" Target="../media/image3.tiff"/><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6.jpg"/><Relationship Id="rId4" Type="http://schemas.openxmlformats.org/officeDocument/2006/relationships/image" Target="../media/image5.jpg"/></Relationships>
</file>

<file path=ppt/slides/_rels/slide10.xml.rels><?xml version="1.0" encoding="UTF-8" standalone="yes"?>
<Relationships xmlns="http://schemas.openxmlformats.org/package/2006/relationships"><Relationship Id="rId2" Type="http://schemas.openxmlformats.org/officeDocument/2006/relationships/image" Target="../media/image14.tif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26D276-8D73-4E70-9B70-9A091B584E34}"/>
              </a:ext>
            </a:extLst>
          </p:cNvPr>
          <p:cNvSpPr/>
          <p:nvPr/>
        </p:nvSpPr>
        <p:spPr>
          <a:xfrm>
            <a:off x="186240" y="686489"/>
            <a:ext cx="11819518" cy="1104213"/>
          </a:xfrm>
          <a:prstGeom prst="rect">
            <a:avLst/>
          </a:prstGeom>
        </p:spPr>
        <p:txBody>
          <a:bodyPr wrap="square">
            <a:spAutoFit/>
          </a:bodyPr>
          <a:lstStyle/>
          <a:p>
            <a:pPr algn="ctr">
              <a:lnSpc>
                <a:spcPct val="107000"/>
              </a:lnSpc>
              <a:spcAft>
                <a:spcPts val="801"/>
              </a:spcAft>
            </a:pPr>
            <a:r>
              <a:rPr lang="en-US" sz="3200" b="1" dirty="0">
                <a:solidFill>
                  <a:srgbClr val="002060"/>
                </a:solidFill>
                <a:latin typeface="Berlin Sans FB Demi" panose="020E0802020502020306" pitchFamily="34" charset="0"/>
                <a:ea typeface="Calibri" panose="020F0502020204030204" pitchFamily="34" charset="0"/>
                <a:cs typeface="Arial" panose="020B0604020202020204" pitchFamily="34" charset="0"/>
              </a:rPr>
              <a:t>An Integrated Hydrological Modeling Framework for Enhancing Water-Energy Nexus in the Godavari River Basin, India </a:t>
            </a:r>
          </a:p>
        </p:txBody>
      </p:sp>
      <p:pic>
        <p:nvPicPr>
          <p:cNvPr id="6" name="Picture 5">
            <a:extLst>
              <a:ext uri="{FF2B5EF4-FFF2-40B4-BE49-F238E27FC236}">
                <a16:creationId xmlns:a16="http://schemas.microsoft.com/office/drawing/2014/main" id="{C7EEAEAB-5CF6-4D55-A779-095933D186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2833" y="3011531"/>
            <a:ext cx="7565461" cy="3015961"/>
          </a:xfrm>
          <a:prstGeom prst="rect">
            <a:avLst/>
          </a:prstGeom>
        </p:spPr>
      </p:pic>
      <p:pic>
        <p:nvPicPr>
          <p:cNvPr id="7" name="Picture 6">
            <a:extLst>
              <a:ext uri="{FF2B5EF4-FFF2-40B4-BE49-F238E27FC236}">
                <a16:creationId xmlns:a16="http://schemas.microsoft.com/office/drawing/2014/main" id="{36364F77-3623-42BC-8851-B36EE7BBED0C}"/>
              </a:ext>
            </a:extLst>
          </p:cNvPr>
          <p:cNvPicPr>
            <a:picLocks noChangeAspect="1"/>
          </p:cNvPicPr>
          <p:nvPr/>
        </p:nvPicPr>
        <p:blipFill>
          <a:blip r:embed="rId3"/>
          <a:stretch>
            <a:fillRect/>
          </a:stretch>
        </p:blipFill>
        <p:spPr>
          <a:xfrm>
            <a:off x="-1" y="0"/>
            <a:ext cx="12192001" cy="726416"/>
          </a:xfrm>
          <a:prstGeom prst="rect">
            <a:avLst/>
          </a:prstGeom>
        </p:spPr>
      </p:pic>
      <p:cxnSp>
        <p:nvCxnSpPr>
          <p:cNvPr id="8" name="Straight Connector 7">
            <a:extLst>
              <a:ext uri="{FF2B5EF4-FFF2-40B4-BE49-F238E27FC236}">
                <a16:creationId xmlns:a16="http://schemas.microsoft.com/office/drawing/2014/main" id="{3D6824D6-481F-4BB7-A1E8-330228E456F1}"/>
              </a:ext>
            </a:extLst>
          </p:cNvPr>
          <p:cNvCxnSpPr>
            <a:cxnSpLocks/>
          </p:cNvCxnSpPr>
          <p:nvPr/>
        </p:nvCxnSpPr>
        <p:spPr>
          <a:xfrm>
            <a:off x="7891312" y="3052841"/>
            <a:ext cx="0" cy="2752939"/>
          </a:xfrm>
          <a:prstGeom prst="line">
            <a:avLst/>
          </a:prstGeom>
          <a:ln w="38100"/>
        </p:spPr>
        <p:style>
          <a:lnRef idx="1">
            <a:schemeClr val="dk1"/>
          </a:lnRef>
          <a:fillRef idx="0">
            <a:schemeClr val="dk1"/>
          </a:fillRef>
          <a:effectRef idx="0">
            <a:schemeClr val="dk1"/>
          </a:effectRef>
          <a:fontRef idx="minor">
            <a:schemeClr val="tx1"/>
          </a:fontRef>
        </p:style>
      </p:cxnSp>
      <p:sp>
        <p:nvSpPr>
          <p:cNvPr id="9" name="Rectangle 8">
            <a:extLst>
              <a:ext uri="{FF2B5EF4-FFF2-40B4-BE49-F238E27FC236}">
                <a16:creationId xmlns:a16="http://schemas.microsoft.com/office/drawing/2014/main" id="{C348C43B-BB15-4A0E-8127-39069868F0F6}"/>
              </a:ext>
            </a:extLst>
          </p:cNvPr>
          <p:cNvSpPr/>
          <p:nvPr/>
        </p:nvSpPr>
        <p:spPr>
          <a:xfrm>
            <a:off x="8180214" y="4458460"/>
            <a:ext cx="6096000" cy="1477328"/>
          </a:xfrm>
          <a:prstGeom prst="rect">
            <a:avLst/>
          </a:prstGeom>
        </p:spPr>
        <p:txBody>
          <a:bodyPr>
            <a:spAutoFit/>
          </a:bodyPr>
          <a:lstStyle/>
          <a:p>
            <a:pPr>
              <a:lnSpc>
                <a:spcPct val="150000"/>
              </a:lnSpc>
            </a:pPr>
            <a:r>
              <a:rPr lang="en-US" sz="2400" b="1" dirty="0">
                <a:latin typeface="Times New Roman" panose="02020603050405020304" pitchFamily="18" charset="0"/>
                <a:cs typeface="Times New Roman" panose="02020603050405020304" pitchFamily="18" charset="0"/>
              </a:rPr>
              <a:t>Prof. </a:t>
            </a:r>
            <a:r>
              <a:rPr lang="en-US" sz="2400" b="1" dirty="0" err="1">
                <a:latin typeface="Times New Roman" panose="02020603050405020304" pitchFamily="18" charset="0"/>
                <a:cs typeface="Times New Roman" panose="02020603050405020304" pitchFamily="18" charset="0"/>
              </a:rPr>
              <a:t>Kasiviswanathan</a:t>
            </a:r>
            <a:r>
              <a:rPr lang="en-US" sz="2400" b="1" dirty="0">
                <a:latin typeface="Times New Roman" panose="02020603050405020304" pitchFamily="18" charset="0"/>
                <a:cs typeface="Times New Roman" panose="02020603050405020304" pitchFamily="18" charset="0"/>
              </a:rPr>
              <a:t> KS		        </a:t>
            </a:r>
            <a:endParaRPr lang="en-US" sz="2000"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Associate Professor, IIT Roorkee, India</a:t>
            </a:r>
          </a:p>
          <a:p>
            <a:r>
              <a:rPr lang="en-US" dirty="0">
                <a:latin typeface="Times New Roman" panose="02020603050405020304" pitchFamily="18" charset="0"/>
                <a:cs typeface="Times New Roman" panose="02020603050405020304" pitchFamily="18" charset="0"/>
              </a:rPr>
              <a:t>Mobile: +91 9952 199 196</a:t>
            </a:r>
          </a:p>
          <a:p>
            <a:r>
              <a:rPr lang="en-US" u="sng" dirty="0">
                <a:solidFill>
                  <a:srgbClr val="1373BA"/>
                </a:solidFill>
                <a:latin typeface="Times New Roman" panose="02020603050405020304" pitchFamily="18" charset="0"/>
                <a:cs typeface="Times New Roman" panose="02020603050405020304" pitchFamily="18" charset="0"/>
              </a:rPr>
              <a:t>Email: k.kasiviswanathan@wr.iitr.ac.in</a:t>
            </a:r>
          </a:p>
        </p:txBody>
      </p:sp>
      <p:pic>
        <p:nvPicPr>
          <p:cNvPr id="10" name="Picture 9">
            <a:extLst>
              <a:ext uri="{FF2B5EF4-FFF2-40B4-BE49-F238E27FC236}">
                <a16:creationId xmlns:a16="http://schemas.microsoft.com/office/drawing/2014/main" id="{9C039D83-2C18-49DD-A155-6E144DFD7A7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43601" y="3202705"/>
            <a:ext cx="1330687" cy="1330687"/>
          </a:xfrm>
          <a:prstGeom prst="rect">
            <a:avLst/>
          </a:prstGeom>
        </p:spPr>
      </p:pic>
      <p:pic>
        <p:nvPicPr>
          <p:cNvPr id="11" name="Picture 10">
            <a:extLst>
              <a:ext uri="{FF2B5EF4-FFF2-40B4-BE49-F238E27FC236}">
                <a16:creationId xmlns:a16="http://schemas.microsoft.com/office/drawing/2014/main" id="{F1330A8E-E8B4-4FDF-B5A5-6304E046CEF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895556" y="3127773"/>
            <a:ext cx="1443190" cy="1443190"/>
          </a:xfrm>
          <a:prstGeom prst="rect">
            <a:avLst/>
          </a:prstGeom>
        </p:spPr>
      </p:pic>
      <p:sp>
        <p:nvSpPr>
          <p:cNvPr id="13" name="Rectangle 12">
            <a:extLst>
              <a:ext uri="{FF2B5EF4-FFF2-40B4-BE49-F238E27FC236}">
                <a16:creationId xmlns:a16="http://schemas.microsoft.com/office/drawing/2014/main" id="{3D09ABF5-F3E4-4D70-A12E-744F773AB22D}"/>
              </a:ext>
            </a:extLst>
          </p:cNvPr>
          <p:cNvSpPr/>
          <p:nvPr/>
        </p:nvSpPr>
        <p:spPr>
          <a:xfrm>
            <a:off x="3246533" y="1515700"/>
            <a:ext cx="5698932" cy="1992340"/>
          </a:xfrm>
          <a:prstGeom prst="rect">
            <a:avLst/>
          </a:prstGeom>
        </p:spPr>
        <p:txBody>
          <a:bodyPr wrap="none">
            <a:spAutoFit/>
          </a:bodyPr>
          <a:lstStyle/>
          <a:p>
            <a:pPr algn="just">
              <a:lnSpc>
                <a:spcPct val="200000"/>
              </a:lnSpc>
              <a:spcBef>
                <a:spcPts val="600"/>
              </a:spcBef>
              <a:spcAft>
                <a:spcPts val="1800"/>
              </a:spcAft>
            </a:pPr>
            <a:r>
              <a:rPr lang="en-US" sz="2800" dirty="0" err="1">
                <a:latin typeface="Times New Roman" panose="02020603050405020304" pitchFamily="18" charset="0"/>
                <a:ea typeface="Times New Roman" panose="02020603050405020304" pitchFamily="18" charset="0"/>
              </a:rPr>
              <a:t>Kasiviswanathan</a:t>
            </a:r>
            <a:r>
              <a:rPr lang="en-US" sz="2800" dirty="0">
                <a:latin typeface="Times New Roman" panose="02020603050405020304" pitchFamily="18" charset="0"/>
                <a:ea typeface="Times New Roman" panose="02020603050405020304" pitchFamily="18" charset="0"/>
              </a:rPr>
              <a:t> KS, Chandni Thakur</a:t>
            </a:r>
          </a:p>
          <a:p>
            <a:pPr algn="just">
              <a:lnSpc>
                <a:spcPct val="200000"/>
              </a:lnSpc>
              <a:spcBef>
                <a:spcPts val="600"/>
              </a:spcBef>
              <a:spcAft>
                <a:spcPts val="1800"/>
              </a:spcAft>
            </a:pPr>
            <a:endParaRPr lang="en-US" sz="2800" b="1" dirty="0">
              <a:latin typeface="Times New Roman" panose="02020603050405020304" pitchFamily="18" charset="0"/>
              <a:ea typeface="Times New Roman" panose="02020603050405020304" pitchFamily="18" charset="0"/>
            </a:endParaRPr>
          </a:p>
        </p:txBody>
      </p:sp>
      <p:sp>
        <p:nvSpPr>
          <p:cNvPr id="18" name="Rectangle 17">
            <a:extLst>
              <a:ext uri="{FF2B5EF4-FFF2-40B4-BE49-F238E27FC236}">
                <a16:creationId xmlns:a16="http://schemas.microsoft.com/office/drawing/2014/main" id="{9FED3AFE-164A-47AC-9665-A0C35844B41B}"/>
              </a:ext>
            </a:extLst>
          </p:cNvPr>
          <p:cNvSpPr/>
          <p:nvPr/>
        </p:nvSpPr>
        <p:spPr>
          <a:xfrm rot="5400000">
            <a:off x="5980112" y="642050"/>
            <a:ext cx="231777" cy="12192001"/>
          </a:xfrm>
          <a:prstGeom prst="rect">
            <a:avLst/>
          </a:prstGeom>
          <a:solidFill>
            <a:srgbClr val="1373B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Graphic 18">
            <a:extLst>
              <a:ext uri="{FF2B5EF4-FFF2-40B4-BE49-F238E27FC236}">
                <a16:creationId xmlns:a16="http://schemas.microsoft.com/office/drawing/2014/main" id="{F7EED6BA-16EA-43B6-A874-193032CE73A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880634" y="6298650"/>
            <a:ext cx="1236667" cy="320380"/>
          </a:xfrm>
          <a:prstGeom prst="rect">
            <a:avLst/>
          </a:prstGeom>
        </p:spPr>
      </p:pic>
    </p:spTree>
    <p:extLst>
      <p:ext uri="{BB962C8B-B14F-4D97-AF65-F5344CB8AC3E}">
        <p14:creationId xmlns:p14="http://schemas.microsoft.com/office/powerpoint/2010/main" val="2826532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31"/>
            <a:ext cx="8770776" cy="1102859"/>
          </a:xfrm>
        </p:spPr>
        <p:txBody>
          <a:bodyPr/>
          <a:lstStyle/>
          <a:p>
            <a:r>
              <a:rPr lang="en-GB" dirty="0"/>
              <a:t>Calibration Framework </a:t>
            </a:r>
          </a:p>
        </p:txBody>
      </p:sp>
      <p:sp>
        <p:nvSpPr>
          <p:cNvPr id="3" name="Date Placeholder 2">
            <a:extLst>
              <a:ext uri="{FF2B5EF4-FFF2-40B4-BE49-F238E27FC236}">
                <a16:creationId xmlns:a16="http://schemas.microsoft.com/office/drawing/2014/main" id="{56A856DF-6F56-404F-9524-83BB3717E2E6}"/>
              </a:ext>
            </a:extLst>
          </p:cNvPr>
          <p:cNvSpPr>
            <a:spLocks noGrp="1"/>
          </p:cNvSpPr>
          <p:nvPr>
            <p:ph type="dt" sz="half" idx="10"/>
          </p:nvPr>
        </p:nvSpPr>
        <p:spPr/>
        <p:txBody>
          <a:bodyPr/>
          <a:lstStyle/>
          <a:p>
            <a:fld id="{2C1E77AA-C200-4D35-AC22-97D479DD7EDB}" type="datetime1">
              <a:rPr lang="en-GB" smtClean="0"/>
              <a:t>12/04/2024</a:t>
            </a:fld>
            <a:endParaRPr lang="en-GB" dirty="0"/>
          </a:p>
        </p:txBody>
      </p:sp>
      <p:sp>
        <p:nvSpPr>
          <p:cNvPr id="5" name="Slide Number Placeholder 4">
            <a:extLst>
              <a:ext uri="{FF2B5EF4-FFF2-40B4-BE49-F238E27FC236}">
                <a16:creationId xmlns:a16="http://schemas.microsoft.com/office/drawing/2014/main" id="{B3646D57-3AF1-49F7-B766-7568A123E552}"/>
              </a:ext>
            </a:extLst>
          </p:cNvPr>
          <p:cNvSpPr>
            <a:spLocks noGrp="1"/>
          </p:cNvSpPr>
          <p:nvPr>
            <p:ph type="sldNum" sz="quarter" idx="12"/>
          </p:nvPr>
        </p:nvSpPr>
        <p:spPr/>
        <p:txBody>
          <a:bodyPr/>
          <a:lstStyle/>
          <a:p>
            <a:fld id="{DBD7FD6D-DAF0-4A2C-B5D2-D74FBE0EF259}" type="slidenum">
              <a:rPr lang="en-GB" smtClean="0"/>
              <a:pPr/>
              <a:t>10</a:t>
            </a:fld>
            <a:endParaRPr lang="en-GB" dirty="0"/>
          </a:p>
        </p:txBody>
      </p:sp>
      <p:pic>
        <p:nvPicPr>
          <p:cNvPr id="6" name="Picture 5">
            <a:extLst>
              <a:ext uri="{FF2B5EF4-FFF2-40B4-BE49-F238E27FC236}">
                <a16:creationId xmlns:a16="http://schemas.microsoft.com/office/drawing/2014/main" id="{6954E080-51F0-4ECB-B79D-DA49F183AC3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43794" y="1259457"/>
            <a:ext cx="6905760" cy="4787662"/>
          </a:xfrm>
          <a:prstGeom prst="rect">
            <a:avLst/>
          </a:prstGeom>
        </p:spPr>
      </p:pic>
      <p:sp>
        <p:nvSpPr>
          <p:cNvPr id="7" name="Rectangle 6">
            <a:extLst>
              <a:ext uri="{FF2B5EF4-FFF2-40B4-BE49-F238E27FC236}">
                <a16:creationId xmlns:a16="http://schemas.microsoft.com/office/drawing/2014/main" id="{9BDD24A4-A2AF-4EA6-A37D-CC4BF2C08C34}"/>
              </a:ext>
            </a:extLst>
          </p:cNvPr>
          <p:cNvSpPr/>
          <p:nvPr/>
        </p:nvSpPr>
        <p:spPr>
          <a:xfrm>
            <a:off x="7049554" y="2274838"/>
            <a:ext cx="4922786" cy="2308324"/>
          </a:xfrm>
          <a:prstGeom prst="rect">
            <a:avLst/>
          </a:prstGeom>
        </p:spPr>
        <p:txBody>
          <a:bodyPr wrap="square">
            <a:spAutoFit/>
          </a:bodyPr>
          <a:lstStyle/>
          <a:p>
            <a:pPr marL="285750" lvl="0" indent="-285750" algn="just">
              <a:buFont typeface="Wingdings" panose="05000000000000000000" pitchFamily="2" charset="2"/>
              <a:buChar char="Ø"/>
            </a:pPr>
            <a:r>
              <a:rPr lang="en-US" b="1" dirty="0"/>
              <a:t>Chandni Thakur, </a:t>
            </a:r>
            <a:r>
              <a:rPr lang="en-US" dirty="0"/>
              <a:t>Venkatesh </a:t>
            </a:r>
            <a:r>
              <a:rPr lang="en-US" dirty="0" err="1"/>
              <a:t>Budamala</a:t>
            </a:r>
            <a:r>
              <a:rPr lang="en-US" dirty="0"/>
              <a:t>, KS </a:t>
            </a:r>
            <a:r>
              <a:rPr lang="en-US" dirty="0" err="1"/>
              <a:t>Kasiviswanathan</a:t>
            </a:r>
            <a:r>
              <a:rPr lang="en-US" dirty="0"/>
              <a:t>, Claudia </a:t>
            </a:r>
            <a:r>
              <a:rPr lang="en-US" dirty="0" err="1"/>
              <a:t>Teuschbein</a:t>
            </a:r>
            <a:r>
              <a:rPr lang="en-US" dirty="0"/>
              <a:t>, </a:t>
            </a:r>
            <a:r>
              <a:rPr lang="en-US" dirty="0" err="1"/>
              <a:t>Bankaru</a:t>
            </a:r>
            <a:r>
              <a:rPr lang="en-US" dirty="0"/>
              <a:t>-Swamy </a:t>
            </a:r>
            <a:r>
              <a:rPr lang="en-US" dirty="0" err="1"/>
              <a:t>Soundharajan</a:t>
            </a:r>
            <a:r>
              <a:rPr lang="en-US" dirty="0"/>
              <a:t> (2024). Advancing the Calibration of Macroscale Hydrological Models by Integrating Sensitivity Analysis, Adaptive Pseudo-modeling Optimization and Multi-site Calibration. </a:t>
            </a:r>
            <a:r>
              <a:rPr lang="en-US" b="1" i="1" dirty="0"/>
              <a:t>(Revision is under review, Water Resources Research)</a:t>
            </a:r>
          </a:p>
        </p:txBody>
      </p:sp>
    </p:spTree>
    <p:extLst>
      <p:ext uri="{BB962C8B-B14F-4D97-AF65-F5344CB8AC3E}">
        <p14:creationId xmlns:p14="http://schemas.microsoft.com/office/powerpoint/2010/main" val="15473765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31"/>
            <a:ext cx="8770776" cy="1102859"/>
          </a:xfrm>
        </p:spPr>
        <p:txBody>
          <a:bodyPr/>
          <a:lstStyle/>
          <a:p>
            <a:r>
              <a:rPr lang="en-GB" dirty="0"/>
              <a:t>Datasets</a:t>
            </a:r>
          </a:p>
        </p:txBody>
      </p:sp>
      <p:sp>
        <p:nvSpPr>
          <p:cNvPr id="3" name="Date Placeholder 2">
            <a:extLst>
              <a:ext uri="{FF2B5EF4-FFF2-40B4-BE49-F238E27FC236}">
                <a16:creationId xmlns:a16="http://schemas.microsoft.com/office/drawing/2014/main" id="{56A856DF-6F56-404F-9524-83BB3717E2E6}"/>
              </a:ext>
            </a:extLst>
          </p:cNvPr>
          <p:cNvSpPr>
            <a:spLocks noGrp="1"/>
          </p:cNvSpPr>
          <p:nvPr>
            <p:ph type="dt" sz="half" idx="10"/>
          </p:nvPr>
        </p:nvSpPr>
        <p:spPr/>
        <p:txBody>
          <a:bodyPr/>
          <a:lstStyle/>
          <a:p>
            <a:fld id="{2C1E77AA-C200-4D35-AC22-97D479DD7EDB}" type="datetime1">
              <a:rPr lang="en-GB" smtClean="0"/>
              <a:t>12/04/2024</a:t>
            </a:fld>
            <a:endParaRPr lang="en-GB" dirty="0"/>
          </a:p>
        </p:txBody>
      </p:sp>
      <p:sp>
        <p:nvSpPr>
          <p:cNvPr id="5" name="Slide Number Placeholder 4">
            <a:extLst>
              <a:ext uri="{FF2B5EF4-FFF2-40B4-BE49-F238E27FC236}">
                <a16:creationId xmlns:a16="http://schemas.microsoft.com/office/drawing/2014/main" id="{B3646D57-3AF1-49F7-B766-7568A123E552}"/>
              </a:ext>
            </a:extLst>
          </p:cNvPr>
          <p:cNvSpPr>
            <a:spLocks noGrp="1"/>
          </p:cNvSpPr>
          <p:nvPr>
            <p:ph type="sldNum" sz="quarter" idx="12"/>
          </p:nvPr>
        </p:nvSpPr>
        <p:spPr/>
        <p:txBody>
          <a:bodyPr/>
          <a:lstStyle/>
          <a:p>
            <a:fld id="{DBD7FD6D-DAF0-4A2C-B5D2-D74FBE0EF259}" type="slidenum">
              <a:rPr lang="en-GB" smtClean="0"/>
              <a:pPr/>
              <a:t>11</a:t>
            </a:fld>
            <a:endParaRPr lang="en-GB" dirty="0"/>
          </a:p>
        </p:txBody>
      </p:sp>
      <p:graphicFrame>
        <p:nvGraphicFramePr>
          <p:cNvPr id="8" name="Table 7">
            <a:extLst>
              <a:ext uri="{FF2B5EF4-FFF2-40B4-BE49-F238E27FC236}">
                <a16:creationId xmlns:a16="http://schemas.microsoft.com/office/drawing/2014/main" id="{D9532DA0-297D-4708-9C3A-28B9E832F4D2}"/>
              </a:ext>
            </a:extLst>
          </p:cNvPr>
          <p:cNvGraphicFramePr>
            <a:graphicFrameLocks noGrp="1"/>
          </p:cNvGraphicFramePr>
          <p:nvPr>
            <p:extLst>
              <p:ext uri="{D42A27DB-BD31-4B8C-83A1-F6EECF244321}">
                <p14:modId xmlns:p14="http://schemas.microsoft.com/office/powerpoint/2010/main" val="3860011498"/>
              </p:ext>
            </p:extLst>
          </p:nvPr>
        </p:nvGraphicFramePr>
        <p:xfrm>
          <a:off x="205081" y="949004"/>
          <a:ext cx="11781838" cy="5353812"/>
        </p:xfrm>
        <a:graphic>
          <a:graphicData uri="http://schemas.openxmlformats.org/drawingml/2006/table">
            <a:tbl>
              <a:tblPr firstRow="1" bandRow="1">
                <a:tableStyleId>{7DF18680-E054-41AD-8BC1-D1AEF772440D}</a:tableStyleId>
              </a:tblPr>
              <a:tblGrid>
                <a:gridCol w="2856884">
                  <a:extLst>
                    <a:ext uri="{9D8B030D-6E8A-4147-A177-3AD203B41FA5}">
                      <a16:colId xmlns:a16="http://schemas.microsoft.com/office/drawing/2014/main" val="3427913438"/>
                    </a:ext>
                  </a:extLst>
                </a:gridCol>
                <a:gridCol w="3209234">
                  <a:extLst>
                    <a:ext uri="{9D8B030D-6E8A-4147-A177-3AD203B41FA5}">
                      <a16:colId xmlns:a16="http://schemas.microsoft.com/office/drawing/2014/main" val="1113372095"/>
                    </a:ext>
                  </a:extLst>
                </a:gridCol>
                <a:gridCol w="2541621">
                  <a:extLst>
                    <a:ext uri="{9D8B030D-6E8A-4147-A177-3AD203B41FA5}">
                      <a16:colId xmlns:a16="http://schemas.microsoft.com/office/drawing/2014/main" val="3113581067"/>
                    </a:ext>
                  </a:extLst>
                </a:gridCol>
                <a:gridCol w="1452354">
                  <a:extLst>
                    <a:ext uri="{9D8B030D-6E8A-4147-A177-3AD203B41FA5}">
                      <a16:colId xmlns:a16="http://schemas.microsoft.com/office/drawing/2014/main" val="385129405"/>
                    </a:ext>
                  </a:extLst>
                </a:gridCol>
                <a:gridCol w="1721745">
                  <a:extLst>
                    <a:ext uri="{9D8B030D-6E8A-4147-A177-3AD203B41FA5}">
                      <a16:colId xmlns:a16="http://schemas.microsoft.com/office/drawing/2014/main" val="230473182"/>
                    </a:ext>
                  </a:extLst>
                </a:gridCol>
              </a:tblGrid>
              <a:tr h="687292">
                <a:tc>
                  <a:txBody>
                    <a:bodyPr/>
                    <a:lstStyle/>
                    <a:p>
                      <a:pPr algn="ctr"/>
                      <a:r>
                        <a:rPr lang="en-US" sz="2000" dirty="0">
                          <a:latin typeface="+mn-lt"/>
                          <a:cs typeface="Times New Roman" panose="02020603050405020304" pitchFamily="18" charset="0"/>
                        </a:rPr>
                        <a:t>Data Parameter</a:t>
                      </a:r>
                    </a:p>
                  </a:txBody>
                  <a:tcPr anchor="ctr"/>
                </a:tc>
                <a:tc>
                  <a:txBody>
                    <a:bodyPr/>
                    <a:lstStyle/>
                    <a:p>
                      <a:pPr algn="ctr"/>
                      <a:r>
                        <a:rPr lang="en-US" sz="2000" dirty="0">
                          <a:latin typeface="+mn-lt"/>
                          <a:cs typeface="Times New Roman" panose="02020603050405020304" pitchFamily="18" charset="0"/>
                        </a:rPr>
                        <a:t>Source/Product Name</a:t>
                      </a:r>
                    </a:p>
                  </a:txBody>
                  <a:tcPr anchor="ctr"/>
                </a:tc>
                <a:tc>
                  <a:txBody>
                    <a:bodyPr/>
                    <a:lstStyle/>
                    <a:p>
                      <a:pPr algn="ctr"/>
                      <a:r>
                        <a:rPr lang="en-US" sz="2000" dirty="0">
                          <a:latin typeface="+mn-lt"/>
                          <a:cs typeface="Times New Roman" panose="02020603050405020304" pitchFamily="18" charset="0"/>
                        </a:rPr>
                        <a:t>Spatial Resolution</a:t>
                      </a:r>
                    </a:p>
                  </a:txBody>
                  <a:tcPr anchor="ctr"/>
                </a:tc>
                <a:tc>
                  <a:txBody>
                    <a:bodyPr/>
                    <a:lstStyle/>
                    <a:p>
                      <a:pPr algn="ctr"/>
                      <a:r>
                        <a:rPr lang="en-US" sz="2000" dirty="0">
                          <a:latin typeface="+mn-lt"/>
                          <a:cs typeface="Times New Roman" panose="02020603050405020304" pitchFamily="18" charset="0"/>
                        </a:rPr>
                        <a:t>Temporal Resolution</a:t>
                      </a:r>
                    </a:p>
                  </a:txBody>
                  <a:tcPr anchor="ctr"/>
                </a:tc>
                <a:tc>
                  <a:txBody>
                    <a:bodyPr/>
                    <a:lstStyle/>
                    <a:p>
                      <a:pPr algn="ctr"/>
                      <a:r>
                        <a:rPr lang="en-US" sz="2000" dirty="0">
                          <a:latin typeface="+mn-lt"/>
                          <a:cs typeface="Times New Roman" panose="02020603050405020304" pitchFamily="18" charset="0"/>
                        </a:rPr>
                        <a:t>VIC Requirement</a:t>
                      </a:r>
                    </a:p>
                  </a:txBody>
                  <a:tcPr anchor="ctr"/>
                </a:tc>
                <a:extLst>
                  <a:ext uri="{0D108BD9-81ED-4DB2-BD59-A6C34878D82A}">
                    <a16:rowId xmlns:a16="http://schemas.microsoft.com/office/drawing/2014/main" val="1875733585"/>
                  </a:ext>
                </a:extLst>
              </a:tr>
              <a:tr h="388469">
                <a:tc>
                  <a:txBody>
                    <a:bodyPr/>
                    <a:lstStyle/>
                    <a:p>
                      <a:pPr algn="ctr"/>
                      <a:r>
                        <a:rPr lang="en-US" sz="2000" b="1" dirty="0">
                          <a:latin typeface="+mn-lt"/>
                          <a:cs typeface="Times New Roman" panose="02020603050405020304" pitchFamily="18" charset="0"/>
                        </a:rPr>
                        <a:t>Precipitation</a:t>
                      </a:r>
                    </a:p>
                  </a:txBody>
                  <a:tcPr anchor="ctr"/>
                </a:tc>
                <a:tc>
                  <a:txBody>
                    <a:bodyPr/>
                    <a:lstStyle/>
                    <a:p>
                      <a:pPr algn="ctr"/>
                      <a:r>
                        <a:rPr lang="en-US" sz="2000" dirty="0">
                          <a:latin typeface="+mn-lt"/>
                          <a:cs typeface="Times New Roman" panose="02020603050405020304" pitchFamily="18" charset="0"/>
                        </a:rPr>
                        <a:t>IMD</a:t>
                      </a:r>
                    </a:p>
                  </a:txBody>
                  <a:tcPr anchor="ctr"/>
                </a:tc>
                <a:tc>
                  <a:txBody>
                    <a:bodyPr/>
                    <a:lstStyle/>
                    <a:p>
                      <a:pPr algn="ctr"/>
                      <a:r>
                        <a:rPr lang="en-US" sz="2000" dirty="0">
                          <a:latin typeface="+mn-lt"/>
                          <a:cs typeface="Times New Roman" panose="02020603050405020304" pitchFamily="18" charset="0"/>
                        </a:rPr>
                        <a:t>0.25° × 0.25° </a:t>
                      </a:r>
                    </a:p>
                  </a:txBody>
                  <a:tcPr anchor="ctr"/>
                </a:tc>
                <a:tc>
                  <a:txBody>
                    <a:bodyPr/>
                    <a:lstStyle/>
                    <a:p>
                      <a:pPr algn="ctr"/>
                      <a:r>
                        <a:rPr lang="en-US" sz="2000" dirty="0">
                          <a:latin typeface="+mn-lt"/>
                          <a:cs typeface="Times New Roman" panose="02020603050405020304" pitchFamily="18" charset="0"/>
                        </a:rPr>
                        <a:t>Daily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Daily</a:t>
                      </a:r>
                    </a:p>
                  </a:txBody>
                  <a:tcPr anchor="ctr"/>
                </a:tc>
                <a:extLst>
                  <a:ext uri="{0D108BD9-81ED-4DB2-BD59-A6C34878D82A}">
                    <a16:rowId xmlns:a16="http://schemas.microsoft.com/office/drawing/2014/main" val="3372601370"/>
                  </a:ext>
                </a:extLst>
              </a:tr>
              <a:tr h="687292">
                <a:tc>
                  <a:txBody>
                    <a:bodyPr/>
                    <a:lstStyle/>
                    <a:p>
                      <a:pPr algn="ctr"/>
                      <a:r>
                        <a:rPr lang="en-US" sz="2000" b="1" dirty="0">
                          <a:latin typeface="+mn-lt"/>
                          <a:cs typeface="Times New Roman" panose="02020603050405020304" pitchFamily="18" charset="0"/>
                        </a:rPr>
                        <a:t>Minimum and Maximum Temperature</a:t>
                      </a:r>
                    </a:p>
                  </a:txBody>
                  <a:tcPr anchor="ctr"/>
                </a:tc>
                <a:tc>
                  <a:txBody>
                    <a:bodyPr/>
                    <a:lstStyle/>
                    <a:p>
                      <a:pPr algn="ctr"/>
                      <a:r>
                        <a:rPr lang="en-US" sz="2000" dirty="0">
                          <a:latin typeface="+mn-lt"/>
                          <a:cs typeface="Times New Roman" panose="02020603050405020304" pitchFamily="18" charset="0"/>
                        </a:rPr>
                        <a:t>IMD</a:t>
                      </a:r>
                    </a:p>
                  </a:txBody>
                  <a:tcPr anchor="ctr"/>
                </a:tc>
                <a:tc>
                  <a:txBody>
                    <a:bodyPr/>
                    <a:lstStyle/>
                    <a:p>
                      <a:pPr algn="ctr"/>
                      <a:r>
                        <a:rPr lang="en-US" sz="2000" dirty="0">
                          <a:latin typeface="+mn-lt"/>
                          <a:cs typeface="Times New Roman" panose="02020603050405020304" pitchFamily="18" charset="0"/>
                        </a:rPr>
                        <a:t>1° × 1° </a:t>
                      </a:r>
                    </a:p>
                  </a:txBody>
                  <a:tcPr anchor="ctr"/>
                </a:tc>
                <a:tc>
                  <a:txBody>
                    <a:bodyPr/>
                    <a:lstStyle/>
                    <a:p>
                      <a:pPr algn="ctr"/>
                      <a:r>
                        <a:rPr lang="en-US" sz="2000" dirty="0">
                          <a:latin typeface="+mn-lt"/>
                          <a:cs typeface="Times New Roman" panose="02020603050405020304" pitchFamily="18" charset="0"/>
                        </a:rPr>
                        <a:t>Daily</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Daily</a:t>
                      </a:r>
                    </a:p>
                  </a:txBody>
                  <a:tcPr anchor="ctr"/>
                </a:tc>
                <a:extLst>
                  <a:ext uri="{0D108BD9-81ED-4DB2-BD59-A6C34878D82A}">
                    <a16:rowId xmlns:a16="http://schemas.microsoft.com/office/drawing/2014/main" val="3285618386"/>
                  </a:ext>
                </a:extLst>
              </a:tr>
              <a:tr h="316068">
                <a:tc>
                  <a:txBody>
                    <a:bodyPr/>
                    <a:lstStyle/>
                    <a:p>
                      <a:pPr marL="0" marR="0" algn="ctr">
                        <a:lnSpc>
                          <a:spcPct val="115000"/>
                        </a:lnSpc>
                        <a:spcBef>
                          <a:spcPts val="0"/>
                        </a:spcBef>
                        <a:spcAft>
                          <a:spcPts val="1000"/>
                        </a:spcAft>
                        <a:tabLst>
                          <a:tab pos="942975" algn="l"/>
                        </a:tabLst>
                      </a:pPr>
                      <a:r>
                        <a:rPr lang="en-US" sz="2000" b="1" dirty="0">
                          <a:effectLst/>
                          <a:latin typeface="+mn-lt"/>
                          <a:ea typeface="Calibri" panose="020F0502020204030204" pitchFamily="34" charset="0"/>
                          <a:cs typeface="Times New Roman" panose="02020603050405020304" pitchFamily="18" charset="0"/>
                        </a:rPr>
                        <a:t>Elevation Data</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SRTM DEM</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30 m</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a:t>
                      </a:r>
                    </a:p>
                  </a:txBody>
                  <a:tcPr marL="68580" marR="68580" marT="0" marB="0" anchor="ctr"/>
                </a:tc>
                <a:extLst>
                  <a:ext uri="{0D108BD9-81ED-4DB2-BD59-A6C34878D82A}">
                    <a16:rowId xmlns:a16="http://schemas.microsoft.com/office/drawing/2014/main" val="794350015"/>
                  </a:ext>
                </a:extLst>
              </a:tr>
              <a:tr h="388469">
                <a:tc>
                  <a:txBody>
                    <a:bodyPr/>
                    <a:lstStyle/>
                    <a:p>
                      <a:pPr algn="ctr"/>
                      <a:r>
                        <a:rPr lang="en-US" sz="2000" b="1" dirty="0">
                          <a:latin typeface="+mn-lt"/>
                          <a:cs typeface="Times New Roman" panose="02020603050405020304" pitchFamily="18" charset="0"/>
                        </a:rPr>
                        <a:t>Soil Data</a:t>
                      </a:r>
                    </a:p>
                  </a:txBody>
                  <a:tcPr anchor="ctr"/>
                </a:tc>
                <a:tc>
                  <a:txBody>
                    <a:bodyPr/>
                    <a:lstStyle/>
                    <a:p>
                      <a:pPr algn="ctr"/>
                      <a:r>
                        <a:rPr lang="en-US" sz="2000" dirty="0">
                          <a:latin typeface="+mn-lt"/>
                          <a:cs typeface="Times New Roman" panose="02020603050405020304" pitchFamily="18" charset="0"/>
                        </a:rPr>
                        <a:t>FAO-HWSD</a:t>
                      </a:r>
                    </a:p>
                  </a:txBody>
                  <a:tcPr anchor="ctr"/>
                </a:tc>
                <a:tc>
                  <a:txBody>
                    <a:bodyPr/>
                    <a:lstStyle/>
                    <a:p>
                      <a:pPr algn="ctr"/>
                      <a:r>
                        <a:rPr lang="en-US" sz="2000" dirty="0">
                          <a:latin typeface="+mn-lt"/>
                          <a:cs typeface="Times New Roman" panose="02020603050405020304" pitchFamily="18" charset="0"/>
                        </a:rPr>
                        <a:t>30 arc-second (~1 km)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a:t>
                      </a:r>
                    </a:p>
                  </a:txBody>
                  <a:tcPr anchor="ctr"/>
                </a:tc>
                <a:extLst>
                  <a:ext uri="{0D108BD9-81ED-4DB2-BD59-A6C34878D82A}">
                    <a16:rowId xmlns:a16="http://schemas.microsoft.com/office/drawing/2014/main" val="3675671126"/>
                  </a:ext>
                </a:extLst>
              </a:tr>
              <a:tr h="316068">
                <a:tc>
                  <a:txBody>
                    <a:bodyPr/>
                    <a:lstStyle/>
                    <a:p>
                      <a:pPr marL="0" marR="0" algn="ctr">
                        <a:lnSpc>
                          <a:spcPct val="115000"/>
                        </a:lnSpc>
                        <a:spcBef>
                          <a:spcPts val="0"/>
                        </a:spcBef>
                        <a:spcAft>
                          <a:spcPts val="1000"/>
                        </a:spcAft>
                        <a:tabLst>
                          <a:tab pos="942975" algn="l"/>
                        </a:tabLst>
                      </a:pPr>
                      <a:r>
                        <a:rPr lang="en-US" sz="2000" b="1" dirty="0">
                          <a:effectLst/>
                          <a:latin typeface="+mn-lt"/>
                          <a:ea typeface="Calibri" panose="020F0502020204030204" pitchFamily="34" charset="0"/>
                          <a:cs typeface="Times New Roman" panose="02020603050405020304" pitchFamily="18" charset="0"/>
                        </a:rPr>
                        <a:t>LULC Data</a:t>
                      </a:r>
                      <a:endParaRPr lang="en-U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NASA’s ORNL DAAC Portal </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100 m</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a:t>
                      </a:r>
                    </a:p>
                  </a:txBody>
                  <a:tcPr marL="68580" marR="68580" marT="0" marB="0" anchor="ctr"/>
                </a:tc>
                <a:tc>
                  <a:txBody>
                    <a:bodyPr/>
                    <a:lstStyle/>
                    <a:p>
                      <a:pPr marL="0" marR="0" algn="ctr">
                        <a:lnSpc>
                          <a:spcPct val="115000"/>
                        </a:lnSpc>
                        <a:spcBef>
                          <a:spcPts val="0"/>
                        </a:spcBef>
                        <a:spcAft>
                          <a:spcPts val="1000"/>
                        </a:spcAft>
                        <a:tabLst>
                          <a:tab pos="942975" algn="l"/>
                        </a:tabLst>
                      </a:pPr>
                      <a:r>
                        <a:rPr lang="en-US" sz="2000" dirty="0">
                          <a:effectLst/>
                          <a:latin typeface="+mn-lt"/>
                          <a:ea typeface="Calibri" panose="020F0502020204030204" pitchFamily="34" charset="0"/>
                          <a:cs typeface="Times New Roman" panose="02020603050405020304" pitchFamily="18" charset="0"/>
                        </a:rPr>
                        <a:t>Annual</a:t>
                      </a:r>
                    </a:p>
                  </a:txBody>
                  <a:tcPr marL="68580" marR="68580" marT="0" marB="0" anchor="ctr"/>
                </a:tc>
                <a:extLst>
                  <a:ext uri="{0D108BD9-81ED-4DB2-BD59-A6C34878D82A}">
                    <a16:rowId xmlns:a16="http://schemas.microsoft.com/office/drawing/2014/main" val="4004438256"/>
                  </a:ext>
                </a:extLst>
              </a:tr>
              <a:tr h="986115">
                <a:tc>
                  <a:txBody>
                    <a:bodyPr/>
                    <a:lstStyle/>
                    <a:p>
                      <a:pPr algn="ctr"/>
                      <a:r>
                        <a:rPr lang="en-US" sz="2000" b="1" u="none" strike="noStrike" kern="1200" baseline="0" dirty="0">
                          <a:latin typeface="+mn-lt"/>
                          <a:cs typeface="Times New Roman" panose="02020603050405020304" pitchFamily="18" charset="0"/>
                        </a:rPr>
                        <a:t>Leaf Area Index (LAI)</a:t>
                      </a:r>
                      <a:endParaRPr lang="en-US" sz="2000" b="1" dirty="0">
                        <a:latin typeface="+mn-lt"/>
                        <a:cs typeface="Times New Roman" panose="02020603050405020304" pitchFamily="18" charset="0"/>
                      </a:endParaRPr>
                    </a:p>
                  </a:txBody>
                  <a:tcPr anchor="ctr"/>
                </a:tc>
                <a:tc>
                  <a:txBody>
                    <a:bodyPr/>
                    <a:lstStyle/>
                    <a:p>
                      <a:pPr algn="ctr"/>
                      <a:r>
                        <a:rPr lang="en-US" sz="2000" dirty="0">
                          <a:latin typeface="+mn-lt"/>
                          <a:cs typeface="Times New Roman" panose="02020603050405020304" pitchFamily="18" charset="0"/>
                        </a:rPr>
                        <a:t>MCD15A3H</a:t>
                      </a:r>
                    </a:p>
                    <a:p>
                      <a:pPr algn="ctr"/>
                      <a:r>
                        <a:rPr lang="en-US" sz="2000" dirty="0">
                          <a:latin typeface="+mn-lt"/>
                          <a:cs typeface="Times New Roman" panose="02020603050405020304" pitchFamily="18" charset="0"/>
                        </a:rPr>
                        <a:t>(MODIS Terra + Aqua Combined)</a:t>
                      </a:r>
                    </a:p>
                  </a:txBody>
                  <a:tcPr anchor="ctr"/>
                </a:tc>
                <a:tc>
                  <a:txBody>
                    <a:bodyPr/>
                    <a:lstStyle/>
                    <a:p>
                      <a:pPr algn="ctr"/>
                      <a:r>
                        <a:rPr lang="en-US" sz="2000" u="none" strike="noStrike" kern="1200" baseline="0" dirty="0">
                          <a:latin typeface="+mn-lt"/>
                          <a:cs typeface="Times New Roman" panose="02020603050405020304" pitchFamily="18" charset="0"/>
                        </a:rPr>
                        <a:t>500 m</a:t>
                      </a:r>
                      <a:endParaRPr lang="en-US" sz="2000" dirty="0">
                        <a:latin typeface="+mn-lt"/>
                        <a:cs typeface="Times New Roman" panose="02020603050405020304" pitchFamily="18" charset="0"/>
                      </a:endParaRPr>
                    </a:p>
                  </a:txBody>
                  <a:tcPr anchor="ctr"/>
                </a:tc>
                <a:tc>
                  <a:txBody>
                    <a:bodyPr/>
                    <a:lstStyle/>
                    <a:p>
                      <a:pPr algn="ctr"/>
                      <a:r>
                        <a:rPr lang="en-US" sz="2000" dirty="0">
                          <a:latin typeface="+mn-lt"/>
                          <a:cs typeface="Times New Roman" panose="02020603050405020304" pitchFamily="18" charset="0"/>
                        </a:rPr>
                        <a:t>4 Days</a:t>
                      </a:r>
                    </a:p>
                  </a:txBody>
                  <a:tcPr anchor="ctr"/>
                </a:tc>
                <a:tc>
                  <a:txBody>
                    <a:bodyPr/>
                    <a:lstStyle/>
                    <a:p>
                      <a:pPr algn="ctr"/>
                      <a:r>
                        <a:rPr lang="en-US" sz="2000" dirty="0">
                          <a:latin typeface="+mn-lt"/>
                          <a:cs typeface="Times New Roman" panose="02020603050405020304" pitchFamily="18" charset="0"/>
                        </a:rPr>
                        <a:t>Monthly</a:t>
                      </a:r>
                    </a:p>
                  </a:txBody>
                  <a:tcPr anchor="ctr"/>
                </a:tc>
                <a:extLst>
                  <a:ext uri="{0D108BD9-81ED-4DB2-BD59-A6C34878D82A}">
                    <a16:rowId xmlns:a16="http://schemas.microsoft.com/office/drawing/2014/main" val="959814835"/>
                  </a:ext>
                </a:extLst>
              </a:tr>
              <a:tr h="388469">
                <a:tc>
                  <a:txBody>
                    <a:bodyPr/>
                    <a:lstStyle/>
                    <a:p>
                      <a:pPr algn="ctr"/>
                      <a:r>
                        <a:rPr lang="en-US" sz="2000" b="1" dirty="0">
                          <a:latin typeface="+mn-lt"/>
                          <a:cs typeface="Times New Roman" panose="02020603050405020304" pitchFamily="18" charset="0"/>
                        </a:rPr>
                        <a:t>Shortwave Albedo</a:t>
                      </a:r>
                    </a:p>
                  </a:txBody>
                  <a:tcPr anchor="ctr"/>
                </a:tc>
                <a:tc>
                  <a:txBody>
                    <a:bodyPr/>
                    <a:lstStyle/>
                    <a:p>
                      <a:pPr algn="ctr"/>
                      <a:r>
                        <a:rPr lang="en-US" sz="2000" dirty="0">
                          <a:latin typeface="+mn-lt"/>
                          <a:cs typeface="Times New Roman" panose="02020603050405020304" pitchFamily="18" charset="0"/>
                        </a:rPr>
                        <a:t>MCD43A3</a:t>
                      </a:r>
                    </a:p>
                  </a:txBody>
                  <a:tcPr anchor="ctr"/>
                </a:tc>
                <a:tc>
                  <a:txBody>
                    <a:bodyPr/>
                    <a:lstStyle/>
                    <a:p>
                      <a:pPr algn="ctr"/>
                      <a:r>
                        <a:rPr lang="en-US" sz="2000" dirty="0">
                          <a:latin typeface="+mn-lt"/>
                          <a:cs typeface="Times New Roman" panose="02020603050405020304" pitchFamily="18" charset="0"/>
                        </a:rPr>
                        <a:t>500 m</a:t>
                      </a:r>
                    </a:p>
                  </a:txBody>
                  <a:tcPr anchor="ctr"/>
                </a:tc>
                <a:tc>
                  <a:txBody>
                    <a:bodyPr/>
                    <a:lstStyle/>
                    <a:p>
                      <a:pPr algn="ctr"/>
                      <a:r>
                        <a:rPr lang="en-US" sz="2000" dirty="0">
                          <a:latin typeface="+mn-lt"/>
                          <a:cs typeface="Times New Roman" panose="02020603050405020304" pitchFamily="18" charset="0"/>
                        </a:rPr>
                        <a:t>Daily</a:t>
                      </a:r>
                    </a:p>
                  </a:txBody>
                  <a:tcPr anchor="ctr"/>
                </a:tc>
                <a:tc>
                  <a:txBody>
                    <a:bodyPr/>
                    <a:lstStyle/>
                    <a:p>
                      <a:pPr algn="ctr"/>
                      <a:r>
                        <a:rPr lang="en-US" sz="2000" dirty="0">
                          <a:latin typeface="+mn-lt"/>
                          <a:cs typeface="Times New Roman" panose="02020603050405020304" pitchFamily="18" charset="0"/>
                        </a:rPr>
                        <a:t>Monthly</a:t>
                      </a:r>
                    </a:p>
                  </a:txBody>
                  <a:tcPr anchor="ctr"/>
                </a:tc>
                <a:extLst>
                  <a:ext uri="{0D108BD9-81ED-4DB2-BD59-A6C34878D82A}">
                    <a16:rowId xmlns:a16="http://schemas.microsoft.com/office/drawing/2014/main" val="1223331254"/>
                  </a:ext>
                </a:extLst>
              </a:tr>
              <a:tr h="687292">
                <a:tc>
                  <a:txBody>
                    <a:bodyPr/>
                    <a:lstStyle/>
                    <a:p>
                      <a:pPr algn="ctr"/>
                      <a:r>
                        <a:rPr lang="en-US" sz="2000" b="1" dirty="0">
                          <a:latin typeface="+mn-lt"/>
                          <a:cs typeface="Times New Roman" panose="02020603050405020304" pitchFamily="18" charset="0"/>
                        </a:rPr>
                        <a:t>Observed Streamflow</a:t>
                      </a:r>
                    </a:p>
                  </a:txBody>
                  <a:tcPr anchor="ctr"/>
                </a:tc>
                <a:tc>
                  <a:txBody>
                    <a:bodyPr/>
                    <a:lstStyle/>
                    <a:p>
                      <a:pPr algn="ctr"/>
                      <a:r>
                        <a:rPr lang="en-US" sz="2000" dirty="0">
                          <a:latin typeface="+mn-lt"/>
                          <a:cs typeface="Times New Roman" panose="02020603050405020304" pitchFamily="18" charset="0"/>
                        </a:rPr>
                        <a:t>CWC</a:t>
                      </a:r>
                    </a:p>
                  </a:txBody>
                  <a:tcPr anchor="ctr"/>
                </a:tc>
                <a:tc>
                  <a:txBody>
                    <a:bodyPr/>
                    <a:lstStyle/>
                    <a:p>
                      <a:pPr algn="ctr"/>
                      <a:r>
                        <a:rPr lang="en-US" sz="2000" dirty="0">
                          <a:latin typeface="+mn-lt"/>
                          <a:cs typeface="Times New Roman" panose="02020603050405020304" pitchFamily="18" charset="0"/>
                        </a:rPr>
                        <a:t>PG Bridge, </a:t>
                      </a:r>
                      <a:r>
                        <a:rPr lang="en-US" sz="2000" dirty="0" err="1">
                          <a:latin typeface="+mn-lt"/>
                          <a:cs typeface="Times New Roman" panose="02020603050405020304" pitchFamily="18" charset="0"/>
                        </a:rPr>
                        <a:t>Konta</a:t>
                      </a:r>
                      <a:r>
                        <a:rPr lang="en-US" sz="2000" dirty="0">
                          <a:latin typeface="+mn-lt"/>
                          <a:cs typeface="Times New Roman" panose="02020603050405020304" pitchFamily="18" charset="0"/>
                        </a:rPr>
                        <a:t>, </a:t>
                      </a:r>
                      <a:r>
                        <a:rPr lang="en-US" sz="2000" dirty="0" err="1">
                          <a:latin typeface="+mn-lt"/>
                          <a:cs typeface="Times New Roman" panose="02020603050405020304" pitchFamily="18" charset="0"/>
                        </a:rPr>
                        <a:t>Tekra</a:t>
                      </a:r>
                      <a:r>
                        <a:rPr lang="en-US" sz="2000" dirty="0">
                          <a:latin typeface="+mn-lt"/>
                          <a:cs typeface="Times New Roman" panose="02020603050405020304" pitchFamily="18" charset="0"/>
                        </a:rPr>
                        <a:t> and </a:t>
                      </a:r>
                      <a:r>
                        <a:rPr lang="en-US" sz="2000" dirty="0" err="1">
                          <a:latin typeface="+mn-lt"/>
                          <a:cs typeface="Times New Roman" panose="02020603050405020304" pitchFamily="18" charset="0"/>
                        </a:rPr>
                        <a:t>Polavaram</a:t>
                      </a:r>
                      <a:endParaRPr lang="en-US" sz="2000" dirty="0">
                        <a:latin typeface="+mn-lt"/>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Daily</a:t>
                      </a:r>
                    </a:p>
                    <a:p>
                      <a:pPr algn="ctr"/>
                      <a:endParaRPr lang="en-US" sz="2000" dirty="0">
                        <a:latin typeface="+mn-lt"/>
                        <a:cs typeface="Times New Roman" panose="02020603050405020304" pitchFamily="18"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Daily</a:t>
                      </a:r>
                    </a:p>
                    <a:p>
                      <a:pPr algn="ctr"/>
                      <a:endParaRPr lang="en-US" sz="2000" dirty="0">
                        <a:latin typeface="+mn-lt"/>
                        <a:cs typeface="Times New Roman" panose="02020603050405020304" pitchFamily="18" charset="0"/>
                      </a:endParaRPr>
                    </a:p>
                  </a:txBody>
                  <a:tcPr anchor="ctr"/>
                </a:tc>
                <a:extLst>
                  <a:ext uri="{0D108BD9-81ED-4DB2-BD59-A6C34878D82A}">
                    <a16:rowId xmlns:a16="http://schemas.microsoft.com/office/drawing/2014/main" val="780800195"/>
                  </a:ext>
                </a:extLst>
              </a:tr>
              <a:tr h="388469">
                <a:tc>
                  <a:txBody>
                    <a:bodyPr/>
                    <a:lstStyle/>
                    <a:p>
                      <a:pPr algn="ctr"/>
                      <a:r>
                        <a:rPr lang="en-US" sz="2000" b="1" dirty="0">
                          <a:latin typeface="+mn-lt"/>
                          <a:cs typeface="Times New Roman" panose="02020603050405020304" pitchFamily="18" charset="0"/>
                        </a:rPr>
                        <a:t>Oceanic Niño Index</a:t>
                      </a:r>
                    </a:p>
                  </a:txBody>
                  <a:tcPr anchor="ctr"/>
                </a:tc>
                <a:tc>
                  <a:txBody>
                    <a:bodyPr/>
                    <a:lstStyle/>
                    <a:p>
                      <a:pPr algn="ctr"/>
                      <a:r>
                        <a:rPr lang="en-US" sz="2000" dirty="0">
                          <a:latin typeface="+mn-lt"/>
                          <a:cs typeface="Times New Roman" panose="02020603050405020304" pitchFamily="18" charset="0"/>
                        </a:rPr>
                        <a:t>NOAA</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latin typeface="+mn-lt"/>
                          <a:cs typeface="Times New Roman" panose="02020603050405020304" pitchFamily="18" charset="0"/>
                        </a:rPr>
                        <a:t>3 Months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a:effectLst/>
                          <a:latin typeface="+mn-lt"/>
                          <a:ea typeface="Calibri" panose="020F0502020204030204" pitchFamily="34" charset="0"/>
                          <a:cs typeface="Times New Roman" panose="02020603050405020304" pitchFamily="18" charset="0"/>
                        </a:rPr>
                        <a:t>-</a:t>
                      </a:r>
                    </a:p>
                  </a:txBody>
                  <a:tcPr anchor="ctr"/>
                </a:tc>
                <a:extLst>
                  <a:ext uri="{0D108BD9-81ED-4DB2-BD59-A6C34878D82A}">
                    <a16:rowId xmlns:a16="http://schemas.microsoft.com/office/drawing/2014/main" val="2258444287"/>
                  </a:ext>
                </a:extLst>
              </a:tr>
            </a:tbl>
          </a:graphicData>
        </a:graphic>
      </p:graphicFrame>
    </p:spTree>
    <p:extLst>
      <p:ext uri="{BB962C8B-B14F-4D97-AF65-F5344CB8AC3E}">
        <p14:creationId xmlns:p14="http://schemas.microsoft.com/office/powerpoint/2010/main" val="32107581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11" y="-130654"/>
            <a:ext cx="8770776" cy="1102859"/>
          </a:xfrm>
        </p:spPr>
        <p:txBody>
          <a:bodyPr>
            <a:normAutofit/>
          </a:bodyPr>
          <a:lstStyle/>
          <a:p>
            <a:r>
              <a:rPr lang="en-GB" dirty="0"/>
              <a:t>Methodological Framework </a:t>
            </a:r>
          </a:p>
        </p:txBody>
      </p:sp>
      <p:sp>
        <p:nvSpPr>
          <p:cNvPr id="3" name="Date Placeholder 2">
            <a:extLst>
              <a:ext uri="{FF2B5EF4-FFF2-40B4-BE49-F238E27FC236}">
                <a16:creationId xmlns:a16="http://schemas.microsoft.com/office/drawing/2014/main" id="{C4B3D116-7390-482E-80F6-3D2AE422C8E8}"/>
              </a:ext>
            </a:extLst>
          </p:cNvPr>
          <p:cNvSpPr>
            <a:spLocks noGrp="1"/>
          </p:cNvSpPr>
          <p:nvPr>
            <p:ph type="dt" sz="half" idx="10"/>
          </p:nvPr>
        </p:nvSpPr>
        <p:spPr/>
        <p:txBody>
          <a:bodyPr/>
          <a:lstStyle/>
          <a:p>
            <a:fld id="{9A2EAC07-D08A-4303-B592-6418D83EC3B9}" type="datetime1">
              <a:rPr lang="en-GB" smtClean="0"/>
              <a:t>12/04/2024</a:t>
            </a:fld>
            <a:endParaRPr lang="en-GB" dirty="0"/>
          </a:p>
        </p:txBody>
      </p:sp>
      <p:sp>
        <p:nvSpPr>
          <p:cNvPr id="6" name="Slide Number Placeholder 5">
            <a:extLst>
              <a:ext uri="{FF2B5EF4-FFF2-40B4-BE49-F238E27FC236}">
                <a16:creationId xmlns:a16="http://schemas.microsoft.com/office/drawing/2014/main" id="{B493865E-B7D3-4061-983E-A83A49153EA8}"/>
              </a:ext>
            </a:extLst>
          </p:cNvPr>
          <p:cNvSpPr>
            <a:spLocks noGrp="1"/>
          </p:cNvSpPr>
          <p:nvPr>
            <p:ph type="sldNum" sz="quarter" idx="12"/>
          </p:nvPr>
        </p:nvSpPr>
        <p:spPr/>
        <p:txBody>
          <a:bodyPr/>
          <a:lstStyle/>
          <a:p>
            <a:fld id="{DBD7FD6D-DAF0-4A2C-B5D2-D74FBE0EF259}" type="slidenum">
              <a:rPr lang="en-GB" smtClean="0"/>
              <a:pPr/>
              <a:t>12</a:t>
            </a:fld>
            <a:endParaRPr lang="en-GB" dirty="0"/>
          </a:p>
        </p:txBody>
      </p:sp>
      <p:pic>
        <p:nvPicPr>
          <p:cNvPr id="8" name="Picture 7">
            <a:extLst>
              <a:ext uri="{FF2B5EF4-FFF2-40B4-BE49-F238E27FC236}">
                <a16:creationId xmlns:a16="http://schemas.microsoft.com/office/drawing/2014/main" id="{FD35F9FE-B468-4E0F-BCEB-EA459C3113D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726376" y="1190391"/>
            <a:ext cx="8410681" cy="5207320"/>
          </a:xfrm>
          <a:prstGeom prst="rect">
            <a:avLst/>
          </a:prstGeom>
        </p:spPr>
      </p:pic>
    </p:spTree>
    <p:extLst>
      <p:ext uri="{BB962C8B-B14F-4D97-AF65-F5344CB8AC3E}">
        <p14:creationId xmlns:p14="http://schemas.microsoft.com/office/powerpoint/2010/main" val="13780215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31"/>
            <a:ext cx="8770776" cy="1102859"/>
          </a:xfrm>
        </p:spPr>
        <p:txBody>
          <a:bodyPr>
            <a:normAutofit/>
          </a:bodyPr>
          <a:lstStyle/>
          <a:p>
            <a:r>
              <a:rPr lang="en-IN" dirty="0">
                <a:solidFill>
                  <a:prstClr val="black"/>
                </a:solidFill>
                <a:cs typeface="Times New Roman" panose="02020603050405020304" pitchFamily="18" charset="0"/>
              </a:rPr>
              <a:t>El Niño Years</a:t>
            </a:r>
            <a:endParaRPr lang="en-GB" dirty="0"/>
          </a:p>
        </p:txBody>
      </p:sp>
      <p:sp>
        <p:nvSpPr>
          <p:cNvPr id="3" name="Date Placeholder 2">
            <a:extLst>
              <a:ext uri="{FF2B5EF4-FFF2-40B4-BE49-F238E27FC236}">
                <a16:creationId xmlns:a16="http://schemas.microsoft.com/office/drawing/2014/main" id="{56A856DF-6F56-404F-9524-83BB3717E2E6}"/>
              </a:ext>
            </a:extLst>
          </p:cNvPr>
          <p:cNvSpPr>
            <a:spLocks noGrp="1"/>
          </p:cNvSpPr>
          <p:nvPr>
            <p:ph type="dt" sz="half" idx="10"/>
          </p:nvPr>
        </p:nvSpPr>
        <p:spPr/>
        <p:txBody>
          <a:bodyPr/>
          <a:lstStyle/>
          <a:p>
            <a:fld id="{2C1E77AA-C200-4D35-AC22-97D479DD7EDB}" type="datetime1">
              <a:rPr lang="en-GB" smtClean="0"/>
              <a:t>12/04/2024</a:t>
            </a:fld>
            <a:endParaRPr lang="en-GB" dirty="0"/>
          </a:p>
        </p:txBody>
      </p:sp>
      <p:sp>
        <p:nvSpPr>
          <p:cNvPr id="5" name="Slide Number Placeholder 4">
            <a:extLst>
              <a:ext uri="{FF2B5EF4-FFF2-40B4-BE49-F238E27FC236}">
                <a16:creationId xmlns:a16="http://schemas.microsoft.com/office/drawing/2014/main" id="{B3646D57-3AF1-49F7-B766-7568A123E552}"/>
              </a:ext>
            </a:extLst>
          </p:cNvPr>
          <p:cNvSpPr>
            <a:spLocks noGrp="1"/>
          </p:cNvSpPr>
          <p:nvPr>
            <p:ph type="sldNum" sz="quarter" idx="12"/>
          </p:nvPr>
        </p:nvSpPr>
        <p:spPr/>
        <p:txBody>
          <a:bodyPr/>
          <a:lstStyle/>
          <a:p>
            <a:fld id="{DBD7FD6D-DAF0-4A2C-B5D2-D74FBE0EF259}" type="slidenum">
              <a:rPr lang="en-GB" smtClean="0"/>
              <a:pPr/>
              <a:t>13</a:t>
            </a:fld>
            <a:endParaRPr lang="en-GB" dirty="0"/>
          </a:p>
        </p:txBody>
      </p:sp>
      <p:pic>
        <p:nvPicPr>
          <p:cNvPr id="8" name="Picture 2" descr="https://ggweather.com/enso/oni1990.png">
            <a:extLst>
              <a:ext uri="{FF2B5EF4-FFF2-40B4-BE49-F238E27FC236}">
                <a16:creationId xmlns:a16="http://schemas.microsoft.com/office/drawing/2014/main" id="{AB1AF6D9-5A13-4F26-B8CD-B6D6B671C7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403" y="1111157"/>
            <a:ext cx="7859134" cy="355912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D8F620A8-F5EB-4FD6-B26C-50362E06A7B0}"/>
              </a:ext>
            </a:extLst>
          </p:cNvPr>
          <p:cNvSpPr txBox="1"/>
          <p:nvPr/>
        </p:nvSpPr>
        <p:spPr>
          <a:xfrm>
            <a:off x="8109357" y="1816857"/>
            <a:ext cx="3933240" cy="2215991"/>
          </a:xfrm>
          <a:prstGeom prst="rect">
            <a:avLst/>
          </a:prstGeom>
          <a:ln w="28575"/>
        </p:spPr>
        <p:style>
          <a:lnRef idx="2">
            <a:schemeClr val="accent2"/>
          </a:lnRef>
          <a:fillRef idx="1">
            <a:schemeClr val="lt1"/>
          </a:fillRef>
          <a:effectRef idx="0">
            <a:schemeClr val="accent2"/>
          </a:effectRef>
          <a:fontRef idx="minor">
            <a:schemeClr val="dk1"/>
          </a:fontRef>
        </p:style>
        <p:txBody>
          <a:bodyPr wrap="square" rtlCol="0">
            <a:spAutoFit/>
          </a:bodyPr>
          <a:lstStyle/>
          <a:p>
            <a:pPr algn="just"/>
            <a:r>
              <a:rPr lang="en-US" sz="2000" dirty="0">
                <a:latin typeface="Times New Roman" panose="02020603050405020304" pitchFamily="18" charset="0"/>
                <a:cs typeface="Times New Roman" panose="02020603050405020304" pitchFamily="18" charset="0"/>
              </a:rPr>
              <a:t>El Niño events were classified based on the mean monthly ONI values from National Oceanic and Atmospheric Administration (NOAA) during 1950-2020.</a:t>
            </a:r>
            <a:endParaRPr lang="en-US" dirty="0">
              <a:latin typeface="Times New Roman" panose="02020603050405020304" pitchFamily="18" charset="0"/>
              <a:cs typeface="Times New Roman" panose="02020603050405020304" pitchFamily="18" charset="0"/>
            </a:endParaRPr>
          </a:p>
          <a:p>
            <a:pPr algn="just"/>
            <a:r>
              <a:rPr lang="en-US" sz="2000" b="1" dirty="0">
                <a:solidFill>
                  <a:srgbClr val="A93F55"/>
                </a:solidFill>
                <a:latin typeface="Times New Roman" panose="02020603050405020304" pitchFamily="18" charset="0"/>
                <a:cs typeface="Times New Roman" panose="02020603050405020304" pitchFamily="18" charset="0"/>
              </a:rPr>
              <a:t>Source: </a:t>
            </a:r>
            <a:r>
              <a:rPr lang="en-US"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http://www.cpc.noaa.gov/data/indices/ </a:t>
            </a:r>
          </a:p>
        </p:txBody>
      </p:sp>
      <p:graphicFrame>
        <p:nvGraphicFramePr>
          <p:cNvPr id="10" name="Table 9">
            <a:extLst>
              <a:ext uri="{FF2B5EF4-FFF2-40B4-BE49-F238E27FC236}">
                <a16:creationId xmlns:a16="http://schemas.microsoft.com/office/drawing/2014/main" id="{E25A387F-C388-447F-BEBE-9133996493AE}"/>
              </a:ext>
            </a:extLst>
          </p:cNvPr>
          <p:cNvGraphicFramePr>
            <a:graphicFrameLocks noGrp="1"/>
          </p:cNvGraphicFramePr>
          <p:nvPr>
            <p:extLst>
              <p:ext uri="{D42A27DB-BD31-4B8C-83A1-F6EECF244321}">
                <p14:modId xmlns:p14="http://schemas.microsoft.com/office/powerpoint/2010/main" val="954128749"/>
              </p:ext>
            </p:extLst>
          </p:nvPr>
        </p:nvGraphicFramePr>
        <p:xfrm>
          <a:off x="219659" y="4831877"/>
          <a:ext cx="11700182" cy="1379265"/>
        </p:xfrm>
        <a:graphic>
          <a:graphicData uri="http://schemas.openxmlformats.org/drawingml/2006/table">
            <a:tbl>
              <a:tblPr firstRow="1" firstCol="1" bandRow="1">
                <a:tableStyleId>{5C22544A-7EE6-4342-B048-85BDC9FD1C3A}</a:tableStyleId>
              </a:tblPr>
              <a:tblGrid>
                <a:gridCol w="1208470">
                  <a:extLst>
                    <a:ext uri="{9D8B030D-6E8A-4147-A177-3AD203B41FA5}">
                      <a16:colId xmlns:a16="http://schemas.microsoft.com/office/drawing/2014/main" val="901410620"/>
                    </a:ext>
                  </a:extLst>
                </a:gridCol>
                <a:gridCol w="10491712">
                  <a:extLst>
                    <a:ext uri="{9D8B030D-6E8A-4147-A177-3AD203B41FA5}">
                      <a16:colId xmlns:a16="http://schemas.microsoft.com/office/drawing/2014/main" val="3684526044"/>
                    </a:ext>
                  </a:extLst>
                </a:gridCol>
              </a:tblGrid>
              <a:tr h="459755">
                <a:tc>
                  <a:txBody>
                    <a:bodyPr/>
                    <a:lstStyle/>
                    <a:p>
                      <a:pPr marL="0" marR="0" indent="0" algn="l">
                        <a:lnSpc>
                          <a:spcPct val="200000"/>
                        </a:lnSpc>
                        <a:spcBef>
                          <a:spcPts val="0"/>
                        </a:spcBef>
                        <a:spcAft>
                          <a:spcPts val="0"/>
                        </a:spcAft>
                      </a:pPr>
                      <a:r>
                        <a:rPr lang="en-GB" sz="1600">
                          <a:effectLst/>
                        </a:rPr>
                        <a:t>Event</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200000"/>
                        </a:lnSpc>
                        <a:spcBef>
                          <a:spcPts val="0"/>
                        </a:spcBef>
                        <a:spcAft>
                          <a:spcPts val="0"/>
                        </a:spcAft>
                      </a:pPr>
                      <a:r>
                        <a:rPr lang="en-GB" sz="1600" dirty="0">
                          <a:effectLst/>
                        </a:rPr>
                        <a:t>Years</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59184179"/>
                  </a:ext>
                </a:extLst>
              </a:tr>
              <a:tr h="459755">
                <a:tc>
                  <a:txBody>
                    <a:bodyPr/>
                    <a:lstStyle/>
                    <a:p>
                      <a:pPr marL="0" marR="0" indent="0" algn="l">
                        <a:lnSpc>
                          <a:spcPct val="200000"/>
                        </a:lnSpc>
                        <a:spcBef>
                          <a:spcPts val="0"/>
                        </a:spcBef>
                        <a:spcAft>
                          <a:spcPts val="0"/>
                        </a:spcAft>
                      </a:pPr>
                      <a:r>
                        <a:rPr lang="en-GB" sz="1600">
                          <a:effectLst/>
                        </a:rPr>
                        <a:t>El Niño (19)</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200000"/>
                        </a:lnSpc>
                        <a:spcBef>
                          <a:spcPts val="0"/>
                        </a:spcBef>
                        <a:spcAft>
                          <a:spcPts val="0"/>
                        </a:spcAft>
                      </a:pPr>
                      <a:r>
                        <a:rPr lang="en-GB" sz="1600" dirty="0">
                          <a:effectLst/>
                        </a:rPr>
                        <a:t>1951, 1953, 1957, 1958, 1963, 1965, 1969, 1972, 1982, 1983, 1987, 1991, 1992, 1997, 2002, 2004, 2009, 2015, 2019</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649188498"/>
                  </a:ext>
                </a:extLst>
              </a:tr>
              <a:tr h="459755">
                <a:tc>
                  <a:txBody>
                    <a:bodyPr/>
                    <a:lstStyle/>
                    <a:p>
                      <a:pPr marL="0" marR="0" indent="0" algn="l">
                        <a:lnSpc>
                          <a:spcPct val="200000"/>
                        </a:lnSpc>
                        <a:spcBef>
                          <a:spcPts val="0"/>
                        </a:spcBef>
                        <a:spcAft>
                          <a:spcPts val="0"/>
                        </a:spcAft>
                      </a:pPr>
                      <a:r>
                        <a:rPr lang="en-GB" sz="1600">
                          <a:effectLst/>
                        </a:rPr>
                        <a:t>Normal (8)</a:t>
                      </a:r>
                      <a:endParaRPr lang="en-US"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l">
                        <a:lnSpc>
                          <a:spcPct val="200000"/>
                        </a:lnSpc>
                        <a:spcBef>
                          <a:spcPts val="0"/>
                        </a:spcBef>
                        <a:spcAft>
                          <a:spcPts val="0"/>
                        </a:spcAft>
                      </a:pPr>
                      <a:r>
                        <a:rPr lang="en-GB" sz="1600" dirty="0">
                          <a:effectLst/>
                        </a:rPr>
                        <a:t>1960, 1961, 1962, 1967, 1981, 1990, 1993, 2013</a:t>
                      </a:r>
                      <a:endParaRPr lang="en-US"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89533337"/>
                  </a:ext>
                </a:extLst>
              </a:tr>
            </a:tbl>
          </a:graphicData>
        </a:graphic>
      </p:graphicFrame>
    </p:spTree>
    <p:extLst>
      <p:ext uri="{BB962C8B-B14F-4D97-AF65-F5344CB8AC3E}">
        <p14:creationId xmlns:p14="http://schemas.microsoft.com/office/powerpoint/2010/main" val="23377803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0311" y="-130654"/>
            <a:ext cx="8770776" cy="1102859"/>
          </a:xfrm>
        </p:spPr>
        <p:txBody>
          <a:bodyPr>
            <a:normAutofit/>
          </a:bodyPr>
          <a:lstStyle/>
          <a:p>
            <a:r>
              <a:rPr lang="en-GB" dirty="0"/>
              <a:t>Model Performance </a:t>
            </a:r>
          </a:p>
        </p:txBody>
      </p:sp>
      <p:sp>
        <p:nvSpPr>
          <p:cNvPr id="3" name="Date Placeholder 2">
            <a:extLst>
              <a:ext uri="{FF2B5EF4-FFF2-40B4-BE49-F238E27FC236}">
                <a16:creationId xmlns:a16="http://schemas.microsoft.com/office/drawing/2014/main" id="{C4B3D116-7390-482E-80F6-3D2AE422C8E8}"/>
              </a:ext>
            </a:extLst>
          </p:cNvPr>
          <p:cNvSpPr>
            <a:spLocks noGrp="1"/>
          </p:cNvSpPr>
          <p:nvPr>
            <p:ph type="dt" sz="half" idx="10"/>
          </p:nvPr>
        </p:nvSpPr>
        <p:spPr/>
        <p:txBody>
          <a:bodyPr/>
          <a:lstStyle/>
          <a:p>
            <a:fld id="{9A2EAC07-D08A-4303-B592-6418D83EC3B9}" type="datetime1">
              <a:rPr lang="en-GB" smtClean="0"/>
              <a:t>12/04/2024</a:t>
            </a:fld>
            <a:endParaRPr lang="en-GB" dirty="0"/>
          </a:p>
        </p:txBody>
      </p:sp>
      <p:sp>
        <p:nvSpPr>
          <p:cNvPr id="6" name="Slide Number Placeholder 5">
            <a:extLst>
              <a:ext uri="{FF2B5EF4-FFF2-40B4-BE49-F238E27FC236}">
                <a16:creationId xmlns:a16="http://schemas.microsoft.com/office/drawing/2014/main" id="{B493865E-B7D3-4061-983E-A83A49153EA8}"/>
              </a:ext>
            </a:extLst>
          </p:cNvPr>
          <p:cNvSpPr>
            <a:spLocks noGrp="1"/>
          </p:cNvSpPr>
          <p:nvPr>
            <p:ph type="sldNum" sz="quarter" idx="12"/>
          </p:nvPr>
        </p:nvSpPr>
        <p:spPr/>
        <p:txBody>
          <a:bodyPr/>
          <a:lstStyle/>
          <a:p>
            <a:fld id="{DBD7FD6D-DAF0-4A2C-B5D2-D74FBE0EF259}" type="slidenum">
              <a:rPr lang="en-GB" smtClean="0"/>
              <a:pPr/>
              <a:t>14</a:t>
            </a:fld>
            <a:endParaRPr lang="en-GB" dirty="0"/>
          </a:p>
        </p:txBody>
      </p:sp>
      <p:sp>
        <p:nvSpPr>
          <p:cNvPr id="16" name="Rectangle 15">
            <a:extLst>
              <a:ext uri="{FF2B5EF4-FFF2-40B4-BE49-F238E27FC236}">
                <a16:creationId xmlns:a16="http://schemas.microsoft.com/office/drawing/2014/main" id="{29F9C6D0-4F29-45C6-951B-159DE1E6B997}"/>
              </a:ext>
            </a:extLst>
          </p:cNvPr>
          <p:cNvSpPr/>
          <p:nvPr/>
        </p:nvSpPr>
        <p:spPr>
          <a:xfrm>
            <a:off x="585905" y="1310326"/>
            <a:ext cx="5418968" cy="1323439"/>
          </a:xfrm>
          <a:prstGeom prst="rect">
            <a:avLst/>
          </a:prstGeom>
        </p:spPr>
        <p:txBody>
          <a:bodyPr wrap="square">
            <a:spAutoFit/>
          </a:bodyPr>
          <a:lstStyle/>
          <a:p>
            <a:pPr marL="0" marR="0" lvl="0" indent="0" algn="just" defTabSz="914400" eaLnBrk="0" fontAlgn="base" latinLnBrk="0" hangingPunct="0">
              <a:lnSpc>
                <a:spcPct val="100000"/>
              </a:lnSpc>
              <a:spcBef>
                <a:spcPct val="0"/>
              </a:spcBef>
              <a:spcAft>
                <a:spcPct val="0"/>
              </a:spcAft>
              <a:buClrTx/>
              <a:buSzTx/>
              <a:buFontTx/>
              <a:buNone/>
              <a:tabLst/>
              <a:defRPr/>
            </a:pP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GB" sz="2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sz="2000" b="0" i="0" u="none" strike="noStrike" kern="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endParaRPr>
          </a:p>
          <a:p>
            <a:pPr marL="342900" marR="0" lvl="0" indent="-342900" algn="just" defTabSz="914400" eaLnBrk="0" fontAlgn="base" latinLnBrk="0" hangingPunct="0">
              <a:lnSpc>
                <a:spcPct val="100000"/>
              </a:lnSpc>
              <a:spcBef>
                <a:spcPct val="0"/>
              </a:spcBef>
              <a:spcAft>
                <a:spcPct val="0"/>
              </a:spcAft>
              <a:buClrTx/>
              <a:buSzTx/>
              <a:buFont typeface="Wingdings" panose="05000000000000000000" pitchFamily="2" charset="2"/>
              <a:buChar char="q"/>
              <a:tabLst/>
              <a:defRPr/>
            </a:pPr>
            <a:endParaRPr kumimoji="0" lang="en-US" sz="2000" b="0"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D4F455CA-9721-4B65-971E-C3DE9A88F03F}"/>
              </a:ext>
            </a:extLst>
          </p:cNvPr>
          <p:cNvSpPr txBox="1"/>
          <p:nvPr/>
        </p:nvSpPr>
        <p:spPr>
          <a:xfrm rot="16200000">
            <a:off x="-495202" y="3246873"/>
            <a:ext cx="2676196"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 Calibration</a:t>
            </a:r>
          </a:p>
        </p:txBody>
      </p:sp>
      <p:sp>
        <p:nvSpPr>
          <p:cNvPr id="18" name="TextBox 17">
            <a:extLst>
              <a:ext uri="{FF2B5EF4-FFF2-40B4-BE49-F238E27FC236}">
                <a16:creationId xmlns:a16="http://schemas.microsoft.com/office/drawing/2014/main" id="{6878ADA5-B853-4743-83A9-C7422150FF30}"/>
              </a:ext>
            </a:extLst>
          </p:cNvPr>
          <p:cNvSpPr txBox="1"/>
          <p:nvPr/>
        </p:nvSpPr>
        <p:spPr>
          <a:xfrm rot="5400000">
            <a:off x="9287507" y="3228945"/>
            <a:ext cx="2676196"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Validation</a:t>
            </a:r>
          </a:p>
        </p:txBody>
      </p:sp>
      <p:pic>
        <p:nvPicPr>
          <p:cNvPr id="19" name="Picture 18">
            <a:extLst>
              <a:ext uri="{FF2B5EF4-FFF2-40B4-BE49-F238E27FC236}">
                <a16:creationId xmlns:a16="http://schemas.microsoft.com/office/drawing/2014/main" id="{1F12BE72-C87D-4CAD-8A2D-127966EC72A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6235" t="1010" r="8207" b="6216"/>
          <a:stretch/>
        </p:blipFill>
        <p:spPr>
          <a:xfrm>
            <a:off x="1126275" y="942709"/>
            <a:ext cx="8997843" cy="4756404"/>
          </a:xfrm>
          <a:prstGeom prst="rect">
            <a:avLst/>
          </a:prstGeom>
        </p:spPr>
      </p:pic>
      <p:sp>
        <p:nvSpPr>
          <p:cNvPr id="20" name="Rectangle 19">
            <a:extLst>
              <a:ext uri="{FF2B5EF4-FFF2-40B4-BE49-F238E27FC236}">
                <a16:creationId xmlns:a16="http://schemas.microsoft.com/office/drawing/2014/main" id="{8A8FDA0C-C354-4528-90A7-2358EB92DFE5}"/>
              </a:ext>
            </a:extLst>
          </p:cNvPr>
          <p:cNvSpPr/>
          <p:nvPr/>
        </p:nvSpPr>
        <p:spPr>
          <a:xfrm>
            <a:off x="1042951" y="5650790"/>
            <a:ext cx="10011266" cy="584775"/>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eaLnBrk="0" fontAlgn="base" hangingPunct="0">
              <a:spcBef>
                <a:spcPct val="0"/>
              </a:spcBef>
              <a:spcAft>
                <a:spcPct val="0"/>
              </a:spcAft>
            </a:pPr>
            <a:r>
              <a:rPr lang="en-US" sz="1600" dirty="0">
                <a:solidFill>
                  <a:prstClr val="black"/>
                </a:solidFill>
                <a:latin typeface="Times New Roman" panose="02020603050405020304" pitchFamily="18" charset="0"/>
                <a:cs typeface="Times New Roman" panose="02020603050405020304" pitchFamily="18" charset="0"/>
              </a:rPr>
              <a:t>Comparison of daily observed (red) and the VIC simulated (blue) streamflow (m</a:t>
            </a:r>
            <a:r>
              <a:rPr lang="en-US" sz="1600" baseline="30000" dirty="0">
                <a:solidFill>
                  <a:prstClr val="black"/>
                </a:solidFill>
                <a:latin typeface="Times New Roman" panose="02020603050405020304" pitchFamily="18" charset="0"/>
                <a:cs typeface="Times New Roman" panose="02020603050405020304" pitchFamily="18" charset="0"/>
              </a:rPr>
              <a:t>3</a:t>
            </a:r>
            <a:r>
              <a:rPr lang="en-US" sz="1600" dirty="0">
                <a:solidFill>
                  <a:prstClr val="black"/>
                </a:solidFill>
                <a:latin typeface="Times New Roman" panose="02020603050405020304" pitchFamily="18" charset="0"/>
                <a:cs typeface="Times New Roman" panose="02020603050405020304" pitchFamily="18" charset="0"/>
              </a:rPr>
              <a:t>/s) for the (a) Calibration (2003-2012), (b) Validation (2013-2017) periods at the selected gauge stations </a:t>
            </a:r>
            <a:r>
              <a:rPr lang="en-US" sz="1600" dirty="0" err="1">
                <a:solidFill>
                  <a:prstClr val="black"/>
                </a:solidFill>
                <a:latin typeface="Times New Roman" panose="02020603050405020304" pitchFamily="18" charset="0"/>
                <a:cs typeface="Times New Roman" panose="02020603050405020304" pitchFamily="18" charset="0"/>
              </a:rPr>
              <a:t>Polavaram</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Konta</a:t>
            </a:r>
            <a:r>
              <a:rPr lang="en-US" sz="1600" dirty="0">
                <a:solidFill>
                  <a:prstClr val="black"/>
                </a:solidFill>
                <a:latin typeface="Times New Roman" panose="02020603050405020304" pitchFamily="18" charset="0"/>
                <a:cs typeface="Times New Roman" panose="02020603050405020304" pitchFamily="18" charset="0"/>
              </a:rPr>
              <a:t>, </a:t>
            </a:r>
            <a:r>
              <a:rPr lang="en-US" sz="1600" dirty="0" err="1">
                <a:solidFill>
                  <a:prstClr val="black"/>
                </a:solidFill>
                <a:latin typeface="Times New Roman" panose="02020603050405020304" pitchFamily="18" charset="0"/>
                <a:cs typeface="Times New Roman" panose="02020603050405020304" pitchFamily="18" charset="0"/>
              </a:rPr>
              <a:t>Tekra</a:t>
            </a:r>
            <a:r>
              <a:rPr lang="en-US" sz="1600" dirty="0">
                <a:solidFill>
                  <a:prstClr val="black"/>
                </a:solidFill>
                <a:latin typeface="Times New Roman" panose="02020603050405020304" pitchFamily="18" charset="0"/>
                <a:cs typeface="Times New Roman" panose="02020603050405020304" pitchFamily="18" charset="0"/>
              </a:rPr>
              <a:t> and PG Bridge</a:t>
            </a:r>
            <a:endParaRPr lang="en-US" dirty="0">
              <a:solidFill>
                <a:prstClr val="black"/>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923457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84"/>
            <a:ext cx="8770776" cy="1102859"/>
          </a:xfrm>
        </p:spPr>
        <p:txBody>
          <a:bodyPr/>
          <a:lstStyle/>
          <a:p>
            <a:r>
              <a:rPr lang="en-GB" dirty="0"/>
              <a:t>GIS Analysis for Head Assessment</a:t>
            </a:r>
          </a:p>
        </p:txBody>
      </p:sp>
      <p:sp>
        <p:nvSpPr>
          <p:cNvPr id="3" name="Date Placeholder 2">
            <a:extLst>
              <a:ext uri="{FF2B5EF4-FFF2-40B4-BE49-F238E27FC236}">
                <a16:creationId xmlns:a16="http://schemas.microsoft.com/office/drawing/2014/main" id="{9B0D4092-E428-400E-A908-A373A71DA37D}"/>
              </a:ext>
            </a:extLst>
          </p:cNvPr>
          <p:cNvSpPr>
            <a:spLocks noGrp="1"/>
          </p:cNvSpPr>
          <p:nvPr>
            <p:ph type="dt" sz="half" idx="10"/>
          </p:nvPr>
        </p:nvSpPr>
        <p:spPr/>
        <p:txBody>
          <a:bodyPr/>
          <a:lstStyle/>
          <a:p>
            <a:fld id="{3E7E9DB6-C28D-4280-815A-90C0B0BF04EC}" type="datetime1">
              <a:rPr lang="en-GB" smtClean="0"/>
              <a:t>12/04/2024</a:t>
            </a:fld>
            <a:endParaRPr lang="en-GB" dirty="0"/>
          </a:p>
        </p:txBody>
      </p:sp>
      <p:sp>
        <p:nvSpPr>
          <p:cNvPr id="5" name="Slide Number Placeholder 4">
            <a:extLst>
              <a:ext uri="{FF2B5EF4-FFF2-40B4-BE49-F238E27FC236}">
                <a16:creationId xmlns:a16="http://schemas.microsoft.com/office/drawing/2014/main" id="{3E8940DE-529B-4640-9036-FE7DF79B65EE}"/>
              </a:ext>
            </a:extLst>
          </p:cNvPr>
          <p:cNvSpPr>
            <a:spLocks noGrp="1"/>
          </p:cNvSpPr>
          <p:nvPr>
            <p:ph type="sldNum" sz="quarter" idx="12"/>
          </p:nvPr>
        </p:nvSpPr>
        <p:spPr/>
        <p:txBody>
          <a:bodyPr/>
          <a:lstStyle/>
          <a:p>
            <a:fld id="{DBD7FD6D-DAF0-4A2C-B5D2-D74FBE0EF259}" type="slidenum">
              <a:rPr lang="en-GB" smtClean="0"/>
              <a:pPr/>
              <a:t>15</a:t>
            </a:fld>
            <a:endParaRPr lang="en-GB" dirty="0"/>
          </a:p>
        </p:txBody>
      </p:sp>
      <p:sp>
        <p:nvSpPr>
          <p:cNvPr id="6" name="Rectangle 5">
            <a:extLst>
              <a:ext uri="{FF2B5EF4-FFF2-40B4-BE49-F238E27FC236}">
                <a16:creationId xmlns:a16="http://schemas.microsoft.com/office/drawing/2014/main" id="{07666A3A-ECE1-4E9C-BC9F-562D8D72A577}"/>
              </a:ext>
            </a:extLst>
          </p:cNvPr>
          <p:cNvSpPr/>
          <p:nvPr/>
        </p:nvSpPr>
        <p:spPr>
          <a:xfrm>
            <a:off x="219659" y="1254946"/>
            <a:ext cx="6806385" cy="4678204"/>
          </a:xfrm>
          <a:prstGeom prst="rect">
            <a:avLst/>
          </a:prstGeom>
        </p:spPr>
        <p:txBody>
          <a:bodyPr wrap="square">
            <a:spAutoFit/>
          </a:bodyPr>
          <a:lstStyle/>
          <a:p>
            <a:r>
              <a:rPr lang="en-US" sz="2000" b="1" dirty="0">
                <a:solidFill>
                  <a:srgbClr val="1E1F2A"/>
                </a:solidFill>
                <a:cs typeface="Times New Roman" panose="02020603050405020304" pitchFamily="18" charset="0"/>
              </a:rPr>
              <a:t>Stream Network Generation:</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Utilized SRTM 30 m x 30 m resolution DEM</a:t>
            </a:r>
          </a:p>
          <a:p>
            <a:endParaRPr lang="en-US" sz="2000" dirty="0">
              <a:solidFill>
                <a:srgbClr val="1E1F2A"/>
              </a:solidFill>
              <a:cs typeface="Times New Roman" panose="02020603050405020304" pitchFamily="18" charset="0"/>
            </a:endParaRPr>
          </a:p>
          <a:p>
            <a:r>
              <a:rPr lang="en-US" sz="2000" b="1" dirty="0">
                <a:solidFill>
                  <a:srgbClr val="1E1F2A"/>
                </a:solidFill>
                <a:cs typeface="Times New Roman" panose="02020603050405020304" pitchFamily="18" charset="0"/>
              </a:rPr>
              <a:t>Hydraulic Head and Waterway Length Determination:</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Points densified at 500 m intervals (Backwater from downstream)</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Maximum waterway length set at 3000 m (minimize the overall cost of penstock)</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Additional point layers generated at intervals of 1000 m to 3000 m</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500m point layer was prioritized to select/remove any intersecting points with other layers</a:t>
            </a:r>
          </a:p>
          <a:p>
            <a:pPr marL="342900" indent="-342900">
              <a:buFont typeface="Wingdings" panose="05000000000000000000" pitchFamily="2" charset="2"/>
              <a:buChar char="q"/>
            </a:pPr>
            <a:endParaRPr lang="en-US" sz="2000" dirty="0">
              <a:solidFill>
                <a:srgbClr val="1E1F2A"/>
              </a:solidFill>
              <a:cs typeface="Times New Roman" panose="02020603050405020304" pitchFamily="18" charset="0"/>
            </a:endParaRPr>
          </a:p>
          <a:p>
            <a:r>
              <a:rPr lang="en-US" sz="2000" b="1" dirty="0">
                <a:solidFill>
                  <a:srgbClr val="1E1F2A"/>
                </a:solidFill>
                <a:cs typeface="Times New Roman" panose="02020603050405020304" pitchFamily="18" charset="0"/>
              </a:rPr>
              <a:t>Criteria for Technical Potential Assessment:</a:t>
            </a:r>
          </a:p>
          <a:p>
            <a:pPr marL="342900" indent="-342900">
              <a:buFont typeface="Wingdings" panose="05000000000000000000" pitchFamily="2" charset="2"/>
              <a:buChar char="q"/>
            </a:pPr>
            <a:r>
              <a:rPr lang="en-US" sz="2000" dirty="0">
                <a:solidFill>
                  <a:srgbClr val="1E1F2A"/>
                </a:solidFill>
                <a:cs typeface="Times New Roman" panose="02020603050405020304" pitchFamily="18" charset="0"/>
              </a:rPr>
              <a:t>POS</a:t>
            </a:r>
            <a:r>
              <a:rPr lang="en-US" sz="2000" baseline="-25000" dirty="0">
                <a:solidFill>
                  <a:srgbClr val="1E1F2A"/>
                </a:solidFill>
                <a:cs typeface="Times New Roman" panose="02020603050405020304" pitchFamily="18" charset="0"/>
              </a:rPr>
              <a:t>H</a:t>
            </a:r>
            <a:r>
              <a:rPr lang="en-US" sz="2000" dirty="0">
                <a:solidFill>
                  <a:srgbClr val="1E1F2A"/>
                </a:solidFill>
                <a:cs typeface="Times New Roman" panose="02020603050405020304" pitchFamily="18" charset="0"/>
              </a:rPr>
              <a:t> meeting </a:t>
            </a:r>
            <a:r>
              <a:rPr lang="en-GB" sz="2000" dirty="0">
                <a:solidFill>
                  <a:srgbClr val="1E1F2A"/>
                </a:solidFill>
                <a:cs typeface="Times New Roman" panose="02020603050405020304" pitchFamily="18" charset="0"/>
              </a:rPr>
              <a:t>head threshold equal to or greater than 10 m</a:t>
            </a:r>
            <a:endParaRPr lang="en-US" sz="2000" dirty="0">
              <a:solidFill>
                <a:srgbClr val="1E1F2A"/>
              </a:solidFill>
              <a:cs typeface="Times New Roman" panose="02020603050405020304" pitchFamily="18" charset="0"/>
            </a:endParaRPr>
          </a:p>
        </p:txBody>
      </p:sp>
      <p:pic>
        <p:nvPicPr>
          <p:cNvPr id="7" name="Picture 6">
            <a:extLst>
              <a:ext uri="{FF2B5EF4-FFF2-40B4-BE49-F238E27FC236}">
                <a16:creationId xmlns:a16="http://schemas.microsoft.com/office/drawing/2014/main" id="{7333412B-38A8-4F0F-912D-8C324BD0D81F}"/>
              </a:ext>
            </a:extLst>
          </p:cNvPr>
          <p:cNvPicPr>
            <a:picLocks noChangeAspect="1"/>
          </p:cNvPicPr>
          <p:nvPr/>
        </p:nvPicPr>
        <p:blipFill>
          <a:blip r:embed="rId2"/>
          <a:stretch>
            <a:fillRect/>
          </a:stretch>
        </p:blipFill>
        <p:spPr>
          <a:xfrm>
            <a:off x="7026044" y="1254946"/>
            <a:ext cx="4883319" cy="3590855"/>
          </a:xfrm>
          <a:prstGeom prst="rect">
            <a:avLst/>
          </a:prstGeom>
        </p:spPr>
      </p:pic>
      <p:sp>
        <p:nvSpPr>
          <p:cNvPr id="8" name="Rectangle 7">
            <a:extLst>
              <a:ext uri="{FF2B5EF4-FFF2-40B4-BE49-F238E27FC236}">
                <a16:creationId xmlns:a16="http://schemas.microsoft.com/office/drawing/2014/main" id="{A2C475FE-FE04-43D0-856B-38A06B60111F}"/>
              </a:ext>
            </a:extLst>
          </p:cNvPr>
          <p:cNvSpPr/>
          <p:nvPr/>
        </p:nvSpPr>
        <p:spPr>
          <a:xfrm>
            <a:off x="7237691" y="4845801"/>
            <a:ext cx="4670237" cy="646331"/>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a:latin typeface="Times New Roman" panose="02020603050405020304" pitchFamily="18" charset="0"/>
                <a:cs typeface="Times New Roman" panose="02020603050405020304" pitchFamily="18" charset="0"/>
              </a:rPr>
              <a:t>Spatial distribution of potential </a:t>
            </a:r>
            <a:r>
              <a:rPr lang="en-US" dirty="0" err="1">
                <a:latin typeface="Times New Roman" panose="02020603050405020304" pitchFamily="18" charset="0"/>
                <a:cs typeface="Times New Roman" panose="02020603050405020304" pitchFamily="18" charset="0"/>
              </a:rPr>
              <a:t>RoR</a:t>
            </a:r>
            <a:r>
              <a:rPr lang="en-US" dirty="0">
                <a:latin typeface="Times New Roman" panose="02020603050405020304" pitchFamily="18" charset="0"/>
                <a:cs typeface="Times New Roman" panose="02020603050405020304" pitchFamily="18" charset="0"/>
              </a:rPr>
              <a:t>-SHP sites that satisfied the criteria for head (H ≥10m)</a:t>
            </a:r>
            <a:endParaRPr lang="en-US" dirty="0"/>
          </a:p>
        </p:txBody>
      </p:sp>
    </p:spTree>
    <p:extLst>
      <p:ext uri="{BB962C8B-B14F-4D97-AF65-F5344CB8AC3E}">
        <p14:creationId xmlns:p14="http://schemas.microsoft.com/office/powerpoint/2010/main" val="1963704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84"/>
            <a:ext cx="10593238" cy="1102859"/>
          </a:xfrm>
        </p:spPr>
        <p:txBody>
          <a:bodyPr>
            <a:normAutofit/>
          </a:bodyPr>
          <a:lstStyle/>
          <a:p>
            <a:r>
              <a:rPr lang="en-US" dirty="0"/>
              <a:t>Selected Run-of-river Small Hydropower Sites</a:t>
            </a:r>
            <a:endParaRPr lang="en-GB" dirty="0"/>
          </a:p>
        </p:txBody>
      </p:sp>
      <p:sp>
        <p:nvSpPr>
          <p:cNvPr id="3" name="Date Placeholder 2">
            <a:extLst>
              <a:ext uri="{FF2B5EF4-FFF2-40B4-BE49-F238E27FC236}">
                <a16:creationId xmlns:a16="http://schemas.microsoft.com/office/drawing/2014/main" id="{9B0D4092-E428-400E-A908-A373A71DA37D}"/>
              </a:ext>
            </a:extLst>
          </p:cNvPr>
          <p:cNvSpPr>
            <a:spLocks noGrp="1"/>
          </p:cNvSpPr>
          <p:nvPr>
            <p:ph type="dt" sz="half" idx="10"/>
          </p:nvPr>
        </p:nvSpPr>
        <p:spPr/>
        <p:txBody>
          <a:bodyPr/>
          <a:lstStyle/>
          <a:p>
            <a:fld id="{3E7E9DB6-C28D-4280-815A-90C0B0BF04EC}" type="datetime1">
              <a:rPr lang="en-GB" smtClean="0"/>
              <a:t>12/04/2024</a:t>
            </a:fld>
            <a:endParaRPr lang="en-GB" dirty="0"/>
          </a:p>
        </p:txBody>
      </p:sp>
      <p:sp>
        <p:nvSpPr>
          <p:cNvPr id="5" name="Slide Number Placeholder 4">
            <a:extLst>
              <a:ext uri="{FF2B5EF4-FFF2-40B4-BE49-F238E27FC236}">
                <a16:creationId xmlns:a16="http://schemas.microsoft.com/office/drawing/2014/main" id="{3E8940DE-529B-4640-9036-FE7DF79B65EE}"/>
              </a:ext>
            </a:extLst>
          </p:cNvPr>
          <p:cNvSpPr>
            <a:spLocks noGrp="1"/>
          </p:cNvSpPr>
          <p:nvPr>
            <p:ph type="sldNum" sz="quarter" idx="12"/>
          </p:nvPr>
        </p:nvSpPr>
        <p:spPr/>
        <p:txBody>
          <a:bodyPr/>
          <a:lstStyle/>
          <a:p>
            <a:fld id="{DBD7FD6D-DAF0-4A2C-B5D2-D74FBE0EF259}" type="slidenum">
              <a:rPr lang="en-GB" smtClean="0"/>
              <a:pPr/>
              <a:t>16</a:t>
            </a:fld>
            <a:endParaRPr lang="en-GB" dirty="0"/>
          </a:p>
        </p:txBody>
      </p:sp>
      <p:graphicFrame>
        <p:nvGraphicFramePr>
          <p:cNvPr id="8" name="Table 7">
            <a:extLst>
              <a:ext uri="{FF2B5EF4-FFF2-40B4-BE49-F238E27FC236}">
                <a16:creationId xmlns:a16="http://schemas.microsoft.com/office/drawing/2014/main" id="{8C00B688-83D1-41C2-8242-E511FC6D1442}"/>
              </a:ext>
            </a:extLst>
          </p:cNvPr>
          <p:cNvGraphicFramePr>
            <a:graphicFrameLocks noGrp="1"/>
          </p:cNvGraphicFramePr>
          <p:nvPr>
            <p:extLst>
              <p:ext uri="{D42A27DB-BD31-4B8C-83A1-F6EECF244321}">
                <p14:modId xmlns:p14="http://schemas.microsoft.com/office/powerpoint/2010/main" val="2536915753"/>
              </p:ext>
            </p:extLst>
          </p:nvPr>
        </p:nvGraphicFramePr>
        <p:xfrm>
          <a:off x="634587" y="1133819"/>
          <a:ext cx="10922826" cy="5034065"/>
        </p:xfrm>
        <a:graphic>
          <a:graphicData uri="http://schemas.openxmlformats.org/drawingml/2006/table">
            <a:tbl>
              <a:tblPr firstRow="1" firstCol="1" bandRow="1">
                <a:tableStyleId>{5C22544A-7EE6-4342-B048-85BDC9FD1C3A}</a:tableStyleId>
              </a:tblPr>
              <a:tblGrid>
                <a:gridCol w="1629686">
                  <a:extLst>
                    <a:ext uri="{9D8B030D-6E8A-4147-A177-3AD203B41FA5}">
                      <a16:colId xmlns:a16="http://schemas.microsoft.com/office/drawing/2014/main" val="1265057350"/>
                    </a:ext>
                  </a:extLst>
                </a:gridCol>
                <a:gridCol w="980869">
                  <a:extLst>
                    <a:ext uri="{9D8B030D-6E8A-4147-A177-3AD203B41FA5}">
                      <a16:colId xmlns:a16="http://schemas.microsoft.com/office/drawing/2014/main" val="3793637182"/>
                    </a:ext>
                  </a:extLst>
                </a:gridCol>
                <a:gridCol w="1090097">
                  <a:extLst>
                    <a:ext uri="{9D8B030D-6E8A-4147-A177-3AD203B41FA5}">
                      <a16:colId xmlns:a16="http://schemas.microsoft.com/office/drawing/2014/main" val="504697891"/>
                    </a:ext>
                  </a:extLst>
                </a:gridCol>
                <a:gridCol w="871642">
                  <a:extLst>
                    <a:ext uri="{9D8B030D-6E8A-4147-A177-3AD203B41FA5}">
                      <a16:colId xmlns:a16="http://schemas.microsoft.com/office/drawing/2014/main" val="1944930499"/>
                    </a:ext>
                  </a:extLst>
                </a:gridCol>
                <a:gridCol w="871642">
                  <a:extLst>
                    <a:ext uri="{9D8B030D-6E8A-4147-A177-3AD203B41FA5}">
                      <a16:colId xmlns:a16="http://schemas.microsoft.com/office/drawing/2014/main" val="615993968"/>
                    </a:ext>
                  </a:extLst>
                </a:gridCol>
                <a:gridCol w="871642">
                  <a:extLst>
                    <a:ext uri="{9D8B030D-6E8A-4147-A177-3AD203B41FA5}">
                      <a16:colId xmlns:a16="http://schemas.microsoft.com/office/drawing/2014/main" val="641616408"/>
                    </a:ext>
                  </a:extLst>
                </a:gridCol>
                <a:gridCol w="764598">
                  <a:extLst>
                    <a:ext uri="{9D8B030D-6E8A-4147-A177-3AD203B41FA5}">
                      <a16:colId xmlns:a16="http://schemas.microsoft.com/office/drawing/2014/main" val="3464486829"/>
                    </a:ext>
                  </a:extLst>
                </a:gridCol>
                <a:gridCol w="762414">
                  <a:extLst>
                    <a:ext uri="{9D8B030D-6E8A-4147-A177-3AD203B41FA5}">
                      <a16:colId xmlns:a16="http://schemas.microsoft.com/office/drawing/2014/main" val="1374641889"/>
                    </a:ext>
                  </a:extLst>
                </a:gridCol>
                <a:gridCol w="797366">
                  <a:extLst>
                    <a:ext uri="{9D8B030D-6E8A-4147-A177-3AD203B41FA5}">
                      <a16:colId xmlns:a16="http://schemas.microsoft.com/office/drawing/2014/main" val="312889190"/>
                    </a:ext>
                  </a:extLst>
                </a:gridCol>
                <a:gridCol w="836688">
                  <a:extLst>
                    <a:ext uri="{9D8B030D-6E8A-4147-A177-3AD203B41FA5}">
                      <a16:colId xmlns:a16="http://schemas.microsoft.com/office/drawing/2014/main" val="485893761"/>
                    </a:ext>
                  </a:extLst>
                </a:gridCol>
                <a:gridCol w="836688">
                  <a:extLst>
                    <a:ext uri="{9D8B030D-6E8A-4147-A177-3AD203B41FA5}">
                      <a16:colId xmlns:a16="http://schemas.microsoft.com/office/drawing/2014/main" val="1140306115"/>
                    </a:ext>
                  </a:extLst>
                </a:gridCol>
                <a:gridCol w="609494">
                  <a:extLst>
                    <a:ext uri="{9D8B030D-6E8A-4147-A177-3AD203B41FA5}">
                      <a16:colId xmlns:a16="http://schemas.microsoft.com/office/drawing/2014/main" val="1361288785"/>
                    </a:ext>
                  </a:extLst>
                </a:gridCol>
              </a:tblGrid>
              <a:tr h="374559">
                <a:tc rowSpan="2">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Site</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Head (m)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rowSpan="2">
                  <a:txBody>
                    <a:bodyPr/>
                    <a:lstStyle/>
                    <a:p>
                      <a:pPr marL="0" marR="0" indent="0" algn="ctr">
                        <a:lnSpc>
                          <a:spcPct val="150000"/>
                        </a:lnSpc>
                        <a:spcBef>
                          <a:spcPts val="0"/>
                        </a:spcBef>
                        <a:spcAft>
                          <a:spcPts val="0"/>
                        </a:spcAft>
                        <a:tabLst>
                          <a:tab pos="769620" algn="l"/>
                        </a:tabLst>
                      </a:pPr>
                      <a:r>
                        <a:rPr lang="en-GB" sz="1400" dirty="0">
                          <a:effectLst/>
                          <a:latin typeface="+mn-lt"/>
                          <a:cs typeface="Times New Roman" panose="02020603050405020304" pitchFamily="18" charset="0"/>
                        </a:rPr>
                        <a:t>Waterway Length(m)</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gridSpan="3">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Flow (m</a:t>
                      </a:r>
                      <a:r>
                        <a:rPr lang="en-GB" sz="1400" baseline="30000" dirty="0">
                          <a:effectLst/>
                          <a:latin typeface="+mn-lt"/>
                          <a:cs typeface="Times New Roman" panose="02020603050405020304" pitchFamily="18" charset="0"/>
                        </a:rPr>
                        <a:t>3</a:t>
                      </a:r>
                      <a:r>
                        <a:rPr lang="en-GB" sz="1400" dirty="0">
                          <a:effectLst/>
                          <a:latin typeface="+mn-lt"/>
                          <a:cs typeface="Times New Roman" panose="02020603050405020304" pitchFamily="18" charset="0"/>
                        </a:rPr>
                        <a:t>/s)</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Power (MW)</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tc gridSpan="3">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Energy (</a:t>
                      </a:r>
                      <a:r>
                        <a:rPr lang="en-GB" sz="1400" dirty="0" err="1">
                          <a:effectLst/>
                          <a:latin typeface="+mn-lt"/>
                          <a:cs typeface="Times New Roman" panose="02020603050405020304" pitchFamily="18" charset="0"/>
                        </a:rPr>
                        <a:t>TWh</a:t>
                      </a:r>
                      <a:r>
                        <a:rPr lang="en-GB" sz="1400" dirty="0">
                          <a:effectLst/>
                          <a:latin typeface="+mn-lt"/>
                          <a:cs typeface="Times New Roman" panose="02020603050405020304" pitchFamily="18" charset="0"/>
                        </a:rPr>
                        <a:t>/</a:t>
                      </a:r>
                      <a:r>
                        <a:rPr lang="en-GB" sz="1400" dirty="0" err="1">
                          <a:effectLst/>
                          <a:latin typeface="+mn-lt"/>
                          <a:cs typeface="Times New Roman" panose="02020603050405020304" pitchFamily="18" charset="0"/>
                        </a:rPr>
                        <a:t>yr</a:t>
                      </a:r>
                      <a:r>
                        <a:rPr lang="en-GB" sz="1400" dirty="0">
                          <a:effectLst/>
                          <a:latin typeface="+mn-lt"/>
                          <a:cs typeface="Times New Roman" panose="02020603050405020304" pitchFamily="18" charset="0"/>
                        </a:rPr>
                        <a:t>)</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13755589"/>
                  </a:ext>
                </a:extLst>
              </a:tr>
              <a:tr h="37455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Q30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Q75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Q90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P30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P75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P90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E30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E75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E90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614876685"/>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10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338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36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26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26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57915209"/>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tabLst>
                          <a:tab pos="769620" algn="l"/>
                        </a:tabLst>
                      </a:pPr>
                      <a:r>
                        <a:rPr lang="en-GB" sz="1400">
                          <a:effectLst/>
                          <a:latin typeface="+mn-lt"/>
                          <a:cs typeface="Times New Roman" panose="02020603050405020304" pitchFamily="18" charset="0"/>
                        </a:rPr>
                        <a:t>40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2500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115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36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701850807"/>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2500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69</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26872936"/>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H,MW4</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130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1264364"/>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338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29</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92719392"/>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07634579"/>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338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86914094"/>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H,MW8</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1530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181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144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132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0.46</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0.07</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627674928"/>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H,MW9</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1000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338</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40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0.15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130570652"/>
                  </a:ext>
                </a:extLst>
              </a:tr>
              <a:tr h="374559">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H,MW10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29</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500</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115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12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0.22</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743156952"/>
                  </a:ext>
                </a:extLst>
              </a:tr>
              <a:tr h="539357">
                <a:tc>
                  <a:txBody>
                    <a:bodyPr/>
                    <a:lstStyle/>
                    <a:p>
                      <a:pPr marL="0" marR="0" indent="0" algn="ctr">
                        <a:lnSpc>
                          <a:spcPct val="200000"/>
                        </a:lnSpc>
                        <a:spcBef>
                          <a:spcPts val="0"/>
                        </a:spcBef>
                        <a:spcAft>
                          <a:spcPts val="0"/>
                        </a:spcAft>
                        <a:tabLst>
                          <a:tab pos="769620" algn="l"/>
                        </a:tabLst>
                      </a:pPr>
                      <a:r>
                        <a:rPr lang="en-GB" sz="1400" dirty="0">
                          <a:effectLst/>
                          <a:latin typeface="+mn-lt"/>
                          <a:cs typeface="Times New Roman" panose="02020603050405020304" pitchFamily="18" charset="0"/>
                        </a:rPr>
                        <a:t>POS</a:t>
                      </a:r>
                      <a:r>
                        <a:rPr lang="en-GB" sz="1400" baseline="-25000" dirty="0">
                          <a:effectLst/>
                          <a:latin typeface="+mn-lt"/>
                          <a:cs typeface="Times New Roman" panose="02020603050405020304" pitchFamily="18" charset="0"/>
                        </a:rPr>
                        <a:t>H,MW11</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24</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500</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326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35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25</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61</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7</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5</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a:effectLst/>
                          <a:latin typeface="+mn-lt"/>
                          <a:cs typeface="Times New Roman" panose="02020603050405020304" pitchFamily="18" charset="0"/>
                        </a:rPr>
                        <a:t>0.06</a:t>
                      </a:r>
                      <a:endParaRPr lang="en-U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0.03</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marL="0" marR="0" indent="0" algn="ctr">
                        <a:lnSpc>
                          <a:spcPct val="200000"/>
                        </a:lnSpc>
                        <a:spcBef>
                          <a:spcPts val="0"/>
                        </a:spcBef>
                        <a:spcAft>
                          <a:spcPts val="0"/>
                        </a:spcAft>
                      </a:pPr>
                      <a:r>
                        <a:rPr lang="en-GB" sz="1400" dirty="0">
                          <a:effectLst/>
                          <a:latin typeface="+mn-lt"/>
                          <a:cs typeface="Times New Roman" panose="02020603050405020304" pitchFamily="18" charset="0"/>
                        </a:rPr>
                        <a:t>0.02</a:t>
                      </a:r>
                      <a:endParaRPr lang="en-U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527929094"/>
                  </a:ext>
                </a:extLst>
              </a:tr>
            </a:tbl>
          </a:graphicData>
        </a:graphic>
      </p:graphicFrame>
    </p:spTree>
    <p:extLst>
      <p:ext uri="{BB962C8B-B14F-4D97-AF65-F5344CB8AC3E}">
        <p14:creationId xmlns:p14="http://schemas.microsoft.com/office/powerpoint/2010/main" val="130976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766C5E4-BCD6-488C-B64D-4D5FD7ED153B}"/>
              </a:ext>
            </a:extLst>
          </p:cNvPr>
          <p:cNvSpPr/>
          <p:nvPr/>
        </p:nvSpPr>
        <p:spPr>
          <a:xfrm>
            <a:off x="130628" y="1610835"/>
            <a:ext cx="11826909" cy="4936716"/>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102284"/>
            <a:ext cx="10593238" cy="1102859"/>
          </a:xfrm>
        </p:spPr>
        <p:txBody>
          <a:bodyPr>
            <a:normAutofit/>
          </a:bodyPr>
          <a:lstStyle/>
          <a:p>
            <a:r>
              <a:rPr lang="en-US" dirty="0"/>
              <a:t>El Niño Impacts</a:t>
            </a:r>
            <a:endParaRPr lang="en-GB" dirty="0"/>
          </a:p>
        </p:txBody>
      </p:sp>
      <p:sp>
        <p:nvSpPr>
          <p:cNvPr id="3" name="Date Placeholder 2">
            <a:extLst>
              <a:ext uri="{FF2B5EF4-FFF2-40B4-BE49-F238E27FC236}">
                <a16:creationId xmlns:a16="http://schemas.microsoft.com/office/drawing/2014/main" id="{9B0D4092-E428-400E-A908-A373A71DA37D}"/>
              </a:ext>
            </a:extLst>
          </p:cNvPr>
          <p:cNvSpPr>
            <a:spLocks noGrp="1"/>
          </p:cNvSpPr>
          <p:nvPr>
            <p:ph type="dt" sz="half" idx="10"/>
          </p:nvPr>
        </p:nvSpPr>
        <p:spPr/>
        <p:txBody>
          <a:bodyPr/>
          <a:lstStyle/>
          <a:p>
            <a:fld id="{3E7E9DB6-C28D-4280-815A-90C0B0BF04EC}" type="datetime1">
              <a:rPr lang="en-GB" smtClean="0"/>
              <a:t>12/04/2024</a:t>
            </a:fld>
            <a:endParaRPr lang="en-GB" dirty="0"/>
          </a:p>
        </p:txBody>
      </p:sp>
      <p:sp>
        <p:nvSpPr>
          <p:cNvPr id="5" name="Slide Number Placeholder 4">
            <a:extLst>
              <a:ext uri="{FF2B5EF4-FFF2-40B4-BE49-F238E27FC236}">
                <a16:creationId xmlns:a16="http://schemas.microsoft.com/office/drawing/2014/main" id="{3E8940DE-529B-4640-9036-FE7DF79B65EE}"/>
              </a:ext>
            </a:extLst>
          </p:cNvPr>
          <p:cNvSpPr>
            <a:spLocks noGrp="1"/>
          </p:cNvSpPr>
          <p:nvPr>
            <p:ph type="sldNum" sz="quarter" idx="12"/>
          </p:nvPr>
        </p:nvSpPr>
        <p:spPr/>
        <p:txBody>
          <a:bodyPr/>
          <a:lstStyle/>
          <a:p>
            <a:fld id="{DBD7FD6D-DAF0-4A2C-B5D2-D74FBE0EF259}" type="slidenum">
              <a:rPr lang="en-GB" smtClean="0"/>
              <a:pPr/>
              <a:t>17</a:t>
            </a:fld>
            <a:endParaRPr lang="en-GB" dirty="0"/>
          </a:p>
        </p:txBody>
      </p:sp>
      <p:sp>
        <p:nvSpPr>
          <p:cNvPr id="6" name="TextBox 5">
            <a:extLst>
              <a:ext uri="{FF2B5EF4-FFF2-40B4-BE49-F238E27FC236}">
                <a16:creationId xmlns:a16="http://schemas.microsoft.com/office/drawing/2014/main" id="{EEC92D77-B6B7-4734-B8D8-C4F18EDC4E51}"/>
              </a:ext>
            </a:extLst>
          </p:cNvPr>
          <p:cNvSpPr txBox="1"/>
          <p:nvPr/>
        </p:nvSpPr>
        <p:spPr>
          <a:xfrm rot="5400000">
            <a:off x="10455889" y="2784321"/>
            <a:ext cx="2057095"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Energy</a:t>
            </a:r>
          </a:p>
        </p:txBody>
      </p:sp>
      <p:pic>
        <p:nvPicPr>
          <p:cNvPr id="7" name="Picture 6">
            <a:extLst>
              <a:ext uri="{FF2B5EF4-FFF2-40B4-BE49-F238E27FC236}">
                <a16:creationId xmlns:a16="http://schemas.microsoft.com/office/drawing/2014/main" id="{C8EA0BD1-B37F-496E-81AD-0FB21A6FD4C2}"/>
              </a:ext>
            </a:extLst>
          </p:cNvPr>
          <p:cNvPicPr/>
          <p:nvPr/>
        </p:nvPicPr>
        <p:blipFill rotWithShape="1">
          <a:blip r:embed="rId2" cstate="print">
            <a:extLst>
              <a:ext uri="{28A0092B-C50C-407E-A947-70E740481C1C}">
                <a14:useLocalDpi xmlns:a14="http://schemas.microsoft.com/office/drawing/2010/main" val="0"/>
              </a:ext>
            </a:extLst>
          </a:blip>
          <a:srcRect l="6173" t="-275" r="9038" b="275"/>
          <a:stretch/>
        </p:blipFill>
        <p:spPr bwMode="auto">
          <a:xfrm>
            <a:off x="851049" y="1679181"/>
            <a:ext cx="4805033" cy="261039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C034F16C-5EE3-4476-8158-C1C93B89D05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851049" y="4279811"/>
            <a:ext cx="5087838" cy="2267739"/>
          </a:xfrm>
          <a:prstGeom prst="rect">
            <a:avLst/>
          </a:prstGeom>
        </p:spPr>
      </p:pic>
      <p:pic>
        <p:nvPicPr>
          <p:cNvPr id="10" name="Picture 9">
            <a:extLst>
              <a:ext uri="{FF2B5EF4-FFF2-40B4-BE49-F238E27FC236}">
                <a16:creationId xmlns:a16="http://schemas.microsoft.com/office/drawing/2014/main" id="{267CD5A4-1F6E-4252-9EFD-822C9DFCB530}"/>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15095" y="1625901"/>
            <a:ext cx="5324927" cy="2716950"/>
          </a:xfrm>
          <a:prstGeom prst="rect">
            <a:avLst/>
          </a:prstGeom>
        </p:spPr>
      </p:pic>
      <p:sp>
        <p:nvSpPr>
          <p:cNvPr id="11" name="TextBox 10">
            <a:extLst>
              <a:ext uri="{FF2B5EF4-FFF2-40B4-BE49-F238E27FC236}">
                <a16:creationId xmlns:a16="http://schemas.microsoft.com/office/drawing/2014/main" id="{284D07B7-3453-45C7-B2BA-50AFA96AECAA}"/>
              </a:ext>
            </a:extLst>
          </p:cNvPr>
          <p:cNvSpPr txBox="1"/>
          <p:nvPr/>
        </p:nvSpPr>
        <p:spPr>
          <a:xfrm rot="16200000">
            <a:off x="-362331" y="5213625"/>
            <a:ext cx="1706340"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Flow</a:t>
            </a:r>
          </a:p>
        </p:txBody>
      </p:sp>
      <p:sp>
        <p:nvSpPr>
          <p:cNvPr id="12" name="TextBox 11">
            <a:extLst>
              <a:ext uri="{FF2B5EF4-FFF2-40B4-BE49-F238E27FC236}">
                <a16:creationId xmlns:a16="http://schemas.microsoft.com/office/drawing/2014/main" id="{2E5B22FD-6DF5-46CB-B4A7-E29E08AD96AC}"/>
              </a:ext>
            </a:extLst>
          </p:cNvPr>
          <p:cNvSpPr txBox="1"/>
          <p:nvPr/>
        </p:nvSpPr>
        <p:spPr>
          <a:xfrm rot="16200000">
            <a:off x="-407479" y="2659410"/>
            <a:ext cx="1706339"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Power</a:t>
            </a:r>
          </a:p>
        </p:txBody>
      </p:sp>
      <p:sp>
        <p:nvSpPr>
          <p:cNvPr id="13" name="TextBox 12">
            <a:extLst>
              <a:ext uri="{FF2B5EF4-FFF2-40B4-BE49-F238E27FC236}">
                <a16:creationId xmlns:a16="http://schemas.microsoft.com/office/drawing/2014/main" id="{BF119D0C-0B60-4FB8-BC21-A53D5CBCC38D}"/>
              </a:ext>
            </a:extLst>
          </p:cNvPr>
          <p:cNvSpPr txBox="1"/>
          <p:nvPr/>
        </p:nvSpPr>
        <p:spPr>
          <a:xfrm>
            <a:off x="1759703" y="1105650"/>
            <a:ext cx="8833535" cy="400110"/>
          </a:xfrm>
          <a:prstGeom prst="rect">
            <a:avLst/>
          </a:prstGeom>
          <a:noFill/>
          <a:ln w="28575">
            <a:noFill/>
          </a:ln>
        </p:spPr>
        <p:txBody>
          <a:bodyPr wrap="square" rtlCol="0">
            <a:spAutoFit/>
          </a:bodyPr>
          <a:lstStyle/>
          <a:p>
            <a:pPr lvl="0" algn="ctr" eaLnBrk="0" fontAlgn="base" hangingPunct="0">
              <a:spcBef>
                <a:spcPct val="0"/>
              </a:spcBef>
              <a:spcAft>
                <a:spcPct val="0"/>
              </a:spcAft>
            </a:pPr>
            <a:r>
              <a:rPr lang="en-US" sz="2000" kern="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Flow, Power and Energy during El Niño, normal and all years for 11 filtered sites </a:t>
            </a:r>
          </a:p>
        </p:txBody>
      </p:sp>
    </p:spTree>
    <p:extLst>
      <p:ext uri="{BB962C8B-B14F-4D97-AF65-F5344CB8AC3E}">
        <p14:creationId xmlns:p14="http://schemas.microsoft.com/office/powerpoint/2010/main" val="23712457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CA794310-A2E0-4F85-86CE-01399D5F90DD}"/>
              </a:ext>
            </a:extLst>
          </p:cNvPr>
          <p:cNvSpPr/>
          <p:nvPr/>
        </p:nvSpPr>
        <p:spPr>
          <a:xfrm>
            <a:off x="182545" y="1881309"/>
            <a:ext cx="11826909" cy="3957874"/>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 name="Title 1"/>
          <p:cNvSpPr>
            <a:spLocks noGrp="1"/>
          </p:cNvSpPr>
          <p:nvPr>
            <p:ph type="title"/>
          </p:nvPr>
        </p:nvSpPr>
        <p:spPr>
          <a:xfrm>
            <a:off x="0" y="-102284"/>
            <a:ext cx="10593238" cy="1102859"/>
          </a:xfrm>
        </p:spPr>
        <p:txBody>
          <a:bodyPr>
            <a:normAutofit/>
          </a:bodyPr>
          <a:lstStyle/>
          <a:p>
            <a:r>
              <a:rPr lang="en-US" dirty="0"/>
              <a:t>Resilient Hydropower Sites during El Niño</a:t>
            </a:r>
            <a:endParaRPr lang="en-GB" dirty="0"/>
          </a:p>
        </p:txBody>
      </p:sp>
      <p:sp>
        <p:nvSpPr>
          <p:cNvPr id="3" name="Date Placeholder 2">
            <a:extLst>
              <a:ext uri="{FF2B5EF4-FFF2-40B4-BE49-F238E27FC236}">
                <a16:creationId xmlns:a16="http://schemas.microsoft.com/office/drawing/2014/main" id="{9B0D4092-E428-400E-A908-A373A71DA37D}"/>
              </a:ext>
            </a:extLst>
          </p:cNvPr>
          <p:cNvSpPr>
            <a:spLocks noGrp="1"/>
          </p:cNvSpPr>
          <p:nvPr>
            <p:ph type="dt" sz="half" idx="10"/>
          </p:nvPr>
        </p:nvSpPr>
        <p:spPr/>
        <p:txBody>
          <a:bodyPr/>
          <a:lstStyle/>
          <a:p>
            <a:fld id="{3E7E9DB6-C28D-4280-815A-90C0B0BF04EC}" type="datetime1">
              <a:rPr lang="en-GB" smtClean="0"/>
              <a:t>12/04/2024</a:t>
            </a:fld>
            <a:endParaRPr lang="en-GB" dirty="0"/>
          </a:p>
        </p:txBody>
      </p:sp>
      <p:sp>
        <p:nvSpPr>
          <p:cNvPr id="5" name="Slide Number Placeholder 4">
            <a:extLst>
              <a:ext uri="{FF2B5EF4-FFF2-40B4-BE49-F238E27FC236}">
                <a16:creationId xmlns:a16="http://schemas.microsoft.com/office/drawing/2014/main" id="{3E8940DE-529B-4640-9036-FE7DF79B65EE}"/>
              </a:ext>
            </a:extLst>
          </p:cNvPr>
          <p:cNvSpPr>
            <a:spLocks noGrp="1"/>
          </p:cNvSpPr>
          <p:nvPr>
            <p:ph type="sldNum" sz="quarter" idx="12"/>
          </p:nvPr>
        </p:nvSpPr>
        <p:spPr/>
        <p:txBody>
          <a:bodyPr/>
          <a:lstStyle/>
          <a:p>
            <a:fld id="{DBD7FD6D-DAF0-4A2C-B5D2-D74FBE0EF259}" type="slidenum">
              <a:rPr lang="en-GB" smtClean="0"/>
              <a:pPr/>
              <a:t>18</a:t>
            </a:fld>
            <a:endParaRPr lang="en-GB" dirty="0"/>
          </a:p>
        </p:txBody>
      </p:sp>
      <p:pic>
        <p:nvPicPr>
          <p:cNvPr id="17" name="Picture 16">
            <a:extLst>
              <a:ext uri="{FF2B5EF4-FFF2-40B4-BE49-F238E27FC236}">
                <a16:creationId xmlns:a16="http://schemas.microsoft.com/office/drawing/2014/main" id="{8E116CC9-EFA9-4AE8-AA14-06566E6F2957}"/>
              </a:ext>
            </a:extLst>
          </p:cNvPr>
          <p:cNvPicPr/>
          <p:nvPr/>
        </p:nvPicPr>
        <p:blipFill rotWithShape="1">
          <a:blip r:embed="rId2" cstate="print">
            <a:extLst>
              <a:ext uri="{28A0092B-C50C-407E-A947-70E740481C1C}">
                <a14:useLocalDpi xmlns:a14="http://schemas.microsoft.com/office/drawing/2010/main" val="0"/>
              </a:ext>
            </a:extLst>
          </a:blip>
          <a:srcRect r="9282"/>
          <a:stretch/>
        </p:blipFill>
        <p:spPr bwMode="auto">
          <a:xfrm>
            <a:off x="381746" y="1976484"/>
            <a:ext cx="5500579" cy="3090416"/>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8C15B7E6-EE73-43C5-B85D-ED07D5E03651}"/>
              </a:ext>
            </a:extLst>
          </p:cNvPr>
          <p:cNvPicPr/>
          <p:nvPr/>
        </p:nvPicPr>
        <p:blipFill rotWithShape="1">
          <a:blip r:embed="rId3" cstate="print">
            <a:extLst>
              <a:ext uri="{28A0092B-C50C-407E-A947-70E740481C1C}">
                <a14:useLocalDpi xmlns:a14="http://schemas.microsoft.com/office/drawing/2010/main" val="0"/>
              </a:ext>
            </a:extLst>
          </a:blip>
          <a:srcRect r="8747"/>
          <a:stretch/>
        </p:blipFill>
        <p:spPr bwMode="auto">
          <a:xfrm>
            <a:off x="6309677" y="2043476"/>
            <a:ext cx="5416757" cy="3023423"/>
          </a:xfrm>
          <a:prstGeom prst="rect">
            <a:avLst/>
          </a:prstGeom>
          <a:ln>
            <a:noFill/>
          </a:ln>
          <a:extLst>
            <a:ext uri="{53640926-AAD7-44D8-BBD7-CCE9431645EC}">
              <a14:shadowObscured xmlns:a14="http://schemas.microsoft.com/office/drawing/2010/main"/>
            </a:ext>
          </a:extLst>
        </p:spPr>
      </p:pic>
      <p:sp>
        <p:nvSpPr>
          <p:cNvPr id="19" name="TextBox 18">
            <a:extLst>
              <a:ext uri="{FF2B5EF4-FFF2-40B4-BE49-F238E27FC236}">
                <a16:creationId xmlns:a16="http://schemas.microsoft.com/office/drawing/2014/main" id="{EED0AACB-90B9-40EF-8B6A-1ABDFEADD3D6}"/>
              </a:ext>
            </a:extLst>
          </p:cNvPr>
          <p:cNvSpPr txBox="1"/>
          <p:nvPr/>
        </p:nvSpPr>
        <p:spPr>
          <a:xfrm>
            <a:off x="2122909" y="5243656"/>
            <a:ext cx="2018251"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Power</a:t>
            </a:r>
          </a:p>
        </p:txBody>
      </p:sp>
      <p:sp>
        <p:nvSpPr>
          <p:cNvPr id="20" name="TextBox 19">
            <a:extLst>
              <a:ext uri="{FF2B5EF4-FFF2-40B4-BE49-F238E27FC236}">
                <a16:creationId xmlns:a16="http://schemas.microsoft.com/office/drawing/2014/main" id="{210D20B7-946F-429A-8A4F-B9B17ED53745}"/>
              </a:ext>
            </a:extLst>
          </p:cNvPr>
          <p:cNvSpPr txBox="1"/>
          <p:nvPr/>
        </p:nvSpPr>
        <p:spPr>
          <a:xfrm>
            <a:off x="8615641" y="5243655"/>
            <a:ext cx="2018251" cy="400110"/>
          </a:xfrm>
          <a:prstGeom prst="rect">
            <a:avLst/>
          </a:prstGeom>
          <a:solidFill>
            <a:srgbClr val="8064A2">
              <a:lumMod val="20000"/>
              <a:lumOff val="80000"/>
            </a:srgbClr>
          </a:solidFill>
          <a:ln w="28575">
            <a:noFill/>
          </a:ln>
        </p:spPr>
        <p:txBody>
          <a:bodyPr wrap="square" rtlCol="0">
            <a:spAutoFit/>
          </a:bodyPr>
          <a:lstStyle/>
          <a:p>
            <a:pPr marL="0" marR="0" lvl="0" indent="0" algn="ctr" defTabSz="914400" eaLnBrk="0" fontAlgn="base" latinLnBrk="0" hangingPunct="0">
              <a:lnSpc>
                <a:spcPct val="100000"/>
              </a:lnSpc>
              <a:spcBef>
                <a:spcPct val="0"/>
              </a:spcBef>
              <a:spcAft>
                <a:spcPct val="0"/>
              </a:spcAft>
              <a:buClrTx/>
              <a:buSzTx/>
              <a:buFontTx/>
              <a:buNone/>
              <a:tabLst/>
              <a:defRPr/>
            </a:pPr>
            <a:r>
              <a:rPr kumimoji="0" lang="en-US" sz="2000" b="1" i="0" u="none" strike="noStrike" kern="0" cap="none" spc="0" normalizeH="0" baseline="0" noProof="0" dirty="0">
                <a:ln>
                  <a:noFill/>
                </a:ln>
                <a:solidFill>
                  <a:srgbClr val="A93F55"/>
                </a:solidFill>
                <a:effectLst/>
                <a:uLnTx/>
                <a:uFillTx/>
                <a:latin typeface="Times New Roman" panose="02020603050405020304" pitchFamily="18" charset="0"/>
                <a:cs typeface="Times New Roman" panose="02020603050405020304" pitchFamily="18" charset="0"/>
              </a:rPr>
              <a:t>Energy</a:t>
            </a:r>
          </a:p>
        </p:txBody>
      </p:sp>
      <p:sp>
        <p:nvSpPr>
          <p:cNvPr id="4" name="Rectangle 3">
            <a:extLst>
              <a:ext uri="{FF2B5EF4-FFF2-40B4-BE49-F238E27FC236}">
                <a16:creationId xmlns:a16="http://schemas.microsoft.com/office/drawing/2014/main" id="{3998627E-8152-481A-B7AD-BD6E5D8A89F4}"/>
              </a:ext>
            </a:extLst>
          </p:cNvPr>
          <p:cNvSpPr/>
          <p:nvPr/>
        </p:nvSpPr>
        <p:spPr>
          <a:xfrm>
            <a:off x="1" y="1298262"/>
            <a:ext cx="12192000" cy="400110"/>
          </a:xfrm>
          <a:prstGeom prst="rect">
            <a:avLst/>
          </a:prstGeom>
        </p:spPr>
        <p:txBody>
          <a:bodyPr wrap="square">
            <a:spAutoFit/>
          </a:bodyPr>
          <a:lstStyle/>
          <a:p>
            <a:pPr algn="ctr"/>
            <a:r>
              <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Annual technical hydropower potential and annual energy </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(GWh/</a:t>
            </a:r>
            <a:r>
              <a:rPr lang="en-US" dirty="0" err="1">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yr</a:t>
            </a:r>
            <a:r>
              <a:rPr lang="en-US"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f</a:t>
            </a:r>
            <a:r>
              <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or potential </a:t>
            </a:r>
            <a:r>
              <a:rPr lang="en-IN" sz="2000"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sites</a:t>
            </a:r>
            <a:r>
              <a:rPr lang="en-IN" dirty="0">
                <a:ln w="0"/>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 under El Niño</a:t>
            </a:r>
            <a:endParaRPr lang="en-US" dirty="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66256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2284"/>
            <a:ext cx="10593238" cy="1102859"/>
          </a:xfrm>
        </p:spPr>
        <p:txBody>
          <a:bodyPr>
            <a:normAutofit/>
          </a:bodyPr>
          <a:lstStyle/>
          <a:p>
            <a:r>
              <a:rPr lang="en-US" dirty="0"/>
              <a:t>Conclusions</a:t>
            </a:r>
            <a:endParaRPr lang="en-GB" dirty="0"/>
          </a:p>
        </p:txBody>
      </p:sp>
      <p:sp>
        <p:nvSpPr>
          <p:cNvPr id="3" name="Date Placeholder 2">
            <a:extLst>
              <a:ext uri="{FF2B5EF4-FFF2-40B4-BE49-F238E27FC236}">
                <a16:creationId xmlns:a16="http://schemas.microsoft.com/office/drawing/2014/main" id="{9B0D4092-E428-400E-A908-A373A71DA37D}"/>
              </a:ext>
            </a:extLst>
          </p:cNvPr>
          <p:cNvSpPr>
            <a:spLocks noGrp="1"/>
          </p:cNvSpPr>
          <p:nvPr>
            <p:ph type="dt" sz="half" idx="10"/>
          </p:nvPr>
        </p:nvSpPr>
        <p:spPr/>
        <p:txBody>
          <a:bodyPr/>
          <a:lstStyle/>
          <a:p>
            <a:fld id="{3E7E9DB6-C28D-4280-815A-90C0B0BF04EC}" type="datetime1">
              <a:rPr lang="en-GB" smtClean="0"/>
              <a:t>12/04/2024</a:t>
            </a:fld>
            <a:endParaRPr lang="en-GB" dirty="0"/>
          </a:p>
        </p:txBody>
      </p:sp>
      <p:sp>
        <p:nvSpPr>
          <p:cNvPr id="5" name="Slide Number Placeholder 4">
            <a:extLst>
              <a:ext uri="{FF2B5EF4-FFF2-40B4-BE49-F238E27FC236}">
                <a16:creationId xmlns:a16="http://schemas.microsoft.com/office/drawing/2014/main" id="{3E8940DE-529B-4640-9036-FE7DF79B65EE}"/>
              </a:ext>
            </a:extLst>
          </p:cNvPr>
          <p:cNvSpPr>
            <a:spLocks noGrp="1"/>
          </p:cNvSpPr>
          <p:nvPr>
            <p:ph type="sldNum" sz="quarter" idx="12"/>
          </p:nvPr>
        </p:nvSpPr>
        <p:spPr/>
        <p:txBody>
          <a:bodyPr/>
          <a:lstStyle/>
          <a:p>
            <a:fld id="{DBD7FD6D-DAF0-4A2C-B5D2-D74FBE0EF259}" type="slidenum">
              <a:rPr lang="en-GB" smtClean="0"/>
              <a:pPr/>
              <a:t>19</a:t>
            </a:fld>
            <a:endParaRPr lang="en-GB" dirty="0"/>
          </a:p>
        </p:txBody>
      </p:sp>
      <p:sp>
        <p:nvSpPr>
          <p:cNvPr id="6" name="Rectangle 5">
            <a:extLst>
              <a:ext uri="{FF2B5EF4-FFF2-40B4-BE49-F238E27FC236}">
                <a16:creationId xmlns:a16="http://schemas.microsoft.com/office/drawing/2014/main" id="{428C4CA4-5B10-4227-91A0-C83282601CFE}"/>
              </a:ext>
            </a:extLst>
          </p:cNvPr>
          <p:cNvSpPr/>
          <p:nvPr/>
        </p:nvSpPr>
        <p:spPr>
          <a:xfrm>
            <a:off x="203128" y="1000575"/>
            <a:ext cx="11769212" cy="5786199"/>
          </a:xfrm>
          <a:prstGeom prst="rect">
            <a:avLst/>
          </a:prstGeom>
        </p:spPr>
        <p:txBody>
          <a:bodyPr wrap="square">
            <a:spAutoFit/>
          </a:bodyPr>
          <a:lstStyle/>
          <a:p>
            <a:pPr marL="342900" indent="-342900" algn="just">
              <a:buFont typeface="Wingdings" panose="05000000000000000000" pitchFamily="2" charset="2"/>
              <a:buChar char="q"/>
            </a:pPr>
            <a:r>
              <a:rPr lang="en-US" dirty="0">
                <a:cs typeface="Times New Roman" panose="02020603050405020304" pitchFamily="18" charset="0"/>
              </a:rPr>
              <a:t>The GRB demonstrated the significant collective technical potential (226 POS</a:t>
            </a:r>
            <a:r>
              <a:rPr lang="en-US" baseline="-25000" dirty="0">
                <a:cs typeface="Times New Roman" panose="02020603050405020304" pitchFamily="18" charset="0"/>
              </a:rPr>
              <a:t>H</a:t>
            </a:r>
            <a:r>
              <a:rPr lang="en-US" dirty="0">
                <a:cs typeface="Times New Roman" panose="02020603050405020304" pitchFamily="18" charset="0"/>
              </a:rPr>
              <a:t>) for </a:t>
            </a:r>
            <a:r>
              <a:rPr lang="en-US" dirty="0" err="1">
                <a:cs typeface="Times New Roman" panose="02020603050405020304" pitchFamily="18" charset="0"/>
              </a:rPr>
              <a:t>RoR</a:t>
            </a:r>
            <a:r>
              <a:rPr lang="en-US" dirty="0">
                <a:cs typeface="Times New Roman" panose="02020603050405020304" pitchFamily="18" charset="0"/>
              </a:rPr>
              <a:t>-SHP hydropower generation, capable of producing approximately 4.09 </a:t>
            </a:r>
            <a:r>
              <a:rPr lang="en-US" dirty="0" err="1">
                <a:cs typeface="Times New Roman" panose="02020603050405020304" pitchFamily="18" charset="0"/>
              </a:rPr>
              <a:t>TWh</a:t>
            </a:r>
            <a:r>
              <a:rPr lang="en-US" dirty="0">
                <a:cs typeface="Times New Roman" panose="02020603050405020304" pitchFamily="18" charset="0"/>
              </a:rPr>
              <a:t>/</a:t>
            </a:r>
            <a:r>
              <a:rPr lang="en-US" dirty="0" err="1">
                <a:cs typeface="Times New Roman" panose="02020603050405020304" pitchFamily="18" charset="0"/>
              </a:rPr>
              <a:t>yr</a:t>
            </a:r>
            <a:r>
              <a:rPr lang="en-US" dirty="0">
                <a:cs typeface="Times New Roman" panose="02020603050405020304" pitchFamily="18" charset="0"/>
              </a:rPr>
              <a:t>, 0.53 </a:t>
            </a:r>
            <a:r>
              <a:rPr lang="en-US" dirty="0" err="1">
                <a:cs typeface="Times New Roman" panose="02020603050405020304" pitchFamily="18" charset="0"/>
              </a:rPr>
              <a:t>TWh</a:t>
            </a:r>
            <a:r>
              <a:rPr lang="en-US" dirty="0">
                <a:cs typeface="Times New Roman" panose="02020603050405020304" pitchFamily="18" charset="0"/>
              </a:rPr>
              <a:t>/</a:t>
            </a:r>
            <a:r>
              <a:rPr lang="en-US" dirty="0" err="1">
                <a:cs typeface="Times New Roman" panose="02020603050405020304" pitchFamily="18" charset="0"/>
              </a:rPr>
              <a:t>yr</a:t>
            </a:r>
            <a:r>
              <a:rPr lang="en-US" dirty="0">
                <a:cs typeface="Times New Roman" panose="02020603050405020304" pitchFamily="18" charset="0"/>
              </a:rPr>
              <a:t>, and 0.4 </a:t>
            </a:r>
            <a:r>
              <a:rPr lang="en-US" dirty="0" err="1">
                <a:cs typeface="Times New Roman" panose="02020603050405020304" pitchFamily="18" charset="0"/>
              </a:rPr>
              <a:t>TWh</a:t>
            </a:r>
            <a:r>
              <a:rPr lang="en-US" dirty="0">
                <a:cs typeface="Times New Roman" panose="02020603050405020304" pitchFamily="18" charset="0"/>
              </a:rPr>
              <a:t>/</a:t>
            </a:r>
            <a:r>
              <a:rPr lang="en-US" dirty="0" err="1">
                <a:cs typeface="Times New Roman" panose="02020603050405020304" pitchFamily="18" charset="0"/>
              </a:rPr>
              <a:t>yr</a:t>
            </a:r>
            <a:r>
              <a:rPr lang="en-US" dirty="0">
                <a:cs typeface="Times New Roman" panose="02020603050405020304" pitchFamily="18" charset="0"/>
              </a:rPr>
              <a:t> with 30%, 75%, and 90% flow dependability</a:t>
            </a:r>
          </a:p>
          <a:p>
            <a:pPr marL="342900" indent="-342900" algn="just">
              <a:buFont typeface="Wingdings" panose="05000000000000000000" pitchFamily="2" charset="2"/>
              <a:buChar char="q"/>
            </a:pPr>
            <a:endParaRPr lang="en-US" b="1" dirty="0">
              <a:cs typeface="Times New Roman" panose="02020603050405020304" pitchFamily="18" charset="0"/>
            </a:endParaRPr>
          </a:p>
          <a:p>
            <a:pPr marL="342900" indent="-342900" algn="just">
              <a:buFont typeface="Wingdings" panose="05000000000000000000" pitchFamily="2" charset="2"/>
              <a:buChar char="q"/>
            </a:pPr>
            <a:r>
              <a:rPr lang="en-US" b="1" dirty="0">
                <a:cs typeface="Times New Roman" panose="02020603050405020304" pitchFamily="18" charset="0"/>
              </a:rPr>
              <a:t>11 potential sites </a:t>
            </a:r>
            <a:r>
              <a:rPr lang="en-US" dirty="0">
                <a:cs typeface="Times New Roman" panose="02020603050405020304" pitchFamily="18" charset="0"/>
              </a:rPr>
              <a:t>for Run-of-river small hydropower (</a:t>
            </a:r>
            <a:r>
              <a:rPr lang="en-US" dirty="0" err="1">
                <a:cs typeface="Times New Roman" panose="02020603050405020304" pitchFamily="18" charset="0"/>
              </a:rPr>
              <a:t>RoR</a:t>
            </a:r>
            <a:r>
              <a:rPr lang="en-US" dirty="0">
                <a:cs typeface="Times New Roman" panose="02020603050405020304" pitchFamily="18" charset="0"/>
              </a:rPr>
              <a:t>-SHP) were identified based on the threshold for annual technical power (2-25 MW) with </a:t>
            </a:r>
            <a:r>
              <a:rPr lang="en-US" b="1" dirty="0">
                <a:cs typeface="Times New Roman" panose="02020603050405020304" pitchFamily="18" charset="0"/>
              </a:rPr>
              <a:t>90% flow dependability (</a:t>
            </a:r>
            <a:r>
              <a:rPr lang="en-US" dirty="0">
                <a:cs typeface="Times New Roman" panose="02020603050405020304" pitchFamily="18" charset="0"/>
              </a:rPr>
              <a:t>computed across the period 1951-2020, considering all years)</a:t>
            </a:r>
          </a:p>
          <a:p>
            <a:pPr algn="just"/>
            <a:endParaRPr lang="en-US" dirty="0">
              <a:cs typeface="Times New Roman" panose="02020603050405020304" pitchFamily="18" charset="0"/>
            </a:endParaRPr>
          </a:p>
          <a:p>
            <a:pPr marL="342900" indent="-342900" algn="just">
              <a:buFont typeface="Wingdings" panose="05000000000000000000" pitchFamily="2" charset="2"/>
              <a:buChar char="q"/>
            </a:pPr>
            <a:r>
              <a:rPr lang="en-US" dirty="0">
                <a:cs typeface="Times New Roman" panose="02020603050405020304" pitchFamily="18" charset="0"/>
              </a:rPr>
              <a:t>A </a:t>
            </a:r>
            <a:r>
              <a:rPr lang="en-US" b="1" dirty="0">
                <a:cs typeface="Times New Roman" panose="02020603050405020304" pitchFamily="18" charset="0"/>
              </a:rPr>
              <a:t>decline</a:t>
            </a:r>
            <a:r>
              <a:rPr lang="en-US" dirty="0">
                <a:cs typeface="Times New Roman" panose="02020603050405020304" pitchFamily="18" charset="0"/>
              </a:rPr>
              <a:t> of 46%, 38%, and 18% in </a:t>
            </a:r>
            <a:r>
              <a:rPr lang="en-US" b="1" dirty="0">
                <a:cs typeface="Times New Roman" panose="02020603050405020304" pitchFamily="18" charset="0"/>
              </a:rPr>
              <a:t>annual energy  </a:t>
            </a:r>
            <a:r>
              <a:rPr lang="en-US" dirty="0">
                <a:cs typeface="Times New Roman" panose="02020603050405020304" pitchFamily="18" charset="0"/>
              </a:rPr>
              <a:t>at 30%, 75%, and 90% flow dependability in El Niño years compared to normal years </a:t>
            </a:r>
          </a:p>
          <a:p>
            <a:pPr marL="342900" indent="-342900" algn="just">
              <a:buFont typeface="Wingdings" panose="05000000000000000000" pitchFamily="2" charset="2"/>
              <a:buChar char="q"/>
            </a:pPr>
            <a:endParaRPr lang="en-US" dirty="0">
              <a:cs typeface="Times New Roman" panose="02020603050405020304" pitchFamily="18" charset="0"/>
            </a:endParaRPr>
          </a:p>
          <a:p>
            <a:pPr marL="342900" indent="-342900" algn="just">
              <a:buFont typeface="Wingdings" panose="05000000000000000000" pitchFamily="2" charset="2"/>
              <a:buChar char="q"/>
            </a:pPr>
            <a:r>
              <a:rPr lang="en-US" b="1" dirty="0">
                <a:cs typeface="Times New Roman" panose="02020603050405020304" pitchFamily="18" charset="0"/>
              </a:rPr>
              <a:t>Potential sites </a:t>
            </a:r>
            <a:r>
              <a:rPr lang="en-US" dirty="0">
                <a:cs typeface="Times New Roman" panose="02020603050405020304" pitchFamily="18" charset="0"/>
              </a:rPr>
              <a:t>maintaining the firm power (90% flow dependability) even during El Niño years (computed across the period 1951-2020, considering El Niño years only) were proposed</a:t>
            </a:r>
          </a:p>
          <a:p>
            <a:pPr marL="342900" indent="-342900" algn="just">
              <a:buFont typeface="Wingdings" panose="05000000000000000000" pitchFamily="2" charset="2"/>
              <a:buChar char="q"/>
            </a:pPr>
            <a:endParaRPr lang="en-US" dirty="0">
              <a:cs typeface="Times New Roman" panose="02020603050405020304" pitchFamily="18" charset="0"/>
            </a:endParaRPr>
          </a:p>
          <a:p>
            <a:pPr marL="342900" indent="-3429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integration of the VIC model and GIS provided a thorough assessment of the potential of </a:t>
            </a:r>
            <a:r>
              <a:rPr lang="en-US" dirty="0" err="1">
                <a:latin typeface="Times New Roman" panose="02020603050405020304" pitchFamily="18" charset="0"/>
                <a:cs typeface="Times New Roman" panose="02020603050405020304" pitchFamily="18" charset="0"/>
              </a:rPr>
              <a:t>RoR</a:t>
            </a:r>
            <a:r>
              <a:rPr lang="en-US" dirty="0">
                <a:latin typeface="Times New Roman" panose="02020603050405020304" pitchFamily="18" charset="0"/>
                <a:cs typeface="Times New Roman" panose="02020603050405020304" pitchFamily="18" charset="0"/>
              </a:rPr>
              <a:t>-SHP in the GRB, particularly in </a:t>
            </a:r>
            <a:r>
              <a:rPr lang="en-US" b="1" dirty="0">
                <a:latin typeface="Times New Roman" panose="02020603050405020304" pitchFamily="18" charset="0"/>
                <a:cs typeface="Times New Roman" panose="02020603050405020304" pitchFamily="18" charset="0"/>
              </a:rPr>
              <a:t>mitigating energy vulnerability </a:t>
            </a:r>
            <a:r>
              <a:rPr lang="en-US" dirty="0">
                <a:latin typeface="Times New Roman" panose="02020603050405020304" pitchFamily="18" charset="0"/>
                <a:cs typeface="Times New Roman" panose="02020603050405020304" pitchFamily="18" charset="0"/>
              </a:rPr>
              <a:t>during El Niño events</a:t>
            </a:r>
          </a:p>
          <a:p>
            <a:pPr marL="342900" indent="-342900" algn="just">
              <a:buFont typeface="Wingdings" panose="05000000000000000000" pitchFamily="2" charset="2"/>
              <a:buChar char="q"/>
            </a:pPr>
            <a:endParaRPr lang="en-US" dirty="0">
              <a:latin typeface="Times New Roman" panose="02020603050405020304" pitchFamily="18" charset="0"/>
              <a:cs typeface="Times New Roman" panose="02020603050405020304" pitchFamily="18" charset="0"/>
            </a:endParaRPr>
          </a:p>
          <a:p>
            <a:pPr marL="342900" indent="-342900" algn="just">
              <a:buFont typeface="Wingdings" panose="05000000000000000000" pitchFamily="2" charset="2"/>
              <a:buChar char="q"/>
            </a:pPr>
            <a:r>
              <a:rPr lang="en-US" dirty="0">
                <a:latin typeface="Times New Roman" panose="02020603050405020304" pitchFamily="18" charset="0"/>
                <a:cs typeface="Times New Roman" panose="02020603050405020304" pitchFamily="18" charset="0"/>
              </a:rPr>
              <a:t>The finding underscored the increased risk of power shortages during El Niño years and emphasized the need to develop appropriate strategies to cope with the risks associated with El Niño events</a:t>
            </a:r>
          </a:p>
          <a:p>
            <a:pPr marL="342900" indent="-342900" algn="just">
              <a:buFont typeface="Wingdings" panose="05000000000000000000" pitchFamily="2" charset="2"/>
              <a:buChar char="q"/>
            </a:pPr>
            <a:endParaRPr lang="en-US" dirty="0">
              <a:cs typeface="Times New Roman" panose="02020603050405020304" pitchFamily="18" charset="0"/>
            </a:endParaRPr>
          </a:p>
          <a:p>
            <a:pPr marL="342900" indent="-342900" algn="just">
              <a:buFont typeface="Wingdings" panose="05000000000000000000" pitchFamily="2" charset="2"/>
              <a:buChar char="q"/>
            </a:pPr>
            <a:endParaRPr lang="en-US" dirty="0">
              <a:cs typeface="Times New Roman" panose="02020603050405020304" pitchFamily="18" charset="0"/>
            </a:endParaRPr>
          </a:p>
        </p:txBody>
      </p:sp>
    </p:spTree>
    <p:extLst>
      <p:ext uri="{BB962C8B-B14F-4D97-AF65-F5344CB8AC3E}">
        <p14:creationId xmlns:p14="http://schemas.microsoft.com/office/powerpoint/2010/main" val="610666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CF97-034E-A458-E1A6-67A379768ECB}"/>
              </a:ext>
            </a:extLst>
          </p:cNvPr>
          <p:cNvSpPr>
            <a:spLocks noGrp="1"/>
          </p:cNvSpPr>
          <p:nvPr>
            <p:ph type="title"/>
          </p:nvPr>
        </p:nvSpPr>
        <p:spPr>
          <a:xfrm>
            <a:off x="97178" y="-139576"/>
            <a:ext cx="8770776" cy="1102859"/>
          </a:xfrm>
        </p:spPr>
        <p:txBody>
          <a:bodyPr/>
          <a:lstStyle/>
          <a:p>
            <a:r>
              <a:rPr lang="en-GB" dirty="0"/>
              <a:t>Background</a:t>
            </a:r>
          </a:p>
        </p:txBody>
      </p:sp>
      <p:sp>
        <p:nvSpPr>
          <p:cNvPr id="3" name="Content Placeholder 2">
            <a:extLst>
              <a:ext uri="{FF2B5EF4-FFF2-40B4-BE49-F238E27FC236}">
                <a16:creationId xmlns:a16="http://schemas.microsoft.com/office/drawing/2014/main" id="{52C7DB3D-0452-CA07-46B9-2866BA92C992}"/>
              </a:ext>
            </a:extLst>
          </p:cNvPr>
          <p:cNvSpPr>
            <a:spLocks noGrp="1"/>
          </p:cNvSpPr>
          <p:nvPr>
            <p:ph idx="1"/>
          </p:nvPr>
        </p:nvSpPr>
        <p:spPr>
          <a:xfrm>
            <a:off x="1595535" y="1909601"/>
            <a:ext cx="10058401" cy="4631158"/>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grpSp>
        <p:nvGrpSpPr>
          <p:cNvPr id="20" name="Group 19">
            <a:extLst>
              <a:ext uri="{FF2B5EF4-FFF2-40B4-BE49-F238E27FC236}">
                <a16:creationId xmlns:a16="http://schemas.microsoft.com/office/drawing/2014/main" id="{8ED77287-DAFE-4B80-909D-32BC7A355D25}"/>
              </a:ext>
            </a:extLst>
          </p:cNvPr>
          <p:cNvGrpSpPr>
            <a:grpSpLocks noChangeAspect="1"/>
          </p:cNvGrpSpPr>
          <p:nvPr/>
        </p:nvGrpSpPr>
        <p:grpSpPr>
          <a:xfrm>
            <a:off x="413508" y="1038421"/>
            <a:ext cx="11083788" cy="5230918"/>
            <a:chOff x="101434" y="1114964"/>
            <a:chExt cx="8878844" cy="5032815"/>
          </a:xfrm>
        </p:grpSpPr>
        <p:pic>
          <p:nvPicPr>
            <p:cNvPr id="21" name="Picture 4" descr="https://www.hindustantimes.com/static/ht2019/7/030719_How_EL_Nino_affects_gfx.jpg">
              <a:extLst>
                <a:ext uri="{FF2B5EF4-FFF2-40B4-BE49-F238E27FC236}">
                  <a16:creationId xmlns:a16="http://schemas.microsoft.com/office/drawing/2014/main" id="{23266089-BB22-44FB-AA53-D768171AF3A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0887" y="1114964"/>
              <a:ext cx="5679391" cy="503281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1">
              <a:extLst>
                <a:ext uri="{FF2B5EF4-FFF2-40B4-BE49-F238E27FC236}">
                  <a16:creationId xmlns:a16="http://schemas.microsoft.com/office/drawing/2014/main" id="{5E47DBA2-C038-4C66-A5ED-FD6812E0A9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34" y="1114964"/>
              <a:ext cx="3194659" cy="5032815"/>
            </a:xfrm>
            <a:prstGeom prst="rect">
              <a:avLst/>
            </a:prstGeom>
          </p:spPr>
        </p:pic>
      </p:grpSp>
      <p:sp>
        <p:nvSpPr>
          <p:cNvPr id="5" name="Date Placeholder 4">
            <a:extLst>
              <a:ext uri="{FF2B5EF4-FFF2-40B4-BE49-F238E27FC236}">
                <a16:creationId xmlns:a16="http://schemas.microsoft.com/office/drawing/2014/main" id="{498A033C-D31E-4CF1-AD5C-799C571AA652}"/>
              </a:ext>
            </a:extLst>
          </p:cNvPr>
          <p:cNvSpPr>
            <a:spLocks noGrp="1"/>
          </p:cNvSpPr>
          <p:nvPr>
            <p:ph type="dt" sz="half" idx="10"/>
          </p:nvPr>
        </p:nvSpPr>
        <p:spPr/>
        <p:txBody>
          <a:bodyPr/>
          <a:lstStyle/>
          <a:p>
            <a:fld id="{AB253B75-4C75-4063-8268-0CF477E83DDE}" type="datetime1">
              <a:rPr lang="en-GB" smtClean="0"/>
              <a:t>12/04/2024</a:t>
            </a:fld>
            <a:endParaRPr lang="en-GB" dirty="0"/>
          </a:p>
        </p:txBody>
      </p:sp>
      <p:sp>
        <p:nvSpPr>
          <p:cNvPr id="6" name="Slide Number Placeholder 5">
            <a:extLst>
              <a:ext uri="{FF2B5EF4-FFF2-40B4-BE49-F238E27FC236}">
                <a16:creationId xmlns:a16="http://schemas.microsoft.com/office/drawing/2014/main" id="{40F3DF8D-E001-4948-8F29-B3C5CDBC2706}"/>
              </a:ext>
            </a:extLst>
          </p:cNvPr>
          <p:cNvSpPr>
            <a:spLocks noGrp="1"/>
          </p:cNvSpPr>
          <p:nvPr>
            <p:ph type="sldNum" sz="quarter" idx="12"/>
          </p:nvPr>
        </p:nvSpPr>
        <p:spPr/>
        <p:txBody>
          <a:bodyPr/>
          <a:lstStyle/>
          <a:p>
            <a:fld id="{DBD7FD6D-DAF0-4A2C-B5D2-D74FBE0EF259}" type="slidenum">
              <a:rPr lang="en-GB" smtClean="0"/>
              <a:pPr/>
              <a:t>2</a:t>
            </a:fld>
            <a:endParaRPr lang="en-GB" dirty="0"/>
          </a:p>
        </p:txBody>
      </p:sp>
    </p:spTree>
    <p:extLst>
      <p:ext uri="{BB962C8B-B14F-4D97-AF65-F5344CB8AC3E}">
        <p14:creationId xmlns:p14="http://schemas.microsoft.com/office/powerpoint/2010/main" val="28584398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78" y="-127559"/>
            <a:ext cx="8770776" cy="1102859"/>
          </a:xfrm>
        </p:spPr>
        <p:txBody>
          <a:bodyPr/>
          <a:lstStyle/>
          <a:p>
            <a:r>
              <a:rPr lang="en-GB" dirty="0"/>
              <a:t>Acknowledgement</a:t>
            </a:r>
          </a:p>
        </p:txBody>
      </p:sp>
      <p:pic>
        <p:nvPicPr>
          <p:cNvPr id="4" name="Picture 3">
            <a:extLst>
              <a:ext uri="{FF2B5EF4-FFF2-40B4-BE49-F238E27FC236}">
                <a16:creationId xmlns:a16="http://schemas.microsoft.com/office/drawing/2014/main" id="{2BC4D114-5AB2-4BEA-9E53-BB934564D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997" y="1643463"/>
            <a:ext cx="2423920" cy="2722407"/>
          </a:xfrm>
          <a:prstGeom prst="rect">
            <a:avLst/>
          </a:prstGeom>
          <a:ln w="12700" cap="sq">
            <a:solidFill>
              <a:schemeClr val="tx1"/>
            </a:solidFill>
            <a:prstDash val="solid"/>
            <a:miter lim="800000"/>
          </a:ln>
          <a:effectLst>
            <a:outerShdw blurRad="50800" dist="38100" dir="2700000" algn="tl" rotWithShape="0">
              <a:srgbClr val="000000">
                <a:alpha val="43000"/>
              </a:srgbClr>
            </a:outerShdw>
          </a:effectLst>
        </p:spPr>
      </p:pic>
      <p:sp>
        <p:nvSpPr>
          <p:cNvPr id="6" name="TextBox 5"/>
          <p:cNvSpPr txBox="1"/>
          <p:nvPr/>
        </p:nvSpPr>
        <p:spPr>
          <a:xfrm>
            <a:off x="4384244" y="1643463"/>
            <a:ext cx="5271591" cy="2739211"/>
          </a:xfrm>
          <a:prstGeom prst="rect">
            <a:avLst/>
          </a:prstGeom>
          <a:noFill/>
        </p:spPr>
        <p:txBody>
          <a:bodyPr wrap="square" rtlCol="0">
            <a:spAutoFit/>
          </a:bodyPr>
          <a:lstStyle/>
          <a:p>
            <a:r>
              <a:rPr lang="en-GB" sz="3200" b="1" dirty="0">
                <a:cs typeface="Times New Roman" panose="02020603050405020304" pitchFamily="18" charset="0"/>
              </a:rPr>
              <a:t>Chandni Thakur</a:t>
            </a:r>
          </a:p>
          <a:p>
            <a:endParaRPr lang="en-GB" sz="2000" b="1" dirty="0">
              <a:cs typeface="Times New Roman" panose="02020603050405020304" pitchFamily="18" charset="0"/>
            </a:endParaRPr>
          </a:p>
          <a:p>
            <a:r>
              <a:rPr lang="en-GB" sz="2000" dirty="0">
                <a:cs typeface="Times New Roman" panose="02020603050405020304" pitchFamily="18" charset="0"/>
              </a:rPr>
              <a:t>Ph.D. Scholar</a:t>
            </a:r>
          </a:p>
          <a:p>
            <a:r>
              <a:rPr lang="en-GB" sz="2000" dirty="0">
                <a:cs typeface="Times New Roman" panose="02020603050405020304" pitchFamily="18" charset="0"/>
              </a:rPr>
              <a:t>WRD&amp;M Department</a:t>
            </a:r>
          </a:p>
          <a:p>
            <a:r>
              <a:rPr lang="en-GB" sz="2000" dirty="0">
                <a:cs typeface="Times New Roman" panose="02020603050405020304" pitchFamily="18" charset="0"/>
              </a:rPr>
              <a:t>IIT </a:t>
            </a:r>
            <a:r>
              <a:rPr lang="en-GB" sz="2000" dirty="0" err="1">
                <a:cs typeface="Times New Roman" panose="02020603050405020304" pitchFamily="18" charset="0"/>
              </a:rPr>
              <a:t>Roorkee</a:t>
            </a:r>
            <a:endParaRPr lang="en-GB" sz="2000" dirty="0">
              <a:cs typeface="Times New Roman" panose="02020603050405020304" pitchFamily="18" charset="0"/>
            </a:endParaRPr>
          </a:p>
          <a:p>
            <a:endParaRPr lang="en-GB" sz="2000" dirty="0">
              <a:cs typeface="Times New Roman" panose="02020603050405020304" pitchFamily="18" charset="0"/>
            </a:endParaRPr>
          </a:p>
          <a:p>
            <a:r>
              <a:rPr lang="en-GB" sz="2000" dirty="0">
                <a:solidFill>
                  <a:srgbClr val="302872"/>
                </a:solidFill>
                <a:cs typeface="Times New Roman" panose="02020603050405020304" pitchFamily="18" charset="0"/>
              </a:rPr>
              <a:t>Mobile: +91 8894 046 468</a:t>
            </a:r>
          </a:p>
          <a:p>
            <a:r>
              <a:rPr lang="en-GB" sz="2000" u="sng" dirty="0">
                <a:solidFill>
                  <a:srgbClr val="302872"/>
                </a:solidFill>
                <a:cs typeface="Times New Roman" panose="02020603050405020304" pitchFamily="18" charset="0"/>
              </a:rPr>
              <a:t>Email: chandnithakur2@gmail.com</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24152" y="2422108"/>
            <a:ext cx="1919332" cy="1919332"/>
          </a:xfrm>
          <a:prstGeom prst="rect">
            <a:avLst/>
          </a:prstGeom>
          <a:noFill/>
          <a:extLst>
            <a:ext uri="{909E8E84-426E-40DD-AFC4-6F175D3DCCD1}">
              <a14:hiddenFill xmlns:a14="http://schemas.microsoft.com/office/drawing/2010/main">
                <a:solidFill>
                  <a:srgbClr val="FFFFFF"/>
                </a:solidFill>
              </a14:hiddenFill>
            </a:ext>
          </a:extLst>
        </p:spPr>
      </p:pic>
      <p:cxnSp>
        <p:nvCxnSpPr>
          <p:cNvPr id="8" name="Straight Connector 7"/>
          <p:cNvCxnSpPr>
            <a:cxnSpLocks/>
          </p:cNvCxnSpPr>
          <p:nvPr/>
        </p:nvCxnSpPr>
        <p:spPr>
          <a:xfrm>
            <a:off x="4511360" y="1643462"/>
            <a:ext cx="5963183" cy="18030"/>
          </a:xfrm>
          <a:prstGeom prst="line">
            <a:avLst/>
          </a:prstGeom>
          <a:ln w="28575"/>
        </p:spPr>
        <p:style>
          <a:lnRef idx="1">
            <a:schemeClr val="dk1"/>
          </a:lnRef>
          <a:fillRef idx="0">
            <a:schemeClr val="dk1"/>
          </a:fillRef>
          <a:effectRef idx="0">
            <a:schemeClr val="dk1"/>
          </a:effectRef>
          <a:fontRef idx="minor">
            <a:schemeClr val="tx1"/>
          </a:fontRef>
        </p:style>
      </p:cxnSp>
      <p:cxnSp>
        <p:nvCxnSpPr>
          <p:cNvPr id="9" name="Straight Connector 8"/>
          <p:cNvCxnSpPr>
            <a:cxnSpLocks/>
          </p:cNvCxnSpPr>
          <p:nvPr/>
        </p:nvCxnSpPr>
        <p:spPr>
          <a:xfrm>
            <a:off x="4543362" y="2257778"/>
            <a:ext cx="5924386" cy="2631"/>
          </a:xfrm>
          <a:prstGeom prst="line">
            <a:avLst/>
          </a:prstGeom>
          <a:ln w="28575"/>
        </p:spPr>
        <p:style>
          <a:lnRef idx="1">
            <a:schemeClr val="dk1"/>
          </a:lnRef>
          <a:fillRef idx="0">
            <a:schemeClr val="dk1"/>
          </a:fillRef>
          <a:effectRef idx="0">
            <a:schemeClr val="dk1"/>
          </a:effectRef>
          <a:fontRef idx="minor">
            <a:schemeClr val="tx1"/>
          </a:fontRef>
        </p:style>
      </p:cxnSp>
      <p:sp>
        <p:nvSpPr>
          <p:cNvPr id="10" name="TextBox 9"/>
          <p:cNvSpPr txBox="1"/>
          <p:nvPr/>
        </p:nvSpPr>
        <p:spPr>
          <a:xfrm>
            <a:off x="659199" y="5008913"/>
            <a:ext cx="10873602" cy="830997"/>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marL="457200" indent="-457200" algn="just">
              <a:buFont typeface="Wingdings" panose="05000000000000000000" pitchFamily="2" charset="2"/>
              <a:buChar char="q"/>
            </a:pPr>
            <a:r>
              <a:rPr lang="en-US" sz="2400" dirty="0">
                <a:solidFill>
                  <a:schemeClr val="tx1"/>
                </a:solidFill>
                <a:cs typeface="Times New Roman" panose="02020603050405020304" pitchFamily="18" charset="0"/>
              </a:rPr>
              <a:t>The authors are thankful to </a:t>
            </a:r>
            <a:r>
              <a:rPr lang="en-US" sz="2400" b="1" dirty="0">
                <a:solidFill>
                  <a:schemeClr val="tx1"/>
                </a:solidFill>
                <a:cs typeface="Times New Roman" panose="02020603050405020304" pitchFamily="18" charset="0"/>
              </a:rPr>
              <a:t>Swedish Research Council (</a:t>
            </a:r>
            <a:r>
              <a:rPr lang="en-US" sz="2400" b="1" dirty="0" err="1">
                <a:solidFill>
                  <a:schemeClr val="tx1"/>
                </a:solidFill>
                <a:cs typeface="Times New Roman" panose="02020603050405020304" pitchFamily="18" charset="0"/>
              </a:rPr>
              <a:t>Vetenskapsrådet</a:t>
            </a:r>
            <a:r>
              <a:rPr lang="en-US" sz="2400" b="1" dirty="0">
                <a:solidFill>
                  <a:schemeClr val="tx1"/>
                </a:solidFill>
                <a:cs typeface="Times New Roman" panose="02020603050405020304" pitchFamily="18" charset="0"/>
              </a:rPr>
              <a:t>, VR)</a:t>
            </a:r>
            <a:r>
              <a:rPr lang="en-US" sz="2400" dirty="0">
                <a:solidFill>
                  <a:schemeClr val="tx1"/>
                </a:solidFill>
                <a:cs typeface="Times New Roman" panose="02020603050405020304" pitchFamily="18" charset="0"/>
              </a:rPr>
              <a:t> for providing financial support for carrying out this study (Grant Number: 2018-05848)</a:t>
            </a:r>
            <a:endParaRPr lang="en-US" sz="2400" b="1" dirty="0">
              <a:solidFill>
                <a:schemeClr val="tx1"/>
              </a:solidFill>
              <a:cs typeface="Times New Roman" panose="02020603050405020304" pitchFamily="18" charset="0"/>
            </a:endParaRPr>
          </a:p>
        </p:txBody>
      </p:sp>
      <p:sp>
        <p:nvSpPr>
          <p:cNvPr id="3" name="Date Placeholder 2">
            <a:extLst>
              <a:ext uri="{FF2B5EF4-FFF2-40B4-BE49-F238E27FC236}">
                <a16:creationId xmlns:a16="http://schemas.microsoft.com/office/drawing/2014/main" id="{F7FDC7B7-CABA-442D-B004-100DACC432E2}"/>
              </a:ext>
            </a:extLst>
          </p:cNvPr>
          <p:cNvSpPr>
            <a:spLocks noGrp="1"/>
          </p:cNvSpPr>
          <p:nvPr>
            <p:ph type="dt" sz="half" idx="10"/>
          </p:nvPr>
        </p:nvSpPr>
        <p:spPr/>
        <p:txBody>
          <a:bodyPr/>
          <a:lstStyle/>
          <a:p>
            <a:fld id="{27DB11A6-3241-459A-8094-6B42C2688298}" type="datetime1">
              <a:rPr lang="en-GB" smtClean="0"/>
              <a:t>12/04/2024</a:t>
            </a:fld>
            <a:endParaRPr lang="en-GB" dirty="0"/>
          </a:p>
        </p:txBody>
      </p:sp>
      <p:sp>
        <p:nvSpPr>
          <p:cNvPr id="5" name="Slide Number Placeholder 4">
            <a:extLst>
              <a:ext uri="{FF2B5EF4-FFF2-40B4-BE49-F238E27FC236}">
                <a16:creationId xmlns:a16="http://schemas.microsoft.com/office/drawing/2014/main" id="{93B37EE8-FC14-4955-8CA8-7AB14AB01112}"/>
              </a:ext>
            </a:extLst>
          </p:cNvPr>
          <p:cNvSpPr>
            <a:spLocks noGrp="1"/>
          </p:cNvSpPr>
          <p:nvPr>
            <p:ph type="sldNum" sz="quarter" idx="12"/>
          </p:nvPr>
        </p:nvSpPr>
        <p:spPr/>
        <p:txBody>
          <a:bodyPr/>
          <a:lstStyle/>
          <a:p>
            <a:fld id="{DBD7FD6D-DAF0-4A2C-B5D2-D74FBE0EF259}" type="slidenum">
              <a:rPr lang="en-GB" smtClean="0"/>
              <a:pPr/>
              <a:t>20</a:t>
            </a:fld>
            <a:endParaRPr lang="en-GB" dirty="0"/>
          </a:p>
        </p:txBody>
      </p:sp>
    </p:spTree>
    <p:extLst>
      <p:ext uri="{BB962C8B-B14F-4D97-AF65-F5344CB8AC3E}">
        <p14:creationId xmlns:p14="http://schemas.microsoft.com/office/powerpoint/2010/main" val="3932698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78" y="-127559"/>
            <a:ext cx="8770776" cy="1102859"/>
          </a:xfrm>
        </p:spPr>
        <p:txBody>
          <a:bodyPr/>
          <a:lstStyle/>
          <a:p>
            <a:r>
              <a:rPr lang="en-GB" dirty="0"/>
              <a:t> </a:t>
            </a:r>
          </a:p>
        </p:txBody>
      </p:sp>
      <p:sp>
        <p:nvSpPr>
          <p:cNvPr id="3" name="Date Placeholder 2">
            <a:extLst>
              <a:ext uri="{FF2B5EF4-FFF2-40B4-BE49-F238E27FC236}">
                <a16:creationId xmlns:a16="http://schemas.microsoft.com/office/drawing/2014/main" id="{F7FDC7B7-CABA-442D-B004-100DACC432E2}"/>
              </a:ext>
            </a:extLst>
          </p:cNvPr>
          <p:cNvSpPr>
            <a:spLocks noGrp="1"/>
          </p:cNvSpPr>
          <p:nvPr>
            <p:ph type="dt" sz="half" idx="10"/>
          </p:nvPr>
        </p:nvSpPr>
        <p:spPr/>
        <p:txBody>
          <a:bodyPr/>
          <a:lstStyle/>
          <a:p>
            <a:fld id="{27DB11A6-3241-459A-8094-6B42C2688298}" type="datetime1">
              <a:rPr lang="en-GB" smtClean="0"/>
              <a:t>12/04/2024</a:t>
            </a:fld>
            <a:endParaRPr lang="en-GB" dirty="0"/>
          </a:p>
        </p:txBody>
      </p:sp>
      <p:sp>
        <p:nvSpPr>
          <p:cNvPr id="5" name="Slide Number Placeholder 4">
            <a:extLst>
              <a:ext uri="{FF2B5EF4-FFF2-40B4-BE49-F238E27FC236}">
                <a16:creationId xmlns:a16="http://schemas.microsoft.com/office/drawing/2014/main" id="{93B37EE8-FC14-4955-8CA8-7AB14AB01112}"/>
              </a:ext>
            </a:extLst>
          </p:cNvPr>
          <p:cNvSpPr>
            <a:spLocks noGrp="1"/>
          </p:cNvSpPr>
          <p:nvPr>
            <p:ph type="sldNum" sz="quarter" idx="12"/>
          </p:nvPr>
        </p:nvSpPr>
        <p:spPr/>
        <p:txBody>
          <a:bodyPr/>
          <a:lstStyle/>
          <a:p>
            <a:fld id="{DBD7FD6D-DAF0-4A2C-B5D2-D74FBE0EF259}" type="slidenum">
              <a:rPr lang="en-GB" smtClean="0"/>
              <a:pPr/>
              <a:t>21</a:t>
            </a:fld>
            <a:endParaRPr lang="en-GB" dirty="0"/>
          </a:p>
        </p:txBody>
      </p:sp>
      <p:sp>
        <p:nvSpPr>
          <p:cNvPr id="13" name="TextBox 12">
            <a:extLst>
              <a:ext uri="{FF2B5EF4-FFF2-40B4-BE49-F238E27FC236}">
                <a16:creationId xmlns:a16="http://schemas.microsoft.com/office/drawing/2014/main" id="{C2B8E232-8F88-418C-919D-E6A616C8C309}"/>
              </a:ext>
            </a:extLst>
          </p:cNvPr>
          <p:cNvSpPr txBox="1"/>
          <p:nvPr/>
        </p:nvSpPr>
        <p:spPr>
          <a:xfrm>
            <a:off x="6296996" y="4420212"/>
            <a:ext cx="4964936" cy="1200329"/>
          </a:xfrm>
          <a:prstGeom prst="rect">
            <a:avLst/>
          </a:prstGeom>
          <a:noFill/>
        </p:spPr>
        <p:txBody>
          <a:bodyPr wrap="square" rtlCol="0">
            <a:spAutoFit/>
          </a:bodyPr>
          <a:lstStyle/>
          <a:p>
            <a:r>
              <a:rPr lang="en-US" sz="4000" dirty="0">
                <a:solidFill>
                  <a:srgbClr val="376092"/>
                </a:solidFill>
                <a:cs typeface="Times New Roman" panose="02020603050405020304" pitchFamily="18" charset="0"/>
              </a:rPr>
              <a:t>Suggestions/Feedback</a:t>
            </a:r>
          </a:p>
          <a:p>
            <a:r>
              <a:rPr lang="en-US" sz="2800" dirty="0">
                <a:solidFill>
                  <a:srgbClr val="A93F55"/>
                </a:solidFill>
                <a:cs typeface="Times New Roman" panose="02020603050405020304" pitchFamily="18" charset="0"/>
              </a:rPr>
              <a:t>           </a:t>
            </a:r>
            <a:r>
              <a:rPr lang="en-US" sz="3200" dirty="0">
                <a:solidFill>
                  <a:srgbClr val="A93F55"/>
                </a:solidFill>
                <a:cs typeface="Times New Roman" panose="02020603050405020304" pitchFamily="18" charset="0"/>
              </a:rPr>
              <a:t>THANK YOU!</a:t>
            </a:r>
          </a:p>
        </p:txBody>
      </p:sp>
      <p:pic>
        <p:nvPicPr>
          <p:cNvPr id="11" name="Picture 10">
            <a:extLst>
              <a:ext uri="{FF2B5EF4-FFF2-40B4-BE49-F238E27FC236}">
                <a16:creationId xmlns:a16="http://schemas.microsoft.com/office/drawing/2014/main" id="{351091E5-86DD-4D92-8FBC-1125A2B4FCD2}"/>
              </a:ext>
            </a:extLst>
          </p:cNvPr>
          <p:cNvPicPr>
            <a:picLocks noChangeAspect="1"/>
          </p:cNvPicPr>
          <p:nvPr/>
        </p:nvPicPr>
        <p:blipFill>
          <a:blip r:embed="rId2"/>
          <a:stretch>
            <a:fillRect/>
          </a:stretch>
        </p:blipFill>
        <p:spPr>
          <a:xfrm>
            <a:off x="7412225" y="1873337"/>
            <a:ext cx="2557495" cy="2249003"/>
          </a:xfrm>
          <a:prstGeom prst="rect">
            <a:avLst/>
          </a:prstGeom>
        </p:spPr>
      </p:pic>
      <p:grpSp>
        <p:nvGrpSpPr>
          <p:cNvPr id="12" name="Group 11">
            <a:extLst>
              <a:ext uri="{FF2B5EF4-FFF2-40B4-BE49-F238E27FC236}">
                <a16:creationId xmlns:a16="http://schemas.microsoft.com/office/drawing/2014/main" id="{1DE0935D-34EB-4008-9F1C-2FD1831A204B}"/>
              </a:ext>
            </a:extLst>
          </p:cNvPr>
          <p:cNvGrpSpPr/>
          <p:nvPr/>
        </p:nvGrpSpPr>
        <p:grpSpPr>
          <a:xfrm>
            <a:off x="1483467" y="975300"/>
            <a:ext cx="4179914" cy="5509935"/>
            <a:chOff x="1503131" y="1027045"/>
            <a:chExt cx="3847381" cy="5241302"/>
          </a:xfrm>
        </p:grpSpPr>
        <p:sp>
          <p:nvSpPr>
            <p:cNvPr id="14" name="Rectangle 13">
              <a:extLst>
                <a:ext uri="{FF2B5EF4-FFF2-40B4-BE49-F238E27FC236}">
                  <a16:creationId xmlns:a16="http://schemas.microsoft.com/office/drawing/2014/main" id="{7C44D0B6-15C4-463F-A008-6B834AFA4866}"/>
                </a:ext>
              </a:extLst>
            </p:cNvPr>
            <p:cNvSpPr/>
            <p:nvPr/>
          </p:nvSpPr>
          <p:spPr>
            <a:xfrm>
              <a:off x="1503131" y="1088409"/>
              <a:ext cx="3847381" cy="5128182"/>
            </a:xfrm>
            <a:prstGeom prst="rect">
              <a:avLst/>
            </a:prstGeom>
            <a:solidFill>
              <a:srgbClr val="1373BA"/>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21C9A4D5-84CA-46D4-928E-D2F7FAD9BF36}"/>
                </a:ext>
              </a:extLst>
            </p:cNvPr>
            <p:cNvPicPr>
              <a:picLocks noChangeAspect="1"/>
            </p:cNvPicPr>
            <p:nvPr/>
          </p:nvPicPr>
          <p:blipFill>
            <a:blip r:embed="rId3"/>
            <a:stretch>
              <a:fillRect/>
            </a:stretch>
          </p:blipFill>
          <p:spPr>
            <a:xfrm>
              <a:off x="1595534" y="1027045"/>
              <a:ext cx="3693525" cy="5241302"/>
            </a:xfrm>
            <a:prstGeom prst="rect">
              <a:avLst/>
            </a:prstGeom>
          </p:spPr>
        </p:pic>
      </p:grpSp>
    </p:spTree>
    <p:extLst>
      <p:ext uri="{BB962C8B-B14F-4D97-AF65-F5344CB8AC3E}">
        <p14:creationId xmlns:p14="http://schemas.microsoft.com/office/powerpoint/2010/main" val="3872672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290"/>
            <a:ext cx="8770776" cy="1102859"/>
          </a:xfrm>
        </p:spPr>
        <p:txBody>
          <a:bodyPr/>
          <a:lstStyle/>
          <a:p>
            <a:r>
              <a:rPr lang="en-GB" dirty="0"/>
              <a:t>Water-Energy-Food Nexus</a:t>
            </a:r>
          </a:p>
        </p:txBody>
      </p:sp>
      <p:sp>
        <p:nvSpPr>
          <p:cNvPr id="3" name="Content Placeholder 2"/>
          <p:cNvSpPr>
            <a:spLocks noGrp="1"/>
          </p:cNvSpPr>
          <p:nvPr>
            <p:ph idx="1"/>
          </p:nvPr>
        </p:nvSpPr>
        <p:spPr>
          <a:xfrm>
            <a:off x="8667259" y="2282202"/>
            <a:ext cx="3050288" cy="1831475"/>
          </a:xfrm>
          <a:prstGeom prst="rect">
            <a:avLst/>
          </a:prstGeom>
          <a:ln w="28575">
            <a:solidFill>
              <a:srgbClr val="1373BA"/>
            </a:solidFill>
          </a:ln>
        </p:spPr>
        <p:style>
          <a:lnRef idx="2">
            <a:schemeClr val="accent5"/>
          </a:lnRef>
          <a:fillRef idx="1">
            <a:schemeClr val="lt1"/>
          </a:fillRef>
          <a:effectRef idx="0">
            <a:schemeClr val="accent5"/>
          </a:effectRef>
          <a:fontRef idx="minor">
            <a:schemeClr val="dk1"/>
          </a:fontRef>
        </p:style>
        <p:txBody>
          <a:bodyPr>
            <a:normAutofit/>
          </a:bodyPr>
          <a:lstStyle/>
          <a:p>
            <a:endParaRPr lang="en-GB" sz="1800" dirty="0">
              <a:latin typeface="+mn-lt"/>
            </a:endParaRPr>
          </a:p>
          <a:p>
            <a:r>
              <a:rPr lang="en-GB" sz="1800" dirty="0">
                <a:latin typeface="+mn-lt"/>
              </a:rPr>
              <a:t>How does El Niño impact India’s water resources, agricultural output and energy production???</a:t>
            </a:r>
          </a:p>
        </p:txBody>
      </p:sp>
      <p:grpSp>
        <p:nvGrpSpPr>
          <p:cNvPr id="4" name="Group 3"/>
          <p:cNvGrpSpPr/>
          <p:nvPr/>
        </p:nvGrpSpPr>
        <p:grpSpPr>
          <a:xfrm>
            <a:off x="273983" y="1048569"/>
            <a:ext cx="8222809" cy="5113195"/>
            <a:chOff x="1508076" y="1139213"/>
            <a:chExt cx="7123767" cy="4548897"/>
          </a:xfrm>
        </p:grpSpPr>
        <p:sp>
          <p:nvSpPr>
            <p:cNvPr id="5" name="TextBox 4"/>
            <p:cNvSpPr txBox="1"/>
            <p:nvPr/>
          </p:nvSpPr>
          <p:spPr>
            <a:xfrm>
              <a:off x="6432279" y="3700576"/>
              <a:ext cx="2199564" cy="892552"/>
            </a:xfrm>
            <a:prstGeom prst="rect">
              <a:avLst/>
            </a:prstGeom>
            <a:noFill/>
          </p:spPr>
          <p:txBody>
            <a:bodyPr wrap="square" rtlCol="0">
              <a:spAutoFit/>
            </a:bodyPr>
            <a:lstStyle/>
            <a:p>
              <a:r>
                <a:rPr lang="en-US" sz="1600" b="1" dirty="0">
                  <a:solidFill>
                    <a:srgbClr val="00B050"/>
                  </a:solidFill>
                  <a:latin typeface="Times New Roman" panose="02020603050405020304" pitchFamily="18" charset="0"/>
                  <a:cs typeface="Times New Roman" panose="02020603050405020304" pitchFamily="18" charset="0"/>
                </a:rPr>
                <a:t>    </a:t>
              </a:r>
              <a:r>
                <a:rPr lang="en-US" sz="2000" b="1" dirty="0">
                  <a:solidFill>
                    <a:srgbClr val="00B050"/>
                  </a:solidFill>
                  <a:latin typeface="Times New Roman" panose="02020603050405020304" pitchFamily="18" charset="0"/>
                  <a:cs typeface="Times New Roman" panose="02020603050405020304" pitchFamily="18" charset="0"/>
                </a:rPr>
                <a:t>Food for Water</a:t>
              </a:r>
            </a:p>
            <a:p>
              <a:pPr marL="285750" indent="-285750">
                <a:buFont typeface="Arial" panose="020B0604020202020204" pitchFamily="34" charset="0"/>
                <a:buChar char="•"/>
              </a:pPr>
              <a:r>
                <a:rPr lang="en-US" sz="1600" b="1" dirty="0">
                  <a:solidFill>
                    <a:srgbClr val="00B050"/>
                  </a:solidFill>
                  <a:latin typeface="Times New Roman" panose="02020603050405020304" pitchFamily="18" charset="0"/>
                  <a:cs typeface="Times New Roman" panose="02020603050405020304" pitchFamily="18" charset="0"/>
                </a:rPr>
                <a:t>Agricultural runoff and water quality</a:t>
              </a:r>
            </a:p>
          </p:txBody>
        </p:sp>
        <p:grpSp>
          <p:nvGrpSpPr>
            <p:cNvPr id="6" name="Group 5"/>
            <p:cNvGrpSpPr/>
            <p:nvPr/>
          </p:nvGrpSpPr>
          <p:grpSpPr>
            <a:xfrm>
              <a:off x="1508076" y="1139213"/>
              <a:ext cx="5722806" cy="4548897"/>
              <a:chOff x="1508076" y="1139213"/>
              <a:chExt cx="5722806" cy="4548897"/>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076" y="1139213"/>
                <a:ext cx="5722806" cy="4548897"/>
              </a:xfrm>
              <a:prstGeom prst="rect">
                <a:avLst/>
              </a:prstGeom>
            </p:spPr>
          </p:pic>
          <p:sp>
            <p:nvSpPr>
              <p:cNvPr id="8" name="Oval 7"/>
              <p:cNvSpPr/>
              <p:nvPr/>
            </p:nvSpPr>
            <p:spPr>
              <a:xfrm>
                <a:off x="5103674" y="2962470"/>
                <a:ext cx="171393" cy="177814"/>
              </a:xfrm>
              <a:prstGeom prst="ellipse">
                <a:avLst/>
              </a:prstGeom>
              <a:ln>
                <a:solidFill>
                  <a:srgbClr val="00B050"/>
                </a:solidFill>
              </a:ln>
            </p:spPr>
            <p:style>
              <a:lnRef idx="2">
                <a:schemeClr val="accent3"/>
              </a:lnRef>
              <a:fillRef idx="1">
                <a:schemeClr val="lt1"/>
              </a:fillRef>
              <a:effectRef idx="0">
                <a:schemeClr val="accent3"/>
              </a:effectRef>
              <a:fontRef idx="minor">
                <a:schemeClr val="dk1"/>
              </a:fontRef>
            </p:style>
            <p:txBody>
              <a:bodyPr rtlCol="0" anchor="ctr"/>
              <a:lstStyle/>
              <a:p>
                <a:pPr algn="ctr"/>
                <a:r>
                  <a:rPr lang="en-US" sz="1200" b="1" dirty="0">
                    <a:solidFill>
                      <a:srgbClr val="00B050"/>
                    </a:solidFill>
                    <a:latin typeface="Times New Roman" panose="02020603050405020304" pitchFamily="18" charset="0"/>
                    <a:cs typeface="Times New Roman" panose="02020603050405020304" pitchFamily="18" charset="0"/>
                  </a:rPr>
                  <a:t>6</a:t>
                </a:r>
                <a:endParaRPr lang="en-US" b="1" dirty="0">
                  <a:solidFill>
                    <a:srgbClr val="00B050"/>
                  </a:solidFill>
                  <a:latin typeface="Times New Roman" panose="02020603050405020304" pitchFamily="18" charset="0"/>
                  <a:cs typeface="Times New Roman" panose="02020603050405020304" pitchFamily="18" charset="0"/>
                </a:endParaRPr>
              </a:p>
            </p:txBody>
          </p:sp>
        </p:grpSp>
      </p:grpSp>
      <p:sp>
        <p:nvSpPr>
          <p:cNvPr id="9" name="Date Placeholder 8">
            <a:extLst>
              <a:ext uri="{FF2B5EF4-FFF2-40B4-BE49-F238E27FC236}">
                <a16:creationId xmlns:a16="http://schemas.microsoft.com/office/drawing/2014/main" id="{234C1583-CBDB-45B8-8F6F-223EFA938BF5}"/>
              </a:ext>
            </a:extLst>
          </p:cNvPr>
          <p:cNvSpPr>
            <a:spLocks noGrp="1"/>
          </p:cNvSpPr>
          <p:nvPr>
            <p:ph type="dt" sz="half" idx="10"/>
          </p:nvPr>
        </p:nvSpPr>
        <p:spPr>
          <a:xfrm>
            <a:off x="129430" y="6580457"/>
            <a:ext cx="2743200" cy="365125"/>
          </a:xfrm>
        </p:spPr>
        <p:txBody>
          <a:bodyPr/>
          <a:lstStyle/>
          <a:p>
            <a:fld id="{EF0ACA8F-58D3-42FF-B7E1-200AF19B5B64}" type="datetime1">
              <a:rPr lang="en-GB" smtClean="0"/>
              <a:t>12/04/2024</a:t>
            </a:fld>
            <a:endParaRPr lang="en-GB" dirty="0"/>
          </a:p>
        </p:txBody>
      </p:sp>
      <p:sp>
        <p:nvSpPr>
          <p:cNvPr id="10" name="Slide Number Placeholder 9">
            <a:extLst>
              <a:ext uri="{FF2B5EF4-FFF2-40B4-BE49-F238E27FC236}">
                <a16:creationId xmlns:a16="http://schemas.microsoft.com/office/drawing/2014/main" id="{6DEFD09C-B220-412D-A31F-5FAB9BDE64E5}"/>
              </a:ext>
            </a:extLst>
          </p:cNvPr>
          <p:cNvSpPr>
            <a:spLocks noGrp="1"/>
          </p:cNvSpPr>
          <p:nvPr>
            <p:ph type="sldNum" sz="quarter" idx="12"/>
          </p:nvPr>
        </p:nvSpPr>
        <p:spPr/>
        <p:txBody>
          <a:bodyPr/>
          <a:lstStyle/>
          <a:p>
            <a:fld id="{DBD7FD6D-DAF0-4A2C-B5D2-D74FBE0EF259}" type="slidenum">
              <a:rPr lang="en-GB" smtClean="0"/>
              <a:pPr/>
              <a:t>3</a:t>
            </a:fld>
            <a:endParaRPr lang="en-GB" dirty="0"/>
          </a:p>
        </p:txBody>
      </p:sp>
    </p:spTree>
    <p:extLst>
      <p:ext uri="{BB962C8B-B14F-4D97-AF65-F5344CB8AC3E}">
        <p14:creationId xmlns:p14="http://schemas.microsoft.com/office/powerpoint/2010/main" val="2011938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2DCF97-034E-A458-E1A6-67A379768ECB}"/>
              </a:ext>
            </a:extLst>
          </p:cNvPr>
          <p:cNvSpPr>
            <a:spLocks noGrp="1"/>
          </p:cNvSpPr>
          <p:nvPr>
            <p:ph type="title"/>
          </p:nvPr>
        </p:nvSpPr>
        <p:spPr>
          <a:xfrm>
            <a:off x="97178" y="-139576"/>
            <a:ext cx="8770776" cy="1102859"/>
          </a:xfrm>
        </p:spPr>
        <p:txBody>
          <a:bodyPr/>
          <a:lstStyle/>
          <a:p>
            <a:r>
              <a:rPr lang="en-GB" dirty="0"/>
              <a:t>Water-Energy Nexus</a:t>
            </a:r>
          </a:p>
        </p:txBody>
      </p:sp>
      <p:sp>
        <p:nvSpPr>
          <p:cNvPr id="3" name="Content Placeholder 2">
            <a:extLst>
              <a:ext uri="{FF2B5EF4-FFF2-40B4-BE49-F238E27FC236}">
                <a16:creationId xmlns:a16="http://schemas.microsoft.com/office/drawing/2014/main" id="{52C7DB3D-0452-CA07-46B9-2866BA92C992}"/>
              </a:ext>
            </a:extLst>
          </p:cNvPr>
          <p:cNvSpPr>
            <a:spLocks noGrp="1"/>
          </p:cNvSpPr>
          <p:nvPr>
            <p:ph idx="1"/>
          </p:nvPr>
        </p:nvSpPr>
        <p:spPr>
          <a:xfrm>
            <a:off x="1595535" y="1909601"/>
            <a:ext cx="10058401" cy="4631158"/>
          </a:xfrm>
        </p:spPr>
        <p:txBody>
          <a:bodyPr/>
          <a:lstStyle/>
          <a:p>
            <a:endParaRPr lang="en-GB" dirty="0"/>
          </a:p>
          <a:p>
            <a:endParaRPr lang="en-GB" dirty="0"/>
          </a:p>
          <a:p>
            <a:endParaRPr lang="en-GB" dirty="0"/>
          </a:p>
          <a:p>
            <a:endParaRPr lang="en-GB" dirty="0"/>
          </a:p>
          <a:p>
            <a:endParaRPr lang="en-GB" dirty="0"/>
          </a:p>
          <a:p>
            <a:endParaRPr lang="en-GB" dirty="0"/>
          </a:p>
          <a:p>
            <a:endParaRPr lang="en-GB" dirty="0"/>
          </a:p>
        </p:txBody>
      </p:sp>
      <p:sp>
        <p:nvSpPr>
          <p:cNvPr id="5" name="Date Placeholder 4">
            <a:extLst>
              <a:ext uri="{FF2B5EF4-FFF2-40B4-BE49-F238E27FC236}">
                <a16:creationId xmlns:a16="http://schemas.microsoft.com/office/drawing/2014/main" id="{498A033C-D31E-4CF1-AD5C-799C571AA652}"/>
              </a:ext>
            </a:extLst>
          </p:cNvPr>
          <p:cNvSpPr>
            <a:spLocks noGrp="1"/>
          </p:cNvSpPr>
          <p:nvPr>
            <p:ph type="dt" sz="half" idx="10"/>
          </p:nvPr>
        </p:nvSpPr>
        <p:spPr/>
        <p:txBody>
          <a:bodyPr/>
          <a:lstStyle/>
          <a:p>
            <a:fld id="{AB253B75-4C75-4063-8268-0CF477E83DDE}" type="datetime1">
              <a:rPr lang="en-GB" smtClean="0"/>
              <a:t>12/04/2024</a:t>
            </a:fld>
            <a:endParaRPr lang="en-GB" dirty="0"/>
          </a:p>
        </p:txBody>
      </p:sp>
      <p:sp>
        <p:nvSpPr>
          <p:cNvPr id="6" name="Slide Number Placeholder 5">
            <a:extLst>
              <a:ext uri="{FF2B5EF4-FFF2-40B4-BE49-F238E27FC236}">
                <a16:creationId xmlns:a16="http://schemas.microsoft.com/office/drawing/2014/main" id="{40F3DF8D-E001-4948-8F29-B3C5CDBC2706}"/>
              </a:ext>
            </a:extLst>
          </p:cNvPr>
          <p:cNvSpPr>
            <a:spLocks noGrp="1"/>
          </p:cNvSpPr>
          <p:nvPr>
            <p:ph type="sldNum" sz="quarter" idx="12"/>
          </p:nvPr>
        </p:nvSpPr>
        <p:spPr/>
        <p:txBody>
          <a:bodyPr/>
          <a:lstStyle/>
          <a:p>
            <a:fld id="{DBD7FD6D-DAF0-4A2C-B5D2-D74FBE0EF259}" type="slidenum">
              <a:rPr lang="en-GB" smtClean="0"/>
              <a:pPr/>
              <a:t>4</a:t>
            </a:fld>
            <a:endParaRPr lang="en-GB" dirty="0"/>
          </a:p>
        </p:txBody>
      </p:sp>
      <p:grpSp>
        <p:nvGrpSpPr>
          <p:cNvPr id="9" name="Group 8">
            <a:extLst>
              <a:ext uri="{FF2B5EF4-FFF2-40B4-BE49-F238E27FC236}">
                <a16:creationId xmlns:a16="http://schemas.microsoft.com/office/drawing/2014/main" id="{0572F7EA-1A56-43E9-8668-C224B065E832}"/>
              </a:ext>
            </a:extLst>
          </p:cNvPr>
          <p:cNvGrpSpPr/>
          <p:nvPr/>
        </p:nvGrpSpPr>
        <p:grpSpPr>
          <a:xfrm>
            <a:off x="5211572" y="1611432"/>
            <a:ext cx="6606853" cy="3313157"/>
            <a:chOff x="1824834" y="2346436"/>
            <a:chExt cx="7328593" cy="3742344"/>
          </a:xfrm>
        </p:grpSpPr>
        <p:pic>
          <p:nvPicPr>
            <p:cNvPr id="10" name="Picture 6" descr="M6D MoDRN Energy: Water Energy Nexus Desalination Example - YouTube">
              <a:extLst>
                <a:ext uri="{FF2B5EF4-FFF2-40B4-BE49-F238E27FC236}">
                  <a16:creationId xmlns:a16="http://schemas.microsoft.com/office/drawing/2014/main" id="{498AD5FD-70FE-4220-9AC1-321B7994138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725" t="8246" r="6666" b="13127"/>
            <a:stretch/>
          </p:blipFill>
          <p:spPr bwMode="auto">
            <a:xfrm>
              <a:off x="1824834" y="2346436"/>
              <a:ext cx="7328593" cy="374234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
          <p:nvSpPr>
            <p:cNvPr id="11" name="Rectangle 10">
              <a:extLst>
                <a:ext uri="{FF2B5EF4-FFF2-40B4-BE49-F238E27FC236}">
                  <a16:creationId xmlns:a16="http://schemas.microsoft.com/office/drawing/2014/main" id="{ABF659A4-34FE-4630-A93F-093263CCB787}"/>
                </a:ext>
              </a:extLst>
            </p:cNvPr>
            <p:cNvSpPr/>
            <p:nvPr/>
          </p:nvSpPr>
          <p:spPr>
            <a:xfrm>
              <a:off x="5701665" y="4958072"/>
              <a:ext cx="925378" cy="160683"/>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pic>
        <p:nvPicPr>
          <p:cNvPr id="12" name="Picture 11">
            <a:extLst>
              <a:ext uri="{FF2B5EF4-FFF2-40B4-BE49-F238E27FC236}">
                <a16:creationId xmlns:a16="http://schemas.microsoft.com/office/drawing/2014/main" id="{216954A3-D6FB-48F0-B925-6FF871718BE7}"/>
              </a:ext>
            </a:extLst>
          </p:cNvPr>
          <p:cNvPicPr>
            <a:picLocks noChangeAspect="1"/>
          </p:cNvPicPr>
          <p:nvPr/>
        </p:nvPicPr>
        <p:blipFill rotWithShape="1">
          <a:blip r:embed="rId3">
            <a:extLst>
              <a:ext uri="{28A0092B-C50C-407E-A947-70E740481C1C}">
                <a14:useLocalDpi xmlns:a14="http://schemas.microsoft.com/office/drawing/2010/main" val="0"/>
              </a:ext>
            </a:extLst>
          </a:blip>
          <a:srcRect t="50236"/>
          <a:stretch/>
        </p:blipFill>
        <p:spPr>
          <a:xfrm>
            <a:off x="219659" y="1690968"/>
            <a:ext cx="4868546" cy="317784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rved Up Arrow 7">
            <a:extLst>
              <a:ext uri="{FF2B5EF4-FFF2-40B4-BE49-F238E27FC236}">
                <a16:creationId xmlns:a16="http://schemas.microsoft.com/office/drawing/2014/main" id="{BAE3FA46-F064-4A9B-A64A-5073A59D3483}"/>
              </a:ext>
            </a:extLst>
          </p:cNvPr>
          <p:cNvSpPr/>
          <p:nvPr/>
        </p:nvSpPr>
        <p:spPr>
          <a:xfrm>
            <a:off x="3923392" y="4093887"/>
            <a:ext cx="5627802" cy="1873860"/>
          </a:xfrm>
          <a:prstGeom prst="curvedUp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6157148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5974029" y="3789148"/>
            <a:ext cx="5653971" cy="2461624"/>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dirty="0">
                <a:solidFill>
                  <a:srgbClr val="A93F55"/>
                </a:solidFill>
                <a:cs typeface="Times New Roman" panose="02020603050405020304" pitchFamily="18" charset="0"/>
              </a:rPr>
              <a:t>      </a:t>
            </a:r>
            <a:r>
              <a:rPr lang="en-US" sz="2000" b="1" u="sng" dirty="0">
                <a:solidFill>
                  <a:srgbClr val="A93F55"/>
                </a:solidFill>
                <a:cs typeface="Times New Roman" panose="02020603050405020304" pitchFamily="18" charset="0"/>
              </a:rPr>
              <a:t>Enhanced Calibration</a:t>
            </a:r>
          </a:p>
          <a:p>
            <a:pPr algn="ctr"/>
            <a:endParaRPr lang="en-US" sz="2000" b="1" u="sng" dirty="0">
              <a:solidFill>
                <a:srgbClr val="A93F55"/>
              </a:solidFill>
              <a:cs typeface="Times New Roman" panose="02020603050405020304" pitchFamily="18" charset="0"/>
            </a:endParaRPr>
          </a:p>
          <a:p>
            <a:r>
              <a:rPr lang="en-US" b="1" dirty="0">
                <a:cs typeface="Times New Roman" panose="02020603050405020304" pitchFamily="18" charset="0"/>
              </a:rPr>
              <a:t>   Hydrological models:</a:t>
            </a:r>
            <a:endParaRPr lang="en-US" b="1" u="sng" dirty="0">
              <a:solidFill>
                <a:srgbClr val="A93F55"/>
              </a:solidFill>
              <a:cs typeface="Times New Roman" panose="02020603050405020304" pitchFamily="18" charset="0"/>
            </a:endParaRPr>
          </a:p>
          <a:p>
            <a:pPr marL="742950" lvl="2" indent="-285750"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Strengthen the </a:t>
            </a:r>
            <a:r>
              <a:rPr lang="en-US" sz="1600" b="1" dirty="0">
                <a:cs typeface="Times New Roman" panose="02020603050405020304" pitchFamily="18" charset="0"/>
              </a:rPr>
              <a:t>accuracy</a:t>
            </a:r>
            <a:r>
              <a:rPr lang="en-US" sz="1600" dirty="0">
                <a:cs typeface="Times New Roman" panose="02020603050405020304" pitchFamily="18" charset="0"/>
              </a:rPr>
              <a:t> of hydrological modelling</a:t>
            </a:r>
          </a:p>
          <a:p>
            <a:pPr marL="742950" lvl="2" indent="-285750"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Decrease the </a:t>
            </a:r>
            <a:r>
              <a:rPr lang="en-US" sz="1600" b="1" dirty="0">
                <a:cs typeface="Times New Roman" panose="02020603050405020304" pitchFamily="18" charset="0"/>
              </a:rPr>
              <a:t>uncertainty</a:t>
            </a:r>
            <a:r>
              <a:rPr lang="en-US" sz="1600" dirty="0">
                <a:cs typeface="Times New Roman" panose="02020603050405020304" pitchFamily="18" charset="0"/>
              </a:rPr>
              <a:t> in El Niño impact assessment on water-energy nexus</a:t>
            </a:r>
          </a:p>
          <a:p>
            <a:pPr marL="742950" lvl="2" indent="-285750" defTabSz="1200150">
              <a:lnSpc>
                <a:spcPct val="90000"/>
              </a:lnSpc>
              <a:spcAft>
                <a:spcPct val="15000"/>
              </a:spcAft>
              <a:buFont typeface="Arial" panose="020B0604020202020204" pitchFamily="34" charset="0"/>
              <a:buChar char="•"/>
            </a:pPr>
            <a:endParaRPr lang="en-US" sz="1600" dirty="0">
              <a:cs typeface="Times New Roman" panose="02020603050405020304" pitchFamily="18" charset="0"/>
            </a:endParaRPr>
          </a:p>
          <a:p>
            <a:pPr marL="742950" lvl="2" indent="-285750" algn="just" defTabSz="1200150">
              <a:lnSpc>
                <a:spcPct val="90000"/>
              </a:lnSpc>
              <a:spcAft>
                <a:spcPct val="15000"/>
              </a:spcAft>
              <a:buFont typeface="Arial" panose="020B0604020202020204" pitchFamily="34" charset="0"/>
              <a:buChar char="•"/>
            </a:pPr>
            <a:endParaRPr lang="en-US" sz="1600" dirty="0">
              <a:cs typeface="Times New Roman" panose="02020603050405020304" pitchFamily="18" charset="0"/>
            </a:endParaRPr>
          </a:p>
        </p:txBody>
      </p:sp>
      <p:sp>
        <p:nvSpPr>
          <p:cNvPr id="2" name="Title 1"/>
          <p:cNvSpPr>
            <a:spLocks noGrp="1"/>
          </p:cNvSpPr>
          <p:nvPr>
            <p:ph type="title"/>
          </p:nvPr>
        </p:nvSpPr>
        <p:spPr>
          <a:xfrm>
            <a:off x="71299" y="-100705"/>
            <a:ext cx="8770776" cy="1102859"/>
          </a:xfrm>
        </p:spPr>
        <p:txBody>
          <a:bodyPr/>
          <a:lstStyle/>
          <a:p>
            <a:r>
              <a:rPr lang="en-GB" dirty="0"/>
              <a:t>Introduction</a:t>
            </a:r>
          </a:p>
        </p:txBody>
      </p:sp>
      <p:sp>
        <p:nvSpPr>
          <p:cNvPr id="5" name="TextBox 4"/>
          <p:cNvSpPr txBox="1"/>
          <p:nvPr/>
        </p:nvSpPr>
        <p:spPr>
          <a:xfrm>
            <a:off x="815519" y="1357068"/>
            <a:ext cx="4888115" cy="2077164"/>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rgbClr val="A93F55"/>
                </a:solidFill>
                <a:cs typeface="Times New Roman" panose="02020603050405020304" pitchFamily="18" charset="0"/>
              </a:rPr>
              <a:t>El Niño</a:t>
            </a:r>
          </a:p>
          <a:p>
            <a:r>
              <a:rPr lang="en-US" sz="1600" b="1" dirty="0">
                <a:solidFill>
                  <a:schemeClr val="tx1"/>
                </a:solidFill>
                <a:cs typeface="Times New Roman" panose="02020603050405020304" pitchFamily="18" charset="0"/>
              </a:rPr>
              <a:t>El Niño:</a:t>
            </a:r>
          </a:p>
          <a:p>
            <a:pPr marL="285750" indent="-285750">
              <a:buFont typeface="Arial" panose="020B0604020202020204" pitchFamily="34" charset="0"/>
              <a:buChar char="•"/>
            </a:pPr>
            <a:r>
              <a:rPr lang="en-US" sz="1600" dirty="0">
                <a:cs typeface="Times New Roman" panose="02020603050405020304" pitchFamily="18" charset="0"/>
              </a:rPr>
              <a:t>Impacts Indian summer monsoon rainfall</a:t>
            </a:r>
          </a:p>
          <a:p>
            <a:pPr marL="285750" indent="-285750">
              <a:buFont typeface="Arial" panose="020B0604020202020204" pitchFamily="34" charset="0"/>
              <a:buChar char="•"/>
            </a:pPr>
            <a:r>
              <a:rPr lang="en-US" sz="1600" dirty="0">
                <a:cs typeface="Times New Roman" panose="02020603050405020304" pitchFamily="18" charset="0"/>
              </a:rPr>
              <a:t>Historical droughts and rainfall deficits</a:t>
            </a:r>
          </a:p>
          <a:p>
            <a:pPr marL="285750" indent="-285750">
              <a:buFont typeface="Arial" panose="020B0604020202020204" pitchFamily="34" charset="0"/>
              <a:buChar char="•"/>
            </a:pPr>
            <a:r>
              <a:rPr lang="en-US" sz="1600" dirty="0">
                <a:cs typeface="Times New Roman" panose="02020603050405020304" pitchFamily="18" charset="0"/>
              </a:rPr>
              <a:t>Implications on streamflow and  hydropower</a:t>
            </a:r>
          </a:p>
          <a:p>
            <a:pPr marL="285750" indent="-285750">
              <a:buFont typeface="Arial" panose="020B0604020202020204" pitchFamily="34" charset="0"/>
              <a:buChar char="•"/>
            </a:pPr>
            <a:r>
              <a:rPr lang="en-US" sz="1600" dirty="0">
                <a:cs typeface="Times New Roman" panose="02020603050405020304" pitchFamily="18" charset="0"/>
              </a:rPr>
              <a:t>Affects water resources, economy and stakeholders</a:t>
            </a:r>
          </a:p>
        </p:txBody>
      </p:sp>
      <p:sp>
        <p:nvSpPr>
          <p:cNvPr id="6" name="TextBox 5"/>
          <p:cNvSpPr txBox="1"/>
          <p:nvPr/>
        </p:nvSpPr>
        <p:spPr>
          <a:xfrm>
            <a:off x="823273" y="3814046"/>
            <a:ext cx="4888114" cy="2649236"/>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rgbClr val="376092"/>
                </a:solidFill>
                <a:cs typeface="Times New Roman" panose="02020603050405020304" pitchFamily="18" charset="0"/>
              </a:rPr>
              <a:t>Hydrological Modelling</a:t>
            </a:r>
          </a:p>
          <a:p>
            <a:pPr marL="0" lvl="1" algn="just" defTabSz="1200150">
              <a:lnSpc>
                <a:spcPct val="90000"/>
              </a:lnSpc>
              <a:spcAft>
                <a:spcPct val="15000"/>
              </a:spcAft>
            </a:pPr>
            <a:r>
              <a:rPr lang="en-US" sz="1400" b="1" dirty="0">
                <a:cs typeface="Times New Roman" panose="02020603050405020304" pitchFamily="18" charset="0"/>
              </a:rPr>
              <a:t> </a:t>
            </a:r>
            <a:r>
              <a:rPr lang="en-US" sz="1600" b="1" dirty="0">
                <a:cs typeface="Times New Roman" panose="02020603050405020304" pitchFamily="18" charset="0"/>
              </a:rPr>
              <a:t>Hydrological models:</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 To assess the impacts of El Niño on water-energy nexus</a:t>
            </a:r>
          </a:p>
          <a:p>
            <a:pPr marL="0" lvl="1" algn="just" defTabSz="1200150">
              <a:lnSpc>
                <a:spcPct val="90000"/>
              </a:lnSpc>
              <a:spcAft>
                <a:spcPct val="15000"/>
              </a:spcAft>
            </a:pPr>
            <a:r>
              <a:rPr lang="en-US" sz="1600" b="1" dirty="0">
                <a:cs typeface="Times New Roman" panose="02020603050405020304" pitchFamily="18" charset="0"/>
              </a:rPr>
              <a:t>Limitations:</a:t>
            </a:r>
            <a:r>
              <a:rPr lang="en-US" sz="1600" dirty="0">
                <a:cs typeface="Times New Roman" panose="02020603050405020304" pitchFamily="18" charset="0"/>
              </a:rPr>
              <a:t> </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Uncertainty in the model simulations</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Single site calibration</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Equifinality</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Local optimization</a:t>
            </a:r>
          </a:p>
        </p:txBody>
      </p:sp>
      <p:sp>
        <p:nvSpPr>
          <p:cNvPr id="7" name="TextBox 6"/>
          <p:cNvSpPr txBox="1"/>
          <p:nvPr/>
        </p:nvSpPr>
        <p:spPr>
          <a:xfrm>
            <a:off x="5974031" y="1372628"/>
            <a:ext cx="5653971" cy="2118027"/>
          </a:xfrm>
          <a:prstGeom prst="round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sz="2000" b="1" u="sng" dirty="0">
                <a:solidFill>
                  <a:srgbClr val="376092"/>
                </a:solidFill>
                <a:cs typeface="Times New Roman" panose="02020603050405020304" pitchFamily="18" charset="0"/>
              </a:rPr>
              <a:t>Water-Energy Nexus</a:t>
            </a:r>
          </a:p>
          <a:p>
            <a:pPr marL="0" lvl="1" algn="just" defTabSz="1200150">
              <a:lnSpc>
                <a:spcPct val="90000"/>
              </a:lnSpc>
              <a:spcAft>
                <a:spcPct val="15000"/>
              </a:spcAft>
            </a:pPr>
            <a:r>
              <a:rPr lang="en-US" sz="1600" dirty="0">
                <a:cs typeface="Times New Roman" panose="02020603050405020304" pitchFamily="18" charset="0"/>
              </a:rPr>
              <a:t> </a:t>
            </a:r>
            <a:r>
              <a:rPr lang="en-US" sz="1600" b="1" dirty="0">
                <a:cs typeface="Times New Roman" panose="02020603050405020304" pitchFamily="18" charset="0"/>
              </a:rPr>
              <a:t>El Niño Impacts:</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On ISMR are bound to affect water-energy nexus</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Water and energy security during El Niño</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Mitigating El Niño impacts on hydro-energy vulnerability</a:t>
            </a:r>
          </a:p>
          <a:p>
            <a:pPr marL="285750" lvl="1" indent="-285750" algn="just" defTabSz="1200150">
              <a:lnSpc>
                <a:spcPct val="90000"/>
              </a:lnSpc>
              <a:spcAft>
                <a:spcPct val="15000"/>
              </a:spcAft>
              <a:buFont typeface="Arial" panose="020B0604020202020204" pitchFamily="34" charset="0"/>
              <a:buChar char="•"/>
            </a:pPr>
            <a:r>
              <a:rPr lang="en-US" sz="1600" dirty="0">
                <a:cs typeface="Times New Roman" panose="02020603050405020304" pitchFamily="18" charset="0"/>
              </a:rPr>
              <a:t>Resilient run-of-river small hydropower sites</a:t>
            </a:r>
          </a:p>
          <a:p>
            <a:pPr marL="285750" lvl="1" indent="-285750" algn="just" defTabSz="1200150">
              <a:lnSpc>
                <a:spcPct val="90000"/>
              </a:lnSpc>
              <a:spcAft>
                <a:spcPct val="15000"/>
              </a:spcAft>
              <a:buFont typeface="Arial" panose="020B0604020202020204" pitchFamily="34" charset="0"/>
              <a:buChar char="•"/>
            </a:pPr>
            <a:endParaRPr lang="en-US" sz="1600" dirty="0">
              <a:cs typeface="Times New Roman" panose="02020603050405020304" pitchFamily="18" charset="0"/>
            </a:endParaRPr>
          </a:p>
        </p:txBody>
      </p:sp>
      <p:sp>
        <p:nvSpPr>
          <p:cNvPr id="11" name="Freeform 10"/>
          <p:cNvSpPr/>
          <p:nvPr/>
        </p:nvSpPr>
        <p:spPr>
          <a:xfrm>
            <a:off x="5859446" y="3031047"/>
            <a:ext cx="724629" cy="72463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0"/>
                </a:moveTo>
                <a:cubicBezTo>
                  <a:pt x="971862" y="0"/>
                  <a:pt x="1759712" y="787850"/>
                  <a:pt x="1759712" y="1759712"/>
                </a:cubicBezTo>
                <a:lnTo>
                  <a:pt x="0" y="1759712"/>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714544" rIns="714544" bIns="199136" numCol="1" spcCol="1270" anchor="ctr" anchorCtr="0">
            <a:noAutofit/>
          </a:bodyPr>
          <a:lstStyle/>
          <a:p>
            <a:pPr algn="ctr" defTabSz="1244600">
              <a:lnSpc>
                <a:spcPct val="90000"/>
              </a:lnSpc>
              <a:spcAft>
                <a:spcPct val="35000"/>
              </a:spcAft>
            </a:pPr>
            <a:endParaRPr lang="en-US" sz="2800" dirty="0"/>
          </a:p>
        </p:txBody>
      </p:sp>
      <p:sp>
        <p:nvSpPr>
          <p:cNvPr id="10" name="Freeform 9"/>
          <p:cNvSpPr/>
          <p:nvPr/>
        </p:nvSpPr>
        <p:spPr>
          <a:xfrm>
            <a:off x="5101345" y="3031047"/>
            <a:ext cx="724630" cy="72463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0" y="1759712"/>
                </a:moveTo>
                <a:cubicBezTo>
                  <a:pt x="0" y="787850"/>
                  <a:pt x="787850" y="0"/>
                  <a:pt x="1759712" y="0"/>
                </a:cubicBezTo>
                <a:lnTo>
                  <a:pt x="1759712" y="1759712"/>
                </a:lnTo>
                <a:lnTo>
                  <a:pt x="0" y="1759712"/>
                </a:lnTo>
                <a:close/>
              </a:path>
            </a:pathLst>
          </a:custGeom>
          <a:solidFill>
            <a:srgbClr val="A93F5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28768" tIns="728768" rIns="213360" bIns="213360" numCol="1" spcCol="1270" anchor="ctr" anchorCtr="0">
            <a:noAutofit/>
          </a:bodyPr>
          <a:lstStyle/>
          <a:p>
            <a:pPr algn="ctr" defTabSz="1333500">
              <a:lnSpc>
                <a:spcPct val="90000"/>
              </a:lnSpc>
              <a:spcAft>
                <a:spcPct val="35000"/>
              </a:spcAft>
            </a:pPr>
            <a:endParaRPr lang="en-US" sz="4800" dirty="0"/>
          </a:p>
        </p:txBody>
      </p:sp>
      <p:sp>
        <p:nvSpPr>
          <p:cNvPr id="13" name="Freeform 12"/>
          <p:cNvSpPr/>
          <p:nvPr/>
        </p:nvSpPr>
        <p:spPr>
          <a:xfrm>
            <a:off x="5101346" y="3789147"/>
            <a:ext cx="724629" cy="72463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1759712"/>
                </a:moveTo>
                <a:cubicBezTo>
                  <a:pt x="787850" y="1759712"/>
                  <a:pt x="0" y="971862"/>
                  <a:pt x="0" y="0"/>
                </a:cubicBezTo>
                <a:lnTo>
                  <a:pt x="1759712" y="0"/>
                </a:lnTo>
                <a:lnTo>
                  <a:pt x="1759712" y="1759712"/>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4544" tIns="199136" rIns="199135" bIns="714544" numCol="1" spcCol="1270" anchor="ctr" anchorCtr="0">
            <a:noAutofit/>
          </a:bodyPr>
          <a:lstStyle/>
          <a:p>
            <a:pPr algn="ctr" defTabSz="1244600">
              <a:lnSpc>
                <a:spcPct val="90000"/>
              </a:lnSpc>
              <a:spcAft>
                <a:spcPct val="35000"/>
              </a:spcAft>
            </a:pPr>
            <a:endParaRPr lang="en-US" sz="2800"/>
          </a:p>
        </p:txBody>
      </p:sp>
      <p:sp>
        <p:nvSpPr>
          <p:cNvPr id="12" name="Freeform 11"/>
          <p:cNvSpPr/>
          <p:nvPr/>
        </p:nvSpPr>
        <p:spPr>
          <a:xfrm>
            <a:off x="5843967" y="3789147"/>
            <a:ext cx="724629" cy="724630"/>
          </a:xfrm>
          <a:custGeom>
            <a:avLst/>
            <a:gdLst>
              <a:gd name="connsiteX0" fmla="*/ 0 w 1759712"/>
              <a:gd name="connsiteY0" fmla="*/ 1759712 h 1759712"/>
              <a:gd name="connsiteX1" fmla="*/ 1759712 w 1759712"/>
              <a:gd name="connsiteY1" fmla="*/ 0 h 1759712"/>
              <a:gd name="connsiteX2" fmla="*/ 1759712 w 1759712"/>
              <a:gd name="connsiteY2" fmla="*/ 1759712 h 1759712"/>
              <a:gd name="connsiteX3" fmla="*/ 0 w 1759712"/>
              <a:gd name="connsiteY3" fmla="*/ 1759712 h 1759712"/>
            </a:gdLst>
            <a:ahLst/>
            <a:cxnLst>
              <a:cxn ang="0">
                <a:pos x="connsiteX0" y="connsiteY0"/>
              </a:cxn>
              <a:cxn ang="0">
                <a:pos x="connsiteX1" y="connsiteY1"/>
              </a:cxn>
              <a:cxn ang="0">
                <a:pos x="connsiteX2" y="connsiteY2"/>
              </a:cxn>
              <a:cxn ang="0">
                <a:pos x="connsiteX3" y="connsiteY3"/>
              </a:cxn>
            </a:cxnLst>
            <a:rect l="l" t="t" r="r" b="b"/>
            <a:pathLst>
              <a:path w="1759712" h="1759712">
                <a:moveTo>
                  <a:pt x="1759712" y="0"/>
                </a:moveTo>
                <a:cubicBezTo>
                  <a:pt x="1759712" y="971862"/>
                  <a:pt x="971862" y="1759712"/>
                  <a:pt x="0" y="1759712"/>
                </a:cubicBezTo>
                <a:lnTo>
                  <a:pt x="0" y="0"/>
                </a:lnTo>
                <a:lnTo>
                  <a:pt x="1759712" y="0"/>
                </a:lnTo>
                <a:close/>
              </a:path>
            </a:pathLst>
          </a:custGeom>
          <a:solidFill>
            <a:srgbClr val="A93F55"/>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99136" tIns="199137" rIns="714544" bIns="714544" numCol="1" spcCol="1270" anchor="ctr" anchorCtr="0">
            <a:noAutofit/>
          </a:bodyPr>
          <a:lstStyle/>
          <a:p>
            <a:pPr algn="ctr" defTabSz="1244600">
              <a:lnSpc>
                <a:spcPct val="90000"/>
              </a:lnSpc>
              <a:spcAft>
                <a:spcPct val="35000"/>
              </a:spcAft>
            </a:pPr>
            <a:endParaRPr lang="en-US" sz="2800"/>
          </a:p>
        </p:txBody>
      </p:sp>
      <p:sp>
        <p:nvSpPr>
          <p:cNvPr id="3" name="Date Placeholder 2">
            <a:extLst>
              <a:ext uri="{FF2B5EF4-FFF2-40B4-BE49-F238E27FC236}">
                <a16:creationId xmlns:a16="http://schemas.microsoft.com/office/drawing/2014/main" id="{6F722873-8919-4A76-B996-88A662609BE2}"/>
              </a:ext>
            </a:extLst>
          </p:cNvPr>
          <p:cNvSpPr>
            <a:spLocks noGrp="1"/>
          </p:cNvSpPr>
          <p:nvPr>
            <p:ph type="dt" sz="half" idx="10"/>
          </p:nvPr>
        </p:nvSpPr>
        <p:spPr/>
        <p:txBody>
          <a:bodyPr/>
          <a:lstStyle/>
          <a:p>
            <a:fld id="{FF9C81B5-FF5F-487C-AC35-075DB41EB7E8}" type="datetime1">
              <a:rPr lang="en-GB" smtClean="0">
                <a:latin typeface="+mn-lt"/>
              </a:rPr>
              <a:t>12/04/2024</a:t>
            </a:fld>
            <a:endParaRPr lang="en-GB" dirty="0">
              <a:latin typeface="+mn-lt"/>
            </a:endParaRPr>
          </a:p>
        </p:txBody>
      </p:sp>
      <p:sp>
        <p:nvSpPr>
          <p:cNvPr id="4" name="Slide Number Placeholder 3">
            <a:extLst>
              <a:ext uri="{FF2B5EF4-FFF2-40B4-BE49-F238E27FC236}">
                <a16:creationId xmlns:a16="http://schemas.microsoft.com/office/drawing/2014/main" id="{FEAB8817-EBE7-46EE-9BCC-4A4F9DCE4A0D}"/>
              </a:ext>
            </a:extLst>
          </p:cNvPr>
          <p:cNvSpPr>
            <a:spLocks noGrp="1"/>
          </p:cNvSpPr>
          <p:nvPr>
            <p:ph type="sldNum" sz="quarter" idx="12"/>
          </p:nvPr>
        </p:nvSpPr>
        <p:spPr>
          <a:xfrm>
            <a:off x="11781841" y="6549222"/>
            <a:ext cx="381000" cy="365125"/>
          </a:xfrm>
        </p:spPr>
        <p:txBody>
          <a:bodyPr/>
          <a:lstStyle/>
          <a:p>
            <a:fld id="{DBD7FD6D-DAF0-4A2C-B5D2-D74FBE0EF259}" type="slidenum">
              <a:rPr lang="en-GB" smtClean="0">
                <a:latin typeface="+mn-lt"/>
              </a:rPr>
              <a:pPr/>
              <a:t>5</a:t>
            </a:fld>
            <a:endParaRPr lang="en-GB" dirty="0">
              <a:latin typeface="+mn-lt"/>
            </a:endParaRPr>
          </a:p>
        </p:txBody>
      </p:sp>
    </p:spTree>
    <p:extLst>
      <p:ext uri="{BB962C8B-B14F-4D97-AF65-F5344CB8AC3E}">
        <p14:creationId xmlns:p14="http://schemas.microsoft.com/office/powerpoint/2010/main" val="12767965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5031"/>
            <a:ext cx="8770776" cy="1102859"/>
          </a:xfrm>
        </p:spPr>
        <p:txBody>
          <a:bodyPr/>
          <a:lstStyle/>
          <a:p>
            <a:r>
              <a:rPr lang="en-GB" dirty="0"/>
              <a:t>Godavari River Basin (GRB)</a:t>
            </a:r>
          </a:p>
        </p:txBody>
      </p:sp>
      <p:sp>
        <p:nvSpPr>
          <p:cNvPr id="3" name="Date Placeholder 2">
            <a:extLst>
              <a:ext uri="{FF2B5EF4-FFF2-40B4-BE49-F238E27FC236}">
                <a16:creationId xmlns:a16="http://schemas.microsoft.com/office/drawing/2014/main" id="{DE79EA48-2581-48D5-8755-493F03DF0BDC}"/>
              </a:ext>
            </a:extLst>
          </p:cNvPr>
          <p:cNvSpPr>
            <a:spLocks noGrp="1"/>
          </p:cNvSpPr>
          <p:nvPr>
            <p:ph type="dt" sz="half" idx="10"/>
          </p:nvPr>
        </p:nvSpPr>
        <p:spPr/>
        <p:txBody>
          <a:bodyPr/>
          <a:lstStyle/>
          <a:p>
            <a:fld id="{961493BA-6752-4B38-AF3A-BEBCCFCC6FA6}" type="datetime1">
              <a:rPr lang="en-GB" smtClean="0"/>
              <a:t>12/04/2024</a:t>
            </a:fld>
            <a:endParaRPr lang="en-GB" dirty="0"/>
          </a:p>
        </p:txBody>
      </p:sp>
      <p:sp>
        <p:nvSpPr>
          <p:cNvPr id="7" name="Slide Number Placeholder 6">
            <a:extLst>
              <a:ext uri="{FF2B5EF4-FFF2-40B4-BE49-F238E27FC236}">
                <a16:creationId xmlns:a16="http://schemas.microsoft.com/office/drawing/2014/main" id="{351E37C0-B7DA-4A8B-907F-D5468EDE41FA}"/>
              </a:ext>
            </a:extLst>
          </p:cNvPr>
          <p:cNvSpPr>
            <a:spLocks noGrp="1"/>
          </p:cNvSpPr>
          <p:nvPr>
            <p:ph type="sldNum" sz="quarter" idx="12"/>
          </p:nvPr>
        </p:nvSpPr>
        <p:spPr/>
        <p:txBody>
          <a:bodyPr/>
          <a:lstStyle/>
          <a:p>
            <a:fld id="{DBD7FD6D-DAF0-4A2C-B5D2-D74FBE0EF259}" type="slidenum">
              <a:rPr lang="en-GB" smtClean="0"/>
              <a:pPr/>
              <a:t>6</a:t>
            </a:fld>
            <a:endParaRPr lang="en-GB" dirty="0"/>
          </a:p>
        </p:txBody>
      </p:sp>
      <p:pic>
        <p:nvPicPr>
          <p:cNvPr id="8" name="Picture 7">
            <a:extLst>
              <a:ext uri="{FF2B5EF4-FFF2-40B4-BE49-F238E27FC236}">
                <a16:creationId xmlns:a16="http://schemas.microsoft.com/office/drawing/2014/main" id="{99D5F3E8-79B9-48EA-A723-A169B8252B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387" t="2416" r="2219" b="26543"/>
          <a:stretch/>
        </p:blipFill>
        <p:spPr>
          <a:xfrm>
            <a:off x="6589634" y="1543266"/>
            <a:ext cx="5382706" cy="3771468"/>
          </a:xfrm>
          <a:prstGeom prst="rect">
            <a:avLst/>
          </a:prstGeom>
        </p:spPr>
      </p:pic>
      <p:sp>
        <p:nvSpPr>
          <p:cNvPr id="9" name="TextBox 8">
            <a:extLst>
              <a:ext uri="{FF2B5EF4-FFF2-40B4-BE49-F238E27FC236}">
                <a16:creationId xmlns:a16="http://schemas.microsoft.com/office/drawing/2014/main" id="{4E7D4DAB-1DD2-4351-8CFC-5398D83CB97A}"/>
              </a:ext>
            </a:extLst>
          </p:cNvPr>
          <p:cNvSpPr txBox="1"/>
          <p:nvPr/>
        </p:nvSpPr>
        <p:spPr>
          <a:xfrm>
            <a:off x="151511" y="1126087"/>
            <a:ext cx="6301048" cy="5381550"/>
          </a:xfrm>
          <a:prstGeom prst="rect">
            <a:avLst/>
          </a:prstGeom>
          <a:noFill/>
        </p:spPr>
        <p:txBody>
          <a:bodyPr wrap="square" rtlCol="0">
            <a:spAutoFit/>
          </a:bodyPr>
          <a:lstStyle/>
          <a:p>
            <a:pPr marL="285750" indent="-285750" algn="just">
              <a:buFont typeface="Wingdings" panose="05000000000000000000" pitchFamily="2" charset="2"/>
              <a:buChar char="q"/>
            </a:pPr>
            <a:r>
              <a:rPr lang="en-US" b="1" dirty="0">
                <a:cs typeface="Times New Roman" panose="02020603050405020304" pitchFamily="18" charset="0"/>
              </a:rPr>
              <a:t>Geographical Location: </a:t>
            </a:r>
            <a:r>
              <a:rPr lang="en-US" dirty="0">
                <a:cs typeface="Times New Roman" panose="02020603050405020304" pitchFamily="18" charset="0"/>
              </a:rPr>
              <a:t>covers approximately 9.5% of the country’s geographical area i.e. 312,812 km</a:t>
            </a:r>
            <a:r>
              <a:rPr lang="en-US" baseline="30000" dirty="0">
                <a:cs typeface="Times New Roman" panose="02020603050405020304" pitchFamily="18" charset="0"/>
              </a:rPr>
              <a:t>2</a:t>
            </a:r>
          </a:p>
          <a:p>
            <a:pPr marL="285750" indent="-285750" algn="just">
              <a:buFont typeface="Wingdings" panose="05000000000000000000" pitchFamily="2" charset="2"/>
              <a:buChar char="q"/>
            </a:pPr>
            <a:endParaRPr lang="en-US" baseline="30000" dirty="0">
              <a:cs typeface="Times New Roman" panose="02020603050405020304" pitchFamily="18" charset="0"/>
            </a:endParaRPr>
          </a:p>
          <a:p>
            <a:pPr marL="285750" indent="-285750" algn="just">
              <a:buFont typeface="Wingdings" panose="05000000000000000000" pitchFamily="2" charset="2"/>
              <a:buChar char="q"/>
            </a:pPr>
            <a:r>
              <a:rPr lang="en-US" b="1" dirty="0">
                <a:cs typeface="Times New Roman" panose="02020603050405020304" pitchFamily="18" charset="0"/>
              </a:rPr>
              <a:t>Climate: </a:t>
            </a:r>
            <a:r>
              <a:rPr lang="en-US" dirty="0">
                <a:cs typeface="Times New Roman" panose="02020603050405020304" pitchFamily="18" charset="0"/>
              </a:rPr>
              <a:t>experiences a tropical climate and ISMR accounts for approximately 85% of the annual rainfall</a:t>
            </a:r>
          </a:p>
          <a:p>
            <a:pPr marL="285750" indent="-285750" algn="just">
              <a:buFont typeface="Wingdings" panose="05000000000000000000" pitchFamily="2" charset="2"/>
              <a:buChar char="q"/>
            </a:pPr>
            <a:endParaRPr lang="en-US" dirty="0">
              <a:cs typeface="Times New Roman" panose="02020603050405020304" pitchFamily="18" charset="0"/>
            </a:endParaRPr>
          </a:p>
          <a:p>
            <a:pPr marL="285750" indent="-285750" algn="just">
              <a:buFont typeface="Wingdings" panose="05000000000000000000" pitchFamily="2" charset="2"/>
              <a:buChar char="q"/>
            </a:pPr>
            <a:r>
              <a:rPr lang="en-US" b="1" dirty="0">
                <a:cs typeface="Times New Roman" panose="02020603050405020304" pitchFamily="18" charset="0"/>
              </a:rPr>
              <a:t>Water Infrastructures: </a:t>
            </a:r>
            <a:r>
              <a:rPr lang="en-US" dirty="0">
                <a:cs typeface="Times New Roman" panose="02020603050405020304" pitchFamily="18" charset="0"/>
              </a:rPr>
              <a:t>More than 15 major dams and reservoirs, with a combined storage capacity exceeding 21 billion m</a:t>
            </a:r>
            <a:r>
              <a:rPr lang="en-US" baseline="30000" dirty="0">
                <a:cs typeface="Times New Roman" panose="02020603050405020304" pitchFamily="18" charset="0"/>
              </a:rPr>
              <a:t>3 </a:t>
            </a:r>
            <a:r>
              <a:rPr lang="en-US" dirty="0">
                <a:cs typeface="Times New Roman" panose="02020603050405020304" pitchFamily="18" charset="0"/>
              </a:rPr>
              <a:t>and installed hydropower generation capacity exceeds 2.7 GW</a:t>
            </a:r>
          </a:p>
          <a:p>
            <a:pPr marL="285750" indent="-285750" algn="just">
              <a:buFont typeface="Wingdings" panose="05000000000000000000" pitchFamily="2" charset="2"/>
              <a:buChar char="q"/>
            </a:pPr>
            <a:endParaRPr lang="en-US" dirty="0">
              <a:cs typeface="Times New Roman" panose="02020603050405020304" pitchFamily="18" charset="0"/>
            </a:endParaRPr>
          </a:p>
          <a:p>
            <a:pPr marL="285750" indent="-285750" algn="just">
              <a:buFont typeface="Wingdings" panose="05000000000000000000" pitchFamily="2" charset="2"/>
              <a:buChar char="q"/>
            </a:pPr>
            <a:r>
              <a:rPr lang="en-US" b="1" dirty="0">
                <a:cs typeface="Times New Roman" panose="02020603050405020304" pitchFamily="18" charset="0"/>
              </a:rPr>
              <a:t>Vulnerability: </a:t>
            </a:r>
            <a:r>
              <a:rPr lang="en-US" dirty="0">
                <a:cs typeface="Times New Roman" panose="02020603050405020304" pitchFamily="18" charset="0"/>
              </a:rPr>
              <a:t>A significant reduction in annual water discharge due to declining annual rainfall, leading to frequent agricultural and hydrological droughts</a:t>
            </a:r>
          </a:p>
          <a:p>
            <a:pPr marL="285750" indent="-285750" algn="just">
              <a:buFont typeface="Wingdings" panose="05000000000000000000" pitchFamily="2" charset="2"/>
              <a:buChar char="q"/>
            </a:pPr>
            <a:endParaRPr lang="en-US" dirty="0">
              <a:cs typeface="Times New Roman" panose="02020603050405020304" pitchFamily="18" charset="0"/>
            </a:endParaRPr>
          </a:p>
          <a:p>
            <a:pPr marL="285750" indent="-285750" algn="just">
              <a:buFont typeface="Wingdings" panose="05000000000000000000" pitchFamily="2" charset="2"/>
              <a:buChar char="q"/>
            </a:pPr>
            <a:r>
              <a:rPr lang="en-US" b="1" dirty="0">
                <a:cs typeface="Times New Roman" panose="02020603050405020304" pitchFamily="18" charset="0"/>
              </a:rPr>
              <a:t>Future Projections: </a:t>
            </a:r>
            <a:r>
              <a:rPr lang="en-US" dirty="0">
                <a:cs typeface="Times New Roman" panose="02020603050405020304" pitchFamily="18" charset="0"/>
              </a:rPr>
              <a:t>An increase in the frequency of droughts from 2053 to 2099</a:t>
            </a:r>
            <a:endParaRPr lang="en-GB" dirty="0">
              <a:cs typeface="Times New Roman" panose="02020603050405020304" pitchFamily="18" charset="0"/>
            </a:endParaRPr>
          </a:p>
          <a:p>
            <a:pPr marL="285750" indent="-285750" algn="just">
              <a:buFont typeface="Wingdings" panose="05000000000000000000" pitchFamily="2" charset="2"/>
              <a:buChar char="q"/>
            </a:pPr>
            <a:endParaRPr lang="en-GB" dirty="0">
              <a:latin typeface="Times New Roman" panose="02020603050405020304" pitchFamily="18" charset="0"/>
              <a:cs typeface="Times New Roman" panose="02020603050405020304" pitchFamily="18" charset="0"/>
            </a:endParaRPr>
          </a:p>
          <a:p>
            <a:pPr marL="285750" indent="-285750" algn="just">
              <a:buFont typeface="Wingdings" panose="05000000000000000000" pitchFamily="2" charset="2"/>
              <a:buChar char="q"/>
            </a:pPr>
            <a:endParaRPr lang="en-GB"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898023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9060"/>
            <a:ext cx="8770776" cy="1102859"/>
          </a:xfrm>
        </p:spPr>
        <p:txBody>
          <a:bodyPr/>
          <a:lstStyle/>
          <a:p>
            <a:r>
              <a:rPr lang="en-GB" dirty="0"/>
              <a:t>Introduction to the VIC Model</a:t>
            </a:r>
          </a:p>
        </p:txBody>
      </p:sp>
      <p:sp>
        <p:nvSpPr>
          <p:cNvPr id="5" name="Content Placeholder 2">
            <a:extLst>
              <a:ext uri="{FF2B5EF4-FFF2-40B4-BE49-F238E27FC236}">
                <a16:creationId xmlns:a16="http://schemas.microsoft.com/office/drawing/2014/main" id="{04F76AC9-4024-4B1F-8787-CFCC40CCAAD1}"/>
              </a:ext>
            </a:extLst>
          </p:cNvPr>
          <p:cNvSpPr txBox="1">
            <a:spLocks/>
          </p:cNvSpPr>
          <p:nvPr/>
        </p:nvSpPr>
        <p:spPr bwMode="auto">
          <a:xfrm>
            <a:off x="219659" y="1043800"/>
            <a:ext cx="7033442" cy="543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400" kern="1200">
                <a:solidFill>
                  <a:schemeClr val="tx1"/>
                </a:solidFill>
                <a:latin typeface="Times New Roman" panose="02020603050405020304" pitchFamily="18" charset="0"/>
                <a:ea typeface="+mn-ea"/>
                <a:cs typeface="Times New Roman" panose="02020603050405020304" pitchFamily="18" charset="0"/>
              </a:defRPr>
            </a:lvl1pPr>
            <a:lvl2pPr marL="742950" indent="-285750" algn="l" rtl="0" eaLnBrk="1" fontAlgn="base" hangingPunct="1">
              <a:spcBef>
                <a:spcPct val="20000"/>
              </a:spcBef>
              <a:spcAft>
                <a:spcPct val="0"/>
              </a:spcAft>
              <a:buFont typeface="Arial" charset="0"/>
              <a:buChar char="–"/>
              <a:defRPr sz="20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rtl="0" eaLnBrk="1" fontAlgn="base" hangingPunct="1">
              <a:spcBef>
                <a:spcPct val="20000"/>
              </a:spcBef>
              <a:spcAft>
                <a:spcPct val="0"/>
              </a:spcAft>
              <a:buFont typeface="Arial" charset="0"/>
              <a:buChar char="•"/>
              <a:defRPr sz="18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rtl="0" eaLnBrk="1" fontAlgn="base" hangingPunct="1">
              <a:spcBef>
                <a:spcPct val="20000"/>
              </a:spcBef>
              <a:spcAft>
                <a:spcPct val="0"/>
              </a:spcAft>
              <a:buFont typeface="Arial" charset="0"/>
              <a:buChar char="–"/>
              <a:defRPr sz="16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rtl="0" eaLnBrk="1" fontAlgn="base" hangingPunct="1">
              <a:spcBef>
                <a:spcPct val="20000"/>
              </a:spcBef>
              <a:spcAft>
                <a:spcPct val="0"/>
              </a:spcAft>
              <a:buFont typeface="Arial" charset="0"/>
              <a:buChar char="»"/>
              <a:defRPr sz="16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algn="just">
              <a:buFont typeface="Wingdings" panose="05000000000000000000" pitchFamily="2" charset="2"/>
              <a:buChar char="q"/>
            </a:pPr>
            <a:r>
              <a:rPr lang="en-US" sz="2000" dirty="0">
                <a:latin typeface="+mn-lt"/>
              </a:rPr>
              <a:t>The Variable Infiltration Capacity Model</a:t>
            </a:r>
          </a:p>
          <a:p>
            <a:pPr algn="just">
              <a:buFont typeface="Wingdings" panose="05000000000000000000" pitchFamily="2" charset="2"/>
              <a:buChar char="q"/>
            </a:pPr>
            <a:endParaRPr lang="en-US" sz="2000" dirty="0">
              <a:latin typeface="+mn-lt"/>
            </a:endParaRPr>
          </a:p>
          <a:p>
            <a:pPr algn="just">
              <a:buFont typeface="Wingdings" panose="05000000000000000000" pitchFamily="2" charset="2"/>
              <a:buChar char="q"/>
            </a:pPr>
            <a:r>
              <a:rPr lang="en-US" sz="2000" dirty="0">
                <a:latin typeface="+mn-lt"/>
              </a:rPr>
              <a:t>A large-scale, semi-distributed hydrological model </a:t>
            </a:r>
            <a:r>
              <a:rPr lang="en-US" sz="2000" b="1" dirty="0">
                <a:latin typeface="+mn-lt"/>
              </a:rPr>
              <a:t>(Liang et al.1994)</a:t>
            </a:r>
            <a:endParaRPr lang="en-US" sz="2000" dirty="0">
              <a:latin typeface="+mn-lt"/>
            </a:endParaRPr>
          </a:p>
          <a:p>
            <a:pPr marL="0" indent="0" algn="just">
              <a:buNone/>
            </a:pPr>
            <a:endParaRPr lang="en-US" sz="2000" dirty="0">
              <a:latin typeface="+mn-lt"/>
            </a:endParaRPr>
          </a:p>
          <a:p>
            <a:pPr algn="just">
              <a:buFont typeface="Wingdings" panose="05000000000000000000" pitchFamily="2" charset="2"/>
              <a:buChar char="q"/>
            </a:pPr>
            <a:r>
              <a:rPr lang="en-US" sz="2000" b="1" dirty="0">
                <a:latin typeface="+mn-lt"/>
              </a:rPr>
              <a:t>Sub-grid heterogeneity </a:t>
            </a:r>
            <a:r>
              <a:rPr lang="en-US" sz="2000" dirty="0">
                <a:latin typeface="+mn-lt"/>
              </a:rPr>
              <a:t>(e.g. elevation, land cover) is handled via statistical distributions</a:t>
            </a:r>
          </a:p>
          <a:p>
            <a:pPr algn="just">
              <a:buFont typeface="Wingdings" panose="05000000000000000000" pitchFamily="2" charset="2"/>
              <a:buChar char="q"/>
            </a:pPr>
            <a:endParaRPr lang="en-US" sz="2000" dirty="0">
              <a:latin typeface="+mn-lt"/>
            </a:endParaRPr>
          </a:p>
          <a:p>
            <a:pPr algn="just">
              <a:buFont typeface="Wingdings" panose="05000000000000000000" pitchFamily="2" charset="2"/>
              <a:buChar char="q"/>
            </a:pPr>
            <a:r>
              <a:rPr lang="en-US" sz="2000" dirty="0">
                <a:latin typeface="+mn-lt"/>
              </a:rPr>
              <a:t>Developed for coupled Land Surface Model (LSM) – Global Circulation Model (GCM) simulations</a:t>
            </a:r>
          </a:p>
          <a:p>
            <a:pPr algn="just">
              <a:buFont typeface="Wingdings" panose="05000000000000000000" pitchFamily="2" charset="2"/>
              <a:buChar char="q"/>
            </a:pPr>
            <a:endParaRPr lang="en-US" sz="2000" dirty="0">
              <a:latin typeface="+mn-lt"/>
            </a:endParaRPr>
          </a:p>
          <a:p>
            <a:pPr algn="just">
              <a:buFont typeface="Wingdings" panose="05000000000000000000" pitchFamily="2" charset="2"/>
              <a:buChar char="q"/>
            </a:pPr>
            <a:r>
              <a:rPr lang="en-US" sz="2000" dirty="0">
                <a:latin typeface="+mn-lt"/>
              </a:rPr>
              <a:t>Open-source development</a:t>
            </a:r>
          </a:p>
          <a:p>
            <a:pPr marL="0" indent="0" algn="just">
              <a:buNone/>
            </a:pPr>
            <a:endParaRPr lang="en-US" sz="2000" dirty="0"/>
          </a:p>
          <a:p>
            <a:pPr algn="just">
              <a:buFont typeface="Wingdings" panose="05000000000000000000" pitchFamily="2" charset="2"/>
              <a:buChar char="Ø"/>
            </a:pPr>
            <a:endParaRPr lang="en-US" sz="2000" dirty="0"/>
          </a:p>
        </p:txBody>
      </p:sp>
      <p:pic>
        <p:nvPicPr>
          <p:cNvPr id="6" name="Picture 5">
            <a:extLst>
              <a:ext uri="{FF2B5EF4-FFF2-40B4-BE49-F238E27FC236}">
                <a16:creationId xmlns:a16="http://schemas.microsoft.com/office/drawing/2014/main" id="{E6ABE4F2-7FC9-4BC8-BAFD-2B749B421508}"/>
              </a:ext>
            </a:extLst>
          </p:cNvPr>
          <p:cNvPicPr>
            <a:picLocks noChangeAspect="1"/>
          </p:cNvPicPr>
          <p:nvPr/>
        </p:nvPicPr>
        <p:blipFill>
          <a:blip r:embed="rId2"/>
          <a:stretch>
            <a:fillRect/>
          </a:stretch>
        </p:blipFill>
        <p:spPr>
          <a:xfrm>
            <a:off x="7302377" y="1043799"/>
            <a:ext cx="4669963" cy="5175185"/>
          </a:xfrm>
          <a:prstGeom prst="rect">
            <a:avLst/>
          </a:prstGeom>
        </p:spPr>
      </p:pic>
      <p:sp>
        <p:nvSpPr>
          <p:cNvPr id="3" name="Date Placeholder 2">
            <a:extLst>
              <a:ext uri="{FF2B5EF4-FFF2-40B4-BE49-F238E27FC236}">
                <a16:creationId xmlns:a16="http://schemas.microsoft.com/office/drawing/2014/main" id="{B8C261C9-8EFA-4DD4-BD71-822683022DC8}"/>
              </a:ext>
            </a:extLst>
          </p:cNvPr>
          <p:cNvSpPr>
            <a:spLocks noGrp="1"/>
          </p:cNvSpPr>
          <p:nvPr>
            <p:ph type="dt" sz="half" idx="10"/>
          </p:nvPr>
        </p:nvSpPr>
        <p:spPr/>
        <p:txBody>
          <a:bodyPr/>
          <a:lstStyle/>
          <a:p>
            <a:fld id="{0F201E41-5D90-4911-8610-212CE7CE5DCC}" type="datetime1">
              <a:rPr lang="en-GB" smtClean="0"/>
              <a:t>12/04/2024</a:t>
            </a:fld>
            <a:endParaRPr lang="en-GB" dirty="0"/>
          </a:p>
        </p:txBody>
      </p:sp>
      <p:sp>
        <p:nvSpPr>
          <p:cNvPr id="4" name="Slide Number Placeholder 3">
            <a:extLst>
              <a:ext uri="{FF2B5EF4-FFF2-40B4-BE49-F238E27FC236}">
                <a16:creationId xmlns:a16="http://schemas.microsoft.com/office/drawing/2014/main" id="{75896448-1BF4-47AF-B527-D0E1AC9CA6C1}"/>
              </a:ext>
            </a:extLst>
          </p:cNvPr>
          <p:cNvSpPr>
            <a:spLocks noGrp="1"/>
          </p:cNvSpPr>
          <p:nvPr>
            <p:ph type="sldNum" sz="quarter" idx="12"/>
          </p:nvPr>
        </p:nvSpPr>
        <p:spPr/>
        <p:txBody>
          <a:bodyPr/>
          <a:lstStyle/>
          <a:p>
            <a:fld id="{DBD7FD6D-DAF0-4A2C-B5D2-D74FBE0EF259}" type="slidenum">
              <a:rPr lang="en-GB" smtClean="0"/>
              <a:pPr/>
              <a:t>7</a:t>
            </a:fld>
            <a:endParaRPr lang="en-GB" dirty="0"/>
          </a:p>
        </p:txBody>
      </p:sp>
    </p:spTree>
    <p:extLst>
      <p:ext uri="{BB962C8B-B14F-4D97-AF65-F5344CB8AC3E}">
        <p14:creationId xmlns:p14="http://schemas.microsoft.com/office/powerpoint/2010/main" val="1980762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79" y="-72538"/>
            <a:ext cx="8770776" cy="1102859"/>
          </a:xfrm>
        </p:spPr>
        <p:txBody>
          <a:bodyPr/>
          <a:lstStyle/>
          <a:p>
            <a:r>
              <a:rPr lang="en-GB" dirty="0"/>
              <a:t>Workflow of the VIC Model</a:t>
            </a:r>
          </a:p>
        </p:txBody>
      </p:sp>
      <p:pic>
        <p:nvPicPr>
          <p:cNvPr id="7" name="Picture 6">
            <a:extLst>
              <a:ext uri="{FF2B5EF4-FFF2-40B4-BE49-F238E27FC236}">
                <a16:creationId xmlns:a16="http://schemas.microsoft.com/office/drawing/2014/main" id="{002D6F76-A283-4BD7-9F8B-D142D2A7BC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3458" y="1386129"/>
            <a:ext cx="11566481" cy="3588994"/>
          </a:xfrm>
          <a:prstGeom prst="rect">
            <a:avLst/>
          </a:prstGeom>
        </p:spPr>
      </p:pic>
      <p:sp>
        <p:nvSpPr>
          <p:cNvPr id="8" name="TextBox 7">
            <a:extLst>
              <a:ext uri="{FF2B5EF4-FFF2-40B4-BE49-F238E27FC236}">
                <a16:creationId xmlns:a16="http://schemas.microsoft.com/office/drawing/2014/main" id="{B2412FE4-75D0-4E91-AD55-11690166B639}"/>
              </a:ext>
            </a:extLst>
          </p:cNvPr>
          <p:cNvSpPr txBox="1"/>
          <p:nvPr/>
        </p:nvSpPr>
        <p:spPr>
          <a:xfrm>
            <a:off x="912934" y="5322946"/>
            <a:ext cx="10366131" cy="830997"/>
          </a:xfrm>
          <a:prstGeom prst="rect">
            <a:avLst/>
          </a:prstGeom>
          <a:solidFill>
            <a:schemeClr val="accent1">
              <a:lumMod val="20000"/>
              <a:lumOff val="80000"/>
            </a:schemeClr>
          </a:solidFill>
        </p:spPr>
        <p:txBody>
          <a:bodyPr wrap="square" rtlCol="0">
            <a:spAutoFit/>
          </a:bodyPr>
          <a:lstStyle/>
          <a:p>
            <a:pPr algn="just" eaLnBrk="1" hangingPunct="1">
              <a:spcBef>
                <a:spcPct val="20000"/>
              </a:spcBef>
            </a:pPr>
            <a:r>
              <a:rPr lang="en-US" sz="2800" dirty="0">
                <a:solidFill>
                  <a:srgbClr val="0000CC"/>
                </a:solidFill>
                <a:cs typeface="Times New Roman" panose="02020603050405020304" pitchFamily="18" charset="0"/>
              </a:rPr>
              <a:t>Note: </a:t>
            </a:r>
            <a:r>
              <a:rPr lang="en-US" sz="2000" dirty="0">
                <a:cs typeface="Times New Roman" panose="02020603050405020304" pitchFamily="18" charset="0"/>
              </a:rPr>
              <a:t>The VIC model has been developed for use on Linux platforms and requires pre-processing of input data in an ASCII format at each grid level: </a:t>
            </a:r>
            <a:r>
              <a:rPr lang="en-US" sz="2000" b="1" dirty="0">
                <a:cs typeface="Times New Roman" panose="02020603050405020304" pitchFamily="18" charset="0"/>
              </a:rPr>
              <a:t>a time consuming process</a:t>
            </a:r>
          </a:p>
        </p:txBody>
      </p:sp>
      <p:sp>
        <p:nvSpPr>
          <p:cNvPr id="3" name="Date Placeholder 2">
            <a:extLst>
              <a:ext uri="{FF2B5EF4-FFF2-40B4-BE49-F238E27FC236}">
                <a16:creationId xmlns:a16="http://schemas.microsoft.com/office/drawing/2014/main" id="{E1351C17-6D2C-4150-AE36-91B148D51E4C}"/>
              </a:ext>
            </a:extLst>
          </p:cNvPr>
          <p:cNvSpPr>
            <a:spLocks noGrp="1"/>
          </p:cNvSpPr>
          <p:nvPr>
            <p:ph type="dt" sz="half" idx="10"/>
          </p:nvPr>
        </p:nvSpPr>
        <p:spPr/>
        <p:txBody>
          <a:bodyPr/>
          <a:lstStyle/>
          <a:p>
            <a:fld id="{BE5E2CA8-AB5F-4AE0-8A6E-523485EBDB8B}" type="datetime1">
              <a:rPr lang="en-GB" smtClean="0"/>
              <a:t>12/04/2024</a:t>
            </a:fld>
            <a:endParaRPr lang="en-GB" dirty="0"/>
          </a:p>
        </p:txBody>
      </p:sp>
      <p:sp>
        <p:nvSpPr>
          <p:cNvPr id="4" name="Slide Number Placeholder 3">
            <a:extLst>
              <a:ext uri="{FF2B5EF4-FFF2-40B4-BE49-F238E27FC236}">
                <a16:creationId xmlns:a16="http://schemas.microsoft.com/office/drawing/2014/main" id="{6E796CDF-D680-4D9C-8629-022FC44A5DC5}"/>
              </a:ext>
            </a:extLst>
          </p:cNvPr>
          <p:cNvSpPr>
            <a:spLocks noGrp="1"/>
          </p:cNvSpPr>
          <p:nvPr>
            <p:ph type="sldNum" sz="quarter" idx="12"/>
          </p:nvPr>
        </p:nvSpPr>
        <p:spPr/>
        <p:txBody>
          <a:bodyPr/>
          <a:lstStyle/>
          <a:p>
            <a:fld id="{DBD7FD6D-DAF0-4A2C-B5D2-D74FBE0EF259}" type="slidenum">
              <a:rPr lang="en-GB" smtClean="0"/>
              <a:pPr/>
              <a:t>8</a:t>
            </a:fld>
            <a:endParaRPr lang="en-GB" dirty="0"/>
          </a:p>
        </p:txBody>
      </p:sp>
    </p:spTree>
    <p:extLst>
      <p:ext uri="{BB962C8B-B14F-4D97-AF65-F5344CB8AC3E}">
        <p14:creationId xmlns:p14="http://schemas.microsoft.com/office/powerpoint/2010/main" val="34161956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19537"/>
            <a:ext cx="8770776" cy="1102859"/>
          </a:xfrm>
        </p:spPr>
        <p:txBody>
          <a:bodyPr>
            <a:normAutofit fontScale="90000"/>
          </a:bodyPr>
          <a:lstStyle/>
          <a:p>
            <a:r>
              <a:rPr lang="en-GB" dirty="0"/>
              <a:t>Need to Improve VIC Calibration Process?</a:t>
            </a:r>
          </a:p>
        </p:txBody>
      </p:sp>
      <p:sp>
        <p:nvSpPr>
          <p:cNvPr id="4" name="TextBox 3">
            <a:extLst>
              <a:ext uri="{FF2B5EF4-FFF2-40B4-BE49-F238E27FC236}">
                <a16:creationId xmlns:a16="http://schemas.microsoft.com/office/drawing/2014/main" id="{816048B5-3B58-4462-BB77-216C495E9FBA}"/>
              </a:ext>
            </a:extLst>
          </p:cNvPr>
          <p:cNvSpPr txBox="1"/>
          <p:nvPr/>
        </p:nvSpPr>
        <p:spPr>
          <a:xfrm>
            <a:off x="491706" y="1190444"/>
            <a:ext cx="11438626" cy="4304582"/>
          </a:xfrm>
          <a:prstGeom prst="rect">
            <a:avLst/>
          </a:prstGeom>
          <a:noFill/>
        </p:spPr>
        <p:txBody>
          <a:bodyPr wrap="square" rtlCol="0">
            <a:spAutoFit/>
          </a:bodyPr>
          <a:lstStyle/>
          <a:p>
            <a:pPr marL="342900" indent="-342900">
              <a:buFont typeface="Wingdings" panose="05000000000000000000" pitchFamily="2" charset="2"/>
              <a:buChar char="q"/>
            </a:pPr>
            <a:r>
              <a:rPr lang="en-US" sz="2200" b="1" dirty="0">
                <a:cs typeface="Times New Roman" panose="02020603050405020304" pitchFamily="18" charset="0"/>
              </a:rPr>
              <a:t>Manual Calibration (</a:t>
            </a:r>
            <a:r>
              <a:rPr lang="en-US" sz="2200" dirty="0" err="1">
                <a:cs typeface="Times New Roman" panose="02020603050405020304" pitchFamily="18" charset="0"/>
              </a:rPr>
              <a:t>Hengade</a:t>
            </a:r>
            <a:r>
              <a:rPr lang="en-US" sz="2200" dirty="0">
                <a:cs typeface="Times New Roman" panose="02020603050405020304" pitchFamily="18" charset="0"/>
              </a:rPr>
              <a:t> et al. 2018;Shah and Mishra 2016; Mishra et al. 2020)</a:t>
            </a:r>
            <a:endParaRPr lang="en-US" sz="2200" b="1" dirty="0">
              <a:cs typeface="Times New Roman" panose="02020603050405020304" pitchFamily="18" charset="0"/>
            </a:endParaRPr>
          </a:p>
          <a:p>
            <a:pPr marL="800100" lvl="1" indent="-342900">
              <a:buFont typeface="Wingdings" panose="05000000000000000000" pitchFamily="2" charset="2"/>
              <a:buChar char="ü"/>
            </a:pPr>
            <a:r>
              <a:rPr lang="en-US" sz="2200" dirty="0">
                <a:cs typeface="Times New Roman" panose="02020603050405020304" pitchFamily="18" charset="0"/>
              </a:rPr>
              <a:t>Time-consuming</a:t>
            </a:r>
          </a:p>
          <a:p>
            <a:pPr marL="800100" lvl="1" indent="-342900">
              <a:buFont typeface="Wingdings" panose="05000000000000000000" pitchFamily="2" charset="2"/>
              <a:buChar char="ü"/>
            </a:pPr>
            <a:r>
              <a:rPr lang="en-US" sz="2200" dirty="0">
                <a:cs typeface="Times New Roman" panose="02020603050405020304" pitchFamily="18" charset="0"/>
              </a:rPr>
              <a:t>Subjectivity</a:t>
            </a:r>
          </a:p>
          <a:p>
            <a:pPr marL="800100" lvl="1" indent="-342900">
              <a:buFont typeface="Wingdings" panose="05000000000000000000" pitchFamily="2" charset="2"/>
              <a:buChar char="ü"/>
            </a:pPr>
            <a:endParaRPr lang="en-US" sz="2200" dirty="0">
              <a:cs typeface="Times New Roman" panose="02020603050405020304" pitchFamily="18" charset="0"/>
            </a:endParaRPr>
          </a:p>
          <a:p>
            <a:pPr marL="342900" lvl="1" indent="-342900">
              <a:buFont typeface="Wingdings" panose="05000000000000000000" pitchFamily="2" charset="2"/>
              <a:buChar char="q"/>
            </a:pPr>
            <a:r>
              <a:rPr lang="en-US" sz="2200" b="1" dirty="0">
                <a:cs typeface="Times New Roman" panose="02020603050405020304" pitchFamily="18" charset="0"/>
              </a:rPr>
              <a:t>Automatic optimization algorithms (Downhill simplex method, Genetic algorithm)</a:t>
            </a:r>
          </a:p>
          <a:p>
            <a:pPr marL="800100" lvl="2" indent="-342900">
              <a:buFont typeface="Wingdings" panose="05000000000000000000" pitchFamily="2" charset="2"/>
              <a:buChar char="ü"/>
            </a:pPr>
            <a:r>
              <a:rPr lang="en-US" sz="2200" i="1" dirty="0">
                <a:cs typeface="Times New Roman" panose="02020603050405020304" pitchFamily="18" charset="0"/>
              </a:rPr>
              <a:t>Poor parametrization: </a:t>
            </a:r>
            <a:r>
              <a:rPr lang="en-US" sz="2200" dirty="0">
                <a:cs typeface="Times New Roman" panose="02020603050405020304" pitchFamily="18" charset="0"/>
              </a:rPr>
              <a:t>unable to handle high dimensionality </a:t>
            </a:r>
          </a:p>
          <a:p>
            <a:pPr marL="800100" lvl="2" indent="-342900">
              <a:buFont typeface="Wingdings" panose="05000000000000000000" pitchFamily="2" charset="2"/>
              <a:buChar char="ü"/>
            </a:pPr>
            <a:r>
              <a:rPr lang="en-US" sz="2200" i="1" dirty="0">
                <a:cs typeface="Times New Roman" panose="02020603050405020304" pitchFamily="18" charset="0"/>
              </a:rPr>
              <a:t>Computationally inefficient: </a:t>
            </a:r>
            <a:r>
              <a:rPr lang="en-US" sz="2200" dirty="0">
                <a:cs typeface="Times New Roman" panose="02020603050405020304" pitchFamily="18" charset="0"/>
              </a:rPr>
              <a:t>large number of model runs required</a:t>
            </a:r>
          </a:p>
          <a:p>
            <a:pPr marL="800100" lvl="2" indent="-342900">
              <a:buFont typeface="Wingdings" panose="05000000000000000000" pitchFamily="2" charset="2"/>
              <a:buChar char="ü"/>
            </a:pPr>
            <a:r>
              <a:rPr lang="en-US" sz="2200" i="1" dirty="0">
                <a:cs typeface="Times New Roman" panose="02020603050405020304" pitchFamily="18" charset="0"/>
              </a:rPr>
              <a:t>Equifinality: </a:t>
            </a:r>
            <a:r>
              <a:rPr lang="en-US" sz="2200" dirty="0">
                <a:cs typeface="Times New Roman" panose="02020603050405020304" pitchFamily="18" charset="0"/>
              </a:rPr>
              <a:t>various parameter sets reproducing identical output </a:t>
            </a:r>
          </a:p>
          <a:p>
            <a:pPr marL="800100" lvl="2" indent="-342900">
              <a:buFont typeface="Wingdings" panose="05000000000000000000" pitchFamily="2" charset="2"/>
              <a:buChar char="ü"/>
            </a:pPr>
            <a:endParaRPr lang="en-US" sz="2200" dirty="0">
              <a:cs typeface="Times New Roman" panose="02020603050405020304" pitchFamily="18" charset="0"/>
            </a:endParaRPr>
          </a:p>
          <a:p>
            <a:pPr marL="800100" lvl="2" indent="-342900">
              <a:buFont typeface="Wingdings" panose="05000000000000000000" pitchFamily="2" charset="2"/>
              <a:buChar char="ü"/>
            </a:pPr>
            <a:endParaRPr lang="en-US" sz="2200" dirty="0">
              <a:cs typeface="Times New Roman" panose="02020603050405020304" pitchFamily="18" charset="0"/>
            </a:endParaRPr>
          </a:p>
          <a:p>
            <a:pPr marL="342900" lvl="2" indent="-342900" algn="just">
              <a:buFont typeface="Wingdings" panose="05000000000000000000" pitchFamily="2" charset="2"/>
              <a:buChar char="q"/>
            </a:pPr>
            <a:r>
              <a:rPr lang="en-US" sz="2200" dirty="0">
                <a:cs typeface="Times New Roman" panose="02020603050405020304" pitchFamily="18" charset="0"/>
              </a:rPr>
              <a:t> Need of an automatic calibration framework providing more realistic model parameter estimates and is computationally more efficient</a:t>
            </a:r>
          </a:p>
        </p:txBody>
      </p:sp>
      <p:sp>
        <p:nvSpPr>
          <p:cNvPr id="3" name="Date Placeholder 2">
            <a:extLst>
              <a:ext uri="{FF2B5EF4-FFF2-40B4-BE49-F238E27FC236}">
                <a16:creationId xmlns:a16="http://schemas.microsoft.com/office/drawing/2014/main" id="{24692764-2A2C-47A2-B640-FC77D289F9B5}"/>
              </a:ext>
            </a:extLst>
          </p:cNvPr>
          <p:cNvSpPr>
            <a:spLocks noGrp="1"/>
          </p:cNvSpPr>
          <p:nvPr>
            <p:ph type="dt" sz="half" idx="10"/>
          </p:nvPr>
        </p:nvSpPr>
        <p:spPr/>
        <p:txBody>
          <a:bodyPr/>
          <a:lstStyle/>
          <a:p>
            <a:fld id="{98D9354E-6DCA-4662-989D-3E170BF95098}" type="datetime1">
              <a:rPr lang="en-GB" smtClean="0"/>
              <a:t>12/04/2024</a:t>
            </a:fld>
            <a:endParaRPr lang="en-GB" dirty="0"/>
          </a:p>
        </p:txBody>
      </p:sp>
      <p:sp>
        <p:nvSpPr>
          <p:cNvPr id="5" name="Slide Number Placeholder 4">
            <a:extLst>
              <a:ext uri="{FF2B5EF4-FFF2-40B4-BE49-F238E27FC236}">
                <a16:creationId xmlns:a16="http://schemas.microsoft.com/office/drawing/2014/main" id="{153871F1-029D-451C-8B96-1A962A08374F}"/>
              </a:ext>
            </a:extLst>
          </p:cNvPr>
          <p:cNvSpPr>
            <a:spLocks noGrp="1"/>
          </p:cNvSpPr>
          <p:nvPr>
            <p:ph type="sldNum" sz="quarter" idx="12"/>
          </p:nvPr>
        </p:nvSpPr>
        <p:spPr/>
        <p:txBody>
          <a:bodyPr/>
          <a:lstStyle/>
          <a:p>
            <a:fld id="{DBD7FD6D-DAF0-4A2C-B5D2-D74FBE0EF259}" type="slidenum">
              <a:rPr lang="en-GB" smtClean="0"/>
              <a:pPr/>
              <a:t>9</a:t>
            </a:fld>
            <a:endParaRPr lang="en-GB" dirty="0"/>
          </a:p>
        </p:txBody>
      </p:sp>
    </p:spTree>
    <p:extLst>
      <p:ext uri="{BB962C8B-B14F-4D97-AF65-F5344CB8AC3E}">
        <p14:creationId xmlns:p14="http://schemas.microsoft.com/office/powerpoint/2010/main" val="24817523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2fa942-b6ba-41da-b142-33411417897e">
      <Terms xmlns="http://schemas.microsoft.com/office/infopath/2007/PartnerControls"/>
    </lcf76f155ced4ddcb4097134ff3c332f>
    <TaxCatchAll xmlns="421fcdff-5318-40ea-9851-d8a6c7e04e5b"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A782932D238B1E46B94ACDFF123D9B67" ma:contentTypeVersion="13" ma:contentTypeDescription="Create a new document." ma:contentTypeScope="" ma:versionID="d9b2830709bf9e6f51ae8b1617d35213">
  <xsd:schema xmlns:xsd="http://www.w3.org/2001/XMLSchema" xmlns:xs="http://www.w3.org/2001/XMLSchema" xmlns:p="http://schemas.microsoft.com/office/2006/metadata/properties" xmlns:ns2="f12fa942-b6ba-41da-b142-33411417897e" xmlns:ns3="421fcdff-5318-40ea-9851-d8a6c7e04e5b" targetNamespace="http://schemas.microsoft.com/office/2006/metadata/properties" ma:root="true" ma:fieldsID="36ebc2ff0038b33a34367f672c60d3c3" ns2:_="" ns3:_="">
    <xsd:import namespace="f12fa942-b6ba-41da-b142-33411417897e"/>
    <xsd:import namespace="421fcdff-5318-40ea-9851-d8a6c7e04e5b"/>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LengthInSeconds"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12fa942-b6ba-41da-b142-33411417897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27a82321-f9b7-40e5-b493-b165275bbc9f"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1fcdff-5318-40ea-9851-d8a6c7e04e5b"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4e32de11-3bfd-4b21-b2f7-55cc06ae84ad}" ma:internalName="TaxCatchAll" ma:showField="CatchAllData" ma:web="421fcdff-5318-40ea-9851-d8a6c7e04e5b">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CEFB858-714B-489F-8077-DBB3C08DA579}">
  <ds:schemaRefs>
    <ds:schemaRef ds:uri="http://purl.org/dc/terms/"/>
    <ds:schemaRef ds:uri="http://schemas.microsoft.com/office/2006/documentManagement/types"/>
    <ds:schemaRef ds:uri="421fcdff-5318-40ea-9851-d8a6c7e04e5b"/>
    <ds:schemaRef ds:uri="http://schemas.openxmlformats.org/package/2006/metadata/core-properties"/>
    <ds:schemaRef ds:uri="http://schemas.microsoft.com/office/infopath/2007/PartnerControls"/>
    <ds:schemaRef ds:uri="http://purl.org/dc/elements/1.1/"/>
    <ds:schemaRef ds:uri="http://schemas.microsoft.com/office/2006/metadata/properties"/>
    <ds:schemaRef ds:uri="f12fa942-b6ba-41da-b142-33411417897e"/>
    <ds:schemaRef ds:uri="http://www.w3.org/XML/1998/namespace"/>
    <ds:schemaRef ds:uri="http://purl.org/dc/dcmitype/"/>
  </ds:schemaRefs>
</ds:datastoreItem>
</file>

<file path=customXml/itemProps2.xml><?xml version="1.0" encoding="utf-8"?>
<ds:datastoreItem xmlns:ds="http://schemas.openxmlformats.org/officeDocument/2006/customXml" ds:itemID="{77BD882F-97F8-4B0A-B686-552233273378}">
  <ds:schemaRefs>
    <ds:schemaRef ds:uri="http://schemas.microsoft.com/sharepoint/v3/contenttype/forms"/>
  </ds:schemaRefs>
</ds:datastoreItem>
</file>

<file path=customXml/itemProps3.xml><?xml version="1.0" encoding="utf-8"?>
<ds:datastoreItem xmlns:ds="http://schemas.openxmlformats.org/officeDocument/2006/customXml" ds:itemID="{C011CAD9-75D6-4BDD-9E35-E98C077559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12fa942-b6ba-41da-b142-33411417897e"/>
    <ds:schemaRef ds:uri="421fcdff-5318-40ea-9851-d8a6c7e04e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1692</TotalTime>
  <Words>1479</Words>
  <Application>Microsoft Macintosh PowerPoint</Application>
  <PresentationFormat>Widescreen</PresentationFormat>
  <Paragraphs>391</Paragraphs>
  <Slides>21</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Berlin Sans FB Demi</vt:lpstr>
      <vt:lpstr>Calibri</vt:lpstr>
      <vt:lpstr>Calibri Light</vt:lpstr>
      <vt:lpstr>Times New Roman</vt:lpstr>
      <vt:lpstr>Ubuntu</vt:lpstr>
      <vt:lpstr>Wingdings</vt:lpstr>
      <vt:lpstr>Office Theme</vt:lpstr>
      <vt:lpstr>PowerPoint Presentation</vt:lpstr>
      <vt:lpstr>Background</vt:lpstr>
      <vt:lpstr>Water-Energy-Food Nexus</vt:lpstr>
      <vt:lpstr>Water-Energy Nexus</vt:lpstr>
      <vt:lpstr>Introduction</vt:lpstr>
      <vt:lpstr>Godavari River Basin (GRB)</vt:lpstr>
      <vt:lpstr>Introduction to the VIC Model</vt:lpstr>
      <vt:lpstr>Workflow of the VIC Model</vt:lpstr>
      <vt:lpstr>Need to Improve VIC Calibration Process?</vt:lpstr>
      <vt:lpstr>Calibration Framework </vt:lpstr>
      <vt:lpstr>Datasets</vt:lpstr>
      <vt:lpstr>Methodological Framework </vt:lpstr>
      <vt:lpstr>El Niño Years</vt:lpstr>
      <vt:lpstr>Model Performance </vt:lpstr>
      <vt:lpstr>GIS Analysis for Head Assessment</vt:lpstr>
      <vt:lpstr>Selected Run-of-river Small Hydropower Sites</vt:lpstr>
      <vt:lpstr>El Niño Impacts</vt:lpstr>
      <vt:lpstr>Resilient Hydropower Sites during El Niño</vt:lpstr>
      <vt:lpstr>Conclusions</vt:lpstr>
      <vt:lpstr>Acknowledgement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Illia Volkhin</dc:creator>
  <cp:lastModifiedBy>Kasiviswanathan Kasiviswanathan</cp:lastModifiedBy>
  <cp:revision>129</cp:revision>
  <dcterms:created xsi:type="dcterms:W3CDTF">2023-04-20T11:44:40Z</dcterms:created>
  <dcterms:modified xsi:type="dcterms:W3CDTF">2024-04-12T06:09:31Z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0x010100A782932D238B1E46B94ACDFF123D9B67</vt:lpwstr>
  </property>
</Properties>
</file>