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Lst>
  <p:sldSz cx="43891200" cy="3291840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34" autoAdjust="0"/>
    <p:restoredTop sz="93741" autoAdjust="0"/>
  </p:normalViewPr>
  <p:slideViewPr>
    <p:cSldViewPr snapToGrid="0">
      <p:cViewPr>
        <p:scale>
          <a:sx n="22" d="100"/>
          <a:sy n="22" d="100"/>
        </p:scale>
        <p:origin x="460" y="-564"/>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Slide">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2194560" y="1313280"/>
            <a:ext cx="39501720" cy="5496840"/>
          </a:xfrm>
          <a:prstGeom prst="rect">
            <a:avLst/>
          </a:prstGeom>
        </p:spPr>
        <p:txBody>
          <a:bodyPr lIns="0" tIns="0" rIns="0" bIns="0" anchor="ctr">
            <a:noAutofit/>
          </a:bodyPr>
          <a:lstStyle/>
          <a:p>
            <a:endParaRPr lang="en-US" sz="8700" b="0" strike="noStrike" spc="-1">
              <a:solidFill>
                <a:srgbClr val="000000"/>
              </a:solidFill>
              <a:latin typeface="Calibri"/>
            </a:endParaRPr>
          </a:p>
        </p:txBody>
      </p:sp>
      <p:sp>
        <p:nvSpPr>
          <p:cNvPr id="26" name="PlaceHolder 2"/>
          <p:cNvSpPr>
            <a:spLocks noGrp="1"/>
          </p:cNvSpPr>
          <p:nvPr>
            <p:ph type="body"/>
          </p:nvPr>
        </p:nvSpPr>
        <p:spPr>
          <a:xfrm>
            <a:off x="2194560" y="7702560"/>
            <a:ext cx="39501720" cy="9106920"/>
          </a:xfrm>
          <a:prstGeom prst="rect">
            <a:avLst/>
          </a:prstGeom>
        </p:spPr>
        <p:txBody>
          <a:bodyPr lIns="0" tIns="0" rIns="0" bIns="0">
            <a:normAutofit/>
          </a:bodyPr>
          <a:lstStyle/>
          <a:p>
            <a:endParaRPr lang="en-US" sz="15400" b="0" strike="noStrike" spc="-1">
              <a:solidFill>
                <a:srgbClr val="000000"/>
              </a:solidFill>
              <a:latin typeface="Calibri"/>
            </a:endParaRPr>
          </a:p>
        </p:txBody>
      </p:sp>
      <p:sp>
        <p:nvSpPr>
          <p:cNvPr id="27" name="PlaceHolder 3"/>
          <p:cNvSpPr>
            <a:spLocks noGrp="1"/>
          </p:cNvSpPr>
          <p:nvPr>
            <p:ph type="body"/>
          </p:nvPr>
        </p:nvSpPr>
        <p:spPr>
          <a:xfrm>
            <a:off x="2194560" y="17674920"/>
            <a:ext cx="39501720" cy="9106920"/>
          </a:xfrm>
          <a:prstGeom prst="rect">
            <a:avLst/>
          </a:prstGeom>
        </p:spPr>
        <p:txBody>
          <a:bodyPr lIns="0" tIns="0" rIns="0" bIns="0">
            <a:normAutofit/>
          </a:bodyPr>
          <a:lstStyle/>
          <a:p>
            <a:endParaRPr lang="en-US" sz="154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2194560" y="1313280"/>
            <a:ext cx="39501720" cy="5496840"/>
          </a:xfrm>
          <a:prstGeom prst="rect">
            <a:avLst/>
          </a:prstGeom>
        </p:spPr>
        <p:txBody>
          <a:bodyPr lIns="0" tIns="0" rIns="0" bIns="0" anchor="ctr">
            <a:noAutofit/>
          </a:bodyPr>
          <a:lstStyle/>
          <a:p>
            <a:endParaRPr lang="en-US" sz="8700" b="0" strike="noStrike" spc="-1">
              <a:solidFill>
                <a:srgbClr val="000000"/>
              </a:solidFill>
              <a:latin typeface="Calibri"/>
            </a:endParaRPr>
          </a:p>
        </p:txBody>
      </p:sp>
      <p:sp>
        <p:nvSpPr>
          <p:cNvPr id="29" name="PlaceHolder 2"/>
          <p:cNvSpPr>
            <a:spLocks noGrp="1"/>
          </p:cNvSpPr>
          <p:nvPr>
            <p:ph type="body"/>
          </p:nvPr>
        </p:nvSpPr>
        <p:spPr>
          <a:xfrm>
            <a:off x="2194560" y="7702560"/>
            <a:ext cx="19276560" cy="9106920"/>
          </a:xfrm>
          <a:prstGeom prst="rect">
            <a:avLst/>
          </a:prstGeom>
        </p:spPr>
        <p:txBody>
          <a:bodyPr lIns="0" tIns="0" rIns="0" bIns="0">
            <a:normAutofit/>
          </a:bodyPr>
          <a:lstStyle/>
          <a:p>
            <a:endParaRPr lang="en-US" sz="15400" b="0" strike="noStrike" spc="-1">
              <a:solidFill>
                <a:srgbClr val="000000"/>
              </a:solidFill>
              <a:latin typeface="Calibri"/>
            </a:endParaRPr>
          </a:p>
        </p:txBody>
      </p:sp>
      <p:sp>
        <p:nvSpPr>
          <p:cNvPr id="30" name="PlaceHolder 3"/>
          <p:cNvSpPr>
            <a:spLocks noGrp="1"/>
          </p:cNvSpPr>
          <p:nvPr>
            <p:ph type="body"/>
          </p:nvPr>
        </p:nvSpPr>
        <p:spPr>
          <a:xfrm>
            <a:off x="22435200" y="7702560"/>
            <a:ext cx="19276560" cy="9106920"/>
          </a:xfrm>
          <a:prstGeom prst="rect">
            <a:avLst/>
          </a:prstGeom>
        </p:spPr>
        <p:txBody>
          <a:bodyPr lIns="0" tIns="0" rIns="0" bIns="0">
            <a:normAutofit/>
          </a:bodyPr>
          <a:lstStyle/>
          <a:p>
            <a:endParaRPr lang="en-US" sz="15400" b="0" strike="noStrike" spc="-1">
              <a:solidFill>
                <a:srgbClr val="000000"/>
              </a:solidFill>
              <a:latin typeface="Calibri"/>
            </a:endParaRPr>
          </a:p>
        </p:txBody>
      </p:sp>
      <p:sp>
        <p:nvSpPr>
          <p:cNvPr id="31" name="PlaceHolder 4"/>
          <p:cNvSpPr>
            <a:spLocks noGrp="1"/>
          </p:cNvSpPr>
          <p:nvPr>
            <p:ph type="body"/>
          </p:nvPr>
        </p:nvSpPr>
        <p:spPr>
          <a:xfrm>
            <a:off x="2194560" y="17674920"/>
            <a:ext cx="19276560" cy="9106920"/>
          </a:xfrm>
          <a:prstGeom prst="rect">
            <a:avLst/>
          </a:prstGeom>
        </p:spPr>
        <p:txBody>
          <a:bodyPr lIns="0" tIns="0" rIns="0" bIns="0">
            <a:normAutofit/>
          </a:bodyPr>
          <a:lstStyle/>
          <a:p>
            <a:endParaRPr lang="en-US" sz="15400" b="0" strike="noStrike" spc="-1">
              <a:solidFill>
                <a:srgbClr val="000000"/>
              </a:solidFill>
              <a:latin typeface="Calibri"/>
            </a:endParaRPr>
          </a:p>
        </p:txBody>
      </p:sp>
      <p:sp>
        <p:nvSpPr>
          <p:cNvPr id="32" name="PlaceHolder 5"/>
          <p:cNvSpPr>
            <a:spLocks noGrp="1"/>
          </p:cNvSpPr>
          <p:nvPr>
            <p:ph type="body"/>
          </p:nvPr>
        </p:nvSpPr>
        <p:spPr>
          <a:xfrm>
            <a:off x="22435200" y="17674920"/>
            <a:ext cx="19276560" cy="9106920"/>
          </a:xfrm>
          <a:prstGeom prst="rect">
            <a:avLst/>
          </a:prstGeom>
        </p:spPr>
        <p:txBody>
          <a:bodyPr lIns="0" tIns="0" rIns="0" bIns="0">
            <a:normAutofit/>
          </a:bodyPr>
          <a:lstStyle/>
          <a:p>
            <a:endParaRPr lang="en-US" sz="154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2194560" y="1313280"/>
            <a:ext cx="39501720" cy="5496840"/>
          </a:xfrm>
          <a:prstGeom prst="rect">
            <a:avLst/>
          </a:prstGeom>
        </p:spPr>
        <p:txBody>
          <a:bodyPr lIns="0" tIns="0" rIns="0" bIns="0" anchor="ctr">
            <a:noAutofit/>
          </a:bodyPr>
          <a:lstStyle/>
          <a:p>
            <a:endParaRPr lang="en-US" sz="8700" b="0" strike="noStrike" spc="-1">
              <a:solidFill>
                <a:srgbClr val="000000"/>
              </a:solidFill>
              <a:latin typeface="Calibri"/>
            </a:endParaRPr>
          </a:p>
        </p:txBody>
      </p:sp>
      <p:sp>
        <p:nvSpPr>
          <p:cNvPr id="34" name="PlaceHolder 2"/>
          <p:cNvSpPr>
            <a:spLocks noGrp="1"/>
          </p:cNvSpPr>
          <p:nvPr>
            <p:ph type="body"/>
          </p:nvPr>
        </p:nvSpPr>
        <p:spPr>
          <a:xfrm>
            <a:off x="2194560" y="7702560"/>
            <a:ext cx="12719160" cy="9106920"/>
          </a:xfrm>
          <a:prstGeom prst="rect">
            <a:avLst/>
          </a:prstGeom>
        </p:spPr>
        <p:txBody>
          <a:bodyPr lIns="0" tIns="0" rIns="0" bIns="0">
            <a:normAutofit/>
          </a:bodyPr>
          <a:lstStyle/>
          <a:p>
            <a:endParaRPr lang="en-US" sz="15400" b="0" strike="noStrike" spc="-1">
              <a:solidFill>
                <a:srgbClr val="000000"/>
              </a:solidFill>
              <a:latin typeface="Calibri"/>
            </a:endParaRPr>
          </a:p>
        </p:txBody>
      </p:sp>
      <p:sp>
        <p:nvSpPr>
          <p:cNvPr id="35" name="PlaceHolder 3"/>
          <p:cNvSpPr>
            <a:spLocks noGrp="1"/>
          </p:cNvSpPr>
          <p:nvPr>
            <p:ph type="body"/>
          </p:nvPr>
        </p:nvSpPr>
        <p:spPr>
          <a:xfrm>
            <a:off x="15550200" y="7702560"/>
            <a:ext cx="12719160" cy="9106920"/>
          </a:xfrm>
          <a:prstGeom prst="rect">
            <a:avLst/>
          </a:prstGeom>
        </p:spPr>
        <p:txBody>
          <a:bodyPr lIns="0" tIns="0" rIns="0" bIns="0">
            <a:normAutofit/>
          </a:bodyPr>
          <a:lstStyle/>
          <a:p>
            <a:endParaRPr lang="en-US" sz="15400" b="0" strike="noStrike" spc="-1">
              <a:solidFill>
                <a:srgbClr val="000000"/>
              </a:solidFill>
              <a:latin typeface="Calibri"/>
            </a:endParaRPr>
          </a:p>
        </p:txBody>
      </p:sp>
      <p:sp>
        <p:nvSpPr>
          <p:cNvPr id="36" name="PlaceHolder 4"/>
          <p:cNvSpPr>
            <a:spLocks noGrp="1"/>
          </p:cNvSpPr>
          <p:nvPr>
            <p:ph type="body"/>
          </p:nvPr>
        </p:nvSpPr>
        <p:spPr>
          <a:xfrm>
            <a:off x="28905480" y="7702560"/>
            <a:ext cx="12719160" cy="9106920"/>
          </a:xfrm>
          <a:prstGeom prst="rect">
            <a:avLst/>
          </a:prstGeom>
        </p:spPr>
        <p:txBody>
          <a:bodyPr lIns="0" tIns="0" rIns="0" bIns="0">
            <a:normAutofit/>
          </a:bodyPr>
          <a:lstStyle/>
          <a:p>
            <a:endParaRPr lang="en-US" sz="15400" b="0" strike="noStrike" spc="-1">
              <a:solidFill>
                <a:srgbClr val="000000"/>
              </a:solidFill>
              <a:latin typeface="Calibri"/>
            </a:endParaRPr>
          </a:p>
        </p:txBody>
      </p:sp>
      <p:sp>
        <p:nvSpPr>
          <p:cNvPr id="37" name="PlaceHolder 5"/>
          <p:cNvSpPr>
            <a:spLocks noGrp="1"/>
          </p:cNvSpPr>
          <p:nvPr>
            <p:ph type="body"/>
          </p:nvPr>
        </p:nvSpPr>
        <p:spPr>
          <a:xfrm>
            <a:off x="2194560" y="17674920"/>
            <a:ext cx="12719160" cy="9106920"/>
          </a:xfrm>
          <a:prstGeom prst="rect">
            <a:avLst/>
          </a:prstGeom>
        </p:spPr>
        <p:txBody>
          <a:bodyPr lIns="0" tIns="0" rIns="0" bIns="0">
            <a:normAutofit/>
          </a:bodyPr>
          <a:lstStyle/>
          <a:p>
            <a:endParaRPr lang="en-US" sz="15400" b="0" strike="noStrike" spc="-1">
              <a:solidFill>
                <a:srgbClr val="000000"/>
              </a:solidFill>
              <a:latin typeface="Calibri"/>
            </a:endParaRPr>
          </a:p>
        </p:txBody>
      </p:sp>
      <p:sp>
        <p:nvSpPr>
          <p:cNvPr id="38" name="PlaceHolder 6"/>
          <p:cNvSpPr>
            <a:spLocks noGrp="1"/>
          </p:cNvSpPr>
          <p:nvPr>
            <p:ph type="body"/>
          </p:nvPr>
        </p:nvSpPr>
        <p:spPr>
          <a:xfrm>
            <a:off x="15550200" y="17674920"/>
            <a:ext cx="12719160" cy="9106920"/>
          </a:xfrm>
          <a:prstGeom prst="rect">
            <a:avLst/>
          </a:prstGeom>
        </p:spPr>
        <p:txBody>
          <a:bodyPr lIns="0" tIns="0" rIns="0" bIns="0">
            <a:normAutofit/>
          </a:bodyPr>
          <a:lstStyle/>
          <a:p>
            <a:endParaRPr lang="en-US" sz="15400" b="0" strike="noStrike" spc="-1">
              <a:solidFill>
                <a:srgbClr val="000000"/>
              </a:solidFill>
              <a:latin typeface="Calibri"/>
            </a:endParaRPr>
          </a:p>
        </p:txBody>
      </p:sp>
      <p:sp>
        <p:nvSpPr>
          <p:cNvPr id="39" name="PlaceHolder 7"/>
          <p:cNvSpPr>
            <a:spLocks noGrp="1"/>
          </p:cNvSpPr>
          <p:nvPr>
            <p:ph type="body"/>
          </p:nvPr>
        </p:nvSpPr>
        <p:spPr>
          <a:xfrm>
            <a:off x="28905480" y="17674920"/>
            <a:ext cx="12719160" cy="9106920"/>
          </a:xfrm>
          <a:prstGeom prst="rect">
            <a:avLst/>
          </a:prstGeom>
        </p:spPr>
        <p:txBody>
          <a:bodyPr lIns="0" tIns="0" rIns="0" bIns="0">
            <a:normAutofit/>
          </a:bodyPr>
          <a:lstStyle/>
          <a:p>
            <a:endParaRPr lang="en-US" sz="154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2194560" y="1313280"/>
            <a:ext cx="39501720" cy="5496840"/>
          </a:xfrm>
          <a:prstGeom prst="rect">
            <a:avLst/>
          </a:prstGeom>
        </p:spPr>
        <p:txBody>
          <a:bodyPr lIns="0" tIns="0" rIns="0" bIns="0" anchor="ctr">
            <a:noAutofit/>
          </a:bodyPr>
          <a:lstStyle/>
          <a:p>
            <a:endParaRPr lang="en-US" sz="8700" b="0" strike="noStrike" spc="-1">
              <a:solidFill>
                <a:srgbClr val="000000"/>
              </a:solidFill>
              <a:latin typeface="Calibri"/>
            </a:endParaRPr>
          </a:p>
        </p:txBody>
      </p:sp>
      <p:sp>
        <p:nvSpPr>
          <p:cNvPr id="5" name="PlaceHolder 2"/>
          <p:cNvSpPr>
            <a:spLocks noGrp="1"/>
          </p:cNvSpPr>
          <p:nvPr>
            <p:ph type="subTitle"/>
          </p:nvPr>
        </p:nvSpPr>
        <p:spPr>
          <a:xfrm>
            <a:off x="2194560" y="7702560"/>
            <a:ext cx="39501720" cy="19092240"/>
          </a:xfrm>
          <a:prstGeom prst="rect">
            <a:avLst/>
          </a:prstGeom>
        </p:spPr>
        <p:txBody>
          <a:bodyPr lIns="0" tIns="0" rIns="0" bIns="0" anchor="ctr">
            <a:noAutofit/>
          </a:bodyPr>
          <a:lstStyle/>
          <a:p>
            <a:pPr algn="ctr"/>
            <a:endParaRPr lang="en-IN"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2194560" y="1313280"/>
            <a:ext cx="39501720" cy="5496840"/>
          </a:xfrm>
          <a:prstGeom prst="rect">
            <a:avLst/>
          </a:prstGeom>
        </p:spPr>
        <p:txBody>
          <a:bodyPr lIns="0" tIns="0" rIns="0" bIns="0" anchor="ctr">
            <a:noAutofit/>
          </a:bodyPr>
          <a:lstStyle/>
          <a:p>
            <a:endParaRPr lang="en-US" sz="8700" b="0" strike="noStrike" spc="-1">
              <a:solidFill>
                <a:srgbClr val="000000"/>
              </a:solidFill>
              <a:latin typeface="Calibri"/>
            </a:endParaRPr>
          </a:p>
        </p:txBody>
      </p:sp>
      <p:sp>
        <p:nvSpPr>
          <p:cNvPr id="7" name="PlaceHolder 2"/>
          <p:cNvSpPr>
            <a:spLocks noGrp="1"/>
          </p:cNvSpPr>
          <p:nvPr>
            <p:ph type="body"/>
          </p:nvPr>
        </p:nvSpPr>
        <p:spPr>
          <a:xfrm>
            <a:off x="2194560" y="7702560"/>
            <a:ext cx="39501720" cy="19092240"/>
          </a:xfrm>
          <a:prstGeom prst="rect">
            <a:avLst/>
          </a:prstGeom>
        </p:spPr>
        <p:txBody>
          <a:bodyPr lIns="0" tIns="0" rIns="0" bIns="0">
            <a:normAutofit/>
          </a:bodyPr>
          <a:lstStyle/>
          <a:p>
            <a:endParaRPr lang="en-US" sz="154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2194560" y="1313280"/>
            <a:ext cx="39501720" cy="5496840"/>
          </a:xfrm>
          <a:prstGeom prst="rect">
            <a:avLst/>
          </a:prstGeom>
        </p:spPr>
        <p:txBody>
          <a:bodyPr lIns="0" tIns="0" rIns="0" bIns="0" anchor="ctr">
            <a:noAutofit/>
          </a:bodyPr>
          <a:lstStyle/>
          <a:p>
            <a:endParaRPr lang="en-US" sz="8700" b="0" strike="noStrike" spc="-1">
              <a:solidFill>
                <a:srgbClr val="000000"/>
              </a:solidFill>
              <a:latin typeface="Calibri"/>
            </a:endParaRPr>
          </a:p>
        </p:txBody>
      </p:sp>
      <p:sp>
        <p:nvSpPr>
          <p:cNvPr id="9" name="PlaceHolder 2"/>
          <p:cNvSpPr>
            <a:spLocks noGrp="1"/>
          </p:cNvSpPr>
          <p:nvPr>
            <p:ph type="body"/>
          </p:nvPr>
        </p:nvSpPr>
        <p:spPr>
          <a:xfrm>
            <a:off x="2194560" y="7702560"/>
            <a:ext cx="19276560" cy="19092240"/>
          </a:xfrm>
          <a:prstGeom prst="rect">
            <a:avLst/>
          </a:prstGeom>
        </p:spPr>
        <p:txBody>
          <a:bodyPr lIns="0" tIns="0" rIns="0" bIns="0">
            <a:normAutofit/>
          </a:bodyPr>
          <a:lstStyle/>
          <a:p>
            <a:endParaRPr lang="en-US" sz="15400" b="0" strike="noStrike" spc="-1">
              <a:solidFill>
                <a:srgbClr val="000000"/>
              </a:solidFill>
              <a:latin typeface="Calibri"/>
            </a:endParaRPr>
          </a:p>
        </p:txBody>
      </p:sp>
      <p:sp>
        <p:nvSpPr>
          <p:cNvPr id="10" name="PlaceHolder 3"/>
          <p:cNvSpPr>
            <a:spLocks noGrp="1"/>
          </p:cNvSpPr>
          <p:nvPr>
            <p:ph type="body"/>
          </p:nvPr>
        </p:nvSpPr>
        <p:spPr>
          <a:xfrm>
            <a:off x="22435200" y="7702560"/>
            <a:ext cx="19276560" cy="19092240"/>
          </a:xfrm>
          <a:prstGeom prst="rect">
            <a:avLst/>
          </a:prstGeom>
        </p:spPr>
        <p:txBody>
          <a:bodyPr lIns="0" tIns="0" rIns="0" bIns="0">
            <a:normAutofit/>
          </a:bodyPr>
          <a:lstStyle/>
          <a:p>
            <a:endParaRPr lang="en-US" sz="154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2194560" y="1313280"/>
            <a:ext cx="39501720" cy="5496840"/>
          </a:xfrm>
          <a:prstGeom prst="rect">
            <a:avLst/>
          </a:prstGeom>
        </p:spPr>
        <p:txBody>
          <a:bodyPr lIns="0" tIns="0" rIns="0" bIns="0" anchor="ctr">
            <a:noAutofit/>
          </a:bodyPr>
          <a:lstStyle/>
          <a:p>
            <a:endParaRPr lang="en-US" sz="87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2194560" y="1313280"/>
            <a:ext cx="39501720" cy="25481520"/>
          </a:xfrm>
          <a:prstGeom prst="rect">
            <a:avLst/>
          </a:prstGeom>
        </p:spPr>
        <p:txBody>
          <a:bodyPr lIns="0" tIns="0" rIns="0" bIns="0" anchor="ctr">
            <a:noAutofit/>
          </a:bodyPr>
          <a:lstStyle/>
          <a:p>
            <a:pPr algn="ctr"/>
            <a:endParaRPr lang="en-IN"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2194560" y="1313280"/>
            <a:ext cx="39501720" cy="5496840"/>
          </a:xfrm>
          <a:prstGeom prst="rect">
            <a:avLst/>
          </a:prstGeom>
        </p:spPr>
        <p:txBody>
          <a:bodyPr lIns="0" tIns="0" rIns="0" bIns="0" anchor="ctr">
            <a:noAutofit/>
          </a:bodyPr>
          <a:lstStyle/>
          <a:p>
            <a:endParaRPr lang="en-US" sz="8700" b="0" strike="noStrike" spc="-1">
              <a:solidFill>
                <a:srgbClr val="000000"/>
              </a:solidFill>
              <a:latin typeface="Calibri"/>
            </a:endParaRPr>
          </a:p>
        </p:txBody>
      </p:sp>
      <p:sp>
        <p:nvSpPr>
          <p:cNvPr id="14" name="PlaceHolder 2"/>
          <p:cNvSpPr>
            <a:spLocks noGrp="1"/>
          </p:cNvSpPr>
          <p:nvPr>
            <p:ph type="body"/>
          </p:nvPr>
        </p:nvSpPr>
        <p:spPr>
          <a:xfrm>
            <a:off x="2194560" y="7702560"/>
            <a:ext cx="19276560" cy="9106920"/>
          </a:xfrm>
          <a:prstGeom prst="rect">
            <a:avLst/>
          </a:prstGeom>
        </p:spPr>
        <p:txBody>
          <a:bodyPr lIns="0" tIns="0" rIns="0" bIns="0">
            <a:normAutofit/>
          </a:bodyPr>
          <a:lstStyle/>
          <a:p>
            <a:endParaRPr lang="en-US" sz="15400" b="0" strike="noStrike" spc="-1">
              <a:solidFill>
                <a:srgbClr val="000000"/>
              </a:solidFill>
              <a:latin typeface="Calibri"/>
            </a:endParaRPr>
          </a:p>
        </p:txBody>
      </p:sp>
      <p:sp>
        <p:nvSpPr>
          <p:cNvPr id="15" name="PlaceHolder 3"/>
          <p:cNvSpPr>
            <a:spLocks noGrp="1"/>
          </p:cNvSpPr>
          <p:nvPr>
            <p:ph type="body"/>
          </p:nvPr>
        </p:nvSpPr>
        <p:spPr>
          <a:xfrm>
            <a:off x="22435200" y="7702560"/>
            <a:ext cx="19276560" cy="19092240"/>
          </a:xfrm>
          <a:prstGeom prst="rect">
            <a:avLst/>
          </a:prstGeom>
        </p:spPr>
        <p:txBody>
          <a:bodyPr lIns="0" tIns="0" rIns="0" bIns="0">
            <a:normAutofit/>
          </a:bodyPr>
          <a:lstStyle/>
          <a:p>
            <a:endParaRPr lang="en-US" sz="15400" b="0" strike="noStrike" spc="-1">
              <a:solidFill>
                <a:srgbClr val="000000"/>
              </a:solidFill>
              <a:latin typeface="Calibri"/>
            </a:endParaRPr>
          </a:p>
        </p:txBody>
      </p:sp>
      <p:sp>
        <p:nvSpPr>
          <p:cNvPr id="16" name="PlaceHolder 4"/>
          <p:cNvSpPr>
            <a:spLocks noGrp="1"/>
          </p:cNvSpPr>
          <p:nvPr>
            <p:ph type="body"/>
          </p:nvPr>
        </p:nvSpPr>
        <p:spPr>
          <a:xfrm>
            <a:off x="2194560" y="17674920"/>
            <a:ext cx="19276560" cy="9106920"/>
          </a:xfrm>
          <a:prstGeom prst="rect">
            <a:avLst/>
          </a:prstGeom>
        </p:spPr>
        <p:txBody>
          <a:bodyPr lIns="0" tIns="0" rIns="0" bIns="0">
            <a:normAutofit/>
          </a:bodyPr>
          <a:lstStyle/>
          <a:p>
            <a:endParaRPr lang="en-US" sz="154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2194560" y="1313280"/>
            <a:ext cx="39501720" cy="5496840"/>
          </a:xfrm>
          <a:prstGeom prst="rect">
            <a:avLst/>
          </a:prstGeom>
        </p:spPr>
        <p:txBody>
          <a:bodyPr lIns="0" tIns="0" rIns="0" bIns="0" anchor="ctr">
            <a:noAutofit/>
          </a:bodyPr>
          <a:lstStyle/>
          <a:p>
            <a:endParaRPr lang="en-US" sz="8700" b="0" strike="noStrike" spc="-1">
              <a:solidFill>
                <a:srgbClr val="000000"/>
              </a:solidFill>
              <a:latin typeface="Calibri"/>
            </a:endParaRPr>
          </a:p>
        </p:txBody>
      </p:sp>
      <p:sp>
        <p:nvSpPr>
          <p:cNvPr id="18" name="PlaceHolder 2"/>
          <p:cNvSpPr>
            <a:spLocks noGrp="1"/>
          </p:cNvSpPr>
          <p:nvPr>
            <p:ph type="body"/>
          </p:nvPr>
        </p:nvSpPr>
        <p:spPr>
          <a:xfrm>
            <a:off x="2194560" y="7702560"/>
            <a:ext cx="19276560" cy="19092240"/>
          </a:xfrm>
          <a:prstGeom prst="rect">
            <a:avLst/>
          </a:prstGeom>
        </p:spPr>
        <p:txBody>
          <a:bodyPr lIns="0" tIns="0" rIns="0" bIns="0">
            <a:normAutofit/>
          </a:bodyPr>
          <a:lstStyle/>
          <a:p>
            <a:endParaRPr lang="en-US" sz="15400" b="0" strike="noStrike" spc="-1">
              <a:solidFill>
                <a:srgbClr val="000000"/>
              </a:solidFill>
              <a:latin typeface="Calibri"/>
            </a:endParaRPr>
          </a:p>
        </p:txBody>
      </p:sp>
      <p:sp>
        <p:nvSpPr>
          <p:cNvPr id="19" name="PlaceHolder 3"/>
          <p:cNvSpPr>
            <a:spLocks noGrp="1"/>
          </p:cNvSpPr>
          <p:nvPr>
            <p:ph type="body"/>
          </p:nvPr>
        </p:nvSpPr>
        <p:spPr>
          <a:xfrm>
            <a:off x="22435200" y="7702560"/>
            <a:ext cx="19276560" cy="9106920"/>
          </a:xfrm>
          <a:prstGeom prst="rect">
            <a:avLst/>
          </a:prstGeom>
        </p:spPr>
        <p:txBody>
          <a:bodyPr lIns="0" tIns="0" rIns="0" bIns="0">
            <a:normAutofit/>
          </a:bodyPr>
          <a:lstStyle/>
          <a:p>
            <a:endParaRPr lang="en-US" sz="15400" b="0" strike="noStrike" spc="-1">
              <a:solidFill>
                <a:srgbClr val="000000"/>
              </a:solidFill>
              <a:latin typeface="Calibri"/>
            </a:endParaRPr>
          </a:p>
        </p:txBody>
      </p:sp>
      <p:sp>
        <p:nvSpPr>
          <p:cNvPr id="20" name="PlaceHolder 4"/>
          <p:cNvSpPr>
            <a:spLocks noGrp="1"/>
          </p:cNvSpPr>
          <p:nvPr>
            <p:ph type="body"/>
          </p:nvPr>
        </p:nvSpPr>
        <p:spPr>
          <a:xfrm>
            <a:off x="22435200" y="17674920"/>
            <a:ext cx="19276560" cy="9106920"/>
          </a:xfrm>
          <a:prstGeom prst="rect">
            <a:avLst/>
          </a:prstGeom>
        </p:spPr>
        <p:txBody>
          <a:bodyPr lIns="0" tIns="0" rIns="0" bIns="0">
            <a:normAutofit/>
          </a:bodyPr>
          <a:lstStyle/>
          <a:p>
            <a:endParaRPr lang="en-US" sz="154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2194560" y="1313280"/>
            <a:ext cx="39501720" cy="5496840"/>
          </a:xfrm>
          <a:prstGeom prst="rect">
            <a:avLst/>
          </a:prstGeom>
        </p:spPr>
        <p:txBody>
          <a:bodyPr lIns="0" tIns="0" rIns="0" bIns="0" anchor="ctr">
            <a:noAutofit/>
          </a:bodyPr>
          <a:lstStyle/>
          <a:p>
            <a:endParaRPr lang="en-US" sz="8700" b="0" strike="noStrike" spc="-1">
              <a:solidFill>
                <a:srgbClr val="000000"/>
              </a:solidFill>
              <a:latin typeface="Calibri"/>
            </a:endParaRPr>
          </a:p>
        </p:txBody>
      </p:sp>
      <p:sp>
        <p:nvSpPr>
          <p:cNvPr id="22" name="PlaceHolder 2"/>
          <p:cNvSpPr>
            <a:spLocks noGrp="1"/>
          </p:cNvSpPr>
          <p:nvPr>
            <p:ph type="body"/>
          </p:nvPr>
        </p:nvSpPr>
        <p:spPr>
          <a:xfrm>
            <a:off x="2194560" y="7702560"/>
            <a:ext cx="19276560" cy="9106920"/>
          </a:xfrm>
          <a:prstGeom prst="rect">
            <a:avLst/>
          </a:prstGeom>
        </p:spPr>
        <p:txBody>
          <a:bodyPr lIns="0" tIns="0" rIns="0" bIns="0">
            <a:normAutofit/>
          </a:bodyPr>
          <a:lstStyle/>
          <a:p>
            <a:endParaRPr lang="en-US" sz="15400" b="0" strike="noStrike" spc="-1">
              <a:solidFill>
                <a:srgbClr val="000000"/>
              </a:solidFill>
              <a:latin typeface="Calibri"/>
            </a:endParaRPr>
          </a:p>
        </p:txBody>
      </p:sp>
      <p:sp>
        <p:nvSpPr>
          <p:cNvPr id="23" name="PlaceHolder 3"/>
          <p:cNvSpPr>
            <a:spLocks noGrp="1"/>
          </p:cNvSpPr>
          <p:nvPr>
            <p:ph type="body"/>
          </p:nvPr>
        </p:nvSpPr>
        <p:spPr>
          <a:xfrm>
            <a:off x="22435200" y="7702560"/>
            <a:ext cx="19276560" cy="9106920"/>
          </a:xfrm>
          <a:prstGeom prst="rect">
            <a:avLst/>
          </a:prstGeom>
        </p:spPr>
        <p:txBody>
          <a:bodyPr lIns="0" tIns="0" rIns="0" bIns="0">
            <a:normAutofit/>
          </a:bodyPr>
          <a:lstStyle/>
          <a:p>
            <a:endParaRPr lang="en-US" sz="15400" b="0" strike="noStrike" spc="-1">
              <a:solidFill>
                <a:srgbClr val="000000"/>
              </a:solidFill>
              <a:latin typeface="Calibri"/>
            </a:endParaRPr>
          </a:p>
        </p:txBody>
      </p:sp>
      <p:sp>
        <p:nvSpPr>
          <p:cNvPr id="24" name="PlaceHolder 4"/>
          <p:cNvSpPr>
            <a:spLocks noGrp="1"/>
          </p:cNvSpPr>
          <p:nvPr>
            <p:ph type="body"/>
          </p:nvPr>
        </p:nvSpPr>
        <p:spPr>
          <a:xfrm>
            <a:off x="2194560" y="17674920"/>
            <a:ext cx="39501720" cy="9106920"/>
          </a:xfrm>
          <a:prstGeom prst="rect">
            <a:avLst/>
          </a:prstGeom>
        </p:spPr>
        <p:txBody>
          <a:bodyPr lIns="0" tIns="0" rIns="0" bIns="0">
            <a:normAutofit/>
          </a:bodyPr>
          <a:lstStyle/>
          <a:p>
            <a:endParaRPr lang="en-US" sz="154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New picture"/>
          <p:cNvPicPr/>
          <p:nvPr/>
        </p:nvPicPr>
        <p:blipFill>
          <a:blip r:embed="rId14"/>
          <a:stretch/>
        </p:blipFill>
        <p:spPr>
          <a:xfrm rot="16200000">
            <a:off x="-11073960" y="16459560"/>
            <a:ext cx="14274360" cy="3936600"/>
          </a:xfrm>
          <a:prstGeom prst="rect">
            <a:avLst/>
          </a:prstGeom>
          <a:ln>
            <a:noFill/>
          </a:ln>
        </p:spPr>
      </p:pic>
      <p:pic>
        <p:nvPicPr>
          <p:cNvPr id="5" name="New picture"/>
          <p:cNvPicPr/>
          <p:nvPr/>
        </p:nvPicPr>
        <p:blipFill>
          <a:blip r:embed="rId14"/>
          <a:stretch/>
        </p:blipFill>
        <p:spPr>
          <a:xfrm rot="5400000">
            <a:off x="40691160" y="16459200"/>
            <a:ext cx="14274360" cy="3936600"/>
          </a:xfrm>
          <a:prstGeom prst="rect">
            <a:avLst/>
          </a:prstGeom>
          <a:ln>
            <a:noFill/>
          </a:ln>
        </p:spPr>
      </p:pic>
      <p:pic>
        <p:nvPicPr>
          <p:cNvPr id="2" name="New picture"/>
          <p:cNvPicPr/>
          <p:nvPr/>
        </p:nvPicPr>
        <p:blipFill>
          <a:blip r:embed="rId15"/>
          <a:stretch/>
        </p:blipFill>
        <p:spPr>
          <a:xfrm>
            <a:off x="6953400" y="33426360"/>
            <a:ext cx="29984400" cy="1460160"/>
          </a:xfrm>
          <a:prstGeom prst="rect">
            <a:avLst/>
          </a:prstGeom>
          <a:ln>
            <a:noFill/>
          </a:ln>
        </p:spPr>
      </p:pic>
      <p:sp>
        <p:nvSpPr>
          <p:cNvPr id="3" name="CustomShape 1"/>
          <p:cNvSpPr/>
          <p:nvPr/>
        </p:nvSpPr>
        <p:spPr>
          <a:xfrm>
            <a:off x="6953400" y="33998040"/>
            <a:ext cx="21945240" cy="126972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en-US" sz="4600" b="0" strike="noStrike" spc="-1">
                <a:solidFill>
                  <a:srgbClr val="808080"/>
                </a:solidFill>
                <a:latin typeface="Calibri"/>
                <a:ea typeface="Arial"/>
              </a:rPr>
              <a:t>Template ID: contemplativecloud  Size: 48x36</a:t>
            </a:r>
            <a:endParaRPr lang="en-IN" sz="46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hyperlink" Target="mailto:chakradhar.m@cacs.iitm.ac.in" TargetMode="External"/><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hyperlink" Target="mailto:chakri6023@gmail.com" TargetMode="External"/><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ustomShape 1"/>
          <p:cNvSpPr/>
          <p:nvPr/>
        </p:nvSpPr>
        <p:spPr>
          <a:xfrm>
            <a:off x="0" y="0"/>
            <a:ext cx="43890840" cy="32918040"/>
          </a:xfrm>
          <a:prstGeom prst="rect">
            <a:avLst/>
          </a:prstGeom>
          <a:noFill/>
          <a:ln>
            <a:noFill/>
          </a:ln>
        </p:spPr>
        <p:style>
          <a:lnRef idx="2">
            <a:schemeClr val="accent1">
              <a:shade val="50000"/>
            </a:schemeClr>
          </a:lnRef>
          <a:fillRef idx="1">
            <a:schemeClr val="accent1"/>
          </a:fillRef>
          <a:effectRef idx="0">
            <a:schemeClr val="accent1"/>
          </a:effectRef>
          <a:fontRef idx="minor"/>
        </p:style>
        <p:txBody>
          <a:bodyPr/>
          <a:lstStyle/>
          <a:p>
            <a:endParaRPr lang="en-IN"/>
          </a:p>
        </p:txBody>
      </p:sp>
      <p:sp>
        <p:nvSpPr>
          <p:cNvPr id="41" name="CustomShape 2"/>
          <p:cNvSpPr/>
          <p:nvPr/>
        </p:nvSpPr>
        <p:spPr>
          <a:xfrm>
            <a:off x="0" y="0"/>
            <a:ext cx="43890840" cy="5857920"/>
          </a:xfrm>
          <a:prstGeom prst="rect">
            <a:avLst/>
          </a:prstGeom>
          <a:gradFill rotWithShape="0">
            <a:gsLst>
              <a:gs pos="91000">
                <a:srgbClr val="E1EBEF"/>
              </a:gs>
              <a:gs pos="100000">
                <a:srgbClr val="8CB1BE"/>
              </a:gs>
            </a:gsLst>
            <a:lin ang="5400000"/>
          </a:gradFill>
          <a:ln>
            <a:noFill/>
          </a:ln>
        </p:spPr>
        <p:style>
          <a:lnRef idx="2">
            <a:schemeClr val="accent1">
              <a:shade val="50000"/>
            </a:schemeClr>
          </a:lnRef>
          <a:fillRef idx="1">
            <a:schemeClr val="accent1"/>
          </a:fillRef>
          <a:effectRef idx="0">
            <a:schemeClr val="accent1"/>
          </a:effectRef>
          <a:fontRef idx="minor"/>
        </p:style>
        <p:txBody>
          <a:bodyPr/>
          <a:lstStyle/>
          <a:p>
            <a:endParaRPr lang="en-IN"/>
          </a:p>
        </p:txBody>
      </p:sp>
      <p:sp>
        <p:nvSpPr>
          <p:cNvPr id="42" name="CustomShape 3"/>
          <p:cNvSpPr/>
          <p:nvPr/>
        </p:nvSpPr>
        <p:spPr>
          <a:xfrm>
            <a:off x="0" y="5858280"/>
            <a:ext cx="43890840" cy="319680"/>
          </a:xfrm>
          <a:prstGeom prst="rect">
            <a:avLst/>
          </a:prstGeom>
          <a:solidFill>
            <a:srgbClr val="23363D"/>
          </a:solidFill>
          <a:ln>
            <a:noFill/>
          </a:ln>
        </p:spPr>
        <p:style>
          <a:lnRef idx="2">
            <a:schemeClr val="accent1">
              <a:shade val="50000"/>
            </a:schemeClr>
          </a:lnRef>
          <a:fillRef idx="1">
            <a:schemeClr val="accent1"/>
          </a:fillRef>
          <a:effectRef idx="0">
            <a:schemeClr val="accent1"/>
          </a:effectRef>
          <a:fontRef idx="minor"/>
        </p:style>
        <p:txBody>
          <a:bodyPr/>
          <a:lstStyle/>
          <a:p>
            <a:endParaRPr lang="en-IN"/>
          </a:p>
        </p:txBody>
      </p:sp>
      <p:sp>
        <p:nvSpPr>
          <p:cNvPr id="43" name="CustomShape 4"/>
          <p:cNvSpPr/>
          <p:nvPr/>
        </p:nvSpPr>
        <p:spPr>
          <a:xfrm>
            <a:off x="2855" y="32252134"/>
            <a:ext cx="43890840" cy="665906"/>
          </a:xfrm>
          <a:prstGeom prst="rect">
            <a:avLst/>
          </a:prstGeom>
          <a:solidFill>
            <a:srgbClr val="23363D"/>
          </a:solidFill>
          <a:ln>
            <a:noFill/>
          </a:ln>
        </p:spPr>
        <p:style>
          <a:lnRef idx="2">
            <a:schemeClr val="accent1">
              <a:shade val="50000"/>
            </a:schemeClr>
          </a:lnRef>
          <a:fillRef idx="1">
            <a:schemeClr val="accent1"/>
          </a:fillRef>
          <a:effectRef idx="0">
            <a:schemeClr val="accent1"/>
          </a:effectRef>
          <a:fontRef idx="minor"/>
        </p:style>
        <p:txBody>
          <a:bodyPr/>
          <a:lstStyle/>
          <a:p>
            <a:endParaRPr lang="en-IN"/>
          </a:p>
        </p:txBody>
      </p:sp>
      <p:sp>
        <p:nvSpPr>
          <p:cNvPr id="44" name="CustomShape 5"/>
          <p:cNvSpPr/>
          <p:nvPr/>
        </p:nvSpPr>
        <p:spPr>
          <a:xfrm>
            <a:off x="2813694" y="998293"/>
            <a:ext cx="38986625" cy="279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spcBef>
                <a:spcPts val="1701"/>
              </a:spcBef>
              <a:tabLst>
                <a:tab pos="0" algn="l"/>
              </a:tabLst>
            </a:pPr>
            <a:r>
              <a:rPr lang="en-US" sz="6600" b="1" spc="-1" dirty="0"/>
              <a:t>Assessing Atmospheric Mercury Dynamics: Evaluating current Anthropogenic Emissions Inventories and their Implications for Concentration and Deposition in India</a:t>
            </a:r>
            <a:endParaRPr lang="en-IN" sz="8500" b="1" spc="-1" dirty="0"/>
          </a:p>
        </p:txBody>
      </p:sp>
      <p:sp>
        <p:nvSpPr>
          <p:cNvPr id="45" name="CustomShape 6"/>
          <p:cNvSpPr/>
          <p:nvPr/>
        </p:nvSpPr>
        <p:spPr>
          <a:xfrm>
            <a:off x="3886943" y="3327264"/>
            <a:ext cx="36633294" cy="706432"/>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spcBef>
                <a:spcPts val="1120"/>
              </a:spcBef>
              <a:tabLst>
                <a:tab pos="0" algn="l"/>
              </a:tabLst>
            </a:pPr>
            <a:r>
              <a:rPr lang="en-US" sz="4000" b="1" spc="-1" dirty="0">
                <a:solidFill>
                  <a:srgbClr val="000000"/>
                </a:solidFill>
                <a:latin typeface="+mj-lt"/>
                <a:ea typeface="Open Sans" panose="020B0606030504020204" pitchFamily="34" charset="0"/>
                <a:cs typeface="Open Sans" panose="020B0606030504020204" pitchFamily="34" charset="0"/>
              </a:rPr>
              <a:t>Chakradhar Reddy Malasan</a:t>
            </a:r>
            <a:r>
              <a:rPr lang="en-US" sz="4000" b="1" spc="-1" dirty="0">
                <a:latin typeface="+mj-lt"/>
                <a:ea typeface="Open Sans" panose="020B0606030504020204" pitchFamily="34" charset="0"/>
                <a:cs typeface="Open Sans" panose="020B0606030504020204" pitchFamily="34" charset="0"/>
              </a:rPr>
              <a:t>i</a:t>
            </a:r>
            <a:r>
              <a:rPr lang="en-US" sz="4000" b="1" spc="-1" baseline="30000" dirty="0">
                <a:latin typeface="+mj-lt"/>
                <a:ea typeface="Open Sans" panose="020B0606030504020204" pitchFamily="34" charset="0"/>
                <a:cs typeface="Open Sans" panose="020B0606030504020204" pitchFamily="34" charset="0"/>
              </a:rPr>
              <a:t>1,2</a:t>
            </a:r>
            <a:r>
              <a:rPr lang="en-US" sz="4000" b="1" spc="-1" dirty="0">
                <a:solidFill>
                  <a:srgbClr val="000000"/>
                </a:solidFill>
                <a:latin typeface="+mj-lt"/>
                <a:ea typeface="Open Sans" panose="020B0606030504020204" pitchFamily="34" charset="0"/>
                <a:cs typeface="Open Sans" panose="020B0606030504020204" pitchFamily="34" charset="0"/>
              </a:rPr>
              <a:t>, Basudev Swai</a:t>
            </a:r>
            <a:r>
              <a:rPr lang="en-US" sz="4000" b="1" spc="-1" dirty="0">
                <a:latin typeface="+mj-lt"/>
                <a:ea typeface="Open Sans" panose="020B0606030504020204" pitchFamily="34" charset="0"/>
                <a:cs typeface="Open Sans" panose="020B0606030504020204" pitchFamily="34" charset="0"/>
              </a:rPr>
              <a:t>n</a:t>
            </a:r>
            <a:r>
              <a:rPr lang="en-US" sz="4000" b="1" spc="-1" baseline="30000" dirty="0">
                <a:latin typeface="+mj-lt"/>
                <a:ea typeface="Open Sans" panose="020B0606030504020204" pitchFamily="34" charset="0"/>
                <a:cs typeface="Open Sans" panose="020B0606030504020204" pitchFamily="34" charset="0"/>
              </a:rPr>
              <a:t>3</a:t>
            </a:r>
            <a:r>
              <a:rPr lang="en-US" sz="4000" b="1" spc="-1" dirty="0">
                <a:solidFill>
                  <a:srgbClr val="000000"/>
                </a:solidFill>
                <a:latin typeface="+mj-lt"/>
                <a:ea typeface="Open Sans" panose="020B0606030504020204" pitchFamily="34" charset="0"/>
                <a:cs typeface="Open Sans" panose="020B0606030504020204" pitchFamily="34" charset="0"/>
              </a:rPr>
              <a:t>, Ankit patel</a:t>
            </a:r>
            <a:r>
              <a:rPr lang="en-US" sz="4000" b="1" spc="-1" baseline="30000" dirty="0">
                <a:latin typeface="+mj-lt"/>
                <a:ea typeface="Open Sans" panose="020B0606030504020204" pitchFamily="34" charset="0"/>
                <a:cs typeface="Open Sans" panose="020B0606030504020204" pitchFamily="34" charset="0"/>
              </a:rPr>
              <a:t>1,2 </a:t>
            </a:r>
            <a:r>
              <a:rPr lang="en-US" sz="4000" b="1" spc="-1" dirty="0">
                <a:solidFill>
                  <a:srgbClr val="000000"/>
                </a:solidFill>
                <a:latin typeface="+mj-lt"/>
                <a:ea typeface="Open Sans" panose="020B0606030504020204" pitchFamily="34" charset="0"/>
                <a:cs typeface="Open Sans" panose="020B0606030504020204" pitchFamily="34" charset="0"/>
              </a:rPr>
              <a:t>, Yaswanth Pulipati</a:t>
            </a:r>
            <a:r>
              <a:rPr lang="en-US" sz="4000" b="1" spc="-1" baseline="30000" dirty="0">
                <a:solidFill>
                  <a:srgbClr val="000000"/>
                </a:solidFill>
                <a:latin typeface="+mj-lt"/>
                <a:ea typeface="Open Sans" panose="020B0606030504020204" pitchFamily="34" charset="0"/>
                <a:cs typeface="Open Sans" panose="020B0606030504020204" pitchFamily="34" charset="0"/>
              </a:rPr>
              <a:t>1</a:t>
            </a:r>
            <a:r>
              <a:rPr lang="en-US" sz="4000" b="1" spc="-1" dirty="0">
                <a:solidFill>
                  <a:srgbClr val="000000"/>
                </a:solidFill>
                <a:latin typeface="+mj-lt"/>
                <a:ea typeface="Open Sans" panose="020B0606030504020204" pitchFamily="34" charset="0"/>
                <a:cs typeface="Open Sans" panose="020B0606030504020204" pitchFamily="34" charset="0"/>
              </a:rPr>
              <a:t>, Marco Vounta</a:t>
            </a:r>
            <a:r>
              <a:rPr lang="en-US" sz="4000" b="1" spc="-1" dirty="0">
                <a:latin typeface="+mj-lt"/>
                <a:ea typeface="Open Sans" panose="020B0606030504020204" pitchFamily="34" charset="0"/>
                <a:cs typeface="Open Sans" panose="020B0606030504020204" pitchFamily="34" charset="0"/>
              </a:rPr>
              <a:t>s</a:t>
            </a:r>
            <a:r>
              <a:rPr lang="en-US" sz="4000" b="1" spc="-1" baseline="30000" dirty="0">
                <a:latin typeface="+mj-lt"/>
                <a:ea typeface="Open Sans" panose="020B0606030504020204" pitchFamily="34" charset="0"/>
                <a:cs typeface="Open Sans" panose="020B0606030504020204" pitchFamily="34" charset="0"/>
              </a:rPr>
              <a:t>3</a:t>
            </a:r>
            <a:r>
              <a:rPr lang="en-US" sz="4000" b="1" spc="-1" dirty="0">
                <a:solidFill>
                  <a:srgbClr val="000000"/>
                </a:solidFill>
                <a:latin typeface="+mj-lt"/>
                <a:ea typeface="Open Sans" panose="020B0606030504020204" pitchFamily="34" charset="0"/>
                <a:cs typeface="Open Sans" panose="020B0606030504020204" pitchFamily="34" charset="0"/>
              </a:rPr>
              <a:t>, Amit Sharm</a:t>
            </a:r>
            <a:r>
              <a:rPr lang="en-US" sz="4000" b="1" spc="-1" dirty="0">
                <a:latin typeface="+mj-lt"/>
                <a:ea typeface="Open Sans" panose="020B0606030504020204" pitchFamily="34" charset="0"/>
                <a:cs typeface="Open Sans" panose="020B0606030504020204" pitchFamily="34" charset="0"/>
              </a:rPr>
              <a:t>a</a:t>
            </a:r>
            <a:r>
              <a:rPr lang="en-US" sz="4000" b="1" spc="-1" baseline="30000" dirty="0">
                <a:latin typeface="+mj-lt"/>
                <a:ea typeface="Open Sans" panose="020B0606030504020204" pitchFamily="34" charset="0"/>
                <a:cs typeface="Open Sans" panose="020B0606030504020204" pitchFamily="34" charset="0"/>
              </a:rPr>
              <a:t>4 </a:t>
            </a:r>
            <a:r>
              <a:rPr lang="en-US" sz="4000" b="1" spc="-1" dirty="0">
                <a:solidFill>
                  <a:srgbClr val="000000"/>
                </a:solidFill>
                <a:latin typeface="+mj-lt"/>
                <a:ea typeface="Open Sans" panose="020B0606030504020204" pitchFamily="34" charset="0"/>
                <a:cs typeface="Open Sans" panose="020B0606030504020204" pitchFamily="34" charset="0"/>
              </a:rPr>
              <a:t>, Pengfei Li</a:t>
            </a:r>
            <a:r>
              <a:rPr lang="en-US" sz="4000" b="1" spc="-1" dirty="0">
                <a:latin typeface="+mj-lt"/>
                <a:ea typeface="Open Sans" panose="020B0606030504020204" pitchFamily="34" charset="0"/>
                <a:cs typeface="Open Sans" panose="020B0606030504020204" pitchFamily="34" charset="0"/>
              </a:rPr>
              <a:t>u</a:t>
            </a:r>
            <a:r>
              <a:rPr lang="en-US" sz="4000" b="1" spc="-1" baseline="30000" dirty="0">
                <a:latin typeface="+mj-lt"/>
                <a:ea typeface="Open Sans" panose="020B0606030504020204" pitchFamily="34" charset="0"/>
                <a:cs typeface="Open Sans" panose="020B0606030504020204" pitchFamily="34" charset="0"/>
              </a:rPr>
              <a:t>5</a:t>
            </a:r>
            <a:r>
              <a:rPr lang="en-US" sz="4000" b="1" spc="-1" dirty="0">
                <a:solidFill>
                  <a:srgbClr val="000000"/>
                </a:solidFill>
                <a:latin typeface="+mj-lt"/>
                <a:ea typeface="Open Sans" panose="020B0606030504020204" pitchFamily="34" charset="0"/>
                <a:cs typeface="Open Sans" panose="020B0606030504020204" pitchFamily="34" charset="0"/>
              </a:rPr>
              <a:t>,  Sachin S. Gunth</a:t>
            </a:r>
            <a:r>
              <a:rPr lang="en-US" sz="4000" b="1" spc="-1" dirty="0">
                <a:latin typeface="+mj-lt"/>
                <a:ea typeface="Open Sans" panose="020B0606030504020204" pitchFamily="34" charset="0"/>
                <a:cs typeface="Open Sans" panose="020B0606030504020204" pitchFamily="34" charset="0"/>
              </a:rPr>
              <a:t>e</a:t>
            </a:r>
            <a:r>
              <a:rPr lang="en-US" sz="4000" b="1" spc="-1" baseline="30000" dirty="0">
                <a:latin typeface="+mj-lt"/>
                <a:ea typeface="Open Sans" panose="020B0606030504020204" pitchFamily="34" charset="0"/>
                <a:cs typeface="Open Sans" panose="020B0606030504020204" pitchFamily="34" charset="0"/>
              </a:rPr>
              <a:t>1,2</a:t>
            </a:r>
            <a:endParaRPr lang="en-US" sz="1600" b="1" dirty="0">
              <a:latin typeface="+mj-lt"/>
              <a:ea typeface="Open Sans" panose="020B0606030504020204" pitchFamily="34" charset="0"/>
              <a:cs typeface="Open Sans" panose="020B0606030504020204" pitchFamily="34" charset="0"/>
            </a:endParaRPr>
          </a:p>
        </p:txBody>
      </p:sp>
      <p:sp>
        <p:nvSpPr>
          <p:cNvPr id="48" name="CustomShape 9"/>
          <p:cNvSpPr/>
          <p:nvPr/>
        </p:nvSpPr>
        <p:spPr>
          <a:xfrm>
            <a:off x="15165401" y="6819406"/>
            <a:ext cx="14146725" cy="644877"/>
          </a:xfrm>
          <a:prstGeom prst="rect">
            <a:avLst/>
          </a:prstGeom>
          <a:ln>
            <a:noFill/>
          </a:ln>
          <a:effectLst>
            <a:outerShdw dist="114480" dir="5400000" algn="t" rotWithShape="0">
              <a:srgbClr val="EF5B5B"/>
            </a:outerShdw>
          </a:effectLst>
        </p:spPr>
        <p:style>
          <a:lnRef idx="2">
            <a:schemeClr val="dk1"/>
          </a:lnRef>
          <a:fillRef idx="1">
            <a:schemeClr val="lt1"/>
          </a:fillRef>
          <a:effectRef idx="0">
            <a:schemeClr val="dk1"/>
          </a:effectRef>
          <a:fontRef idx="minor"/>
        </p:style>
        <p:txBody>
          <a:bodyPr wrap="square" lIns="90000" tIns="45000" rIns="90000" bIns="45000">
            <a:spAutoFit/>
          </a:bodyPr>
          <a:lstStyle/>
          <a:p>
            <a:r>
              <a:rPr lang="en-US" sz="3600" b="1" strike="noStrike" spc="-1" dirty="0">
                <a:solidFill>
                  <a:srgbClr val="000000"/>
                </a:solidFill>
                <a:latin typeface="Bree Serif"/>
                <a:ea typeface="Arial"/>
              </a:rPr>
              <a:t>Model Validation</a:t>
            </a:r>
            <a:endParaRPr lang="en-IN" sz="3600" b="1" strike="noStrike" spc="-1" dirty="0">
              <a:latin typeface="Arial"/>
            </a:endParaRPr>
          </a:p>
        </p:txBody>
      </p:sp>
      <p:sp>
        <p:nvSpPr>
          <p:cNvPr id="49" name="CustomShape 10"/>
          <p:cNvSpPr/>
          <p:nvPr/>
        </p:nvSpPr>
        <p:spPr>
          <a:xfrm>
            <a:off x="982863" y="16789637"/>
            <a:ext cx="13533882" cy="644877"/>
          </a:xfrm>
          <a:prstGeom prst="rect">
            <a:avLst/>
          </a:prstGeom>
          <a:ln>
            <a:noFill/>
          </a:ln>
          <a:effectLst>
            <a:outerShdw dist="114480" dir="5400000" algn="t" rotWithShape="0">
              <a:srgbClr val="EF5B5B"/>
            </a:outerShdw>
          </a:effectLst>
        </p:spPr>
        <p:style>
          <a:lnRef idx="2">
            <a:schemeClr val="dk1"/>
          </a:lnRef>
          <a:fillRef idx="1">
            <a:schemeClr val="lt1"/>
          </a:fillRef>
          <a:effectRef idx="0">
            <a:schemeClr val="dk1"/>
          </a:effectRef>
          <a:fontRef idx="minor"/>
        </p:style>
        <p:txBody>
          <a:bodyPr wrap="square" lIns="90000" tIns="45000" rIns="90000" bIns="45000">
            <a:spAutoFit/>
          </a:bodyPr>
          <a:lstStyle/>
          <a:p>
            <a:pPr>
              <a:lnSpc>
                <a:spcPct val="100000"/>
              </a:lnSpc>
            </a:pPr>
            <a:r>
              <a:rPr lang="en-US" sz="3600" b="1" strike="noStrike" spc="-1" dirty="0">
                <a:solidFill>
                  <a:srgbClr val="000000"/>
                </a:solidFill>
                <a:latin typeface="Bree Serif"/>
                <a:ea typeface="Arial"/>
              </a:rPr>
              <a:t>GEOS-Chem Model Setup</a:t>
            </a:r>
            <a:endParaRPr lang="en-IN" sz="3600" b="1" strike="noStrike" spc="-1" dirty="0">
              <a:latin typeface="Arial"/>
            </a:endParaRPr>
          </a:p>
        </p:txBody>
      </p:sp>
      <p:sp>
        <p:nvSpPr>
          <p:cNvPr id="50" name="CustomShape 11"/>
          <p:cNvSpPr/>
          <p:nvPr/>
        </p:nvSpPr>
        <p:spPr>
          <a:xfrm>
            <a:off x="911520" y="6806881"/>
            <a:ext cx="13667556" cy="644877"/>
          </a:xfrm>
          <a:prstGeom prst="rect">
            <a:avLst/>
          </a:prstGeom>
          <a:ln>
            <a:noFill/>
          </a:ln>
          <a:effectLst>
            <a:outerShdw dist="114480" dir="5400000" algn="t" rotWithShape="0">
              <a:srgbClr val="EF5B5B"/>
            </a:outerShdw>
          </a:effectLst>
        </p:spPr>
        <p:style>
          <a:lnRef idx="2">
            <a:schemeClr val="dk1"/>
          </a:lnRef>
          <a:fillRef idx="1">
            <a:schemeClr val="lt1"/>
          </a:fillRef>
          <a:effectRef idx="0">
            <a:schemeClr val="dk1"/>
          </a:effectRef>
          <a:fontRef idx="minor"/>
        </p:style>
        <p:txBody>
          <a:bodyPr wrap="square" lIns="90000" tIns="45000" rIns="90000" bIns="45000">
            <a:spAutoFit/>
          </a:bodyPr>
          <a:lstStyle/>
          <a:p>
            <a:pPr>
              <a:lnSpc>
                <a:spcPct val="100000"/>
              </a:lnSpc>
            </a:pPr>
            <a:r>
              <a:rPr lang="en-US" sz="3600" b="1" strike="noStrike" spc="-1" dirty="0">
                <a:solidFill>
                  <a:srgbClr val="000000"/>
                </a:solidFill>
                <a:latin typeface="Bree Serif"/>
                <a:ea typeface="Arial"/>
              </a:rPr>
              <a:t>Introduction</a:t>
            </a:r>
            <a:endParaRPr lang="en-IN" sz="3600" b="1" strike="noStrike" spc="-1" dirty="0">
              <a:latin typeface="Arial"/>
            </a:endParaRPr>
          </a:p>
        </p:txBody>
      </p:sp>
      <p:sp>
        <p:nvSpPr>
          <p:cNvPr id="51" name="CustomShape 12"/>
          <p:cNvSpPr/>
          <p:nvPr/>
        </p:nvSpPr>
        <p:spPr>
          <a:xfrm>
            <a:off x="911520" y="7655142"/>
            <a:ext cx="13174671" cy="388903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342900" indent="-342900" algn="just">
              <a:lnSpc>
                <a:spcPct val="150000"/>
              </a:lnSpc>
              <a:buFont typeface="Arial" panose="020B0604020202020204" pitchFamily="34" charset="0"/>
              <a:buChar char="•"/>
            </a:pPr>
            <a:r>
              <a:rPr lang="en-US" sz="2800" spc="-1" dirty="0">
                <a:ea typeface="Open Sans"/>
              </a:rPr>
              <a:t>Mercury is a toxic pollutant </a:t>
            </a:r>
            <a:r>
              <a:rPr lang="en-US" sz="2800" spc="-1" dirty="0">
                <a:ea typeface="+mn-lt"/>
                <a:cs typeface="+mn-lt"/>
              </a:rPr>
              <a:t>that accumulates in the food chain, posing significant health risks.</a:t>
            </a:r>
          </a:p>
          <a:p>
            <a:pPr marL="342900" indent="-342900" algn="just">
              <a:lnSpc>
                <a:spcPct val="150000"/>
              </a:lnSpc>
              <a:buFont typeface="Arial" panose="020B0604020202020204" pitchFamily="34" charset="0"/>
              <a:buChar char="•"/>
            </a:pPr>
            <a:r>
              <a:rPr lang="en-US" sz="2800" spc="-1" dirty="0">
                <a:ea typeface="+mn-lt"/>
                <a:cs typeface="+mn-lt"/>
              </a:rPr>
              <a:t>India, the second-largest mercury emitter, ratified the 2018 Minamata Convention, committing to curb atmospheric emissions and reduce environmental mercury pollution</a:t>
            </a:r>
            <a:r>
              <a:rPr lang="en-US" sz="2800" i="0" dirty="0">
                <a:solidFill>
                  <a:srgbClr val="374151"/>
                </a:solidFill>
                <a:effectLst/>
                <a:ea typeface="Open Sans" panose="020B0606030504020204" pitchFamily="34" charset="0"/>
                <a:cs typeface="Open Sans" panose="020B0606030504020204" pitchFamily="34" charset="0"/>
              </a:rPr>
              <a:t>. </a:t>
            </a:r>
          </a:p>
          <a:p>
            <a:pPr marL="342900" indent="-342900" algn="just">
              <a:lnSpc>
                <a:spcPct val="150000"/>
              </a:lnSpc>
              <a:buFont typeface="Arial" panose="020B0604020202020204" pitchFamily="34" charset="0"/>
              <a:buChar char="•"/>
            </a:pPr>
            <a:r>
              <a:rPr lang="en-US" sz="2800" spc="-1" dirty="0">
                <a:ea typeface="+mn-lt"/>
                <a:cs typeface="+mn-lt"/>
              </a:rPr>
              <a:t>An India-specific understanding of mercury sources and sinks is needed.</a:t>
            </a:r>
            <a:endParaRPr lang="en-US" sz="2000" dirty="0"/>
          </a:p>
        </p:txBody>
      </p:sp>
      <p:sp>
        <p:nvSpPr>
          <p:cNvPr id="52" name="CustomShape 13"/>
          <p:cNvSpPr/>
          <p:nvPr/>
        </p:nvSpPr>
        <p:spPr>
          <a:xfrm>
            <a:off x="884520" y="19286280"/>
            <a:ext cx="962748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400" b="0" strike="noStrike" spc="-1">
                <a:solidFill>
                  <a:srgbClr val="000000"/>
                </a:solidFill>
                <a:latin typeface="Open Sans"/>
                <a:ea typeface="Open Sans"/>
              </a:rPr>
              <a:t>.</a:t>
            </a:r>
            <a:endParaRPr lang="en-IN" sz="2400" b="0" strike="noStrike" spc="-1">
              <a:latin typeface="Arial"/>
            </a:endParaRPr>
          </a:p>
        </p:txBody>
      </p:sp>
      <p:sp>
        <p:nvSpPr>
          <p:cNvPr id="54" name="CustomShape 15"/>
          <p:cNvSpPr/>
          <p:nvPr/>
        </p:nvSpPr>
        <p:spPr>
          <a:xfrm rot="10800000" flipV="1">
            <a:off x="29852470" y="6871960"/>
            <a:ext cx="13018859" cy="644877"/>
          </a:xfrm>
          <a:prstGeom prst="rect">
            <a:avLst/>
          </a:prstGeom>
          <a:ln>
            <a:noFill/>
          </a:ln>
          <a:effectLst>
            <a:outerShdw dist="114480" dir="5400000" algn="t" rotWithShape="0">
              <a:srgbClr val="EF5B5B"/>
            </a:outerShdw>
          </a:effectLst>
        </p:spPr>
        <p:style>
          <a:lnRef idx="2">
            <a:schemeClr val="dk1"/>
          </a:lnRef>
          <a:fillRef idx="1">
            <a:schemeClr val="lt1"/>
          </a:fillRef>
          <a:effectRef idx="0">
            <a:schemeClr val="dk1"/>
          </a:effectRef>
          <a:fontRef idx="minor"/>
        </p:style>
        <p:txBody>
          <a:bodyPr wrap="square" lIns="90000" tIns="45000" rIns="90000" bIns="45000" anchor="t">
            <a:spAutoFit/>
          </a:bodyPr>
          <a:lstStyle/>
          <a:p>
            <a:r>
              <a:rPr lang="en-US" sz="3600" b="1" strike="noStrike" spc="-1" dirty="0">
                <a:solidFill>
                  <a:srgbClr val="000000"/>
                </a:solidFill>
                <a:latin typeface="Bree Serif"/>
                <a:ea typeface="Arial"/>
              </a:rPr>
              <a:t>Results</a:t>
            </a:r>
            <a:r>
              <a:rPr lang="en-US" sz="3600" b="1" spc="-1" dirty="0">
                <a:solidFill>
                  <a:srgbClr val="000000"/>
                </a:solidFill>
                <a:latin typeface="Bree Serif"/>
                <a:ea typeface="Arial"/>
              </a:rPr>
              <a:t> </a:t>
            </a:r>
            <a:r>
              <a:rPr lang="en-US" sz="3600" b="1" spc="-1" dirty="0">
                <a:solidFill>
                  <a:srgbClr val="000000"/>
                </a:solidFill>
                <a:latin typeface="Bree Serif"/>
              </a:rPr>
              <a:t>– Hg Dry Deposition</a:t>
            </a:r>
            <a:endParaRPr lang="en-IN" sz="3600" b="1" strike="noStrike" spc="-1" dirty="0">
              <a:latin typeface="Arial"/>
            </a:endParaRPr>
          </a:p>
        </p:txBody>
      </p:sp>
      <p:sp>
        <p:nvSpPr>
          <p:cNvPr id="55" name="CustomShape 16"/>
          <p:cNvSpPr/>
          <p:nvPr/>
        </p:nvSpPr>
        <p:spPr>
          <a:xfrm>
            <a:off x="29852470" y="23387402"/>
            <a:ext cx="13126850" cy="644878"/>
          </a:xfrm>
          <a:prstGeom prst="rect">
            <a:avLst/>
          </a:prstGeom>
          <a:ln>
            <a:noFill/>
          </a:ln>
          <a:effectLst>
            <a:outerShdw dist="114480" dir="5400000" algn="t" rotWithShape="0">
              <a:srgbClr val="EF5B5B"/>
            </a:outerShdw>
          </a:effectLst>
        </p:spPr>
        <p:style>
          <a:lnRef idx="2">
            <a:schemeClr val="dk1"/>
          </a:lnRef>
          <a:fillRef idx="1">
            <a:schemeClr val="lt1"/>
          </a:fillRef>
          <a:effectRef idx="0">
            <a:schemeClr val="dk1"/>
          </a:effectRef>
          <a:fontRef idx="minor"/>
        </p:style>
        <p:txBody>
          <a:bodyPr wrap="square" lIns="90000" tIns="45000" rIns="90000" bIns="45000">
            <a:spAutoFit/>
          </a:bodyPr>
          <a:lstStyle/>
          <a:p>
            <a:pPr>
              <a:lnSpc>
                <a:spcPct val="100000"/>
              </a:lnSpc>
            </a:pPr>
            <a:r>
              <a:rPr lang="en-US" sz="3600" b="1" strike="noStrike" spc="-1" dirty="0">
                <a:solidFill>
                  <a:srgbClr val="000000"/>
                </a:solidFill>
                <a:latin typeface="Bree Serif"/>
                <a:ea typeface="Arial"/>
              </a:rPr>
              <a:t>Conclusion</a:t>
            </a:r>
            <a:endParaRPr lang="en-IN" sz="3600" b="1" strike="noStrike" spc="-1" dirty="0">
              <a:latin typeface="Arial"/>
            </a:endParaRPr>
          </a:p>
        </p:txBody>
      </p:sp>
      <p:sp>
        <p:nvSpPr>
          <p:cNvPr id="56" name="CustomShape 17"/>
          <p:cNvSpPr/>
          <p:nvPr/>
        </p:nvSpPr>
        <p:spPr>
          <a:xfrm>
            <a:off x="29944595" y="16877425"/>
            <a:ext cx="12580539" cy="905968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457200" indent="-457200" algn="just">
              <a:lnSpc>
                <a:spcPct val="150000"/>
              </a:lnSpc>
              <a:buFont typeface="Arial" panose="020B0604020202020204" pitchFamily="34" charset="0"/>
              <a:buChar char="•"/>
            </a:pPr>
            <a:r>
              <a:rPr lang="en-US" sz="2800" spc="-1" dirty="0">
                <a:ea typeface="Open Sans" panose="020B0606030504020204" pitchFamily="34" charset="0"/>
                <a:cs typeface="Open Sans" panose="020B0606030504020204" pitchFamily="34" charset="0"/>
              </a:rPr>
              <a:t>Dry deposition flux is highest in Indo-Gangetic Plain and eastern India</a:t>
            </a:r>
          </a:p>
          <a:p>
            <a:pPr marL="457200" indent="-457200" algn="just">
              <a:lnSpc>
                <a:spcPct val="150000"/>
              </a:lnSpc>
              <a:buFont typeface="Arial" panose="020B0604020202020204" pitchFamily="34" charset="0"/>
              <a:buChar char="•"/>
            </a:pPr>
            <a:r>
              <a:rPr lang="en-US" sz="2800" spc="-1" dirty="0">
                <a:ea typeface="Open Sans" panose="020B0606030504020204" pitchFamily="34" charset="0"/>
                <a:cs typeface="Open Sans" panose="020B0606030504020204" pitchFamily="34" charset="0"/>
              </a:rPr>
              <a:t>Indian emissions account for 39.4% and 37.8% of dry deposition in Indo-Gangetic Plain and central India.</a:t>
            </a:r>
          </a:p>
          <a:p>
            <a:pPr marL="457200" indent="-457200" algn="just">
              <a:lnSpc>
                <a:spcPct val="150000"/>
              </a:lnSpc>
              <a:buFont typeface="Arial" panose="020B0604020202020204" pitchFamily="34" charset="0"/>
              <a:buChar char="•"/>
            </a:pPr>
            <a:r>
              <a:rPr lang="en-US" sz="2800" spc="-1" dirty="0">
                <a:ea typeface="Open Sans" panose="020B0606030504020204" pitchFamily="34" charset="0"/>
                <a:cs typeface="Open Sans" panose="020B0606030504020204" pitchFamily="34" charset="0"/>
              </a:rPr>
              <a:t>Hg</a:t>
            </a:r>
            <a:r>
              <a:rPr lang="en-US" sz="2800" spc="-1" baseline="30000" dirty="0">
                <a:ea typeface="Open Sans" panose="020B0606030504020204" pitchFamily="34" charset="0"/>
                <a:cs typeface="Open Sans" panose="020B0606030504020204" pitchFamily="34" charset="0"/>
              </a:rPr>
              <a:t>0</a:t>
            </a:r>
            <a:r>
              <a:rPr lang="en-US" sz="2800" spc="-1" dirty="0">
                <a:ea typeface="Open Sans" panose="020B0606030504020204" pitchFamily="34" charset="0"/>
                <a:cs typeface="Open Sans" panose="020B0606030504020204" pitchFamily="34" charset="0"/>
              </a:rPr>
              <a:t> dry deposition flux accounts for 64-87% of the total dry deposition flux.</a:t>
            </a:r>
          </a:p>
          <a:p>
            <a:pPr marL="457200" indent="-457200" algn="just">
              <a:lnSpc>
                <a:spcPct val="150000"/>
              </a:lnSpc>
              <a:buFont typeface="Arial" panose="020B0604020202020204" pitchFamily="34" charset="0"/>
              <a:buChar char="•"/>
            </a:pPr>
            <a:r>
              <a:rPr lang="en-US" sz="2800" spc="-1" dirty="0">
                <a:ea typeface="Open Sans" panose="020B0606030504020204" pitchFamily="34" charset="0"/>
                <a:cs typeface="Open Sans" panose="020B0606030504020204" pitchFamily="34" charset="0"/>
              </a:rPr>
              <a:t>The peak of Hg</a:t>
            </a:r>
            <a:r>
              <a:rPr lang="en-US" sz="2800" spc="-1" baseline="30000" dirty="0">
                <a:ea typeface="Open Sans" panose="020B0606030504020204" pitchFamily="34" charset="0"/>
                <a:cs typeface="Open Sans" panose="020B0606030504020204" pitchFamily="34" charset="0"/>
              </a:rPr>
              <a:t>0 </a:t>
            </a:r>
            <a:r>
              <a:rPr lang="en-US" sz="2800" spc="-1" dirty="0">
                <a:ea typeface="Open Sans" panose="020B0606030504020204" pitchFamily="34" charset="0"/>
                <a:cs typeface="Open Sans" panose="020B0606030504020204" pitchFamily="34" charset="0"/>
              </a:rPr>
              <a:t>dry deposition in India during the monsoon season is primarily due to the meteorological parameters and Leaf Area Index</a:t>
            </a:r>
            <a:r>
              <a:rPr lang="en-US" sz="2800" spc="-1" dirty="0">
                <a:ea typeface="+mn-lt"/>
                <a:cs typeface="+mn-lt"/>
              </a:rPr>
              <a:t>.</a:t>
            </a:r>
          </a:p>
          <a:p>
            <a:pPr marL="457200" indent="-457200" algn="just">
              <a:lnSpc>
                <a:spcPct val="150000"/>
              </a:lnSpc>
              <a:buFont typeface="Arial" panose="020B0604020202020204" pitchFamily="34" charset="0"/>
              <a:buChar char="•"/>
            </a:pPr>
            <a:r>
              <a:rPr lang="en-US" sz="2800" spc="-1" dirty="0">
                <a:ea typeface="+mn-lt"/>
                <a:cs typeface="+mn-lt"/>
              </a:rPr>
              <a:t>During post-monsoon, </a:t>
            </a:r>
            <a:r>
              <a:rPr lang="en-US" sz="2800" spc="-1" dirty="0">
                <a:ea typeface="Open Sans" panose="020B0606030504020204" pitchFamily="34" charset="0"/>
                <a:cs typeface="Open Sans" panose="020B0606030504020204" pitchFamily="34" charset="0"/>
              </a:rPr>
              <a:t>Hg</a:t>
            </a:r>
            <a:r>
              <a:rPr lang="en-US" sz="2800" spc="-1" baseline="30000" dirty="0">
                <a:ea typeface="Open Sans" panose="020B0606030504020204" pitchFamily="34" charset="0"/>
                <a:cs typeface="Open Sans" panose="020B0606030504020204" pitchFamily="34" charset="0"/>
              </a:rPr>
              <a:t>0</a:t>
            </a:r>
            <a:r>
              <a:rPr lang="en-US" sz="2800" spc="-1" dirty="0">
                <a:ea typeface="Open Sans" panose="020B0606030504020204" pitchFamily="34" charset="0"/>
                <a:cs typeface="Open Sans" panose="020B0606030504020204" pitchFamily="34" charset="0"/>
              </a:rPr>
              <a:t> dry deposition flux is highest in central India and the Indo-Gangetic plain owing to higher Hg</a:t>
            </a:r>
            <a:r>
              <a:rPr lang="en-US" sz="2800" spc="-1" baseline="30000" dirty="0">
                <a:ea typeface="Open Sans" panose="020B0606030504020204" pitchFamily="34" charset="0"/>
                <a:cs typeface="Open Sans" panose="020B0606030504020204" pitchFamily="34" charset="0"/>
              </a:rPr>
              <a:t>0 </a:t>
            </a:r>
            <a:r>
              <a:rPr lang="en-US" sz="2800" spc="-1" dirty="0">
                <a:ea typeface="Open Sans" panose="020B0606030504020204" pitchFamily="34" charset="0"/>
                <a:cs typeface="Open Sans" panose="020B0606030504020204" pitchFamily="34" charset="0"/>
              </a:rPr>
              <a:t>concentrations during this period.</a:t>
            </a:r>
            <a:endParaRPr lang="en-US" sz="2800" spc="-1" dirty="0">
              <a:ea typeface="+mn-lt"/>
              <a:cs typeface="+mn-lt"/>
            </a:endParaRPr>
          </a:p>
          <a:p>
            <a:pPr algn="just">
              <a:lnSpc>
                <a:spcPct val="150000"/>
              </a:lnSpc>
            </a:pPr>
            <a:endParaRPr lang="en-US" sz="2800" spc="-1" dirty="0">
              <a:ea typeface="+mn-lt"/>
              <a:cs typeface="+mn-lt"/>
            </a:endParaRPr>
          </a:p>
          <a:p>
            <a:pPr algn="just">
              <a:lnSpc>
                <a:spcPct val="150000"/>
              </a:lnSpc>
            </a:pPr>
            <a:endParaRPr lang="en-US" sz="2800" spc="-1" dirty="0">
              <a:ea typeface="+mn-lt"/>
              <a:cs typeface="+mn-lt"/>
            </a:endParaRPr>
          </a:p>
          <a:p>
            <a:pPr marL="457200" indent="-457200" algn="just">
              <a:lnSpc>
                <a:spcPct val="150000"/>
              </a:lnSpc>
              <a:buFont typeface="Arial" panose="020B0604020202020204" pitchFamily="34" charset="0"/>
              <a:buChar char="•"/>
            </a:pPr>
            <a:endParaRPr lang="en-US" sz="2800" spc="-1" dirty="0">
              <a:ea typeface="+mn-lt"/>
              <a:cs typeface="+mn-lt"/>
            </a:endParaRPr>
          </a:p>
          <a:p>
            <a:pPr algn="just">
              <a:lnSpc>
                <a:spcPct val="150000"/>
              </a:lnSpc>
            </a:pPr>
            <a:endParaRPr lang="en-US" sz="2800" spc="-1" dirty="0">
              <a:ea typeface="+mn-lt"/>
              <a:cs typeface="+mn-lt"/>
            </a:endParaRPr>
          </a:p>
          <a:p>
            <a:pPr algn="just">
              <a:lnSpc>
                <a:spcPct val="150000"/>
              </a:lnSpc>
            </a:pPr>
            <a:endParaRPr lang="en-US" sz="2800" spc="-1" dirty="0">
              <a:cs typeface="Arial"/>
            </a:endParaRPr>
          </a:p>
        </p:txBody>
      </p:sp>
      <p:sp>
        <p:nvSpPr>
          <p:cNvPr id="57" name="CustomShape 18"/>
          <p:cNvSpPr/>
          <p:nvPr/>
        </p:nvSpPr>
        <p:spPr>
          <a:xfrm>
            <a:off x="15099363" y="15757051"/>
            <a:ext cx="14275094" cy="644877"/>
          </a:xfrm>
          <a:prstGeom prst="rect">
            <a:avLst/>
          </a:prstGeom>
          <a:ln>
            <a:noFill/>
          </a:ln>
          <a:effectLst>
            <a:outerShdw dist="114480" dir="5400000" algn="t" rotWithShape="0">
              <a:srgbClr val="EF5B5B"/>
            </a:outerShdw>
          </a:effectLst>
        </p:spPr>
        <p:style>
          <a:lnRef idx="2">
            <a:schemeClr val="dk1"/>
          </a:lnRef>
          <a:fillRef idx="1">
            <a:schemeClr val="lt1"/>
          </a:fillRef>
          <a:effectRef idx="0">
            <a:schemeClr val="dk1"/>
          </a:effectRef>
          <a:fontRef idx="minor"/>
        </p:style>
        <p:txBody>
          <a:bodyPr wrap="square" lIns="90000" tIns="45000" rIns="90000" bIns="45000">
            <a:spAutoFit/>
          </a:bodyPr>
          <a:lstStyle/>
          <a:p>
            <a:pPr>
              <a:lnSpc>
                <a:spcPct val="100000"/>
              </a:lnSpc>
            </a:pPr>
            <a:r>
              <a:rPr lang="en-US" sz="3600" b="1" spc="-1" dirty="0">
                <a:solidFill>
                  <a:srgbClr val="000000"/>
                </a:solidFill>
                <a:latin typeface="Bree Serif"/>
              </a:rPr>
              <a:t>Results – Hg Wet Deposition</a:t>
            </a:r>
            <a:endParaRPr lang="en-IN" sz="3600" b="1" strike="noStrike" spc="-1" dirty="0">
              <a:latin typeface="Arial"/>
            </a:endParaRPr>
          </a:p>
        </p:txBody>
      </p:sp>
      <p:sp>
        <p:nvSpPr>
          <p:cNvPr id="59" name="CustomShape 19"/>
          <p:cNvSpPr/>
          <p:nvPr/>
        </p:nvSpPr>
        <p:spPr>
          <a:xfrm>
            <a:off x="982863" y="17690049"/>
            <a:ext cx="13638284" cy="583899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50000"/>
              </a:lnSpc>
            </a:pPr>
            <a:r>
              <a:rPr lang="en-US" sz="2800" b="1" spc="-1" dirty="0">
                <a:ea typeface="Open Sans" panose="020B0606030504020204" pitchFamily="34" charset="0"/>
                <a:cs typeface="Open Sans" panose="020B0606030504020204" pitchFamily="34" charset="0"/>
              </a:rPr>
              <a:t>GEOS-Chem model</a:t>
            </a:r>
            <a:r>
              <a:rPr lang="en-US" sz="2800" spc="-1" dirty="0">
                <a:ea typeface="Open Sans" panose="020B0606030504020204" pitchFamily="34" charset="0"/>
                <a:cs typeface="Open Sans" panose="020B0606030504020204" pitchFamily="34" charset="0"/>
              </a:rPr>
              <a:t>: v12.5.0, driven by MERRA-2. </a:t>
            </a:r>
          </a:p>
          <a:p>
            <a:pPr algn="just">
              <a:lnSpc>
                <a:spcPct val="150000"/>
              </a:lnSpc>
            </a:pPr>
            <a:r>
              <a:rPr lang="en-US" sz="2800" spc="-1" dirty="0">
                <a:ea typeface="Open Sans" panose="020B0606030504020204" pitchFamily="34" charset="0"/>
                <a:cs typeface="Open Sans" panose="020B0606030504020204" pitchFamily="34" charset="0"/>
              </a:rPr>
              <a:t>Redox chemistry - </a:t>
            </a:r>
            <a:r>
              <a:rPr lang="en-US" sz="2800" spc="-1" dirty="0">
                <a:solidFill>
                  <a:srgbClr val="00B0F0"/>
                </a:solidFill>
                <a:ea typeface="Open Sans" panose="020B0606030504020204" pitchFamily="34" charset="0"/>
                <a:cs typeface="Open Sans" panose="020B0606030504020204" pitchFamily="34" charset="0"/>
              </a:rPr>
              <a:t>Horowitz et al., 2017</a:t>
            </a:r>
            <a:r>
              <a:rPr lang="en-US" sz="2800" spc="-1" dirty="0">
                <a:ea typeface="Open Sans" panose="020B0606030504020204" pitchFamily="34" charset="0"/>
                <a:cs typeface="Open Sans" panose="020B0606030504020204" pitchFamily="34" charset="0"/>
              </a:rPr>
              <a:t> Br as the main oxidant for Hg</a:t>
            </a:r>
            <a:r>
              <a:rPr lang="en-US" sz="2800" spc="-1" baseline="30000" dirty="0">
                <a:ea typeface="Open Sans" panose="020B0606030504020204" pitchFamily="34" charset="0"/>
                <a:cs typeface="Open Sans" panose="020B0606030504020204" pitchFamily="34" charset="0"/>
              </a:rPr>
              <a:t>0</a:t>
            </a:r>
            <a:r>
              <a:rPr lang="en-US" sz="2800" spc="-1" dirty="0">
                <a:ea typeface="Open Sans" panose="020B0606030504020204" pitchFamily="34" charset="0"/>
                <a:cs typeface="Open Sans" panose="020B0606030504020204" pitchFamily="34" charset="0"/>
              </a:rPr>
              <a:t>.  </a:t>
            </a:r>
          </a:p>
          <a:p>
            <a:pPr algn="just">
              <a:lnSpc>
                <a:spcPct val="150000"/>
              </a:lnSpc>
            </a:pPr>
            <a:r>
              <a:rPr lang="en-US" sz="2800" b="1" spc="-1" dirty="0">
                <a:ea typeface="Open Sans" panose="020B0606030504020204" pitchFamily="34" charset="0"/>
                <a:cs typeface="Open Sans" panose="020B0606030504020204" pitchFamily="34" charset="0"/>
              </a:rPr>
              <a:t>Nested simulation: </a:t>
            </a:r>
            <a:r>
              <a:rPr lang="en-US" sz="2800" spc="-1" dirty="0">
                <a:ea typeface="Open Sans" panose="020B0606030504020204" pitchFamily="34" charset="0"/>
                <a:cs typeface="Open Sans" panose="020B0606030504020204" pitchFamily="34" charset="0"/>
              </a:rPr>
              <a:t>0.5x0.625</a:t>
            </a:r>
            <a:r>
              <a:rPr lang="en-US" sz="2800" spc="-1" baseline="30000" dirty="0">
                <a:ea typeface="Open Sans" panose="020B0606030504020204" pitchFamily="34" charset="0"/>
                <a:cs typeface="Open Sans" panose="020B0606030504020204" pitchFamily="34" charset="0"/>
              </a:rPr>
              <a:t>o</a:t>
            </a:r>
            <a:r>
              <a:rPr lang="en-US" sz="2800" spc="-1" dirty="0">
                <a:ea typeface="Open Sans" panose="020B0606030504020204" pitchFamily="34" charset="0"/>
                <a:cs typeface="Open Sans" panose="020B0606030504020204" pitchFamily="34" charset="0"/>
              </a:rPr>
              <a:t> horizontal resolution and 47 vertical levels Asian region from 2013-2017 with a 6-month spin-up time.</a:t>
            </a:r>
          </a:p>
          <a:p>
            <a:pPr algn="just">
              <a:lnSpc>
                <a:spcPct val="150000"/>
              </a:lnSpc>
            </a:pPr>
            <a:r>
              <a:rPr lang="en-US" sz="2800" spc="-1" dirty="0">
                <a:ea typeface="Open Sans" panose="020B0606030504020204" pitchFamily="34" charset="0"/>
                <a:cs typeface="Open Sans" panose="020B0606030504020204" pitchFamily="34" charset="0"/>
              </a:rPr>
              <a:t>  Boundary conditions - global simulation saved every three hours.  Cm </a:t>
            </a:r>
          </a:p>
          <a:p>
            <a:pPr marL="342900" indent="-342900" algn="just">
              <a:lnSpc>
                <a:spcPct val="150000"/>
              </a:lnSpc>
              <a:buFont typeface="Arial"/>
              <a:buChar char="•"/>
            </a:pPr>
            <a:r>
              <a:rPr lang="en-US" sz="2800" spc="-1" dirty="0">
                <a:ea typeface="Open Sans" panose="020B0606030504020204" pitchFamily="34" charset="0"/>
                <a:cs typeface="Open Sans" panose="020B0606030504020204" pitchFamily="34" charset="0"/>
              </a:rPr>
              <a:t>Natural emissions are land re-emissions  (26.6 Mg yr</a:t>
            </a:r>
            <a:r>
              <a:rPr lang="en-US" sz="2800" spc="-1" baseline="30000" dirty="0">
                <a:ea typeface="Open Sans" panose="020B0606030504020204" pitchFamily="34" charset="0"/>
                <a:cs typeface="Open Sans" panose="020B0606030504020204" pitchFamily="34" charset="0"/>
              </a:rPr>
              <a:t>-1 </a:t>
            </a:r>
            <a:r>
              <a:rPr lang="en-US" sz="2800" spc="-1" dirty="0">
                <a:ea typeface="Open Sans" panose="020B0606030504020204" pitchFamily="34" charset="0"/>
                <a:cs typeface="Open Sans" panose="020B0606030504020204" pitchFamily="34" charset="0"/>
              </a:rPr>
              <a:t>), soil emissions (3.41 Mg yr</a:t>
            </a:r>
            <a:r>
              <a:rPr lang="en-US" sz="2800" spc="-1" baseline="30000" dirty="0">
                <a:ea typeface="Open Sans" panose="020B0606030504020204" pitchFamily="34" charset="0"/>
                <a:cs typeface="Open Sans" panose="020B0606030504020204" pitchFamily="34" charset="0"/>
              </a:rPr>
              <a:t>-1 </a:t>
            </a:r>
            <a:r>
              <a:rPr lang="en-US" sz="2800" spc="-1" dirty="0">
                <a:ea typeface="Open Sans" panose="020B0606030504020204" pitchFamily="34" charset="0"/>
                <a:cs typeface="Open Sans" panose="020B0606030504020204" pitchFamily="34" charset="0"/>
              </a:rPr>
              <a:t>), and biomass burning (0.79 Mg yr</a:t>
            </a:r>
            <a:r>
              <a:rPr lang="en-US" sz="2800" spc="-1" baseline="30000" dirty="0">
                <a:ea typeface="Open Sans" panose="020B0606030504020204" pitchFamily="34" charset="0"/>
                <a:cs typeface="Open Sans" panose="020B0606030504020204" pitchFamily="34" charset="0"/>
              </a:rPr>
              <a:t>-1  </a:t>
            </a:r>
            <a:r>
              <a:rPr lang="en-US" sz="2800" spc="-1" dirty="0">
                <a:ea typeface="Open Sans" panose="020B0606030504020204" pitchFamily="34" charset="0"/>
                <a:cs typeface="Open Sans" panose="020B0606030504020204" pitchFamily="34" charset="0"/>
              </a:rPr>
              <a:t>). </a:t>
            </a:r>
          </a:p>
          <a:p>
            <a:pPr marL="342900" indent="-342900" algn="just">
              <a:lnSpc>
                <a:spcPct val="150000"/>
              </a:lnSpc>
              <a:buFont typeface="Arial"/>
              <a:buChar char="•"/>
            </a:pPr>
            <a:r>
              <a:rPr lang="en-US" sz="2800" spc="-1" dirty="0">
                <a:ea typeface="Open Sans" panose="020B0606030504020204" pitchFamily="34" charset="0"/>
                <a:cs typeface="Open Sans" panose="020B0606030504020204" pitchFamily="34" charset="0"/>
              </a:rPr>
              <a:t>Simulations were conducted with different emission inventories and another simulation in which Indian emissions were turned off. </a:t>
            </a:r>
            <a:endParaRPr lang="en-US" sz="2800" dirty="0">
              <a:ea typeface="Open Sans" panose="020B0606030504020204" pitchFamily="34" charset="0"/>
              <a:cs typeface="Open Sans" panose="020B0606030504020204" pitchFamily="34" charset="0"/>
            </a:endParaRPr>
          </a:p>
        </p:txBody>
      </p:sp>
      <p:sp>
        <p:nvSpPr>
          <p:cNvPr id="6" name="CustomShape 8">
            <a:extLst>
              <a:ext uri="{FF2B5EF4-FFF2-40B4-BE49-F238E27FC236}">
                <a16:creationId xmlns:a16="http://schemas.microsoft.com/office/drawing/2014/main" id="{3295C14F-1BC8-BA6A-ACEE-77C31A0BE666}"/>
              </a:ext>
            </a:extLst>
          </p:cNvPr>
          <p:cNvSpPr/>
          <p:nvPr/>
        </p:nvSpPr>
        <p:spPr>
          <a:xfrm>
            <a:off x="15464347" y="25769469"/>
            <a:ext cx="13631337" cy="3242704"/>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457200" indent="-457200" algn="just">
              <a:lnSpc>
                <a:spcPct val="150000"/>
              </a:lnSpc>
              <a:buFont typeface="Arial" panose="020B0604020202020204" pitchFamily="34" charset="0"/>
              <a:buChar char="•"/>
            </a:pPr>
            <a:r>
              <a:rPr lang="en-US" sz="2800" spc="-1" dirty="0">
                <a:ea typeface="Open Sans"/>
                <a:cs typeface="Arial"/>
              </a:rPr>
              <a:t>Highest wet deposition is observed over the Himalayas, eastern India, and the windward side of western ghats</a:t>
            </a:r>
          </a:p>
          <a:p>
            <a:pPr marL="457200" indent="-457200" algn="just">
              <a:lnSpc>
                <a:spcPct val="150000"/>
              </a:lnSpc>
              <a:buFont typeface="Arial" panose="020B0604020202020204" pitchFamily="34" charset="0"/>
              <a:buChar char="•"/>
            </a:pPr>
            <a:r>
              <a:rPr lang="en-US" sz="2800" spc="-1" dirty="0">
                <a:ea typeface="Open Sans"/>
                <a:cs typeface="Arial"/>
              </a:rPr>
              <a:t>65 – 69 % of the total annual wet deposition flux occurs in Monsoon. </a:t>
            </a:r>
          </a:p>
          <a:p>
            <a:pPr marL="457200" indent="-457200" algn="just">
              <a:lnSpc>
                <a:spcPct val="150000"/>
              </a:lnSpc>
              <a:buFont typeface="Arial" panose="020B0604020202020204" pitchFamily="34" charset="0"/>
              <a:buChar char="•"/>
            </a:pPr>
            <a:r>
              <a:rPr lang="en-US" sz="2800" spc="-1" dirty="0">
                <a:ea typeface="Open Sans"/>
                <a:cs typeface="Arial"/>
              </a:rPr>
              <a:t>Indian anthropogenic emissions account for 33.4% and 29.5  of wet deposition over the Indo-Gangetic plain and central India, respectively.</a:t>
            </a:r>
            <a:endParaRPr lang="en-US" sz="2800" spc="-1" dirty="0">
              <a:ea typeface="Open Sans" panose="020B0606030504020204" pitchFamily="34" charset="0"/>
              <a:cs typeface="Open Sans" panose="020B0606030504020204" pitchFamily="34" charset="0"/>
            </a:endParaRPr>
          </a:p>
        </p:txBody>
      </p:sp>
      <p:sp>
        <p:nvSpPr>
          <p:cNvPr id="10" name="CustomShape 19">
            <a:extLst>
              <a:ext uri="{FF2B5EF4-FFF2-40B4-BE49-F238E27FC236}">
                <a16:creationId xmlns:a16="http://schemas.microsoft.com/office/drawing/2014/main" id="{9E705F2D-CC64-4693-C558-5019BBE8E64E}"/>
              </a:ext>
            </a:extLst>
          </p:cNvPr>
          <p:cNvSpPr/>
          <p:nvPr/>
        </p:nvSpPr>
        <p:spPr>
          <a:xfrm>
            <a:off x="29902930" y="24357866"/>
            <a:ext cx="13127210" cy="518169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342900" indent="-342900" algn="just">
              <a:lnSpc>
                <a:spcPct val="150000"/>
              </a:lnSpc>
              <a:buFont typeface="Arial"/>
              <a:buChar char="•"/>
            </a:pPr>
            <a:r>
              <a:rPr lang="en-US" sz="2800" spc="-1" dirty="0">
                <a:ea typeface="+mn-lt"/>
                <a:cs typeface="+mn-lt"/>
              </a:rPr>
              <a:t>Emission Inventories vary in performance across GMOS observational stations</a:t>
            </a:r>
          </a:p>
          <a:p>
            <a:pPr marL="342900" indent="-342900" algn="just">
              <a:lnSpc>
                <a:spcPct val="150000"/>
              </a:lnSpc>
              <a:buFont typeface="Arial"/>
              <a:buChar char="•"/>
            </a:pPr>
            <a:r>
              <a:rPr lang="en-US" sz="2800" spc="-1" dirty="0">
                <a:ea typeface="+mn-lt"/>
                <a:cs typeface="+mn-lt"/>
              </a:rPr>
              <a:t>Wet deposition fluxes follow precipitation patterns. However</a:t>
            </a:r>
            <a:r>
              <a:rPr lang="en-US" sz="2800" spc="-1" dirty="0">
                <a:ea typeface="Open Sans"/>
                <a:cs typeface="Arial"/>
              </a:rPr>
              <a:t>, due to local emissions, the Indo-Gangetic Plain and central India have high values</a:t>
            </a:r>
            <a:r>
              <a:rPr lang="en-US" sz="2800" spc="-1" dirty="0">
                <a:ea typeface="+mn-lt"/>
                <a:cs typeface="+mn-lt"/>
              </a:rPr>
              <a:t>.</a:t>
            </a:r>
          </a:p>
          <a:p>
            <a:pPr marL="342900" indent="-342900" algn="just">
              <a:lnSpc>
                <a:spcPct val="150000"/>
              </a:lnSpc>
              <a:buFont typeface="Arial"/>
              <a:buChar char="•"/>
            </a:pPr>
            <a:r>
              <a:rPr lang="en-US" sz="2800" spc="-1" dirty="0">
                <a:ea typeface="Open Sans" panose="020B0606030504020204" pitchFamily="34" charset="0"/>
                <a:cs typeface="Open Sans" panose="020B0606030504020204" pitchFamily="34" charset="0"/>
              </a:rPr>
              <a:t>Dry deposition flux is more than wet deposition flux over India in all seasons.</a:t>
            </a:r>
            <a:endParaRPr lang="en-US" sz="2800" spc="-1" dirty="0">
              <a:ea typeface="+mn-lt"/>
              <a:cs typeface="+mn-lt"/>
            </a:endParaRPr>
          </a:p>
          <a:p>
            <a:pPr marL="342900" indent="-342900" algn="just">
              <a:lnSpc>
                <a:spcPct val="150000"/>
              </a:lnSpc>
              <a:buFont typeface="Arial"/>
              <a:buChar char="•"/>
            </a:pPr>
            <a:r>
              <a:rPr lang="en-US" sz="2800" spc="-1" dirty="0">
                <a:ea typeface="+mn-lt"/>
                <a:cs typeface="+mn-lt"/>
              </a:rPr>
              <a:t>Indian anthropogenic sources account for 19 % of wet deposition and 30.9% of dry deposition in  the contiguous India</a:t>
            </a:r>
          </a:p>
          <a:p>
            <a:pPr marL="342900" indent="-342900" algn="just">
              <a:lnSpc>
                <a:spcPct val="150000"/>
              </a:lnSpc>
              <a:buFont typeface="Arial"/>
              <a:buChar char="•"/>
            </a:pPr>
            <a:endParaRPr lang="en-US" sz="2800" spc="-1" dirty="0">
              <a:ea typeface="+mn-lt"/>
              <a:cs typeface="+mn-lt"/>
            </a:endParaRPr>
          </a:p>
          <a:p>
            <a:pPr marL="342900" indent="-342900" algn="just">
              <a:lnSpc>
                <a:spcPct val="150000"/>
              </a:lnSpc>
              <a:buFont typeface="Arial"/>
              <a:buChar char="•"/>
            </a:pPr>
            <a:endParaRPr lang="en-US" sz="2800" spc="-1" dirty="0">
              <a:ea typeface="+mn-lt"/>
              <a:cs typeface="+mn-lt"/>
            </a:endParaRPr>
          </a:p>
        </p:txBody>
      </p:sp>
      <p:sp>
        <p:nvSpPr>
          <p:cNvPr id="14" name="TextBox 13">
            <a:extLst>
              <a:ext uri="{FF2B5EF4-FFF2-40B4-BE49-F238E27FC236}">
                <a16:creationId xmlns:a16="http://schemas.microsoft.com/office/drawing/2014/main" id="{B28DE8E1-2ECA-7695-8D4B-B5FAFD4B6866}"/>
              </a:ext>
            </a:extLst>
          </p:cNvPr>
          <p:cNvSpPr txBox="1"/>
          <p:nvPr/>
        </p:nvSpPr>
        <p:spPr>
          <a:xfrm>
            <a:off x="15668429" y="24927155"/>
            <a:ext cx="13907921" cy="958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en-US" sz="2000" b="1" dirty="0">
                <a:latin typeface="Open Sans"/>
                <a:ea typeface="Open Sans"/>
                <a:cs typeface="Open Sans"/>
              </a:rPr>
              <a:t>Fig 4: </a:t>
            </a:r>
            <a:r>
              <a:rPr lang="en-US" sz="2000" b="1" dirty="0"/>
              <a:t> </a:t>
            </a:r>
            <a:r>
              <a:rPr lang="en-US" sz="2000" b="1" dirty="0">
                <a:latin typeface="Open Sans"/>
                <a:ea typeface="Open Sans"/>
                <a:cs typeface="Open Sans"/>
              </a:rPr>
              <a:t>(a) Spatial Distribution of Annual Average Wet Mercury Deposition Flux in India (2013-2017)</a:t>
            </a:r>
            <a:r>
              <a:rPr lang="en-US" sz="2000" b="1" dirty="0"/>
              <a:t>, (b) Monthly Variations of Wet Mercury Deposition Flux in Different Indian Regions.</a:t>
            </a:r>
          </a:p>
        </p:txBody>
      </p:sp>
      <p:sp>
        <p:nvSpPr>
          <p:cNvPr id="11" name="CustomShape 8">
            <a:extLst>
              <a:ext uri="{FF2B5EF4-FFF2-40B4-BE49-F238E27FC236}">
                <a16:creationId xmlns:a16="http://schemas.microsoft.com/office/drawing/2014/main" id="{EAF2DD1C-E473-DB7D-C1A9-814601F287FB}"/>
              </a:ext>
            </a:extLst>
          </p:cNvPr>
          <p:cNvSpPr/>
          <p:nvPr/>
        </p:nvSpPr>
        <p:spPr>
          <a:xfrm>
            <a:off x="15668429" y="29836258"/>
            <a:ext cx="13706027" cy="184520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50000"/>
              </a:lnSpc>
            </a:pPr>
            <a:r>
              <a:rPr lang="en-US" sz="2400" b="1" u="sng" spc="-1" dirty="0">
                <a:ea typeface="+mn-lt"/>
                <a:cs typeface="+mn-lt"/>
              </a:rPr>
              <a:t>References:</a:t>
            </a:r>
            <a:r>
              <a:rPr lang="en-US" sz="2400" spc="-1" dirty="0">
                <a:ea typeface="+mn-lt"/>
                <a:cs typeface="+mn-lt"/>
              </a:rPr>
              <a:t> </a:t>
            </a:r>
            <a:endParaRPr lang="en-US" dirty="0" err="1">
              <a:ea typeface="+mn-lt"/>
              <a:cs typeface="+mn-lt"/>
            </a:endParaRPr>
          </a:p>
          <a:p>
            <a:pPr marL="457200" indent="-457200" algn="just">
              <a:buAutoNum type="arabicPeriod"/>
            </a:pPr>
            <a:r>
              <a:rPr lang="en-US" spc="-1" dirty="0">
                <a:ea typeface="Open Sans"/>
                <a:cs typeface="Arial"/>
              </a:rPr>
              <a:t>Horowitz, Hannah M., et al. "A new mechanism for atmospheric mercury redox chemistry: implications for the global mercury budget." Atmospheric Chemistry and Physics 17.10 (2017): 6353-6371.</a:t>
            </a:r>
          </a:p>
          <a:p>
            <a:pPr marL="457200" indent="-457200" algn="just">
              <a:buAutoNum type="arabicPeriod"/>
            </a:pPr>
            <a:r>
              <a:rPr lang="en-US" spc="-1" dirty="0">
                <a:ea typeface="Open Sans"/>
                <a:cs typeface="Arial"/>
              </a:rPr>
              <a:t>David, </a:t>
            </a:r>
            <a:r>
              <a:rPr lang="en-US" spc="-1" dirty="0" err="1">
                <a:ea typeface="Open Sans"/>
                <a:cs typeface="Arial"/>
              </a:rPr>
              <a:t>Liji</a:t>
            </a:r>
            <a:r>
              <a:rPr lang="en-US" spc="-1" dirty="0">
                <a:ea typeface="Open Sans"/>
                <a:cs typeface="Arial"/>
              </a:rPr>
              <a:t> Mary, et al. "Aerosol optical depth over India." Journal of Geophysical Research: Atmospheres 123.7 (2018): 3688-3703</a:t>
            </a:r>
            <a:r>
              <a:rPr lang="en-US" sz="2400" spc="-1" dirty="0">
                <a:ea typeface="Open Sans"/>
                <a:cs typeface="Arial"/>
              </a:rPr>
              <a:t>.</a:t>
            </a:r>
          </a:p>
        </p:txBody>
      </p:sp>
      <p:sp>
        <p:nvSpPr>
          <p:cNvPr id="15" name="CustomShape 6">
            <a:extLst>
              <a:ext uri="{FF2B5EF4-FFF2-40B4-BE49-F238E27FC236}">
                <a16:creationId xmlns:a16="http://schemas.microsoft.com/office/drawing/2014/main" id="{F22271D2-6142-54B7-43CF-5707313D4A3D}"/>
              </a:ext>
            </a:extLst>
          </p:cNvPr>
          <p:cNvSpPr/>
          <p:nvPr/>
        </p:nvSpPr>
        <p:spPr>
          <a:xfrm>
            <a:off x="4890953" y="4404275"/>
            <a:ext cx="11783125" cy="1075764"/>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tabLst>
                <a:tab pos="0" algn="l"/>
              </a:tabLst>
            </a:pPr>
            <a:r>
              <a:rPr lang="en-US" sz="3200" spc="-1" baseline="30000" dirty="0">
                <a:latin typeface="+mj-lt"/>
                <a:ea typeface="Open Sans" panose="020B0606030504020204" pitchFamily="34" charset="0"/>
                <a:cs typeface="Open Sans" panose="020B0606030504020204" pitchFamily="34" charset="0"/>
              </a:rPr>
              <a:t>1</a:t>
            </a:r>
            <a:r>
              <a:rPr lang="en-US" sz="3200" spc="-1" dirty="0">
                <a:latin typeface="+mj-lt"/>
                <a:ea typeface="Open Sans" panose="020B0606030504020204" pitchFamily="34" charset="0"/>
                <a:cs typeface="Open Sans" panose="020B0606030504020204" pitchFamily="34" charset="0"/>
              </a:rPr>
              <a:t>Indian Institute of Technology Madras, Chennai, India</a:t>
            </a:r>
            <a:br>
              <a:rPr lang="en-US" sz="3200" spc="-1" dirty="0">
                <a:latin typeface="+mj-lt"/>
                <a:ea typeface="Open Sans" panose="020B0606030504020204" pitchFamily="34" charset="0"/>
                <a:cs typeface="Open Sans" panose="020B0606030504020204" pitchFamily="34" charset="0"/>
              </a:rPr>
            </a:br>
            <a:r>
              <a:rPr lang="en-US" sz="3200" spc="-1" baseline="30000" dirty="0">
                <a:latin typeface="+mj-lt"/>
                <a:ea typeface="Open Sans" panose="020B0606030504020204" pitchFamily="34" charset="0"/>
                <a:cs typeface="Open Sans" panose="020B0606030504020204" pitchFamily="34" charset="0"/>
              </a:rPr>
              <a:t>4</a:t>
            </a:r>
            <a:r>
              <a:rPr lang="en-US" sz="3200" spc="-1" dirty="0">
                <a:latin typeface="+mj-lt"/>
                <a:ea typeface="Open Sans" panose="020B0606030504020204" pitchFamily="34" charset="0"/>
                <a:cs typeface="Open Sans" panose="020B0606030504020204" pitchFamily="34" charset="0"/>
              </a:rPr>
              <a:t>Indian Institute of Technology Jodhpur, Jodhpur, India</a:t>
            </a:r>
          </a:p>
        </p:txBody>
      </p:sp>
      <p:sp>
        <p:nvSpPr>
          <p:cNvPr id="16" name="CustomShape 6">
            <a:extLst>
              <a:ext uri="{FF2B5EF4-FFF2-40B4-BE49-F238E27FC236}">
                <a16:creationId xmlns:a16="http://schemas.microsoft.com/office/drawing/2014/main" id="{E23EC444-647C-E25C-991D-63C618FFE0D4}"/>
              </a:ext>
            </a:extLst>
          </p:cNvPr>
          <p:cNvSpPr/>
          <p:nvPr/>
        </p:nvSpPr>
        <p:spPr>
          <a:xfrm>
            <a:off x="27669434" y="4380696"/>
            <a:ext cx="10037960" cy="1075764"/>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tabLst>
                <a:tab pos="0" algn="l"/>
              </a:tabLst>
            </a:pPr>
            <a:r>
              <a:rPr lang="en-US" sz="3200" spc="-1" baseline="30000" dirty="0">
                <a:latin typeface="+mj-lt"/>
                <a:ea typeface="Open Sans"/>
                <a:cs typeface="Open Sans"/>
              </a:rPr>
              <a:t>3</a:t>
            </a:r>
            <a:r>
              <a:rPr lang="en-US" sz="3200" spc="-1" dirty="0">
                <a:latin typeface="+mj-lt"/>
                <a:ea typeface="Open Sans"/>
                <a:cs typeface="Open Sans"/>
              </a:rPr>
              <a:t>U</a:t>
            </a:r>
            <a:r>
              <a:rPr lang="en-US" sz="3200" spc="-1" dirty="0">
                <a:latin typeface="+mj-lt"/>
                <a:ea typeface="Open Sans" panose="020B0606030504020204" pitchFamily="34" charset="0"/>
                <a:cs typeface="Open Sans" panose="020B0606030504020204" pitchFamily="34" charset="0"/>
              </a:rPr>
              <a:t>niversity </a:t>
            </a:r>
            <a:r>
              <a:rPr lang="en-US" sz="3200" spc="-1" dirty="0">
                <a:latin typeface="+mj-lt"/>
                <a:ea typeface="+mn-lt"/>
                <a:cs typeface="+mn-lt"/>
              </a:rPr>
              <a:t>of Bremen, Bremen, Germany</a:t>
            </a:r>
            <a:br>
              <a:rPr lang="en-US" sz="3200" spc="-1" dirty="0">
                <a:latin typeface="+mj-lt"/>
                <a:ea typeface="+mn-lt"/>
                <a:cs typeface="+mn-lt"/>
              </a:rPr>
            </a:br>
            <a:r>
              <a:rPr lang="en-US" sz="3200" spc="-1" dirty="0">
                <a:latin typeface="+mj-lt"/>
                <a:ea typeface="+mn-lt"/>
                <a:cs typeface="+mn-lt"/>
              </a:rPr>
              <a:t>	</a:t>
            </a:r>
            <a:r>
              <a:rPr lang="en-US" sz="3200" spc="-1" baseline="30000" dirty="0">
                <a:latin typeface="+mj-lt"/>
                <a:ea typeface="Open Sans"/>
                <a:cs typeface="Open Sans"/>
              </a:rPr>
              <a:t>5</a:t>
            </a:r>
            <a:r>
              <a:rPr lang="en-US" sz="3200" spc="-1" dirty="0">
                <a:latin typeface="+mj-lt"/>
                <a:ea typeface="Open Sans"/>
                <a:cs typeface="Open Sans"/>
              </a:rPr>
              <a:t>G</a:t>
            </a:r>
            <a:r>
              <a:rPr lang="en-US" sz="3200" spc="-1" dirty="0">
                <a:latin typeface="+mj-lt"/>
                <a:ea typeface="Open Sans" panose="020B0606030504020204" pitchFamily="34" charset="0"/>
                <a:cs typeface="Open Sans" panose="020B0606030504020204" pitchFamily="34" charset="0"/>
              </a:rPr>
              <a:t>eorgia</a:t>
            </a:r>
            <a:r>
              <a:rPr lang="en-US" sz="3200" spc="-1" dirty="0">
                <a:latin typeface="+mj-lt"/>
                <a:ea typeface="+mn-lt"/>
                <a:cs typeface="+mn-lt"/>
              </a:rPr>
              <a:t> Institute of Technology, Atlanta, GA, USA</a:t>
            </a:r>
            <a:endParaRPr lang="en-US" sz="3200" spc="-1" dirty="0">
              <a:latin typeface="+mj-lt"/>
              <a:ea typeface="Open Sans"/>
            </a:endParaRPr>
          </a:p>
        </p:txBody>
      </p:sp>
      <p:pic>
        <p:nvPicPr>
          <p:cNvPr id="1026" name="Picture 2" descr="IIT Madras - Wikipedia">
            <a:extLst>
              <a:ext uri="{FF2B5EF4-FFF2-40B4-BE49-F238E27FC236}">
                <a16:creationId xmlns:a16="http://schemas.microsoft.com/office/drawing/2014/main" id="{C7DD8EB0-0233-93FB-C4F0-9110900027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394" y="945677"/>
            <a:ext cx="3515121" cy="3515121"/>
          </a:xfrm>
          <a:prstGeom prst="rect">
            <a:avLst/>
          </a:prstGeom>
          <a:noFill/>
          <a:extLst>
            <a:ext uri="{909E8E84-426E-40DD-AFC4-6F175D3DCCD1}">
              <a14:hiddenFill xmlns:a14="http://schemas.microsoft.com/office/drawing/2010/main">
                <a:solidFill>
                  <a:srgbClr val="FFFFFF"/>
                </a:solidFill>
              </a14:hiddenFill>
            </a:ext>
          </a:extLst>
        </p:spPr>
      </p:pic>
      <p:sp>
        <p:nvSpPr>
          <p:cNvPr id="17" name="CustomShape 8">
            <a:extLst>
              <a:ext uri="{FF2B5EF4-FFF2-40B4-BE49-F238E27FC236}">
                <a16:creationId xmlns:a16="http://schemas.microsoft.com/office/drawing/2014/main" id="{E475815B-AD79-809A-5759-40ECF6821D33}"/>
              </a:ext>
            </a:extLst>
          </p:cNvPr>
          <p:cNvSpPr/>
          <p:nvPr/>
        </p:nvSpPr>
        <p:spPr>
          <a:xfrm>
            <a:off x="29838215" y="29175447"/>
            <a:ext cx="13558592" cy="583834"/>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50000"/>
              </a:lnSpc>
            </a:pPr>
            <a:r>
              <a:rPr lang="en-US" sz="2400" b="1" u="sng" spc="-1" dirty="0">
                <a:ea typeface="+mn-lt"/>
                <a:cs typeface="+mn-lt"/>
              </a:rPr>
              <a:t>Acknowledgment:</a:t>
            </a:r>
            <a:r>
              <a:rPr lang="en-US" sz="2400" spc="-1" dirty="0">
                <a:ea typeface="+mn-lt"/>
                <a:cs typeface="+mn-lt"/>
              </a:rPr>
              <a:t> </a:t>
            </a:r>
            <a:r>
              <a:rPr lang="en-US" sz="2400" spc="-1" dirty="0">
                <a:latin typeface="Open Sans" panose="020B0606030504020204" pitchFamily="34" charset="0"/>
                <a:ea typeface="Open Sans" panose="020B0606030504020204" pitchFamily="34" charset="0"/>
                <a:cs typeface="Open Sans" panose="020B0606030504020204" pitchFamily="34" charset="0"/>
              </a:rPr>
              <a:t>Max Planck Computing and Data Facility, </a:t>
            </a:r>
            <a:r>
              <a:rPr lang="en-US" sz="2400" spc="-1" dirty="0" err="1">
                <a:latin typeface="Open Sans" panose="020B0606030504020204" pitchFamily="34" charset="0"/>
                <a:ea typeface="Open Sans" panose="020B0606030504020204" pitchFamily="34" charset="0"/>
                <a:cs typeface="Open Sans" panose="020B0606030504020204" pitchFamily="34" charset="0"/>
              </a:rPr>
              <a:t>Garching</a:t>
            </a:r>
            <a:r>
              <a:rPr lang="en-US" sz="2400" spc="-1" dirty="0">
                <a:latin typeface="Open Sans" panose="020B0606030504020204" pitchFamily="34" charset="0"/>
                <a:ea typeface="Open Sans" panose="020B0606030504020204" pitchFamily="34" charset="0"/>
                <a:cs typeface="Open Sans" panose="020B0606030504020204" pitchFamily="34" charset="0"/>
              </a:rPr>
              <a:t>, Germany</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CustomShape 6">
            <a:extLst>
              <a:ext uri="{FF2B5EF4-FFF2-40B4-BE49-F238E27FC236}">
                <a16:creationId xmlns:a16="http://schemas.microsoft.com/office/drawing/2014/main" id="{73AE64BF-ABD6-B3FA-2A0F-B568C4279D0A}"/>
              </a:ext>
            </a:extLst>
          </p:cNvPr>
          <p:cNvSpPr/>
          <p:nvPr/>
        </p:nvSpPr>
        <p:spPr>
          <a:xfrm>
            <a:off x="16439427" y="4404275"/>
            <a:ext cx="10302858" cy="1075764"/>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tabLst>
                <a:tab pos="0" algn="l"/>
              </a:tabLst>
            </a:pPr>
            <a:r>
              <a:rPr lang="en-US" sz="3200" spc="-1" baseline="30000" dirty="0">
                <a:latin typeface="+mj-lt"/>
                <a:ea typeface="Open Sans"/>
                <a:cs typeface="Open Sans"/>
              </a:rPr>
              <a:t>2</a:t>
            </a:r>
            <a:r>
              <a:rPr lang="en-US" sz="3200" spc="-1" dirty="0">
                <a:latin typeface="+mj-lt"/>
                <a:ea typeface="Open Sans"/>
                <a:cs typeface="Open Sans"/>
              </a:rPr>
              <a:t>Centre for Atmospheric and Climate Sciences, Indian Institute of </a:t>
            </a:r>
            <a:r>
              <a:rPr lang="en-US" sz="3200" spc="-1" dirty="0">
                <a:latin typeface="+mj-lt"/>
                <a:ea typeface="+mn-lt"/>
                <a:cs typeface="+mn-lt"/>
              </a:rPr>
              <a:t> Technology Madras, Chennai, India</a:t>
            </a:r>
            <a:endParaRPr lang="en-US" sz="3200" spc="-1" dirty="0">
              <a:latin typeface="+mj-lt"/>
              <a:ea typeface="Open Sans"/>
            </a:endParaRPr>
          </a:p>
        </p:txBody>
      </p:sp>
      <p:sp>
        <p:nvSpPr>
          <p:cNvPr id="19" name="TextBox 18">
            <a:extLst>
              <a:ext uri="{FF2B5EF4-FFF2-40B4-BE49-F238E27FC236}">
                <a16:creationId xmlns:a16="http://schemas.microsoft.com/office/drawing/2014/main" id="{F618B970-06E4-8576-D7DF-E5E3DE8ECCC2}"/>
              </a:ext>
            </a:extLst>
          </p:cNvPr>
          <p:cNvSpPr txBox="1"/>
          <p:nvPr/>
        </p:nvSpPr>
        <p:spPr>
          <a:xfrm>
            <a:off x="962304" y="30505613"/>
            <a:ext cx="13638284" cy="14264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000" b="1" dirty="0">
                <a:latin typeface="Open Sans"/>
                <a:ea typeface="Open Sans"/>
                <a:cs typeface="Open Sans"/>
              </a:rPr>
              <a:t>Fig 2: Anthropogenic Hg emissions for different emission inventories regardless of the nominal reference year of each inventory over different regions of India. These regions are based on geographical and meteorological conditions as shown in </a:t>
            </a:r>
            <a:r>
              <a:rPr lang="en-US" sz="2000" b="1" dirty="0">
                <a:solidFill>
                  <a:srgbClr val="00B0F0"/>
                </a:solidFill>
                <a:latin typeface="Open Sans"/>
                <a:ea typeface="Open Sans"/>
                <a:cs typeface="Open Sans"/>
              </a:rPr>
              <a:t>David et al 2018</a:t>
            </a:r>
            <a:endParaRPr lang="en-US" sz="2000" dirty="0">
              <a:solidFill>
                <a:srgbClr val="00B0F0"/>
              </a:solidFill>
            </a:endParaRPr>
          </a:p>
        </p:txBody>
      </p:sp>
      <p:sp>
        <p:nvSpPr>
          <p:cNvPr id="20" name="CustomShape 8">
            <a:extLst>
              <a:ext uri="{FF2B5EF4-FFF2-40B4-BE49-F238E27FC236}">
                <a16:creationId xmlns:a16="http://schemas.microsoft.com/office/drawing/2014/main" id="{53C90086-04D4-C3FB-AF28-63F8592F70D4}"/>
              </a:ext>
            </a:extLst>
          </p:cNvPr>
          <p:cNvSpPr/>
          <p:nvPr/>
        </p:nvSpPr>
        <p:spPr>
          <a:xfrm>
            <a:off x="29852503" y="29888900"/>
            <a:ext cx="6265436" cy="169381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50000"/>
              </a:lnSpc>
            </a:pPr>
            <a:r>
              <a:rPr lang="en-US" sz="2400" b="1" u="sng" spc="-1" dirty="0">
                <a:latin typeface="Open Sans" panose="020B0606030504020204" pitchFamily="34" charset="0"/>
                <a:ea typeface="Open Sans" panose="020B0606030504020204" pitchFamily="34" charset="0"/>
                <a:cs typeface="Open Sans" panose="020B0606030504020204" pitchFamily="34" charset="0"/>
              </a:rPr>
              <a:t>Contact me:</a:t>
            </a:r>
            <a:r>
              <a:rPr lang="en-US" sz="2400" spc="-1" dirty="0">
                <a:latin typeface="Open Sans" panose="020B0606030504020204" pitchFamily="34" charset="0"/>
                <a:ea typeface="Open Sans" panose="020B0606030504020204" pitchFamily="34" charset="0"/>
                <a:cs typeface="Open Sans" panose="020B0606030504020204" pitchFamily="34" charset="0"/>
              </a:rPr>
              <a:t> </a:t>
            </a:r>
          </a:p>
          <a:p>
            <a:pPr>
              <a:lnSpc>
                <a:spcPct val="150000"/>
              </a:lnSpc>
            </a:pPr>
            <a:r>
              <a:rPr lang="en-US" sz="2400" spc="-1" dirty="0">
                <a:solidFill>
                  <a:srgbClr val="C00000"/>
                </a:solidFill>
                <a:ea typeface="Open Sans" panose="020B0606030504020204" pitchFamily="34" charset="0"/>
                <a:cs typeface="Open Sans" panose="020B0606030504020204" pitchFamily="34" charset="0"/>
              </a:rPr>
              <a:t>Official: </a:t>
            </a:r>
            <a:r>
              <a:rPr lang="en-US" sz="2400" spc="-1" dirty="0">
                <a:solidFill>
                  <a:srgbClr val="C00000"/>
                </a:solidFill>
                <a:ea typeface="Open Sans" panose="020B0606030504020204" pitchFamily="34" charset="0"/>
                <a:cs typeface="Open Sans" panose="020B0606030504020204" pitchFamily="34" charset="0"/>
                <a:hlinkClick r:id="rId3"/>
              </a:rPr>
              <a:t>chakradhar.m@cacs.iitm.ac.in</a:t>
            </a:r>
            <a:r>
              <a:rPr lang="en-US" sz="2400" spc="-1" dirty="0">
                <a:solidFill>
                  <a:srgbClr val="C00000"/>
                </a:solidFill>
                <a:ea typeface="Open Sans" panose="020B0606030504020204" pitchFamily="34" charset="0"/>
                <a:cs typeface="Open Sans" panose="020B0606030504020204" pitchFamily="34" charset="0"/>
              </a:rPr>
              <a:t> Personal: </a:t>
            </a:r>
            <a:r>
              <a:rPr lang="en-US" sz="2400" spc="-1" dirty="0">
                <a:solidFill>
                  <a:srgbClr val="C00000"/>
                </a:solidFill>
                <a:ea typeface="Open Sans" panose="020B0606030504020204" pitchFamily="34" charset="0"/>
                <a:cs typeface="Open Sans" panose="020B0606030504020204" pitchFamily="34" charset="0"/>
                <a:hlinkClick r:id="rId4"/>
              </a:rPr>
              <a:t>chakri6023@gmail.com</a:t>
            </a:r>
            <a:endParaRPr lang="en-US" sz="2400" spc="-1" dirty="0">
              <a:solidFill>
                <a:srgbClr val="C00000"/>
              </a:solidFill>
              <a:ea typeface="Open Sans" panose="020B0606030504020204" pitchFamily="34" charset="0"/>
              <a:cs typeface="Open Sans" panose="020B0606030504020204" pitchFamily="34" charset="0"/>
            </a:endParaRPr>
          </a:p>
        </p:txBody>
      </p:sp>
      <p:sp>
        <p:nvSpPr>
          <p:cNvPr id="23" name="TextBox 22">
            <a:extLst>
              <a:ext uri="{FF2B5EF4-FFF2-40B4-BE49-F238E27FC236}">
                <a16:creationId xmlns:a16="http://schemas.microsoft.com/office/drawing/2014/main" id="{B7AF023D-F4BA-79E9-FD87-6BC7BF92FBAC}"/>
              </a:ext>
            </a:extLst>
          </p:cNvPr>
          <p:cNvSpPr txBox="1"/>
          <p:nvPr/>
        </p:nvSpPr>
        <p:spPr>
          <a:xfrm>
            <a:off x="833360" y="15398827"/>
            <a:ext cx="13697460" cy="9648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en-US" sz="2000" b="1" dirty="0">
                <a:latin typeface="Open Sans"/>
                <a:ea typeface="Open Sans"/>
                <a:cs typeface="Open Sans"/>
              </a:rPr>
              <a:t>Fig 1:  Spatial distribution of Hg anthropogenic emission fluxes in different emission inventories (UNEP2010, WHET, EDGAR, UNEP2015, and  STREETS). The title shows the total emissions in tonnes in India.</a:t>
            </a:r>
            <a:endParaRPr lang="en-US" sz="2000" dirty="0"/>
          </a:p>
        </p:txBody>
      </p:sp>
      <p:pic>
        <p:nvPicPr>
          <p:cNvPr id="25" name="Picture 24" descr="A colorful graph with lines&#10;&#10;Description automatically generated with medium confidence">
            <a:extLst>
              <a:ext uri="{FF2B5EF4-FFF2-40B4-BE49-F238E27FC236}">
                <a16:creationId xmlns:a16="http://schemas.microsoft.com/office/drawing/2014/main" id="{3E953379-C10C-6F32-C9E1-32D0DE204274}"/>
              </a:ext>
            </a:extLst>
          </p:cNvPr>
          <p:cNvPicPr>
            <a:picLocks noChangeAspect="1"/>
          </p:cNvPicPr>
          <p:nvPr/>
        </p:nvPicPr>
        <p:blipFill>
          <a:blip r:embed="rId5"/>
          <a:stretch>
            <a:fillRect/>
          </a:stretch>
        </p:blipFill>
        <p:spPr>
          <a:xfrm>
            <a:off x="1511269" y="23587995"/>
            <a:ext cx="12022678" cy="6882630"/>
          </a:xfrm>
          <a:prstGeom prst="rect">
            <a:avLst/>
          </a:prstGeom>
        </p:spPr>
      </p:pic>
      <p:pic>
        <p:nvPicPr>
          <p:cNvPr id="28" name="Picture 27" descr="A screen shot of a computer screen&#10;&#10;Description automatically generated">
            <a:extLst>
              <a:ext uri="{FF2B5EF4-FFF2-40B4-BE49-F238E27FC236}">
                <a16:creationId xmlns:a16="http://schemas.microsoft.com/office/drawing/2014/main" id="{C41BF983-1992-AE7A-0A91-392C072F2D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99363" y="7762193"/>
            <a:ext cx="8565309" cy="6021330"/>
          </a:xfrm>
          <a:prstGeom prst="rect">
            <a:avLst/>
          </a:prstGeom>
        </p:spPr>
      </p:pic>
      <p:grpSp>
        <p:nvGrpSpPr>
          <p:cNvPr id="29" name="Group 28">
            <a:extLst>
              <a:ext uri="{FF2B5EF4-FFF2-40B4-BE49-F238E27FC236}">
                <a16:creationId xmlns:a16="http://schemas.microsoft.com/office/drawing/2014/main" id="{EB296856-A409-72EF-B243-A3CEE3D63743}"/>
              </a:ext>
            </a:extLst>
          </p:cNvPr>
          <p:cNvGrpSpPr/>
          <p:nvPr/>
        </p:nvGrpSpPr>
        <p:grpSpPr>
          <a:xfrm>
            <a:off x="15411153" y="17158409"/>
            <a:ext cx="13593698" cy="7502678"/>
            <a:chOff x="11353800" y="14445477"/>
            <a:chExt cx="10579958" cy="5577059"/>
          </a:xfrm>
        </p:grpSpPr>
        <p:pic>
          <p:nvPicPr>
            <p:cNvPr id="30" name="Picture 29" descr="A map of the world">
              <a:extLst>
                <a:ext uri="{FF2B5EF4-FFF2-40B4-BE49-F238E27FC236}">
                  <a16:creationId xmlns:a16="http://schemas.microsoft.com/office/drawing/2014/main" id="{9A6BF306-07CF-A90C-E162-A3A2B2F951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53800" y="14476497"/>
              <a:ext cx="4927959" cy="5527154"/>
            </a:xfrm>
            <a:prstGeom prst="rect">
              <a:avLst/>
            </a:prstGeom>
          </p:spPr>
        </p:pic>
        <p:pic>
          <p:nvPicPr>
            <p:cNvPr id="31" name="Picture 30" descr="A screenshot of a graph&#10;&#10;Description automatically generated">
              <a:extLst>
                <a:ext uri="{FF2B5EF4-FFF2-40B4-BE49-F238E27FC236}">
                  <a16:creationId xmlns:a16="http://schemas.microsoft.com/office/drawing/2014/main" id="{86A05427-CC97-9B82-E9E1-8539400E4AF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63721" y="14445477"/>
              <a:ext cx="5570037" cy="5577059"/>
            </a:xfrm>
            <a:prstGeom prst="rect">
              <a:avLst/>
            </a:prstGeom>
          </p:spPr>
        </p:pic>
      </p:grpSp>
      <p:grpSp>
        <p:nvGrpSpPr>
          <p:cNvPr id="32" name="Group 31">
            <a:extLst>
              <a:ext uri="{FF2B5EF4-FFF2-40B4-BE49-F238E27FC236}">
                <a16:creationId xmlns:a16="http://schemas.microsoft.com/office/drawing/2014/main" id="{4111EDCC-8C99-4388-6C64-E7EA3B87B483}"/>
              </a:ext>
            </a:extLst>
          </p:cNvPr>
          <p:cNvGrpSpPr/>
          <p:nvPr/>
        </p:nvGrpSpPr>
        <p:grpSpPr>
          <a:xfrm>
            <a:off x="29944595" y="7959287"/>
            <a:ext cx="12580539" cy="7332343"/>
            <a:chOff x="33112401" y="5577208"/>
            <a:chExt cx="9932958" cy="5250905"/>
          </a:xfrm>
        </p:grpSpPr>
        <p:pic>
          <p:nvPicPr>
            <p:cNvPr id="33" name="Picture 32" descr="A screenshot of a map&#10;&#10;Description automatically generated">
              <a:extLst>
                <a:ext uri="{FF2B5EF4-FFF2-40B4-BE49-F238E27FC236}">
                  <a16:creationId xmlns:a16="http://schemas.microsoft.com/office/drawing/2014/main" id="{E799D7D1-25CF-1976-3371-D92AB7D7B88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112401" y="5577208"/>
              <a:ext cx="4682800" cy="5250905"/>
            </a:xfrm>
            <a:prstGeom prst="rect">
              <a:avLst/>
            </a:prstGeom>
          </p:spPr>
        </p:pic>
        <p:pic>
          <p:nvPicPr>
            <p:cNvPr id="34" name="Picture 33" descr="A screenshot of a graph&#10;&#10;Description automatically generated">
              <a:extLst>
                <a:ext uri="{FF2B5EF4-FFF2-40B4-BE49-F238E27FC236}">
                  <a16:creationId xmlns:a16="http://schemas.microsoft.com/office/drawing/2014/main" id="{ED0B7F2B-9732-CC55-D397-9459E94626A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986561" y="5577208"/>
              <a:ext cx="5058798" cy="5064725"/>
            </a:xfrm>
            <a:prstGeom prst="rect">
              <a:avLst/>
            </a:prstGeom>
          </p:spPr>
        </p:pic>
      </p:grpSp>
      <p:sp>
        <p:nvSpPr>
          <p:cNvPr id="35" name="TextBox 34">
            <a:extLst>
              <a:ext uri="{FF2B5EF4-FFF2-40B4-BE49-F238E27FC236}">
                <a16:creationId xmlns:a16="http://schemas.microsoft.com/office/drawing/2014/main" id="{5E27826D-07EF-3DCB-EC73-8A8CF2CB34FD}"/>
              </a:ext>
            </a:extLst>
          </p:cNvPr>
          <p:cNvSpPr txBox="1"/>
          <p:nvPr/>
        </p:nvSpPr>
        <p:spPr>
          <a:xfrm>
            <a:off x="15431327" y="14137926"/>
            <a:ext cx="8233345" cy="9648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en-US" sz="2000" b="1" dirty="0">
                <a:latin typeface="Open Sans"/>
                <a:ea typeface="Open Sans"/>
                <a:cs typeface="Open Sans"/>
              </a:rPr>
              <a:t>Fig 3: Taylor diagram with summary statistics for daily simulated and observed data at GMOS stations.</a:t>
            </a:r>
            <a:endParaRPr lang="en-US" sz="2000" dirty="0"/>
          </a:p>
        </p:txBody>
      </p:sp>
      <p:sp>
        <p:nvSpPr>
          <p:cNvPr id="36" name="Rectangle 35">
            <a:extLst>
              <a:ext uri="{FF2B5EF4-FFF2-40B4-BE49-F238E27FC236}">
                <a16:creationId xmlns:a16="http://schemas.microsoft.com/office/drawing/2014/main" id="{7D6674FC-05F9-323C-3993-5609EF6B330B}"/>
              </a:ext>
            </a:extLst>
          </p:cNvPr>
          <p:cNvSpPr/>
          <p:nvPr/>
        </p:nvSpPr>
        <p:spPr>
          <a:xfrm>
            <a:off x="732859" y="17784483"/>
            <a:ext cx="13907922" cy="1404362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Rectangle 36">
            <a:extLst>
              <a:ext uri="{FF2B5EF4-FFF2-40B4-BE49-F238E27FC236}">
                <a16:creationId xmlns:a16="http://schemas.microsoft.com/office/drawing/2014/main" id="{1B30F545-CFC0-23A7-7F5A-6013FBB8C27B}"/>
              </a:ext>
            </a:extLst>
          </p:cNvPr>
          <p:cNvSpPr/>
          <p:nvPr/>
        </p:nvSpPr>
        <p:spPr>
          <a:xfrm>
            <a:off x="880819" y="7735939"/>
            <a:ext cx="13686385" cy="866598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DB79BE21-536F-4B22-8D69-A0C6F1835257}"/>
              </a:ext>
            </a:extLst>
          </p:cNvPr>
          <p:cNvSpPr/>
          <p:nvPr/>
        </p:nvSpPr>
        <p:spPr>
          <a:xfrm>
            <a:off x="15045218" y="7732293"/>
            <a:ext cx="14292854" cy="775869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Rectangle 38">
            <a:extLst>
              <a:ext uri="{FF2B5EF4-FFF2-40B4-BE49-F238E27FC236}">
                <a16:creationId xmlns:a16="http://schemas.microsoft.com/office/drawing/2014/main" id="{6E1E66E4-C3DA-8C92-23A8-B9B2C77090EF}"/>
              </a:ext>
            </a:extLst>
          </p:cNvPr>
          <p:cNvSpPr/>
          <p:nvPr/>
        </p:nvSpPr>
        <p:spPr>
          <a:xfrm>
            <a:off x="29852470" y="7849617"/>
            <a:ext cx="13018859" cy="152909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Rectangle 45">
            <a:extLst>
              <a:ext uri="{FF2B5EF4-FFF2-40B4-BE49-F238E27FC236}">
                <a16:creationId xmlns:a16="http://schemas.microsoft.com/office/drawing/2014/main" id="{48BF69B5-677F-C5F1-F716-ECB04500E377}"/>
              </a:ext>
            </a:extLst>
          </p:cNvPr>
          <p:cNvSpPr/>
          <p:nvPr/>
        </p:nvSpPr>
        <p:spPr>
          <a:xfrm>
            <a:off x="15045218" y="17056801"/>
            <a:ext cx="14329239" cy="1260110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Rectangle 52">
            <a:extLst>
              <a:ext uri="{FF2B5EF4-FFF2-40B4-BE49-F238E27FC236}">
                <a16:creationId xmlns:a16="http://schemas.microsoft.com/office/drawing/2014/main" id="{1D1CB742-7476-FFF4-3760-5521B77E682E}"/>
              </a:ext>
            </a:extLst>
          </p:cNvPr>
          <p:cNvSpPr/>
          <p:nvPr/>
        </p:nvSpPr>
        <p:spPr>
          <a:xfrm>
            <a:off x="29852470" y="24175410"/>
            <a:ext cx="13126850" cy="467090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1" name="Rectangle 60">
            <a:extLst>
              <a:ext uri="{FF2B5EF4-FFF2-40B4-BE49-F238E27FC236}">
                <a16:creationId xmlns:a16="http://schemas.microsoft.com/office/drawing/2014/main" id="{4D2F2997-DA80-CE58-9B7E-16099AF293E8}"/>
              </a:ext>
            </a:extLst>
          </p:cNvPr>
          <p:cNvSpPr/>
          <p:nvPr/>
        </p:nvSpPr>
        <p:spPr>
          <a:xfrm>
            <a:off x="15045217" y="29801241"/>
            <a:ext cx="14329239" cy="196486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2" name="Rectangle 61">
            <a:extLst>
              <a:ext uri="{FF2B5EF4-FFF2-40B4-BE49-F238E27FC236}">
                <a16:creationId xmlns:a16="http://schemas.microsoft.com/office/drawing/2014/main" id="{7DD34A08-B0B1-2B1B-2A2E-BC4E9AD9C348}"/>
              </a:ext>
            </a:extLst>
          </p:cNvPr>
          <p:cNvSpPr/>
          <p:nvPr/>
        </p:nvSpPr>
        <p:spPr>
          <a:xfrm>
            <a:off x="29819085" y="29171901"/>
            <a:ext cx="13160595" cy="265770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25" name="TextBox 1024">
            <a:extLst>
              <a:ext uri="{FF2B5EF4-FFF2-40B4-BE49-F238E27FC236}">
                <a16:creationId xmlns:a16="http://schemas.microsoft.com/office/drawing/2014/main" id="{C16D8DEB-926A-05AB-EE4F-FC72ED51E04B}"/>
              </a:ext>
            </a:extLst>
          </p:cNvPr>
          <p:cNvSpPr txBox="1"/>
          <p:nvPr/>
        </p:nvSpPr>
        <p:spPr>
          <a:xfrm>
            <a:off x="29819086" y="15524683"/>
            <a:ext cx="13052243" cy="1428148"/>
          </a:xfrm>
          <a:prstGeom prst="rect">
            <a:avLst/>
          </a:prstGeom>
          <a:noFill/>
        </p:spPr>
        <p:txBody>
          <a:bodyPr wrap="square">
            <a:spAutoFit/>
          </a:bodyPr>
          <a:lstStyle/>
          <a:p>
            <a:pPr algn="just">
              <a:lnSpc>
                <a:spcPct val="150000"/>
              </a:lnSpc>
            </a:pPr>
            <a:r>
              <a:rPr lang="en-US" sz="2000" b="1" spc="-1" dirty="0">
                <a:latin typeface="Open Sans" panose="020B0606030504020204" pitchFamily="34" charset="0"/>
                <a:ea typeface="Open Sans" panose="020B0606030504020204" pitchFamily="34" charset="0"/>
                <a:cs typeface="Open Sans" panose="020B0606030504020204" pitchFamily="34" charset="0"/>
              </a:rPr>
              <a:t>Fig  5: </a:t>
            </a:r>
            <a:r>
              <a:rPr lang="en-US" sz="2000" b="1" dirty="0"/>
              <a:t> </a:t>
            </a:r>
            <a:r>
              <a:rPr lang="en-US" sz="2000" b="1" dirty="0">
                <a:latin typeface="Open Sans"/>
                <a:ea typeface="Open Sans"/>
                <a:cs typeface="Open Sans"/>
              </a:rPr>
              <a:t>(a) Spatial Distribution of Annual Average Dry Hg</a:t>
            </a:r>
            <a:r>
              <a:rPr lang="en-US" sz="2000" b="1" baseline="30000" dirty="0">
                <a:latin typeface="Open Sans"/>
                <a:ea typeface="Open Sans"/>
                <a:cs typeface="Open Sans"/>
              </a:rPr>
              <a:t>0</a:t>
            </a:r>
            <a:r>
              <a:rPr lang="en-US" sz="2000" b="1" dirty="0">
                <a:latin typeface="Open Sans"/>
                <a:ea typeface="Open Sans"/>
                <a:cs typeface="Open Sans"/>
              </a:rPr>
              <a:t> Deposition Flux in India (2013-2017)</a:t>
            </a:r>
            <a:r>
              <a:rPr lang="en-US" sz="2000" b="1" dirty="0"/>
              <a:t>, (b) Monthly Variations of </a:t>
            </a:r>
            <a:r>
              <a:rPr lang="en-US" sz="2000" b="1" dirty="0">
                <a:latin typeface="Open Sans"/>
                <a:ea typeface="Open Sans"/>
                <a:cs typeface="Open Sans"/>
              </a:rPr>
              <a:t>Dry Hg</a:t>
            </a:r>
            <a:r>
              <a:rPr lang="en-US" sz="2000" b="1" baseline="30000" dirty="0">
                <a:latin typeface="Open Sans"/>
                <a:ea typeface="Open Sans"/>
                <a:cs typeface="Open Sans"/>
              </a:rPr>
              <a:t>0</a:t>
            </a:r>
            <a:r>
              <a:rPr lang="en-US" sz="2000" b="1" dirty="0">
                <a:latin typeface="Open Sans"/>
                <a:ea typeface="Open Sans"/>
                <a:cs typeface="Open Sans"/>
              </a:rPr>
              <a:t> </a:t>
            </a:r>
            <a:r>
              <a:rPr lang="en-US" sz="2000" b="1" dirty="0"/>
              <a:t>Deposition Flux in Different Indian Regions.</a:t>
            </a:r>
          </a:p>
          <a:p>
            <a:pPr algn="just">
              <a:lnSpc>
                <a:spcPct val="150000"/>
              </a:lnSpc>
            </a:pP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029" name="Picture 1028" descr="A blue and yellow sign with text&#10;&#10;Description automatically generated">
            <a:extLst>
              <a:ext uri="{FF2B5EF4-FFF2-40B4-BE49-F238E27FC236}">
                <a16:creationId xmlns:a16="http://schemas.microsoft.com/office/drawing/2014/main" id="{86E14D27-0C49-5F2C-D856-1D16E1042A92}"/>
              </a:ext>
            </a:extLst>
          </p:cNvPr>
          <p:cNvPicPr>
            <a:picLocks noChangeAspect="1"/>
          </p:cNvPicPr>
          <p:nvPr/>
        </p:nvPicPr>
        <p:blipFill>
          <a:blip r:embed="rId11"/>
          <a:stretch>
            <a:fillRect/>
          </a:stretch>
        </p:blipFill>
        <p:spPr>
          <a:xfrm>
            <a:off x="40523092" y="822669"/>
            <a:ext cx="2873715" cy="3828072"/>
          </a:xfrm>
          <a:prstGeom prst="rect">
            <a:avLst/>
          </a:prstGeom>
        </p:spPr>
      </p:pic>
      <p:sp>
        <p:nvSpPr>
          <p:cNvPr id="1030" name="CustomShape 6">
            <a:extLst>
              <a:ext uri="{FF2B5EF4-FFF2-40B4-BE49-F238E27FC236}">
                <a16:creationId xmlns:a16="http://schemas.microsoft.com/office/drawing/2014/main" id="{218901E1-DFD5-46D1-FD34-17E0985215B7}"/>
              </a:ext>
            </a:extLst>
          </p:cNvPr>
          <p:cNvSpPr/>
          <p:nvPr/>
        </p:nvSpPr>
        <p:spPr>
          <a:xfrm>
            <a:off x="39904416" y="5006744"/>
            <a:ext cx="4265429" cy="644877"/>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tabLst>
                <a:tab pos="0" algn="l"/>
              </a:tabLst>
            </a:pPr>
            <a:r>
              <a:rPr lang="en-US" sz="3600" b="1" spc="-1" dirty="0">
                <a:latin typeface="+mj-lt"/>
                <a:ea typeface="Open Sans"/>
              </a:rPr>
              <a:t>ID: EGU24-15704</a:t>
            </a:r>
          </a:p>
        </p:txBody>
      </p:sp>
      <p:sp>
        <p:nvSpPr>
          <p:cNvPr id="1031" name="CustomShape 17">
            <a:extLst>
              <a:ext uri="{FF2B5EF4-FFF2-40B4-BE49-F238E27FC236}">
                <a16:creationId xmlns:a16="http://schemas.microsoft.com/office/drawing/2014/main" id="{7E120686-8160-04BB-9C33-D561CEC421C0}"/>
              </a:ext>
            </a:extLst>
          </p:cNvPr>
          <p:cNvSpPr/>
          <p:nvPr/>
        </p:nvSpPr>
        <p:spPr>
          <a:xfrm>
            <a:off x="23664672" y="7852305"/>
            <a:ext cx="5757244" cy="8413350"/>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457200" indent="-457200" algn="just">
              <a:lnSpc>
                <a:spcPct val="150000"/>
              </a:lnSpc>
              <a:buFont typeface="Arial" panose="020B0604020202020204" pitchFamily="34" charset="0"/>
              <a:buChar char="•"/>
            </a:pPr>
            <a:r>
              <a:rPr lang="en-US" sz="2800" spc="-1" dirty="0">
                <a:cs typeface="Arial"/>
              </a:rPr>
              <a:t>Annual mean TGM concentrations are 1.31-1.57 ng/m</a:t>
            </a:r>
            <a:r>
              <a:rPr lang="en-US" sz="2800" spc="-1" baseline="30000" dirty="0">
                <a:cs typeface="Arial"/>
              </a:rPr>
              <a:t>3</a:t>
            </a:r>
            <a:r>
              <a:rPr lang="en-US" sz="2800" spc="-1" dirty="0">
                <a:cs typeface="Arial"/>
              </a:rPr>
              <a:t>.</a:t>
            </a:r>
          </a:p>
          <a:p>
            <a:pPr marL="457200" indent="-457200" algn="just">
              <a:lnSpc>
                <a:spcPct val="150000"/>
              </a:lnSpc>
              <a:buFont typeface="Arial" panose="020B0604020202020204" pitchFamily="34" charset="0"/>
              <a:buChar char="•"/>
            </a:pPr>
            <a:r>
              <a:rPr lang="en-US" sz="2800" spc="-1" dirty="0">
                <a:cs typeface="Arial"/>
              </a:rPr>
              <a:t>Concentrations are highest in the Indo-Gangetic plain where the emissions are also higher</a:t>
            </a:r>
          </a:p>
          <a:p>
            <a:pPr marL="457200" indent="-457200" algn="just">
              <a:lnSpc>
                <a:spcPct val="150000"/>
              </a:lnSpc>
              <a:buFont typeface="Arial" panose="020B0604020202020204" pitchFamily="34" charset="0"/>
              <a:buChar char="•"/>
            </a:pPr>
            <a:r>
              <a:rPr lang="en-US" sz="2800" spc="-1" dirty="0">
                <a:cs typeface="Arial"/>
              </a:rPr>
              <a:t>RGM and PBM concentrations are very sensitive to changes in emissions.</a:t>
            </a:r>
          </a:p>
          <a:p>
            <a:pPr marL="457200" indent="-457200" algn="just">
              <a:lnSpc>
                <a:spcPct val="150000"/>
              </a:lnSpc>
              <a:buFont typeface="Arial" panose="020B0604020202020204" pitchFamily="34" charset="0"/>
              <a:buChar char="•"/>
            </a:pPr>
            <a:r>
              <a:rPr lang="en-US" sz="2800" spc="-1" dirty="0">
                <a:cs typeface="Arial"/>
              </a:rPr>
              <a:t>Indian Emissions account for 78% of Reactive Mercury Concentrations</a:t>
            </a:r>
          </a:p>
          <a:p>
            <a:pPr algn="just">
              <a:lnSpc>
                <a:spcPct val="150000"/>
              </a:lnSpc>
            </a:pPr>
            <a:endParaRPr lang="en-US" sz="2800" spc="-1" dirty="0">
              <a:cs typeface="Arial"/>
            </a:endParaRPr>
          </a:p>
        </p:txBody>
      </p:sp>
      <p:sp>
        <p:nvSpPr>
          <p:cNvPr id="2" name="Rectangle: Rounded Corners 1">
            <a:extLst>
              <a:ext uri="{FF2B5EF4-FFF2-40B4-BE49-F238E27FC236}">
                <a16:creationId xmlns:a16="http://schemas.microsoft.com/office/drawing/2014/main" id="{F55E876E-0A12-D80E-0EAB-E14C3E12D543}"/>
              </a:ext>
            </a:extLst>
          </p:cNvPr>
          <p:cNvSpPr/>
          <p:nvPr/>
        </p:nvSpPr>
        <p:spPr>
          <a:xfrm>
            <a:off x="39643665" y="30329952"/>
            <a:ext cx="3204843" cy="125276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descr="A qr code on a white background&#10;&#10;Description automatically generated">
            <a:extLst>
              <a:ext uri="{FF2B5EF4-FFF2-40B4-BE49-F238E27FC236}">
                <a16:creationId xmlns:a16="http://schemas.microsoft.com/office/drawing/2014/main" id="{F00C09BE-230D-3DE4-CA39-7038B81D0C42}"/>
              </a:ext>
            </a:extLst>
          </p:cNvPr>
          <p:cNvPicPr>
            <a:picLocks noChangeAspect="1"/>
          </p:cNvPicPr>
          <p:nvPr/>
        </p:nvPicPr>
        <p:blipFill>
          <a:blip r:embed="rId12"/>
          <a:stretch>
            <a:fillRect/>
          </a:stretch>
        </p:blipFill>
        <p:spPr>
          <a:xfrm>
            <a:off x="41625745" y="30386085"/>
            <a:ext cx="1120669" cy="1120669"/>
          </a:xfrm>
          <a:prstGeom prst="rect">
            <a:avLst/>
          </a:prstGeom>
        </p:spPr>
      </p:pic>
      <p:sp>
        <p:nvSpPr>
          <p:cNvPr id="5" name="Rectangle: Rounded Corners 4">
            <a:extLst>
              <a:ext uri="{FF2B5EF4-FFF2-40B4-BE49-F238E27FC236}">
                <a16:creationId xmlns:a16="http://schemas.microsoft.com/office/drawing/2014/main" id="{7436CCFB-6684-A43D-A68B-9449D4E6C082}"/>
              </a:ext>
            </a:extLst>
          </p:cNvPr>
          <p:cNvSpPr/>
          <p:nvPr/>
        </p:nvSpPr>
        <p:spPr>
          <a:xfrm>
            <a:off x="35563277" y="30329952"/>
            <a:ext cx="3298808" cy="125276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ysClr val="windowText" lastClr="000000"/>
              </a:solidFill>
            </a:endParaRPr>
          </a:p>
        </p:txBody>
      </p:sp>
      <p:sp>
        <p:nvSpPr>
          <p:cNvPr id="7" name="CustomShape 8">
            <a:extLst>
              <a:ext uri="{FF2B5EF4-FFF2-40B4-BE49-F238E27FC236}">
                <a16:creationId xmlns:a16="http://schemas.microsoft.com/office/drawing/2014/main" id="{6EB03BBC-3B52-CAF2-60D9-A6142B54497C}"/>
              </a:ext>
            </a:extLst>
          </p:cNvPr>
          <p:cNvSpPr/>
          <p:nvPr/>
        </p:nvSpPr>
        <p:spPr>
          <a:xfrm>
            <a:off x="35761470" y="30394926"/>
            <a:ext cx="1766564" cy="95720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50000"/>
              </a:lnSpc>
            </a:pPr>
            <a:r>
              <a:rPr lang="en-US" sz="2000" b="1" spc="-1" dirty="0">
                <a:ea typeface="+mn-lt"/>
                <a:cs typeface="+mn-lt"/>
              </a:rPr>
              <a:t>our group website</a:t>
            </a:r>
            <a:endParaRPr lang="en-US" sz="2000" dirty="0">
              <a:ea typeface="Open Sans" panose="020B0606030504020204" pitchFamily="34" charset="0"/>
              <a:cs typeface="Open Sans" panose="020B0606030504020204" pitchFamily="34" charset="0"/>
            </a:endParaRPr>
          </a:p>
        </p:txBody>
      </p:sp>
      <p:sp>
        <p:nvSpPr>
          <p:cNvPr id="8" name="CustomShape 8">
            <a:extLst>
              <a:ext uri="{FF2B5EF4-FFF2-40B4-BE49-F238E27FC236}">
                <a16:creationId xmlns:a16="http://schemas.microsoft.com/office/drawing/2014/main" id="{23EA4DA4-DF9D-3EDD-5B52-9545239A9F90}"/>
              </a:ext>
            </a:extLst>
          </p:cNvPr>
          <p:cNvSpPr/>
          <p:nvPr/>
        </p:nvSpPr>
        <p:spPr>
          <a:xfrm>
            <a:off x="39773244" y="30400291"/>
            <a:ext cx="1857767" cy="870580"/>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50000"/>
              </a:lnSpc>
            </a:pPr>
            <a:r>
              <a:rPr lang="en-US" b="1" spc="-1" dirty="0">
                <a:ea typeface="+mn-lt"/>
                <a:cs typeface="+mn-lt"/>
              </a:rPr>
              <a:t>Access the paper abstract</a:t>
            </a:r>
            <a:endParaRPr lang="en-US" dirty="0">
              <a:ea typeface="Open Sans" panose="020B0606030504020204" pitchFamily="34" charset="0"/>
              <a:cs typeface="Open Sans" panose="020B0606030504020204" pitchFamily="34" charset="0"/>
            </a:endParaRPr>
          </a:p>
        </p:txBody>
      </p:sp>
      <p:pic>
        <p:nvPicPr>
          <p:cNvPr id="12" name="Picture 11" descr="A qr code on a white background&#10;&#10;Description automatically generated">
            <a:extLst>
              <a:ext uri="{FF2B5EF4-FFF2-40B4-BE49-F238E27FC236}">
                <a16:creationId xmlns:a16="http://schemas.microsoft.com/office/drawing/2014/main" id="{1020E42C-3CD2-FE55-E7B9-E0C2D73B6269}"/>
              </a:ext>
            </a:extLst>
          </p:cNvPr>
          <p:cNvPicPr>
            <a:picLocks noChangeAspect="1"/>
          </p:cNvPicPr>
          <p:nvPr/>
        </p:nvPicPr>
        <p:blipFill>
          <a:blip r:embed="rId13"/>
          <a:stretch>
            <a:fillRect/>
          </a:stretch>
        </p:blipFill>
        <p:spPr>
          <a:xfrm>
            <a:off x="37659206" y="30365941"/>
            <a:ext cx="1140813" cy="1140813"/>
          </a:xfrm>
          <a:prstGeom prst="rect">
            <a:avLst/>
          </a:prstGeom>
        </p:spPr>
      </p:pic>
      <p:pic>
        <p:nvPicPr>
          <p:cNvPr id="26" name="Picture 25" descr="A screenshot of a map">
            <a:extLst>
              <a:ext uri="{FF2B5EF4-FFF2-40B4-BE49-F238E27FC236}">
                <a16:creationId xmlns:a16="http://schemas.microsoft.com/office/drawing/2014/main" id="{B44A98E0-2F57-9FFE-5083-78C45A9780A5}"/>
              </a:ext>
            </a:extLst>
          </p:cNvPr>
          <p:cNvPicPr>
            <a:picLocks noChangeAspect="1"/>
          </p:cNvPicPr>
          <p:nvPr/>
        </p:nvPicPr>
        <p:blipFill>
          <a:blip r:embed="rId14"/>
          <a:stretch>
            <a:fillRect/>
          </a:stretch>
        </p:blipFill>
        <p:spPr>
          <a:xfrm>
            <a:off x="1366066" y="11772391"/>
            <a:ext cx="12683634" cy="348562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1608</TotalTime>
  <Words>807</Words>
  <Application>Microsoft Office PowerPoint</Application>
  <PresentationFormat>Custom</PresentationFormat>
  <Paragraphs>54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Bree Serif</vt:lpstr>
      <vt:lpstr>Calibri</vt:lpstr>
      <vt:lpstr>Open Sans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of a scientific poster</dc:title>
  <dc:subject>Free Research Poster</dc:subject>
  <dc:creator>Graphicsland/MakeSigns.com</dc:creator>
  <cp:keywords>scientific research template custom poster presentation symposium printing powerpoint create design example sample download</cp:keywords>
  <dc:description>These templates are offered for free to help your create a poster ranging from nursing research posters to psychology research posters.</dc:description>
  <cp:lastModifiedBy>chakradhar Reddy</cp:lastModifiedBy>
  <cp:revision>490</cp:revision>
  <dcterms:modified xsi:type="dcterms:W3CDTF">2024-04-14T18:47:56Z</dcterms:modified>
  <dc:language>en-IN</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22.0400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Custom</vt:lpwstr>
  </property>
  <property fmtid="{D5CDD505-2E9C-101B-9397-08002B2CF9AE}" pid="9" name="ScaleCrop">
    <vt:bool>false</vt:bool>
  </property>
  <property fmtid="{D5CDD505-2E9C-101B-9397-08002B2CF9AE}" pid="10" name="ShareDoc">
    <vt:bool>false</vt:bool>
  </property>
  <property fmtid="{D5CDD505-2E9C-101B-9397-08002B2CF9AE}" pid="11" name="Slides">
    <vt:i4>1</vt:i4>
  </property>
  <property fmtid="{D5CDD505-2E9C-101B-9397-08002B2CF9AE}" pid="12" name="category">
    <vt:lpwstr>research posters template</vt:lpwstr>
  </property>
</Properties>
</file>