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  <p:sldMasterId id="2147483694" r:id="rId5"/>
  </p:sldMasterIdLst>
  <p:notesMasterIdLst>
    <p:notesMasterId r:id="rId36"/>
  </p:notesMasterIdLst>
  <p:handoutMasterIdLst>
    <p:handoutMasterId r:id="rId37"/>
  </p:handoutMasterIdLst>
  <p:sldIdLst>
    <p:sldId id="261" r:id="rId6"/>
    <p:sldId id="2151" r:id="rId7"/>
    <p:sldId id="262" r:id="rId8"/>
    <p:sldId id="2144" r:id="rId9"/>
    <p:sldId id="2139" r:id="rId10"/>
    <p:sldId id="2175" r:id="rId11"/>
    <p:sldId id="2187" r:id="rId12"/>
    <p:sldId id="2190" r:id="rId13"/>
    <p:sldId id="2170" r:id="rId14"/>
    <p:sldId id="2171" r:id="rId15"/>
    <p:sldId id="2147" r:id="rId16"/>
    <p:sldId id="2172" r:id="rId17"/>
    <p:sldId id="2146" r:id="rId18"/>
    <p:sldId id="2176" r:id="rId19"/>
    <p:sldId id="2174" r:id="rId20"/>
    <p:sldId id="2161" r:id="rId21"/>
    <p:sldId id="2165" r:id="rId22"/>
    <p:sldId id="2164" r:id="rId23"/>
    <p:sldId id="2177" r:id="rId24"/>
    <p:sldId id="2178" r:id="rId25"/>
    <p:sldId id="2181" r:id="rId26"/>
    <p:sldId id="2192" r:id="rId27"/>
    <p:sldId id="2191" r:id="rId28"/>
    <p:sldId id="2194" r:id="rId29"/>
    <p:sldId id="2193" r:id="rId30"/>
    <p:sldId id="2179" r:id="rId31"/>
    <p:sldId id="2185" r:id="rId32"/>
    <p:sldId id="2153" r:id="rId33"/>
    <p:sldId id="2183" r:id="rId34"/>
    <p:sldId id="2184" r:id="rId35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2EBC49"/>
    <a:srgbClr val="2A6247"/>
    <a:srgbClr val="A8971C"/>
    <a:srgbClr val="000000"/>
    <a:srgbClr val="B2D6C2"/>
    <a:srgbClr val="82C8A7"/>
    <a:srgbClr val="E4F4EC"/>
    <a:srgbClr val="D0E6DA"/>
    <a:srgbClr val="655B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70E0659-BB64-476C-B4AA-E78429C17052}" v="1" dt="2024-04-17T20:13:08.95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2D5ABB26-0587-4C30-8999-92F81FD0307C}" styleName="Geen stijl, gee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3651" autoAdjust="0"/>
  </p:normalViewPr>
  <p:slideViewPr>
    <p:cSldViewPr snapToGrid="0" snapToObjects="1">
      <p:cViewPr varScale="1">
        <p:scale>
          <a:sx n="69" d="100"/>
          <a:sy n="69" d="100"/>
        </p:scale>
        <p:origin x="235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58" d="100"/>
          <a:sy n="158" d="100"/>
        </p:scale>
        <p:origin x="4240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viewProps" Target="viewProps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microsoft.com/office/2015/10/relationships/revisionInfo" Target="revisionInfo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D6A21A4-3E77-4157-AFAC-16161DB07FE6}" type="doc">
      <dgm:prSet loTypeId="urn:microsoft.com/office/officeart/2005/8/layout/venn1" loCatId="relationship" qsTypeId="urn:microsoft.com/office/officeart/2005/8/quickstyle/simple1" qsCatId="simple" csTypeId="urn:microsoft.com/office/officeart/2005/8/colors/colorful3" csCatId="colorful" phldr="1"/>
      <dgm:spPr/>
    </dgm:pt>
    <dgm:pt modelId="{946A51EE-F981-4F91-BA54-74F113A3FE40}">
      <dgm:prSet phldrT="[Text]" custT="1"/>
      <dgm:spPr>
        <a:xfrm>
          <a:off x="1371599" y="38099"/>
          <a:ext cx="1828800" cy="1828800"/>
        </a:xfrm>
        <a:prstGeom prst="ellipse">
          <a:avLst/>
        </a:prstGeom>
        <a:solidFill>
          <a:srgbClr val="2A6247">
            <a:alpha val="5000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endParaRPr lang="nl-BE" sz="2400" b="1" dirty="0">
            <a:solidFill>
              <a:schemeClr val="bg1"/>
            </a:solidFill>
            <a:latin typeface="Aptos" panose="02110004020202020204"/>
            <a:ea typeface="+mn-ea"/>
            <a:cs typeface="+mn-cs"/>
          </a:endParaRPr>
        </a:p>
      </dgm:t>
    </dgm:pt>
    <dgm:pt modelId="{0EF66A08-7FD7-46B8-96B5-38ADD5307827}" type="parTrans" cxnId="{F16B0153-9395-4BFB-823E-945F8ABAB303}">
      <dgm:prSet/>
      <dgm:spPr/>
      <dgm:t>
        <a:bodyPr/>
        <a:lstStyle/>
        <a:p>
          <a:endParaRPr lang="nl-BE"/>
        </a:p>
      </dgm:t>
    </dgm:pt>
    <dgm:pt modelId="{DDB62C2D-67FD-4D30-93A5-6E6C4BF29243}" type="sibTrans" cxnId="{F16B0153-9395-4BFB-823E-945F8ABAB303}">
      <dgm:prSet/>
      <dgm:spPr/>
      <dgm:t>
        <a:bodyPr/>
        <a:lstStyle/>
        <a:p>
          <a:endParaRPr lang="nl-BE"/>
        </a:p>
      </dgm:t>
    </dgm:pt>
    <dgm:pt modelId="{39EE574F-D950-4E4B-8E50-38B783C76543}">
      <dgm:prSet phldrT="[Text]" custT="1"/>
      <dgm:spPr>
        <a:xfrm>
          <a:off x="2031492" y="1181100"/>
          <a:ext cx="1828800" cy="1828800"/>
        </a:xfrm>
        <a:prstGeom prst="ellipse">
          <a:avLst/>
        </a:prstGeom>
        <a:solidFill>
          <a:srgbClr val="8ECEB0">
            <a:alpha val="49804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endParaRPr lang="nl-BE" sz="2400" b="1" dirty="0">
            <a:solidFill>
              <a:schemeClr val="bg1"/>
            </a:solidFill>
            <a:latin typeface="Aptos" panose="02110004020202020204"/>
            <a:ea typeface="+mn-ea"/>
            <a:cs typeface="+mn-cs"/>
          </a:endParaRPr>
        </a:p>
      </dgm:t>
    </dgm:pt>
    <dgm:pt modelId="{AF924E03-8FAA-499B-9280-DB94384A67AD}" type="parTrans" cxnId="{C69A6E15-7D34-4087-AEBC-58D206FFCBF3}">
      <dgm:prSet/>
      <dgm:spPr/>
      <dgm:t>
        <a:bodyPr/>
        <a:lstStyle/>
        <a:p>
          <a:endParaRPr lang="nl-BE"/>
        </a:p>
      </dgm:t>
    </dgm:pt>
    <dgm:pt modelId="{95593FBF-20EE-4509-8048-44C9FBB3E996}" type="sibTrans" cxnId="{C69A6E15-7D34-4087-AEBC-58D206FFCBF3}">
      <dgm:prSet/>
      <dgm:spPr/>
      <dgm:t>
        <a:bodyPr/>
        <a:lstStyle/>
        <a:p>
          <a:endParaRPr lang="nl-BE"/>
        </a:p>
      </dgm:t>
    </dgm:pt>
    <dgm:pt modelId="{592F7454-378F-4971-8038-D91C44D261C6}">
      <dgm:prSet phldrT="[Text]" custT="1"/>
      <dgm:spPr>
        <a:xfrm>
          <a:off x="711707" y="1181100"/>
          <a:ext cx="1828800" cy="1828800"/>
        </a:xfrm>
        <a:prstGeom prst="ellipse">
          <a:avLst/>
        </a:prstGeom>
        <a:solidFill>
          <a:srgbClr val="8CB591">
            <a:alpha val="5000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endParaRPr lang="nl-BE" sz="2400" b="1" dirty="0">
            <a:solidFill>
              <a:schemeClr val="bg1"/>
            </a:solidFill>
            <a:latin typeface="Aptos" panose="02110004020202020204"/>
            <a:ea typeface="+mn-ea"/>
            <a:cs typeface="+mn-cs"/>
          </a:endParaRPr>
        </a:p>
      </dgm:t>
    </dgm:pt>
    <dgm:pt modelId="{09540D86-72D4-46B5-BA8E-EAACDEDD51DE}" type="parTrans" cxnId="{FCF2B6C9-FA4D-4837-8387-D1E2BD3970B6}">
      <dgm:prSet/>
      <dgm:spPr/>
      <dgm:t>
        <a:bodyPr/>
        <a:lstStyle/>
        <a:p>
          <a:endParaRPr lang="nl-BE"/>
        </a:p>
      </dgm:t>
    </dgm:pt>
    <dgm:pt modelId="{A96A79B4-6C81-4358-97F2-6F32CC961E03}" type="sibTrans" cxnId="{FCF2B6C9-FA4D-4837-8387-D1E2BD3970B6}">
      <dgm:prSet/>
      <dgm:spPr/>
      <dgm:t>
        <a:bodyPr/>
        <a:lstStyle/>
        <a:p>
          <a:endParaRPr lang="nl-BE"/>
        </a:p>
      </dgm:t>
    </dgm:pt>
    <dgm:pt modelId="{08D67606-3BB3-4A82-9766-943570768BB6}" type="pres">
      <dgm:prSet presAssocID="{BD6A21A4-3E77-4157-AFAC-16161DB07FE6}" presName="compositeShape" presStyleCnt="0">
        <dgm:presLayoutVars>
          <dgm:chMax val="7"/>
          <dgm:dir/>
          <dgm:resizeHandles val="exact"/>
        </dgm:presLayoutVars>
      </dgm:prSet>
      <dgm:spPr/>
    </dgm:pt>
    <dgm:pt modelId="{663585AE-87C4-41C4-99CF-06FAB2CBDDB0}" type="pres">
      <dgm:prSet presAssocID="{946A51EE-F981-4F91-BA54-74F113A3FE40}" presName="circ1" presStyleLbl="vennNode1" presStyleIdx="0" presStyleCnt="3" custLinFactNeighborY="1767"/>
      <dgm:spPr/>
    </dgm:pt>
    <dgm:pt modelId="{516437B2-E791-454A-A8DB-A1D90A29B780}" type="pres">
      <dgm:prSet presAssocID="{946A51EE-F981-4F91-BA54-74F113A3FE40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13FAE51F-27C6-41CD-9E26-64D66219CFD5}" type="pres">
      <dgm:prSet presAssocID="{39EE574F-D950-4E4B-8E50-38B783C76543}" presName="circ2" presStyleLbl="vennNode1" presStyleIdx="1" presStyleCnt="3" custLinFactNeighborX="-4373" custLinFactNeighborY="-4226"/>
      <dgm:spPr/>
    </dgm:pt>
    <dgm:pt modelId="{B2CAAC2C-FE16-4313-ADD4-2C9474FE0525}" type="pres">
      <dgm:prSet presAssocID="{39EE574F-D950-4E4B-8E50-38B783C76543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35B23958-B0A8-450C-B57D-ABEA7A029E25}" type="pres">
      <dgm:prSet presAssocID="{592F7454-378F-4971-8038-D91C44D261C6}" presName="circ3" presStyleLbl="vennNode1" presStyleIdx="2" presStyleCnt="3" custLinFactNeighborX="5756" custLinFactNeighborY="-4726"/>
      <dgm:spPr/>
    </dgm:pt>
    <dgm:pt modelId="{71589391-0DA8-4E6C-BBD0-20F6C6D5268D}" type="pres">
      <dgm:prSet presAssocID="{592F7454-378F-4971-8038-D91C44D261C6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A153DD05-1F74-4E93-B195-16674D9226DF}" type="presOf" srcId="{946A51EE-F981-4F91-BA54-74F113A3FE40}" destId="{516437B2-E791-454A-A8DB-A1D90A29B780}" srcOrd="1" destOrd="0" presId="urn:microsoft.com/office/officeart/2005/8/layout/venn1"/>
    <dgm:cxn modelId="{C5D5250A-5D52-4A9E-BC6E-B0415A878F91}" type="presOf" srcId="{592F7454-378F-4971-8038-D91C44D261C6}" destId="{71589391-0DA8-4E6C-BBD0-20F6C6D5268D}" srcOrd="1" destOrd="0" presId="urn:microsoft.com/office/officeart/2005/8/layout/venn1"/>
    <dgm:cxn modelId="{C69A6E15-7D34-4087-AEBC-58D206FFCBF3}" srcId="{BD6A21A4-3E77-4157-AFAC-16161DB07FE6}" destId="{39EE574F-D950-4E4B-8E50-38B783C76543}" srcOrd="1" destOrd="0" parTransId="{AF924E03-8FAA-499B-9280-DB94384A67AD}" sibTransId="{95593FBF-20EE-4509-8048-44C9FBB3E996}"/>
    <dgm:cxn modelId="{D0C1BC36-54FB-4E27-931F-AEAEF2FDBF56}" type="presOf" srcId="{39EE574F-D950-4E4B-8E50-38B783C76543}" destId="{13FAE51F-27C6-41CD-9E26-64D66219CFD5}" srcOrd="0" destOrd="0" presId="urn:microsoft.com/office/officeart/2005/8/layout/venn1"/>
    <dgm:cxn modelId="{FCB5C445-210B-46B5-A9A0-3E1379415DD8}" type="presOf" srcId="{946A51EE-F981-4F91-BA54-74F113A3FE40}" destId="{663585AE-87C4-41C4-99CF-06FAB2CBDDB0}" srcOrd="0" destOrd="0" presId="urn:microsoft.com/office/officeart/2005/8/layout/venn1"/>
    <dgm:cxn modelId="{F16B0153-9395-4BFB-823E-945F8ABAB303}" srcId="{BD6A21A4-3E77-4157-AFAC-16161DB07FE6}" destId="{946A51EE-F981-4F91-BA54-74F113A3FE40}" srcOrd="0" destOrd="0" parTransId="{0EF66A08-7FD7-46B8-96B5-38ADD5307827}" sibTransId="{DDB62C2D-67FD-4D30-93A5-6E6C4BF29243}"/>
    <dgm:cxn modelId="{FCF2B6C9-FA4D-4837-8387-D1E2BD3970B6}" srcId="{BD6A21A4-3E77-4157-AFAC-16161DB07FE6}" destId="{592F7454-378F-4971-8038-D91C44D261C6}" srcOrd="2" destOrd="0" parTransId="{09540D86-72D4-46B5-BA8E-EAACDEDD51DE}" sibTransId="{A96A79B4-6C81-4358-97F2-6F32CC961E03}"/>
    <dgm:cxn modelId="{56AF14E1-2099-44EB-809D-220F27217807}" type="presOf" srcId="{BD6A21A4-3E77-4157-AFAC-16161DB07FE6}" destId="{08D67606-3BB3-4A82-9766-943570768BB6}" srcOrd="0" destOrd="0" presId="urn:microsoft.com/office/officeart/2005/8/layout/venn1"/>
    <dgm:cxn modelId="{A5AE42E9-A012-43A2-85F8-807F72B5D093}" type="presOf" srcId="{39EE574F-D950-4E4B-8E50-38B783C76543}" destId="{B2CAAC2C-FE16-4313-ADD4-2C9474FE0525}" srcOrd="1" destOrd="0" presId="urn:microsoft.com/office/officeart/2005/8/layout/venn1"/>
    <dgm:cxn modelId="{176BC0F7-30DB-4FAC-A435-B553E57D0BC1}" type="presOf" srcId="{592F7454-378F-4971-8038-D91C44D261C6}" destId="{35B23958-B0A8-450C-B57D-ABEA7A029E25}" srcOrd="0" destOrd="0" presId="urn:microsoft.com/office/officeart/2005/8/layout/venn1"/>
    <dgm:cxn modelId="{71788EBF-202F-48CE-B57D-C2BEA7435DE0}" type="presParOf" srcId="{08D67606-3BB3-4A82-9766-943570768BB6}" destId="{663585AE-87C4-41C4-99CF-06FAB2CBDDB0}" srcOrd="0" destOrd="0" presId="urn:microsoft.com/office/officeart/2005/8/layout/venn1"/>
    <dgm:cxn modelId="{721157FF-A30D-47AF-9BE5-5B3826CAB44D}" type="presParOf" srcId="{08D67606-3BB3-4A82-9766-943570768BB6}" destId="{516437B2-E791-454A-A8DB-A1D90A29B780}" srcOrd="1" destOrd="0" presId="urn:microsoft.com/office/officeart/2005/8/layout/venn1"/>
    <dgm:cxn modelId="{A77B6A60-5B34-40D4-9EEF-EB1CECA969B5}" type="presParOf" srcId="{08D67606-3BB3-4A82-9766-943570768BB6}" destId="{13FAE51F-27C6-41CD-9E26-64D66219CFD5}" srcOrd="2" destOrd="0" presId="urn:microsoft.com/office/officeart/2005/8/layout/venn1"/>
    <dgm:cxn modelId="{6D424019-A042-4DD4-B8A7-A03D3923C56B}" type="presParOf" srcId="{08D67606-3BB3-4A82-9766-943570768BB6}" destId="{B2CAAC2C-FE16-4313-ADD4-2C9474FE0525}" srcOrd="3" destOrd="0" presId="urn:microsoft.com/office/officeart/2005/8/layout/venn1"/>
    <dgm:cxn modelId="{E9A0AF7D-E646-4D0D-9436-BCA4FA58A03D}" type="presParOf" srcId="{08D67606-3BB3-4A82-9766-943570768BB6}" destId="{35B23958-B0A8-450C-B57D-ABEA7A029E25}" srcOrd="4" destOrd="0" presId="urn:microsoft.com/office/officeart/2005/8/layout/venn1"/>
    <dgm:cxn modelId="{8B740345-F20E-4DF5-9B11-431940454C56}" type="presParOf" srcId="{08D67606-3BB3-4A82-9766-943570768BB6}" destId="{71589391-0DA8-4E6C-BBD0-20F6C6D5268D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D6A21A4-3E77-4157-AFAC-16161DB07FE6}" type="doc">
      <dgm:prSet loTypeId="urn:microsoft.com/office/officeart/2005/8/layout/venn1" loCatId="relationship" qsTypeId="urn:microsoft.com/office/officeart/2005/8/quickstyle/simple1" qsCatId="simple" csTypeId="urn:microsoft.com/office/officeart/2005/8/colors/colorful3" csCatId="colorful" phldr="1"/>
      <dgm:spPr/>
    </dgm:pt>
    <dgm:pt modelId="{946A51EE-F981-4F91-BA54-74F113A3FE40}">
      <dgm:prSet phldrT="[Text]" custT="1"/>
      <dgm:spPr>
        <a:xfrm>
          <a:off x="1371599" y="38099"/>
          <a:ext cx="1828800" cy="1828800"/>
        </a:xfrm>
        <a:prstGeom prst="ellipse">
          <a:avLst/>
        </a:prstGeom>
        <a:solidFill>
          <a:srgbClr val="2A6247">
            <a:alpha val="5000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endParaRPr lang="nl-BE" sz="2400" b="1" dirty="0">
            <a:solidFill>
              <a:schemeClr val="bg1"/>
            </a:solidFill>
            <a:latin typeface="Aptos" panose="02110004020202020204"/>
            <a:ea typeface="+mn-ea"/>
            <a:cs typeface="+mn-cs"/>
          </a:endParaRPr>
        </a:p>
      </dgm:t>
    </dgm:pt>
    <dgm:pt modelId="{0EF66A08-7FD7-46B8-96B5-38ADD5307827}" type="parTrans" cxnId="{F16B0153-9395-4BFB-823E-945F8ABAB303}">
      <dgm:prSet/>
      <dgm:spPr/>
      <dgm:t>
        <a:bodyPr/>
        <a:lstStyle/>
        <a:p>
          <a:endParaRPr lang="nl-BE"/>
        </a:p>
      </dgm:t>
    </dgm:pt>
    <dgm:pt modelId="{DDB62C2D-67FD-4D30-93A5-6E6C4BF29243}" type="sibTrans" cxnId="{F16B0153-9395-4BFB-823E-945F8ABAB303}">
      <dgm:prSet/>
      <dgm:spPr/>
      <dgm:t>
        <a:bodyPr/>
        <a:lstStyle/>
        <a:p>
          <a:endParaRPr lang="nl-BE"/>
        </a:p>
      </dgm:t>
    </dgm:pt>
    <dgm:pt modelId="{39EE574F-D950-4E4B-8E50-38B783C76543}">
      <dgm:prSet phldrT="[Text]" custT="1"/>
      <dgm:spPr>
        <a:xfrm>
          <a:off x="2031492" y="1181100"/>
          <a:ext cx="1828800" cy="1828800"/>
        </a:xfrm>
        <a:prstGeom prst="ellipse">
          <a:avLst/>
        </a:prstGeom>
        <a:solidFill>
          <a:srgbClr val="8ECEB0">
            <a:alpha val="49804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endParaRPr lang="nl-BE" sz="2400" b="1" dirty="0">
            <a:solidFill>
              <a:schemeClr val="bg1"/>
            </a:solidFill>
            <a:latin typeface="Aptos" panose="02110004020202020204"/>
            <a:ea typeface="+mn-ea"/>
            <a:cs typeface="+mn-cs"/>
          </a:endParaRPr>
        </a:p>
      </dgm:t>
    </dgm:pt>
    <dgm:pt modelId="{AF924E03-8FAA-499B-9280-DB94384A67AD}" type="parTrans" cxnId="{C69A6E15-7D34-4087-AEBC-58D206FFCBF3}">
      <dgm:prSet/>
      <dgm:spPr/>
      <dgm:t>
        <a:bodyPr/>
        <a:lstStyle/>
        <a:p>
          <a:endParaRPr lang="nl-BE"/>
        </a:p>
      </dgm:t>
    </dgm:pt>
    <dgm:pt modelId="{95593FBF-20EE-4509-8048-44C9FBB3E996}" type="sibTrans" cxnId="{C69A6E15-7D34-4087-AEBC-58D206FFCBF3}">
      <dgm:prSet/>
      <dgm:spPr/>
      <dgm:t>
        <a:bodyPr/>
        <a:lstStyle/>
        <a:p>
          <a:endParaRPr lang="nl-BE"/>
        </a:p>
      </dgm:t>
    </dgm:pt>
    <dgm:pt modelId="{592F7454-378F-4971-8038-D91C44D261C6}">
      <dgm:prSet phldrT="[Text]" custT="1"/>
      <dgm:spPr>
        <a:xfrm>
          <a:off x="711707" y="1181100"/>
          <a:ext cx="1828800" cy="1828800"/>
        </a:xfrm>
        <a:prstGeom prst="ellipse">
          <a:avLst/>
        </a:prstGeom>
        <a:solidFill>
          <a:srgbClr val="8CB591">
            <a:alpha val="5000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endParaRPr lang="nl-BE" sz="2400" b="1" dirty="0">
            <a:solidFill>
              <a:schemeClr val="bg1"/>
            </a:solidFill>
            <a:latin typeface="Aptos" panose="02110004020202020204"/>
            <a:ea typeface="+mn-ea"/>
            <a:cs typeface="+mn-cs"/>
          </a:endParaRPr>
        </a:p>
      </dgm:t>
    </dgm:pt>
    <dgm:pt modelId="{09540D86-72D4-46B5-BA8E-EAACDEDD51DE}" type="parTrans" cxnId="{FCF2B6C9-FA4D-4837-8387-D1E2BD3970B6}">
      <dgm:prSet/>
      <dgm:spPr/>
      <dgm:t>
        <a:bodyPr/>
        <a:lstStyle/>
        <a:p>
          <a:endParaRPr lang="nl-BE"/>
        </a:p>
      </dgm:t>
    </dgm:pt>
    <dgm:pt modelId="{A96A79B4-6C81-4358-97F2-6F32CC961E03}" type="sibTrans" cxnId="{FCF2B6C9-FA4D-4837-8387-D1E2BD3970B6}">
      <dgm:prSet/>
      <dgm:spPr/>
      <dgm:t>
        <a:bodyPr/>
        <a:lstStyle/>
        <a:p>
          <a:endParaRPr lang="nl-BE"/>
        </a:p>
      </dgm:t>
    </dgm:pt>
    <dgm:pt modelId="{08D67606-3BB3-4A82-9766-943570768BB6}" type="pres">
      <dgm:prSet presAssocID="{BD6A21A4-3E77-4157-AFAC-16161DB07FE6}" presName="compositeShape" presStyleCnt="0">
        <dgm:presLayoutVars>
          <dgm:chMax val="7"/>
          <dgm:dir/>
          <dgm:resizeHandles val="exact"/>
        </dgm:presLayoutVars>
      </dgm:prSet>
      <dgm:spPr/>
    </dgm:pt>
    <dgm:pt modelId="{663585AE-87C4-41C4-99CF-06FAB2CBDDB0}" type="pres">
      <dgm:prSet presAssocID="{946A51EE-F981-4F91-BA54-74F113A3FE40}" presName="circ1" presStyleLbl="vennNode1" presStyleIdx="0" presStyleCnt="3" custLinFactNeighborY="1767"/>
      <dgm:spPr/>
    </dgm:pt>
    <dgm:pt modelId="{516437B2-E791-454A-A8DB-A1D90A29B780}" type="pres">
      <dgm:prSet presAssocID="{946A51EE-F981-4F91-BA54-74F113A3FE40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13FAE51F-27C6-41CD-9E26-64D66219CFD5}" type="pres">
      <dgm:prSet presAssocID="{39EE574F-D950-4E4B-8E50-38B783C76543}" presName="circ2" presStyleLbl="vennNode1" presStyleIdx="1" presStyleCnt="3" custLinFactNeighborX="-4373" custLinFactNeighborY="-4226"/>
      <dgm:spPr/>
    </dgm:pt>
    <dgm:pt modelId="{B2CAAC2C-FE16-4313-ADD4-2C9474FE0525}" type="pres">
      <dgm:prSet presAssocID="{39EE574F-D950-4E4B-8E50-38B783C76543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35B23958-B0A8-450C-B57D-ABEA7A029E25}" type="pres">
      <dgm:prSet presAssocID="{592F7454-378F-4971-8038-D91C44D261C6}" presName="circ3" presStyleLbl="vennNode1" presStyleIdx="2" presStyleCnt="3" custLinFactNeighborX="5756" custLinFactNeighborY="-4726"/>
      <dgm:spPr/>
    </dgm:pt>
    <dgm:pt modelId="{71589391-0DA8-4E6C-BBD0-20F6C6D5268D}" type="pres">
      <dgm:prSet presAssocID="{592F7454-378F-4971-8038-D91C44D261C6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A153DD05-1F74-4E93-B195-16674D9226DF}" type="presOf" srcId="{946A51EE-F981-4F91-BA54-74F113A3FE40}" destId="{516437B2-E791-454A-A8DB-A1D90A29B780}" srcOrd="1" destOrd="0" presId="urn:microsoft.com/office/officeart/2005/8/layout/venn1"/>
    <dgm:cxn modelId="{C5D5250A-5D52-4A9E-BC6E-B0415A878F91}" type="presOf" srcId="{592F7454-378F-4971-8038-D91C44D261C6}" destId="{71589391-0DA8-4E6C-BBD0-20F6C6D5268D}" srcOrd="1" destOrd="0" presId="urn:microsoft.com/office/officeart/2005/8/layout/venn1"/>
    <dgm:cxn modelId="{C69A6E15-7D34-4087-AEBC-58D206FFCBF3}" srcId="{BD6A21A4-3E77-4157-AFAC-16161DB07FE6}" destId="{39EE574F-D950-4E4B-8E50-38B783C76543}" srcOrd="1" destOrd="0" parTransId="{AF924E03-8FAA-499B-9280-DB94384A67AD}" sibTransId="{95593FBF-20EE-4509-8048-44C9FBB3E996}"/>
    <dgm:cxn modelId="{D0C1BC36-54FB-4E27-931F-AEAEF2FDBF56}" type="presOf" srcId="{39EE574F-D950-4E4B-8E50-38B783C76543}" destId="{13FAE51F-27C6-41CD-9E26-64D66219CFD5}" srcOrd="0" destOrd="0" presId="urn:microsoft.com/office/officeart/2005/8/layout/venn1"/>
    <dgm:cxn modelId="{FCB5C445-210B-46B5-A9A0-3E1379415DD8}" type="presOf" srcId="{946A51EE-F981-4F91-BA54-74F113A3FE40}" destId="{663585AE-87C4-41C4-99CF-06FAB2CBDDB0}" srcOrd="0" destOrd="0" presId="urn:microsoft.com/office/officeart/2005/8/layout/venn1"/>
    <dgm:cxn modelId="{F16B0153-9395-4BFB-823E-945F8ABAB303}" srcId="{BD6A21A4-3E77-4157-AFAC-16161DB07FE6}" destId="{946A51EE-F981-4F91-BA54-74F113A3FE40}" srcOrd="0" destOrd="0" parTransId="{0EF66A08-7FD7-46B8-96B5-38ADD5307827}" sibTransId="{DDB62C2D-67FD-4D30-93A5-6E6C4BF29243}"/>
    <dgm:cxn modelId="{FCF2B6C9-FA4D-4837-8387-D1E2BD3970B6}" srcId="{BD6A21A4-3E77-4157-AFAC-16161DB07FE6}" destId="{592F7454-378F-4971-8038-D91C44D261C6}" srcOrd="2" destOrd="0" parTransId="{09540D86-72D4-46B5-BA8E-EAACDEDD51DE}" sibTransId="{A96A79B4-6C81-4358-97F2-6F32CC961E03}"/>
    <dgm:cxn modelId="{56AF14E1-2099-44EB-809D-220F27217807}" type="presOf" srcId="{BD6A21A4-3E77-4157-AFAC-16161DB07FE6}" destId="{08D67606-3BB3-4A82-9766-943570768BB6}" srcOrd="0" destOrd="0" presId="urn:microsoft.com/office/officeart/2005/8/layout/venn1"/>
    <dgm:cxn modelId="{A5AE42E9-A012-43A2-85F8-807F72B5D093}" type="presOf" srcId="{39EE574F-D950-4E4B-8E50-38B783C76543}" destId="{B2CAAC2C-FE16-4313-ADD4-2C9474FE0525}" srcOrd="1" destOrd="0" presId="urn:microsoft.com/office/officeart/2005/8/layout/venn1"/>
    <dgm:cxn modelId="{176BC0F7-30DB-4FAC-A435-B553E57D0BC1}" type="presOf" srcId="{592F7454-378F-4971-8038-D91C44D261C6}" destId="{35B23958-B0A8-450C-B57D-ABEA7A029E25}" srcOrd="0" destOrd="0" presId="urn:microsoft.com/office/officeart/2005/8/layout/venn1"/>
    <dgm:cxn modelId="{71788EBF-202F-48CE-B57D-C2BEA7435DE0}" type="presParOf" srcId="{08D67606-3BB3-4A82-9766-943570768BB6}" destId="{663585AE-87C4-41C4-99CF-06FAB2CBDDB0}" srcOrd="0" destOrd="0" presId="urn:microsoft.com/office/officeart/2005/8/layout/venn1"/>
    <dgm:cxn modelId="{721157FF-A30D-47AF-9BE5-5B3826CAB44D}" type="presParOf" srcId="{08D67606-3BB3-4A82-9766-943570768BB6}" destId="{516437B2-E791-454A-A8DB-A1D90A29B780}" srcOrd="1" destOrd="0" presId="urn:microsoft.com/office/officeart/2005/8/layout/venn1"/>
    <dgm:cxn modelId="{A77B6A60-5B34-40D4-9EEF-EB1CECA969B5}" type="presParOf" srcId="{08D67606-3BB3-4A82-9766-943570768BB6}" destId="{13FAE51F-27C6-41CD-9E26-64D66219CFD5}" srcOrd="2" destOrd="0" presId="urn:microsoft.com/office/officeart/2005/8/layout/venn1"/>
    <dgm:cxn modelId="{6D424019-A042-4DD4-B8A7-A03D3923C56B}" type="presParOf" srcId="{08D67606-3BB3-4A82-9766-943570768BB6}" destId="{B2CAAC2C-FE16-4313-ADD4-2C9474FE0525}" srcOrd="3" destOrd="0" presId="urn:microsoft.com/office/officeart/2005/8/layout/venn1"/>
    <dgm:cxn modelId="{E9A0AF7D-E646-4D0D-9436-BCA4FA58A03D}" type="presParOf" srcId="{08D67606-3BB3-4A82-9766-943570768BB6}" destId="{35B23958-B0A8-450C-B57D-ABEA7A029E25}" srcOrd="4" destOrd="0" presId="urn:microsoft.com/office/officeart/2005/8/layout/venn1"/>
    <dgm:cxn modelId="{8B740345-F20E-4DF5-9B11-431940454C56}" type="presParOf" srcId="{08D67606-3BB3-4A82-9766-943570768BB6}" destId="{71589391-0DA8-4E6C-BBD0-20F6C6D5268D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D6A21A4-3E77-4157-AFAC-16161DB07FE6}" type="doc">
      <dgm:prSet loTypeId="urn:microsoft.com/office/officeart/2005/8/layout/venn1" loCatId="relationship" qsTypeId="urn:microsoft.com/office/officeart/2005/8/quickstyle/simple1" qsCatId="simple" csTypeId="urn:microsoft.com/office/officeart/2005/8/colors/colorful3" csCatId="colorful" phldr="1"/>
      <dgm:spPr/>
    </dgm:pt>
    <dgm:pt modelId="{946A51EE-F981-4F91-BA54-74F113A3FE40}">
      <dgm:prSet phldrT="[Text]" custT="1"/>
      <dgm:spPr>
        <a:xfrm>
          <a:off x="1371599" y="38099"/>
          <a:ext cx="1828800" cy="1828800"/>
        </a:xfrm>
        <a:prstGeom prst="ellipse">
          <a:avLst/>
        </a:prstGeom>
        <a:solidFill>
          <a:srgbClr val="2A6247">
            <a:alpha val="5000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endParaRPr lang="nl-BE" sz="1600" b="1" dirty="0">
            <a:solidFill>
              <a:schemeClr val="bg1"/>
            </a:solidFill>
            <a:latin typeface="Aptos" panose="02110004020202020204"/>
            <a:ea typeface="+mn-ea"/>
            <a:cs typeface="+mn-cs"/>
          </a:endParaRPr>
        </a:p>
      </dgm:t>
    </dgm:pt>
    <dgm:pt modelId="{0EF66A08-7FD7-46B8-96B5-38ADD5307827}" type="parTrans" cxnId="{F16B0153-9395-4BFB-823E-945F8ABAB303}">
      <dgm:prSet/>
      <dgm:spPr/>
      <dgm:t>
        <a:bodyPr/>
        <a:lstStyle/>
        <a:p>
          <a:endParaRPr lang="nl-BE"/>
        </a:p>
      </dgm:t>
    </dgm:pt>
    <dgm:pt modelId="{DDB62C2D-67FD-4D30-93A5-6E6C4BF29243}" type="sibTrans" cxnId="{F16B0153-9395-4BFB-823E-945F8ABAB303}">
      <dgm:prSet/>
      <dgm:spPr/>
      <dgm:t>
        <a:bodyPr/>
        <a:lstStyle/>
        <a:p>
          <a:endParaRPr lang="nl-BE"/>
        </a:p>
      </dgm:t>
    </dgm:pt>
    <dgm:pt modelId="{39EE574F-D950-4E4B-8E50-38B783C76543}">
      <dgm:prSet phldrT="[Text]" custT="1"/>
      <dgm:spPr>
        <a:xfrm>
          <a:off x="2031492" y="1181100"/>
          <a:ext cx="1828800" cy="1828800"/>
        </a:xfrm>
        <a:prstGeom prst="ellipse">
          <a:avLst/>
        </a:prstGeom>
        <a:solidFill>
          <a:srgbClr val="8ECEB0">
            <a:alpha val="5000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endParaRPr lang="nl-BE" sz="1600" b="1" dirty="0">
            <a:solidFill>
              <a:schemeClr val="bg1"/>
            </a:solidFill>
            <a:latin typeface="Aptos" panose="02110004020202020204"/>
            <a:ea typeface="+mn-ea"/>
            <a:cs typeface="+mn-cs"/>
          </a:endParaRPr>
        </a:p>
      </dgm:t>
    </dgm:pt>
    <dgm:pt modelId="{AF924E03-8FAA-499B-9280-DB94384A67AD}" type="parTrans" cxnId="{C69A6E15-7D34-4087-AEBC-58D206FFCBF3}">
      <dgm:prSet/>
      <dgm:spPr/>
      <dgm:t>
        <a:bodyPr/>
        <a:lstStyle/>
        <a:p>
          <a:endParaRPr lang="nl-BE"/>
        </a:p>
      </dgm:t>
    </dgm:pt>
    <dgm:pt modelId="{95593FBF-20EE-4509-8048-44C9FBB3E996}" type="sibTrans" cxnId="{C69A6E15-7D34-4087-AEBC-58D206FFCBF3}">
      <dgm:prSet/>
      <dgm:spPr/>
      <dgm:t>
        <a:bodyPr/>
        <a:lstStyle/>
        <a:p>
          <a:endParaRPr lang="nl-BE"/>
        </a:p>
      </dgm:t>
    </dgm:pt>
    <dgm:pt modelId="{592F7454-378F-4971-8038-D91C44D261C6}">
      <dgm:prSet phldrT="[Text]" custT="1"/>
      <dgm:spPr>
        <a:xfrm>
          <a:off x="711707" y="1181100"/>
          <a:ext cx="1828800" cy="1828800"/>
        </a:xfrm>
        <a:prstGeom prst="ellipse">
          <a:avLst/>
        </a:prstGeom>
        <a:solidFill>
          <a:srgbClr val="8CB591">
            <a:alpha val="5000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endParaRPr lang="nl-BE" sz="1600" b="1" dirty="0">
            <a:solidFill>
              <a:schemeClr val="bg1"/>
            </a:solidFill>
            <a:latin typeface="Aptos" panose="02110004020202020204"/>
            <a:ea typeface="+mn-ea"/>
            <a:cs typeface="+mn-cs"/>
          </a:endParaRPr>
        </a:p>
      </dgm:t>
    </dgm:pt>
    <dgm:pt modelId="{09540D86-72D4-46B5-BA8E-EAACDEDD51DE}" type="parTrans" cxnId="{FCF2B6C9-FA4D-4837-8387-D1E2BD3970B6}">
      <dgm:prSet/>
      <dgm:spPr/>
      <dgm:t>
        <a:bodyPr/>
        <a:lstStyle/>
        <a:p>
          <a:endParaRPr lang="nl-BE"/>
        </a:p>
      </dgm:t>
    </dgm:pt>
    <dgm:pt modelId="{A96A79B4-6C81-4358-97F2-6F32CC961E03}" type="sibTrans" cxnId="{FCF2B6C9-FA4D-4837-8387-D1E2BD3970B6}">
      <dgm:prSet/>
      <dgm:spPr/>
      <dgm:t>
        <a:bodyPr/>
        <a:lstStyle/>
        <a:p>
          <a:endParaRPr lang="nl-BE"/>
        </a:p>
      </dgm:t>
    </dgm:pt>
    <dgm:pt modelId="{08D67606-3BB3-4A82-9766-943570768BB6}" type="pres">
      <dgm:prSet presAssocID="{BD6A21A4-3E77-4157-AFAC-16161DB07FE6}" presName="compositeShape" presStyleCnt="0">
        <dgm:presLayoutVars>
          <dgm:chMax val="7"/>
          <dgm:dir/>
          <dgm:resizeHandles val="exact"/>
        </dgm:presLayoutVars>
      </dgm:prSet>
      <dgm:spPr/>
    </dgm:pt>
    <dgm:pt modelId="{663585AE-87C4-41C4-99CF-06FAB2CBDDB0}" type="pres">
      <dgm:prSet presAssocID="{946A51EE-F981-4F91-BA54-74F113A3FE40}" presName="circ1" presStyleLbl="vennNode1" presStyleIdx="0" presStyleCnt="3" custLinFactNeighborX="0" custLinFactNeighborY="1954"/>
      <dgm:spPr/>
    </dgm:pt>
    <dgm:pt modelId="{516437B2-E791-454A-A8DB-A1D90A29B780}" type="pres">
      <dgm:prSet presAssocID="{946A51EE-F981-4F91-BA54-74F113A3FE40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13FAE51F-27C6-41CD-9E26-64D66219CFD5}" type="pres">
      <dgm:prSet presAssocID="{39EE574F-D950-4E4B-8E50-38B783C76543}" presName="circ2" presStyleLbl="vennNode1" presStyleIdx="1" presStyleCnt="3" custLinFactNeighborX="-1196" custLinFactNeighborY="-343"/>
      <dgm:spPr/>
    </dgm:pt>
    <dgm:pt modelId="{B2CAAC2C-FE16-4313-ADD4-2C9474FE0525}" type="pres">
      <dgm:prSet presAssocID="{39EE574F-D950-4E4B-8E50-38B783C76543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35B23958-B0A8-450C-B57D-ABEA7A029E25}" type="pres">
      <dgm:prSet presAssocID="{592F7454-378F-4971-8038-D91C44D261C6}" presName="circ3" presStyleLbl="vennNode1" presStyleIdx="2" presStyleCnt="3" custLinFactNeighborX="1520" custLinFactNeighborY="-1196"/>
      <dgm:spPr/>
    </dgm:pt>
    <dgm:pt modelId="{71589391-0DA8-4E6C-BBD0-20F6C6D5268D}" type="pres">
      <dgm:prSet presAssocID="{592F7454-378F-4971-8038-D91C44D261C6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A153DD05-1F74-4E93-B195-16674D9226DF}" type="presOf" srcId="{946A51EE-F981-4F91-BA54-74F113A3FE40}" destId="{516437B2-E791-454A-A8DB-A1D90A29B780}" srcOrd="1" destOrd="0" presId="urn:microsoft.com/office/officeart/2005/8/layout/venn1"/>
    <dgm:cxn modelId="{C5D5250A-5D52-4A9E-BC6E-B0415A878F91}" type="presOf" srcId="{592F7454-378F-4971-8038-D91C44D261C6}" destId="{71589391-0DA8-4E6C-BBD0-20F6C6D5268D}" srcOrd="1" destOrd="0" presId="urn:microsoft.com/office/officeart/2005/8/layout/venn1"/>
    <dgm:cxn modelId="{C69A6E15-7D34-4087-AEBC-58D206FFCBF3}" srcId="{BD6A21A4-3E77-4157-AFAC-16161DB07FE6}" destId="{39EE574F-D950-4E4B-8E50-38B783C76543}" srcOrd="1" destOrd="0" parTransId="{AF924E03-8FAA-499B-9280-DB94384A67AD}" sibTransId="{95593FBF-20EE-4509-8048-44C9FBB3E996}"/>
    <dgm:cxn modelId="{D0C1BC36-54FB-4E27-931F-AEAEF2FDBF56}" type="presOf" srcId="{39EE574F-D950-4E4B-8E50-38B783C76543}" destId="{13FAE51F-27C6-41CD-9E26-64D66219CFD5}" srcOrd="0" destOrd="0" presId="urn:microsoft.com/office/officeart/2005/8/layout/venn1"/>
    <dgm:cxn modelId="{FCB5C445-210B-46B5-A9A0-3E1379415DD8}" type="presOf" srcId="{946A51EE-F981-4F91-BA54-74F113A3FE40}" destId="{663585AE-87C4-41C4-99CF-06FAB2CBDDB0}" srcOrd="0" destOrd="0" presId="urn:microsoft.com/office/officeart/2005/8/layout/venn1"/>
    <dgm:cxn modelId="{F16B0153-9395-4BFB-823E-945F8ABAB303}" srcId="{BD6A21A4-3E77-4157-AFAC-16161DB07FE6}" destId="{946A51EE-F981-4F91-BA54-74F113A3FE40}" srcOrd="0" destOrd="0" parTransId="{0EF66A08-7FD7-46B8-96B5-38ADD5307827}" sibTransId="{DDB62C2D-67FD-4D30-93A5-6E6C4BF29243}"/>
    <dgm:cxn modelId="{FCF2B6C9-FA4D-4837-8387-D1E2BD3970B6}" srcId="{BD6A21A4-3E77-4157-AFAC-16161DB07FE6}" destId="{592F7454-378F-4971-8038-D91C44D261C6}" srcOrd="2" destOrd="0" parTransId="{09540D86-72D4-46B5-BA8E-EAACDEDD51DE}" sibTransId="{A96A79B4-6C81-4358-97F2-6F32CC961E03}"/>
    <dgm:cxn modelId="{56AF14E1-2099-44EB-809D-220F27217807}" type="presOf" srcId="{BD6A21A4-3E77-4157-AFAC-16161DB07FE6}" destId="{08D67606-3BB3-4A82-9766-943570768BB6}" srcOrd="0" destOrd="0" presId="urn:microsoft.com/office/officeart/2005/8/layout/venn1"/>
    <dgm:cxn modelId="{A5AE42E9-A012-43A2-85F8-807F72B5D093}" type="presOf" srcId="{39EE574F-D950-4E4B-8E50-38B783C76543}" destId="{B2CAAC2C-FE16-4313-ADD4-2C9474FE0525}" srcOrd="1" destOrd="0" presId="urn:microsoft.com/office/officeart/2005/8/layout/venn1"/>
    <dgm:cxn modelId="{176BC0F7-30DB-4FAC-A435-B553E57D0BC1}" type="presOf" srcId="{592F7454-378F-4971-8038-D91C44D261C6}" destId="{35B23958-B0A8-450C-B57D-ABEA7A029E25}" srcOrd="0" destOrd="0" presId="urn:microsoft.com/office/officeart/2005/8/layout/venn1"/>
    <dgm:cxn modelId="{71788EBF-202F-48CE-B57D-C2BEA7435DE0}" type="presParOf" srcId="{08D67606-3BB3-4A82-9766-943570768BB6}" destId="{663585AE-87C4-41C4-99CF-06FAB2CBDDB0}" srcOrd="0" destOrd="0" presId="urn:microsoft.com/office/officeart/2005/8/layout/venn1"/>
    <dgm:cxn modelId="{721157FF-A30D-47AF-9BE5-5B3826CAB44D}" type="presParOf" srcId="{08D67606-3BB3-4A82-9766-943570768BB6}" destId="{516437B2-E791-454A-A8DB-A1D90A29B780}" srcOrd="1" destOrd="0" presId="urn:microsoft.com/office/officeart/2005/8/layout/venn1"/>
    <dgm:cxn modelId="{A77B6A60-5B34-40D4-9EEF-EB1CECA969B5}" type="presParOf" srcId="{08D67606-3BB3-4A82-9766-943570768BB6}" destId="{13FAE51F-27C6-41CD-9E26-64D66219CFD5}" srcOrd="2" destOrd="0" presId="urn:microsoft.com/office/officeart/2005/8/layout/venn1"/>
    <dgm:cxn modelId="{6D424019-A042-4DD4-B8A7-A03D3923C56B}" type="presParOf" srcId="{08D67606-3BB3-4A82-9766-943570768BB6}" destId="{B2CAAC2C-FE16-4313-ADD4-2C9474FE0525}" srcOrd="3" destOrd="0" presId="urn:microsoft.com/office/officeart/2005/8/layout/venn1"/>
    <dgm:cxn modelId="{E9A0AF7D-E646-4D0D-9436-BCA4FA58A03D}" type="presParOf" srcId="{08D67606-3BB3-4A82-9766-943570768BB6}" destId="{35B23958-B0A8-450C-B57D-ABEA7A029E25}" srcOrd="4" destOrd="0" presId="urn:microsoft.com/office/officeart/2005/8/layout/venn1"/>
    <dgm:cxn modelId="{8B740345-F20E-4DF5-9B11-431940454C56}" type="presParOf" srcId="{08D67606-3BB3-4A82-9766-943570768BB6}" destId="{71589391-0DA8-4E6C-BBD0-20F6C6D5268D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D6A21A4-3E77-4157-AFAC-16161DB07FE6}" type="doc">
      <dgm:prSet loTypeId="urn:microsoft.com/office/officeart/2005/8/layout/venn1" loCatId="relationship" qsTypeId="urn:microsoft.com/office/officeart/2005/8/quickstyle/simple1" qsCatId="simple" csTypeId="urn:microsoft.com/office/officeart/2005/8/colors/colorful3" csCatId="colorful" phldr="1"/>
      <dgm:spPr/>
    </dgm:pt>
    <dgm:pt modelId="{946A51EE-F981-4F91-BA54-74F113A3FE40}">
      <dgm:prSet phldrT="[Text]" custT="1"/>
      <dgm:spPr>
        <a:xfrm>
          <a:off x="1371599" y="38099"/>
          <a:ext cx="1828800" cy="1828800"/>
        </a:xfrm>
        <a:prstGeom prst="ellipse">
          <a:avLst/>
        </a:prstGeom>
        <a:solidFill>
          <a:srgbClr val="2A6247">
            <a:alpha val="5000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endParaRPr lang="nl-BE" sz="1600" b="1" dirty="0">
            <a:solidFill>
              <a:schemeClr val="bg1"/>
            </a:solidFill>
            <a:latin typeface="Aptos" panose="02110004020202020204"/>
            <a:ea typeface="+mn-ea"/>
            <a:cs typeface="+mn-cs"/>
          </a:endParaRPr>
        </a:p>
      </dgm:t>
    </dgm:pt>
    <dgm:pt modelId="{0EF66A08-7FD7-46B8-96B5-38ADD5307827}" type="parTrans" cxnId="{F16B0153-9395-4BFB-823E-945F8ABAB303}">
      <dgm:prSet/>
      <dgm:spPr/>
      <dgm:t>
        <a:bodyPr/>
        <a:lstStyle/>
        <a:p>
          <a:endParaRPr lang="nl-BE"/>
        </a:p>
      </dgm:t>
    </dgm:pt>
    <dgm:pt modelId="{DDB62C2D-67FD-4D30-93A5-6E6C4BF29243}" type="sibTrans" cxnId="{F16B0153-9395-4BFB-823E-945F8ABAB303}">
      <dgm:prSet/>
      <dgm:spPr/>
      <dgm:t>
        <a:bodyPr/>
        <a:lstStyle/>
        <a:p>
          <a:endParaRPr lang="nl-BE"/>
        </a:p>
      </dgm:t>
    </dgm:pt>
    <dgm:pt modelId="{39EE574F-D950-4E4B-8E50-38B783C76543}">
      <dgm:prSet phldrT="[Text]" custT="1"/>
      <dgm:spPr>
        <a:xfrm>
          <a:off x="2031492" y="1181100"/>
          <a:ext cx="1828800" cy="1828800"/>
        </a:xfrm>
        <a:prstGeom prst="ellipse">
          <a:avLst/>
        </a:prstGeom>
        <a:solidFill>
          <a:srgbClr val="8ECEB0">
            <a:alpha val="5000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endParaRPr lang="nl-BE" sz="1600" b="1" dirty="0">
            <a:solidFill>
              <a:schemeClr val="bg1"/>
            </a:solidFill>
            <a:latin typeface="Aptos" panose="02110004020202020204"/>
            <a:ea typeface="+mn-ea"/>
            <a:cs typeface="+mn-cs"/>
          </a:endParaRPr>
        </a:p>
      </dgm:t>
    </dgm:pt>
    <dgm:pt modelId="{AF924E03-8FAA-499B-9280-DB94384A67AD}" type="parTrans" cxnId="{C69A6E15-7D34-4087-AEBC-58D206FFCBF3}">
      <dgm:prSet/>
      <dgm:spPr/>
      <dgm:t>
        <a:bodyPr/>
        <a:lstStyle/>
        <a:p>
          <a:endParaRPr lang="nl-BE"/>
        </a:p>
      </dgm:t>
    </dgm:pt>
    <dgm:pt modelId="{95593FBF-20EE-4509-8048-44C9FBB3E996}" type="sibTrans" cxnId="{C69A6E15-7D34-4087-AEBC-58D206FFCBF3}">
      <dgm:prSet/>
      <dgm:spPr/>
      <dgm:t>
        <a:bodyPr/>
        <a:lstStyle/>
        <a:p>
          <a:endParaRPr lang="nl-BE"/>
        </a:p>
      </dgm:t>
    </dgm:pt>
    <dgm:pt modelId="{592F7454-378F-4971-8038-D91C44D261C6}">
      <dgm:prSet phldrT="[Text]" custT="1"/>
      <dgm:spPr>
        <a:xfrm>
          <a:off x="711707" y="1181100"/>
          <a:ext cx="1828800" cy="1828800"/>
        </a:xfrm>
        <a:prstGeom prst="ellipse">
          <a:avLst/>
        </a:prstGeom>
        <a:solidFill>
          <a:srgbClr val="8CB591">
            <a:alpha val="5000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endParaRPr lang="nl-BE" sz="1600" b="1" dirty="0">
            <a:solidFill>
              <a:schemeClr val="bg1"/>
            </a:solidFill>
            <a:latin typeface="Aptos" panose="02110004020202020204"/>
            <a:ea typeface="+mn-ea"/>
            <a:cs typeface="+mn-cs"/>
          </a:endParaRPr>
        </a:p>
      </dgm:t>
    </dgm:pt>
    <dgm:pt modelId="{09540D86-72D4-46B5-BA8E-EAACDEDD51DE}" type="parTrans" cxnId="{FCF2B6C9-FA4D-4837-8387-D1E2BD3970B6}">
      <dgm:prSet/>
      <dgm:spPr/>
      <dgm:t>
        <a:bodyPr/>
        <a:lstStyle/>
        <a:p>
          <a:endParaRPr lang="nl-BE"/>
        </a:p>
      </dgm:t>
    </dgm:pt>
    <dgm:pt modelId="{A96A79B4-6C81-4358-97F2-6F32CC961E03}" type="sibTrans" cxnId="{FCF2B6C9-FA4D-4837-8387-D1E2BD3970B6}">
      <dgm:prSet/>
      <dgm:spPr/>
      <dgm:t>
        <a:bodyPr/>
        <a:lstStyle/>
        <a:p>
          <a:endParaRPr lang="nl-BE"/>
        </a:p>
      </dgm:t>
    </dgm:pt>
    <dgm:pt modelId="{08D67606-3BB3-4A82-9766-943570768BB6}" type="pres">
      <dgm:prSet presAssocID="{BD6A21A4-3E77-4157-AFAC-16161DB07FE6}" presName="compositeShape" presStyleCnt="0">
        <dgm:presLayoutVars>
          <dgm:chMax val="7"/>
          <dgm:dir/>
          <dgm:resizeHandles val="exact"/>
        </dgm:presLayoutVars>
      </dgm:prSet>
      <dgm:spPr/>
    </dgm:pt>
    <dgm:pt modelId="{663585AE-87C4-41C4-99CF-06FAB2CBDDB0}" type="pres">
      <dgm:prSet presAssocID="{946A51EE-F981-4F91-BA54-74F113A3FE40}" presName="circ1" presStyleLbl="vennNode1" presStyleIdx="0" presStyleCnt="3" custLinFactNeighborX="0" custLinFactNeighborY="1954"/>
      <dgm:spPr/>
    </dgm:pt>
    <dgm:pt modelId="{516437B2-E791-454A-A8DB-A1D90A29B780}" type="pres">
      <dgm:prSet presAssocID="{946A51EE-F981-4F91-BA54-74F113A3FE40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13FAE51F-27C6-41CD-9E26-64D66219CFD5}" type="pres">
      <dgm:prSet presAssocID="{39EE574F-D950-4E4B-8E50-38B783C76543}" presName="circ2" presStyleLbl="vennNode1" presStyleIdx="1" presStyleCnt="3" custLinFactNeighborX="-1196" custLinFactNeighborY="-343"/>
      <dgm:spPr/>
    </dgm:pt>
    <dgm:pt modelId="{B2CAAC2C-FE16-4313-ADD4-2C9474FE0525}" type="pres">
      <dgm:prSet presAssocID="{39EE574F-D950-4E4B-8E50-38B783C76543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35B23958-B0A8-450C-B57D-ABEA7A029E25}" type="pres">
      <dgm:prSet presAssocID="{592F7454-378F-4971-8038-D91C44D261C6}" presName="circ3" presStyleLbl="vennNode1" presStyleIdx="2" presStyleCnt="3" custLinFactNeighborX="1520" custLinFactNeighborY="-1196"/>
      <dgm:spPr/>
    </dgm:pt>
    <dgm:pt modelId="{71589391-0DA8-4E6C-BBD0-20F6C6D5268D}" type="pres">
      <dgm:prSet presAssocID="{592F7454-378F-4971-8038-D91C44D261C6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A153DD05-1F74-4E93-B195-16674D9226DF}" type="presOf" srcId="{946A51EE-F981-4F91-BA54-74F113A3FE40}" destId="{516437B2-E791-454A-A8DB-A1D90A29B780}" srcOrd="1" destOrd="0" presId="urn:microsoft.com/office/officeart/2005/8/layout/venn1"/>
    <dgm:cxn modelId="{C5D5250A-5D52-4A9E-BC6E-B0415A878F91}" type="presOf" srcId="{592F7454-378F-4971-8038-D91C44D261C6}" destId="{71589391-0DA8-4E6C-BBD0-20F6C6D5268D}" srcOrd="1" destOrd="0" presId="urn:microsoft.com/office/officeart/2005/8/layout/venn1"/>
    <dgm:cxn modelId="{C69A6E15-7D34-4087-AEBC-58D206FFCBF3}" srcId="{BD6A21A4-3E77-4157-AFAC-16161DB07FE6}" destId="{39EE574F-D950-4E4B-8E50-38B783C76543}" srcOrd="1" destOrd="0" parTransId="{AF924E03-8FAA-499B-9280-DB94384A67AD}" sibTransId="{95593FBF-20EE-4509-8048-44C9FBB3E996}"/>
    <dgm:cxn modelId="{D0C1BC36-54FB-4E27-931F-AEAEF2FDBF56}" type="presOf" srcId="{39EE574F-D950-4E4B-8E50-38B783C76543}" destId="{13FAE51F-27C6-41CD-9E26-64D66219CFD5}" srcOrd="0" destOrd="0" presId="urn:microsoft.com/office/officeart/2005/8/layout/venn1"/>
    <dgm:cxn modelId="{FCB5C445-210B-46B5-A9A0-3E1379415DD8}" type="presOf" srcId="{946A51EE-F981-4F91-BA54-74F113A3FE40}" destId="{663585AE-87C4-41C4-99CF-06FAB2CBDDB0}" srcOrd="0" destOrd="0" presId="urn:microsoft.com/office/officeart/2005/8/layout/venn1"/>
    <dgm:cxn modelId="{F16B0153-9395-4BFB-823E-945F8ABAB303}" srcId="{BD6A21A4-3E77-4157-AFAC-16161DB07FE6}" destId="{946A51EE-F981-4F91-BA54-74F113A3FE40}" srcOrd="0" destOrd="0" parTransId="{0EF66A08-7FD7-46B8-96B5-38ADD5307827}" sibTransId="{DDB62C2D-67FD-4D30-93A5-6E6C4BF29243}"/>
    <dgm:cxn modelId="{FCF2B6C9-FA4D-4837-8387-D1E2BD3970B6}" srcId="{BD6A21A4-3E77-4157-AFAC-16161DB07FE6}" destId="{592F7454-378F-4971-8038-D91C44D261C6}" srcOrd="2" destOrd="0" parTransId="{09540D86-72D4-46B5-BA8E-EAACDEDD51DE}" sibTransId="{A96A79B4-6C81-4358-97F2-6F32CC961E03}"/>
    <dgm:cxn modelId="{56AF14E1-2099-44EB-809D-220F27217807}" type="presOf" srcId="{BD6A21A4-3E77-4157-AFAC-16161DB07FE6}" destId="{08D67606-3BB3-4A82-9766-943570768BB6}" srcOrd="0" destOrd="0" presId="urn:microsoft.com/office/officeart/2005/8/layout/venn1"/>
    <dgm:cxn modelId="{A5AE42E9-A012-43A2-85F8-807F72B5D093}" type="presOf" srcId="{39EE574F-D950-4E4B-8E50-38B783C76543}" destId="{B2CAAC2C-FE16-4313-ADD4-2C9474FE0525}" srcOrd="1" destOrd="0" presId="urn:microsoft.com/office/officeart/2005/8/layout/venn1"/>
    <dgm:cxn modelId="{176BC0F7-30DB-4FAC-A435-B553E57D0BC1}" type="presOf" srcId="{592F7454-378F-4971-8038-D91C44D261C6}" destId="{35B23958-B0A8-450C-B57D-ABEA7A029E25}" srcOrd="0" destOrd="0" presId="urn:microsoft.com/office/officeart/2005/8/layout/venn1"/>
    <dgm:cxn modelId="{71788EBF-202F-48CE-B57D-C2BEA7435DE0}" type="presParOf" srcId="{08D67606-3BB3-4A82-9766-943570768BB6}" destId="{663585AE-87C4-41C4-99CF-06FAB2CBDDB0}" srcOrd="0" destOrd="0" presId="urn:microsoft.com/office/officeart/2005/8/layout/venn1"/>
    <dgm:cxn modelId="{721157FF-A30D-47AF-9BE5-5B3826CAB44D}" type="presParOf" srcId="{08D67606-3BB3-4A82-9766-943570768BB6}" destId="{516437B2-E791-454A-A8DB-A1D90A29B780}" srcOrd="1" destOrd="0" presId="urn:microsoft.com/office/officeart/2005/8/layout/venn1"/>
    <dgm:cxn modelId="{A77B6A60-5B34-40D4-9EEF-EB1CECA969B5}" type="presParOf" srcId="{08D67606-3BB3-4A82-9766-943570768BB6}" destId="{13FAE51F-27C6-41CD-9E26-64D66219CFD5}" srcOrd="2" destOrd="0" presId="urn:microsoft.com/office/officeart/2005/8/layout/venn1"/>
    <dgm:cxn modelId="{6D424019-A042-4DD4-B8A7-A03D3923C56B}" type="presParOf" srcId="{08D67606-3BB3-4A82-9766-943570768BB6}" destId="{B2CAAC2C-FE16-4313-ADD4-2C9474FE0525}" srcOrd="3" destOrd="0" presId="urn:microsoft.com/office/officeart/2005/8/layout/venn1"/>
    <dgm:cxn modelId="{E9A0AF7D-E646-4D0D-9436-BCA4FA58A03D}" type="presParOf" srcId="{08D67606-3BB3-4A82-9766-943570768BB6}" destId="{35B23958-B0A8-450C-B57D-ABEA7A029E25}" srcOrd="4" destOrd="0" presId="urn:microsoft.com/office/officeart/2005/8/layout/venn1"/>
    <dgm:cxn modelId="{8B740345-F20E-4DF5-9B11-431940454C56}" type="presParOf" srcId="{08D67606-3BB3-4A82-9766-943570768BB6}" destId="{71589391-0DA8-4E6C-BBD0-20F6C6D5268D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D6A21A4-3E77-4157-AFAC-16161DB07FE6}" type="doc">
      <dgm:prSet loTypeId="urn:microsoft.com/office/officeart/2005/8/layout/venn1" loCatId="relationship" qsTypeId="urn:microsoft.com/office/officeart/2005/8/quickstyle/simple1" qsCatId="simple" csTypeId="urn:microsoft.com/office/officeart/2005/8/colors/colorful3" csCatId="colorful" phldr="1"/>
      <dgm:spPr/>
    </dgm:pt>
    <dgm:pt modelId="{946A51EE-F981-4F91-BA54-74F113A3FE40}">
      <dgm:prSet phldrT="[Text]" custT="1"/>
      <dgm:spPr>
        <a:xfrm>
          <a:off x="1371599" y="38099"/>
          <a:ext cx="1828800" cy="1828800"/>
        </a:xfrm>
        <a:prstGeom prst="ellipse">
          <a:avLst/>
        </a:prstGeom>
        <a:solidFill>
          <a:srgbClr val="2A6247">
            <a:alpha val="5000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endParaRPr lang="nl-BE" sz="2400" b="1" dirty="0">
            <a:solidFill>
              <a:schemeClr val="bg1"/>
            </a:solidFill>
            <a:latin typeface="Aptos" panose="02110004020202020204"/>
            <a:ea typeface="+mn-ea"/>
            <a:cs typeface="+mn-cs"/>
          </a:endParaRPr>
        </a:p>
      </dgm:t>
    </dgm:pt>
    <dgm:pt modelId="{0EF66A08-7FD7-46B8-96B5-38ADD5307827}" type="parTrans" cxnId="{F16B0153-9395-4BFB-823E-945F8ABAB303}">
      <dgm:prSet/>
      <dgm:spPr/>
      <dgm:t>
        <a:bodyPr/>
        <a:lstStyle/>
        <a:p>
          <a:endParaRPr lang="nl-BE"/>
        </a:p>
      </dgm:t>
    </dgm:pt>
    <dgm:pt modelId="{DDB62C2D-67FD-4D30-93A5-6E6C4BF29243}" type="sibTrans" cxnId="{F16B0153-9395-4BFB-823E-945F8ABAB303}">
      <dgm:prSet/>
      <dgm:spPr/>
      <dgm:t>
        <a:bodyPr/>
        <a:lstStyle/>
        <a:p>
          <a:endParaRPr lang="nl-BE"/>
        </a:p>
      </dgm:t>
    </dgm:pt>
    <dgm:pt modelId="{39EE574F-D950-4E4B-8E50-38B783C76543}">
      <dgm:prSet phldrT="[Text]" custT="1"/>
      <dgm:spPr>
        <a:xfrm>
          <a:off x="2031492" y="1181100"/>
          <a:ext cx="1828800" cy="1828800"/>
        </a:xfrm>
        <a:prstGeom prst="ellipse">
          <a:avLst/>
        </a:prstGeom>
        <a:solidFill>
          <a:srgbClr val="8ECEB0">
            <a:alpha val="49804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endParaRPr lang="nl-BE" sz="2400" b="1" dirty="0">
            <a:solidFill>
              <a:schemeClr val="bg1"/>
            </a:solidFill>
            <a:latin typeface="Aptos" panose="02110004020202020204"/>
            <a:ea typeface="+mn-ea"/>
            <a:cs typeface="+mn-cs"/>
          </a:endParaRPr>
        </a:p>
      </dgm:t>
    </dgm:pt>
    <dgm:pt modelId="{AF924E03-8FAA-499B-9280-DB94384A67AD}" type="parTrans" cxnId="{C69A6E15-7D34-4087-AEBC-58D206FFCBF3}">
      <dgm:prSet/>
      <dgm:spPr/>
      <dgm:t>
        <a:bodyPr/>
        <a:lstStyle/>
        <a:p>
          <a:endParaRPr lang="nl-BE"/>
        </a:p>
      </dgm:t>
    </dgm:pt>
    <dgm:pt modelId="{95593FBF-20EE-4509-8048-44C9FBB3E996}" type="sibTrans" cxnId="{C69A6E15-7D34-4087-AEBC-58D206FFCBF3}">
      <dgm:prSet/>
      <dgm:spPr/>
      <dgm:t>
        <a:bodyPr/>
        <a:lstStyle/>
        <a:p>
          <a:endParaRPr lang="nl-BE"/>
        </a:p>
      </dgm:t>
    </dgm:pt>
    <dgm:pt modelId="{592F7454-378F-4971-8038-D91C44D261C6}">
      <dgm:prSet phldrT="[Text]" custT="1"/>
      <dgm:spPr>
        <a:xfrm>
          <a:off x="711707" y="1181100"/>
          <a:ext cx="1828800" cy="1828800"/>
        </a:xfrm>
        <a:prstGeom prst="ellipse">
          <a:avLst/>
        </a:prstGeom>
        <a:solidFill>
          <a:srgbClr val="8CB591">
            <a:alpha val="5000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endParaRPr lang="nl-BE" sz="2400" b="1" dirty="0">
            <a:solidFill>
              <a:schemeClr val="bg1"/>
            </a:solidFill>
            <a:latin typeface="Aptos" panose="02110004020202020204"/>
            <a:ea typeface="+mn-ea"/>
            <a:cs typeface="+mn-cs"/>
          </a:endParaRPr>
        </a:p>
      </dgm:t>
    </dgm:pt>
    <dgm:pt modelId="{09540D86-72D4-46B5-BA8E-EAACDEDD51DE}" type="parTrans" cxnId="{FCF2B6C9-FA4D-4837-8387-D1E2BD3970B6}">
      <dgm:prSet/>
      <dgm:spPr/>
      <dgm:t>
        <a:bodyPr/>
        <a:lstStyle/>
        <a:p>
          <a:endParaRPr lang="nl-BE"/>
        </a:p>
      </dgm:t>
    </dgm:pt>
    <dgm:pt modelId="{A96A79B4-6C81-4358-97F2-6F32CC961E03}" type="sibTrans" cxnId="{FCF2B6C9-FA4D-4837-8387-D1E2BD3970B6}">
      <dgm:prSet/>
      <dgm:spPr/>
      <dgm:t>
        <a:bodyPr/>
        <a:lstStyle/>
        <a:p>
          <a:endParaRPr lang="nl-BE"/>
        </a:p>
      </dgm:t>
    </dgm:pt>
    <dgm:pt modelId="{08D67606-3BB3-4A82-9766-943570768BB6}" type="pres">
      <dgm:prSet presAssocID="{BD6A21A4-3E77-4157-AFAC-16161DB07FE6}" presName="compositeShape" presStyleCnt="0">
        <dgm:presLayoutVars>
          <dgm:chMax val="7"/>
          <dgm:dir/>
          <dgm:resizeHandles val="exact"/>
        </dgm:presLayoutVars>
      </dgm:prSet>
      <dgm:spPr/>
    </dgm:pt>
    <dgm:pt modelId="{663585AE-87C4-41C4-99CF-06FAB2CBDDB0}" type="pres">
      <dgm:prSet presAssocID="{946A51EE-F981-4F91-BA54-74F113A3FE40}" presName="circ1" presStyleLbl="vennNode1" presStyleIdx="0" presStyleCnt="3" custLinFactNeighborY="1767"/>
      <dgm:spPr/>
    </dgm:pt>
    <dgm:pt modelId="{516437B2-E791-454A-A8DB-A1D90A29B780}" type="pres">
      <dgm:prSet presAssocID="{946A51EE-F981-4F91-BA54-74F113A3FE40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13FAE51F-27C6-41CD-9E26-64D66219CFD5}" type="pres">
      <dgm:prSet presAssocID="{39EE574F-D950-4E4B-8E50-38B783C76543}" presName="circ2" presStyleLbl="vennNode1" presStyleIdx="1" presStyleCnt="3" custLinFactNeighborX="-4373" custLinFactNeighborY="-4226"/>
      <dgm:spPr/>
    </dgm:pt>
    <dgm:pt modelId="{B2CAAC2C-FE16-4313-ADD4-2C9474FE0525}" type="pres">
      <dgm:prSet presAssocID="{39EE574F-D950-4E4B-8E50-38B783C76543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35B23958-B0A8-450C-B57D-ABEA7A029E25}" type="pres">
      <dgm:prSet presAssocID="{592F7454-378F-4971-8038-D91C44D261C6}" presName="circ3" presStyleLbl="vennNode1" presStyleIdx="2" presStyleCnt="3" custLinFactNeighborX="5756" custLinFactNeighborY="-4726"/>
      <dgm:spPr/>
    </dgm:pt>
    <dgm:pt modelId="{71589391-0DA8-4E6C-BBD0-20F6C6D5268D}" type="pres">
      <dgm:prSet presAssocID="{592F7454-378F-4971-8038-D91C44D261C6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A153DD05-1F74-4E93-B195-16674D9226DF}" type="presOf" srcId="{946A51EE-F981-4F91-BA54-74F113A3FE40}" destId="{516437B2-E791-454A-A8DB-A1D90A29B780}" srcOrd="1" destOrd="0" presId="urn:microsoft.com/office/officeart/2005/8/layout/venn1"/>
    <dgm:cxn modelId="{C5D5250A-5D52-4A9E-BC6E-B0415A878F91}" type="presOf" srcId="{592F7454-378F-4971-8038-D91C44D261C6}" destId="{71589391-0DA8-4E6C-BBD0-20F6C6D5268D}" srcOrd="1" destOrd="0" presId="urn:microsoft.com/office/officeart/2005/8/layout/venn1"/>
    <dgm:cxn modelId="{C69A6E15-7D34-4087-AEBC-58D206FFCBF3}" srcId="{BD6A21A4-3E77-4157-AFAC-16161DB07FE6}" destId="{39EE574F-D950-4E4B-8E50-38B783C76543}" srcOrd="1" destOrd="0" parTransId="{AF924E03-8FAA-499B-9280-DB94384A67AD}" sibTransId="{95593FBF-20EE-4509-8048-44C9FBB3E996}"/>
    <dgm:cxn modelId="{D0C1BC36-54FB-4E27-931F-AEAEF2FDBF56}" type="presOf" srcId="{39EE574F-D950-4E4B-8E50-38B783C76543}" destId="{13FAE51F-27C6-41CD-9E26-64D66219CFD5}" srcOrd="0" destOrd="0" presId="urn:microsoft.com/office/officeart/2005/8/layout/venn1"/>
    <dgm:cxn modelId="{FCB5C445-210B-46B5-A9A0-3E1379415DD8}" type="presOf" srcId="{946A51EE-F981-4F91-BA54-74F113A3FE40}" destId="{663585AE-87C4-41C4-99CF-06FAB2CBDDB0}" srcOrd="0" destOrd="0" presId="urn:microsoft.com/office/officeart/2005/8/layout/venn1"/>
    <dgm:cxn modelId="{F16B0153-9395-4BFB-823E-945F8ABAB303}" srcId="{BD6A21A4-3E77-4157-AFAC-16161DB07FE6}" destId="{946A51EE-F981-4F91-BA54-74F113A3FE40}" srcOrd="0" destOrd="0" parTransId="{0EF66A08-7FD7-46B8-96B5-38ADD5307827}" sibTransId="{DDB62C2D-67FD-4D30-93A5-6E6C4BF29243}"/>
    <dgm:cxn modelId="{FCF2B6C9-FA4D-4837-8387-D1E2BD3970B6}" srcId="{BD6A21A4-3E77-4157-AFAC-16161DB07FE6}" destId="{592F7454-378F-4971-8038-D91C44D261C6}" srcOrd="2" destOrd="0" parTransId="{09540D86-72D4-46B5-BA8E-EAACDEDD51DE}" sibTransId="{A96A79B4-6C81-4358-97F2-6F32CC961E03}"/>
    <dgm:cxn modelId="{56AF14E1-2099-44EB-809D-220F27217807}" type="presOf" srcId="{BD6A21A4-3E77-4157-AFAC-16161DB07FE6}" destId="{08D67606-3BB3-4A82-9766-943570768BB6}" srcOrd="0" destOrd="0" presId="urn:microsoft.com/office/officeart/2005/8/layout/venn1"/>
    <dgm:cxn modelId="{A5AE42E9-A012-43A2-85F8-807F72B5D093}" type="presOf" srcId="{39EE574F-D950-4E4B-8E50-38B783C76543}" destId="{B2CAAC2C-FE16-4313-ADD4-2C9474FE0525}" srcOrd="1" destOrd="0" presId="urn:microsoft.com/office/officeart/2005/8/layout/venn1"/>
    <dgm:cxn modelId="{176BC0F7-30DB-4FAC-A435-B553E57D0BC1}" type="presOf" srcId="{592F7454-378F-4971-8038-D91C44D261C6}" destId="{35B23958-B0A8-450C-B57D-ABEA7A029E25}" srcOrd="0" destOrd="0" presId="urn:microsoft.com/office/officeart/2005/8/layout/venn1"/>
    <dgm:cxn modelId="{71788EBF-202F-48CE-B57D-C2BEA7435DE0}" type="presParOf" srcId="{08D67606-3BB3-4A82-9766-943570768BB6}" destId="{663585AE-87C4-41C4-99CF-06FAB2CBDDB0}" srcOrd="0" destOrd="0" presId="urn:microsoft.com/office/officeart/2005/8/layout/venn1"/>
    <dgm:cxn modelId="{721157FF-A30D-47AF-9BE5-5B3826CAB44D}" type="presParOf" srcId="{08D67606-3BB3-4A82-9766-943570768BB6}" destId="{516437B2-E791-454A-A8DB-A1D90A29B780}" srcOrd="1" destOrd="0" presId="urn:microsoft.com/office/officeart/2005/8/layout/venn1"/>
    <dgm:cxn modelId="{A77B6A60-5B34-40D4-9EEF-EB1CECA969B5}" type="presParOf" srcId="{08D67606-3BB3-4A82-9766-943570768BB6}" destId="{13FAE51F-27C6-41CD-9E26-64D66219CFD5}" srcOrd="2" destOrd="0" presId="urn:microsoft.com/office/officeart/2005/8/layout/venn1"/>
    <dgm:cxn modelId="{6D424019-A042-4DD4-B8A7-A03D3923C56B}" type="presParOf" srcId="{08D67606-3BB3-4A82-9766-943570768BB6}" destId="{B2CAAC2C-FE16-4313-ADD4-2C9474FE0525}" srcOrd="3" destOrd="0" presId="urn:microsoft.com/office/officeart/2005/8/layout/venn1"/>
    <dgm:cxn modelId="{E9A0AF7D-E646-4D0D-9436-BCA4FA58A03D}" type="presParOf" srcId="{08D67606-3BB3-4A82-9766-943570768BB6}" destId="{35B23958-B0A8-450C-B57D-ABEA7A029E25}" srcOrd="4" destOrd="0" presId="urn:microsoft.com/office/officeart/2005/8/layout/venn1"/>
    <dgm:cxn modelId="{8B740345-F20E-4DF5-9B11-431940454C56}" type="presParOf" srcId="{08D67606-3BB3-4A82-9766-943570768BB6}" destId="{71589391-0DA8-4E6C-BBD0-20F6C6D5268D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3585AE-87C4-41C4-99CF-06FAB2CBDDB0}">
      <dsp:nvSpPr>
        <dsp:cNvPr id="0" name=""/>
        <dsp:cNvSpPr/>
      </dsp:nvSpPr>
      <dsp:spPr>
        <a:xfrm>
          <a:off x="1829411" y="110687"/>
          <a:ext cx="2874750" cy="2874750"/>
        </a:xfrm>
        <a:prstGeom prst="ellipse">
          <a:avLst/>
        </a:prstGeom>
        <a:solidFill>
          <a:srgbClr val="2A6247">
            <a:alpha val="5000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BE" sz="2400" b="1" kern="1200" dirty="0">
            <a:solidFill>
              <a:schemeClr val="bg1"/>
            </a:solidFill>
            <a:latin typeface="Aptos" panose="02110004020202020204"/>
            <a:ea typeface="+mn-ea"/>
            <a:cs typeface="+mn-cs"/>
          </a:endParaRPr>
        </a:p>
      </dsp:txBody>
      <dsp:txXfrm>
        <a:off x="2521442" y="803217"/>
        <a:ext cx="1490688" cy="914739"/>
      </dsp:txXfrm>
    </dsp:sp>
    <dsp:sp modelId="{13FAE51F-27C6-41CD-9E26-64D66219CFD5}">
      <dsp:nvSpPr>
        <dsp:cNvPr id="0" name=""/>
        <dsp:cNvSpPr/>
      </dsp:nvSpPr>
      <dsp:spPr>
        <a:xfrm>
          <a:off x="2741004" y="1735122"/>
          <a:ext cx="2874750" cy="2874750"/>
        </a:xfrm>
        <a:prstGeom prst="ellipse">
          <a:avLst/>
        </a:prstGeom>
        <a:solidFill>
          <a:srgbClr val="8ECEB0">
            <a:alpha val="49804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BE" sz="2400" b="1" kern="1200" dirty="0">
            <a:solidFill>
              <a:schemeClr val="bg1"/>
            </a:solidFill>
            <a:latin typeface="Aptos" panose="02110004020202020204"/>
            <a:ea typeface="+mn-ea"/>
            <a:cs typeface="+mn-cs"/>
          </a:endParaRPr>
        </a:p>
      </dsp:txBody>
      <dsp:txXfrm>
        <a:off x="3872797" y="2709314"/>
        <a:ext cx="1219654" cy="1118016"/>
      </dsp:txXfrm>
    </dsp:sp>
    <dsp:sp modelId="{35B23958-B0A8-450C-B57D-ABEA7A029E25}">
      <dsp:nvSpPr>
        <dsp:cNvPr id="0" name=""/>
        <dsp:cNvSpPr/>
      </dsp:nvSpPr>
      <dsp:spPr>
        <a:xfrm>
          <a:off x="957576" y="1720749"/>
          <a:ext cx="2874750" cy="2874750"/>
        </a:xfrm>
        <a:prstGeom prst="ellipse">
          <a:avLst/>
        </a:prstGeom>
        <a:solidFill>
          <a:srgbClr val="8CB591">
            <a:alpha val="5000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BE" sz="2400" b="1" kern="1200" dirty="0">
            <a:solidFill>
              <a:schemeClr val="bg1"/>
            </a:solidFill>
            <a:latin typeface="Aptos" panose="02110004020202020204"/>
            <a:ea typeface="+mn-ea"/>
            <a:cs typeface="+mn-cs"/>
          </a:endParaRPr>
        </a:p>
      </dsp:txBody>
      <dsp:txXfrm>
        <a:off x="1480880" y="2694940"/>
        <a:ext cx="1219654" cy="111801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3585AE-87C4-41C4-99CF-06FAB2CBDDB0}">
      <dsp:nvSpPr>
        <dsp:cNvPr id="0" name=""/>
        <dsp:cNvSpPr/>
      </dsp:nvSpPr>
      <dsp:spPr>
        <a:xfrm>
          <a:off x="1829411" y="110687"/>
          <a:ext cx="2874750" cy="2874750"/>
        </a:xfrm>
        <a:prstGeom prst="ellipse">
          <a:avLst/>
        </a:prstGeom>
        <a:solidFill>
          <a:srgbClr val="2A6247">
            <a:alpha val="5000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BE" sz="2400" b="1" kern="1200" dirty="0">
            <a:solidFill>
              <a:schemeClr val="bg1"/>
            </a:solidFill>
            <a:latin typeface="Aptos" panose="02110004020202020204"/>
            <a:ea typeface="+mn-ea"/>
            <a:cs typeface="+mn-cs"/>
          </a:endParaRPr>
        </a:p>
      </dsp:txBody>
      <dsp:txXfrm>
        <a:off x="2521442" y="803217"/>
        <a:ext cx="1490688" cy="914739"/>
      </dsp:txXfrm>
    </dsp:sp>
    <dsp:sp modelId="{13FAE51F-27C6-41CD-9E26-64D66219CFD5}">
      <dsp:nvSpPr>
        <dsp:cNvPr id="0" name=""/>
        <dsp:cNvSpPr/>
      </dsp:nvSpPr>
      <dsp:spPr>
        <a:xfrm>
          <a:off x="2741004" y="1735122"/>
          <a:ext cx="2874750" cy="2874750"/>
        </a:xfrm>
        <a:prstGeom prst="ellipse">
          <a:avLst/>
        </a:prstGeom>
        <a:solidFill>
          <a:srgbClr val="8ECEB0">
            <a:alpha val="49804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BE" sz="2400" b="1" kern="1200" dirty="0">
            <a:solidFill>
              <a:schemeClr val="bg1"/>
            </a:solidFill>
            <a:latin typeface="Aptos" panose="02110004020202020204"/>
            <a:ea typeface="+mn-ea"/>
            <a:cs typeface="+mn-cs"/>
          </a:endParaRPr>
        </a:p>
      </dsp:txBody>
      <dsp:txXfrm>
        <a:off x="3872797" y="2709314"/>
        <a:ext cx="1219654" cy="1118016"/>
      </dsp:txXfrm>
    </dsp:sp>
    <dsp:sp modelId="{35B23958-B0A8-450C-B57D-ABEA7A029E25}">
      <dsp:nvSpPr>
        <dsp:cNvPr id="0" name=""/>
        <dsp:cNvSpPr/>
      </dsp:nvSpPr>
      <dsp:spPr>
        <a:xfrm>
          <a:off x="957576" y="1720749"/>
          <a:ext cx="2874750" cy="2874750"/>
        </a:xfrm>
        <a:prstGeom prst="ellipse">
          <a:avLst/>
        </a:prstGeom>
        <a:solidFill>
          <a:srgbClr val="8CB591">
            <a:alpha val="5000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BE" sz="2400" b="1" kern="1200" dirty="0">
            <a:solidFill>
              <a:schemeClr val="bg1"/>
            </a:solidFill>
            <a:latin typeface="Aptos" panose="02110004020202020204"/>
            <a:ea typeface="+mn-ea"/>
            <a:cs typeface="+mn-cs"/>
          </a:endParaRPr>
        </a:p>
      </dsp:txBody>
      <dsp:txXfrm>
        <a:off x="1480880" y="2694940"/>
        <a:ext cx="1219654" cy="111801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3585AE-87C4-41C4-99CF-06FAB2CBDDB0}">
      <dsp:nvSpPr>
        <dsp:cNvPr id="0" name=""/>
        <dsp:cNvSpPr/>
      </dsp:nvSpPr>
      <dsp:spPr>
        <a:xfrm>
          <a:off x="4050120" y="97989"/>
          <a:ext cx="2427082" cy="2427082"/>
        </a:xfrm>
        <a:prstGeom prst="ellipse">
          <a:avLst/>
        </a:prstGeom>
        <a:solidFill>
          <a:srgbClr val="2A6247">
            <a:alpha val="5000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BE" sz="1600" b="1" kern="1200" dirty="0">
            <a:solidFill>
              <a:schemeClr val="bg1"/>
            </a:solidFill>
            <a:latin typeface="Aptos" panose="02110004020202020204"/>
            <a:ea typeface="+mn-ea"/>
            <a:cs typeface="+mn-cs"/>
          </a:endParaRPr>
        </a:p>
      </dsp:txBody>
      <dsp:txXfrm>
        <a:off x="4634385" y="682675"/>
        <a:ext cx="1258552" cy="772292"/>
      </dsp:txXfrm>
    </dsp:sp>
    <dsp:sp modelId="{13FAE51F-27C6-41CD-9E26-64D66219CFD5}">
      <dsp:nvSpPr>
        <dsp:cNvPr id="0" name=""/>
        <dsp:cNvSpPr/>
      </dsp:nvSpPr>
      <dsp:spPr>
        <a:xfrm>
          <a:off x="4896865" y="1559165"/>
          <a:ext cx="2427082" cy="2427082"/>
        </a:xfrm>
        <a:prstGeom prst="ellipse">
          <a:avLst/>
        </a:prstGeom>
        <a:solidFill>
          <a:srgbClr val="8ECEB0">
            <a:alpha val="5000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BE" sz="1600" b="1" kern="1200" dirty="0">
            <a:solidFill>
              <a:schemeClr val="bg1"/>
            </a:solidFill>
            <a:latin typeface="Aptos" panose="02110004020202020204"/>
            <a:ea typeface="+mn-ea"/>
            <a:cs typeface="+mn-cs"/>
          </a:endParaRPr>
        </a:p>
      </dsp:txBody>
      <dsp:txXfrm>
        <a:off x="5852410" y="2381652"/>
        <a:ext cx="1029723" cy="943913"/>
      </dsp:txXfrm>
    </dsp:sp>
    <dsp:sp modelId="{35B23958-B0A8-450C-B57D-ABEA7A029E25}">
      <dsp:nvSpPr>
        <dsp:cNvPr id="0" name=""/>
        <dsp:cNvSpPr/>
      </dsp:nvSpPr>
      <dsp:spPr>
        <a:xfrm>
          <a:off x="3211240" y="1538462"/>
          <a:ext cx="2427082" cy="2427082"/>
        </a:xfrm>
        <a:prstGeom prst="ellipse">
          <a:avLst/>
        </a:prstGeom>
        <a:solidFill>
          <a:srgbClr val="8CB591">
            <a:alpha val="5000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BE" sz="1600" b="1" kern="1200" dirty="0">
            <a:solidFill>
              <a:schemeClr val="bg1"/>
            </a:solidFill>
            <a:latin typeface="Aptos" panose="02110004020202020204"/>
            <a:ea typeface="+mn-ea"/>
            <a:cs typeface="+mn-cs"/>
          </a:endParaRPr>
        </a:p>
      </dsp:txBody>
      <dsp:txXfrm>
        <a:off x="3653053" y="2360949"/>
        <a:ext cx="1029723" cy="94391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3585AE-87C4-41C4-99CF-06FAB2CBDDB0}">
      <dsp:nvSpPr>
        <dsp:cNvPr id="0" name=""/>
        <dsp:cNvSpPr/>
      </dsp:nvSpPr>
      <dsp:spPr>
        <a:xfrm>
          <a:off x="4050120" y="97989"/>
          <a:ext cx="2427082" cy="2427082"/>
        </a:xfrm>
        <a:prstGeom prst="ellipse">
          <a:avLst/>
        </a:prstGeom>
        <a:solidFill>
          <a:srgbClr val="2A6247">
            <a:alpha val="5000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BE" sz="1600" b="1" kern="1200" dirty="0">
            <a:solidFill>
              <a:schemeClr val="bg1"/>
            </a:solidFill>
            <a:latin typeface="Aptos" panose="02110004020202020204"/>
            <a:ea typeface="+mn-ea"/>
            <a:cs typeface="+mn-cs"/>
          </a:endParaRPr>
        </a:p>
      </dsp:txBody>
      <dsp:txXfrm>
        <a:off x="4634385" y="682675"/>
        <a:ext cx="1258552" cy="772292"/>
      </dsp:txXfrm>
    </dsp:sp>
    <dsp:sp modelId="{13FAE51F-27C6-41CD-9E26-64D66219CFD5}">
      <dsp:nvSpPr>
        <dsp:cNvPr id="0" name=""/>
        <dsp:cNvSpPr/>
      </dsp:nvSpPr>
      <dsp:spPr>
        <a:xfrm>
          <a:off x="4896865" y="1559165"/>
          <a:ext cx="2427082" cy="2427082"/>
        </a:xfrm>
        <a:prstGeom prst="ellipse">
          <a:avLst/>
        </a:prstGeom>
        <a:solidFill>
          <a:srgbClr val="8ECEB0">
            <a:alpha val="5000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BE" sz="1600" b="1" kern="1200" dirty="0">
            <a:solidFill>
              <a:schemeClr val="bg1"/>
            </a:solidFill>
            <a:latin typeface="Aptos" panose="02110004020202020204"/>
            <a:ea typeface="+mn-ea"/>
            <a:cs typeface="+mn-cs"/>
          </a:endParaRPr>
        </a:p>
      </dsp:txBody>
      <dsp:txXfrm>
        <a:off x="5852410" y="2381652"/>
        <a:ext cx="1029723" cy="943913"/>
      </dsp:txXfrm>
    </dsp:sp>
    <dsp:sp modelId="{35B23958-B0A8-450C-B57D-ABEA7A029E25}">
      <dsp:nvSpPr>
        <dsp:cNvPr id="0" name=""/>
        <dsp:cNvSpPr/>
      </dsp:nvSpPr>
      <dsp:spPr>
        <a:xfrm>
          <a:off x="3211240" y="1538462"/>
          <a:ext cx="2427082" cy="2427082"/>
        </a:xfrm>
        <a:prstGeom prst="ellipse">
          <a:avLst/>
        </a:prstGeom>
        <a:solidFill>
          <a:srgbClr val="8CB591">
            <a:alpha val="5000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BE" sz="1600" b="1" kern="1200" dirty="0">
            <a:solidFill>
              <a:schemeClr val="bg1"/>
            </a:solidFill>
            <a:latin typeface="Aptos" panose="02110004020202020204"/>
            <a:ea typeface="+mn-ea"/>
            <a:cs typeface="+mn-cs"/>
          </a:endParaRPr>
        </a:p>
      </dsp:txBody>
      <dsp:txXfrm>
        <a:off x="3653053" y="2360949"/>
        <a:ext cx="1029723" cy="94391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3585AE-87C4-41C4-99CF-06FAB2CBDDB0}">
      <dsp:nvSpPr>
        <dsp:cNvPr id="0" name=""/>
        <dsp:cNvSpPr/>
      </dsp:nvSpPr>
      <dsp:spPr>
        <a:xfrm>
          <a:off x="1829411" y="110687"/>
          <a:ext cx="2874750" cy="2874750"/>
        </a:xfrm>
        <a:prstGeom prst="ellipse">
          <a:avLst/>
        </a:prstGeom>
        <a:solidFill>
          <a:srgbClr val="2A6247">
            <a:alpha val="5000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BE" sz="2400" b="1" kern="1200" dirty="0">
            <a:solidFill>
              <a:schemeClr val="bg1"/>
            </a:solidFill>
            <a:latin typeface="Aptos" panose="02110004020202020204"/>
            <a:ea typeface="+mn-ea"/>
            <a:cs typeface="+mn-cs"/>
          </a:endParaRPr>
        </a:p>
      </dsp:txBody>
      <dsp:txXfrm>
        <a:off x="2521442" y="803217"/>
        <a:ext cx="1490688" cy="914739"/>
      </dsp:txXfrm>
    </dsp:sp>
    <dsp:sp modelId="{13FAE51F-27C6-41CD-9E26-64D66219CFD5}">
      <dsp:nvSpPr>
        <dsp:cNvPr id="0" name=""/>
        <dsp:cNvSpPr/>
      </dsp:nvSpPr>
      <dsp:spPr>
        <a:xfrm>
          <a:off x="2741004" y="1735122"/>
          <a:ext cx="2874750" cy="2874750"/>
        </a:xfrm>
        <a:prstGeom prst="ellipse">
          <a:avLst/>
        </a:prstGeom>
        <a:solidFill>
          <a:srgbClr val="8ECEB0">
            <a:alpha val="49804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BE" sz="2400" b="1" kern="1200" dirty="0">
            <a:solidFill>
              <a:schemeClr val="bg1"/>
            </a:solidFill>
            <a:latin typeface="Aptos" panose="02110004020202020204"/>
            <a:ea typeface="+mn-ea"/>
            <a:cs typeface="+mn-cs"/>
          </a:endParaRPr>
        </a:p>
      </dsp:txBody>
      <dsp:txXfrm>
        <a:off x="3872797" y="2709314"/>
        <a:ext cx="1219654" cy="1118016"/>
      </dsp:txXfrm>
    </dsp:sp>
    <dsp:sp modelId="{35B23958-B0A8-450C-B57D-ABEA7A029E25}">
      <dsp:nvSpPr>
        <dsp:cNvPr id="0" name=""/>
        <dsp:cNvSpPr/>
      </dsp:nvSpPr>
      <dsp:spPr>
        <a:xfrm>
          <a:off x="957576" y="1720749"/>
          <a:ext cx="2874750" cy="2874750"/>
        </a:xfrm>
        <a:prstGeom prst="ellipse">
          <a:avLst/>
        </a:prstGeom>
        <a:solidFill>
          <a:srgbClr val="8CB591">
            <a:alpha val="5000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BE" sz="2400" b="1" kern="1200" dirty="0">
            <a:solidFill>
              <a:schemeClr val="bg1"/>
            </a:solidFill>
            <a:latin typeface="Aptos" panose="02110004020202020204"/>
            <a:ea typeface="+mn-ea"/>
            <a:cs typeface="+mn-cs"/>
          </a:endParaRPr>
        </a:p>
      </dsp:txBody>
      <dsp:txXfrm>
        <a:off x="1480880" y="2694940"/>
        <a:ext cx="1219654" cy="111801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591CCF-F6FD-734B-854A-5BC033593B1E}" type="datetimeFigureOut">
              <a:rPr lang="nl-NL" smtClean="0"/>
              <a:t>18-4-2024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52A6D4-CD3D-5148-8B70-A84796F20135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589163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C66214-DB21-4647-B5DA-0D17CA592867}" type="datetimeFigureOut">
              <a:rPr lang="nl-NL" smtClean="0"/>
              <a:t>18-4-2024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54E32A-327F-AF4B-8E1F-209FBF93D26D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640467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084351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263028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869497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483989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494404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>
              <a:sym typeface="Wingdings" panose="05000000000000000000" pitchFamily="2" charset="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909954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424346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22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742545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23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599345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24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226107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25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659987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431073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277683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>
              <a:sym typeface="Wingdings" panose="05000000000000000000" pitchFamily="2" charset="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032585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>
              <a:sym typeface="Wingdings" panose="05000000000000000000" pitchFamily="2" charset="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571599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575864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360350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82369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965359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10" name="Rechthoek 9"/>
          <p:cNvSpPr/>
          <p:nvPr userDrawn="1"/>
        </p:nvSpPr>
        <p:spPr>
          <a:xfrm>
            <a:off x="0" y="648000"/>
            <a:ext cx="12193200" cy="6210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8" name="Rechthoek 7"/>
          <p:cNvSpPr/>
          <p:nvPr userDrawn="1"/>
        </p:nvSpPr>
        <p:spPr>
          <a:xfrm>
            <a:off x="0" y="647998"/>
            <a:ext cx="12193200" cy="4456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360000"/>
            <a:ext cx="2018135" cy="720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75999" y="1080000"/>
            <a:ext cx="6096524" cy="4024798"/>
          </a:xfrm>
        </p:spPr>
        <p:txBody>
          <a:bodyPr anchor="ctr" anchorCtr="0">
            <a:normAutofit/>
          </a:bodyPr>
          <a:lstStyle>
            <a:lvl1pPr algn="l">
              <a:defRPr sz="4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575999" y="5392801"/>
            <a:ext cx="6096524" cy="730188"/>
          </a:xfrm>
        </p:spPr>
        <p:txBody>
          <a:bodyPr lIns="0" tIns="0" rIns="0" bIns="0"/>
          <a:lstStyle>
            <a:lvl1pPr marL="0" indent="0" algn="l">
              <a:buNone/>
              <a:defRPr sz="24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nl-NL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248525" y="1654175"/>
            <a:ext cx="4368673" cy="4468813"/>
          </a:xfrm>
        </p:spPr>
        <p:txBody>
          <a:bodyPr/>
          <a:lstStyle/>
          <a:p>
            <a:r>
              <a:rPr lang="en-US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286177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pos="4203">
          <p15:clr>
            <a:srgbClr val="FBAE40"/>
          </p15:clr>
        </p15:guide>
        <p15:guide id="3" orient="horz" pos="3974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8" name="Rechthoek 7"/>
          <p:cNvSpPr/>
          <p:nvPr/>
        </p:nvSpPr>
        <p:spPr>
          <a:xfrm>
            <a:off x="0" y="647998"/>
            <a:ext cx="12193200" cy="62100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360000"/>
            <a:ext cx="2018135" cy="720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791" y="1350253"/>
            <a:ext cx="4648209" cy="5507747"/>
          </a:xfrm>
          <a:prstGeom prst="rect">
            <a:avLst/>
          </a:prstGeom>
        </p:spPr>
      </p:pic>
      <p:sp>
        <p:nvSpPr>
          <p:cNvPr id="12" name="Ondertitel 2"/>
          <p:cNvSpPr>
            <a:spLocks noGrp="1"/>
          </p:cNvSpPr>
          <p:nvPr>
            <p:ph type="subTitle" idx="1"/>
          </p:nvPr>
        </p:nvSpPr>
        <p:spPr>
          <a:xfrm>
            <a:off x="576003" y="4359604"/>
            <a:ext cx="8333999" cy="1655999"/>
          </a:xfrm>
        </p:spPr>
        <p:txBody>
          <a:bodyPr lIns="0" tIns="0" rIns="0" bIns="0"/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nl-NL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76000" y="1800000"/>
            <a:ext cx="8334000" cy="2386800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33203803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0" y="0"/>
            <a:ext cx="12193200" cy="62075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0A2FC-7120-45BC-8A3B-8BE2D123EF15}" type="datetime1">
              <a:rPr lang="nl-BE" smtClean="0"/>
              <a:t>18/04/2024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Division Forest, Nature and Landscape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79DAE-D0A6-40C3-B8BC-6A97C268D03A}" type="slidenum">
              <a:rPr lang="nl-NL" smtClean="0"/>
              <a:t>‹#›</a:t>
            </a:fld>
            <a:endParaRPr lang="nl-NL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791" y="675126"/>
            <a:ext cx="4648209" cy="5507747"/>
          </a:xfrm>
          <a:prstGeom prst="rect">
            <a:avLst/>
          </a:prstGeom>
        </p:spPr>
      </p:pic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576003" y="1800000"/>
            <a:ext cx="8333999" cy="2386800"/>
          </a:xfrm>
        </p:spPr>
        <p:txBody>
          <a:bodyPr anchor="b">
            <a:normAutofit/>
          </a:bodyPr>
          <a:lstStyle>
            <a:lvl1pPr>
              <a:defRPr sz="4000" baseline="0">
                <a:solidFill>
                  <a:srgbClr val="1D8DB0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0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6003" y="4359600"/>
            <a:ext cx="8333999" cy="1501200"/>
          </a:xfrm>
        </p:spPr>
        <p:txBody>
          <a:bodyPr lIns="0" tIns="0" rIns="0" bIns="0"/>
          <a:lstStyle>
            <a:lvl1pPr marL="0" indent="0">
              <a:buNone/>
              <a:defRPr sz="2400" baseline="0">
                <a:solidFill>
                  <a:srgbClr val="005E77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33227703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ekop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AD803-D719-4082-B07C-8A470B5F0483}" type="datetime1">
              <a:rPr lang="nl-BE" smtClean="0"/>
              <a:t>18/04/2024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Division Forest, Nature and Landscape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79DAE-D0A6-40C3-B8BC-6A97C268D03A}" type="slidenum">
              <a:rPr lang="nl-NL" smtClean="0"/>
              <a:t>‹#›</a:t>
            </a:fld>
            <a:endParaRPr lang="nl-NL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791" y="675126"/>
            <a:ext cx="4648209" cy="5507747"/>
          </a:xfrm>
          <a:prstGeom prst="rect">
            <a:avLst/>
          </a:prstGeom>
        </p:spPr>
      </p:pic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576003" y="1800000"/>
            <a:ext cx="8333999" cy="2386800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9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6003" y="4359600"/>
            <a:ext cx="8333999" cy="1501200"/>
          </a:xfrm>
        </p:spPr>
        <p:txBody>
          <a:bodyPr lIns="0" tIns="0" rIns="0" bIns="0"/>
          <a:lstStyle>
            <a:lvl1pPr marL="0" indent="0">
              <a:buNone/>
              <a:defRPr sz="2400" baseline="0">
                <a:solidFill>
                  <a:srgbClr val="2F4D5D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dirty="0"/>
              <a:t>Tekststijl van het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32706911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79C8E-FD2E-40E5-89A1-432C2BD8C2D1}" type="datetime1">
              <a:rPr lang="nl-BE" smtClean="0"/>
              <a:t>18/04/2024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Division Forest, Nature and Landscape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21021808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12193200" cy="62075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5999" y="1800000"/>
            <a:ext cx="6096524" cy="2386800"/>
          </a:xfrm>
        </p:spPr>
        <p:txBody>
          <a:bodyPr anchor="b"/>
          <a:lstStyle>
            <a:lvl1pPr>
              <a:defRPr sz="400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5999" y="4359600"/>
            <a:ext cx="6096264" cy="1501200"/>
          </a:xfrm>
        </p:spPr>
        <p:txBody>
          <a:bodyPr lIns="0" tIns="0" rIns="0" bIns="0"/>
          <a:lstStyle>
            <a:lvl1pPr marL="0" indent="0">
              <a:buNone/>
              <a:defRPr sz="24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7A24-D1F7-4DF2-9E28-319F14D55EF9}" type="datetime1">
              <a:rPr lang="nl-BE" smtClean="0"/>
              <a:t>18/04/2024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Division Forest, Nature and Landscape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7248525" y="584201"/>
            <a:ext cx="4368673" cy="2376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nl-NL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7248262" y="3248513"/>
            <a:ext cx="4368673" cy="2376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521485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43">
          <p15:clr>
            <a:srgbClr val="FBAE40"/>
          </p15:clr>
        </p15:guide>
        <p15:guide id="2" pos="4203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5999" y="1800000"/>
            <a:ext cx="6096264" cy="2386800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5999" y="4359600"/>
            <a:ext cx="6096264" cy="1501200"/>
          </a:xfrm>
        </p:spPr>
        <p:txBody>
          <a:bodyPr lIns="0" tIns="0" rIns="0" bIns="0"/>
          <a:lstStyle>
            <a:lvl1pPr marL="0" indent="0">
              <a:buNone/>
              <a:defRPr sz="24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388EF-333D-4E22-BF48-F813531B54DE}" type="datetime1">
              <a:rPr lang="nl-BE" smtClean="0"/>
              <a:t>18/04/2024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Division Forest, Nature and Landscape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7248525" y="584201"/>
            <a:ext cx="4368673" cy="504031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nl-NL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43" userDrawn="1">
          <p15:clr>
            <a:srgbClr val="FBAE40"/>
          </p15:clr>
        </p15:guide>
        <p15:guide id="2" pos="4203" userDrawn="1">
          <p15:clr>
            <a:srgbClr val="FBAE40"/>
          </p15:clr>
        </p15:guide>
        <p15:guide id="3" orient="horz" pos="368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979CD-D332-4162-B57D-E957090C0C49}" type="datetime1">
              <a:rPr lang="nl-BE" smtClean="0"/>
              <a:t>18/04/2024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Division Forest, Nature and Landscape</a:t>
            </a:r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  <p:sp>
        <p:nvSpPr>
          <p:cNvPr id="9" name="Tijdelijke aanduiding voor tekst 2"/>
          <p:cNvSpPr>
            <a:spLocks noGrp="1"/>
          </p:cNvSpPr>
          <p:nvPr>
            <p:ph idx="1"/>
          </p:nvPr>
        </p:nvSpPr>
        <p:spPr>
          <a:xfrm>
            <a:off x="576000" y="1656000"/>
            <a:ext cx="5400000" cy="446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>
          <a:xfrm>
            <a:off x="6217200" y="1656000"/>
            <a:ext cx="5400000" cy="4464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595890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6000" y="1656000"/>
            <a:ext cx="5421575" cy="5400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576000" y="2276271"/>
            <a:ext cx="5421575" cy="383765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56000"/>
            <a:ext cx="5445000" cy="5400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276271"/>
            <a:ext cx="5445000" cy="383765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8F930-D26F-411C-8F95-0E562D800424}" type="datetime1">
              <a:rPr lang="nl-BE" smtClean="0"/>
              <a:t>18/04/2024</a:t>
            </a:fld>
            <a:endParaRPr lang="nl-NL" dirty="0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Division Forest, Nature and Landscape</a:t>
            </a:r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840015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EC883-A8FA-4619-89B6-AF1C532EECB3}" type="datetime1">
              <a:rPr lang="nl-BE" smtClean="0"/>
              <a:t>18/04/2024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Division Forest, Nature and Landscape</a:t>
            </a:r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466319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43BA3-A2B4-4B51-B039-EED665C6EC85}" type="datetime1">
              <a:rPr lang="nl-BE" smtClean="0"/>
              <a:t>18/04/2024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Division Forest, Nature and Landscape</a:t>
            </a:r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77720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Sl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 userDrawn="1"/>
        </p:nvSpPr>
        <p:spPr>
          <a:xfrm>
            <a:off x="0" y="0"/>
            <a:ext cx="12193200" cy="620999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9120" y="510988"/>
            <a:ext cx="11039793" cy="5184424"/>
          </a:xfrm>
        </p:spPr>
        <p:txBody>
          <a:bodyPr anchor="ctr" anchorCtr="0">
            <a:noAutofit/>
          </a:bodyPr>
          <a:lstStyle>
            <a:lvl1pPr algn="ctr"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4EE8E-DAD5-4AC8-A7EC-D916D5FA402D}" type="datetime1">
              <a:rPr lang="nl-BE" smtClean="0"/>
              <a:t>18/04/2024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Division Forest, Nature and Landscape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.pn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6210000"/>
            <a:ext cx="12192000" cy="64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1200" y="6353999"/>
            <a:ext cx="1008305" cy="360000"/>
          </a:xfrm>
          <a:prstGeom prst="rect">
            <a:avLst/>
          </a:prstGeom>
        </p:spPr>
      </p:pic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576000" y="207036"/>
            <a:ext cx="11041200" cy="115200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6000" y="1656000"/>
            <a:ext cx="11041200" cy="446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1440000" y="6210000"/>
            <a:ext cx="720000" cy="64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fld id="{4FFC3357-63C7-4A46-8768-E2579F9DAC38}" type="datetime1">
              <a:rPr lang="nl-BE" smtClean="0"/>
              <a:t>18/04/2024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033600" y="6210000"/>
            <a:ext cx="4993200" cy="648000"/>
          </a:xfrm>
          <a:prstGeom prst="rect">
            <a:avLst/>
          </a:prstGeom>
        </p:spPr>
        <p:txBody>
          <a:bodyPr vert="horz" lIns="0" tIns="0" rIns="180000" bIns="0" rtlCol="0" anchor="ctr"/>
          <a:lstStyle>
            <a:lvl1pPr algn="r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r>
              <a:rPr lang="en-US"/>
              <a:t>Division Forest, Nature and Landscape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576000" y="6210000"/>
            <a:ext cx="648000" cy="64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fld id="{0A297500-7527-634B-90F4-69D0994C32B4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63755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52" r:id="rId5"/>
    <p:sldLayoutId id="2147483653" r:id="rId6"/>
    <p:sldLayoutId id="2147483654" r:id="rId7"/>
    <p:sldLayoutId id="2147483655" r:id="rId8"/>
    <p:sldLayoutId id="2147483661" r:id="rId9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 baseline="0">
          <a:solidFill>
            <a:schemeClr val="tx2"/>
          </a:solidFill>
          <a:latin typeface="Arial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/>
        <a:buChar char="•"/>
        <a:defRPr sz="2400" kern="1200" baseline="0">
          <a:solidFill>
            <a:schemeClr val="tx1"/>
          </a:solidFill>
          <a:latin typeface="Arial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2400" kern="1200" baseline="0">
          <a:solidFill>
            <a:schemeClr val="tx1"/>
          </a:solidFill>
          <a:latin typeface="Arial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2000" kern="1200" baseline="0">
          <a:solidFill>
            <a:schemeClr val="tx1"/>
          </a:solidFill>
          <a:latin typeface="Arial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1800" kern="1200" baseline="0">
          <a:solidFill>
            <a:schemeClr val="tx1"/>
          </a:solidFill>
          <a:latin typeface="Arial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1800" kern="1200" baseline="0">
          <a:solidFill>
            <a:schemeClr val="tx1"/>
          </a:solidFill>
          <a:latin typeface="Arial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42" userDrawn="1">
          <p15:clr>
            <a:srgbClr val="F26B43"/>
          </p15:clr>
        </p15:guide>
        <p15:guide id="2" pos="7319" userDrawn="1">
          <p15:clr>
            <a:srgbClr val="F26B43"/>
          </p15:clr>
        </p15:guide>
        <p15:guide id="3" orient="horz" pos="3857" userDrawn="1">
          <p15:clr>
            <a:srgbClr val="F26B43"/>
          </p15:clr>
        </p15:guide>
        <p15:guide id="4" pos="362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0" y="6210000"/>
            <a:ext cx="12192000" cy="64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1200" y="6353999"/>
            <a:ext cx="1008305" cy="360000"/>
          </a:xfrm>
          <a:prstGeom prst="rect">
            <a:avLst/>
          </a:prstGeom>
        </p:spPr>
      </p:pic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576000" y="216000"/>
            <a:ext cx="11041200" cy="115200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6000" y="1656000"/>
            <a:ext cx="11041200" cy="446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1440000" y="6210000"/>
            <a:ext cx="720000" cy="64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fld id="{B2A93FA0-AC1C-46A8-A0D8-F5D072CF13E5}" type="datetime1">
              <a:rPr lang="nl-BE" smtClean="0"/>
              <a:t>18/04/2024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033600" y="6210000"/>
            <a:ext cx="4993200" cy="648000"/>
          </a:xfrm>
          <a:prstGeom prst="rect">
            <a:avLst/>
          </a:prstGeom>
        </p:spPr>
        <p:txBody>
          <a:bodyPr vert="horz" lIns="0" tIns="0" rIns="180000" bIns="0" rtlCol="0" anchor="ctr"/>
          <a:lstStyle>
            <a:lvl1pPr algn="r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r>
              <a:rPr lang="en-US"/>
              <a:t>Division Forest, Nature and Landscape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576000" y="6210000"/>
            <a:ext cx="648000" cy="64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fld id="{0A297500-7527-634B-90F4-69D0994C32B4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32523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 baseline="0">
          <a:solidFill>
            <a:schemeClr val="tx2"/>
          </a:solidFill>
          <a:latin typeface="Arial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/>
        <a:buChar char="•"/>
        <a:defRPr sz="2400" kern="1200" baseline="0">
          <a:solidFill>
            <a:schemeClr val="tx1"/>
          </a:solidFill>
          <a:latin typeface="Arial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2400" kern="1200" baseline="0">
          <a:solidFill>
            <a:schemeClr val="tx1"/>
          </a:solidFill>
          <a:latin typeface="Arial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2000" kern="1200" baseline="0">
          <a:solidFill>
            <a:schemeClr val="tx1"/>
          </a:solidFill>
          <a:latin typeface="Arial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1800" kern="1200" baseline="0">
          <a:solidFill>
            <a:schemeClr val="tx1"/>
          </a:solidFill>
          <a:latin typeface="Arial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1800" kern="1200" baseline="0">
          <a:solidFill>
            <a:schemeClr val="tx1"/>
          </a:solidFill>
          <a:latin typeface="Arial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34.pn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10" Type="http://schemas.openxmlformats.org/officeDocument/2006/relationships/image" Target="../media/image8.png"/><Relationship Id="rId4" Type="http://schemas.openxmlformats.org/officeDocument/2006/relationships/diagramData" Target="../diagrams/data3.xml"/><Relationship Id="rId9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4.xml"/><Relationship Id="rId3" Type="http://schemas.openxmlformats.org/officeDocument/2006/relationships/image" Target="../media/image7.png"/><Relationship Id="rId7" Type="http://schemas.openxmlformats.org/officeDocument/2006/relationships/diagramLayout" Target="../diagrams/layout4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4.xml"/><Relationship Id="rId5" Type="http://schemas.openxmlformats.org/officeDocument/2006/relationships/image" Target="../media/image34.png"/><Relationship Id="rId10" Type="http://schemas.microsoft.com/office/2007/relationships/diagramDrawing" Target="../diagrams/drawing4.xml"/><Relationship Id="rId4" Type="http://schemas.openxmlformats.org/officeDocument/2006/relationships/image" Target="../media/image8.png"/><Relationship Id="rId9" Type="http://schemas.openxmlformats.org/officeDocument/2006/relationships/diagramColors" Target="../diagrams/colors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6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.xml"/><Relationship Id="rId13" Type="http://schemas.openxmlformats.org/officeDocument/2006/relationships/image" Target="../media/image17.svg"/><Relationship Id="rId3" Type="http://schemas.openxmlformats.org/officeDocument/2006/relationships/image" Target="../media/image22.png"/><Relationship Id="rId7" Type="http://schemas.openxmlformats.org/officeDocument/2006/relationships/diagramData" Target="../diagrams/data5.xml"/><Relationship Id="rId12" Type="http://schemas.openxmlformats.org/officeDocument/2006/relationships/image" Target="../media/image16.png"/><Relationship Id="rId17" Type="http://schemas.openxmlformats.org/officeDocument/2006/relationships/image" Target="../media/image21.sv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png"/><Relationship Id="rId11" Type="http://schemas.microsoft.com/office/2007/relationships/diagramDrawing" Target="../diagrams/drawing5.xml"/><Relationship Id="rId5" Type="http://schemas.openxmlformats.org/officeDocument/2006/relationships/image" Target="../media/image7.png"/><Relationship Id="rId15" Type="http://schemas.openxmlformats.org/officeDocument/2006/relationships/image" Target="../media/image19.svg"/><Relationship Id="rId10" Type="http://schemas.openxmlformats.org/officeDocument/2006/relationships/diagramColors" Target="../diagrams/colors5.xml"/><Relationship Id="rId4" Type="http://schemas.openxmlformats.org/officeDocument/2006/relationships/image" Target="../media/image23.svg"/><Relationship Id="rId9" Type="http://schemas.openxmlformats.org/officeDocument/2006/relationships/diagramQuickStyle" Target="../diagrams/quickStyle5.xml"/><Relationship Id="rId1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6.jpe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8.png"/><Relationship Id="rId4" Type="http://schemas.openxmlformats.org/officeDocument/2006/relationships/image" Target="../media/image24.png"/><Relationship Id="rId9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9.pn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11" Type="http://schemas.openxmlformats.org/officeDocument/2006/relationships/image" Target="../media/image8.png"/><Relationship Id="rId5" Type="http://schemas.openxmlformats.org/officeDocument/2006/relationships/image" Target="../media/image10.jpg"/><Relationship Id="rId10" Type="http://schemas.openxmlformats.org/officeDocument/2006/relationships/image" Target="../media/image7.png"/><Relationship Id="rId4" Type="http://schemas.microsoft.com/office/2007/relationships/hdphoto" Target="../media/hdphoto1.wdp"/><Relationship Id="rId9" Type="http://schemas.openxmlformats.org/officeDocument/2006/relationships/image" Target="../media/image1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emf"/><Relationship Id="rId7" Type="http://schemas.openxmlformats.org/officeDocument/2006/relationships/image" Target="../media/image47.png"/><Relationship Id="rId12" Type="http://schemas.openxmlformats.org/officeDocument/2006/relationships/image" Target="../media/image8.png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6.png"/><Relationship Id="rId11" Type="http://schemas.openxmlformats.org/officeDocument/2006/relationships/image" Target="../media/image7.png"/><Relationship Id="rId5" Type="http://schemas.openxmlformats.org/officeDocument/2006/relationships/image" Target="../media/image45.emf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8.png"/><Relationship Id="rId3" Type="http://schemas.openxmlformats.org/officeDocument/2006/relationships/image" Target="../media/image42.emf"/><Relationship Id="rId7" Type="http://schemas.openxmlformats.org/officeDocument/2006/relationships/image" Target="../media/image46.png"/><Relationship Id="rId12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5.emf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emf"/><Relationship Id="rId9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8.png"/><Relationship Id="rId3" Type="http://schemas.openxmlformats.org/officeDocument/2006/relationships/image" Target="../media/image42.emf"/><Relationship Id="rId7" Type="http://schemas.openxmlformats.org/officeDocument/2006/relationships/image" Target="../media/image46.png"/><Relationship Id="rId12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5.emf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emf"/><Relationship Id="rId9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8.png"/><Relationship Id="rId3" Type="http://schemas.openxmlformats.org/officeDocument/2006/relationships/image" Target="../media/image42.emf"/><Relationship Id="rId7" Type="http://schemas.openxmlformats.org/officeDocument/2006/relationships/image" Target="../media/image46.png"/><Relationship Id="rId12" Type="http://schemas.openxmlformats.org/officeDocument/2006/relationships/image" Target="../media/image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5.emf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emf"/><Relationship Id="rId9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8.png"/><Relationship Id="rId3" Type="http://schemas.openxmlformats.org/officeDocument/2006/relationships/image" Target="../media/image42.emf"/><Relationship Id="rId7" Type="http://schemas.openxmlformats.org/officeDocument/2006/relationships/image" Target="../media/image46.png"/><Relationship Id="rId12" Type="http://schemas.openxmlformats.org/officeDocument/2006/relationships/image" Target="../media/image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5.emf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emf"/><Relationship Id="rId9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sv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19.svg"/><Relationship Id="rId5" Type="http://schemas.openxmlformats.org/officeDocument/2006/relationships/diagramQuickStyle" Target="../diagrams/quickStyle1.xml"/><Relationship Id="rId15" Type="http://schemas.openxmlformats.org/officeDocument/2006/relationships/image" Target="../media/image8.png"/><Relationship Id="rId10" Type="http://schemas.openxmlformats.org/officeDocument/2006/relationships/image" Target="../media/image18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17.svg"/><Relationship Id="rId1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image" Target="../media/image17.svg"/><Relationship Id="rId3" Type="http://schemas.openxmlformats.org/officeDocument/2006/relationships/image" Target="../media/image22.png"/><Relationship Id="rId7" Type="http://schemas.openxmlformats.org/officeDocument/2006/relationships/diagramData" Target="../diagrams/data2.xml"/><Relationship Id="rId12" Type="http://schemas.openxmlformats.org/officeDocument/2006/relationships/image" Target="../media/image16.png"/><Relationship Id="rId17" Type="http://schemas.openxmlformats.org/officeDocument/2006/relationships/image" Target="../media/image21.sv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png"/><Relationship Id="rId11" Type="http://schemas.microsoft.com/office/2007/relationships/diagramDrawing" Target="../diagrams/drawing2.xml"/><Relationship Id="rId5" Type="http://schemas.openxmlformats.org/officeDocument/2006/relationships/image" Target="../media/image7.png"/><Relationship Id="rId15" Type="http://schemas.openxmlformats.org/officeDocument/2006/relationships/image" Target="../media/image19.svg"/><Relationship Id="rId10" Type="http://schemas.openxmlformats.org/officeDocument/2006/relationships/diagramColors" Target="../diagrams/colors2.xml"/><Relationship Id="rId4" Type="http://schemas.openxmlformats.org/officeDocument/2006/relationships/image" Target="../media/image23.svg"/><Relationship Id="rId9" Type="http://schemas.openxmlformats.org/officeDocument/2006/relationships/diagramQuickStyle" Target="../diagrams/quickStyle2.xml"/><Relationship Id="rId1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6.jpe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8.png"/><Relationship Id="rId4" Type="http://schemas.openxmlformats.org/officeDocument/2006/relationships/image" Target="../media/image24.png"/><Relationship Id="rId9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9.png"/><Relationship Id="rId7" Type="http://schemas.openxmlformats.org/officeDocument/2006/relationships/image" Target="../media/image33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svg"/><Relationship Id="rId4" Type="http://schemas.openxmlformats.org/officeDocument/2006/relationships/image" Target="../media/image30.png"/><Relationship Id="rId9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9.pn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11" Type="http://schemas.openxmlformats.org/officeDocument/2006/relationships/image" Target="../media/image8.png"/><Relationship Id="rId5" Type="http://schemas.openxmlformats.org/officeDocument/2006/relationships/image" Target="../media/image10.jpg"/><Relationship Id="rId10" Type="http://schemas.openxmlformats.org/officeDocument/2006/relationships/image" Target="../media/image7.png"/><Relationship Id="rId4" Type="http://schemas.microsoft.com/office/2007/relationships/hdphoto" Target="../media/hdphoto1.wdp"/><Relationship Id="rId9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fontAlgn="base"/>
            <a:r>
              <a:rPr lang="en-GB" sz="4000" kern="1400" spc="-50" dirty="0">
                <a:latin typeface="Arial Black" panose="020B0A04020102020204" pitchFamily="34" charset="0"/>
              </a:rPr>
              <a:t>The Role of Gardens: </a:t>
            </a:r>
            <a:br>
              <a:rPr lang="en-GB" sz="4000" b="1" kern="1400" spc="-50" dirty="0">
                <a:latin typeface="+mj-lt"/>
              </a:rPr>
            </a:br>
            <a:r>
              <a:rPr lang="en-GB" sz="4000" kern="1400" spc="-50" dirty="0">
                <a:latin typeface="+mj-lt"/>
              </a:rPr>
              <a:t>LiDAR-based Assessment of Urban Tree Benefits </a:t>
            </a:r>
            <a:br>
              <a:rPr lang="en-GB" sz="4000" kern="1400" spc="-50" dirty="0">
                <a:latin typeface="+mj-lt"/>
              </a:rPr>
            </a:br>
            <a:r>
              <a:rPr lang="en-GB" sz="4000" kern="1400" spc="-50" dirty="0">
                <a:latin typeface="+mj-lt"/>
              </a:rPr>
              <a:t>from a </a:t>
            </a:r>
            <a:r>
              <a:rPr lang="en-GB" sz="4000" kern="1400" spc="-50" dirty="0" err="1">
                <a:latin typeface="+mj-lt"/>
              </a:rPr>
              <a:t>OneHealth</a:t>
            </a:r>
            <a:r>
              <a:rPr lang="en-GB" sz="4000" kern="1400" spc="-50" dirty="0">
                <a:latin typeface="+mj-lt"/>
              </a:rPr>
              <a:t> perspective</a:t>
            </a:r>
            <a:endParaRPr lang="nl-NL" dirty="0">
              <a:latin typeface="+mj-lt"/>
            </a:endParaRPr>
          </a:p>
        </p:txBody>
      </p:sp>
      <p:sp>
        <p:nvSpPr>
          <p:cNvPr id="9" name="Ondertitel 8"/>
          <p:cNvSpPr>
            <a:spLocks noGrp="1"/>
          </p:cNvSpPr>
          <p:nvPr>
            <p:ph type="subTitle" idx="1"/>
          </p:nvPr>
        </p:nvSpPr>
        <p:spPr>
          <a:xfrm>
            <a:off x="575999" y="5378287"/>
            <a:ext cx="5433025" cy="744702"/>
          </a:xfrm>
        </p:spPr>
        <p:txBody>
          <a:bodyPr>
            <a:normAutofit lnSpcReduction="10000"/>
          </a:bodyPr>
          <a:lstStyle/>
          <a:p>
            <a:pPr>
              <a:lnSpc>
                <a:spcPct val="70000"/>
              </a:lnSpc>
            </a:pPr>
            <a:r>
              <a:rPr lang="nl-NL" sz="1700" b="1" dirty="0">
                <a:latin typeface="Arial Black" panose="020B0A04020102020204" pitchFamily="34" charset="0"/>
              </a:rPr>
              <a:t>EGU 2024 – 19th of April</a:t>
            </a:r>
          </a:p>
          <a:p>
            <a:pPr>
              <a:lnSpc>
                <a:spcPct val="110000"/>
              </a:lnSpc>
            </a:pPr>
            <a:r>
              <a:rPr lang="nl-NL" sz="1400" b="1" dirty="0"/>
              <a:t>Kelly Wittemans, </a:t>
            </a:r>
            <a:r>
              <a:rPr lang="nl-NL" sz="1400" dirty="0"/>
              <a:t>Janne Teerlinck, Valerie Dewaelheyns, </a:t>
            </a:r>
            <a:br>
              <a:rPr lang="nl-NL" sz="1400" dirty="0"/>
            </a:br>
            <a:r>
              <a:rPr lang="nl-NL" sz="1400" dirty="0"/>
              <a:t>Stien Heremans, Ben Somers</a:t>
            </a:r>
          </a:p>
        </p:txBody>
      </p:sp>
      <p:pic>
        <p:nvPicPr>
          <p:cNvPr id="3" name="Picture 6" descr="A picture containing indoor&#10;&#10;Description automatically generated">
            <a:extLst>
              <a:ext uri="{FF2B5EF4-FFF2-40B4-BE49-F238E27FC236}">
                <a16:creationId xmlns:a16="http://schemas.microsoft.com/office/drawing/2014/main" id="{1719B105-8972-7E96-E568-B77986357C5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25084" r="25084"/>
          <a:stretch>
            <a:fillRect/>
          </a:stretch>
        </p:blipFill>
        <p:spPr>
          <a:xfrm>
            <a:off x="7248525" y="1654175"/>
            <a:ext cx="4368800" cy="4468813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42A0DCCD-A42F-A9F9-606A-40923B9CFE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525" y="5104798"/>
            <a:ext cx="727347" cy="1018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qr code with a few black squares&#10;&#10;Description automatically generated">
            <a:extLst>
              <a:ext uri="{FF2B5EF4-FFF2-40B4-BE49-F238E27FC236}">
                <a16:creationId xmlns:a16="http://schemas.microsoft.com/office/drawing/2014/main" id="{10078E99-4C11-02F2-01AC-91A94211D8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2977" y="5143897"/>
            <a:ext cx="979091" cy="979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299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grass, outdoor, mountain, orange&#10;&#10;Description automatically generated">
            <a:extLst>
              <a:ext uri="{FF2B5EF4-FFF2-40B4-BE49-F238E27FC236}">
                <a16:creationId xmlns:a16="http://schemas.microsoft.com/office/drawing/2014/main" id="{8CD8A9A7-10F0-4627-9CCC-E6C732E1D73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6" t="10229" r="10249" b="25107"/>
          <a:stretch/>
        </p:blipFill>
        <p:spPr>
          <a:xfrm>
            <a:off x="1524" y="-1"/>
            <a:ext cx="12188952" cy="62198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6ACACED-AA47-5339-7670-0E81496CC4B3}"/>
              </a:ext>
            </a:extLst>
          </p:cNvPr>
          <p:cNvSpPr txBox="1"/>
          <p:nvPr/>
        </p:nvSpPr>
        <p:spPr>
          <a:xfrm>
            <a:off x="1524" y="5368454"/>
            <a:ext cx="122748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3200" b="1" dirty="0" err="1">
                <a:solidFill>
                  <a:schemeClr val="bg1"/>
                </a:solidFill>
                <a:effectLst>
                  <a:glow rad="63500">
                    <a:srgbClr val="000000">
                      <a:alpha val="40000"/>
                    </a:srgb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</a:rPr>
              <a:t>Hidden</a:t>
            </a:r>
            <a:r>
              <a:rPr lang="nl-BE" sz="3200" b="1" dirty="0">
                <a:solidFill>
                  <a:schemeClr val="bg1"/>
                </a:solidFill>
                <a:effectLst>
                  <a:glow rad="63500">
                    <a:srgbClr val="000000">
                      <a:alpha val="40000"/>
                    </a:srgb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nl-BE" sz="3200" b="1" dirty="0" err="1">
                <a:solidFill>
                  <a:schemeClr val="bg1"/>
                </a:solidFill>
                <a:effectLst>
                  <a:glow rad="63500">
                    <a:srgbClr val="000000">
                      <a:alpha val="40000"/>
                    </a:srgb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</a:rPr>
              <a:t>potential</a:t>
            </a:r>
            <a:r>
              <a:rPr lang="nl-BE" sz="3200" b="1" dirty="0">
                <a:solidFill>
                  <a:schemeClr val="bg1"/>
                </a:solidFill>
                <a:effectLst>
                  <a:glow rad="63500">
                    <a:srgbClr val="000000">
                      <a:alpha val="40000"/>
                    </a:srgb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</a:rPr>
              <a:t> in </a:t>
            </a:r>
            <a:r>
              <a:rPr lang="nl-BE" sz="3200" b="1" dirty="0" err="1">
                <a:solidFill>
                  <a:schemeClr val="bg1"/>
                </a:solidFill>
                <a:effectLst>
                  <a:glow rad="63500">
                    <a:srgbClr val="000000">
                      <a:alpha val="40000"/>
                    </a:srgb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</a:rPr>
              <a:t>gardens</a:t>
            </a:r>
            <a:r>
              <a:rPr lang="nl-BE" sz="3200" b="1" dirty="0">
                <a:solidFill>
                  <a:schemeClr val="bg1"/>
                </a:solidFill>
                <a:effectLst>
                  <a:glow rad="63500">
                    <a:srgbClr val="000000">
                      <a:alpha val="40000"/>
                    </a:srgb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nl-BE" sz="3200" b="1" dirty="0" err="1">
                <a:solidFill>
                  <a:schemeClr val="bg1"/>
                </a:solidFill>
                <a:effectLst>
                  <a:glow rad="63500">
                    <a:srgbClr val="000000">
                      <a:alpha val="40000"/>
                    </a:srgb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</a:rPr>
              <a:t>to</a:t>
            </a:r>
            <a:r>
              <a:rPr lang="nl-BE" sz="3200" b="1" dirty="0">
                <a:solidFill>
                  <a:schemeClr val="bg1"/>
                </a:solidFill>
                <a:effectLst>
                  <a:glow rad="63500">
                    <a:srgbClr val="000000">
                      <a:alpha val="40000"/>
                    </a:srgb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nl-BE" sz="3200" b="1" dirty="0" err="1">
                <a:solidFill>
                  <a:schemeClr val="bg1"/>
                </a:solidFill>
                <a:effectLst>
                  <a:glow rad="63500">
                    <a:srgbClr val="000000">
                      <a:alpha val="40000"/>
                    </a:srgb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</a:rPr>
              <a:t>combat</a:t>
            </a:r>
            <a:r>
              <a:rPr lang="nl-BE" sz="3200" b="1" dirty="0">
                <a:solidFill>
                  <a:schemeClr val="bg1"/>
                </a:solidFill>
                <a:effectLst>
                  <a:glow rad="63500">
                    <a:srgbClr val="000000">
                      <a:alpha val="40000"/>
                    </a:srgb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</a:rPr>
              <a:t> these </a:t>
            </a:r>
            <a:r>
              <a:rPr lang="nl-BE" sz="3200" b="1" dirty="0" err="1">
                <a:solidFill>
                  <a:schemeClr val="bg1"/>
                </a:solidFill>
                <a:effectLst>
                  <a:glow rad="63500">
                    <a:srgbClr val="000000">
                      <a:alpha val="40000"/>
                    </a:srgb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</a:rPr>
              <a:t>challenges</a:t>
            </a:r>
            <a:r>
              <a:rPr lang="nl-BE" sz="3200" b="1" dirty="0">
                <a:solidFill>
                  <a:schemeClr val="bg1"/>
                </a:solidFill>
                <a:effectLst>
                  <a:glow rad="63500">
                    <a:srgbClr val="000000">
                      <a:alpha val="40000"/>
                    </a:srgb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2EA434-7B0D-4F9B-8E88-549E766FA819}"/>
              </a:ext>
            </a:extLst>
          </p:cNvPr>
          <p:cNvSpPr txBox="1"/>
          <p:nvPr/>
        </p:nvSpPr>
        <p:spPr>
          <a:xfrm>
            <a:off x="9894764" y="5988993"/>
            <a:ext cx="22987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© vzw De Rand, picture Karel </a:t>
            </a:r>
            <a:r>
              <a:rPr kumimoji="0" lang="nl-NL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Tomeï</a:t>
            </a:r>
            <a:endParaRPr kumimoji="0" lang="nl-NL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75FC22BC-1970-D495-5FEB-F3F6CBBD5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Aft>
                <a:spcPts val="600"/>
              </a:spcAft>
            </a:pPr>
            <a:r>
              <a:rPr lang="en-US" sz="12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Division Forest, Nature and Landscape</a:t>
            </a: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3C1C6971-1407-289A-46BD-840045750A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90919" y="6378575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0A297500-7527-634B-90F4-69D0994C32B4}" type="slidenum">
              <a:rPr lang="en-US" sz="1200">
                <a:solidFill>
                  <a:srgbClr val="FFFFFF"/>
                </a:solidFill>
                <a:latin typeface="+mn-lt"/>
              </a:rPr>
              <a:pPr algn="r">
                <a:spcAft>
                  <a:spcPts val="600"/>
                </a:spcAft>
              </a:pPr>
              <a:t>10</a:t>
            </a:fld>
            <a:endParaRPr lang="en-US" sz="120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87933FAC-EC16-F052-8F45-C3071C2F4C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6" b="30369"/>
          <a:stretch/>
        </p:blipFill>
        <p:spPr bwMode="auto">
          <a:xfrm>
            <a:off x="3048" y="6219825"/>
            <a:ext cx="651715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A qr code with a few black squares&#10;&#10;Description automatically generated">
            <a:extLst>
              <a:ext uri="{FF2B5EF4-FFF2-40B4-BE49-F238E27FC236}">
                <a16:creationId xmlns:a16="http://schemas.microsoft.com/office/drawing/2014/main" id="{9DE864EA-061E-BB2D-33D5-E1F8B915C7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9285" y="6231929"/>
            <a:ext cx="608335" cy="608335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D960C11-4777-826C-6FC9-C69C34D5553F}"/>
              </a:ext>
            </a:extLst>
          </p:cNvPr>
          <p:cNvSpPr txBox="1">
            <a:spLocks/>
          </p:cNvSpPr>
          <p:nvPr/>
        </p:nvSpPr>
        <p:spPr>
          <a:xfrm>
            <a:off x="-458826" y="6223378"/>
            <a:ext cx="6051516" cy="617839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6000" kern="1200" baseline="0">
                <a:solidFill>
                  <a:schemeClr val="bg1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r>
              <a:rPr lang="nl-BE" sz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kelly.wittemans@kuleuven.be</a:t>
            </a:r>
          </a:p>
        </p:txBody>
      </p:sp>
    </p:spTree>
    <p:extLst>
      <p:ext uri="{BB962C8B-B14F-4D97-AF65-F5344CB8AC3E}">
        <p14:creationId xmlns:p14="http://schemas.microsoft.com/office/powerpoint/2010/main" val="42204871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F11D6E1B-6127-B8AD-9879-A7A27D9AE30E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alphaModFix amt="35000"/>
          </a:blip>
          <a:stretch>
            <a:fillRect/>
          </a:stretch>
        </p:blipFill>
        <p:spPr>
          <a:xfrm>
            <a:off x="1622556" y="2314921"/>
            <a:ext cx="3334343" cy="3799845"/>
          </a:xfrm>
          <a:prstGeom prst="rect">
            <a:avLst/>
          </a:prstGeom>
        </p:spPr>
      </p:pic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ADD4E000-9B66-1297-8BD8-9665AEE2A2D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70098951"/>
              </p:ext>
            </p:extLst>
          </p:nvPr>
        </p:nvGraphicFramePr>
        <p:xfrm>
          <a:off x="-1969476" y="1309967"/>
          <a:ext cx="10527324" cy="40451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C8934414-026B-EAEB-B05E-7C5F6F001819}"/>
              </a:ext>
            </a:extLst>
          </p:cNvPr>
          <p:cNvSpPr txBox="1"/>
          <p:nvPr/>
        </p:nvSpPr>
        <p:spPr>
          <a:xfrm>
            <a:off x="2850834" y="5891032"/>
            <a:ext cx="248672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900" dirty="0">
                <a:solidFill>
                  <a:schemeClr val="bg1"/>
                </a:solidFill>
              </a:rPr>
              <a:t>© </a:t>
            </a:r>
            <a:r>
              <a:rPr lang="nl-BE" sz="900" dirty="0" err="1">
                <a:solidFill>
                  <a:schemeClr val="bg1"/>
                </a:solidFill>
              </a:rPr>
              <a:t>By</a:t>
            </a:r>
            <a:r>
              <a:rPr lang="nl-BE" sz="900" dirty="0">
                <a:solidFill>
                  <a:schemeClr val="bg1"/>
                </a:solidFill>
              </a:rPr>
              <a:t> </a:t>
            </a:r>
            <a:r>
              <a:rPr lang="nl-BE" sz="900" dirty="0" err="1">
                <a:solidFill>
                  <a:schemeClr val="bg1"/>
                </a:solidFill>
              </a:rPr>
              <a:t>Freepik</a:t>
            </a:r>
            <a:endParaRPr lang="nl-BE" sz="900" dirty="0">
              <a:solidFill>
                <a:schemeClr val="bg1"/>
              </a:solidFill>
            </a:endParaRPr>
          </a:p>
        </p:txBody>
      </p:sp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9145723C-D7A9-DE48-F424-D190FEE0FC05}"/>
              </a:ext>
            </a:extLst>
          </p:cNvPr>
          <p:cNvSpPr txBox="1">
            <a:spLocks/>
          </p:cNvSpPr>
          <p:nvPr/>
        </p:nvSpPr>
        <p:spPr>
          <a:xfrm>
            <a:off x="6184397" y="2776590"/>
            <a:ext cx="4746902" cy="1804108"/>
          </a:xfrm>
          <a:prstGeom prst="round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4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nl-BE" sz="2000" i="1" dirty="0">
                <a:latin typeface="+mj-lt"/>
              </a:rPr>
              <a:t>Trees </a:t>
            </a:r>
            <a:r>
              <a:rPr lang="nl-BE" sz="2000" i="1" dirty="0" err="1">
                <a:latin typeface="+mj-lt"/>
              </a:rPr>
              <a:t>provide</a:t>
            </a:r>
            <a:r>
              <a:rPr lang="nl-BE" sz="2000" i="1" dirty="0">
                <a:latin typeface="+mj-lt"/>
              </a:rPr>
              <a:t> </a:t>
            </a:r>
            <a:r>
              <a:rPr lang="nl-BE" sz="2000" i="1" dirty="0" err="1">
                <a:latin typeface="+mj-lt"/>
              </a:rPr>
              <a:t>many</a:t>
            </a:r>
            <a:r>
              <a:rPr lang="nl-BE" sz="2000" i="1" dirty="0">
                <a:latin typeface="+mj-lt"/>
              </a:rPr>
              <a:t> </a:t>
            </a:r>
            <a:r>
              <a:rPr lang="nl-BE" sz="2000" i="1" dirty="0" err="1">
                <a:latin typeface="+mj-lt"/>
              </a:rPr>
              <a:t>ecosystem</a:t>
            </a:r>
            <a:r>
              <a:rPr lang="nl-BE" sz="2000" i="1" dirty="0">
                <a:latin typeface="+mj-lt"/>
              </a:rPr>
              <a:t> services </a:t>
            </a:r>
            <a:r>
              <a:rPr lang="en-US" sz="2000" i="1" dirty="0">
                <a:latin typeface="+mj-lt"/>
              </a:rPr>
              <a:t>that affect the local physical and social environments, </a:t>
            </a:r>
            <a:br>
              <a:rPr lang="en-US" sz="2000" i="1" dirty="0">
                <a:latin typeface="+mj-lt"/>
              </a:rPr>
            </a:br>
            <a:r>
              <a:rPr lang="en-US" sz="2000" i="1" dirty="0">
                <a:latin typeface="+mj-lt"/>
              </a:rPr>
              <a:t>and consequently human health </a:t>
            </a:r>
            <a:br>
              <a:rPr lang="en-US" sz="2000" i="1" dirty="0">
                <a:latin typeface="+mj-lt"/>
              </a:rPr>
            </a:br>
            <a:r>
              <a:rPr lang="en-US" sz="2000" i="1" dirty="0">
                <a:latin typeface="+mj-lt"/>
              </a:rPr>
              <a:t>and well-being.</a:t>
            </a:r>
            <a:endParaRPr lang="nl-BE" sz="2000" i="1" dirty="0">
              <a:latin typeface="+mj-lt"/>
            </a:endParaRPr>
          </a:p>
        </p:txBody>
      </p:sp>
      <p:sp>
        <p:nvSpPr>
          <p:cNvPr id="21" name="Title 4">
            <a:extLst>
              <a:ext uri="{FF2B5EF4-FFF2-40B4-BE49-F238E27FC236}">
                <a16:creationId xmlns:a16="http://schemas.microsoft.com/office/drawing/2014/main" id="{EF52EEC4-BF44-B0FC-BEF9-0555942DF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00" y="207036"/>
            <a:ext cx="11041200" cy="1152000"/>
          </a:xfrm>
        </p:spPr>
        <p:txBody>
          <a:bodyPr/>
          <a:lstStyle/>
          <a:p>
            <a:r>
              <a:rPr lang="nl-BE" dirty="0" err="1">
                <a:latin typeface="+mn-lt"/>
              </a:rPr>
              <a:t>Healthy</a:t>
            </a:r>
            <a:r>
              <a:rPr lang="nl-BE" dirty="0">
                <a:latin typeface="+mn-lt"/>
              </a:rPr>
              <a:t> Trees, </a:t>
            </a:r>
            <a:r>
              <a:rPr lang="nl-BE" dirty="0" err="1">
                <a:latin typeface="+mn-lt"/>
              </a:rPr>
              <a:t>Healthy</a:t>
            </a:r>
            <a:r>
              <a:rPr lang="nl-BE" dirty="0">
                <a:latin typeface="+mn-lt"/>
              </a:rPr>
              <a:t> People</a:t>
            </a:r>
          </a:p>
        </p:txBody>
      </p:sp>
      <p:sp>
        <p:nvSpPr>
          <p:cNvPr id="22" name="Content Placeholder 1">
            <a:extLst>
              <a:ext uri="{FF2B5EF4-FFF2-40B4-BE49-F238E27FC236}">
                <a16:creationId xmlns:a16="http://schemas.microsoft.com/office/drawing/2014/main" id="{E35B2992-2D79-36A3-A326-3394DE726D60}"/>
              </a:ext>
            </a:extLst>
          </p:cNvPr>
          <p:cNvSpPr txBox="1">
            <a:spLocks/>
          </p:cNvSpPr>
          <p:nvPr/>
        </p:nvSpPr>
        <p:spPr>
          <a:xfrm>
            <a:off x="7219499" y="4737040"/>
            <a:ext cx="2940654" cy="824400"/>
          </a:xfrm>
          <a:prstGeom prst="roundRect">
            <a:avLst/>
          </a:prstGeom>
          <a:solidFill>
            <a:srgbClr val="B2D6C2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4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nl-BE" sz="1400" i="1" dirty="0">
                <a:solidFill>
                  <a:schemeClr val="bg1"/>
                </a:solidFill>
                <a:latin typeface="+mj-lt"/>
              </a:rPr>
              <a:t>More </a:t>
            </a:r>
            <a:r>
              <a:rPr lang="nl-BE" sz="1400" i="1" dirty="0" err="1">
                <a:solidFill>
                  <a:schemeClr val="bg1"/>
                </a:solidFill>
                <a:latin typeface="+mj-lt"/>
              </a:rPr>
              <a:t>and</a:t>
            </a:r>
            <a:r>
              <a:rPr lang="nl-BE" sz="1400" i="1" dirty="0">
                <a:solidFill>
                  <a:schemeClr val="bg1"/>
                </a:solidFill>
                <a:latin typeface="+mj-lt"/>
              </a:rPr>
              <a:t> </a:t>
            </a:r>
            <a:r>
              <a:rPr lang="nl-BE" sz="1400" i="1" dirty="0" err="1">
                <a:solidFill>
                  <a:schemeClr val="bg1"/>
                </a:solidFill>
                <a:latin typeface="+mj-lt"/>
              </a:rPr>
              <a:t>healtier</a:t>
            </a:r>
            <a:r>
              <a:rPr lang="nl-BE" sz="1400" i="1" dirty="0">
                <a:solidFill>
                  <a:schemeClr val="bg1"/>
                </a:solidFill>
                <a:latin typeface="+mj-lt"/>
              </a:rPr>
              <a:t> trees are </a:t>
            </a:r>
            <a:r>
              <a:rPr lang="nl-BE" sz="1400" i="1" dirty="0" err="1">
                <a:solidFill>
                  <a:schemeClr val="bg1"/>
                </a:solidFill>
                <a:latin typeface="+mj-lt"/>
              </a:rPr>
              <a:t>local</a:t>
            </a:r>
            <a:r>
              <a:rPr lang="nl-BE" sz="1400" i="1" dirty="0">
                <a:solidFill>
                  <a:schemeClr val="bg1"/>
                </a:solidFill>
                <a:latin typeface="+mj-lt"/>
              </a:rPr>
              <a:t> </a:t>
            </a:r>
            <a:r>
              <a:rPr lang="nl-BE" sz="1400" i="1" dirty="0" err="1">
                <a:solidFill>
                  <a:schemeClr val="bg1"/>
                </a:solidFill>
                <a:latin typeface="+mj-lt"/>
              </a:rPr>
              <a:t>climate</a:t>
            </a:r>
            <a:r>
              <a:rPr lang="nl-BE" sz="1400" i="1" dirty="0">
                <a:solidFill>
                  <a:schemeClr val="bg1"/>
                </a:solidFill>
                <a:latin typeface="+mj-lt"/>
              </a:rPr>
              <a:t> controllers </a:t>
            </a:r>
            <a:r>
              <a:rPr lang="nl-BE" sz="1400" i="1" dirty="0" err="1">
                <a:solidFill>
                  <a:schemeClr val="bg1"/>
                </a:solidFill>
                <a:latin typeface="+mj-lt"/>
              </a:rPr>
              <a:t>which</a:t>
            </a:r>
            <a:r>
              <a:rPr lang="nl-BE" sz="1400" i="1" dirty="0">
                <a:solidFill>
                  <a:schemeClr val="bg1"/>
                </a:solidFill>
                <a:latin typeface="+mj-lt"/>
              </a:rPr>
              <a:t> </a:t>
            </a:r>
            <a:r>
              <a:rPr lang="nl-BE" sz="1400" i="1" dirty="0" err="1">
                <a:solidFill>
                  <a:schemeClr val="bg1"/>
                </a:solidFill>
                <a:latin typeface="+mj-lt"/>
              </a:rPr>
              <a:t>reduce</a:t>
            </a:r>
            <a:r>
              <a:rPr lang="nl-BE" sz="1400" i="1" dirty="0">
                <a:solidFill>
                  <a:schemeClr val="bg1"/>
                </a:solidFill>
                <a:latin typeface="+mj-lt"/>
              </a:rPr>
              <a:t> heat stress</a:t>
            </a:r>
          </a:p>
        </p:txBody>
      </p:sp>
      <p:sp>
        <p:nvSpPr>
          <p:cNvPr id="23" name="Content Placeholder 1">
            <a:extLst>
              <a:ext uri="{FF2B5EF4-FFF2-40B4-BE49-F238E27FC236}">
                <a16:creationId xmlns:a16="http://schemas.microsoft.com/office/drawing/2014/main" id="{91E13414-AC12-4599-B0E9-EFDE5FBE0234}"/>
              </a:ext>
            </a:extLst>
          </p:cNvPr>
          <p:cNvSpPr txBox="1">
            <a:spLocks/>
          </p:cNvSpPr>
          <p:nvPr/>
        </p:nvSpPr>
        <p:spPr>
          <a:xfrm>
            <a:off x="7180525" y="1769146"/>
            <a:ext cx="2940654" cy="824329"/>
          </a:xfrm>
          <a:prstGeom prst="roundRect">
            <a:avLst/>
          </a:prstGeom>
          <a:solidFill>
            <a:srgbClr val="2A6247">
              <a:alpha val="50000"/>
            </a:srgb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4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nl-BE" sz="1400" i="1" dirty="0">
                <a:solidFill>
                  <a:schemeClr val="bg1"/>
                </a:solidFill>
                <a:latin typeface="+mj-lt"/>
              </a:rPr>
              <a:t>Trees </a:t>
            </a:r>
            <a:r>
              <a:rPr lang="nl-BE" sz="1400" i="1" dirty="0" err="1">
                <a:solidFill>
                  <a:schemeClr val="bg1"/>
                </a:solidFill>
                <a:latin typeface="+mj-lt"/>
              </a:rPr>
              <a:t>can</a:t>
            </a:r>
            <a:r>
              <a:rPr lang="nl-BE" sz="1400" i="1" dirty="0">
                <a:solidFill>
                  <a:schemeClr val="bg1"/>
                </a:solidFill>
                <a:latin typeface="+mj-lt"/>
              </a:rPr>
              <a:t> </a:t>
            </a:r>
            <a:r>
              <a:rPr lang="nl-BE" sz="1400" i="1" dirty="0" err="1">
                <a:solidFill>
                  <a:schemeClr val="bg1"/>
                </a:solidFill>
                <a:latin typeface="+mj-lt"/>
              </a:rPr>
              <a:t>enhance</a:t>
            </a:r>
            <a:r>
              <a:rPr lang="nl-BE" sz="1400" i="1" dirty="0">
                <a:solidFill>
                  <a:schemeClr val="bg1"/>
                </a:solidFill>
                <a:latin typeface="+mj-lt"/>
              </a:rPr>
              <a:t> </a:t>
            </a:r>
            <a:r>
              <a:rPr lang="nl-BE" sz="1400" i="1" dirty="0" err="1">
                <a:solidFill>
                  <a:schemeClr val="bg1"/>
                </a:solidFill>
                <a:latin typeface="+mj-lt"/>
              </a:rPr>
              <a:t>biodiversity</a:t>
            </a:r>
            <a:r>
              <a:rPr lang="nl-BE" sz="1400" i="1" dirty="0">
                <a:solidFill>
                  <a:schemeClr val="bg1"/>
                </a:solidFill>
                <a:latin typeface="+mj-lt"/>
              </a:rPr>
              <a:t> </a:t>
            </a:r>
            <a:r>
              <a:rPr lang="nl-BE" sz="1400" i="1" dirty="0" err="1">
                <a:solidFill>
                  <a:schemeClr val="bg1"/>
                </a:solidFill>
                <a:latin typeface="+mj-lt"/>
              </a:rPr>
              <a:t>which</a:t>
            </a:r>
            <a:r>
              <a:rPr lang="nl-BE" sz="1400" i="1" dirty="0">
                <a:solidFill>
                  <a:schemeClr val="bg1"/>
                </a:solidFill>
                <a:latin typeface="+mj-lt"/>
              </a:rPr>
              <a:t> </a:t>
            </a:r>
            <a:r>
              <a:rPr lang="nl-BE" sz="1400" i="1" dirty="0" err="1">
                <a:solidFill>
                  <a:schemeClr val="bg1"/>
                </a:solidFill>
                <a:latin typeface="+mj-lt"/>
              </a:rPr>
              <a:t>can</a:t>
            </a:r>
            <a:r>
              <a:rPr lang="nl-BE" sz="1400" i="1" dirty="0">
                <a:solidFill>
                  <a:schemeClr val="bg1"/>
                </a:solidFill>
                <a:latin typeface="+mj-lt"/>
              </a:rPr>
              <a:t> </a:t>
            </a:r>
            <a:r>
              <a:rPr lang="nl-BE" sz="1400" i="1" dirty="0" err="1">
                <a:solidFill>
                  <a:schemeClr val="bg1"/>
                </a:solidFill>
                <a:latin typeface="+mj-lt"/>
              </a:rPr>
              <a:t>facilitate</a:t>
            </a:r>
            <a:r>
              <a:rPr lang="nl-BE" sz="1400" i="1" dirty="0">
                <a:solidFill>
                  <a:schemeClr val="bg1"/>
                </a:solidFill>
                <a:latin typeface="+mj-lt"/>
              </a:rPr>
              <a:t> stress recovery (Marselle et al., 2021)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98FFA56-6EC9-C922-30FF-25B0CB4FC5D7}"/>
              </a:ext>
            </a:extLst>
          </p:cNvPr>
          <p:cNvSpPr txBox="1"/>
          <p:nvPr/>
        </p:nvSpPr>
        <p:spPr>
          <a:xfrm>
            <a:off x="6718365" y="1791625"/>
            <a:ext cx="6643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dirty="0">
                <a:latin typeface="+mj-lt"/>
              </a:rPr>
              <a:t>e.g.</a:t>
            </a:r>
          </a:p>
        </p:txBody>
      </p:sp>
      <p:sp>
        <p:nvSpPr>
          <p:cNvPr id="17" name="Footer Placeholder 2">
            <a:extLst>
              <a:ext uri="{FF2B5EF4-FFF2-40B4-BE49-F238E27FC236}">
                <a16:creationId xmlns:a16="http://schemas.microsoft.com/office/drawing/2014/main" id="{C4C04091-FAAB-E611-3BA5-20BC93AC4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Aft>
                <a:spcPts val="600"/>
              </a:spcAft>
            </a:pPr>
            <a:r>
              <a:rPr lang="en-US" sz="12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Division Forest, Nature and Landscape</a:t>
            </a:r>
          </a:p>
        </p:txBody>
      </p:sp>
      <p:sp>
        <p:nvSpPr>
          <p:cNvPr id="18" name="Slide Number Placeholder 3">
            <a:extLst>
              <a:ext uri="{FF2B5EF4-FFF2-40B4-BE49-F238E27FC236}">
                <a16:creationId xmlns:a16="http://schemas.microsoft.com/office/drawing/2014/main" id="{210B8940-6634-DFCC-9B9B-18906481C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90919" y="6378575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0A297500-7527-634B-90F4-69D0994C32B4}" type="slidenum">
              <a:rPr lang="en-US" sz="1200">
                <a:solidFill>
                  <a:srgbClr val="FFFFFF"/>
                </a:solidFill>
                <a:latin typeface="+mn-lt"/>
              </a:rPr>
              <a:pPr algn="r">
                <a:spcAft>
                  <a:spcPts val="600"/>
                </a:spcAft>
              </a:pPr>
              <a:t>11</a:t>
            </a:fld>
            <a:endParaRPr lang="en-US" sz="120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19" name="Picture 4">
            <a:extLst>
              <a:ext uri="{FF2B5EF4-FFF2-40B4-BE49-F238E27FC236}">
                <a16:creationId xmlns:a16="http://schemas.microsoft.com/office/drawing/2014/main" id="{5CA3159A-783A-9F33-697E-B93595DA2B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6" b="30369"/>
          <a:stretch/>
        </p:blipFill>
        <p:spPr bwMode="auto">
          <a:xfrm>
            <a:off x="3048" y="6219825"/>
            <a:ext cx="651715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A qr code with a few black squares&#10;&#10;Description automatically generated">
            <a:extLst>
              <a:ext uri="{FF2B5EF4-FFF2-40B4-BE49-F238E27FC236}">
                <a16:creationId xmlns:a16="http://schemas.microsoft.com/office/drawing/2014/main" id="{EA537835-72A6-C0BD-1688-EB17052BD4C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9285" y="6231929"/>
            <a:ext cx="608335" cy="608335"/>
          </a:xfrm>
          <a:prstGeom prst="rect">
            <a:avLst/>
          </a:prstGeom>
        </p:spPr>
      </p:pic>
      <p:sp>
        <p:nvSpPr>
          <p:cNvPr id="30" name="Rechthoek 29">
            <a:extLst>
              <a:ext uri="{FF2B5EF4-FFF2-40B4-BE49-F238E27FC236}">
                <a16:creationId xmlns:a16="http://schemas.microsoft.com/office/drawing/2014/main" id="{254B0F9C-DB9E-EFD6-04F1-406DCCE8CC31}"/>
              </a:ext>
            </a:extLst>
          </p:cNvPr>
          <p:cNvSpPr/>
          <p:nvPr/>
        </p:nvSpPr>
        <p:spPr>
          <a:xfrm>
            <a:off x="2090463" y="1639755"/>
            <a:ext cx="2398531" cy="339878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9418906"/>
              </a:avLst>
            </a:prstTxWarp>
            <a:spAutoFit/>
          </a:bodyPr>
          <a:lstStyle/>
          <a:p>
            <a:pPr lvl="0" algn="ctr">
              <a:buNone/>
            </a:pPr>
            <a:r>
              <a:rPr lang="nl-BE" sz="2000" b="1" dirty="0">
                <a:solidFill>
                  <a:srgbClr val="224E39"/>
                </a:solidFill>
                <a:latin typeface="Arial Black" panose="020B0A04020102020204" pitchFamily="34" charset="0"/>
              </a:rPr>
              <a:t>Human health</a:t>
            </a:r>
          </a:p>
        </p:txBody>
      </p:sp>
      <p:sp>
        <p:nvSpPr>
          <p:cNvPr id="31" name="Rechthoek 30">
            <a:extLst>
              <a:ext uri="{FF2B5EF4-FFF2-40B4-BE49-F238E27FC236}">
                <a16:creationId xmlns:a16="http://schemas.microsoft.com/office/drawing/2014/main" id="{A939A278-58F6-D343-D9B3-91501E14320A}"/>
              </a:ext>
            </a:extLst>
          </p:cNvPr>
          <p:cNvSpPr/>
          <p:nvPr/>
        </p:nvSpPr>
        <p:spPr>
          <a:xfrm rot="19464556">
            <a:off x="2572133" y="2198538"/>
            <a:ext cx="2606885" cy="299234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>
                <a:gd name="adj" fmla="val 18712759"/>
              </a:avLst>
            </a:prstTxWarp>
            <a:spAutoFit/>
          </a:bodyPr>
          <a:lstStyle/>
          <a:p>
            <a:pPr lvl="0" algn="ctr">
              <a:buNone/>
            </a:pPr>
            <a:r>
              <a:rPr lang="nl-BE" sz="2000" b="1" dirty="0" err="1">
                <a:solidFill>
                  <a:srgbClr val="46A88A"/>
                </a:solidFill>
                <a:latin typeface="Arial Black" panose="020B0A04020102020204" pitchFamily="34" charset="0"/>
              </a:rPr>
              <a:t>Animal</a:t>
            </a:r>
            <a:r>
              <a:rPr lang="nl-BE" sz="2000" b="1" dirty="0">
                <a:solidFill>
                  <a:srgbClr val="46A88A"/>
                </a:solidFill>
                <a:latin typeface="Arial Black" panose="020B0A04020102020204" pitchFamily="34" charset="0"/>
              </a:rPr>
              <a:t> health</a:t>
            </a:r>
          </a:p>
        </p:txBody>
      </p:sp>
      <p:sp>
        <p:nvSpPr>
          <p:cNvPr id="32" name="Rechthoek 31">
            <a:extLst>
              <a:ext uri="{FF2B5EF4-FFF2-40B4-BE49-F238E27FC236}">
                <a16:creationId xmlns:a16="http://schemas.microsoft.com/office/drawing/2014/main" id="{4C70D10B-BA4E-BC1C-F4B0-2CD59F6B8D4D}"/>
              </a:ext>
            </a:extLst>
          </p:cNvPr>
          <p:cNvSpPr/>
          <p:nvPr/>
        </p:nvSpPr>
        <p:spPr>
          <a:xfrm rot="2700000">
            <a:off x="1526098" y="2407187"/>
            <a:ext cx="2357900" cy="283402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>
                <a:gd name="adj" fmla="val 18712759"/>
              </a:avLst>
            </a:prstTxWarp>
            <a:spAutoFit/>
          </a:bodyPr>
          <a:lstStyle/>
          <a:p>
            <a:pPr lvl="0" algn="ctr">
              <a:buNone/>
            </a:pPr>
            <a:r>
              <a:rPr lang="nl-BE" sz="2000" b="1" dirty="0" err="1">
                <a:solidFill>
                  <a:srgbClr val="5A8C60"/>
                </a:solidFill>
                <a:latin typeface="Arial Black" panose="020B0A04020102020204" pitchFamily="34" charset="0"/>
              </a:rPr>
              <a:t>Ecosystem</a:t>
            </a:r>
            <a:r>
              <a:rPr lang="nl-BE" sz="2000" b="1" dirty="0">
                <a:solidFill>
                  <a:srgbClr val="5A8C60"/>
                </a:solidFill>
                <a:latin typeface="Arial Black" panose="020B0A04020102020204" pitchFamily="34" charset="0"/>
              </a:rPr>
              <a:t> health</a:t>
            </a:r>
          </a:p>
        </p:txBody>
      </p:sp>
      <p:sp>
        <p:nvSpPr>
          <p:cNvPr id="41" name="TextBox 23">
            <a:extLst>
              <a:ext uri="{FF2B5EF4-FFF2-40B4-BE49-F238E27FC236}">
                <a16:creationId xmlns:a16="http://schemas.microsoft.com/office/drawing/2014/main" id="{9F0F54C7-5DCD-D38F-18C6-78717349394A}"/>
              </a:ext>
            </a:extLst>
          </p:cNvPr>
          <p:cNvSpPr txBox="1"/>
          <p:nvPr/>
        </p:nvSpPr>
        <p:spPr>
          <a:xfrm>
            <a:off x="6796963" y="4737040"/>
            <a:ext cx="6643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dirty="0">
                <a:latin typeface="+mj-lt"/>
              </a:rPr>
              <a:t>e.g.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BBA4329-507B-3CE2-DD8E-2839137EDD8F}"/>
              </a:ext>
            </a:extLst>
          </p:cNvPr>
          <p:cNvSpPr txBox="1">
            <a:spLocks/>
          </p:cNvSpPr>
          <p:nvPr/>
        </p:nvSpPr>
        <p:spPr>
          <a:xfrm>
            <a:off x="-458826" y="6223378"/>
            <a:ext cx="6051516" cy="617839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6000" kern="1200" baseline="0">
                <a:solidFill>
                  <a:schemeClr val="bg1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r>
              <a:rPr lang="nl-BE" sz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kelly.wittemans@kuleuven.be</a:t>
            </a:r>
          </a:p>
        </p:txBody>
      </p:sp>
    </p:spTree>
    <p:extLst>
      <p:ext uri="{BB962C8B-B14F-4D97-AF65-F5344CB8AC3E}">
        <p14:creationId xmlns:p14="http://schemas.microsoft.com/office/powerpoint/2010/main" val="15919790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ooter Placeholder 2">
            <a:extLst>
              <a:ext uri="{FF2B5EF4-FFF2-40B4-BE49-F238E27FC236}">
                <a16:creationId xmlns:a16="http://schemas.microsoft.com/office/drawing/2014/main" id="{C4C04091-FAAB-E611-3BA5-20BC93AC4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Aft>
                <a:spcPts val="600"/>
              </a:spcAft>
            </a:pPr>
            <a:r>
              <a:rPr lang="en-US" sz="12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Division Forest, Nature and Landscape</a:t>
            </a:r>
          </a:p>
        </p:txBody>
      </p:sp>
      <p:sp>
        <p:nvSpPr>
          <p:cNvPr id="18" name="Slide Number Placeholder 3">
            <a:extLst>
              <a:ext uri="{FF2B5EF4-FFF2-40B4-BE49-F238E27FC236}">
                <a16:creationId xmlns:a16="http://schemas.microsoft.com/office/drawing/2014/main" id="{210B8940-6634-DFCC-9B9B-18906481C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90919" y="6378575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0A297500-7527-634B-90F4-69D0994C32B4}" type="slidenum">
              <a:rPr lang="en-US" sz="1200">
                <a:solidFill>
                  <a:srgbClr val="FFFFFF"/>
                </a:solidFill>
                <a:latin typeface="+mn-lt"/>
              </a:rPr>
              <a:pPr algn="r">
                <a:spcAft>
                  <a:spcPts val="600"/>
                </a:spcAft>
              </a:pPr>
              <a:t>12</a:t>
            </a:fld>
            <a:endParaRPr lang="en-US" sz="120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19" name="Picture 4">
            <a:extLst>
              <a:ext uri="{FF2B5EF4-FFF2-40B4-BE49-F238E27FC236}">
                <a16:creationId xmlns:a16="http://schemas.microsoft.com/office/drawing/2014/main" id="{5CA3159A-783A-9F33-697E-B93595DA2B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6" b="30369"/>
          <a:stretch/>
        </p:blipFill>
        <p:spPr bwMode="auto">
          <a:xfrm>
            <a:off x="3048" y="6219825"/>
            <a:ext cx="651715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A qr code with a few black squares&#10;&#10;Description automatically generated">
            <a:extLst>
              <a:ext uri="{FF2B5EF4-FFF2-40B4-BE49-F238E27FC236}">
                <a16:creationId xmlns:a16="http://schemas.microsoft.com/office/drawing/2014/main" id="{EA537835-72A6-C0BD-1688-EB17052BD4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285" y="6231929"/>
            <a:ext cx="608335" cy="608335"/>
          </a:xfrm>
          <a:prstGeom prst="rect">
            <a:avLst/>
          </a:prstGeom>
        </p:spPr>
      </p:pic>
      <p:pic>
        <p:nvPicPr>
          <p:cNvPr id="5" name="Picture 9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558E0328-4ABD-3822-3F9A-4321C7EA5398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alphaModFix amt="35000"/>
          </a:blip>
          <a:stretch>
            <a:fillRect/>
          </a:stretch>
        </p:blipFill>
        <p:spPr>
          <a:xfrm>
            <a:off x="1622556" y="2314921"/>
            <a:ext cx="3334343" cy="3799845"/>
          </a:xfrm>
          <a:prstGeom prst="rect">
            <a:avLst/>
          </a:prstGeom>
        </p:spPr>
      </p:pic>
      <p:graphicFrame>
        <p:nvGraphicFramePr>
          <p:cNvPr id="7" name="Content Placeholder 5">
            <a:extLst>
              <a:ext uri="{FF2B5EF4-FFF2-40B4-BE49-F238E27FC236}">
                <a16:creationId xmlns:a16="http://schemas.microsoft.com/office/drawing/2014/main" id="{EE26D549-4078-647C-67FF-4D6D3E4B4D3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62134533"/>
              </p:ext>
            </p:extLst>
          </p:nvPr>
        </p:nvGraphicFramePr>
        <p:xfrm>
          <a:off x="-1969476" y="1309967"/>
          <a:ext cx="10527324" cy="40451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8" name="TextBox 10">
            <a:extLst>
              <a:ext uri="{FF2B5EF4-FFF2-40B4-BE49-F238E27FC236}">
                <a16:creationId xmlns:a16="http://schemas.microsoft.com/office/drawing/2014/main" id="{C0562787-6A49-A580-1D36-FA6B0E43E839}"/>
              </a:ext>
            </a:extLst>
          </p:cNvPr>
          <p:cNvSpPr txBox="1"/>
          <p:nvPr/>
        </p:nvSpPr>
        <p:spPr>
          <a:xfrm>
            <a:off x="2850834" y="5891032"/>
            <a:ext cx="248672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900" dirty="0">
                <a:solidFill>
                  <a:schemeClr val="bg1"/>
                </a:solidFill>
              </a:rPr>
              <a:t>© </a:t>
            </a:r>
            <a:r>
              <a:rPr lang="nl-BE" sz="900" dirty="0" err="1">
                <a:solidFill>
                  <a:schemeClr val="bg1"/>
                </a:solidFill>
              </a:rPr>
              <a:t>By</a:t>
            </a:r>
            <a:r>
              <a:rPr lang="nl-BE" sz="900" dirty="0">
                <a:solidFill>
                  <a:schemeClr val="bg1"/>
                </a:solidFill>
              </a:rPr>
              <a:t> </a:t>
            </a:r>
            <a:r>
              <a:rPr lang="nl-BE" sz="900" dirty="0" err="1">
                <a:solidFill>
                  <a:schemeClr val="bg1"/>
                </a:solidFill>
              </a:rPr>
              <a:t>Freepik</a:t>
            </a:r>
            <a:endParaRPr lang="nl-BE" sz="900" dirty="0">
              <a:solidFill>
                <a:schemeClr val="bg1"/>
              </a:solidFill>
            </a:endParaRP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43DB2EC8-D290-50FC-E69E-8EE8FE6931F6}"/>
              </a:ext>
            </a:extLst>
          </p:cNvPr>
          <p:cNvSpPr/>
          <p:nvPr/>
        </p:nvSpPr>
        <p:spPr>
          <a:xfrm>
            <a:off x="2090463" y="1639755"/>
            <a:ext cx="2398531" cy="339878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9418906"/>
              </a:avLst>
            </a:prstTxWarp>
            <a:spAutoFit/>
          </a:bodyPr>
          <a:lstStyle/>
          <a:p>
            <a:pPr lvl="0" algn="ctr">
              <a:buNone/>
            </a:pPr>
            <a:r>
              <a:rPr lang="nl-BE" sz="2000" b="1" dirty="0">
                <a:solidFill>
                  <a:srgbClr val="224E39"/>
                </a:solidFill>
                <a:latin typeface="Arial Black" panose="020B0A04020102020204" pitchFamily="34" charset="0"/>
              </a:rPr>
              <a:t>Human health</a:t>
            </a:r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07BD61AB-8392-E205-F29C-FE2843AF0212}"/>
              </a:ext>
            </a:extLst>
          </p:cNvPr>
          <p:cNvSpPr/>
          <p:nvPr/>
        </p:nvSpPr>
        <p:spPr>
          <a:xfrm rot="19464556">
            <a:off x="2572133" y="2198538"/>
            <a:ext cx="2606885" cy="299234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>
                <a:gd name="adj" fmla="val 18712759"/>
              </a:avLst>
            </a:prstTxWarp>
            <a:spAutoFit/>
          </a:bodyPr>
          <a:lstStyle/>
          <a:p>
            <a:pPr lvl="0" algn="ctr">
              <a:buNone/>
            </a:pPr>
            <a:r>
              <a:rPr lang="nl-BE" sz="2000" b="1" dirty="0" err="1">
                <a:solidFill>
                  <a:srgbClr val="46A88A"/>
                </a:solidFill>
                <a:latin typeface="Arial Black" panose="020B0A04020102020204" pitchFamily="34" charset="0"/>
              </a:rPr>
              <a:t>Animal</a:t>
            </a:r>
            <a:r>
              <a:rPr lang="nl-BE" sz="2000" b="1" dirty="0">
                <a:solidFill>
                  <a:srgbClr val="46A88A"/>
                </a:solidFill>
                <a:latin typeface="Arial Black" panose="020B0A04020102020204" pitchFamily="34" charset="0"/>
              </a:rPr>
              <a:t> health</a:t>
            </a:r>
          </a:p>
        </p:txBody>
      </p:sp>
      <p:sp>
        <p:nvSpPr>
          <p:cNvPr id="14" name="Rechthoek 13">
            <a:extLst>
              <a:ext uri="{FF2B5EF4-FFF2-40B4-BE49-F238E27FC236}">
                <a16:creationId xmlns:a16="http://schemas.microsoft.com/office/drawing/2014/main" id="{F2F037B0-B68F-5C81-1A27-D2EDBF0B9CEC}"/>
              </a:ext>
            </a:extLst>
          </p:cNvPr>
          <p:cNvSpPr/>
          <p:nvPr/>
        </p:nvSpPr>
        <p:spPr>
          <a:xfrm rot="2700000">
            <a:off x="1526098" y="2407187"/>
            <a:ext cx="2357900" cy="283402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>
                <a:gd name="adj" fmla="val 18712759"/>
              </a:avLst>
            </a:prstTxWarp>
            <a:spAutoFit/>
          </a:bodyPr>
          <a:lstStyle/>
          <a:p>
            <a:pPr lvl="0" algn="ctr">
              <a:buNone/>
            </a:pPr>
            <a:r>
              <a:rPr lang="nl-BE" sz="2000" b="1" dirty="0" err="1">
                <a:solidFill>
                  <a:srgbClr val="5A8C60"/>
                </a:solidFill>
                <a:latin typeface="Arial Black" panose="020B0A04020102020204" pitchFamily="34" charset="0"/>
              </a:rPr>
              <a:t>Ecosystem</a:t>
            </a:r>
            <a:r>
              <a:rPr lang="nl-BE" sz="2000" b="1" dirty="0">
                <a:solidFill>
                  <a:srgbClr val="5A8C60"/>
                </a:solidFill>
                <a:latin typeface="Arial Black" panose="020B0A04020102020204" pitchFamily="34" charset="0"/>
              </a:rPr>
              <a:t> health</a:t>
            </a:r>
          </a:p>
        </p:txBody>
      </p:sp>
      <p:sp>
        <p:nvSpPr>
          <p:cNvPr id="15" name="Rectangle: Rounded Corners 19">
            <a:extLst>
              <a:ext uri="{FF2B5EF4-FFF2-40B4-BE49-F238E27FC236}">
                <a16:creationId xmlns:a16="http://schemas.microsoft.com/office/drawing/2014/main" id="{CA954936-F204-67B6-4B82-71D1649E51E9}"/>
              </a:ext>
            </a:extLst>
          </p:cNvPr>
          <p:cNvSpPr/>
          <p:nvPr/>
        </p:nvSpPr>
        <p:spPr>
          <a:xfrm>
            <a:off x="7589380" y="1861362"/>
            <a:ext cx="3121132" cy="921855"/>
          </a:xfrm>
          <a:prstGeom prst="roundRect">
            <a:avLst/>
          </a:prstGeom>
          <a:solidFill>
            <a:srgbClr val="5AA87D"/>
          </a:solidFill>
          <a:ln w="19050" cap="flat" cmpd="sng" algn="ctr">
            <a:solidFill>
              <a:srgbClr val="5AA87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2000" b="1" kern="0" dirty="0">
                <a:solidFill>
                  <a:prstClr val="white"/>
                </a:solidFill>
                <a:latin typeface="+mj-lt"/>
              </a:rPr>
              <a:t>VS PUBLIC &amp; </a:t>
            </a:r>
            <a:br>
              <a:rPr lang="nl-BE" sz="2000" b="1" kern="0" dirty="0">
                <a:solidFill>
                  <a:prstClr val="white"/>
                </a:solidFill>
                <a:latin typeface="+mj-lt"/>
              </a:rPr>
            </a:br>
            <a:r>
              <a:rPr lang="nl-BE" sz="2000" b="1" kern="0" dirty="0">
                <a:solidFill>
                  <a:prstClr val="white"/>
                </a:solidFill>
                <a:latin typeface="+mj-lt"/>
              </a:rPr>
              <a:t>STREET TREES </a:t>
            </a:r>
            <a:endParaRPr kumimoji="0" lang="nl-BE" sz="2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16" name="Rectangle: Rounded Corners 20">
            <a:extLst>
              <a:ext uri="{FF2B5EF4-FFF2-40B4-BE49-F238E27FC236}">
                <a16:creationId xmlns:a16="http://schemas.microsoft.com/office/drawing/2014/main" id="{5EB44499-561E-572A-71B9-B63BF52EF4D6}"/>
              </a:ext>
            </a:extLst>
          </p:cNvPr>
          <p:cNvSpPr/>
          <p:nvPr/>
        </p:nvSpPr>
        <p:spPr>
          <a:xfrm>
            <a:off x="7589380" y="3042011"/>
            <a:ext cx="3121132" cy="921855"/>
          </a:xfrm>
          <a:prstGeom prst="roundRect">
            <a:avLst/>
          </a:prstGeom>
          <a:solidFill>
            <a:srgbClr val="5AA87D"/>
          </a:solidFill>
          <a:ln w="19050" cap="flat" cmpd="sng" algn="ctr">
            <a:solidFill>
              <a:srgbClr val="5AA87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ACROSS URBAN SPRAWL TYPOLOGIES</a:t>
            </a:r>
          </a:p>
        </p:txBody>
      </p:sp>
      <p:sp>
        <p:nvSpPr>
          <p:cNvPr id="25" name="TextBox 50">
            <a:extLst>
              <a:ext uri="{FF2B5EF4-FFF2-40B4-BE49-F238E27FC236}">
                <a16:creationId xmlns:a16="http://schemas.microsoft.com/office/drawing/2014/main" id="{AEFFBFDF-B149-2A3F-8FA8-B9992885780F}"/>
              </a:ext>
            </a:extLst>
          </p:cNvPr>
          <p:cNvSpPr txBox="1"/>
          <p:nvPr/>
        </p:nvSpPr>
        <p:spPr>
          <a:xfrm>
            <a:off x="6741145" y="2014965"/>
            <a:ext cx="648000" cy="649188"/>
          </a:xfrm>
          <a:prstGeom prst="ellipse">
            <a:avLst/>
          </a:prstGeom>
          <a:solidFill>
            <a:sysClr val="window" lastClr="FFFFFF"/>
          </a:solidFill>
          <a:ln w="19050" cap="flat" cmpd="sng" algn="ctr">
            <a:solidFill>
              <a:srgbClr val="5AA87D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</a:t>
            </a:r>
          </a:p>
        </p:txBody>
      </p:sp>
      <p:sp>
        <p:nvSpPr>
          <p:cNvPr id="26" name="TextBox 31">
            <a:extLst>
              <a:ext uri="{FF2B5EF4-FFF2-40B4-BE49-F238E27FC236}">
                <a16:creationId xmlns:a16="http://schemas.microsoft.com/office/drawing/2014/main" id="{FE095327-566B-5CC3-B3E3-915966BA1DA4}"/>
              </a:ext>
            </a:extLst>
          </p:cNvPr>
          <p:cNvSpPr txBox="1"/>
          <p:nvPr/>
        </p:nvSpPr>
        <p:spPr>
          <a:xfrm>
            <a:off x="6750701" y="3178344"/>
            <a:ext cx="648000" cy="649188"/>
          </a:xfrm>
          <a:prstGeom prst="ellipse">
            <a:avLst/>
          </a:prstGeom>
          <a:solidFill>
            <a:sysClr val="window" lastClr="FFFFFF"/>
          </a:solidFill>
          <a:ln w="19050" cap="flat" cmpd="sng" algn="ctr">
            <a:solidFill>
              <a:srgbClr val="5AA87D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</a:t>
            </a:r>
          </a:p>
        </p:txBody>
      </p:sp>
      <p:sp>
        <p:nvSpPr>
          <p:cNvPr id="27" name="Rectangle: Rounded Corners 20">
            <a:extLst>
              <a:ext uri="{FF2B5EF4-FFF2-40B4-BE49-F238E27FC236}">
                <a16:creationId xmlns:a16="http://schemas.microsoft.com/office/drawing/2014/main" id="{82F0521E-F3E8-EDEA-3CE6-F8938CB6F591}"/>
              </a:ext>
            </a:extLst>
          </p:cNvPr>
          <p:cNvSpPr/>
          <p:nvPr/>
        </p:nvSpPr>
        <p:spPr>
          <a:xfrm>
            <a:off x="7589380" y="4222660"/>
            <a:ext cx="3121132" cy="921855"/>
          </a:xfrm>
          <a:prstGeom prst="roundRect">
            <a:avLst/>
          </a:prstGeom>
          <a:solidFill>
            <a:srgbClr val="5AA87D"/>
          </a:solidFill>
          <a:ln w="19050" cap="flat" cmpd="sng" algn="ctr">
            <a:solidFill>
              <a:srgbClr val="5AA87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WITHIN CITIES</a:t>
            </a:r>
          </a:p>
        </p:txBody>
      </p:sp>
      <p:sp>
        <p:nvSpPr>
          <p:cNvPr id="28" name="TextBox 31">
            <a:extLst>
              <a:ext uri="{FF2B5EF4-FFF2-40B4-BE49-F238E27FC236}">
                <a16:creationId xmlns:a16="http://schemas.microsoft.com/office/drawing/2014/main" id="{7E37AF59-9D34-460C-C497-1DCC383A3728}"/>
              </a:ext>
            </a:extLst>
          </p:cNvPr>
          <p:cNvSpPr txBox="1"/>
          <p:nvPr/>
        </p:nvSpPr>
        <p:spPr>
          <a:xfrm>
            <a:off x="6750701" y="4358993"/>
            <a:ext cx="648000" cy="649188"/>
          </a:xfrm>
          <a:prstGeom prst="ellipse">
            <a:avLst/>
          </a:prstGeom>
          <a:solidFill>
            <a:sysClr val="window" lastClr="FFFFFF"/>
          </a:solidFill>
          <a:ln w="19050" cap="flat" cmpd="sng" algn="ctr">
            <a:solidFill>
              <a:srgbClr val="5AA87D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2400" kern="0" dirty="0">
                <a:solidFill>
                  <a:prstClr val="black"/>
                </a:solidFill>
                <a:latin typeface="Aptos" panose="02110004020202020204"/>
              </a:rPr>
              <a:t>3</a:t>
            </a:r>
            <a:endParaRPr kumimoji="0" lang="nl-BE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4" name="TextBox 62">
            <a:extLst>
              <a:ext uri="{FF2B5EF4-FFF2-40B4-BE49-F238E27FC236}">
                <a16:creationId xmlns:a16="http://schemas.microsoft.com/office/drawing/2014/main" id="{63D5F3B6-8BC9-CA7B-DAFD-E99BA2E57BEC}"/>
              </a:ext>
            </a:extLst>
          </p:cNvPr>
          <p:cNvSpPr txBox="1"/>
          <p:nvPr/>
        </p:nvSpPr>
        <p:spPr>
          <a:xfrm>
            <a:off x="429949" y="330127"/>
            <a:ext cx="112113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600" dirty="0">
                <a:solidFill>
                  <a:schemeClr val="tx2"/>
                </a:solidFill>
                <a:latin typeface="Arial" charset="0"/>
                <a:ea typeface="+mj-ea"/>
                <a:cs typeface="Arial"/>
              </a:rPr>
              <a:t>How </a:t>
            </a:r>
            <a:r>
              <a:rPr lang="nl-BE" sz="3600" dirty="0" err="1">
                <a:solidFill>
                  <a:schemeClr val="tx2"/>
                </a:solidFill>
                <a:latin typeface="Arial" charset="0"/>
                <a:ea typeface="+mj-ea"/>
                <a:cs typeface="Arial"/>
              </a:rPr>
              <a:t>much</a:t>
            </a:r>
            <a:r>
              <a:rPr lang="nl-BE" sz="3600" dirty="0">
                <a:solidFill>
                  <a:schemeClr val="tx2"/>
                </a:solidFill>
                <a:latin typeface="Arial" charset="0"/>
                <a:ea typeface="+mj-ea"/>
                <a:cs typeface="Arial"/>
              </a:rPr>
              <a:t> do garden trees </a:t>
            </a:r>
            <a:r>
              <a:rPr lang="nl-BE" sz="3600" dirty="0" err="1">
                <a:solidFill>
                  <a:schemeClr val="tx2"/>
                </a:solidFill>
                <a:latin typeface="Arial" charset="0"/>
                <a:ea typeface="+mj-ea"/>
                <a:cs typeface="Arial"/>
              </a:rPr>
              <a:t>contribute</a:t>
            </a:r>
            <a:r>
              <a:rPr lang="nl-BE" sz="3600" dirty="0">
                <a:solidFill>
                  <a:schemeClr val="tx2"/>
                </a:solidFill>
                <a:latin typeface="Arial" charset="0"/>
                <a:ea typeface="+mj-ea"/>
                <a:cs typeface="Arial"/>
              </a:rPr>
              <a:t> </a:t>
            </a:r>
            <a:r>
              <a:rPr lang="nl-BE" sz="3600" dirty="0" err="1">
                <a:solidFill>
                  <a:schemeClr val="tx2"/>
                </a:solidFill>
                <a:latin typeface="Arial" charset="0"/>
                <a:ea typeface="+mj-ea"/>
                <a:cs typeface="Arial"/>
              </a:rPr>
              <a:t>to</a:t>
            </a:r>
            <a:r>
              <a:rPr lang="nl-BE" sz="3600" dirty="0">
                <a:solidFill>
                  <a:schemeClr val="tx2"/>
                </a:solidFill>
                <a:latin typeface="Arial" charset="0"/>
                <a:ea typeface="+mj-ea"/>
                <a:cs typeface="Arial"/>
              </a:rPr>
              <a:t> </a:t>
            </a:r>
            <a:r>
              <a:rPr lang="nl-BE" sz="3600" dirty="0" err="1">
                <a:solidFill>
                  <a:schemeClr val="tx2"/>
                </a:solidFill>
                <a:latin typeface="Arial" charset="0"/>
                <a:ea typeface="+mj-ea"/>
                <a:cs typeface="Arial"/>
              </a:rPr>
              <a:t>One</a:t>
            </a:r>
            <a:r>
              <a:rPr lang="nl-BE" sz="3600" dirty="0">
                <a:solidFill>
                  <a:schemeClr val="tx2"/>
                </a:solidFill>
                <a:latin typeface="Arial" charset="0"/>
                <a:ea typeface="+mj-ea"/>
                <a:cs typeface="Arial"/>
              </a:rPr>
              <a:t> Health?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4EB35E0-4CA8-A17A-7AE9-8B99BB28542E}"/>
              </a:ext>
            </a:extLst>
          </p:cNvPr>
          <p:cNvSpPr txBox="1">
            <a:spLocks/>
          </p:cNvSpPr>
          <p:nvPr/>
        </p:nvSpPr>
        <p:spPr>
          <a:xfrm>
            <a:off x="-458826" y="6223378"/>
            <a:ext cx="6051516" cy="617839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6000" kern="1200" baseline="0">
                <a:solidFill>
                  <a:schemeClr val="bg1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r>
              <a:rPr lang="nl-BE" sz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kelly.wittemans@kuleuven.be</a:t>
            </a:r>
          </a:p>
        </p:txBody>
      </p:sp>
    </p:spTree>
    <p:extLst>
      <p:ext uri="{BB962C8B-B14F-4D97-AF65-F5344CB8AC3E}">
        <p14:creationId xmlns:p14="http://schemas.microsoft.com/office/powerpoint/2010/main" val="4285979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>
            <a:extLst>
              <a:ext uri="{FF2B5EF4-FFF2-40B4-BE49-F238E27FC236}">
                <a16:creationId xmlns:a16="http://schemas.microsoft.com/office/drawing/2014/main" id="{CC0E92B4-7B94-562C-DE38-F07458FC7584}"/>
              </a:ext>
            </a:extLst>
          </p:cNvPr>
          <p:cNvSpPr txBox="1">
            <a:spLocks/>
          </p:cNvSpPr>
          <p:nvPr/>
        </p:nvSpPr>
        <p:spPr>
          <a:xfrm>
            <a:off x="576000" y="207036"/>
            <a:ext cx="11041200" cy="1152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 baseline="0">
                <a:solidFill>
                  <a:schemeClr val="tx2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r>
              <a:rPr lang="en-GB" dirty="0"/>
              <a:t>Urbanized</a:t>
            </a:r>
            <a:r>
              <a:rPr lang="nl-BE" dirty="0"/>
              <a:t> area in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northern</a:t>
            </a:r>
            <a:r>
              <a:rPr lang="nl-BE" dirty="0"/>
              <a:t> part of Belgium</a:t>
            </a:r>
          </a:p>
        </p:txBody>
      </p:sp>
      <p:pic>
        <p:nvPicPr>
          <p:cNvPr id="8" name="Picture 7" descr="A map of europe with red dots&#10;&#10;Description automatically generated">
            <a:extLst>
              <a:ext uri="{FF2B5EF4-FFF2-40B4-BE49-F238E27FC236}">
                <a16:creationId xmlns:a16="http://schemas.microsoft.com/office/drawing/2014/main" id="{E874F3B7-84BA-1A1C-98A0-CD6F67DD44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737" b="14573"/>
          <a:stretch/>
        </p:blipFill>
        <p:spPr>
          <a:xfrm>
            <a:off x="412619" y="985520"/>
            <a:ext cx="10844661" cy="5224480"/>
          </a:xfrm>
          <a:prstGeom prst="rect">
            <a:avLst/>
          </a:prstGeom>
        </p:spPr>
      </p:pic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A03D6EE9-F816-7D43-562B-3401851F2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Aft>
                <a:spcPts val="600"/>
              </a:spcAft>
            </a:pPr>
            <a:r>
              <a:rPr lang="en-US" sz="12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Division Forest, Nature and Landscape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4FD2EB89-5500-E284-A94F-12B4C0FFF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90919" y="6378575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0A297500-7527-634B-90F4-69D0994C32B4}" type="slidenum">
              <a:rPr lang="en-US" sz="1200">
                <a:solidFill>
                  <a:srgbClr val="FFFFFF"/>
                </a:solidFill>
                <a:latin typeface="+mn-lt"/>
              </a:rPr>
              <a:pPr algn="r">
                <a:spcAft>
                  <a:spcPts val="600"/>
                </a:spcAft>
              </a:pPr>
              <a:t>13</a:t>
            </a:fld>
            <a:endParaRPr lang="en-US" sz="120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BAF51DE8-217E-8667-9617-99C3BE22E2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6" b="30369"/>
          <a:stretch/>
        </p:blipFill>
        <p:spPr bwMode="auto">
          <a:xfrm>
            <a:off x="3048" y="6219825"/>
            <a:ext cx="651715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A qr code with a few black squares&#10;&#10;Description automatically generated">
            <a:extLst>
              <a:ext uri="{FF2B5EF4-FFF2-40B4-BE49-F238E27FC236}">
                <a16:creationId xmlns:a16="http://schemas.microsoft.com/office/drawing/2014/main" id="{D169DBF4-CAC2-696A-BBB7-082C20A6C4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9285" y="6231929"/>
            <a:ext cx="608335" cy="6083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6BFCBE2-48F6-2548-F320-DD321FE9CE9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6889"/>
          <a:stretch/>
        </p:blipFill>
        <p:spPr>
          <a:xfrm>
            <a:off x="9326165" y="4025814"/>
            <a:ext cx="1774231" cy="2172745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1321577-6C28-264B-4D0E-35A8FD8E7FFF}"/>
              </a:ext>
            </a:extLst>
          </p:cNvPr>
          <p:cNvSpPr txBox="1"/>
          <p:nvPr/>
        </p:nvSpPr>
        <p:spPr>
          <a:xfrm>
            <a:off x="10140404" y="5845581"/>
            <a:ext cx="11168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Leuven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CD238E53-B27E-5BFF-DD31-8350C84F8AD7}"/>
              </a:ext>
            </a:extLst>
          </p:cNvPr>
          <p:cNvSpPr txBox="1">
            <a:spLocks/>
          </p:cNvSpPr>
          <p:nvPr/>
        </p:nvSpPr>
        <p:spPr>
          <a:xfrm>
            <a:off x="-458826" y="6223378"/>
            <a:ext cx="6051516" cy="617839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6000" kern="1200" baseline="0">
                <a:solidFill>
                  <a:schemeClr val="bg1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r>
              <a:rPr lang="nl-BE" sz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kelly.wittemans@kuleuven.be</a:t>
            </a:r>
          </a:p>
        </p:txBody>
      </p:sp>
    </p:spTree>
    <p:extLst>
      <p:ext uri="{BB962C8B-B14F-4D97-AF65-F5344CB8AC3E}">
        <p14:creationId xmlns:p14="http://schemas.microsoft.com/office/powerpoint/2010/main" val="12220029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948AE52E-4724-5B00-DDE8-F094CD754AA9}"/>
              </a:ext>
            </a:extLst>
          </p:cNvPr>
          <p:cNvSpPr/>
          <p:nvPr/>
        </p:nvSpPr>
        <p:spPr>
          <a:xfrm>
            <a:off x="7952184" y="1522135"/>
            <a:ext cx="3348000" cy="561919"/>
          </a:xfrm>
          <a:prstGeom prst="roundRect">
            <a:avLst/>
          </a:prstGeom>
          <a:solidFill>
            <a:srgbClr val="2A6247"/>
          </a:solidFill>
          <a:ln w="19050" cap="flat" cmpd="sng" algn="ctr">
            <a:solidFill>
              <a:srgbClr val="2A62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CLIMATE </a:t>
            </a:r>
            <a:r>
              <a:rPr lang="nl-BE" sz="2000" b="1" kern="0" dirty="0">
                <a:solidFill>
                  <a:prstClr val="white"/>
                </a:solidFill>
                <a:latin typeface="+mj-lt"/>
              </a:rPr>
              <a:t>SERVICES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4F232480-43CF-5A07-AB30-87A3D583F0F1}"/>
              </a:ext>
            </a:extLst>
          </p:cNvPr>
          <p:cNvSpPr/>
          <p:nvPr/>
        </p:nvSpPr>
        <p:spPr>
          <a:xfrm>
            <a:off x="7953491" y="3535239"/>
            <a:ext cx="3348000" cy="549001"/>
          </a:xfrm>
          <a:prstGeom prst="roundRect">
            <a:avLst/>
          </a:prstGeom>
          <a:solidFill>
            <a:srgbClr val="2A6247"/>
          </a:solidFill>
          <a:ln w="19050" cap="flat" cmpd="sng" algn="ctr">
            <a:solidFill>
              <a:srgbClr val="2A62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 defTabSz="457200">
              <a:defRPr/>
            </a:pPr>
            <a:r>
              <a:rPr lang="nl-BE" sz="2000" b="1" kern="0" dirty="0">
                <a:solidFill>
                  <a:prstClr val="white"/>
                </a:solidFill>
                <a:latin typeface="+mj-lt"/>
              </a:rPr>
              <a:t>BIODIVERSITY SUPPORT</a:t>
            </a:r>
            <a:endParaRPr kumimoji="0" lang="nl-BE" sz="2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44CDF54-BEFF-E0CA-6D4C-C42A2EB7C837}"/>
              </a:ext>
            </a:extLst>
          </p:cNvPr>
          <p:cNvSpPr txBox="1"/>
          <p:nvPr/>
        </p:nvSpPr>
        <p:spPr>
          <a:xfrm>
            <a:off x="7952185" y="2078193"/>
            <a:ext cx="3348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defTabSz="457200">
              <a:buFont typeface="Arial" panose="020B0604020202020204" pitchFamily="34" charset="0"/>
              <a:buChar char="•"/>
            </a:pPr>
            <a:r>
              <a:rPr lang="nl-BE" sz="2000" dirty="0">
                <a:solidFill>
                  <a:srgbClr val="000000"/>
                </a:solidFill>
                <a:latin typeface="+mj-lt"/>
              </a:rPr>
              <a:t>Carbon </a:t>
            </a:r>
            <a:r>
              <a:rPr lang="nl-BE" sz="2000" dirty="0" err="1">
                <a:solidFill>
                  <a:srgbClr val="000000"/>
                </a:solidFill>
                <a:latin typeface="+mj-lt"/>
              </a:rPr>
              <a:t>sequestration</a:t>
            </a:r>
            <a:endParaRPr lang="nl-BE" sz="2000" dirty="0">
              <a:solidFill>
                <a:srgbClr val="000000"/>
              </a:solidFill>
              <a:latin typeface="+mj-lt"/>
            </a:endParaRPr>
          </a:p>
          <a:p>
            <a:pPr marL="171450" indent="-171450" defTabSz="457200">
              <a:buFont typeface="Arial" panose="020B0604020202020204" pitchFamily="34" charset="0"/>
              <a:buChar char="•"/>
            </a:pPr>
            <a:r>
              <a:rPr lang="nl-BE" sz="2000" dirty="0">
                <a:solidFill>
                  <a:srgbClr val="000000"/>
                </a:solidFill>
                <a:latin typeface="+mj-lt"/>
              </a:rPr>
              <a:t>Carbon storage</a:t>
            </a:r>
          </a:p>
          <a:p>
            <a:pPr marL="171450" indent="-171450" defTabSz="457200">
              <a:buFont typeface="Arial" panose="020B0604020202020204" pitchFamily="34" charset="0"/>
              <a:buChar char="•"/>
            </a:pPr>
            <a:r>
              <a:rPr lang="nl-BE" sz="2000" dirty="0">
                <a:solidFill>
                  <a:srgbClr val="000000"/>
                </a:solidFill>
                <a:latin typeface="+mj-lt"/>
              </a:rPr>
              <a:t>Run off </a:t>
            </a:r>
            <a:r>
              <a:rPr lang="nl-BE" sz="2000" dirty="0" err="1">
                <a:solidFill>
                  <a:srgbClr val="000000"/>
                </a:solidFill>
                <a:latin typeface="+mj-lt"/>
              </a:rPr>
              <a:t>reduction</a:t>
            </a:r>
            <a:endParaRPr lang="nl-BE" sz="2000" dirty="0">
              <a:solidFill>
                <a:srgbClr val="000000"/>
              </a:solidFill>
              <a:latin typeface="+mj-lt"/>
            </a:endParaRPr>
          </a:p>
          <a:p>
            <a:pPr marL="171450" indent="-171450" defTabSz="457200">
              <a:buFont typeface="Arial" panose="020B0604020202020204" pitchFamily="34" charset="0"/>
              <a:buChar char="•"/>
            </a:pPr>
            <a:r>
              <a:rPr lang="nl-BE" sz="2000" dirty="0">
                <a:solidFill>
                  <a:srgbClr val="000000"/>
                </a:solidFill>
                <a:latin typeface="+mj-lt"/>
              </a:rPr>
              <a:t>Air </a:t>
            </a:r>
            <a:r>
              <a:rPr lang="nl-BE" sz="2000" dirty="0" err="1">
                <a:solidFill>
                  <a:srgbClr val="000000"/>
                </a:solidFill>
                <a:latin typeface="+mj-lt"/>
              </a:rPr>
              <a:t>temperature</a:t>
            </a:r>
            <a:r>
              <a:rPr lang="nl-BE" sz="2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nl-BE" sz="2000" dirty="0" err="1">
                <a:solidFill>
                  <a:srgbClr val="000000"/>
                </a:solidFill>
                <a:latin typeface="+mj-lt"/>
              </a:rPr>
              <a:t>regulation</a:t>
            </a:r>
            <a:endParaRPr lang="nl-BE" sz="20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C378D61-0D5B-6268-84BD-F004951ADABA}"/>
              </a:ext>
            </a:extLst>
          </p:cNvPr>
          <p:cNvSpPr txBox="1"/>
          <p:nvPr/>
        </p:nvSpPr>
        <p:spPr>
          <a:xfrm>
            <a:off x="7952183" y="5435268"/>
            <a:ext cx="334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defTabSz="457200">
              <a:buFont typeface="Arial" panose="020B0604020202020204" pitchFamily="34" charset="0"/>
              <a:buChar char="•"/>
            </a:pPr>
            <a:r>
              <a:rPr lang="nl-BE" sz="2000" dirty="0" err="1">
                <a:solidFill>
                  <a:srgbClr val="000000"/>
                </a:solidFill>
                <a:latin typeface="+mj-lt"/>
              </a:rPr>
              <a:t>Visibility</a:t>
            </a:r>
            <a:r>
              <a:rPr lang="nl-BE" sz="2000" dirty="0">
                <a:solidFill>
                  <a:srgbClr val="000000"/>
                </a:solidFill>
                <a:latin typeface="+mj-lt"/>
              </a:rPr>
              <a:t> of tree volume</a:t>
            </a:r>
          </a:p>
          <a:p>
            <a:pPr marL="171450" indent="-171450" defTabSz="457200">
              <a:buFont typeface="Arial" panose="020B0604020202020204" pitchFamily="34" charset="0"/>
              <a:buChar char="•"/>
            </a:pPr>
            <a:r>
              <a:rPr lang="nl-BE" sz="2000" dirty="0">
                <a:solidFill>
                  <a:srgbClr val="000000"/>
                </a:solidFill>
                <a:latin typeface="+mj-lt"/>
              </a:rPr>
              <a:t>Air </a:t>
            </a:r>
            <a:r>
              <a:rPr lang="nl-BE" sz="2000" dirty="0" err="1">
                <a:solidFill>
                  <a:srgbClr val="000000"/>
                </a:solidFill>
                <a:latin typeface="+mj-lt"/>
              </a:rPr>
              <a:t>pollution</a:t>
            </a:r>
            <a:r>
              <a:rPr lang="nl-BE" sz="2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nl-BE" sz="2000" dirty="0" err="1">
                <a:solidFill>
                  <a:srgbClr val="000000"/>
                </a:solidFill>
                <a:latin typeface="+mj-lt"/>
              </a:rPr>
              <a:t>removal</a:t>
            </a:r>
            <a:endParaRPr lang="nl-BE" sz="20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B39FB2D6-F137-A073-F6F3-C043DC19BC4C}"/>
              </a:ext>
            </a:extLst>
          </p:cNvPr>
          <p:cNvSpPr/>
          <p:nvPr/>
        </p:nvSpPr>
        <p:spPr>
          <a:xfrm>
            <a:off x="7953492" y="4892088"/>
            <a:ext cx="3348000" cy="528082"/>
          </a:xfrm>
          <a:prstGeom prst="roundRect">
            <a:avLst/>
          </a:prstGeom>
          <a:solidFill>
            <a:srgbClr val="2A6247"/>
          </a:solidFill>
          <a:ln w="19050" cap="flat" cmpd="sng" algn="ctr">
            <a:solidFill>
              <a:srgbClr val="2A62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WELL-BEING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4B61865-BD32-1BB4-FE0F-FE00DC74E342}"/>
              </a:ext>
            </a:extLst>
          </p:cNvPr>
          <p:cNvSpPr txBox="1"/>
          <p:nvPr/>
        </p:nvSpPr>
        <p:spPr>
          <a:xfrm>
            <a:off x="7952183" y="4093071"/>
            <a:ext cx="334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defTabSz="457200">
              <a:buFont typeface="Arial" panose="020B0604020202020204" pitchFamily="34" charset="0"/>
              <a:buChar char="•"/>
            </a:pPr>
            <a:r>
              <a:rPr lang="nl-BE" sz="2000" dirty="0" err="1">
                <a:solidFill>
                  <a:srgbClr val="000000"/>
                </a:solidFill>
                <a:latin typeface="+mj-lt"/>
              </a:rPr>
              <a:t>Spatial</a:t>
            </a:r>
            <a:r>
              <a:rPr lang="nl-BE" sz="2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nl-BE" sz="2000" dirty="0" err="1">
                <a:solidFill>
                  <a:srgbClr val="000000"/>
                </a:solidFill>
                <a:latin typeface="+mj-lt"/>
              </a:rPr>
              <a:t>configuration</a:t>
            </a:r>
            <a:endParaRPr lang="nl-BE" sz="2000" dirty="0">
              <a:solidFill>
                <a:srgbClr val="000000"/>
              </a:solidFill>
              <a:latin typeface="+mj-lt"/>
            </a:endParaRPr>
          </a:p>
          <a:p>
            <a:pPr marL="171450" indent="-171450" defTabSz="457200">
              <a:buFont typeface="Arial" panose="020B0604020202020204" pitchFamily="34" charset="0"/>
              <a:buChar char="•"/>
            </a:pPr>
            <a:r>
              <a:rPr lang="nl-BE" sz="2000" dirty="0">
                <a:solidFill>
                  <a:srgbClr val="000000"/>
                </a:solidFill>
                <a:latin typeface="+mj-lt"/>
              </a:rPr>
              <a:t>Connectivity</a:t>
            </a:r>
            <a:endParaRPr lang="nl-BE" sz="2400" dirty="0">
              <a:solidFill>
                <a:srgbClr val="000000"/>
              </a:solidFill>
              <a:latin typeface="+mj-lt"/>
            </a:endParaRPr>
          </a:p>
        </p:txBody>
      </p:sp>
      <p:cxnSp>
        <p:nvCxnSpPr>
          <p:cNvPr id="30" name="Connector: Elbow 29">
            <a:extLst>
              <a:ext uri="{FF2B5EF4-FFF2-40B4-BE49-F238E27FC236}">
                <a16:creationId xmlns:a16="http://schemas.microsoft.com/office/drawing/2014/main" id="{19C49804-2742-05CB-ECD0-FBE3C652296B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5944186" y="1813703"/>
            <a:ext cx="2038498" cy="1977500"/>
          </a:xfrm>
          <a:prstGeom prst="bentConnector3">
            <a:avLst>
              <a:gd name="adj1" fmla="val 97349"/>
            </a:avLst>
          </a:prstGeom>
          <a:noFill/>
          <a:ln w="19050" cap="flat" cmpd="sng" algn="ctr">
            <a:solidFill>
              <a:srgbClr val="156082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31" name="Connector: Elbow 30">
            <a:extLst>
              <a:ext uri="{FF2B5EF4-FFF2-40B4-BE49-F238E27FC236}">
                <a16:creationId xmlns:a16="http://schemas.microsoft.com/office/drawing/2014/main" id="{34E9B0F0-E6CD-BB08-994D-FABD0C10D1AB}"/>
              </a:ext>
            </a:extLst>
          </p:cNvPr>
          <p:cNvCxnSpPr>
            <a:cxnSpLocks/>
          </p:cNvCxnSpPr>
          <p:nvPr/>
        </p:nvCxnSpPr>
        <p:spPr>
          <a:xfrm>
            <a:off x="3919718" y="3821702"/>
            <a:ext cx="4109935" cy="1391297"/>
          </a:xfrm>
          <a:prstGeom prst="bentConnector3">
            <a:avLst>
              <a:gd name="adj1" fmla="val 50000"/>
            </a:avLst>
          </a:prstGeom>
          <a:noFill/>
          <a:ln w="19050" cap="flat" cmpd="sng" algn="ctr">
            <a:solidFill>
              <a:srgbClr val="156082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EAC10E55-095B-35D1-58B7-68AE7B39A8EA}"/>
              </a:ext>
            </a:extLst>
          </p:cNvPr>
          <p:cNvCxnSpPr>
            <a:cxnSpLocks/>
            <a:endCxn id="21" idx="1"/>
          </p:cNvCxnSpPr>
          <p:nvPr/>
        </p:nvCxnSpPr>
        <p:spPr>
          <a:xfrm flipV="1">
            <a:off x="5930906" y="3809740"/>
            <a:ext cx="2022585" cy="11961"/>
          </a:xfrm>
          <a:prstGeom prst="line">
            <a:avLst/>
          </a:prstGeom>
          <a:noFill/>
          <a:ln w="19050" cap="flat" cmpd="sng" algn="ctr">
            <a:solidFill>
              <a:srgbClr val="156082"/>
            </a:solidFill>
            <a:prstDash val="sysDot"/>
            <a:miter lim="800000"/>
          </a:ln>
          <a:effectLst/>
        </p:spPr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DB47232A-D7D2-0591-D7D5-B80FBBCC8C36}"/>
              </a:ext>
            </a:extLst>
          </p:cNvPr>
          <p:cNvSpPr txBox="1"/>
          <p:nvPr/>
        </p:nvSpPr>
        <p:spPr>
          <a:xfrm>
            <a:off x="6776202" y="1515041"/>
            <a:ext cx="648000" cy="649188"/>
          </a:xfrm>
          <a:prstGeom prst="ellipse">
            <a:avLst/>
          </a:prstGeom>
          <a:solidFill>
            <a:sysClr val="window" lastClr="FFFFFF"/>
          </a:solidFill>
          <a:ln w="19050" cap="flat" cmpd="sng" algn="ctr">
            <a:solidFill>
              <a:srgbClr val="2A6247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5E37501-B4AC-E338-281D-034A3F0C8CF1}"/>
              </a:ext>
            </a:extLst>
          </p:cNvPr>
          <p:cNvSpPr txBox="1"/>
          <p:nvPr/>
        </p:nvSpPr>
        <p:spPr>
          <a:xfrm>
            <a:off x="6752801" y="3476120"/>
            <a:ext cx="648000" cy="649188"/>
          </a:xfrm>
          <a:prstGeom prst="ellipse">
            <a:avLst/>
          </a:prstGeom>
          <a:solidFill>
            <a:sysClr val="window" lastClr="FFFFFF"/>
          </a:solidFill>
          <a:ln w="19050" cap="flat" cmpd="sng" algn="ctr">
            <a:solidFill>
              <a:srgbClr val="2A6247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7F96AB0-53B7-15F0-6559-609E347F3FA6}"/>
              </a:ext>
            </a:extLst>
          </p:cNvPr>
          <p:cNvSpPr txBox="1"/>
          <p:nvPr/>
        </p:nvSpPr>
        <p:spPr>
          <a:xfrm>
            <a:off x="6776201" y="4890347"/>
            <a:ext cx="648000" cy="649188"/>
          </a:xfrm>
          <a:prstGeom prst="ellipse">
            <a:avLst/>
          </a:prstGeom>
          <a:solidFill>
            <a:sysClr val="window" lastClr="FFFFFF"/>
          </a:solidFill>
          <a:ln w="19050" cap="flat" cmpd="sng" algn="ctr">
            <a:solidFill>
              <a:srgbClr val="2A6247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3</a:t>
            </a:r>
          </a:p>
        </p:txBody>
      </p:sp>
      <p:pic>
        <p:nvPicPr>
          <p:cNvPr id="39" name="Graphic 38" descr="Sparrow with solid fill">
            <a:extLst>
              <a:ext uri="{FF2B5EF4-FFF2-40B4-BE49-F238E27FC236}">
                <a16:creationId xmlns:a16="http://schemas.microsoft.com/office/drawing/2014/main" id="{026819A1-ACB1-799C-9D2D-4E26DBD628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96973" y="5452306"/>
            <a:ext cx="914400" cy="914400"/>
          </a:xfrm>
          <a:prstGeom prst="rect">
            <a:avLst/>
          </a:prstGeom>
        </p:spPr>
      </p:pic>
      <p:sp>
        <p:nvSpPr>
          <p:cNvPr id="85" name="TextBox 84">
            <a:extLst>
              <a:ext uri="{FF2B5EF4-FFF2-40B4-BE49-F238E27FC236}">
                <a16:creationId xmlns:a16="http://schemas.microsoft.com/office/drawing/2014/main" id="{7FA7D5AA-A200-D185-5CFE-0C62FDCBB895}"/>
              </a:ext>
            </a:extLst>
          </p:cNvPr>
          <p:cNvSpPr txBox="1"/>
          <p:nvPr/>
        </p:nvSpPr>
        <p:spPr>
          <a:xfrm>
            <a:off x="429949" y="330127"/>
            <a:ext cx="112113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600" dirty="0">
                <a:solidFill>
                  <a:schemeClr val="tx2"/>
                </a:solidFill>
                <a:latin typeface="Arial" charset="0"/>
                <a:ea typeface="+mj-ea"/>
                <a:cs typeface="Arial"/>
              </a:rPr>
              <a:t>How </a:t>
            </a:r>
            <a:r>
              <a:rPr lang="nl-BE" sz="3600" dirty="0" err="1">
                <a:solidFill>
                  <a:schemeClr val="tx2"/>
                </a:solidFill>
                <a:latin typeface="Arial" charset="0"/>
                <a:ea typeface="+mj-ea"/>
                <a:cs typeface="Arial"/>
              </a:rPr>
              <a:t>much</a:t>
            </a:r>
            <a:r>
              <a:rPr lang="nl-BE" sz="3600" dirty="0">
                <a:solidFill>
                  <a:schemeClr val="tx2"/>
                </a:solidFill>
                <a:latin typeface="Arial" charset="0"/>
                <a:ea typeface="+mj-ea"/>
                <a:cs typeface="Arial"/>
              </a:rPr>
              <a:t> do garden trees </a:t>
            </a:r>
            <a:r>
              <a:rPr lang="nl-BE" sz="3600" dirty="0" err="1">
                <a:solidFill>
                  <a:schemeClr val="tx2"/>
                </a:solidFill>
                <a:latin typeface="Arial" charset="0"/>
                <a:ea typeface="+mj-ea"/>
                <a:cs typeface="Arial"/>
              </a:rPr>
              <a:t>contribute</a:t>
            </a:r>
            <a:r>
              <a:rPr lang="nl-BE" sz="3600" dirty="0">
                <a:solidFill>
                  <a:schemeClr val="tx2"/>
                </a:solidFill>
                <a:latin typeface="Arial" charset="0"/>
                <a:ea typeface="+mj-ea"/>
                <a:cs typeface="Arial"/>
              </a:rPr>
              <a:t> </a:t>
            </a:r>
            <a:r>
              <a:rPr lang="nl-BE" sz="3600" dirty="0" err="1">
                <a:solidFill>
                  <a:schemeClr val="tx2"/>
                </a:solidFill>
                <a:latin typeface="Arial" charset="0"/>
                <a:ea typeface="+mj-ea"/>
                <a:cs typeface="Arial"/>
              </a:rPr>
              <a:t>to</a:t>
            </a:r>
            <a:r>
              <a:rPr lang="nl-BE" sz="3600" dirty="0">
                <a:solidFill>
                  <a:schemeClr val="tx2"/>
                </a:solidFill>
                <a:latin typeface="Arial" charset="0"/>
                <a:ea typeface="+mj-ea"/>
                <a:cs typeface="Arial"/>
              </a:rPr>
              <a:t> </a:t>
            </a:r>
            <a:r>
              <a:rPr lang="nl-BE" sz="3600" dirty="0" err="1">
                <a:solidFill>
                  <a:schemeClr val="tx2"/>
                </a:solidFill>
                <a:latin typeface="Arial" charset="0"/>
                <a:ea typeface="+mj-ea"/>
                <a:cs typeface="Arial"/>
              </a:rPr>
              <a:t>One</a:t>
            </a:r>
            <a:r>
              <a:rPr lang="nl-BE" sz="3600" dirty="0">
                <a:solidFill>
                  <a:schemeClr val="tx2"/>
                </a:solidFill>
                <a:latin typeface="Arial" charset="0"/>
                <a:ea typeface="+mj-ea"/>
                <a:cs typeface="Arial"/>
              </a:rPr>
              <a:t> Health?</a:t>
            </a:r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8A30EC56-A2DC-D99E-9201-02660BE78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Aft>
                <a:spcPts val="600"/>
              </a:spcAft>
            </a:pPr>
            <a:r>
              <a:rPr lang="en-US" sz="12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Division Forest, Nature and Landscape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61ED0894-A453-D35F-72EE-C3D0E347B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90919" y="6378575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0A297500-7527-634B-90F4-69D0994C32B4}" type="slidenum">
              <a:rPr lang="en-US" sz="1200">
                <a:solidFill>
                  <a:srgbClr val="FFFFFF"/>
                </a:solidFill>
                <a:latin typeface="+mn-lt"/>
              </a:rPr>
              <a:pPr algn="r">
                <a:spcAft>
                  <a:spcPts val="600"/>
                </a:spcAft>
              </a:pPr>
              <a:t>14</a:t>
            </a:fld>
            <a:endParaRPr lang="en-US" sz="120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0C5E8C9A-8BF8-02C8-0F67-692CB6AD7B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6" b="30369"/>
          <a:stretch/>
        </p:blipFill>
        <p:spPr bwMode="auto">
          <a:xfrm>
            <a:off x="3048" y="6219825"/>
            <a:ext cx="651715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A qr code with a few black squares&#10;&#10;Description automatically generated">
            <a:extLst>
              <a:ext uri="{FF2B5EF4-FFF2-40B4-BE49-F238E27FC236}">
                <a16:creationId xmlns:a16="http://schemas.microsoft.com/office/drawing/2014/main" id="{F1AA637C-8E76-891E-6738-B3C4C02517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9285" y="6231929"/>
            <a:ext cx="608335" cy="608335"/>
          </a:xfrm>
          <a:prstGeom prst="rect">
            <a:avLst/>
          </a:prstGeom>
        </p:spPr>
      </p:pic>
      <p:graphicFrame>
        <p:nvGraphicFramePr>
          <p:cNvPr id="40" name="Diagram 39">
            <a:extLst>
              <a:ext uri="{FF2B5EF4-FFF2-40B4-BE49-F238E27FC236}">
                <a16:creationId xmlns:a16="http://schemas.microsoft.com/office/drawing/2014/main" id="{8588B197-CB51-47B1-27B1-2470B193A5F5}"/>
              </a:ext>
            </a:extLst>
          </p:cNvPr>
          <p:cNvGraphicFramePr/>
          <p:nvPr/>
        </p:nvGraphicFramePr>
        <p:xfrm>
          <a:off x="46899" y="1192517"/>
          <a:ext cx="6533574" cy="47912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41" name="Graphic 40" descr="Plant with solid fill">
            <a:extLst>
              <a:ext uri="{FF2B5EF4-FFF2-40B4-BE49-F238E27FC236}">
                <a16:creationId xmlns:a16="http://schemas.microsoft.com/office/drawing/2014/main" id="{AD7FEF0A-2B6B-28CB-E1FE-50B39F69888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612603" y="3916571"/>
            <a:ext cx="1153270" cy="1153270"/>
          </a:xfrm>
          <a:prstGeom prst="rect">
            <a:avLst/>
          </a:prstGeom>
        </p:spPr>
      </p:pic>
      <p:pic>
        <p:nvPicPr>
          <p:cNvPr id="42" name="Graphic 41" descr="Sparrow with solid fill">
            <a:extLst>
              <a:ext uri="{FF2B5EF4-FFF2-40B4-BE49-F238E27FC236}">
                <a16:creationId xmlns:a16="http://schemas.microsoft.com/office/drawing/2014/main" id="{BFD78DBD-C1DB-8C9A-BEC5-8C08BD2C3FA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3778751" y="3928069"/>
            <a:ext cx="1265731" cy="1265731"/>
          </a:xfrm>
          <a:prstGeom prst="rect">
            <a:avLst/>
          </a:prstGeom>
        </p:spPr>
      </p:pic>
      <p:pic>
        <p:nvPicPr>
          <p:cNvPr id="44" name="Graphic 43" descr="Group of men with solid fill">
            <a:extLst>
              <a:ext uri="{FF2B5EF4-FFF2-40B4-BE49-F238E27FC236}">
                <a16:creationId xmlns:a16="http://schemas.microsoft.com/office/drawing/2014/main" id="{3262957C-A49C-4E28-053E-B0F407C2CCB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2717851" y="1891416"/>
            <a:ext cx="1159726" cy="1159726"/>
          </a:xfrm>
          <a:prstGeom prst="rect">
            <a:avLst/>
          </a:prstGeom>
        </p:spPr>
      </p:pic>
      <p:sp>
        <p:nvSpPr>
          <p:cNvPr id="45" name="TextBox 56">
            <a:extLst>
              <a:ext uri="{FF2B5EF4-FFF2-40B4-BE49-F238E27FC236}">
                <a16:creationId xmlns:a16="http://schemas.microsoft.com/office/drawing/2014/main" id="{11D73521-C3E4-5E18-E54E-F1812B3BCFA9}"/>
              </a:ext>
            </a:extLst>
          </p:cNvPr>
          <p:cNvSpPr txBox="1"/>
          <p:nvPr/>
        </p:nvSpPr>
        <p:spPr>
          <a:xfrm>
            <a:off x="2759992" y="3529314"/>
            <a:ext cx="11597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600" dirty="0">
                <a:solidFill>
                  <a:schemeClr val="bg1"/>
                </a:solidFill>
                <a:latin typeface="Arial Black" panose="020B0A04020102020204" pitchFamily="34" charset="0"/>
              </a:rPr>
              <a:t>ONE HEALTH</a:t>
            </a:r>
          </a:p>
        </p:txBody>
      </p:sp>
      <p:sp>
        <p:nvSpPr>
          <p:cNvPr id="46" name="Rechthoek 45">
            <a:extLst>
              <a:ext uri="{FF2B5EF4-FFF2-40B4-BE49-F238E27FC236}">
                <a16:creationId xmlns:a16="http://schemas.microsoft.com/office/drawing/2014/main" id="{4C85571B-9535-3A20-1FD4-F037CB4B75D4}"/>
              </a:ext>
            </a:extLst>
          </p:cNvPr>
          <p:cNvSpPr/>
          <p:nvPr/>
        </p:nvSpPr>
        <p:spPr>
          <a:xfrm>
            <a:off x="2098449" y="1634130"/>
            <a:ext cx="2398531" cy="283402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9418906"/>
              </a:avLst>
            </a:prstTxWarp>
            <a:spAutoFit/>
          </a:bodyPr>
          <a:lstStyle/>
          <a:p>
            <a:pPr lvl="0" algn="ctr">
              <a:buNone/>
            </a:pPr>
            <a:r>
              <a:rPr lang="nl-BE" sz="2400" b="1" dirty="0">
                <a:solidFill>
                  <a:srgbClr val="224E39"/>
                </a:solidFill>
                <a:latin typeface="Arial Black" panose="020B0A04020102020204" pitchFamily="34" charset="0"/>
              </a:rPr>
              <a:t>Human health</a:t>
            </a:r>
          </a:p>
        </p:txBody>
      </p:sp>
      <p:sp>
        <p:nvSpPr>
          <p:cNvPr id="48" name="Rechthoek 47">
            <a:extLst>
              <a:ext uri="{FF2B5EF4-FFF2-40B4-BE49-F238E27FC236}">
                <a16:creationId xmlns:a16="http://schemas.microsoft.com/office/drawing/2014/main" id="{262EEF51-0901-502D-85F8-7B70BB3EC793}"/>
              </a:ext>
            </a:extLst>
          </p:cNvPr>
          <p:cNvSpPr/>
          <p:nvPr/>
        </p:nvSpPr>
        <p:spPr>
          <a:xfrm rot="19464556">
            <a:off x="2808888" y="2790984"/>
            <a:ext cx="2534012" cy="283402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>
                <a:gd name="adj" fmla="val 18712759"/>
              </a:avLst>
            </a:prstTxWarp>
            <a:spAutoFit/>
          </a:bodyPr>
          <a:lstStyle/>
          <a:p>
            <a:pPr lvl="0" algn="ctr">
              <a:buNone/>
            </a:pPr>
            <a:r>
              <a:rPr lang="nl-BE" sz="2400" b="1" dirty="0" err="1">
                <a:solidFill>
                  <a:srgbClr val="46A88A"/>
                </a:solidFill>
                <a:latin typeface="Arial Black" panose="020B0A04020102020204" pitchFamily="34" charset="0"/>
              </a:rPr>
              <a:t>Animal</a:t>
            </a:r>
            <a:r>
              <a:rPr lang="nl-BE" sz="2400" b="1" dirty="0">
                <a:solidFill>
                  <a:srgbClr val="46A88A"/>
                </a:solidFill>
                <a:latin typeface="Arial Black" panose="020B0A04020102020204" pitchFamily="34" charset="0"/>
              </a:rPr>
              <a:t> health</a:t>
            </a:r>
          </a:p>
        </p:txBody>
      </p:sp>
      <p:sp>
        <p:nvSpPr>
          <p:cNvPr id="49" name="Rechthoek 48">
            <a:extLst>
              <a:ext uri="{FF2B5EF4-FFF2-40B4-BE49-F238E27FC236}">
                <a16:creationId xmlns:a16="http://schemas.microsoft.com/office/drawing/2014/main" id="{C0ABBB62-EC9F-82B2-820A-69225EEF5D28}"/>
              </a:ext>
            </a:extLst>
          </p:cNvPr>
          <p:cNvSpPr/>
          <p:nvPr/>
        </p:nvSpPr>
        <p:spPr>
          <a:xfrm rot="2700000">
            <a:off x="1317401" y="2818470"/>
            <a:ext cx="2534012" cy="283402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>
                <a:gd name="adj" fmla="val 18712759"/>
              </a:avLst>
            </a:prstTxWarp>
            <a:spAutoFit/>
          </a:bodyPr>
          <a:lstStyle/>
          <a:p>
            <a:pPr lvl="0" algn="ctr">
              <a:buNone/>
            </a:pPr>
            <a:r>
              <a:rPr lang="nl-BE" sz="2400" b="1" dirty="0" err="1">
                <a:solidFill>
                  <a:srgbClr val="5A8C60"/>
                </a:solidFill>
                <a:latin typeface="Arial Black" panose="020B0A04020102020204" pitchFamily="34" charset="0"/>
              </a:rPr>
              <a:t>Ecosystem</a:t>
            </a:r>
            <a:r>
              <a:rPr lang="nl-BE" sz="2400" b="1" dirty="0">
                <a:solidFill>
                  <a:srgbClr val="5A8C60"/>
                </a:solidFill>
                <a:latin typeface="Arial Black" panose="020B0A04020102020204" pitchFamily="34" charset="0"/>
              </a:rPr>
              <a:t> health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F61B6E3-8428-C95A-3346-3456BA5635CE}"/>
              </a:ext>
            </a:extLst>
          </p:cNvPr>
          <p:cNvSpPr txBox="1">
            <a:spLocks/>
          </p:cNvSpPr>
          <p:nvPr/>
        </p:nvSpPr>
        <p:spPr>
          <a:xfrm>
            <a:off x="-458826" y="6223378"/>
            <a:ext cx="6051516" cy="617839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6000" kern="1200" baseline="0">
                <a:solidFill>
                  <a:schemeClr val="bg1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r>
              <a:rPr lang="nl-BE" sz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kelly.wittemans@kuleuven.be</a:t>
            </a:r>
          </a:p>
        </p:txBody>
      </p:sp>
    </p:spTree>
    <p:extLst>
      <p:ext uri="{BB962C8B-B14F-4D97-AF65-F5344CB8AC3E}">
        <p14:creationId xmlns:p14="http://schemas.microsoft.com/office/powerpoint/2010/main" val="1413566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/>
      <p:bldP spid="23" grpId="0"/>
      <p:bldP spid="25" grpId="0" animBg="1"/>
      <p:bldP spid="26" grpId="0"/>
      <p:bldP spid="51" grpId="0" animBg="1"/>
      <p:bldP spid="32" grpId="0" animBg="1"/>
      <p:bldP spid="3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A picture containing indoor&#10;&#10;Description automatically generated">
            <a:extLst>
              <a:ext uri="{FF2B5EF4-FFF2-40B4-BE49-F238E27FC236}">
                <a16:creationId xmlns:a16="http://schemas.microsoft.com/office/drawing/2014/main" id="{87003B1E-77CC-C56F-255C-B665A4B5BF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10475"/>
          <a:stretch/>
        </p:blipFill>
        <p:spPr>
          <a:xfrm>
            <a:off x="524155" y="1630730"/>
            <a:ext cx="2339010" cy="1722063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5AB833B-186A-A949-299B-19CDB7789179}"/>
              </a:ext>
            </a:extLst>
          </p:cNvPr>
          <p:cNvSpPr txBox="1"/>
          <p:nvPr/>
        </p:nvSpPr>
        <p:spPr>
          <a:xfrm>
            <a:off x="500061" y="1125335"/>
            <a:ext cx="2376000" cy="408623"/>
          </a:xfrm>
          <a:prstGeom prst="roundRect">
            <a:avLst/>
          </a:prstGeom>
          <a:ln w="19050">
            <a:solidFill>
              <a:srgbClr val="2A6247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solidFill>
                  <a:srgbClr val="2A6247"/>
                </a:solidFill>
                <a:cs typeface="Arial"/>
              </a:rPr>
              <a:t>LiDAR data </a:t>
            </a:r>
          </a:p>
        </p:txBody>
      </p:sp>
      <p:pic>
        <p:nvPicPr>
          <p:cNvPr id="14" name="Picture 14" descr="A picture containing diagram&#10;&#10;Description automatically generated">
            <a:extLst>
              <a:ext uri="{FF2B5EF4-FFF2-40B4-BE49-F238E27FC236}">
                <a16:creationId xmlns:a16="http://schemas.microsoft.com/office/drawing/2014/main" id="{3491776F-A967-61F3-E3A9-8FF21962179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0" t="12507" r="-300" b="-2322"/>
          <a:stretch/>
        </p:blipFill>
        <p:spPr>
          <a:xfrm>
            <a:off x="3469572" y="1604165"/>
            <a:ext cx="2369738" cy="172206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4F370F5-AE55-C1CF-C5C4-F484B259EFE1}"/>
              </a:ext>
            </a:extLst>
          </p:cNvPr>
          <p:cNvSpPr txBox="1"/>
          <p:nvPr/>
        </p:nvSpPr>
        <p:spPr>
          <a:xfrm>
            <a:off x="3463310" y="1115841"/>
            <a:ext cx="2376000" cy="408623"/>
          </a:xfrm>
          <a:prstGeom prst="roundRect">
            <a:avLst/>
          </a:prstGeom>
          <a:solidFill>
            <a:srgbClr val="46A88A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cs typeface="Arial"/>
              </a:rPr>
              <a:t>Vegetation metrics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2F0861C-AC45-F5F2-93E9-CD10049FC140}"/>
              </a:ext>
            </a:extLst>
          </p:cNvPr>
          <p:cNvSpPr txBox="1"/>
          <p:nvPr/>
        </p:nvSpPr>
        <p:spPr>
          <a:xfrm>
            <a:off x="3444735" y="3297660"/>
            <a:ext cx="2394575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 i="1" dirty="0">
                <a:cs typeface="Arial"/>
              </a:rPr>
              <a:t>Tree outline, height, crown area, DBH</a:t>
            </a:r>
            <a:endParaRPr lang="en-US" sz="1000" dirty="0">
              <a:cs typeface="Arial"/>
            </a:endParaRPr>
          </a:p>
          <a:p>
            <a:pPr algn="ctr"/>
            <a:endParaRPr lang="en-US" sz="1000" i="1" dirty="0">
              <a:cs typeface="Arial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91AE626-1DC3-A299-0805-B71B5F5099E8}"/>
              </a:ext>
            </a:extLst>
          </p:cNvPr>
          <p:cNvSpPr txBox="1"/>
          <p:nvPr/>
        </p:nvSpPr>
        <p:spPr>
          <a:xfrm>
            <a:off x="6460682" y="1121183"/>
            <a:ext cx="2376000" cy="408623"/>
          </a:xfrm>
          <a:prstGeom prst="roundRect">
            <a:avLst/>
          </a:prstGeom>
          <a:solidFill>
            <a:srgbClr val="46A88A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cs typeface="Arial"/>
              </a:rPr>
              <a:t>Allometric model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AC4C8A3-6F17-795E-ECCB-A1D62CC722C3}"/>
              </a:ext>
            </a:extLst>
          </p:cNvPr>
          <p:cNvSpPr txBox="1"/>
          <p:nvPr/>
        </p:nvSpPr>
        <p:spPr>
          <a:xfrm>
            <a:off x="6560045" y="5408397"/>
            <a:ext cx="2376000" cy="408623"/>
          </a:xfrm>
          <a:prstGeom prst="roundRect">
            <a:avLst/>
          </a:prstGeom>
          <a:solidFill>
            <a:srgbClr val="2D6D59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cs typeface="Arial"/>
              </a:rPr>
              <a:t>Landscape metrics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275D72-EB33-2F31-4CB2-2C499E7AE513}"/>
              </a:ext>
            </a:extLst>
          </p:cNvPr>
          <p:cNvSpPr txBox="1"/>
          <p:nvPr/>
        </p:nvSpPr>
        <p:spPr>
          <a:xfrm>
            <a:off x="6560045" y="4007698"/>
            <a:ext cx="2376000" cy="408623"/>
          </a:xfrm>
          <a:prstGeom prst="roundRect">
            <a:avLst/>
          </a:prstGeom>
          <a:solidFill>
            <a:srgbClr val="2D6D59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cs typeface="Arial"/>
              </a:rPr>
              <a:t>Climate services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9A2CDAE-8904-5856-1FBE-AE925C81B7B7}"/>
              </a:ext>
            </a:extLst>
          </p:cNvPr>
          <p:cNvSpPr txBox="1"/>
          <p:nvPr/>
        </p:nvSpPr>
        <p:spPr>
          <a:xfrm>
            <a:off x="9459247" y="4010823"/>
            <a:ext cx="2376000" cy="408623"/>
          </a:xfrm>
          <a:prstGeom prst="roundRect">
            <a:avLst/>
          </a:prstGeom>
          <a:solidFill>
            <a:srgbClr val="2D6D59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cs typeface="Arial"/>
              </a:rPr>
              <a:t>Visible tree volume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Flowchart: Connector 15">
            <a:extLst>
              <a:ext uri="{FF2B5EF4-FFF2-40B4-BE49-F238E27FC236}">
                <a16:creationId xmlns:a16="http://schemas.microsoft.com/office/drawing/2014/main" id="{089F4DE8-D41A-F238-1B80-7414AF765DEB}"/>
              </a:ext>
            </a:extLst>
          </p:cNvPr>
          <p:cNvSpPr/>
          <p:nvPr/>
        </p:nvSpPr>
        <p:spPr>
          <a:xfrm>
            <a:off x="9973426" y="1676722"/>
            <a:ext cx="1286682" cy="1152000"/>
          </a:xfrm>
          <a:prstGeom prst="flowChartConnector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17" name="Picture 2" descr="House - Free real estate icons">
            <a:extLst>
              <a:ext uri="{FF2B5EF4-FFF2-40B4-BE49-F238E27FC236}">
                <a16:creationId xmlns:a16="http://schemas.microsoft.com/office/drawing/2014/main" id="{378C00F2-8431-033E-9EB9-F66A02FBED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3360" y="1821292"/>
            <a:ext cx="626814" cy="626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Tree - Free nature icons">
            <a:extLst>
              <a:ext uri="{FF2B5EF4-FFF2-40B4-BE49-F238E27FC236}">
                <a16:creationId xmlns:a16="http://schemas.microsoft.com/office/drawing/2014/main" id="{38ED1ADA-E02A-E588-7328-A3AA7F6A98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9793" y="1740722"/>
            <a:ext cx="4572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 descr="Tree - Free nature icons">
            <a:extLst>
              <a:ext uri="{FF2B5EF4-FFF2-40B4-BE49-F238E27FC236}">
                <a16:creationId xmlns:a16="http://schemas.microsoft.com/office/drawing/2014/main" id="{66FEA60A-1247-FD66-2D8E-5FDCEA5763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4812" y="1904709"/>
            <a:ext cx="4572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 descr="Tree - Free nature icons">
            <a:extLst>
              <a:ext uri="{FF2B5EF4-FFF2-40B4-BE49-F238E27FC236}">
                <a16:creationId xmlns:a16="http://schemas.microsoft.com/office/drawing/2014/main" id="{3898E7F3-AE0B-3782-D9B7-B254B2DC88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0137" y="2338808"/>
            <a:ext cx="4572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207F108E-3AD5-2547-F604-3D63D358D2A1}"/>
              </a:ext>
            </a:extLst>
          </p:cNvPr>
          <p:cNvSpPr txBox="1"/>
          <p:nvPr/>
        </p:nvSpPr>
        <p:spPr>
          <a:xfrm>
            <a:off x="9459247" y="1112433"/>
            <a:ext cx="2376000" cy="408623"/>
          </a:xfrm>
          <a:prstGeom prst="roundRect">
            <a:avLst/>
          </a:prstGeom>
          <a:solidFill>
            <a:srgbClr val="46A88A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cs typeface="Arial"/>
              </a:rPr>
              <a:t>Buffer</a:t>
            </a:r>
          </a:p>
        </p:txBody>
      </p:sp>
      <p:sp>
        <p:nvSpPr>
          <p:cNvPr id="27" name="Arrow: Right 26">
            <a:extLst>
              <a:ext uri="{FF2B5EF4-FFF2-40B4-BE49-F238E27FC236}">
                <a16:creationId xmlns:a16="http://schemas.microsoft.com/office/drawing/2014/main" id="{1FE6AA23-ABC7-4133-FDD8-B95D705C8160}"/>
              </a:ext>
            </a:extLst>
          </p:cNvPr>
          <p:cNvSpPr/>
          <p:nvPr/>
        </p:nvSpPr>
        <p:spPr>
          <a:xfrm rot="5400000">
            <a:off x="7543733" y="3522568"/>
            <a:ext cx="408625" cy="412825"/>
          </a:xfrm>
          <a:prstGeom prst="rightArrow">
            <a:avLst/>
          </a:prstGeom>
          <a:noFill/>
          <a:ln w="28575">
            <a:solidFill>
              <a:srgbClr val="5AA87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Arrow: Right 31">
            <a:extLst>
              <a:ext uri="{FF2B5EF4-FFF2-40B4-BE49-F238E27FC236}">
                <a16:creationId xmlns:a16="http://schemas.microsoft.com/office/drawing/2014/main" id="{CC143DF8-D67E-664E-CF06-2FE5C3A4609A}"/>
              </a:ext>
            </a:extLst>
          </p:cNvPr>
          <p:cNvSpPr/>
          <p:nvPr/>
        </p:nvSpPr>
        <p:spPr>
          <a:xfrm rot="5400000">
            <a:off x="10318672" y="3522569"/>
            <a:ext cx="408624" cy="412825"/>
          </a:xfrm>
          <a:prstGeom prst="rightArrow">
            <a:avLst/>
          </a:prstGeom>
          <a:noFill/>
          <a:ln w="28575">
            <a:solidFill>
              <a:srgbClr val="5AA87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Arrow: Right 32">
            <a:extLst>
              <a:ext uri="{FF2B5EF4-FFF2-40B4-BE49-F238E27FC236}">
                <a16:creationId xmlns:a16="http://schemas.microsoft.com/office/drawing/2014/main" id="{F368D48E-B0E3-8D34-0598-A59CB12FA608}"/>
              </a:ext>
            </a:extLst>
          </p:cNvPr>
          <p:cNvSpPr/>
          <p:nvPr/>
        </p:nvSpPr>
        <p:spPr>
          <a:xfrm>
            <a:off x="2947566" y="2252919"/>
            <a:ext cx="457200" cy="419066"/>
          </a:xfrm>
          <a:prstGeom prst="rightArrow">
            <a:avLst/>
          </a:prstGeom>
          <a:noFill/>
          <a:ln w="28575">
            <a:solidFill>
              <a:srgbClr val="B2D6C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Arrow: Right 33">
            <a:extLst>
              <a:ext uri="{FF2B5EF4-FFF2-40B4-BE49-F238E27FC236}">
                <a16:creationId xmlns:a16="http://schemas.microsoft.com/office/drawing/2014/main" id="{BB329424-3E32-819C-9C2A-72468714560E}"/>
              </a:ext>
            </a:extLst>
          </p:cNvPr>
          <p:cNvSpPr/>
          <p:nvPr/>
        </p:nvSpPr>
        <p:spPr>
          <a:xfrm>
            <a:off x="5940644" y="2252919"/>
            <a:ext cx="457200" cy="419066"/>
          </a:xfrm>
          <a:prstGeom prst="rightArrow">
            <a:avLst/>
          </a:prstGeom>
          <a:noFill/>
          <a:ln w="28575">
            <a:solidFill>
              <a:srgbClr val="B2D6C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Arrow: Right 34">
            <a:extLst>
              <a:ext uri="{FF2B5EF4-FFF2-40B4-BE49-F238E27FC236}">
                <a16:creationId xmlns:a16="http://schemas.microsoft.com/office/drawing/2014/main" id="{47539053-6F93-C866-C08D-32C9CF22F96A}"/>
              </a:ext>
            </a:extLst>
          </p:cNvPr>
          <p:cNvSpPr/>
          <p:nvPr/>
        </p:nvSpPr>
        <p:spPr>
          <a:xfrm>
            <a:off x="9065147" y="2256559"/>
            <a:ext cx="457200" cy="419066"/>
          </a:xfrm>
          <a:prstGeom prst="rightArrow">
            <a:avLst/>
          </a:prstGeom>
          <a:noFill/>
          <a:ln w="28575">
            <a:solidFill>
              <a:srgbClr val="B2D6C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35" descr="Tree - Free nature icons">
            <a:extLst>
              <a:ext uri="{FF2B5EF4-FFF2-40B4-BE49-F238E27FC236}">
                <a16:creationId xmlns:a16="http://schemas.microsoft.com/office/drawing/2014/main" id="{776B075E-A655-9915-EDE6-980EDDC3D8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6295" y="2808771"/>
            <a:ext cx="4572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PDF) Fiches Graphab Tutoriel">
            <a:extLst>
              <a:ext uri="{FF2B5EF4-FFF2-40B4-BE49-F238E27FC236}">
                <a16:creationId xmlns:a16="http://schemas.microsoft.com/office/drawing/2014/main" id="{4901BC3B-B45B-5F78-9F68-7401B9AB45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8965"/>
          <a:stretch/>
        </p:blipFill>
        <p:spPr bwMode="auto">
          <a:xfrm>
            <a:off x="3462452" y="4425519"/>
            <a:ext cx="2340565" cy="1662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Arrow: Right 37">
            <a:extLst>
              <a:ext uri="{FF2B5EF4-FFF2-40B4-BE49-F238E27FC236}">
                <a16:creationId xmlns:a16="http://schemas.microsoft.com/office/drawing/2014/main" id="{853D4677-5E5C-CA50-4BFB-7ADA9974022B}"/>
              </a:ext>
            </a:extLst>
          </p:cNvPr>
          <p:cNvSpPr/>
          <p:nvPr/>
        </p:nvSpPr>
        <p:spPr>
          <a:xfrm rot="5400000">
            <a:off x="4437710" y="3547853"/>
            <a:ext cx="408623" cy="412825"/>
          </a:xfrm>
          <a:prstGeom prst="rightArrow">
            <a:avLst/>
          </a:prstGeom>
          <a:noFill/>
          <a:ln w="28575">
            <a:solidFill>
              <a:srgbClr val="B2D6C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8500ACF-5465-5FBF-F37F-2A0A45EAB51B}"/>
              </a:ext>
            </a:extLst>
          </p:cNvPr>
          <p:cNvSpPr txBox="1"/>
          <p:nvPr/>
        </p:nvSpPr>
        <p:spPr>
          <a:xfrm>
            <a:off x="429949" y="330127"/>
            <a:ext cx="112113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600" dirty="0" err="1">
                <a:solidFill>
                  <a:schemeClr val="tx2"/>
                </a:solidFill>
                <a:latin typeface="Arial" charset="0"/>
                <a:ea typeface="+mj-ea"/>
                <a:cs typeface="Arial"/>
              </a:rPr>
              <a:t>LiDAR-based</a:t>
            </a:r>
            <a:r>
              <a:rPr lang="nl-BE" sz="3600" dirty="0">
                <a:solidFill>
                  <a:schemeClr val="tx2"/>
                </a:solidFill>
                <a:latin typeface="Arial" charset="0"/>
                <a:ea typeface="+mj-ea"/>
                <a:cs typeface="Arial"/>
              </a:rPr>
              <a:t> assessment of </a:t>
            </a:r>
            <a:r>
              <a:rPr lang="nl-BE" sz="3600" dirty="0" err="1">
                <a:solidFill>
                  <a:schemeClr val="tx2"/>
                </a:solidFill>
                <a:latin typeface="Arial" charset="0"/>
                <a:ea typeface="+mj-ea"/>
                <a:cs typeface="Arial"/>
              </a:rPr>
              <a:t>urban</a:t>
            </a:r>
            <a:r>
              <a:rPr lang="nl-BE" sz="3600" dirty="0">
                <a:solidFill>
                  <a:schemeClr val="tx2"/>
                </a:solidFill>
                <a:latin typeface="Arial" charset="0"/>
                <a:ea typeface="+mj-ea"/>
                <a:cs typeface="Arial"/>
              </a:rPr>
              <a:t> tree benefits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9DBCA5A-8CCA-7BEC-3D1B-1D0BA6BCCD5E}"/>
              </a:ext>
            </a:extLst>
          </p:cNvPr>
          <p:cNvSpPr txBox="1"/>
          <p:nvPr/>
        </p:nvSpPr>
        <p:spPr>
          <a:xfrm>
            <a:off x="3444735" y="4007698"/>
            <a:ext cx="2376000" cy="408623"/>
          </a:xfrm>
          <a:prstGeom prst="roundRect">
            <a:avLst/>
          </a:prstGeom>
          <a:solidFill>
            <a:srgbClr val="46A88A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cs typeface="Arial"/>
              </a:rPr>
              <a:t>Connectivity analysis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3" name="Arrow: Right 42">
            <a:extLst>
              <a:ext uri="{FF2B5EF4-FFF2-40B4-BE49-F238E27FC236}">
                <a16:creationId xmlns:a16="http://schemas.microsoft.com/office/drawing/2014/main" id="{A4DFB617-BCC8-C707-BB97-D787A797C839}"/>
              </a:ext>
            </a:extLst>
          </p:cNvPr>
          <p:cNvSpPr/>
          <p:nvPr/>
        </p:nvSpPr>
        <p:spPr>
          <a:xfrm>
            <a:off x="5952931" y="5390861"/>
            <a:ext cx="457200" cy="419066"/>
          </a:xfrm>
          <a:prstGeom prst="rightArrow">
            <a:avLst/>
          </a:prstGeom>
          <a:noFill/>
          <a:ln w="28575">
            <a:solidFill>
              <a:srgbClr val="5AA87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2EFC2AC5-F5B0-11F4-1A1B-C23C2C0CD6A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-1790" t="-38000" r="58317" b="38000"/>
          <a:stretch/>
        </p:blipFill>
        <p:spPr>
          <a:xfrm>
            <a:off x="6782513" y="917299"/>
            <a:ext cx="1409263" cy="182830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EEF856B7-8622-5ED6-BFBB-2477757F042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2994" t="-38000" r="1790" b="38000"/>
          <a:stretch/>
        </p:blipFill>
        <p:spPr>
          <a:xfrm>
            <a:off x="7150772" y="2143471"/>
            <a:ext cx="1041958" cy="1064308"/>
          </a:xfrm>
          <a:prstGeom prst="rect">
            <a:avLst/>
          </a:prstGeom>
        </p:spPr>
      </p:pic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CF39DCF6-E11A-B220-3370-FCFCE3719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Aft>
                <a:spcPts val="600"/>
              </a:spcAft>
            </a:pPr>
            <a:r>
              <a:rPr lang="en-US" sz="12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Division Forest, Nature and Landscape</a:t>
            </a: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0B416BE1-AA09-0233-2745-2555AFFCF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90919" y="6378575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0A297500-7527-634B-90F4-69D0994C32B4}" type="slidenum">
              <a:rPr lang="en-US" sz="1200">
                <a:solidFill>
                  <a:srgbClr val="FFFFFF"/>
                </a:solidFill>
                <a:latin typeface="+mn-lt"/>
              </a:rPr>
              <a:pPr algn="r">
                <a:spcAft>
                  <a:spcPts val="600"/>
                </a:spcAft>
              </a:pPr>
              <a:t>15</a:t>
            </a:fld>
            <a:endParaRPr lang="en-US" sz="120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7904EEA6-4268-CF74-E130-47563EA8F0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6" b="30369"/>
          <a:stretch/>
        </p:blipFill>
        <p:spPr bwMode="auto">
          <a:xfrm>
            <a:off x="3048" y="6219825"/>
            <a:ext cx="651715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A qr code with a few black squares&#10;&#10;Description automatically generated">
            <a:extLst>
              <a:ext uri="{FF2B5EF4-FFF2-40B4-BE49-F238E27FC236}">
                <a16:creationId xmlns:a16="http://schemas.microsoft.com/office/drawing/2014/main" id="{3ADDB6E3-058F-B383-9832-C6F3D35D9B3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9285" y="6231929"/>
            <a:ext cx="608335" cy="60833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B1323045-F450-3EB3-52ED-D78ADB80CAB0}"/>
              </a:ext>
            </a:extLst>
          </p:cNvPr>
          <p:cNvSpPr txBox="1">
            <a:spLocks/>
          </p:cNvSpPr>
          <p:nvPr/>
        </p:nvSpPr>
        <p:spPr>
          <a:xfrm>
            <a:off x="-458826" y="6223378"/>
            <a:ext cx="6051516" cy="617839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6000" kern="1200" baseline="0">
                <a:solidFill>
                  <a:schemeClr val="bg1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r>
              <a:rPr lang="nl-BE" sz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kelly.wittemans@kuleuven.be</a:t>
            </a:r>
          </a:p>
        </p:txBody>
      </p:sp>
    </p:spTree>
    <p:extLst>
      <p:ext uri="{BB962C8B-B14F-4D97-AF65-F5344CB8AC3E}">
        <p14:creationId xmlns:p14="http://schemas.microsoft.com/office/powerpoint/2010/main" val="3827027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/>
      <p:bldP spid="28" grpId="0" animBg="1"/>
      <p:bldP spid="7" grpId="0" animBg="1"/>
      <p:bldP spid="9" grpId="0" animBg="1"/>
      <p:bldP spid="11" grpId="0" animBg="1"/>
      <p:bldP spid="16" grpId="0" animBg="1"/>
      <p:bldP spid="26" grpId="0" animBg="1"/>
      <p:bldP spid="27" grpId="0" animBg="1"/>
      <p:bldP spid="32" grpId="0" animBg="1"/>
      <p:bldP spid="33" grpId="0" animBg="1"/>
      <p:bldP spid="34" grpId="0" animBg="1"/>
      <p:bldP spid="35" grpId="0" animBg="1"/>
      <p:bldP spid="38" grpId="0" animBg="1"/>
      <p:bldP spid="42" grpId="0" animBg="1"/>
      <p:bldP spid="4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57C3CD1-7855-C663-8126-975C372A34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16</a:t>
            </a:fld>
            <a:endParaRPr lang="nl-NL"/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43608140-2D71-7D16-B90A-1BEBF9FC1D83}"/>
              </a:ext>
            </a:extLst>
          </p:cNvPr>
          <p:cNvSpPr txBox="1">
            <a:spLocks/>
          </p:cNvSpPr>
          <p:nvPr/>
        </p:nvSpPr>
        <p:spPr>
          <a:xfrm>
            <a:off x="576000" y="207036"/>
            <a:ext cx="11041200" cy="1152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 baseline="0">
                <a:solidFill>
                  <a:schemeClr val="tx2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r>
              <a:rPr lang="nl-BE" dirty="0"/>
              <a:t>Workflow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1F6F4A-5C8E-88EA-8EEE-0F6353F696AD}"/>
              </a:ext>
            </a:extLst>
          </p:cNvPr>
          <p:cNvSpPr txBox="1"/>
          <p:nvPr/>
        </p:nvSpPr>
        <p:spPr>
          <a:xfrm>
            <a:off x="3307230" y="3948355"/>
            <a:ext cx="148483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00"/>
            <a:r>
              <a:rPr lang="nl-BE" sz="1400" i="1" dirty="0">
                <a:solidFill>
                  <a:prstClr val="black"/>
                </a:solidFill>
              </a:rPr>
              <a:t>Pre-processing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98EBBC5-F03E-6D5F-202B-B74438E7C517}"/>
              </a:ext>
            </a:extLst>
          </p:cNvPr>
          <p:cNvSpPr txBox="1"/>
          <p:nvPr/>
        </p:nvSpPr>
        <p:spPr>
          <a:xfrm>
            <a:off x="7399938" y="3736431"/>
            <a:ext cx="149640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00"/>
            <a:r>
              <a:rPr lang="nl-BE" sz="1400" i="1" dirty="0">
                <a:solidFill>
                  <a:prstClr val="black"/>
                </a:solidFill>
              </a:rPr>
              <a:t>Tree </a:t>
            </a:r>
            <a:r>
              <a:rPr lang="nl-BE" sz="1400" i="1" dirty="0" err="1">
                <a:solidFill>
                  <a:prstClr val="black"/>
                </a:solidFill>
              </a:rPr>
              <a:t>identification</a:t>
            </a:r>
            <a:r>
              <a:rPr lang="nl-BE" sz="1400" i="1" dirty="0">
                <a:solidFill>
                  <a:prstClr val="black"/>
                </a:solidFill>
              </a:rPr>
              <a:t> &amp; </a:t>
            </a:r>
            <a:r>
              <a:rPr lang="nl-BE" sz="1400" i="1" dirty="0" err="1">
                <a:solidFill>
                  <a:prstClr val="black"/>
                </a:solidFill>
              </a:rPr>
              <a:t>segmentation</a:t>
            </a:r>
            <a:endParaRPr lang="nl-BE" sz="1400" i="1" dirty="0">
              <a:solidFill>
                <a:prstClr val="black"/>
              </a:solidFill>
            </a:endParaRP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3F5FE38E-C95F-39E9-49B5-DDE4194043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2062" y="2750491"/>
            <a:ext cx="2607876" cy="1768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9C2521CF-D03E-DF8F-3D6B-605508698A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6346" y="2758674"/>
            <a:ext cx="2607876" cy="1751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C6F0DFF-0A9A-BF61-6B9A-1C8D52640529}"/>
              </a:ext>
            </a:extLst>
          </p:cNvPr>
          <p:cNvSpPr txBox="1"/>
          <p:nvPr/>
        </p:nvSpPr>
        <p:spPr>
          <a:xfrm>
            <a:off x="669285" y="2272969"/>
            <a:ext cx="2607876" cy="408623"/>
          </a:xfrm>
          <a:prstGeom prst="roundRect">
            <a:avLst/>
          </a:prstGeom>
          <a:ln w="19050">
            <a:solidFill>
              <a:srgbClr val="2A6247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solidFill>
                  <a:srgbClr val="2A6247"/>
                </a:solidFill>
                <a:cs typeface="Arial"/>
              </a:rPr>
              <a:t>LiDAR data </a:t>
            </a:r>
          </a:p>
        </p:txBody>
      </p:sp>
      <p:pic>
        <p:nvPicPr>
          <p:cNvPr id="12" name="Picture 6" descr="A picture containing indoor&#10;&#10;Description automatically generated">
            <a:extLst>
              <a:ext uri="{FF2B5EF4-FFF2-40B4-BE49-F238E27FC236}">
                <a16:creationId xmlns:a16="http://schemas.microsoft.com/office/drawing/2014/main" id="{EAA8ADC0-616B-D62C-8648-3F11012D6B1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205" b="10259"/>
          <a:stretch/>
        </p:blipFill>
        <p:spPr>
          <a:xfrm>
            <a:off x="687778" y="2766855"/>
            <a:ext cx="2607877" cy="173557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9B0BFA5-97ED-27D3-9751-0A0BEB174BFA}"/>
              </a:ext>
            </a:extLst>
          </p:cNvPr>
          <p:cNvSpPr txBox="1"/>
          <p:nvPr/>
        </p:nvSpPr>
        <p:spPr>
          <a:xfrm>
            <a:off x="4792062" y="2254770"/>
            <a:ext cx="2607876" cy="408623"/>
          </a:xfrm>
          <a:prstGeom prst="roundRect">
            <a:avLst/>
          </a:prstGeom>
          <a:solidFill>
            <a:srgbClr val="46A88A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cs typeface="Arial"/>
              </a:rPr>
              <a:t>Canopy Height Model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C3E2011-3C11-34EA-FA97-56B3EBB7CD55}"/>
              </a:ext>
            </a:extLst>
          </p:cNvPr>
          <p:cNvSpPr txBox="1"/>
          <p:nvPr/>
        </p:nvSpPr>
        <p:spPr>
          <a:xfrm>
            <a:off x="8896346" y="2254771"/>
            <a:ext cx="2607876" cy="408623"/>
          </a:xfrm>
          <a:prstGeom prst="roundRect">
            <a:avLst/>
          </a:prstGeom>
          <a:solidFill>
            <a:srgbClr val="46A88A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cs typeface="Arial"/>
              </a:rPr>
              <a:t>Tree outline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D569C8AD-3FF4-CC4A-D867-58517151918D}"/>
              </a:ext>
            </a:extLst>
          </p:cNvPr>
          <p:cNvSpPr/>
          <p:nvPr/>
        </p:nvSpPr>
        <p:spPr>
          <a:xfrm>
            <a:off x="3714600" y="3227304"/>
            <a:ext cx="648000" cy="467174"/>
          </a:xfrm>
          <a:prstGeom prst="rightArrow">
            <a:avLst/>
          </a:prstGeom>
          <a:noFill/>
          <a:ln w="38100">
            <a:solidFill>
              <a:srgbClr val="B2D6C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ED8FC523-66DD-098B-7333-95C59BB09F74}"/>
              </a:ext>
            </a:extLst>
          </p:cNvPr>
          <p:cNvSpPr/>
          <p:nvPr/>
        </p:nvSpPr>
        <p:spPr>
          <a:xfrm>
            <a:off x="7824142" y="3241250"/>
            <a:ext cx="648000" cy="467174"/>
          </a:xfrm>
          <a:prstGeom prst="rightArrow">
            <a:avLst/>
          </a:prstGeom>
          <a:noFill/>
          <a:ln w="38100">
            <a:solidFill>
              <a:srgbClr val="B2D6C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7" name="Footer Placeholder 2">
            <a:extLst>
              <a:ext uri="{FF2B5EF4-FFF2-40B4-BE49-F238E27FC236}">
                <a16:creationId xmlns:a16="http://schemas.microsoft.com/office/drawing/2014/main" id="{B4B5D433-9802-08AA-760F-169B6F2A7B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Aft>
                <a:spcPts val="600"/>
              </a:spcAft>
            </a:pPr>
            <a:r>
              <a:rPr lang="en-US" sz="12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Division Forest, Nature and Landscape</a:t>
            </a:r>
          </a:p>
        </p:txBody>
      </p:sp>
      <p:sp>
        <p:nvSpPr>
          <p:cNvPr id="28" name="Slide Number Placeholder 3">
            <a:extLst>
              <a:ext uri="{FF2B5EF4-FFF2-40B4-BE49-F238E27FC236}">
                <a16:creationId xmlns:a16="http://schemas.microsoft.com/office/drawing/2014/main" id="{745195E6-513D-F05E-EC22-D6F1B42231AC}"/>
              </a:ext>
            </a:extLst>
          </p:cNvPr>
          <p:cNvSpPr txBox="1">
            <a:spLocks/>
          </p:cNvSpPr>
          <p:nvPr/>
        </p:nvSpPr>
        <p:spPr>
          <a:xfrm>
            <a:off x="8090919" y="63785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000" kern="1200" baseline="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Aft>
                <a:spcPts val="600"/>
              </a:spcAft>
            </a:pPr>
            <a:fld id="{0A297500-7527-634B-90F4-69D0994C32B4}" type="slidenum">
              <a:rPr lang="en-US" sz="1200" smtClean="0">
                <a:solidFill>
                  <a:srgbClr val="FFFFFF"/>
                </a:solidFill>
                <a:latin typeface="+mn-lt"/>
              </a:rPr>
              <a:pPr algn="r">
                <a:spcAft>
                  <a:spcPts val="600"/>
                </a:spcAft>
              </a:pPr>
              <a:t>16</a:t>
            </a:fld>
            <a:endParaRPr lang="en-US" sz="120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29" name="Picture 4">
            <a:extLst>
              <a:ext uri="{FF2B5EF4-FFF2-40B4-BE49-F238E27FC236}">
                <a16:creationId xmlns:a16="http://schemas.microsoft.com/office/drawing/2014/main" id="{640AECCE-BA83-264D-D3AF-003A54C5E6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6" b="30369"/>
          <a:stretch/>
        </p:blipFill>
        <p:spPr bwMode="auto">
          <a:xfrm>
            <a:off x="3048" y="6219825"/>
            <a:ext cx="651715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3" descr="A qr code with a few black squares&#10;&#10;Description automatically generated">
            <a:extLst>
              <a:ext uri="{FF2B5EF4-FFF2-40B4-BE49-F238E27FC236}">
                <a16:creationId xmlns:a16="http://schemas.microsoft.com/office/drawing/2014/main" id="{2CDA3918-1A3E-0159-BAF7-10102D0902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9285" y="6231929"/>
            <a:ext cx="608335" cy="608335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930C3D9-1CE6-1386-21CB-078FA20B06AC}"/>
              </a:ext>
            </a:extLst>
          </p:cNvPr>
          <p:cNvSpPr txBox="1">
            <a:spLocks/>
          </p:cNvSpPr>
          <p:nvPr/>
        </p:nvSpPr>
        <p:spPr>
          <a:xfrm>
            <a:off x="-458826" y="6223378"/>
            <a:ext cx="6051516" cy="617839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6000" kern="1200" baseline="0">
                <a:solidFill>
                  <a:schemeClr val="bg1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r>
              <a:rPr lang="nl-BE" sz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kelly.wittemans@kuleuven.be</a:t>
            </a:r>
          </a:p>
        </p:txBody>
      </p:sp>
    </p:spTree>
    <p:extLst>
      <p:ext uri="{BB962C8B-B14F-4D97-AF65-F5344CB8AC3E}">
        <p14:creationId xmlns:p14="http://schemas.microsoft.com/office/powerpoint/2010/main" val="21449006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>
            <a:extLst>
              <a:ext uri="{FF2B5EF4-FFF2-40B4-BE49-F238E27FC236}">
                <a16:creationId xmlns:a16="http://schemas.microsoft.com/office/drawing/2014/main" id="{1F0D87F4-7CED-37EB-43C4-3C9C688EA7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331" y="3233478"/>
            <a:ext cx="2676066" cy="1935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BDBA6657-6677-1023-4316-D18F509393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7753" y="3267649"/>
            <a:ext cx="2676066" cy="1935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220158D-D80A-06AD-6F8A-36C9A3A7BC6B}"/>
              </a:ext>
            </a:extLst>
          </p:cNvPr>
          <p:cNvSpPr txBox="1"/>
          <p:nvPr/>
        </p:nvSpPr>
        <p:spPr>
          <a:xfrm>
            <a:off x="4881599" y="2625393"/>
            <a:ext cx="2643798" cy="523220"/>
          </a:xfrm>
          <a:prstGeom prst="rect">
            <a:avLst/>
          </a:prstGeom>
          <a:solidFill>
            <a:srgbClr val="D0E6DA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nl-BE" sz="1400" dirty="0"/>
              <a:t>Tree </a:t>
            </a:r>
            <a:r>
              <a:rPr lang="nl-BE" sz="1400" dirty="0" err="1"/>
              <a:t>height</a:t>
            </a:r>
            <a:endParaRPr lang="nl-BE" sz="14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nl-BE" sz="1400" dirty="0" err="1"/>
              <a:t>Crown</a:t>
            </a:r>
            <a:r>
              <a:rPr lang="nl-BE" sz="1400" dirty="0"/>
              <a:t> area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E164DF9-1E26-E3E3-E775-0F3A305B5D9A}"/>
              </a:ext>
            </a:extLst>
          </p:cNvPr>
          <p:cNvSpPr txBox="1"/>
          <p:nvPr/>
        </p:nvSpPr>
        <p:spPr>
          <a:xfrm>
            <a:off x="8726377" y="2621084"/>
            <a:ext cx="2667441" cy="523220"/>
          </a:xfrm>
          <a:prstGeom prst="rect">
            <a:avLst/>
          </a:prstGeom>
          <a:solidFill>
            <a:srgbClr val="D0E6DA"/>
          </a:solidFill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nl-BE" sz="1400" dirty="0"/>
              <a:t>Diameter at </a:t>
            </a:r>
            <a:r>
              <a:rPr lang="nl-BE" sz="1400" dirty="0" err="1"/>
              <a:t>Breast</a:t>
            </a:r>
            <a:r>
              <a:rPr lang="nl-BE" sz="1400" dirty="0"/>
              <a:t> </a:t>
            </a:r>
            <a:r>
              <a:rPr lang="nl-BE" sz="1400" dirty="0" err="1"/>
              <a:t>Height</a:t>
            </a:r>
            <a:endParaRPr lang="nl-BE" sz="14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nl-BE" sz="1400" dirty="0" err="1"/>
              <a:t>Crown</a:t>
            </a:r>
            <a:r>
              <a:rPr lang="nl-BE" sz="1400" dirty="0"/>
              <a:t> Base </a:t>
            </a:r>
            <a:r>
              <a:rPr lang="nl-BE" sz="1400" dirty="0" err="1"/>
              <a:t>Height</a:t>
            </a:r>
            <a:endParaRPr lang="nl-BE" sz="1400" dirty="0"/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A3DA688B-7541-F374-BC15-E9249CC0A4B7}"/>
              </a:ext>
            </a:extLst>
          </p:cNvPr>
          <p:cNvSpPr/>
          <p:nvPr/>
        </p:nvSpPr>
        <p:spPr>
          <a:xfrm>
            <a:off x="4881597" y="2538753"/>
            <a:ext cx="2643799" cy="2724363"/>
          </a:xfrm>
          <a:prstGeom prst="rect">
            <a:avLst/>
          </a:prstGeom>
          <a:noFill/>
          <a:ln>
            <a:solidFill>
              <a:srgbClr val="82C8A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hthoek 21">
            <a:extLst>
              <a:ext uri="{FF2B5EF4-FFF2-40B4-BE49-F238E27FC236}">
                <a16:creationId xmlns:a16="http://schemas.microsoft.com/office/drawing/2014/main" id="{6EEF2F08-74A4-56C2-5EF9-3DFCF18FB16A}"/>
              </a:ext>
            </a:extLst>
          </p:cNvPr>
          <p:cNvSpPr/>
          <p:nvPr/>
        </p:nvSpPr>
        <p:spPr>
          <a:xfrm>
            <a:off x="8733886" y="2534444"/>
            <a:ext cx="2643799" cy="2724363"/>
          </a:xfrm>
          <a:prstGeom prst="rect">
            <a:avLst/>
          </a:prstGeom>
          <a:noFill/>
          <a:ln>
            <a:solidFill>
              <a:srgbClr val="82C8A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57C3CD1-7855-C663-8126-975C372A34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17</a:t>
            </a:fld>
            <a:endParaRPr lang="nl-NL"/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43608140-2D71-7D16-B90A-1BEBF9FC1D83}"/>
              </a:ext>
            </a:extLst>
          </p:cNvPr>
          <p:cNvSpPr txBox="1">
            <a:spLocks/>
          </p:cNvSpPr>
          <p:nvPr/>
        </p:nvSpPr>
        <p:spPr>
          <a:xfrm>
            <a:off x="576000" y="207036"/>
            <a:ext cx="11041200" cy="1152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 baseline="0">
                <a:solidFill>
                  <a:schemeClr val="tx2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r>
              <a:rPr lang="nl-BE" dirty="0"/>
              <a:t>Workflow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E5DE5B8-34D6-75C0-C5D0-7A0C758326ED}"/>
              </a:ext>
            </a:extLst>
          </p:cNvPr>
          <p:cNvSpPr txBox="1"/>
          <p:nvPr/>
        </p:nvSpPr>
        <p:spPr>
          <a:xfrm>
            <a:off x="2693566" y="1771049"/>
            <a:ext cx="24630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nl-NL"/>
            </a:defPPr>
            <a:lvl1pPr algn="ctr" defTabSz="457200">
              <a:defRPr sz="1400" i="1">
                <a:solidFill>
                  <a:prstClr val="black"/>
                </a:solidFill>
              </a:defRPr>
            </a:lvl1pPr>
          </a:lstStyle>
          <a:p>
            <a:r>
              <a:rPr lang="nl-BE" dirty="0"/>
              <a:t>Tree feature </a:t>
            </a:r>
          </a:p>
          <a:p>
            <a:r>
              <a:rPr lang="nl-BE" dirty="0" err="1"/>
              <a:t>extraction</a:t>
            </a:r>
            <a:endParaRPr lang="nl-BE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35F1A91-8FF6-6DB8-EB5A-009AF55C5B3F}"/>
              </a:ext>
            </a:extLst>
          </p:cNvPr>
          <p:cNvSpPr txBox="1"/>
          <p:nvPr/>
        </p:nvSpPr>
        <p:spPr>
          <a:xfrm>
            <a:off x="6464891" y="3982490"/>
            <a:ext cx="331336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nl-NL"/>
            </a:defPPr>
            <a:lvl1pPr algn="ctr" defTabSz="457200">
              <a:defRPr sz="1400" i="1">
                <a:solidFill>
                  <a:prstClr val="black"/>
                </a:solidFill>
              </a:defRPr>
            </a:lvl1pPr>
          </a:lstStyle>
          <a:p>
            <a:r>
              <a:rPr lang="nl-BE" dirty="0" err="1"/>
              <a:t>modelling</a:t>
            </a:r>
            <a:endParaRPr lang="nl-BE" dirty="0"/>
          </a:p>
        </p:txBody>
      </p:sp>
      <p:pic>
        <p:nvPicPr>
          <p:cNvPr id="37" name="Picture 6">
            <a:extLst>
              <a:ext uri="{FF2B5EF4-FFF2-40B4-BE49-F238E27FC236}">
                <a16:creationId xmlns:a16="http://schemas.microsoft.com/office/drawing/2014/main" id="{164985FB-EFCB-4F9E-4367-62A862A493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787" y="1799179"/>
            <a:ext cx="2376000" cy="1722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5FAB6AE-3253-EFE7-9834-B01E529848B8}"/>
              </a:ext>
            </a:extLst>
          </p:cNvPr>
          <p:cNvSpPr txBox="1"/>
          <p:nvPr/>
        </p:nvSpPr>
        <p:spPr>
          <a:xfrm>
            <a:off x="576000" y="3798884"/>
            <a:ext cx="2376000" cy="408623"/>
          </a:xfrm>
          <a:prstGeom prst="roundRect">
            <a:avLst/>
          </a:prstGeom>
          <a:ln w="19050">
            <a:solidFill>
              <a:srgbClr val="2A6247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solidFill>
                  <a:srgbClr val="2A6247"/>
                </a:solidFill>
                <a:cs typeface="Arial"/>
              </a:rPr>
              <a:t>LiDAR data </a:t>
            </a:r>
          </a:p>
        </p:txBody>
      </p:sp>
      <p:pic>
        <p:nvPicPr>
          <p:cNvPr id="6" name="Picture 6" descr="A picture containing indoor&#10;&#10;Description automatically generated">
            <a:extLst>
              <a:ext uri="{FF2B5EF4-FFF2-40B4-BE49-F238E27FC236}">
                <a16:creationId xmlns:a16="http://schemas.microsoft.com/office/drawing/2014/main" id="{39FEA780-4999-C7D4-601A-FA3C83086F1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0475"/>
          <a:stretch/>
        </p:blipFill>
        <p:spPr>
          <a:xfrm>
            <a:off x="576000" y="4303671"/>
            <a:ext cx="2339010" cy="172206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4966F9E-180B-3FD4-6A7E-BC1B8A0BE367}"/>
              </a:ext>
            </a:extLst>
          </p:cNvPr>
          <p:cNvSpPr txBox="1"/>
          <p:nvPr/>
        </p:nvSpPr>
        <p:spPr>
          <a:xfrm>
            <a:off x="576000" y="1291353"/>
            <a:ext cx="2376000" cy="408623"/>
          </a:xfrm>
          <a:prstGeom prst="roundRect">
            <a:avLst/>
          </a:prstGeom>
          <a:solidFill>
            <a:srgbClr val="46A88A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cs typeface="Arial"/>
              </a:rPr>
              <a:t>Tree outline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375AD0-FB08-E8B3-BF5E-FDBFE84915ED}"/>
              </a:ext>
            </a:extLst>
          </p:cNvPr>
          <p:cNvSpPr txBox="1"/>
          <p:nvPr/>
        </p:nvSpPr>
        <p:spPr>
          <a:xfrm>
            <a:off x="4846106" y="2216389"/>
            <a:ext cx="2711559" cy="408623"/>
          </a:xfrm>
          <a:prstGeom prst="roundRect">
            <a:avLst/>
          </a:prstGeom>
          <a:solidFill>
            <a:srgbClr val="46A88A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cs typeface="Arial"/>
              </a:rPr>
              <a:t>Vegetation metrics (1)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CD486DD-CB59-B7DE-72B1-AB8D4FCB7944}"/>
              </a:ext>
            </a:extLst>
          </p:cNvPr>
          <p:cNvSpPr txBox="1"/>
          <p:nvPr/>
        </p:nvSpPr>
        <p:spPr>
          <a:xfrm>
            <a:off x="8717753" y="2214987"/>
            <a:ext cx="2711559" cy="408623"/>
          </a:xfrm>
          <a:prstGeom prst="roundRect">
            <a:avLst/>
          </a:prstGeom>
          <a:solidFill>
            <a:srgbClr val="46A88A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cs typeface="Arial"/>
              </a:rPr>
              <a:t>Vegetation metrics (2)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8BB19B35-5EFD-CF62-E7FF-B242985A1D59}"/>
              </a:ext>
            </a:extLst>
          </p:cNvPr>
          <p:cNvSpPr/>
          <p:nvPr/>
        </p:nvSpPr>
        <p:spPr>
          <a:xfrm>
            <a:off x="3601078" y="2383293"/>
            <a:ext cx="648000" cy="467174"/>
          </a:xfrm>
          <a:prstGeom prst="rightArrow">
            <a:avLst/>
          </a:prstGeom>
          <a:noFill/>
          <a:ln w="38100">
            <a:solidFill>
              <a:srgbClr val="B2D6C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8E226718-6693-A578-5A9B-9570FEC7469C}"/>
              </a:ext>
            </a:extLst>
          </p:cNvPr>
          <p:cNvSpPr/>
          <p:nvPr/>
        </p:nvSpPr>
        <p:spPr>
          <a:xfrm>
            <a:off x="7829400" y="3416340"/>
            <a:ext cx="648000" cy="467174"/>
          </a:xfrm>
          <a:prstGeom prst="rightArrow">
            <a:avLst/>
          </a:prstGeom>
          <a:noFill/>
          <a:ln w="38100">
            <a:solidFill>
              <a:srgbClr val="B2D6C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7" name="Footer Placeholder 2">
            <a:extLst>
              <a:ext uri="{FF2B5EF4-FFF2-40B4-BE49-F238E27FC236}">
                <a16:creationId xmlns:a16="http://schemas.microsoft.com/office/drawing/2014/main" id="{96DA74D4-8ECB-4B82-91C5-335386510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Aft>
                <a:spcPts val="600"/>
              </a:spcAft>
            </a:pPr>
            <a:r>
              <a:rPr lang="en-US" sz="12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Division Forest, Nature and Landscape</a:t>
            </a:r>
          </a:p>
        </p:txBody>
      </p:sp>
      <p:sp>
        <p:nvSpPr>
          <p:cNvPr id="18" name="Slide Number Placeholder 3">
            <a:extLst>
              <a:ext uri="{FF2B5EF4-FFF2-40B4-BE49-F238E27FC236}">
                <a16:creationId xmlns:a16="http://schemas.microsoft.com/office/drawing/2014/main" id="{428B7A55-A65F-A348-2091-873B2959C976}"/>
              </a:ext>
            </a:extLst>
          </p:cNvPr>
          <p:cNvSpPr txBox="1">
            <a:spLocks/>
          </p:cNvSpPr>
          <p:nvPr/>
        </p:nvSpPr>
        <p:spPr>
          <a:xfrm>
            <a:off x="8090919" y="63785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000" kern="1200" baseline="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Aft>
                <a:spcPts val="600"/>
              </a:spcAft>
            </a:pPr>
            <a:fld id="{0A297500-7527-634B-90F4-69D0994C32B4}" type="slidenum">
              <a:rPr lang="en-US" sz="1200" smtClean="0">
                <a:solidFill>
                  <a:srgbClr val="FFFFFF"/>
                </a:solidFill>
                <a:latin typeface="+mn-lt"/>
              </a:rPr>
              <a:pPr algn="r">
                <a:spcAft>
                  <a:spcPts val="600"/>
                </a:spcAft>
              </a:pPr>
              <a:t>17</a:t>
            </a:fld>
            <a:endParaRPr lang="en-US" sz="120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19" name="Picture 4">
            <a:extLst>
              <a:ext uri="{FF2B5EF4-FFF2-40B4-BE49-F238E27FC236}">
                <a16:creationId xmlns:a16="http://schemas.microsoft.com/office/drawing/2014/main" id="{B8157580-CA5C-643D-527F-E601E57E3C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6" b="30369"/>
          <a:stretch/>
        </p:blipFill>
        <p:spPr bwMode="auto">
          <a:xfrm>
            <a:off x="3048" y="6219825"/>
            <a:ext cx="651715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A qr code with a few black squares&#10;&#10;Description automatically generated">
            <a:extLst>
              <a:ext uri="{FF2B5EF4-FFF2-40B4-BE49-F238E27FC236}">
                <a16:creationId xmlns:a16="http://schemas.microsoft.com/office/drawing/2014/main" id="{2776EC8E-3942-94F2-5708-EEC29A970F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9285" y="6231929"/>
            <a:ext cx="608335" cy="608335"/>
          </a:xfrm>
          <a:prstGeom prst="rect">
            <a:avLst/>
          </a:prstGeom>
        </p:spPr>
      </p:pic>
      <p:sp>
        <p:nvSpPr>
          <p:cNvPr id="8" name="Arrow: Right 13">
            <a:extLst>
              <a:ext uri="{FF2B5EF4-FFF2-40B4-BE49-F238E27FC236}">
                <a16:creationId xmlns:a16="http://schemas.microsoft.com/office/drawing/2014/main" id="{BBB8D840-B2DF-7DDA-2A5B-9CD11C414E82}"/>
              </a:ext>
            </a:extLst>
          </p:cNvPr>
          <p:cNvSpPr/>
          <p:nvPr/>
        </p:nvSpPr>
        <p:spPr>
          <a:xfrm>
            <a:off x="3601078" y="4703816"/>
            <a:ext cx="648000" cy="467174"/>
          </a:xfrm>
          <a:prstGeom prst="rightArrow">
            <a:avLst/>
          </a:prstGeom>
          <a:noFill/>
          <a:ln w="38100">
            <a:solidFill>
              <a:srgbClr val="B2D6C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B82CD357-43FB-E633-6763-47D4D01053BD}"/>
              </a:ext>
            </a:extLst>
          </p:cNvPr>
          <p:cNvSpPr txBox="1">
            <a:spLocks/>
          </p:cNvSpPr>
          <p:nvPr/>
        </p:nvSpPr>
        <p:spPr>
          <a:xfrm>
            <a:off x="-458826" y="6223378"/>
            <a:ext cx="6051516" cy="617839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6000" kern="1200" baseline="0">
                <a:solidFill>
                  <a:schemeClr val="bg1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r>
              <a:rPr lang="nl-BE" sz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kelly.wittemans@kuleuven.be</a:t>
            </a:r>
          </a:p>
        </p:txBody>
      </p:sp>
    </p:spTree>
    <p:extLst>
      <p:ext uri="{BB962C8B-B14F-4D97-AF65-F5344CB8AC3E}">
        <p14:creationId xmlns:p14="http://schemas.microsoft.com/office/powerpoint/2010/main" val="39273369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57C3CD1-7855-C663-8126-975C372A34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18</a:t>
            </a:fld>
            <a:endParaRPr lang="nl-NL"/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43608140-2D71-7D16-B90A-1BEBF9FC1D83}"/>
              </a:ext>
            </a:extLst>
          </p:cNvPr>
          <p:cNvSpPr txBox="1">
            <a:spLocks/>
          </p:cNvSpPr>
          <p:nvPr/>
        </p:nvSpPr>
        <p:spPr>
          <a:xfrm>
            <a:off x="576000" y="207036"/>
            <a:ext cx="11041200" cy="1152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 baseline="0">
                <a:solidFill>
                  <a:schemeClr val="tx2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r>
              <a:rPr lang="nl-BE" dirty="0"/>
              <a:t>Workflow</a:t>
            </a:r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8C8A7350-CF28-9624-8819-5D26A618F0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8307" y="2567969"/>
            <a:ext cx="2376000" cy="1722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EE63418-7AC2-B6D3-522A-8CE4C3A6BB6C}"/>
              </a:ext>
            </a:extLst>
          </p:cNvPr>
          <p:cNvSpPr txBox="1"/>
          <p:nvPr/>
        </p:nvSpPr>
        <p:spPr>
          <a:xfrm>
            <a:off x="2577520" y="2060143"/>
            <a:ext cx="2376000" cy="408623"/>
          </a:xfrm>
          <a:prstGeom prst="roundRect">
            <a:avLst/>
          </a:prstGeom>
          <a:solidFill>
            <a:srgbClr val="46A88A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cs typeface="Arial"/>
              </a:rPr>
              <a:t>Tree outline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8CD2967-868A-7CD5-AD2C-874322452B4C}"/>
              </a:ext>
            </a:extLst>
          </p:cNvPr>
          <p:cNvSpPr txBox="1"/>
          <p:nvPr/>
        </p:nvSpPr>
        <p:spPr>
          <a:xfrm>
            <a:off x="7200598" y="2060142"/>
            <a:ext cx="2376000" cy="408623"/>
          </a:xfrm>
          <a:prstGeom prst="roundRect">
            <a:avLst/>
          </a:prstGeom>
          <a:solidFill>
            <a:srgbClr val="2D6D59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cs typeface="Arial"/>
              </a:rPr>
              <a:t>Landscape metrics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" name="Picture 4" descr="PDF) Fiches Graphab Tutoriel">
            <a:extLst>
              <a:ext uri="{FF2B5EF4-FFF2-40B4-BE49-F238E27FC236}">
                <a16:creationId xmlns:a16="http://schemas.microsoft.com/office/drawing/2014/main" id="{CB3C5F06-4CF0-AC89-AE3D-58B4051E70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1" b="28964"/>
          <a:stretch/>
        </p:blipFill>
        <p:spPr bwMode="auto">
          <a:xfrm>
            <a:off x="7218315" y="2567969"/>
            <a:ext cx="2340565" cy="1722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F366AEC-898C-7E0A-1B1C-6E2F7458D1F8}"/>
              </a:ext>
            </a:extLst>
          </p:cNvPr>
          <p:cNvSpPr txBox="1"/>
          <p:nvPr/>
        </p:nvSpPr>
        <p:spPr>
          <a:xfrm>
            <a:off x="4854800" y="3839054"/>
            <a:ext cx="246302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nl-NL"/>
            </a:defPPr>
            <a:lvl1pPr algn="ctr" defTabSz="457200">
              <a:defRPr sz="1400" i="1">
                <a:solidFill>
                  <a:prstClr val="black"/>
                </a:solidFill>
              </a:defRPr>
            </a:lvl1pPr>
          </a:lstStyle>
          <a:p>
            <a:r>
              <a:rPr lang="nl-BE" dirty="0"/>
              <a:t>Connectivity analysis</a:t>
            </a: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9C92EE6C-6388-6C14-89C4-E7EB21E75D32}"/>
              </a:ext>
            </a:extLst>
          </p:cNvPr>
          <p:cNvSpPr/>
          <p:nvPr/>
        </p:nvSpPr>
        <p:spPr>
          <a:xfrm>
            <a:off x="5762309" y="3098776"/>
            <a:ext cx="648000" cy="468000"/>
          </a:xfrm>
          <a:prstGeom prst="rightArrow">
            <a:avLst/>
          </a:prstGeom>
          <a:noFill/>
          <a:ln w="38100">
            <a:solidFill>
              <a:srgbClr val="5AA87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ooter Placeholder 2">
            <a:extLst>
              <a:ext uri="{FF2B5EF4-FFF2-40B4-BE49-F238E27FC236}">
                <a16:creationId xmlns:a16="http://schemas.microsoft.com/office/drawing/2014/main" id="{86483ADA-3B8D-D55E-869D-24A0B18898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Aft>
                <a:spcPts val="600"/>
              </a:spcAft>
            </a:pPr>
            <a:r>
              <a:rPr lang="en-US" sz="12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Division Forest, Nature and Landscape</a:t>
            </a:r>
          </a:p>
        </p:txBody>
      </p:sp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AD7A2049-AD00-2652-9D18-8EE67B2FBCB1}"/>
              </a:ext>
            </a:extLst>
          </p:cNvPr>
          <p:cNvSpPr txBox="1">
            <a:spLocks/>
          </p:cNvSpPr>
          <p:nvPr/>
        </p:nvSpPr>
        <p:spPr>
          <a:xfrm>
            <a:off x="8090919" y="63785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000" kern="1200" baseline="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Aft>
                <a:spcPts val="600"/>
              </a:spcAft>
            </a:pPr>
            <a:fld id="{0A297500-7527-634B-90F4-69D0994C32B4}" type="slidenum">
              <a:rPr lang="en-US" sz="1200" smtClean="0">
                <a:solidFill>
                  <a:srgbClr val="FFFFFF"/>
                </a:solidFill>
                <a:latin typeface="+mn-lt"/>
              </a:rPr>
              <a:pPr algn="r">
                <a:spcAft>
                  <a:spcPts val="600"/>
                </a:spcAft>
              </a:pPr>
              <a:t>18</a:t>
            </a:fld>
            <a:endParaRPr lang="en-US" sz="120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20" name="Picture 4">
            <a:extLst>
              <a:ext uri="{FF2B5EF4-FFF2-40B4-BE49-F238E27FC236}">
                <a16:creationId xmlns:a16="http://schemas.microsoft.com/office/drawing/2014/main" id="{E1CE03F1-DB9C-C575-7661-15BCD165E7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6" b="30369"/>
          <a:stretch/>
        </p:blipFill>
        <p:spPr bwMode="auto">
          <a:xfrm>
            <a:off x="3048" y="6219825"/>
            <a:ext cx="651715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" descr="A qr code with a few black squares&#10;&#10;Description automatically generated">
            <a:extLst>
              <a:ext uri="{FF2B5EF4-FFF2-40B4-BE49-F238E27FC236}">
                <a16:creationId xmlns:a16="http://schemas.microsoft.com/office/drawing/2014/main" id="{EE7819E9-9CB1-0617-CF83-D09AA25CBD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9285" y="6231929"/>
            <a:ext cx="608335" cy="608335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C4EC268F-64BC-49CB-1A8D-0D96285B9DFA}"/>
              </a:ext>
            </a:extLst>
          </p:cNvPr>
          <p:cNvSpPr txBox="1">
            <a:spLocks/>
          </p:cNvSpPr>
          <p:nvPr/>
        </p:nvSpPr>
        <p:spPr>
          <a:xfrm>
            <a:off x="-458826" y="6223378"/>
            <a:ext cx="6051516" cy="617839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6000" kern="1200" baseline="0">
                <a:solidFill>
                  <a:schemeClr val="bg1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r>
              <a:rPr lang="nl-BE" sz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kelly.wittemans@kuleuven.be</a:t>
            </a:r>
          </a:p>
        </p:txBody>
      </p:sp>
    </p:spTree>
    <p:extLst>
      <p:ext uri="{BB962C8B-B14F-4D97-AF65-F5344CB8AC3E}">
        <p14:creationId xmlns:p14="http://schemas.microsoft.com/office/powerpoint/2010/main" val="18287701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1">
            <a:extLst>
              <a:ext uri="{FF2B5EF4-FFF2-40B4-BE49-F238E27FC236}">
                <a16:creationId xmlns:a16="http://schemas.microsoft.com/office/drawing/2014/main" id="{A43C856B-A9A7-8A86-1F92-EC9415300DAA}"/>
              </a:ext>
            </a:extLst>
          </p:cNvPr>
          <p:cNvSpPr txBox="1"/>
          <p:nvPr/>
        </p:nvSpPr>
        <p:spPr>
          <a:xfrm>
            <a:off x="8529247" y="3884401"/>
            <a:ext cx="2839793" cy="954107"/>
          </a:xfrm>
          <a:prstGeom prst="rect">
            <a:avLst/>
          </a:prstGeom>
          <a:solidFill>
            <a:srgbClr val="E4F4EC"/>
          </a:solidFill>
          <a:ln>
            <a:solidFill>
              <a:srgbClr val="2A6247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nl-BE" sz="1400" dirty="0"/>
              <a:t>Water </a:t>
            </a:r>
            <a:r>
              <a:rPr lang="nl-BE" sz="1400" dirty="0" err="1"/>
              <a:t>runoff</a:t>
            </a:r>
            <a:endParaRPr lang="nl-BE" sz="14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nl-BE" sz="1400" dirty="0"/>
              <a:t>Air </a:t>
            </a:r>
            <a:r>
              <a:rPr lang="nl-BE" sz="1400" dirty="0" err="1"/>
              <a:t>Pollution</a:t>
            </a:r>
            <a:endParaRPr lang="nl-BE" sz="14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nl-BE" sz="1400" dirty="0"/>
              <a:t>UV </a:t>
            </a:r>
            <a:r>
              <a:rPr lang="nl-BE" sz="1400" dirty="0" err="1"/>
              <a:t>effects</a:t>
            </a:r>
            <a:r>
              <a:rPr lang="nl-BE" sz="1400" dirty="0"/>
              <a:t> &amp; air </a:t>
            </a:r>
            <a:r>
              <a:rPr lang="nl-BE" sz="1400" dirty="0" err="1"/>
              <a:t>temperature</a:t>
            </a:r>
            <a:endParaRPr lang="nl-BE" sz="14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nl-BE" sz="1400" dirty="0"/>
              <a:t>Carbon stock &amp; </a:t>
            </a:r>
            <a:r>
              <a:rPr lang="nl-BE" sz="1400" dirty="0" err="1"/>
              <a:t>sequestration</a:t>
            </a:r>
            <a:endParaRPr lang="nl-BE" sz="1400" dirty="0"/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16731B04-D0D1-4E43-943A-B9CF1E6579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658" y="3538961"/>
            <a:ext cx="2657982" cy="2084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1">
            <a:extLst>
              <a:ext uri="{FF2B5EF4-FFF2-40B4-BE49-F238E27FC236}">
                <a16:creationId xmlns:a16="http://schemas.microsoft.com/office/drawing/2014/main" id="{2C142F47-851B-4E11-489C-FBBA6DB55D90}"/>
              </a:ext>
            </a:extLst>
          </p:cNvPr>
          <p:cNvSpPr txBox="1"/>
          <p:nvPr/>
        </p:nvSpPr>
        <p:spPr>
          <a:xfrm>
            <a:off x="604151" y="2484971"/>
            <a:ext cx="2839793" cy="954107"/>
          </a:xfrm>
          <a:prstGeom prst="rect">
            <a:avLst/>
          </a:prstGeom>
          <a:solidFill>
            <a:srgbClr val="D0E6DA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nl-BE" sz="1400" dirty="0"/>
              <a:t>Tree </a:t>
            </a:r>
            <a:r>
              <a:rPr lang="nl-BE" sz="1400" dirty="0" err="1"/>
              <a:t>height</a:t>
            </a:r>
            <a:endParaRPr lang="nl-BE" sz="14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nl-BE" sz="1400" dirty="0" err="1"/>
              <a:t>Crown</a:t>
            </a:r>
            <a:r>
              <a:rPr lang="nl-BE" sz="1400" dirty="0"/>
              <a:t> area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nl-BE" sz="1400" dirty="0"/>
              <a:t>Diameter at </a:t>
            </a:r>
            <a:r>
              <a:rPr lang="nl-BE" sz="1400" dirty="0" err="1"/>
              <a:t>Breast</a:t>
            </a:r>
            <a:r>
              <a:rPr lang="nl-BE" sz="1400" dirty="0"/>
              <a:t> </a:t>
            </a:r>
            <a:r>
              <a:rPr lang="nl-BE" sz="1400" dirty="0" err="1"/>
              <a:t>Height</a:t>
            </a:r>
            <a:endParaRPr lang="nl-BE" sz="14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nl-BE" sz="1400" dirty="0" err="1"/>
              <a:t>Crown</a:t>
            </a:r>
            <a:r>
              <a:rPr lang="nl-BE" sz="1400" dirty="0"/>
              <a:t> Base </a:t>
            </a:r>
            <a:r>
              <a:rPr lang="nl-BE" sz="1400" dirty="0" err="1"/>
              <a:t>Height</a:t>
            </a:r>
            <a:endParaRPr lang="nl-BE" sz="1400" dirty="0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622940C2-6CF0-7D26-DD4D-0B978DE9759A}"/>
              </a:ext>
            </a:extLst>
          </p:cNvPr>
          <p:cNvSpPr/>
          <p:nvPr/>
        </p:nvSpPr>
        <p:spPr>
          <a:xfrm>
            <a:off x="604149" y="2378011"/>
            <a:ext cx="2830107" cy="3339884"/>
          </a:xfrm>
          <a:prstGeom prst="rect">
            <a:avLst/>
          </a:prstGeom>
          <a:noFill/>
          <a:ln>
            <a:solidFill>
              <a:srgbClr val="82C8A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16D16D-E298-38B1-F63B-CF8CDACA6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19</a:t>
            </a:fld>
            <a:endParaRPr lang="nl-N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BEF1D8E-5BFB-0E54-93B2-F256674723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Workflow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8C8F6D9-2850-D9D1-754C-8B61DB107E0B}"/>
              </a:ext>
            </a:extLst>
          </p:cNvPr>
          <p:cNvSpPr txBox="1"/>
          <p:nvPr/>
        </p:nvSpPr>
        <p:spPr>
          <a:xfrm>
            <a:off x="575999" y="2101082"/>
            <a:ext cx="2898032" cy="408623"/>
          </a:xfrm>
          <a:prstGeom prst="roundRect">
            <a:avLst/>
          </a:prstGeom>
          <a:solidFill>
            <a:srgbClr val="46A88A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cs typeface="Arial"/>
              </a:rPr>
              <a:t>Vegetation metrics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397E0C4-1905-C9EF-B1DE-6F850734FE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790" t="-38000" r="58317" b="38000"/>
          <a:stretch/>
        </p:blipFill>
        <p:spPr>
          <a:xfrm>
            <a:off x="5271064" y="3017392"/>
            <a:ext cx="1409263" cy="182830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D44643E-5C88-BEEB-B2BA-0C58774C56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994" t="-38000" r="1790" b="38000"/>
          <a:stretch/>
        </p:blipFill>
        <p:spPr>
          <a:xfrm>
            <a:off x="5639323" y="4201610"/>
            <a:ext cx="1041958" cy="1064308"/>
          </a:xfrm>
          <a:prstGeom prst="rect">
            <a:avLst/>
          </a:prstGeom>
        </p:spPr>
      </p:pic>
      <p:sp>
        <p:nvSpPr>
          <p:cNvPr id="13" name="Arrow: Right 12">
            <a:extLst>
              <a:ext uri="{FF2B5EF4-FFF2-40B4-BE49-F238E27FC236}">
                <a16:creationId xmlns:a16="http://schemas.microsoft.com/office/drawing/2014/main" id="{70775171-F78B-E2DB-6ECE-AE6145F81A03}"/>
              </a:ext>
            </a:extLst>
          </p:cNvPr>
          <p:cNvSpPr/>
          <p:nvPr/>
        </p:nvSpPr>
        <p:spPr>
          <a:xfrm>
            <a:off x="4179589" y="3996200"/>
            <a:ext cx="648000" cy="467174"/>
          </a:xfrm>
          <a:prstGeom prst="rightArrow">
            <a:avLst/>
          </a:prstGeom>
          <a:noFill/>
          <a:ln w="38100">
            <a:solidFill>
              <a:srgbClr val="B2D6C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9018DBE5-4312-4185-FF67-2D16160FB529}"/>
              </a:ext>
            </a:extLst>
          </p:cNvPr>
          <p:cNvSpPr/>
          <p:nvPr/>
        </p:nvSpPr>
        <p:spPr>
          <a:xfrm>
            <a:off x="7270364" y="3995374"/>
            <a:ext cx="648000" cy="468000"/>
          </a:xfrm>
          <a:prstGeom prst="rightArrow">
            <a:avLst/>
          </a:prstGeom>
          <a:noFill/>
          <a:ln w="38100">
            <a:solidFill>
              <a:srgbClr val="5AA87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F8022B6-60B0-FA9D-382A-C2763D070772}"/>
              </a:ext>
            </a:extLst>
          </p:cNvPr>
          <p:cNvSpPr txBox="1"/>
          <p:nvPr/>
        </p:nvSpPr>
        <p:spPr>
          <a:xfrm>
            <a:off x="8508402" y="3504946"/>
            <a:ext cx="2896980" cy="408623"/>
          </a:xfrm>
          <a:prstGeom prst="roundRect">
            <a:avLst/>
          </a:prstGeom>
          <a:solidFill>
            <a:srgbClr val="2D6D59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457200"/>
            <a:r>
              <a:rPr lang="nl-BE" sz="1800" dirty="0" err="1">
                <a:solidFill>
                  <a:prstClr val="white"/>
                </a:solidFill>
              </a:rPr>
              <a:t>Climate</a:t>
            </a:r>
            <a:r>
              <a:rPr lang="nl-BE" sz="1800" dirty="0">
                <a:solidFill>
                  <a:prstClr val="white"/>
                </a:solidFill>
              </a:rPr>
              <a:t> services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AAE09D1-ECEB-8C66-3008-B5BCEE570D49}"/>
              </a:ext>
            </a:extLst>
          </p:cNvPr>
          <p:cNvSpPr txBox="1"/>
          <p:nvPr/>
        </p:nvSpPr>
        <p:spPr>
          <a:xfrm>
            <a:off x="4983206" y="2100919"/>
            <a:ext cx="2376000" cy="408623"/>
          </a:xfrm>
          <a:prstGeom prst="roundRect">
            <a:avLst/>
          </a:prstGeom>
          <a:ln w="19050">
            <a:solidFill>
              <a:srgbClr val="2A6247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solidFill>
                  <a:srgbClr val="2A6247"/>
                </a:solidFill>
                <a:cs typeface="Arial"/>
              </a:rPr>
              <a:t>Species information</a:t>
            </a:r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70BD927D-FC2A-7E1D-3149-3A3487E1D65B}"/>
              </a:ext>
            </a:extLst>
          </p:cNvPr>
          <p:cNvSpPr/>
          <p:nvPr/>
        </p:nvSpPr>
        <p:spPr>
          <a:xfrm rot="5400000">
            <a:off x="5822438" y="2853526"/>
            <a:ext cx="648000" cy="467174"/>
          </a:xfrm>
          <a:prstGeom prst="rightArrow">
            <a:avLst/>
          </a:prstGeom>
          <a:noFill/>
          <a:ln w="38100">
            <a:solidFill>
              <a:srgbClr val="B2D6C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26" name="Picture 25" descr="A clipboard with check marks&#10;&#10;Description automatically generated">
            <a:extLst>
              <a:ext uri="{FF2B5EF4-FFF2-40B4-BE49-F238E27FC236}">
                <a16:creationId xmlns:a16="http://schemas.microsoft.com/office/drawing/2014/main" id="{3C30A449-AF2D-AE9B-FA78-311F78D4A428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271064" y="1214940"/>
            <a:ext cx="732215" cy="732215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AF33038A-6307-7F14-B319-0FFDD2D237ED}"/>
              </a:ext>
            </a:extLst>
          </p:cNvPr>
          <p:cNvSpPr txBox="1"/>
          <p:nvPr/>
        </p:nvSpPr>
        <p:spPr>
          <a:xfrm>
            <a:off x="6506904" y="2747267"/>
            <a:ext cx="18688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nl-BE" sz="1400" i="1" dirty="0" err="1">
                <a:solidFill>
                  <a:prstClr val="black"/>
                </a:solidFill>
              </a:rPr>
              <a:t>Assign</a:t>
            </a:r>
            <a:r>
              <a:rPr lang="nl-BE" sz="1400" i="1" dirty="0">
                <a:solidFill>
                  <a:prstClr val="black"/>
                </a:solidFill>
              </a:rPr>
              <a:t> </a:t>
            </a:r>
            <a:r>
              <a:rPr lang="nl-BE" sz="1400" i="1" dirty="0" err="1">
                <a:solidFill>
                  <a:prstClr val="black"/>
                </a:solidFill>
              </a:rPr>
              <a:t>randomly</a:t>
            </a:r>
            <a:endParaRPr lang="nl-BE" sz="1400" i="1" dirty="0">
              <a:solidFill>
                <a:prstClr val="black"/>
              </a:solidFill>
            </a:endParaRPr>
          </a:p>
          <a:p>
            <a:pPr defTabSz="457200"/>
            <a:r>
              <a:rPr lang="nl-BE" sz="1400" i="1" dirty="0">
                <a:solidFill>
                  <a:prstClr val="black"/>
                </a:solidFill>
              </a:rPr>
              <a:t>3x </a:t>
            </a:r>
            <a:r>
              <a:rPr lang="nl-BE" sz="1400" i="1" dirty="0" err="1">
                <a:solidFill>
                  <a:prstClr val="black"/>
                </a:solidFill>
              </a:rPr>
              <a:t>repeat</a:t>
            </a:r>
            <a:endParaRPr lang="nl-BE" sz="1400" i="1" dirty="0">
              <a:solidFill>
                <a:prstClr val="black"/>
              </a:solidFill>
            </a:endParaRPr>
          </a:p>
        </p:txBody>
      </p:sp>
      <p:pic>
        <p:nvPicPr>
          <p:cNvPr id="28" name="Picture 27" descr="A blue cylinder with green lines connected to it&#10;&#10;Description automatically generated">
            <a:extLst>
              <a:ext uri="{FF2B5EF4-FFF2-40B4-BE49-F238E27FC236}">
                <a16:creationId xmlns:a16="http://schemas.microsoft.com/office/drawing/2014/main" id="{7E9C2949-C12A-0C1D-A57A-F706F753EE77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337534" y="1218206"/>
            <a:ext cx="732215" cy="732215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926CC37D-B7FF-F9E9-98F7-138C16D71A1E}"/>
              </a:ext>
            </a:extLst>
          </p:cNvPr>
          <p:cNvSpPr txBox="1"/>
          <p:nvPr/>
        </p:nvSpPr>
        <p:spPr>
          <a:xfrm>
            <a:off x="6344371" y="1900864"/>
            <a:ext cx="174654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700" dirty="0"/>
              <a:t>© </a:t>
            </a:r>
            <a:r>
              <a:rPr lang="nl-BE" sz="700" dirty="0" err="1"/>
              <a:t>Srip</a:t>
            </a:r>
            <a:endParaRPr lang="nl-BE" sz="7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1CA26D3-4DE3-0BCE-E175-1EBC217422AB}"/>
              </a:ext>
            </a:extLst>
          </p:cNvPr>
          <p:cNvSpPr txBox="1"/>
          <p:nvPr/>
        </p:nvSpPr>
        <p:spPr>
          <a:xfrm>
            <a:off x="5297133" y="1902405"/>
            <a:ext cx="174654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700" dirty="0"/>
              <a:t>© </a:t>
            </a:r>
            <a:r>
              <a:rPr lang="nl-BE" sz="700" dirty="0" err="1"/>
              <a:t>By</a:t>
            </a:r>
            <a:r>
              <a:rPr lang="nl-BE" sz="700" dirty="0"/>
              <a:t> </a:t>
            </a:r>
            <a:r>
              <a:rPr lang="nl-BE" sz="700" dirty="0" err="1"/>
              <a:t>Freepik</a:t>
            </a:r>
            <a:endParaRPr lang="nl-BE" sz="7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915A616-9E64-381B-10CF-E5071A1CA02D}"/>
              </a:ext>
            </a:extLst>
          </p:cNvPr>
          <p:cNvSpPr txBox="1"/>
          <p:nvPr/>
        </p:nvSpPr>
        <p:spPr>
          <a:xfrm>
            <a:off x="4918112" y="815863"/>
            <a:ext cx="14092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nl-BE" sz="1600" i="1" dirty="0">
                <a:solidFill>
                  <a:prstClr val="black"/>
                </a:solidFill>
              </a:rPr>
              <a:t>Survey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4DB8AB5-ADEF-09C7-5217-854F47A6EDCC}"/>
              </a:ext>
            </a:extLst>
          </p:cNvPr>
          <p:cNvSpPr txBox="1"/>
          <p:nvPr/>
        </p:nvSpPr>
        <p:spPr>
          <a:xfrm>
            <a:off x="5851436" y="826509"/>
            <a:ext cx="14092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nl-BE" sz="1600" i="1" dirty="0">
                <a:solidFill>
                  <a:prstClr val="black"/>
                </a:solidFill>
              </a:rPr>
              <a:t>Open data</a:t>
            </a:r>
          </a:p>
        </p:txBody>
      </p:sp>
      <p:sp>
        <p:nvSpPr>
          <p:cNvPr id="33" name="Footer Placeholder 2">
            <a:extLst>
              <a:ext uri="{FF2B5EF4-FFF2-40B4-BE49-F238E27FC236}">
                <a16:creationId xmlns:a16="http://schemas.microsoft.com/office/drawing/2014/main" id="{073E136F-8278-DF41-0720-88C32A1333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Aft>
                <a:spcPts val="600"/>
              </a:spcAft>
            </a:pPr>
            <a:r>
              <a:rPr lang="en-US" sz="12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Division Forest, Nature and Landscape</a:t>
            </a:r>
          </a:p>
        </p:txBody>
      </p:sp>
      <p:sp>
        <p:nvSpPr>
          <p:cNvPr id="34" name="Slide Number Placeholder 3">
            <a:extLst>
              <a:ext uri="{FF2B5EF4-FFF2-40B4-BE49-F238E27FC236}">
                <a16:creationId xmlns:a16="http://schemas.microsoft.com/office/drawing/2014/main" id="{FE86EBCF-7DAC-A6D5-C6A0-69B1C529EE8E}"/>
              </a:ext>
            </a:extLst>
          </p:cNvPr>
          <p:cNvSpPr txBox="1">
            <a:spLocks/>
          </p:cNvSpPr>
          <p:nvPr/>
        </p:nvSpPr>
        <p:spPr>
          <a:xfrm>
            <a:off x="8090919" y="63785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000" kern="1200" baseline="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Aft>
                <a:spcPts val="600"/>
              </a:spcAft>
            </a:pPr>
            <a:fld id="{0A297500-7527-634B-90F4-69D0994C32B4}" type="slidenum">
              <a:rPr lang="en-US" sz="1200" smtClean="0">
                <a:solidFill>
                  <a:srgbClr val="FFFFFF"/>
                </a:solidFill>
                <a:latin typeface="+mn-lt"/>
              </a:rPr>
              <a:pPr algn="r">
                <a:spcAft>
                  <a:spcPts val="600"/>
                </a:spcAft>
              </a:pPr>
              <a:t>19</a:t>
            </a:fld>
            <a:endParaRPr lang="en-US" sz="120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35" name="Picture 4">
            <a:extLst>
              <a:ext uri="{FF2B5EF4-FFF2-40B4-BE49-F238E27FC236}">
                <a16:creationId xmlns:a16="http://schemas.microsoft.com/office/drawing/2014/main" id="{9D5ADD66-84F4-B8C0-6097-9C6CEC2A91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6" b="30369"/>
          <a:stretch/>
        </p:blipFill>
        <p:spPr bwMode="auto">
          <a:xfrm>
            <a:off x="3048" y="6219825"/>
            <a:ext cx="651715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" descr="A qr code with a few black squares&#10;&#10;Description automatically generated">
            <a:extLst>
              <a:ext uri="{FF2B5EF4-FFF2-40B4-BE49-F238E27FC236}">
                <a16:creationId xmlns:a16="http://schemas.microsoft.com/office/drawing/2014/main" id="{16B67173-27B2-784F-0C7E-81B7CA4CD8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9285" y="6231929"/>
            <a:ext cx="608335" cy="608335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BACB4EF-AB0B-1465-FC5F-DDA91C0F9421}"/>
              </a:ext>
            </a:extLst>
          </p:cNvPr>
          <p:cNvSpPr txBox="1">
            <a:spLocks/>
          </p:cNvSpPr>
          <p:nvPr/>
        </p:nvSpPr>
        <p:spPr>
          <a:xfrm>
            <a:off x="-458826" y="6223378"/>
            <a:ext cx="6051516" cy="617839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6000" kern="1200" baseline="0">
                <a:solidFill>
                  <a:schemeClr val="bg1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r>
              <a:rPr lang="nl-BE" sz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kelly.wittemans@kuleuven.be</a:t>
            </a:r>
          </a:p>
        </p:txBody>
      </p:sp>
    </p:spTree>
    <p:extLst>
      <p:ext uri="{BB962C8B-B14F-4D97-AF65-F5344CB8AC3E}">
        <p14:creationId xmlns:p14="http://schemas.microsoft.com/office/powerpoint/2010/main" val="38023521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AD135A1-734B-7A53-DE87-65B221CAFA8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10046" r="4074"/>
          <a:stretch/>
        </p:blipFill>
        <p:spPr>
          <a:xfrm>
            <a:off x="1" y="0"/>
            <a:ext cx="12188952" cy="6219825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82C895-1191-3C66-C944-4A9B96007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Aft>
                <a:spcPts val="600"/>
              </a:spcAft>
            </a:pPr>
            <a:r>
              <a:rPr lang="en-US" sz="12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Division Forest, Nature and Landscape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1DC36F-4EE8-665F-78E5-A0EC6CAE40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90919" y="6378575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0A297500-7527-634B-90F4-69D0994C32B4}" type="slidenum">
              <a:rPr lang="en-US" sz="1200">
                <a:solidFill>
                  <a:srgbClr val="FFFFFF"/>
                </a:solidFill>
                <a:latin typeface="+mn-lt"/>
              </a:rPr>
              <a:pPr algn="r">
                <a:spcAft>
                  <a:spcPts val="600"/>
                </a:spcAft>
              </a:pPr>
              <a:t>2</a:t>
            </a:fld>
            <a:endParaRPr lang="en-US" sz="12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7" name="Flowchart: Connector 6">
            <a:extLst>
              <a:ext uri="{FF2B5EF4-FFF2-40B4-BE49-F238E27FC236}">
                <a16:creationId xmlns:a16="http://schemas.microsoft.com/office/drawing/2014/main" id="{FBCEA3A6-C95C-66DF-86FB-DE445B78E168}"/>
              </a:ext>
            </a:extLst>
          </p:cNvPr>
          <p:cNvSpPr/>
          <p:nvPr/>
        </p:nvSpPr>
        <p:spPr>
          <a:xfrm>
            <a:off x="2343912" y="1755783"/>
            <a:ext cx="1728000" cy="1728000"/>
          </a:xfrm>
          <a:prstGeom prst="flowChartConnector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8890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Flowchart: Connector 7">
            <a:extLst>
              <a:ext uri="{FF2B5EF4-FFF2-40B4-BE49-F238E27FC236}">
                <a16:creationId xmlns:a16="http://schemas.microsoft.com/office/drawing/2014/main" id="{6B8180FF-31E1-F17E-E09A-32602C617A72}"/>
              </a:ext>
            </a:extLst>
          </p:cNvPr>
          <p:cNvSpPr/>
          <p:nvPr/>
        </p:nvSpPr>
        <p:spPr>
          <a:xfrm>
            <a:off x="826011" y="4228917"/>
            <a:ext cx="1728000" cy="1728000"/>
          </a:xfrm>
          <a:prstGeom prst="flowChartConnector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8890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2" name="Flowchart: Connector 11">
            <a:extLst>
              <a:ext uri="{FF2B5EF4-FFF2-40B4-BE49-F238E27FC236}">
                <a16:creationId xmlns:a16="http://schemas.microsoft.com/office/drawing/2014/main" id="{98A65C39-946E-F305-3183-29F35992CFF0}"/>
              </a:ext>
            </a:extLst>
          </p:cNvPr>
          <p:cNvSpPr/>
          <p:nvPr/>
        </p:nvSpPr>
        <p:spPr>
          <a:xfrm>
            <a:off x="5039874" y="3851974"/>
            <a:ext cx="1728000" cy="1728000"/>
          </a:xfrm>
          <a:prstGeom prst="flowChartConnector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8890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3" name="Flowchart: Connector 12">
            <a:extLst>
              <a:ext uri="{FF2B5EF4-FFF2-40B4-BE49-F238E27FC236}">
                <a16:creationId xmlns:a16="http://schemas.microsoft.com/office/drawing/2014/main" id="{F5D201E9-37A9-B5C9-82E0-78ACEE621C54}"/>
              </a:ext>
            </a:extLst>
          </p:cNvPr>
          <p:cNvSpPr/>
          <p:nvPr/>
        </p:nvSpPr>
        <p:spPr>
          <a:xfrm>
            <a:off x="8615175" y="2976098"/>
            <a:ext cx="1728000" cy="1728000"/>
          </a:xfrm>
          <a:prstGeom prst="flowChartConnector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8890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14" name="Flowchart: Connector 13">
            <a:extLst>
              <a:ext uri="{FF2B5EF4-FFF2-40B4-BE49-F238E27FC236}">
                <a16:creationId xmlns:a16="http://schemas.microsoft.com/office/drawing/2014/main" id="{2D0D2D23-3861-5D5F-5C46-3C074334B3D6}"/>
              </a:ext>
            </a:extLst>
          </p:cNvPr>
          <p:cNvSpPr/>
          <p:nvPr/>
        </p:nvSpPr>
        <p:spPr>
          <a:xfrm>
            <a:off x="5957229" y="1185870"/>
            <a:ext cx="1728000" cy="1728000"/>
          </a:xfrm>
          <a:prstGeom prst="flowChartConnector">
            <a:avLst/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8890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30013CA-657E-93C3-DEEC-A6705316E2C6}"/>
              </a:ext>
            </a:extLst>
          </p:cNvPr>
          <p:cNvSpPr txBox="1"/>
          <p:nvPr/>
        </p:nvSpPr>
        <p:spPr>
          <a:xfrm>
            <a:off x="3048" y="334537"/>
            <a:ext cx="12190456" cy="584775"/>
          </a:xfrm>
          <a:prstGeom prst="rect">
            <a:avLst/>
          </a:prstGeom>
          <a:noFill/>
          <a:effectLst>
            <a:outerShdw blurRad="50800" dist="50800" dir="5400000" sx="200000" sy="200000" algn="ctr" rotWithShape="0">
              <a:srgbClr val="000000">
                <a:alpha val="43137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bg1"/>
                </a:solidFill>
                <a:effectLst>
                  <a:glow rad="63500">
                    <a:srgbClr val="000000">
                      <a:alpha val="40000"/>
                    </a:srgbClr>
                  </a:glow>
                  <a:outerShdw blurRad="38100" dist="38100" dir="2700000" algn="tl">
                    <a:srgbClr val="000000">
                      <a:alpha val="42745"/>
                    </a:srgbClr>
                  </a:outerShdw>
                </a:effectLst>
              </a:rPr>
              <a:t>Urbanisation</a:t>
            </a:r>
            <a:r>
              <a:rPr lang="nl-BE" sz="3200" b="1" dirty="0">
                <a:solidFill>
                  <a:schemeClr val="bg1"/>
                </a:solidFill>
                <a:effectLst>
                  <a:glow rad="63500">
                    <a:srgbClr val="000000">
                      <a:alpha val="40000"/>
                    </a:srgbClr>
                  </a:glow>
                  <a:outerShdw blurRad="38100" dist="38100" dir="2700000" algn="tl">
                    <a:srgbClr val="000000">
                      <a:alpha val="42745"/>
                    </a:srgbClr>
                  </a:outerShdw>
                </a:effectLst>
              </a:rPr>
              <a:t> </a:t>
            </a:r>
            <a:r>
              <a:rPr lang="nl-BE" sz="3200" b="1" dirty="0" err="1">
                <a:solidFill>
                  <a:schemeClr val="bg1"/>
                </a:solidFill>
                <a:effectLst>
                  <a:glow rad="63500">
                    <a:srgbClr val="000000">
                      <a:alpha val="40000"/>
                    </a:srgbClr>
                  </a:glow>
                  <a:outerShdw blurRad="38100" dist="38100" dir="2700000" algn="tl">
                    <a:srgbClr val="000000">
                      <a:alpha val="42745"/>
                    </a:srgbClr>
                  </a:outerShdw>
                </a:effectLst>
              </a:rPr>
              <a:t>challenges</a:t>
            </a:r>
            <a:r>
              <a:rPr lang="nl-BE" sz="3200" b="1" dirty="0">
                <a:solidFill>
                  <a:schemeClr val="bg1"/>
                </a:solidFill>
                <a:effectLst>
                  <a:glow rad="63500">
                    <a:srgbClr val="000000">
                      <a:alpha val="40000"/>
                    </a:srgbClr>
                  </a:glow>
                  <a:outerShdw blurRad="38100" dist="38100" dir="2700000" algn="tl">
                    <a:srgbClr val="000000">
                      <a:alpha val="42745"/>
                    </a:srgbClr>
                  </a:outerShdw>
                </a:effectLst>
              </a:rPr>
              <a:t> </a:t>
            </a:r>
            <a:r>
              <a:rPr lang="nl-BE" sz="3200" b="1" dirty="0" err="1">
                <a:solidFill>
                  <a:schemeClr val="bg1"/>
                </a:solidFill>
                <a:effectLst>
                  <a:glow rad="63500">
                    <a:srgbClr val="000000">
                      <a:alpha val="40000"/>
                    </a:srgbClr>
                  </a:glow>
                  <a:outerShdw blurRad="38100" dist="38100" dir="2700000" algn="tl">
                    <a:srgbClr val="000000">
                      <a:alpha val="42745"/>
                    </a:srgbClr>
                  </a:outerShdw>
                </a:effectLst>
              </a:rPr>
              <a:t>humans</a:t>
            </a:r>
            <a:r>
              <a:rPr lang="nl-BE" sz="3200" b="1" dirty="0">
                <a:solidFill>
                  <a:schemeClr val="bg1"/>
                </a:solidFill>
                <a:effectLst>
                  <a:glow rad="63500">
                    <a:srgbClr val="000000">
                      <a:alpha val="40000"/>
                    </a:srgbClr>
                  </a:glow>
                  <a:outerShdw blurRad="38100" dist="38100" dir="2700000" algn="tl">
                    <a:srgbClr val="000000">
                      <a:alpha val="42745"/>
                    </a:srgbClr>
                  </a:outerShdw>
                </a:effectLst>
              </a:rPr>
              <a:t>, </a:t>
            </a:r>
            <a:r>
              <a:rPr lang="nl-BE" sz="3200" b="1" dirty="0" err="1">
                <a:solidFill>
                  <a:schemeClr val="bg1"/>
                </a:solidFill>
                <a:effectLst>
                  <a:glow rad="63500">
                    <a:srgbClr val="000000">
                      <a:alpha val="40000"/>
                    </a:srgbClr>
                  </a:glow>
                  <a:outerShdw blurRad="38100" dist="38100" dir="2700000" algn="tl">
                    <a:srgbClr val="000000">
                      <a:alpha val="42745"/>
                    </a:srgbClr>
                  </a:outerShdw>
                </a:effectLst>
              </a:rPr>
              <a:t>animals</a:t>
            </a:r>
            <a:r>
              <a:rPr lang="nl-BE" sz="3200" b="1" dirty="0">
                <a:solidFill>
                  <a:schemeClr val="bg1"/>
                </a:solidFill>
                <a:effectLst>
                  <a:glow rad="63500">
                    <a:srgbClr val="000000">
                      <a:alpha val="40000"/>
                    </a:srgbClr>
                  </a:glow>
                  <a:outerShdw blurRad="38100" dist="38100" dir="2700000" algn="tl">
                    <a:srgbClr val="000000">
                      <a:alpha val="42745"/>
                    </a:srgbClr>
                  </a:outerShdw>
                </a:effectLst>
              </a:rPr>
              <a:t> </a:t>
            </a:r>
            <a:r>
              <a:rPr lang="nl-BE" sz="3200" b="1" dirty="0" err="1">
                <a:solidFill>
                  <a:schemeClr val="bg1"/>
                </a:solidFill>
                <a:effectLst>
                  <a:glow rad="63500">
                    <a:srgbClr val="000000">
                      <a:alpha val="40000"/>
                    </a:srgbClr>
                  </a:glow>
                  <a:outerShdw blurRad="38100" dist="38100" dir="2700000" algn="tl">
                    <a:srgbClr val="000000">
                      <a:alpha val="42745"/>
                    </a:srgbClr>
                  </a:outerShdw>
                </a:effectLst>
              </a:rPr>
              <a:t>and</a:t>
            </a:r>
            <a:r>
              <a:rPr lang="nl-BE" sz="3200" b="1" dirty="0">
                <a:solidFill>
                  <a:schemeClr val="bg1"/>
                </a:solidFill>
                <a:effectLst>
                  <a:glow rad="63500">
                    <a:srgbClr val="000000">
                      <a:alpha val="40000"/>
                    </a:srgbClr>
                  </a:glow>
                  <a:outerShdw blurRad="38100" dist="38100" dir="2700000" algn="tl">
                    <a:srgbClr val="000000">
                      <a:alpha val="42745"/>
                    </a:srgbClr>
                  </a:outerShdw>
                </a:effectLst>
              </a:rPr>
              <a:t> </a:t>
            </a:r>
            <a:r>
              <a:rPr lang="nl-BE" sz="3200" b="1" dirty="0" err="1">
                <a:solidFill>
                  <a:schemeClr val="bg1"/>
                </a:solidFill>
                <a:effectLst>
                  <a:glow rad="63500">
                    <a:srgbClr val="000000">
                      <a:alpha val="40000"/>
                    </a:srgbClr>
                  </a:glow>
                  <a:outerShdw blurRad="38100" dist="38100" dir="2700000" algn="tl">
                    <a:srgbClr val="000000">
                      <a:alpha val="42745"/>
                    </a:srgbClr>
                  </a:outerShdw>
                </a:effectLst>
              </a:rPr>
              <a:t>ecosystems</a:t>
            </a:r>
            <a:endParaRPr lang="nl-BE" sz="3200" b="1" dirty="0">
              <a:solidFill>
                <a:schemeClr val="bg1"/>
              </a:solidFill>
              <a:effectLst>
                <a:glow rad="63500">
                  <a:srgbClr val="000000">
                    <a:alpha val="40000"/>
                  </a:srgbClr>
                </a:glow>
                <a:outerShdw blurRad="38100" dist="38100" dir="2700000" algn="tl">
                  <a:srgbClr val="000000">
                    <a:alpha val="42745"/>
                  </a:srgbClr>
                </a:outerShdw>
              </a:effectLst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2607E73-588C-6E24-F486-69CCA16A819B}"/>
              </a:ext>
            </a:extLst>
          </p:cNvPr>
          <p:cNvSpPr txBox="1"/>
          <p:nvPr/>
        </p:nvSpPr>
        <p:spPr>
          <a:xfrm>
            <a:off x="9894764" y="5988993"/>
            <a:ext cx="22987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© KU Leuven Pinterest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8FE9AC3-805F-8EF7-B8BA-9EF8CC5DB333}"/>
              </a:ext>
            </a:extLst>
          </p:cNvPr>
          <p:cNvSpPr/>
          <p:nvPr/>
        </p:nvSpPr>
        <p:spPr>
          <a:xfrm>
            <a:off x="2190611" y="1846580"/>
            <a:ext cx="1953763" cy="164831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/>
            </a:prstTxWarp>
            <a:spAutoFit/>
          </a:bodyPr>
          <a:lstStyle/>
          <a:p>
            <a:pPr algn="ctr"/>
            <a:r>
              <a:rPr kumimoji="0" lang="nl-NL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© </a:t>
            </a:r>
            <a:r>
              <a:rPr kumimoji="0" lang="nl-NL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hsb</a:t>
            </a:r>
            <a:endParaRPr kumimoji="0" lang="nl-NL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178C7EA-880C-F913-D9A0-CC5B24417214}"/>
              </a:ext>
            </a:extLst>
          </p:cNvPr>
          <p:cNvSpPr/>
          <p:nvPr/>
        </p:nvSpPr>
        <p:spPr>
          <a:xfrm rot="3858541">
            <a:off x="631980" y="3924564"/>
            <a:ext cx="2032793" cy="2037307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>
                <a:gd name="adj" fmla="val 339983"/>
              </a:avLst>
            </a:prstTxWarp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© </a:t>
            </a:r>
            <a:r>
              <a:rPr kumimoji="0" lang="nl-NL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Vertommen</a:t>
            </a:r>
            <a:endParaRPr kumimoji="0" lang="nl-NL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AE68471-ED78-A4A5-2FEB-E2DFE30B4DD1}"/>
              </a:ext>
            </a:extLst>
          </p:cNvPr>
          <p:cNvSpPr/>
          <p:nvPr/>
        </p:nvSpPr>
        <p:spPr>
          <a:xfrm rot="3847987">
            <a:off x="4736405" y="3291591"/>
            <a:ext cx="2285344" cy="230777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/>
            </a:prstTxWarp>
            <a:spAutoFit/>
          </a:bodyPr>
          <a:lstStyle/>
          <a:p>
            <a:pPr algn="r">
              <a:defRPr/>
            </a:pPr>
            <a:r>
              <a:rPr kumimoji="0" lang="nl-NL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© </a:t>
            </a:r>
            <a:r>
              <a:rPr lang="nl-BE" sz="800" b="0" i="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Joris van Gennip</a:t>
            </a:r>
            <a:endParaRPr kumimoji="0" lang="nl-NL" sz="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E8D47A1-5E5A-8B0A-2A24-C41D57334262}"/>
              </a:ext>
            </a:extLst>
          </p:cNvPr>
          <p:cNvSpPr/>
          <p:nvPr/>
        </p:nvSpPr>
        <p:spPr>
          <a:xfrm rot="4617221">
            <a:off x="5745125" y="996575"/>
            <a:ext cx="2012410" cy="186222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/>
            </a:prstTxWarp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© </a:t>
            </a:r>
            <a:r>
              <a:rPr lang="nl-BE" sz="800" b="0" i="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iStock</a:t>
            </a:r>
            <a:endParaRPr kumimoji="0" lang="nl-NL" sz="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FA4E00E-EA20-2C9C-D311-E1730D339E26}"/>
              </a:ext>
            </a:extLst>
          </p:cNvPr>
          <p:cNvSpPr/>
          <p:nvPr/>
        </p:nvSpPr>
        <p:spPr>
          <a:xfrm rot="5400000">
            <a:off x="8563853" y="2888862"/>
            <a:ext cx="1846091" cy="182371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>
                <a:gd name="adj" fmla="val 20838297"/>
              </a:avLst>
            </a:prstTxWarp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© </a:t>
            </a:r>
            <a:r>
              <a:rPr kumimoji="0" lang="nl-BE" sz="8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123RF</a:t>
            </a:r>
            <a:endParaRPr kumimoji="0" lang="nl-NL" sz="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295587E3-D4FD-E530-C247-E38D0FB996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6" b="30369"/>
          <a:stretch/>
        </p:blipFill>
        <p:spPr bwMode="auto">
          <a:xfrm>
            <a:off x="3048" y="6219825"/>
            <a:ext cx="651715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A qr code with a few black squares&#10;&#10;Description automatically generated">
            <a:extLst>
              <a:ext uri="{FF2B5EF4-FFF2-40B4-BE49-F238E27FC236}">
                <a16:creationId xmlns:a16="http://schemas.microsoft.com/office/drawing/2014/main" id="{2681A1C6-F440-0539-0FAC-B92F95B08AE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69285" y="6231929"/>
            <a:ext cx="608335" cy="608335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8AD76C58-8568-E262-90F8-79F2B15ED20D}"/>
              </a:ext>
            </a:extLst>
          </p:cNvPr>
          <p:cNvSpPr txBox="1">
            <a:spLocks/>
          </p:cNvSpPr>
          <p:nvPr/>
        </p:nvSpPr>
        <p:spPr>
          <a:xfrm>
            <a:off x="-458826" y="6223378"/>
            <a:ext cx="6051516" cy="617839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6000" kern="1200" baseline="0">
                <a:solidFill>
                  <a:schemeClr val="bg1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r>
              <a:rPr lang="nl-BE" sz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kelly.wittemans@kuleuven.be</a:t>
            </a:r>
          </a:p>
        </p:txBody>
      </p:sp>
    </p:spTree>
    <p:extLst>
      <p:ext uri="{BB962C8B-B14F-4D97-AF65-F5344CB8AC3E}">
        <p14:creationId xmlns:p14="http://schemas.microsoft.com/office/powerpoint/2010/main" val="42061051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2F4405-0DA6-C8CE-13FE-55EF84716B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20</a:t>
            </a:fld>
            <a:endParaRPr lang="nl-N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F70DF59-9C0A-955A-F1DD-5F081DE781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Workflow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E8091FF-CE4C-AD2C-9BFA-C63702E6149C}"/>
              </a:ext>
            </a:extLst>
          </p:cNvPr>
          <p:cNvSpPr txBox="1"/>
          <p:nvPr/>
        </p:nvSpPr>
        <p:spPr>
          <a:xfrm>
            <a:off x="2702142" y="2273111"/>
            <a:ext cx="2376000" cy="408623"/>
          </a:xfrm>
          <a:prstGeom prst="roundRect">
            <a:avLst/>
          </a:prstGeom>
          <a:solidFill>
            <a:srgbClr val="2D6D59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457200"/>
            <a:r>
              <a:rPr lang="nl-BE" sz="1800" dirty="0">
                <a:solidFill>
                  <a:prstClr val="white"/>
                </a:solidFill>
              </a:rPr>
              <a:t>Carbon stock</a:t>
            </a:r>
          </a:p>
        </p:txBody>
      </p:sp>
      <p:sp>
        <p:nvSpPr>
          <p:cNvPr id="7" name="Flowchart: Connector 6">
            <a:extLst>
              <a:ext uri="{FF2B5EF4-FFF2-40B4-BE49-F238E27FC236}">
                <a16:creationId xmlns:a16="http://schemas.microsoft.com/office/drawing/2014/main" id="{DD9A698A-0759-745A-5B61-B7E803AB057A}"/>
              </a:ext>
            </a:extLst>
          </p:cNvPr>
          <p:cNvSpPr/>
          <p:nvPr/>
        </p:nvSpPr>
        <p:spPr>
          <a:xfrm>
            <a:off x="7796239" y="2996657"/>
            <a:ext cx="1286682" cy="1152000"/>
          </a:xfrm>
          <a:prstGeom prst="flowChartConnector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8" name="Picture 2" descr="House - Free real estate icons">
            <a:extLst>
              <a:ext uri="{FF2B5EF4-FFF2-40B4-BE49-F238E27FC236}">
                <a16:creationId xmlns:a16="http://schemas.microsoft.com/office/drawing/2014/main" id="{B4B6C495-3D95-1A35-83C4-CFB6B59CD9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6173" y="3141227"/>
            <a:ext cx="626814" cy="626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Tree - Free nature icons">
            <a:extLst>
              <a:ext uri="{FF2B5EF4-FFF2-40B4-BE49-F238E27FC236}">
                <a16:creationId xmlns:a16="http://schemas.microsoft.com/office/drawing/2014/main" id="{13389FF0-551E-34BA-4729-D8EC30EF72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2606" y="3060657"/>
            <a:ext cx="4572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Tree - Free nature icons">
            <a:extLst>
              <a:ext uri="{FF2B5EF4-FFF2-40B4-BE49-F238E27FC236}">
                <a16:creationId xmlns:a16="http://schemas.microsoft.com/office/drawing/2014/main" id="{D1D94C88-77CD-4C35-09C0-A3024BA166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7625" y="3224644"/>
            <a:ext cx="4572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Tree - Free nature icons">
            <a:extLst>
              <a:ext uri="{FF2B5EF4-FFF2-40B4-BE49-F238E27FC236}">
                <a16:creationId xmlns:a16="http://schemas.microsoft.com/office/drawing/2014/main" id="{C44DA2E3-F132-017E-8A93-D80A46525A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2950" y="3658743"/>
            <a:ext cx="4572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Tree - Free nature icons">
            <a:extLst>
              <a:ext uri="{FF2B5EF4-FFF2-40B4-BE49-F238E27FC236}">
                <a16:creationId xmlns:a16="http://schemas.microsoft.com/office/drawing/2014/main" id="{6CA6C267-866C-D75D-B2B8-F8F07579E8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9108" y="4128706"/>
            <a:ext cx="4572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Arrow: Right 12">
            <a:extLst>
              <a:ext uri="{FF2B5EF4-FFF2-40B4-BE49-F238E27FC236}">
                <a16:creationId xmlns:a16="http://schemas.microsoft.com/office/drawing/2014/main" id="{C863A78F-5C10-083C-0682-406D66C49E3B}"/>
              </a:ext>
            </a:extLst>
          </p:cNvPr>
          <p:cNvSpPr/>
          <p:nvPr/>
        </p:nvSpPr>
        <p:spPr>
          <a:xfrm>
            <a:off x="5859275" y="3352046"/>
            <a:ext cx="648000" cy="468000"/>
          </a:xfrm>
          <a:prstGeom prst="rightArrow">
            <a:avLst/>
          </a:prstGeom>
          <a:noFill/>
          <a:ln w="28575">
            <a:solidFill>
              <a:srgbClr val="5AA87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1C81020-E526-1D0A-3561-C2CE4E8282E1}"/>
              </a:ext>
            </a:extLst>
          </p:cNvPr>
          <p:cNvSpPr txBox="1"/>
          <p:nvPr/>
        </p:nvSpPr>
        <p:spPr>
          <a:xfrm>
            <a:off x="4504560" y="3922056"/>
            <a:ext cx="335742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00"/>
            <a:r>
              <a:rPr lang="nl-BE" sz="1400" i="1" dirty="0">
                <a:solidFill>
                  <a:prstClr val="black"/>
                </a:solidFill>
              </a:rPr>
              <a:t>Buffering 30m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3BFD360-E3D8-2CE5-D5A2-182E900A440F}"/>
              </a:ext>
            </a:extLst>
          </p:cNvPr>
          <p:cNvSpPr txBox="1"/>
          <p:nvPr/>
        </p:nvSpPr>
        <p:spPr>
          <a:xfrm>
            <a:off x="7198308" y="2273111"/>
            <a:ext cx="2376000" cy="408623"/>
          </a:xfrm>
          <a:prstGeom prst="roundRect">
            <a:avLst/>
          </a:prstGeom>
          <a:solidFill>
            <a:srgbClr val="2D6D59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nl-NL"/>
            </a:defPPr>
            <a:lvl1pPr algn="ctr" defTabSz="457200">
              <a:defRPr>
                <a:solidFill>
                  <a:prstClr val="white"/>
                </a:solidFill>
              </a:defRPr>
            </a:lvl1pPr>
          </a:lstStyle>
          <a:p>
            <a:r>
              <a:rPr lang="nl-BE" dirty="0" err="1"/>
              <a:t>Visible</a:t>
            </a:r>
            <a:r>
              <a:rPr lang="nl-BE" dirty="0"/>
              <a:t> tree volume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F92E6EB-8F7E-2FA2-6592-419B6DA1477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790" t="-38000" r="58317" b="38000"/>
          <a:stretch/>
        </p:blipFill>
        <p:spPr>
          <a:xfrm>
            <a:off x="3000904" y="2307957"/>
            <a:ext cx="1409263" cy="182830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1A188E3-23EB-C7C3-1326-2BF27A39E67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2994" t="-38000" r="1790" b="38000"/>
          <a:stretch/>
        </p:blipFill>
        <p:spPr>
          <a:xfrm>
            <a:off x="3369163" y="3513809"/>
            <a:ext cx="1041958" cy="1064308"/>
          </a:xfrm>
          <a:prstGeom prst="rect">
            <a:avLst/>
          </a:prstGeom>
        </p:spPr>
      </p:pic>
      <p:sp>
        <p:nvSpPr>
          <p:cNvPr id="21" name="Footer Placeholder 2">
            <a:extLst>
              <a:ext uri="{FF2B5EF4-FFF2-40B4-BE49-F238E27FC236}">
                <a16:creationId xmlns:a16="http://schemas.microsoft.com/office/drawing/2014/main" id="{FD1A92B6-74A5-F6BB-1262-C68AD3E136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Aft>
                <a:spcPts val="600"/>
              </a:spcAft>
            </a:pPr>
            <a:r>
              <a:rPr lang="en-US" sz="12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Division Forest, Nature and Landscape</a:t>
            </a:r>
          </a:p>
        </p:txBody>
      </p:sp>
      <p:sp>
        <p:nvSpPr>
          <p:cNvPr id="22" name="Slide Number Placeholder 3">
            <a:extLst>
              <a:ext uri="{FF2B5EF4-FFF2-40B4-BE49-F238E27FC236}">
                <a16:creationId xmlns:a16="http://schemas.microsoft.com/office/drawing/2014/main" id="{4B4E32C6-7B26-7CBA-E44E-BEBA44CB4FD9}"/>
              </a:ext>
            </a:extLst>
          </p:cNvPr>
          <p:cNvSpPr txBox="1">
            <a:spLocks/>
          </p:cNvSpPr>
          <p:nvPr/>
        </p:nvSpPr>
        <p:spPr>
          <a:xfrm>
            <a:off x="8090919" y="63785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000" kern="1200" baseline="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Aft>
                <a:spcPts val="600"/>
              </a:spcAft>
            </a:pPr>
            <a:fld id="{0A297500-7527-634B-90F4-69D0994C32B4}" type="slidenum">
              <a:rPr lang="en-US" sz="1200" smtClean="0">
                <a:solidFill>
                  <a:srgbClr val="FFFFFF"/>
                </a:solidFill>
                <a:latin typeface="+mn-lt"/>
              </a:rPr>
              <a:pPr algn="r">
                <a:spcAft>
                  <a:spcPts val="600"/>
                </a:spcAft>
              </a:pPr>
              <a:t>20</a:t>
            </a:fld>
            <a:endParaRPr lang="en-US" sz="120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23" name="Picture 4">
            <a:extLst>
              <a:ext uri="{FF2B5EF4-FFF2-40B4-BE49-F238E27FC236}">
                <a16:creationId xmlns:a16="http://schemas.microsoft.com/office/drawing/2014/main" id="{8A40A06E-D88D-3B29-D88E-A3269C3C61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6" b="30369"/>
          <a:stretch/>
        </p:blipFill>
        <p:spPr bwMode="auto">
          <a:xfrm>
            <a:off x="3048" y="6219825"/>
            <a:ext cx="651715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" descr="A qr code with a few black squares&#10;&#10;Description automatically generated">
            <a:extLst>
              <a:ext uri="{FF2B5EF4-FFF2-40B4-BE49-F238E27FC236}">
                <a16:creationId xmlns:a16="http://schemas.microsoft.com/office/drawing/2014/main" id="{79F75009-1CF2-122C-1224-11D9EEC769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9285" y="6231929"/>
            <a:ext cx="608335" cy="608335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0BBC6B3-EA40-EC61-4574-DF9D2F5413A8}"/>
              </a:ext>
            </a:extLst>
          </p:cNvPr>
          <p:cNvSpPr txBox="1">
            <a:spLocks/>
          </p:cNvSpPr>
          <p:nvPr/>
        </p:nvSpPr>
        <p:spPr>
          <a:xfrm>
            <a:off x="-458826" y="6223378"/>
            <a:ext cx="6051516" cy="617839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6000" kern="1200" baseline="0">
                <a:solidFill>
                  <a:schemeClr val="bg1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r>
              <a:rPr lang="nl-BE" sz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kelly.wittemans@kuleuven.be</a:t>
            </a:r>
          </a:p>
        </p:txBody>
      </p:sp>
    </p:spTree>
    <p:extLst>
      <p:ext uri="{BB962C8B-B14F-4D97-AF65-F5344CB8AC3E}">
        <p14:creationId xmlns:p14="http://schemas.microsoft.com/office/powerpoint/2010/main" val="18980383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hthoek 28">
            <a:extLst>
              <a:ext uri="{FF2B5EF4-FFF2-40B4-BE49-F238E27FC236}">
                <a16:creationId xmlns:a16="http://schemas.microsoft.com/office/drawing/2014/main" id="{AE2B56CB-2DC3-726E-72B3-DD40E8E5EE48}"/>
              </a:ext>
            </a:extLst>
          </p:cNvPr>
          <p:cNvSpPr/>
          <p:nvPr/>
        </p:nvSpPr>
        <p:spPr>
          <a:xfrm>
            <a:off x="709793" y="3415986"/>
            <a:ext cx="10877304" cy="865049"/>
          </a:xfrm>
          <a:prstGeom prst="rect">
            <a:avLst/>
          </a:prstGeom>
          <a:solidFill>
            <a:srgbClr val="B2D6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Rectangle 15">
            <a:extLst>
              <a:ext uri="{FF2B5EF4-FFF2-40B4-BE49-F238E27FC236}">
                <a16:creationId xmlns:a16="http://schemas.microsoft.com/office/drawing/2014/main" id="{B363AE2F-797E-7441-1B8E-A7698CA44D2B}"/>
              </a:ext>
            </a:extLst>
          </p:cNvPr>
          <p:cNvSpPr/>
          <p:nvPr/>
        </p:nvSpPr>
        <p:spPr>
          <a:xfrm>
            <a:off x="9516983" y="2718962"/>
            <a:ext cx="2070114" cy="3421472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43" name="TextBox 23">
            <a:extLst>
              <a:ext uri="{FF2B5EF4-FFF2-40B4-BE49-F238E27FC236}">
                <a16:creationId xmlns:a16="http://schemas.microsoft.com/office/drawing/2014/main" id="{6A365D89-6A8C-B012-9B71-45318EB779C7}"/>
              </a:ext>
            </a:extLst>
          </p:cNvPr>
          <p:cNvSpPr txBox="1"/>
          <p:nvPr/>
        </p:nvSpPr>
        <p:spPr>
          <a:xfrm>
            <a:off x="9770984" y="5400537"/>
            <a:ext cx="1816114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600" dirty="0"/>
              <a:t>11,730 trees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600" dirty="0"/>
              <a:t>4.2 ton/tree</a:t>
            </a:r>
          </a:p>
        </p:txBody>
      </p:sp>
      <p:sp>
        <p:nvSpPr>
          <p:cNvPr id="44" name="TextBox 24">
            <a:extLst>
              <a:ext uri="{FF2B5EF4-FFF2-40B4-BE49-F238E27FC236}">
                <a16:creationId xmlns:a16="http://schemas.microsoft.com/office/drawing/2014/main" id="{0A87DB2E-2B72-5AC7-1C7F-9A306700F5FA}"/>
              </a:ext>
            </a:extLst>
          </p:cNvPr>
          <p:cNvSpPr txBox="1"/>
          <p:nvPr/>
        </p:nvSpPr>
        <p:spPr>
          <a:xfrm>
            <a:off x="9791304" y="4535477"/>
            <a:ext cx="1795793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600" dirty="0"/>
              <a:t>2,417 trees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600" dirty="0"/>
              <a:t>2.6 ton/tree</a:t>
            </a:r>
          </a:p>
        </p:txBody>
      </p:sp>
      <p:sp>
        <p:nvSpPr>
          <p:cNvPr id="45" name="TextBox 14">
            <a:extLst>
              <a:ext uri="{FF2B5EF4-FFF2-40B4-BE49-F238E27FC236}">
                <a16:creationId xmlns:a16="http://schemas.microsoft.com/office/drawing/2014/main" id="{CFD108D7-1C4E-F24D-0C9B-65E49C1A884F}"/>
              </a:ext>
            </a:extLst>
          </p:cNvPr>
          <p:cNvSpPr txBox="1"/>
          <p:nvPr/>
        </p:nvSpPr>
        <p:spPr>
          <a:xfrm>
            <a:off x="9802230" y="3469365"/>
            <a:ext cx="17747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NL"/>
            </a:defPPr>
            <a:lvl1pPr marL="285750" indent="-285750">
              <a:buFont typeface="Arial" panose="020B0604020202020204" pitchFamily="34" charset="0"/>
              <a:buChar char="•"/>
              <a:defRPr sz="1600"/>
            </a:lvl1pPr>
          </a:lstStyle>
          <a:p>
            <a:r>
              <a:rPr lang="nl-BE" dirty="0"/>
              <a:t>544.5 ha </a:t>
            </a:r>
          </a:p>
          <a:p>
            <a:r>
              <a:rPr lang="nl-BE" dirty="0"/>
              <a:t>13,192 trees</a:t>
            </a:r>
          </a:p>
          <a:p>
            <a:r>
              <a:rPr lang="nl-BE" dirty="0"/>
              <a:t>2.6 ton/tree</a:t>
            </a:r>
          </a:p>
        </p:txBody>
      </p:sp>
      <p:sp>
        <p:nvSpPr>
          <p:cNvPr id="38" name="Rectangle 15">
            <a:extLst>
              <a:ext uri="{FF2B5EF4-FFF2-40B4-BE49-F238E27FC236}">
                <a16:creationId xmlns:a16="http://schemas.microsoft.com/office/drawing/2014/main" id="{F34AD039-140A-1B73-8DA8-E6ACF30B9F66}"/>
              </a:ext>
            </a:extLst>
          </p:cNvPr>
          <p:cNvSpPr/>
          <p:nvPr/>
        </p:nvSpPr>
        <p:spPr>
          <a:xfrm>
            <a:off x="7315513" y="2706562"/>
            <a:ext cx="2070114" cy="3421472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39" name="TextBox 23">
            <a:extLst>
              <a:ext uri="{FF2B5EF4-FFF2-40B4-BE49-F238E27FC236}">
                <a16:creationId xmlns:a16="http://schemas.microsoft.com/office/drawing/2014/main" id="{001D9588-E9E6-DBE3-4D1F-8F6A854F6288}"/>
              </a:ext>
            </a:extLst>
          </p:cNvPr>
          <p:cNvSpPr txBox="1"/>
          <p:nvPr/>
        </p:nvSpPr>
        <p:spPr>
          <a:xfrm>
            <a:off x="7569514" y="5388137"/>
            <a:ext cx="1816114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600" dirty="0"/>
              <a:t>25,948 trees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600" dirty="0"/>
              <a:t>5.5 ton/tree</a:t>
            </a:r>
          </a:p>
        </p:txBody>
      </p:sp>
      <p:sp>
        <p:nvSpPr>
          <p:cNvPr id="40" name="TextBox 24">
            <a:extLst>
              <a:ext uri="{FF2B5EF4-FFF2-40B4-BE49-F238E27FC236}">
                <a16:creationId xmlns:a16="http://schemas.microsoft.com/office/drawing/2014/main" id="{04882EE4-FCE7-E6AF-7E57-49E80F6B333D}"/>
              </a:ext>
            </a:extLst>
          </p:cNvPr>
          <p:cNvSpPr txBox="1"/>
          <p:nvPr/>
        </p:nvSpPr>
        <p:spPr>
          <a:xfrm>
            <a:off x="7589834" y="4523077"/>
            <a:ext cx="1795794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600" dirty="0"/>
              <a:t>4,214 trees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600" dirty="0"/>
              <a:t>3.7 ton/tree</a:t>
            </a:r>
          </a:p>
        </p:txBody>
      </p:sp>
      <p:sp>
        <p:nvSpPr>
          <p:cNvPr id="41" name="TextBox 14">
            <a:extLst>
              <a:ext uri="{FF2B5EF4-FFF2-40B4-BE49-F238E27FC236}">
                <a16:creationId xmlns:a16="http://schemas.microsoft.com/office/drawing/2014/main" id="{3B76FF7C-65A8-0A9F-6617-5C32E861273F}"/>
              </a:ext>
            </a:extLst>
          </p:cNvPr>
          <p:cNvSpPr txBox="1"/>
          <p:nvPr/>
        </p:nvSpPr>
        <p:spPr>
          <a:xfrm>
            <a:off x="7600760" y="3456965"/>
            <a:ext cx="18161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NL"/>
            </a:defPPr>
            <a:lvl1pPr marL="285750" indent="-285750">
              <a:buFont typeface="Arial" panose="020B0604020202020204" pitchFamily="34" charset="0"/>
              <a:buChar char="•"/>
              <a:defRPr sz="1600"/>
            </a:lvl1pPr>
          </a:lstStyle>
          <a:p>
            <a:r>
              <a:rPr lang="nl-BE" dirty="0"/>
              <a:t>951.1 ha </a:t>
            </a:r>
          </a:p>
          <a:p>
            <a:r>
              <a:rPr lang="nl-BE" dirty="0"/>
              <a:t>27,779 trees</a:t>
            </a:r>
          </a:p>
          <a:p>
            <a:r>
              <a:rPr lang="nl-BE" dirty="0"/>
              <a:t>3.5 ton/tree</a:t>
            </a:r>
          </a:p>
        </p:txBody>
      </p:sp>
      <p:sp>
        <p:nvSpPr>
          <p:cNvPr id="33" name="Rectangle 15">
            <a:extLst>
              <a:ext uri="{FF2B5EF4-FFF2-40B4-BE49-F238E27FC236}">
                <a16:creationId xmlns:a16="http://schemas.microsoft.com/office/drawing/2014/main" id="{74305DA4-4FC9-12C9-74C7-E9F26A2F05DA}"/>
              </a:ext>
            </a:extLst>
          </p:cNvPr>
          <p:cNvSpPr/>
          <p:nvPr/>
        </p:nvSpPr>
        <p:spPr>
          <a:xfrm>
            <a:off x="5117208" y="2716383"/>
            <a:ext cx="2070114" cy="3421472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34" name="TextBox 23">
            <a:extLst>
              <a:ext uri="{FF2B5EF4-FFF2-40B4-BE49-F238E27FC236}">
                <a16:creationId xmlns:a16="http://schemas.microsoft.com/office/drawing/2014/main" id="{05361834-3F04-C9E6-0517-F77DE9E70C1A}"/>
              </a:ext>
            </a:extLst>
          </p:cNvPr>
          <p:cNvSpPr txBox="1"/>
          <p:nvPr/>
        </p:nvSpPr>
        <p:spPr>
          <a:xfrm>
            <a:off x="5350889" y="5397958"/>
            <a:ext cx="1816114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600" dirty="0"/>
              <a:t>14,676 trees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600" dirty="0"/>
              <a:t>5.9 ton/tree</a:t>
            </a:r>
          </a:p>
        </p:txBody>
      </p:sp>
      <p:sp>
        <p:nvSpPr>
          <p:cNvPr id="35" name="TextBox 24">
            <a:extLst>
              <a:ext uri="{FF2B5EF4-FFF2-40B4-BE49-F238E27FC236}">
                <a16:creationId xmlns:a16="http://schemas.microsoft.com/office/drawing/2014/main" id="{1FD4CBFD-4EA0-9FCD-4164-E724EEE5783D}"/>
              </a:ext>
            </a:extLst>
          </p:cNvPr>
          <p:cNvSpPr txBox="1"/>
          <p:nvPr/>
        </p:nvSpPr>
        <p:spPr>
          <a:xfrm>
            <a:off x="5371209" y="4532898"/>
            <a:ext cx="1816114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600" dirty="0"/>
              <a:t>3,337 trees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600" dirty="0"/>
              <a:t>4.0 ton/tree</a:t>
            </a:r>
          </a:p>
        </p:txBody>
      </p:sp>
      <p:sp>
        <p:nvSpPr>
          <p:cNvPr id="30" name="Rectangle 15">
            <a:extLst>
              <a:ext uri="{FF2B5EF4-FFF2-40B4-BE49-F238E27FC236}">
                <a16:creationId xmlns:a16="http://schemas.microsoft.com/office/drawing/2014/main" id="{AAE40171-13CA-EBF5-3030-792323986BF9}"/>
              </a:ext>
            </a:extLst>
          </p:cNvPr>
          <p:cNvSpPr/>
          <p:nvPr/>
        </p:nvSpPr>
        <p:spPr>
          <a:xfrm>
            <a:off x="2913501" y="2716383"/>
            <a:ext cx="2070114" cy="3421472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pic>
        <p:nvPicPr>
          <p:cNvPr id="28" name="Afbeelding 27">
            <a:extLst>
              <a:ext uri="{FF2B5EF4-FFF2-40B4-BE49-F238E27FC236}">
                <a16:creationId xmlns:a16="http://schemas.microsoft.com/office/drawing/2014/main" id="{993BF642-0D17-A407-7B4C-2A90657EE8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2163" y="521465"/>
            <a:ext cx="892393" cy="740838"/>
          </a:xfrm>
          <a:prstGeom prst="rect">
            <a:avLst/>
          </a:prstGeom>
        </p:spPr>
      </p:pic>
      <p:pic>
        <p:nvPicPr>
          <p:cNvPr id="26" name="Afbeelding 25">
            <a:extLst>
              <a:ext uri="{FF2B5EF4-FFF2-40B4-BE49-F238E27FC236}">
                <a16:creationId xmlns:a16="http://schemas.microsoft.com/office/drawing/2014/main" id="{BE8A27F0-BCF0-2CA1-C68E-882E5096B5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4880" y="581399"/>
            <a:ext cx="916242" cy="68598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2E451A8-2386-FA3F-A4F5-1F55406C4B3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8090"/>
          <a:stretch/>
        </p:blipFill>
        <p:spPr>
          <a:xfrm>
            <a:off x="4076199" y="472240"/>
            <a:ext cx="928427" cy="866775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DF5A2A68-F405-355B-5ECF-6EE17709F4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7324" y="701399"/>
            <a:ext cx="1062863" cy="606561"/>
          </a:xfrm>
          <a:prstGeom prst="rect">
            <a:avLst/>
          </a:prstGeom>
        </p:spPr>
      </p:pic>
      <p:sp>
        <p:nvSpPr>
          <p:cNvPr id="12" name="Rectangle 15">
            <a:extLst>
              <a:ext uri="{FF2B5EF4-FFF2-40B4-BE49-F238E27FC236}">
                <a16:creationId xmlns:a16="http://schemas.microsoft.com/office/drawing/2014/main" id="{98D999C0-0F8D-3E5B-04B9-2E6C811988FE}"/>
              </a:ext>
            </a:extLst>
          </p:cNvPr>
          <p:cNvSpPr/>
          <p:nvPr/>
        </p:nvSpPr>
        <p:spPr>
          <a:xfrm>
            <a:off x="709793" y="2716383"/>
            <a:ext cx="2070114" cy="3421472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4" name="Rectangle 15">
            <a:extLst>
              <a:ext uri="{FF2B5EF4-FFF2-40B4-BE49-F238E27FC236}">
                <a16:creationId xmlns:a16="http://schemas.microsoft.com/office/drawing/2014/main" id="{36D939D3-DD53-9D6F-58A6-5DFDE18C6C63}"/>
              </a:ext>
            </a:extLst>
          </p:cNvPr>
          <p:cNvSpPr/>
          <p:nvPr/>
        </p:nvSpPr>
        <p:spPr>
          <a:xfrm>
            <a:off x="2913501" y="1173107"/>
            <a:ext cx="2070114" cy="1519233"/>
          </a:xfrm>
          <a:prstGeom prst="rect">
            <a:avLst/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5" name="Rectangle 15">
            <a:extLst>
              <a:ext uri="{FF2B5EF4-FFF2-40B4-BE49-F238E27FC236}">
                <a16:creationId xmlns:a16="http://schemas.microsoft.com/office/drawing/2014/main" id="{EEFC287C-EBE3-A019-FE5C-62EF35D3A9DB}"/>
              </a:ext>
            </a:extLst>
          </p:cNvPr>
          <p:cNvSpPr/>
          <p:nvPr/>
        </p:nvSpPr>
        <p:spPr>
          <a:xfrm>
            <a:off x="5121796" y="1173106"/>
            <a:ext cx="2070114" cy="1519233"/>
          </a:xfrm>
          <a:prstGeom prst="rect">
            <a:avLst/>
          </a:prstGeom>
          <a:blipFill>
            <a:blip r:embed="rId7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6" name="Rectangle 15">
            <a:extLst>
              <a:ext uri="{FF2B5EF4-FFF2-40B4-BE49-F238E27FC236}">
                <a16:creationId xmlns:a16="http://schemas.microsoft.com/office/drawing/2014/main" id="{84C4D376-5728-54EE-738D-9DA412F9AEF8}"/>
              </a:ext>
            </a:extLst>
          </p:cNvPr>
          <p:cNvSpPr/>
          <p:nvPr/>
        </p:nvSpPr>
        <p:spPr>
          <a:xfrm>
            <a:off x="7322963" y="1173105"/>
            <a:ext cx="2070114" cy="1519233"/>
          </a:xfrm>
          <a:prstGeom prst="rect">
            <a:avLst/>
          </a:prstGeom>
          <a:blipFill>
            <a:blip r:embed="rId8"/>
            <a:stretch>
              <a:fillRect l="-861" t="-10797" r="861" b="-20717"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7" name="Rectangle 15">
            <a:extLst>
              <a:ext uri="{FF2B5EF4-FFF2-40B4-BE49-F238E27FC236}">
                <a16:creationId xmlns:a16="http://schemas.microsoft.com/office/drawing/2014/main" id="{0B662E6D-D213-1640-11BF-8F5273C5687E}"/>
              </a:ext>
            </a:extLst>
          </p:cNvPr>
          <p:cNvSpPr/>
          <p:nvPr/>
        </p:nvSpPr>
        <p:spPr>
          <a:xfrm>
            <a:off x="9506865" y="1173107"/>
            <a:ext cx="2070114" cy="1519233"/>
          </a:xfrm>
          <a:prstGeom prst="rect">
            <a:avLst/>
          </a:prstGeom>
          <a:blipFill dpi="0" rotWithShape="0">
            <a:blip r:embed="rId9"/>
            <a:srcRect/>
            <a:stretch>
              <a:fillRect t="-15715" b="-30648"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79DE628-DD04-23E9-0CBA-19899930B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21</a:t>
            </a:fld>
            <a:endParaRPr lang="nl-NL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23AEF8F-0A79-4FB8-5878-A705702FEC73}"/>
              </a:ext>
            </a:extLst>
          </p:cNvPr>
          <p:cNvSpPr txBox="1"/>
          <p:nvPr/>
        </p:nvSpPr>
        <p:spPr>
          <a:xfrm>
            <a:off x="963794" y="3466786"/>
            <a:ext cx="18161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NL"/>
            </a:defPPr>
            <a:lvl1pPr marL="285750" indent="-285750">
              <a:buFont typeface="Arial" panose="020B0604020202020204" pitchFamily="34" charset="0"/>
              <a:buChar char="•"/>
              <a:defRPr sz="1600"/>
            </a:lvl1pPr>
          </a:lstStyle>
          <a:p>
            <a:r>
              <a:rPr lang="nl-BE" dirty="0"/>
              <a:t>2.4 ha </a:t>
            </a:r>
          </a:p>
          <a:p>
            <a:r>
              <a:rPr lang="nl-BE" dirty="0"/>
              <a:t>89 trees</a:t>
            </a:r>
          </a:p>
          <a:p>
            <a:r>
              <a:rPr lang="nl-BE" dirty="0"/>
              <a:t>7.6 ton/tree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6D3FDB7-DB57-5F9C-5E02-82C341630C34}"/>
              </a:ext>
            </a:extLst>
          </p:cNvPr>
          <p:cNvSpPr/>
          <p:nvPr/>
        </p:nvSpPr>
        <p:spPr>
          <a:xfrm>
            <a:off x="709793" y="1173107"/>
            <a:ext cx="2070114" cy="1519233"/>
          </a:xfrm>
          <a:prstGeom prst="rect">
            <a:avLst/>
          </a:prstGeom>
          <a:blipFill>
            <a:blip r:embed="rId10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7279842-CA6E-2C33-EFD8-86903A1EDC38}"/>
              </a:ext>
            </a:extLst>
          </p:cNvPr>
          <p:cNvSpPr txBox="1"/>
          <p:nvPr/>
        </p:nvSpPr>
        <p:spPr>
          <a:xfrm>
            <a:off x="709793" y="2601397"/>
            <a:ext cx="2098552" cy="816992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nl-BE" sz="1400" b="1" dirty="0">
                <a:solidFill>
                  <a:schemeClr val="tx2">
                    <a:lumMod val="50000"/>
                  </a:schemeClr>
                </a:solidFill>
              </a:rPr>
              <a:t>OPEN AREA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B1E54C9-1444-8993-FFB2-756FF47574A1}"/>
              </a:ext>
            </a:extLst>
          </p:cNvPr>
          <p:cNvSpPr txBox="1"/>
          <p:nvPr/>
        </p:nvSpPr>
        <p:spPr>
          <a:xfrm>
            <a:off x="2908097" y="2601397"/>
            <a:ext cx="2113120" cy="816991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nl-BE" sz="1400" b="1" dirty="0">
                <a:solidFill>
                  <a:prstClr val="white"/>
                </a:solidFill>
              </a:rPr>
              <a:t>DISPERSED DEVELOPMENT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94AA750-560C-27D6-917A-6098D01AF8A8}"/>
              </a:ext>
            </a:extLst>
          </p:cNvPr>
          <p:cNvSpPr txBox="1"/>
          <p:nvPr/>
        </p:nvSpPr>
        <p:spPr>
          <a:xfrm>
            <a:off x="5096055" y="2606223"/>
            <a:ext cx="2113120" cy="817245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 defTabSz="457200"/>
            <a:r>
              <a:rPr lang="nl-BE" sz="1400" b="1" dirty="0">
                <a:solidFill>
                  <a:prstClr val="white"/>
                </a:solidFill>
              </a:rPr>
              <a:t>ALLOTMENT AND RIBBON DEVELOPMENT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4F855DF-3F36-1815-4616-9785B095266D}"/>
              </a:ext>
            </a:extLst>
          </p:cNvPr>
          <p:cNvSpPr txBox="1"/>
          <p:nvPr/>
        </p:nvSpPr>
        <p:spPr>
          <a:xfrm>
            <a:off x="7292828" y="2601142"/>
            <a:ext cx="2113120" cy="817245"/>
          </a:xfrm>
          <a:prstGeom prst="roundRect">
            <a:avLst/>
          </a:prstGeom>
          <a:solidFill>
            <a:schemeClr val="tx2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 defTabSz="457200"/>
            <a:r>
              <a:rPr lang="nl-BE" sz="1400" b="1" dirty="0">
                <a:solidFill>
                  <a:prstClr val="white"/>
                </a:solidFill>
              </a:rPr>
              <a:t>URBAN PERIPHERY AND TOWN CENTERS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27F920D-04F9-72CB-22B3-1D56C2FF0006}"/>
              </a:ext>
            </a:extLst>
          </p:cNvPr>
          <p:cNvSpPr txBox="1"/>
          <p:nvPr/>
        </p:nvSpPr>
        <p:spPr>
          <a:xfrm>
            <a:off x="9501176" y="2601143"/>
            <a:ext cx="2113120" cy="817245"/>
          </a:xfrm>
          <a:prstGeom prst="roundRect">
            <a:avLst/>
          </a:prstGeom>
          <a:solidFill>
            <a:schemeClr val="tx2">
              <a:lumMod val="75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nl-BE" sz="1400" b="1" dirty="0">
                <a:solidFill>
                  <a:prstClr val="white"/>
                </a:solidFill>
              </a:rPr>
              <a:t>URBAN CORE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5A1928E-0447-6CA1-097C-B681D2CC1F22}"/>
              </a:ext>
            </a:extLst>
          </p:cNvPr>
          <p:cNvSpPr txBox="1"/>
          <p:nvPr/>
        </p:nvSpPr>
        <p:spPr>
          <a:xfrm>
            <a:off x="943474" y="5397958"/>
            <a:ext cx="1816114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600" dirty="0"/>
              <a:t>1,770 trees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600" dirty="0"/>
              <a:t>7.6 ton/tree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1C3D624-C674-7C2F-1CD9-9AAEFF2CFA2C}"/>
              </a:ext>
            </a:extLst>
          </p:cNvPr>
          <p:cNvSpPr txBox="1"/>
          <p:nvPr/>
        </p:nvSpPr>
        <p:spPr>
          <a:xfrm>
            <a:off x="963794" y="4532898"/>
            <a:ext cx="1816114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600" dirty="0"/>
              <a:t>2,720 trees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600" dirty="0"/>
              <a:t>9.9 ton/tree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466BF6B8-9DEC-2DE5-8878-07229DC14C6A}"/>
              </a:ext>
            </a:extLst>
          </p:cNvPr>
          <p:cNvSpPr txBox="1"/>
          <p:nvPr/>
        </p:nvSpPr>
        <p:spPr>
          <a:xfrm>
            <a:off x="304800" y="5121256"/>
            <a:ext cx="400110" cy="1164593"/>
          </a:xfrm>
          <a:prstGeom prst="rect">
            <a:avLst/>
          </a:prstGeom>
          <a:noFill/>
        </p:spPr>
        <p:txBody>
          <a:bodyPr vert="vert270" wrap="square">
            <a:spAutoFit/>
          </a:bodyPr>
          <a:lstStyle/>
          <a:p>
            <a:pPr algn="ctr" defTabSz="457200"/>
            <a:r>
              <a:rPr lang="nl-BE" sz="1400" b="1" dirty="0">
                <a:solidFill>
                  <a:srgbClr val="2A6247"/>
                </a:solidFill>
              </a:rPr>
              <a:t>PUBLIC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8419E8B6-1BCE-1C72-BC2F-11D5797049C4}"/>
              </a:ext>
            </a:extLst>
          </p:cNvPr>
          <p:cNvSpPr txBox="1"/>
          <p:nvPr/>
        </p:nvSpPr>
        <p:spPr>
          <a:xfrm>
            <a:off x="304799" y="4237470"/>
            <a:ext cx="400110" cy="1164593"/>
          </a:xfrm>
          <a:prstGeom prst="rect">
            <a:avLst/>
          </a:prstGeom>
          <a:noFill/>
        </p:spPr>
        <p:txBody>
          <a:bodyPr vert="vert270" wrap="square">
            <a:spAutoFit/>
          </a:bodyPr>
          <a:lstStyle/>
          <a:p>
            <a:pPr algn="ctr" defTabSz="457200"/>
            <a:r>
              <a:rPr lang="nl-BE" sz="1400" b="1" dirty="0">
                <a:solidFill>
                  <a:srgbClr val="2A6247"/>
                </a:solidFill>
              </a:rPr>
              <a:t>STREET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C36CE2EC-9E1B-A0E0-AE0B-058DB30148D2}"/>
              </a:ext>
            </a:extLst>
          </p:cNvPr>
          <p:cNvSpPr txBox="1"/>
          <p:nvPr/>
        </p:nvSpPr>
        <p:spPr>
          <a:xfrm>
            <a:off x="305216" y="3284131"/>
            <a:ext cx="400110" cy="1164593"/>
          </a:xfrm>
          <a:prstGeom prst="rect">
            <a:avLst/>
          </a:prstGeom>
          <a:noFill/>
        </p:spPr>
        <p:txBody>
          <a:bodyPr vert="vert270" wrap="square">
            <a:spAutoFit/>
          </a:bodyPr>
          <a:lstStyle/>
          <a:p>
            <a:pPr algn="ctr" defTabSz="457200"/>
            <a:r>
              <a:rPr lang="nl-BE" sz="1400" b="1" dirty="0">
                <a:solidFill>
                  <a:srgbClr val="2A6247"/>
                </a:solidFill>
              </a:rPr>
              <a:t>GARDEN</a:t>
            </a:r>
          </a:p>
        </p:txBody>
      </p:sp>
      <p:sp>
        <p:nvSpPr>
          <p:cNvPr id="31" name="TextBox 23">
            <a:extLst>
              <a:ext uri="{FF2B5EF4-FFF2-40B4-BE49-F238E27FC236}">
                <a16:creationId xmlns:a16="http://schemas.microsoft.com/office/drawing/2014/main" id="{E457EBB8-1280-EF90-DEF0-9F668993B635}"/>
              </a:ext>
            </a:extLst>
          </p:cNvPr>
          <p:cNvSpPr txBox="1"/>
          <p:nvPr/>
        </p:nvSpPr>
        <p:spPr>
          <a:xfrm>
            <a:off x="3147182" y="5397958"/>
            <a:ext cx="1816114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600" dirty="0"/>
              <a:t>8,428 trees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600" dirty="0"/>
              <a:t>6.5 ton/tree</a:t>
            </a:r>
          </a:p>
        </p:txBody>
      </p:sp>
      <p:sp>
        <p:nvSpPr>
          <p:cNvPr id="32" name="TextBox 24">
            <a:extLst>
              <a:ext uri="{FF2B5EF4-FFF2-40B4-BE49-F238E27FC236}">
                <a16:creationId xmlns:a16="http://schemas.microsoft.com/office/drawing/2014/main" id="{B1D27DC5-A0E9-5EB8-AE1F-7391DD352F66}"/>
              </a:ext>
            </a:extLst>
          </p:cNvPr>
          <p:cNvSpPr txBox="1"/>
          <p:nvPr/>
        </p:nvSpPr>
        <p:spPr>
          <a:xfrm>
            <a:off x="3167502" y="4532898"/>
            <a:ext cx="1816114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600" dirty="0"/>
              <a:t>4,582 trees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600" dirty="0"/>
              <a:t>5.7 ton/tree</a:t>
            </a:r>
          </a:p>
        </p:txBody>
      </p:sp>
      <p:sp>
        <p:nvSpPr>
          <p:cNvPr id="36" name="TextBox 14">
            <a:extLst>
              <a:ext uri="{FF2B5EF4-FFF2-40B4-BE49-F238E27FC236}">
                <a16:creationId xmlns:a16="http://schemas.microsoft.com/office/drawing/2014/main" id="{3CA51FB3-5459-AA4F-870E-94EDA5BE8D34}"/>
              </a:ext>
            </a:extLst>
          </p:cNvPr>
          <p:cNvSpPr txBox="1"/>
          <p:nvPr/>
        </p:nvSpPr>
        <p:spPr>
          <a:xfrm>
            <a:off x="3168142" y="3435335"/>
            <a:ext cx="18161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NL"/>
            </a:defPPr>
            <a:lvl1pPr marL="285750" indent="-285750">
              <a:buFont typeface="Arial" panose="020B0604020202020204" pitchFamily="34" charset="0"/>
              <a:buChar char="•"/>
              <a:defRPr sz="1600"/>
            </a:lvl1pPr>
          </a:lstStyle>
          <a:p>
            <a:r>
              <a:rPr lang="nl-BE" dirty="0"/>
              <a:t>104.7 ha </a:t>
            </a:r>
          </a:p>
          <a:p>
            <a:r>
              <a:rPr lang="nl-BE" dirty="0"/>
              <a:t>3,940 trees</a:t>
            </a:r>
          </a:p>
          <a:p>
            <a:r>
              <a:rPr lang="nl-BE" dirty="0"/>
              <a:t>5.6 ton/tree</a:t>
            </a:r>
          </a:p>
        </p:txBody>
      </p:sp>
      <p:sp>
        <p:nvSpPr>
          <p:cNvPr id="37" name="TextBox 14">
            <a:extLst>
              <a:ext uri="{FF2B5EF4-FFF2-40B4-BE49-F238E27FC236}">
                <a16:creationId xmlns:a16="http://schemas.microsoft.com/office/drawing/2014/main" id="{55123CA6-403A-9712-DFF4-EAF18951B5A9}"/>
              </a:ext>
            </a:extLst>
          </p:cNvPr>
          <p:cNvSpPr txBox="1"/>
          <p:nvPr/>
        </p:nvSpPr>
        <p:spPr>
          <a:xfrm>
            <a:off x="5382135" y="3466786"/>
            <a:ext cx="18161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NL"/>
            </a:defPPr>
            <a:lvl1pPr marL="285750" indent="-285750">
              <a:buFont typeface="Arial" panose="020B0604020202020204" pitchFamily="34" charset="0"/>
              <a:buChar char="•"/>
              <a:defRPr sz="1600"/>
            </a:lvl1pPr>
          </a:lstStyle>
          <a:p>
            <a:r>
              <a:rPr lang="nl-BE" dirty="0"/>
              <a:t>378.2 ha </a:t>
            </a:r>
          </a:p>
          <a:p>
            <a:r>
              <a:rPr lang="nl-BE" dirty="0"/>
              <a:t>13,995 trees</a:t>
            </a:r>
          </a:p>
          <a:p>
            <a:r>
              <a:rPr lang="nl-BE" dirty="0"/>
              <a:t>5.1 ton/tree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810B32A-01CF-2B15-CF90-FD71EDE5B040}"/>
              </a:ext>
            </a:extLst>
          </p:cNvPr>
          <p:cNvSpPr txBox="1">
            <a:spLocks/>
          </p:cNvSpPr>
          <p:nvPr/>
        </p:nvSpPr>
        <p:spPr>
          <a:xfrm>
            <a:off x="-458826" y="6223378"/>
            <a:ext cx="6051516" cy="617839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6000" kern="1200" baseline="0">
                <a:solidFill>
                  <a:schemeClr val="bg1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r>
              <a:rPr lang="nl-BE" sz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kelly.wittemans@kuleuven.be</a:t>
            </a:r>
          </a:p>
        </p:txBody>
      </p:sp>
      <p:pic>
        <p:nvPicPr>
          <p:cNvPr id="18" name="Picture 4">
            <a:extLst>
              <a:ext uri="{FF2B5EF4-FFF2-40B4-BE49-F238E27FC236}">
                <a16:creationId xmlns:a16="http://schemas.microsoft.com/office/drawing/2014/main" id="{958EE264-3C86-3067-6420-213150A8F8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6" b="30369"/>
          <a:stretch/>
        </p:blipFill>
        <p:spPr bwMode="auto">
          <a:xfrm>
            <a:off x="3048" y="6219825"/>
            <a:ext cx="651715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3" descr="A qr code with a few black squares&#10;&#10;Description automatically generated">
            <a:extLst>
              <a:ext uri="{FF2B5EF4-FFF2-40B4-BE49-F238E27FC236}">
                <a16:creationId xmlns:a16="http://schemas.microsoft.com/office/drawing/2014/main" id="{67AA4F28-314E-99E6-4411-EBC6472C7A9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69285" y="6231929"/>
            <a:ext cx="608335" cy="608335"/>
          </a:xfrm>
          <a:prstGeom prst="rect">
            <a:avLst/>
          </a:prstGeom>
        </p:spPr>
      </p:pic>
      <p:sp>
        <p:nvSpPr>
          <p:cNvPr id="46" name="Footer Placeholder 2">
            <a:extLst>
              <a:ext uri="{FF2B5EF4-FFF2-40B4-BE49-F238E27FC236}">
                <a16:creationId xmlns:a16="http://schemas.microsoft.com/office/drawing/2014/main" id="{82F14166-DBEC-3352-67B5-018207567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Aft>
                <a:spcPts val="600"/>
              </a:spcAft>
            </a:pPr>
            <a:r>
              <a:rPr lang="en-US" sz="12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Division Forest, Nature and Landscape</a:t>
            </a:r>
          </a:p>
        </p:txBody>
      </p:sp>
      <p:sp>
        <p:nvSpPr>
          <p:cNvPr id="47" name="Slide Number Placeholder 3">
            <a:extLst>
              <a:ext uri="{FF2B5EF4-FFF2-40B4-BE49-F238E27FC236}">
                <a16:creationId xmlns:a16="http://schemas.microsoft.com/office/drawing/2014/main" id="{33F4D479-0CF3-1C9A-82FD-EAB25A1BA5DC}"/>
              </a:ext>
            </a:extLst>
          </p:cNvPr>
          <p:cNvSpPr txBox="1">
            <a:spLocks/>
          </p:cNvSpPr>
          <p:nvPr/>
        </p:nvSpPr>
        <p:spPr>
          <a:xfrm>
            <a:off x="8090919" y="63785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000" kern="1200" baseline="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Aft>
                <a:spcPts val="600"/>
              </a:spcAft>
            </a:pPr>
            <a:fld id="{0A297500-7527-634B-90F4-69D0994C32B4}" type="slidenum">
              <a:rPr lang="en-US" sz="1200" smtClean="0">
                <a:solidFill>
                  <a:srgbClr val="FFFFFF"/>
                </a:solidFill>
                <a:latin typeface="+mn-lt"/>
              </a:rPr>
              <a:pPr algn="r">
                <a:spcAft>
                  <a:spcPts val="600"/>
                </a:spcAft>
              </a:pPr>
              <a:t>21</a:t>
            </a:fld>
            <a:endParaRPr lang="en-US" sz="120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7194ED1-A2BF-2339-3A8D-4D4FD3743C17}"/>
              </a:ext>
            </a:extLst>
          </p:cNvPr>
          <p:cNvSpPr txBox="1"/>
          <p:nvPr/>
        </p:nvSpPr>
        <p:spPr>
          <a:xfrm>
            <a:off x="9345816" y="2423358"/>
            <a:ext cx="22987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© Google Earth Images</a:t>
            </a:r>
          </a:p>
        </p:txBody>
      </p:sp>
      <p:sp>
        <p:nvSpPr>
          <p:cNvPr id="2" name="Title 4">
            <a:extLst>
              <a:ext uri="{FF2B5EF4-FFF2-40B4-BE49-F238E27FC236}">
                <a16:creationId xmlns:a16="http://schemas.microsoft.com/office/drawing/2014/main" id="{90078571-1274-5854-84F6-4B50D8FBF824}"/>
              </a:ext>
            </a:extLst>
          </p:cNvPr>
          <p:cNvSpPr txBox="1">
            <a:spLocks/>
          </p:cNvSpPr>
          <p:nvPr/>
        </p:nvSpPr>
        <p:spPr>
          <a:xfrm>
            <a:off x="66344" y="36615"/>
            <a:ext cx="10767775" cy="9523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 baseline="0">
                <a:solidFill>
                  <a:schemeClr val="tx2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r>
              <a:rPr lang="nl-BE" dirty="0" err="1"/>
              <a:t>Characteristics</a:t>
            </a:r>
            <a:r>
              <a:rPr lang="nl-BE" dirty="0"/>
              <a:t>: </a:t>
            </a:r>
            <a:r>
              <a:rPr lang="nl-BE" dirty="0" err="1"/>
              <a:t>current</a:t>
            </a:r>
            <a:r>
              <a:rPr lang="nl-BE" dirty="0"/>
              <a:t> </a:t>
            </a:r>
            <a:r>
              <a:rPr lang="nl-BE" dirty="0" err="1"/>
              <a:t>situation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4135770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E9FA4011-C12C-DB9D-6645-329B1E95F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22</a:t>
            </a:fld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064FCB37-5A57-0673-0D34-CD3F3A1378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7278" y="410953"/>
            <a:ext cx="892392" cy="740837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3DB5EE51-A912-9114-026A-3F4D851DD3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5744" y="470888"/>
            <a:ext cx="916241" cy="685984"/>
          </a:xfrm>
          <a:prstGeom prst="rect">
            <a:avLst/>
          </a:prstGeom>
        </p:spPr>
      </p:pic>
      <p:pic>
        <p:nvPicPr>
          <p:cNvPr id="6" name="Picture 18">
            <a:extLst>
              <a:ext uri="{FF2B5EF4-FFF2-40B4-BE49-F238E27FC236}">
                <a16:creationId xmlns:a16="http://schemas.microsoft.com/office/drawing/2014/main" id="{AD57E609-1A3A-C395-17B7-36FAD3378CF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8090"/>
          <a:stretch/>
        </p:blipFill>
        <p:spPr>
          <a:xfrm>
            <a:off x="4793839" y="361212"/>
            <a:ext cx="928426" cy="866774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4E6C7C2B-97AA-1ACF-F315-55FEAA4C0E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92365" y="602039"/>
            <a:ext cx="1062861" cy="606560"/>
          </a:xfrm>
          <a:prstGeom prst="rect">
            <a:avLst/>
          </a:prstGeom>
        </p:spPr>
      </p:pic>
      <p:sp>
        <p:nvSpPr>
          <p:cNvPr id="8" name="Rectangle 15">
            <a:extLst>
              <a:ext uri="{FF2B5EF4-FFF2-40B4-BE49-F238E27FC236}">
                <a16:creationId xmlns:a16="http://schemas.microsoft.com/office/drawing/2014/main" id="{8CA604D6-C013-650E-C819-D51084CE2BDB}"/>
              </a:ext>
            </a:extLst>
          </p:cNvPr>
          <p:cNvSpPr/>
          <p:nvPr/>
        </p:nvSpPr>
        <p:spPr>
          <a:xfrm>
            <a:off x="3814172" y="1059487"/>
            <a:ext cx="1887082" cy="1519231"/>
          </a:xfrm>
          <a:prstGeom prst="rect">
            <a:avLst/>
          </a:prstGeom>
          <a:blipFill>
            <a:blip r:embed="rId7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9" name="Rectangle 15">
            <a:extLst>
              <a:ext uri="{FF2B5EF4-FFF2-40B4-BE49-F238E27FC236}">
                <a16:creationId xmlns:a16="http://schemas.microsoft.com/office/drawing/2014/main" id="{0DD63B36-D70E-379C-ECC6-5C346A0CE213}"/>
              </a:ext>
            </a:extLst>
          </p:cNvPr>
          <p:cNvSpPr/>
          <p:nvPr/>
        </p:nvSpPr>
        <p:spPr>
          <a:xfrm>
            <a:off x="5929867" y="1059486"/>
            <a:ext cx="1887082" cy="1519231"/>
          </a:xfrm>
          <a:prstGeom prst="rect">
            <a:avLst/>
          </a:prstGeom>
          <a:blipFill>
            <a:blip r:embed="rId8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10" name="Rectangle 15">
            <a:extLst>
              <a:ext uri="{FF2B5EF4-FFF2-40B4-BE49-F238E27FC236}">
                <a16:creationId xmlns:a16="http://schemas.microsoft.com/office/drawing/2014/main" id="{6268CEC3-6D88-3480-5671-5790B9434409}"/>
              </a:ext>
            </a:extLst>
          </p:cNvPr>
          <p:cNvSpPr/>
          <p:nvPr/>
        </p:nvSpPr>
        <p:spPr>
          <a:xfrm>
            <a:off x="8026859" y="1059485"/>
            <a:ext cx="1887082" cy="1519231"/>
          </a:xfrm>
          <a:prstGeom prst="rect">
            <a:avLst/>
          </a:prstGeom>
          <a:blipFill>
            <a:blip r:embed="rId9"/>
            <a:stretch>
              <a:fillRect l="-861" t="-10797" r="861" b="-20717"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11" name="Rectangle 15">
            <a:extLst>
              <a:ext uri="{FF2B5EF4-FFF2-40B4-BE49-F238E27FC236}">
                <a16:creationId xmlns:a16="http://schemas.microsoft.com/office/drawing/2014/main" id="{26D15E34-71C6-3BB1-DF65-4B0F63AB7207}"/>
              </a:ext>
            </a:extLst>
          </p:cNvPr>
          <p:cNvSpPr/>
          <p:nvPr/>
        </p:nvSpPr>
        <p:spPr>
          <a:xfrm>
            <a:off x="10095011" y="1059487"/>
            <a:ext cx="1887082" cy="1519231"/>
          </a:xfrm>
          <a:prstGeom prst="rect">
            <a:avLst/>
          </a:prstGeom>
          <a:blipFill dpi="0" rotWithShape="0">
            <a:blip r:embed="rId10"/>
            <a:srcRect/>
            <a:stretch>
              <a:fillRect t="-15715" b="-30648"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12" name="Rectangle 15">
            <a:extLst>
              <a:ext uri="{FF2B5EF4-FFF2-40B4-BE49-F238E27FC236}">
                <a16:creationId xmlns:a16="http://schemas.microsoft.com/office/drawing/2014/main" id="{E2A82268-F225-7515-418E-34A572D6216F}"/>
              </a:ext>
            </a:extLst>
          </p:cNvPr>
          <p:cNvSpPr/>
          <p:nvPr/>
        </p:nvSpPr>
        <p:spPr>
          <a:xfrm>
            <a:off x="1726214" y="1059487"/>
            <a:ext cx="1887082" cy="1519231"/>
          </a:xfrm>
          <a:prstGeom prst="rect">
            <a:avLst/>
          </a:prstGeom>
          <a:blipFill>
            <a:blip r:embed="rId11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C14100AD-7365-103E-526F-711E6E9C8D67}"/>
              </a:ext>
            </a:extLst>
          </p:cNvPr>
          <p:cNvSpPr txBox="1"/>
          <p:nvPr/>
        </p:nvSpPr>
        <p:spPr>
          <a:xfrm>
            <a:off x="1728728" y="2487777"/>
            <a:ext cx="1913006" cy="816991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nl-BE" sz="1400" b="1" dirty="0">
                <a:solidFill>
                  <a:schemeClr val="tx2">
                    <a:lumMod val="50000"/>
                  </a:schemeClr>
                </a:solidFill>
              </a:rPr>
              <a:t>OPEN AREA</a:t>
            </a:r>
          </a:p>
        </p:txBody>
      </p:sp>
      <p:sp>
        <p:nvSpPr>
          <p:cNvPr id="14" name="TextBox 19">
            <a:extLst>
              <a:ext uri="{FF2B5EF4-FFF2-40B4-BE49-F238E27FC236}">
                <a16:creationId xmlns:a16="http://schemas.microsoft.com/office/drawing/2014/main" id="{9B880C0B-3676-5F9C-1678-EDB7FA314269}"/>
              </a:ext>
            </a:extLst>
          </p:cNvPr>
          <p:cNvSpPr txBox="1"/>
          <p:nvPr/>
        </p:nvSpPr>
        <p:spPr>
          <a:xfrm>
            <a:off x="3812570" y="2487778"/>
            <a:ext cx="1926286" cy="81699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nl-BE" sz="1400" b="1" dirty="0">
                <a:solidFill>
                  <a:prstClr val="white"/>
                </a:solidFill>
              </a:rPr>
              <a:t>DISPERSED DEVELOPMENT</a:t>
            </a:r>
          </a:p>
        </p:txBody>
      </p:sp>
      <p:sp>
        <p:nvSpPr>
          <p:cNvPr id="15" name="TextBox 20">
            <a:extLst>
              <a:ext uri="{FF2B5EF4-FFF2-40B4-BE49-F238E27FC236}">
                <a16:creationId xmlns:a16="http://schemas.microsoft.com/office/drawing/2014/main" id="{563C2F25-1B3A-8622-55FB-2A0DB22B038D}"/>
              </a:ext>
            </a:extLst>
          </p:cNvPr>
          <p:cNvSpPr txBox="1"/>
          <p:nvPr/>
        </p:nvSpPr>
        <p:spPr>
          <a:xfrm>
            <a:off x="5907928" y="2492604"/>
            <a:ext cx="1926286" cy="817244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 defTabSz="457200"/>
            <a:r>
              <a:rPr lang="nl-BE" sz="1400" b="1" dirty="0">
                <a:solidFill>
                  <a:prstClr val="white"/>
                </a:solidFill>
              </a:rPr>
              <a:t>ALLOTMENT AND RIBBON DEVELOPMENT</a:t>
            </a:r>
          </a:p>
        </p:txBody>
      </p:sp>
      <p:sp>
        <p:nvSpPr>
          <p:cNvPr id="16" name="TextBox 21">
            <a:extLst>
              <a:ext uri="{FF2B5EF4-FFF2-40B4-BE49-F238E27FC236}">
                <a16:creationId xmlns:a16="http://schemas.microsoft.com/office/drawing/2014/main" id="{67CCBEBC-78B8-FD19-A6D6-F22ACA269D1A}"/>
              </a:ext>
            </a:extLst>
          </p:cNvPr>
          <p:cNvSpPr txBox="1"/>
          <p:nvPr/>
        </p:nvSpPr>
        <p:spPr>
          <a:xfrm>
            <a:off x="8000526" y="2487523"/>
            <a:ext cx="1926286" cy="817244"/>
          </a:xfrm>
          <a:prstGeom prst="roundRect">
            <a:avLst/>
          </a:prstGeom>
          <a:solidFill>
            <a:schemeClr val="tx2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 defTabSz="457200"/>
            <a:r>
              <a:rPr lang="nl-BE" sz="1400" b="1" dirty="0">
                <a:solidFill>
                  <a:prstClr val="white"/>
                </a:solidFill>
              </a:rPr>
              <a:t>URBAN PERIPHERY AND TOWN CENTERS</a:t>
            </a:r>
          </a:p>
        </p:txBody>
      </p:sp>
      <p:sp>
        <p:nvSpPr>
          <p:cNvPr id="17" name="TextBox 22">
            <a:extLst>
              <a:ext uri="{FF2B5EF4-FFF2-40B4-BE49-F238E27FC236}">
                <a16:creationId xmlns:a16="http://schemas.microsoft.com/office/drawing/2014/main" id="{8C007B84-8E8B-D4EE-EF86-9E2663B1CDCB}"/>
              </a:ext>
            </a:extLst>
          </p:cNvPr>
          <p:cNvSpPr txBox="1"/>
          <p:nvPr/>
        </p:nvSpPr>
        <p:spPr>
          <a:xfrm>
            <a:off x="10081549" y="2487524"/>
            <a:ext cx="1926286" cy="817244"/>
          </a:xfrm>
          <a:prstGeom prst="roundRect">
            <a:avLst/>
          </a:prstGeom>
          <a:solidFill>
            <a:schemeClr val="tx2">
              <a:lumMod val="75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nl-BE" sz="1400" b="1" dirty="0">
                <a:solidFill>
                  <a:prstClr val="white"/>
                </a:solidFill>
              </a:rPr>
              <a:t>URBAN CORE</a:t>
            </a:r>
          </a:p>
        </p:txBody>
      </p:sp>
      <p:graphicFrame>
        <p:nvGraphicFramePr>
          <p:cNvPr id="20" name="Tabel 20">
            <a:extLst>
              <a:ext uri="{FF2B5EF4-FFF2-40B4-BE49-F238E27FC236}">
                <a16:creationId xmlns:a16="http://schemas.microsoft.com/office/drawing/2014/main" id="{491B6668-4C78-2304-2836-753B4DD2FF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3472768"/>
              </p:ext>
            </p:extLst>
          </p:nvPr>
        </p:nvGraphicFramePr>
        <p:xfrm>
          <a:off x="2" y="3385797"/>
          <a:ext cx="12078928" cy="2743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64928">
                  <a:extLst>
                    <a:ext uri="{9D8B030D-6E8A-4147-A177-3AD203B41FA5}">
                      <a16:colId xmlns:a16="http://schemas.microsoft.com/office/drawing/2014/main" val="1034860516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644803912"/>
                    </a:ext>
                  </a:extLst>
                </a:gridCol>
                <a:gridCol w="1874520">
                  <a:extLst>
                    <a:ext uri="{9D8B030D-6E8A-4147-A177-3AD203B41FA5}">
                      <a16:colId xmlns:a16="http://schemas.microsoft.com/office/drawing/2014/main" val="352817437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06410373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994724204"/>
                    </a:ext>
                  </a:extLst>
                </a:gridCol>
                <a:gridCol w="1666240">
                  <a:extLst>
                    <a:ext uri="{9D8B030D-6E8A-4147-A177-3AD203B41FA5}">
                      <a16:colId xmlns:a16="http://schemas.microsoft.com/office/drawing/2014/main" val="138337290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2151170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48855427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79953236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241346895"/>
                    </a:ext>
                  </a:extLst>
                </a:gridCol>
                <a:gridCol w="1249680">
                  <a:extLst>
                    <a:ext uri="{9D8B030D-6E8A-4147-A177-3AD203B41FA5}">
                      <a16:colId xmlns:a16="http://schemas.microsoft.com/office/drawing/2014/main" val="1884423846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18214097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90740923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5722000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899963917"/>
                    </a:ext>
                  </a:extLst>
                </a:gridCol>
                <a:gridCol w="1249680">
                  <a:extLst>
                    <a:ext uri="{9D8B030D-6E8A-4147-A177-3AD203B41FA5}">
                      <a16:colId xmlns:a16="http://schemas.microsoft.com/office/drawing/2014/main" val="100054088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85942974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59033174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775179856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309917381"/>
                    </a:ext>
                  </a:extLst>
                </a:gridCol>
                <a:gridCol w="1249680">
                  <a:extLst>
                    <a:ext uri="{9D8B030D-6E8A-4147-A177-3AD203B41FA5}">
                      <a16:colId xmlns:a16="http://schemas.microsoft.com/office/drawing/2014/main" val="3521739621"/>
                    </a:ext>
                  </a:extLst>
                </a:gridCol>
              </a:tblGrid>
              <a:tr h="232770">
                <a:tc>
                  <a:txBody>
                    <a:bodyPr/>
                    <a:lstStyle/>
                    <a:p>
                      <a:pPr algn="r"/>
                      <a:r>
                        <a:rPr lang="en-GB" sz="1200" b="1" dirty="0"/>
                        <a:t>Carbon Storage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200" b="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A624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/>
                        <a:t>2%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200" b="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A624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b="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A624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/>
                        <a:t>21%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2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A624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A624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A624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A624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/>
                        <a:t>42%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b="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A624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b="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A624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b="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A624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b="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A624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/>
                        <a:t>38%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b="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A624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b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A624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b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A624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b="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A624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/>
                        <a:t>38%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8573763"/>
                  </a:ext>
                </a:extLst>
              </a:tr>
            </a:tbl>
          </a:graphicData>
        </a:graphic>
      </p:graphicFrame>
      <p:graphicFrame>
        <p:nvGraphicFramePr>
          <p:cNvPr id="22" name="Tabel 20">
            <a:extLst>
              <a:ext uri="{FF2B5EF4-FFF2-40B4-BE49-F238E27FC236}">
                <a16:creationId xmlns:a16="http://schemas.microsoft.com/office/drawing/2014/main" id="{4DD1D487-2EDB-2B19-050D-07051A1CEC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8919204"/>
              </p:ext>
            </p:extLst>
          </p:nvPr>
        </p:nvGraphicFramePr>
        <p:xfrm>
          <a:off x="1929" y="3746965"/>
          <a:ext cx="12078928" cy="2743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64928">
                  <a:extLst>
                    <a:ext uri="{9D8B030D-6E8A-4147-A177-3AD203B41FA5}">
                      <a16:colId xmlns:a16="http://schemas.microsoft.com/office/drawing/2014/main" val="1034860516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644803912"/>
                    </a:ext>
                  </a:extLst>
                </a:gridCol>
                <a:gridCol w="1874520">
                  <a:extLst>
                    <a:ext uri="{9D8B030D-6E8A-4147-A177-3AD203B41FA5}">
                      <a16:colId xmlns:a16="http://schemas.microsoft.com/office/drawing/2014/main" val="352817437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064103738"/>
                    </a:ext>
                  </a:extLst>
                </a:gridCol>
                <a:gridCol w="1874520">
                  <a:extLst>
                    <a:ext uri="{9D8B030D-6E8A-4147-A177-3AD203B41FA5}">
                      <a16:colId xmlns:a16="http://schemas.microsoft.com/office/drawing/2014/main" val="99472420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2151170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48855427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799532369"/>
                    </a:ext>
                  </a:extLst>
                </a:gridCol>
                <a:gridCol w="1457960">
                  <a:extLst>
                    <a:ext uri="{9D8B030D-6E8A-4147-A177-3AD203B41FA5}">
                      <a16:colId xmlns:a16="http://schemas.microsoft.com/office/drawing/2014/main" val="324134689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18214097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90740923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57220001"/>
                    </a:ext>
                  </a:extLst>
                </a:gridCol>
                <a:gridCol w="1457960">
                  <a:extLst>
                    <a:ext uri="{9D8B030D-6E8A-4147-A177-3AD203B41FA5}">
                      <a16:colId xmlns:a16="http://schemas.microsoft.com/office/drawing/2014/main" val="89996391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85942974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59033174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775179856"/>
                    </a:ext>
                  </a:extLst>
                </a:gridCol>
                <a:gridCol w="1457960">
                  <a:extLst>
                    <a:ext uri="{9D8B030D-6E8A-4147-A177-3AD203B41FA5}">
                      <a16:colId xmlns:a16="http://schemas.microsoft.com/office/drawing/2014/main" val="3309917381"/>
                    </a:ext>
                  </a:extLst>
                </a:gridCol>
              </a:tblGrid>
              <a:tr h="232770">
                <a:tc>
                  <a:txBody>
                    <a:bodyPr/>
                    <a:lstStyle/>
                    <a:p>
                      <a:pPr algn="r"/>
                      <a:r>
                        <a:rPr lang="en-GB" sz="1200" b="1" dirty="0"/>
                        <a:t>Gross Carbon Seq.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200" b="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A624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/>
                        <a:t>1%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200" b="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A624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/>
                        <a:t>14%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2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A624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A624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A624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/>
                        <a:t>27%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200" b="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A624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b="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A624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b="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A624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/>
                        <a:t>32%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2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A624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A624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A624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/>
                        <a:t>33%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68573763"/>
                  </a:ext>
                </a:extLst>
              </a:tr>
            </a:tbl>
          </a:graphicData>
        </a:graphic>
      </p:graphicFrame>
      <p:graphicFrame>
        <p:nvGraphicFramePr>
          <p:cNvPr id="23" name="Tabel 20">
            <a:extLst>
              <a:ext uri="{FF2B5EF4-FFF2-40B4-BE49-F238E27FC236}">
                <a16:creationId xmlns:a16="http://schemas.microsoft.com/office/drawing/2014/main" id="{D918BEB0-C8D5-BDBF-9FF9-C9E1C01655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5622748"/>
              </p:ext>
            </p:extLst>
          </p:nvPr>
        </p:nvGraphicFramePr>
        <p:xfrm>
          <a:off x="1929" y="4096982"/>
          <a:ext cx="12078928" cy="2743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64928">
                  <a:extLst>
                    <a:ext uri="{9D8B030D-6E8A-4147-A177-3AD203B41FA5}">
                      <a16:colId xmlns:a16="http://schemas.microsoft.com/office/drawing/2014/main" val="1034860516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644803912"/>
                    </a:ext>
                  </a:extLst>
                </a:gridCol>
                <a:gridCol w="1874520">
                  <a:extLst>
                    <a:ext uri="{9D8B030D-6E8A-4147-A177-3AD203B41FA5}">
                      <a16:colId xmlns:a16="http://schemas.microsoft.com/office/drawing/2014/main" val="352817437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06410373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99472420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383372908"/>
                    </a:ext>
                  </a:extLst>
                </a:gridCol>
                <a:gridCol w="1457960">
                  <a:extLst>
                    <a:ext uri="{9D8B030D-6E8A-4147-A177-3AD203B41FA5}">
                      <a16:colId xmlns:a16="http://schemas.microsoft.com/office/drawing/2014/main" val="92300013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2151170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48855427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79953236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24134689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884423846"/>
                    </a:ext>
                  </a:extLst>
                </a:gridCol>
                <a:gridCol w="1041400">
                  <a:extLst>
                    <a:ext uri="{9D8B030D-6E8A-4147-A177-3AD203B41FA5}">
                      <a16:colId xmlns:a16="http://schemas.microsoft.com/office/drawing/2014/main" val="368145997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18214097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90740923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5722000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899963917"/>
                    </a:ext>
                  </a:extLst>
                </a:gridCol>
                <a:gridCol w="1249680">
                  <a:extLst>
                    <a:ext uri="{9D8B030D-6E8A-4147-A177-3AD203B41FA5}">
                      <a16:colId xmlns:a16="http://schemas.microsoft.com/office/drawing/2014/main" val="100054088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85942974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59033174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775179856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309917381"/>
                    </a:ext>
                  </a:extLst>
                </a:gridCol>
                <a:gridCol w="1249680">
                  <a:extLst>
                    <a:ext uri="{9D8B030D-6E8A-4147-A177-3AD203B41FA5}">
                      <a16:colId xmlns:a16="http://schemas.microsoft.com/office/drawing/2014/main" val="3521739621"/>
                    </a:ext>
                  </a:extLst>
                </a:gridCol>
              </a:tblGrid>
              <a:tr h="232770">
                <a:tc>
                  <a:txBody>
                    <a:bodyPr/>
                    <a:lstStyle/>
                    <a:p>
                      <a:pPr algn="r"/>
                      <a:r>
                        <a:rPr lang="en-GB" sz="1200" b="1" dirty="0"/>
                        <a:t>Avoided Runoff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200" b="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A624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/>
                        <a:t>1%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200" b="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A624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b="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A624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b="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A624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/>
                        <a:t>29%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2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A624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b="1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A624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A624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A624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b="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A624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/>
                        <a:t>49%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200" b="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A624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b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A624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b="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A624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b="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A624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/>
                        <a:t>43%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2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A624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A624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A624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b="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A624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/>
                        <a:t>44%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68573763"/>
                  </a:ext>
                </a:extLst>
              </a:tr>
            </a:tbl>
          </a:graphicData>
        </a:graphic>
      </p:graphicFrame>
      <p:graphicFrame>
        <p:nvGraphicFramePr>
          <p:cNvPr id="24" name="Tabel 20">
            <a:extLst>
              <a:ext uri="{FF2B5EF4-FFF2-40B4-BE49-F238E27FC236}">
                <a16:creationId xmlns:a16="http://schemas.microsoft.com/office/drawing/2014/main" id="{BD7C66AB-6B3C-D837-BD75-A278358D2A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237813"/>
              </p:ext>
            </p:extLst>
          </p:nvPr>
        </p:nvGraphicFramePr>
        <p:xfrm>
          <a:off x="1929" y="4446999"/>
          <a:ext cx="12078928" cy="2743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64928">
                  <a:extLst>
                    <a:ext uri="{9D8B030D-6E8A-4147-A177-3AD203B41FA5}">
                      <a16:colId xmlns:a16="http://schemas.microsoft.com/office/drawing/2014/main" val="1034860516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644803912"/>
                    </a:ext>
                  </a:extLst>
                </a:gridCol>
                <a:gridCol w="1874520">
                  <a:extLst>
                    <a:ext uri="{9D8B030D-6E8A-4147-A177-3AD203B41FA5}">
                      <a16:colId xmlns:a16="http://schemas.microsoft.com/office/drawing/2014/main" val="352817437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06410373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99472420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383372908"/>
                    </a:ext>
                  </a:extLst>
                </a:gridCol>
                <a:gridCol w="1457960">
                  <a:extLst>
                    <a:ext uri="{9D8B030D-6E8A-4147-A177-3AD203B41FA5}">
                      <a16:colId xmlns:a16="http://schemas.microsoft.com/office/drawing/2014/main" val="92300013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2151170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48855427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79953236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24134689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884423846"/>
                    </a:ext>
                  </a:extLst>
                </a:gridCol>
                <a:gridCol w="1041400">
                  <a:extLst>
                    <a:ext uri="{9D8B030D-6E8A-4147-A177-3AD203B41FA5}">
                      <a16:colId xmlns:a16="http://schemas.microsoft.com/office/drawing/2014/main" val="368145997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18214097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90740923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5722000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899963917"/>
                    </a:ext>
                  </a:extLst>
                </a:gridCol>
                <a:gridCol w="1249680">
                  <a:extLst>
                    <a:ext uri="{9D8B030D-6E8A-4147-A177-3AD203B41FA5}">
                      <a16:colId xmlns:a16="http://schemas.microsoft.com/office/drawing/2014/main" val="100054088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85942974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59033174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775179856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309917381"/>
                    </a:ext>
                  </a:extLst>
                </a:gridCol>
                <a:gridCol w="1249680">
                  <a:extLst>
                    <a:ext uri="{9D8B030D-6E8A-4147-A177-3AD203B41FA5}">
                      <a16:colId xmlns:a16="http://schemas.microsoft.com/office/drawing/2014/main" val="3521739621"/>
                    </a:ext>
                  </a:extLst>
                </a:gridCol>
              </a:tblGrid>
              <a:tr h="232770">
                <a:tc>
                  <a:txBody>
                    <a:bodyPr/>
                    <a:lstStyle/>
                    <a:p>
                      <a:pPr algn="r"/>
                      <a:r>
                        <a:rPr lang="en-GB" sz="1200" b="1" dirty="0"/>
                        <a:t>Pollution Removal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200" b="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A624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/>
                        <a:t>1%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200" b="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A624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b="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A624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b="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A624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/>
                        <a:t>26%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2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A624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b="1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A624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b="1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A624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b="1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A624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A624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/>
                        <a:t>45%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200" b="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A624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b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A624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b="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A624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b="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A624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/>
                        <a:t>39%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2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A624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b="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A624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b="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A624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b="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A624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/>
                        <a:t>41%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68573763"/>
                  </a:ext>
                </a:extLst>
              </a:tr>
            </a:tbl>
          </a:graphicData>
        </a:graphic>
      </p:graphicFrame>
      <p:graphicFrame>
        <p:nvGraphicFramePr>
          <p:cNvPr id="25" name="Tabel 20">
            <a:extLst>
              <a:ext uri="{FF2B5EF4-FFF2-40B4-BE49-F238E27FC236}">
                <a16:creationId xmlns:a16="http://schemas.microsoft.com/office/drawing/2014/main" id="{4345F47F-7573-3FE8-7386-35E273855B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2298033"/>
              </p:ext>
            </p:extLst>
          </p:nvPr>
        </p:nvGraphicFramePr>
        <p:xfrm>
          <a:off x="1929" y="4793448"/>
          <a:ext cx="12078928" cy="2743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64928">
                  <a:extLst>
                    <a:ext uri="{9D8B030D-6E8A-4147-A177-3AD203B41FA5}">
                      <a16:colId xmlns:a16="http://schemas.microsoft.com/office/drawing/2014/main" val="1034860516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644803912"/>
                    </a:ext>
                  </a:extLst>
                </a:gridCol>
                <a:gridCol w="1874520">
                  <a:extLst>
                    <a:ext uri="{9D8B030D-6E8A-4147-A177-3AD203B41FA5}">
                      <a16:colId xmlns:a16="http://schemas.microsoft.com/office/drawing/2014/main" val="352817437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06410373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99472420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383372908"/>
                    </a:ext>
                  </a:extLst>
                </a:gridCol>
                <a:gridCol w="1457960">
                  <a:extLst>
                    <a:ext uri="{9D8B030D-6E8A-4147-A177-3AD203B41FA5}">
                      <a16:colId xmlns:a16="http://schemas.microsoft.com/office/drawing/2014/main" val="92300013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2151170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48855427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79953236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24134689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884423846"/>
                    </a:ext>
                  </a:extLst>
                </a:gridCol>
                <a:gridCol w="1041400">
                  <a:extLst>
                    <a:ext uri="{9D8B030D-6E8A-4147-A177-3AD203B41FA5}">
                      <a16:colId xmlns:a16="http://schemas.microsoft.com/office/drawing/2014/main" val="368145997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18214097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90740923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5722000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899963917"/>
                    </a:ext>
                  </a:extLst>
                </a:gridCol>
                <a:gridCol w="1249680">
                  <a:extLst>
                    <a:ext uri="{9D8B030D-6E8A-4147-A177-3AD203B41FA5}">
                      <a16:colId xmlns:a16="http://schemas.microsoft.com/office/drawing/2014/main" val="100054088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85942974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59033174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775179856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30991738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52173962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81803731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551246636"/>
                    </a:ext>
                  </a:extLst>
                </a:gridCol>
                <a:gridCol w="624840">
                  <a:extLst>
                    <a:ext uri="{9D8B030D-6E8A-4147-A177-3AD203B41FA5}">
                      <a16:colId xmlns:a16="http://schemas.microsoft.com/office/drawing/2014/main" val="4183675263"/>
                    </a:ext>
                  </a:extLst>
                </a:gridCol>
              </a:tblGrid>
              <a:tr h="232770">
                <a:tc>
                  <a:txBody>
                    <a:bodyPr/>
                    <a:lstStyle/>
                    <a:p>
                      <a:pPr algn="r"/>
                      <a:r>
                        <a:rPr lang="en-GB" sz="1200" b="1" dirty="0"/>
                        <a:t>PET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200" b="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A624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/>
                        <a:t>1%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200" b="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A624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b="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A624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b="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A624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/>
                        <a:t>27%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2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A624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b="1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A624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b="1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A624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b="1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A624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b="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A624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/>
                        <a:t>46%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200" b="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A624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b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A624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b="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A624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b="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A624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/>
                        <a:t>40%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2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A624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b="1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A624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A624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b="1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A624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C8A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C8A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C8A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0" b="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68573763"/>
                  </a:ext>
                </a:extLst>
              </a:tr>
            </a:tbl>
          </a:graphicData>
        </a:graphic>
      </p:graphicFrame>
      <p:graphicFrame>
        <p:nvGraphicFramePr>
          <p:cNvPr id="26" name="Tabel 20">
            <a:extLst>
              <a:ext uri="{FF2B5EF4-FFF2-40B4-BE49-F238E27FC236}">
                <a16:creationId xmlns:a16="http://schemas.microsoft.com/office/drawing/2014/main" id="{140709A3-C5B5-72AA-FA94-CEE285E518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5016378"/>
              </p:ext>
            </p:extLst>
          </p:nvPr>
        </p:nvGraphicFramePr>
        <p:xfrm>
          <a:off x="1929" y="5143267"/>
          <a:ext cx="12078928" cy="2743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64928">
                  <a:extLst>
                    <a:ext uri="{9D8B030D-6E8A-4147-A177-3AD203B41FA5}">
                      <a16:colId xmlns:a16="http://schemas.microsoft.com/office/drawing/2014/main" val="1034860516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644803912"/>
                    </a:ext>
                  </a:extLst>
                </a:gridCol>
                <a:gridCol w="1874520">
                  <a:extLst>
                    <a:ext uri="{9D8B030D-6E8A-4147-A177-3AD203B41FA5}">
                      <a16:colId xmlns:a16="http://schemas.microsoft.com/office/drawing/2014/main" val="352817437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06410373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99472420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383372908"/>
                    </a:ext>
                  </a:extLst>
                </a:gridCol>
                <a:gridCol w="1457960">
                  <a:extLst>
                    <a:ext uri="{9D8B030D-6E8A-4147-A177-3AD203B41FA5}">
                      <a16:colId xmlns:a16="http://schemas.microsoft.com/office/drawing/2014/main" val="92300013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2151170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48855427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79953236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24134689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884423846"/>
                    </a:ext>
                  </a:extLst>
                </a:gridCol>
                <a:gridCol w="1041400">
                  <a:extLst>
                    <a:ext uri="{9D8B030D-6E8A-4147-A177-3AD203B41FA5}">
                      <a16:colId xmlns:a16="http://schemas.microsoft.com/office/drawing/2014/main" val="368145997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18214097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90740923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5722000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899963917"/>
                    </a:ext>
                  </a:extLst>
                </a:gridCol>
                <a:gridCol w="1249680">
                  <a:extLst>
                    <a:ext uri="{9D8B030D-6E8A-4147-A177-3AD203B41FA5}">
                      <a16:colId xmlns:a16="http://schemas.microsoft.com/office/drawing/2014/main" val="100054088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85942974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59033174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775179856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309917381"/>
                    </a:ext>
                  </a:extLst>
                </a:gridCol>
                <a:gridCol w="1249680">
                  <a:extLst>
                    <a:ext uri="{9D8B030D-6E8A-4147-A177-3AD203B41FA5}">
                      <a16:colId xmlns:a16="http://schemas.microsoft.com/office/drawing/2014/main" val="3521739621"/>
                    </a:ext>
                  </a:extLst>
                </a:gridCol>
              </a:tblGrid>
              <a:tr h="232770">
                <a:tc>
                  <a:txBody>
                    <a:bodyPr/>
                    <a:lstStyle/>
                    <a:p>
                      <a:pPr algn="r"/>
                      <a:r>
                        <a:rPr lang="en-GB" sz="1200" b="1" dirty="0"/>
                        <a:t>Evapotranspiration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200" b="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A624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/>
                        <a:t>1%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200" b="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A624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b="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A624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b="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A624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/>
                        <a:t>28%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2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A624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b="1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A624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A624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b="1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A624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b="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A624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/>
                        <a:t>48%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200" b="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A624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b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A624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b="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A624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b="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A624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/>
                        <a:t>42%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2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A624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A624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A624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A624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/>
                        <a:t>44%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68573763"/>
                  </a:ext>
                </a:extLst>
              </a:tr>
            </a:tbl>
          </a:graphicData>
        </a:graphic>
      </p:graphicFrame>
      <p:graphicFrame>
        <p:nvGraphicFramePr>
          <p:cNvPr id="27" name="Tabel 20">
            <a:extLst>
              <a:ext uri="{FF2B5EF4-FFF2-40B4-BE49-F238E27FC236}">
                <a16:creationId xmlns:a16="http://schemas.microsoft.com/office/drawing/2014/main" id="{8F92E92F-CDD8-532B-C532-D3ED6BE09C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7402321"/>
              </p:ext>
            </p:extLst>
          </p:nvPr>
        </p:nvGraphicFramePr>
        <p:xfrm>
          <a:off x="-5864" y="5499211"/>
          <a:ext cx="12078928" cy="2743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64928">
                  <a:extLst>
                    <a:ext uri="{9D8B030D-6E8A-4147-A177-3AD203B41FA5}">
                      <a16:colId xmlns:a16="http://schemas.microsoft.com/office/drawing/2014/main" val="1034860516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644803912"/>
                    </a:ext>
                  </a:extLst>
                </a:gridCol>
                <a:gridCol w="1874520">
                  <a:extLst>
                    <a:ext uri="{9D8B030D-6E8A-4147-A177-3AD203B41FA5}">
                      <a16:colId xmlns:a16="http://schemas.microsoft.com/office/drawing/2014/main" val="352817437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06410373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99472420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383372908"/>
                    </a:ext>
                  </a:extLst>
                </a:gridCol>
                <a:gridCol w="1457960">
                  <a:extLst>
                    <a:ext uri="{9D8B030D-6E8A-4147-A177-3AD203B41FA5}">
                      <a16:colId xmlns:a16="http://schemas.microsoft.com/office/drawing/2014/main" val="92300013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2151170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48855427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79953236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24134689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884423846"/>
                    </a:ext>
                  </a:extLst>
                </a:gridCol>
                <a:gridCol w="1041400">
                  <a:extLst>
                    <a:ext uri="{9D8B030D-6E8A-4147-A177-3AD203B41FA5}">
                      <a16:colId xmlns:a16="http://schemas.microsoft.com/office/drawing/2014/main" val="368145997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18214097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90740923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5722000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899963917"/>
                    </a:ext>
                  </a:extLst>
                </a:gridCol>
                <a:gridCol w="1249680">
                  <a:extLst>
                    <a:ext uri="{9D8B030D-6E8A-4147-A177-3AD203B41FA5}">
                      <a16:colId xmlns:a16="http://schemas.microsoft.com/office/drawing/2014/main" val="100054088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85942974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59033174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775179856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30991738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521739621"/>
                    </a:ext>
                  </a:extLst>
                </a:gridCol>
                <a:gridCol w="1041400">
                  <a:extLst>
                    <a:ext uri="{9D8B030D-6E8A-4147-A177-3AD203B41FA5}">
                      <a16:colId xmlns:a16="http://schemas.microsoft.com/office/drawing/2014/main" val="2818037311"/>
                    </a:ext>
                  </a:extLst>
                </a:gridCol>
              </a:tblGrid>
              <a:tr h="232770">
                <a:tc>
                  <a:txBody>
                    <a:bodyPr/>
                    <a:lstStyle/>
                    <a:p>
                      <a:pPr algn="r"/>
                      <a:r>
                        <a:rPr lang="en-GB" sz="1200" b="1" dirty="0"/>
                        <a:t>Transpiration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200" b="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A624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/>
                        <a:t>1%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2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A624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b="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A624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b="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A624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/>
                        <a:t>31%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200" b="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A624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b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A624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b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A624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b="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A624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b="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A624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/>
                        <a:t>50%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2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A624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b="1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A624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A624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b="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A624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/>
                        <a:t>44%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200" b="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A624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b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A624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b="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A624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b="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A624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b="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A624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/>
                        <a:t>47%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68573763"/>
                  </a:ext>
                </a:extLst>
              </a:tr>
            </a:tbl>
          </a:graphicData>
        </a:graphic>
      </p:graphicFrame>
      <p:graphicFrame>
        <p:nvGraphicFramePr>
          <p:cNvPr id="28" name="Tabel 20">
            <a:extLst>
              <a:ext uri="{FF2B5EF4-FFF2-40B4-BE49-F238E27FC236}">
                <a16:creationId xmlns:a16="http://schemas.microsoft.com/office/drawing/2014/main" id="{DCE0BCE9-0583-22ED-7514-B05FDC40C0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4684964"/>
              </p:ext>
            </p:extLst>
          </p:nvPr>
        </p:nvGraphicFramePr>
        <p:xfrm>
          <a:off x="-5864" y="5849030"/>
          <a:ext cx="12078928" cy="2743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64928">
                  <a:extLst>
                    <a:ext uri="{9D8B030D-6E8A-4147-A177-3AD203B41FA5}">
                      <a16:colId xmlns:a16="http://schemas.microsoft.com/office/drawing/2014/main" val="1034860516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64480391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528174379"/>
                    </a:ext>
                  </a:extLst>
                </a:gridCol>
                <a:gridCol w="1666240">
                  <a:extLst>
                    <a:ext uri="{9D8B030D-6E8A-4147-A177-3AD203B41FA5}">
                      <a16:colId xmlns:a16="http://schemas.microsoft.com/office/drawing/2014/main" val="306373495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06410373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99472420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383372908"/>
                    </a:ext>
                  </a:extLst>
                </a:gridCol>
                <a:gridCol w="1457960">
                  <a:extLst>
                    <a:ext uri="{9D8B030D-6E8A-4147-A177-3AD203B41FA5}">
                      <a16:colId xmlns:a16="http://schemas.microsoft.com/office/drawing/2014/main" val="92300013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2151170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48855427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79953236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241346895"/>
                    </a:ext>
                  </a:extLst>
                </a:gridCol>
                <a:gridCol w="1249680">
                  <a:extLst>
                    <a:ext uri="{9D8B030D-6E8A-4147-A177-3AD203B41FA5}">
                      <a16:colId xmlns:a16="http://schemas.microsoft.com/office/drawing/2014/main" val="1884423846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18214097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90740923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5722000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899963917"/>
                    </a:ext>
                  </a:extLst>
                </a:gridCol>
                <a:gridCol w="1249680">
                  <a:extLst>
                    <a:ext uri="{9D8B030D-6E8A-4147-A177-3AD203B41FA5}">
                      <a16:colId xmlns:a16="http://schemas.microsoft.com/office/drawing/2014/main" val="100054088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85942974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59033174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775179856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309917381"/>
                    </a:ext>
                  </a:extLst>
                </a:gridCol>
                <a:gridCol w="1249680">
                  <a:extLst>
                    <a:ext uri="{9D8B030D-6E8A-4147-A177-3AD203B41FA5}">
                      <a16:colId xmlns:a16="http://schemas.microsoft.com/office/drawing/2014/main" val="3521739621"/>
                    </a:ext>
                  </a:extLst>
                </a:gridCol>
              </a:tblGrid>
              <a:tr h="232770">
                <a:tc>
                  <a:txBody>
                    <a:bodyPr/>
                    <a:lstStyle/>
                    <a:p>
                      <a:pPr algn="r"/>
                      <a:r>
                        <a:rPr lang="en-GB" sz="1200" b="1" dirty="0"/>
                        <a:t>UV Effects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2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A624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b="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A624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/>
                        <a:t>25% reduction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2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A624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A624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b="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A624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/>
                        <a:t>30%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200" b="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A624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b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A624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b="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A624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b="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A624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/>
                        <a:t>40%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2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A624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A624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A624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b="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A624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/>
                        <a:t>38%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200" b="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A624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b="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A624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b="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A624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b="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A624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/>
                        <a:t>36%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68573763"/>
                  </a:ext>
                </a:extLst>
              </a:tr>
            </a:tbl>
          </a:graphicData>
        </a:graphic>
      </p:graphicFrame>
      <p:sp>
        <p:nvSpPr>
          <p:cNvPr id="19" name="Tekstvak 18">
            <a:extLst>
              <a:ext uri="{FF2B5EF4-FFF2-40B4-BE49-F238E27FC236}">
                <a16:creationId xmlns:a16="http://schemas.microsoft.com/office/drawing/2014/main" id="{B8A85D8C-82C0-D9D4-C663-34FDC932C088}"/>
              </a:ext>
            </a:extLst>
          </p:cNvPr>
          <p:cNvSpPr txBox="1"/>
          <p:nvPr/>
        </p:nvSpPr>
        <p:spPr>
          <a:xfrm>
            <a:off x="11414760" y="4810442"/>
            <a:ext cx="610616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0" dirty="0"/>
              <a:t>42-68%</a:t>
            </a:r>
          </a:p>
        </p:txBody>
      </p:sp>
      <p:pic>
        <p:nvPicPr>
          <p:cNvPr id="18" name="Picture 4">
            <a:extLst>
              <a:ext uri="{FF2B5EF4-FFF2-40B4-BE49-F238E27FC236}">
                <a16:creationId xmlns:a16="http://schemas.microsoft.com/office/drawing/2014/main" id="{96BE38AD-1A23-19C8-C957-1C30C9E531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6" b="30369"/>
          <a:stretch/>
        </p:blipFill>
        <p:spPr bwMode="auto">
          <a:xfrm>
            <a:off x="3048" y="6219825"/>
            <a:ext cx="651715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" descr="A qr code with a few black squares&#10;&#10;Description automatically generated">
            <a:extLst>
              <a:ext uri="{FF2B5EF4-FFF2-40B4-BE49-F238E27FC236}">
                <a16:creationId xmlns:a16="http://schemas.microsoft.com/office/drawing/2014/main" id="{177D27C4-2F56-7616-3E70-1AA7B22BDD2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69285" y="6231929"/>
            <a:ext cx="608335" cy="608335"/>
          </a:xfrm>
          <a:prstGeom prst="rect">
            <a:avLst/>
          </a:prstGeom>
        </p:spPr>
      </p:pic>
      <p:sp>
        <p:nvSpPr>
          <p:cNvPr id="29" name="Title 1">
            <a:extLst>
              <a:ext uri="{FF2B5EF4-FFF2-40B4-BE49-F238E27FC236}">
                <a16:creationId xmlns:a16="http://schemas.microsoft.com/office/drawing/2014/main" id="{9487C260-ADC7-3821-8B30-9D677134B172}"/>
              </a:ext>
            </a:extLst>
          </p:cNvPr>
          <p:cNvSpPr txBox="1">
            <a:spLocks/>
          </p:cNvSpPr>
          <p:nvPr/>
        </p:nvSpPr>
        <p:spPr>
          <a:xfrm>
            <a:off x="-458826" y="6223378"/>
            <a:ext cx="6051516" cy="617839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6000" kern="1200" baseline="0">
                <a:solidFill>
                  <a:schemeClr val="bg1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r>
              <a:rPr lang="nl-BE" sz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kelly.wittemans@kuleuven.be</a:t>
            </a:r>
          </a:p>
        </p:txBody>
      </p:sp>
      <p:sp>
        <p:nvSpPr>
          <p:cNvPr id="30" name="Footer Placeholder 2">
            <a:extLst>
              <a:ext uri="{FF2B5EF4-FFF2-40B4-BE49-F238E27FC236}">
                <a16:creationId xmlns:a16="http://schemas.microsoft.com/office/drawing/2014/main" id="{5160B5DA-FDFF-FD04-A6D2-5D099956A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Aft>
                <a:spcPts val="600"/>
              </a:spcAft>
            </a:pPr>
            <a:r>
              <a:rPr lang="en-US" sz="12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Division Forest, Nature and Landscape</a:t>
            </a:r>
          </a:p>
        </p:txBody>
      </p:sp>
      <p:sp>
        <p:nvSpPr>
          <p:cNvPr id="31" name="Slide Number Placeholder 3">
            <a:extLst>
              <a:ext uri="{FF2B5EF4-FFF2-40B4-BE49-F238E27FC236}">
                <a16:creationId xmlns:a16="http://schemas.microsoft.com/office/drawing/2014/main" id="{FF1972DE-9ECE-55F7-3EF5-E1515A7B6DB2}"/>
              </a:ext>
            </a:extLst>
          </p:cNvPr>
          <p:cNvSpPr txBox="1">
            <a:spLocks/>
          </p:cNvSpPr>
          <p:nvPr/>
        </p:nvSpPr>
        <p:spPr>
          <a:xfrm>
            <a:off x="8090919" y="63785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000" kern="1200" baseline="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Aft>
                <a:spcPts val="600"/>
              </a:spcAft>
            </a:pPr>
            <a:fld id="{0A297500-7527-634B-90F4-69D0994C32B4}" type="slidenum">
              <a:rPr lang="en-US" sz="1200" smtClean="0">
                <a:solidFill>
                  <a:srgbClr val="FFFFFF"/>
                </a:solidFill>
                <a:latin typeface="+mn-lt"/>
              </a:rPr>
              <a:pPr algn="r">
                <a:spcAft>
                  <a:spcPts val="600"/>
                </a:spcAft>
              </a:pPr>
              <a:t>22</a:t>
            </a:fld>
            <a:endParaRPr lang="en-US" sz="120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8EB4D31-1549-FBBD-E50D-CBA6C24C0A01}"/>
              </a:ext>
            </a:extLst>
          </p:cNvPr>
          <p:cNvSpPr txBox="1"/>
          <p:nvPr/>
        </p:nvSpPr>
        <p:spPr>
          <a:xfrm>
            <a:off x="9750930" y="2296373"/>
            <a:ext cx="22987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© Google Earth Images</a:t>
            </a:r>
          </a:p>
        </p:txBody>
      </p:sp>
      <p:sp>
        <p:nvSpPr>
          <p:cNvPr id="33" name="Title 4">
            <a:extLst>
              <a:ext uri="{FF2B5EF4-FFF2-40B4-BE49-F238E27FC236}">
                <a16:creationId xmlns:a16="http://schemas.microsoft.com/office/drawing/2014/main" id="{6F4E95CD-93EB-7D05-F2EB-28F46F3D8E96}"/>
              </a:ext>
            </a:extLst>
          </p:cNvPr>
          <p:cNvSpPr txBox="1">
            <a:spLocks/>
          </p:cNvSpPr>
          <p:nvPr/>
        </p:nvSpPr>
        <p:spPr>
          <a:xfrm>
            <a:off x="66344" y="36615"/>
            <a:ext cx="10767775" cy="9523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 baseline="0">
                <a:solidFill>
                  <a:schemeClr val="tx2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r>
              <a:rPr lang="nl-BE" dirty="0" err="1"/>
              <a:t>Climate</a:t>
            </a:r>
            <a:r>
              <a:rPr lang="nl-BE" dirty="0"/>
              <a:t> services: </a:t>
            </a:r>
            <a:r>
              <a:rPr lang="nl-BE" dirty="0" err="1"/>
              <a:t>contribution</a:t>
            </a:r>
            <a:r>
              <a:rPr lang="nl-BE" dirty="0"/>
              <a:t> of </a:t>
            </a:r>
            <a:r>
              <a:rPr lang="nl-BE" dirty="0" err="1"/>
              <a:t>gardens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2175715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hthoek 28">
            <a:extLst>
              <a:ext uri="{FF2B5EF4-FFF2-40B4-BE49-F238E27FC236}">
                <a16:creationId xmlns:a16="http://schemas.microsoft.com/office/drawing/2014/main" id="{47B32F80-E423-AA24-A76C-95E613026F01}"/>
              </a:ext>
            </a:extLst>
          </p:cNvPr>
          <p:cNvSpPr/>
          <p:nvPr/>
        </p:nvSpPr>
        <p:spPr>
          <a:xfrm>
            <a:off x="382773" y="3753669"/>
            <a:ext cx="11584092" cy="532569"/>
          </a:xfrm>
          <a:prstGeom prst="rect">
            <a:avLst/>
          </a:prstGeom>
          <a:solidFill>
            <a:srgbClr val="B2D6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1" name="Rectangle 15">
            <a:extLst>
              <a:ext uri="{FF2B5EF4-FFF2-40B4-BE49-F238E27FC236}">
                <a16:creationId xmlns:a16="http://schemas.microsoft.com/office/drawing/2014/main" id="{F35F89B4-BA97-FD23-7F55-9DCD8952D124}"/>
              </a:ext>
            </a:extLst>
          </p:cNvPr>
          <p:cNvSpPr/>
          <p:nvPr/>
        </p:nvSpPr>
        <p:spPr>
          <a:xfrm>
            <a:off x="10090418" y="2855631"/>
            <a:ext cx="1876446" cy="3076418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50" name="Rectangle 15">
            <a:extLst>
              <a:ext uri="{FF2B5EF4-FFF2-40B4-BE49-F238E27FC236}">
                <a16:creationId xmlns:a16="http://schemas.microsoft.com/office/drawing/2014/main" id="{C9416F49-1F55-F86C-5B98-E62EFB80396A}"/>
              </a:ext>
            </a:extLst>
          </p:cNvPr>
          <p:cNvSpPr/>
          <p:nvPr/>
        </p:nvSpPr>
        <p:spPr>
          <a:xfrm>
            <a:off x="8024093" y="2894063"/>
            <a:ext cx="1876446" cy="3037986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49" name="Rectangle 15">
            <a:extLst>
              <a:ext uri="{FF2B5EF4-FFF2-40B4-BE49-F238E27FC236}">
                <a16:creationId xmlns:a16="http://schemas.microsoft.com/office/drawing/2014/main" id="{A115261F-4F32-CC93-3485-F5F73ADB7590}"/>
              </a:ext>
            </a:extLst>
          </p:cNvPr>
          <p:cNvSpPr/>
          <p:nvPr/>
        </p:nvSpPr>
        <p:spPr>
          <a:xfrm>
            <a:off x="5946818" y="2890980"/>
            <a:ext cx="1876446" cy="3041069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48" name="Rectangle 15">
            <a:extLst>
              <a:ext uri="{FF2B5EF4-FFF2-40B4-BE49-F238E27FC236}">
                <a16:creationId xmlns:a16="http://schemas.microsoft.com/office/drawing/2014/main" id="{3D69A94D-2D5C-007A-1B83-0A3DE9769297}"/>
              </a:ext>
            </a:extLst>
          </p:cNvPr>
          <p:cNvSpPr/>
          <p:nvPr/>
        </p:nvSpPr>
        <p:spPr>
          <a:xfrm>
            <a:off x="3813997" y="2823647"/>
            <a:ext cx="1876446" cy="3108402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47" name="Rectangle 15">
            <a:extLst>
              <a:ext uri="{FF2B5EF4-FFF2-40B4-BE49-F238E27FC236}">
                <a16:creationId xmlns:a16="http://schemas.microsoft.com/office/drawing/2014/main" id="{6AC60061-76A0-1DF3-C2A5-BB027EB046D0}"/>
              </a:ext>
            </a:extLst>
          </p:cNvPr>
          <p:cNvSpPr/>
          <p:nvPr/>
        </p:nvSpPr>
        <p:spPr>
          <a:xfrm>
            <a:off x="1726214" y="2833647"/>
            <a:ext cx="1876446" cy="3098402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E9FA4011-C12C-DB9D-6645-329B1E95F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23</a:t>
            </a:fld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064FCB37-5A57-0673-0D34-CD3F3A1378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7278" y="673409"/>
            <a:ext cx="892392" cy="740837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3DB5EE51-A912-9114-026A-3F4D851DD3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5744" y="733344"/>
            <a:ext cx="916241" cy="685984"/>
          </a:xfrm>
          <a:prstGeom prst="rect">
            <a:avLst/>
          </a:prstGeom>
        </p:spPr>
      </p:pic>
      <p:pic>
        <p:nvPicPr>
          <p:cNvPr id="6" name="Picture 18">
            <a:extLst>
              <a:ext uri="{FF2B5EF4-FFF2-40B4-BE49-F238E27FC236}">
                <a16:creationId xmlns:a16="http://schemas.microsoft.com/office/drawing/2014/main" id="{AD57E609-1A3A-C395-17B7-36FAD3378CF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8090"/>
          <a:stretch/>
        </p:blipFill>
        <p:spPr>
          <a:xfrm>
            <a:off x="4793839" y="634818"/>
            <a:ext cx="928426" cy="866774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4E6C7C2B-97AA-1ACF-F315-55FEAA4C0E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92365" y="853344"/>
            <a:ext cx="1062861" cy="606560"/>
          </a:xfrm>
          <a:prstGeom prst="rect">
            <a:avLst/>
          </a:prstGeom>
        </p:spPr>
      </p:pic>
      <p:sp>
        <p:nvSpPr>
          <p:cNvPr id="8" name="Rectangle 15">
            <a:extLst>
              <a:ext uri="{FF2B5EF4-FFF2-40B4-BE49-F238E27FC236}">
                <a16:creationId xmlns:a16="http://schemas.microsoft.com/office/drawing/2014/main" id="{8CA604D6-C013-650E-C819-D51084CE2BDB}"/>
              </a:ext>
            </a:extLst>
          </p:cNvPr>
          <p:cNvSpPr/>
          <p:nvPr/>
        </p:nvSpPr>
        <p:spPr>
          <a:xfrm>
            <a:off x="3814172" y="1314418"/>
            <a:ext cx="1887082" cy="1519231"/>
          </a:xfrm>
          <a:prstGeom prst="rect">
            <a:avLst/>
          </a:prstGeom>
          <a:blipFill>
            <a:blip r:embed="rId7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9" name="Rectangle 15">
            <a:extLst>
              <a:ext uri="{FF2B5EF4-FFF2-40B4-BE49-F238E27FC236}">
                <a16:creationId xmlns:a16="http://schemas.microsoft.com/office/drawing/2014/main" id="{0DD63B36-D70E-379C-ECC6-5C346A0CE213}"/>
              </a:ext>
            </a:extLst>
          </p:cNvPr>
          <p:cNvSpPr/>
          <p:nvPr/>
        </p:nvSpPr>
        <p:spPr>
          <a:xfrm>
            <a:off x="5929867" y="1314417"/>
            <a:ext cx="1887082" cy="1519231"/>
          </a:xfrm>
          <a:prstGeom prst="rect">
            <a:avLst/>
          </a:prstGeom>
          <a:blipFill>
            <a:blip r:embed="rId8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10" name="Rectangle 15">
            <a:extLst>
              <a:ext uri="{FF2B5EF4-FFF2-40B4-BE49-F238E27FC236}">
                <a16:creationId xmlns:a16="http://schemas.microsoft.com/office/drawing/2014/main" id="{6268CEC3-6D88-3480-5671-5790B9434409}"/>
              </a:ext>
            </a:extLst>
          </p:cNvPr>
          <p:cNvSpPr/>
          <p:nvPr/>
        </p:nvSpPr>
        <p:spPr>
          <a:xfrm>
            <a:off x="8037492" y="1314416"/>
            <a:ext cx="1887082" cy="1519231"/>
          </a:xfrm>
          <a:prstGeom prst="rect">
            <a:avLst/>
          </a:prstGeom>
          <a:blipFill>
            <a:blip r:embed="rId9"/>
            <a:stretch>
              <a:fillRect l="-861" t="-10797" r="861" b="-20717"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11" name="Rectangle 15">
            <a:extLst>
              <a:ext uri="{FF2B5EF4-FFF2-40B4-BE49-F238E27FC236}">
                <a16:creationId xmlns:a16="http://schemas.microsoft.com/office/drawing/2014/main" id="{26D15E34-71C6-3BB1-DF65-4B0F63AB7207}"/>
              </a:ext>
            </a:extLst>
          </p:cNvPr>
          <p:cNvSpPr/>
          <p:nvPr/>
        </p:nvSpPr>
        <p:spPr>
          <a:xfrm>
            <a:off x="10095011" y="1314418"/>
            <a:ext cx="1887082" cy="1519231"/>
          </a:xfrm>
          <a:prstGeom prst="rect">
            <a:avLst/>
          </a:prstGeom>
          <a:blipFill dpi="0" rotWithShape="0">
            <a:blip r:embed="rId10"/>
            <a:srcRect/>
            <a:stretch>
              <a:fillRect t="-15715" b="-30648"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12" name="Rectangle 15">
            <a:extLst>
              <a:ext uri="{FF2B5EF4-FFF2-40B4-BE49-F238E27FC236}">
                <a16:creationId xmlns:a16="http://schemas.microsoft.com/office/drawing/2014/main" id="{E2A82268-F225-7515-418E-34A572D6216F}"/>
              </a:ext>
            </a:extLst>
          </p:cNvPr>
          <p:cNvSpPr/>
          <p:nvPr/>
        </p:nvSpPr>
        <p:spPr>
          <a:xfrm>
            <a:off x="1726214" y="1314418"/>
            <a:ext cx="1887082" cy="1519231"/>
          </a:xfrm>
          <a:prstGeom prst="rect">
            <a:avLst/>
          </a:prstGeom>
          <a:blipFill>
            <a:blip r:embed="rId11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C14100AD-7365-103E-526F-711E6E9C8D67}"/>
              </a:ext>
            </a:extLst>
          </p:cNvPr>
          <p:cNvSpPr txBox="1"/>
          <p:nvPr/>
        </p:nvSpPr>
        <p:spPr>
          <a:xfrm>
            <a:off x="1718095" y="2742708"/>
            <a:ext cx="1913006" cy="816991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nl-BE" sz="1400" b="1" dirty="0">
                <a:solidFill>
                  <a:schemeClr val="tx2">
                    <a:lumMod val="50000"/>
                  </a:schemeClr>
                </a:solidFill>
              </a:rPr>
              <a:t>OPEN AREA</a:t>
            </a:r>
          </a:p>
        </p:txBody>
      </p:sp>
      <p:sp>
        <p:nvSpPr>
          <p:cNvPr id="14" name="TextBox 19">
            <a:extLst>
              <a:ext uri="{FF2B5EF4-FFF2-40B4-BE49-F238E27FC236}">
                <a16:creationId xmlns:a16="http://schemas.microsoft.com/office/drawing/2014/main" id="{9B880C0B-3676-5F9C-1678-EDB7FA314269}"/>
              </a:ext>
            </a:extLst>
          </p:cNvPr>
          <p:cNvSpPr txBox="1"/>
          <p:nvPr/>
        </p:nvSpPr>
        <p:spPr>
          <a:xfrm>
            <a:off x="3812570" y="2742709"/>
            <a:ext cx="1926286" cy="81699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nl-BE" sz="1400" b="1" dirty="0">
                <a:solidFill>
                  <a:prstClr val="white"/>
                </a:solidFill>
              </a:rPr>
              <a:t>DISPERSED DEVELOPMENT</a:t>
            </a:r>
          </a:p>
        </p:txBody>
      </p:sp>
      <p:sp>
        <p:nvSpPr>
          <p:cNvPr id="15" name="TextBox 20">
            <a:extLst>
              <a:ext uri="{FF2B5EF4-FFF2-40B4-BE49-F238E27FC236}">
                <a16:creationId xmlns:a16="http://schemas.microsoft.com/office/drawing/2014/main" id="{563C2F25-1B3A-8622-55FB-2A0DB22B038D}"/>
              </a:ext>
            </a:extLst>
          </p:cNvPr>
          <p:cNvSpPr txBox="1"/>
          <p:nvPr/>
        </p:nvSpPr>
        <p:spPr>
          <a:xfrm>
            <a:off x="5907928" y="2747535"/>
            <a:ext cx="1926286" cy="817244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 defTabSz="457200"/>
            <a:r>
              <a:rPr lang="nl-BE" sz="1400" b="1" dirty="0">
                <a:solidFill>
                  <a:prstClr val="white"/>
                </a:solidFill>
              </a:rPr>
              <a:t>ALLOTMENT AND RIBBON DEVELOPMENT</a:t>
            </a:r>
          </a:p>
        </p:txBody>
      </p:sp>
      <p:sp>
        <p:nvSpPr>
          <p:cNvPr id="16" name="TextBox 21">
            <a:extLst>
              <a:ext uri="{FF2B5EF4-FFF2-40B4-BE49-F238E27FC236}">
                <a16:creationId xmlns:a16="http://schemas.microsoft.com/office/drawing/2014/main" id="{67CCBEBC-78B8-FD19-A6D6-F22ACA269D1A}"/>
              </a:ext>
            </a:extLst>
          </p:cNvPr>
          <p:cNvSpPr txBox="1"/>
          <p:nvPr/>
        </p:nvSpPr>
        <p:spPr>
          <a:xfrm>
            <a:off x="8000526" y="2742454"/>
            <a:ext cx="1926286" cy="817244"/>
          </a:xfrm>
          <a:prstGeom prst="roundRect">
            <a:avLst/>
          </a:prstGeom>
          <a:solidFill>
            <a:schemeClr val="tx2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 defTabSz="457200"/>
            <a:r>
              <a:rPr lang="nl-BE" sz="1400" b="1" dirty="0">
                <a:solidFill>
                  <a:prstClr val="white"/>
                </a:solidFill>
              </a:rPr>
              <a:t>URBAN PERIPHERY AND TOWN CENTERS</a:t>
            </a:r>
          </a:p>
        </p:txBody>
      </p:sp>
      <p:sp>
        <p:nvSpPr>
          <p:cNvPr id="17" name="TextBox 22">
            <a:extLst>
              <a:ext uri="{FF2B5EF4-FFF2-40B4-BE49-F238E27FC236}">
                <a16:creationId xmlns:a16="http://schemas.microsoft.com/office/drawing/2014/main" id="{8C007B84-8E8B-D4EE-EF86-9E2663B1CDCB}"/>
              </a:ext>
            </a:extLst>
          </p:cNvPr>
          <p:cNvSpPr txBox="1"/>
          <p:nvPr/>
        </p:nvSpPr>
        <p:spPr>
          <a:xfrm>
            <a:off x="10081549" y="2742455"/>
            <a:ext cx="1926286" cy="817244"/>
          </a:xfrm>
          <a:prstGeom prst="roundRect">
            <a:avLst/>
          </a:prstGeom>
          <a:solidFill>
            <a:schemeClr val="tx2">
              <a:lumMod val="75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nl-BE" sz="1400" b="1" dirty="0">
                <a:solidFill>
                  <a:prstClr val="white"/>
                </a:solidFill>
              </a:rPr>
              <a:t>URBAN CORE</a:t>
            </a:r>
          </a:p>
        </p:txBody>
      </p:sp>
      <p:sp>
        <p:nvSpPr>
          <p:cNvPr id="18" name="Title 4">
            <a:extLst>
              <a:ext uri="{FF2B5EF4-FFF2-40B4-BE49-F238E27FC236}">
                <a16:creationId xmlns:a16="http://schemas.microsoft.com/office/drawing/2014/main" id="{822A124A-41AD-8915-3F06-70861E92FFB7}"/>
              </a:ext>
            </a:extLst>
          </p:cNvPr>
          <p:cNvSpPr txBox="1">
            <a:spLocks/>
          </p:cNvSpPr>
          <p:nvPr/>
        </p:nvSpPr>
        <p:spPr>
          <a:xfrm>
            <a:off x="382771" y="216715"/>
            <a:ext cx="10767775" cy="9523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 baseline="0">
                <a:solidFill>
                  <a:schemeClr val="tx2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r>
              <a:rPr lang="nl-BE" dirty="0"/>
              <a:t>Connectivity: ∆ </a:t>
            </a:r>
            <a:r>
              <a:rPr lang="nl-BE" dirty="0" err="1"/>
              <a:t>mean</a:t>
            </a:r>
            <a:r>
              <a:rPr lang="nl-BE" dirty="0"/>
              <a:t> ENN</a:t>
            </a:r>
          </a:p>
        </p:txBody>
      </p:sp>
      <p:sp>
        <p:nvSpPr>
          <p:cNvPr id="21" name="Tekstvak 8">
            <a:extLst>
              <a:ext uri="{FF2B5EF4-FFF2-40B4-BE49-F238E27FC236}">
                <a16:creationId xmlns:a16="http://schemas.microsoft.com/office/drawing/2014/main" id="{B337ED0B-8F08-2F52-CEA8-FA6CCCBCE4F9}"/>
              </a:ext>
            </a:extLst>
          </p:cNvPr>
          <p:cNvSpPr txBox="1"/>
          <p:nvPr/>
        </p:nvSpPr>
        <p:spPr>
          <a:xfrm>
            <a:off x="251489" y="5460987"/>
            <a:ext cx="1423512" cy="307777"/>
          </a:xfrm>
          <a:prstGeom prst="rect">
            <a:avLst/>
          </a:prstGeom>
          <a:noFill/>
        </p:spPr>
        <p:txBody>
          <a:bodyPr vert="horz" wrap="square">
            <a:spAutoFit/>
          </a:bodyPr>
          <a:lstStyle/>
          <a:p>
            <a:pPr algn="ctr" defTabSz="457200"/>
            <a:r>
              <a:rPr lang="nl-BE" sz="1400" b="1" dirty="0">
                <a:solidFill>
                  <a:srgbClr val="2A6247"/>
                </a:solidFill>
              </a:rPr>
              <a:t>PUBLIC</a:t>
            </a:r>
          </a:p>
        </p:txBody>
      </p:sp>
      <p:sp>
        <p:nvSpPr>
          <p:cNvPr id="29" name="Tekstvak 9">
            <a:extLst>
              <a:ext uri="{FF2B5EF4-FFF2-40B4-BE49-F238E27FC236}">
                <a16:creationId xmlns:a16="http://schemas.microsoft.com/office/drawing/2014/main" id="{42F94B8F-591B-91A4-B9CE-B8BF1C0B48CE}"/>
              </a:ext>
            </a:extLst>
          </p:cNvPr>
          <p:cNvSpPr txBox="1"/>
          <p:nvPr/>
        </p:nvSpPr>
        <p:spPr>
          <a:xfrm>
            <a:off x="261731" y="4690156"/>
            <a:ext cx="1423512" cy="307777"/>
          </a:xfrm>
          <a:prstGeom prst="rect">
            <a:avLst/>
          </a:prstGeom>
          <a:noFill/>
        </p:spPr>
        <p:txBody>
          <a:bodyPr vert="horz" wrap="square">
            <a:spAutoFit/>
          </a:bodyPr>
          <a:lstStyle/>
          <a:p>
            <a:pPr algn="ctr" defTabSz="457200"/>
            <a:r>
              <a:rPr lang="nl-BE" sz="1400" b="1" dirty="0">
                <a:solidFill>
                  <a:srgbClr val="2A6247"/>
                </a:solidFill>
              </a:rPr>
              <a:t>STREET</a:t>
            </a:r>
          </a:p>
        </p:txBody>
      </p:sp>
      <p:sp>
        <p:nvSpPr>
          <p:cNvPr id="30" name="Tekstvak 10">
            <a:extLst>
              <a:ext uri="{FF2B5EF4-FFF2-40B4-BE49-F238E27FC236}">
                <a16:creationId xmlns:a16="http://schemas.microsoft.com/office/drawing/2014/main" id="{C90E2EC5-50D4-EC41-01F3-DE6D83AE4242}"/>
              </a:ext>
            </a:extLst>
          </p:cNvPr>
          <p:cNvSpPr txBox="1"/>
          <p:nvPr/>
        </p:nvSpPr>
        <p:spPr>
          <a:xfrm>
            <a:off x="305216" y="3903490"/>
            <a:ext cx="1423512" cy="307777"/>
          </a:xfrm>
          <a:prstGeom prst="rect">
            <a:avLst/>
          </a:prstGeom>
          <a:noFill/>
        </p:spPr>
        <p:txBody>
          <a:bodyPr vert="horz" wrap="square">
            <a:spAutoFit/>
          </a:bodyPr>
          <a:lstStyle/>
          <a:p>
            <a:pPr algn="ctr" defTabSz="457200"/>
            <a:r>
              <a:rPr lang="nl-BE" sz="1400" b="1" dirty="0">
                <a:solidFill>
                  <a:srgbClr val="2A6247"/>
                </a:solidFill>
              </a:rPr>
              <a:t>GARDEN</a:t>
            </a:r>
          </a:p>
        </p:txBody>
      </p:sp>
      <p:sp>
        <p:nvSpPr>
          <p:cNvPr id="32" name="TextBox 23">
            <a:extLst>
              <a:ext uri="{FF2B5EF4-FFF2-40B4-BE49-F238E27FC236}">
                <a16:creationId xmlns:a16="http://schemas.microsoft.com/office/drawing/2014/main" id="{8CC1F5E5-A882-71E1-4640-716587C4E5B4}"/>
              </a:ext>
            </a:extLst>
          </p:cNvPr>
          <p:cNvSpPr txBox="1"/>
          <p:nvPr/>
        </p:nvSpPr>
        <p:spPr>
          <a:xfrm>
            <a:off x="10649148" y="5467954"/>
            <a:ext cx="90046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BE" sz="1600" dirty="0"/>
              <a:t>0.98 m</a:t>
            </a:r>
          </a:p>
        </p:txBody>
      </p:sp>
      <p:sp>
        <p:nvSpPr>
          <p:cNvPr id="33" name="TextBox 24">
            <a:extLst>
              <a:ext uri="{FF2B5EF4-FFF2-40B4-BE49-F238E27FC236}">
                <a16:creationId xmlns:a16="http://schemas.microsoft.com/office/drawing/2014/main" id="{C626C3D1-2FEB-39CF-0BC7-B222A33EED3D}"/>
              </a:ext>
            </a:extLst>
          </p:cNvPr>
          <p:cNvSpPr txBox="1"/>
          <p:nvPr/>
        </p:nvSpPr>
        <p:spPr>
          <a:xfrm>
            <a:off x="10656056" y="4706255"/>
            <a:ext cx="90046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BE" sz="1600" dirty="0"/>
              <a:t>0.90 m</a:t>
            </a:r>
          </a:p>
        </p:txBody>
      </p:sp>
      <p:sp>
        <p:nvSpPr>
          <p:cNvPr id="34" name="TextBox 14">
            <a:extLst>
              <a:ext uri="{FF2B5EF4-FFF2-40B4-BE49-F238E27FC236}">
                <a16:creationId xmlns:a16="http://schemas.microsoft.com/office/drawing/2014/main" id="{2D257A72-846C-A213-372C-AB9E8CF95F5A}"/>
              </a:ext>
            </a:extLst>
          </p:cNvPr>
          <p:cNvSpPr txBox="1"/>
          <p:nvPr/>
        </p:nvSpPr>
        <p:spPr>
          <a:xfrm>
            <a:off x="10648286" y="3872713"/>
            <a:ext cx="9272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NL"/>
            </a:defPPr>
            <a:lvl1pPr marL="285750" indent="-285750">
              <a:buFont typeface="Arial" panose="020B0604020202020204" pitchFamily="34" charset="0"/>
              <a:buChar char="•"/>
              <a:defRPr sz="1600"/>
            </a:lvl1pPr>
          </a:lstStyle>
          <a:p>
            <a:pPr marL="0" indent="0">
              <a:buNone/>
            </a:pPr>
            <a:r>
              <a:rPr lang="nl-BE" dirty="0"/>
              <a:t>1.51 m</a:t>
            </a:r>
          </a:p>
        </p:txBody>
      </p:sp>
      <p:sp>
        <p:nvSpPr>
          <p:cNvPr id="35" name="TextBox 23">
            <a:extLst>
              <a:ext uri="{FF2B5EF4-FFF2-40B4-BE49-F238E27FC236}">
                <a16:creationId xmlns:a16="http://schemas.microsoft.com/office/drawing/2014/main" id="{DE53ED0D-8D08-5970-FC8F-5AEE6F4F7F64}"/>
              </a:ext>
            </a:extLst>
          </p:cNvPr>
          <p:cNvSpPr txBox="1"/>
          <p:nvPr/>
        </p:nvSpPr>
        <p:spPr>
          <a:xfrm>
            <a:off x="8567034" y="5471620"/>
            <a:ext cx="85275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BE" sz="1600" dirty="0"/>
              <a:t>0.80 m</a:t>
            </a:r>
          </a:p>
        </p:txBody>
      </p:sp>
      <p:sp>
        <p:nvSpPr>
          <p:cNvPr id="36" name="TextBox 24">
            <a:extLst>
              <a:ext uri="{FF2B5EF4-FFF2-40B4-BE49-F238E27FC236}">
                <a16:creationId xmlns:a16="http://schemas.microsoft.com/office/drawing/2014/main" id="{5CAC8D99-39A6-65AE-D06C-75CA24521C3E}"/>
              </a:ext>
            </a:extLst>
          </p:cNvPr>
          <p:cNvSpPr txBox="1"/>
          <p:nvPr/>
        </p:nvSpPr>
        <p:spPr>
          <a:xfrm>
            <a:off x="8567034" y="4668520"/>
            <a:ext cx="85275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BE" sz="1600" dirty="0"/>
              <a:t>0.06 m</a:t>
            </a:r>
          </a:p>
        </p:txBody>
      </p:sp>
      <p:sp>
        <p:nvSpPr>
          <p:cNvPr id="37" name="TextBox 14">
            <a:extLst>
              <a:ext uri="{FF2B5EF4-FFF2-40B4-BE49-F238E27FC236}">
                <a16:creationId xmlns:a16="http://schemas.microsoft.com/office/drawing/2014/main" id="{BF144580-D9A6-DF3E-A439-87B163BD7DF8}"/>
              </a:ext>
            </a:extLst>
          </p:cNvPr>
          <p:cNvSpPr txBox="1"/>
          <p:nvPr/>
        </p:nvSpPr>
        <p:spPr>
          <a:xfrm>
            <a:off x="8566086" y="3851858"/>
            <a:ext cx="8161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NL"/>
            </a:defPPr>
            <a:lvl1pPr marL="285750" indent="-285750">
              <a:buFont typeface="Arial" panose="020B0604020202020204" pitchFamily="34" charset="0"/>
              <a:buChar char="•"/>
              <a:defRPr sz="1600"/>
            </a:lvl1pPr>
          </a:lstStyle>
          <a:p>
            <a:pPr marL="0" indent="0">
              <a:buNone/>
            </a:pPr>
            <a:r>
              <a:rPr lang="nl-BE" dirty="0"/>
              <a:t>0.78 m</a:t>
            </a:r>
          </a:p>
        </p:txBody>
      </p:sp>
      <p:sp>
        <p:nvSpPr>
          <p:cNvPr id="38" name="TextBox 23">
            <a:extLst>
              <a:ext uri="{FF2B5EF4-FFF2-40B4-BE49-F238E27FC236}">
                <a16:creationId xmlns:a16="http://schemas.microsoft.com/office/drawing/2014/main" id="{A6D739B2-9CE5-89A2-D42C-9D07EA96E1A3}"/>
              </a:ext>
            </a:extLst>
          </p:cNvPr>
          <p:cNvSpPr txBox="1"/>
          <p:nvPr/>
        </p:nvSpPr>
        <p:spPr>
          <a:xfrm>
            <a:off x="6468566" y="5443002"/>
            <a:ext cx="95338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BE" sz="1600" dirty="0"/>
              <a:t>0.36 m</a:t>
            </a:r>
          </a:p>
        </p:txBody>
      </p:sp>
      <p:sp>
        <p:nvSpPr>
          <p:cNvPr id="39" name="TextBox 24">
            <a:extLst>
              <a:ext uri="{FF2B5EF4-FFF2-40B4-BE49-F238E27FC236}">
                <a16:creationId xmlns:a16="http://schemas.microsoft.com/office/drawing/2014/main" id="{6F29D074-DB45-7D9F-C89F-004BC2779AB5}"/>
              </a:ext>
            </a:extLst>
          </p:cNvPr>
          <p:cNvSpPr txBox="1"/>
          <p:nvPr/>
        </p:nvSpPr>
        <p:spPr>
          <a:xfrm>
            <a:off x="6454608" y="4659343"/>
            <a:ext cx="95338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BE" sz="1600" dirty="0"/>
              <a:t>0.08 m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9C43688-32A9-0234-2570-3FE548C57044}"/>
              </a:ext>
            </a:extLst>
          </p:cNvPr>
          <p:cNvSpPr txBox="1"/>
          <p:nvPr/>
        </p:nvSpPr>
        <p:spPr>
          <a:xfrm>
            <a:off x="2200940" y="3841225"/>
            <a:ext cx="9141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NL"/>
            </a:defPPr>
            <a:lvl1pPr marL="285750" indent="-285750">
              <a:buFont typeface="Arial" panose="020B0604020202020204" pitchFamily="34" charset="0"/>
              <a:buChar char="•"/>
              <a:defRPr sz="1600"/>
            </a:lvl1pPr>
          </a:lstStyle>
          <a:p>
            <a:pPr marL="0" indent="0" algn="ctr">
              <a:buNone/>
            </a:pPr>
            <a:r>
              <a:rPr lang="nl-BE" dirty="0"/>
              <a:t>0.00 m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87CECD3-83B8-A11A-993C-E1B8BC764909}"/>
              </a:ext>
            </a:extLst>
          </p:cNvPr>
          <p:cNvSpPr txBox="1"/>
          <p:nvPr/>
        </p:nvSpPr>
        <p:spPr>
          <a:xfrm>
            <a:off x="2245856" y="5462209"/>
            <a:ext cx="837161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BE" sz="1600" dirty="0"/>
              <a:t>0.01 m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9A33713-150F-6D17-6DE7-218C5A3F2B38}"/>
              </a:ext>
            </a:extLst>
          </p:cNvPr>
          <p:cNvSpPr txBox="1"/>
          <p:nvPr/>
        </p:nvSpPr>
        <p:spPr>
          <a:xfrm>
            <a:off x="2256709" y="4660285"/>
            <a:ext cx="83577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BE" sz="1600" dirty="0"/>
              <a:t>0.03 m</a:t>
            </a:r>
          </a:p>
        </p:txBody>
      </p:sp>
      <p:sp>
        <p:nvSpPr>
          <p:cNvPr id="43" name="TextBox 23">
            <a:extLst>
              <a:ext uri="{FF2B5EF4-FFF2-40B4-BE49-F238E27FC236}">
                <a16:creationId xmlns:a16="http://schemas.microsoft.com/office/drawing/2014/main" id="{D76BB875-265C-C300-DB4C-199A0B95BA3D}"/>
              </a:ext>
            </a:extLst>
          </p:cNvPr>
          <p:cNvSpPr txBox="1"/>
          <p:nvPr/>
        </p:nvSpPr>
        <p:spPr>
          <a:xfrm>
            <a:off x="4352997" y="5418228"/>
            <a:ext cx="914795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BE" sz="1600" dirty="0"/>
              <a:t>0.07 m</a:t>
            </a:r>
          </a:p>
        </p:txBody>
      </p:sp>
      <p:sp>
        <p:nvSpPr>
          <p:cNvPr id="44" name="TextBox 24">
            <a:extLst>
              <a:ext uri="{FF2B5EF4-FFF2-40B4-BE49-F238E27FC236}">
                <a16:creationId xmlns:a16="http://schemas.microsoft.com/office/drawing/2014/main" id="{6CA5FD9B-E2F1-FB8A-D8BE-BB4208EA5200}"/>
              </a:ext>
            </a:extLst>
          </p:cNvPr>
          <p:cNvSpPr txBox="1"/>
          <p:nvPr/>
        </p:nvSpPr>
        <p:spPr>
          <a:xfrm>
            <a:off x="4313708" y="4659343"/>
            <a:ext cx="871899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BE" sz="1600" dirty="0"/>
              <a:t>0.11 m</a:t>
            </a:r>
          </a:p>
        </p:txBody>
      </p:sp>
      <p:sp>
        <p:nvSpPr>
          <p:cNvPr id="45" name="TextBox 14">
            <a:extLst>
              <a:ext uri="{FF2B5EF4-FFF2-40B4-BE49-F238E27FC236}">
                <a16:creationId xmlns:a16="http://schemas.microsoft.com/office/drawing/2014/main" id="{8C6E711A-F1E8-4334-8C51-7D51EF356E68}"/>
              </a:ext>
            </a:extLst>
          </p:cNvPr>
          <p:cNvSpPr txBox="1"/>
          <p:nvPr/>
        </p:nvSpPr>
        <p:spPr>
          <a:xfrm>
            <a:off x="4261026" y="3841225"/>
            <a:ext cx="9933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NL"/>
            </a:defPPr>
            <a:lvl1pPr marL="285750" indent="-285750">
              <a:buFont typeface="Arial" panose="020B0604020202020204" pitchFamily="34" charset="0"/>
              <a:buChar char="•"/>
              <a:defRPr sz="1600"/>
            </a:lvl1pPr>
          </a:lstStyle>
          <a:p>
            <a:pPr marL="0" indent="0" algn="ctr">
              <a:buNone/>
            </a:pPr>
            <a:r>
              <a:rPr lang="nl-BE" dirty="0"/>
              <a:t>0.02 m</a:t>
            </a:r>
          </a:p>
        </p:txBody>
      </p:sp>
      <p:sp>
        <p:nvSpPr>
          <p:cNvPr id="46" name="TextBox 14">
            <a:extLst>
              <a:ext uri="{FF2B5EF4-FFF2-40B4-BE49-F238E27FC236}">
                <a16:creationId xmlns:a16="http://schemas.microsoft.com/office/drawing/2014/main" id="{77018D3E-7A70-DB39-48D1-8647349AC333}"/>
              </a:ext>
            </a:extLst>
          </p:cNvPr>
          <p:cNvSpPr txBox="1"/>
          <p:nvPr/>
        </p:nvSpPr>
        <p:spPr>
          <a:xfrm>
            <a:off x="6454608" y="3838278"/>
            <a:ext cx="8608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NL"/>
            </a:defPPr>
            <a:lvl1pPr marL="285750" indent="-285750">
              <a:buFont typeface="Arial" panose="020B0604020202020204" pitchFamily="34" charset="0"/>
              <a:buChar char="•"/>
              <a:defRPr sz="1600"/>
            </a:lvl1pPr>
          </a:lstStyle>
          <a:p>
            <a:pPr marL="0" indent="0">
              <a:buNone/>
            </a:pPr>
            <a:r>
              <a:rPr lang="nl-BE" dirty="0"/>
              <a:t>0.26 m</a:t>
            </a:r>
          </a:p>
        </p:txBody>
      </p:sp>
      <p:pic>
        <p:nvPicPr>
          <p:cNvPr id="52" name="Picture 4">
            <a:extLst>
              <a:ext uri="{FF2B5EF4-FFF2-40B4-BE49-F238E27FC236}">
                <a16:creationId xmlns:a16="http://schemas.microsoft.com/office/drawing/2014/main" id="{F7F42547-0B9A-1DEF-75D9-26576840ED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6" b="30369"/>
          <a:stretch/>
        </p:blipFill>
        <p:spPr bwMode="auto">
          <a:xfrm>
            <a:off x="3048" y="6219825"/>
            <a:ext cx="651715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3" descr="A qr code with a few black squares&#10;&#10;Description automatically generated">
            <a:extLst>
              <a:ext uri="{FF2B5EF4-FFF2-40B4-BE49-F238E27FC236}">
                <a16:creationId xmlns:a16="http://schemas.microsoft.com/office/drawing/2014/main" id="{570B4973-9AFB-3E27-4B6C-B10BEFCF869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69285" y="6231929"/>
            <a:ext cx="608335" cy="608335"/>
          </a:xfrm>
          <a:prstGeom prst="rect">
            <a:avLst/>
          </a:prstGeom>
        </p:spPr>
      </p:pic>
      <p:sp>
        <p:nvSpPr>
          <p:cNvPr id="54" name="Title 1">
            <a:extLst>
              <a:ext uri="{FF2B5EF4-FFF2-40B4-BE49-F238E27FC236}">
                <a16:creationId xmlns:a16="http://schemas.microsoft.com/office/drawing/2014/main" id="{CBB0DF4C-2E1F-D9B0-3863-F78D08584655}"/>
              </a:ext>
            </a:extLst>
          </p:cNvPr>
          <p:cNvSpPr txBox="1">
            <a:spLocks/>
          </p:cNvSpPr>
          <p:nvPr/>
        </p:nvSpPr>
        <p:spPr>
          <a:xfrm>
            <a:off x="-458826" y="6223378"/>
            <a:ext cx="6051516" cy="617839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6000" kern="1200" baseline="0">
                <a:solidFill>
                  <a:schemeClr val="bg1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r>
              <a:rPr lang="nl-BE" sz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kelly.wittemans@kuleuven.be</a:t>
            </a:r>
          </a:p>
        </p:txBody>
      </p:sp>
      <p:sp>
        <p:nvSpPr>
          <p:cNvPr id="55" name="Footer Placeholder 2">
            <a:extLst>
              <a:ext uri="{FF2B5EF4-FFF2-40B4-BE49-F238E27FC236}">
                <a16:creationId xmlns:a16="http://schemas.microsoft.com/office/drawing/2014/main" id="{AF157027-35FA-1143-8F71-A3CF6B196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Aft>
                <a:spcPts val="600"/>
              </a:spcAft>
            </a:pPr>
            <a:r>
              <a:rPr lang="en-US" sz="12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Division Forest, Nature and Landscape</a:t>
            </a:r>
          </a:p>
        </p:txBody>
      </p:sp>
      <p:sp>
        <p:nvSpPr>
          <p:cNvPr id="56" name="Slide Number Placeholder 3">
            <a:extLst>
              <a:ext uri="{FF2B5EF4-FFF2-40B4-BE49-F238E27FC236}">
                <a16:creationId xmlns:a16="http://schemas.microsoft.com/office/drawing/2014/main" id="{8895FF24-03CD-BC8A-4C3D-0A5969228603}"/>
              </a:ext>
            </a:extLst>
          </p:cNvPr>
          <p:cNvSpPr txBox="1">
            <a:spLocks/>
          </p:cNvSpPr>
          <p:nvPr/>
        </p:nvSpPr>
        <p:spPr>
          <a:xfrm>
            <a:off x="8090919" y="63785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000" kern="1200" baseline="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Aft>
                <a:spcPts val="600"/>
              </a:spcAft>
            </a:pPr>
            <a:fld id="{0A297500-7527-634B-90F4-69D0994C32B4}" type="slidenum">
              <a:rPr lang="en-US" sz="1200" smtClean="0">
                <a:solidFill>
                  <a:srgbClr val="FFFFFF"/>
                </a:solidFill>
                <a:latin typeface="+mn-lt"/>
              </a:rPr>
              <a:pPr algn="r">
                <a:spcAft>
                  <a:spcPts val="600"/>
                </a:spcAft>
              </a:pPr>
              <a:t>23</a:t>
            </a:fld>
            <a:endParaRPr lang="en-US" sz="120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5BA9D4D0-D393-FD71-D361-0829A83EB5DA}"/>
              </a:ext>
            </a:extLst>
          </p:cNvPr>
          <p:cNvSpPr txBox="1"/>
          <p:nvPr/>
        </p:nvSpPr>
        <p:spPr>
          <a:xfrm>
            <a:off x="9750930" y="2541201"/>
            <a:ext cx="22987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© Google Earth Images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88C1C081-9F46-4CFF-A3E6-D867AD985BBD}"/>
              </a:ext>
            </a:extLst>
          </p:cNvPr>
          <p:cNvSpPr txBox="1"/>
          <p:nvPr/>
        </p:nvSpPr>
        <p:spPr>
          <a:xfrm>
            <a:off x="81099" y="5904066"/>
            <a:ext cx="52874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b="1" dirty="0"/>
              <a:t>ENN</a:t>
            </a:r>
            <a:r>
              <a:rPr lang="nl-BE" sz="1600" dirty="0"/>
              <a:t> </a:t>
            </a:r>
            <a:r>
              <a:rPr lang="nl-BE" sz="1400" b="1" dirty="0"/>
              <a:t>= E</a:t>
            </a:r>
            <a:r>
              <a:rPr lang="en-US" sz="1400" b="1" dirty="0" err="1"/>
              <a:t>uclidean</a:t>
            </a:r>
            <a:r>
              <a:rPr lang="en-US" sz="1400" b="1" dirty="0"/>
              <a:t> nearest-neighbor distance</a:t>
            </a:r>
            <a:endParaRPr lang="nl-BE" sz="1400" b="1" dirty="0"/>
          </a:p>
        </p:txBody>
      </p:sp>
    </p:spTree>
    <p:extLst>
      <p:ext uri="{BB962C8B-B14F-4D97-AF65-F5344CB8AC3E}">
        <p14:creationId xmlns:p14="http://schemas.microsoft.com/office/powerpoint/2010/main" val="33108918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24">
            <a:extLst>
              <a:ext uri="{FF2B5EF4-FFF2-40B4-BE49-F238E27FC236}">
                <a16:creationId xmlns:a16="http://schemas.microsoft.com/office/drawing/2014/main" id="{6F29D074-DB45-7D9F-C89F-004BC2779AB5}"/>
              </a:ext>
            </a:extLst>
          </p:cNvPr>
          <p:cNvSpPr txBox="1"/>
          <p:nvPr/>
        </p:nvSpPr>
        <p:spPr>
          <a:xfrm>
            <a:off x="6510990" y="4702222"/>
            <a:ext cx="100088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BE" sz="1600" dirty="0"/>
              <a:t>3.8 ton</a:t>
            </a:r>
          </a:p>
        </p:txBody>
      </p:sp>
      <p:sp>
        <p:nvSpPr>
          <p:cNvPr id="36" name="TextBox 24">
            <a:extLst>
              <a:ext uri="{FF2B5EF4-FFF2-40B4-BE49-F238E27FC236}">
                <a16:creationId xmlns:a16="http://schemas.microsoft.com/office/drawing/2014/main" id="{5CAC8D99-39A6-65AE-D06C-75CA24521C3E}"/>
              </a:ext>
            </a:extLst>
          </p:cNvPr>
          <p:cNvSpPr txBox="1"/>
          <p:nvPr/>
        </p:nvSpPr>
        <p:spPr>
          <a:xfrm>
            <a:off x="8562377" y="4722004"/>
            <a:ext cx="83731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BE" sz="1600" dirty="0"/>
              <a:t>2.6 ton</a:t>
            </a:r>
          </a:p>
        </p:txBody>
      </p:sp>
      <p:sp>
        <p:nvSpPr>
          <p:cNvPr id="38" name="TextBox 23">
            <a:extLst>
              <a:ext uri="{FF2B5EF4-FFF2-40B4-BE49-F238E27FC236}">
                <a16:creationId xmlns:a16="http://schemas.microsoft.com/office/drawing/2014/main" id="{A6D739B2-9CE5-89A2-D42C-9D07EA96E1A3}"/>
              </a:ext>
            </a:extLst>
          </p:cNvPr>
          <p:cNvSpPr txBox="1"/>
          <p:nvPr/>
        </p:nvSpPr>
        <p:spPr>
          <a:xfrm>
            <a:off x="6435083" y="5456760"/>
            <a:ext cx="1459783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BE" sz="1600" dirty="0"/>
              <a:t>10.1 ton</a:t>
            </a:r>
          </a:p>
        </p:txBody>
      </p:sp>
      <p:sp>
        <p:nvSpPr>
          <p:cNvPr id="35" name="TextBox 23">
            <a:extLst>
              <a:ext uri="{FF2B5EF4-FFF2-40B4-BE49-F238E27FC236}">
                <a16:creationId xmlns:a16="http://schemas.microsoft.com/office/drawing/2014/main" id="{DE53ED0D-8D08-5970-FC8F-5AEE6F4F7F64}"/>
              </a:ext>
            </a:extLst>
          </p:cNvPr>
          <p:cNvSpPr txBox="1"/>
          <p:nvPr/>
        </p:nvSpPr>
        <p:spPr>
          <a:xfrm>
            <a:off x="8153401" y="5484859"/>
            <a:ext cx="159753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BE" sz="1600" dirty="0"/>
              <a:t>10.9 ton</a:t>
            </a:r>
          </a:p>
        </p:txBody>
      </p:sp>
      <p:sp>
        <p:nvSpPr>
          <p:cNvPr id="32" name="TextBox 23">
            <a:extLst>
              <a:ext uri="{FF2B5EF4-FFF2-40B4-BE49-F238E27FC236}">
                <a16:creationId xmlns:a16="http://schemas.microsoft.com/office/drawing/2014/main" id="{8CC1F5E5-A882-71E1-4640-716587C4E5B4}"/>
              </a:ext>
            </a:extLst>
          </p:cNvPr>
          <p:cNvSpPr txBox="1"/>
          <p:nvPr/>
        </p:nvSpPr>
        <p:spPr>
          <a:xfrm>
            <a:off x="10235530" y="5496906"/>
            <a:ext cx="1586221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BE" sz="1600" dirty="0"/>
              <a:t>7.7 ton</a:t>
            </a:r>
          </a:p>
        </p:txBody>
      </p:sp>
      <p:sp>
        <p:nvSpPr>
          <p:cNvPr id="31" name="Rechthoek 28">
            <a:extLst>
              <a:ext uri="{FF2B5EF4-FFF2-40B4-BE49-F238E27FC236}">
                <a16:creationId xmlns:a16="http://schemas.microsoft.com/office/drawing/2014/main" id="{47B32F80-E423-AA24-A76C-95E613026F01}"/>
              </a:ext>
            </a:extLst>
          </p:cNvPr>
          <p:cNvSpPr/>
          <p:nvPr/>
        </p:nvSpPr>
        <p:spPr>
          <a:xfrm>
            <a:off x="382773" y="3753669"/>
            <a:ext cx="11584092" cy="532569"/>
          </a:xfrm>
          <a:prstGeom prst="rect">
            <a:avLst/>
          </a:prstGeom>
          <a:solidFill>
            <a:srgbClr val="B2D6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1" name="Rectangle 15">
            <a:extLst>
              <a:ext uri="{FF2B5EF4-FFF2-40B4-BE49-F238E27FC236}">
                <a16:creationId xmlns:a16="http://schemas.microsoft.com/office/drawing/2014/main" id="{F35F89B4-BA97-FD23-7F55-9DCD8952D124}"/>
              </a:ext>
            </a:extLst>
          </p:cNvPr>
          <p:cNvSpPr/>
          <p:nvPr/>
        </p:nvSpPr>
        <p:spPr>
          <a:xfrm>
            <a:off x="10090418" y="2855631"/>
            <a:ext cx="1876446" cy="3076418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50" name="Rectangle 15">
            <a:extLst>
              <a:ext uri="{FF2B5EF4-FFF2-40B4-BE49-F238E27FC236}">
                <a16:creationId xmlns:a16="http://schemas.microsoft.com/office/drawing/2014/main" id="{C9416F49-1F55-F86C-5B98-E62EFB80396A}"/>
              </a:ext>
            </a:extLst>
          </p:cNvPr>
          <p:cNvSpPr/>
          <p:nvPr/>
        </p:nvSpPr>
        <p:spPr>
          <a:xfrm>
            <a:off x="8024093" y="2894063"/>
            <a:ext cx="1876446" cy="3037986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49" name="Rectangle 15">
            <a:extLst>
              <a:ext uri="{FF2B5EF4-FFF2-40B4-BE49-F238E27FC236}">
                <a16:creationId xmlns:a16="http://schemas.microsoft.com/office/drawing/2014/main" id="{A115261F-4F32-CC93-3485-F5F73ADB7590}"/>
              </a:ext>
            </a:extLst>
          </p:cNvPr>
          <p:cNvSpPr/>
          <p:nvPr/>
        </p:nvSpPr>
        <p:spPr>
          <a:xfrm>
            <a:off x="5946818" y="2890980"/>
            <a:ext cx="1876446" cy="3041069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48" name="Rectangle 15">
            <a:extLst>
              <a:ext uri="{FF2B5EF4-FFF2-40B4-BE49-F238E27FC236}">
                <a16:creationId xmlns:a16="http://schemas.microsoft.com/office/drawing/2014/main" id="{3D69A94D-2D5C-007A-1B83-0A3DE9769297}"/>
              </a:ext>
            </a:extLst>
          </p:cNvPr>
          <p:cNvSpPr/>
          <p:nvPr/>
        </p:nvSpPr>
        <p:spPr>
          <a:xfrm>
            <a:off x="3813997" y="2823647"/>
            <a:ext cx="1876446" cy="3108402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47" name="Rectangle 15">
            <a:extLst>
              <a:ext uri="{FF2B5EF4-FFF2-40B4-BE49-F238E27FC236}">
                <a16:creationId xmlns:a16="http://schemas.microsoft.com/office/drawing/2014/main" id="{6AC60061-76A0-1DF3-C2A5-BB027EB046D0}"/>
              </a:ext>
            </a:extLst>
          </p:cNvPr>
          <p:cNvSpPr/>
          <p:nvPr/>
        </p:nvSpPr>
        <p:spPr>
          <a:xfrm>
            <a:off x="1726214" y="2833647"/>
            <a:ext cx="1876446" cy="3098402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E9FA4011-C12C-DB9D-6645-329B1E95F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24</a:t>
            </a:fld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064FCB37-5A57-0673-0D34-CD3F3A1378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7278" y="673409"/>
            <a:ext cx="892392" cy="740837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3DB5EE51-A912-9114-026A-3F4D851DD3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5744" y="733344"/>
            <a:ext cx="916241" cy="685984"/>
          </a:xfrm>
          <a:prstGeom prst="rect">
            <a:avLst/>
          </a:prstGeom>
        </p:spPr>
      </p:pic>
      <p:pic>
        <p:nvPicPr>
          <p:cNvPr id="6" name="Picture 18">
            <a:extLst>
              <a:ext uri="{FF2B5EF4-FFF2-40B4-BE49-F238E27FC236}">
                <a16:creationId xmlns:a16="http://schemas.microsoft.com/office/drawing/2014/main" id="{AD57E609-1A3A-C395-17B7-36FAD3378CF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8090"/>
          <a:stretch/>
        </p:blipFill>
        <p:spPr>
          <a:xfrm>
            <a:off x="4793839" y="634818"/>
            <a:ext cx="928426" cy="866774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4E6C7C2B-97AA-1ACF-F315-55FEAA4C0E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92365" y="853344"/>
            <a:ext cx="1062861" cy="606560"/>
          </a:xfrm>
          <a:prstGeom prst="rect">
            <a:avLst/>
          </a:prstGeom>
        </p:spPr>
      </p:pic>
      <p:sp>
        <p:nvSpPr>
          <p:cNvPr id="8" name="Rectangle 15">
            <a:extLst>
              <a:ext uri="{FF2B5EF4-FFF2-40B4-BE49-F238E27FC236}">
                <a16:creationId xmlns:a16="http://schemas.microsoft.com/office/drawing/2014/main" id="{8CA604D6-C013-650E-C819-D51084CE2BDB}"/>
              </a:ext>
            </a:extLst>
          </p:cNvPr>
          <p:cNvSpPr/>
          <p:nvPr/>
        </p:nvSpPr>
        <p:spPr>
          <a:xfrm>
            <a:off x="3814172" y="1314418"/>
            <a:ext cx="1887082" cy="1519231"/>
          </a:xfrm>
          <a:prstGeom prst="rect">
            <a:avLst/>
          </a:prstGeom>
          <a:blipFill>
            <a:blip r:embed="rId7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9" name="Rectangle 15">
            <a:extLst>
              <a:ext uri="{FF2B5EF4-FFF2-40B4-BE49-F238E27FC236}">
                <a16:creationId xmlns:a16="http://schemas.microsoft.com/office/drawing/2014/main" id="{0DD63B36-D70E-379C-ECC6-5C346A0CE213}"/>
              </a:ext>
            </a:extLst>
          </p:cNvPr>
          <p:cNvSpPr/>
          <p:nvPr/>
        </p:nvSpPr>
        <p:spPr>
          <a:xfrm>
            <a:off x="5929867" y="1314417"/>
            <a:ext cx="1887082" cy="1519231"/>
          </a:xfrm>
          <a:prstGeom prst="rect">
            <a:avLst/>
          </a:prstGeom>
          <a:blipFill>
            <a:blip r:embed="rId8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10" name="Rectangle 15">
            <a:extLst>
              <a:ext uri="{FF2B5EF4-FFF2-40B4-BE49-F238E27FC236}">
                <a16:creationId xmlns:a16="http://schemas.microsoft.com/office/drawing/2014/main" id="{6268CEC3-6D88-3480-5671-5790B9434409}"/>
              </a:ext>
            </a:extLst>
          </p:cNvPr>
          <p:cNvSpPr/>
          <p:nvPr/>
        </p:nvSpPr>
        <p:spPr>
          <a:xfrm>
            <a:off x="8037492" y="1314416"/>
            <a:ext cx="1887082" cy="1519231"/>
          </a:xfrm>
          <a:prstGeom prst="rect">
            <a:avLst/>
          </a:prstGeom>
          <a:blipFill>
            <a:blip r:embed="rId9"/>
            <a:stretch>
              <a:fillRect l="-861" t="-10797" r="861" b="-20717"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11" name="Rectangle 15">
            <a:extLst>
              <a:ext uri="{FF2B5EF4-FFF2-40B4-BE49-F238E27FC236}">
                <a16:creationId xmlns:a16="http://schemas.microsoft.com/office/drawing/2014/main" id="{26D15E34-71C6-3BB1-DF65-4B0F63AB7207}"/>
              </a:ext>
            </a:extLst>
          </p:cNvPr>
          <p:cNvSpPr/>
          <p:nvPr/>
        </p:nvSpPr>
        <p:spPr>
          <a:xfrm>
            <a:off x="10095011" y="1314418"/>
            <a:ext cx="1887082" cy="1519231"/>
          </a:xfrm>
          <a:prstGeom prst="rect">
            <a:avLst/>
          </a:prstGeom>
          <a:blipFill dpi="0" rotWithShape="0">
            <a:blip r:embed="rId10"/>
            <a:srcRect/>
            <a:stretch>
              <a:fillRect t="-15715" b="-30648"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12" name="Rectangle 15">
            <a:extLst>
              <a:ext uri="{FF2B5EF4-FFF2-40B4-BE49-F238E27FC236}">
                <a16:creationId xmlns:a16="http://schemas.microsoft.com/office/drawing/2014/main" id="{E2A82268-F225-7515-418E-34A572D6216F}"/>
              </a:ext>
            </a:extLst>
          </p:cNvPr>
          <p:cNvSpPr/>
          <p:nvPr/>
        </p:nvSpPr>
        <p:spPr>
          <a:xfrm>
            <a:off x="1726214" y="1314418"/>
            <a:ext cx="1887082" cy="1519231"/>
          </a:xfrm>
          <a:prstGeom prst="rect">
            <a:avLst/>
          </a:prstGeom>
          <a:blipFill>
            <a:blip r:embed="rId11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C14100AD-7365-103E-526F-711E6E9C8D67}"/>
              </a:ext>
            </a:extLst>
          </p:cNvPr>
          <p:cNvSpPr txBox="1"/>
          <p:nvPr/>
        </p:nvSpPr>
        <p:spPr>
          <a:xfrm>
            <a:off x="1718095" y="2742708"/>
            <a:ext cx="1913006" cy="816991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nl-BE" sz="1400" b="1" dirty="0">
                <a:solidFill>
                  <a:schemeClr val="tx2">
                    <a:lumMod val="50000"/>
                  </a:schemeClr>
                </a:solidFill>
              </a:rPr>
              <a:t>OPEN AREA</a:t>
            </a:r>
          </a:p>
        </p:txBody>
      </p:sp>
      <p:sp>
        <p:nvSpPr>
          <p:cNvPr id="14" name="TextBox 19">
            <a:extLst>
              <a:ext uri="{FF2B5EF4-FFF2-40B4-BE49-F238E27FC236}">
                <a16:creationId xmlns:a16="http://schemas.microsoft.com/office/drawing/2014/main" id="{9B880C0B-3676-5F9C-1678-EDB7FA314269}"/>
              </a:ext>
            </a:extLst>
          </p:cNvPr>
          <p:cNvSpPr txBox="1"/>
          <p:nvPr/>
        </p:nvSpPr>
        <p:spPr>
          <a:xfrm>
            <a:off x="3812570" y="2742709"/>
            <a:ext cx="1926286" cy="81699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nl-BE" sz="1400" b="1" dirty="0">
                <a:solidFill>
                  <a:prstClr val="white"/>
                </a:solidFill>
              </a:rPr>
              <a:t>DISPERSED DEVELOPMENT</a:t>
            </a:r>
          </a:p>
        </p:txBody>
      </p:sp>
      <p:sp>
        <p:nvSpPr>
          <p:cNvPr id="15" name="TextBox 20">
            <a:extLst>
              <a:ext uri="{FF2B5EF4-FFF2-40B4-BE49-F238E27FC236}">
                <a16:creationId xmlns:a16="http://schemas.microsoft.com/office/drawing/2014/main" id="{563C2F25-1B3A-8622-55FB-2A0DB22B038D}"/>
              </a:ext>
            </a:extLst>
          </p:cNvPr>
          <p:cNvSpPr txBox="1"/>
          <p:nvPr/>
        </p:nvSpPr>
        <p:spPr>
          <a:xfrm>
            <a:off x="5907928" y="2747535"/>
            <a:ext cx="1926286" cy="817244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 defTabSz="457200"/>
            <a:r>
              <a:rPr lang="nl-BE" sz="1400" b="1" dirty="0">
                <a:solidFill>
                  <a:prstClr val="white"/>
                </a:solidFill>
              </a:rPr>
              <a:t>ALLOTMENT AND RIBBON DEVELOPMENT</a:t>
            </a:r>
          </a:p>
        </p:txBody>
      </p:sp>
      <p:sp>
        <p:nvSpPr>
          <p:cNvPr id="16" name="TextBox 21">
            <a:extLst>
              <a:ext uri="{FF2B5EF4-FFF2-40B4-BE49-F238E27FC236}">
                <a16:creationId xmlns:a16="http://schemas.microsoft.com/office/drawing/2014/main" id="{67CCBEBC-78B8-FD19-A6D6-F22ACA269D1A}"/>
              </a:ext>
            </a:extLst>
          </p:cNvPr>
          <p:cNvSpPr txBox="1"/>
          <p:nvPr/>
        </p:nvSpPr>
        <p:spPr>
          <a:xfrm>
            <a:off x="8000526" y="2742454"/>
            <a:ext cx="1926286" cy="817244"/>
          </a:xfrm>
          <a:prstGeom prst="roundRect">
            <a:avLst/>
          </a:prstGeom>
          <a:solidFill>
            <a:schemeClr val="tx2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 defTabSz="457200"/>
            <a:r>
              <a:rPr lang="nl-BE" sz="1400" b="1" dirty="0">
                <a:solidFill>
                  <a:prstClr val="white"/>
                </a:solidFill>
              </a:rPr>
              <a:t>URBAN PERIPHERY AND TOWN CENTERS</a:t>
            </a:r>
          </a:p>
        </p:txBody>
      </p:sp>
      <p:sp>
        <p:nvSpPr>
          <p:cNvPr id="17" name="TextBox 22">
            <a:extLst>
              <a:ext uri="{FF2B5EF4-FFF2-40B4-BE49-F238E27FC236}">
                <a16:creationId xmlns:a16="http://schemas.microsoft.com/office/drawing/2014/main" id="{8C007B84-8E8B-D4EE-EF86-9E2663B1CDCB}"/>
              </a:ext>
            </a:extLst>
          </p:cNvPr>
          <p:cNvSpPr txBox="1"/>
          <p:nvPr/>
        </p:nvSpPr>
        <p:spPr>
          <a:xfrm>
            <a:off x="10081549" y="2742455"/>
            <a:ext cx="1926286" cy="817244"/>
          </a:xfrm>
          <a:prstGeom prst="roundRect">
            <a:avLst/>
          </a:prstGeom>
          <a:solidFill>
            <a:schemeClr val="tx2">
              <a:lumMod val="75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nl-BE" sz="1400" b="1" dirty="0">
                <a:solidFill>
                  <a:prstClr val="white"/>
                </a:solidFill>
              </a:rPr>
              <a:t>URBAN CORE</a:t>
            </a:r>
          </a:p>
        </p:txBody>
      </p:sp>
      <p:sp>
        <p:nvSpPr>
          <p:cNvPr id="18" name="Title 4">
            <a:extLst>
              <a:ext uri="{FF2B5EF4-FFF2-40B4-BE49-F238E27FC236}">
                <a16:creationId xmlns:a16="http://schemas.microsoft.com/office/drawing/2014/main" id="{822A124A-41AD-8915-3F06-70861E92FFB7}"/>
              </a:ext>
            </a:extLst>
          </p:cNvPr>
          <p:cNvSpPr txBox="1">
            <a:spLocks/>
          </p:cNvSpPr>
          <p:nvPr/>
        </p:nvSpPr>
        <p:spPr>
          <a:xfrm>
            <a:off x="382771" y="216715"/>
            <a:ext cx="10767775" cy="9523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 baseline="0">
                <a:solidFill>
                  <a:schemeClr val="tx2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r>
              <a:rPr lang="nl-BE" dirty="0" err="1"/>
              <a:t>Mean</a:t>
            </a:r>
            <a:r>
              <a:rPr lang="nl-BE" dirty="0"/>
              <a:t> </a:t>
            </a:r>
            <a:r>
              <a:rPr lang="nl-BE" dirty="0" err="1"/>
              <a:t>visible</a:t>
            </a:r>
            <a:r>
              <a:rPr lang="nl-BE" dirty="0"/>
              <a:t> tree volume</a:t>
            </a:r>
          </a:p>
        </p:txBody>
      </p:sp>
      <p:sp>
        <p:nvSpPr>
          <p:cNvPr id="21" name="Tekstvak 8">
            <a:extLst>
              <a:ext uri="{FF2B5EF4-FFF2-40B4-BE49-F238E27FC236}">
                <a16:creationId xmlns:a16="http://schemas.microsoft.com/office/drawing/2014/main" id="{B337ED0B-8F08-2F52-CEA8-FA6CCCBCE4F9}"/>
              </a:ext>
            </a:extLst>
          </p:cNvPr>
          <p:cNvSpPr txBox="1"/>
          <p:nvPr/>
        </p:nvSpPr>
        <p:spPr>
          <a:xfrm>
            <a:off x="251489" y="5460987"/>
            <a:ext cx="1423512" cy="307777"/>
          </a:xfrm>
          <a:prstGeom prst="rect">
            <a:avLst/>
          </a:prstGeom>
          <a:noFill/>
        </p:spPr>
        <p:txBody>
          <a:bodyPr vert="horz" wrap="square">
            <a:spAutoFit/>
          </a:bodyPr>
          <a:lstStyle/>
          <a:p>
            <a:pPr algn="ctr" defTabSz="457200"/>
            <a:r>
              <a:rPr lang="nl-BE" sz="1400" b="1" dirty="0">
                <a:solidFill>
                  <a:srgbClr val="2A6247"/>
                </a:solidFill>
              </a:rPr>
              <a:t>PUBLIC</a:t>
            </a:r>
          </a:p>
        </p:txBody>
      </p:sp>
      <p:sp>
        <p:nvSpPr>
          <p:cNvPr id="29" name="Tekstvak 9">
            <a:extLst>
              <a:ext uri="{FF2B5EF4-FFF2-40B4-BE49-F238E27FC236}">
                <a16:creationId xmlns:a16="http://schemas.microsoft.com/office/drawing/2014/main" id="{42F94B8F-591B-91A4-B9CE-B8BF1C0B48CE}"/>
              </a:ext>
            </a:extLst>
          </p:cNvPr>
          <p:cNvSpPr txBox="1"/>
          <p:nvPr/>
        </p:nvSpPr>
        <p:spPr>
          <a:xfrm>
            <a:off x="261731" y="4690156"/>
            <a:ext cx="1423512" cy="307777"/>
          </a:xfrm>
          <a:prstGeom prst="rect">
            <a:avLst/>
          </a:prstGeom>
          <a:noFill/>
        </p:spPr>
        <p:txBody>
          <a:bodyPr vert="horz" wrap="square">
            <a:spAutoFit/>
          </a:bodyPr>
          <a:lstStyle/>
          <a:p>
            <a:pPr algn="ctr" defTabSz="457200"/>
            <a:r>
              <a:rPr lang="nl-BE" sz="1400" b="1" dirty="0">
                <a:solidFill>
                  <a:srgbClr val="2A6247"/>
                </a:solidFill>
              </a:rPr>
              <a:t>STREET</a:t>
            </a:r>
          </a:p>
        </p:txBody>
      </p:sp>
      <p:sp>
        <p:nvSpPr>
          <p:cNvPr id="30" name="Tekstvak 10">
            <a:extLst>
              <a:ext uri="{FF2B5EF4-FFF2-40B4-BE49-F238E27FC236}">
                <a16:creationId xmlns:a16="http://schemas.microsoft.com/office/drawing/2014/main" id="{C90E2EC5-50D4-EC41-01F3-DE6D83AE4242}"/>
              </a:ext>
            </a:extLst>
          </p:cNvPr>
          <p:cNvSpPr txBox="1"/>
          <p:nvPr/>
        </p:nvSpPr>
        <p:spPr>
          <a:xfrm>
            <a:off x="305216" y="3903490"/>
            <a:ext cx="1423512" cy="307777"/>
          </a:xfrm>
          <a:prstGeom prst="rect">
            <a:avLst/>
          </a:prstGeom>
          <a:noFill/>
        </p:spPr>
        <p:txBody>
          <a:bodyPr vert="horz" wrap="square">
            <a:spAutoFit/>
          </a:bodyPr>
          <a:lstStyle/>
          <a:p>
            <a:pPr algn="ctr" defTabSz="457200"/>
            <a:r>
              <a:rPr lang="nl-BE" sz="1400" b="1" dirty="0">
                <a:solidFill>
                  <a:srgbClr val="2A6247"/>
                </a:solidFill>
              </a:rPr>
              <a:t>GARDEN</a:t>
            </a:r>
          </a:p>
        </p:txBody>
      </p:sp>
      <p:sp>
        <p:nvSpPr>
          <p:cNvPr id="33" name="TextBox 24">
            <a:extLst>
              <a:ext uri="{FF2B5EF4-FFF2-40B4-BE49-F238E27FC236}">
                <a16:creationId xmlns:a16="http://schemas.microsoft.com/office/drawing/2014/main" id="{C626C3D1-2FEB-39CF-0BC7-B222A33EED3D}"/>
              </a:ext>
            </a:extLst>
          </p:cNvPr>
          <p:cNvSpPr txBox="1"/>
          <p:nvPr/>
        </p:nvSpPr>
        <p:spPr>
          <a:xfrm>
            <a:off x="10575083" y="4722295"/>
            <a:ext cx="117086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BE" sz="1600" dirty="0"/>
              <a:t>2.1 ton</a:t>
            </a:r>
          </a:p>
        </p:txBody>
      </p:sp>
      <p:sp>
        <p:nvSpPr>
          <p:cNvPr id="34" name="TextBox 14">
            <a:extLst>
              <a:ext uri="{FF2B5EF4-FFF2-40B4-BE49-F238E27FC236}">
                <a16:creationId xmlns:a16="http://schemas.microsoft.com/office/drawing/2014/main" id="{2D257A72-846C-A213-372C-AB9E8CF95F5A}"/>
              </a:ext>
            </a:extLst>
          </p:cNvPr>
          <p:cNvSpPr txBox="1"/>
          <p:nvPr/>
        </p:nvSpPr>
        <p:spPr>
          <a:xfrm>
            <a:off x="10159725" y="3852594"/>
            <a:ext cx="15862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NL"/>
            </a:defPPr>
            <a:lvl1pPr marL="285750" indent="-285750">
              <a:buFont typeface="Arial" panose="020B0604020202020204" pitchFamily="34" charset="0"/>
              <a:buChar char="•"/>
              <a:defRPr sz="1600"/>
            </a:lvl1pPr>
          </a:lstStyle>
          <a:p>
            <a:pPr marL="0" indent="0" algn="ctr">
              <a:buNone/>
            </a:pPr>
            <a:r>
              <a:rPr lang="nl-BE" dirty="0"/>
              <a:t>12.5 ton</a:t>
            </a:r>
          </a:p>
        </p:txBody>
      </p:sp>
      <p:sp>
        <p:nvSpPr>
          <p:cNvPr id="37" name="TextBox 14">
            <a:extLst>
              <a:ext uri="{FF2B5EF4-FFF2-40B4-BE49-F238E27FC236}">
                <a16:creationId xmlns:a16="http://schemas.microsoft.com/office/drawing/2014/main" id="{BF144580-D9A6-DF3E-A439-87B163BD7DF8}"/>
              </a:ext>
            </a:extLst>
          </p:cNvPr>
          <p:cNvSpPr txBox="1"/>
          <p:nvPr/>
        </p:nvSpPr>
        <p:spPr>
          <a:xfrm>
            <a:off x="8346559" y="3860781"/>
            <a:ext cx="12129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NL"/>
            </a:defPPr>
            <a:lvl1pPr marL="285750" indent="-285750">
              <a:buFont typeface="Arial" panose="020B0604020202020204" pitchFamily="34" charset="0"/>
              <a:buChar char="•"/>
              <a:defRPr sz="1600"/>
            </a:lvl1pPr>
          </a:lstStyle>
          <a:p>
            <a:pPr marL="0" indent="0" algn="ctr">
              <a:buNone/>
            </a:pPr>
            <a:r>
              <a:rPr lang="nl-BE" dirty="0"/>
              <a:t>20.0 ton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9C43688-32A9-0234-2570-3FE548C57044}"/>
              </a:ext>
            </a:extLst>
          </p:cNvPr>
          <p:cNvSpPr txBox="1"/>
          <p:nvPr/>
        </p:nvSpPr>
        <p:spPr>
          <a:xfrm>
            <a:off x="2284365" y="3850676"/>
            <a:ext cx="11842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NL"/>
            </a:defPPr>
            <a:lvl1pPr marL="285750" indent="-285750">
              <a:buFont typeface="Arial" panose="020B0604020202020204" pitchFamily="34" charset="0"/>
              <a:buChar char="•"/>
              <a:defRPr sz="1600"/>
            </a:lvl1pPr>
          </a:lstStyle>
          <a:p>
            <a:pPr marL="0" indent="0">
              <a:buNone/>
            </a:pPr>
            <a:r>
              <a:rPr lang="nl-BE" dirty="0"/>
              <a:t>5.1 ton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87CECD3-83B8-A11A-993C-E1B8BC764909}"/>
              </a:ext>
            </a:extLst>
          </p:cNvPr>
          <p:cNvSpPr txBox="1"/>
          <p:nvPr/>
        </p:nvSpPr>
        <p:spPr>
          <a:xfrm>
            <a:off x="2276159" y="5464726"/>
            <a:ext cx="120066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BE" sz="1600" dirty="0"/>
              <a:t>9.4 ton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9A33713-150F-6D17-6DE7-218C5A3F2B38}"/>
              </a:ext>
            </a:extLst>
          </p:cNvPr>
          <p:cNvSpPr txBox="1"/>
          <p:nvPr/>
        </p:nvSpPr>
        <p:spPr>
          <a:xfrm>
            <a:off x="2124956" y="4674767"/>
            <a:ext cx="107896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BE" sz="1600" dirty="0"/>
              <a:t>0.2 ton</a:t>
            </a:r>
          </a:p>
        </p:txBody>
      </p:sp>
      <p:sp>
        <p:nvSpPr>
          <p:cNvPr id="43" name="TextBox 23">
            <a:extLst>
              <a:ext uri="{FF2B5EF4-FFF2-40B4-BE49-F238E27FC236}">
                <a16:creationId xmlns:a16="http://schemas.microsoft.com/office/drawing/2014/main" id="{D76BB875-265C-C300-DB4C-199A0B95BA3D}"/>
              </a:ext>
            </a:extLst>
          </p:cNvPr>
          <p:cNvSpPr txBox="1"/>
          <p:nvPr/>
        </p:nvSpPr>
        <p:spPr>
          <a:xfrm>
            <a:off x="4329947" y="4699733"/>
            <a:ext cx="1103251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BE" sz="1600" dirty="0"/>
              <a:t>4.7 ton</a:t>
            </a:r>
          </a:p>
        </p:txBody>
      </p:sp>
      <p:sp>
        <p:nvSpPr>
          <p:cNvPr id="44" name="TextBox 24">
            <a:extLst>
              <a:ext uri="{FF2B5EF4-FFF2-40B4-BE49-F238E27FC236}">
                <a16:creationId xmlns:a16="http://schemas.microsoft.com/office/drawing/2014/main" id="{6CA5FD9B-E2F1-FB8A-D8BE-BB4208EA5200}"/>
              </a:ext>
            </a:extLst>
          </p:cNvPr>
          <p:cNvSpPr txBox="1"/>
          <p:nvPr/>
        </p:nvSpPr>
        <p:spPr>
          <a:xfrm>
            <a:off x="4316655" y="5464726"/>
            <a:ext cx="1276035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BE" sz="1600" dirty="0"/>
              <a:t>15.1 ton</a:t>
            </a:r>
          </a:p>
        </p:txBody>
      </p:sp>
      <p:sp>
        <p:nvSpPr>
          <p:cNvPr id="45" name="TextBox 14">
            <a:extLst>
              <a:ext uri="{FF2B5EF4-FFF2-40B4-BE49-F238E27FC236}">
                <a16:creationId xmlns:a16="http://schemas.microsoft.com/office/drawing/2014/main" id="{8C6E711A-F1E8-4334-8C51-7D51EF356E68}"/>
              </a:ext>
            </a:extLst>
          </p:cNvPr>
          <p:cNvSpPr txBox="1"/>
          <p:nvPr/>
        </p:nvSpPr>
        <p:spPr>
          <a:xfrm>
            <a:off x="4304834" y="3852594"/>
            <a:ext cx="13941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NL"/>
            </a:defPPr>
            <a:lvl1pPr marL="285750" indent="-285750">
              <a:buFont typeface="Arial" panose="020B0604020202020204" pitchFamily="34" charset="0"/>
              <a:buChar char="•"/>
              <a:defRPr sz="1600"/>
            </a:lvl1pPr>
          </a:lstStyle>
          <a:p>
            <a:pPr marL="0" indent="0">
              <a:buNone/>
            </a:pPr>
            <a:r>
              <a:rPr lang="nl-BE" dirty="0"/>
              <a:t>37.3 ton</a:t>
            </a:r>
          </a:p>
        </p:txBody>
      </p:sp>
      <p:sp>
        <p:nvSpPr>
          <p:cNvPr id="46" name="TextBox 14">
            <a:extLst>
              <a:ext uri="{FF2B5EF4-FFF2-40B4-BE49-F238E27FC236}">
                <a16:creationId xmlns:a16="http://schemas.microsoft.com/office/drawing/2014/main" id="{77018D3E-7A70-DB39-48D1-8647349AC333}"/>
              </a:ext>
            </a:extLst>
          </p:cNvPr>
          <p:cNvSpPr txBox="1"/>
          <p:nvPr/>
        </p:nvSpPr>
        <p:spPr>
          <a:xfrm>
            <a:off x="6449102" y="3864837"/>
            <a:ext cx="14112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NL"/>
            </a:defPPr>
            <a:lvl1pPr marL="285750" indent="-285750">
              <a:buFont typeface="Arial" panose="020B0604020202020204" pitchFamily="34" charset="0"/>
              <a:buChar char="•"/>
              <a:defRPr sz="1600"/>
            </a:lvl1pPr>
          </a:lstStyle>
          <a:p>
            <a:pPr marL="0" indent="0">
              <a:buNone/>
            </a:pPr>
            <a:r>
              <a:rPr lang="nl-BE" dirty="0"/>
              <a:t>40.1 ton</a:t>
            </a:r>
          </a:p>
        </p:txBody>
      </p:sp>
      <p:pic>
        <p:nvPicPr>
          <p:cNvPr id="52" name="Picture 4">
            <a:extLst>
              <a:ext uri="{FF2B5EF4-FFF2-40B4-BE49-F238E27FC236}">
                <a16:creationId xmlns:a16="http://schemas.microsoft.com/office/drawing/2014/main" id="{F7F42547-0B9A-1DEF-75D9-26576840ED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6" b="30369"/>
          <a:stretch/>
        </p:blipFill>
        <p:spPr bwMode="auto">
          <a:xfrm>
            <a:off x="3048" y="6219825"/>
            <a:ext cx="651715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3" descr="A qr code with a few black squares&#10;&#10;Description automatically generated">
            <a:extLst>
              <a:ext uri="{FF2B5EF4-FFF2-40B4-BE49-F238E27FC236}">
                <a16:creationId xmlns:a16="http://schemas.microsoft.com/office/drawing/2014/main" id="{570B4973-9AFB-3E27-4B6C-B10BEFCF869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69285" y="6231929"/>
            <a:ext cx="608335" cy="608335"/>
          </a:xfrm>
          <a:prstGeom prst="rect">
            <a:avLst/>
          </a:prstGeom>
        </p:spPr>
      </p:pic>
      <p:sp>
        <p:nvSpPr>
          <p:cNvPr id="54" name="Title 1">
            <a:extLst>
              <a:ext uri="{FF2B5EF4-FFF2-40B4-BE49-F238E27FC236}">
                <a16:creationId xmlns:a16="http://schemas.microsoft.com/office/drawing/2014/main" id="{CBB0DF4C-2E1F-D9B0-3863-F78D08584655}"/>
              </a:ext>
            </a:extLst>
          </p:cNvPr>
          <p:cNvSpPr txBox="1">
            <a:spLocks/>
          </p:cNvSpPr>
          <p:nvPr/>
        </p:nvSpPr>
        <p:spPr>
          <a:xfrm>
            <a:off x="-458826" y="6223378"/>
            <a:ext cx="6051516" cy="617839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6000" kern="1200" baseline="0">
                <a:solidFill>
                  <a:schemeClr val="bg1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r>
              <a:rPr lang="nl-BE" sz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kelly.wittemans@kuleuven.be</a:t>
            </a:r>
          </a:p>
        </p:txBody>
      </p:sp>
      <p:sp>
        <p:nvSpPr>
          <p:cNvPr id="55" name="Footer Placeholder 2">
            <a:extLst>
              <a:ext uri="{FF2B5EF4-FFF2-40B4-BE49-F238E27FC236}">
                <a16:creationId xmlns:a16="http://schemas.microsoft.com/office/drawing/2014/main" id="{AF157027-35FA-1143-8F71-A3CF6B196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Aft>
                <a:spcPts val="600"/>
              </a:spcAft>
            </a:pPr>
            <a:r>
              <a:rPr lang="en-US" sz="12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Division Forest, Nature and Landscape</a:t>
            </a:r>
          </a:p>
        </p:txBody>
      </p:sp>
      <p:sp>
        <p:nvSpPr>
          <p:cNvPr id="56" name="Slide Number Placeholder 3">
            <a:extLst>
              <a:ext uri="{FF2B5EF4-FFF2-40B4-BE49-F238E27FC236}">
                <a16:creationId xmlns:a16="http://schemas.microsoft.com/office/drawing/2014/main" id="{8895FF24-03CD-BC8A-4C3D-0A5969228603}"/>
              </a:ext>
            </a:extLst>
          </p:cNvPr>
          <p:cNvSpPr txBox="1">
            <a:spLocks/>
          </p:cNvSpPr>
          <p:nvPr/>
        </p:nvSpPr>
        <p:spPr>
          <a:xfrm>
            <a:off x="8090919" y="63785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000" kern="1200" baseline="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Aft>
                <a:spcPts val="600"/>
              </a:spcAft>
            </a:pPr>
            <a:fld id="{0A297500-7527-634B-90F4-69D0994C32B4}" type="slidenum">
              <a:rPr lang="en-US" sz="1200" smtClean="0">
                <a:solidFill>
                  <a:srgbClr val="FFFFFF"/>
                </a:solidFill>
                <a:latin typeface="+mn-lt"/>
              </a:rPr>
              <a:pPr algn="r">
                <a:spcAft>
                  <a:spcPts val="600"/>
                </a:spcAft>
              </a:pPr>
              <a:t>24</a:t>
            </a:fld>
            <a:endParaRPr lang="en-US" sz="120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5BA9D4D0-D393-FD71-D361-0829A83EB5DA}"/>
              </a:ext>
            </a:extLst>
          </p:cNvPr>
          <p:cNvSpPr txBox="1"/>
          <p:nvPr/>
        </p:nvSpPr>
        <p:spPr>
          <a:xfrm>
            <a:off x="9750930" y="2541201"/>
            <a:ext cx="22987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© Google Earth Images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88C1C081-9F46-4CFF-A3E6-D867AD985BBD}"/>
              </a:ext>
            </a:extLst>
          </p:cNvPr>
          <p:cNvSpPr txBox="1"/>
          <p:nvPr/>
        </p:nvSpPr>
        <p:spPr>
          <a:xfrm>
            <a:off x="81099" y="5904066"/>
            <a:ext cx="52874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b="1" dirty="0"/>
              <a:t>ENN</a:t>
            </a:r>
            <a:r>
              <a:rPr lang="nl-BE" sz="1600" dirty="0"/>
              <a:t> </a:t>
            </a:r>
            <a:r>
              <a:rPr lang="nl-BE" sz="1400" b="1" dirty="0"/>
              <a:t>= E</a:t>
            </a:r>
            <a:r>
              <a:rPr lang="en-US" sz="1400" b="1" dirty="0" err="1"/>
              <a:t>uclidean</a:t>
            </a:r>
            <a:r>
              <a:rPr lang="en-US" sz="1400" b="1" dirty="0"/>
              <a:t> nearest-neighbor distance</a:t>
            </a:r>
            <a:endParaRPr lang="nl-BE" sz="1400" b="1" dirty="0"/>
          </a:p>
        </p:txBody>
      </p:sp>
    </p:spTree>
    <p:extLst>
      <p:ext uri="{BB962C8B-B14F-4D97-AF65-F5344CB8AC3E}">
        <p14:creationId xmlns:p14="http://schemas.microsoft.com/office/powerpoint/2010/main" val="4329228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24">
            <a:extLst>
              <a:ext uri="{FF2B5EF4-FFF2-40B4-BE49-F238E27FC236}">
                <a16:creationId xmlns:a16="http://schemas.microsoft.com/office/drawing/2014/main" id="{6F29D074-DB45-7D9F-C89F-004BC2779AB5}"/>
              </a:ext>
            </a:extLst>
          </p:cNvPr>
          <p:cNvSpPr txBox="1"/>
          <p:nvPr/>
        </p:nvSpPr>
        <p:spPr>
          <a:xfrm>
            <a:off x="5816831" y="4705202"/>
            <a:ext cx="2123999" cy="3231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BE" sz="1500" dirty="0"/>
              <a:t>10,132.45 ton</a:t>
            </a:r>
          </a:p>
        </p:txBody>
      </p:sp>
      <p:sp>
        <p:nvSpPr>
          <p:cNvPr id="36" name="TextBox 24">
            <a:extLst>
              <a:ext uri="{FF2B5EF4-FFF2-40B4-BE49-F238E27FC236}">
                <a16:creationId xmlns:a16="http://schemas.microsoft.com/office/drawing/2014/main" id="{5CAC8D99-39A6-65AE-D06C-75CA24521C3E}"/>
              </a:ext>
            </a:extLst>
          </p:cNvPr>
          <p:cNvSpPr txBox="1"/>
          <p:nvPr/>
        </p:nvSpPr>
        <p:spPr>
          <a:xfrm>
            <a:off x="8317208" y="4689612"/>
            <a:ext cx="212399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500" dirty="0"/>
              <a:t>32,350.9 ton</a:t>
            </a:r>
          </a:p>
        </p:txBody>
      </p:sp>
      <p:sp>
        <p:nvSpPr>
          <p:cNvPr id="38" name="TextBox 23">
            <a:extLst>
              <a:ext uri="{FF2B5EF4-FFF2-40B4-BE49-F238E27FC236}">
                <a16:creationId xmlns:a16="http://schemas.microsoft.com/office/drawing/2014/main" id="{A6D739B2-9CE5-89A2-D42C-9D07EA96E1A3}"/>
              </a:ext>
            </a:extLst>
          </p:cNvPr>
          <p:cNvSpPr txBox="1"/>
          <p:nvPr/>
        </p:nvSpPr>
        <p:spPr>
          <a:xfrm>
            <a:off x="5793802" y="5473308"/>
            <a:ext cx="2123998" cy="3231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BE" sz="1500" dirty="0"/>
              <a:t>27,031.6 ton</a:t>
            </a:r>
          </a:p>
        </p:txBody>
      </p:sp>
      <p:sp>
        <p:nvSpPr>
          <p:cNvPr id="35" name="TextBox 23">
            <a:extLst>
              <a:ext uri="{FF2B5EF4-FFF2-40B4-BE49-F238E27FC236}">
                <a16:creationId xmlns:a16="http://schemas.microsoft.com/office/drawing/2014/main" id="{DE53ED0D-8D08-5970-FC8F-5AEE6F4F7F64}"/>
              </a:ext>
            </a:extLst>
          </p:cNvPr>
          <p:cNvSpPr txBox="1"/>
          <p:nvPr/>
        </p:nvSpPr>
        <p:spPr>
          <a:xfrm>
            <a:off x="8248568" y="5453292"/>
            <a:ext cx="232453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500" dirty="0"/>
              <a:t>133,962.8 ton</a:t>
            </a:r>
          </a:p>
        </p:txBody>
      </p:sp>
      <p:sp>
        <p:nvSpPr>
          <p:cNvPr id="32" name="TextBox 23">
            <a:extLst>
              <a:ext uri="{FF2B5EF4-FFF2-40B4-BE49-F238E27FC236}">
                <a16:creationId xmlns:a16="http://schemas.microsoft.com/office/drawing/2014/main" id="{8CC1F5E5-A882-71E1-4640-716587C4E5B4}"/>
              </a:ext>
            </a:extLst>
          </p:cNvPr>
          <p:cNvSpPr txBox="1"/>
          <p:nvPr/>
        </p:nvSpPr>
        <p:spPr>
          <a:xfrm>
            <a:off x="10384036" y="5467785"/>
            <a:ext cx="232453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500" dirty="0"/>
              <a:t>149,617.4 ton</a:t>
            </a:r>
          </a:p>
        </p:txBody>
      </p:sp>
      <p:sp>
        <p:nvSpPr>
          <p:cNvPr id="31" name="Rechthoek 28">
            <a:extLst>
              <a:ext uri="{FF2B5EF4-FFF2-40B4-BE49-F238E27FC236}">
                <a16:creationId xmlns:a16="http://schemas.microsoft.com/office/drawing/2014/main" id="{47B32F80-E423-AA24-A76C-95E613026F01}"/>
              </a:ext>
            </a:extLst>
          </p:cNvPr>
          <p:cNvSpPr/>
          <p:nvPr/>
        </p:nvSpPr>
        <p:spPr>
          <a:xfrm>
            <a:off x="382773" y="3753669"/>
            <a:ext cx="11584092" cy="532569"/>
          </a:xfrm>
          <a:prstGeom prst="rect">
            <a:avLst/>
          </a:prstGeom>
          <a:solidFill>
            <a:srgbClr val="B2D6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1" name="Rectangle 15">
            <a:extLst>
              <a:ext uri="{FF2B5EF4-FFF2-40B4-BE49-F238E27FC236}">
                <a16:creationId xmlns:a16="http://schemas.microsoft.com/office/drawing/2014/main" id="{F35F89B4-BA97-FD23-7F55-9DCD8952D124}"/>
              </a:ext>
            </a:extLst>
          </p:cNvPr>
          <p:cNvSpPr/>
          <p:nvPr/>
        </p:nvSpPr>
        <p:spPr>
          <a:xfrm>
            <a:off x="10090418" y="2855631"/>
            <a:ext cx="1876446" cy="3076418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50" name="Rectangle 15">
            <a:extLst>
              <a:ext uri="{FF2B5EF4-FFF2-40B4-BE49-F238E27FC236}">
                <a16:creationId xmlns:a16="http://schemas.microsoft.com/office/drawing/2014/main" id="{C9416F49-1F55-F86C-5B98-E62EFB80396A}"/>
              </a:ext>
            </a:extLst>
          </p:cNvPr>
          <p:cNvSpPr/>
          <p:nvPr/>
        </p:nvSpPr>
        <p:spPr>
          <a:xfrm>
            <a:off x="8024093" y="2894063"/>
            <a:ext cx="1876446" cy="3037986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49" name="Rectangle 15">
            <a:extLst>
              <a:ext uri="{FF2B5EF4-FFF2-40B4-BE49-F238E27FC236}">
                <a16:creationId xmlns:a16="http://schemas.microsoft.com/office/drawing/2014/main" id="{A115261F-4F32-CC93-3485-F5F73ADB7590}"/>
              </a:ext>
            </a:extLst>
          </p:cNvPr>
          <p:cNvSpPr/>
          <p:nvPr/>
        </p:nvSpPr>
        <p:spPr>
          <a:xfrm>
            <a:off x="5946818" y="2890980"/>
            <a:ext cx="1876446" cy="3041069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48" name="Rectangle 15">
            <a:extLst>
              <a:ext uri="{FF2B5EF4-FFF2-40B4-BE49-F238E27FC236}">
                <a16:creationId xmlns:a16="http://schemas.microsoft.com/office/drawing/2014/main" id="{3D69A94D-2D5C-007A-1B83-0A3DE9769297}"/>
              </a:ext>
            </a:extLst>
          </p:cNvPr>
          <p:cNvSpPr/>
          <p:nvPr/>
        </p:nvSpPr>
        <p:spPr>
          <a:xfrm>
            <a:off x="3813997" y="2823647"/>
            <a:ext cx="1876446" cy="3108402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47" name="Rectangle 15">
            <a:extLst>
              <a:ext uri="{FF2B5EF4-FFF2-40B4-BE49-F238E27FC236}">
                <a16:creationId xmlns:a16="http://schemas.microsoft.com/office/drawing/2014/main" id="{6AC60061-76A0-1DF3-C2A5-BB027EB046D0}"/>
              </a:ext>
            </a:extLst>
          </p:cNvPr>
          <p:cNvSpPr/>
          <p:nvPr/>
        </p:nvSpPr>
        <p:spPr>
          <a:xfrm>
            <a:off x="1726214" y="2833647"/>
            <a:ext cx="1876446" cy="3098402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E9FA4011-C12C-DB9D-6645-329B1E95F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25</a:t>
            </a:fld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064FCB37-5A57-0673-0D34-CD3F3A1378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7278" y="673409"/>
            <a:ext cx="892392" cy="740837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3DB5EE51-A912-9114-026A-3F4D851DD3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5744" y="733344"/>
            <a:ext cx="916241" cy="685984"/>
          </a:xfrm>
          <a:prstGeom prst="rect">
            <a:avLst/>
          </a:prstGeom>
        </p:spPr>
      </p:pic>
      <p:pic>
        <p:nvPicPr>
          <p:cNvPr id="6" name="Picture 18">
            <a:extLst>
              <a:ext uri="{FF2B5EF4-FFF2-40B4-BE49-F238E27FC236}">
                <a16:creationId xmlns:a16="http://schemas.microsoft.com/office/drawing/2014/main" id="{AD57E609-1A3A-C395-17B7-36FAD3378CF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8090"/>
          <a:stretch/>
        </p:blipFill>
        <p:spPr>
          <a:xfrm>
            <a:off x="4793839" y="634818"/>
            <a:ext cx="928426" cy="866774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4E6C7C2B-97AA-1ACF-F315-55FEAA4C0E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92365" y="853344"/>
            <a:ext cx="1062861" cy="606560"/>
          </a:xfrm>
          <a:prstGeom prst="rect">
            <a:avLst/>
          </a:prstGeom>
        </p:spPr>
      </p:pic>
      <p:sp>
        <p:nvSpPr>
          <p:cNvPr id="8" name="Rectangle 15">
            <a:extLst>
              <a:ext uri="{FF2B5EF4-FFF2-40B4-BE49-F238E27FC236}">
                <a16:creationId xmlns:a16="http://schemas.microsoft.com/office/drawing/2014/main" id="{8CA604D6-C013-650E-C819-D51084CE2BDB}"/>
              </a:ext>
            </a:extLst>
          </p:cNvPr>
          <p:cNvSpPr/>
          <p:nvPr/>
        </p:nvSpPr>
        <p:spPr>
          <a:xfrm>
            <a:off x="3814172" y="1314418"/>
            <a:ext cx="1887082" cy="1519231"/>
          </a:xfrm>
          <a:prstGeom prst="rect">
            <a:avLst/>
          </a:prstGeom>
          <a:blipFill>
            <a:blip r:embed="rId7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9" name="Rectangle 15">
            <a:extLst>
              <a:ext uri="{FF2B5EF4-FFF2-40B4-BE49-F238E27FC236}">
                <a16:creationId xmlns:a16="http://schemas.microsoft.com/office/drawing/2014/main" id="{0DD63B36-D70E-379C-ECC6-5C346A0CE213}"/>
              </a:ext>
            </a:extLst>
          </p:cNvPr>
          <p:cNvSpPr/>
          <p:nvPr/>
        </p:nvSpPr>
        <p:spPr>
          <a:xfrm>
            <a:off x="5929867" y="1314417"/>
            <a:ext cx="1887082" cy="1519231"/>
          </a:xfrm>
          <a:prstGeom prst="rect">
            <a:avLst/>
          </a:prstGeom>
          <a:blipFill>
            <a:blip r:embed="rId8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10" name="Rectangle 15">
            <a:extLst>
              <a:ext uri="{FF2B5EF4-FFF2-40B4-BE49-F238E27FC236}">
                <a16:creationId xmlns:a16="http://schemas.microsoft.com/office/drawing/2014/main" id="{6268CEC3-6D88-3480-5671-5790B9434409}"/>
              </a:ext>
            </a:extLst>
          </p:cNvPr>
          <p:cNvSpPr/>
          <p:nvPr/>
        </p:nvSpPr>
        <p:spPr>
          <a:xfrm>
            <a:off x="8037492" y="1314416"/>
            <a:ext cx="1887082" cy="1519231"/>
          </a:xfrm>
          <a:prstGeom prst="rect">
            <a:avLst/>
          </a:prstGeom>
          <a:blipFill>
            <a:blip r:embed="rId9"/>
            <a:stretch>
              <a:fillRect l="-861" t="-10797" r="861" b="-20717"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11" name="Rectangle 15">
            <a:extLst>
              <a:ext uri="{FF2B5EF4-FFF2-40B4-BE49-F238E27FC236}">
                <a16:creationId xmlns:a16="http://schemas.microsoft.com/office/drawing/2014/main" id="{26D15E34-71C6-3BB1-DF65-4B0F63AB7207}"/>
              </a:ext>
            </a:extLst>
          </p:cNvPr>
          <p:cNvSpPr/>
          <p:nvPr/>
        </p:nvSpPr>
        <p:spPr>
          <a:xfrm>
            <a:off x="10095011" y="1314418"/>
            <a:ext cx="1887082" cy="1519231"/>
          </a:xfrm>
          <a:prstGeom prst="rect">
            <a:avLst/>
          </a:prstGeom>
          <a:blipFill dpi="0" rotWithShape="0">
            <a:blip r:embed="rId10"/>
            <a:srcRect/>
            <a:stretch>
              <a:fillRect t="-15715" b="-30648"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12" name="Rectangle 15">
            <a:extLst>
              <a:ext uri="{FF2B5EF4-FFF2-40B4-BE49-F238E27FC236}">
                <a16:creationId xmlns:a16="http://schemas.microsoft.com/office/drawing/2014/main" id="{E2A82268-F225-7515-418E-34A572D6216F}"/>
              </a:ext>
            </a:extLst>
          </p:cNvPr>
          <p:cNvSpPr/>
          <p:nvPr/>
        </p:nvSpPr>
        <p:spPr>
          <a:xfrm>
            <a:off x="1726214" y="1314418"/>
            <a:ext cx="1887082" cy="1519231"/>
          </a:xfrm>
          <a:prstGeom prst="rect">
            <a:avLst/>
          </a:prstGeom>
          <a:blipFill>
            <a:blip r:embed="rId11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C14100AD-7365-103E-526F-711E6E9C8D67}"/>
              </a:ext>
            </a:extLst>
          </p:cNvPr>
          <p:cNvSpPr txBox="1"/>
          <p:nvPr/>
        </p:nvSpPr>
        <p:spPr>
          <a:xfrm>
            <a:off x="1718095" y="2742708"/>
            <a:ext cx="1913006" cy="816991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nl-BE" sz="1400" b="1" dirty="0">
                <a:solidFill>
                  <a:schemeClr val="tx2">
                    <a:lumMod val="50000"/>
                  </a:schemeClr>
                </a:solidFill>
              </a:rPr>
              <a:t>OPEN AREA</a:t>
            </a:r>
          </a:p>
        </p:txBody>
      </p:sp>
      <p:sp>
        <p:nvSpPr>
          <p:cNvPr id="14" name="TextBox 19">
            <a:extLst>
              <a:ext uri="{FF2B5EF4-FFF2-40B4-BE49-F238E27FC236}">
                <a16:creationId xmlns:a16="http://schemas.microsoft.com/office/drawing/2014/main" id="{9B880C0B-3676-5F9C-1678-EDB7FA314269}"/>
              </a:ext>
            </a:extLst>
          </p:cNvPr>
          <p:cNvSpPr txBox="1"/>
          <p:nvPr/>
        </p:nvSpPr>
        <p:spPr>
          <a:xfrm>
            <a:off x="3812570" y="2742709"/>
            <a:ext cx="1926286" cy="81699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nl-BE" sz="1400" b="1" dirty="0">
                <a:solidFill>
                  <a:prstClr val="white"/>
                </a:solidFill>
              </a:rPr>
              <a:t>DISPERSED DEVELOPMENT</a:t>
            </a:r>
          </a:p>
        </p:txBody>
      </p:sp>
      <p:sp>
        <p:nvSpPr>
          <p:cNvPr id="15" name="TextBox 20">
            <a:extLst>
              <a:ext uri="{FF2B5EF4-FFF2-40B4-BE49-F238E27FC236}">
                <a16:creationId xmlns:a16="http://schemas.microsoft.com/office/drawing/2014/main" id="{563C2F25-1B3A-8622-55FB-2A0DB22B038D}"/>
              </a:ext>
            </a:extLst>
          </p:cNvPr>
          <p:cNvSpPr txBox="1"/>
          <p:nvPr/>
        </p:nvSpPr>
        <p:spPr>
          <a:xfrm>
            <a:off x="5907928" y="2747535"/>
            <a:ext cx="1926286" cy="817244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 defTabSz="457200"/>
            <a:r>
              <a:rPr lang="nl-BE" sz="1400" b="1" dirty="0">
                <a:solidFill>
                  <a:prstClr val="white"/>
                </a:solidFill>
              </a:rPr>
              <a:t>ALLOTMENT AND RIBBON DEVELOPMENT</a:t>
            </a:r>
          </a:p>
        </p:txBody>
      </p:sp>
      <p:sp>
        <p:nvSpPr>
          <p:cNvPr id="16" name="TextBox 21">
            <a:extLst>
              <a:ext uri="{FF2B5EF4-FFF2-40B4-BE49-F238E27FC236}">
                <a16:creationId xmlns:a16="http://schemas.microsoft.com/office/drawing/2014/main" id="{67CCBEBC-78B8-FD19-A6D6-F22ACA269D1A}"/>
              </a:ext>
            </a:extLst>
          </p:cNvPr>
          <p:cNvSpPr txBox="1"/>
          <p:nvPr/>
        </p:nvSpPr>
        <p:spPr>
          <a:xfrm>
            <a:off x="8000526" y="2742454"/>
            <a:ext cx="1926286" cy="817244"/>
          </a:xfrm>
          <a:prstGeom prst="roundRect">
            <a:avLst/>
          </a:prstGeom>
          <a:solidFill>
            <a:schemeClr val="tx2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 defTabSz="457200"/>
            <a:r>
              <a:rPr lang="nl-BE" sz="1400" b="1" dirty="0">
                <a:solidFill>
                  <a:prstClr val="white"/>
                </a:solidFill>
              </a:rPr>
              <a:t>URBAN PERIPHERY AND TOWN CENTERS</a:t>
            </a:r>
          </a:p>
        </p:txBody>
      </p:sp>
      <p:sp>
        <p:nvSpPr>
          <p:cNvPr id="17" name="TextBox 22">
            <a:extLst>
              <a:ext uri="{FF2B5EF4-FFF2-40B4-BE49-F238E27FC236}">
                <a16:creationId xmlns:a16="http://schemas.microsoft.com/office/drawing/2014/main" id="{8C007B84-8E8B-D4EE-EF86-9E2663B1CDCB}"/>
              </a:ext>
            </a:extLst>
          </p:cNvPr>
          <p:cNvSpPr txBox="1"/>
          <p:nvPr/>
        </p:nvSpPr>
        <p:spPr>
          <a:xfrm>
            <a:off x="10081549" y="2742455"/>
            <a:ext cx="1926286" cy="817244"/>
          </a:xfrm>
          <a:prstGeom prst="roundRect">
            <a:avLst/>
          </a:prstGeom>
          <a:solidFill>
            <a:schemeClr val="tx2">
              <a:lumMod val="75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nl-BE" sz="1400" b="1" dirty="0">
                <a:solidFill>
                  <a:prstClr val="white"/>
                </a:solidFill>
              </a:rPr>
              <a:t>URBAN CORE</a:t>
            </a:r>
          </a:p>
        </p:txBody>
      </p:sp>
      <p:sp>
        <p:nvSpPr>
          <p:cNvPr id="18" name="Title 4">
            <a:extLst>
              <a:ext uri="{FF2B5EF4-FFF2-40B4-BE49-F238E27FC236}">
                <a16:creationId xmlns:a16="http://schemas.microsoft.com/office/drawing/2014/main" id="{822A124A-41AD-8915-3F06-70861E92FFB7}"/>
              </a:ext>
            </a:extLst>
          </p:cNvPr>
          <p:cNvSpPr txBox="1">
            <a:spLocks/>
          </p:cNvSpPr>
          <p:nvPr/>
        </p:nvSpPr>
        <p:spPr>
          <a:xfrm>
            <a:off x="382771" y="216715"/>
            <a:ext cx="10767775" cy="9523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 baseline="0">
                <a:solidFill>
                  <a:schemeClr val="tx2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r>
              <a:rPr lang="nl-BE" dirty="0"/>
              <a:t>Total </a:t>
            </a:r>
            <a:r>
              <a:rPr lang="nl-BE" dirty="0" err="1"/>
              <a:t>visible</a:t>
            </a:r>
            <a:r>
              <a:rPr lang="nl-BE" dirty="0"/>
              <a:t> tree volume </a:t>
            </a:r>
          </a:p>
        </p:txBody>
      </p:sp>
      <p:sp>
        <p:nvSpPr>
          <p:cNvPr id="21" name="Tekstvak 8">
            <a:extLst>
              <a:ext uri="{FF2B5EF4-FFF2-40B4-BE49-F238E27FC236}">
                <a16:creationId xmlns:a16="http://schemas.microsoft.com/office/drawing/2014/main" id="{B337ED0B-8F08-2F52-CEA8-FA6CCCBCE4F9}"/>
              </a:ext>
            </a:extLst>
          </p:cNvPr>
          <p:cNvSpPr txBox="1"/>
          <p:nvPr/>
        </p:nvSpPr>
        <p:spPr>
          <a:xfrm>
            <a:off x="251489" y="5460987"/>
            <a:ext cx="1423512" cy="307777"/>
          </a:xfrm>
          <a:prstGeom prst="rect">
            <a:avLst/>
          </a:prstGeom>
          <a:noFill/>
        </p:spPr>
        <p:txBody>
          <a:bodyPr vert="horz" wrap="square">
            <a:spAutoFit/>
          </a:bodyPr>
          <a:lstStyle/>
          <a:p>
            <a:pPr algn="ctr" defTabSz="457200"/>
            <a:r>
              <a:rPr lang="nl-BE" sz="1400" b="1" dirty="0">
                <a:solidFill>
                  <a:srgbClr val="2A6247"/>
                </a:solidFill>
              </a:rPr>
              <a:t>PUBLIC</a:t>
            </a:r>
          </a:p>
        </p:txBody>
      </p:sp>
      <p:sp>
        <p:nvSpPr>
          <p:cNvPr id="29" name="Tekstvak 9">
            <a:extLst>
              <a:ext uri="{FF2B5EF4-FFF2-40B4-BE49-F238E27FC236}">
                <a16:creationId xmlns:a16="http://schemas.microsoft.com/office/drawing/2014/main" id="{42F94B8F-591B-91A4-B9CE-B8BF1C0B48CE}"/>
              </a:ext>
            </a:extLst>
          </p:cNvPr>
          <p:cNvSpPr txBox="1"/>
          <p:nvPr/>
        </p:nvSpPr>
        <p:spPr>
          <a:xfrm>
            <a:off x="261731" y="4690156"/>
            <a:ext cx="1423512" cy="307777"/>
          </a:xfrm>
          <a:prstGeom prst="rect">
            <a:avLst/>
          </a:prstGeom>
          <a:noFill/>
        </p:spPr>
        <p:txBody>
          <a:bodyPr vert="horz" wrap="square">
            <a:spAutoFit/>
          </a:bodyPr>
          <a:lstStyle/>
          <a:p>
            <a:pPr algn="ctr" defTabSz="457200"/>
            <a:r>
              <a:rPr lang="nl-BE" sz="1400" b="1" dirty="0">
                <a:solidFill>
                  <a:srgbClr val="2A6247"/>
                </a:solidFill>
              </a:rPr>
              <a:t>STREET</a:t>
            </a:r>
          </a:p>
        </p:txBody>
      </p:sp>
      <p:sp>
        <p:nvSpPr>
          <p:cNvPr id="30" name="Tekstvak 10">
            <a:extLst>
              <a:ext uri="{FF2B5EF4-FFF2-40B4-BE49-F238E27FC236}">
                <a16:creationId xmlns:a16="http://schemas.microsoft.com/office/drawing/2014/main" id="{C90E2EC5-50D4-EC41-01F3-DE6D83AE4242}"/>
              </a:ext>
            </a:extLst>
          </p:cNvPr>
          <p:cNvSpPr txBox="1"/>
          <p:nvPr/>
        </p:nvSpPr>
        <p:spPr>
          <a:xfrm>
            <a:off x="305216" y="3903490"/>
            <a:ext cx="1423512" cy="307777"/>
          </a:xfrm>
          <a:prstGeom prst="rect">
            <a:avLst/>
          </a:prstGeom>
          <a:noFill/>
        </p:spPr>
        <p:txBody>
          <a:bodyPr vert="horz" wrap="square">
            <a:spAutoFit/>
          </a:bodyPr>
          <a:lstStyle/>
          <a:p>
            <a:pPr algn="ctr" defTabSz="457200"/>
            <a:r>
              <a:rPr lang="nl-BE" sz="1400" b="1" dirty="0">
                <a:solidFill>
                  <a:srgbClr val="2A6247"/>
                </a:solidFill>
              </a:rPr>
              <a:t>GARDEN</a:t>
            </a:r>
          </a:p>
        </p:txBody>
      </p:sp>
      <p:sp>
        <p:nvSpPr>
          <p:cNvPr id="33" name="TextBox 24">
            <a:extLst>
              <a:ext uri="{FF2B5EF4-FFF2-40B4-BE49-F238E27FC236}">
                <a16:creationId xmlns:a16="http://schemas.microsoft.com/office/drawing/2014/main" id="{C626C3D1-2FEB-39CF-0BC7-B222A33EED3D}"/>
              </a:ext>
            </a:extLst>
          </p:cNvPr>
          <p:cNvSpPr txBox="1"/>
          <p:nvPr/>
        </p:nvSpPr>
        <p:spPr>
          <a:xfrm>
            <a:off x="10402026" y="4702787"/>
            <a:ext cx="207867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500" dirty="0"/>
              <a:t>40,903.2 ton</a:t>
            </a:r>
          </a:p>
        </p:txBody>
      </p:sp>
      <p:sp>
        <p:nvSpPr>
          <p:cNvPr id="34" name="TextBox 14">
            <a:extLst>
              <a:ext uri="{FF2B5EF4-FFF2-40B4-BE49-F238E27FC236}">
                <a16:creationId xmlns:a16="http://schemas.microsoft.com/office/drawing/2014/main" id="{2D257A72-846C-A213-372C-AB9E8CF95F5A}"/>
              </a:ext>
            </a:extLst>
          </p:cNvPr>
          <p:cNvSpPr txBox="1"/>
          <p:nvPr/>
        </p:nvSpPr>
        <p:spPr>
          <a:xfrm>
            <a:off x="10384036" y="3841225"/>
            <a:ext cx="231779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NL"/>
            </a:defPPr>
            <a:lvl1pPr marL="285750" indent="-285750">
              <a:buFont typeface="Arial" panose="020B0604020202020204" pitchFamily="34" charset="0"/>
              <a:buChar char="•"/>
              <a:defRPr sz="1600"/>
            </a:lvl1pPr>
          </a:lstStyle>
          <a:p>
            <a:pPr marL="0" indent="0">
              <a:buNone/>
            </a:pPr>
            <a:r>
              <a:rPr lang="nl-BE" sz="1500" dirty="0"/>
              <a:t>243,374.5 ton</a:t>
            </a:r>
          </a:p>
        </p:txBody>
      </p:sp>
      <p:sp>
        <p:nvSpPr>
          <p:cNvPr id="37" name="TextBox 14">
            <a:extLst>
              <a:ext uri="{FF2B5EF4-FFF2-40B4-BE49-F238E27FC236}">
                <a16:creationId xmlns:a16="http://schemas.microsoft.com/office/drawing/2014/main" id="{BF144580-D9A6-DF3E-A439-87B163BD7DF8}"/>
              </a:ext>
            </a:extLst>
          </p:cNvPr>
          <p:cNvSpPr txBox="1"/>
          <p:nvPr/>
        </p:nvSpPr>
        <p:spPr>
          <a:xfrm>
            <a:off x="8248568" y="3836336"/>
            <a:ext cx="236878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NL"/>
            </a:defPPr>
            <a:lvl1pPr marL="285750" indent="-285750">
              <a:buFont typeface="Arial" panose="020B0604020202020204" pitchFamily="34" charset="0"/>
              <a:buChar char="•"/>
              <a:defRPr sz="1600"/>
            </a:lvl1pPr>
          </a:lstStyle>
          <a:p>
            <a:pPr marL="0" indent="0">
              <a:buNone/>
            </a:pPr>
            <a:r>
              <a:rPr lang="nl-BE" sz="1500" dirty="0"/>
              <a:t>246,228.8 ton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9C43688-32A9-0234-2570-3FE548C57044}"/>
              </a:ext>
            </a:extLst>
          </p:cNvPr>
          <p:cNvSpPr txBox="1"/>
          <p:nvPr/>
        </p:nvSpPr>
        <p:spPr>
          <a:xfrm>
            <a:off x="2202729" y="3862123"/>
            <a:ext cx="147171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NL"/>
            </a:defPPr>
            <a:lvl1pPr marL="285750" indent="-285750">
              <a:buFont typeface="Arial" panose="020B0604020202020204" pitchFamily="34" charset="0"/>
              <a:buChar char="•"/>
              <a:defRPr sz="1600"/>
            </a:lvl1pPr>
          </a:lstStyle>
          <a:p>
            <a:pPr marL="0" indent="0">
              <a:buNone/>
            </a:pPr>
            <a:r>
              <a:rPr lang="nl-BE" sz="1500" dirty="0"/>
              <a:t>60.5 ton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87CECD3-83B8-A11A-993C-E1B8BC764909}"/>
              </a:ext>
            </a:extLst>
          </p:cNvPr>
          <p:cNvSpPr txBox="1"/>
          <p:nvPr/>
        </p:nvSpPr>
        <p:spPr>
          <a:xfrm>
            <a:off x="2186526" y="5455693"/>
            <a:ext cx="1399903" cy="3231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BE" sz="1500" dirty="0"/>
              <a:t>11.2 ton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9A33713-150F-6D17-6DE7-218C5A3F2B38}"/>
              </a:ext>
            </a:extLst>
          </p:cNvPr>
          <p:cNvSpPr txBox="1"/>
          <p:nvPr/>
        </p:nvSpPr>
        <p:spPr>
          <a:xfrm>
            <a:off x="2291461" y="4702379"/>
            <a:ext cx="1195940" cy="3231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BE" sz="1500" dirty="0"/>
              <a:t>2.3 ton</a:t>
            </a:r>
          </a:p>
        </p:txBody>
      </p:sp>
      <p:sp>
        <p:nvSpPr>
          <p:cNvPr id="43" name="TextBox 23">
            <a:extLst>
              <a:ext uri="{FF2B5EF4-FFF2-40B4-BE49-F238E27FC236}">
                <a16:creationId xmlns:a16="http://schemas.microsoft.com/office/drawing/2014/main" id="{D76BB875-265C-C300-DB4C-199A0B95BA3D}"/>
              </a:ext>
            </a:extLst>
          </p:cNvPr>
          <p:cNvSpPr txBox="1"/>
          <p:nvPr/>
        </p:nvSpPr>
        <p:spPr>
          <a:xfrm>
            <a:off x="4146737" y="5473905"/>
            <a:ext cx="189261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500" dirty="0"/>
              <a:t>6,606.0 ton</a:t>
            </a:r>
          </a:p>
        </p:txBody>
      </p:sp>
      <p:sp>
        <p:nvSpPr>
          <p:cNvPr id="44" name="TextBox 24">
            <a:extLst>
              <a:ext uri="{FF2B5EF4-FFF2-40B4-BE49-F238E27FC236}">
                <a16:creationId xmlns:a16="http://schemas.microsoft.com/office/drawing/2014/main" id="{6CA5FD9B-E2F1-FB8A-D8BE-BB4208EA5200}"/>
              </a:ext>
            </a:extLst>
          </p:cNvPr>
          <p:cNvSpPr txBox="1"/>
          <p:nvPr/>
        </p:nvSpPr>
        <p:spPr>
          <a:xfrm>
            <a:off x="4167907" y="4700442"/>
            <a:ext cx="189261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500" dirty="0"/>
              <a:t>2,044.2 ton</a:t>
            </a:r>
          </a:p>
        </p:txBody>
      </p:sp>
      <p:sp>
        <p:nvSpPr>
          <p:cNvPr id="45" name="TextBox 14">
            <a:extLst>
              <a:ext uri="{FF2B5EF4-FFF2-40B4-BE49-F238E27FC236}">
                <a16:creationId xmlns:a16="http://schemas.microsoft.com/office/drawing/2014/main" id="{8C6E711A-F1E8-4334-8C51-7D51EF356E68}"/>
              </a:ext>
            </a:extLst>
          </p:cNvPr>
          <p:cNvSpPr txBox="1"/>
          <p:nvPr/>
        </p:nvSpPr>
        <p:spPr>
          <a:xfrm>
            <a:off x="4062474" y="3841225"/>
            <a:ext cx="206114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NL"/>
            </a:defPPr>
            <a:lvl1pPr marL="285750" indent="-285750">
              <a:buFont typeface="Arial" panose="020B0604020202020204" pitchFamily="34" charset="0"/>
              <a:buChar char="•"/>
              <a:defRPr sz="1600"/>
            </a:lvl1pPr>
          </a:lstStyle>
          <a:p>
            <a:pPr marL="0" indent="0">
              <a:buNone/>
            </a:pPr>
            <a:r>
              <a:rPr lang="nl-BE" sz="1500" dirty="0"/>
              <a:t>16,311.6 ton</a:t>
            </a:r>
          </a:p>
        </p:txBody>
      </p:sp>
      <p:sp>
        <p:nvSpPr>
          <p:cNvPr id="46" name="TextBox 14">
            <a:extLst>
              <a:ext uri="{FF2B5EF4-FFF2-40B4-BE49-F238E27FC236}">
                <a16:creationId xmlns:a16="http://schemas.microsoft.com/office/drawing/2014/main" id="{77018D3E-7A70-DB39-48D1-8647349AC333}"/>
              </a:ext>
            </a:extLst>
          </p:cNvPr>
          <p:cNvSpPr txBox="1"/>
          <p:nvPr/>
        </p:nvSpPr>
        <p:spPr>
          <a:xfrm>
            <a:off x="5671880" y="3844097"/>
            <a:ext cx="232031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NL"/>
            </a:defPPr>
            <a:lvl1pPr marL="285750" indent="-285750">
              <a:buFont typeface="Arial" panose="020B0604020202020204" pitchFamily="34" charset="0"/>
              <a:buChar char="•"/>
              <a:defRPr sz="1600"/>
            </a:lvl1pPr>
          </a:lstStyle>
          <a:p>
            <a:pPr marL="0" indent="0" algn="ctr">
              <a:buNone/>
            </a:pPr>
            <a:r>
              <a:rPr lang="nl-BE" sz="1500" dirty="0"/>
              <a:t>107,562.8 ton</a:t>
            </a:r>
          </a:p>
        </p:txBody>
      </p:sp>
      <p:pic>
        <p:nvPicPr>
          <p:cNvPr id="52" name="Picture 4">
            <a:extLst>
              <a:ext uri="{FF2B5EF4-FFF2-40B4-BE49-F238E27FC236}">
                <a16:creationId xmlns:a16="http://schemas.microsoft.com/office/drawing/2014/main" id="{F7F42547-0B9A-1DEF-75D9-26576840ED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6" b="30369"/>
          <a:stretch/>
        </p:blipFill>
        <p:spPr bwMode="auto">
          <a:xfrm>
            <a:off x="3048" y="6219825"/>
            <a:ext cx="651715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3" descr="A qr code with a few black squares&#10;&#10;Description automatically generated">
            <a:extLst>
              <a:ext uri="{FF2B5EF4-FFF2-40B4-BE49-F238E27FC236}">
                <a16:creationId xmlns:a16="http://schemas.microsoft.com/office/drawing/2014/main" id="{570B4973-9AFB-3E27-4B6C-B10BEFCF869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69285" y="6231929"/>
            <a:ext cx="608335" cy="608335"/>
          </a:xfrm>
          <a:prstGeom prst="rect">
            <a:avLst/>
          </a:prstGeom>
        </p:spPr>
      </p:pic>
      <p:sp>
        <p:nvSpPr>
          <p:cNvPr id="54" name="Title 1">
            <a:extLst>
              <a:ext uri="{FF2B5EF4-FFF2-40B4-BE49-F238E27FC236}">
                <a16:creationId xmlns:a16="http://schemas.microsoft.com/office/drawing/2014/main" id="{CBB0DF4C-2E1F-D9B0-3863-F78D08584655}"/>
              </a:ext>
            </a:extLst>
          </p:cNvPr>
          <p:cNvSpPr txBox="1">
            <a:spLocks/>
          </p:cNvSpPr>
          <p:nvPr/>
        </p:nvSpPr>
        <p:spPr>
          <a:xfrm>
            <a:off x="-458826" y="6223378"/>
            <a:ext cx="6051516" cy="617839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6000" kern="1200" baseline="0">
                <a:solidFill>
                  <a:schemeClr val="bg1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r>
              <a:rPr lang="nl-BE" sz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kelly.wittemans@kuleuven.be</a:t>
            </a:r>
          </a:p>
        </p:txBody>
      </p:sp>
      <p:sp>
        <p:nvSpPr>
          <p:cNvPr id="55" name="Footer Placeholder 2">
            <a:extLst>
              <a:ext uri="{FF2B5EF4-FFF2-40B4-BE49-F238E27FC236}">
                <a16:creationId xmlns:a16="http://schemas.microsoft.com/office/drawing/2014/main" id="{AF157027-35FA-1143-8F71-A3CF6B196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Aft>
                <a:spcPts val="600"/>
              </a:spcAft>
            </a:pPr>
            <a:r>
              <a:rPr lang="en-US" sz="12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Division Forest, Nature and Landscape</a:t>
            </a:r>
          </a:p>
        </p:txBody>
      </p:sp>
      <p:sp>
        <p:nvSpPr>
          <p:cNvPr id="56" name="Slide Number Placeholder 3">
            <a:extLst>
              <a:ext uri="{FF2B5EF4-FFF2-40B4-BE49-F238E27FC236}">
                <a16:creationId xmlns:a16="http://schemas.microsoft.com/office/drawing/2014/main" id="{8895FF24-03CD-BC8A-4C3D-0A5969228603}"/>
              </a:ext>
            </a:extLst>
          </p:cNvPr>
          <p:cNvSpPr txBox="1">
            <a:spLocks/>
          </p:cNvSpPr>
          <p:nvPr/>
        </p:nvSpPr>
        <p:spPr>
          <a:xfrm>
            <a:off x="8090919" y="63785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000" kern="1200" baseline="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Aft>
                <a:spcPts val="600"/>
              </a:spcAft>
            </a:pPr>
            <a:fld id="{0A297500-7527-634B-90F4-69D0994C32B4}" type="slidenum">
              <a:rPr lang="en-US" sz="1200" smtClean="0">
                <a:solidFill>
                  <a:srgbClr val="FFFFFF"/>
                </a:solidFill>
                <a:latin typeface="+mn-lt"/>
              </a:rPr>
              <a:pPr algn="r">
                <a:spcAft>
                  <a:spcPts val="600"/>
                </a:spcAft>
              </a:pPr>
              <a:t>25</a:t>
            </a:fld>
            <a:endParaRPr lang="en-US" sz="120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5BA9D4D0-D393-FD71-D361-0829A83EB5DA}"/>
              </a:ext>
            </a:extLst>
          </p:cNvPr>
          <p:cNvSpPr txBox="1"/>
          <p:nvPr/>
        </p:nvSpPr>
        <p:spPr>
          <a:xfrm>
            <a:off x="9750930" y="2541201"/>
            <a:ext cx="22987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© Google Earth Images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88C1C081-9F46-4CFF-A3E6-D867AD985BBD}"/>
              </a:ext>
            </a:extLst>
          </p:cNvPr>
          <p:cNvSpPr txBox="1"/>
          <p:nvPr/>
        </p:nvSpPr>
        <p:spPr>
          <a:xfrm>
            <a:off x="81099" y="5904066"/>
            <a:ext cx="52874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b="1" dirty="0"/>
              <a:t>ENN</a:t>
            </a:r>
            <a:r>
              <a:rPr lang="nl-BE" sz="1600" dirty="0"/>
              <a:t> </a:t>
            </a:r>
            <a:r>
              <a:rPr lang="nl-BE" sz="1400" b="1" dirty="0"/>
              <a:t>= E</a:t>
            </a:r>
            <a:r>
              <a:rPr lang="en-US" sz="1400" b="1" dirty="0" err="1"/>
              <a:t>uclidean</a:t>
            </a:r>
            <a:r>
              <a:rPr lang="en-US" sz="1400" b="1" dirty="0"/>
              <a:t> nearest-neighbor distance</a:t>
            </a:r>
            <a:endParaRPr lang="nl-BE" sz="1400" b="1" dirty="0"/>
          </a:p>
        </p:txBody>
      </p:sp>
    </p:spTree>
    <p:extLst>
      <p:ext uri="{BB962C8B-B14F-4D97-AF65-F5344CB8AC3E}">
        <p14:creationId xmlns:p14="http://schemas.microsoft.com/office/powerpoint/2010/main" val="34218627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717E7C-B5FA-4FA4-A99F-7C362C24A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097" y="732950"/>
            <a:ext cx="10799806" cy="617839"/>
          </a:xfrm>
        </p:spPr>
        <p:txBody>
          <a:bodyPr/>
          <a:lstStyle/>
          <a:p>
            <a:r>
              <a:rPr lang="nl-BE" sz="4400" b="1"/>
              <a:t>Unlock the full potential of </a:t>
            </a:r>
            <a:br>
              <a:rPr lang="nl-BE" sz="4400" b="1"/>
            </a:br>
            <a:r>
              <a:rPr lang="nl-BE" sz="4400" b="1"/>
              <a:t>the garden landscape</a:t>
            </a:r>
            <a:endParaRPr lang="nl-BE" sz="4400" b="1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CFAD70-1833-ED45-473F-518D90878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Division Forest, Nature and Landscape</a:t>
            </a:r>
            <a:endParaRPr lang="nl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13572B-082C-2016-8F5F-FF4D8A3C3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26</a:t>
            </a:fld>
            <a:endParaRPr lang="nl-NL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7BDC3B6-3919-41EE-3D37-0F76B76DB90E}"/>
              </a:ext>
            </a:extLst>
          </p:cNvPr>
          <p:cNvSpPr txBox="1">
            <a:spLocks/>
          </p:cNvSpPr>
          <p:nvPr/>
        </p:nvSpPr>
        <p:spPr>
          <a:xfrm>
            <a:off x="4780702" y="5178106"/>
            <a:ext cx="6051516" cy="617839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6000" kern="1200" baseline="0">
                <a:solidFill>
                  <a:schemeClr val="bg1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r>
              <a:rPr lang="nl-BE" sz="1600" b="1" dirty="0">
                <a:solidFill>
                  <a:srgbClr val="B2D6C2"/>
                </a:solidFill>
              </a:rPr>
              <a:t>Contact: kelly.wittemans@kuleuven.be</a:t>
            </a:r>
          </a:p>
        </p:txBody>
      </p:sp>
      <p:pic>
        <p:nvPicPr>
          <p:cNvPr id="7" name="Picture 6" descr="A qr code with a few black squares&#10;&#10;Description automatically generated">
            <a:extLst>
              <a:ext uri="{FF2B5EF4-FFF2-40B4-BE49-F238E27FC236}">
                <a16:creationId xmlns:a16="http://schemas.microsoft.com/office/drawing/2014/main" id="{69D3E33C-97DE-2125-439B-26B2764563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6228" y="5243266"/>
            <a:ext cx="979091" cy="979091"/>
          </a:xfrm>
          <a:prstGeom prst="rect">
            <a:avLst/>
          </a:prstGeom>
        </p:spPr>
      </p:pic>
      <p:pic>
        <p:nvPicPr>
          <p:cNvPr id="10" name="Picture 9" descr="A grass field with trees and bushes&#10;&#10;Description automatically generated">
            <a:extLst>
              <a:ext uri="{FF2B5EF4-FFF2-40B4-BE49-F238E27FC236}">
                <a16:creationId xmlns:a16="http://schemas.microsoft.com/office/drawing/2014/main" id="{BE4ECA5B-FF5B-408A-C1D0-B5D968331C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5659"/>
          <a:stretch/>
        </p:blipFill>
        <p:spPr>
          <a:xfrm>
            <a:off x="2727176" y="1903468"/>
            <a:ext cx="6921027" cy="333979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63EE9C9-30C7-6429-0D53-EA707AC7DD4F}"/>
              </a:ext>
            </a:extLst>
          </p:cNvPr>
          <p:cNvSpPr txBox="1"/>
          <p:nvPr/>
        </p:nvSpPr>
        <p:spPr>
          <a:xfrm>
            <a:off x="7349463" y="5025929"/>
            <a:ext cx="22987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© Robin Binon</a:t>
            </a:r>
          </a:p>
        </p:txBody>
      </p:sp>
    </p:spTree>
    <p:extLst>
      <p:ext uri="{BB962C8B-B14F-4D97-AF65-F5344CB8AC3E}">
        <p14:creationId xmlns:p14="http://schemas.microsoft.com/office/powerpoint/2010/main" val="28671740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880C09-0566-97B2-1A85-05465E648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Supplementary</a:t>
            </a:r>
            <a:r>
              <a:rPr lang="nl-BE" dirty="0"/>
              <a:t> </a:t>
            </a:r>
            <a:r>
              <a:rPr lang="nl-BE" dirty="0" err="1"/>
              <a:t>material</a:t>
            </a:r>
            <a:endParaRPr lang="nl-B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98D6057-13A3-A361-E9E9-EB5C08F5E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Division Forest, Nature and Landscape</a:t>
            </a:r>
            <a:endParaRPr lang="nl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BA6ACC-877E-1F75-73BC-B2E0E10D1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27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714970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F645C46-D8AD-499D-7F9E-4BC44AE55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28</a:t>
            </a:fld>
            <a:endParaRPr lang="nl-NL"/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8037D2B3-A86F-E74C-8AE6-AB1394181D39}"/>
              </a:ext>
            </a:extLst>
          </p:cNvPr>
          <p:cNvSpPr txBox="1">
            <a:spLocks/>
          </p:cNvSpPr>
          <p:nvPr/>
        </p:nvSpPr>
        <p:spPr>
          <a:xfrm>
            <a:off x="576000" y="207036"/>
            <a:ext cx="11041200" cy="1152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 baseline="0">
                <a:solidFill>
                  <a:schemeClr val="tx2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r>
              <a:rPr lang="nl-BE" dirty="0" err="1"/>
              <a:t>Validation</a:t>
            </a:r>
            <a:r>
              <a:rPr lang="nl-BE" dirty="0"/>
              <a:t>: </a:t>
            </a:r>
            <a:r>
              <a:rPr lang="nl-BE" dirty="0" err="1"/>
              <a:t>Individual</a:t>
            </a:r>
            <a:r>
              <a:rPr lang="nl-BE" dirty="0"/>
              <a:t> tree </a:t>
            </a:r>
            <a:r>
              <a:rPr lang="nl-BE" dirty="0" err="1"/>
              <a:t>detection</a:t>
            </a:r>
            <a:r>
              <a:rPr lang="nl-BE" dirty="0"/>
              <a:t> 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DA25C62C-F281-25B5-EDC3-CED2914278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4398461"/>
              </p:ext>
            </p:extLst>
          </p:nvPr>
        </p:nvGraphicFramePr>
        <p:xfrm>
          <a:off x="2032000" y="2690790"/>
          <a:ext cx="8128000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3671602463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30089107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nl-BE" dirty="0" err="1"/>
                        <a:t>Metric</a:t>
                      </a:r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dirty="0"/>
                        <a:t>Value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03584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BE" dirty="0"/>
                        <a:t>True </a:t>
                      </a:r>
                      <a:r>
                        <a:rPr lang="nl-BE" dirty="0" err="1"/>
                        <a:t>positive</a:t>
                      </a:r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dirty="0"/>
                        <a:t>195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71398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BE" dirty="0" err="1"/>
                        <a:t>False</a:t>
                      </a:r>
                      <a:r>
                        <a:rPr lang="nl-BE" dirty="0"/>
                        <a:t> </a:t>
                      </a:r>
                      <a:r>
                        <a:rPr lang="nl-BE" dirty="0" err="1"/>
                        <a:t>negative</a:t>
                      </a:r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dirty="0"/>
                        <a:t>88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77852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BE" dirty="0" err="1"/>
                        <a:t>False</a:t>
                      </a:r>
                      <a:r>
                        <a:rPr lang="nl-BE" dirty="0"/>
                        <a:t> </a:t>
                      </a:r>
                      <a:r>
                        <a:rPr lang="nl-BE" dirty="0" err="1"/>
                        <a:t>positive</a:t>
                      </a:r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dirty="0"/>
                        <a:t>53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99058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BE" dirty="0" err="1"/>
                        <a:t>Recall</a:t>
                      </a:r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dirty="0"/>
                        <a:t>0.69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17590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BE" dirty="0"/>
                        <a:t>Precision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dirty="0"/>
                        <a:t>0.79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2845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BE" dirty="0"/>
                        <a:t>F-score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dirty="0"/>
                        <a:t>0.74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1953946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59011A96-2FD8-92E3-C73D-A44F61FC9352}"/>
              </a:ext>
            </a:extLst>
          </p:cNvPr>
          <p:cNvSpPr txBox="1"/>
          <p:nvPr/>
        </p:nvSpPr>
        <p:spPr>
          <a:xfrm>
            <a:off x="2032000" y="1563248"/>
            <a:ext cx="8128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dirty="0"/>
              <a:t>Results of individual tree detection validation based on the strategy of Wan Mohd Jaafar et al. (2018), using a validation dataset of in total 324 manually segmented trees in Leuven. </a:t>
            </a:r>
            <a:endParaRPr lang="nl-BE" i="1" dirty="0"/>
          </a:p>
        </p:txBody>
      </p:sp>
      <p:sp>
        <p:nvSpPr>
          <p:cNvPr id="11" name="Footer Placeholder 2">
            <a:extLst>
              <a:ext uri="{FF2B5EF4-FFF2-40B4-BE49-F238E27FC236}">
                <a16:creationId xmlns:a16="http://schemas.microsoft.com/office/drawing/2014/main" id="{005BB761-4EE7-2EC5-ADB8-A60C0BB02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Aft>
                <a:spcPts val="600"/>
              </a:spcAft>
            </a:pPr>
            <a:r>
              <a:rPr lang="en-US" sz="12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Division Forest, Nature and Landscape</a:t>
            </a: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5E2F6FFD-ECD2-6564-612C-075A904A84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6" b="30369"/>
          <a:stretch/>
        </p:blipFill>
        <p:spPr bwMode="auto">
          <a:xfrm>
            <a:off x="3048" y="6219825"/>
            <a:ext cx="651715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A qr code with a few black squares&#10;&#10;Description automatically generated">
            <a:extLst>
              <a:ext uri="{FF2B5EF4-FFF2-40B4-BE49-F238E27FC236}">
                <a16:creationId xmlns:a16="http://schemas.microsoft.com/office/drawing/2014/main" id="{AB095E86-0C1B-7501-4708-89E6F1F873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285" y="6231929"/>
            <a:ext cx="608335" cy="608335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F2A92B0D-61FE-38F9-D554-A17E9606AB92}"/>
              </a:ext>
            </a:extLst>
          </p:cNvPr>
          <p:cNvSpPr txBox="1">
            <a:spLocks/>
          </p:cNvSpPr>
          <p:nvPr/>
        </p:nvSpPr>
        <p:spPr>
          <a:xfrm>
            <a:off x="-458826" y="6223378"/>
            <a:ext cx="6051516" cy="617839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6000" kern="1200" baseline="0">
                <a:solidFill>
                  <a:schemeClr val="bg1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r>
              <a:rPr lang="nl-BE" sz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kelly.wittemans@kuleuven.be</a:t>
            </a:r>
          </a:p>
        </p:txBody>
      </p:sp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6ADDB681-A399-D264-79E4-77B4E714B2D6}"/>
              </a:ext>
            </a:extLst>
          </p:cNvPr>
          <p:cNvSpPr txBox="1">
            <a:spLocks/>
          </p:cNvSpPr>
          <p:nvPr/>
        </p:nvSpPr>
        <p:spPr>
          <a:xfrm>
            <a:off x="8090919" y="63785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000" kern="1200" baseline="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Aft>
                <a:spcPts val="600"/>
              </a:spcAft>
            </a:pPr>
            <a:fld id="{0A297500-7527-634B-90F4-69D0994C32B4}" type="slidenum">
              <a:rPr lang="en-US" sz="1200" smtClean="0">
                <a:solidFill>
                  <a:srgbClr val="FFFFFF"/>
                </a:solidFill>
                <a:latin typeface="+mn-lt"/>
              </a:rPr>
              <a:pPr algn="r">
                <a:spcAft>
                  <a:spcPts val="600"/>
                </a:spcAft>
              </a:pPr>
              <a:t>28</a:t>
            </a:fld>
            <a:endParaRPr lang="en-US" sz="1200">
              <a:solidFill>
                <a:srgbClr val="FFFFF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892493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72F5A6C-AF3C-E30E-A614-0C10A004E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29</a:t>
            </a:fld>
            <a:endParaRPr lang="nl-NL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10195E4-0C03-EFF5-66AE-177AAFFEC3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9053571"/>
              </p:ext>
            </p:extLst>
          </p:nvPr>
        </p:nvGraphicFramePr>
        <p:xfrm>
          <a:off x="544500" y="1814680"/>
          <a:ext cx="11041200" cy="43608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60300">
                  <a:extLst>
                    <a:ext uri="{9D8B030D-6E8A-4147-A177-3AD203B41FA5}">
                      <a16:colId xmlns:a16="http://schemas.microsoft.com/office/drawing/2014/main" val="2438047535"/>
                    </a:ext>
                  </a:extLst>
                </a:gridCol>
                <a:gridCol w="2760300">
                  <a:extLst>
                    <a:ext uri="{9D8B030D-6E8A-4147-A177-3AD203B41FA5}">
                      <a16:colId xmlns:a16="http://schemas.microsoft.com/office/drawing/2014/main" val="63155004"/>
                    </a:ext>
                  </a:extLst>
                </a:gridCol>
                <a:gridCol w="2760300">
                  <a:extLst>
                    <a:ext uri="{9D8B030D-6E8A-4147-A177-3AD203B41FA5}">
                      <a16:colId xmlns:a16="http://schemas.microsoft.com/office/drawing/2014/main" val="208429242"/>
                    </a:ext>
                  </a:extLst>
                </a:gridCol>
                <a:gridCol w="2760300">
                  <a:extLst>
                    <a:ext uri="{9D8B030D-6E8A-4147-A177-3AD203B41FA5}">
                      <a16:colId xmlns:a16="http://schemas.microsoft.com/office/drawing/2014/main" val="3168682725"/>
                    </a:ext>
                  </a:extLst>
                </a:gridCol>
              </a:tblGrid>
              <a:tr h="574290">
                <a:tc>
                  <a:txBody>
                    <a:bodyPr/>
                    <a:lstStyle/>
                    <a:p>
                      <a:r>
                        <a:rPr lang="nl-BE" sz="1600" dirty="0" err="1"/>
                        <a:t>Accuracy</a:t>
                      </a:r>
                      <a:r>
                        <a:rPr lang="nl-BE" sz="1600" dirty="0"/>
                        <a:t> class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sz="1600" dirty="0"/>
                        <a:t>Overlap % (x) (</a:t>
                      </a:r>
                      <a:r>
                        <a:rPr lang="nl-BE" sz="1600" dirty="0" err="1"/>
                        <a:t>reference</a:t>
                      </a:r>
                      <a:r>
                        <a:rPr lang="nl-BE" sz="1600" dirty="0"/>
                        <a:t> </a:t>
                      </a:r>
                      <a:r>
                        <a:rPr lang="nl-BE" sz="1600" dirty="0" err="1"/>
                        <a:t>perspective</a:t>
                      </a:r>
                      <a:r>
                        <a:rPr lang="nl-BE" sz="160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sz="1600" dirty="0"/>
                        <a:t>Overlap % (x) </a:t>
                      </a:r>
                    </a:p>
                    <a:p>
                      <a:r>
                        <a:rPr lang="nl-BE" sz="1600" dirty="0"/>
                        <a:t>(</a:t>
                      </a:r>
                      <a:r>
                        <a:rPr lang="nl-BE" sz="1600" dirty="0" err="1"/>
                        <a:t>results</a:t>
                      </a:r>
                      <a:r>
                        <a:rPr lang="nl-BE" sz="1600" dirty="0"/>
                        <a:t> </a:t>
                      </a:r>
                      <a:r>
                        <a:rPr lang="nl-BE" sz="1600" dirty="0" err="1"/>
                        <a:t>perspective</a:t>
                      </a:r>
                      <a:r>
                        <a:rPr lang="nl-BE" sz="160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sz="1600" dirty="0"/>
                        <a:t>Percentage of trees </a:t>
                      </a:r>
                      <a:r>
                        <a:rPr lang="nl-BE" sz="1600" dirty="0" err="1"/>
                        <a:t>classified</a:t>
                      </a:r>
                      <a:r>
                        <a:rPr lang="nl-BE" sz="1600" dirty="0"/>
                        <a:t> as…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9283311"/>
                  </a:ext>
                </a:extLst>
              </a:tr>
              <a:tr h="343792">
                <a:tc>
                  <a:txBody>
                    <a:bodyPr/>
                    <a:lstStyle/>
                    <a:p>
                      <a:r>
                        <a:rPr lang="nl-BE" sz="1600" dirty="0" err="1"/>
                        <a:t>Good</a:t>
                      </a:r>
                      <a:r>
                        <a:rPr lang="nl-BE" sz="1600" dirty="0"/>
                        <a:t> match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sz="1600" dirty="0"/>
                        <a:t>90% &lt; 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600" dirty="0"/>
                        <a:t>90% &lt; 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sz="1600" dirty="0"/>
                        <a:t>29.25%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5433763"/>
                  </a:ext>
                </a:extLst>
              </a:tr>
              <a:tr h="343792">
                <a:tc>
                  <a:txBody>
                    <a:bodyPr/>
                    <a:lstStyle/>
                    <a:p>
                      <a:r>
                        <a:rPr lang="nl-BE" sz="1600" dirty="0"/>
                        <a:t>Low </a:t>
                      </a:r>
                      <a:r>
                        <a:rPr lang="nl-BE" sz="1600" dirty="0" err="1"/>
                        <a:t>overestimation</a:t>
                      </a:r>
                      <a:r>
                        <a:rPr lang="nl-BE" sz="1600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600" dirty="0"/>
                        <a:t>90% &lt; 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sz="1600" dirty="0"/>
                        <a:t>75% &lt; x &lt;  90%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sz="1600" dirty="0"/>
                        <a:t>1.19%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8703045"/>
                  </a:ext>
                </a:extLst>
              </a:tr>
              <a:tr h="343792">
                <a:tc>
                  <a:txBody>
                    <a:bodyPr/>
                    <a:lstStyle/>
                    <a:p>
                      <a:r>
                        <a:rPr lang="nl-BE" sz="1600" dirty="0"/>
                        <a:t>Low </a:t>
                      </a:r>
                      <a:r>
                        <a:rPr lang="nl-BE" sz="1600" dirty="0" err="1"/>
                        <a:t>underestimation</a:t>
                      </a:r>
                      <a:endParaRPr lang="nl-B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600" dirty="0"/>
                        <a:t>75% &lt; x &lt;  90%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600" dirty="0"/>
                        <a:t>90% &lt; 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sz="1600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2394722"/>
                  </a:ext>
                </a:extLst>
              </a:tr>
              <a:tr h="343792">
                <a:tc>
                  <a:txBody>
                    <a:bodyPr/>
                    <a:lstStyle/>
                    <a:p>
                      <a:r>
                        <a:rPr lang="nl-BE" sz="1600" dirty="0"/>
                        <a:t>Medium </a:t>
                      </a:r>
                      <a:r>
                        <a:rPr lang="nl-BE" sz="1600" dirty="0" err="1"/>
                        <a:t>overestimation</a:t>
                      </a:r>
                      <a:endParaRPr lang="nl-B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600" dirty="0"/>
                        <a:t>90% &lt; 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sz="1600" dirty="0"/>
                        <a:t>25% &lt; x &lt; 75%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sz="1600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8729562"/>
                  </a:ext>
                </a:extLst>
              </a:tr>
              <a:tr h="343792">
                <a:tc>
                  <a:txBody>
                    <a:bodyPr/>
                    <a:lstStyle/>
                    <a:p>
                      <a:r>
                        <a:rPr lang="nl-BE" sz="1600" dirty="0"/>
                        <a:t>Medium </a:t>
                      </a:r>
                      <a:r>
                        <a:rPr lang="nl-BE" sz="1600" dirty="0" err="1"/>
                        <a:t>underestimation</a:t>
                      </a:r>
                      <a:endParaRPr lang="nl-B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600" dirty="0"/>
                        <a:t>25% &lt; x &lt; 75%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600" dirty="0"/>
                        <a:t>90% &lt; 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sz="1600" dirty="0"/>
                        <a:t>5.14%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6463146"/>
                  </a:ext>
                </a:extLst>
              </a:tr>
              <a:tr h="343792">
                <a:tc>
                  <a:txBody>
                    <a:bodyPr/>
                    <a:lstStyle/>
                    <a:p>
                      <a:r>
                        <a:rPr lang="nl-BE" sz="1600" dirty="0"/>
                        <a:t>Severe </a:t>
                      </a:r>
                      <a:r>
                        <a:rPr lang="nl-BE" sz="1600" dirty="0" err="1"/>
                        <a:t>overestimation</a:t>
                      </a:r>
                      <a:endParaRPr lang="nl-B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600" dirty="0"/>
                        <a:t>90% &lt; 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sz="1600" dirty="0"/>
                        <a:t>x &lt; 25%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sz="1600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9665256"/>
                  </a:ext>
                </a:extLst>
              </a:tr>
              <a:tr h="343792">
                <a:tc>
                  <a:txBody>
                    <a:bodyPr/>
                    <a:lstStyle/>
                    <a:p>
                      <a:r>
                        <a:rPr lang="nl-BE" sz="1600" dirty="0"/>
                        <a:t>Severe </a:t>
                      </a:r>
                      <a:r>
                        <a:rPr lang="nl-BE" sz="1600" dirty="0" err="1"/>
                        <a:t>underestimation</a:t>
                      </a:r>
                      <a:endParaRPr lang="nl-B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600" dirty="0"/>
                        <a:t>x &lt; 25%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600" dirty="0"/>
                        <a:t>90% &lt; 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sz="1600" dirty="0"/>
                        <a:t>10.28%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5389859"/>
                  </a:ext>
                </a:extLst>
              </a:tr>
              <a:tr h="343792">
                <a:tc>
                  <a:txBody>
                    <a:bodyPr/>
                    <a:lstStyle/>
                    <a:p>
                      <a:r>
                        <a:rPr lang="nl-BE" sz="1600" dirty="0"/>
                        <a:t>Low mismatch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600" dirty="0"/>
                        <a:t>75% &lt; x &lt;  90%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600" dirty="0"/>
                        <a:t>75% &lt; x &lt;  90%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sz="1600" dirty="0"/>
                        <a:t>9.88%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6222015"/>
                  </a:ext>
                </a:extLst>
              </a:tr>
              <a:tr h="343792">
                <a:tc>
                  <a:txBody>
                    <a:bodyPr/>
                    <a:lstStyle/>
                    <a:p>
                      <a:r>
                        <a:rPr lang="nl-BE" sz="1600" dirty="0"/>
                        <a:t>Medium mismatch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600" dirty="0"/>
                        <a:t>25% &lt; x &lt; 75%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600" dirty="0"/>
                        <a:t>25% &lt; x &lt; 75%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sz="1600" dirty="0"/>
                        <a:t>28.46%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3571988"/>
                  </a:ext>
                </a:extLst>
              </a:tr>
              <a:tr h="343792">
                <a:tc>
                  <a:txBody>
                    <a:bodyPr/>
                    <a:lstStyle/>
                    <a:p>
                      <a:r>
                        <a:rPr lang="nl-BE" sz="1600" dirty="0"/>
                        <a:t>Severe mismatch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sz="1600" dirty="0"/>
                        <a:t>x &lt; 25%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sz="1600" dirty="0"/>
                        <a:t>x &lt; 25%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sz="1600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9056844"/>
                  </a:ext>
                </a:extLst>
              </a:tr>
              <a:tr h="343792">
                <a:tc>
                  <a:txBody>
                    <a:bodyPr/>
                    <a:lstStyle/>
                    <a:p>
                      <a:r>
                        <a:rPr lang="nl-BE" sz="1600" dirty="0" err="1"/>
                        <a:t>Other</a:t>
                      </a:r>
                      <a:r>
                        <a:rPr lang="nl-BE" sz="1600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sz="1600" dirty="0"/>
                        <a:t>15.81%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8992392"/>
                  </a:ext>
                </a:extLst>
              </a:tr>
            </a:tbl>
          </a:graphicData>
        </a:graphic>
      </p:graphicFrame>
      <p:sp>
        <p:nvSpPr>
          <p:cNvPr id="5" name="Title 4">
            <a:extLst>
              <a:ext uri="{FF2B5EF4-FFF2-40B4-BE49-F238E27FC236}">
                <a16:creationId xmlns:a16="http://schemas.microsoft.com/office/drawing/2014/main" id="{5D9A7037-A6B6-5D16-5ADC-2175D02FEB6A}"/>
              </a:ext>
            </a:extLst>
          </p:cNvPr>
          <p:cNvSpPr txBox="1">
            <a:spLocks/>
          </p:cNvSpPr>
          <p:nvPr/>
        </p:nvSpPr>
        <p:spPr>
          <a:xfrm>
            <a:off x="576000" y="207036"/>
            <a:ext cx="11041200" cy="1152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 baseline="0">
                <a:solidFill>
                  <a:schemeClr val="tx2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r>
              <a:rPr lang="nl-BE" dirty="0" err="1"/>
              <a:t>Validation</a:t>
            </a:r>
            <a:r>
              <a:rPr lang="nl-BE" dirty="0"/>
              <a:t>: </a:t>
            </a:r>
            <a:r>
              <a:rPr lang="nl-BE" dirty="0" err="1"/>
              <a:t>Individual</a:t>
            </a:r>
            <a:r>
              <a:rPr lang="nl-BE" dirty="0"/>
              <a:t> tree </a:t>
            </a:r>
            <a:r>
              <a:rPr lang="nl-BE" dirty="0" err="1"/>
              <a:t>crown</a:t>
            </a:r>
            <a:r>
              <a:rPr lang="nl-BE" dirty="0"/>
              <a:t> </a:t>
            </a:r>
            <a:r>
              <a:rPr lang="nl-BE" dirty="0" err="1"/>
              <a:t>detection</a:t>
            </a:r>
            <a:r>
              <a:rPr lang="nl-BE" dirty="0"/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D347DF-E521-95E2-8AD4-BF96FC7FAC51}"/>
              </a:ext>
            </a:extLst>
          </p:cNvPr>
          <p:cNvSpPr txBox="1"/>
          <p:nvPr/>
        </p:nvSpPr>
        <p:spPr>
          <a:xfrm>
            <a:off x="513000" y="1082900"/>
            <a:ext cx="11104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dirty="0"/>
              <a:t>Results of individual tree crown segmentation validation, based on the validation approach of Degerickx et al. (2018). Each tree was classified into an accuracy class based on the overlap percentages.</a:t>
            </a:r>
            <a:endParaRPr lang="nl-BE" i="1" dirty="0"/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BD524DFB-7D74-65E1-4B66-778D104081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Aft>
                <a:spcPts val="600"/>
              </a:spcAft>
            </a:pPr>
            <a:r>
              <a:rPr lang="en-US" sz="12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Division Forest, Nature and Landscape</a:t>
            </a: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D4CE3CF2-9623-172E-1BB2-60F41CC86A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6" b="30369"/>
          <a:stretch/>
        </p:blipFill>
        <p:spPr bwMode="auto">
          <a:xfrm>
            <a:off x="3048" y="6219825"/>
            <a:ext cx="651715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A qr code with a few black squares&#10;&#10;Description automatically generated">
            <a:extLst>
              <a:ext uri="{FF2B5EF4-FFF2-40B4-BE49-F238E27FC236}">
                <a16:creationId xmlns:a16="http://schemas.microsoft.com/office/drawing/2014/main" id="{7B4920BE-B09F-171C-A04F-5BE45B9E9B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285" y="6231929"/>
            <a:ext cx="608335" cy="608335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8A40C556-781F-FA70-A794-CD22B9AD2553}"/>
              </a:ext>
            </a:extLst>
          </p:cNvPr>
          <p:cNvSpPr txBox="1">
            <a:spLocks/>
          </p:cNvSpPr>
          <p:nvPr/>
        </p:nvSpPr>
        <p:spPr>
          <a:xfrm>
            <a:off x="-458826" y="6223378"/>
            <a:ext cx="6051516" cy="617839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6000" kern="1200" baseline="0">
                <a:solidFill>
                  <a:schemeClr val="bg1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r>
              <a:rPr lang="nl-BE" sz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kelly.wittemans@kuleuven.be</a:t>
            </a:r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F23F1390-CE81-D962-BB42-884166BDACEA}"/>
              </a:ext>
            </a:extLst>
          </p:cNvPr>
          <p:cNvSpPr txBox="1">
            <a:spLocks/>
          </p:cNvSpPr>
          <p:nvPr/>
        </p:nvSpPr>
        <p:spPr>
          <a:xfrm>
            <a:off x="8090919" y="63785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000" kern="1200" baseline="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Aft>
                <a:spcPts val="600"/>
              </a:spcAft>
            </a:pPr>
            <a:fld id="{0A297500-7527-634B-90F4-69D0994C32B4}" type="slidenum">
              <a:rPr lang="en-US" sz="1200" smtClean="0">
                <a:solidFill>
                  <a:srgbClr val="FFFFFF"/>
                </a:solidFill>
                <a:latin typeface="+mn-lt"/>
              </a:rPr>
              <a:pPr algn="r">
                <a:spcAft>
                  <a:spcPts val="600"/>
                </a:spcAft>
              </a:pPr>
              <a:t>29</a:t>
            </a:fld>
            <a:endParaRPr lang="en-US" sz="1200">
              <a:solidFill>
                <a:srgbClr val="FFFFF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776978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grass, outdoor, mountain, orange&#10;&#10;Description automatically generated">
            <a:extLst>
              <a:ext uri="{FF2B5EF4-FFF2-40B4-BE49-F238E27FC236}">
                <a16:creationId xmlns:a16="http://schemas.microsoft.com/office/drawing/2014/main" id="{8CD8A9A7-10F0-4627-9CCC-E6C732E1D73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6" t="10229" r="10249" b="25107"/>
          <a:stretch/>
        </p:blipFill>
        <p:spPr>
          <a:xfrm>
            <a:off x="1524" y="-1"/>
            <a:ext cx="12188952" cy="6219825"/>
          </a:xfrm>
          <a:prstGeom prst="rect">
            <a:avLst/>
          </a:prstGeom>
        </p:spPr>
      </p:pic>
      <p:sp>
        <p:nvSpPr>
          <p:cNvPr id="3079" name="Rectangle 307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ACACED-AA47-5339-7670-0E81496CC4B3}"/>
              </a:ext>
            </a:extLst>
          </p:cNvPr>
          <p:cNvSpPr txBox="1"/>
          <p:nvPr/>
        </p:nvSpPr>
        <p:spPr>
          <a:xfrm>
            <a:off x="1524" y="5368454"/>
            <a:ext cx="122748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3200" b="1" dirty="0" err="1">
                <a:solidFill>
                  <a:schemeClr val="bg1"/>
                </a:solidFill>
                <a:effectLst>
                  <a:glow rad="63500">
                    <a:srgbClr val="000000">
                      <a:alpha val="40000"/>
                    </a:srgb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</a:rPr>
              <a:t>Hidden</a:t>
            </a:r>
            <a:r>
              <a:rPr lang="nl-BE" sz="3200" b="1" dirty="0">
                <a:solidFill>
                  <a:schemeClr val="bg1"/>
                </a:solidFill>
                <a:effectLst>
                  <a:glow rad="63500">
                    <a:srgbClr val="000000">
                      <a:alpha val="40000"/>
                    </a:srgb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nl-BE" sz="3200" b="1" dirty="0" err="1">
                <a:solidFill>
                  <a:schemeClr val="bg1"/>
                </a:solidFill>
                <a:effectLst>
                  <a:glow rad="63500">
                    <a:srgbClr val="000000">
                      <a:alpha val="40000"/>
                    </a:srgb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</a:rPr>
              <a:t>potential</a:t>
            </a:r>
            <a:r>
              <a:rPr lang="nl-BE" sz="3200" b="1" dirty="0">
                <a:solidFill>
                  <a:schemeClr val="bg1"/>
                </a:solidFill>
                <a:effectLst>
                  <a:glow rad="63500">
                    <a:srgbClr val="000000">
                      <a:alpha val="40000"/>
                    </a:srgb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</a:rPr>
              <a:t> in </a:t>
            </a:r>
            <a:r>
              <a:rPr lang="nl-BE" sz="3200" b="1" dirty="0" err="1">
                <a:solidFill>
                  <a:schemeClr val="bg1"/>
                </a:solidFill>
                <a:effectLst>
                  <a:glow rad="63500">
                    <a:srgbClr val="000000">
                      <a:alpha val="40000"/>
                    </a:srgb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</a:rPr>
              <a:t>gardens</a:t>
            </a:r>
            <a:r>
              <a:rPr lang="nl-BE" sz="3200" b="1" dirty="0">
                <a:solidFill>
                  <a:schemeClr val="bg1"/>
                </a:solidFill>
                <a:effectLst>
                  <a:glow rad="63500">
                    <a:srgbClr val="000000">
                      <a:alpha val="40000"/>
                    </a:srgb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nl-BE" sz="3200" b="1" dirty="0" err="1">
                <a:solidFill>
                  <a:schemeClr val="bg1"/>
                </a:solidFill>
                <a:effectLst>
                  <a:glow rad="63500">
                    <a:srgbClr val="000000">
                      <a:alpha val="40000"/>
                    </a:srgb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</a:rPr>
              <a:t>to</a:t>
            </a:r>
            <a:r>
              <a:rPr lang="nl-BE" sz="3200" b="1" dirty="0">
                <a:solidFill>
                  <a:schemeClr val="bg1"/>
                </a:solidFill>
                <a:effectLst>
                  <a:glow rad="63500">
                    <a:srgbClr val="000000">
                      <a:alpha val="40000"/>
                    </a:srgb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nl-BE" sz="3200" b="1" dirty="0" err="1">
                <a:solidFill>
                  <a:schemeClr val="bg1"/>
                </a:solidFill>
                <a:effectLst>
                  <a:glow rad="63500">
                    <a:srgbClr val="000000">
                      <a:alpha val="40000"/>
                    </a:srgb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</a:rPr>
              <a:t>combat</a:t>
            </a:r>
            <a:r>
              <a:rPr lang="nl-BE" sz="3200" b="1" dirty="0">
                <a:solidFill>
                  <a:schemeClr val="bg1"/>
                </a:solidFill>
                <a:effectLst>
                  <a:glow rad="63500">
                    <a:srgbClr val="000000">
                      <a:alpha val="40000"/>
                    </a:srgb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</a:rPr>
              <a:t> these </a:t>
            </a:r>
            <a:r>
              <a:rPr lang="nl-BE" sz="3200" b="1" dirty="0" err="1">
                <a:solidFill>
                  <a:schemeClr val="bg1"/>
                </a:solidFill>
                <a:effectLst>
                  <a:glow rad="63500">
                    <a:srgbClr val="000000">
                      <a:alpha val="40000"/>
                    </a:srgb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</a:rPr>
              <a:t>challenges</a:t>
            </a:r>
            <a:r>
              <a:rPr lang="nl-BE" sz="3200" b="1" dirty="0">
                <a:solidFill>
                  <a:schemeClr val="bg1"/>
                </a:solidFill>
                <a:effectLst>
                  <a:glow rad="63500">
                    <a:srgbClr val="000000">
                      <a:alpha val="40000"/>
                    </a:srgb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2EA434-7B0D-4F9B-8E88-549E766FA819}"/>
              </a:ext>
            </a:extLst>
          </p:cNvPr>
          <p:cNvSpPr txBox="1"/>
          <p:nvPr/>
        </p:nvSpPr>
        <p:spPr>
          <a:xfrm>
            <a:off x="9894764" y="5988993"/>
            <a:ext cx="22987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© vzw De Rand, picture Karel </a:t>
            </a:r>
            <a:r>
              <a:rPr kumimoji="0" lang="nl-NL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Tomeï</a:t>
            </a:r>
            <a:endParaRPr kumimoji="0" lang="nl-NL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75FC22BC-1970-D495-5FEB-F3F6CBBD5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Aft>
                <a:spcPts val="600"/>
              </a:spcAft>
            </a:pPr>
            <a:r>
              <a:rPr lang="en-US" sz="12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Division Forest, Nature and Landscape</a:t>
            </a: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3C1C6971-1407-289A-46BD-840045750A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90919" y="6378575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0A297500-7527-634B-90F4-69D0994C32B4}" type="slidenum">
              <a:rPr lang="en-US" sz="1200">
                <a:solidFill>
                  <a:srgbClr val="FFFFFF"/>
                </a:solidFill>
                <a:latin typeface="+mn-lt"/>
              </a:rPr>
              <a:pPr algn="r">
                <a:spcAft>
                  <a:spcPts val="600"/>
                </a:spcAft>
              </a:pPr>
              <a:t>3</a:t>
            </a:fld>
            <a:endParaRPr lang="en-US" sz="120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87933FAC-EC16-F052-8F45-C3071C2F4C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6" b="30369"/>
          <a:stretch/>
        </p:blipFill>
        <p:spPr bwMode="auto">
          <a:xfrm>
            <a:off x="3048" y="6219825"/>
            <a:ext cx="651715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A qr code with a few black squares&#10;&#10;Description automatically generated">
            <a:extLst>
              <a:ext uri="{FF2B5EF4-FFF2-40B4-BE49-F238E27FC236}">
                <a16:creationId xmlns:a16="http://schemas.microsoft.com/office/drawing/2014/main" id="{9DE864EA-061E-BB2D-33D5-E1F8B915C7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9285" y="6231929"/>
            <a:ext cx="608335" cy="608335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843E038-91C9-86B0-1CEB-927BFD6B5695}"/>
              </a:ext>
            </a:extLst>
          </p:cNvPr>
          <p:cNvSpPr txBox="1">
            <a:spLocks/>
          </p:cNvSpPr>
          <p:nvPr/>
        </p:nvSpPr>
        <p:spPr>
          <a:xfrm>
            <a:off x="-458826" y="6223378"/>
            <a:ext cx="6051516" cy="617839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6000" kern="1200" baseline="0">
                <a:solidFill>
                  <a:schemeClr val="bg1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r>
              <a:rPr lang="nl-BE" sz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kelly.wittemans@kuleuven.be</a:t>
            </a:r>
          </a:p>
        </p:txBody>
      </p:sp>
    </p:spTree>
    <p:extLst>
      <p:ext uri="{BB962C8B-B14F-4D97-AF65-F5344CB8AC3E}">
        <p14:creationId xmlns:p14="http://schemas.microsoft.com/office/powerpoint/2010/main" val="21147716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BA6FED7-3984-A54E-B2F2-B35DF5A89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30</a:t>
            </a:fld>
            <a:endParaRPr lang="nl-NL"/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872C5CA0-185B-7AE2-D2AE-D5978C56BEA1}"/>
              </a:ext>
            </a:extLst>
          </p:cNvPr>
          <p:cNvSpPr txBox="1">
            <a:spLocks/>
          </p:cNvSpPr>
          <p:nvPr/>
        </p:nvSpPr>
        <p:spPr>
          <a:xfrm>
            <a:off x="576000" y="207036"/>
            <a:ext cx="11041200" cy="1152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 baseline="0">
                <a:solidFill>
                  <a:schemeClr val="tx2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r>
              <a:rPr lang="nl-BE" dirty="0"/>
              <a:t>CBH &amp; DBH Model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F4082F-0653-65C9-9A6D-44CC5EDA5D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79" y="1296482"/>
            <a:ext cx="4924425" cy="31623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8F551FD-17A7-7819-2E35-D1808757AF69}"/>
              </a:ext>
            </a:extLst>
          </p:cNvPr>
          <p:cNvSpPr txBox="1"/>
          <p:nvPr/>
        </p:nvSpPr>
        <p:spPr>
          <a:xfrm>
            <a:off x="900000" y="455483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dirty="0"/>
              <a:t>𝐶𝐵𝐻 = 0.557 ∗ (𝐻) 0.756 − 0.315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F922D8E-4CFE-0E2B-F146-296F4901F84E}"/>
              </a:ext>
            </a:extLst>
          </p:cNvPr>
          <p:cNvSpPr txBox="1"/>
          <p:nvPr/>
        </p:nvSpPr>
        <p:spPr>
          <a:xfrm>
            <a:off x="900000" y="5308405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dirty="0"/>
              <a:t>R</a:t>
            </a:r>
            <a:r>
              <a:rPr lang="nl-BE" baseline="30000" dirty="0"/>
              <a:t>2</a:t>
            </a:r>
            <a:r>
              <a:rPr lang="nl-BE" dirty="0"/>
              <a:t>=0.56 </a:t>
            </a:r>
          </a:p>
          <a:p>
            <a:r>
              <a:rPr lang="nl-BE" dirty="0"/>
              <a:t>RMSE=1.3m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93626CA-C0E5-E0DD-AD38-3564709CFD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6154" y="1296482"/>
            <a:ext cx="4887146" cy="308714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38628B8-477D-261E-CB14-60BBABE97F33}"/>
              </a:ext>
            </a:extLst>
          </p:cNvPr>
          <p:cNvSpPr txBox="1"/>
          <p:nvPr/>
        </p:nvSpPr>
        <p:spPr>
          <a:xfrm>
            <a:off x="6988050" y="4503393"/>
            <a:ext cx="46291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dirty="0"/>
              <a:t>𝐷𝐵𝐻 = 𝑒𝑥𝑝 (−8.306 ∗ (𝐻) 0.156 + 1.147 ∗ (𝐶𝑊) 0.141 − 8.160)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0E915A7-957E-5EB1-595B-14316462255B}"/>
              </a:ext>
            </a:extLst>
          </p:cNvPr>
          <p:cNvSpPr txBox="1"/>
          <p:nvPr/>
        </p:nvSpPr>
        <p:spPr>
          <a:xfrm>
            <a:off x="6996000" y="5319520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dirty="0"/>
              <a:t>R</a:t>
            </a:r>
            <a:r>
              <a:rPr lang="nl-BE" baseline="30000" dirty="0"/>
              <a:t>2</a:t>
            </a:r>
            <a:r>
              <a:rPr lang="nl-BE" dirty="0"/>
              <a:t>=0.64</a:t>
            </a:r>
          </a:p>
          <a:p>
            <a:r>
              <a:rPr lang="nl-BE" dirty="0"/>
              <a:t>RMSE=0.49m</a:t>
            </a:r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CEF4310C-72E0-7FC4-52B9-28B350022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Aft>
                <a:spcPts val="600"/>
              </a:spcAft>
            </a:pPr>
            <a:r>
              <a:rPr lang="en-US" sz="12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Division Forest, Nature and Landscape</a:t>
            </a:r>
          </a:p>
        </p:txBody>
      </p:sp>
      <p:pic>
        <p:nvPicPr>
          <p:cNvPr id="16" name="Picture 4">
            <a:extLst>
              <a:ext uri="{FF2B5EF4-FFF2-40B4-BE49-F238E27FC236}">
                <a16:creationId xmlns:a16="http://schemas.microsoft.com/office/drawing/2014/main" id="{4DCF26CC-F6C7-F791-555F-707FD3E5EB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6" b="30369"/>
          <a:stretch/>
        </p:blipFill>
        <p:spPr bwMode="auto">
          <a:xfrm>
            <a:off x="3048" y="6219825"/>
            <a:ext cx="651715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A qr code with a few black squares&#10;&#10;Description automatically generated">
            <a:extLst>
              <a:ext uri="{FF2B5EF4-FFF2-40B4-BE49-F238E27FC236}">
                <a16:creationId xmlns:a16="http://schemas.microsoft.com/office/drawing/2014/main" id="{4DC472AC-A77A-E3E5-9A2C-EF351B3CF0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9285" y="6231929"/>
            <a:ext cx="608335" cy="608335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CBF65A36-0B4C-76B6-BD5D-6AF96DD48DE2}"/>
              </a:ext>
            </a:extLst>
          </p:cNvPr>
          <p:cNvSpPr txBox="1">
            <a:spLocks/>
          </p:cNvSpPr>
          <p:nvPr/>
        </p:nvSpPr>
        <p:spPr>
          <a:xfrm>
            <a:off x="-458826" y="6223378"/>
            <a:ext cx="6051516" cy="617839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6000" kern="1200" baseline="0">
                <a:solidFill>
                  <a:schemeClr val="bg1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r>
              <a:rPr lang="nl-BE" sz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kelly.wittemans@kuleuven.be</a:t>
            </a:r>
          </a:p>
        </p:txBody>
      </p:sp>
      <p:sp>
        <p:nvSpPr>
          <p:cNvPr id="19" name="Slide Number Placeholder 3">
            <a:extLst>
              <a:ext uri="{FF2B5EF4-FFF2-40B4-BE49-F238E27FC236}">
                <a16:creationId xmlns:a16="http://schemas.microsoft.com/office/drawing/2014/main" id="{EC941CBC-8FBA-4952-1F09-ED2DC38D440C}"/>
              </a:ext>
            </a:extLst>
          </p:cNvPr>
          <p:cNvSpPr txBox="1">
            <a:spLocks/>
          </p:cNvSpPr>
          <p:nvPr/>
        </p:nvSpPr>
        <p:spPr>
          <a:xfrm>
            <a:off x="8090919" y="63785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000" kern="1200" baseline="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Aft>
                <a:spcPts val="600"/>
              </a:spcAft>
            </a:pPr>
            <a:fld id="{0A297500-7527-634B-90F4-69D0994C32B4}" type="slidenum">
              <a:rPr lang="en-US" sz="1200" smtClean="0">
                <a:solidFill>
                  <a:srgbClr val="FFFFFF"/>
                </a:solidFill>
                <a:latin typeface="+mn-lt"/>
              </a:rPr>
              <a:pPr algn="r">
                <a:spcAft>
                  <a:spcPts val="600"/>
                </a:spcAft>
              </a:pPr>
              <a:t>30</a:t>
            </a:fld>
            <a:endParaRPr lang="en-US" sz="1200">
              <a:solidFill>
                <a:srgbClr val="FFFFF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987761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948AE52E-4724-5B00-DDE8-F094CD754AA9}"/>
              </a:ext>
            </a:extLst>
          </p:cNvPr>
          <p:cNvSpPr/>
          <p:nvPr/>
        </p:nvSpPr>
        <p:spPr>
          <a:xfrm>
            <a:off x="7712987" y="2261330"/>
            <a:ext cx="3121132" cy="921855"/>
          </a:xfrm>
          <a:prstGeom prst="roundRect">
            <a:avLst/>
          </a:prstGeom>
          <a:solidFill>
            <a:srgbClr val="5AA87D"/>
          </a:solidFill>
          <a:ln w="19050" cap="flat" cmpd="sng" algn="ctr">
            <a:solidFill>
              <a:srgbClr val="5AA87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2000" b="1" kern="0" dirty="0">
                <a:solidFill>
                  <a:prstClr val="white"/>
                </a:solidFill>
                <a:latin typeface="+mj-lt"/>
              </a:rPr>
              <a:t>VS PUBLIC &amp; </a:t>
            </a:r>
            <a:br>
              <a:rPr lang="nl-BE" sz="2000" b="1" kern="0" dirty="0">
                <a:solidFill>
                  <a:prstClr val="white"/>
                </a:solidFill>
                <a:latin typeface="+mj-lt"/>
              </a:rPr>
            </a:br>
            <a:r>
              <a:rPr lang="nl-BE" sz="2000" b="1" kern="0" dirty="0">
                <a:solidFill>
                  <a:prstClr val="white"/>
                </a:solidFill>
                <a:latin typeface="+mj-lt"/>
              </a:rPr>
              <a:t>STREET TREES </a:t>
            </a:r>
            <a:endParaRPr kumimoji="0" lang="nl-BE" sz="2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4F232480-43CF-5A07-AB30-87A3D583F0F1}"/>
              </a:ext>
            </a:extLst>
          </p:cNvPr>
          <p:cNvSpPr/>
          <p:nvPr/>
        </p:nvSpPr>
        <p:spPr>
          <a:xfrm>
            <a:off x="7712987" y="3866613"/>
            <a:ext cx="3121132" cy="921855"/>
          </a:xfrm>
          <a:prstGeom prst="roundRect">
            <a:avLst/>
          </a:prstGeom>
          <a:solidFill>
            <a:srgbClr val="5AA87D"/>
          </a:solidFill>
          <a:ln w="19050" cap="flat" cmpd="sng" algn="ctr">
            <a:solidFill>
              <a:srgbClr val="5AA87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ACROSS URBAN SPRAWL TYPOLOGIES</a:t>
            </a:r>
          </a:p>
        </p:txBody>
      </p:sp>
      <p:graphicFrame>
        <p:nvGraphicFramePr>
          <p:cNvPr id="24" name="Diagram 23">
            <a:extLst>
              <a:ext uri="{FF2B5EF4-FFF2-40B4-BE49-F238E27FC236}">
                <a16:creationId xmlns:a16="http://schemas.microsoft.com/office/drawing/2014/main" id="{7DFBEDD6-D2C0-21B2-B0DE-DBC40C5A8F9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19271867"/>
              </p:ext>
            </p:extLst>
          </p:nvPr>
        </p:nvGraphicFramePr>
        <p:xfrm>
          <a:off x="46899" y="1192517"/>
          <a:ext cx="6533574" cy="47912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1" name="TextBox 50">
            <a:extLst>
              <a:ext uri="{FF2B5EF4-FFF2-40B4-BE49-F238E27FC236}">
                <a16:creationId xmlns:a16="http://schemas.microsoft.com/office/drawing/2014/main" id="{DB47232A-D7D2-0591-D7D5-B80FBBCC8C36}"/>
              </a:ext>
            </a:extLst>
          </p:cNvPr>
          <p:cNvSpPr txBox="1"/>
          <p:nvPr/>
        </p:nvSpPr>
        <p:spPr>
          <a:xfrm>
            <a:off x="6864752" y="2414933"/>
            <a:ext cx="648000" cy="649188"/>
          </a:xfrm>
          <a:prstGeom prst="ellipse">
            <a:avLst/>
          </a:prstGeom>
          <a:solidFill>
            <a:sysClr val="window" lastClr="FFFFFF"/>
          </a:solidFill>
          <a:ln w="19050" cap="flat" cmpd="sng" algn="ctr">
            <a:solidFill>
              <a:srgbClr val="5AA87D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</a:t>
            </a:r>
          </a:p>
        </p:txBody>
      </p:sp>
      <p:pic>
        <p:nvPicPr>
          <p:cNvPr id="7" name="Graphic 6" descr="Plant with solid fill">
            <a:extLst>
              <a:ext uri="{FF2B5EF4-FFF2-40B4-BE49-F238E27FC236}">
                <a16:creationId xmlns:a16="http://schemas.microsoft.com/office/drawing/2014/main" id="{6E0C4F89-18D6-486F-A47F-B0D130C5E5F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612603" y="3916571"/>
            <a:ext cx="1153270" cy="115327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05E37501-B4AC-E338-281D-034A3F0C8CF1}"/>
              </a:ext>
            </a:extLst>
          </p:cNvPr>
          <p:cNvSpPr txBox="1"/>
          <p:nvPr/>
        </p:nvSpPr>
        <p:spPr>
          <a:xfrm>
            <a:off x="6874308" y="4002946"/>
            <a:ext cx="648000" cy="649188"/>
          </a:xfrm>
          <a:prstGeom prst="ellipse">
            <a:avLst/>
          </a:prstGeom>
          <a:solidFill>
            <a:sysClr val="window" lastClr="FFFFFF"/>
          </a:solidFill>
          <a:ln w="19050" cap="flat" cmpd="sng" algn="ctr">
            <a:solidFill>
              <a:srgbClr val="5AA87D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</a:t>
            </a:r>
          </a:p>
        </p:txBody>
      </p:sp>
      <p:pic>
        <p:nvPicPr>
          <p:cNvPr id="39" name="Graphic 38" descr="Sparrow with solid fill">
            <a:extLst>
              <a:ext uri="{FF2B5EF4-FFF2-40B4-BE49-F238E27FC236}">
                <a16:creationId xmlns:a16="http://schemas.microsoft.com/office/drawing/2014/main" id="{026819A1-ACB1-799C-9D2D-4E26DBD628E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778751" y="3928069"/>
            <a:ext cx="1265731" cy="1265731"/>
          </a:xfrm>
          <a:prstGeom prst="rect">
            <a:avLst/>
          </a:prstGeom>
        </p:spPr>
      </p:pic>
      <p:pic>
        <p:nvPicPr>
          <p:cNvPr id="43" name="Graphic 42" descr="Group of men with solid fill">
            <a:extLst>
              <a:ext uri="{FF2B5EF4-FFF2-40B4-BE49-F238E27FC236}">
                <a16:creationId xmlns:a16="http://schemas.microsoft.com/office/drawing/2014/main" id="{96276052-C6BF-B40B-8398-E0870D0F491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717851" y="1891416"/>
            <a:ext cx="1159726" cy="1159726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D43BC9A4-43EC-4B55-BB8D-D154AD343317}"/>
              </a:ext>
            </a:extLst>
          </p:cNvPr>
          <p:cNvSpPr txBox="1"/>
          <p:nvPr/>
        </p:nvSpPr>
        <p:spPr>
          <a:xfrm>
            <a:off x="2759992" y="3529314"/>
            <a:ext cx="11597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600" dirty="0">
                <a:solidFill>
                  <a:schemeClr val="bg1"/>
                </a:solidFill>
                <a:latin typeface="Arial Black" panose="020B0A04020102020204" pitchFamily="34" charset="0"/>
              </a:rPr>
              <a:t>ONE HEALTH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7EF5F0F8-5B44-BA7E-2906-CC78EADF7412}"/>
              </a:ext>
            </a:extLst>
          </p:cNvPr>
          <p:cNvSpPr txBox="1"/>
          <p:nvPr/>
        </p:nvSpPr>
        <p:spPr>
          <a:xfrm>
            <a:off x="429949" y="330127"/>
            <a:ext cx="112113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600" dirty="0">
                <a:solidFill>
                  <a:schemeClr val="tx2"/>
                </a:solidFill>
                <a:latin typeface="Arial" charset="0"/>
                <a:ea typeface="+mj-ea"/>
                <a:cs typeface="Arial"/>
              </a:rPr>
              <a:t>How </a:t>
            </a:r>
            <a:r>
              <a:rPr lang="nl-BE" sz="3600" dirty="0" err="1">
                <a:solidFill>
                  <a:schemeClr val="tx2"/>
                </a:solidFill>
                <a:latin typeface="Arial" charset="0"/>
                <a:ea typeface="+mj-ea"/>
                <a:cs typeface="Arial"/>
              </a:rPr>
              <a:t>much</a:t>
            </a:r>
            <a:r>
              <a:rPr lang="nl-BE" sz="3600" dirty="0">
                <a:solidFill>
                  <a:schemeClr val="tx2"/>
                </a:solidFill>
                <a:latin typeface="Arial" charset="0"/>
                <a:ea typeface="+mj-ea"/>
                <a:cs typeface="Arial"/>
              </a:rPr>
              <a:t> do garden trees </a:t>
            </a:r>
            <a:r>
              <a:rPr lang="nl-BE" sz="3600" dirty="0" err="1">
                <a:solidFill>
                  <a:schemeClr val="tx2"/>
                </a:solidFill>
                <a:latin typeface="Arial" charset="0"/>
                <a:ea typeface="+mj-ea"/>
                <a:cs typeface="Arial"/>
              </a:rPr>
              <a:t>contribute</a:t>
            </a:r>
            <a:r>
              <a:rPr lang="nl-BE" sz="3600" dirty="0">
                <a:solidFill>
                  <a:schemeClr val="tx2"/>
                </a:solidFill>
                <a:latin typeface="Arial" charset="0"/>
                <a:ea typeface="+mj-ea"/>
                <a:cs typeface="Arial"/>
              </a:rPr>
              <a:t> </a:t>
            </a:r>
            <a:r>
              <a:rPr lang="nl-BE" sz="3600" dirty="0" err="1">
                <a:solidFill>
                  <a:schemeClr val="tx2"/>
                </a:solidFill>
                <a:latin typeface="Arial" charset="0"/>
                <a:ea typeface="+mj-ea"/>
                <a:cs typeface="Arial"/>
              </a:rPr>
              <a:t>to</a:t>
            </a:r>
            <a:r>
              <a:rPr lang="nl-BE" sz="3600" dirty="0">
                <a:solidFill>
                  <a:schemeClr val="tx2"/>
                </a:solidFill>
                <a:latin typeface="Arial" charset="0"/>
                <a:ea typeface="+mj-ea"/>
                <a:cs typeface="Arial"/>
              </a:rPr>
              <a:t> </a:t>
            </a:r>
            <a:r>
              <a:rPr lang="nl-BE" sz="3600" dirty="0" err="1">
                <a:solidFill>
                  <a:schemeClr val="tx2"/>
                </a:solidFill>
                <a:latin typeface="Arial" charset="0"/>
                <a:ea typeface="+mj-ea"/>
                <a:cs typeface="Arial"/>
              </a:rPr>
              <a:t>One</a:t>
            </a:r>
            <a:r>
              <a:rPr lang="nl-BE" sz="3600" dirty="0">
                <a:solidFill>
                  <a:schemeClr val="tx2"/>
                </a:solidFill>
                <a:latin typeface="Arial" charset="0"/>
                <a:ea typeface="+mj-ea"/>
                <a:cs typeface="Arial"/>
              </a:rPr>
              <a:t> Health?</a:t>
            </a:r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A123E0B5-9A7E-94DF-9E40-65FC7BB245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Aft>
                <a:spcPts val="600"/>
              </a:spcAft>
            </a:pPr>
            <a:r>
              <a:rPr lang="en-US" sz="12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Division Forest, Nature and Landscape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9F10B08F-02F0-DA1E-B0B2-59BA37656B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90919" y="6378575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0A297500-7527-634B-90F4-69D0994C32B4}" type="slidenum">
              <a:rPr lang="en-US" sz="1200">
                <a:solidFill>
                  <a:srgbClr val="FFFFFF"/>
                </a:solidFill>
                <a:latin typeface="+mn-lt"/>
              </a:rPr>
              <a:pPr algn="r">
                <a:spcAft>
                  <a:spcPts val="600"/>
                </a:spcAft>
              </a:pPr>
              <a:t>4</a:t>
            </a:fld>
            <a:endParaRPr lang="en-US" sz="120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B59E8A5D-F25B-7E7E-98DF-06D9D52BCE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6" b="30369"/>
          <a:stretch/>
        </p:blipFill>
        <p:spPr bwMode="auto">
          <a:xfrm>
            <a:off x="3048" y="6219825"/>
            <a:ext cx="651715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A qr code with a few black squares&#10;&#10;Description automatically generated">
            <a:extLst>
              <a:ext uri="{FF2B5EF4-FFF2-40B4-BE49-F238E27FC236}">
                <a16:creationId xmlns:a16="http://schemas.microsoft.com/office/drawing/2014/main" id="{024C4648-255B-6731-5CFB-504A46A1857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69285" y="6231929"/>
            <a:ext cx="608335" cy="608335"/>
          </a:xfrm>
          <a:prstGeom prst="rect">
            <a:avLst/>
          </a:prstGeom>
        </p:spPr>
      </p:pic>
      <p:sp>
        <p:nvSpPr>
          <p:cNvPr id="10" name="Rechthoek 9">
            <a:extLst>
              <a:ext uri="{FF2B5EF4-FFF2-40B4-BE49-F238E27FC236}">
                <a16:creationId xmlns:a16="http://schemas.microsoft.com/office/drawing/2014/main" id="{EBD16676-E39C-EFF1-7119-B0C56B594182}"/>
              </a:ext>
            </a:extLst>
          </p:cNvPr>
          <p:cNvSpPr/>
          <p:nvPr/>
        </p:nvSpPr>
        <p:spPr>
          <a:xfrm>
            <a:off x="2098449" y="1634130"/>
            <a:ext cx="2398531" cy="283402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9418906"/>
              </a:avLst>
            </a:prstTxWarp>
            <a:spAutoFit/>
          </a:bodyPr>
          <a:lstStyle/>
          <a:p>
            <a:pPr lvl="0" algn="ctr">
              <a:buNone/>
            </a:pPr>
            <a:r>
              <a:rPr lang="nl-BE" sz="2400" b="1" dirty="0">
                <a:solidFill>
                  <a:srgbClr val="224E39"/>
                </a:solidFill>
                <a:latin typeface="Arial Black" panose="020B0A04020102020204" pitchFamily="34" charset="0"/>
              </a:rPr>
              <a:t>Human health</a:t>
            </a:r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69A78F01-7F75-B7CE-FE61-CE3B3076955F}"/>
              </a:ext>
            </a:extLst>
          </p:cNvPr>
          <p:cNvSpPr/>
          <p:nvPr/>
        </p:nvSpPr>
        <p:spPr>
          <a:xfrm rot="19464556">
            <a:off x="2808888" y="2790984"/>
            <a:ext cx="2534012" cy="283402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>
                <a:gd name="adj" fmla="val 18712759"/>
              </a:avLst>
            </a:prstTxWarp>
            <a:spAutoFit/>
          </a:bodyPr>
          <a:lstStyle/>
          <a:p>
            <a:pPr lvl="0" algn="ctr">
              <a:buNone/>
            </a:pPr>
            <a:r>
              <a:rPr lang="nl-BE" sz="2400" b="1" dirty="0" err="1">
                <a:solidFill>
                  <a:srgbClr val="46A88A"/>
                </a:solidFill>
                <a:latin typeface="Arial Black" panose="020B0A04020102020204" pitchFamily="34" charset="0"/>
              </a:rPr>
              <a:t>Animal</a:t>
            </a:r>
            <a:r>
              <a:rPr lang="nl-BE" sz="2400" b="1" dirty="0">
                <a:solidFill>
                  <a:srgbClr val="46A88A"/>
                </a:solidFill>
                <a:latin typeface="Arial Black" panose="020B0A04020102020204" pitchFamily="34" charset="0"/>
              </a:rPr>
              <a:t> health</a:t>
            </a:r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60DEC899-C0E1-07B0-270E-3CECE4723C4A}"/>
              </a:ext>
            </a:extLst>
          </p:cNvPr>
          <p:cNvSpPr/>
          <p:nvPr/>
        </p:nvSpPr>
        <p:spPr>
          <a:xfrm rot="2700000">
            <a:off x="1317401" y="2818470"/>
            <a:ext cx="2534012" cy="283402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>
                <a:gd name="adj" fmla="val 18712759"/>
              </a:avLst>
            </a:prstTxWarp>
            <a:spAutoFit/>
          </a:bodyPr>
          <a:lstStyle/>
          <a:p>
            <a:pPr lvl="0" algn="ctr">
              <a:buNone/>
            </a:pPr>
            <a:r>
              <a:rPr lang="nl-BE" sz="2400" b="1" dirty="0" err="1">
                <a:solidFill>
                  <a:srgbClr val="5A8C60"/>
                </a:solidFill>
                <a:latin typeface="Arial Black" panose="020B0A04020102020204" pitchFamily="34" charset="0"/>
              </a:rPr>
              <a:t>Ecosystem</a:t>
            </a:r>
            <a:r>
              <a:rPr lang="nl-BE" sz="2400" b="1" dirty="0">
                <a:solidFill>
                  <a:srgbClr val="5A8C60"/>
                </a:solidFill>
                <a:latin typeface="Arial Black" panose="020B0A04020102020204" pitchFamily="34" charset="0"/>
              </a:rPr>
              <a:t> health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7F4AF29-D123-3D65-CEDB-6D0114FFDD38}"/>
              </a:ext>
            </a:extLst>
          </p:cNvPr>
          <p:cNvSpPr txBox="1">
            <a:spLocks/>
          </p:cNvSpPr>
          <p:nvPr/>
        </p:nvSpPr>
        <p:spPr>
          <a:xfrm>
            <a:off x="-458826" y="6223378"/>
            <a:ext cx="6051516" cy="617839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6000" kern="1200" baseline="0">
                <a:solidFill>
                  <a:schemeClr val="bg1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r>
              <a:rPr lang="nl-BE" sz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kelly.wittemans@kuleuven.be</a:t>
            </a:r>
          </a:p>
        </p:txBody>
      </p:sp>
    </p:spTree>
    <p:extLst>
      <p:ext uri="{BB962C8B-B14F-4D97-AF65-F5344CB8AC3E}">
        <p14:creationId xmlns:p14="http://schemas.microsoft.com/office/powerpoint/2010/main" val="3244941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51" grpId="0" animBg="1"/>
      <p:bldP spid="3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948AE52E-4724-5B00-DDE8-F094CD754AA9}"/>
              </a:ext>
            </a:extLst>
          </p:cNvPr>
          <p:cNvSpPr/>
          <p:nvPr/>
        </p:nvSpPr>
        <p:spPr>
          <a:xfrm>
            <a:off x="7952184" y="1522135"/>
            <a:ext cx="3348000" cy="561919"/>
          </a:xfrm>
          <a:prstGeom prst="roundRect">
            <a:avLst/>
          </a:prstGeom>
          <a:solidFill>
            <a:srgbClr val="2A6247"/>
          </a:solidFill>
          <a:ln w="19050" cap="flat" cmpd="sng" algn="ctr">
            <a:solidFill>
              <a:srgbClr val="2A62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CLIMATE </a:t>
            </a:r>
            <a:r>
              <a:rPr lang="nl-BE" sz="2000" b="1" kern="0" dirty="0">
                <a:solidFill>
                  <a:prstClr val="white"/>
                </a:solidFill>
                <a:latin typeface="+mj-lt"/>
              </a:rPr>
              <a:t>SERVICES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4F232480-43CF-5A07-AB30-87A3D583F0F1}"/>
              </a:ext>
            </a:extLst>
          </p:cNvPr>
          <p:cNvSpPr/>
          <p:nvPr/>
        </p:nvSpPr>
        <p:spPr>
          <a:xfrm>
            <a:off x="7953491" y="3535239"/>
            <a:ext cx="3348000" cy="549001"/>
          </a:xfrm>
          <a:prstGeom prst="roundRect">
            <a:avLst/>
          </a:prstGeom>
          <a:solidFill>
            <a:srgbClr val="2A6247"/>
          </a:solidFill>
          <a:ln w="19050" cap="flat" cmpd="sng" algn="ctr">
            <a:solidFill>
              <a:srgbClr val="2A62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 defTabSz="457200">
              <a:defRPr/>
            </a:pPr>
            <a:r>
              <a:rPr lang="nl-BE" sz="2000" b="1" kern="0" dirty="0">
                <a:solidFill>
                  <a:prstClr val="white"/>
                </a:solidFill>
                <a:latin typeface="+mj-lt"/>
              </a:rPr>
              <a:t>BIODIVERSITY SUPPORT</a:t>
            </a:r>
            <a:endParaRPr kumimoji="0" lang="nl-BE" sz="2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44CDF54-BEFF-E0CA-6D4C-C42A2EB7C837}"/>
              </a:ext>
            </a:extLst>
          </p:cNvPr>
          <p:cNvSpPr txBox="1"/>
          <p:nvPr/>
        </p:nvSpPr>
        <p:spPr>
          <a:xfrm>
            <a:off x="7952185" y="2078193"/>
            <a:ext cx="3348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defTabSz="457200">
              <a:buFont typeface="Arial" panose="020B0604020202020204" pitchFamily="34" charset="0"/>
              <a:buChar char="•"/>
            </a:pPr>
            <a:r>
              <a:rPr lang="nl-BE" sz="2000" dirty="0">
                <a:solidFill>
                  <a:srgbClr val="000000"/>
                </a:solidFill>
                <a:latin typeface="+mj-lt"/>
              </a:rPr>
              <a:t>Carbon </a:t>
            </a:r>
            <a:r>
              <a:rPr lang="nl-BE" sz="2000" dirty="0" err="1">
                <a:solidFill>
                  <a:srgbClr val="000000"/>
                </a:solidFill>
                <a:latin typeface="+mj-lt"/>
              </a:rPr>
              <a:t>sequestration</a:t>
            </a:r>
            <a:endParaRPr lang="nl-BE" sz="2000" dirty="0">
              <a:solidFill>
                <a:srgbClr val="000000"/>
              </a:solidFill>
              <a:latin typeface="+mj-lt"/>
            </a:endParaRPr>
          </a:p>
          <a:p>
            <a:pPr marL="171450" indent="-171450" defTabSz="457200">
              <a:buFont typeface="Arial" panose="020B0604020202020204" pitchFamily="34" charset="0"/>
              <a:buChar char="•"/>
            </a:pPr>
            <a:r>
              <a:rPr lang="nl-BE" sz="2000" dirty="0">
                <a:solidFill>
                  <a:srgbClr val="000000"/>
                </a:solidFill>
                <a:latin typeface="+mj-lt"/>
              </a:rPr>
              <a:t>Carbon storage</a:t>
            </a:r>
          </a:p>
          <a:p>
            <a:pPr marL="171450" indent="-171450" defTabSz="457200">
              <a:buFont typeface="Arial" panose="020B0604020202020204" pitchFamily="34" charset="0"/>
              <a:buChar char="•"/>
            </a:pPr>
            <a:r>
              <a:rPr lang="nl-BE" sz="2000" dirty="0">
                <a:solidFill>
                  <a:srgbClr val="000000"/>
                </a:solidFill>
                <a:latin typeface="+mj-lt"/>
              </a:rPr>
              <a:t>Run off </a:t>
            </a:r>
            <a:r>
              <a:rPr lang="nl-BE" sz="2000" dirty="0" err="1">
                <a:solidFill>
                  <a:srgbClr val="000000"/>
                </a:solidFill>
                <a:latin typeface="+mj-lt"/>
              </a:rPr>
              <a:t>reduction</a:t>
            </a:r>
            <a:endParaRPr lang="nl-BE" sz="2000" dirty="0">
              <a:solidFill>
                <a:srgbClr val="000000"/>
              </a:solidFill>
              <a:latin typeface="+mj-lt"/>
            </a:endParaRPr>
          </a:p>
          <a:p>
            <a:pPr marL="171450" indent="-171450" defTabSz="457200">
              <a:buFont typeface="Arial" panose="020B0604020202020204" pitchFamily="34" charset="0"/>
              <a:buChar char="•"/>
            </a:pPr>
            <a:r>
              <a:rPr lang="nl-BE" sz="2000" dirty="0">
                <a:solidFill>
                  <a:srgbClr val="000000"/>
                </a:solidFill>
                <a:latin typeface="+mj-lt"/>
              </a:rPr>
              <a:t>Air </a:t>
            </a:r>
            <a:r>
              <a:rPr lang="nl-BE" sz="2000" dirty="0" err="1">
                <a:solidFill>
                  <a:srgbClr val="000000"/>
                </a:solidFill>
                <a:latin typeface="+mj-lt"/>
              </a:rPr>
              <a:t>temperature</a:t>
            </a:r>
            <a:r>
              <a:rPr lang="nl-BE" sz="2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nl-BE" sz="2000" dirty="0" err="1">
                <a:solidFill>
                  <a:srgbClr val="000000"/>
                </a:solidFill>
                <a:latin typeface="+mj-lt"/>
              </a:rPr>
              <a:t>regulation</a:t>
            </a:r>
            <a:endParaRPr lang="nl-BE" sz="20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C378D61-0D5B-6268-84BD-F004951ADABA}"/>
              </a:ext>
            </a:extLst>
          </p:cNvPr>
          <p:cNvSpPr txBox="1"/>
          <p:nvPr/>
        </p:nvSpPr>
        <p:spPr>
          <a:xfrm>
            <a:off x="7952183" y="5435268"/>
            <a:ext cx="334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defTabSz="457200">
              <a:buFont typeface="Arial" panose="020B0604020202020204" pitchFamily="34" charset="0"/>
              <a:buChar char="•"/>
            </a:pPr>
            <a:r>
              <a:rPr lang="nl-BE" sz="2000" dirty="0" err="1">
                <a:solidFill>
                  <a:srgbClr val="000000"/>
                </a:solidFill>
                <a:latin typeface="+mj-lt"/>
              </a:rPr>
              <a:t>Visibility</a:t>
            </a:r>
            <a:r>
              <a:rPr lang="nl-BE" sz="2000" dirty="0">
                <a:solidFill>
                  <a:srgbClr val="000000"/>
                </a:solidFill>
                <a:latin typeface="+mj-lt"/>
              </a:rPr>
              <a:t> of tree volume</a:t>
            </a:r>
          </a:p>
          <a:p>
            <a:pPr marL="171450" indent="-171450" defTabSz="457200">
              <a:buFont typeface="Arial" panose="020B0604020202020204" pitchFamily="34" charset="0"/>
              <a:buChar char="•"/>
            </a:pPr>
            <a:r>
              <a:rPr lang="nl-BE" sz="2000" dirty="0">
                <a:solidFill>
                  <a:srgbClr val="000000"/>
                </a:solidFill>
                <a:latin typeface="+mj-lt"/>
              </a:rPr>
              <a:t>Air </a:t>
            </a:r>
            <a:r>
              <a:rPr lang="nl-BE" sz="2000" dirty="0" err="1">
                <a:solidFill>
                  <a:srgbClr val="000000"/>
                </a:solidFill>
                <a:latin typeface="+mj-lt"/>
              </a:rPr>
              <a:t>pollution</a:t>
            </a:r>
            <a:r>
              <a:rPr lang="nl-BE" sz="2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nl-BE" sz="2000" dirty="0" err="1">
                <a:solidFill>
                  <a:srgbClr val="000000"/>
                </a:solidFill>
                <a:latin typeface="+mj-lt"/>
              </a:rPr>
              <a:t>removal</a:t>
            </a:r>
            <a:endParaRPr lang="nl-BE" sz="20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B39FB2D6-F137-A073-F6F3-C043DC19BC4C}"/>
              </a:ext>
            </a:extLst>
          </p:cNvPr>
          <p:cNvSpPr/>
          <p:nvPr/>
        </p:nvSpPr>
        <p:spPr>
          <a:xfrm>
            <a:off x="7953492" y="4892088"/>
            <a:ext cx="3348000" cy="528082"/>
          </a:xfrm>
          <a:prstGeom prst="roundRect">
            <a:avLst/>
          </a:prstGeom>
          <a:solidFill>
            <a:srgbClr val="2A6247"/>
          </a:solidFill>
          <a:ln w="19050" cap="flat" cmpd="sng" algn="ctr">
            <a:solidFill>
              <a:srgbClr val="2A62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WELL-BEING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4B61865-BD32-1BB4-FE0F-FE00DC74E342}"/>
              </a:ext>
            </a:extLst>
          </p:cNvPr>
          <p:cNvSpPr txBox="1"/>
          <p:nvPr/>
        </p:nvSpPr>
        <p:spPr>
          <a:xfrm>
            <a:off x="7952183" y="4093071"/>
            <a:ext cx="334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defTabSz="457200">
              <a:buFont typeface="Arial" panose="020B0604020202020204" pitchFamily="34" charset="0"/>
              <a:buChar char="•"/>
            </a:pPr>
            <a:r>
              <a:rPr lang="nl-BE" sz="2000" dirty="0" err="1">
                <a:solidFill>
                  <a:srgbClr val="000000"/>
                </a:solidFill>
                <a:latin typeface="+mj-lt"/>
              </a:rPr>
              <a:t>Spatial</a:t>
            </a:r>
            <a:r>
              <a:rPr lang="nl-BE" sz="2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nl-BE" sz="2000" dirty="0" err="1">
                <a:solidFill>
                  <a:srgbClr val="000000"/>
                </a:solidFill>
                <a:latin typeface="+mj-lt"/>
              </a:rPr>
              <a:t>configuration</a:t>
            </a:r>
            <a:endParaRPr lang="nl-BE" sz="2000" dirty="0">
              <a:solidFill>
                <a:srgbClr val="000000"/>
              </a:solidFill>
              <a:latin typeface="+mj-lt"/>
            </a:endParaRPr>
          </a:p>
          <a:p>
            <a:pPr marL="171450" indent="-171450" defTabSz="457200">
              <a:buFont typeface="Arial" panose="020B0604020202020204" pitchFamily="34" charset="0"/>
              <a:buChar char="•"/>
            </a:pPr>
            <a:r>
              <a:rPr lang="nl-BE" sz="2000" dirty="0">
                <a:solidFill>
                  <a:srgbClr val="000000"/>
                </a:solidFill>
                <a:latin typeface="+mj-lt"/>
              </a:rPr>
              <a:t>Connectivity</a:t>
            </a:r>
            <a:endParaRPr lang="nl-BE" sz="2400" dirty="0">
              <a:solidFill>
                <a:srgbClr val="000000"/>
              </a:solidFill>
              <a:latin typeface="+mj-lt"/>
            </a:endParaRPr>
          </a:p>
        </p:txBody>
      </p:sp>
      <p:cxnSp>
        <p:nvCxnSpPr>
          <p:cNvPr id="30" name="Connector: Elbow 29">
            <a:extLst>
              <a:ext uri="{FF2B5EF4-FFF2-40B4-BE49-F238E27FC236}">
                <a16:creationId xmlns:a16="http://schemas.microsoft.com/office/drawing/2014/main" id="{19C49804-2742-05CB-ECD0-FBE3C652296B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5944186" y="1813703"/>
            <a:ext cx="2038498" cy="1977500"/>
          </a:xfrm>
          <a:prstGeom prst="bentConnector3">
            <a:avLst>
              <a:gd name="adj1" fmla="val 97349"/>
            </a:avLst>
          </a:prstGeom>
          <a:noFill/>
          <a:ln w="19050" cap="flat" cmpd="sng" algn="ctr">
            <a:solidFill>
              <a:srgbClr val="156082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31" name="Connector: Elbow 30">
            <a:extLst>
              <a:ext uri="{FF2B5EF4-FFF2-40B4-BE49-F238E27FC236}">
                <a16:creationId xmlns:a16="http://schemas.microsoft.com/office/drawing/2014/main" id="{34E9B0F0-E6CD-BB08-994D-FABD0C10D1AB}"/>
              </a:ext>
            </a:extLst>
          </p:cNvPr>
          <p:cNvCxnSpPr>
            <a:cxnSpLocks/>
          </p:cNvCxnSpPr>
          <p:nvPr/>
        </p:nvCxnSpPr>
        <p:spPr>
          <a:xfrm>
            <a:off x="3919718" y="3821702"/>
            <a:ext cx="4109935" cy="1391297"/>
          </a:xfrm>
          <a:prstGeom prst="bentConnector3">
            <a:avLst>
              <a:gd name="adj1" fmla="val 50000"/>
            </a:avLst>
          </a:prstGeom>
          <a:noFill/>
          <a:ln w="19050" cap="flat" cmpd="sng" algn="ctr">
            <a:solidFill>
              <a:srgbClr val="156082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EAC10E55-095B-35D1-58B7-68AE7B39A8EA}"/>
              </a:ext>
            </a:extLst>
          </p:cNvPr>
          <p:cNvCxnSpPr>
            <a:cxnSpLocks/>
            <a:endCxn id="21" idx="1"/>
          </p:cNvCxnSpPr>
          <p:nvPr/>
        </p:nvCxnSpPr>
        <p:spPr>
          <a:xfrm flipV="1">
            <a:off x="5930906" y="3809740"/>
            <a:ext cx="2022585" cy="11961"/>
          </a:xfrm>
          <a:prstGeom prst="line">
            <a:avLst/>
          </a:prstGeom>
          <a:noFill/>
          <a:ln w="19050" cap="flat" cmpd="sng" algn="ctr">
            <a:solidFill>
              <a:srgbClr val="156082"/>
            </a:solidFill>
            <a:prstDash val="sysDot"/>
            <a:miter lim="800000"/>
          </a:ln>
          <a:effectLst/>
        </p:spPr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DB47232A-D7D2-0591-D7D5-B80FBBCC8C36}"/>
              </a:ext>
            </a:extLst>
          </p:cNvPr>
          <p:cNvSpPr txBox="1"/>
          <p:nvPr/>
        </p:nvSpPr>
        <p:spPr>
          <a:xfrm>
            <a:off x="6776202" y="1515041"/>
            <a:ext cx="648000" cy="649188"/>
          </a:xfrm>
          <a:prstGeom prst="ellipse">
            <a:avLst/>
          </a:prstGeom>
          <a:solidFill>
            <a:sysClr val="window" lastClr="FFFFFF"/>
          </a:solidFill>
          <a:ln w="19050" cap="flat" cmpd="sng" algn="ctr">
            <a:solidFill>
              <a:srgbClr val="2A6247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5E37501-B4AC-E338-281D-034A3F0C8CF1}"/>
              </a:ext>
            </a:extLst>
          </p:cNvPr>
          <p:cNvSpPr txBox="1"/>
          <p:nvPr/>
        </p:nvSpPr>
        <p:spPr>
          <a:xfrm>
            <a:off x="6752801" y="3476120"/>
            <a:ext cx="648000" cy="649188"/>
          </a:xfrm>
          <a:prstGeom prst="ellipse">
            <a:avLst/>
          </a:prstGeom>
          <a:solidFill>
            <a:sysClr val="window" lastClr="FFFFFF"/>
          </a:solidFill>
          <a:ln w="19050" cap="flat" cmpd="sng" algn="ctr">
            <a:solidFill>
              <a:srgbClr val="2A6247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7F96AB0-53B7-15F0-6559-609E347F3FA6}"/>
              </a:ext>
            </a:extLst>
          </p:cNvPr>
          <p:cNvSpPr txBox="1"/>
          <p:nvPr/>
        </p:nvSpPr>
        <p:spPr>
          <a:xfrm>
            <a:off x="6776201" y="4890347"/>
            <a:ext cx="648000" cy="649188"/>
          </a:xfrm>
          <a:prstGeom prst="ellipse">
            <a:avLst/>
          </a:prstGeom>
          <a:solidFill>
            <a:sysClr val="window" lastClr="FFFFFF"/>
          </a:solidFill>
          <a:ln w="19050" cap="flat" cmpd="sng" algn="ctr">
            <a:solidFill>
              <a:srgbClr val="2A6247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3</a:t>
            </a:r>
          </a:p>
        </p:txBody>
      </p:sp>
      <p:pic>
        <p:nvPicPr>
          <p:cNvPr id="39" name="Graphic 38" descr="Sparrow with solid fill">
            <a:extLst>
              <a:ext uri="{FF2B5EF4-FFF2-40B4-BE49-F238E27FC236}">
                <a16:creationId xmlns:a16="http://schemas.microsoft.com/office/drawing/2014/main" id="{026819A1-ACB1-799C-9D2D-4E26DBD628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96973" y="5452306"/>
            <a:ext cx="914400" cy="914400"/>
          </a:xfrm>
          <a:prstGeom prst="rect">
            <a:avLst/>
          </a:prstGeom>
        </p:spPr>
      </p:pic>
      <p:sp>
        <p:nvSpPr>
          <p:cNvPr id="85" name="TextBox 84">
            <a:extLst>
              <a:ext uri="{FF2B5EF4-FFF2-40B4-BE49-F238E27FC236}">
                <a16:creationId xmlns:a16="http://schemas.microsoft.com/office/drawing/2014/main" id="{7FA7D5AA-A200-D185-5CFE-0C62FDCBB895}"/>
              </a:ext>
            </a:extLst>
          </p:cNvPr>
          <p:cNvSpPr txBox="1"/>
          <p:nvPr/>
        </p:nvSpPr>
        <p:spPr>
          <a:xfrm>
            <a:off x="429949" y="330127"/>
            <a:ext cx="112113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600" dirty="0">
                <a:solidFill>
                  <a:schemeClr val="tx2"/>
                </a:solidFill>
                <a:latin typeface="Arial" charset="0"/>
                <a:ea typeface="+mj-ea"/>
                <a:cs typeface="Arial"/>
              </a:rPr>
              <a:t>How </a:t>
            </a:r>
            <a:r>
              <a:rPr lang="nl-BE" sz="3600" dirty="0" err="1">
                <a:solidFill>
                  <a:schemeClr val="tx2"/>
                </a:solidFill>
                <a:latin typeface="Arial" charset="0"/>
                <a:ea typeface="+mj-ea"/>
                <a:cs typeface="Arial"/>
              </a:rPr>
              <a:t>much</a:t>
            </a:r>
            <a:r>
              <a:rPr lang="nl-BE" sz="3600" dirty="0">
                <a:solidFill>
                  <a:schemeClr val="tx2"/>
                </a:solidFill>
                <a:latin typeface="Arial" charset="0"/>
                <a:ea typeface="+mj-ea"/>
                <a:cs typeface="Arial"/>
              </a:rPr>
              <a:t> do garden trees </a:t>
            </a:r>
            <a:r>
              <a:rPr lang="nl-BE" sz="3600" dirty="0" err="1">
                <a:solidFill>
                  <a:schemeClr val="tx2"/>
                </a:solidFill>
                <a:latin typeface="Arial" charset="0"/>
                <a:ea typeface="+mj-ea"/>
                <a:cs typeface="Arial"/>
              </a:rPr>
              <a:t>contribute</a:t>
            </a:r>
            <a:r>
              <a:rPr lang="nl-BE" sz="3600" dirty="0">
                <a:solidFill>
                  <a:schemeClr val="tx2"/>
                </a:solidFill>
                <a:latin typeface="Arial" charset="0"/>
                <a:ea typeface="+mj-ea"/>
                <a:cs typeface="Arial"/>
              </a:rPr>
              <a:t> </a:t>
            </a:r>
            <a:r>
              <a:rPr lang="nl-BE" sz="3600" dirty="0" err="1">
                <a:solidFill>
                  <a:schemeClr val="tx2"/>
                </a:solidFill>
                <a:latin typeface="Arial" charset="0"/>
                <a:ea typeface="+mj-ea"/>
                <a:cs typeface="Arial"/>
              </a:rPr>
              <a:t>to</a:t>
            </a:r>
            <a:r>
              <a:rPr lang="nl-BE" sz="3600" dirty="0">
                <a:solidFill>
                  <a:schemeClr val="tx2"/>
                </a:solidFill>
                <a:latin typeface="Arial" charset="0"/>
                <a:ea typeface="+mj-ea"/>
                <a:cs typeface="Arial"/>
              </a:rPr>
              <a:t> </a:t>
            </a:r>
            <a:r>
              <a:rPr lang="nl-BE" sz="3600" dirty="0" err="1">
                <a:solidFill>
                  <a:schemeClr val="tx2"/>
                </a:solidFill>
                <a:latin typeface="Arial" charset="0"/>
                <a:ea typeface="+mj-ea"/>
                <a:cs typeface="Arial"/>
              </a:rPr>
              <a:t>One</a:t>
            </a:r>
            <a:r>
              <a:rPr lang="nl-BE" sz="3600" dirty="0">
                <a:solidFill>
                  <a:schemeClr val="tx2"/>
                </a:solidFill>
                <a:latin typeface="Arial" charset="0"/>
                <a:ea typeface="+mj-ea"/>
                <a:cs typeface="Arial"/>
              </a:rPr>
              <a:t> Health?</a:t>
            </a:r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8A30EC56-A2DC-D99E-9201-02660BE78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Aft>
                <a:spcPts val="600"/>
              </a:spcAft>
            </a:pPr>
            <a:r>
              <a:rPr lang="en-US" sz="12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Division Forest, Nature and Landscape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61ED0894-A453-D35F-72EE-C3D0E347B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90919" y="6378575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0A297500-7527-634B-90F4-69D0994C32B4}" type="slidenum">
              <a:rPr lang="en-US" sz="1200">
                <a:solidFill>
                  <a:srgbClr val="FFFFFF"/>
                </a:solidFill>
                <a:latin typeface="+mn-lt"/>
              </a:rPr>
              <a:pPr algn="r">
                <a:spcAft>
                  <a:spcPts val="600"/>
                </a:spcAft>
              </a:pPr>
              <a:t>5</a:t>
            </a:fld>
            <a:endParaRPr lang="en-US" sz="120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0C5E8C9A-8BF8-02C8-0F67-692CB6AD7B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6" b="30369"/>
          <a:stretch/>
        </p:blipFill>
        <p:spPr bwMode="auto">
          <a:xfrm>
            <a:off x="3048" y="6219825"/>
            <a:ext cx="651715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A qr code with a few black squares&#10;&#10;Description automatically generated">
            <a:extLst>
              <a:ext uri="{FF2B5EF4-FFF2-40B4-BE49-F238E27FC236}">
                <a16:creationId xmlns:a16="http://schemas.microsoft.com/office/drawing/2014/main" id="{F1AA637C-8E76-891E-6738-B3C4C02517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9285" y="6231929"/>
            <a:ext cx="608335" cy="608335"/>
          </a:xfrm>
          <a:prstGeom prst="rect">
            <a:avLst/>
          </a:prstGeom>
        </p:spPr>
      </p:pic>
      <p:graphicFrame>
        <p:nvGraphicFramePr>
          <p:cNvPr id="40" name="Diagram 39">
            <a:extLst>
              <a:ext uri="{FF2B5EF4-FFF2-40B4-BE49-F238E27FC236}">
                <a16:creationId xmlns:a16="http://schemas.microsoft.com/office/drawing/2014/main" id="{8588B197-CB51-47B1-27B1-2470B193A5F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63637355"/>
              </p:ext>
            </p:extLst>
          </p:nvPr>
        </p:nvGraphicFramePr>
        <p:xfrm>
          <a:off x="46899" y="1192517"/>
          <a:ext cx="6533574" cy="47912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41" name="Graphic 40" descr="Plant with solid fill">
            <a:extLst>
              <a:ext uri="{FF2B5EF4-FFF2-40B4-BE49-F238E27FC236}">
                <a16:creationId xmlns:a16="http://schemas.microsoft.com/office/drawing/2014/main" id="{AD7FEF0A-2B6B-28CB-E1FE-50B39F69888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612603" y="3916571"/>
            <a:ext cx="1153270" cy="1153270"/>
          </a:xfrm>
          <a:prstGeom prst="rect">
            <a:avLst/>
          </a:prstGeom>
        </p:spPr>
      </p:pic>
      <p:pic>
        <p:nvPicPr>
          <p:cNvPr id="42" name="Graphic 41" descr="Sparrow with solid fill">
            <a:extLst>
              <a:ext uri="{FF2B5EF4-FFF2-40B4-BE49-F238E27FC236}">
                <a16:creationId xmlns:a16="http://schemas.microsoft.com/office/drawing/2014/main" id="{BFD78DBD-C1DB-8C9A-BEC5-8C08BD2C3FA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3778751" y="3928069"/>
            <a:ext cx="1265731" cy="1265731"/>
          </a:xfrm>
          <a:prstGeom prst="rect">
            <a:avLst/>
          </a:prstGeom>
        </p:spPr>
      </p:pic>
      <p:pic>
        <p:nvPicPr>
          <p:cNvPr id="44" name="Graphic 43" descr="Group of men with solid fill">
            <a:extLst>
              <a:ext uri="{FF2B5EF4-FFF2-40B4-BE49-F238E27FC236}">
                <a16:creationId xmlns:a16="http://schemas.microsoft.com/office/drawing/2014/main" id="{3262957C-A49C-4E28-053E-B0F407C2CCB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2717851" y="1891416"/>
            <a:ext cx="1159726" cy="1159726"/>
          </a:xfrm>
          <a:prstGeom prst="rect">
            <a:avLst/>
          </a:prstGeom>
        </p:spPr>
      </p:pic>
      <p:sp>
        <p:nvSpPr>
          <p:cNvPr id="45" name="TextBox 56">
            <a:extLst>
              <a:ext uri="{FF2B5EF4-FFF2-40B4-BE49-F238E27FC236}">
                <a16:creationId xmlns:a16="http://schemas.microsoft.com/office/drawing/2014/main" id="{11D73521-C3E4-5E18-E54E-F1812B3BCFA9}"/>
              </a:ext>
            </a:extLst>
          </p:cNvPr>
          <p:cNvSpPr txBox="1"/>
          <p:nvPr/>
        </p:nvSpPr>
        <p:spPr>
          <a:xfrm>
            <a:off x="2759992" y="3529314"/>
            <a:ext cx="11597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600" dirty="0">
                <a:solidFill>
                  <a:schemeClr val="bg1"/>
                </a:solidFill>
                <a:latin typeface="Arial Black" panose="020B0A04020102020204" pitchFamily="34" charset="0"/>
              </a:rPr>
              <a:t>ONE HEALTH</a:t>
            </a:r>
          </a:p>
        </p:txBody>
      </p:sp>
      <p:sp>
        <p:nvSpPr>
          <p:cNvPr id="46" name="Rechthoek 45">
            <a:extLst>
              <a:ext uri="{FF2B5EF4-FFF2-40B4-BE49-F238E27FC236}">
                <a16:creationId xmlns:a16="http://schemas.microsoft.com/office/drawing/2014/main" id="{4C85571B-9535-3A20-1FD4-F037CB4B75D4}"/>
              </a:ext>
            </a:extLst>
          </p:cNvPr>
          <p:cNvSpPr/>
          <p:nvPr/>
        </p:nvSpPr>
        <p:spPr>
          <a:xfrm>
            <a:off x="2098449" y="1634130"/>
            <a:ext cx="2398531" cy="283402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9418906"/>
              </a:avLst>
            </a:prstTxWarp>
            <a:spAutoFit/>
          </a:bodyPr>
          <a:lstStyle/>
          <a:p>
            <a:pPr lvl="0" algn="ctr">
              <a:buNone/>
            </a:pPr>
            <a:r>
              <a:rPr lang="nl-BE" sz="2400" b="1" dirty="0">
                <a:solidFill>
                  <a:srgbClr val="224E39"/>
                </a:solidFill>
                <a:latin typeface="Arial Black" panose="020B0A04020102020204" pitchFamily="34" charset="0"/>
              </a:rPr>
              <a:t>Human health</a:t>
            </a:r>
          </a:p>
        </p:txBody>
      </p:sp>
      <p:sp>
        <p:nvSpPr>
          <p:cNvPr id="48" name="Rechthoek 47">
            <a:extLst>
              <a:ext uri="{FF2B5EF4-FFF2-40B4-BE49-F238E27FC236}">
                <a16:creationId xmlns:a16="http://schemas.microsoft.com/office/drawing/2014/main" id="{262EEF51-0901-502D-85F8-7B70BB3EC793}"/>
              </a:ext>
            </a:extLst>
          </p:cNvPr>
          <p:cNvSpPr/>
          <p:nvPr/>
        </p:nvSpPr>
        <p:spPr>
          <a:xfrm rot="19464556">
            <a:off x="2808888" y="2790984"/>
            <a:ext cx="2534012" cy="283402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>
                <a:gd name="adj" fmla="val 18712759"/>
              </a:avLst>
            </a:prstTxWarp>
            <a:spAutoFit/>
          </a:bodyPr>
          <a:lstStyle/>
          <a:p>
            <a:pPr lvl="0" algn="ctr">
              <a:buNone/>
            </a:pPr>
            <a:r>
              <a:rPr lang="nl-BE" sz="2400" b="1" dirty="0" err="1">
                <a:solidFill>
                  <a:srgbClr val="46A88A"/>
                </a:solidFill>
                <a:latin typeface="Arial Black" panose="020B0A04020102020204" pitchFamily="34" charset="0"/>
              </a:rPr>
              <a:t>Animal</a:t>
            </a:r>
            <a:r>
              <a:rPr lang="nl-BE" sz="2400" b="1" dirty="0">
                <a:solidFill>
                  <a:srgbClr val="46A88A"/>
                </a:solidFill>
                <a:latin typeface="Arial Black" panose="020B0A04020102020204" pitchFamily="34" charset="0"/>
              </a:rPr>
              <a:t> health</a:t>
            </a:r>
          </a:p>
        </p:txBody>
      </p:sp>
      <p:sp>
        <p:nvSpPr>
          <p:cNvPr id="49" name="Rechthoek 48">
            <a:extLst>
              <a:ext uri="{FF2B5EF4-FFF2-40B4-BE49-F238E27FC236}">
                <a16:creationId xmlns:a16="http://schemas.microsoft.com/office/drawing/2014/main" id="{C0ABBB62-EC9F-82B2-820A-69225EEF5D28}"/>
              </a:ext>
            </a:extLst>
          </p:cNvPr>
          <p:cNvSpPr/>
          <p:nvPr/>
        </p:nvSpPr>
        <p:spPr>
          <a:xfrm rot="2700000">
            <a:off x="1317401" y="2818470"/>
            <a:ext cx="2534012" cy="283402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>
                <a:gd name="adj" fmla="val 18712759"/>
              </a:avLst>
            </a:prstTxWarp>
            <a:spAutoFit/>
          </a:bodyPr>
          <a:lstStyle/>
          <a:p>
            <a:pPr lvl="0" algn="ctr">
              <a:buNone/>
            </a:pPr>
            <a:r>
              <a:rPr lang="nl-BE" sz="2400" b="1" dirty="0" err="1">
                <a:solidFill>
                  <a:srgbClr val="5A8C60"/>
                </a:solidFill>
                <a:latin typeface="Arial Black" panose="020B0A04020102020204" pitchFamily="34" charset="0"/>
              </a:rPr>
              <a:t>Ecosystem</a:t>
            </a:r>
            <a:r>
              <a:rPr lang="nl-BE" sz="2400" b="1" dirty="0">
                <a:solidFill>
                  <a:srgbClr val="5A8C60"/>
                </a:solidFill>
                <a:latin typeface="Arial Black" panose="020B0A04020102020204" pitchFamily="34" charset="0"/>
              </a:rPr>
              <a:t> health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72EDB59-D01E-BDB5-681E-87AE61109203}"/>
              </a:ext>
            </a:extLst>
          </p:cNvPr>
          <p:cNvSpPr txBox="1">
            <a:spLocks/>
          </p:cNvSpPr>
          <p:nvPr/>
        </p:nvSpPr>
        <p:spPr>
          <a:xfrm>
            <a:off x="-458826" y="6223378"/>
            <a:ext cx="6051516" cy="617839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6000" kern="1200" baseline="0">
                <a:solidFill>
                  <a:schemeClr val="bg1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r>
              <a:rPr lang="nl-BE" sz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kelly.wittemans@kuleuven.be</a:t>
            </a:r>
          </a:p>
        </p:txBody>
      </p:sp>
    </p:spTree>
    <p:extLst>
      <p:ext uri="{BB962C8B-B14F-4D97-AF65-F5344CB8AC3E}">
        <p14:creationId xmlns:p14="http://schemas.microsoft.com/office/powerpoint/2010/main" val="3053571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/>
      <p:bldP spid="23" grpId="0"/>
      <p:bldP spid="25" grpId="0" animBg="1"/>
      <p:bldP spid="26" grpId="0"/>
      <p:bldP spid="51" grpId="0" animBg="1"/>
      <p:bldP spid="32" grpId="0" animBg="1"/>
      <p:bldP spid="3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A picture containing indoor&#10;&#10;Description automatically generated">
            <a:extLst>
              <a:ext uri="{FF2B5EF4-FFF2-40B4-BE49-F238E27FC236}">
                <a16:creationId xmlns:a16="http://schemas.microsoft.com/office/drawing/2014/main" id="{87003B1E-77CC-C56F-255C-B665A4B5BF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10475"/>
          <a:stretch/>
        </p:blipFill>
        <p:spPr>
          <a:xfrm>
            <a:off x="524155" y="1630730"/>
            <a:ext cx="2339010" cy="1722063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5AB833B-186A-A949-299B-19CDB7789179}"/>
              </a:ext>
            </a:extLst>
          </p:cNvPr>
          <p:cNvSpPr txBox="1"/>
          <p:nvPr/>
        </p:nvSpPr>
        <p:spPr>
          <a:xfrm>
            <a:off x="500061" y="1125335"/>
            <a:ext cx="2376000" cy="408623"/>
          </a:xfrm>
          <a:prstGeom prst="roundRect">
            <a:avLst/>
          </a:prstGeom>
          <a:ln w="19050">
            <a:solidFill>
              <a:srgbClr val="2A6247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solidFill>
                  <a:srgbClr val="2A6247"/>
                </a:solidFill>
                <a:cs typeface="Arial"/>
              </a:rPr>
              <a:t>LiDAR data </a:t>
            </a:r>
          </a:p>
        </p:txBody>
      </p:sp>
      <p:pic>
        <p:nvPicPr>
          <p:cNvPr id="14" name="Picture 14" descr="A picture containing diagram&#10;&#10;Description automatically generated">
            <a:extLst>
              <a:ext uri="{FF2B5EF4-FFF2-40B4-BE49-F238E27FC236}">
                <a16:creationId xmlns:a16="http://schemas.microsoft.com/office/drawing/2014/main" id="{3491776F-A967-61F3-E3A9-8FF21962179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0" t="12507" r="-300" b="-2322"/>
          <a:stretch/>
        </p:blipFill>
        <p:spPr>
          <a:xfrm>
            <a:off x="3469572" y="1604165"/>
            <a:ext cx="2369738" cy="172206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4F370F5-AE55-C1CF-C5C4-F484B259EFE1}"/>
              </a:ext>
            </a:extLst>
          </p:cNvPr>
          <p:cNvSpPr txBox="1"/>
          <p:nvPr/>
        </p:nvSpPr>
        <p:spPr>
          <a:xfrm>
            <a:off x="3463310" y="1115841"/>
            <a:ext cx="2376000" cy="408623"/>
          </a:xfrm>
          <a:prstGeom prst="roundRect">
            <a:avLst/>
          </a:prstGeom>
          <a:solidFill>
            <a:srgbClr val="46A88A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cs typeface="Arial"/>
              </a:rPr>
              <a:t>Vegetation metrics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2F0861C-AC45-F5F2-93E9-CD10049FC140}"/>
              </a:ext>
            </a:extLst>
          </p:cNvPr>
          <p:cNvSpPr txBox="1"/>
          <p:nvPr/>
        </p:nvSpPr>
        <p:spPr>
          <a:xfrm>
            <a:off x="3444735" y="3297660"/>
            <a:ext cx="2394575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 i="1" dirty="0">
                <a:cs typeface="Arial"/>
              </a:rPr>
              <a:t>Tree outline, height, crown area, DBH</a:t>
            </a:r>
            <a:endParaRPr lang="en-US" sz="1000" dirty="0">
              <a:cs typeface="Arial"/>
            </a:endParaRPr>
          </a:p>
          <a:p>
            <a:pPr algn="ctr"/>
            <a:endParaRPr lang="en-US" sz="1000" i="1" dirty="0">
              <a:cs typeface="Arial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91AE626-1DC3-A299-0805-B71B5F5099E8}"/>
              </a:ext>
            </a:extLst>
          </p:cNvPr>
          <p:cNvSpPr txBox="1"/>
          <p:nvPr/>
        </p:nvSpPr>
        <p:spPr>
          <a:xfrm>
            <a:off x="6460682" y="1121183"/>
            <a:ext cx="2376000" cy="408623"/>
          </a:xfrm>
          <a:prstGeom prst="roundRect">
            <a:avLst/>
          </a:prstGeom>
          <a:solidFill>
            <a:srgbClr val="46A88A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cs typeface="Arial"/>
              </a:rPr>
              <a:t>Allometric model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AC4C8A3-6F17-795E-ECCB-A1D62CC722C3}"/>
              </a:ext>
            </a:extLst>
          </p:cNvPr>
          <p:cNvSpPr txBox="1"/>
          <p:nvPr/>
        </p:nvSpPr>
        <p:spPr>
          <a:xfrm>
            <a:off x="6560045" y="5408397"/>
            <a:ext cx="2376000" cy="408623"/>
          </a:xfrm>
          <a:prstGeom prst="roundRect">
            <a:avLst/>
          </a:prstGeom>
          <a:solidFill>
            <a:srgbClr val="2D6D59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cs typeface="Arial"/>
              </a:rPr>
              <a:t>Landscape metrics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275D72-EB33-2F31-4CB2-2C499E7AE513}"/>
              </a:ext>
            </a:extLst>
          </p:cNvPr>
          <p:cNvSpPr txBox="1"/>
          <p:nvPr/>
        </p:nvSpPr>
        <p:spPr>
          <a:xfrm>
            <a:off x="6560045" y="4007698"/>
            <a:ext cx="2376000" cy="408623"/>
          </a:xfrm>
          <a:prstGeom prst="roundRect">
            <a:avLst/>
          </a:prstGeom>
          <a:solidFill>
            <a:srgbClr val="2D6D59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cs typeface="Arial"/>
              </a:rPr>
              <a:t>Climate services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9A2CDAE-8904-5856-1FBE-AE925C81B7B7}"/>
              </a:ext>
            </a:extLst>
          </p:cNvPr>
          <p:cNvSpPr txBox="1"/>
          <p:nvPr/>
        </p:nvSpPr>
        <p:spPr>
          <a:xfrm>
            <a:off x="9459247" y="4010823"/>
            <a:ext cx="2376000" cy="408623"/>
          </a:xfrm>
          <a:prstGeom prst="roundRect">
            <a:avLst/>
          </a:prstGeom>
          <a:solidFill>
            <a:srgbClr val="2D6D59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cs typeface="Arial"/>
              </a:rPr>
              <a:t>Visible tree volume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Flowchart: Connector 15">
            <a:extLst>
              <a:ext uri="{FF2B5EF4-FFF2-40B4-BE49-F238E27FC236}">
                <a16:creationId xmlns:a16="http://schemas.microsoft.com/office/drawing/2014/main" id="{089F4DE8-D41A-F238-1B80-7414AF765DEB}"/>
              </a:ext>
            </a:extLst>
          </p:cNvPr>
          <p:cNvSpPr/>
          <p:nvPr/>
        </p:nvSpPr>
        <p:spPr>
          <a:xfrm>
            <a:off x="9973426" y="1768162"/>
            <a:ext cx="1286682" cy="1152000"/>
          </a:xfrm>
          <a:prstGeom prst="flowChartConnector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17" name="Picture 2" descr="House - Free real estate icons">
            <a:extLst>
              <a:ext uri="{FF2B5EF4-FFF2-40B4-BE49-F238E27FC236}">
                <a16:creationId xmlns:a16="http://schemas.microsoft.com/office/drawing/2014/main" id="{378C00F2-8431-033E-9EB9-F66A02FBED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3360" y="1912732"/>
            <a:ext cx="626814" cy="626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Tree - Free nature icons">
            <a:extLst>
              <a:ext uri="{FF2B5EF4-FFF2-40B4-BE49-F238E27FC236}">
                <a16:creationId xmlns:a16="http://schemas.microsoft.com/office/drawing/2014/main" id="{38ED1ADA-E02A-E588-7328-A3AA7F6A98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9793" y="1832162"/>
            <a:ext cx="4572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 descr="Tree - Free nature icons">
            <a:extLst>
              <a:ext uri="{FF2B5EF4-FFF2-40B4-BE49-F238E27FC236}">
                <a16:creationId xmlns:a16="http://schemas.microsoft.com/office/drawing/2014/main" id="{66FEA60A-1247-FD66-2D8E-5FDCEA5763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4812" y="1996149"/>
            <a:ext cx="4572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 descr="Tree - Free nature icons">
            <a:extLst>
              <a:ext uri="{FF2B5EF4-FFF2-40B4-BE49-F238E27FC236}">
                <a16:creationId xmlns:a16="http://schemas.microsoft.com/office/drawing/2014/main" id="{3898E7F3-AE0B-3782-D9B7-B254B2DC88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0137" y="2430248"/>
            <a:ext cx="4572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207F108E-3AD5-2547-F604-3D63D358D2A1}"/>
              </a:ext>
            </a:extLst>
          </p:cNvPr>
          <p:cNvSpPr txBox="1"/>
          <p:nvPr/>
        </p:nvSpPr>
        <p:spPr>
          <a:xfrm>
            <a:off x="9459247" y="1112433"/>
            <a:ext cx="2376000" cy="408623"/>
          </a:xfrm>
          <a:prstGeom prst="roundRect">
            <a:avLst/>
          </a:prstGeom>
          <a:solidFill>
            <a:srgbClr val="46A88A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cs typeface="Arial"/>
              </a:rPr>
              <a:t>Buffer</a:t>
            </a:r>
          </a:p>
        </p:txBody>
      </p:sp>
      <p:sp>
        <p:nvSpPr>
          <p:cNvPr id="27" name="Arrow: Right 26">
            <a:extLst>
              <a:ext uri="{FF2B5EF4-FFF2-40B4-BE49-F238E27FC236}">
                <a16:creationId xmlns:a16="http://schemas.microsoft.com/office/drawing/2014/main" id="{1FE6AA23-ABC7-4133-FDD8-B95D705C8160}"/>
              </a:ext>
            </a:extLst>
          </p:cNvPr>
          <p:cNvSpPr/>
          <p:nvPr/>
        </p:nvSpPr>
        <p:spPr>
          <a:xfrm rot="5400000">
            <a:off x="7543733" y="3522568"/>
            <a:ext cx="408625" cy="412825"/>
          </a:xfrm>
          <a:prstGeom prst="rightArrow">
            <a:avLst/>
          </a:prstGeom>
          <a:noFill/>
          <a:ln w="28575">
            <a:solidFill>
              <a:srgbClr val="5AA87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Arrow: Right 31">
            <a:extLst>
              <a:ext uri="{FF2B5EF4-FFF2-40B4-BE49-F238E27FC236}">
                <a16:creationId xmlns:a16="http://schemas.microsoft.com/office/drawing/2014/main" id="{CC143DF8-D67E-664E-CF06-2FE5C3A4609A}"/>
              </a:ext>
            </a:extLst>
          </p:cNvPr>
          <p:cNvSpPr/>
          <p:nvPr/>
        </p:nvSpPr>
        <p:spPr>
          <a:xfrm rot="5400000">
            <a:off x="10318672" y="3522569"/>
            <a:ext cx="408624" cy="412825"/>
          </a:xfrm>
          <a:prstGeom prst="rightArrow">
            <a:avLst/>
          </a:prstGeom>
          <a:noFill/>
          <a:ln w="28575">
            <a:solidFill>
              <a:srgbClr val="5AA87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Arrow: Right 32">
            <a:extLst>
              <a:ext uri="{FF2B5EF4-FFF2-40B4-BE49-F238E27FC236}">
                <a16:creationId xmlns:a16="http://schemas.microsoft.com/office/drawing/2014/main" id="{F368D48E-B0E3-8D34-0598-A59CB12FA608}"/>
              </a:ext>
            </a:extLst>
          </p:cNvPr>
          <p:cNvSpPr/>
          <p:nvPr/>
        </p:nvSpPr>
        <p:spPr>
          <a:xfrm>
            <a:off x="2947566" y="2252919"/>
            <a:ext cx="457200" cy="419066"/>
          </a:xfrm>
          <a:prstGeom prst="rightArrow">
            <a:avLst/>
          </a:prstGeom>
          <a:noFill/>
          <a:ln w="28575">
            <a:solidFill>
              <a:srgbClr val="B2D6C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Arrow: Right 33">
            <a:extLst>
              <a:ext uri="{FF2B5EF4-FFF2-40B4-BE49-F238E27FC236}">
                <a16:creationId xmlns:a16="http://schemas.microsoft.com/office/drawing/2014/main" id="{BB329424-3E32-819C-9C2A-72468714560E}"/>
              </a:ext>
            </a:extLst>
          </p:cNvPr>
          <p:cNvSpPr/>
          <p:nvPr/>
        </p:nvSpPr>
        <p:spPr>
          <a:xfrm>
            <a:off x="5940644" y="2252919"/>
            <a:ext cx="457200" cy="419066"/>
          </a:xfrm>
          <a:prstGeom prst="rightArrow">
            <a:avLst/>
          </a:prstGeom>
          <a:noFill/>
          <a:ln w="28575">
            <a:solidFill>
              <a:srgbClr val="B2D6C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Arrow: Right 34">
            <a:extLst>
              <a:ext uri="{FF2B5EF4-FFF2-40B4-BE49-F238E27FC236}">
                <a16:creationId xmlns:a16="http://schemas.microsoft.com/office/drawing/2014/main" id="{47539053-6F93-C866-C08D-32C9CF22F96A}"/>
              </a:ext>
            </a:extLst>
          </p:cNvPr>
          <p:cNvSpPr/>
          <p:nvPr/>
        </p:nvSpPr>
        <p:spPr>
          <a:xfrm>
            <a:off x="9065147" y="2256559"/>
            <a:ext cx="457200" cy="419066"/>
          </a:xfrm>
          <a:prstGeom prst="rightArrow">
            <a:avLst/>
          </a:prstGeom>
          <a:noFill/>
          <a:ln w="28575">
            <a:solidFill>
              <a:srgbClr val="B2D6C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35" descr="Tree - Free nature icons">
            <a:extLst>
              <a:ext uri="{FF2B5EF4-FFF2-40B4-BE49-F238E27FC236}">
                <a16:creationId xmlns:a16="http://schemas.microsoft.com/office/drawing/2014/main" id="{776B075E-A655-9915-EDE6-980EDDC3D8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6295" y="2900211"/>
            <a:ext cx="4572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PDF) Fiches Graphab Tutoriel">
            <a:extLst>
              <a:ext uri="{FF2B5EF4-FFF2-40B4-BE49-F238E27FC236}">
                <a16:creationId xmlns:a16="http://schemas.microsoft.com/office/drawing/2014/main" id="{4901BC3B-B45B-5F78-9F68-7401B9AB45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2" b="28965"/>
          <a:stretch/>
        </p:blipFill>
        <p:spPr bwMode="auto">
          <a:xfrm>
            <a:off x="3462452" y="4497907"/>
            <a:ext cx="2340565" cy="159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Arrow: Right 37">
            <a:extLst>
              <a:ext uri="{FF2B5EF4-FFF2-40B4-BE49-F238E27FC236}">
                <a16:creationId xmlns:a16="http://schemas.microsoft.com/office/drawing/2014/main" id="{853D4677-5E5C-CA50-4BFB-7ADA9974022B}"/>
              </a:ext>
            </a:extLst>
          </p:cNvPr>
          <p:cNvSpPr/>
          <p:nvPr/>
        </p:nvSpPr>
        <p:spPr>
          <a:xfrm rot="5400000">
            <a:off x="4437710" y="3547853"/>
            <a:ext cx="408623" cy="412825"/>
          </a:xfrm>
          <a:prstGeom prst="rightArrow">
            <a:avLst/>
          </a:prstGeom>
          <a:noFill/>
          <a:ln w="28575">
            <a:solidFill>
              <a:srgbClr val="B2D6C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8500ACF-5465-5FBF-F37F-2A0A45EAB51B}"/>
              </a:ext>
            </a:extLst>
          </p:cNvPr>
          <p:cNvSpPr txBox="1"/>
          <p:nvPr/>
        </p:nvSpPr>
        <p:spPr>
          <a:xfrm>
            <a:off x="429949" y="330127"/>
            <a:ext cx="112113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600" dirty="0" err="1">
                <a:solidFill>
                  <a:schemeClr val="tx2"/>
                </a:solidFill>
                <a:latin typeface="Arial" charset="0"/>
                <a:ea typeface="+mj-ea"/>
                <a:cs typeface="Arial"/>
              </a:rPr>
              <a:t>LiDAR-based</a:t>
            </a:r>
            <a:r>
              <a:rPr lang="nl-BE" sz="3600" dirty="0">
                <a:solidFill>
                  <a:schemeClr val="tx2"/>
                </a:solidFill>
                <a:latin typeface="Arial" charset="0"/>
                <a:ea typeface="+mj-ea"/>
                <a:cs typeface="Arial"/>
              </a:rPr>
              <a:t> assessment of </a:t>
            </a:r>
            <a:r>
              <a:rPr lang="nl-BE" sz="3600" dirty="0" err="1">
                <a:solidFill>
                  <a:schemeClr val="tx2"/>
                </a:solidFill>
                <a:latin typeface="Arial" charset="0"/>
                <a:ea typeface="+mj-ea"/>
                <a:cs typeface="Arial"/>
              </a:rPr>
              <a:t>urban</a:t>
            </a:r>
            <a:r>
              <a:rPr lang="nl-BE" sz="3600" dirty="0">
                <a:solidFill>
                  <a:schemeClr val="tx2"/>
                </a:solidFill>
                <a:latin typeface="Arial" charset="0"/>
                <a:ea typeface="+mj-ea"/>
                <a:cs typeface="Arial"/>
              </a:rPr>
              <a:t> tree benefits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9DBCA5A-8CCA-7BEC-3D1B-1D0BA6BCCD5E}"/>
              </a:ext>
            </a:extLst>
          </p:cNvPr>
          <p:cNvSpPr txBox="1"/>
          <p:nvPr/>
        </p:nvSpPr>
        <p:spPr>
          <a:xfrm>
            <a:off x="3444735" y="4007698"/>
            <a:ext cx="2376000" cy="408623"/>
          </a:xfrm>
          <a:prstGeom prst="roundRect">
            <a:avLst/>
          </a:prstGeom>
          <a:solidFill>
            <a:srgbClr val="46A88A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cs typeface="Arial"/>
              </a:rPr>
              <a:t>Connectivity analysis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3" name="Arrow: Right 42">
            <a:extLst>
              <a:ext uri="{FF2B5EF4-FFF2-40B4-BE49-F238E27FC236}">
                <a16:creationId xmlns:a16="http://schemas.microsoft.com/office/drawing/2014/main" id="{A4DFB617-BCC8-C707-BB97-D787A797C839}"/>
              </a:ext>
            </a:extLst>
          </p:cNvPr>
          <p:cNvSpPr/>
          <p:nvPr/>
        </p:nvSpPr>
        <p:spPr>
          <a:xfrm>
            <a:off x="5952931" y="5390861"/>
            <a:ext cx="457200" cy="419066"/>
          </a:xfrm>
          <a:prstGeom prst="rightArrow">
            <a:avLst/>
          </a:prstGeom>
          <a:noFill/>
          <a:ln w="28575">
            <a:solidFill>
              <a:srgbClr val="5AA87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2EFC2AC5-F5B0-11F4-1A1B-C23C2C0CD6A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-1790" t="-38000" r="58317" b="38000"/>
          <a:stretch/>
        </p:blipFill>
        <p:spPr>
          <a:xfrm>
            <a:off x="6782513" y="1069699"/>
            <a:ext cx="1409263" cy="182830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EEF856B7-8622-5ED6-BFBB-2477757F042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2994" t="-38000" r="1790" b="38000"/>
          <a:stretch/>
        </p:blipFill>
        <p:spPr>
          <a:xfrm>
            <a:off x="7150772" y="2295871"/>
            <a:ext cx="1041958" cy="1064308"/>
          </a:xfrm>
          <a:prstGeom prst="rect">
            <a:avLst/>
          </a:prstGeom>
        </p:spPr>
      </p:pic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CF39DCF6-E11A-B220-3370-FCFCE3719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Aft>
                <a:spcPts val="600"/>
              </a:spcAft>
            </a:pPr>
            <a:r>
              <a:rPr lang="en-US" sz="12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Division Forest, Nature and Landscape</a:t>
            </a: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0B416BE1-AA09-0233-2745-2555AFFCF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90919" y="6378575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0A297500-7527-634B-90F4-69D0994C32B4}" type="slidenum">
              <a:rPr lang="en-US" sz="1200">
                <a:solidFill>
                  <a:srgbClr val="FFFFFF"/>
                </a:solidFill>
                <a:latin typeface="+mn-lt"/>
              </a:rPr>
              <a:pPr algn="r">
                <a:spcAft>
                  <a:spcPts val="600"/>
                </a:spcAft>
              </a:pPr>
              <a:t>6</a:t>
            </a:fld>
            <a:endParaRPr lang="en-US" sz="120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7904EEA6-4268-CF74-E130-47563EA8F0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6" b="30369"/>
          <a:stretch/>
        </p:blipFill>
        <p:spPr bwMode="auto">
          <a:xfrm>
            <a:off x="3048" y="6219825"/>
            <a:ext cx="651715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A qr code with a few black squares&#10;&#10;Description automatically generated">
            <a:extLst>
              <a:ext uri="{FF2B5EF4-FFF2-40B4-BE49-F238E27FC236}">
                <a16:creationId xmlns:a16="http://schemas.microsoft.com/office/drawing/2014/main" id="{3ADDB6E3-058F-B383-9832-C6F3D35D9B3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9285" y="6231929"/>
            <a:ext cx="608335" cy="60833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F8119D97-C990-52C1-B7EB-30C78AE6607A}"/>
              </a:ext>
            </a:extLst>
          </p:cNvPr>
          <p:cNvSpPr txBox="1">
            <a:spLocks/>
          </p:cNvSpPr>
          <p:nvPr/>
        </p:nvSpPr>
        <p:spPr>
          <a:xfrm>
            <a:off x="-458826" y="6223378"/>
            <a:ext cx="6051516" cy="617839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6000" kern="1200" baseline="0">
                <a:solidFill>
                  <a:schemeClr val="bg1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r>
              <a:rPr lang="nl-BE" sz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kelly.wittemans@kuleuven.be</a:t>
            </a:r>
          </a:p>
        </p:txBody>
      </p:sp>
    </p:spTree>
    <p:extLst>
      <p:ext uri="{BB962C8B-B14F-4D97-AF65-F5344CB8AC3E}">
        <p14:creationId xmlns:p14="http://schemas.microsoft.com/office/powerpoint/2010/main" val="2038967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/>
      <p:bldP spid="28" grpId="0" animBg="1"/>
      <p:bldP spid="7" grpId="0" animBg="1"/>
      <p:bldP spid="9" grpId="0" animBg="1"/>
      <p:bldP spid="11" grpId="0" animBg="1"/>
      <p:bldP spid="16" grpId="0" animBg="1"/>
      <p:bldP spid="26" grpId="0" animBg="1"/>
      <p:bldP spid="27" grpId="0" animBg="1"/>
      <p:bldP spid="32" grpId="0" animBg="1"/>
      <p:bldP spid="33" grpId="0" animBg="1"/>
      <p:bldP spid="34" grpId="0" animBg="1"/>
      <p:bldP spid="35" grpId="0" animBg="1"/>
      <p:bldP spid="38" grpId="0" animBg="1"/>
      <p:bldP spid="42" grpId="0" animBg="1"/>
      <p:bldP spid="4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A blue cloud with a black arrow&#10;&#10;Description automatically generated with medium confidence">
            <a:extLst>
              <a:ext uri="{FF2B5EF4-FFF2-40B4-BE49-F238E27FC236}">
                <a16:creationId xmlns:a16="http://schemas.microsoft.com/office/drawing/2014/main" id="{BBDB59FE-A884-AF6B-0C24-F5E9316AA3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744" t="34147" r="18900" b="26291"/>
          <a:stretch/>
        </p:blipFill>
        <p:spPr>
          <a:xfrm>
            <a:off x="770417" y="1435394"/>
            <a:ext cx="10983566" cy="477460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FFADF1-05FC-8882-429C-3370002B99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7</a:t>
            </a:fld>
            <a:endParaRPr lang="nl-N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0D0F940-2F86-DC73-5566-8FA7F2E060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/>
              <a:t>Where</a:t>
            </a:r>
            <a:r>
              <a:rPr lang="nl-BE" dirty="0"/>
              <a:t> are </a:t>
            </a:r>
            <a:r>
              <a:rPr lang="nl-BE" dirty="0" err="1"/>
              <a:t>gardens</a:t>
            </a:r>
            <a:r>
              <a:rPr lang="nl-BE" dirty="0"/>
              <a:t> </a:t>
            </a:r>
            <a:r>
              <a:rPr lang="nl-BE" dirty="0" err="1"/>
              <a:t>the</a:t>
            </a:r>
            <a:r>
              <a:rPr lang="nl-BE" dirty="0"/>
              <a:t> most important?</a:t>
            </a:r>
          </a:p>
        </p:txBody>
      </p:sp>
      <p:pic>
        <p:nvPicPr>
          <p:cNvPr id="16" name="Graphic 15" descr="Deciduous tree with solid fill">
            <a:extLst>
              <a:ext uri="{FF2B5EF4-FFF2-40B4-BE49-F238E27FC236}">
                <a16:creationId xmlns:a16="http://schemas.microsoft.com/office/drawing/2014/main" id="{5B47CE32-57D5-1CD3-B003-2CF40F6BF6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41637" y="2672778"/>
            <a:ext cx="588972" cy="588972"/>
          </a:xfrm>
          <a:prstGeom prst="rect">
            <a:avLst/>
          </a:prstGeom>
        </p:spPr>
      </p:pic>
      <p:pic>
        <p:nvPicPr>
          <p:cNvPr id="17" name="Graphic 16" descr="Deciduous tree with solid fill">
            <a:extLst>
              <a:ext uri="{FF2B5EF4-FFF2-40B4-BE49-F238E27FC236}">
                <a16:creationId xmlns:a16="http://schemas.microsoft.com/office/drawing/2014/main" id="{F9C75735-8587-197F-407D-B24CDB5C3A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134126" y="3994697"/>
            <a:ext cx="588972" cy="588972"/>
          </a:xfrm>
          <a:prstGeom prst="rect">
            <a:avLst/>
          </a:prstGeom>
        </p:spPr>
      </p:pic>
      <p:pic>
        <p:nvPicPr>
          <p:cNvPr id="18" name="Graphic 17" descr="Deciduous tree with solid fill">
            <a:extLst>
              <a:ext uri="{FF2B5EF4-FFF2-40B4-BE49-F238E27FC236}">
                <a16:creationId xmlns:a16="http://schemas.microsoft.com/office/drawing/2014/main" id="{06896583-8E16-6FB9-D499-BA4D891198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19443" y="4371609"/>
            <a:ext cx="286321" cy="286321"/>
          </a:xfrm>
          <a:prstGeom prst="rect">
            <a:avLst/>
          </a:prstGeom>
        </p:spPr>
      </p:pic>
      <p:pic>
        <p:nvPicPr>
          <p:cNvPr id="19" name="Graphic 18" descr="Deciduous tree with solid fill">
            <a:extLst>
              <a:ext uri="{FF2B5EF4-FFF2-40B4-BE49-F238E27FC236}">
                <a16:creationId xmlns:a16="http://schemas.microsoft.com/office/drawing/2014/main" id="{CD65DB49-237A-B6A9-D457-EA8954BB78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786707" y="3564813"/>
            <a:ext cx="363787" cy="363787"/>
          </a:xfrm>
          <a:prstGeom prst="rect">
            <a:avLst/>
          </a:prstGeom>
        </p:spPr>
      </p:pic>
      <p:pic>
        <p:nvPicPr>
          <p:cNvPr id="20" name="Graphic 19" descr="Deciduous tree with solid fill">
            <a:extLst>
              <a:ext uri="{FF2B5EF4-FFF2-40B4-BE49-F238E27FC236}">
                <a16:creationId xmlns:a16="http://schemas.microsoft.com/office/drawing/2014/main" id="{0DAB9F8D-F0CF-E8A8-ADCF-C9FC415645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002381" y="3588087"/>
            <a:ext cx="457200" cy="457200"/>
          </a:xfrm>
          <a:prstGeom prst="rect">
            <a:avLst/>
          </a:prstGeom>
        </p:spPr>
      </p:pic>
      <p:pic>
        <p:nvPicPr>
          <p:cNvPr id="21" name="Graphic 20" descr="Deciduous tree with solid fill">
            <a:extLst>
              <a:ext uri="{FF2B5EF4-FFF2-40B4-BE49-F238E27FC236}">
                <a16:creationId xmlns:a16="http://schemas.microsoft.com/office/drawing/2014/main" id="{5A52FF6E-56DF-8905-6F49-F783755438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584437" y="3831983"/>
            <a:ext cx="457200" cy="457200"/>
          </a:xfrm>
          <a:prstGeom prst="rect">
            <a:avLst/>
          </a:prstGeom>
        </p:spPr>
      </p:pic>
      <p:pic>
        <p:nvPicPr>
          <p:cNvPr id="22" name="Graphic 21" descr="Deciduous tree with solid fill">
            <a:extLst>
              <a:ext uri="{FF2B5EF4-FFF2-40B4-BE49-F238E27FC236}">
                <a16:creationId xmlns:a16="http://schemas.microsoft.com/office/drawing/2014/main" id="{2E6CC77F-DE3D-24A4-F793-3269BFD870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33600" y="3374280"/>
            <a:ext cx="457200" cy="457200"/>
          </a:xfrm>
          <a:prstGeom prst="rect">
            <a:avLst/>
          </a:prstGeom>
        </p:spPr>
      </p:pic>
      <p:pic>
        <p:nvPicPr>
          <p:cNvPr id="23" name="Graphic 22" descr="Deciduous tree with solid fill">
            <a:extLst>
              <a:ext uri="{FF2B5EF4-FFF2-40B4-BE49-F238E27FC236}">
                <a16:creationId xmlns:a16="http://schemas.microsoft.com/office/drawing/2014/main" id="{AB06293C-AFAB-8ADE-F9D3-BEC3F2C68A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538641" y="2570836"/>
            <a:ext cx="588972" cy="588972"/>
          </a:xfrm>
          <a:prstGeom prst="rect">
            <a:avLst/>
          </a:prstGeom>
        </p:spPr>
      </p:pic>
      <p:pic>
        <p:nvPicPr>
          <p:cNvPr id="24" name="Graphic 23" descr="Deciduous tree with solid fill">
            <a:extLst>
              <a:ext uri="{FF2B5EF4-FFF2-40B4-BE49-F238E27FC236}">
                <a16:creationId xmlns:a16="http://schemas.microsoft.com/office/drawing/2014/main" id="{E01923F3-1D30-70A5-8C77-4855E80896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29891" y="4340307"/>
            <a:ext cx="348923" cy="348923"/>
          </a:xfrm>
          <a:prstGeom prst="rect">
            <a:avLst/>
          </a:prstGeom>
        </p:spPr>
      </p:pic>
      <p:pic>
        <p:nvPicPr>
          <p:cNvPr id="25" name="Graphic 24" descr="Deciduous tree with solid fill">
            <a:extLst>
              <a:ext uri="{FF2B5EF4-FFF2-40B4-BE49-F238E27FC236}">
                <a16:creationId xmlns:a16="http://schemas.microsoft.com/office/drawing/2014/main" id="{5F78571B-1D5B-15EF-6874-6E4052CD90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781767" y="2623790"/>
            <a:ext cx="457200" cy="457200"/>
          </a:xfrm>
          <a:prstGeom prst="rect">
            <a:avLst/>
          </a:prstGeom>
        </p:spPr>
      </p:pic>
      <p:pic>
        <p:nvPicPr>
          <p:cNvPr id="28" name="Graphic 27" descr="Deciduous tree with solid fill">
            <a:extLst>
              <a:ext uri="{FF2B5EF4-FFF2-40B4-BE49-F238E27FC236}">
                <a16:creationId xmlns:a16="http://schemas.microsoft.com/office/drawing/2014/main" id="{B05265A4-1A6E-E1B0-FF46-5F5694510F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918094" y="4398583"/>
            <a:ext cx="286321" cy="286321"/>
          </a:xfrm>
          <a:prstGeom prst="rect">
            <a:avLst/>
          </a:prstGeom>
        </p:spPr>
      </p:pic>
      <p:pic>
        <p:nvPicPr>
          <p:cNvPr id="29" name="Graphic 28" descr="Deciduous tree with solid fill">
            <a:extLst>
              <a:ext uri="{FF2B5EF4-FFF2-40B4-BE49-F238E27FC236}">
                <a16:creationId xmlns:a16="http://schemas.microsoft.com/office/drawing/2014/main" id="{ECB03D6F-FDAF-6BCD-DC01-967D4BDC83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693163" y="2967264"/>
            <a:ext cx="457200" cy="457200"/>
          </a:xfrm>
          <a:prstGeom prst="rect">
            <a:avLst/>
          </a:prstGeom>
        </p:spPr>
      </p:pic>
      <p:pic>
        <p:nvPicPr>
          <p:cNvPr id="30" name="Graphic 29" descr="Deciduous tree with solid fill">
            <a:extLst>
              <a:ext uri="{FF2B5EF4-FFF2-40B4-BE49-F238E27FC236}">
                <a16:creationId xmlns:a16="http://schemas.microsoft.com/office/drawing/2014/main" id="{2DFDC80E-575F-952C-995F-9FE2EEC665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93138" y="3336213"/>
            <a:ext cx="363787" cy="363787"/>
          </a:xfrm>
          <a:prstGeom prst="rect">
            <a:avLst/>
          </a:prstGeom>
        </p:spPr>
      </p:pic>
      <p:pic>
        <p:nvPicPr>
          <p:cNvPr id="31" name="Graphic 30" descr="Deciduous tree with solid fill">
            <a:extLst>
              <a:ext uri="{FF2B5EF4-FFF2-40B4-BE49-F238E27FC236}">
                <a16:creationId xmlns:a16="http://schemas.microsoft.com/office/drawing/2014/main" id="{545018D7-B212-F404-41B6-1A19BE8D7D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422920" y="1878433"/>
            <a:ext cx="363787" cy="363787"/>
          </a:xfrm>
          <a:prstGeom prst="rect">
            <a:avLst/>
          </a:prstGeom>
        </p:spPr>
      </p:pic>
      <p:pic>
        <p:nvPicPr>
          <p:cNvPr id="32" name="Graphic 31" descr="Deciduous tree with solid fill">
            <a:extLst>
              <a:ext uri="{FF2B5EF4-FFF2-40B4-BE49-F238E27FC236}">
                <a16:creationId xmlns:a16="http://schemas.microsoft.com/office/drawing/2014/main" id="{54F73076-9CA4-E277-A9A7-625B6459D0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78910" y="4873245"/>
            <a:ext cx="363787" cy="363787"/>
          </a:xfrm>
          <a:prstGeom prst="rect">
            <a:avLst/>
          </a:prstGeom>
        </p:spPr>
      </p:pic>
      <p:pic>
        <p:nvPicPr>
          <p:cNvPr id="33" name="Graphic 32" descr="Deciduous tree with solid fill">
            <a:extLst>
              <a:ext uri="{FF2B5EF4-FFF2-40B4-BE49-F238E27FC236}">
                <a16:creationId xmlns:a16="http://schemas.microsoft.com/office/drawing/2014/main" id="{A1E8A361-149C-F88B-2FD5-E10C46068D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06835" y="3051464"/>
            <a:ext cx="588972" cy="588972"/>
          </a:xfrm>
          <a:prstGeom prst="rect">
            <a:avLst/>
          </a:prstGeom>
        </p:spPr>
      </p:pic>
      <p:pic>
        <p:nvPicPr>
          <p:cNvPr id="34" name="Graphic 33" descr="Deciduous tree with solid fill">
            <a:extLst>
              <a:ext uri="{FF2B5EF4-FFF2-40B4-BE49-F238E27FC236}">
                <a16:creationId xmlns:a16="http://schemas.microsoft.com/office/drawing/2014/main" id="{DC84A908-7C1C-0909-E349-6787C8CE1B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61376" y="3159808"/>
            <a:ext cx="588972" cy="588972"/>
          </a:xfrm>
          <a:prstGeom prst="rect">
            <a:avLst/>
          </a:prstGeom>
        </p:spPr>
      </p:pic>
      <p:pic>
        <p:nvPicPr>
          <p:cNvPr id="35" name="Graphic 34" descr="Deciduous tree with solid fill">
            <a:extLst>
              <a:ext uri="{FF2B5EF4-FFF2-40B4-BE49-F238E27FC236}">
                <a16:creationId xmlns:a16="http://schemas.microsoft.com/office/drawing/2014/main" id="{7E42F320-3E46-0826-FD21-D12D06C36D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78602" y="4810330"/>
            <a:ext cx="286321" cy="286321"/>
          </a:xfrm>
          <a:prstGeom prst="rect">
            <a:avLst/>
          </a:prstGeom>
        </p:spPr>
      </p:pic>
      <p:pic>
        <p:nvPicPr>
          <p:cNvPr id="36" name="Graphic 35" descr="Deciduous tree with solid fill">
            <a:extLst>
              <a:ext uri="{FF2B5EF4-FFF2-40B4-BE49-F238E27FC236}">
                <a16:creationId xmlns:a16="http://schemas.microsoft.com/office/drawing/2014/main" id="{43F2A3F6-C123-E1D4-D80C-9D4B388F95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018672" y="3602880"/>
            <a:ext cx="457200" cy="457200"/>
          </a:xfrm>
          <a:prstGeom prst="rect">
            <a:avLst/>
          </a:prstGeom>
        </p:spPr>
      </p:pic>
      <p:pic>
        <p:nvPicPr>
          <p:cNvPr id="37" name="Graphic 36" descr="Deciduous tree with solid fill">
            <a:extLst>
              <a:ext uri="{FF2B5EF4-FFF2-40B4-BE49-F238E27FC236}">
                <a16:creationId xmlns:a16="http://schemas.microsoft.com/office/drawing/2014/main" id="{0E5BDC6B-DB37-67EC-13D4-90C6B6AF42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838844" y="4141939"/>
            <a:ext cx="588972" cy="588972"/>
          </a:xfrm>
          <a:prstGeom prst="rect">
            <a:avLst/>
          </a:prstGeom>
        </p:spPr>
      </p:pic>
      <p:pic>
        <p:nvPicPr>
          <p:cNvPr id="38" name="Graphic 37" descr="Deciduous tree with solid fill">
            <a:extLst>
              <a:ext uri="{FF2B5EF4-FFF2-40B4-BE49-F238E27FC236}">
                <a16:creationId xmlns:a16="http://schemas.microsoft.com/office/drawing/2014/main" id="{50660A65-57AA-A17E-9D4D-C5EDEB0EA4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596183" y="2728334"/>
            <a:ext cx="588972" cy="588972"/>
          </a:xfrm>
          <a:prstGeom prst="rect">
            <a:avLst/>
          </a:prstGeom>
        </p:spPr>
      </p:pic>
      <p:pic>
        <p:nvPicPr>
          <p:cNvPr id="39" name="Graphic 38" descr="Deciduous tree with solid fill">
            <a:extLst>
              <a:ext uri="{FF2B5EF4-FFF2-40B4-BE49-F238E27FC236}">
                <a16:creationId xmlns:a16="http://schemas.microsoft.com/office/drawing/2014/main" id="{2753F5DC-B1AA-BABA-C6DD-1FC200D031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398677" y="2157036"/>
            <a:ext cx="588972" cy="588972"/>
          </a:xfrm>
          <a:prstGeom prst="rect">
            <a:avLst/>
          </a:prstGeom>
        </p:spPr>
      </p:pic>
      <p:pic>
        <p:nvPicPr>
          <p:cNvPr id="40" name="Graphic 39" descr="Deciduous tree with solid fill">
            <a:extLst>
              <a:ext uri="{FF2B5EF4-FFF2-40B4-BE49-F238E27FC236}">
                <a16:creationId xmlns:a16="http://schemas.microsoft.com/office/drawing/2014/main" id="{1FF867AF-2D20-60EF-C316-1B8ADF7454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383927" y="2765143"/>
            <a:ext cx="286321" cy="286321"/>
          </a:xfrm>
          <a:prstGeom prst="rect">
            <a:avLst/>
          </a:prstGeom>
        </p:spPr>
      </p:pic>
      <p:pic>
        <p:nvPicPr>
          <p:cNvPr id="41" name="Graphic 40" descr="Deciduous tree with solid fill">
            <a:extLst>
              <a:ext uri="{FF2B5EF4-FFF2-40B4-BE49-F238E27FC236}">
                <a16:creationId xmlns:a16="http://schemas.microsoft.com/office/drawing/2014/main" id="{7D7A6A92-DCF6-C7F6-89EB-604B7E3D6B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862011" y="4313143"/>
            <a:ext cx="457200" cy="457200"/>
          </a:xfrm>
          <a:prstGeom prst="rect">
            <a:avLst/>
          </a:prstGeom>
        </p:spPr>
      </p:pic>
      <p:sp>
        <p:nvSpPr>
          <p:cNvPr id="42" name="Title 4">
            <a:extLst>
              <a:ext uri="{FF2B5EF4-FFF2-40B4-BE49-F238E27FC236}">
                <a16:creationId xmlns:a16="http://schemas.microsoft.com/office/drawing/2014/main" id="{4C25C1CC-4AFD-52EE-5EE5-183944B59A23}"/>
              </a:ext>
            </a:extLst>
          </p:cNvPr>
          <p:cNvSpPr txBox="1">
            <a:spLocks/>
          </p:cNvSpPr>
          <p:nvPr/>
        </p:nvSpPr>
        <p:spPr>
          <a:xfrm>
            <a:off x="547217" y="200074"/>
            <a:ext cx="11041200" cy="115200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 baseline="0">
                <a:solidFill>
                  <a:schemeClr val="tx2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r>
              <a:rPr lang="nl-BE" dirty="0" err="1">
                <a:solidFill>
                  <a:srgbClr val="009900"/>
                </a:solidFill>
              </a:rPr>
              <a:t>Where</a:t>
            </a:r>
            <a:r>
              <a:rPr lang="nl-BE" dirty="0">
                <a:solidFill>
                  <a:srgbClr val="009900"/>
                </a:solidFill>
              </a:rPr>
              <a:t> </a:t>
            </a:r>
            <a:r>
              <a:rPr lang="nl-BE" dirty="0" err="1">
                <a:solidFill>
                  <a:srgbClr val="009900"/>
                </a:solidFill>
              </a:rPr>
              <a:t>can</a:t>
            </a:r>
            <a:r>
              <a:rPr lang="nl-BE" dirty="0">
                <a:solidFill>
                  <a:srgbClr val="009900"/>
                </a:solidFill>
              </a:rPr>
              <a:t> we </a:t>
            </a:r>
            <a:r>
              <a:rPr lang="nl-BE" dirty="0" err="1">
                <a:solidFill>
                  <a:srgbClr val="009900"/>
                </a:solidFill>
              </a:rPr>
              <a:t>unlock</a:t>
            </a:r>
            <a:r>
              <a:rPr lang="nl-BE" dirty="0">
                <a:solidFill>
                  <a:srgbClr val="009900"/>
                </a:solidFill>
              </a:rPr>
              <a:t> </a:t>
            </a:r>
            <a:r>
              <a:rPr lang="nl-BE" dirty="0" err="1">
                <a:solidFill>
                  <a:srgbClr val="009900"/>
                </a:solidFill>
              </a:rPr>
              <a:t>the</a:t>
            </a:r>
            <a:r>
              <a:rPr lang="nl-BE" dirty="0">
                <a:solidFill>
                  <a:srgbClr val="009900"/>
                </a:solidFill>
              </a:rPr>
              <a:t> full garden </a:t>
            </a:r>
            <a:r>
              <a:rPr lang="nl-BE" dirty="0" err="1">
                <a:solidFill>
                  <a:srgbClr val="009900"/>
                </a:solidFill>
              </a:rPr>
              <a:t>potential</a:t>
            </a:r>
            <a:r>
              <a:rPr lang="nl-BE" dirty="0">
                <a:solidFill>
                  <a:srgbClr val="009900"/>
                </a:solidFill>
              </a:rPr>
              <a:t>?</a:t>
            </a:r>
          </a:p>
        </p:txBody>
      </p:sp>
      <p:sp>
        <p:nvSpPr>
          <p:cNvPr id="43" name="Title 1">
            <a:extLst>
              <a:ext uri="{FF2B5EF4-FFF2-40B4-BE49-F238E27FC236}">
                <a16:creationId xmlns:a16="http://schemas.microsoft.com/office/drawing/2014/main" id="{7FDD0E1F-4761-37B4-4F2D-03E2B71D1339}"/>
              </a:ext>
            </a:extLst>
          </p:cNvPr>
          <p:cNvSpPr txBox="1">
            <a:spLocks/>
          </p:cNvSpPr>
          <p:nvPr/>
        </p:nvSpPr>
        <p:spPr>
          <a:xfrm>
            <a:off x="-458826" y="6223378"/>
            <a:ext cx="6051516" cy="617839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6000" kern="1200" baseline="0">
                <a:solidFill>
                  <a:schemeClr val="bg1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r>
              <a:rPr lang="nl-BE" sz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kelly.wittemans@kuleuven.be</a:t>
            </a:r>
          </a:p>
        </p:txBody>
      </p:sp>
      <p:sp>
        <p:nvSpPr>
          <p:cNvPr id="44" name="Footer Placeholder 2">
            <a:extLst>
              <a:ext uri="{FF2B5EF4-FFF2-40B4-BE49-F238E27FC236}">
                <a16:creationId xmlns:a16="http://schemas.microsoft.com/office/drawing/2014/main" id="{8439B91B-DAEF-05C6-9C07-F90C6637EB9D}"/>
              </a:ext>
            </a:extLst>
          </p:cNvPr>
          <p:cNvSpPr txBox="1">
            <a:spLocks/>
          </p:cNvSpPr>
          <p:nvPr/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nl-NL"/>
            </a:defPPr>
            <a:lvl1pPr marL="0" algn="r" defTabSz="914400" rtl="0" eaLnBrk="1" latinLnBrk="0" hangingPunct="1">
              <a:defRPr sz="1000" kern="1200" baseline="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</a:pPr>
            <a:r>
              <a:rPr lang="en-US" sz="1200">
                <a:solidFill>
                  <a:srgbClr val="FFFFFF"/>
                </a:solidFill>
                <a:latin typeface="+mn-lt"/>
              </a:rPr>
              <a:t>Division Forest, Nature and Landscape</a:t>
            </a:r>
            <a:endParaRPr lang="en-US" sz="120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45" name="Picture 4">
            <a:extLst>
              <a:ext uri="{FF2B5EF4-FFF2-40B4-BE49-F238E27FC236}">
                <a16:creationId xmlns:a16="http://schemas.microsoft.com/office/drawing/2014/main" id="{E09E88FA-3588-6716-413C-7228A23AE5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6" b="30369"/>
          <a:stretch/>
        </p:blipFill>
        <p:spPr bwMode="auto">
          <a:xfrm>
            <a:off x="3048" y="6219825"/>
            <a:ext cx="651715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3" descr="A qr code with a few black squares&#10;&#10;Description automatically generated">
            <a:extLst>
              <a:ext uri="{FF2B5EF4-FFF2-40B4-BE49-F238E27FC236}">
                <a16:creationId xmlns:a16="http://schemas.microsoft.com/office/drawing/2014/main" id="{D1664C6C-4C94-1ABA-064C-D3F041B6E4C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9285" y="6231929"/>
            <a:ext cx="608335" cy="608335"/>
          </a:xfrm>
          <a:prstGeom prst="rect">
            <a:avLst/>
          </a:prstGeom>
        </p:spPr>
      </p:pic>
      <p:sp>
        <p:nvSpPr>
          <p:cNvPr id="47" name="Slide Number Placeholder 3">
            <a:extLst>
              <a:ext uri="{FF2B5EF4-FFF2-40B4-BE49-F238E27FC236}">
                <a16:creationId xmlns:a16="http://schemas.microsoft.com/office/drawing/2014/main" id="{B95CFDC1-DF90-5FC8-3595-E811788B60C9}"/>
              </a:ext>
            </a:extLst>
          </p:cNvPr>
          <p:cNvSpPr txBox="1">
            <a:spLocks/>
          </p:cNvSpPr>
          <p:nvPr/>
        </p:nvSpPr>
        <p:spPr>
          <a:xfrm>
            <a:off x="8090919" y="63785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000" kern="1200" baseline="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Aft>
                <a:spcPts val="600"/>
              </a:spcAft>
            </a:pPr>
            <a:fld id="{0A297500-7527-634B-90F4-69D0994C32B4}" type="slidenum">
              <a:rPr lang="en-US" sz="1200" smtClean="0">
                <a:solidFill>
                  <a:srgbClr val="FFFFFF"/>
                </a:solidFill>
                <a:latin typeface="+mn-lt"/>
              </a:rPr>
              <a:pPr algn="r">
                <a:spcAft>
                  <a:spcPts val="600"/>
                </a:spcAft>
              </a:pPr>
              <a:t>7</a:t>
            </a:fld>
            <a:endParaRPr lang="en-US" sz="120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48" name="Graphic 47" descr="Deciduous tree with solid fill">
            <a:extLst>
              <a:ext uri="{FF2B5EF4-FFF2-40B4-BE49-F238E27FC236}">
                <a16:creationId xmlns:a16="http://schemas.microsoft.com/office/drawing/2014/main" id="{26DB3CD4-8190-C482-0FDA-BC11EB6B0E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339068" y="3564813"/>
            <a:ext cx="588972" cy="588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362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500"/>
                            </p:stCondLst>
                            <p:childTnLst>
                              <p:par>
                                <p:cTn id="5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000"/>
                            </p:stCondLst>
                            <p:childTnLst>
                              <p:par>
                                <p:cTn id="6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500"/>
                            </p:stCondLst>
                            <p:childTnLst>
                              <p:par>
                                <p:cTn id="6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fontAlgn="base"/>
            <a:r>
              <a:rPr lang="en-GB" sz="4000" kern="1400" spc="-50" dirty="0">
                <a:latin typeface="Arial Black" panose="020B0A04020102020204" pitchFamily="34" charset="0"/>
              </a:rPr>
              <a:t>The Role of Gardens: </a:t>
            </a:r>
            <a:br>
              <a:rPr lang="en-GB" sz="4000" b="1" kern="1400" spc="-50" dirty="0">
                <a:latin typeface="+mj-lt"/>
              </a:rPr>
            </a:br>
            <a:r>
              <a:rPr lang="en-GB" sz="4000" kern="1400" spc="-50" dirty="0">
                <a:latin typeface="+mj-lt"/>
              </a:rPr>
              <a:t>LiDAR-based Assessment of Urban Tree Benefits </a:t>
            </a:r>
            <a:br>
              <a:rPr lang="en-GB" sz="4000" kern="1400" spc="-50" dirty="0">
                <a:latin typeface="+mj-lt"/>
              </a:rPr>
            </a:br>
            <a:r>
              <a:rPr lang="en-GB" sz="4000" kern="1400" spc="-50" dirty="0">
                <a:latin typeface="+mj-lt"/>
              </a:rPr>
              <a:t>from a </a:t>
            </a:r>
            <a:r>
              <a:rPr lang="en-GB" sz="4000" kern="1400" spc="-50" dirty="0" err="1">
                <a:latin typeface="+mj-lt"/>
              </a:rPr>
              <a:t>OneHealth</a:t>
            </a:r>
            <a:r>
              <a:rPr lang="en-GB" sz="4000" kern="1400" spc="-50" dirty="0">
                <a:latin typeface="+mj-lt"/>
              </a:rPr>
              <a:t> perspective</a:t>
            </a:r>
            <a:endParaRPr lang="nl-NL" dirty="0">
              <a:latin typeface="+mj-lt"/>
            </a:endParaRPr>
          </a:p>
        </p:txBody>
      </p:sp>
      <p:sp>
        <p:nvSpPr>
          <p:cNvPr id="9" name="Ondertitel 8"/>
          <p:cNvSpPr>
            <a:spLocks noGrp="1"/>
          </p:cNvSpPr>
          <p:nvPr>
            <p:ph type="subTitle" idx="1"/>
          </p:nvPr>
        </p:nvSpPr>
        <p:spPr>
          <a:xfrm>
            <a:off x="575999" y="5378287"/>
            <a:ext cx="5433025" cy="744702"/>
          </a:xfrm>
        </p:spPr>
        <p:txBody>
          <a:bodyPr>
            <a:normAutofit lnSpcReduction="10000"/>
          </a:bodyPr>
          <a:lstStyle/>
          <a:p>
            <a:pPr>
              <a:lnSpc>
                <a:spcPct val="70000"/>
              </a:lnSpc>
            </a:pPr>
            <a:r>
              <a:rPr lang="nl-NL" sz="1700" b="1" dirty="0">
                <a:latin typeface="Arial Black" panose="020B0A04020102020204" pitchFamily="34" charset="0"/>
              </a:rPr>
              <a:t>EGU 2024 – 19th of April</a:t>
            </a:r>
          </a:p>
          <a:p>
            <a:pPr>
              <a:lnSpc>
                <a:spcPct val="110000"/>
              </a:lnSpc>
            </a:pPr>
            <a:r>
              <a:rPr lang="nl-NL" sz="1400" b="1" dirty="0"/>
              <a:t>Kelly Wittemans, </a:t>
            </a:r>
            <a:r>
              <a:rPr lang="nl-NL" sz="1400" dirty="0"/>
              <a:t>Janne Teerlinck, Valerie Dewaelheyns, </a:t>
            </a:r>
            <a:br>
              <a:rPr lang="nl-NL" sz="1400" dirty="0"/>
            </a:br>
            <a:r>
              <a:rPr lang="nl-NL" sz="1400" dirty="0"/>
              <a:t>Stien Heremans, Ben Somers</a:t>
            </a:r>
          </a:p>
        </p:txBody>
      </p:sp>
      <p:pic>
        <p:nvPicPr>
          <p:cNvPr id="3" name="Picture 6" descr="A picture containing indoor&#10;&#10;Description automatically generated">
            <a:extLst>
              <a:ext uri="{FF2B5EF4-FFF2-40B4-BE49-F238E27FC236}">
                <a16:creationId xmlns:a16="http://schemas.microsoft.com/office/drawing/2014/main" id="{1719B105-8972-7E96-E568-B77986357C5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25084" r="25084"/>
          <a:stretch>
            <a:fillRect/>
          </a:stretch>
        </p:blipFill>
        <p:spPr>
          <a:xfrm>
            <a:off x="7248525" y="1654175"/>
            <a:ext cx="4368800" cy="4468813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42A0DCCD-A42F-A9F9-606A-40923B9CFE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525" y="5104798"/>
            <a:ext cx="727347" cy="1018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qr code with a few black squares&#10;&#10;Description automatically generated">
            <a:extLst>
              <a:ext uri="{FF2B5EF4-FFF2-40B4-BE49-F238E27FC236}">
                <a16:creationId xmlns:a16="http://schemas.microsoft.com/office/drawing/2014/main" id="{10078E99-4C11-02F2-01AC-91A94211D8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2977" y="5143897"/>
            <a:ext cx="979091" cy="979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7252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AD135A1-734B-7A53-DE87-65B221CAFA8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10046" r="4074"/>
          <a:stretch/>
        </p:blipFill>
        <p:spPr>
          <a:xfrm>
            <a:off x="1" y="0"/>
            <a:ext cx="12188952" cy="6219825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82C895-1191-3C66-C944-4A9B96007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Aft>
                <a:spcPts val="600"/>
              </a:spcAft>
            </a:pPr>
            <a:r>
              <a:rPr lang="en-US" sz="12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Division Forest, Nature and Landscape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1DC36F-4EE8-665F-78E5-A0EC6CAE40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90919" y="6378575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0A297500-7527-634B-90F4-69D0994C32B4}" type="slidenum">
              <a:rPr lang="en-US" sz="1200">
                <a:solidFill>
                  <a:srgbClr val="FFFFFF"/>
                </a:solidFill>
                <a:latin typeface="+mn-lt"/>
              </a:rPr>
              <a:pPr algn="r">
                <a:spcAft>
                  <a:spcPts val="600"/>
                </a:spcAft>
              </a:pPr>
              <a:t>9</a:t>
            </a:fld>
            <a:endParaRPr lang="en-US" sz="120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7" name="Flowchart: Connector 6">
            <a:extLst>
              <a:ext uri="{FF2B5EF4-FFF2-40B4-BE49-F238E27FC236}">
                <a16:creationId xmlns:a16="http://schemas.microsoft.com/office/drawing/2014/main" id="{FBCEA3A6-C95C-66DF-86FB-DE445B78E168}"/>
              </a:ext>
            </a:extLst>
          </p:cNvPr>
          <p:cNvSpPr/>
          <p:nvPr/>
        </p:nvSpPr>
        <p:spPr>
          <a:xfrm>
            <a:off x="2343912" y="1755783"/>
            <a:ext cx="1728000" cy="1728000"/>
          </a:xfrm>
          <a:prstGeom prst="flowChartConnector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8890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Flowchart: Connector 7">
            <a:extLst>
              <a:ext uri="{FF2B5EF4-FFF2-40B4-BE49-F238E27FC236}">
                <a16:creationId xmlns:a16="http://schemas.microsoft.com/office/drawing/2014/main" id="{6B8180FF-31E1-F17E-E09A-32602C617A72}"/>
              </a:ext>
            </a:extLst>
          </p:cNvPr>
          <p:cNvSpPr/>
          <p:nvPr/>
        </p:nvSpPr>
        <p:spPr>
          <a:xfrm>
            <a:off x="826011" y="4228917"/>
            <a:ext cx="1728000" cy="1728000"/>
          </a:xfrm>
          <a:prstGeom prst="flowChartConnector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8890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2" name="Flowchart: Connector 11">
            <a:extLst>
              <a:ext uri="{FF2B5EF4-FFF2-40B4-BE49-F238E27FC236}">
                <a16:creationId xmlns:a16="http://schemas.microsoft.com/office/drawing/2014/main" id="{98A65C39-946E-F305-3183-29F35992CFF0}"/>
              </a:ext>
            </a:extLst>
          </p:cNvPr>
          <p:cNvSpPr/>
          <p:nvPr/>
        </p:nvSpPr>
        <p:spPr>
          <a:xfrm>
            <a:off x="5039874" y="3851974"/>
            <a:ext cx="1728000" cy="1728000"/>
          </a:xfrm>
          <a:prstGeom prst="flowChartConnector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8890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3" name="Flowchart: Connector 12">
            <a:extLst>
              <a:ext uri="{FF2B5EF4-FFF2-40B4-BE49-F238E27FC236}">
                <a16:creationId xmlns:a16="http://schemas.microsoft.com/office/drawing/2014/main" id="{F5D201E9-37A9-B5C9-82E0-78ACEE621C54}"/>
              </a:ext>
            </a:extLst>
          </p:cNvPr>
          <p:cNvSpPr/>
          <p:nvPr/>
        </p:nvSpPr>
        <p:spPr>
          <a:xfrm>
            <a:off x="8615175" y="2976098"/>
            <a:ext cx="1728000" cy="1728000"/>
          </a:xfrm>
          <a:prstGeom prst="flowChartConnector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8890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14" name="Flowchart: Connector 13">
            <a:extLst>
              <a:ext uri="{FF2B5EF4-FFF2-40B4-BE49-F238E27FC236}">
                <a16:creationId xmlns:a16="http://schemas.microsoft.com/office/drawing/2014/main" id="{2D0D2D23-3861-5D5F-5C46-3C074334B3D6}"/>
              </a:ext>
            </a:extLst>
          </p:cNvPr>
          <p:cNvSpPr/>
          <p:nvPr/>
        </p:nvSpPr>
        <p:spPr>
          <a:xfrm>
            <a:off x="5957229" y="1185870"/>
            <a:ext cx="1728000" cy="1728000"/>
          </a:xfrm>
          <a:prstGeom prst="flowChartConnector">
            <a:avLst/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8890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30013CA-657E-93C3-DEEC-A6705316E2C6}"/>
              </a:ext>
            </a:extLst>
          </p:cNvPr>
          <p:cNvSpPr txBox="1"/>
          <p:nvPr/>
        </p:nvSpPr>
        <p:spPr>
          <a:xfrm>
            <a:off x="3048" y="334537"/>
            <a:ext cx="12190456" cy="584775"/>
          </a:xfrm>
          <a:prstGeom prst="rect">
            <a:avLst/>
          </a:prstGeom>
          <a:noFill/>
          <a:effectLst>
            <a:outerShdw blurRad="50800" dist="50800" dir="5400000" sx="200000" sy="200000" algn="ctr" rotWithShape="0">
              <a:srgbClr val="000000">
                <a:alpha val="43137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bg1"/>
                </a:solidFill>
                <a:effectLst>
                  <a:glow rad="63500">
                    <a:srgbClr val="000000">
                      <a:alpha val="40000"/>
                    </a:srgbClr>
                  </a:glow>
                  <a:outerShdw blurRad="38100" dist="38100" dir="2700000" algn="tl">
                    <a:srgbClr val="000000">
                      <a:alpha val="42745"/>
                    </a:srgbClr>
                  </a:outerShdw>
                </a:effectLst>
              </a:rPr>
              <a:t>Urbanisation</a:t>
            </a:r>
            <a:r>
              <a:rPr lang="nl-BE" sz="3200" b="1" dirty="0">
                <a:solidFill>
                  <a:schemeClr val="bg1"/>
                </a:solidFill>
                <a:effectLst>
                  <a:glow rad="63500">
                    <a:srgbClr val="000000">
                      <a:alpha val="40000"/>
                    </a:srgbClr>
                  </a:glow>
                  <a:outerShdw blurRad="38100" dist="38100" dir="2700000" algn="tl">
                    <a:srgbClr val="000000">
                      <a:alpha val="42745"/>
                    </a:srgbClr>
                  </a:outerShdw>
                </a:effectLst>
              </a:rPr>
              <a:t> </a:t>
            </a:r>
            <a:r>
              <a:rPr lang="nl-BE" sz="3200" b="1" dirty="0" err="1">
                <a:solidFill>
                  <a:schemeClr val="bg1"/>
                </a:solidFill>
                <a:effectLst>
                  <a:glow rad="63500">
                    <a:srgbClr val="000000">
                      <a:alpha val="40000"/>
                    </a:srgbClr>
                  </a:glow>
                  <a:outerShdw blurRad="38100" dist="38100" dir="2700000" algn="tl">
                    <a:srgbClr val="000000">
                      <a:alpha val="42745"/>
                    </a:srgbClr>
                  </a:outerShdw>
                </a:effectLst>
              </a:rPr>
              <a:t>challenges</a:t>
            </a:r>
            <a:r>
              <a:rPr lang="nl-BE" sz="3200" b="1" dirty="0">
                <a:solidFill>
                  <a:schemeClr val="bg1"/>
                </a:solidFill>
                <a:effectLst>
                  <a:glow rad="63500">
                    <a:srgbClr val="000000">
                      <a:alpha val="40000"/>
                    </a:srgbClr>
                  </a:glow>
                  <a:outerShdw blurRad="38100" dist="38100" dir="2700000" algn="tl">
                    <a:srgbClr val="000000">
                      <a:alpha val="42745"/>
                    </a:srgbClr>
                  </a:outerShdw>
                </a:effectLst>
              </a:rPr>
              <a:t> </a:t>
            </a:r>
            <a:r>
              <a:rPr lang="nl-BE" sz="3200" b="1" dirty="0" err="1">
                <a:solidFill>
                  <a:schemeClr val="bg1"/>
                </a:solidFill>
                <a:effectLst>
                  <a:glow rad="63500">
                    <a:srgbClr val="000000">
                      <a:alpha val="40000"/>
                    </a:srgbClr>
                  </a:glow>
                  <a:outerShdw blurRad="38100" dist="38100" dir="2700000" algn="tl">
                    <a:srgbClr val="000000">
                      <a:alpha val="42745"/>
                    </a:srgbClr>
                  </a:outerShdw>
                </a:effectLst>
              </a:rPr>
              <a:t>humans</a:t>
            </a:r>
            <a:r>
              <a:rPr lang="nl-BE" sz="3200" b="1" dirty="0">
                <a:solidFill>
                  <a:schemeClr val="bg1"/>
                </a:solidFill>
                <a:effectLst>
                  <a:glow rad="63500">
                    <a:srgbClr val="000000">
                      <a:alpha val="40000"/>
                    </a:srgbClr>
                  </a:glow>
                  <a:outerShdw blurRad="38100" dist="38100" dir="2700000" algn="tl">
                    <a:srgbClr val="000000">
                      <a:alpha val="42745"/>
                    </a:srgbClr>
                  </a:outerShdw>
                </a:effectLst>
              </a:rPr>
              <a:t>, </a:t>
            </a:r>
            <a:r>
              <a:rPr lang="nl-BE" sz="3200" b="1" dirty="0" err="1">
                <a:solidFill>
                  <a:schemeClr val="bg1"/>
                </a:solidFill>
                <a:effectLst>
                  <a:glow rad="63500">
                    <a:srgbClr val="000000">
                      <a:alpha val="40000"/>
                    </a:srgbClr>
                  </a:glow>
                  <a:outerShdw blurRad="38100" dist="38100" dir="2700000" algn="tl">
                    <a:srgbClr val="000000">
                      <a:alpha val="42745"/>
                    </a:srgbClr>
                  </a:outerShdw>
                </a:effectLst>
              </a:rPr>
              <a:t>animals</a:t>
            </a:r>
            <a:r>
              <a:rPr lang="nl-BE" sz="3200" b="1" dirty="0">
                <a:solidFill>
                  <a:schemeClr val="bg1"/>
                </a:solidFill>
                <a:effectLst>
                  <a:glow rad="63500">
                    <a:srgbClr val="000000">
                      <a:alpha val="40000"/>
                    </a:srgbClr>
                  </a:glow>
                  <a:outerShdw blurRad="38100" dist="38100" dir="2700000" algn="tl">
                    <a:srgbClr val="000000">
                      <a:alpha val="42745"/>
                    </a:srgbClr>
                  </a:outerShdw>
                </a:effectLst>
              </a:rPr>
              <a:t> </a:t>
            </a:r>
            <a:r>
              <a:rPr lang="nl-BE" sz="3200" b="1" dirty="0" err="1">
                <a:solidFill>
                  <a:schemeClr val="bg1"/>
                </a:solidFill>
                <a:effectLst>
                  <a:glow rad="63500">
                    <a:srgbClr val="000000">
                      <a:alpha val="40000"/>
                    </a:srgbClr>
                  </a:glow>
                  <a:outerShdw blurRad="38100" dist="38100" dir="2700000" algn="tl">
                    <a:srgbClr val="000000">
                      <a:alpha val="42745"/>
                    </a:srgbClr>
                  </a:outerShdw>
                </a:effectLst>
              </a:rPr>
              <a:t>and</a:t>
            </a:r>
            <a:r>
              <a:rPr lang="nl-BE" sz="3200" b="1" dirty="0">
                <a:solidFill>
                  <a:schemeClr val="bg1"/>
                </a:solidFill>
                <a:effectLst>
                  <a:glow rad="63500">
                    <a:srgbClr val="000000">
                      <a:alpha val="40000"/>
                    </a:srgbClr>
                  </a:glow>
                  <a:outerShdw blurRad="38100" dist="38100" dir="2700000" algn="tl">
                    <a:srgbClr val="000000">
                      <a:alpha val="42745"/>
                    </a:srgbClr>
                  </a:outerShdw>
                </a:effectLst>
              </a:rPr>
              <a:t> </a:t>
            </a:r>
            <a:r>
              <a:rPr lang="nl-BE" sz="3200" b="1" dirty="0" err="1">
                <a:solidFill>
                  <a:schemeClr val="bg1"/>
                </a:solidFill>
                <a:effectLst>
                  <a:glow rad="63500">
                    <a:srgbClr val="000000">
                      <a:alpha val="40000"/>
                    </a:srgbClr>
                  </a:glow>
                  <a:outerShdw blurRad="38100" dist="38100" dir="2700000" algn="tl">
                    <a:srgbClr val="000000">
                      <a:alpha val="42745"/>
                    </a:srgbClr>
                  </a:outerShdw>
                </a:effectLst>
              </a:rPr>
              <a:t>ecosystems</a:t>
            </a:r>
            <a:endParaRPr lang="nl-BE" sz="3200" b="1" dirty="0">
              <a:solidFill>
                <a:schemeClr val="bg1"/>
              </a:solidFill>
              <a:effectLst>
                <a:glow rad="63500">
                  <a:srgbClr val="000000">
                    <a:alpha val="40000"/>
                  </a:srgbClr>
                </a:glow>
                <a:outerShdw blurRad="38100" dist="38100" dir="2700000" algn="tl">
                  <a:srgbClr val="000000">
                    <a:alpha val="42745"/>
                  </a:srgbClr>
                </a:outerShdw>
              </a:effectLst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2607E73-588C-6E24-F486-69CCA16A819B}"/>
              </a:ext>
            </a:extLst>
          </p:cNvPr>
          <p:cNvSpPr txBox="1"/>
          <p:nvPr/>
        </p:nvSpPr>
        <p:spPr>
          <a:xfrm>
            <a:off x="9894764" y="5988993"/>
            <a:ext cx="22987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© KU Leuven Pinterest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8FE9AC3-805F-8EF7-B8BA-9EF8CC5DB333}"/>
              </a:ext>
            </a:extLst>
          </p:cNvPr>
          <p:cNvSpPr/>
          <p:nvPr/>
        </p:nvSpPr>
        <p:spPr>
          <a:xfrm>
            <a:off x="2190611" y="1846580"/>
            <a:ext cx="1953763" cy="164831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/>
            </a:prstTxWarp>
            <a:spAutoFit/>
          </a:bodyPr>
          <a:lstStyle/>
          <a:p>
            <a:pPr algn="ctr"/>
            <a:r>
              <a:rPr kumimoji="0" lang="nl-NL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© </a:t>
            </a:r>
            <a:r>
              <a:rPr kumimoji="0" lang="nl-NL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hsb</a:t>
            </a:r>
            <a:endParaRPr kumimoji="0" lang="nl-NL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178C7EA-880C-F913-D9A0-CC5B24417214}"/>
              </a:ext>
            </a:extLst>
          </p:cNvPr>
          <p:cNvSpPr/>
          <p:nvPr/>
        </p:nvSpPr>
        <p:spPr>
          <a:xfrm rot="3858541">
            <a:off x="631980" y="3924564"/>
            <a:ext cx="2032793" cy="2037307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>
                <a:gd name="adj" fmla="val 339983"/>
              </a:avLst>
            </a:prstTxWarp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© </a:t>
            </a:r>
            <a:r>
              <a:rPr kumimoji="0" lang="nl-NL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Vertommen</a:t>
            </a:r>
            <a:endParaRPr kumimoji="0" lang="nl-NL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AE68471-ED78-A4A5-2FEB-E2DFE30B4DD1}"/>
              </a:ext>
            </a:extLst>
          </p:cNvPr>
          <p:cNvSpPr/>
          <p:nvPr/>
        </p:nvSpPr>
        <p:spPr>
          <a:xfrm rot="3847987">
            <a:off x="4736405" y="3291591"/>
            <a:ext cx="2285344" cy="230777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/>
            </a:prstTxWarp>
            <a:spAutoFit/>
          </a:bodyPr>
          <a:lstStyle/>
          <a:p>
            <a:pPr algn="r">
              <a:defRPr/>
            </a:pPr>
            <a:r>
              <a:rPr kumimoji="0" lang="nl-NL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© </a:t>
            </a:r>
            <a:r>
              <a:rPr lang="nl-BE" sz="800" b="0" i="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Joris van Gennip</a:t>
            </a:r>
            <a:endParaRPr kumimoji="0" lang="nl-NL" sz="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E8D47A1-5E5A-8B0A-2A24-C41D57334262}"/>
              </a:ext>
            </a:extLst>
          </p:cNvPr>
          <p:cNvSpPr/>
          <p:nvPr/>
        </p:nvSpPr>
        <p:spPr>
          <a:xfrm rot="4617221">
            <a:off x="5745125" y="996575"/>
            <a:ext cx="2012410" cy="186222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/>
            </a:prstTxWarp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© </a:t>
            </a:r>
            <a:r>
              <a:rPr lang="nl-BE" sz="800" b="0" i="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iStock</a:t>
            </a:r>
            <a:endParaRPr kumimoji="0" lang="nl-NL" sz="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FA4E00E-EA20-2C9C-D311-E1730D339E26}"/>
              </a:ext>
            </a:extLst>
          </p:cNvPr>
          <p:cNvSpPr/>
          <p:nvPr/>
        </p:nvSpPr>
        <p:spPr>
          <a:xfrm rot="5400000">
            <a:off x="8563853" y="2888862"/>
            <a:ext cx="1846091" cy="182371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>
                <a:gd name="adj" fmla="val 20838297"/>
              </a:avLst>
            </a:prstTxWarp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© </a:t>
            </a:r>
            <a:r>
              <a:rPr kumimoji="0" lang="nl-BE" sz="8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123RF</a:t>
            </a:r>
            <a:endParaRPr kumimoji="0" lang="nl-NL" sz="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295587E3-D4FD-E530-C247-E38D0FB996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6" b="30369"/>
          <a:stretch/>
        </p:blipFill>
        <p:spPr bwMode="auto">
          <a:xfrm>
            <a:off x="3048" y="6219825"/>
            <a:ext cx="651715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A qr code with a few black squares&#10;&#10;Description automatically generated">
            <a:extLst>
              <a:ext uri="{FF2B5EF4-FFF2-40B4-BE49-F238E27FC236}">
                <a16:creationId xmlns:a16="http://schemas.microsoft.com/office/drawing/2014/main" id="{2681A1C6-F440-0539-0FAC-B92F95B08AE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69285" y="6231929"/>
            <a:ext cx="608335" cy="608335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47B1097B-CBF3-47C0-7DC1-478ABDC8E748}"/>
              </a:ext>
            </a:extLst>
          </p:cNvPr>
          <p:cNvSpPr txBox="1">
            <a:spLocks/>
          </p:cNvSpPr>
          <p:nvPr/>
        </p:nvSpPr>
        <p:spPr>
          <a:xfrm>
            <a:off x="-458826" y="6223378"/>
            <a:ext cx="6051516" cy="617839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6000" kern="1200" baseline="0">
                <a:solidFill>
                  <a:schemeClr val="bg1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r>
              <a:rPr lang="nl-BE" sz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kelly.wittemans@kuleuven.be</a:t>
            </a:r>
          </a:p>
        </p:txBody>
      </p:sp>
    </p:spTree>
    <p:extLst>
      <p:ext uri="{BB962C8B-B14F-4D97-AF65-F5344CB8AC3E}">
        <p14:creationId xmlns:p14="http://schemas.microsoft.com/office/powerpoint/2010/main" val="586369000"/>
      </p:ext>
    </p:extLst>
  </p:cSld>
  <p:clrMapOvr>
    <a:masterClrMapping/>
  </p:clrMapOvr>
</p:sld>
</file>

<file path=ppt/theme/theme1.xml><?xml version="1.0" encoding="utf-8"?>
<a:theme xmlns:a="http://schemas.openxmlformats.org/drawingml/2006/main" name="KU Leuven">
  <a:themeElements>
    <a:clrScheme name="Custom 14">
      <a:dk1>
        <a:srgbClr val="2F4D5D"/>
      </a:dk1>
      <a:lt1>
        <a:srgbClr val="FFFFFF"/>
      </a:lt1>
      <a:dk2>
        <a:srgbClr val="1D8DB0"/>
      </a:dk2>
      <a:lt2>
        <a:srgbClr val="DCE7F0"/>
      </a:lt2>
      <a:accent1>
        <a:srgbClr val="1D8DB0"/>
      </a:accent1>
      <a:accent2>
        <a:srgbClr val="2F4D5D"/>
      </a:accent2>
      <a:accent3>
        <a:srgbClr val="52BDEC"/>
      </a:accent3>
      <a:accent4>
        <a:srgbClr val="466E87"/>
      </a:accent4>
      <a:accent5>
        <a:srgbClr val="E7B037"/>
      </a:accent5>
      <a:accent6>
        <a:srgbClr val="D4D842"/>
      </a:accent6>
      <a:hlink>
        <a:srgbClr val="466E87"/>
      </a:hlink>
      <a:folHlink>
        <a:srgbClr val="1D8DB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U Leuven Sedes">
  <a:themeElements>
    <a:clrScheme name="Custom 14">
      <a:dk1>
        <a:srgbClr val="2F4D5D"/>
      </a:dk1>
      <a:lt1>
        <a:srgbClr val="FFFFFF"/>
      </a:lt1>
      <a:dk2>
        <a:srgbClr val="1D8DB0"/>
      </a:dk2>
      <a:lt2>
        <a:srgbClr val="DCE7F0"/>
      </a:lt2>
      <a:accent1>
        <a:srgbClr val="1D8DB0"/>
      </a:accent1>
      <a:accent2>
        <a:srgbClr val="2F4D5D"/>
      </a:accent2>
      <a:accent3>
        <a:srgbClr val="52BDEC"/>
      </a:accent3>
      <a:accent4>
        <a:srgbClr val="466E87"/>
      </a:accent4>
      <a:accent5>
        <a:srgbClr val="E7B037"/>
      </a:accent5>
      <a:accent6>
        <a:srgbClr val="D4D842"/>
      </a:accent6>
      <a:hlink>
        <a:srgbClr val="466E87"/>
      </a:hlink>
      <a:folHlink>
        <a:srgbClr val="1D8DB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KU Leuven" id="{BC384CAF-57B4-4083-BC3D-22218BF4A46A}" vid="{75672E21-F18C-4958-94B8-19E54344552B}"/>
    </a:ext>
  </a:extLst>
</a:theme>
</file>

<file path=ppt/theme/theme3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61DA0F3916E074EBD55F0BB14078294" ma:contentTypeVersion="18" ma:contentTypeDescription="Create a new document." ma:contentTypeScope="" ma:versionID="db563b49c970f2eef76eca4fe3d39cba">
  <xsd:schema xmlns:xsd="http://www.w3.org/2001/XMLSchema" xmlns:xs="http://www.w3.org/2001/XMLSchema" xmlns:p="http://schemas.microsoft.com/office/2006/metadata/properties" xmlns:ns3="3b7e306c-89b9-4506-ae2b-719c3661f9b6" xmlns:ns4="c13ace33-c334-411f-882f-0392191ebf05" targetNamespace="http://schemas.microsoft.com/office/2006/metadata/properties" ma:root="true" ma:fieldsID="6d7794a96d2ad2188ffccc3d6365ae7e" ns3:_="" ns4:_="">
    <xsd:import namespace="3b7e306c-89b9-4506-ae2b-719c3661f9b6"/>
    <xsd:import namespace="c13ace33-c334-411f-882f-0392191ebf05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LengthInSecond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_activity" minOccurs="0"/>
                <xsd:element ref="ns3:MediaServiceObjectDetectorVersions" minOccurs="0"/>
                <xsd:element ref="ns3:MediaServiceLocation" minOccurs="0"/>
                <xsd:element ref="ns3:MediaServiceSystemTag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b7e306c-89b9-4506-ae2b-719c3661f9b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4" nillable="true" ma:displayName="Length (seconds)" ma:internalName="MediaLengthInSeconds" ma:readOnly="true">
      <xsd:simpleType>
        <xsd:restriction base="dms:Unknown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_activity" ma:index="21" nillable="true" ma:displayName="_activity" ma:hidden="true" ma:internalName="_activity">
      <xsd:simpleType>
        <xsd:restriction base="dms:Note"/>
      </xsd:simpleType>
    </xsd:element>
    <xsd:element name="MediaServiceObjectDetectorVersions" ma:index="22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Location" ma:index="23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SystemTags" ma:index="24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13ace33-c334-411f-882f-0392191ebf05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3b7e306c-89b9-4506-ae2b-719c3661f9b6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279E525-5FFC-421C-8607-6877AF89F80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b7e306c-89b9-4506-ae2b-719c3661f9b6"/>
    <ds:schemaRef ds:uri="c13ace33-c334-411f-882f-0392191ebf0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D6D59BF-BFBA-4B15-8A8E-AA8C4EB8B174}">
  <ds:schemaRefs>
    <ds:schemaRef ds:uri="http://www.w3.org/XML/1998/namespace"/>
    <ds:schemaRef ds:uri="http://purl.org/dc/terms/"/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c13ace33-c334-411f-882f-0392191ebf05"/>
    <ds:schemaRef ds:uri="3b7e306c-89b9-4506-ae2b-719c3661f9b6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2892C19A-F18F-4064-A07C-513F3275640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KU Leuven</Template>
  <TotalTime>0</TotalTime>
  <Words>1748</Words>
  <Application>Microsoft Office PowerPoint</Application>
  <PresentationFormat>Widescreen</PresentationFormat>
  <Paragraphs>529</Paragraphs>
  <Slides>30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37" baseType="lpstr">
      <vt:lpstr>Aptos</vt:lpstr>
      <vt:lpstr>Arial</vt:lpstr>
      <vt:lpstr>Arial Black</vt:lpstr>
      <vt:lpstr>Calibri</vt:lpstr>
      <vt:lpstr>Wingdings</vt:lpstr>
      <vt:lpstr>KU Leuven</vt:lpstr>
      <vt:lpstr>KU Leuven Sedes</vt:lpstr>
      <vt:lpstr>The Role of Gardens:  LiDAR-based Assessment of Urban Tree Benefits  from a OneHealth perspective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Where are gardens the most important?</vt:lpstr>
      <vt:lpstr>The Role of Gardens:  LiDAR-based Assessment of Urban Tree Benefits  from a OneHealth perspective</vt:lpstr>
      <vt:lpstr>PowerPoint Presentation</vt:lpstr>
      <vt:lpstr>PowerPoint Presentation</vt:lpstr>
      <vt:lpstr>Healthy Trees, Healthy People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Workflow</vt:lpstr>
      <vt:lpstr>Workflow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Unlock the full potential of  the garden landscape</vt:lpstr>
      <vt:lpstr>Supplementary material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2017-09-13T11:47:32Z</dcterms:created>
  <dcterms:modified xsi:type="dcterms:W3CDTF">2024-04-18T08:15:51Z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0x010100161DA0F3916E074EBD55F0BB14078294</vt:lpwstr>
  </property>
</Properties>
</file>