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644" r:id="rId2"/>
    <p:sldId id="645" r:id="rId3"/>
    <p:sldId id="643" r:id="rId4"/>
    <p:sldId id="646" r:id="rId5"/>
    <p:sldId id="269" r:id="rId6"/>
    <p:sldId id="647" r:id="rId7"/>
    <p:sldId id="634" r:id="rId8"/>
    <p:sldId id="641" r:id="rId9"/>
    <p:sldId id="652" r:id="rId10"/>
    <p:sldId id="653" r:id="rId11"/>
    <p:sldId id="65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3BC46-4A6A-4A15-BC9A-1DAB03C93F44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48782-71A3-4542-BC53-07BAAB6DA47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09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694FC-A92D-47F3-8DDA-95008557340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29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694FC-A92D-47F3-8DDA-95008557340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559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694FC-A92D-47F3-8DDA-95008557340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540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694FC-A92D-47F3-8DDA-95008557340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035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694FC-A92D-47F3-8DDA-95008557340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714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583F32-5CE7-4899-9FFC-523AB75CA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38B94D3-1D1B-4851-B19F-2FAB89DC5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1D9E2B-6923-409C-95F8-D714F2CB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600-A111-4522-9FC1-92E755D53D4F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60F948-F57E-434D-8B8D-95418DC7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8CBB7B-70AA-409B-8FFE-5BE8013AA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D87F-1038-4436-BD19-1F909FAB167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70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A0244C-34C4-41FE-AE12-CE52E02D0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460D9DE-204E-4272-9FA8-D674EE15F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D99A99-538E-4E5C-918D-D28C07DD9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600-A111-4522-9FC1-92E755D53D4F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075BE5-A8DF-48B9-A867-455AF10AA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7069F2-0890-4D23-8A2A-61FD8E997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D87F-1038-4436-BD19-1F909FAB167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282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F621CC6-33CC-44A6-BD65-FFF7BE7C87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6D86929-48BD-4768-A986-D3F7E503DD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9524E1-6D54-4631-BE1B-8AE0FAB1E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600-A111-4522-9FC1-92E755D53D4F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C6E7A8-240B-4773-A6D0-44871B741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7948E3-C579-431F-B947-6F78AFA6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D87F-1038-4436-BD19-1F909FAB167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37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568D3F-9CF1-41B9-99B6-D15D3018B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70E018-FFDC-4BD6-AEFF-E513B6BD5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466A27-914F-4951-8097-AFE91F409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600-A111-4522-9FC1-92E755D53D4F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CE4897-9F5D-468E-AF23-B84CA14F9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6DF16A-F86A-4A16-9BCC-4FFA72005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D87F-1038-4436-BD19-1F909FAB167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252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2BC24B-5EBE-4672-AB69-E3A66151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6246D1-5B77-45D9-A12C-CF6D18A32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AF2303-1F99-4234-9D0C-B8B591043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600-A111-4522-9FC1-92E755D53D4F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30F488-739C-4D96-BC2F-CC637A695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87D3CA-1DE4-48CF-9A15-6E652A7ED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D87F-1038-4436-BD19-1F909FAB167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535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E3515-E178-4ACF-BE4E-7B46AEF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AA50C8-8073-4034-A42C-8118D4B62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41BCEC9-59EA-4028-B2F6-8B7535A7E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692130C-A7A5-4557-BE07-63CE2FAB9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600-A111-4522-9FC1-92E755D53D4F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F8AC6A-23B6-496B-A6EB-C69D46059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94C108-BA77-4857-BEF3-00A921082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D87F-1038-4436-BD19-1F909FAB167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906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7D0A5B-8B66-449F-A8B0-1EB497057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EE0013-2005-45A0-8947-DE5EDCD65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4BBFF41-7A4B-42C4-B196-9A225280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7F05ED-9EB4-4A2D-9F0E-43CBD94A7B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ED92B99-B80C-43D9-822C-01258A44A9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0FE351D-0216-4E79-AE39-B1DCFB28D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600-A111-4522-9FC1-92E755D53D4F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B27D89B-D141-40EE-BEF9-F8C879C0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0B916A0-9118-4F36-A526-F678B50A1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D87F-1038-4436-BD19-1F909FAB167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787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9134B4-1C01-4FC7-A91A-BC1441408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2273BB-9A2D-415B-9A78-A1914E7F4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600-A111-4522-9FC1-92E755D53D4F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4B32372-495E-4B2F-B377-95749DEC5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E467A4B-7F3E-445A-A7A9-DA689A2D4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D87F-1038-4436-BD19-1F909FAB167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771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7DE3921-4C69-43AA-912A-8E8F7888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600-A111-4522-9FC1-92E755D53D4F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EDF0B65-3FF8-4751-BC27-303870A3A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B4C685-761C-4BEF-A723-5E371A94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D87F-1038-4436-BD19-1F909FAB167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279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460F27-743E-4927-88F1-D2FFC375D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B1F6C3-6225-4968-8565-795192A9E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AE863D8-1CC0-46AD-844E-129B78147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9EBE632-21C0-4631-9EC9-06F1185B1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600-A111-4522-9FC1-92E755D53D4F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F1D3771-4E71-433E-ABA2-327C06BC1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F692E0-368F-4B87-A406-7148A8A57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D87F-1038-4436-BD19-1F909FAB167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508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5FEE8-F585-468E-9A6C-F4D5E00FA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B64B623-5164-4209-B6F0-9EF23E9DDC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A9415C6-34AD-4FE6-A5ED-5A21B3D48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D632EDE-3AF2-48B0-9BF6-2C63B257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600-A111-4522-9FC1-92E755D53D4F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7424FF-02C1-40A3-BBF9-74C2C8D92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0D8C74-3C1B-4EA6-96F6-D2B9DD7D7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D87F-1038-4436-BD19-1F909FAB167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418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F6EB805-CA97-4ACE-AF28-940F39DBC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03AC58-7B3A-4641-BADE-7C7F3F0DB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C33989-3707-43AF-8425-5E5D1C4760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47600-A111-4522-9FC1-92E755D53D4F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477407-2898-4761-893A-2C3D937AB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8C7577-781D-416B-B241-DD931E541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8D87F-1038-4436-BD19-1F909FAB167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6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C3DF807F-C846-4D44-8B93-47D1FFF6B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966" y="1381992"/>
            <a:ext cx="2512869" cy="130952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801DDBC-8A4F-475D-8ACD-7F3DCBC0CC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13" y="132299"/>
            <a:ext cx="12145287" cy="1427862"/>
          </a:xfrm>
          <a:noFill/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  <a:t>Investigating dispersion of air pollution in the stable Arctic boundary layer </a:t>
            </a:r>
            <a:endParaRPr lang="en-GB" sz="72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1737472-01D5-49D3-8183-768F4D3F28FD}"/>
              </a:ext>
            </a:extLst>
          </p:cNvPr>
          <p:cNvSpPr txBox="1"/>
          <p:nvPr/>
        </p:nvSpPr>
        <p:spPr>
          <a:xfrm>
            <a:off x="9986846" y="5544327"/>
            <a:ext cx="2441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i="1" dirty="0">
                <a:solidFill>
                  <a:schemeClr val="bg1"/>
                </a:solidFill>
              </a:rPr>
              <a:t>Photo </a:t>
            </a:r>
            <a:r>
              <a:rPr lang="fr-FR" sz="1050" b="1" i="1" dirty="0" err="1">
                <a:solidFill>
                  <a:schemeClr val="bg1"/>
                </a:solidFill>
              </a:rPr>
              <a:t>credit</a:t>
            </a:r>
            <a:r>
              <a:rPr lang="fr-FR" sz="1050" b="1" i="1" dirty="0">
                <a:solidFill>
                  <a:schemeClr val="bg1"/>
                </a:solidFill>
              </a:rPr>
              <a:t>: </a:t>
            </a:r>
            <a:r>
              <a:rPr lang="en-US" sz="1050" b="1" i="1" dirty="0">
                <a:solidFill>
                  <a:schemeClr val="bg1"/>
                </a:solidFill>
              </a:rPr>
              <a:t>Brice </a:t>
            </a:r>
            <a:r>
              <a:rPr lang="en-US" sz="1050" b="1" i="1" dirty="0" err="1">
                <a:solidFill>
                  <a:schemeClr val="bg1"/>
                </a:solidFill>
              </a:rPr>
              <a:t>Temime</a:t>
            </a:r>
            <a:r>
              <a:rPr lang="en-US" sz="1050" b="1" i="1" dirty="0">
                <a:solidFill>
                  <a:schemeClr val="bg1"/>
                </a:solidFill>
              </a:rPr>
              <a:t>-Roussel</a:t>
            </a:r>
            <a:endParaRPr lang="en-GB" sz="1050" b="1" i="1" dirty="0">
              <a:solidFill>
                <a:schemeClr val="bg1"/>
              </a:solidFill>
            </a:endParaRPr>
          </a:p>
        </p:txBody>
      </p:sp>
      <p:pic>
        <p:nvPicPr>
          <p:cNvPr id="8" name="Google Shape;97;p1" descr="Text, logo&#10;&#10;Description automatically generated">
            <a:extLst>
              <a:ext uri="{FF2B5EF4-FFF2-40B4-BE49-F238E27FC236}">
                <a16:creationId xmlns:a16="http://schemas.microsoft.com/office/drawing/2014/main" id="{68D1E4A2-D7BA-481A-862B-D61C6E37E0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05548" y="1449528"/>
            <a:ext cx="2185935" cy="1432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5B09BE2-E194-4718-A2E4-8CCA848B9C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932"/>
          <a:stretch/>
        </p:blipFill>
        <p:spPr>
          <a:xfrm>
            <a:off x="-2" y="5267070"/>
            <a:ext cx="12192000" cy="164036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F5AE3DB-AC56-4786-AA77-80A8E46D643A}"/>
              </a:ext>
            </a:extLst>
          </p:cNvPr>
          <p:cNvSpPr/>
          <p:nvPr/>
        </p:nvSpPr>
        <p:spPr>
          <a:xfrm>
            <a:off x="7105086" y="3014969"/>
            <a:ext cx="46450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400" b="1" dirty="0">
              <a:latin typeface="NimbusRomNo9L-Regu"/>
            </a:endParaRPr>
          </a:p>
          <a:p>
            <a:pPr algn="r"/>
            <a:r>
              <a:rPr lang="en-US" sz="1600" b="1" dirty="0">
                <a:latin typeface="NimbusRomNo9L-Regu"/>
              </a:rPr>
              <a:t>Data: </a:t>
            </a:r>
            <a:r>
              <a:rPr lang="fr-FR" sz="1400" u="sng" dirty="0">
                <a:latin typeface="NimbusRomNo9L-Regu"/>
              </a:rPr>
              <a:t>Met, CTC </a:t>
            </a:r>
            <a:r>
              <a:rPr lang="fr-FR" sz="1400" dirty="0">
                <a:latin typeface="NimbusRomNo9L-Regu"/>
              </a:rPr>
              <a:t>- </a:t>
            </a:r>
            <a:r>
              <a:rPr lang="fr-FR" sz="1400" dirty="0" err="1">
                <a:latin typeface="NimbusRomNo9L-Regu"/>
              </a:rPr>
              <a:t>Meeta</a:t>
            </a:r>
            <a:r>
              <a:rPr lang="fr-FR" sz="1400" dirty="0">
                <a:latin typeface="NimbusRomNo9L-Regu"/>
              </a:rPr>
              <a:t> </a:t>
            </a:r>
            <a:r>
              <a:rPr lang="fr-FR" sz="1400" dirty="0" err="1">
                <a:latin typeface="NimbusRomNo9L-Regu"/>
              </a:rPr>
              <a:t>Cesla-Maloney</a:t>
            </a:r>
            <a:r>
              <a:rPr lang="fr-FR" sz="1400" dirty="0">
                <a:latin typeface="NimbusRomNo9L-Regu"/>
              </a:rPr>
              <a:t>/Bill Simpson (UAF); </a:t>
            </a:r>
          </a:p>
          <a:p>
            <a:pPr algn="r"/>
            <a:r>
              <a:rPr lang="fr-FR" sz="1400" u="sng" dirty="0">
                <a:latin typeface="NimbusRomNo9L-Regu"/>
              </a:rPr>
              <a:t>Met Station &amp; Helikite </a:t>
            </a:r>
            <a:r>
              <a:rPr lang="fr-FR" sz="1400" u="sng" dirty="0" err="1">
                <a:latin typeface="NimbusRomNo9L-Regu"/>
              </a:rPr>
              <a:t>Measurements</a:t>
            </a:r>
            <a:r>
              <a:rPr lang="fr-FR" sz="1400" u="sng" dirty="0">
                <a:latin typeface="NimbusRomNo9L-Regu"/>
              </a:rPr>
              <a:t> at UAF </a:t>
            </a:r>
            <a:r>
              <a:rPr lang="fr-FR" sz="1400" u="sng" dirty="0" err="1">
                <a:latin typeface="NimbusRomNo9L-Regu"/>
              </a:rPr>
              <a:t>Farm</a:t>
            </a:r>
            <a:r>
              <a:rPr lang="fr-FR" sz="1400" u="sng" dirty="0">
                <a:latin typeface="NimbusRomNo9L-Regu"/>
              </a:rPr>
              <a:t>:</a:t>
            </a:r>
            <a:r>
              <a:rPr lang="fr-FR" sz="1400" dirty="0">
                <a:latin typeface="NimbusRomNo9L-Regu"/>
              </a:rPr>
              <a:t> Roman </a:t>
            </a:r>
            <a:r>
              <a:rPr lang="fr-FR" sz="1400" dirty="0" err="1">
                <a:latin typeface="NimbusRomNo9L-Regu"/>
              </a:rPr>
              <a:t>Pohorsky</a:t>
            </a:r>
            <a:r>
              <a:rPr lang="fr-FR" sz="1400" dirty="0">
                <a:latin typeface="NimbusRomNo9L-Regu"/>
              </a:rPr>
              <a:t>, Andrea </a:t>
            </a:r>
            <a:r>
              <a:rPr lang="fr-FR" sz="1400" dirty="0" err="1">
                <a:latin typeface="NimbusRomNo9L-Regu"/>
              </a:rPr>
              <a:t>Baccarini</a:t>
            </a:r>
            <a:r>
              <a:rPr lang="fr-FR" sz="1400" dirty="0">
                <a:latin typeface="NimbusRomNo9L-Regu"/>
              </a:rPr>
              <a:t>, Julia </a:t>
            </a:r>
            <a:r>
              <a:rPr lang="fr-FR" sz="1400" dirty="0" err="1">
                <a:latin typeface="NimbusRomNo9L-Regu"/>
              </a:rPr>
              <a:t>Schmale</a:t>
            </a:r>
            <a:r>
              <a:rPr lang="fr-FR" sz="1400" dirty="0">
                <a:latin typeface="NimbusRomNo9L-Regu"/>
              </a:rPr>
              <a:t> (EPFL); </a:t>
            </a:r>
          </a:p>
          <a:p>
            <a:pPr algn="r"/>
            <a:r>
              <a:rPr lang="fr-FR" sz="1400" u="sng" dirty="0" err="1">
                <a:latin typeface="NimbusRomNo9L-Regu"/>
              </a:rPr>
              <a:t>Micromegas</a:t>
            </a:r>
            <a:r>
              <a:rPr lang="fr-FR" sz="1400" u="sng" dirty="0">
                <a:latin typeface="NimbusRomNo9L-Regu"/>
              </a:rPr>
              <a:t> Vertical Profiles, </a:t>
            </a:r>
            <a:r>
              <a:rPr lang="fr-FR" sz="1400" u="sng" dirty="0" err="1">
                <a:latin typeface="NimbusRomNo9L-Regu"/>
              </a:rPr>
              <a:t>Farm</a:t>
            </a:r>
            <a:r>
              <a:rPr lang="fr-FR" sz="1400" u="sng" dirty="0">
                <a:latin typeface="NimbusRomNo9L-Regu"/>
              </a:rPr>
              <a:t>: </a:t>
            </a:r>
            <a:r>
              <a:rPr lang="en-GB" sz="1400" dirty="0" err="1">
                <a:latin typeface="NimbusRomNo9L-Regu"/>
              </a:rPr>
              <a:t>B.Barret</a:t>
            </a:r>
            <a:r>
              <a:rPr lang="en-GB" sz="1400" dirty="0">
                <a:latin typeface="NimbusRomNo9L-Regu"/>
              </a:rPr>
              <a:t> (LAERO)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A27A0F-2AC8-4E3A-AC91-36EA1DE5C756}"/>
              </a:ext>
            </a:extLst>
          </p:cNvPr>
          <p:cNvSpPr/>
          <p:nvPr/>
        </p:nvSpPr>
        <p:spPr>
          <a:xfrm>
            <a:off x="5987401" y="5220873"/>
            <a:ext cx="6282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imbusRomNo9L-Regu"/>
              </a:rPr>
              <a:t>EGU </a:t>
            </a:r>
            <a:r>
              <a:rPr lang="en-US" altLang="en-US" b="1" dirty="0">
                <a:solidFill>
                  <a:schemeClr val="bg1"/>
                </a:solidFill>
                <a:latin typeface="NimbusRomNo9L-Regu"/>
              </a:rPr>
              <a:t>Session: AS3.21 – Air Pollution Modelling</a:t>
            </a:r>
            <a:r>
              <a:rPr lang="en-US" b="1" dirty="0">
                <a:solidFill>
                  <a:schemeClr val="bg1"/>
                </a:solidFill>
                <a:latin typeface="NimbusRomNo9L-Regu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NimbusRomNo9L-Regu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bg1"/>
                </a:solidFill>
                <a:latin typeface="NimbusRomNo9L-Regu"/>
              </a:rPr>
              <a:t>17 April 2024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F65CE5-0D0C-4BC4-B88A-B7A61B41D6A8}"/>
              </a:ext>
            </a:extLst>
          </p:cNvPr>
          <p:cNvSpPr/>
          <p:nvPr/>
        </p:nvSpPr>
        <p:spPr>
          <a:xfrm>
            <a:off x="-31231" y="5221439"/>
            <a:ext cx="3472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NimbusRomNo9L-Regu"/>
              </a:rPr>
              <a:t>Email</a:t>
            </a:r>
            <a:r>
              <a:rPr lang="en-GB" b="1" dirty="0">
                <a:solidFill>
                  <a:schemeClr val="bg1"/>
                </a:solidFill>
                <a:latin typeface="NimbusRomNo9L-Regu"/>
              </a:rPr>
              <a:t>: natalie.brett@latmos.ipsl.fr</a:t>
            </a:r>
            <a:endParaRPr lang="en-GB" sz="1600" b="1" dirty="0">
              <a:solidFill>
                <a:schemeClr val="bg1"/>
              </a:solidFill>
              <a:latin typeface="NimbusRomNo9L-Regu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54D326C-C9AC-4238-8999-CB296956EBB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6751"/>
            <a:ext cx="793750" cy="111124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F3F253-B582-4E03-8666-4807CDEDD0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" y="5746751"/>
            <a:ext cx="1113594" cy="1113594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7B249A72-A396-4AB9-A31B-61FA3D4B1202}"/>
              </a:ext>
            </a:extLst>
          </p:cNvPr>
          <p:cNvSpPr txBox="1"/>
          <p:nvPr/>
        </p:nvSpPr>
        <p:spPr>
          <a:xfrm>
            <a:off x="9982200" y="6516320"/>
            <a:ext cx="2441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i="1" dirty="0">
                <a:solidFill>
                  <a:schemeClr val="bg1"/>
                </a:solidFill>
                <a:latin typeface="NimbusRomNo9L-Regu"/>
              </a:rPr>
              <a:t>Photo </a:t>
            </a:r>
            <a:r>
              <a:rPr lang="fr-FR" sz="1100" b="1" i="1" dirty="0" err="1">
                <a:solidFill>
                  <a:schemeClr val="bg1"/>
                </a:solidFill>
                <a:latin typeface="NimbusRomNo9L-Regu"/>
              </a:rPr>
              <a:t>credit</a:t>
            </a:r>
            <a:r>
              <a:rPr lang="fr-FR" sz="1100" b="1" i="1" dirty="0">
                <a:solidFill>
                  <a:schemeClr val="bg1"/>
                </a:solidFill>
                <a:latin typeface="NimbusRomNo9L-Regu"/>
              </a:rPr>
              <a:t>: </a:t>
            </a:r>
            <a:r>
              <a:rPr lang="en-US" sz="1100" b="1" i="1" dirty="0">
                <a:solidFill>
                  <a:schemeClr val="bg1"/>
                </a:solidFill>
                <a:latin typeface="NimbusRomNo9L-Regu"/>
              </a:rPr>
              <a:t>Brice </a:t>
            </a:r>
            <a:r>
              <a:rPr lang="en-US" sz="1100" b="1" i="1" dirty="0" err="1">
                <a:solidFill>
                  <a:schemeClr val="bg1"/>
                </a:solidFill>
                <a:latin typeface="NimbusRomNo9L-Regu"/>
              </a:rPr>
              <a:t>Temime</a:t>
            </a:r>
            <a:r>
              <a:rPr lang="en-US" sz="1100" b="1" i="1" dirty="0">
                <a:solidFill>
                  <a:schemeClr val="bg1"/>
                </a:solidFill>
                <a:latin typeface="NimbusRomNo9L-Regu"/>
              </a:rPr>
              <a:t>-Roussel</a:t>
            </a:r>
            <a:endParaRPr lang="en-GB" sz="1100" b="1" i="1" dirty="0">
              <a:solidFill>
                <a:schemeClr val="bg1"/>
              </a:solidFill>
              <a:latin typeface="NimbusRomNo9L-Regu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09980B-A778-49F4-B3BB-3BD569C39020}"/>
              </a:ext>
            </a:extLst>
          </p:cNvPr>
          <p:cNvSpPr/>
          <p:nvPr/>
        </p:nvSpPr>
        <p:spPr>
          <a:xfrm>
            <a:off x="639083" y="912740"/>
            <a:ext cx="108203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4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CBCC2A-12DD-484D-AA8D-69F24EDB1AAC}"/>
              </a:ext>
            </a:extLst>
          </p:cNvPr>
          <p:cNvSpPr/>
          <p:nvPr/>
        </p:nvSpPr>
        <p:spPr>
          <a:xfrm>
            <a:off x="91912" y="1645983"/>
            <a:ext cx="12087672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b="1" dirty="0">
                <a:latin typeface="NimbusRomNo9L-Regu"/>
              </a:rPr>
              <a:t>Natalie Brett</a:t>
            </a:r>
            <a:r>
              <a:rPr lang="en-GB" b="1" baseline="30000" dirty="0">
                <a:latin typeface="NimbusRomNo9L-Regu"/>
              </a:rPr>
              <a:t>1,2</a:t>
            </a:r>
            <a:r>
              <a:rPr lang="en-GB" b="1" dirty="0">
                <a:latin typeface="NimbusRomNo9L-Regu"/>
              </a:rPr>
              <a:t>, K. S. Law</a:t>
            </a:r>
            <a:r>
              <a:rPr lang="en-GB" b="1" baseline="30000" dirty="0">
                <a:latin typeface="NimbusRomNo9L-Regu"/>
              </a:rPr>
              <a:t>1</a:t>
            </a:r>
            <a:r>
              <a:rPr lang="en-GB" b="1" dirty="0">
                <a:latin typeface="NimbusRomNo9L-Regu"/>
              </a:rPr>
              <a:t>, S. R. Arnold</a:t>
            </a:r>
            <a:r>
              <a:rPr lang="en-GB" b="1" baseline="30000" dirty="0">
                <a:latin typeface="NimbusRomNo9L-Regu"/>
              </a:rPr>
              <a:t>2  </a:t>
            </a:r>
            <a:r>
              <a:rPr lang="en-GB" b="1" dirty="0">
                <a:latin typeface="NimbusRomNo9L-Regu"/>
              </a:rPr>
              <a:t>and ALPACA/EPA </a:t>
            </a:r>
          </a:p>
          <a:p>
            <a:r>
              <a:rPr lang="en-GB" sz="1200" i="1" dirty="0">
                <a:latin typeface="NimbusRomNo9L-Regu"/>
              </a:rPr>
              <a:t>1. </a:t>
            </a:r>
            <a:r>
              <a:rPr lang="fr-FR" sz="1200" i="1" dirty="0">
                <a:latin typeface="NimbusRomNo9L-Regu"/>
              </a:rPr>
              <a:t>Sorbonne Université, UVSQ, CNRS, LATMOS, Paris, France;</a:t>
            </a:r>
          </a:p>
          <a:p>
            <a:r>
              <a:rPr lang="en-GB" sz="1200" i="1" dirty="0">
                <a:latin typeface="NimbusRomNo9L-Regu"/>
              </a:rPr>
              <a:t>2. Institute for Climate and Atmospheric Science, School of Earth &amp; Environment, University of Leeds, UK</a:t>
            </a:r>
            <a:endParaRPr lang="en-US" sz="1200" b="1" dirty="0">
              <a:latin typeface="NimbusRomNo9L-Regu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EA2B2F-CC99-4E27-B2C1-A27314DB62B6}"/>
              </a:ext>
            </a:extLst>
          </p:cNvPr>
          <p:cNvSpPr/>
          <p:nvPr/>
        </p:nvSpPr>
        <p:spPr>
          <a:xfrm>
            <a:off x="91912" y="4571774"/>
            <a:ext cx="11995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latin typeface="NimbusRomNo9L-Regu"/>
              </a:rPr>
              <a:t>ALPACA/EPA: </a:t>
            </a:r>
            <a:r>
              <a:rPr lang="en-GB" sz="1200" dirty="0">
                <a:latin typeface="NimbusRomNo9L-Regu"/>
              </a:rPr>
              <a:t>J. Fochesatto</a:t>
            </a:r>
            <a:r>
              <a:rPr lang="en-GB" sz="1200" baseline="30000" dirty="0">
                <a:latin typeface="NimbusRomNo9L-Regu"/>
              </a:rPr>
              <a:t>3</a:t>
            </a:r>
            <a:r>
              <a:rPr lang="en-GB" sz="1200" dirty="0">
                <a:latin typeface="NimbusRomNo9L-Regu"/>
              </a:rPr>
              <a:t>, J.C. Raut</a:t>
            </a:r>
            <a:r>
              <a:rPr lang="en-GB" sz="1200" baseline="30000" dirty="0">
                <a:latin typeface="NimbusRomNo9L-Regu"/>
              </a:rPr>
              <a:t>1</a:t>
            </a:r>
            <a:r>
              <a:rPr lang="en-GB" sz="1200" dirty="0">
                <a:latin typeface="NimbusRomNo9L-Regu"/>
              </a:rPr>
              <a:t>, T. Onishi</a:t>
            </a:r>
            <a:r>
              <a:rPr lang="en-GB" sz="1200" baseline="30000" dirty="0">
                <a:latin typeface="NimbusRomNo9L-Regu"/>
              </a:rPr>
              <a:t>1</a:t>
            </a:r>
            <a:r>
              <a:rPr lang="en-GB" sz="1200" dirty="0">
                <a:latin typeface="NimbusRomNo9L-Regu"/>
              </a:rPr>
              <a:t>, R. Gilliam</a:t>
            </a:r>
            <a:r>
              <a:rPr lang="en-GB" sz="1200" baseline="30000" dirty="0">
                <a:latin typeface="NimbusRomNo9L-Regu"/>
              </a:rPr>
              <a:t>4</a:t>
            </a:r>
            <a:r>
              <a:rPr lang="en-GB" sz="1200" dirty="0">
                <a:latin typeface="NimbusRomNo9L-Regu"/>
              </a:rPr>
              <a:t>, K. Fahey</a:t>
            </a:r>
            <a:r>
              <a:rPr lang="en-GB" sz="1200" baseline="30000" dirty="0">
                <a:latin typeface="NimbusRomNo9L-Regu"/>
              </a:rPr>
              <a:t>4</a:t>
            </a:r>
            <a:r>
              <a:rPr lang="en-GB" sz="1200" dirty="0">
                <a:latin typeface="NimbusRomNo9L-Regu"/>
              </a:rPr>
              <a:t>, D. </a:t>
            </a:r>
            <a:r>
              <a:rPr lang="fr-FR" sz="1200" dirty="0">
                <a:latin typeface="NimbusRomNo9L-Regu"/>
              </a:rPr>
              <a:t>Huff</a:t>
            </a:r>
            <a:r>
              <a:rPr lang="fr-FR" sz="1200" baseline="30000" dirty="0">
                <a:latin typeface="NimbusRomNo9L-Regu"/>
              </a:rPr>
              <a:t>5</a:t>
            </a:r>
            <a:r>
              <a:rPr lang="fr-FR" sz="1200" dirty="0">
                <a:latin typeface="NimbusRomNo9L-Regu"/>
              </a:rPr>
              <a:t>, G. Pouliot</a:t>
            </a:r>
            <a:r>
              <a:rPr lang="fr-FR" sz="1200" baseline="30000" dirty="0">
                <a:latin typeface="NimbusRomNo9L-Regu"/>
              </a:rPr>
              <a:t>4</a:t>
            </a:r>
            <a:r>
              <a:rPr lang="fr-FR" sz="1200" dirty="0">
                <a:latin typeface="NimbusRomNo9L-Regu"/>
              </a:rPr>
              <a:t>, B. Barret</a:t>
            </a:r>
            <a:r>
              <a:rPr lang="fr-FR" sz="1200" baseline="30000" dirty="0">
                <a:latin typeface="NimbusRomNo9L-Regu"/>
              </a:rPr>
              <a:t>6</a:t>
            </a:r>
            <a:r>
              <a:rPr lang="fr-FR" sz="1200" dirty="0">
                <a:latin typeface="NimbusRomNo9L-Regu"/>
              </a:rPr>
              <a:t>, E. Dieudonne</a:t>
            </a:r>
            <a:r>
              <a:rPr lang="fr-FR" sz="1200" baseline="30000" dirty="0">
                <a:latin typeface="NimbusRomNo9L-Regu"/>
              </a:rPr>
              <a:t>7</a:t>
            </a:r>
            <a:r>
              <a:rPr lang="fr-FR" sz="1200" dirty="0">
                <a:latin typeface="NimbusRomNo9L-Regu"/>
              </a:rPr>
              <a:t>, R. Pohorsky</a:t>
            </a:r>
            <a:r>
              <a:rPr lang="fr-FR" sz="1200" baseline="30000" dirty="0">
                <a:latin typeface="NimbusRomNo9L-Regu"/>
              </a:rPr>
              <a:t>8</a:t>
            </a:r>
            <a:r>
              <a:rPr lang="fr-FR" sz="1200" dirty="0">
                <a:latin typeface="NimbusRomNo9L-Regu"/>
              </a:rPr>
              <a:t>, J. Schmale</a:t>
            </a:r>
            <a:r>
              <a:rPr lang="fr-FR" sz="1200" baseline="30000" dirty="0">
                <a:latin typeface="NimbusRomNo9L-Regu"/>
              </a:rPr>
              <a:t>8</a:t>
            </a:r>
            <a:r>
              <a:rPr lang="fr-FR" sz="1200" dirty="0">
                <a:latin typeface="NimbusRomNo9L-Regu"/>
              </a:rPr>
              <a:t>, A. Baccarini</a:t>
            </a:r>
            <a:r>
              <a:rPr lang="fr-FR" sz="1200" baseline="30000" dirty="0">
                <a:latin typeface="NimbusRomNo9L-Regu"/>
              </a:rPr>
              <a:t>8,9</a:t>
            </a:r>
            <a:r>
              <a:rPr lang="fr-FR" sz="1200" dirty="0">
                <a:latin typeface="NimbusRomNo9L-Regu"/>
              </a:rPr>
              <a:t>, S. Bekki</a:t>
            </a:r>
            <a:r>
              <a:rPr lang="fr-FR" sz="1200" baseline="30000" dirty="0">
                <a:latin typeface="NimbusRomNo9L-Regu"/>
              </a:rPr>
              <a:t>1</a:t>
            </a:r>
            <a:r>
              <a:rPr lang="fr-FR" sz="1200" dirty="0">
                <a:latin typeface="NimbusRomNo9L-Regu"/>
              </a:rPr>
              <a:t>, G. </a:t>
            </a:r>
            <a:r>
              <a:rPr lang="it-IT" sz="1200" dirty="0">
                <a:latin typeface="NimbusRomNo9L-Regu"/>
              </a:rPr>
              <a:t>Pappaccogli</a:t>
            </a:r>
            <a:r>
              <a:rPr lang="it-IT" sz="1200" baseline="30000" dirty="0">
                <a:latin typeface="NimbusRomNo9L-Regu"/>
              </a:rPr>
              <a:t>10</a:t>
            </a:r>
            <a:r>
              <a:rPr lang="it-IT" sz="1200" dirty="0">
                <a:latin typeface="NimbusRomNo9L-Regu"/>
              </a:rPr>
              <a:t>, F. Scoto</a:t>
            </a:r>
            <a:r>
              <a:rPr lang="it-IT" sz="1200" baseline="30000" dirty="0">
                <a:latin typeface="NimbusRomNo9L-Regu"/>
              </a:rPr>
              <a:t>10</a:t>
            </a:r>
            <a:r>
              <a:rPr lang="it-IT" sz="1200" dirty="0">
                <a:latin typeface="NimbusRomNo9L-Regu"/>
              </a:rPr>
              <a:t>, S. Decesari</a:t>
            </a:r>
            <a:r>
              <a:rPr lang="it-IT" sz="1200" baseline="30000" dirty="0">
                <a:latin typeface="NimbusRomNo9L-Regu"/>
              </a:rPr>
              <a:t>11</a:t>
            </a:r>
            <a:r>
              <a:rPr lang="it-IT" sz="1200" dirty="0">
                <a:latin typeface="NimbusRomNo9L-Regu"/>
              </a:rPr>
              <a:t>, A. Donateo</a:t>
            </a:r>
            <a:r>
              <a:rPr lang="it-IT" sz="1200" baseline="30000" dirty="0">
                <a:latin typeface="NimbusRomNo9L-Regu"/>
              </a:rPr>
              <a:t>10</a:t>
            </a:r>
            <a:r>
              <a:rPr lang="it-IT" sz="1200" dirty="0">
                <a:latin typeface="NimbusRomNo9L-Regu"/>
              </a:rPr>
              <a:t>, M. Cesler-Maloney</a:t>
            </a:r>
            <a:r>
              <a:rPr lang="it-IT" sz="1200" baseline="30000" dirty="0">
                <a:latin typeface="NimbusRomNo9L-Regu"/>
              </a:rPr>
              <a:t>12</a:t>
            </a:r>
            <a:r>
              <a:rPr lang="it-IT" sz="1200" dirty="0">
                <a:latin typeface="NimbusRomNo9L-Regu"/>
              </a:rPr>
              <a:t>, W. Simpson</a:t>
            </a:r>
            <a:r>
              <a:rPr lang="it-IT" sz="1200" baseline="30000" dirty="0">
                <a:latin typeface="NimbusRomNo9L-Regu"/>
              </a:rPr>
              <a:t>12</a:t>
            </a:r>
            <a:r>
              <a:rPr lang="it-IT" sz="1200" dirty="0">
                <a:latin typeface="NimbusRomNo9L-Regu"/>
              </a:rPr>
              <a:t>, P. Medina</a:t>
            </a:r>
            <a:r>
              <a:rPr lang="it-IT" sz="1200" baseline="30000" dirty="0">
                <a:latin typeface="NimbusRomNo9L-Regu"/>
              </a:rPr>
              <a:t>6</a:t>
            </a:r>
            <a:r>
              <a:rPr lang="it-IT" sz="1200" dirty="0">
                <a:latin typeface="NimbusRomNo9L-Regu"/>
              </a:rPr>
              <a:t>, B. D’Anna</a:t>
            </a:r>
            <a:r>
              <a:rPr lang="it-IT" sz="1200" baseline="30000" dirty="0">
                <a:latin typeface="NimbusRomNo9L-Regu"/>
              </a:rPr>
              <a:t>13</a:t>
            </a:r>
            <a:r>
              <a:rPr lang="it-IT" sz="1200" dirty="0">
                <a:latin typeface="NimbusRomNo9L-Regu"/>
              </a:rPr>
              <a:t>, B. Temime-Roussel</a:t>
            </a:r>
            <a:r>
              <a:rPr lang="it-IT" sz="1200" baseline="30000" dirty="0">
                <a:latin typeface="NimbusRomNo9L-Regu"/>
              </a:rPr>
              <a:t>13</a:t>
            </a:r>
            <a:r>
              <a:rPr lang="it-IT" sz="1200" dirty="0">
                <a:latin typeface="NimbusRomNo9L-Regu"/>
              </a:rPr>
              <a:t>, J. Savarino</a:t>
            </a:r>
            <a:r>
              <a:rPr lang="it-IT" sz="1200" baseline="30000" dirty="0">
                <a:latin typeface="NimbusRomNo9L-Regu"/>
              </a:rPr>
              <a:t>14</a:t>
            </a:r>
            <a:r>
              <a:rPr lang="it-IT" sz="1200" dirty="0">
                <a:latin typeface="NimbusRomNo9L-Regu"/>
              </a:rPr>
              <a:t>, S. Albertin</a:t>
            </a:r>
            <a:r>
              <a:rPr lang="it-IT" sz="1200" baseline="30000" dirty="0">
                <a:latin typeface="NimbusRomNo9L-Regu"/>
              </a:rPr>
              <a:t>14,1</a:t>
            </a:r>
            <a:r>
              <a:rPr lang="it-IT" sz="1200" dirty="0">
                <a:latin typeface="NimbusRomNo9L-Regu"/>
              </a:rPr>
              <a:t>, J. Mao</a:t>
            </a:r>
            <a:r>
              <a:rPr lang="it-IT" sz="1200" baseline="30000" dirty="0">
                <a:latin typeface="NimbusRomNo9L-Regu"/>
              </a:rPr>
              <a:t>12</a:t>
            </a:r>
            <a:r>
              <a:rPr lang="it-IT" sz="1200" dirty="0">
                <a:latin typeface="NimbusRomNo9L-Regu"/>
              </a:rPr>
              <a:t>, P. F DeCarlo</a:t>
            </a:r>
            <a:r>
              <a:rPr lang="it-IT" sz="1200" baseline="30000" dirty="0">
                <a:latin typeface="NimbusRomNo9L-Regu"/>
              </a:rPr>
              <a:t>15</a:t>
            </a:r>
            <a:r>
              <a:rPr lang="it-IT" sz="1200" dirty="0">
                <a:latin typeface="NimbusRomNo9L-Regu"/>
              </a:rPr>
              <a:t>, V. </a:t>
            </a:r>
            <a:r>
              <a:rPr lang="en-GB" sz="1200" dirty="0">
                <a:latin typeface="NimbusRomNo9L-Regu"/>
              </a:rPr>
              <a:t>Selimovic</a:t>
            </a:r>
            <a:r>
              <a:rPr lang="en-GB" sz="1200" baseline="30000" dirty="0">
                <a:latin typeface="NimbusRomNo9L-Regu"/>
              </a:rPr>
              <a:t>16</a:t>
            </a:r>
            <a:r>
              <a:rPr lang="en-GB" sz="1200" dirty="0">
                <a:latin typeface="NimbusRomNo9L-Regu"/>
              </a:rPr>
              <a:t>, R. Yokelson</a:t>
            </a:r>
            <a:r>
              <a:rPr lang="en-GB" sz="1200" baseline="30000" dirty="0">
                <a:latin typeface="NimbusRomNo9L-Regu"/>
              </a:rPr>
              <a:t>17</a:t>
            </a:r>
            <a:r>
              <a:rPr lang="en-GB" sz="1200" dirty="0">
                <a:latin typeface="NimbusRomNo9L-Regu"/>
              </a:rPr>
              <a:t> and E. S. Robinson</a:t>
            </a:r>
            <a:r>
              <a:rPr lang="en-GB" sz="1200" baseline="30000" dirty="0">
                <a:latin typeface="NimbusRomNo9L-Regu"/>
              </a:rPr>
              <a:t>15</a:t>
            </a:r>
          </a:p>
        </p:txBody>
      </p:sp>
      <p:pic>
        <p:nvPicPr>
          <p:cNvPr id="28" name="Picture 2" descr="https://lh3.googleusercontent.com/rKrvItMV1-tntDwtegJp1q_k-CO7eNj3sj9MI5fO4_nWhLcw-F2IAmYz3qkqq6_Mdl14rfpJ_TJnScgJMnj7sjODUUgpSmiAxWSFs7_V9F8QFflEV7gBbPEbkSDBZQfaiZJzEIZdCOv6W0UIzijR34OI3VkEeRSvwS6LLIvb14yQUgIUTDseBO7KKUPecP1cJ-a7NQ">
            <a:extLst>
              <a:ext uri="{FF2B5EF4-FFF2-40B4-BE49-F238E27FC236}">
                <a16:creationId xmlns:a16="http://schemas.microsoft.com/office/drawing/2014/main" id="{AE80B3AA-31BE-44ED-A931-32861129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324" y="2770620"/>
            <a:ext cx="1822160" cy="14980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alpha val="0"/>
              </a:schemeClr>
            </a:solidFill>
          </a:ln>
          <a:ex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A766908-6408-435B-A4A2-9FCD907F7AC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807" y="2202083"/>
            <a:ext cx="2545085" cy="254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30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437B0D5F-8990-4413-91C4-2E9F5C62FB26}"/>
              </a:ext>
            </a:extLst>
          </p:cNvPr>
          <p:cNvSpPr txBox="1">
            <a:spLocks/>
          </p:cNvSpPr>
          <p:nvPr/>
        </p:nvSpPr>
        <p:spPr>
          <a:xfrm>
            <a:off x="0" y="-9423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EPA-WRF Model </a:t>
            </a:r>
            <a:r>
              <a:rPr lang="fr-F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against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 observations (UAF </a:t>
            </a:r>
            <a:r>
              <a:rPr lang="fr-F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Farm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7C3AC92-AF9B-409F-8095-AFF58A4168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77" y="977333"/>
            <a:ext cx="9980372" cy="5191062"/>
          </a:xfrm>
          <a:prstGeom prst="rect">
            <a:avLst/>
          </a:prstGeom>
        </p:spPr>
      </p:pic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94359FD2-E209-4D85-8F26-8B3C4C93B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492875"/>
            <a:ext cx="12191999" cy="365125"/>
          </a:xfr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 algn="l"/>
            <a:r>
              <a:rPr lang="fr-FR" dirty="0">
                <a:solidFill>
                  <a:schemeClr val="bg1"/>
                </a:solidFill>
              </a:rPr>
              <a:t>natalie.brett@latmos.ipsl.fr				EGU 2024 </a:t>
            </a:r>
            <a:r>
              <a:rPr lang="en-US" altLang="en-US" dirty="0">
                <a:solidFill>
                  <a:schemeClr val="bg1"/>
                </a:solidFill>
                <a:latin typeface="NimbusRomNo9L-Regu"/>
              </a:rPr>
              <a:t>Session: AS3.21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Espace réservé du numéro de diapositive 1">
            <a:extLst>
              <a:ext uri="{FF2B5EF4-FFF2-40B4-BE49-F238E27FC236}">
                <a16:creationId xmlns:a16="http://schemas.microsoft.com/office/drawing/2014/main" id="{A021BB4B-A3EC-4ADF-8CFA-D65176418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9650" y="6489183"/>
            <a:ext cx="2743200" cy="365125"/>
          </a:xfrm>
        </p:spPr>
        <p:txBody>
          <a:bodyPr/>
          <a:lstStyle/>
          <a:p>
            <a:fld id="{720E63EC-7DDD-4E8C-8C0C-C3119E048052}" type="slidenum">
              <a:rPr lang="en-GB" smtClean="0">
                <a:solidFill>
                  <a:schemeClr val="bg1"/>
                </a:solidFill>
              </a:rPr>
              <a:t>10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79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437B0D5F-8990-4413-91C4-2E9F5C62FB26}"/>
              </a:ext>
            </a:extLst>
          </p:cNvPr>
          <p:cNvSpPr txBox="1">
            <a:spLocks/>
          </p:cNvSpPr>
          <p:nvPr/>
        </p:nvSpPr>
        <p:spPr>
          <a:xfrm>
            <a:off x="0" y="114056"/>
            <a:ext cx="5956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 and EPA-WRF Wind Roses 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AA3D99-9ABE-4E75-9220-4956FA9E1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801" y="182318"/>
            <a:ext cx="5005644" cy="631055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192CAF6-308B-4DFC-BD32-3D905520C096}"/>
              </a:ext>
            </a:extLst>
          </p:cNvPr>
          <p:cNvSpPr txBox="1"/>
          <p:nvPr/>
        </p:nvSpPr>
        <p:spPr>
          <a:xfrm>
            <a:off x="10877418" y="289679"/>
            <a:ext cx="12002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CTC</a:t>
            </a:r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r>
              <a:rPr lang="fr-FR" b="1" dirty="0"/>
              <a:t>UAF </a:t>
            </a:r>
            <a:r>
              <a:rPr lang="fr-FR" b="1" dirty="0" err="1"/>
              <a:t>Farm</a:t>
            </a:r>
            <a:endParaRPr lang="en-GB" b="1" dirty="0"/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414235B4-8CDA-4D3A-933C-539071D2C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492875"/>
            <a:ext cx="12191999" cy="365125"/>
          </a:xfr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 algn="l"/>
            <a:r>
              <a:rPr lang="fr-FR" dirty="0">
                <a:solidFill>
                  <a:schemeClr val="bg1"/>
                </a:solidFill>
              </a:rPr>
              <a:t>natalie.brett@latmos.ipsl.fr				EGU 2024 </a:t>
            </a:r>
            <a:r>
              <a:rPr lang="en-US" altLang="en-US" dirty="0">
                <a:solidFill>
                  <a:schemeClr val="bg1"/>
                </a:solidFill>
                <a:latin typeface="NimbusRomNo9L-Regu"/>
              </a:rPr>
              <a:t>Session: AS3.21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Espace réservé du numéro de diapositive 1">
            <a:extLst>
              <a:ext uri="{FF2B5EF4-FFF2-40B4-BE49-F238E27FC236}">
                <a16:creationId xmlns:a16="http://schemas.microsoft.com/office/drawing/2014/main" id="{148288FE-56DD-4D38-9C0F-4CF2E1B5E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9650" y="6489183"/>
            <a:ext cx="2743200" cy="365125"/>
          </a:xfrm>
        </p:spPr>
        <p:txBody>
          <a:bodyPr/>
          <a:lstStyle/>
          <a:p>
            <a:fld id="{720E63EC-7DDD-4E8C-8C0C-C3119E048052}" type="slidenum">
              <a:rPr lang="en-GB" smtClean="0">
                <a:solidFill>
                  <a:schemeClr val="bg1"/>
                </a:solidFill>
              </a:rPr>
              <a:t>11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140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DB85B9-6133-4FFC-BAFE-ECE93B4CF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E63EC-7DDD-4E8C-8C0C-C3119E048052}" type="slidenum">
              <a:rPr lang="en-GB" smtClean="0"/>
              <a:t>2</a:t>
            </a:fld>
            <a:endParaRPr lang="en-GB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E2772E4B-01B1-4C33-BC00-4EA65CC45879}"/>
              </a:ext>
            </a:extLst>
          </p:cNvPr>
          <p:cNvSpPr txBox="1">
            <a:spLocks/>
          </p:cNvSpPr>
          <p:nvPr/>
        </p:nvSpPr>
        <p:spPr>
          <a:xfrm>
            <a:off x="191588" y="-88016"/>
            <a:ext cx="9409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Supplementary</a:t>
            </a:r>
            <a:r>
              <a:rPr lang="fr-FR" sz="4800" b="1" dirty="0">
                <a:latin typeface="Arial" panose="020B0604020202020204" pitchFamily="34" charset="0"/>
                <a:cs typeface="Arial" panose="020B0604020202020204" pitchFamily="34" charset="0"/>
              </a:rPr>
              <a:t> Information </a:t>
            </a:r>
            <a:endParaRPr lang="en-GB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871D084-FAA0-443C-8FA4-186D2C4B2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688" b="20220"/>
          <a:stretch/>
        </p:blipFill>
        <p:spPr>
          <a:xfrm>
            <a:off x="6096000" y="969458"/>
            <a:ext cx="5293489" cy="49190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4C9B87E-40E2-41FD-8BA1-7E55202266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49" b="20220"/>
          <a:stretch/>
        </p:blipFill>
        <p:spPr>
          <a:xfrm>
            <a:off x="509287" y="1287550"/>
            <a:ext cx="5915927" cy="4600992"/>
          </a:xfrm>
          <a:prstGeom prst="rect">
            <a:avLst/>
          </a:prstGeom>
        </p:spPr>
      </p:pic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90053E7A-4C21-449B-B35A-7BF4CD0AF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492875"/>
            <a:ext cx="12191999" cy="365125"/>
          </a:xfr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 algn="l"/>
            <a:r>
              <a:rPr lang="fr-FR" dirty="0">
                <a:solidFill>
                  <a:schemeClr val="bg1"/>
                </a:solidFill>
              </a:rPr>
              <a:t>natalie.brett@latmos.ipsl.fr				EGU 2024 </a:t>
            </a:r>
            <a:r>
              <a:rPr lang="en-US" altLang="en-US" dirty="0">
                <a:solidFill>
                  <a:schemeClr val="bg1"/>
                </a:solidFill>
                <a:latin typeface="NimbusRomNo9L-Regu"/>
              </a:rPr>
              <a:t>Session: AS3.21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Espace réservé du numéro de diapositive 1">
            <a:extLst>
              <a:ext uri="{FF2B5EF4-FFF2-40B4-BE49-F238E27FC236}">
                <a16:creationId xmlns:a16="http://schemas.microsoft.com/office/drawing/2014/main" id="{3ECC33A0-1E39-47FE-A1F6-47760F1F2E2F}"/>
              </a:ext>
            </a:extLst>
          </p:cNvPr>
          <p:cNvSpPr txBox="1">
            <a:spLocks/>
          </p:cNvSpPr>
          <p:nvPr/>
        </p:nvSpPr>
        <p:spPr>
          <a:xfrm>
            <a:off x="8629650" y="64891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E63EC-7DDD-4E8C-8C0C-C3119E048052}" type="slidenum">
              <a:rPr lang="en-GB" smtClean="0">
                <a:solidFill>
                  <a:schemeClr val="bg1"/>
                </a:solidFill>
              </a:rPr>
              <a:pPr/>
              <a:t>2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464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F18FF0F-E4E0-4179-AD40-C890A3EC3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556" y="640606"/>
            <a:ext cx="7433138" cy="578400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A9FD177-1977-4969-9ED0-76D690FC2427}"/>
              </a:ext>
            </a:extLst>
          </p:cNvPr>
          <p:cNvSpPr txBox="1"/>
          <p:nvPr/>
        </p:nvSpPr>
        <p:spPr>
          <a:xfrm>
            <a:off x="70625" y="964714"/>
            <a:ext cx="4007304" cy="23391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/>
              <a:t>3 </a:t>
            </a:r>
            <a:r>
              <a:rPr lang="fr-FR" sz="2000" b="1" dirty="0" err="1"/>
              <a:t>different</a:t>
            </a:r>
            <a:r>
              <a:rPr lang="fr-FR" sz="2000" b="1" dirty="0"/>
              <a:t> </a:t>
            </a:r>
            <a:r>
              <a:rPr lang="fr-FR" sz="2000" b="1" dirty="0" err="1"/>
              <a:t>meteorological</a:t>
            </a:r>
            <a:r>
              <a:rPr lang="fr-FR" sz="2000" b="1" dirty="0"/>
              <a:t> </a:t>
            </a:r>
            <a:r>
              <a:rPr lang="fr-FR" sz="2000" b="1" dirty="0" err="1"/>
              <a:t>periods</a:t>
            </a:r>
            <a:r>
              <a:rPr lang="fr-FR" sz="2000" b="1" dirty="0"/>
              <a:t>:</a:t>
            </a:r>
          </a:p>
          <a:p>
            <a:endParaRPr lang="fr-FR" b="1" dirty="0"/>
          </a:p>
          <a:p>
            <a:r>
              <a:rPr lang="fr-FR" b="1" dirty="0">
                <a:solidFill>
                  <a:srgbClr val="FF0000"/>
                </a:solidFill>
              </a:rPr>
              <a:t>Cold </a:t>
            </a:r>
            <a:r>
              <a:rPr lang="fr-FR" b="1" dirty="0" err="1">
                <a:solidFill>
                  <a:srgbClr val="FF0000"/>
                </a:solidFill>
              </a:rPr>
              <a:t>polluted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/>
              <a:t>- </a:t>
            </a:r>
            <a:r>
              <a:rPr lang="fr-FR" dirty="0" err="1"/>
              <a:t>Anticyclonic</a:t>
            </a:r>
            <a:r>
              <a:rPr lang="fr-FR" dirty="0"/>
              <a:t>-Cold (AC-C) and Transient-Cold (T-C)</a:t>
            </a:r>
          </a:p>
          <a:p>
            <a:endParaRPr lang="fr-FR" dirty="0"/>
          </a:p>
          <a:p>
            <a:r>
              <a:rPr lang="fr-FR" b="1" dirty="0">
                <a:solidFill>
                  <a:srgbClr val="FF0000"/>
                </a:solidFill>
              </a:rPr>
              <a:t>Mixed</a:t>
            </a:r>
            <a:r>
              <a:rPr lang="fr-FR" b="1" dirty="0"/>
              <a:t> - </a:t>
            </a:r>
            <a:r>
              <a:rPr lang="en-GB" dirty="0"/>
              <a:t>transient, cyclonic and AC</a:t>
            </a:r>
          </a:p>
          <a:p>
            <a:endParaRPr lang="fr-FR" dirty="0"/>
          </a:p>
          <a:p>
            <a:r>
              <a:rPr lang="fr-FR" b="1" dirty="0">
                <a:solidFill>
                  <a:srgbClr val="FF0000"/>
                </a:solidFill>
              </a:rPr>
              <a:t>Warm </a:t>
            </a:r>
            <a:r>
              <a:rPr lang="fr-FR" b="1" dirty="0" err="1">
                <a:solidFill>
                  <a:srgbClr val="FF0000"/>
                </a:solidFill>
              </a:rPr>
              <a:t>polluted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/>
              <a:t>-  </a:t>
            </a:r>
            <a:r>
              <a:rPr lang="fr-FR" dirty="0"/>
              <a:t>Transient-Warm (T-W</a:t>
            </a:r>
            <a:r>
              <a:rPr lang="fr-FR" sz="1600" dirty="0"/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05C9A5-57A0-43D6-B549-18B3BE28D0A0}"/>
              </a:ext>
            </a:extLst>
          </p:cNvPr>
          <p:cNvSpPr/>
          <p:nvPr/>
        </p:nvSpPr>
        <p:spPr>
          <a:xfrm>
            <a:off x="337807" y="5157258"/>
            <a:ext cx="3344870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600" dirty="0" err="1"/>
              <a:t>SSBIs</a:t>
            </a:r>
            <a:r>
              <a:rPr lang="fr-FR" sz="1600" dirty="0"/>
              <a:t>, </a:t>
            </a:r>
            <a:r>
              <a:rPr lang="fr-FR" sz="1600" dirty="0" err="1"/>
              <a:t>SBIs</a:t>
            </a:r>
            <a:r>
              <a:rPr lang="fr-FR" sz="1600" dirty="0"/>
              <a:t> and EIs </a:t>
            </a:r>
            <a:r>
              <a:rPr lang="fr-FR" sz="1600" dirty="0" err="1"/>
              <a:t>diagnosed</a:t>
            </a:r>
            <a:r>
              <a:rPr lang="fr-FR" sz="1600" dirty="0"/>
              <a:t> from </a:t>
            </a:r>
            <a:r>
              <a:rPr lang="fr-FR" sz="1600" dirty="0" err="1"/>
              <a:t>radiosoundings</a:t>
            </a:r>
            <a:r>
              <a:rPr lang="fr-FR" sz="1600" dirty="0"/>
              <a:t>.</a:t>
            </a:r>
          </a:p>
          <a:p>
            <a:endParaRPr lang="fr-FR" sz="1600" dirty="0"/>
          </a:p>
          <a:p>
            <a:r>
              <a:rPr lang="fr-FR" sz="1600" dirty="0">
                <a:sym typeface="Wingdings" panose="05000000000000000000" pitchFamily="2" charset="2"/>
              </a:rPr>
              <a:t> </a:t>
            </a:r>
            <a:r>
              <a:rPr lang="fr-FR" sz="1600" dirty="0" err="1"/>
              <a:t>Stability</a:t>
            </a:r>
            <a:r>
              <a:rPr lang="fr-FR" sz="1600" dirty="0"/>
              <a:t> </a:t>
            </a:r>
            <a:r>
              <a:rPr lang="fr-FR" sz="1600" dirty="0" err="1"/>
              <a:t>strengths</a:t>
            </a:r>
            <a:r>
              <a:rPr lang="fr-FR" sz="1600" dirty="0"/>
              <a:t> </a:t>
            </a:r>
            <a:r>
              <a:rPr lang="fr-FR" sz="1600" dirty="0" err="1"/>
              <a:t>above</a:t>
            </a:r>
            <a:r>
              <a:rPr lang="fr-FR" sz="1600" dirty="0"/>
              <a:t> the surface layer (up to 300m).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539583-552E-40F7-9491-68F18534AD64}"/>
              </a:ext>
            </a:extLst>
          </p:cNvPr>
          <p:cNvSpPr/>
          <p:nvPr/>
        </p:nvSpPr>
        <p:spPr>
          <a:xfrm>
            <a:off x="130207" y="3770934"/>
            <a:ext cx="339660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/>
              <a:t>Surface </a:t>
            </a:r>
            <a:r>
              <a:rPr lang="fr-FR" dirty="0" err="1"/>
              <a:t>Stability</a:t>
            </a:r>
            <a:r>
              <a:rPr lang="fr-FR" dirty="0"/>
              <a:t> </a:t>
            </a:r>
            <a:r>
              <a:rPr lang="fr-FR" dirty="0" err="1"/>
              <a:t>based</a:t>
            </a:r>
            <a:r>
              <a:rPr lang="fr-FR" dirty="0"/>
              <a:t> on radiosonde data dT/</a:t>
            </a:r>
            <a:r>
              <a:rPr lang="fr-FR" dirty="0" err="1"/>
              <a:t>dZ</a:t>
            </a:r>
            <a:r>
              <a:rPr lang="fr-FR" dirty="0"/>
              <a:t> per 100m and 23m – 3m dT. </a:t>
            </a:r>
            <a:r>
              <a:rPr lang="fr-FR" b="1" dirty="0" err="1">
                <a:solidFill>
                  <a:srgbClr val="00B050"/>
                </a:solidFill>
              </a:rPr>
              <a:t>Strongly</a:t>
            </a:r>
            <a:r>
              <a:rPr lang="fr-FR" b="1" dirty="0">
                <a:solidFill>
                  <a:srgbClr val="00B050"/>
                </a:solidFill>
              </a:rPr>
              <a:t> stable (SS)</a:t>
            </a:r>
            <a:r>
              <a:rPr lang="fr-FR" dirty="0"/>
              <a:t> and </a:t>
            </a:r>
            <a:r>
              <a:rPr lang="fr-FR" b="1" dirty="0" err="1">
                <a:solidFill>
                  <a:schemeClr val="accent2"/>
                </a:solidFill>
              </a:rPr>
              <a:t>weakly</a:t>
            </a:r>
            <a:r>
              <a:rPr lang="fr-FR" b="1" dirty="0">
                <a:solidFill>
                  <a:schemeClr val="accent2"/>
                </a:solidFill>
              </a:rPr>
              <a:t> stable (WS)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2D0C95-E91A-48D3-9954-ED3DB56EFA96}"/>
              </a:ext>
            </a:extLst>
          </p:cNvPr>
          <p:cNvSpPr txBox="1"/>
          <p:nvPr/>
        </p:nvSpPr>
        <p:spPr>
          <a:xfrm>
            <a:off x="70625" y="35520"/>
            <a:ext cx="941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ALPACA Observations and Classifications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875DC128-BC1A-40CD-94DA-BF1666363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492875"/>
            <a:ext cx="12191999" cy="365125"/>
          </a:xfr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 algn="l"/>
            <a:r>
              <a:rPr lang="fr-FR" dirty="0">
                <a:solidFill>
                  <a:schemeClr val="bg1"/>
                </a:solidFill>
              </a:rPr>
              <a:t>natalie.brett@latmos.ipsl.fr				EGU 2024 </a:t>
            </a:r>
            <a:r>
              <a:rPr lang="en-US" altLang="en-US" dirty="0">
                <a:solidFill>
                  <a:schemeClr val="bg1"/>
                </a:solidFill>
                <a:latin typeface="NimbusRomNo9L-Regu"/>
              </a:rPr>
              <a:t>Session: AS3.21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Espace réservé du numéro de diapositive 1">
            <a:extLst>
              <a:ext uri="{FF2B5EF4-FFF2-40B4-BE49-F238E27FC236}">
                <a16:creationId xmlns:a16="http://schemas.microsoft.com/office/drawing/2014/main" id="{27409003-D2F9-4DB5-8681-63B15DE06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9650" y="6489183"/>
            <a:ext cx="2743200" cy="365125"/>
          </a:xfrm>
        </p:spPr>
        <p:txBody>
          <a:bodyPr/>
          <a:lstStyle/>
          <a:p>
            <a:fld id="{720E63EC-7DDD-4E8C-8C0C-C3119E048052}" type="slidenum">
              <a:rPr lang="en-GB" smtClean="0">
                <a:solidFill>
                  <a:schemeClr val="bg1"/>
                </a:solidFill>
              </a:rPr>
              <a:t>3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568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FBF56-5E97-4AE2-A21C-372FA0097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E63EC-7DDD-4E8C-8C0C-C3119E048052}" type="slidenum">
              <a:rPr lang="en-GB" smtClean="0"/>
              <a:t>4</a:t>
            </a:fld>
            <a:endParaRPr lang="en-GB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D5475C5-9AAF-478C-9C6A-2BA88B133D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219" y="56568"/>
            <a:ext cx="9155256" cy="64363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B30D7E0-9398-4A56-8ED8-F9C798863058}"/>
              </a:ext>
            </a:extLst>
          </p:cNvPr>
          <p:cNvSpPr txBox="1"/>
          <p:nvPr/>
        </p:nvSpPr>
        <p:spPr>
          <a:xfrm>
            <a:off x="3250417" y="899652"/>
            <a:ext cx="140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CASE 1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678114E-AF5A-4DF3-AB56-E79DB8EF0C34}"/>
              </a:ext>
            </a:extLst>
          </p:cNvPr>
          <p:cNvSpPr txBox="1"/>
          <p:nvPr/>
        </p:nvSpPr>
        <p:spPr>
          <a:xfrm>
            <a:off x="6020656" y="1929581"/>
            <a:ext cx="140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CASE 2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7B5EB1B-F246-4AB4-91D0-37728433601D}"/>
              </a:ext>
            </a:extLst>
          </p:cNvPr>
          <p:cNvSpPr txBox="1"/>
          <p:nvPr/>
        </p:nvSpPr>
        <p:spPr>
          <a:xfrm>
            <a:off x="8800727" y="899652"/>
            <a:ext cx="140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CASE 3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3" name="Espace réservé du pied de page 3">
            <a:extLst>
              <a:ext uri="{FF2B5EF4-FFF2-40B4-BE49-F238E27FC236}">
                <a16:creationId xmlns:a16="http://schemas.microsoft.com/office/drawing/2014/main" id="{461F40A5-679E-4873-91DB-47D77479A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492875"/>
            <a:ext cx="12191999" cy="365125"/>
          </a:xfr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 algn="l"/>
            <a:r>
              <a:rPr lang="fr-FR" dirty="0">
                <a:solidFill>
                  <a:schemeClr val="bg1"/>
                </a:solidFill>
              </a:rPr>
              <a:t>natalie.brett@latmos.ipsl.fr				EGU 2024 </a:t>
            </a:r>
            <a:r>
              <a:rPr lang="en-US" altLang="en-US" dirty="0">
                <a:solidFill>
                  <a:schemeClr val="bg1"/>
                </a:solidFill>
                <a:latin typeface="NimbusRomNo9L-Regu"/>
              </a:rPr>
              <a:t>Session: AS3.21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Espace réservé du numéro de diapositive 1">
            <a:extLst>
              <a:ext uri="{FF2B5EF4-FFF2-40B4-BE49-F238E27FC236}">
                <a16:creationId xmlns:a16="http://schemas.microsoft.com/office/drawing/2014/main" id="{5C6F1F95-EC77-483B-B65F-3C5CEDA13539}"/>
              </a:ext>
            </a:extLst>
          </p:cNvPr>
          <p:cNvSpPr txBox="1">
            <a:spLocks/>
          </p:cNvSpPr>
          <p:nvPr/>
        </p:nvSpPr>
        <p:spPr>
          <a:xfrm>
            <a:off x="8629650" y="64891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E63EC-7DDD-4E8C-8C0C-C3119E048052}" type="slidenum">
              <a:rPr lang="en-GB" smtClean="0">
                <a:solidFill>
                  <a:schemeClr val="bg1"/>
                </a:solidFill>
              </a:rPr>
              <a:pPr/>
              <a:t>4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300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553D5D5C-8545-4817-A9E2-34ED65F27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904" b="63881"/>
          <a:stretch/>
        </p:blipFill>
        <p:spPr>
          <a:xfrm>
            <a:off x="247137" y="1221714"/>
            <a:ext cx="3669051" cy="2800619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C1BC17F1-9125-476E-A7C1-EB82AD277A22}"/>
              </a:ext>
            </a:extLst>
          </p:cNvPr>
          <p:cNvGrpSpPr/>
          <p:nvPr/>
        </p:nvGrpSpPr>
        <p:grpSpPr>
          <a:xfrm>
            <a:off x="205494" y="4075057"/>
            <a:ext cx="5220118" cy="2346657"/>
            <a:chOff x="4964103" y="4157417"/>
            <a:chExt cx="5220118" cy="2346657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FBD613D7-1B5A-4028-AB94-63747C89F10A}"/>
                </a:ext>
              </a:extLst>
            </p:cNvPr>
            <p:cNvGrpSpPr/>
            <p:nvPr/>
          </p:nvGrpSpPr>
          <p:grpSpPr>
            <a:xfrm>
              <a:off x="4964103" y="4157417"/>
              <a:ext cx="3669051" cy="2346657"/>
              <a:chOff x="6822700" y="3949699"/>
              <a:chExt cx="3160905" cy="2247903"/>
            </a:xfrm>
          </p:grpSpPr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5E67E683-CBBF-4316-B0FC-AAEF1C922D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70356" r="29649" b="903"/>
              <a:stretch/>
            </p:blipFill>
            <p:spPr>
              <a:xfrm>
                <a:off x="6822700" y="3949699"/>
                <a:ext cx="3160905" cy="1971041"/>
              </a:xfrm>
              <a:prstGeom prst="rect">
                <a:avLst/>
              </a:prstGeom>
            </p:spPr>
          </p:pic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F621C3FC-5897-4985-A656-D0F28C1CCA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775" t="64821" r="29649" b="30448"/>
              <a:stretch/>
            </p:blipFill>
            <p:spPr>
              <a:xfrm>
                <a:off x="7261860" y="5873116"/>
                <a:ext cx="2721745" cy="324486"/>
              </a:xfrm>
              <a:prstGeom prst="rect">
                <a:avLst/>
              </a:prstGeom>
            </p:spPr>
          </p:pic>
        </p:grp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A49FB838-4D1B-4DA1-B24B-9D5FBE38E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951" t="70428" r="8755" b="11525"/>
            <a:stretch/>
          </p:blipFill>
          <p:spPr>
            <a:xfrm>
              <a:off x="8832734" y="4220928"/>
              <a:ext cx="1351487" cy="2007463"/>
            </a:xfrm>
            <a:prstGeom prst="rect">
              <a:avLst/>
            </a:prstGeom>
          </p:spPr>
        </p:pic>
      </p:grpSp>
      <p:pic>
        <p:nvPicPr>
          <p:cNvPr id="44" name="Image 43">
            <a:extLst>
              <a:ext uri="{FF2B5EF4-FFF2-40B4-BE49-F238E27FC236}">
                <a16:creationId xmlns:a16="http://schemas.microsoft.com/office/drawing/2014/main" id="{2F44F9D9-5843-49AE-AE05-FAA0BE8339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620" t="8400" b="83921"/>
          <a:stretch/>
        </p:blipFill>
        <p:spPr>
          <a:xfrm>
            <a:off x="3772068" y="2134228"/>
            <a:ext cx="1379160" cy="850520"/>
          </a:xfrm>
          <a:prstGeom prst="rect">
            <a:avLst/>
          </a:prstGeom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2C34EB8D-A229-4B88-8238-3C770045AC06}"/>
              </a:ext>
            </a:extLst>
          </p:cNvPr>
          <p:cNvSpPr txBox="1"/>
          <p:nvPr/>
        </p:nvSpPr>
        <p:spPr>
          <a:xfrm>
            <a:off x="4350863" y="3423080"/>
            <a:ext cx="2467467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NimbusRomNo9L-Regu"/>
              </a:rPr>
              <a:t>Altitude </a:t>
            </a:r>
            <a:r>
              <a:rPr lang="fr-FR" b="1" dirty="0" err="1">
                <a:latin typeface="NimbusRomNo9L-Regu"/>
              </a:rPr>
              <a:t>corresponding</a:t>
            </a:r>
            <a:r>
              <a:rPr lang="fr-FR" b="1" dirty="0">
                <a:latin typeface="NimbusRomNo9L-Regu"/>
              </a:rPr>
              <a:t> to 90</a:t>
            </a:r>
            <a:r>
              <a:rPr lang="fr-FR" b="1" baseline="30000" dirty="0">
                <a:latin typeface="NimbusRomNo9L-Regu"/>
              </a:rPr>
              <a:t>th</a:t>
            </a:r>
            <a:r>
              <a:rPr lang="fr-FR" b="1" dirty="0">
                <a:latin typeface="NimbusRomNo9L-Regu"/>
              </a:rPr>
              <a:t> percentile of stack contribution</a:t>
            </a:r>
            <a:endParaRPr lang="en-GB" b="1" dirty="0">
              <a:latin typeface="NimbusRomNo9L-Regu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3FB7950-040C-4A71-91B8-B25AE4FE3DCA}"/>
              </a:ext>
            </a:extLst>
          </p:cNvPr>
          <p:cNvSpPr txBox="1"/>
          <p:nvPr/>
        </p:nvSpPr>
        <p:spPr>
          <a:xfrm>
            <a:off x="4163325" y="1176253"/>
            <a:ext cx="2203375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rgbClr val="FF0000"/>
                </a:solidFill>
                <a:latin typeface="NimbusRomNo9L-Regu"/>
              </a:rPr>
              <a:t>Downward</a:t>
            </a:r>
            <a:r>
              <a:rPr lang="fr-FR" b="1" dirty="0">
                <a:solidFill>
                  <a:srgbClr val="FF0000"/>
                </a:solidFill>
                <a:latin typeface="NimbusRomNo9L-Regu"/>
              </a:rPr>
              <a:t> transport of </a:t>
            </a:r>
            <a:r>
              <a:rPr lang="fr-FR" b="1" dirty="0" err="1">
                <a:solidFill>
                  <a:srgbClr val="FF0000"/>
                </a:solidFill>
                <a:latin typeface="NimbusRomNo9L-Regu"/>
              </a:rPr>
              <a:t>observed</a:t>
            </a:r>
            <a:r>
              <a:rPr lang="fr-FR" b="1" dirty="0">
                <a:solidFill>
                  <a:srgbClr val="FF0000"/>
                </a:solidFill>
                <a:latin typeface="NimbusRomNo9L-Regu"/>
              </a:rPr>
              <a:t> plume </a:t>
            </a:r>
            <a:r>
              <a:rPr lang="fr-FR" b="1" dirty="0" err="1">
                <a:solidFill>
                  <a:srgbClr val="FF0000"/>
                </a:solidFill>
                <a:latin typeface="NimbusRomNo9L-Regu"/>
              </a:rPr>
              <a:t>is</a:t>
            </a:r>
            <a:r>
              <a:rPr lang="fr-FR" b="1" dirty="0">
                <a:solidFill>
                  <a:srgbClr val="FF0000"/>
                </a:solidFill>
                <a:latin typeface="NimbusRomNo9L-Regu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NimbusRomNo9L-Regu"/>
              </a:rPr>
              <a:t>simulated</a:t>
            </a:r>
            <a:r>
              <a:rPr lang="fr-FR" b="1" dirty="0">
                <a:solidFill>
                  <a:srgbClr val="FF0000"/>
                </a:solidFill>
                <a:latin typeface="NimbusRomNo9L-Regu"/>
              </a:rPr>
              <a:t>.</a:t>
            </a:r>
            <a:endParaRPr lang="en-GB" b="1" dirty="0">
              <a:solidFill>
                <a:srgbClr val="FF0000"/>
              </a:solidFill>
              <a:latin typeface="NimbusRomNo9L-Regu"/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C743FCF-A975-4B83-BA59-CB9A4CAFD2CD}"/>
              </a:ext>
            </a:extLst>
          </p:cNvPr>
          <p:cNvCxnSpPr>
            <a:cxnSpLocks/>
          </p:cNvCxnSpPr>
          <p:nvPr/>
        </p:nvCxnSpPr>
        <p:spPr>
          <a:xfrm flipH="1">
            <a:off x="2147488" y="1862995"/>
            <a:ext cx="2203375" cy="6481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re 1">
            <a:extLst>
              <a:ext uri="{FF2B5EF4-FFF2-40B4-BE49-F238E27FC236}">
                <a16:creationId xmlns:a16="http://schemas.microsoft.com/office/drawing/2014/main" id="{9EED52C9-10BB-4B36-9CAC-84C32BC9A587}"/>
              </a:ext>
            </a:extLst>
          </p:cNvPr>
          <p:cNvSpPr txBox="1">
            <a:spLocks/>
          </p:cNvSpPr>
          <p:nvPr/>
        </p:nvSpPr>
        <p:spPr>
          <a:xfrm>
            <a:off x="0" y="-103849"/>
            <a:ext cx="124271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Model Evaluation </a:t>
            </a:r>
            <a:r>
              <a:rPr lang="fr-F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against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 Helikite Observations 8-9 </a:t>
            </a:r>
            <a:r>
              <a:rPr lang="fr-F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Feb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93695CE6-CCF0-42CA-8A7E-85DA4F4BDF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222"/>
          <a:stretch/>
        </p:blipFill>
        <p:spPr>
          <a:xfrm>
            <a:off x="6856642" y="697292"/>
            <a:ext cx="3916323" cy="4853306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79C77982-383C-4988-9D88-B790640EFC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50982" r="7968" b="42839"/>
          <a:stretch/>
        </p:blipFill>
        <p:spPr>
          <a:xfrm>
            <a:off x="7526522" y="5525306"/>
            <a:ext cx="3616936" cy="667318"/>
          </a:xfrm>
          <a:prstGeom prst="rect">
            <a:avLst/>
          </a:prstGeom>
        </p:spPr>
      </p:pic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2538160D-1527-4AE4-874A-65F47DBE2607}"/>
              </a:ext>
            </a:extLst>
          </p:cNvPr>
          <p:cNvCxnSpPr>
            <a:cxnSpLocks/>
          </p:cNvCxnSpPr>
          <p:nvPr/>
        </p:nvCxnSpPr>
        <p:spPr>
          <a:xfrm flipH="1" flipV="1">
            <a:off x="9939382" y="2288653"/>
            <a:ext cx="314639" cy="3846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902A885-718C-4354-9387-29A3F8CB70F6}"/>
              </a:ext>
            </a:extLst>
          </p:cNvPr>
          <p:cNvSpPr/>
          <p:nvPr/>
        </p:nvSpPr>
        <p:spPr>
          <a:xfrm>
            <a:off x="8636046" y="876424"/>
            <a:ext cx="32359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00B050"/>
                </a:solidFill>
                <a:latin typeface="NimbusRomNo9L-Regu"/>
              </a:rPr>
              <a:t>Location = UAF </a:t>
            </a:r>
            <a:r>
              <a:rPr lang="fr-FR" sz="2800" b="1" dirty="0" err="1">
                <a:solidFill>
                  <a:srgbClr val="00B050"/>
                </a:solidFill>
                <a:latin typeface="NimbusRomNo9L-Regu"/>
              </a:rPr>
              <a:t>Farm</a:t>
            </a:r>
            <a:endParaRPr lang="en-GB" sz="2800" dirty="0">
              <a:solidFill>
                <a:srgbClr val="00B05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268230D-C412-4D34-BCEA-9239ACEF542D}"/>
              </a:ext>
            </a:extLst>
          </p:cNvPr>
          <p:cNvSpPr txBox="1"/>
          <p:nvPr/>
        </p:nvSpPr>
        <p:spPr>
          <a:xfrm>
            <a:off x="10188442" y="2341921"/>
            <a:ext cx="1683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NimbusRomNo9L-Regu"/>
              </a:rPr>
              <a:t>CTRL </a:t>
            </a:r>
            <a:r>
              <a:rPr lang="fr-FR" b="1" dirty="0" err="1">
                <a:solidFill>
                  <a:srgbClr val="FF0000"/>
                </a:solidFill>
                <a:latin typeface="NimbusRomNo9L-Regu"/>
              </a:rPr>
              <a:t>improved</a:t>
            </a:r>
            <a:r>
              <a:rPr lang="fr-FR" b="1" dirty="0">
                <a:solidFill>
                  <a:srgbClr val="FF0000"/>
                </a:solidFill>
                <a:latin typeface="NimbusRomNo9L-Regu"/>
              </a:rPr>
              <a:t> over NOCAP &amp; NORISE</a:t>
            </a:r>
            <a:endParaRPr lang="en-GB" b="1" dirty="0">
              <a:solidFill>
                <a:srgbClr val="FF0000"/>
              </a:solidFill>
              <a:latin typeface="NimbusRomNo9L-Regu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84B0E1B4-9D72-4AE3-98A8-ED7CC9FAD5C9}"/>
              </a:ext>
            </a:extLst>
          </p:cNvPr>
          <p:cNvGrpSpPr/>
          <p:nvPr/>
        </p:nvGrpSpPr>
        <p:grpSpPr>
          <a:xfrm>
            <a:off x="220139" y="4056628"/>
            <a:ext cx="5096424" cy="2448931"/>
            <a:chOff x="4990159" y="4109037"/>
            <a:chExt cx="5096424" cy="2448931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FD68E84-4759-47CF-ADE5-21280BDBB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950" t="36630" r="8144" b="44370"/>
            <a:stretch/>
          </p:blipFill>
          <p:spPr>
            <a:xfrm>
              <a:off x="8735096" y="4290219"/>
              <a:ext cx="1351487" cy="2045025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78678542-5BA8-4CB6-839D-80613190C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5926" r="29156" b="29788"/>
            <a:stretch/>
          </p:blipFill>
          <p:spPr>
            <a:xfrm>
              <a:off x="4990159" y="4109037"/>
              <a:ext cx="3698325" cy="2448931"/>
            </a:xfrm>
            <a:prstGeom prst="rect">
              <a:avLst/>
            </a:prstGeom>
          </p:spPr>
        </p:pic>
      </p:grp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14F7983A-0DFF-4D50-BBD7-E6A21ABE7236}"/>
              </a:ext>
            </a:extLst>
          </p:cNvPr>
          <p:cNvCxnSpPr>
            <a:cxnSpLocks/>
          </p:cNvCxnSpPr>
          <p:nvPr/>
        </p:nvCxnSpPr>
        <p:spPr>
          <a:xfrm flipH="1">
            <a:off x="3606812" y="4032353"/>
            <a:ext cx="980484" cy="10795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space réservé du pied de page 3">
            <a:extLst>
              <a:ext uri="{FF2B5EF4-FFF2-40B4-BE49-F238E27FC236}">
                <a16:creationId xmlns:a16="http://schemas.microsoft.com/office/drawing/2014/main" id="{9F798F72-E62D-4CA9-9493-70B6DC0E6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492875"/>
            <a:ext cx="12191999" cy="365125"/>
          </a:xfr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 algn="l"/>
            <a:r>
              <a:rPr lang="fr-FR" dirty="0">
                <a:solidFill>
                  <a:schemeClr val="bg1"/>
                </a:solidFill>
              </a:rPr>
              <a:t>natalie.brett@latmos.ipsl.fr				EGU 2024 </a:t>
            </a:r>
            <a:r>
              <a:rPr lang="en-US" altLang="en-US" dirty="0">
                <a:solidFill>
                  <a:schemeClr val="bg1"/>
                </a:solidFill>
                <a:latin typeface="NimbusRomNo9L-Regu"/>
              </a:rPr>
              <a:t>Session: AS3.21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0" name="Espace réservé du numéro de diapositive 1">
            <a:extLst>
              <a:ext uri="{FF2B5EF4-FFF2-40B4-BE49-F238E27FC236}">
                <a16:creationId xmlns:a16="http://schemas.microsoft.com/office/drawing/2014/main" id="{21DFB9D1-F248-4D3D-BF09-55B103123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9650" y="6489183"/>
            <a:ext cx="2743200" cy="365125"/>
          </a:xfrm>
        </p:spPr>
        <p:txBody>
          <a:bodyPr/>
          <a:lstStyle/>
          <a:p>
            <a:fld id="{720E63EC-7DDD-4E8C-8C0C-C3119E048052}" type="slidenum">
              <a:rPr lang="en-GB" smtClean="0">
                <a:solidFill>
                  <a:schemeClr val="bg1"/>
                </a:solidFill>
              </a:rPr>
              <a:t>5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3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47BD04A-6FEF-45B1-8D27-23B43D088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465" y="278120"/>
            <a:ext cx="7150019" cy="6009968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15776665-5B0B-4C95-A117-AA6AD4A42E5F}"/>
              </a:ext>
            </a:extLst>
          </p:cNvPr>
          <p:cNvSpPr txBox="1">
            <a:spLocks/>
          </p:cNvSpPr>
          <p:nvPr/>
        </p:nvSpPr>
        <p:spPr>
          <a:xfrm>
            <a:off x="96847" y="574579"/>
            <a:ext cx="5006096" cy="1785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latin typeface="Arial" panose="020B0604020202020204" pitchFamily="34" charset="0"/>
                <a:cs typeface="Arial" panose="020B0604020202020204" pitchFamily="34" charset="0"/>
              </a:rPr>
              <a:t>Plume Identification Method (</a:t>
            </a:r>
            <a:r>
              <a:rPr lang="fr-F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enhancement</a:t>
            </a:r>
            <a:r>
              <a:rPr lang="fr-FR" sz="4000" b="1" dirty="0">
                <a:latin typeface="Arial" panose="020B0604020202020204" pitchFamily="34" charset="0"/>
                <a:cs typeface="Arial" panose="020B0604020202020204" pitchFamily="34" charset="0"/>
              </a:rPr>
              <a:t> over background)</a:t>
            </a:r>
          </a:p>
          <a:p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4C19AE-03A9-4E19-BF5A-A7D634AFAFC8}"/>
              </a:ext>
            </a:extLst>
          </p:cNvPr>
          <p:cNvSpPr/>
          <p:nvPr/>
        </p:nvSpPr>
        <p:spPr>
          <a:xfrm>
            <a:off x="233516" y="2434160"/>
            <a:ext cx="42209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Plume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90</a:t>
            </a:r>
            <a:r>
              <a:rPr lang="fr-FR" sz="24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fr-F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percentile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Polluted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background = modal concentration of flight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Plume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enhancement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Plume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fr-FR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polluted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background</a:t>
            </a:r>
          </a:p>
          <a:p>
            <a:endParaRPr lang="fr-FR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655C1A94-4BB7-4D94-A897-AC62626D2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492875"/>
            <a:ext cx="12191999" cy="365125"/>
          </a:xfr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 algn="l"/>
            <a:r>
              <a:rPr lang="fr-FR" dirty="0">
                <a:solidFill>
                  <a:schemeClr val="bg1"/>
                </a:solidFill>
              </a:rPr>
              <a:t>natalie.brett@latmos.ipsl.fr				EGU 2024 </a:t>
            </a:r>
            <a:r>
              <a:rPr lang="en-US" altLang="en-US" dirty="0">
                <a:solidFill>
                  <a:schemeClr val="bg1"/>
                </a:solidFill>
                <a:latin typeface="NimbusRomNo9L-Regu"/>
              </a:rPr>
              <a:t>Session: AS3.21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Espace réservé du numéro de diapositive 1">
            <a:extLst>
              <a:ext uri="{FF2B5EF4-FFF2-40B4-BE49-F238E27FC236}">
                <a16:creationId xmlns:a16="http://schemas.microsoft.com/office/drawing/2014/main" id="{7AF1F7D1-B787-4573-8294-08425C55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9650" y="6489183"/>
            <a:ext cx="2743200" cy="365125"/>
          </a:xfrm>
        </p:spPr>
        <p:txBody>
          <a:bodyPr/>
          <a:lstStyle/>
          <a:p>
            <a:fld id="{720E63EC-7DDD-4E8C-8C0C-C3119E048052}" type="slidenum">
              <a:rPr lang="en-GB" smtClean="0">
                <a:solidFill>
                  <a:schemeClr val="bg1"/>
                </a:solidFill>
              </a:rPr>
              <a:t>6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10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EC611EC-4667-4707-9B11-57E1418332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33" t="13770" b="31244"/>
          <a:stretch/>
        </p:blipFill>
        <p:spPr>
          <a:xfrm>
            <a:off x="137849" y="824200"/>
            <a:ext cx="5886228" cy="450084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C03D6F0-33DB-4CF0-B3EE-6189BB453052}"/>
              </a:ext>
            </a:extLst>
          </p:cNvPr>
          <p:cNvSpPr txBox="1"/>
          <p:nvPr/>
        </p:nvSpPr>
        <p:spPr>
          <a:xfrm>
            <a:off x="105877" y="-26372"/>
            <a:ext cx="12703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Cold Temperature Dependence of NO</a:t>
            </a:r>
            <a:r>
              <a:rPr lang="en-GB" sz="3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 on-road emissions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D69FBE5-7D68-40BB-B445-7B4EAA7C7E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5" t="95148" r="37390" b="370"/>
          <a:stretch/>
        </p:blipFill>
        <p:spPr>
          <a:xfrm>
            <a:off x="2151561" y="5414549"/>
            <a:ext cx="2115128" cy="29425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122C391-028E-4655-8C92-B8F4D3C57986}"/>
              </a:ext>
            </a:extLst>
          </p:cNvPr>
          <p:cNvSpPr txBox="1"/>
          <p:nvPr/>
        </p:nvSpPr>
        <p:spPr>
          <a:xfrm>
            <a:off x="6304719" y="1288879"/>
            <a:ext cx="551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EPA </a:t>
            </a:r>
            <a:r>
              <a:rPr lang="fr-FR" dirty="0" err="1"/>
              <a:t>emission</a:t>
            </a:r>
            <a:r>
              <a:rPr lang="fr-FR" dirty="0"/>
              <a:t> </a:t>
            </a:r>
            <a:r>
              <a:rPr lang="fr-FR" dirty="0" err="1"/>
              <a:t>inventory</a:t>
            </a:r>
            <a:r>
              <a:rPr lang="fr-FR" dirty="0"/>
              <a:t> vs observations, </a:t>
            </a:r>
            <a:r>
              <a:rPr lang="fr-FR" dirty="0" err="1"/>
              <a:t>averaged</a:t>
            </a:r>
            <a:r>
              <a:rPr lang="fr-FR" dirty="0"/>
              <a:t> over 3°C </a:t>
            </a:r>
            <a:r>
              <a:rPr lang="fr-FR" dirty="0" err="1"/>
              <a:t>temperature</a:t>
            </a:r>
            <a:r>
              <a:rPr lang="fr-FR" dirty="0"/>
              <a:t> </a:t>
            </a:r>
            <a:r>
              <a:rPr lang="fr-FR" dirty="0" err="1"/>
              <a:t>bins</a:t>
            </a:r>
            <a:r>
              <a:rPr lang="fr-FR" dirty="0"/>
              <a:t>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19B7950-7D83-4860-B79B-CE0FA97584B9}"/>
              </a:ext>
            </a:extLst>
          </p:cNvPr>
          <p:cNvSpPr txBox="1"/>
          <p:nvPr/>
        </p:nvSpPr>
        <p:spPr>
          <a:xfrm>
            <a:off x="2789941" y="930457"/>
            <a:ext cx="2953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Estimated</a:t>
            </a:r>
            <a:r>
              <a:rPr lang="fr-FR" sz="1600" dirty="0"/>
              <a:t> NO</a:t>
            </a:r>
            <a:r>
              <a:rPr lang="fr-FR" sz="1600" baseline="-25000" dirty="0"/>
              <a:t>x</a:t>
            </a:r>
            <a:r>
              <a:rPr lang="fr-FR" sz="1600" dirty="0"/>
              <a:t> (</a:t>
            </a:r>
            <a:r>
              <a:rPr lang="fr-FR" sz="1600" dirty="0" err="1"/>
              <a:t>ppb</a:t>
            </a:r>
            <a:r>
              <a:rPr lang="fr-FR" sz="1600" dirty="0"/>
              <a:t>) downtown (0-10m) from EPA emissions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9B2876E-5A17-47A0-95FB-9240CB475D47}"/>
              </a:ext>
            </a:extLst>
          </p:cNvPr>
          <p:cNvCxnSpPr>
            <a:cxnSpLocks/>
          </p:cNvCxnSpPr>
          <p:nvPr/>
        </p:nvCxnSpPr>
        <p:spPr>
          <a:xfrm flipH="1" flipV="1">
            <a:off x="4165601" y="2351261"/>
            <a:ext cx="2274519" cy="1987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5D7AAB0C-3F58-487B-BD33-7BBE3BB6393B}"/>
              </a:ext>
            </a:extLst>
          </p:cNvPr>
          <p:cNvCxnSpPr>
            <a:cxnSpLocks/>
          </p:cNvCxnSpPr>
          <p:nvPr/>
        </p:nvCxnSpPr>
        <p:spPr>
          <a:xfrm flipH="1" flipV="1">
            <a:off x="2626243" y="3997843"/>
            <a:ext cx="3678476" cy="4789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D21C6214-F503-407B-83B0-27D5D1BE7237}"/>
              </a:ext>
            </a:extLst>
          </p:cNvPr>
          <p:cNvSpPr/>
          <p:nvPr/>
        </p:nvSpPr>
        <p:spPr>
          <a:xfrm>
            <a:off x="6304718" y="4166452"/>
            <a:ext cx="52130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Log-linear increment for NO</a:t>
            </a:r>
            <a:r>
              <a:rPr lang="en-GB" baseline="-25000" dirty="0">
                <a:solidFill>
                  <a:srgbClr val="0070C0"/>
                </a:solidFill>
              </a:rPr>
              <a:t>x</a:t>
            </a:r>
            <a:r>
              <a:rPr lang="en-GB" dirty="0">
                <a:solidFill>
                  <a:srgbClr val="0070C0"/>
                </a:solidFill>
              </a:rPr>
              <a:t> on-road mobile emissions: x1.5 (0°C) to x10 (-40°C) to based on Norwegian study of diesel vehicles (</a:t>
            </a:r>
            <a:r>
              <a:rPr lang="en-GB" dirty="0" err="1">
                <a:solidFill>
                  <a:srgbClr val="0070C0"/>
                </a:solidFill>
              </a:rPr>
              <a:t>Wærsted</a:t>
            </a:r>
            <a:r>
              <a:rPr lang="en-GB" dirty="0">
                <a:solidFill>
                  <a:srgbClr val="0070C0"/>
                </a:solidFill>
              </a:rPr>
              <a:t> et al., 2022). (factor of x6 in cold polluted period).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B541156-9262-4732-BE74-F4798C79F9EE}"/>
              </a:ext>
            </a:extLst>
          </p:cNvPr>
          <p:cNvSpPr/>
          <p:nvPr/>
        </p:nvSpPr>
        <p:spPr>
          <a:xfrm>
            <a:off x="6304719" y="2255475"/>
            <a:ext cx="5425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Large </a:t>
            </a:r>
            <a:r>
              <a:rPr lang="fr-FR" dirty="0" err="1"/>
              <a:t>underestimate</a:t>
            </a:r>
            <a:r>
              <a:rPr lang="fr-FR" dirty="0"/>
              <a:t> of </a:t>
            </a:r>
            <a:r>
              <a:rPr lang="en-GB" dirty="0"/>
              <a:t>NO</a:t>
            </a:r>
            <a:r>
              <a:rPr lang="en-GB" baseline="-25000" dirty="0"/>
              <a:t>x</a:t>
            </a:r>
            <a:r>
              <a:rPr lang="fr-FR" dirty="0"/>
              <a:t> in cold </a:t>
            </a:r>
            <a:r>
              <a:rPr lang="fr-FR" dirty="0" err="1"/>
              <a:t>polluted</a:t>
            </a:r>
            <a:r>
              <a:rPr lang="fr-FR" dirty="0"/>
              <a:t> </a:t>
            </a:r>
            <a:r>
              <a:rPr lang="fr-FR" dirty="0" err="1"/>
              <a:t>period</a:t>
            </a:r>
            <a:r>
              <a:rPr lang="fr-FR" dirty="0"/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5BA5F25-CB68-4F01-AC2D-A9CCBC3450D4}"/>
              </a:ext>
            </a:extLst>
          </p:cNvPr>
          <p:cNvSpPr/>
          <p:nvPr/>
        </p:nvSpPr>
        <p:spPr>
          <a:xfrm>
            <a:off x="6304718" y="2998623"/>
            <a:ext cx="52130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EPA emissions – MOVES3 does not include significant cold-temperature increase for NO</a:t>
            </a:r>
            <a:r>
              <a:rPr lang="en-GB" baseline="-25000" dirty="0"/>
              <a:t>x</a:t>
            </a:r>
            <a:r>
              <a:rPr lang="en-GB" dirty="0"/>
              <a:t> on-road emissions (</a:t>
            </a:r>
            <a:r>
              <a:rPr lang="en-GB" b="1" dirty="0"/>
              <a:t>predominantly diesel vehicle NOx</a:t>
            </a:r>
            <a:r>
              <a:rPr lang="en-GB" dirty="0"/>
              <a:t>, even though only 9% Fairbanks fleet)</a:t>
            </a:r>
            <a:br>
              <a:rPr lang="en-GB" dirty="0"/>
            </a:br>
            <a:endParaRPr lang="fr-FR" dirty="0"/>
          </a:p>
        </p:txBody>
      </p:sp>
      <p:sp>
        <p:nvSpPr>
          <p:cNvPr id="44" name="Espace réservé du numéro de diapositive 43">
            <a:extLst>
              <a:ext uri="{FF2B5EF4-FFF2-40B4-BE49-F238E27FC236}">
                <a16:creationId xmlns:a16="http://schemas.microsoft.com/office/drawing/2014/main" id="{3CEAC2AF-F943-4572-B88E-568DC5E3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96AE-0965-4ABB-94B5-131D083E6F94}" type="slidenum">
              <a:rPr lang="en-GB" smtClean="0"/>
              <a:t>7</a:t>
            </a:fld>
            <a:endParaRPr lang="en-GB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3032DFD5-CE0C-4415-9B03-766A156A1A90}"/>
              </a:ext>
            </a:extLst>
          </p:cNvPr>
          <p:cNvSpPr txBox="1"/>
          <p:nvPr/>
        </p:nvSpPr>
        <p:spPr>
          <a:xfrm>
            <a:off x="2730015" y="3184365"/>
            <a:ext cx="2314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>
                <a:solidFill>
                  <a:srgbClr val="FF0000"/>
                </a:solidFill>
              </a:rPr>
              <a:t>observations</a:t>
            </a:r>
            <a:endParaRPr lang="en-GB" sz="1600" b="1" i="1" dirty="0">
              <a:solidFill>
                <a:srgbClr val="FF0000"/>
              </a:solidFill>
            </a:endParaRP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6CAF330B-5E22-4559-AE2E-DD7EBCC503D9}"/>
              </a:ext>
            </a:extLst>
          </p:cNvPr>
          <p:cNvCxnSpPr>
            <a:cxnSpLocks/>
          </p:cNvCxnSpPr>
          <p:nvPr/>
        </p:nvCxnSpPr>
        <p:spPr>
          <a:xfrm flipH="1">
            <a:off x="2447925" y="3460288"/>
            <a:ext cx="342016" cy="3956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4807FBA2-DD8B-4FFC-A7D1-E098215836CE}"/>
              </a:ext>
            </a:extLst>
          </p:cNvPr>
          <p:cNvCxnSpPr>
            <a:cxnSpLocks/>
          </p:cNvCxnSpPr>
          <p:nvPr/>
        </p:nvCxnSpPr>
        <p:spPr>
          <a:xfrm flipV="1">
            <a:off x="2968258" y="2596978"/>
            <a:ext cx="155942" cy="6322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BC09F076-0E8A-4DD0-958E-F459C8A35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4" t="889" r="4036" b="87254"/>
          <a:stretch/>
        </p:blipFill>
        <p:spPr>
          <a:xfrm>
            <a:off x="515869" y="5765810"/>
            <a:ext cx="9057441" cy="81315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DF30649-A342-4C59-88B7-91EAF7AA05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313" y="543793"/>
            <a:ext cx="5569143" cy="36641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B5A21238-3FD1-4289-82AA-FCA317908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492875"/>
            <a:ext cx="12191999" cy="365125"/>
          </a:xfr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 algn="l"/>
            <a:r>
              <a:rPr lang="fr-FR" dirty="0">
                <a:solidFill>
                  <a:schemeClr val="bg1"/>
                </a:solidFill>
              </a:rPr>
              <a:t>natalie.brett@latmos.ipsl.fr				EGU 2024 </a:t>
            </a:r>
            <a:r>
              <a:rPr lang="en-US" altLang="en-US" dirty="0">
                <a:solidFill>
                  <a:schemeClr val="bg1"/>
                </a:solidFill>
                <a:latin typeface="NimbusRomNo9L-Regu"/>
              </a:rPr>
              <a:t>Session: AS3.21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4" name="Espace réservé du numéro de diapositive 1">
            <a:extLst>
              <a:ext uri="{FF2B5EF4-FFF2-40B4-BE49-F238E27FC236}">
                <a16:creationId xmlns:a16="http://schemas.microsoft.com/office/drawing/2014/main" id="{9696C8B2-95BB-4E51-BEB4-81DEC5868F19}"/>
              </a:ext>
            </a:extLst>
          </p:cNvPr>
          <p:cNvSpPr txBox="1">
            <a:spLocks/>
          </p:cNvSpPr>
          <p:nvPr/>
        </p:nvSpPr>
        <p:spPr>
          <a:xfrm>
            <a:off x="8629650" y="64891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E63EC-7DDD-4E8C-8C0C-C3119E048052}" type="slidenum">
              <a:rPr lang="en-GB" smtClean="0">
                <a:solidFill>
                  <a:schemeClr val="bg1"/>
                </a:solidFill>
              </a:rPr>
              <a:pPr/>
              <a:t>7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46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437B0D5F-8990-4413-91C4-2E9F5C62FB26}"/>
              </a:ext>
            </a:extLst>
          </p:cNvPr>
          <p:cNvSpPr txBox="1">
            <a:spLocks/>
          </p:cNvSpPr>
          <p:nvPr/>
        </p:nvSpPr>
        <p:spPr>
          <a:xfrm>
            <a:off x="0" y="-9423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Model Evaluation </a:t>
            </a:r>
            <a:r>
              <a:rPr lang="fr-F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against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 Surface Observations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B9D13A-2298-46AA-99EC-46A8F14932FE}"/>
              </a:ext>
            </a:extLst>
          </p:cNvPr>
          <p:cNvSpPr/>
          <p:nvPr/>
        </p:nvSpPr>
        <p:spPr>
          <a:xfrm>
            <a:off x="8636046" y="724779"/>
            <a:ext cx="34410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FF5050"/>
                </a:solidFill>
                <a:latin typeface="NimbusRomNo9L-Regu"/>
              </a:rPr>
              <a:t>Location = Downtown</a:t>
            </a:r>
            <a:endParaRPr lang="en-GB" sz="2800" dirty="0">
              <a:solidFill>
                <a:srgbClr val="FF5050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DB2826D-0830-4AE5-BB74-AB1D4068D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E63EC-7DDD-4E8C-8C0C-C3119E048052}" type="slidenum">
              <a:rPr lang="en-GB" smtClean="0"/>
              <a:t>8</a:t>
            </a:fld>
            <a:endParaRPr lang="en-GB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CA6F09B-A00E-46FB-BE5C-7D742202A1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6112"/>
            <a:ext cx="7271538" cy="388417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8A9895F-A777-40A2-B9C6-B1BBAA8F6267}"/>
              </a:ext>
            </a:extLst>
          </p:cNvPr>
          <p:cNvSpPr/>
          <p:nvPr/>
        </p:nvSpPr>
        <p:spPr>
          <a:xfrm>
            <a:off x="285392" y="5436417"/>
            <a:ext cx="1146272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NimbusRomNo9L-Regu"/>
              </a:rPr>
              <a:t>Log-</a:t>
            </a:r>
            <a:r>
              <a:rPr lang="fr-FR" sz="2000" dirty="0" err="1">
                <a:latin typeface="NimbusRomNo9L-Regu"/>
              </a:rPr>
              <a:t>linear</a:t>
            </a:r>
            <a:r>
              <a:rPr lang="fr-FR" sz="2000" dirty="0">
                <a:latin typeface="NimbusRomNo9L-Regu"/>
              </a:rPr>
              <a:t> </a:t>
            </a:r>
            <a:r>
              <a:rPr lang="fr-FR" sz="2000" dirty="0" err="1">
                <a:latin typeface="NimbusRomNo9L-Regu"/>
              </a:rPr>
              <a:t>increase</a:t>
            </a:r>
            <a:r>
              <a:rPr lang="fr-FR" sz="2000" dirty="0">
                <a:latin typeface="NimbusRomNo9L-Regu"/>
              </a:rPr>
              <a:t> in NO</a:t>
            </a:r>
            <a:r>
              <a:rPr lang="fr-FR" sz="2000" baseline="-25000" dirty="0">
                <a:latin typeface="NimbusRomNo9L-Regu"/>
              </a:rPr>
              <a:t>x</a:t>
            </a:r>
            <a:r>
              <a:rPr lang="fr-FR" sz="2000" dirty="0">
                <a:latin typeface="NimbusRomNo9L-Regu"/>
              </a:rPr>
              <a:t> </a:t>
            </a:r>
            <a:r>
              <a:rPr lang="fr-FR" sz="2000" dirty="0" err="1">
                <a:latin typeface="NimbusRomNo9L-Regu"/>
              </a:rPr>
              <a:t>onroad</a:t>
            </a:r>
            <a:r>
              <a:rPr lang="fr-FR" sz="2000" dirty="0">
                <a:latin typeface="NimbusRomNo9L-Regu"/>
              </a:rPr>
              <a:t> mobile emissions </a:t>
            </a:r>
            <a:r>
              <a:rPr lang="en-GB" sz="2000" b="1" i="1" dirty="0">
                <a:latin typeface="NimbusRomNo9L-Regu"/>
              </a:rPr>
              <a:t>x1.5 (0°C) </a:t>
            </a:r>
            <a:r>
              <a:rPr lang="en-GB" sz="2000" b="1" i="1" dirty="0">
                <a:latin typeface="NimbusRomNo9L-Regu"/>
                <a:sym typeface="Wingdings" panose="05000000000000000000" pitchFamily="2" charset="2"/>
              </a:rPr>
              <a:t> x6 (-30°C)</a:t>
            </a:r>
            <a:r>
              <a:rPr lang="fr-FR" sz="2000" dirty="0">
                <a:latin typeface="NimbusRomNo9L-Regu"/>
                <a:sym typeface="Wingdings" panose="05000000000000000000" pitchFamily="2" charset="2"/>
              </a:rPr>
              <a:t> </a:t>
            </a:r>
            <a:r>
              <a:rPr lang="fr-FR" sz="2000" dirty="0">
                <a:latin typeface="NimbusRomNo9L-Regu"/>
              </a:rPr>
              <a:t>due to cold-</a:t>
            </a:r>
            <a:r>
              <a:rPr lang="fr-FR" sz="2000" dirty="0" err="1">
                <a:latin typeface="NimbusRomNo9L-Regu"/>
              </a:rPr>
              <a:t>temperature</a:t>
            </a:r>
            <a:r>
              <a:rPr lang="fr-FR" sz="2000" dirty="0">
                <a:latin typeface="NimbusRomNo9L-Regu"/>
              </a:rPr>
              <a:t> </a:t>
            </a:r>
            <a:r>
              <a:rPr lang="fr-FR" sz="2000" dirty="0" err="1">
                <a:latin typeface="NimbusRomNo9L-Regu"/>
              </a:rPr>
              <a:t>dependence</a:t>
            </a:r>
            <a:r>
              <a:rPr lang="fr-FR" sz="2000" dirty="0">
                <a:latin typeface="NimbusRomNo9L-Regu"/>
              </a:rPr>
              <a:t>, </a:t>
            </a:r>
            <a:r>
              <a:rPr lang="fr-FR" sz="2000" dirty="0" err="1">
                <a:latin typeface="NimbusRomNo9L-Regu"/>
              </a:rPr>
              <a:t>may</a:t>
            </a:r>
            <a:r>
              <a:rPr lang="fr-FR" sz="2000" dirty="0">
                <a:latin typeface="NimbusRomNo9L-Regu"/>
              </a:rPr>
              <a:t> </a:t>
            </a:r>
            <a:r>
              <a:rPr lang="fr-FR" sz="2000" dirty="0" err="1">
                <a:latin typeface="NimbusRomNo9L-Regu"/>
              </a:rPr>
              <a:t>explain</a:t>
            </a:r>
            <a:r>
              <a:rPr lang="fr-FR" sz="2000" dirty="0">
                <a:latin typeface="NimbusRomNo9L-Regu"/>
              </a:rPr>
              <a:t> </a:t>
            </a:r>
            <a:r>
              <a:rPr lang="fr-FR" sz="2000" dirty="0" err="1">
                <a:latin typeface="NimbusRomNo9L-Regu"/>
              </a:rPr>
              <a:t>daytime</a:t>
            </a:r>
            <a:r>
              <a:rPr lang="fr-FR" sz="2000" dirty="0">
                <a:latin typeface="NimbusRomNo9L-Regu"/>
              </a:rPr>
              <a:t> </a:t>
            </a:r>
            <a:r>
              <a:rPr lang="fr-FR" sz="2000" dirty="0" err="1">
                <a:latin typeface="NimbusRomNo9L-Regu"/>
              </a:rPr>
              <a:t>underestimate</a:t>
            </a:r>
            <a:r>
              <a:rPr lang="fr-FR" sz="2000" dirty="0">
                <a:latin typeface="NimbusRomNo9L-Regu"/>
              </a:rPr>
              <a:t>. </a:t>
            </a:r>
            <a:r>
              <a:rPr lang="fr-FR" sz="2000" dirty="0" err="1">
                <a:latin typeface="NimbusRomNo9L-Regu"/>
              </a:rPr>
              <a:t>Based</a:t>
            </a:r>
            <a:r>
              <a:rPr lang="fr-FR" sz="2000" dirty="0">
                <a:latin typeface="NimbusRomNo9L-Regu"/>
              </a:rPr>
              <a:t> on </a:t>
            </a:r>
            <a:r>
              <a:rPr lang="en-GB" sz="2000" b="1" i="1" dirty="0" err="1">
                <a:latin typeface="NimbusRomNo9L-Regu"/>
              </a:rPr>
              <a:t>Wærsted</a:t>
            </a:r>
            <a:r>
              <a:rPr lang="en-GB" sz="2000" b="1" i="1" dirty="0">
                <a:latin typeface="NimbusRomNo9L-Regu"/>
              </a:rPr>
              <a:t> et al. 2022 (x 3 at -13°C in Norway).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NimbusRomNo9L-Regu"/>
              </a:rPr>
              <a:t>U</a:t>
            </a:r>
            <a:r>
              <a:rPr lang="en-GB" sz="2000" dirty="0" err="1">
                <a:latin typeface="NimbusRomNo9L-Regu"/>
              </a:rPr>
              <a:t>nderestimate</a:t>
            </a:r>
            <a:r>
              <a:rPr lang="en-GB" sz="2000" dirty="0">
                <a:latin typeface="NimbusRomNo9L-Regu"/>
              </a:rPr>
              <a:t> a </a:t>
            </a:r>
            <a:r>
              <a:rPr lang="en-GB" sz="2000" dirty="0" err="1">
                <a:latin typeface="NimbusRomNo9L-Regu"/>
              </a:rPr>
              <a:t>nighttime</a:t>
            </a:r>
            <a:r>
              <a:rPr lang="en-GB" sz="2000" dirty="0">
                <a:latin typeface="NimbusRomNo9L-Regu"/>
              </a:rPr>
              <a:t> </a:t>
            </a:r>
            <a:r>
              <a:rPr lang="en-GB" sz="2000" b="1" dirty="0">
                <a:latin typeface="NimbusRomNo9L-Regu"/>
                <a:sym typeface="Wingdings" panose="05000000000000000000" pitchFamily="2" charset="2"/>
              </a:rPr>
              <a:t> underestimate in heating emissions requires investigation?</a:t>
            </a:r>
            <a:endParaRPr lang="en-GB" sz="2000" b="1" dirty="0">
              <a:latin typeface="NimbusRomNo9L-Regu"/>
            </a:endParaRPr>
          </a:p>
          <a:p>
            <a:r>
              <a:rPr lang="en-GB" b="1" i="1" dirty="0">
                <a:sym typeface="Wingdings" panose="05000000000000000000" pitchFamily="2" charset="2"/>
              </a:rPr>
              <a:t>	</a:t>
            </a:r>
            <a:r>
              <a:rPr lang="en-GB" b="1" i="1" dirty="0"/>
              <a:t> </a:t>
            </a:r>
            <a:endParaRPr lang="fr-FR" sz="2000" dirty="0">
              <a:latin typeface="NimbusRomNo9L-Regu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F73168B-FFAD-4684-8ED8-3D9A74CFBB4D}"/>
              </a:ext>
            </a:extLst>
          </p:cNvPr>
          <p:cNvSpPr txBox="1"/>
          <p:nvPr/>
        </p:nvSpPr>
        <p:spPr>
          <a:xfrm>
            <a:off x="114884" y="1030930"/>
            <a:ext cx="5077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NimbusRomNo9L-Regu"/>
              </a:rPr>
              <a:t>Cold </a:t>
            </a:r>
            <a:r>
              <a:rPr lang="fr-FR" sz="2400" dirty="0" err="1">
                <a:latin typeface="NimbusRomNo9L-Regu"/>
              </a:rPr>
              <a:t>Polluted</a:t>
            </a:r>
            <a:r>
              <a:rPr lang="fr-FR" sz="2400" dirty="0">
                <a:latin typeface="NimbusRomNo9L-Regu"/>
              </a:rPr>
              <a:t> </a:t>
            </a:r>
            <a:r>
              <a:rPr lang="fr-FR" sz="2400" dirty="0" err="1">
                <a:latin typeface="NimbusRomNo9L-Regu"/>
              </a:rPr>
              <a:t>Period</a:t>
            </a:r>
            <a:r>
              <a:rPr lang="fr-FR" sz="2400" dirty="0">
                <a:latin typeface="NimbusRomNo9L-Regu"/>
              </a:rPr>
              <a:t> (30 Jan – 3 </a:t>
            </a:r>
            <a:r>
              <a:rPr lang="fr-FR" sz="2400" dirty="0" err="1">
                <a:latin typeface="NimbusRomNo9L-Regu"/>
              </a:rPr>
              <a:t>Feb</a:t>
            </a:r>
            <a:r>
              <a:rPr lang="fr-FR" sz="2400" dirty="0">
                <a:latin typeface="NimbusRomNo9L-Regu"/>
              </a:rPr>
              <a:t>)</a:t>
            </a:r>
            <a:endParaRPr lang="en-GB" sz="2400" dirty="0">
              <a:latin typeface="NimbusRomNo9L-Regu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6426120-FFD5-43E9-BDB8-88ECF56D8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338" y="2059929"/>
            <a:ext cx="4224052" cy="334035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9EBC570-4D9B-4494-A185-309451465FE8}"/>
              </a:ext>
            </a:extLst>
          </p:cNvPr>
          <p:cNvSpPr txBox="1"/>
          <p:nvPr/>
        </p:nvSpPr>
        <p:spPr>
          <a:xfrm>
            <a:off x="8020500" y="1230646"/>
            <a:ext cx="2859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NimbusRomNo9L-Regu"/>
              </a:rPr>
              <a:t>Full </a:t>
            </a:r>
            <a:r>
              <a:rPr lang="fr-FR" sz="2400" dirty="0" err="1">
                <a:latin typeface="NimbusRomNo9L-Regu"/>
              </a:rPr>
              <a:t>campaign</a:t>
            </a:r>
            <a:r>
              <a:rPr lang="fr-FR" sz="2400" dirty="0">
                <a:latin typeface="NimbusRomNo9L-Regu"/>
              </a:rPr>
              <a:t> </a:t>
            </a:r>
          </a:p>
          <a:p>
            <a:r>
              <a:rPr lang="fr-FR" sz="2400" dirty="0">
                <a:latin typeface="NimbusRomNo9L-Regu"/>
              </a:rPr>
              <a:t>(18 Jan – 25 </a:t>
            </a:r>
            <a:r>
              <a:rPr lang="fr-FR" sz="2400" dirty="0" err="1">
                <a:latin typeface="NimbusRomNo9L-Regu"/>
              </a:rPr>
              <a:t>Feb</a:t>
            </a:r>
            <a:r>
              <a:rPr lang="fr-FR" sz="2400" dirty="0">
                <a:latin typeface="NimbusRomNo9L-Regu"/>
              </a:rPr>
              <a:t>)</a:t>
            </a:r>
            <a:endParaRPr lang="en-GB" sz="2400" dirty="0">
              <a:latin typeface="NimbusRomNo9L-Regu"/>
            </a:endParaRP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88B80597-F78B-48BE-ACDB-B97D9378F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492875"/>
            <a:ext cx="12191999" cy="365125"/>
          </a:xfr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 algn="l"/>
            <a:r>
              <a:rPr lang="fr-FR" dirty="0">
                <a:solidFill>
                  <a:schemeClr val="bg1"/>
                </a:solidFill>
              </a:rPr>
              <a:t>natalie.brett@latmos.ipsl.fr				EGU 2024 </a:t>
            </a:r>
            <a:r>
              <a:rPr lang="en-US" altLang="en-US" dirty="0">
                <a:solidFill>
                  <a:schemeClr val="bg1"/>
                </a:solidFill>
                <a:latin typeface="NimbusRomNo9L-Regu"/>
              </a:rPr>
              <a:t>Session: AS3.21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Espace réservé du numéro de diapositive 1">
            <a:extLst>
              <a:ext uri="{FF2B5EF4-FFF2-40B4-BE49-F238E27FC236}">
                <a16:creationId xmlns:a16="http://schemas.microsoft.com/office/drawing/2014/main" id="{AC1A7904-8B1C-4D3F-BCD9-014C5B849548}"/>
              </a:ext>
            </a:extLst>
          </p:cNvPr>
          <p:cNvSpPr txBox="1">
            <a:spLocks/>
          </p:cNvSpPr>
          <p:nvPr/>
        </p:nvSpPr>
        <p:spPr>
          <a:xfrm>
            <a:off x="8629650" y="64891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E63EC-7DDD-4E8C-8C0C-C3119E048052}" type="slidenum">
              <a:rPr lang="en-GB" smtClean="0">
                <a:solidFill>
                  <a:schemeClr val="bg1"/>
                </a:solidFill>
              </a:rPr>
              <a:pPr/>
              <a:t>8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02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437B0D5F-8990-4413-91C4-2E9F5C62FB26}"/>
              </a:ext>
            </a:extLst>
          </p:cNvPr>
          <p:cNvSpPr txBox="1">
            <a:spLocks/>
          </p:cNvSpPr>
          <p:nvPr/>
        </p:nvSpPr>
        <p:spPr>
          <a:xfrm>
            <a:off x="0" y="-9423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EPA-WRF Model </a:t>
            </a:r>
            <a:r>
              <a:rPr lang="fr-F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against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 observations (Downtown)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A7FDB77-D2FC-47A9-B8A2-576BDCF1C7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05" y="816407"/>
            <a:ext cx="7974790" cy="5608206"/>
          </a:xfrm>
          <a:prstGeom prst="rect">
            <a:avLst/>
          </a:prstGeom>
        </p:spPr>
      </p:pic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AE650F6C-FB8F-4B09-9A27-88B4A01F6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492875"/>
            <a:ext cx="12191999" cy="365125"/>
          </a:xfr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 algn="l"/>
            <a:r>
              <a:rPr lang="fr-FR" dirty="0">
                <a:solidFill>
                  <a:schemeClr val="bg1"/>
                </a:solidFill>
              </a:rPr>
              <a:t>natalie.brett@latmos.ipsl.fr				EGU 2024 </a:t>
            </a:r>
            <a:r>
              <a:rPr lang="en-US" altLang="en-US" dirty="0">
                <a:solidFill>
                  <a:schemeClr val="bg1"/>
                </a:solidFill>
                <a:latin typeface="NimbusRomNo9L-Regu"/>
              </a:rPr>
              <a:t>Session: AS3.21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21515EA3-C82B-49E7-B21A-F06A63E23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9650" y="6489183"/>
            <a:ext cx="2743200" cy="365125"/>
          </a:xfrm>
        </p:spPr>
        <p:txBody>
          <a:bodyPr/>
          <a:lstStyle/>
          <a:p>
            <a:fld id="{720E63EC-7DDD-4E8C-8C0C-C3119E048052}" type="slidenum">
              <a:rPr lang="en-GB" smtClean="0">
                <a:solidFill>
                  <a:schemeClr val="bg1"/>
                </a:solidFill>
              </a:rPr>
              <a:t>9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25035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851</Words>
  <Application>Microsoft Office PowerPoint</Application>
  <PresentationFormat>Grand écran</PresentationFormat>
  <Paragraphs>99</Paragraphs>
  <Slides>11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NimbusRomNo9L-Regu</vt:lpstr>
      <vt:lpstr>Wingdings</vt:lpstr>
      <vt:lpstr>Thème Office</vt:lpstr>
      <vt:lpstr>Investigating dispersion of air pollution in the stable Arctic boundary layer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Investigating dispersion of air pollution in the stable Arctic boundary layer </dc:title>
  <dc:creator>Natalie Brett</dc:creator>
  <cp:lastModifiedBy>Natalie Brett</cp:lastModifiedBy>
  <cp:revision>4</cp:revision>
  <dcterms:created xsi:type="dcterms:W3CDTF">2024-04-12T13:34:31Z</dcterms:created>
  <dcterms:modified xsi:type="dcterms:W3CDTF">2024-04-15T15:18:41Z</dcterms:modified>
</cp:coreProperties>
</file>