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784" r:id="rId2"/>
    <p:sldId id="797" r:id="rId3"/>
    <p:sldId id="790" r:id="rId4"/>
    <p:sldId id="800" r:id="rId5"/>
    <p:sldId id="79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A2A179B-C5FC-7D49-5920-E3F1F258F3C9}" name="Shiyue Yang" initials="SY" userId="S::shiyue.yang@ufz.de::b357b75b-12a2-4864-9223-d49ff42ebc6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C345C-2D4B-4D09-9366-0F8D515E378B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05C16-7AFE-4ED0-BD94-7044EDE0E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110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- AS: simple</a:t>
            </a:r>
          </a:p>
          <a:p>
            <a:r>
              <a:rPr lang="de-DE" dirty="0"/>
              <a:t>- how we prepare 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01BAFD-BDF1-4073-A261-64C06A00B82D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255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expected</a:t>
            </a:r>
            <a:r>
              <a:rPr lang="de-DE" dirty="0"/>
              <a:t> </a:t>
            </a:r>
            <a:r>
              <a:rPr lang="de-DE" dirty="0" err="1"/>
              <a:t>heat</a:t>
            </a:r>
            <a:r>
              <a:rPr lang="de-DE" dirty="0"/>
              <a:t> and CO2 </a:t>
            </a:r>
            <a:r>
              <a:rPr lang="de-DE" dirty="0" err="1"/>
              <a:t>flux</a:t>
            </a:r>
            <a:r>
              <a:rPr lang="de-DE" dirty="0"/>
              <a:t>,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five</a:t>
            </a:r>
            <a:r>
              <a:rPr lang="de-DE" dirty="0"/>
              <a:t> </a:t>
            </a:r>
            <a:r>
              <a:rPr lang="de-DE" dirty="0" err="1"/>
              <a:t>sampling</a:t>
            </a:r>
            <a:r>
              <a:rPr lang="de-DE" dirty="0"/>
              <a:t>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starting</a:t>
            </a:r>
            <a:r>
              <a:rPr lang="de-DE" dirty="0"/>
              <a:t>,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times</a:t>
            </a:r>
            <a:r>
              <a:rPr lang="de-DE" dirty="0"/>
              <a:t> </a:t>
            </a:r>
            <a:r>
              <a:rPr lang="de-DE" dirty="0" err="1"/>
              <a:t>near</a:t>
            </a:r>
            <a:r>
              <a:rPr lang="de-DE" dirty="0"/>
              <a:t> and </a:t>
            </a:r>
            <a:r>
              <a:rPr lang="de-DE" dirty="0" err="1"/>
              <a:t>peak</a:t>
            </a:r>
            <a:r>
              <a:rPr lang="de-DE" dirty="0"/>
              <a:t> time and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after </a:t>
            </a:r>
            <a:r>
              <a:rPr lang="de-DE" dirty="0" err="1"/>
              <a:t>peak</a:t>
            </a:r>
            <a:r>
              <a:rPr lang="de-DE" dirty="0"/>
              <a:t> time. CO2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sampled</a:t>
            </a:r>
            <a:r>
              <a:rPr lang="de-DE" dirty="0"/>
              <a:t> </a:t>
            </a:r>
            <a:r>
              <a:rPr lang="de-DE" dirty="0" err="1"/>
              <a:t>once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. </a:t>
            </a:r>
            <a:r>
              <a:rPr lang="de-DE" dirty="0" err="1"/>
              <a:t>Calorimetry</a:t>
            </a:r>
            <a:r>
              <a:rPr lang="de-DE" dirty="0"/>
              <a:t> will </a:t>
            </a:r>
            <a:r>
              <a:rPr lang="de-DE" dirty="0" err="1"/>
              <a:t>continuously</a:t>
            </a:r>
            <a:r>
              <a:rPr lang="de-DE" dirty="0"/>
              <a:t> ran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regular</a:t>
            </a:r>
            <a:r>
              <a:rPr lang="de-DE" dirty="0"/>
              <a:t> </a:t>
            </a:r>
            <a:r>
              <a:rPr lang="de-DE" dirty="0" err="1"/>
              <a:t>aeration</a:t>
            </a:r>
            <a:r>
              <a:rPr lang="de-DE" dirty="0"/>
              <a:t> </a:t>
            </a:r>
            <a:r>
              <a:rPr lang="de-DE" dirty="0" err="1"/>
              <a:t>according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sampling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.  The whole incubation will last for 76 days</a:t>
            </a:r>
          </a:p>
          <a:p>
            <a:endParaRPr lang="de-DE" dirty="0"/>
          </a:p>
          <a:p>
            <a:r>
              <a:rPr lang="de-DE" dirty="0"/>
              <a:t>- 45/76 days going to baseline</a:t>
            </a:r>
          </a:p>
          <a:p>
            <a:r>
              <a:rPr lang="de-DE" dirty="0"/>
              <a:t>- CO2 sampling one day more, 5 sampling days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01BAFD-BDF1-4073-A261-64C06A00B82D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7189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CUE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baseline="0" dirty="0"/>
              <a:t> </a:t>
            </a:r>
            <a:r>
              <a:rPr lang="de-DE" baseline="0" dirty="0" err="1"/>
              <a:t>EUE</a:t>
            </a:r>
            <a:r>
              <a:rPr lang="de-DE" baseline="0" dirty="0"/>
              <a:t> </a:t>
            </a:r>
            <a:r>
              <a:rPr lang="de-DE" baseline="0" dirty="0" err="1"/>
              <a:t>calculated</a:t>
            </a:r>
            <a:r>
              <a:rPr lang="de-DE" baseline="0" dirty="0"/>
              <a:t> </a:t>
            </a:r>
            <a:r>
              <a:rPr lang="de-DE" baseline="0" dirty="0" err="1"/>
              <a:t>based</a:t>
            </a:r>
            <a:r>
              <a:rPr lang="de-DE" baseline="0" dirty="0"/>
              <a:t> on </a:t>
            </a:r>
            <a:r>
              <a:rPr lang="de-DE" baseline="0" dirty="0" err="1"/>
              <a:t>assumption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degraded</a:t>
            </a:r>
            <a:r>
              <a:rPr lang="de-DE" baseline="0" dirty="0"/>
              <a:t> </a:t>
            </a:r>
            <a:r>
              <a:rPr lang="de-DE" baseline="0" dirty="0" err="1"/>
              <a:t>cellulose</a:t>
            </a:r>
            <a:r>
              <a:rPr lang="de-DE" baseline="0" dirty="0"/>
              <a:t> </a:t>
            </a:r>
            <a:r>
              <a:rPr lang="de-DE" baseline="0" dirty="0" err="1"/>
              <a:t>either</a:t>
            </a:r>
            <a:r>
              <a:rPr lang="de-DE" baseline="0" dirty="0"/>
              <a:t> incorporated in </a:t>
            </a:r>
            <a:r>
              <a:rPr lang="de-DE" baseline="0" dirty="0" err="1"/>
              <a:t>biomass</a:t>
            </a:r>
            <a:r>
              <a:rPr lang="de-DE" baseline="0" dirty="0"/>
              <a:t>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mineralized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CO2</a:t>
            </a:r>
          </a:p>
          <a:p>
            <a:endParaRPr lang="de-DE" baseline="0" dirty="0"/>
          </a:p>
          <a:p>
            <a:r>
              <a:rPr lang="de-DE" dirty="0" err="1"/>
              <a:t>CUE</a:t>
            </a:r>
            <a:r>
              <a:rPr lang="de-DE" dirty="0"/>
              <a:t> </a:t>
            </a:r>
            <a:r>
              <a:rPr lang="de-DE" dirty="0" err="1"/>
              <a:t>exhibits</a:t>
            </a:r>
            <a:r>
              <a:rPr lang="de-DE" baseline="0" dirty="0"/>
              <a:t> gradual </a:t>
            </a:r>
            <a:r>
              <a:rPr lang="de-DE" baseline="0" dirty="0" err="1"/>
              <a:t>decline</a:t>
            </a:r>
            <a:r>
              <a:rPr lang="de-DE" baseline="0" dirty="0"/>
              <a:t> </a:t>
            </a:r>
            <a:r>
              <a:rPr lang="de-DE" baseline="0" dirty="0" err="1"/>
              <a:t>with</a:t>
            </a:r>
            <a:r>
              <a:rPr lang="de-DE" baseline="0" dirty="0"/>
              <a:t> all </a:t>
            </a:r>
            <a:r>
              <a:rPr lang="de-DE" dirty="0"/>
              <a:t>in all </a:t>
            </a:r>
            <a:r>
              <a:rPr lang="de-DE" dirty="0" err="1"/>
              <a:t>incubations</a:t>
            </a:r>
            <a:r>
              <a:rPr lang="de-DE" dirty="0"/>
              <a:t>. At end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~20 (</a:t>
            </a:r>
            <a:r>
              <a:rPr lang="de-DE" dirty="0" err="1"/>
              <a:t>moist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dry) </a:t>
            </a:r>
            <a:r>
              <a:rPr lang="de-DE" dirty="0" err="1"/>
              <a:t>and</a:t>
            </a:r>
            <a:r>
              <a:rPr lang="de-DE" dirty="0"/>
              <a:t> ~50 % (</a:t>
            </a:r>
            <a:r>
              <a:rPr lang="de-DE" dirty="0" err="1"/>
              <a:t>middle</a:t>
            </a:r>
            <a:r>
              <a:rPr lang="de-DE" dirty="0"/>
              <a:t> </a:t>
            </a:r>
            <a:r>
              <a:rPr lang="de-DE" dirty="0" err="1"/>
              <a:t>moist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high C/N). Very high error</a:t>
            </a:r>
            <a:r>
              <a:rPr lang="de-DE" baseline="0" dirty="0"/>
              <a:t> ranges in beginning due to low comsumption and production numbers. EUE fall in the range of 40%-70%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01BAFD-BDF1-4073-A261-64C06A00B82D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725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F58A6-1857-3782-EFFB-EE3BD66382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63AC552-3D4E-03AD-A2B6-97E34B909E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BB752D7-3FCC-E5D3-BCC8-16E94388F6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Next </a:t>
            </a:r>
            <a:r>
              <a:rPr lang="de-DE" dirty="0" err="1"/>
              <a:t>step</a:t>
            </a:r>
            <a:r>
              <a:rPr lang="de-DE" dirty="0"/>
              <a:t>, </a:t>
            </a:r>
            <a:r>
              <a:rPr lang="de-DE" dirty="0" err="1"/>
              <a:t>to</a:t>
            </a:r>
            <a:r>
              <a:rPr lang="de-DE" dirty="0"/>
              <a:t> link </a:t>
            </a:r>
            <a:r>
              <a:rPr lang="de-DE" dirty="0" err="1"/>
              <a:t>energy</a:t>
            </a:r>
            <a:r>
              <a:rPr lang="de-DE" dirty="0"/>
              <a:t> and </a:t>
            </a:r>
            <a:r>
              <a:rPr lang="de-DE" dirty="0" err="1"/>
              <a:t>carbon</a:t>
            </a:r>
            <a:r>
              <a:rPr lang="de-DE" dirty="0"/>
              <a:t> </a:t>
            </a:r>
            <a:r>
              <a:rPr lang="de-DE" dirty="0" err="1"/>
              <a:t>turnover</a:t>
            </a:r>
            <a:r>
              <a:rPr lang="de-DE" dirty="0"/>
              <a:t> </a:t>
            </a:r>
            <a:r>
              <a:rPr lang="de-DE" dirty="0" err="1"/>
              <a:t>together</a:t>
            </a:r>
            <a:r>
              <a:rPr lang="de-DE" dirty="0"/>
              <a:t>.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calculate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heat</a:t>
            </a:r>
            <a:r>
              <a:rPr lang="de-DE" dirty="0"/>
              <a:t> </a:t>
            </a:r>
            <a:r>
              <a:rPr lang="de-DE" dirty="0" err="1"/>
              <a:t>release</a:t>
            </a:r>
            <a:r>
              <a:rPr lang="de-DE" dirty="0"/>
              <a:t> per </a:t>
            </a:r>
            <a:r>
              <a:rPr lang="de-DE" dirty="0" err="1"/>
              <a:t>reaction</a:t>
            </a:r>
            <a:r>
              <a:rPr lang="de-DE" dirty="0"/>
              <a:t> </a:t>
            </a:r>
            <a:r>
              <a:rPr lang="de-DE" dirty="0" err="1"/>
              <a:t>enthalpy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added</a:t>
            </a:r>
            <a:r>
              <a:rPr lang="de-DE" dirty="0"/>
              <a:t> </a:t>
            </a:r>
            <a:r>
              <a:rPr lang="de-DE" dirty="0" err="1"/>
              <a:t>cellulose</a:t>
            </a:r>
            <a:r>
              <a:rPr lang="de-DE" dirty="0"/>
              <a:t> 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cumulative</a:t>
            </a:r>
            <a:r>
              <a:rPr lang="de-DE" dirty="0"/>
              <a:t> CO2 </a:t>
            </a:r>
            <a:r>
              <a:rPr lang="de-DE" dirty="0" err="1"/>
              <a:t>production</a:t>
            </a:r>
            <a:r>
              <a:rPr lang="de-DE" dirty="0"/>
              <a:t> per </a:t>
            </a:r>
            <a:r>
              <a:rPr lang="de-DE" dirty="0" err="1"/>
              <a:t>added</a:t>
            </a:r>
            <a:r>
              <a:rPr lang="de-DE" dirty="0"/>
              <a:t> </a:t>
            </a:r>
            <a:r>
              <a:rPr lang="de-DE" dirty="0" err="1"/>
              <a:t>cellulose</a:t>
            </a:r>
            <a:r>
              <a:rPr lang="de-DE" dirty="0"/>
              <a:t> </a:t>
            </a:r>
            <a:r>
              <a:rPr lang="de-DE" dirty="0" err="1"/>
              <a:t>carbon</a:t>
            </a:r>
            <a:r>
              <a:rPr lang="de-DE" dirty="0"/>
              <a:t>.</a:t>
            </a:r>
          </a:p>
          <a:p>
            <a:r>
              <a:rPr lang="de-DE" dirty="0"/>
              <a:t>Data</a:t>
            </a:r>
            <a:r>
              <a:rPr lang="de-DE" baseline="0" dirty="0"/>
              <a:t> </a:t>
            </a:r>
            <a:r>
              <a:rPr lang="de-DE" baseline="0" dirty="0" err="1"/>
              <a:t>set</a:t>
            </a:r>
            <a:r>
              <a:rPr lang="de-DE" baseline="0" dirty="0"/>
              <a:t> </a:t>
            </a:r>
            <a:r>
              <a:rPr lang="de-DE" baseline="0" dirty="0" err="1"/>
              <a:t>updated</a:t>
            </a:r>
            <a:r>
              <a:rPr lang="de-DE" baseline="0" dirty="0"/>
              <a:t> </a:t>
            </a:r>
            <a:r>
              <a:rPr lang="de-DE" baseline="0" dirty="0" err="1"/>
              <a:t>compared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</a:t>
            </a:r>
            <a:r>
              <a:rPr lang="de-DE" baseline="0" dirty="0" err="1"/>
              <a:t>ehat</a:t>
            </a:r>
            <a:r>
              <a:rPr lang="de-DE" baseline="0" dirty="0"/>
              <a:t> </a:t>
            </a:r>
            <a:r>
              <a:rPr lang="de-DE" baseline="0" dirty="0" err="1"/>
              <a:t>some</a:t>
            </a:r>
            <a:r>
              <a:rPr lang="de-DE" baseline="0" dirty="0"/>
              <a:t> </a:t>
            </a:r>
            <a:r>
              <a:rPr lang="de-DE" baseline="0" dirty="0" err="1"/>
              <a:t>might</a:t>
            </a:r>
            <a:r>
              <a:rPr lang="de-DE" baseline="0" dirty="0"/>
              <a:t> </a:t>
            </a:r>
            <a:r>
              <a:rPr lang="de-DE" baseline="0" dirty="0" err="1"/>
              <a:t>have</a:t>
            </a:r>
            <a:r>
              <a:rPr lang="de-DE" baseline="0" dirty="0"/>
              <a:t> </a:t>
            </a:r>
            <a:r>
              <a:rPr lang="de-DE" baseline="0" dirty="0" err="1"/>
              <a:t>seen</a:t>
            </a:r>
            <a:r>
              <a:rPr lang="de-DE" baseline="0" dirty="0"/>
              <a:t> at DBG.</a:t>
            </a:r>
          </a:p>
          <a:p>
            <a:r>
              <a:rPr lang="de-DE" baseline="0" dirty="0"/>
              <a:t>In </a:t>
            </a:r>
            <a:r>
              <a:rPr lang="de-DE" baseline="0" dirty="0" err="1"/>
              <a:t>moisture</a:t>
            </a:r>
            <a:r>
              <a:rPr lang="de-DE" baseline="0" dirty="0"/>
              <a:t> </a:t>
            </a:r>
            <a:r>
              <a:rPr lang="de-DE" baseline="0" dirty="0" err="1"/>
              <a:t>treatments</a:t>
            </a:r>
            <a:r>
              <a:rPr lang="de-DE" baseline="0" dirty="0"/>
              <a:t>, </a:t>
            </a:r>
            <a:r>
              <a:rPr lang="de-DE" baseline="0" dirty="0" err="1"/>
              <a:t>we</a:t>
            </a:r>
            <a:r>
              <a:rPr lang="de-DE" baseline="0" dirty="0"/>
              <a:t> </a:t>
            </a:r>
            <a:r>
              <a:rPr lang="de-DE" baseline="0" dirty="0" err="1"/>
              <a:t>tend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</a:t>
            </a:r>
            <a:r>
              <a:rPr lang="de-DE" baseline="0" dirty="0" err="1"/>
              <a:t>observe</a:t>
            </a:r>
            <a:r>
              <a:rPr lang="de-DE" baseline="0" dirty="0"/>
              <a:t> </a:t>
            </a:r>
            <a:r>
              <a:rPr lang="de-DE" baseline="0" dirty="0" err="1"/>
              <a:t>higher</a:t>
            </a:r>
            <a:r>
              <a:rPr lang="de-DE" baseline="0" dirty="0"/>
              <a:t> relative CO2 </a:t>
            </a:r>
            <a:r>
              <a:rPr lang="de-DE" baseline="0" dirty="0" err="1"/>
              <a:t>release</a:t>
            </a:r>
            <a:r>
              <a:rPr lang="de-DE" baseline="0" dirty="0"/>
              <a:t> </a:t>
            </a:r>
            <a:r>
              <a:rPr lang="de-DE" baseline="0" dirty="0" err="1"/>
              <a:t>compaored</a:t>
            </a:r>
            <a:r>
              <a:rPr lang="de-DE" baseline="0" dirty="0"/>
              <a:t> </a:t>
            </a:r>
            <a:r>
              <a:rPr lang="de-DE" baseline="0" dirty="0" err="1"/>
              <a:t>to</a:t>
            </a:r>
            <a:r>
              <a:rPr lang="de-DE" baseline="0" dirty="0"/>
              <a:t> relative </a:t>
            </a:r>
            <a:r>
              <a:rPr lang="de-DE" baseline="0" dirty="0" err="1"/>
              <a:t>heat</a:t>
            </a:r>
            <a:r>
              <a:rPr lang="de-DE" baseline="0" dirty="0"/>
              <a:t> </a:t>
            </a:r>
            <a:r>
              <a:rPr lang="de-DE" baseline="0" dirty="0" err="1"/>
              <a:t>release</a:t>
            </a:r>
            <a:r>
              <a:rPr lang="de-DE" baseline="0" dirty="0"/>
              <a:t>, but </a:t>
            </a:r>
            <a:r>
              <a:rPr lang="de-DE" baseline="0" dirty="0" err="1"/>
              <a:t>comparison</a:t>
            </a:r>
            <a:r>
              <a:rPr lang="de-DE" baseline="0" dirty="0"/>
              <a:t> </a:t>
            </a:r>
            <a:r>
              <a:rPr lang="de-DE" baseline="0" dirty="0" err="1"/>
              <a:t>inbetween</a:t>
            </a:r>
            <a:r>
              <a:rPr lang="de-DE" baseline="0" dirty="0"/>
              <a:t> </a:t>
            </a:r>
            <a:r>
              <a:rPr lang="de-DE" baseline="0" dirty="0" err="1"/>
              <a:t>treatments</a:t>
            </a:r>
            <a:r>
              <a:rPr lang="de-DE" baseline="0" dirty="0"/>
              <a:t> </a:t>
            </a:r>
            <a:r>
              <a:rPr lang="de-DE" baseline="0" dirty="0" err="1"/>
              <a:t>shows</a:t>
            </a:r>
            <a:r>
              <a:rPr lang="de-DE" baseline="0" dirty="0"/>
              <a:t> </a:t>
            </a:r>
            <a:r>
              <a:rPr lang="de-DE" baseline="0" dirty="0" err="1"/>
              <a:t>strongly</a:t>
            </a:r>
            <a:r>
              <a:rPr lang="de-DE" baseline="0" dirty="0"/>
              <a:t> </a:t>
            </a:r>
            <a:r>
              <a:rPr lang="de-DE" baseline="0" dirty="0" err="1"/>
              <a:t>overlapping</a:t>
            </a:r>
            <a:r>
              <a:rPr lang="de-DE" baseline="0" dirty="0"/>
              <a:t> </a:t>
            </a:r>
            <a:r>
              <a:rPr lang="de-DE" baseline="0" dirty="0" err="1"/>
              <a:t>error</a:t>
            </a:r>
            <a:r>
              <a:rPr lang="de-DE" baseline="0" dirty="0"/>
              <a:t> </a:t>
            </a:r>
            <a:r>
              <a:rPr lang="de-DE" baseline="0" dirty="0" err="1"/>
              <a:t>bars</a:t>
            </a:r>
            <a:r>
              <a:rPr lang="de-DE" baseline="0" dirty="0"/>
              <a:t> so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evaluation</a:t>
            </a:r>
            <a:r>
              <a:rPr lang="de-DE" baseline="0" dirty="0"/>
              <a:t> </a:t>
            </a:r>
            <a:r>
              <a:rPr lang="de-DE" baseline="0" dirty="0" err="1"/>
              <a:t>of</a:t>
            </a:r>
            <a:r>
              <a:rPr lang="de-DE" baseline="0" dirty="0"/>
              <a:t> </a:t>
            </a:r>
            <a:r>
              <a:rPr lang="de-DE" baseline="0" dirty="0" err="1"/>
              <a:t>differences</a:t>
            </a:r>
            <a:r>
              <a:rPr lang="de-DE" baseline="0" dirty="0"/>
              <a:t> </a:t>
            </a:r>
            <a:r>
              <a:rPr lang="de-DE" baseline="0" dirty="0" err="1"/>
              <a:t>between</a:t>
            </a:r>
            <a:r>
              <a:rPr lang="de-DE" baseline="0" dirty="0"/>
              <a:t> </a:t>
            </a:r>
            <a:r>
              <a:rPr lang="de-DE" baseline="0" dirty="0" err="1"/>
              <a:t>treatments</a:t>
            </a:r>
            <a:r>
              <a:rPr lang="de-DE" baseline="0" dirty="0"/>
              <a:t> </a:t>
            </a:r>
            <a:r>
              <a:rPr lang="de-DE" baseline="0" dirty="0" err="1"/>
              <a:t>difficult</a:t>
            </a:r>
            <a:endParaRPr lang="de-DE" baseline="0" dirty="0"/>
          </a:p>
          <a:p>
            <a:r>
              <a:rPr lang="de-DE" baseline="0" dirty="0"/>
              <a:t>In C/N comparison, decreased N supply leads to stronger relative heat release compared to relative CO2 release which we interpret as potentially decreased biomass production as E investment for N assimilation necessary.</a:t>
            </a:r>
          </a:p>
          <a:p>
            <a:r>
              <a:rPr lang="de-DE" baseline="0" dirty="0"/>
              <a:t>In temperature comparison, relative CO2/heat decreases, lower biomass production, 1:1 CO2/heat, longer incubation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D1DAB40-1201-335B-CBEB-E99451234F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1BAFD-BDF1-4073-A261-64C06A00B82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833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halt Text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858BA-97FF-467B-88B5-B4FF2FCC31F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78367" y="1507202"/>
            <a:ext cx="5473700" cy="4787900"/>
          </a:xfrm>
        </p:spPr>
        <p:txBody>
          <a:bodyPr/>
          <a:lstStyle>
            <a:lvl1pPr>
              <a:lnSpc>
                <a:spcPts val="2267"/>
              </a:lnSpc>
              <a:defRPr/>
            </a:lvl1pPr>
            <a:lvl2pPr>
              <a:lnSpc>
                <a:spcPts val="2267"/>
              </a:lnSpc>
              <a:defRPr/>
            </a:lvl2pPr>
            <a:lvl3pPr>
              <a:lnSpc>
                <a:spcPts val="2267"/>
              </a:lnSpc>
              <a:defRPr/>
            </a:lvl3pPr>
            <a:lvl4pPr>
              <a:lnSpc>
                <a:spcPts val="2267"/>
              </a:lnSpc>
              <a:defRPr/>
            </a:lvl4pPr>
            <a:lvl5pPr>
              <a:lnSpc>
                <a:spcPts val="2267"/>
              </a:lnSpc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/>
              <a:t>Zweite Ebene</a:t>
            </a:r>
            <a:endParaRPr lang="de-DE" dirty="0"/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6238302" y="1507202"/>
            <a:ext cx="5473700" cy="4787900"/>
          </a:xfrm>
        </p:spPr>
        <p:txBody>
          <a:bodyPr/>
          <a:lstStyle>
            <a:lvl1pPr>
              <a:lnSpc>
                <a:spcPts val="2267"/>
              </a:lnSpc>
              <a:defRPr/>
            </a:lvl1pPr>
            <a:lvl2pPr>
              <a:lnSpc>
                <a:spcPts val="2267"/>
              </a:lnSpc>
              <a:defRPr/>
            </a:lvl2pPr>
            <a:lvl3pPr>
              <a:lnSpc>
                <a:spcPts val="2267"/>
              </a:lnSpc>
              <a:defRPr/>
            </a:lvl3pPr>
            <a:lvl4pPr>
              <a:lnSpc>
                <a:spcPts val="2267"/>
              </a:lnSpc>
              <a:defRPr/>
            </a:lvl4pPr>
            <a:lvl5pPr>
              <a:lnSpc>
                <a:spcPts val="2267"/>
              </a:lnSpc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91905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Inhalt Text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858BA-97FF-467B-88B5-B4FF2FCC31F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78367" y="1507202"/>
            <a:ext cx="5473700" cy="4787900"/>
          </a:xfrm>
          <a:prstGeom prst="rect">
            <a:avLst/>
          </a:prstGeom>
        </p:spPr>
        <p:txBody>
          <a:bodyPr/>
          <a:lstStyle>
            <a:lvl1pPr>
              <a:lnSpc>
                <a:spcPts val="2267"/>
              </a:lnSpc>
              <a:defRPr/>
            </a:lvl1pPr>
            <a:lvl2pPr>
              <a:lnSpc>
                <a:spcPts val="2267"/>
              </a:lnSpc>
              <a:defRPr/>
            </a:lvl2pPr>
            <a:lvl3pPr>
              <a:lnSpc>
                <a:spcPts val="2267"/>
              </a:lnSpc>
              <a:defRPr/>
            </a:lvl3pPr>
            <a:lvl4pPr>
              <a:lnSpc>
                <a:spcPts val="2267"/>
              </a:lnSpc>
              <a:defRPr/>
            </a:lvl4pPr>
            <a:lvl5pPr>
              <a:lnSpc>
                <a:spcPts val="2267"/>
              </a:lnSpc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/>
              <a:t>Zweite Ebene</a:t>
            </a:r>
            <a:endParaRPr lang="de-DE" dirty="0"/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6238302" y="1507202"/>
            <a:ext cx="5473700" cy="4787900"/>
          </a:xfrm>
          <a:prstGeom prst="rect">
            <a:avLst/>
          </a:prstGeom>
        </p:spPr>
        <p:txBody>
          <a:bodyPr/>
          <a:lstStyle>
            <a:lvl1pPr>
              <a:lnSpc>
                <a:spcPts val="2267"/>
              </a:lnSpc>
              <a:defRPr/>
            </a:lvl1pPr>
            <a:lvl2pPr>
              <a:lnSpc>
                <a:spcPts val="2267"/>
              </a:lnSpc>
              <a:defRPr/>
            </a:lvl2pPr>
            <a:lvl3pPr>
              <a:lnSpc>
                <a:spcPts val="2267"/>
              </a:lnSpc>
              <a:defRPr/>
            </a:lvl3pPr>
            <a:lvl4pPr>
              <a:lnSpc>
                <a:spcPts val="2267"/>
              </a:lnSpc>
              <a:defRPr/>
            </a:lvl4pPr>
            <a:lvl5pPr>
              <a:lnSpc>
                <a:spcPts val="2267"/>
              </a:lnSpc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1838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Voll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1040549" y="6537600"/>
            <a:ext cx="684560" cy="192021"/>
          </a:xfrm>
          <a:prstGeom prst="rect">
            <a:avLst/>
          </a:prstGeom>
        </p:spPr>
        <p:txBody>
          <a:bodyPr/>
          <a:lstStyle/>
          <a:p>
            <a:fld id="{7AF9AA50-0486-41C3-8F9C-2E057E6D692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480001" y="1804800"/>
            <a:ext cx="5473700" cy="158417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2933"/>
              </a:lnSpc>
              <a:defRPr sz="2400" b="1" cap="none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Title of presentation</a:t>
            </a:r>
            <a:br>
              <a:rPr lang="de-DE"/>
            </a:br>
            <a:r>
              <a:rPr lang="de-DE"/>
              <a:t>a</a:t>
            </a:r>
            <a:r>
              <a:rPr lang="en-US"/>
              <a:t>lso possible in two parts</a:t>
            </a:r>
            <a:br>
              <a:rPr lang="de-DE"/>
            </a:br>
            <a:r>
              <a:rPr lang="en-US"/>
              <a:t>also possible </a:t>
            </a:r>
            <a:r>
              <a:rPr lang="de-DE"/>
              <a:t>subheadline</a:t>
            </a:r>
            <a:endParaRPr lang="de-DE" dirty="0"/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80001" y="3859200"/>
            <a:ext cx="5473700" cy="92342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ts val="2133"/>
              </a:lnSpc>
              <a:spcBef>
                <a:spcPts val="0"/>
              </a:spcBef>
              <a:buNone/>
              <a:defRPr sz="1467" baseline="0">
                <a:solidFill>
                  <a:schemeClr val="tx2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Speaker </a:t>
            </a:r>
            <a:r>
              <a:rPr lang="de-DE" dirty="0"/>
              <a:t>Prof. Dr. Dr. Mustermann</a:t>
            </a:r>
          </a:p>
          <a:p>
            <a:r>
              <a:rPr lang="de-DE"/>
              <a:t>Speaker </a:t>
            </a:r>
            <a:r>
              <a:rPr lang="de-DE" dirty="0"/>
              <a:t>Prof. med. Dr. Musterfrau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>
          <a:xfrm>
            <a:off x="480000" y="4992000"/>
            <a:ext cx="1070400" cy="28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2133"/>
              </a:lnSpc>
              <a:defRPr sz="1467">
                <a:solidFill>
                  <a:schemeClr val="tx2"/>
                </a:solidFill>
              </a:defRPr>
            </a:lvl1pPr>
          </a:lstStyle>
          <a:p>
            <a:fld id="{18F0AB4A-A550-4345-80BF-9251899E93EC}" type="datetime1">
              <a:rPr lang="en-US" smtClean="0"/>
              <a:t>4/9/2024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0343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F2749-276B-4BB7-B47B-0F9A38E80A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7BC463-3D23-4ADC-BB93-CA7CEC6C5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91D46-83FC-44D5-A2F6-FCE2452B6D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29D769B5-A398-4A31-A4BE-B788A3A17AB1}" type="datetime1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B77D3-9B33-45C5-820B-67CE3B6F6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0949E-C6C2-4CD0-A31A-1F788558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17C11-E158-4002-91B3-98A03E4CB2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98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 Text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Edit title master format by clicking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858BA-97FF-467B-88B5-B4FF2FCC31F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78367" y="1092202"/>
            <a:ext cx="5473700" cy="5202900"/>
          </a:xfrm>
          <a:prstGeom prst="rect">
            <a:avLst/>
          </a:prstGeom>
        </p:spPr>
        <p:txBody>
          <a:bodyPr/>
          <a:lstStyle>
            <a:lvl1pPr>
              <a:lnSpc>
                <a:spcPts val="2267"/>
              </a:lnSpc>
              <a:defRPr/>
            </a:lvl1pPr>
            <a:lvl2pPr>
              <a:lnSpc>
                <a:spcPts val="2267"/>
              </a:lnSpc>
              <a:defRPr/>
            </a:lvl2pPr>
            <a:lvl3pPr>
              <a:lnSpc>
                <a:spcPts val="2267"/>
              </a:lnSpc>
              <a:defRPr/>
            </a:lvl3pPr>
            <a:lvl4pPr>
              <a:lnSpc>
                <a:spcPts val="2267"/>
              </a:lnSpc>
              <a:defRPr/>
            </a:lvl4pPr>
            <a:lvl5pPr>
              <a:lnSpc>
                <a:spcPts val="2267"/>
              </a:lnSpc>
              <a:defRPr/>
            </a:lvl5pPr>
          </a:lstStyle>
          <a:p>
            <a:pPr lvl="0"/>
            <a:r>
              <a:rPr lang="de-DE" dirty="0"/>
              <a:t>Edit text master format</a:t>
            </a:r>
          </a:p>
          <a:p>
            <a:pPr lvl="1"/>
            <a:r>
              <a:rPr lang="de-DE" dirty="0"/>
              <a:t>Second level</a:t>
            </a:r>
          </a:p>
          <a:p>
            <a:pPr lvl="2"/>
            <a:r>
              <a:rPr lang="de-DE" dirty="0"/>
              <a:t>Third level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Fourth level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 hasCustomPrompt="1"/>
          </p:nvPr>
        </p:nvSpPr>
        <p:spPr>
          <a:xfrm>
            <a:off x="6239933" y="1092201"/>
            <a:ext cx="5472067" cy="511065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467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e-DE"/>
              <a:t>Picture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6239935" y="6274859"/>
            <a:ext cx="2592917" cy="22648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933"/>
            </a:lvl1pPr>
          </a:lstStyle>
          <a:p>
            <a:pPr lvl="0"/>
            <a:r>
              <a:rPr lang="de-DE"/>
              <a:t>Picture caption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3259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733461" y="6356351"/>
            <a:ext cx="620340" cy="365125"/>
          </a:xfrm>
          <a:prstGeom prst="rect">
            <a:avLst/>
          </a:prstGeom>
        </p:spPr>
        <p:txBody>
          <a:bodyPr/>
          <a:lstStyle/>
          <a:p>
            <a:fld id="{EE22A665-817A-43E5-ADFC-CA20D11B70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992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halt Text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Edit title master format by clicking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10733461" y="6356351"/>
            <a:ext cx="620340" cy="365125"/>
          </a:xfrm>
          <a:prstGeom prst="rect">
            <a:avLst/>
          </a:prstGeom>
        </p:spPr>
        <p:txBody>
          <a:bodyPr/>
          <a:lstStyle/>
          <a:p>
            <a:fld id="{EA7858BA-97FF-467B-88B5-B4FF2FCC31F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78367" y="1092202"/>
            <a:ext cx="5473700" cy="5202900"/>
          </a:xfrm>
          <a:prstGeom prst="rect">
            <a:avLst/>
          </a:prstGeom>
        </p:spPr>
        <p:txBody>
          <a:bodyPr/>
          <a:lstStyle>
            <a:lvl1pPr>
              <a:lnSpc>
                <a:spcPts val="2267"/>
              </a:lnSpc>
              <a:defRPr/>
            </a:lvl1pPr>
            <a:lvl2pPr>
              <a:lnSpc>
                <a:spcPts val="2267"/>
              </a:lnSpc>
              <a:defRPr/>
            </a:lvl2pPr>
            <a:lvl3pPr>
              <a:lnSpc>
                <a:spcPts val="2267"/>
              </a:lnSpc>
              <a:defRPr/>
            </a:lvl3pPr>
            <a:lvl4pPr>
              <a:lnSpc>
                <a:spcPts val="2267"/>
              </a:lnSpc>
              <a:defRPr/>
            </a:lvl4pPr>
            <a:lvl5pPr>
              <a:lnSpc>
                <a:spcPts val="2267"/>
              </a:lnSpc>
              <a:defRPr/>
            </a:lvl5pPr>
          </a:lstStyle>
          <a:p>
            <a:pPr lvl="0"/>
            <a:r>
              <a:rPr lang="de-DE" dirty="0"/>
              <a:t>Edit text master format</a:t>
            </a:r>
          </a:p>
          <a:p>
            <a:pPr lvl="1"/>
            <a:r>
              <a:rPr lang="de-DE" dirty="0"/>
              <a:t>Second level</a:t>
            </a:r>
          </a:p>
          <a:p>
            <a:pPr lvl="2"/>
            <a:r>
              <a:rPr lang="de-DE" dirty="0"/>
              <a:t>Third level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Fourth level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 hasCustomPrompt="1"/>
          </p:nvPr>
        </p:nvSpPr>
        <p:spPr>
          <a:xfrm>
            <a:off x="6239933" y="1092201"/>
            <a:ext cx="5472067" cy="511065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467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e-DE"/>
              <a:t>Picture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6239935" y="6274859"/>
            <a:ext cx="2592917" cy="22648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933"/>
            </a:lvl1pPr>
          </a:lstStyle>
          <a:p>
            <a:pPr lvl="0"/>
            <a:r>
              <a:rPr lang="de-DE"/>
              <a:t>Picture caption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0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hal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0733461" y="6356351"/>
            <a:ext cx="620340" cy="365125"/>
          </a:xfrm>
          <a:prstGeom prst="rect">
            <a:avLst/>
          </a:prstGeom>
        </p:spPr>
        <p:txBody>
          <a:bodyPr/>
          <a:lstStyle/>
          <a:p>
            <a:fld id="{7AF9AA50-0486-41C3-8F9C-2E057E6D692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de-DE"/>
              <a:t>Optional: Folientitel einzeilig</a:t>
            </a:r>
          </a:p>
        </p:txBody>
      </p:sp>
      <p:sp>
        <p:nvSpPr>
          <p:cNvPr id="7" name="Bildplatzhalter 5"/>
          <p:cNvSpPr>
            <a:spLocks noGrp="1"/>
          </p:cNvSpPr>
          <p:nvPr>
            <p:ph type="pic" sz="quarter" idx="10"/>
          </p:nvPr>
        </p:nvSpPr>
        <p:spPr>
          <a:xfrm>
            <a:off x="478367" y="980019"/>
            <a:ext cx="11246744" cy="523329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1467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932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halt Text/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>
          <a:xfrm>
            <a:off x="10733461" y="6356351"/>
            <a:ext cx="620340" cy="365125"/>
          </a:xfrm>
          <a:prstGeom prst="rect">
            <a:avLst/>
          </a:prstGeom>
        </p:spPr>
        <p:txBody>
          <a:bodyPr/>
          <a:lstStyle/>
          <a:p>
            <a:fld id="{EA7858BA-97FF-467B-88B5-B4FF2FCC31F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478367" y="1507202"/>
            <a:ext cx="5473700" cy="4787900"/>
          </a:xfrm>
          <a:prstGeom prst="rect">
            <a:avLst/>
          </a:prstGeom>
        </p:spPr>
        <p:txBody>
          <a:bodyPr/>
          <a:lstStyle>
            <a:lvl1pPr>
              <a:lnSpc>
                <a:spcPts val="2267"/>
              </a:lnSpc>
              <a:defRPr/>
            </a:lvl1pPr>
            <a:lvl2pPr>
              <a:lnSpc>
                <a:spcPts val="2267"/>
              </a:lnSpc>
              <a:defRPr/>
            </a:lvl2pPr>
            <a:lvl3pPr>
              <a:lnSpc>
                <a:spcPts val="2267"/>
              </a:lnSpc>
              <a:defRPr/>
            </a:lvl3pPr>
            <a:lvl4pPr>
              <a:lnSpc>
                <a:spcPts val="2267"/>
              </a:lnSpc>
              <a:defRPr/>
            </a:lvl4pPr>
            <a:lvl5pPr>
              <a:lnSpc>
                <a:spcPts val="2267"/>
              </a:lnSpc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/>
              <a:t>Zweite Ebene</a:t>
            </a:r>
            <a:endParaRPr lang="de-DE" dirty="0"/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6238302" y="1507202"/>
            <a:ext cx="5473700" cy="4787900"/>
          </a:xfrm>
          <a:prstGeom prst="rect">
            <a:avLst/>
          </a:prstGeom>
        </p:spPr>
        <p:txBody>
          <a:bodyPr/>
          <a:lstStyle>
            <a:lvl1pPr>
              <a:lnSpc>
                <a:spcPts val="2267"/>
              </a:lnSpc>
              <a:defRPr/>
            </a:lvl1pPr>
            <a:lvl2pPr>
              <a:lnSpc>
                <a:spcPts val="2267"/>
              </a:lnSpc>
              <a:defRPr/>
            </a:lvl2pPr>
            <a:lvl3pPr>
              <a:lnSpc>
                <a:spcPts val="2267"/>
              </a:lnSpc>
              <a:defRPr/>
            </a:lvl3pPr>
            <a:lvl4pPr>
              <a:lnSpc>
                <a:spcPts val="2267"/>
              </a:lnSpc>
              <a:defRPr/>
            </a:lvl4pPr>
            <a:lvl5pPr>
              <a:lnSpc>
                <a:spcPts val="2267"/>
              </a:lnSpc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03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0512C91-990B-4675-BD00-38B0BCE1D2C1}" type="datetime1">
              <a:rPr lang="en-US" smtClean="0"/>
              <a:t>4/9/2024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2A665-817A-43E5-ADFC-CA20D11B707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329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halt Text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Edit title master format by clicking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858BA-97FF-467B-88B5-B4FF2FCC31F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78367" y="1092202"/>
            <a:ext cx="5473700" cy="5202900"/>
          </a:xfrm>
          <a:prstGeom prst="rect">
            <a:avLst/>
          </a:prstGeom>
        </p:spPr>
        <p:txBody>
          <a:bodyPr/>
          <a:lstStyle>
            <a:lvl1pPr>
              <a:lnSpc>
                <a:spcPts val="2267"/>
              </a:lnSpc>
              <a:defRPr/>
            </a:lvl1pPr>
            <a:lvl2pPr>
              <a:lnSpc>
                <a:spcPts val="2267"/>
              </a:lnSpc>
              <a:defRPr/>
            </a:lvl2pPr>
            <a:lvl3pPr>
              <a:lnSpc>
                <a:spcPts val="2267"/>
              </a:lnSpc>
              <a:defRPr/>
            </a:lvl3pPr>
            <a:lvl4pPr>
              <a:lnSpc>
                <a:spcPts val="2267"/>
              </a:lnSpc>
              <a:defRPr/>
            </a:lvl4pPr>
            <a:lvl5pPr>
              <a:lnSpc>
                <a:spcPts val="2267"/>
              </a:lnSpc>
              <a:defRPr/>
            </a:lvl5pPr>
          </a:lstStyle>
          <a:p>
            <a:pPr lvl="0"/>
            <a:r>
              <a:rPr lang="de-DE" dirty="0"/>
              <a:t>Edit text master format</a:t>
            </a:r>
          </a:p>
          <a:p>
            <a:pPr lvl="1"/>
            <a:r>
              <a:rPr lang="de-DE" dirty="0"/>
              <a:t>Second level</a:t>
            </a:r>
          </a:p>
          <a:p>
            <a:pPr lvl="2"/>
            <a:r>
              <a:rPr lang="de-DE" dirty="0"/>
              <a:t>Third level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Fourth level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 hasCustomPrompt="1"/>
          </p:nvPr>
        </p:nvSpPr>
        <p:spPr>
          <a:xfrm>
            <a:off x="6239933" y="1092201"/>
            <a:ext cx="5472067" cy="511065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1467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de-DE"/>
              <a:t>Picture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6239935" y="6274859"/>
            <a:ext cx="2592917" cy="22648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933"/>
            </a:lvl1pPr>
          </a:lstStyle>
          <a:p>
            <a:pPr lvl="0"/>
            <a:r>
              <a:rPr lang="de-DE"/>
              <a:t>Picture caption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455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hal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9AA50-0486-41C3-8F9C-2E057E6D692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de-DE"/>
              <a:t>Optional: Folientitel einzeilig</a:t>
            </a:r>
          </a:p>
        </p:txBody>
      </p:sp>
      <p:sp>
        <p:nvSpPr>
          <p:cNvPr id="7" name="Bildplatzhalter 5"/>
          <p:cNvSpPr>
            <a:spLocks noGrp="1"/>
          </p:cNvSpPr>
          <p:nvPr>
            <p:ph type="pic" sz="quarter" idx="10"/>
          </p:nvPr>
        </p:nvSpPr>
        <p:spPr>
          <a:xfrm>
            <a:off x="478367" y="980019"/>
            <a:ext cx="11246744" cy="523329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1467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736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6568575"/>
            <a:ext cx="1262653" cy="243840"/>
          </a:xfrm>
          <a:prstGeom prst="rect">
            <a:avLst/>
          </a:prstGeom>
        </p:spPr>
      </p:pic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>
          <a:xfrm>
            <a:off x="10972800" y="6620394"/>
            <a:ext cx="684560" cy="19202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AF9AA50-0486-41C3-8F9C-2E057E6D6925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239184" y="1517651"/>
            <a:ext cx="6000667" cy="3693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e-DE" sz="2400"/>
          </a:p>
        </p:txBody>
      </p:sp>
      <p:sp>
        <p:nvSpPr>
          <p:cNvPr id="11" name="Textfeld 1">
            <a:extLst>
              <a:ext uri="{FF2B5EF4-FFF2-40B4-BE49-F238E27FC236}">
                <a16:creationId xmlns:a16="http://schemas.microsoft.com/office/drawing/2014/main" id="{63191ED0-F12A-4EFA-9320-C17F2573BA95}"/>
              </a:ext>
            </a:extLst>
          </p:cNvPr>
          <p:cNvSpPr txBox="1"/>
          <p:nvPr userDrawn="1"/>
        </p:nvSpPr>
        <p:spPr>
          <a:xfrm>
            <a:off x="5490054" y="6473031"/>
            <a:ext cx="1019831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67" b="1" i="1" dirty="0" err="1">
                <a:solidFill>
                  <a:srgbClr val="C00000"/>
                </a:solidFill>
                <a:latin typeface="Berlin Sans FB Demi" panose="020E0802020502020306" pitchFamily="34" charset="0"/>
              </a:rPr>
              <a:t>Ther</a:t>
            </a:r>
            <a:r>
              <a:rPr lang="de-DE" sz="1867" b="1" i="1" dirty="0" err="1">
                <a:solidFill>
                  <a:srgbClr val="70AD47">
                    <a:lumMod val="75000"/>
                  </a:srgbClr>
                </a:solidFill>
                <a:latin typeface="Berlin Sans FB Demi" panose="020E0802020502020306" pitchFamily="34" charset="0"/>
              </a:rPr>
              <a:t>Mic</a:t>
            </a:r>
            <a:endParaRPr lang="de-DE" sz="1867" b="1" i="1" dirty="0">
              <a:solidFill>
                <a:srgbClr val="70AD47">
                  <a:lumMod val="75000"/>
                </a:srgbClr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72CCB325-1A84-4E62-93DE-CDE29550FAB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495" y="6568575"/>
            <a:ext cx="301559" cy="24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01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bg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bg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bg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bg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0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180.png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2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219170"/>
            <a:fld id="{EA7858BA-97FF-467B-88B5-B4FF2FCC31FE}" type="slidenum">
              <a:rPr lang="de-DE">
                <a:solidFill>
                  <a:srgbClr val="005AA0"/>
                </a:solidFill>
                <a:latin typeface="Arial"/>
              </a:rPr>
              <a:pPr defTabSz="1219170"/>
              <a:t>1</a:t>
            </a:fld>
            <a:endParaRPr lang="de-DE" dirty="0">
              <a:solidFill>
                <a:srgbClr val="005AA0"/>
              </a:solidFill>
              <a:latin typeface="Arial"/>
            </a:endParaRPr>
          </a:p>
        </p:txBody>
      </p:sp>
      <p:sp>
        <p:nvSpPr>
          <p:cNvPr id="129" name="Titel 1">
            <a:extLst>
              <a:ext uri="{FF2B5EF4-FFF2-40B4-BE49-F238E27FC236}">
                <a16:creationId xmlns:a16="http://schemas.microsoft.com/office/drawing/2014/main" id="{E1E595EE-DC0A-466C-90CB-BA476C218A12}"/>
              </a:ext>
            </a:extLst>
          </p:cNvPr>
          <p:cNvSpPr txBox="1">
            <a:spLocks/>
          </p:cNvSpPr>
          <p:nvPr/>
        </p:nvSpPr>
        <p:spPr>
          <a:xfrm>
            <a:off x="261468" y="57192"/>
            <a:ext cx="11232000" cy="57574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1219170"/>
            <a:r>
              <a:rPr lang="en-US" sz="2667" b="1" dirty="0">
                <a:solidFill>
                  <a:srgbClr val="005AA0"/>
                </a:solidFill>
                <a:latin typeface="Arial"/>
              </a:rPr>
              <a:t>Experimental Setup</a:t>
            </a:r>
            <a:endParaRPr lang="de-DE" sz="2667" b="1" dirty="0">
              <a:solidFill>
                <a:srgbClr val="005AA0"/>
              </a:solidFill>
              <a:latin typeface="Arial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03C82B7-A9E0-9FCA-1181-022B41E86D99}"/>
              </a:ext>
            </a:extLst>
          </p:cNvPr>
          <p:cNvGrpSpPr/>
          <p:nvPr/>
        </p:nvGrpSpPr>
        <p:grpSpPr>
          <a:xfrm>
            <a:off x="2507348" y="5095294"/>
            <a:ext cx="5970741" cy="1371231"/>
            <a:chOff x="2074797" y="2710735"/>
            <a:chExt cx="4478056" cy="1028423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BEDAD6B6-EBAB-C539-5BD0-769D3D84034B}"/>
                </a:ext>
              </a:extLst>
            </p:cNvPr>
            <p:cNvGrpSpPr/>
            <p:nvPr/>
          </p:nvGrpSpPr>
          <p:grpSpPr>
            <a:xfrm>
              <a:off x="2074797" y="2710735"/>
              <a:ext cx="1598099" cy="1020192"/>
              <a:chOff x="2074797" y="2704687"/>
              <a:chExt cx="1598099" cy="1020192"/>
            </a:xfrm>
          </p:grpSpPr>
          <p:grpSp>
            <p:nvGrpSpPr>
              <p:cNvPr id="96" name="Gruppieren 95"/>
              <p:cNvGrpSpPr/>
              <p:nvPr/>
            </p:nvGrpSpPr>
            <p:grpSpPr>
              <a:xfrm>
                <a:off x="2074797" y="2784717"/>
                <a:ext cx="366807" cy="940162"/>
                <a:chOff x="4667301" y="3793192"/>
                <a:chExt cx="366807" cy="940162"/>
              </a:xfrm>
            </p:grpSpPr>
            <p:pic>
              <p:nvPicPr>
                <p:cNvPr id="100" name="Graphic 234" descr="Water">
                  <a:extLst>
                    <a:ext uri="{FF2B5EF4-FFF2-40B4-BE49-F238E27FC236}">
                      <a16:creationId xmlns:a16="http://schemas.microsoft.com/office/drawing/2014/main" id="{D7CB3FEE-196F-4C36-9869-84741888B7A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72813" y="3969934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101" name="Graphic 235" descr="Water">
                  <a:extLst>
                    <a:ext uri="{FF2B5EF4-FFF2-40B4-BE49-F238E27FC236}">
                      <a16:creationId xmlns:a16="http://schemas.microsoft.com/office/drawing/2014/main" id="{1A46D83A-9303-4655-AA99-0A410297D2A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22002" y="4474734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102" name="Graphic 236" descr="Water">
                  <a:extLst>
                    <a:ext uri="{FF2B5EF4-FFF2-40B4-BE49-F238E27FC236}">
                      <a16:creationId xmlns:a16="http://schemas.microsoft.com/office/drawing/2014/main" id="{9DE2F309-C6BA-4FCC-963E-BFF63634ECF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88236" y="4549638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103" name="Graphic 237" descr="Water">
                  <a:extLst>
                    <a:ext uri="{FF2B5EF4-FFF2-40B4-BE49-F238E27FC236}">
                      <a16:creationId xmlns:a16="http://schemas.microsoft.com/office/drawing/2014/main" id="{A7F967C1-4063-46FB-8663-49B63BEED7E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50705" y="4469700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104" name="Graphic 238" descr="Water">
                  <a:extLst>
                    <a:ext uri="{FF2B5EF4-FFF2-40B4-BE49-F238E27FC236}">
                      <a16:creationId xmlns:a16="http://schemas.microsoft.com/office/drawing/2014/main" id="{ABE95102-BE77-43AC-B682-652C4EE6863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08950" y="4196693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105" name="Graphic 239" descr="Water">
                  <a:extLst>
                    <a:ext uri="{FF2B5EF4-FFF2-40B4-BE49-F238E27FC236}">
                      <a16:creationId xmlns:a16="http://schemas.microsoft.com/office/drawing/2014/main" id="{47862B90-6F05-4108-B665-1A161F1B78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41320" y="4266896"/>
                  <a:ext cx="132467" cy="183112"/>
                </a:xfrm>
                <a:prstGeom prst="rect">
                  <a:avLst/>
                </a:prstGeom>
              </p:spPr>
            </p:pic>
            <p:sp>
              <p:nvSpPr>
                <p:cNvPr id="106" name="Isosceles Triangle 240">
                  <a:extLst>
                    <a:ext uri="{FF2B5EF4-FFF2-40B4-BE49-F238E27FC236}">
                      <a16:creationId xmlns:a16="http://schemas.microsoft.com/office/drawing/2014/main" id="{2B5FF4E7-E2C6-442B-925E-53221BDFFE33}"/>
                    </a:ext>
                  </a:extLst>
                </p:cNvPr>
                <p:cNvSpPr/>
                <p:nvPr/>
              </p:nvSpPr>
              <p:spPr>
                <a:xfrm>
                  <a:off x="4667301" y="3793192"/>
                  <a:ext cx="366807" cy="940162"/>
                </a:xfrm>
                <a:prstGeom prst="triangle">
                  <a:avLst/>
                </a:prstGeom>
                <a:noFill/>
                <a:ln>
                  <a:gradFill>
                    <a:gsLst>
                      <a:gs pos="0">
                        <a:schemeClr val="tx2">
                          <a:lumMod val="20000"/>
                          <a:lumOff val="80000"/>
                        </a:schemeClr>
                      </a:gs>
                      <a:gs pos="100000">
                        <a:schemeClr val="tx2"/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219170"/>
                  <a:endParaRPr lang="en-US" sz="2400">
                    <a:solidFill>
                      <a:prstClr val="white"/>
                    </a:solidFill>
                    <a:latin typeface="Arial"/>
                  </a:endParaRPr>
                </a:p>
              </p:txBody>
            </p:sp>
          </p:grp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ACB95448-D5CD-467B-AD22-96FF73074D0D}"/>
                  </a:ext>
                </a:extLst>
              </p:cNvPr>
              <p:cNvSpPr txBox="1"/>
              <p:nvPr/>
            </p:nvSpPr>
            <p:spPr>
              <a:xfrm>
                <a:off x="2477616" y="2704687"/>
                <a:ext cx="1195280" cy="1005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219170">
                  <a:lnSpc>
                    <a:spcPct val="150000"/>
                  </a:lnSpc>
                </a:pPr>
                <a:r>
                  <a:rPr lang="en-US" sz="1867" b="1" kern="0" dirty="0">
                    <a:solidFill>
                      <a:srgbClr val="93C3E9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Moist = 10%</a:t>
                </a:r>
                <a:endParaRPr lang="en-US" sz="1867" b="1" kern="0" dirty="0">
                  <a:solidFill>
                    <a:srgbClr val="005AA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defTabSz="1219170">
                  <a:lnSpc>
                    <a:spcPct val="150000"/>
                  </a:lnSpc>
                </a:pPr>
                <a:r>
                  <a:rPr lang="en-US" sz="1867" b="1" kern="0" dirty="0">
                    <a:solidFill>
                      <a:srgbClr val="5496CB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Moist = 14.4%</a:t>
                </a:r>
                <a:endParaRPr lang="en-US" sz="1867" b="1" kern="0" dirty="0">
                  <a:solidFill>
                    <a:srgbClr val="005AA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defTabSz="1219170">
                  <a:lnSpc>
                    <a:spcPct val="150000"/>
                  </a:lnSpc>
                </a:pPr>
                <a:r>
                  <a:rPr lang="en-US" sz="1867" b="1" kern="0" dirty="0">
                    <a:solidFill>
                      <a:srgbClr val="1367A9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Moist = 19%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0C13860E-1183-FDED-DF55-CCD620AE7241}"/>
                </a:ext>
              </a:extLst>
            </p:cNvPr>
            <p:cNvGrpSpPr/>
            <p:nvPr/>
          </p:nvGrpSpPr>
          <p:grpSpPr>
            <a:xfrm>
              <a:off x="3647368" y="2799558"/>
              <a:ext cx="1506155" cy="939600"/>
              <a:chOff x="4057687" y="2788621"/>
              <a:chExt cx="1506155" cy="939600"/>
            </a:xfrm>
          </p:grpSpPr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3A876BD-7B08-43DD-AA08-88AABB7EFE0D}"/>
                  </a:ext>
                </a:extLst>
              </p:cNvPr>
              <p:cNvSpPr txBox="1"/>
              <p:nvPr/>
            </p:nvSpPr>
            <p:spPr>
              <a:xfrm>
                <a:off x="4504294" y="2906498"/>
                <a:ext cx="1059548" cy="681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>
                  <a:lnSpc>
                    <a:spcPct val="150000"/>
                  </a:lnSpc>
                </a:pPr>
                <a:r>
                  <a:rPr lang="en-US" sz="1867" b="1" kern="0" dirty="0">
                    <a:solidFill>
                      <a:srgbClr val="005AA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T = 7 </a:t>
                </a:r>
                <a:r>
                  <a:rPr lang="zh-CN" altLang="en-US" sz="1867" b="1" kern="0" dirty="0">
                    <a:solidFill>
                      <a:srgbClr val="005AA0"/>
                    </a:solidFill>
                    <a:latin typeface="Calibri" panose="020F0502020204030204" pitchFamily="34" charset="0"/>
                    <a:ea typeface="黑体" panose="02010609060101010101" pitchFamily="49" charset="-122"/>
                    <a:cs typeface="Calibri" panose="020F0502020204030204" pitchFamily="34" charset="0"/>
                    <a:sym typeface="Wingdings" panose="05000000000000000000" pitchFamily="2" charset="2"/>
                  </a:rPr>
                  <a:t>℃</a:t>
                </a:r>
                <a:endParaRPr lang="en-US" sz="1867" b="1" kern="0" dirty="0">
                  <a:solidFill>
                    <a:srgbClr val="005AA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defTabSz="1219170">
                  <a:lnSpc>
                    <a:spcPct val="150000"/>
                  </a:lnSpc>
                </a:pPr>
                <a:r>
                  <a:rPr lang="en-US" sz="1867" b="1" kern="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T = 20 </a:t>
                </a:r>
                <a:r>
                  <a:rPr lang="zh-CN" altLang="en-US" sz="1867" b="1" kern="0" dirty="0">
                    <a:solidFill>
                      <a:srgbClr val="FF0000"/>
                    </a:solidFill>
                    <a:latin typeface="Calibri" panose="020F0502020204030204" pitchFamily="34" charset="0"/>
                    <a:ea typeface="黑体" panose="02010609060101010101" pitchFamily="49" charset="-122"/>
                    <a:cs typeface="Calibri" panose="020F0502020204030204" pitchFamily="34" charset="0"/>
                    <a:sym typeface="Wingdings" panose="05000000000000000000" pitchFamily="2" charset="2"/>
                  </a:rPr>
                  <a:t>℃</a:t>
                </a:r>
                <a:endParaRPr lang="en-US" sz="1867" b="1" kern="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</p:txBody>
          </p: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500EB601-6849-FF6C-31E6-49E1CB90003F}"/>
                  </a:ext>
                </a:extLst>
              </p:cNvPr>
              <p:cNvGrpSpPr/>
              <p:nvPr/>
            </p:nvGrpSpPr>
            <p:grpSpPr>
              <a:xfrm>
                <a:off x="4057687" y="2788621"/>
                <a:ext cx="367200" cy="939600"/>
                <a:chOff x="6087355" y="3860908"/>
                <a:chExt cx="367200" cy="939600"/>
              </a:xfrm>
            </p:grpSpPr>
            <p:sp>
              <p:nvSpPr>
                <p:cNvPr id="26" name="Isosceles Triangle 249">
                  <a:extLst>
                    <a:ext uri="{FF2B5EF4-FFF2-40B4-BE49-F238E27FC236}">
                      <a16:creationId xmlns:a16="http://schemas.microsoft.com/office/drawing/2014/main" id="{058401A6-0C17-FB73-195E-316E47767C52}"/>
                    </a:ext>
                  </a:extLst>
                </p:cNvPr>
                <p:cNvSpPr/>
                <p:nvPr/>
              </p:nvSpPr>
              <p:spPr>
                <a:xfrm>
                  <a:off x="6087355" y="3860908"/>
                  <a:ext cx="367200" cy="939600"/>
                </a:xfrm>
                <a:prstGeom prst="triangle">
                  <a:avLst/>
                </a:prstGeom>
                <a:noFill/>
                <a:ln>
                  <a:gradFill>
                    <a:gsLst>
                      <a:gs pos="100000">
                        <a:srgbClr val="FF0000"/>
                      </a:gs>
                      <a:gs pos="0">
                        <a:schemeClr val="tx2"/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219170"/>
                  <a:endParaRPr lang="en-US" sz="2400" dirty="0">
                    <a:solidFill>
                      <a:prstClr val="white"/>
                    </a:solidFill>
                    <a:latin typeface="Arial"/>
                  </a:endParaRPr>
                </a:p>
              </p:txBody>
            </p:sp>
            <p:pic>
              <p:nvPicPr>
                <p:cNvPr id="28" name="Graphic 251" descr="Thermometer">
                  <a:extLst>
                    <a:ext uri="{FF2B5EF4-FFF2-40B4-BE49-F238E27FC236}">
                      <a16:creationId xmlns:a16="http://schemas.microsoft.com/office/drawing/2014/main" id="{3A22FBF2-4429-0656-0DBF-382744AA3A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66762" y="4483283"/>
                  <a:ext cx="204220" cy="237209"/>
                </a:xfrm>
                <a:prstGeom prst="rect">
                  <a:avLst/>
                </a:prstGeom>
              </p:spPr>
            </p:pic>
            <p:pic>
              <p:nvPicPr>
                <p:cNvPr id="30" name="Graphic 253" descr="Thermometer">
                  <a:extLst>
                    <a:ext uri="{FF2B5EF4-FFF2-40B4-BE49-F238E27FC236}">
                      <a16:creationId xmlns:a16="http://schemas.microsoft.com/office/drawing/2014/main" id="{5928B1C5-DAE0-CC20-EF77-017B31DE8BE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66762" y="4057377"/>
                  <a:ext cx="204220" cy="237209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2FF8345C-0DA8-2E46-C3AF-C8297BDF5F60}"/>
                </a:ext>
              </a:extLst>
            </p:cNvPr>
            <p:cNvGrpSpPr/>
            <p:nvPr/>
          </p:nvGrpSpPr>
          <p:grpSpPr>
            <a:xfrm>
              <a:off x="5054979" y="2798996"/>
              <a:ext cx="1497874" cy="940162"/>
              <a:chOff x="5543060" y="2798996"/>
              <a:chExt cx="1497874" cy="940162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AFF911F0-4D69-124D-AD69-FDB44CD4C0B5}"/>
                  </a:ext>
                </a:extLst>
              </p:cNvPr>
              <p:cNvGrpSpPr/>
              <p:nvPr/>
            </p:nvGrpSpPr>
            <p:grpSpPr>
              <a:xfrm>
                <a:off x="5543060" y="2798996"/>
                <a:ext cx="366807" cy="940162"/>
                <a:chOff x="6766880" y="3860627"/>
                <a:chExt cx="366807" cy="940162"/>
              </a:xfrm>
            </p:grpSpPr>
            <p:sp>
              <p:nvSpPr>
                <p:cNvPr id="122" name="Isosceles Triangle 242">
                  <a:extLst>
                    <a:ext uri="{FF2B5EF4-FFF2-40B4-BE49-F238E27FC236}">
                      <a16:creationId xmlns:a16="http://schemas.microsoft.com/office/drawing/2014/main" id="{0781255A-C95F-4AAD-B99A-229B44A456CC}"/>
                    </a:ext>
                  </a:extLst>
                </p:cNvPr>
                <p:cNvSpPr/>
                <p:nvPr/>
              </p:nvSpPr>
              <p:spPr>
                <a:xfrm>
                  <a:off x="6766880" y="3860627"/>
                  <a:ext cx="366807" cy="940162"/>
                </a:xfrm>
                <a:prstGeom prst="triangle">
                  <a:avLst/>
                </a:prstGeom>
                <a:noFill/>
                <a:ln>
                  <a:gradFill>
                    <a:gsLst>
                      <a:gs pos="100000">
                        <a:srgbClr val="00B050"/>
                      </a:gs>
                      <a:gs pos="0">
                        <a:srgbClr val="92D050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219170"/>
                  <a:endParaRPr lang="en-US" sz="2400">
                    <a:solidFill>
                      <a:prstClr val="white"/>
                    </a:solidFill>
                    <a:latin typeface="Arial"/>
                  </a:endParaRPr>
                </a:p>
              </p:txBody>
            </p:sp>
            <p:sp>
              <p:nvSpPr>
                <p:cNvPr id="124" name="TextBox 244">
                  <a:extLst>
                    <a:ext uri="{FF2B5EF4-FFF2-40B4-BE49-F238E27FC236}">
                      <a16:creationId xmlns:a16="http://schemas.microsoft.com/office/drawing/2014/main" id="{0FB74658-C5C0-4A36-AA95-0DADEBBD07AF}"/>
                    </a:ext>
                  </a:extLst>
                </p:cNvPr>
                <p:cNvSpPr txBox="1"/>
                <p:nvPr/>
              </p:nvSpPr>
              <p:spPr>
                <a:xfrm>
                  <a:off x="6779415" y="4421086"/>
                  <a:ext cx="323646" cy="3770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1219170"/>
                  <a:r>
                    <a:rPr lang="en-US" sz="2667" dirty="0">
                      <a:solidFill>
                        <a:srgbClr val="00B050"/>
                      </a:solidFill>
                      <a:latin typeface="Arial"/>
                    </a:rPr>
                    <a:t>N</a:t>
                  </a:r>
                </a:p>
              </p:txBody>
            </p:sp>
            <p:sp>
              <p:nvSpPr>
                <p:cNvPr id="125" name="TextBox 245">
                  <a:extLst>
                    <a:ext uri="{FF2B5EF4-FFF2-40B4-BE49-F238E27FC236}">
                      <a16:creationId xmlns:a16="http://schemas.microsoft.com/office/drawing/2014/main" id="{E75D64DA-7315-4824-9F01-6C1C632DCD04}"/>
                    </a:ext>
                  </a:extLst>
                </p:cNvPr>
                <p:cNvSpPr txBox="1"/>
                <p:nvPr/>
              </p:nvSpPr>
              <p:spPr>
                <a:xfrm>
                  <a:off x="6803301" y="4057765"/>
                  <a:ext cx="240692" cy="2385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1219170"/>
                  <a:r>
                    <a:rPr lang="en-US" sz="1467" dirty="0">
                      <a:solidFill>
                        <a:srgbClr val="92D050"/>
                      </a:solidFill>
                      <a:latin typeface="Arial"/>
                    </a:rPr>
                    <a:t>N</a:t>
                  </a:r>
                </a:p>
              </p:txBody>
            </p:sp>
          </p:grp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EEEE696-0B5D-51D4-FF2E-8A0B0CE372CA}"/>
                  </a:ext>
                </a:extLst>
              </p:cNvPr>
              <p:cNvSpPr txBox="1"/>
              <p:nvPr/>
            </p:nvSpPr>
            <p:spPr>
              <a:xfrm>
                <a:off x="5981386" y="2916448"/>
                <a:ext cx="1059548" cy="682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>
                  <a:lnSpc>
                    <a:spcPct val="150000"/>
                  </a:lnSpc>
                </a:pPr>
                <a:r>
                  <a:rPr lang="en-US" sz="1867" b="1" kern="0" dirty="0">
                    <a:solidFill>
                      <a:srgbClr val="AADA76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C/N = 18</a:t>
                </a:r>
                <a:endParaRPr lang="en-US" sz="1867" b="1" kern="0" dirty="0">
                  <a:solidFill>
                    <a:srgbClr val="005AA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defTabSz="1219170">
                  <a:lnSpc>
                    <a:spcPct val="150000"/>
                  </a:lnSpc>
                </a:pPr>
                <a:r>
                  <a:rPr lang="en-US" sz="1867" b="1" kern="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C/N = 9</a:t>
                </a:r>
              </a:p>
            </p:txBody>
          </p:sp>
        </p:grp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D500A38E-E83F-F322-5A67-10B58F0EEDF8}"/>
              </a:ext>
            </a:extLst>
          </p:cNvPr>
          <p:cNvGrpSpPr/>
          <p:nvPr/>
        </p:nvGrpSpPr>
        <p:grpSpPr>
          <a:xfrm>
            <a:off x="9414682" y="4105357"/>
            <a:ext cx="2473389" cy="2121457"/>
            <a:chOff x="5029200" y="1428750"/>
            <a:chExt cx="2565770" cy="2200693"/>
          </a:xfrm>
        </p:grpSpPr>
        <p:pic>
          <p:nvPicPr>
            <p:cNvPr id="131" name="Picture 3">
              <a:extLst>
                <a:ext uri="{FF2B5EF4-FFF2-40B4-BE49-F238E27FC236}">
                  <a16:creationId xmlns:a16="http://schemas.microsoft.com/office/drawing/2014/main" id="{07B36B85-DFE1-A29C-1453-F7091355BF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r="53542" b="8679"/>
            <a:stretch/>
          </p:blipFill>
          <p:spPr>
            <a:xfrm>
              <a:off x="5029200" y="1504950"/>
              <a:ext cx="979262" cy="1826179"/>
            </a:xfrm>
            <a:prstGeom prst="rect">
              <a:avLst/>
            </a:prstGeom>
          </p:spPr>
        </p:pic>
        <p:sp>
          <p:nvSpPr>
            <p:cNvPr id="132" name="TextBox 13">
              <a:extLst>
                <a:ext uri="{FF2B5EF4-FFF2-40B4-BE49-F238E27FC236}">
                  <a16:creationId xmlns:a16="http://schemas.microsoft.com/office/drawing/2014/main" id="{C7EE80B7-F6D7-6987-911E-03A24DD511E1}"/>
                </a:ext>
              </a:extLst>
            </p:cNvPr>
            <p:cNvSpPr txBox="1"/>
            <p:nvPr/>
          </p:nvSpPr>
          <p:spPr>
            <a:xfrm>
              <a:off x="6533829" y="1428750"/>
              <a:ext cx="994713" cy="329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70"/>
              <a:r>
                <a:rPr lang="en-US" sz="1467" dirty="0">
                  <a:solidFill>
                    <a:srgbClr val="38382F"/>
                  </a:solidFill>
                  <a:latin typeface="Arial"/>
                </a:rPr>
                <a:t>Blank</a:t>
              </a:r>
            </a:p>
          </p:txBody>
        </p:sp>
        <p:sp>
          <p:nvSpPr>
            <p:cNvPr id="133" name="TextBox 13">
              <a:extLst>
                <a:ext uri="{FF2B5EF4-FFF2-40B4-BE49-F238E27FC236}">
                  <a16:creationId xmlns:a16="http://schemas.microsoft.com/office/drawing/2014/main" id="{9716DB27-AA96-8CD8-4B99-6D23AF271ED8}"/>
                </a:ext>
              </a:extLst>
            </p:cNvPr>
            <p:cNvSpPr txBox="1"/>
            <p:nvPr/>
          </p:nvSpPr>
          <p:spPr>
            <a:xfrm>
              <a:off x="6434725" y="3151211"/>
              <a:ext cx="1137671" cy="329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70"/>
              <a:r>
                <a:rPr lang="en-US" sz="1467" dirty="0">
                  <a:solidFill>
                    <a:srgbClr val="38382F"/>
                  </a:solidFill>
                  <a:latin typeface="Arial"/>
                </a:rPr>
                <a:t>Cellulose</a:t>
              </a:r>
            </a:p>
          </p:txBody>
        </p:sp>
        <p:sp>
          <p:nvSpPr>
            <p:cNvPr id="134" name="TextBox 13">
              <a:extLst>
                <a:ext uri="{FF2B5EF4-FFF2-40B4-BE49-F238E27FC236}">
                  <a16:creationId xmlns:a16="http://schemas.microsoft.com/office/drawing/2014/main" id="{60FD767B-92E4-177A-966F-885512438339}"/>
                </a:ext>
              </a:extLst>
            </p:cNvPr>
            <p:cNvSpPr txBox="1"/>
            <p:nvPr/>
          </p:nvSpPr>
          <p:spPr>
            <a:xfrm>
              <a:off x="5040112" y="3299462"/>
              <a:ext cx="994713" cy="3299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70"/>
              <a:r>
                <a:rPr lang="en-US" sz="1467" dirty="0">
                  <a:solidFill>
                    <a:srgbClr val="38382F"/>
                  </a:solidFill>
                  <a:latin typeface="Arial"/>
                </a:rPr>
                <a:t>TAM Air</a:t>
              </a:r>
            </a:p>
          </p:txBody>
        </p: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21E0C6C8-2B5B-AB23-D6CB-FD59CA04093E}"/>
                </a:ext>
              </a:extLst>
            </p:cNvPr>
            <p:cNvGrpSpPr/>
            <p:nvPr/>
          </p:nvGrpSpPr>
          <p:grpSpPr>
            <a:xfrm>
              <a:off x="6467401" y="1732056"/>
              <a:ext cx="1127569" cy="753623"/>
              <a:chOff x="6453435" y="1732056"/>
              <a:chExt cx="1127569" cy="753623"/>
            </a:xfrm>
          </p:grpSpPr>
          <p:pic>
            <p:nvPicPr>
              <p:cNvPr id="151" name="Picture 150">
                <a:extLst>
                  <a:ext uri="{FF2B5EF4-FFF2-40B4-BE49-F238E27FC236}">
                    <a16:creationId xmlns:a16="http://schemas.microsoft.com/office/drawing/2014/main" id="{B26B4143-05C2-FF0D-78E6-AA0548FA80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53435" y="1747015"/>
                <a:ext cx="342407" cy="738664"/>
              </a:xfrm>
              <a:prstGeom prst="rect">
                <a:avLst/>
              </a:prstGeom>
            </p:spPr>
          </p:pic>
          <p:pic>
            <p:nvPicPr>
              <p:cNvPr id="152" name="Picture 151">
                <a:extLst>
                  <a:ext uri="{FF2B5EF4-FFF2-40B4-BE49-F238E27FC236}">
                    <a16:creationId xmlns:a16="http://schemas.microsoft.com/office/drawing/2014/main" id="{4BEA4797-EEDB-6C06-E384-58AED1C5BC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46016" y="1747015"/>
                <a:ext cx="342407" cy="738664"/>
              </a:xfrm>
              <a:prstGeom prst="rect">
                <a:avLst/>
              </a:prstGeom>
            </p:spPr>
          </p:pic>
          <p:pic>
            <p:nvPicPr>
              <p:cNvPr id="153" name="Picture 152">
                <a:extLst>
                  <a:ext uri="{FF2B5EF4-FFF2-40B4-BE49-F238E27FC236}">
                    <a16:creationId xmlns:a16="http://schemas.microsoft.com/office/drawing/2014/main" id="{DD3197BD-1E81-DA0D-89C7-49074342FF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38597" y="1732056"/>
                <a:ext cx="342407" cy="738664"/>
              </a:xfrm>
              <a:prstGeom prst="rect">
                <a:avLst/>
              </a:prstGeom>
            </p:spPr>
          </p:pic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9297ABD6-53D1-553C-A22D-C01BC7E0A240}"/>
                </a:ext>
              </a:extLst>
            </p:cNvPr>
            <p:cNvGrpSpPr/>
            <p:nvPr/>
          </p:nvGrpSpPr>
          <p:grpSpPr>
            <a:xfrm>
              <a:off x="6467401" y="2454086"/>
              <a:ext cx="1127569" cy="753623"/>
              <a:chOff x="6453435" y="1732056"/>
              <a:chExt cx="1127569" cy="753623"/>
            </a:xfrm>
          </p:grpSpPr>
          <p:pic>
            <p:nvPicPr>
              <p:cNvPr id="148" name="Picture 147">
                <a:extLst>
                  <a:ext uri="{FF2B5EF4-FFF2-40B4-BE49-F238E27FC236}">
                    <a16:creationId xmlns:a16="http://schemas.microsoft.com/office/drawing/2014/main" id="{A4772429-FB2B-80E3-ED8A-A62ACD2363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453435" y="1747015"/>
                <a:ext cx="342407" cy="738664"/>
              </a:xfrm>
              <a:prstGeom prst="rect">
                <a:avLst/>
              </a:prstGeom>
            </p:spPr>
          </p:pic>
          <p:pic>
            <p:nvPicPr>
              <p:cNvPr id="149" name="Picture 148">
                <a:extLst>
                  <a:ext uri="{FF2B5EF4-FFF2-40B4-BE49-F238E27FC236}">
                    <a16:creationId xmlns:a16="http://schemas.microsoft.com/office/drawing/2014/main" id="{3AF7CC7B-DA73-470E-7996-108B999753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46016" y="1747015"/>
                <a:ext cx="342407" cy="738664"/>
              </a:xfrm>
              <a:prstGeom prst="rect">
                <a:avLst/>
              </a:prstGeom>
            </p:spPr>
          </p:pic>
          <p:pic>
            <p:nvPicPr>
              <p:cNvPr id="150" name="Picture 149">
                <a:extLst>
                  <a:ext uri="{FF2B5EF4-FFF2-40B4-BE49-F238E27FC236}">
                    <a16:creationId xmlns:a16="http://schemas.microsoft.com/office/drawing/2014/main" id="{243D9C8D-EC19-48D7-EDAA-79740CE79F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38597" y="1732056"/>
                <a:ext cx="342407" cy="738664"/>
              </a:xfrm>
              <a:prstGeom prst="rect">
                <a:avLst/>
              </a:prstGeom>
            </p:spPr>
          </p:pic>
        </p:grpSp>
      </p:grpSp>
      <p:sp>
        <p:nvSpPr>
          <p:cNvPr id="159" name="TextBox 158">
            <a:extLst>
              <a:ext uri="{FF2B5EF4-FFF2-40B4-BE49-F238E27FC236}">
                <a16:creationId xmlns:a16="http://schemas.microsoft.com/office/drawing/2014/main" id="{33FCB243-E705-A6D0-CF9C-73AB949EB4CB}"/>
              </a:ext>
            </a:extLst>
          </p:cNvPr>
          <p:cNvSpPr txBox="1"/>
          <p:nvPr/>
        </p:nvSpPr>
        <p:spPr>
          <a:xfrm>
            <a:off x="8478089" y="6152274"/>
            <a:ext cx="367742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lnSpc>
                <a:spcPct val="150000"/>
              </a:lnSpc>
            </a:pPr>
            <a:r>
              <a:rPr lang="de-DE" sz="1400" b="1" kern="0" dirty="0">
                <a:solidFill>
                  <a:srgbClr val="005AA0"/>
                </a:solidFill>
                <a:latin typeface="Arial"/>
                <a:sym typeface="Wingdings" panose="05000000000000000000" pitchFamily="2" charset="2"/>
              </a:rPr>
              <a:t>Continuous calorimetric measurements </a:t>
            </a:r>
          </a:p>
        </p:txBody>
      </p:sp>
      <p:sp>
        <p:nvSpPr>
          <p:cNvPr id="160" name="Titel 1">
            <a:extLst>
              <a:ext uri="{FF2B5EF4-FFF2-40B4-BE49-F238E27FC236}">
                <a16:creationId xmlns:a16="http://schemas.microsoft.com/office/drawing/2014/main" id="{07DBE746-24C7-DEF8-90B3-D96E94B38DC2}"/>
              </a:ext>
            </a:extLst>
          </p:cNvPr>
          <p:cNvSpPr txBox="1">
            <a:spLocks/>
          </p:cNvSpPr>
          <p:nvPr/>
        </p:nvSpPr>
        <p:spPr>
          <a:xfrm>
            <a:off x="261469" y="517216"/>
            <a:ext cx="2099244" cy="57574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1219170"/>
            <a:r>
              <a:rPr lang="en-US" sz="2133" b="1" i="1" dirty="0">
                <a:solidFill>
                  <a:srgbClr val="005AA0"/>
                </a:solidFill>
                <a:latin typeface="Arial"/>
              </a:rPr>
              <a:t>Artificial Soil</a:t>
            </a:r>
            <a:endParaRPr lang="de-DE" sz="2133" b="1" i="1" dirty="0">
              <a:solidFill>
                <a:srgbClr val="005AA0"/>
              </a:solidFill>
              <a:latin typeface="Arial"/>
            </a:endParaRPr>
          </a:p>
        </p:txBody>
      </p:sp>
      <p:pic>
        <p:nvPicPr>
          <p:cNvPr id="4" name="Picture 3" descr="A screenshot of a video game&#10;&#10;Description automatically generated">
            <a:extLst>
              <a:ext uri="{FF2B5EF4-FFF2-40B4-BE49-F238E27FC236}">
                <a16:creationId xmlns:a16="http://schemas.microsoft.com/office/drawing/2014/main" id="{E3E93CB5-3425-5802-B374-C5C64CE9D80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71" y="1124968"/>
            <a:ext cx="9639828" cy="4250952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3299CBD3-72A0-DFF1-E97E-5EC2FBA6B437}"/>
              </a:ext>
            </a:extLst>
          </p:cNvPr>
          <p:cNvGrpSpPr/>
          <p:nvPr/>
        </p:nvGrpSpPr>
        <p:grpSpPr>
          <a:xfrm>
            <a:off x="8559567" y="183010"/>
            <a:ext cx="3442464" cy="1995992"/>
            <a:chOff x="6419675" y="137257"/>
            <a:chExt cx="2581848" cy="1496994"/>
          </a:xfrm>
        </p:grpSpPr>
        <p:sp>
          <p:nvSpPr>
            <p:cNvPr id="43" name="TextBox 13">
              <a:extLst>
                <a:ext uri="{FF2B5EF4-FFF2-40B4-BE49-F238E27FC236}">
                  <a16:creationId xmlns:a16="http://schemas.microsoft.com/office/drawing/2014/main" id="{4CD5CC7C-7330-317B-233A-CEF6279441D5}"/>
                </a:ext>
              </a:extLst>
            </p:cNvPr>
            <p:cNvSpPr txBox="1"/>
            <p:nvPr/>
          </p:nvSpPr>
          <p:spPr>
            <a:xfrm>
              <a:off x="6588396" y="362876"/>
              <a:ext cx="1063434" cy="238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70"/>
              <a:r>
                <a:rPr lang="en-US" sz="1467" dirty="0">
                  <a:solidFill>
                    <a:srgbClr val="38382F"/>
                  </a:solidFill>
                  <a:latin typeface="Arial"/>
                </a:rPr>
                <a:t>Blank</a:t>
              </a:r>
            </a:p>
          </p:txBody>
        </p:sp>
        <p:sp>
          <p:nvSpPr>
            <p:cNvPr id="44" name="TextBox 13">
              <a:extLst>
                <a:ext uri="{FF2B5EF4-FFF2-40B4-BE49-F238E27FC236}">
                  <a16:creationId xmlns:a16="http://schemas.microsoft.com/office/drawing/2014/main" id="{6271E867-AC7E-0CF8-8E9D-D08FC70E0274}"/>
                </a:ext>
              </a:extLst>
            </p:cNvPr>
            <p:cNvSpPr txBox="1"/>
            <p:nvPr/>
          </p:nvSpPr>
          <p:spPr>
            <a:xfrm>
              <a:off x="6419675" y="1071776"/>
              <a:ext cx="1154126" cy="238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70"/>
              <a:r>
                <a:rPr lang="en-US" sz="1467" dirty="0">
                  <a:solidFill>
                    <a:srgbClr val="38382F"/>
                  </a:solidFill>
                  <a:latin typeface="Arial"/>
                </a:rPr>
                <a:t>Cellulose</a:t>
              </a:r>
            </a:p>
          </p:txBody>
        </p:sp>
        <p:sp>
          <p:nvSpPr>
            <p:cNvPr id="86" name="Rechteck 11">
              <a:extLst>
                <a:ext uri="{FF2B5EF4-FFF2-40B4-BE49-F238E27FC236}">
                  <a16:creationId xmlns:a16="http://schemas.microsoft.com/office/drawing/2014/main" id="{DAE3BC34-A4C9-C360-182A-45A59F06573C}"/>
                </a:ext>
              </a:extLst>
            </p:cNvPr>
            <p:cNvSpPr/>
            <p:nvPr/>
          </p:nvSpPr>
          <p:spPr>
            <a:xfrm>
              <a:off x="8399802" y="406748"/>
              <a:ext cx="601721" cy="271348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219170"/>
              <a:r>
                <a:rPr lang="de-DE" sz="2400" dirty="0">
                  <a:solidFill>
                    <a:srgbClr val="38382F"/>
                  </a:solidFill>
                  <a:latin typeface="Calibri" panose="020F0502020204030204"/>
                </a:rPr>
                <a:t>x 5</a:t>
              </a:r>
            </a:p>
          </p:txBody>
        </p:sp>
        <p:sp>
          <p:nvSpPr>
            <p:cNvPr id="95" name="Rechteck 50">
              <a:extLst>
                <a:ext uri="{FF2B5EF4-FFF2-40B4-BE49-F238E27FC236}">
                  <a16:creationId xmlns:a16="http://schemas.microsoft.com/office/drawing/2014/main" id="{4C63F97C-65A3-A5CF-A8C4-95CB94E714BE}"/>
                </a:ext>
              </a:extLst>
            </p:cNvPr>
            <p:cNvSpPr/>
            <p:nvPr/>
          </p:nvSpPr>
          <p:spPr>
            <a:xfrm>
              <a:off x="8399802" y="1043462"/>
              <a:ext cx="601721" cy="271347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219170"/>
              <a:r>
                <a:rPr lang="de-DE" sz="2400" dirty="0">
                  <a:solidFill>
                    <a:srgbClr val="38382F"/>
                  </a:solidFill>
                  <a:latin typeface="Calibri" panose="020F0502020204030204"/>
                </a:rPr>
                <a:t>x 5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CC0313E7-3059-5A6E-B06A-19A4095E9EC7}"/>
                </a:ext>
              </a:extLst>
            </p:cNvPr>
            <p:cNvSpPr txBox="1"/>
            <p:nvPr/>
          </p:nvSpPr>
          <p:spPr>
            <a:xfrm>
              <a:off x="6445865" y="1352587"/>
              <a:ext cx="2529468" cy="281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1219170">
                <a:lnSpc>
                  <a:spcPct val="150000"/>
                </a:lnSpc>
              </a:pPr>
              <a:r>
                <a:rPr lang="de-DE" sz="1400" b="1" kern="0" dirty="0">
                  <a:solidFill>
                    <a:srgbClr val="005AA0"/>
                  </a:solidFill>
                  <a:latin typeface="Arial"/>
                  <a:sym typeface="Wingdings" panose="05000000000000000000" pitchFamily="2" charset="2"/>
                </a:rPr>
                <a:t>Destructive soil sampling on 5 days</a:t>
              </a:r>
            </a:p>
          </p:txBody>
        </p:sp>
        <p:grpSp>
          <p:nvGrpSpPr>
            <p:cNvPr id="69" name="Gruppieren 68"/>
            <p:cNvGrpSpPr>
              <a:grpSpLocks noChangeAspect="1"/>
            </p:cNvGrpSpPr>
            <p:nvPr/>
          </p:nvGrpSpPr>
          <p:grpSpPr>
            <a:xfrm>
              <a:off x="7315200" y="137257"/>
              <a:ext cx="1078914" cy="1291493"/>
              <a:chOff x="1213506" y="5445819"/>
              <a:chExt cx="1810648" cy="2167414"/>
            </a:xfrm>
          </p:grpSpPr>
          <p:grpSp>
            <p:nvGrpSpPr>
              <p:cNvPr id="70" name="Gruppieren 69"/>
              <p:cNvGrpSpPr/>
              <p:nvPr/>
            </p:nvGrpSpPr>
            <p:grpSpPr>
              <a:xfrm>
                <a:off x="1213506" y="5445819"/>
                <a:ext cx="1810648" cy="1093361"/>
                <a:chOff x="3036707" y="7670025"/>
                <a:chExt cx="1810648" cy="1093361"/>
              </a:xfrm>
            </p:grpSpPr>
            <p:grpSp>
              <p:nvGrpSpPr>
                <p:cNvPr id="81" name="Gruppieren 40">
                  <a:extLst>
                    <a:ext uri="{FF2B5EF4-FFF2-40B4-BE49-F238E27FC236}">
                      <a16:creationId xmlns:a16="http://schemas.microsoft.com/office/drawing/2014/main" id="{7F6BF966-5B80-6ECE-1F80-C8D73F58B787}"/>
                    </a:ext>
                  </a:extLst>
                </p:cNvPr>
                <p:cNvGrpSpPr/>
                <p:nvPr/>
              </p:nvGrpSpPr>
              <p:grpSpPr>
                <a:xfrm>
                  <a:off x="3036707" y="7670025"/>
                  <a:ext cx="658733" cy="1093361"/>
                  <a:chOff x="2922667" y="2860826"/>
                  <a:chExt cx="658733" cy="1093361"/>
                </a:xfrm>
              </p:grpSpPr>
              <p:pic>
                <p:nvPicPr>
                  <p:cNvPr id="89" name="Grafik 44">
                    <a:extLst>
                      <a:ext uri="{FF2B5EF4-FFF2-40B4-BE49-F238E27FC236}">
                        <a16:creationId xmlns:a16="http://schemas.microsoft.com/office/drawing/2014/main" id="{112979BD-7A8F-0B9B-9DD4-D2CCE798597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2922667" y="2860826"/>
                    <a:ext cx="658733" cy="1093361"/>
                  </a:xfrm>
                  <a:prstGeom prst="rect">
                    <a:avLst/>
                  </a:prstGeom>
                </p:spPr>
              </p:pic>
              <p:sp>
                <p:nvSpPr>
                  <p:cNvPr id="90" name="Ellipse 45">
                    <a:extLst>
                      <a:ext uri="{FF2B5EF4-FFF2-40B4-BE49-F238E27FC236}">
                        <a16:creationId xmlns:a16="http://schemas.microsoft.com/office/drawing/2014/main" id="{394173F8-74F3-04D3-9CF4-A13C79B08917}"/>
                      </a:ext>
                    </a:extLst>
                  </p:cNvPr>
                  <p:cNvSpPr/>
                  <p:nvPr/>
                </p:nvSpPr>
                <p:spPr>
                  <a:xfrm>
                    <a:off x="3021104" y="3487229"/>
                    <a:ext cx="469898" cy="381000"/>
                  </a:xfrm>
                  <a:prstGeom prst="ellipse">
                    <a:avLst/>
                  </a:prstGeom>
                  <a:blipFill dpi="0" rotWithShape="1">
                    <a:blip r:embed="rId1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a:blipFill>
                  <a:ln>
                    <a:noFill/>
                  </a:ln>
                  <a:effectLst>
                    <a:outerShdw blurRad="50800" dist="50800" dir="5400000" sx="99000" sy="99000" algn="ctr" rotWithShape="0">
                      <a:srgbClr val="000000"/>
                    </a:outerShdw>
                  </a:effectLst>
                  <a:scene3d>
                    <a:camera prst="isometricOffAxis2Top"/>
                    <a:lightRig rig="threePt" dir="t"/>
                  </a:scene3d>
                  <a:sp3d extrusionH="114300" prstMaterial="plastic">
                    <a:extrusionClr>
                      <a:srgbClr val="F8FBF8"/>
                    </a:extrusionClr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1219170"/>
                    <a:endParaRPr lang="de-DE" sz="2400" dirty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  <p:grpSp>
              <p:nvGrpSpPr>
                <p:cNvPr id="82" name="Gruppieren 40">
                  <a:extLst>
                    <a:ext uri="{FF2B5EF4-FFF2-40B4-BE49-F238E27FC236}">
                      <a16:creationId xmlns:a16="http://schemas.microsoft.com/office/drawing/2014/main" id="{7F6BF966-5B80-6ECE-1F80-C8D73F58B787}"/>
                    </a:ext>
                  </a:extLst>
                </p:cNvPr>
                <p:cNvGrpSpPr/>
                <p:nvPr/>
              </p:nvGrpSpPr>
              <p:grpSpPr>
                <a:xfrm>
                  <a:off x="3612665" y="7670025"/>
                  <a:ext cx="658733" cy="1093361"/>
                  <a:chOff x="2922667" y="2860826"/>
                  <a:chExt cx="658733" cy="1093361"/>
                </a:xfrm>
              </p:grpSpPr>
              <p:pic>
                <p:nvPicPr>
                  <p:cNvPr id="87" name="Grafik 44">
                    <a:extLst>
                      <a:ext uri="{FF2B5EF4-FFF2-40B4-BE49-F238E27FC236}">
                        <a16:creationId xmlns:a16="http://schemas.microsoft.com/office/drawing/2014/main" id="{112979BD-7A8F-0B9B-9DD4-D2CCE798597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2922667" y="2860826"/>
                    <a:ext cx="658733" cy="1093361"/>
                  </a:xfrm>
                  <a:prstGeom prst="rect">
                    <a:avLst/>
                  </a:prstGeom>
                </p:spPr>
              </p:pic>
              <p:sp>
                <p:nvSpPr>
                  <p:cNvPr id="88" name="Ellipse 45">
                    <a:extLst>
                      <a:ext uri="{FF2B5EF4-FFF2-40B4-BE49-F238E27FC236}">
                        <a16:creationId xmlns:a16="http://schemas.microsoft.com/office/drawing/2014/main" id="{394173F8-74F3-04D3-9CF4-A13C79B08917}"/>
                      </a:ext>
                    </a:extLst>
                  </p:cNvPr>
                  <p:cNvSpPr/>
                  <p:nvPr/>
                </p:nvSpPr>
                <p:spPr>
                  <a:xfrm>
                    <a:off x="3021104" y="3487229"/>
                    <a:ext cx="469898" cy="381000"/>
                  </a:xfrm>
                  <a:prstGeom prst="ellipse">
                    <a:avLst/>
                  </a:prstGeom>
                  <a:blipFill dpi="0" rotWithShape="1">
                    <a:blip r:embed="rId1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a:blipFill>
                  <a:ln>
                    <a:noFill/>
                  </a:ln>
                  <a:effectLst>
                    <a:outerShdw blurRad="50800" dist="50800" dir="5400000" sx="99000" sy="99000" algn="ctr" rotWithShape="0">
                      <a:srgbClr val="000000"/>
                    </a:outerShdw>
                  </a:effectLst>
                  <a:scene3d>
                    <a:camera prst="isometricOffAxis2Top"/>
                    <a:lightRig rig="threePt" dir="t"/>
                  </a:scene3d>
                  <a:sp3d extrusionH="114300" prstMaterial="plastic">
                    <a:extrusionClr>
                      <a:srgbClr val="F8FBF8"/>
                    </a:extrusionClr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1219170"/>
                    <a:endParaRPr lang="de-DE" sz="2400" dirty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  <p:grpSp>
              <p:nvGrpSpPr>
                <p:cNvPr id="83" name="Gruppieren 40">
                  <a:extLst>
                    <a:ext uri="{FF2B5EF4-FFF2-40B4-BE49-F238E27FC236}">
                      <a16:creationId xmlns:a16="http://schemas.microsoft.com/office/drawing/2014/main" id="{7F6BF966-5B80-6ECE-1F80-C8D73F58B787}"/>
                    </a:ext>
                  </a:extLst>
                </p:cNvPr>
                <p:cNvGrpSpPr/>
                <p:nvPr/>
              </p:nvGrpSpPr>
              <p:grpSpPr>
                <a:xfrm>
                  <a:off x="4188622" y="7670025"/>
                  <a:ext cx="658733" cy="1093361"/>
                  <a:chOff x="2922667" y="2860826"/>
                  <a:chExt cx="658733" cy="1093361"/>
                </a:xfrm>
              </p:grpSpPr>
              <p:pic>
                <p:nvPicPr>
                  <p:cNvPr id="84" name="Grafik 44">
                    <a:extLst>
                      <a:ext uri="{FF2B5EF4-FFF2-40B4-BE49-F238E27FC236}">
                        <a16:creationId xmlns:a16="http://schemas.microsoft.com/office/drawing/2014/main" id="{112979BD-7A8F-0B9B-9DD4-D2CCE798597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2922667" y="2860826"/>
                    <a:ext cx="658733" cy="1093361"/>
                  </a:xfrm>
                  <a:prstGeom prst="rect">
                    <a:avLst/>
                  </a:prstGeom>
                </p:spPr>
              </p:pic>
              <p:sp>
                <p:nvSpPr>
                  <p:cNvPr id="85" name="Ellipse 45">
                    <a:extLst>
                      <a:ext uri="{FF2B5EF4-FFF2-40B4-BE49-F238E27FC236}">
                        <a16:creationId xmlns:a16="http://schemas.microsoft.com/office/drawing/2014/main" id="{394173F8-74F3-04D3-9CF4-A13C79B08917}"/>
                      </a:ext>
                    </a:extLst>
                  </p:cNvPr>
                  <p:cNvSpPr/>
                  <p:nvPr/>
                </p:nvSpPr>
                <p:spPr>
                  <a:xfrm>
                    <a:off x="3021104" y="3487229"/>
                    <a:ext cx="469898" cy="381000"/>
                  </a:xfrm>
                  <a:prstGeom prst="ellipse">
                    <a:avLst/>
                  </a:prstGeom>
                  <a:blipFill dpi="0" rotWithShape="1">
                    <a:blip r:embed="rId1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a:blipFill>
                  <a:ln>
                    <a:noFill/>
                  </a:ln>
                  <a:effectLst>
                    <a:outerShdw blurRad="50800" dist="50800" dir="5400000" sx="99000" sy="99000" algn="ctr" rotWithShape="0">
                      <a:srgbClr val="000000"/>
                    </a:outerShdw>
                  </a:effectLst>
                  <a:scene3d>
                    <a:camera prst="isometricOffAxis2Top"/>
                    <a:lightRig rig="threePt" dir="t"/>
                  </a:scene3d>
                  <a:sp3d extrusionH="114300" prstMaterial="plastic">
                    <a:extrusionClr>
                      <a:srgbClr val="F8FBF8"/>
                    </a:extrusionClr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1219170"/>
                    <a:endParaRPr lang="de-DE" sz="2400" dirty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</p:grpSp>
          <p:grpSp>
            <p:nvGrpSpPr>
              <p:cNvPr id="71" name="Gruppieren 70"/>
              <p:cNvGrpSpPr/>
              <p:nvPr/>
            </p:nvGrpSpPr>
            <p:grpSpPr>
              <a:xfrm>
                <a:off x="1213506" y="6519872"/>
                <a:ext cx="1810648" cy="1093361"/>
                <a:chOff x="3036707" y="7761428"/>
                <a:chExt cx="1810648" cy="1093361"/>
              </a:xfrm>
            </p:grpSpPr>
            <p:grpSp>
              <p:nvGrpSpPr>
                <p:cNvPr id="72" name="Gruppieren 40">
                  <a:extLst>
                    <a:ext uri="{FF2B5EF4-FFF2-40B4-BE49-F238E27FC236}">
                      <a16:creationId xmlns:a16="http://schemas.microsoft.com/office/drawing/2014/main" id="{7F6BF966-5B80-6ECE-1F80-C8D73F58B787}"/>
                    </a:ext>
                  </a:extLst>
                </p:cNvPr>
                <p:cNvGrpSpPr/>
                <p:nvPr/>
              </p:nvGrpSpPr>
              <p:grpSpPr>
                <a:xfrm>
                  <a:off x="3036707" y="7761428"/>
                  <a:ext cx="658733" cy="1093361"/>
                  <a:chOff x="2922667" y="2952229"/>
                  <a:chExt cx="658733" cy="1093361"/>
                </a:xfrm>
              </p:grpSpPr>
              <p:pic>
                <p:nvPicPr>
                  <p:cNvPr id="79" name="Grafik 44">
                    <a:extLst>
                      <a:ext uri="{FF2B5EF4-FFF2-40B4-BE49-F238E27FC236}">
                        <a16:creationId xmlns:a16="http://schemas.microsoft.com/office/drawing/2014/main" id="{112979BD-7A8F-0B9B-9DD4-D2CCE798597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2922667" y="2952229"/>
                    <a:ext cx="658733" cy="1093361"/>
                  </a:xfrm>
                  <a:prstGeom prst="rect">
                    <a:avLst/>
                  </a:prstGeom>
                </p:spPr>
              </p:pic>
              <p:sp>
                <p:nvSpPr>
                  <p:cNvPr id="80" name="Ellipse 45">
                    <a:extLst>
                      <a:ext uri="{FF2B5EF4-FFF2-40B4-BE49-F238E27FC236}">
                        <a16:creationId xmlns:a16="http://schemas.microsoft.com/office/drawing/2014/main" id="{394173F8-74F3-04D3-9CF4-A13C79B08917}"/>
                      </a:ext>
                    </a:extLst>
                  </p:cNvPr>
                  <p:cNvSpPr/>
                  <p:nvPr/>
                </p:nvSpPr>
                <p:spPr>
                  <a:xfrm>
                    <a:off x="3021104" y="3487229"/>
                    <a:ext cx="469898" cy="381000"/>
                  </a:xfrm>
                  <a:prstGeom prst="ellipse">
                    <a:avLst/>
                  </a:prstGeom>
                  <a:blipFill dpi="0" rotWithShape="1">
                    <a:blip r:embed="rId1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a:blipFill>
                  <a:ln>
                    <a:noFill/>
                  </a:ln>
                  <a:effectLst>
                    <a:outerShdw blurRad="50800" dist="50800" dir="5400000" sx="99000" sy="99000" algn="ctr" rotWithShape="0">
                      <a:srgbClr val="000000"/>
                    </a:outerShdw>
                  </a:effectLst>
                  <a:scene3d>
                    <a:camera prst="isometricOffAxis2Top"/>
                    <a:lightRig rig="threePt" dir="t"/>
                  </a:scene3d>
                  <a:sp3d extrusionH="114300" prstMaterial="plastic">
                    <a:extrusionClr>
                      <a:srgbClr val="F8FBF8"/>
                    </a:extrusionClr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1219170"/>
                    <a:endParaRPr lang="de-DE" sz="2400" dirty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  <p:grpSp>
              <p:nvGrpSpPr>
                <p:cNvPr id="73" name="Gruppieren 40">
                  <a:extLst>
                    <a:ext uri="{FF2B5EF4-FFF2-40B4-BE49-F238E27FC236}">
                      <a16:creationId xmlns:a16="http://schemas.microsoft.com/office/drawing/2014/main" id="{7F6BF966-5B80-6ECE-1F80-C8D73F58B787}"/>
                    </a:ext>
                  </a:extLst>
                </p:cNvPr>
                <p:cNvGrpSpPr/>
                <p:nvPr/>
              </p:nvGrpSpPr>
              <p:grpSpPr>
                <a:xfrm>
                  <a:off x="3612665" y="7761428"/>
                  <a:ext cx="658733" cy="1093361"/>
                  <a:chOff x="2922667" y="2952229"/>
                  <a:chExt cx="658733" cy="1093361"/>
                </a:xfrm>
              </p:grpSpPr>
              <p:pic>
                <p:nvPicPr>
                  <p:cNvPr id="77" name="Grafik 44">
                    <a:extLst>
                      <a:ext uri="{FF2B5EF4-FFF2-40B4-BE49-F238E27FC236}">
                        <a16:creationId xmlns:a16="http://schemas.microsoft.com/office/drawing/2014/main" id="{112979BD-7A8F-0B9B-9DD4-D2CCE798597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2922667" y="2952229"/>
                    <a:ext cx="658733" cy="1093361"/>
                  </a:xfrm>
                  <a:prstGeom prst="rect">
                    <a:avLst/>
                  </a:prstGeom>
                </p:spPr>
              </p:pic>
              <p:sp>
                <p:nvSpPr>
                  <p:cNvPr id="78" name="Ellipse 45">
                    <a:extLst>
                      <a:ext uri="{FF2B5EF4-FFF2-40B4-BE49-F238E27FC236}">
                        <a16:creationId xmlns:a16="http://schemas.microsoft.com/office/drawing/2014/main" id="{394173F8-74F3-04D3-9CF4-A13C79B08917}"/>
                      </a:ext>
                    </a:extLst>
                  </p:cNvPr>
                  <p:cNvSpPr/>
                  <p:nvPr/>
                </p:nvSpPr>
                <p:spPr>
                  <a:xfrm>
                    <a:off x="3021104" y="3487229"/>
                    <a:ext cx="469898" cy="381000"/>
                  </a:xfrm>
                  <a:prstGeom prst="ellipse">
                    <a:avLst/>
                  </a:prstGeom>
                  <a:blipFill dpi="0" rotWithShape="1">
                    <a:blip r:embed="rId1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a:blipFill>
                  <a:ln>
                    <a:noFill/>
                  </a:ln>
                  <a:effectLst>
                    <a:outerShdw blurRad="50800" dist="50800" dir="5400000" sx="99000" sy="99000" algn="ctr" rotWithShape="0">
                      <a:srgbClr val="000000"/>
                    </a:outerShdw>
                  </a:effectLst>
                  <a:scene3d>
                    <a:camera prst="isometricOffAxis2Top"/>
                    <a:lightRig rig="threePt" dir="t"/>
                  </a:scene3d>
                  <a:sp3d extrusionH="114300" prstMaterial="plastic">
                    <a:extrusionClr>
                      <a:srgbClr val="F8FBF8"/>
                    </a:extrusionClr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1219170"/>
                    <a:endParaRPr lang="de-DE" sz="2400" dirty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  <p:grpSp>
              <p:nvGrpSpPr>
                <p:cNvPr id="74" name="Gruppieren 40">
                  <a:extLst>
                    <a:ext uri="{FF2B5EF4-FFF2-40B4-BE49-F238E27FC236}">
                      <a16:creationId xmlns:a16="http://schemas.microsoft.com/office/drawing/2014/main" id="{7F6BF966-5B80-6ECE-1F80-C8D73F58B787}"/>
                    </a:ext>
                  </a:extLst>
                </p:cNvPr>
                <p:cNvGrpSpPr/>
                <p:nvPr/>
              </p:nvGrpSpPr>
              <p:grpSpPr>
                <a:xfrm>
                  <a:off x="4188622" y="7761428"/>
                  <a:ext cx="658733" cy="1093361"/>
                  <a:chOff x="2922667" y="2952229"/>
                  <a:chExt cx="658733" cy="1093361"/>
                </a:xfrm>
              </p:grpSpPr>
              <p:pic>
                <p:nvPicPr>
                  <p:cNvPr id="75" name="Grafik 44">
                    <a:extLst>
                      <a:ext uri="{FF2B5EF4-FFF2-40B4-BE49-F238E27FC236}">
                        <a16:creationId xmlns:a16="http://schemas.microsoft.com/office/drawing/2014/main" id="{112979BD-7A8F-0B9B-9DD4-D2CCE798597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2922667" y="2952229"/>
                    <a:ext cx="658733" cy="1093361"/>
                  </a:xfrm>
                  <a:prstGeom prst="rect">
                    <a:avLst/>
                  </a:prstGeom>
                </p:spPr>
              </p:pic>
              <p:sp>
                <p:nvSpPr>
                  <p:cNvPr id="76" name="Ellipse 45">
                    <a:extLst>
                      <a:ext uri="{FF2B5EF4-FFF2-40B4-BE49-F238E27FC236}">
                        <a16:creationId xmlns:a16="http://schemas.microsoft.com/office/drawing/2014/main" id="{394173F8-74F3-04D3-9CF4-A13C79B08917}"/>
                      </a:ext>
                    </a:extLst>
                  </p:cNvPr>
                  <p:cNvSpPr/>
                  <p:nvPr/>
                </p:nvSpPr>
                <p:spPr>
                  <a:xfrm>
                    <a:off x="3021104" y="3487229"/>
                    <a:ext cx="469898" cy="381000"/>
                  </a:xfrm>
                  <a:prstGeom prst="ellipse">
                    <a:avLst/>
                  </a:prstGeom>
                  <a:blipFill dpi="0" rotWithShape="1">
                    <a:blip r:embed="rId1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a:blipFill>
                  <a:ln>
                    <a:noFill/>
                  </a:ln>
                  <a:effectLst>
                    <a:outerShdw blurRad="50800" dist="50800" dir="5400000" sx="99000" sy="99000" algn="ctr" rotWithShape="0">
                      <a:srgbClr val="000000"/>
                    </a:outerShdw>
                  </a:effectLst>
                  <a:scene3d>
                    <a:camera prst="isometricOffAxis2Top"/>
                    <a:lightRig rig="threePt" dir="t"/>
                  </a:scene3d>
                  <a:sp3d extrusionH="114300" prstMaterial="plastic">
                    <a:extrusionClr>
                      <a:srgbClr val="F8FBF8"/>
                    </a:extrusionClr>
                  </a:sp3d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defTabSz="1219170"/>
                    <a:endParaRPr lang="de-DE" sz="2400" dirty="0">
                      <a:solidFill>
                        <a:prstClr val="white"/>
                      </a:solidFill>
                      <a:latin typeface="Calibri" panose="020F0502020204030204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08944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erade Verbindung mit Pfeil 13">
            <a:extLst>
              <a:ext uri="{FF2B5EF4-FFF2-40B4-BE49-F238E27FC236}">
                <a16:creationId xmlns:a16="http://schemas.microsoft.com/office/drawing/2014/main" id="{8D9F5903-B989-43F9-A95F-91FC9C9AEBB7}"/>
              </a:ext>
            </a:extLst>
          </p:cNvPr>
          <p:cNvCxnSpPr>
            <a:cxnSpLocks/>
          </p:cNvCxnSpPr>
          <p:nvPr/>
        </p:nvCxnSpPr>
        <p:spPr>
          <a:xfrm>
            <a:off x="1085982" y="6198839"/>
            <a:ext cx="10799973" cy="812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4">
            <a:extLst>
              <a:ext uri="{FF2B5EF4-FFF2-40B4-BE49-F238E27FC236}">
                <a16:creationId xmlns:a16="http://schemas.microsoft.com/office/drawing/2014/main" id="{9BC45A48-3E05-4C61-8CBB-A111004C4AB1}"/>
              </a:ext>
            </a:extLst>
          </p:cNvPr>
          <p:cNvCxnSpPr>
            <a:cxnSpLocks/>
          </p:cNvCxnSpPr>
          <p:nvPr/>
        </p:nvCxnSpPr>
        <p:spPr>
          <a:xfrm flipV="1">
            <a:off x="1085982" y="2268600"/>
            <a:ext cx="18311" cy="39086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21">
            <a:extLst>
              <a:ext uri="{FF2B5EF4-FFF2-40B4-BE49-F238E27FC236}">
                <a16:creationId xmlns:a16="http://schemas.microsoft.com/office/drawing/2014/main" id="{C42F6ABC-6521-4155-AB6D-031A8D623C4E}"/>
              </a:ext>
            </a:extLst>
          </p:cNvPr>
          <p:cNvCxnSpPr>
            <a:cxnSpLocks/>
          </p:cNvCxnSpPr>
          <p:nvPr/>
        </p:nvCxnSpPr>
        <p:spPr>
          <a:xfrm>
            <a:off x="3287162" y="2972877"/>
            <a:ext cx="40420" cy="289528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23">
            <a:extLst>
              <a:ext uri="{FF2B5EF4-FFF2-40B4-BE49-F238E27FC236}">
                <a16:creationId xmlns:a16="http://schemas.microsoft.com/office/drawing/2014/main" id="{25AD3DFE-2C99-459D-8E3E-225C00533A4C}"/>
              </a:ext>
            </a:extLst>
          </p:cNvPr>
          <p:cNvCxnSpPr>
            <a:cxnSpLocks/>
          </p:cNvCxnSpPr>
          <p:nvPr/>
        </p:nvCxnSpPr>
        <p:spPr>
          <a:xfrm>
            <a:off x="4927107" y="2903600"/>
            <a:ext cx="4973" cy="16598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24">
            <a:extLst>
              <a:ext uri="{FF2B5EF4-FFF2-40B4-BE49-F238E27FC236}">
                <a16:creationId xmlns:a16="http://schemas.microsoft.com/office/drawing/2014/main" id="{65502611-CD93-414F-A85C-50D0FC7C184D}"/>
              </a:ext>
            </a:extLst>
          </p:cNvPr>
          <p:cNvCxnSpPr>
            <a:cxnSpLocks/>
          </p:cNvCxnSpPr>
          <p:nvPr/>
        </p:nvCxnSpPr>
        <p:spPr>
          <a:xfrm flipH="1">
            <a:off x="11506933" y="2903600"/>
            <a:ext cx="1" cy="30338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6">
            <a:extLst>
              <a:ext uri="{FF2B5EF4-FFF2-40B4-BE49-F238E27FC236}">
                <a16:creationId xmlns:a16="http://schemas.microsoft.com/office/drawing/2014/main" id="{DC7F3AF8-5F48-45B5-909E-C0EA8F30756C}"/>
              </a:ext>
            </a:extLst>
          </p:cNvPr>
          <p:cNvCxnSpPr>
            <a:cxnSpLocks/>
          </p:cNvCxnSpPr>
          <p:nvPr/>
        </p:nvCxnSpPr>
        <p:spPr>
          <a:xfrm>
            <a:off x="1687635" y="2903601"/>
            <a:ext cx="0" cy="30254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33">
            <a:extLst>
              <a:ext uri="{FF2B5EF4-FFF2-40B4-BE49-F238E27FC236}">
                <a16:creationId xmlns:a16="http://schemas.microsoft.com/office/drawing/2014/main" id="{64DA6258-7A6A-486A-8D72-93FA4CB140B8}"/>
              </a:ext>
            </a:extLst>
          </p:cNvPr>
          <p:cNvCxnSpPr>
            <a:cxnSpLocks/>
          </p:cNvCxnSpPr>
          <p:nvPr/>
        </p:nvCxnSpPr>
        <p:spPr>
          <a:xfrm>
            <a:off x="7924800" y="2903600"/>
            <a:ext cx="0" cy="22352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2352E0A3-BA90-488E-8812-A31DE6A05613}"/>
              </a:ext>
            </a:extLst>
          </p:cNvPr>
          <p:cNvSpPr txBox="1"/>
          <p:nvPr/>
        </p:nvSpPr>
        <p:spPr>
          <a:xfrm rot="16200000">
            <a:off x="-1314877" y="3984551"/>
            <a:ext cx="4156399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/>
            <a:r>
              <a:rPr lang="en-US" sz="1467" dirty="0">
                <a:solidFill>
                  <a:srgbClr val="38382F"/>
                </a:solidFill>
                <a:latin typeface="Arial"/>
              </a:rPr>
              <a:t>Heat Production rate [</a:t>
            </a:r>
            <a:r>
              <a:rPr lang="en-US" altLang="zh-CN" sz="1467" dirty="0" err="1">
                <a:solidFill>
                  <a:srgbClr val="38382F"/>
                </a:solidFill>
                <a:latin typeface="Arial"/>
                <a:ea typeface="黑体" panose="02010609060101010101" pitchFamily="49" charset="-122"/>
              </a:rPr>
              <a:t>μW</a:t>
            </a:r>
            <a:r>
              <a:rPr lang="en-US" altLang="zh-CN" sz="1467" dirty="0">
                <a:solidFill>
                  <a:srgbClr val="38382F"/>
                </a:solidFill>
                <a:latin typeface="Arial"/>
                <a:ea typeface="黑体" panose="02010609060101010101" pitchFamily="49" charset="-122"/>
              </a:rPr>
              <a:t> g</a:t>
            </a:r>
            <a:r>
              <a:rPr lang="en-US" altLang="zh-CN" sz="1467" baseline="30000" dirty="0">
                <a:solidFill>
                  <a:srgbClr val="38382F"/>
                </a:solidFill>
                <a:latin typeface="Arial"/>
                <a:ea typeface="黑体" panose="02010609060101010101" pitchFamily="49" charset="-122"/>
              </a:rPr>
              <a:t>-1</a:t>
            </a:r>
            <a:r>
              <a:rPr lang="en-US" sz="1467" dirty="0">
                <a:solidFill>
                  <a:srgbClr val="38382F"/>
                </a:solidFill>
                <a:latin typeface="Arial"/>
              </a:rPr>
              <a:t>] /  CO</a:t>
            </a:r>
            <a:r>
              <a:rPr lang="en-US" sz="1467" baseline="-25000" dirty="0">
                <a:solidFill>
                  <a:srgbClr val="38382F"/>
                </a:solidFill>
                <a:latin typeface="Arial"/>
              </a:rPr>
              <a:t>2</a:t>
            </a:r>
            <a:r>
              <a:rPr lang="en-US" sz="1467" dirty="0">
                <a:solidFill>
                  <a:srgbClr val="38382F"/>
                </a:solidFill>
                <a:latin typeface="Arial"/>
              </a:rPr>
              <a:t> [mmol </a:t>
            </a:r>
            <a:r>
              <a:rPr lang="en-US" altLang="zh-CN" sz="1467" dirty="0">
                <a:solidFill>
                  <a:srgbClr val="38382F"/>
                </a:solidFill>
                <a:latin typeface="Arial"/>
                <a:ea typeface="黑体" panose="02010609060101010101" pitchFamily="49" charset="-122"/>
              </a:rPr>
              <a:t>g</a:t>
            </a:r>
            <a:r>
              <a:rPr lang="en-US" altLang="zh-CN" sz="1467" baseline="30000" dirty="0">
                <a:solidFill>
                  <a:srgbClr val="38382F"/>
                </a:solidFill>
                <a:latin typeface="Arial"/>
                <a:ea typeface="黑体" panose="02010609060101010101" pitchFamily="49" charset="-122"/>
              </a:rPr>
              <a:t>-1</a:t>
            </a:r>
            <a:r>
              <a:rPr lang="en-US" sz="1467" dirty="0">
                <a:solidFill>
                  <a:srgbClr val="38382F"/>
                </a:solidFill>
                <a:latin typeface="Arial"/>
              </a:rPr>
              <a:t>]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1020547B-2678-4248-9E6D-9214D0B6386D}"/>
              </a:ext>
            </a:extLst>
          </p:cNvPr>
          <p:cNvSpPr txBox="1"/>
          <p:nvPr/>
        </p:nvSpPr>
        <p:spPr>
          <a:xfrm>
            <a:off x="4811378" y="6280091"/>
            <a:ext cx="1887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/>
            <a:r>
              <a:rPr lang="en-US" dirty="0">
                <a:solidFill>
                  <a:srgbClr val="38382F"/>
                </a:solidFill>
                <a:latin typeface="Arial"/>
              </a:rPr>
              <a:t>Time [day]</a:t>
            </a:r>
          </a:p>
        </p:txBody>
      </p:sp>
      <p:cxnSp>
        <p:nvCxnSpPr>
          <p:cNvPr id="102" name="Gerade Verbindung mit Pfeil 23">
            <a:extLst>
              <a:ext uri="{FF2B5EF4-FFF2-40B4-BE49-F238E27FC236}">
                <a16:creationId xmlns:a16="http://schemas.microsoft.com/office/drawing/2014/main" id="{F9E18B03-5FE1-42C1-ADBC-F44FF5187353}"/>
              </a:ext>
            </a:extLst>
          </p:cNvPr>
          <p:cNvCxnSpPr>
            <a:cxnSpLocks/>
          </p:cNvCxnSpPr>
          <p:nvPr/>
        </p:nvCxnSpPr>
        <p:spPr>
          <a:xfrm>
            <a:off x="6300533" y="2903601"/>
            <a:ext cx="0" cy="110260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mit Pfeil 33">
            <a:extLst>
              <a:ext uri="{FF2B5EF4-FFF2-40B4-BE49-F238E27FC236}">
                <a16:creationId xmlns:a16="http://schemas.microsoft.com/office/drawing/2014/main" id="{75132B33-E965-4639-BC51-B0A2064A5531}"/>
              </a:ext>
            </a:extLst>
          </p:cNvPr>
          <p:cNvCxnSpPr>
            <a:cxnSpLocks/>
          </p:cNvCxnSpPr>
          <p:nvPr/>
        </p:nvCxnSpPr>
        <p:spPr>
          <a:xfrm>
            <a:off x="9753600" y="3033811"/>
            <a:ext cx="0" cy="289528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5" name="Table 104">
            <a:extLst>
              <a:ext uri="{FF2B5EF4-FFF2-40B4-BE49-F238E27FC236}">
                <a16:creationId xmlns:a16="http://schemas.microsoft.com/office/drawing/2014/main" id="{E4A80C54-95EC-44EA-BEE3-D384E958023E}"/>
              </a:ext>
            </a:extLst>
          </p:cNvPr>
          <p:cNvGraphicFramePr>
            <a:graphicFrameLocks noGrp="1"/>
          </p:cNvGraphicFramePr>
          <p:nvPr/>
        </p:nvGraphicFramePr>
        <p:xfrm>
          <a:off x="1214958" y="2573400"/>
          <a:ext cx="10799973" cy="494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6373">
                  <a:extLst>
                    <a:ext uri="{9D8B030D-6E8A-4147-A177-3AD203B41FA5}">
                      <a16:colId xmlns:a16="http://schemas.microsoft.com/office/drawing/2014/main" val="30432285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03690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846605091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12268370"/>
                    </a:ext>
                  </a:extLst>
                </a:gridCol>
                <a:gridCol w="1904269">
                  <a:extLst>
                    <a:ext uri="{9D8B030D-6E8A-4147-A177-3AD203B41FA5}">
                      <a16:colId xmlns:a16="http://schemas.microsoft.com/office/drawing/2014/main" val="42608448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41056928"/>
                    </a:ext>
                  </a:extLst>
                </a:gridCol>
                <a:gridCol w="1550131">
                  <a:extLst>
                    <a:ext uri="{9D8B030D-6E8A-4147-A177-3AD203B41FA5}">
                      <a16:colId xmlns:a16="http://schemas.microsoft.com/office/drawing/2014/main" val="2039467580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Day 0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Day 7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Day 15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 20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Day 28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Day 45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  <a:r>
                        <a:rPr lang="en-US" sz="15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76</a:t>
                      </a:r>
                      <a:endParaRPr 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1856552"/>
                  </a:ext>
                </a:extLst>
              </a:tr>
            </a:tbl>
          </a:graphicData>
        </a:graphic>
      </p:graphicFrame>
      <p:sp>
        <p:nvSpPr>
          <p:cNvPr id="12" name="Freihandform 11"/>
          <p:cNvSpPr/>
          <p:nvPr/>
        </p:nvSpPr>
        <p:spPr>
          <a:xfrm>
            <a:off x="1188841" y="4013971"/>
            <a:ext cx="10527772" cy="1976797"/>
          </a:xfrm>
          <a:custGeom>
            <a:avLst/>
            <a:gdLst>
              <a:gd name="connsiteX0" fmla="*/ 0 w 7993738"/>
              <a:gd name="connsiteY0" fmla="*/ 1490860 h 1490860"/>
              <a:gd name="connsiteX1" fmla="*/ 1805552 w 7993738"/>
              <a:gd name="connsiteY1" fmla="*/ 1444365 h 1490860"/>
              <a:gd name="connsiteX2" fmla="*/ 2425485 w 7993738"/>
              <a:gd name="connsiteY2" fmla="*/ 1056908 h 1490860"/>
              <a:gd name="connsiteX3" fmla="*/ 3177152 w 7993738"/>
              <a:gd name="connsiteY3" fmla="*/ 382732 h 1490860"/>
              <a:gd name="connsiteX4" fmla="*/ 3897824 w 7993738"/>
              <a:gd name="connsiteY4" fmla="*/ 3023 h 1490860"/>
              <a:gd name="connsiteX5" fmla="*/ 4548752 w 7993738"/>
              <a:gd name="connsiteY5" fmla="*/ 258745 h 1490860"/>
              <a:gd name="connsiteX6" fmla="*/ 5525146 w 7993738"/>
              <a:gd name="connsiteY6" fmla="*/ 1149898 h 1490860"/>
              <a:gd name="connsiteX7" fmla="*/ 6067586 w 7993738"/>
              <a:gd name="connsiteY7" fmla="*/ 1436616 h 1490860"/>
              <a:gd name="connsiteX8" fmla="*/ 7857641 w 7993738"/>
              <a:gd name="connsiteY8" fmla="*/ 1475362 h 1490860"/>
              <a:gd name="connsiteX9" fmla="*/ 7865390 w 7993738"/>
              <a:gd name="connsiteY9" fmla="*/ 1459864 h 1490860"/>
              <a:gd name="connsiteX0" fmla="*/ 0 w 8112805"/>
              <a:gd name="connsiteY0" fmla="*/ 1490860 h 1490860"/>
              <a:gd name="connsiteX1" fmla="*/ 1805552 w 8112805"/>
              <a:gd name="connsiteY1" fmla="*/ 1444365 h 1490860"/>
              <a:gd name="connsiteX2" fmla="*/ 2425485 w 8112805"/>
              <a:gd name="connsiteY2" fmla="*/ 1056908 h 1490860"/>
              <a:gd name="connsiteX3" fmla="*/ 3177152 w 8112805"/>
              <a:gd name="connsiteY3" fmla="*/ 382732 h 1490860"/>
              <a:gd name="connsiteX4" fmla="*/ 3897824 w 8112805"/>
              <a:gd name="connsiteY4" fmla="*/ 3023 h 1490860"/>
              <a:gd name="connsiteX5" fmla="*/ 4548752 w 8112805"/>
              <a:gd name="connsiteY5" fmla="*/ 258745 h 1490860"/>
              <a:gd name="connsiteX6" fmla="*/ 5525146 w 8112805"/>
              <a:gd name="connsiteY6" fmla="*/ 1149898 h 1490860"/>
              <a:gd name="connsiteX7" fmla="*/ 6067586 w 8112805"/>
              <a:gd name="connsiteY7" fmla="*/ 1436616 h 1490860"/>
              <a:gd name="connsiteX8" fmla="*/ 7857641 w 8112805"/>
              <a:gd name="connsiteY8" fmla="*/ 1475362 h 1490860"/>
              <a:gd name="connsiteX9" fmla="*/ 8097864 w 8112805"/>
              <a:gd name="connsiteY9" fmla="*/ 1459864 h 1490860"/>
              <a:gd name="connsiteX0" fmla="*/ 0 w 7895829"/>
              <a:gd name="connsiteY0" fmla="*/ 1475362 h 1482598"/>
              <a:gd name="connsiteX1" fmla="*/ 1588576 w 7895829"/>
              <a:gd name="connsiteY1" fmla="*/ 1444365 h 1482598"/>
              <a:gd name="connsiteX2" fmla="*/ 2208509 w 7895829"/>
              <a:gd name="connsiteY2" fmla="*/ 1056908 h 1482598"/>
              <a:gd name="connsiteX3" fmla="*/ 2960176 w 7895829"/>
              <a:gd name="connsiteY3" fmla="*/ 382732 h 1482598"/>
              <a:gd name="connsiteX4" fmla="*/ 3680848 w 7895829"/>
              <a:gd name="connsiteY4" fmla="*/ 3023 h 1482598"/>
              <a:gd name="connsiteX5" fmla="*/ 4331776 w 7895829"/>
              <a:gd name="connsiteY5" fmla="*/ 258745 h 1482598"/>
              <a:gd name="connsiteX6" fmla="*/ 5308170 w 7895829"/>
              <a:gd name="connsiteY6" fmla="*/ 1149898 h 1482598"/>
              <a:gd name="connsiteX7" fmla="*/ 5850610 w 7895829"/>
              <a:gd name="connsiteY7" fmla="*/ 1436616 h 1482598"/>
              <a:gd name="connsiteX8" fmla="*/ 7640665 w 7895829"/>
              <a:gd name="connsiteY8" fmla="*/ 1475362 h 1482598"/>
              <a:gd name="connsiteX9" fmla="*/ 7880888 w 7895829"/>
              <a:gd name="connsiteY9" fmla="*/ 1459864 h 1482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95829" h="1482598">
                <a:moveTo>
                  <a:pt x="0" y="1475362"/>
                </a:moveTo>
                <a:cubicBezTo>
                  <a:pt x="529525" y="1465030"/>
                  <a:pt x="1220491" y="1514107"/>
                  <a:pt x="1588576" y="1444365"/>
                </a:cubicBezTo>
                <a:cubicBezTo>
                  <a:pt x="1956661" y="1374623"/>
                  <a:pt x="1979909" y="1233847"/>
                  <a:pt x="2208509" y="1056908"/>
                </a:cubicBezTo>
                <a:cubicBezTo>
                  <a:pt x="2437109" y="879969"/>
                  <a:pt x="2714786" y="558379"/>
                  <a:pt x="2960176" y="382732"/>
                </a:cubicBezTo>
                <a:cubicBezTo>
                  <a:pt x="3205566" y="207085"/>
                  <a:pt x="3452248" y="23687"/>
                  <a:pt x="3680848" y="3023"/>
                </a:cubicBezTo>
                <a:cubicBezTo>
                  <a:pt x="3909448" y="-17641"/>
                  <a:pt x="4060556" y="67599"/>
                  <a:pt x="4331776" y="258745"/>
                </a:cubicBezTo>
                <a:cubicBezTo>
                  <a:pt x="4602996" y="449891"/>
                  <a:pt x="5055031" y="953586"/>
                  <a:pt x="5308170" y="1149898"/>
                </a:cubicBezTo>
                <a:cubicBezTo>
                  <a:pt x="5561309" y="1346210"/>
                  <a:pt x="5461861" y="1382372"/>
                  <a:pt x="5850610" y="1436616"/>
                </a:cubicBezTo>
                <a:cubicBezTo>
                  <a:pt x="6239359" y="1490860"/>
                  <a:pt x="7302285" y="1471487"/>
                  <a:pt x="7640665" y="1475362"/>
                </a:cubicBezTo>
                <a:cubicBezTo>
                  <a:pt x="7979045" y="1479237"/>
                  <a:pt x="7884763" y="1466322"/>
                  <a:pt x="7880888" y="1459864"/>
                </a:cubicBezTo>
              </a:path>
            </a:pathLst>
          </a:custGeom>
          <a:ln w="28575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/>
            <a:endParaRPr lang="de-DE" sz="2400">
              <a:solidFill>
                <a:srgbClr val="38382F"/>
              </a:solidFill>
              <a:latin typeface="Arial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386061" y="1846060"/>
            <a:ext cx="1201940" cy="74021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defTabSz="1219170"/>
            <a:r>
              <a:rPr lang="de-DE" sz="1867" dirty="0">
                <a:solidFill>
                  <a:srgbClr val="38382F"/>
                </a:solidFill>
                <a:latin typeface="Calibri" panose="020F0502020204030204"/>
              </a:rPr>
              <a:t>+ CO</a:t>
            </a:r>
            <a:r>
              <a:rPr lang="de-DE" sz="1867" baseline="-25000" dirty="0">
                <a:solidFill>
                  <a:srgbClr val="38382F"/>
                </a:solidFill>
                <a:latin typeface="Calibri" panose="020F0502020204030204"/>
              </a:rPr>
              <a:t>2</a:t>
            </a:r>
          </a:p>
        </p:txBody>
      </p:sp>
      <p:sp>
        <p:nvSpPr>
          <p:cNvPr id="104" name="Rechteck 103"/>
          <p:cNvSpPr/>
          <p:nvPr/>
        </p:nvSpPr>
        <p:spPr>
          <a:xfrm>
            <a:off x="5749398" y="1846060"/>
            <a:ext cx="1201940" cy="74021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defTabSz="1219170"/>
            <a:r>
              <a:rPr lang="de-DE" sz="1867" dirty="0">
                <a:solidFill>
                  <a:srgbClr val="38382F"/>
                </a:solidFill>
                <a:latin typeface="Calibri" panose="020F0502020204030204"/>
              </a:rPr>
              <a:t>+ CO</a:t>
            </a:r>
            <a:r>
              <a:rPr lang="de-DE" sz="1867" baseline="-25000" dirty="0">
                <a:solidFill>
                  <a:srgbClr val="38382F"/>
                </a:solidFill>
                <a:latin typeface="Calibri" panose="020F0502020204030204"/>
              </a:rPr>
              <a:t>2</a:t>
            </a:r>
          </a:p>
        </p:txBody>
      </p:sp>
      <p:sp>
        <p:nvSpPr>
          <p:cNvPr id="114" name="Rechteck 113"/>
          <p:cNvSpPr/>
          <p:nvPr/>
        </p:nvSpPr>
        <p:spPr>
          <a:xfrm>
            <a:off x="10864838" y="1846060"/>
            <a:ext cx="1201940" cy="74021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defTabSz="1219170"/>
            <a:r>
              <a:rPr lang="de-DE" sz="1867" dirty="0">
                <a:solidFill>
                  <a:srgbClr val="38382F"/>
                </a:solidFill>
                <a:latin typeface="Calibri" panose="020F0502020204030204"/>
              </a:rPr>
              <a:t>+ CO</a:t>
            </a:r>
            <a:r>
              <a:rPr lang="de-DE" sz="1867" baseline="-25000" dirty="0">
                <a:solidFill>
                  <a:srgbClr val="38382F"/>
                </a:solidFill>
                <a:latin typeface="Calibri" panose="020F0502020204030204"/>
              </a:rPr>
              <a:t>2</a:t>
            </a:r>
          </a:p>
        </p:txBody>
      </p:sp>
      <p:sp>
        <p:nvSpPr>
          <p:cNvPr id="126" name="Rechteck 125"/>
          <p:cNvSpPr/>
          <p:nvPr/>
        </p:nvSpPr>
        <p:spPr>
          <a:xfrm>
            <a:off x="7315935" y="1846060"/>
            <a:ext cx="1201940" cy="74021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defTabSz="1219170"/>
            <a:r>
              <a:rPr lang="de-DE" sz="1867" dirty="0">
                <a:solidFill>
                  <a:srgbClr val="38382F"/>
                </a:solidFill>
                <a:latin typeface="Calibri" panose="020F0502020204030204"/>
              </a:rPr>
              <a:t>+ CO</a:t>
            </a:r>
            <a:r>
              <a:rPr lang="de-DE" sz="1867" baseline="-25000" dirty="0">
                <a:solidFill>
                  <a:srgbClr val="38382F"/>
                </a:solidFill>
                <a:latin typeface="Calibri" panose="020F0502020204030204"/>
              </a:rPr>
              <a:t>2</a:t>
            </a:r>
          </a:p>
        </p:txBody>
      </p:sp>
      <p:sp>
        <p:nvSpPr>
          <p:cNvPr id="136" name="Rechteck 135"/>
          <p:cNvSpPr/>
          <p:nvPr/>
        </p:nvSpPr>
        <p:spPr>
          <a:xfrm>
            <a:off x="9125229" y="1846060"/>
            <a:ext cx="1201940" cy="74021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defTabSz="1219170"/>
            <a:r>
              <a:rPr lang="de-DE" sz="1867" dirty="0">
                <a:solidFill>
                  <a:srgbClr val="38382F"/>
                </a:solidFill>
                <a:latin typeface="Calibri" panose="020F0502020204030204"/>
              </a:rPr>
              <a:t>+ CO</a:t>
            </a:r>
            <a:r>
              <a:rPr lang="de-DE" sz="1867" baseline="-25000" dirty="0">
                <a:solidFill>
                  <a:srgbClr val="38382F"/>
                </a:solidFill>
                <a:latin typeface="Calibri" panose="020F0502020204030204"/>
              </a:rPr>
              <a:t>2</a:t>
            </a:r>
          </a:p>
        </p:txBody>
      </p:sp>
      <p:sp>
        <p:nvSpPr>
          <p:cNvPr id="139" name="Rechteck 138"/>
          <p:cNvSpPr/>
          <p:nvPr/>
        </p:nvSpPr>
        <p:spPr>
          <a:xfrm>
            <a:off x="2946400" y="1846060"/>
            <a:ext cx="670736" cy="74021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defTabSz="1219170"/>
            <a:r>
              <a:rPr lang="de-DE" sz="1867" dirty="0">
                <a:solidFill>
                  <a:srgbClr val="38382F"/>
                </a:solidFill>
                <a:latin typeface="Calibri" panose="020F0502020204030204"/>
              </a:rPr>
              <a:t>CO</a:t>
            </a:r>
            <a:r>
              <a:rPr lang="de-DE" sz="1867" baseline="-25000" dirty="0">
                <a:solidFill>
                  <a:srgbClr val="38382F"/>
                </a:solidFill>
                <a:latin typeface="Calibri" panose="020F0502020204030204"/>
              </a:rPr>
              <a:t>2</a:t>
            </a:r>
          </a:p>
        </p:txBody>
      </p:sp>
      <p:sp>
        <p:nvSpPr>
          <p:cNvPr id="142" name="Rechteck 141"/>
          <p:cNvSpPr/>
          <p:nvPr/>
        </p:nvSpPr>
        <p:spPr>
          <a:xfrm>
            <a:off x="1372000" y="1845004"/>
            <a:ext cx="660001" cy="74021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defTabSz="1219170"/>
            <a:endParaRPr lang="de-DE" sz="1867" baseline="-25000" dirty="0">
              <a:solidFill>
                <a:srgbClr val="38382F"/>
              </a:solidFill>
              <a:latin typeface="Calibri" panose="020F0502020204030204"/>
            </a:endParaRPr>
          </a:p>
        </p:txBody>
      </p:sp>
      <p:sp>
        <p:nvSpPr>
          <p:cNvPr id="35" name="Parallelogramm 34"/>
          <p:cNvSpPr/>
          <p:nvPr/>
        </p:nvSpPr>
        <p:spPr>
          <a:xfrm>
            <a:off x="10301753" y="5600796"/>
            <a:ext cx="657951" cy="753464"/>
          </a:xfrm>
          <a:prstGeom prst="parallelogram">
            <a:avLst>
              <a:gd name="adj" fmla="val 5862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de-DE" sz="2400" dirty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44" name="Gerader Verbinder 143"/>
          <p:cNvCxnSpPr/>
          <p:nvPr/>
        </p:nvCxnSpPr>
        <p:spPr>
          <a:xfrm flipH="1">
            <a:off x="10363200" y="5359400"/>
            <a:ext cx="432653" cy="960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Gerader Verbinder 144"/>
          <p:cNvCxnSpPr/>
          <p:nvPr/>
        </p:nvCxnSpPr>
        <p:spPr>
          <a:xfrm flipH="1">
            <a:off x="10655275" y="5359400"/>
            <a:ext cx="419125" cy="9473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itel 1">
            <a:extLst>
              <a:ext uri="{FF2B5EF4-FFF2-40B4-BE49-F238E27FC236}">
                <a16:creationId xmlns:a16="http://schemas.microsoft.com/office/drawing/2014/main" id="{37B1C8AF-D5BF-461F-8E2E-DA65FB4A2892}"/>
              </a:ext>
            </a:extLst>
          </p:cNvPr>
          <p:cNvSpPr txBox="1">
            <a:spLocks/>
          </p:cNvSpPr>
          <p:nvPr/>
        </p:nvSpPr>
        <p:spPr>
          <a:xfrm>
            <a:off x="264000" y="57600"/>
            <a:ext cx="10515600" cy="46818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1219170"/>
            <a:r>
              <a:rPr lang="de-DE" sz="2667" b="1" dirty="0">
                <a:solidFill>
                  <a:srgbClr val="005AA0"/>
                </a:solidFill>
                <a:latin typeface="Arial"/>
              </a:rPr>
              <a:t>Experimental Setup - sampling schedule</a:t>
            </a:r>
          </a:p>
        </p:txBody>
      </p:sp>
      <p:sp>
        <p:nvSpPr>
          <p:cNvPr id="2" name="Pfeil nach rechts 36">
            <a:extLst>
              <a:ext uri="{FF2B5EF4-FFF2-40B4-BE49-F238E27FC236}">
                <a16:creationId xmlns:a16="http://schemas.microsoft.com/office/drawing/2014/main" id="{51F7EA88-1DE9-6D06-5C2A-583A3443CCE6}"/>
              </a:ext>
            </a:extLst>
          </p:cNvPr>
          <p:cNvSpPr/>
          <p:nvPr/>
        </p:nvSpPr>
        <p:spPr>
          <a:xfrm>
            <a:off x="1938673" y="991682"/>
            <a:ext cx="9868256" cy="690639"/>
          </a:xfrm>
          <a:prstGeom prst="rightArrow">
            <a:avLst/>
          </a:prstGeom>
          <a:gradFill flip="none" rotWithShape="1">
            <a:gsLst>
              <a:gs pos="53000">
                <a:schemeClr val="accent5">
                  <a:lumMod val="60000"/>
                  <a:lumOff val="40000"/>
                </a:schemeClr>
              </a:gs>
              <a:gs pos="33000">
                <a:srgbClr val="F3BA00"/>
              </a:gs>
              <a:gs pos="12000">
                <a:srgbClr val="FFC000">
                  <a:shade val="675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r>
              <a:rPr lang="de-DE" sz="2400" b="1" dirty="0">
                <a:solidFill>
                  <a:prstClr val="white"/>
                </a:solidFill>
                <a:latin typeface="Calibri" panose="020F0502020204030204"/>
              </a:rPr>
              <a:t>Continuous calorimetry (45</a:t>
            </a:r>
            <a:r>
              <a:rPr lang="en-GB" sz="2400" b="1" dirty="0">
                <a:solidFill>
                  <a:prstClr val="white"/>
                </a:solidFill>
                <a:latin typeface="Calibri" panose="020F0502020204030204"/>
              </a:rPr>
              <a:t>/</a:t>
            </a:r>
            <a:r>
              <a:rPr lang="de-DE" sz="2400" b="1" dirty="0">
                <a:solidFill>
                  <a:prstClr val="white"/>
                </a:solidFill>
                <a:latin typeface="Calibri" panose="020F0502020204030204"/>
              </a:rPr>
              <a:t>76 DAYS incubation)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FC337037-09BE-2B4C-78ED-E362FB3BB5C7}"/>
              </a:ext>
            </a:extLst>
          </p:cNvPr>
          <p:cNvSpPr txBox="1">
            <a:spLocks/>
          </p:cNvSpPr>
          <p:nvPr/>
        </p:nvSpPr>
        <p:spPr>
          <a:xfrm>
            <a:off x="261469" y="517216"/>
            <a:ext cx="2099244" cy="57574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1219170"/>
            <a:r>
              <a:rPr lang="en-US" sz="2133" b="1" i="1" dirty="0">
                <a:solidFill>
                  <a:srgbClr val="005AA0"/>
                </a:solidFill>
                <a:latin typeface="Arial"/>
              </a:rPr>
              <a:t>Artificial Soil</a:t>
            </a:r>
            <a:endParaRPr lang="de-DE" sz="2133" b="1" i="1" dirty="0">
              <a:solidFill>
                <a:srgbClr val="005AA0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90CFA6-0EAA-A8B9-66C3-0A34E444A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2E717C11-E158-4002-91B3-98A03E4CB257}" type="slidenum">
              <a:rPr lang="en-US">
                <a:solidFill>
                  <a:srgbClr val="005AA0"/>
                </a:solidFill>
                <a:latin typeface="Arial"/>
              </a:rPr>
              <a:pPr defTabSz="1219170"/>
              <a:t>2</a:t>
            </a:fld>
            <a:endParaRPr lang="en-US" dirty="0">
              <a:solidFill>
                <a:srgbClr val="005AA0"/>
              </a:solidFill>
              <a:latin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7EBCBD-56B7-DC1A-798E-57576C5FF0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532" y="972200"/>
            <a:ext cx="338205" cy="729600"/>
          </a:xfrm>
          <a:prstGeom prst="rect">
            <a:avLst/>
          </a:prstGeom>
        </p:spPr>
      </p:pic>
      <p:grpSp>
        <p:nvGrpSpPr>
          <p:cNvPr id="43" name="Gruppieren 42"/>
          <p:cNvGrpSpPr>
            <a:grpSpLocks noChangeAspect="1"/>
          </p:cNvGrpSpPr>
          <p:nvPr/>
        </p:nvGrpSpPr>
        <p:grpSpPr>
          <a:xfrm>
            <a:off x="1422400" y="1848521"/>
            <a:ext cx="480000" cy="654545"/>
            <a:chOff x="5031240" y="320587"/>
            <a:chExt cx="392520" cy="651499"/>
          </a:xfrm>
        </p:grpSpPr>
        <p:pic>
          <p:nvPicPr>
            <p:cNvPr id="44" name="Grafik 44">
              <a:extLst>
                <a:ext uri="{FF2B5EF4-FFF2-40B4-BE49-F238E27FC236}">
                  <a16:creationId xmlns:a16="http://schemas.microsoft.com/office/drawing/2014/main" id="{112979BD-7A8F-0B9B-9DD4-D2CCE7985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31240" y="320587"/>
              <a:ext cx="392520" cy="651499"/>
            </a:xfrm>
            <a:prstGeom prst="rect">
              <a:avLst/>
            </a:prstGeom>
          </p:spPr>
        </p:pic>
        <p:sp>
          <p:nvSpPr>
            <p:cNvPr id="45" name="Ellipse 45">
              <a:extLst>
                <a:ext uri="{FF2B5EF4-FFF2-40B4-BE49-F238E27FC236}">
                  <a16:creationId xmlns:a16="http://schemas.microsoft.com/office/drawing/2014/main" id="{394173F8-74F3-04D3-9CF4-A13C79B08917}"/>
                </a:ext>
              </a:extLst>
            </p:cNvPr>
            <p:cNvSpPr/>
            <p:nvPr/>
          </p:nvSpPr>
          <p:spPr>
            <a:xfrm>
              <a:off x="5089896" y="693841"/>
              <a:ext cx="279999" cy="227026"/>
            </a:xfrm>
            <a:prstGeom prst="ellipse">
              <a:avLst/>
            </a:pr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50800" dist="50800" dir="5400000" sx="99000" sy="99000" algn="ctr" rotWithShape="0">
                <a:srgbClr val="000000"/>
              </a:outerShdw>
            </a:effectLst>
            <a:scene3d>
              <a:camera prst="isometricOffAxis2Top"/>
              <a:lightRig rig="threePt" dir="t"/>
            </a:scene3d>
            <a:sp3d extrusionH="114300" prstMaterial="plastic">
              <a:extrusionClr>
                <a:srgbClr val="F8FBF8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de-DE" sz="24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46" name="Gruppieren 45"/>
          <p:cNvGrpSpPr>
            <a:grpSpLocks noChangeAspect="1"/>
          </p:cNvGrpSpPr>
          <p:nvPr/>
        </p:nvGrpSpPr>
        <p:grpSpPr>
          <a:xfrm>
            <a:off x="4470400" y="1848521"/>
            <a:ext cx="480000" cy="654545"/>
            <a:chOff x="5031240" y="320587"/>
            <a:chExt cx="392520" cy="651499"/>
          </a:xfrm>
        </p:grpSpPr>
        <p:pic>
          <p:nvPicPr>
            <p:cNvPr id="47" name="Grafik 44">
              <a:extLst>
                <a:ext uri="{FF2B5EF4-FFF2-40B4-BE49-F238E27FC236}">
                  <a16:creationId xmlns:a16="http://schemas.microsoft.com/office/drawing/2014/main" id="{112979BD-7A8F-0B9B-9DD4-D2CCE7985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31240" y="320587"/>
              <a:ext cx="392520" cy="651499"/>
            </a:xfrm>
            <a:prstGeom prst="rect">
              <a:avLst/>
            </a:prstGeom>
          </p:spPr>
        </p:pic>
        <p:sp>
          <p:nvSpPr>
            <p:cNvPr id="48" name="Ellipse 45">
              <a:extLst>
                <a:ext uri="{FF2B5EF4-FFF2-40B4-BE49-F238E27FC236}">
                  <a16:creationId xmlns:a16="http://schemas.microsoft.com/office/drawing/2014/main" id="{394173F8-74F3-04D3-9CF4-A13C79B08917}"/>
                </a:ext>
              </a:extLst>
            </p:cNvPr>
            <p:cNvSpPr/>
            <p:nvPr/>
          </p:nvSpPr>
          <p:spPr>
            <a:xfrm>
              <a:off x="5089896" y="693841"/>
              <a:ext cx="279999" cy="227026"/>
            </a:xfrm>
            <a:prstGeom prst="ellipse">
              <a:avLst/>
            </a:pr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50800" dist="50800" dir="5400000" sx="99000" sy="99000" algn="ctr" rotWithShape="0">
                <a:srgbClr val="000000"/>
              </a:outerShdw>
            </a:effectLst>
            <a:scene3d>
              <a:camera prst="isometricOffAxis2Top"/>
              <a:lightRig rig="threePt" dir="t"/>
            </a:scene3d>
            <a:sp3d extrusionH="114300" prstMaterial="plastic">
              <a:extrusionClr>
                <a:srgbClr val="F8FBF8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de-DE" sz="24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49" name="Gruppieren 48"/>
          <p:cNvGrpSpPr>
            <a:grpSpLocks noChangeAspect="1"/>
          </p:cNvGrpSpPr>
          <p:nvPr/>
        </p:nvGrpSpPr>
        <p:grpSpPr>
          <a:xfrm>
            <a:off x="5791200" y="1848521"/>
            <a:ext cx="480000" cy="654545"/>
            <a:chOff x="5031240" y="320587"/>
            <a:chExt cx="392520" cy="651499"/>
          </a:xfrm>
        </p:grpSpPr>
        <p:pic>
          <p:nvPicPr>
            <p:cNvPr id="50" name="Grafik 44">
              <a:extLst>
                <a:ext uri="{FF2B5EF4-FFF2-40B4-BE49-F238E27FC236}">
                  <a16:creationId xmlns:a16="http://schemas.microsoft.com/office/drawing/2014/main" id="{112979BD-7A8F-0B9B-9DD4-D2CCE7985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31240" y="320587"/>
              <a:ext cx="392520" cy="651499"/>
            </a:xfrm>
            <a:prstGeom prst="rect">
              <a:avLst/>
            </a:prstGeom>
          </p:spPr>
        </p:pic>
        <p:sp>
          <p:nvSpPr>
            <p:cNvPr id="51" name="Ellipse 45">
              <a:extLst>
                <a:ext uri="{FF2B5EF4-FFF2-40B4-BE49-F238E27FC236}">
                  <a16:creationId xmlns:a16="http://schemas.microsoft.com/office/drawing/2014/main" id="{394173F8-74F3-04D3-9CF4-A13C79B08917}"/>
                </a:ext>
              </a:extLst>
            </p:cNvPr>
            <p:cNvSpPr/>
            <p:nvPr/>
          </p:nvSpPr>
          <p:spPr>
            <a:xfrm>
              <a:off x="5089896" y="693841"/>
              <a:ext cx="279999" cy="227026"/>
            </a:xfrm>
            <a:prstGeom prst="ellipse">
              <a:avLst/>
            </a:pr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50800" dist="50800" dir="5400000" sx="99000" sy="99000" algn="ctr" rotWithShape="0">
                <a:srgbClr val="000000"/>
              </a:outerShdw>
            </a:effectLst>
            <a:scene3d>
              <a:camera prst="isometricOffAxis2Top"/>
              <a:lightRig rig="threePt" dir="t"/>
            </a:scene3d>
            <a:sp3d extrusionH="114300" prstMaterial="plastic">
              <a:extrusionClr>
                <a:srgbClr val="F8FBF8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de-DE" sz="24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52" name="Gruppieren 51"/>
          <p:cNvGrpSpPr>
            <a:grpSpLocks noChangeAspect="1"/>
          </p:cNvGrpSpPr>
          <p:nvPr/>
        </p:nvGrpSpPr>
        <p:grpSpPr>
          <a:xfrm>
            <a:off x="7343200" y="1848521"/>
            <a:ext cx="480000" cy="654545"/>
            <a:chOff x="5031240" y="320587"/>
            <a:chExt cx="392520" cy="651499"/>
          </a:xfrm>
        </p:grpSpPr>
        <p:pic>
          <p:nvPicPr>
            <p:cNvPr id="53" name="Grafik 44">
              <a:extLst>
                <a:ext uri="{FF2B5EF4-FFF2-40B4-BE49-F238E27FC236}">
                  <a16:creationId xmlns:a16="http://schemas.microsoft.com/office/drawing/2014/main" id="{112979BD-7A8F-0B9B-9DD4-D2CCE7985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31240" y="320587"/>
              <a:ext cx="392520" cy="651499"/>
            </a:xfrm>
            <a:prstGeom prst="rect">
              <a:avLst/>
            </a:prstGeom>
          </p:spPr>
        </p:pic>
        <p:sp>
          <p:nvSpPr>
            <p:cNvPr id="54" name="Ellipse 45">
              <a:extLst>
                <a:ext uri="{FF2B5EF4-FFF2-40B4-BE49-F238E27FC236}">
                  <a16:creationId xmlns:a16="http://schemas.microsoft.com/office/drawing/2014/main" id="{394173F8-74F3-04D3-9CF4-A13C79B08917}"/>
                </a:ext>
              </a:extLst>
            </p:cNvPr>
            <p:cNvSpPr/>
            <p:nvPr/>
          </p:nvSpPr>
          <p:spPr>
            <a:xfrm>
              <a:off x="5089896" y="693841"/>
              <a:ext cx="279999" cy="227026"/>
            </a:xfrm>
            <a:prstGeom prst="ellipse">
              <a:avLst/>
            </a:pr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50800" dist="50800" dir="5400000" sx="99000" sy="99000" algn="ctr" rotWithShape="0">
                <a:srgbClr val="000000"/>
              </a:outerShdw>
            </a:effectLst>
            <a:scene3d>
              <a:camera prst="isometricOffAxis2Top"/>
              <a:lightRig rig="threePt" dir="t"/>
            </a:scene3d>
            <a:sp3d extrusionH="114300" prstMaterial="plastic">
              <a:extrusionClr>
                <a:srgbClr val="F8FBF8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de-DE" sz="24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55" name="Gruppieren 54"/>
          <p:cNvGrpSpPr>
            <a:grpSpLocks noChangeAspect="1"/>
          </p:cNvGrpSpPr>
          <p:nvPr/>
        </p:nvGrpSpPr>
        <p:grpSpPr>
          <a:xfrm>
            <a:off x="9172000" y="1848521"/>
            <a:ext cx="480000" cy="654545"/>
            <a:chOff x="5031240" y="320587"/>
            <a:chExt cx="392520" cy="651499"/>
          </a:xfrm>
        </p:grpSpPr>
        <p:pic>
          <p:nvPicPr>
            <p:cNvPr id="56" name="Grafik 44">
              <a:extLst>
                <a:ext uri="{FF2B5EF4-FFF2-40B4-BE49-F238E27FC236}">
                  <a16:creationId xmlns:a16="http://schemas.microsoft.com/office/drawing/2014/main" id="{112979BD-7A8F-0B9B-9DD4-D2CCE7985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31240" y="320587"/>
              <a:ext cx="392520" cy="651499"/>
            </a:xfrm>
            <a:prstGeom prst="rect">
              <a:avLst/>
            </a:prstGeom>
          </p:spPr>
        </p:pic>
        <p:sp>
          <p:nvSpPr>
            <p:cNvPr id="57" name="Ellipse 45">
              <a:extLst>
                <a:ext uri="{FF2B5EF4-FFF2-40B4-BE49-F238E27FC236}">
                  <a16:creationId xmlns:a16="http://schemas.microsoft.com/office/drawing/2014/main" id="{394173F8-74F3-04D3-9CF4-A13C79B08917}"/>
                </a:ext>
              </a:extLst>
            </p:cNvPr>
            <p:cNvSpPr/>
            <p:nvPr/>
          </p:nvSpPr>
          <p:spPr>
            <a:xfrm>
              <a:off x="5089896" y="693841"/>
              <a:ext cx="279999" cy="227026"/>
            </a:xfrm>
            <a:prstGeom prst="ellipse">
              <a:avLst/>
            </a:pr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50800" dist="50800" dir="5400000" sx="99000" sy="99000" algn="ctr" rotWithShape="0">
                <a:srgbClr val="000000"/>
              </a:outerShdw>
            </a:effectLst>
            <a:scene3d>
              <a:camera prst="isometricOffAxis2Top"/>
              <a:lightRig rig="threePt" dir="t"/>
            </a:scene3d>
            <a:sp3d extrusionH="114300" prstMaterial="plastic">
              <a:extrusionClr>
                <a:srgbClr val="F8FBF8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de-DE" sz="24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58" name="Gruppieren 57"/>
          <p:cNvGrpSpPr>
            <a:grpSpLocks noChangeAspect="1"/>
          </p:cNvGrpSpPr>
          <p:nvPr/>
        </p:nvGrpSpPr>
        <p:grpSpPr>
          <a:xfrm>
            <a:off x="10918756" y="1848521"/>
            <a:ext cx="480000" cy="654545"/>
            <a:chOff x="5031240" y="320587"/>
            <a:chExt cx="392520" cy="651499"/>
          </a:xfrm>
        </p:grpSpPr>
        <p:pic>
          <p:nvPicPr>
            <p:cNvPr id="59" name="Grafik 44">
              <a:extLst>
                <a:ext uri="{FF2B5EF4-FFF2-40B4-BE49-F238E27FC236}">
                  <a16:creationId xmlns:a16="http://schemas.microsoft.com/office/drawing/2014/main" id="{112979BD-7A8F-0B9B-9DD4-D2CCE7985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31240" y="320587"/>
              <a:ext cx="392520" cy="651499"/>
            </a:xfrm>
            <a:prstGeom prst="rect">
              <a:avLst/>
            </a:prstGeom>
          </p:spPr>
        </p:pic>
        <p:sp>
          <p:nvSpPr>
            <p:cNvPr id="60" name="Ellipse 45">
              <a:extLst>
                <a:ext uri="{FF2B5EF4-FFF2-40B4-BE49-F238E27FC236}">
                  <a16:creationId xmlns:a16="http://schemas.microsoft.com/office/drawing/2014/main" id="{394173F8-74F3-04D3-9CF4-A13C79B08917}"/>
                </a:ext>
              </a:extLst>
            </p:cNvPr>
            <p:cNvSpPr/>
            <p:nvPr/>
          </p:nvSpPr>
          <p:spPr>
            <a:xfrm>
              <a:off x="5089896" y="693841"/>
              <a:ext cx="279999" cy="227026"/>
            </a:xfrm>
            <a:prstGeom prst="ellipse">
              <a:avLst/>
            </a:prstGeom>
            <a:blipFill dpi="0"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50800" dist="50800" dir="5400000" sx="99000" sy="99000" algn="ctr" rotWithShape="0">
                <a:srgbClr val="000000"/>
              </a:outerShdw>
            </a:effectLst>
            <a:scene3d>
              <a:camera prst="isometricOffAxis2Top"/>
              <a:lightRig rig="threePt" dir="t"/>
            </a:scene3d>
            <a:sp3d extrusionH="114300" prstMaterial="plastic">
              <a:extrusionClr>
                <a:srgbClr val="F8FBF8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/>
              <a:endParaRPr lang="de-DE" sz="24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1574288-1CF4-8BD7-7EA8-2B948CA5E5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45850"/>
              </p:ext>
            </p:extLst>
          </p:nvPr>
        </p:nvGraphicFramePr>
        <p:xfrm>
          <a:off x="92075" y="92075"/>
          <a:ext cx="16700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6" imgW="1670186" imgH="527234" progId="Package">
                  <p:embed/>
                </p:oleObj>
              </mc:Choice>
              <mc:Fallback>
                <p:oleObj name="Packager Shell Object" showAsIcon="1" r:id="rId6" imgW="1670186" imgH="527234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670050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5227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219170"/>
            <a:fld id="{EA7858BA-97FF-467B-88B5-B4FF2FCC31FE}" type="slidenum">
              <a:rPr lang="de-DE">
                <a:solidFill>
                  <a:srgbClr val="005AA0"/>
                </a:solidFill>
                <a:latin typeface="Arial"/>
              </a:rPr>
              <a:pPr defTabSz="1219170"/>
              <a:t>3</a:t>
            </a:fld>
            <a:endParaRPr lang="de-DE" dirty="0">
              <a:solidFill>
                <a:srgbClr val="005AA0"/>
              </a:solidFill>
              <a:latin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4000" y="57600"/>
            <a:ext cx="10515600" cy="727075"/>
          </a:xfrm>
        </p:spPr>
        <p:txBody>
          <a:bodyPr/>
          <a:lstStyle/>
          <a:p>
            <a:pPr algn="l"/>
            <a:r>
              <a:rPr lang="de-DE" sz="2667" b="1" dirty="0">
                <a:solidFill>
                  <a:srgbClr val="005AA0"/>
                </a:solidFill>
              </a:rPr>
              <a:t>Results &amp; Discussion – </a:t>
            </a:r>
            <a:br>
              <a:rPr lang="de-DE" sz="2667" b="1" dirty="0">
                <a:solidFill>
                  <a:srgbClr val="005AA0"/>
                </a:solidFill>
              </a:rPr>
            </a:br>
            <a:r>
              <a:rPr lang="de-DE" sz="2667" b="1" dirty="0" err="1">
                <a:solidFill>
                  <a:srgbClr val="005AA0"/>
                </a:solidFill>
              </a:rPr>
              <a:t>the</a:t>
            </a:r>
            <a:r>
              <a:rPr lang="de-DE" sz="2667" b="1" dirty="0">
                <a:solidFill>
                  <a:srgbClr val="005AA0"/>
                </a:solidFill>
              </a:rPr>
              <a:t> effect </a:t>
            </a:r>
            <a:r>
              <a:rPr lang="de-DE" sz="2667" b="1" dirty="0" err="1">
                <a:solidFill>
                  <a:srgbClr val="005AA0"/>
                </a:solidFill>
              </a:rPr>
              <a:t>of</a:t>
            </a:r>
            <a:r>
              <a:rPr lang="de-DE" sz="2667" b="1" dirty="0">
                <a:solidFill>
                  <a:srgbClr val="005AA0"/>
                </a:solidFill>
              </a:rPr>
              <a:t> </a:t>
            </a:r>
            <a:r>
              <a:rPr lang="de-DE" sz="2667" b="1" dirty="0" err="1">
                <a:solidFill>
                  <a:srgbClr val="005AA0"/>
                </a:solidFill>
              </a:rPr>
              <a:t>moisture</a:t>
            </a:r>
            <a:r>
              <a:rPr lang="de-DE" sz="2667" b="1" dirty="0">
                <a:solidFill>
                  <a:srgbClr val="005AA0"/>
                </a:solidFill>
              </a:rPr>
              <a:t> </a:t>
            </a:r>
            <a:r>
              <a:rPr lang="de-DE" sz="2667" b="1" dirty="0" err="1">
                <a:solidFill>
                  <a:srgbClr val="005AA0"/>
                </a:solidFill>
              </a:rPr>
              <a:t>and</a:t>
            </a:r>
            <a:r>
              <a:rPr lang="de-DE" sz="2667" b="1" dirty="0">
                <a:solidFill>
                  <a:srgbClr val="005AA0"/>
                </a:solidFill>
              </a:rPr>
              <a:t> C/N on CUE </a:t>
            </a:r>
            <a:r>
              <a:rPr lang="de-DE" sz="2667" b="1" dirty="0" err="1">
                <a:solidFill>
                  <a:srgbClr val="005AA0"/>
                </a:solidFill>
              </a:rPr>
              <a:t>and</a:t>
            </a:r>
            <a:r>
              <a:rPr lang="de-DE" sz="2667" b="1" dirty="0">
                <a:solidFill>
                  <a:srgbClr val="005AA0"/>
                </a:solidFill>
              </a:rPr>
              <a:t> </a:t>
            </a:r>
            <a:r>
              <a:rPr lang="de-DE" sz="2667" b="1" dirty="0" err="1">
                <a:solidFill>
                  <a:srgbClr val="005AA0"/>
                </a:solidFill>
              </a:rPr>
              <a:t>EUE</a:t>
            </a:r>
            <a:r>
              <a:rPr lang="de-DE" sz="2667" b="1" dirty="0">
                <a:solidFill>
                  <a:srgbClr val="005AA0"/>
                </a:solidFill>
              </a:rPr>
              <a:t> in </a:t>
            </a:r>
            <a:r>
              <a:rPr lang="de-DE" sz="2667" b="1" dirty="0" err="1">
                <a:solidFill>
                  <a:srgbClr val="005AA0"/>
                </a:solidFill>
              </a:rPr>
              <a:t>artificial</a:t>
            </a:r>
            <a:r>
              <a:rPr lang="de-DE" sz="2667" b="1" dirty="0">
                <a:solidFill>
                  <a:srgbClr val="005AA0"/>
                </a:solidFill>
              </a:rPr>
              <a:t> </a:t>
            </a:r>
            <a:r>
              <a:rPr lang="de-DE" sz="2667" b="1" dirty="0" err="1">
                <a:solidFill>
                  <a:srgbClr val="005AA0"/>
                </a:solidFill>
              </a:rPr>
              <a:t>soil</a:t>
            </a:r>
            <a:endParaRPr lang="de-DE" sz="2667" b="1" dirty="0">
              <a:solidFill>
                <a:srgbClr val="005AA0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0B66832-755C-0F9D-5DCD-A5EDEBDE8B1C}"/>
              </a:ext>
            </a:extLst>
          </p:cNvPr>
          <p:cNvGrpSpPr/>
          <p:nvPr/>
        </p:nvGrpSpPr>
        <p:grpSpPr>
          <a:xfrm>
            <a:off x="2438401" y="1065180"/>
            <a:ext cx="8997281" cy="2880000"/>
            <a:chOff x="1938839" y="798885"/>
            <a:chExt cx="6747961" cy="2160000"/>
          </a:xfrm>
        </p:grpSpPr>
        <p:pic>
          <p:nvPicPr>
            <p:cNvPr id="4" name="Picture 3" descr="A graph with different colored lines and numbers&#10;&#10;Description automatically generated">
              <a:extLst>
                <a:ext uri="{FF2B5EF4-FFF2-40B4-BE49-F238E27FC236}">
                  <a16:creationId xmlns:a16="http://schemas.microsoft.com/office/drawing/2014/main" id="{93394AB1-012C-81FC-1C51-40D4428321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723" t="70573" r="27639" b="5137"/>
            <a:stretch/>
          </p:blipFill>
          <p:spPr>
            <a:xfrm>
              <a:off x="7429271" y="1942463"/>
              <a:ext cx="796555" cy="436815"/>
            </a:xfrm>
            <a:prstGeom prst="rect">
              <a:avLst/>
            </a:prstGeom>
          </p:spPr>
        </p:pic>
        <p:pic>
          <p:nvPicPr>
            <p:cNvPr id="7" name="Picture 6" descr="A green and red triangle with a black background&#10;&#10;Description automatically generated">
              <a:extLst>
                <a:ext uri="{FF2B5EF4-FFF2-40B4-BE49-F238E27FC236}">
                  <a16:creationId xmlns:a16="http://schemas.microsoft.com/office/drawing/2014/main" id="{1A886644-640E-D159-DFB8-770199CD15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9271" y="1581150"/>
              <a:ext cx="1257529" cy="435600"/>
            </a:xfrm>
            <a:prstGeom prst="rect">
              <a:avLst/>
            </a:prstGeom>
          </p:spPr>
        </p:pic>
        <p:pic>
          <p:nvPicPr>
            <p:cNvPr id="9" name="Grafik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2919" y="907436"/>
              <a:ext cx="2517653" cy="1798324"/>
            </a:xfrm>
            <a:prstGeom prst="rect">
              <a:avLst/>
            </a:prstGeom>
          </p:spPr>
        </p:pic>
        <p:pic>
          <p:nvPicPr>
            <p:cNvPr id="25" name="Picture 24" descr="A graph with numbers and lines&#10;&#10;Description automatically generated with medium confidence">
              <a:extLst>
                <a:ext uri="{FF2B5EF4-FFF2-40B4-BE49-F238E27FC236}">
                  <a16:creationId xmlns:a16="http://schemas.microsoft.com/office/drawing/2014/main" id="{A26B4695-DA54-1364-EB13-E1769751842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38839" y="798885"/>
              <a:ext cx="2160000" cy="2160000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2FE0874-2B83-308D-A5BA-65CC2BD384F7}"/>
              </a:ext>
            </a:extLst>
          </p:cNvPr>
          <p:cNvGrpSpPr/>
          <p:nvPr/>
        </p:nvGrpSpPr>
        <p:grpSpPr>
          <a:xfrm>
            <a:off x="2480733" y="3912500"/>
            <a:ext cx="9101667" cy="2880000"/>
            <a:chOff x="1860550" y="2934375"/>
            <a:chExt cx="6826250" cy="216000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A71D4CE-E487-4037-D90B-FA4E8A1DCE24}"/>
                </a:ext>
              </a:extLst>
            </p:cNvPr>
            <p:cNvGrpSpPr/>
            <p:nvPr/>
          </p:nvGrpSpPr>
          <p:grpSpPr>
            <a:xfrm>
              <a:off x="4108405" y="2958885"/>
              <a:ext cx="4578395" cy="1798324"/>
              <a:chOff x="4108405" y="2958885"/>
              <a:chExt cx="4578395" cy="1798324"/>
            </a:xfrm>
          </p:grpSpPr>
          <p:pic>
            <p:nvPicPr>
              <p:cNvPr id="6" name="Picture 5" descr="A graph of a number of numbers and a line graph&#10;&#10;Description automatically generated with medium confidence">
                <a:extLst>
                  <a:ext uri="{FF2B5EF4-FFF2-40B4-BE49-F238E27FC236}">
                    <a16:creationId xmlns:a16="http://schemas.microsoft.com/office/drawing/2014/main" id="{52A03539-D238-CE46-4292-8505B3759CF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4588" t="72726" r="23773" b="7071"/>
              <a:stretch/>
            </p:blipFill>
            <p:spPr>
              <a:xfrm>
                <a:off x="7382317" y="4032210"/>
                <a:ext cx="796555" cy="363307"/>
              </a:xfrm>
              <a:prstGeom prst="rect">
                <a:avLst/>
              </a:prstGeom>
            </p:spPr>
          </p:pic>
          <p:pic>
            <p:nvPicPr>
              <p:cNvPr id="8" name="Picture 7" descr="A screenshot of a graph&#10;&#10;Description automatically generated">
                <a:extLst>
                  <a:ext uri="{FF2B5EF4-FFF2-40B4-BE49-F238E27FC236}">
                    <a16:creationId xmlns:a16="http://schemas.microsoft.com/office/drawing/2014/main" id="{958E2C3E-BB24-7BDD-345C-DB38501577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82317" y="3562350"/>
                <a:ext cx="1304483" cy="435600"/>
              </a:xfrm>
              <a:prstGeom prst="rect">
                <a:avLst/>
              </a:prstGeom>
            </p:spPr>
          </p:pic>
          <p:pic>
            <p:nvPicPr>
              <p:cNvPr id="5" name="Grafik 4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08405" y="2958885"/>
                <a:ext cx="2517653" cy="1798324"/>
              </a:xfrm>
              <a:prstGeom prst="rect">
                <a:avLst/>
              </a:prstGeom>
            </p:spPr>
          </p:pic>
        </p:grpSp>
        <p:pic>
          <p:nvPicPr>
            <p:cNvPr id="13" name="Picture 12" descr="A graph with numbers and lines&#10;&#10;Description automatically generated">
              <a:extLst>
                <a:ext uri="{FF2B5EF4-FFF2-40B4-BE49-F238E27FC236}">
                  <a16:creationId xmlns:a16="http://schemas.microsoft.com/office/drawing/2014/main" id="{65977C48-3731-351F-D8E1-CD0AACCF1E2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0550" y="2934375"/>
              <a:ext cx="2160000" cy="216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712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75C645-72C5-90DA-4561-7D78BD9A7E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liennummernplatzhalter 2">
            <a:extLst>
              <a:ext uri="{FF2B5EF4-FFF2-40B4-BE49-F238E27FC236}">
                <a16:creationId xmlns:a16="http://schemas.microsoft.com/office/drawing/2014/main" id="{DB352CC4-BBCF-FF36-32B6-44944FC807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972800" y="6620394"/>
            <a:ext cx="684560" cy="192021"/>
          </a:xfrm>
        </p:spPr>
        <p:txBody>
          <a:bodyPr/>
          <a:lstStyle/>
          <a:p>
            <a:fld id="{EA7858BA-97FF-467B-88B5-B4FF2FCC31FE}" type="slidenum">
              <a:rPr lang="de-DE" smtClean="0"/>
              <a:pPr/>
              <a:t>4</a:t>
            </a:fld>
            <a:endParaRPr lang="de-DE" dirty="0"/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FAE03F36-2024-CB5F-0D9E-741641ADE0C3}"/>
              </a:ext>
            </a:extLst>
          </p:cNvPr>
          <p:cNvGrpSpPr/>
          <p:nvPr/>
        </p:nvGrpSpPr>
        <p:grpSpPr>
          <a:xfrm>
            <a:off x="13505" y="26753"/>
            <a:ext cx="3836424" cy="6154295"/>
            <a:chOff x="10128" y="20064"/>
            <a:chExt cx="2877318" cy="4615721"/>
          </a:xfrm>
        </p:grpSpPr>
        <p:pic>
          <p:nvPicPr>
            <p:cNvPr id="73" name="Picture 72" descr="A graph of a number of people&#10;&#10;Description automatically generated">
              <a:extLst>
                <a:ext uri="{FF2B5EF4-FFF2-40B4-BE49-F238E27FC236}">
                  <a16:creationId xmlns:a16="http://schemas.microsoft.com/office/drawing/2014/main" id="{57F3A5CC-D788-2001-ADCB-F9637C4DC5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28" y="20064"/>
              <a:ext cx="2877318" cy="4568961"/>
            </a:xfrm>
            <a:prstGeom prst="rect">
              <a:avLst/>
            </a:prstGeom>
          </p:spPr>
        </p:pic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AA57308C-E8CF-504E-4475-238878AC6556}"/>
                </a:ext>
              </a:extLst>
            </p:cNvPr>
            <p:cNvGrpSpPr/>
            <p:nvPr/>
          </p:nvGrpSpPr>
          <p:grpSpPr>
            <a:xfrm>
              <a:off x="304800" y="4056492"/>
              <a:ext cx="2396664" cy="579293"/>
              <a:chOff x="304800" y="3934155"/>
              <a:chExt cx="2396664" cy="579293"/>
            </a:xfrm>
          </p:grpSpPr>
          <p:sp>
            <p:nvSpPr>
              <p:cNvPr id="22" name="Pfeil nach oben 250">
                <a:extLst>
                  <a:ext uri="{FF2B5EF4-FFF2-40B4-BE49-F238E27FC236}">
                    <a16:creationId xmlns:a16="http://schemas.microsoft.com/office/drawing/2014/main" id="{2CF473C8-A94F-6F70-4DEE-452838650855}"/>
                  </a:ext>
                </a:extLst>
              </p:cNvPr>
              <p:cNvSpPr/>
              <p:nvPr/>
            </p:nvSpPr>
            <p:spPr>
              <a:xfrm>
                <a:off x="304800" y="4143919"/>
                <a:ext cx="91440" cy="182880"/>
              </a:xfrm>
              <a:prstGeom prst="upArrow">
                <a:avLst/>
              </a:prstGeom>
              <a:solidFill>
                <a:srgbClr val="2DA3FF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5568106">
                  <a:defRPr/>
                </a:pPr>
                <a:endParaRPr lang="de-DE" sz="10933" kern="0">
                  <a:solidFill>
                    <a:prstClr val="white"/>
                  </a:solidFill>
                  <a:latin typeface="Arial"/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94DDCA5-24C2-38C3-A7C7-551CD75DE761}"/>
                  </a:ext>
                </a:extLst>
              </p:cNvPr>
              <p:cNvSpPr txBox="1"/>
              <p:nvPr/>
            </p:nvSpPr>
            <p:spPr>
              <a:xfrm>
                <a:off x="375948" y="4112249"/>
                <a:ext cx="790989" cy="223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>
                  <a:defRPr/>
                </a:pPr>
                <a:r>
                  <a:rPr lang="de-DE" altLang="de-DE" sz="1333" b="1" kern="0" dirty="0" err="1">
                    <a:solidFill>
                      <a:srgbClr val="005AA0"/>
                    </a:solidFill>
                    <a:latin typeface="Arial"/>
                  </a:rPr>
                  <a:t>Moisture</a:t>
                </a:r>
                <a:r>
                  <a:rPr lang="de-DE" altLang="de-DE" sz="1333" b="1" kern="0" dirty="0">
                    <a:solidFill>
                      <a:srgbClr val="005AA0"/>
                    </a:solidFill>
                    <a:latin typeface="Arial"/>
                  </a:rPr>
                  <a:t>  </a:t>
                </a:r>
                <a:endParaRPr lang="de-DE" altLang="de-DE" sz="1333" kern="0" dirty="0">
                  <a:solidFill>
                    <a:srgbClr val="38382F"/>
                  </a:solidFill>
                  <a:latin typeface="Arial"/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134876BE-3400-24C7-19BB-14B32F3810A0}"/>
                  </a:ext>
                </a:extLst>
              </p:cNvPr>
              <p:cNvSpPr/>
              <p:nvPr/>
            </p:nvSpPr>
            <p:spPr>
              <a:xfrm>
                <a:off x="1095014" y="3934155"/>
                <a:ext cx="1606450" cy="5792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>
                  <a:lnSpc>
                    <a:spcPct val="150000"/>
                  </a:lnSpc>
                  <a:spcAft>
                    <a:spcPts val="800"/>
                  </a:spcAft>
                  <a:defRPr/>
                </a:pPr>
                <a:r>
                  <a:rPr lang="de-DE" altLang="de-DE" sz="1333" b="1" dirty="0">
                    <a:solidFill>
                      <a:srgbClr val="005AA0"/>
                    </a:solidFill>
                    <a:latin typeface="Arial"/>
                    <a:sym typeface="Wingdings" panose="05000000000000000000" pitchFamily="2" charset="2"/>
                  </a:rPr>
                  <a:t>No apparent differences</a:t>
                </a:r>
              </a:p>
              <a:p>
                <a:pPr defTabSz="1219170">
                  <a:lnSpc>
                    <a:spcPct val="150000"/>
                  </a:lnSpc>
                  <a:spcAft>
                    <a:spcPts val="800"/>
                  </a:spcAft>
                  <a:defRPr/>
                </a:pPr>
                <a:r>
                  <a:rPr lang="de-DE" altLang="de-DE" sz="1333" b="1" dirty="0">
                    <a:solidFill>
                      <a:srgbClr val="005AA0"/>
                    </a:solidFill>
                    <a:latin typeface="Arial"/>
                    <a:sym typeface="Wingdings" panose="05000000000000000000" pitchFamily="2" charset="2"/>
                  </a:rPr>
                  <a:t>relative CO</a:t>
                </a:r>
                <a:r>
                  <a:rPr lang="de-DE" altLang="de-DE" sz="1333" b="1" baseline="-25000" dirty="0">
                    <a:solidFill>
                      <a:srgbClr val="005AA0"/>
                    </a:solidFill>
                    <a:latin typeface="Arial"/>
                    <a:sym typeface="Wingdings" panose="05000000000000000000" pitchFamily="2" charset="2"/>
                  </a:rPr>
                  <a:t>2</a:t>
                </a:r>
                <a:r>
                  <a:rPr lang="de-DE" altLang="de-DE" sz="1333" b="1" dirty="0">
                    <a:solidFill>
                      <a:srgbClr val="005AA0"/>
                    </a:solidFill>
                    <a:latin typeface="Arial"/>
                    <a:sym typeface="Wingdings" panose="05000000000000000000" pitchFamily="2" charset="2"/>
                  </a:rPr>
                  <a:t> &gt; heat </a:t>
                </a:r>
              </a:p>
            </p:txBody>
          </p:sp>
        </p:grpSp>
      </p:grpSp>
      <p:grpSp>
        <p:nvGrpSpPr>
          <p:cNvPr id="58" name="Gruppieren 18">
            <a:extLst>
              <a:ext uri="{FF2B5EF4-FFF2-40B4-BE49-F238E27FC236}">
                <a16:creationId xmlns:a16="http://schemas.microsoft.com/office/drawing/2014/main" id="{E354D8F7-CE8A-985D-E331-C5B50305E6C5}"/>
              </a:ext>
            </a:extLst>
          </p:cNvPr>
          <p:cNvGrpSpPr/>
          <p:nvPr/>
        </p:nvGrpSpPr>
        <p:grpSpPr>
          <a:xfrm>
            <a:off x="786110" y="1092200"/>
            <a:ext cx="2291213" cy="407182"/>
            <a:chOff x="1225403" y="868786"/>
            <a:chExt cx="1718410" cy="305387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0A154681-1C58-233A-409D-63ABB36A0480}"/>
                </a:ext>
              </a:extLst>
            </p:cNvPr>
            <p:cNvSpPr txBox="1"/>
            <p:nvPr/>
          </p:nvSpPr>
          <p:spPr>
            <a:xfrm>
              <a:off x="1689114" y="951082"/>
              <a:ext cx="790989" cy="223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9170">
                <a:defRPr/>
              </a:pPr>
              <a:r>
                <a:rPr lang="de-DE" altLang="de-DE" sz="1333" b="1" kern="0" dirty="0" err="1">
                  <a:solidFill>
                    <a:srgbClr val="005AA0"/>
                  </a:solidFill>
                  <a:latin typeface="Arial"/>
                </a:rPr>
                <a:t>Moisture</a:t>
              </a:r>
              <a:r>
                <a:rPr lang="de-DE" altLang="de-DE" sz="1333" b="1" kern="0" dirty="0">
                  <a:solidFill>
                    <a:srgbClr val="005AA0"/>
                  </a:solidFill>
                  <a:latin typeface="Arial"/>
                </a:rPr>
                <a:t>  </a:t>
              </a:r>
              <a:endParaRPr lang="de-DE" altLang="de-DE" sz="1333" kern="0" dirty="0">
                <a:solidFill>
                  <a:srgbClr val="38382F"/>
                </a:solidFill>
                <a:latin typeface="Arial"/>
              </a:endParaRPr>
            </a:p>
          </p:txBody>
        </p:sp>
        <p:sp>
          <p:nvSpPr>
            <p:cNvPr id="60" name="Right Arrow 39">
              <a:extLst>
                <a:ext uri="{FF2B5EF4-FFF2-40B4-BE49-F238E27FC236}">
                  <a16:creationId xmlns:a16="http://schemas.microsoft.com/office/drawing/2014/main" id="{601018B5-10BD-29A8-A0BE-64B0FDB254FE}"/>
                </a:ext>
              </a:extLst>
            </p:cNvPr>
            <p:cNvSpPr/>
            <p:nvPr/>
          </p:nvSpPr>
          <p:spPr>
            <a:xfrm>
              <a:off x="1225403" y="868786"/>
              <a:ext cx="1718410" cy="147414"/>
            </a:xfrm>
            <a:prstGeom prst="rightArrow">
              <a:avLst/>
            </a:prstGeom>
            <a:gradFill flip="none" rotWithShape="1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rgbClr val="0070C0"/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defRPr/>
              </a:pPr>
              <a:endParaRPr lang="x-none" sz="24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909E8B1E-B953-5984-150B-DC4FA4A2AD76}"/>
              </a:ext>
            </a:extLst>
          </p:cNvPr>
          <p:cNvGrpSpPr/>
          <p:nvPr/>
        </p:nvGrpSpPr>
        <p:grpSpPr>
          <a:xfrm>
            <a:off x="4076656" y="26753"/>
            <a:ext cx="3859063" cy="6414400"/>
            <a:chOff x="3057492" y="20064"/>
            <a:chExt cx="2894297" cy="4810800"/>
          </a:xfrm>
        </p:grpSpPr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D3FF21D4-AE28-2F91-9589-C44BA41F275A}"/>
                </a:ext>
              </a:extLst>
            </p:cNvPr>
            <p:cNvGrpSpPr/>
            <p:nvPr/>
          </p:nvGrpSpPr>
          <p:grpSpPr>
            <a:xfrm>
              <a:off x="3057492" y="20064"/>
              <a:ext cx="2894297" cy="4810800"/>
              <a:chOff x="3057492" y="20064"/>
              <a:chExt cx="2894297" cy="4810800"/>
            </a:xfrm>
          </p:grpSpPr>
          <p:pic>
            <p:nvPicPr>
              <p:cNvPr id="71" name="Picture 70" descr="A graph of an incubation curve&#10;&#10;Description automatically generated">
                <a:extLst>
                  <a:ext uri="{FF2B5EF4-FFF2-40B4-BE49-F238E27FC236}">
                    <a16:creationId xmlns:a16="http://schemas.microsoft.com/office/drawing/2014/main" id="{82076C23-74B5-E211-F298-2E8EC2C969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57492" y="20064"/>
                <a:ext cx="2877318" cy="4568961"/>
              </a:xfrm>
              <a:prstGeom prst="rect">
                <a:avLst/>
              </a:prstGeom>
            </p:spPr>
          </p:pic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27FE52D2-1AC9-197D-33BA-6ECDC74D3537}"/>
                  </a:ext>
                </a:extLst>
              </p:cNvPr>
              <p:cNvGrpSpPr/>
              <p:nvPr/>
            </p:nvGrpSpPr>
            <p:grpSpPr>
              <a:xfrm>
                <a:off x="3352800" y="3861348"/>
                <a:ext cx="2598989" cy="969516"/>
                <a:chOff x="3352800" y="3889942"/>
                <a:chExt cx="2598989" cy="969516"/>
              </a:xfrm>
            </p:grpSpPr>
            <p:grpSp>
              <p:nvGrpSpPr>
                <p:cNvPr id="81" name="Group 80">
                  <a:extLst>
                    <a:ext uri="{FF2B5EF4-FFF2-40B4-BE49-F238E27FC236}">
                      <a16:creationId xmlns:a16="http://schemas.microsoft.com/office/drawing/2014/main" id="{8CC4E8CE-21BE-3993-596B-97BF170D4296}"/>
                    </a:ext>
                  </a:extLst>
                </p:cNvPr>
                <p:cNvGrpSpPr/>
                <p:nvPr/>
              </p:nvGrpSpPr>
              <p:grpSpPr>
                <a:xfrm>
                  <a:off x="3352800" y="4263180"/>
                  <a:ext cx="858823" cy="229554"/>
                  <a:chOff x="3352800" y="3969852"/>
                  <a:chExt cx="858823" cy="229554"/>
                </a:xfrm>
              </p:grpSpPr>
              <p:sp>
                <p:nvSpPr>
                  <p:cNvPr id="55" name="Pfeil nach oben 250">
                    <a:extLst>
                      <a:ext uri="{FF2B5EF4-FFF2-40B4-BE49-F238E27FC236}">
                        <a16:creationId xmlns:a16="http://schemas.microsoft.com/office/drawing/2014/main" id="{430DA725-BD49-9C52-D6D7-3A3CF6CC6962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3352800" y="4016526"/>
                    <a:ext cx="91440" cy="182880"/>
                  </a:xfrm>
                  <a:prstGeom prst="upArrow">
                    <a:avLst/>
                  </a:prstGeom>
                  <a:solidFill>
                    <a:srgbClr val="2E9D7E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5568106">
                      <a:defRPr/>
                    </a:pPr>
                    <a:endParaRPr lang="de-DE" sz="10933" kern="0">
                      <a:solidFill>
                        <a:prstClr val="white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57" name="TextBox 56">
                    <a:extLst>
                      <a:ext uri="{FF2B5EF4-FFF2-40B4-BE49-F238E27FC236}">
                        <a16:creationId xmlns:a16="http://schemas.microsoft.com/office/drawing/2014/main" id="{60BACA0A-DBEC-8138-238A-964B39F8A103}"/>
                      </a:ext>
                    </a:extLst>
                  </p:cNvPr>
                  <p:cNvSpPr txBox="1"/>
                  <p:nvPr/>
                </p:nvSpPr>
                <p:spPr>
                  <a:xfrm>
                    <a:off x="3420634" y="3969852"/>
                    <a:ext cx="790989" cy="22309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altLang="de-DE" sz="1333" b="1" kern="0" dirty="0">
                        <a:solidFill>
                          <a:srgbClr val="005AA0"/>
                        </a:solidFill>
                        <a:sym typeface="Wingdings" panose="05000000000000000000" pitchFamily="2" charset="2"/>
                      </a:rPr>
                      <a:t>N supply</a:t>
                    </a:r>
                    <a:endParaRPr lang="de-DE" altLang="de-DE" sz="1333" kern="0" dirty="0">
                      <a:solidFill>
                        <a:srgbClr val="38382F"/>
                      </a:solidFill>
                    </a:endParaRPr>
                  </a:p>
                </p:txBody>
              </p:sp>
            </p:grpSp>
            <p:grpSp>
              <p:nvGrpSpPr>
                <p:cNvPr id="80" name="Group 79">
                  <a:extLst>
                    <a:ext uri="{FF2B5EF4-FFF2-40B4-BE49-F238E27FC236}">
                      <a16:creationId xmlns:a16="http://schemas.microsoft.com/office/drawing/2014/main" id="{69D06C24-8811-DB63-502C-4A1D7187836C}"/>
                    </a:ext>
                  </a:extLst>
                </p:cNvPr>
                <p:cNvGrpSpPr/>
                <p:nvPr/>
              </p:nvGrpSpPr>
              <p:grpSpPr>
                <a:xfrm>
                  <a:off x="4307591" y="3889942"/>
                  <a:ext cx="1644198" cy="969516"/>
                  <a:chOff x="4307591" y="3889942"/>
                  <a:chExt cx="1644198" cy="969516"/>
                </a:xfrm>
              </p:grpSpPr>
              <p:sp>
                <p:nvSpPr>
                  <p:cNvPr id="56" name="Pfeil nach oben 250">
                    <a:extLst>
                      <a:ext uri="{FF2B5EF4-FFF2-40B4-BE49-F238E27FC236}">
                        <a16:creationId xmlns:a16="http://schemas.microsoft.com/office/drawing/2014/main" id="{EE902FDC-C1DA-4F66-7533-51C6695E8B1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4311429" y="4017355"/>
                    <a:ext cx="91440" cy="182880"/>
                  </a:xfrm>
                  <a:prstGeom prst="upArrow">
                    <a:avLst/>
                  </a:prstGeom>
                  <a:solidFill>
                    <a:srgbClr val="2E9D7E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5568106">
                      <a:defRPr/>
                    </a:pPr>
                    <a:endParaRPr lang="de-DE" sz="10933" kern="0">
                      <a:solidFill>
                        <a:prstClr val="white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46" name="Pfeil nach oben 250">
                    <a:extLst>
                      <a:ext uri="{FF2B5EF4-FFF2-40B4-BE49-F238E27FC236}">
                        <a16:creationId xmlns:a16="http://schemas.microsoft.com/office/drawing/2014/main" id="{00A35CFA-53C9-B3E5-708C-6BE716E8FE2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4311429" y="4290270"/>
                    <a:ext cx="91440" cy="182880"/>
                  </a:xfrm>
                  <a:prstGeom prst="upArrow">
                    <a:avLst/>
                  </a:prstGeom>
                  <a:solidFill>
                    <a:srgbClr val="2E9D7E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5568106">
                      <a:defRPr/>
                    </a:pPr>
                    <a:endParaRPr lang="de-DE" sz="10933" kern="0">
                      <a:solidFill>
                        <a:prstClr val="white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47" name="Rectangle 46">
                    <a:extLst>
                      <a:ext uri="{FF2B5EF4-FFF2-40B4-BE49-F238E27FC236}">
                        <a16:creationId xmlns:a16="http://schemas.microsoft.com/office/drawing/2014/main" id="{908641B7-6C18-CCC3-DCC3-978CFADBECF6}"/>
                      </a:ext>
                    </a:extLst>
                  </p:cNvPr>
                  <p:cNvSpPr/>
                  <p:nvPr/>
                </p:nvSpPr>
                <p:spPr>
                  <a:xfrm>
                    <a:off x="4439398" y="4216073"/>
                    <a:ext cx="1456168" cy="2715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  <a:spcAft>
                        <a:spcPts val="800"/>
                      </a:spcAft>
                    </a:pPr>
                    <a:r>
                      <a:rPr lang="de-DE" altLang="de-DE" sz="1333" b="1" dirty="0">
                        <a:solidFill>
                          <a:srgbClr val="005A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a:t>Biomass production?</a:t>
                    </a:r>
                  </a:p>
                </p:txBody>
              </p:sp>
              <p:sp>
                <p:nvSpPr>
                  <p:cNvPr id="48" name="Pfeil nach oben 250">
                    <a:extLst>
                      <a:ext uri="{FF2B5EF4-FFF2-40B4-BE49-F238E27FC236}">
                        <a16:creationId xmlns:a16="http://schemas.microsoft.com/office/drawing/2014/main" id="{E9B39418-0775-C75F-B8F5-8751FA097608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4307591" y="4567205"/>
                    <a:ext cx="91440" cy="182880"/>
                  </a:xfrm>
                  <a:prstGeom prst="upArrow">
                    <a:avLst/>
                  </a:prstGeom>
                  <a:solidFill>
                    <a:srgbClr val="2E9D7E"/>
                  </a:solidFill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5568106">
                      <a:defRPr/>
                    </a:pPr>
                    <a:endParaRPr lang="de-DE" sz="10933" kern="0">
                      <a:solidFill>
                        <a:prstClr val="white"/>
                      </a:solidFill>
                      <a:latin typeface="Arial"/>
                    </a:endParaRPr>
                  </a:p>
                </p:txBody>
              </p:sp>
              <p:sp>
                <p:nvSpPr>
                  <p:cNvPr id="49" name="Rectangle 48">
                    <a:extLst>
                      <a:ext uri="{FF2B5EF4-FFF2-40B4-BE49-F238E27FC236}">
                        <a16:creationId xmlns:a16="http://schemas.microsoft.com/office/drawing/2014/main" id="{EE0BBED3-6DF8-CD37-786C-0069D17F87D9}"/>
                      </a:ext>
                    </a:extLst>
                  </p:cNvPr>
                  <p:cNvSpPr/>
                  <p:nvPr/>
                </p:nvSpPr>
                <p:spPr>
                  <a:xfrm>
                    <a:off x="4439115" y="4482528"/>
                    <a:ext cx="1512674" cy="37693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de-DE" altLang="de-DE" sz="1333" b="1" dirty="0">
                        <a:solidFill>
                          <a:srgbClr val="005A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a:t>Energy investment </a:t>
                    </a:r>
                  </a:p>
                  <a:p>
                    <a:r>
                      <a:rPr lang="de-DE" altLang="de-DE" sz="1333" b="1" dirty="0">
                        <a:solidFill>
                          <a:srgbClr val="005A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a:t>in anabolism per </a:t>
                    </a:r>
                    <a:r>
                      <a:rPr lang="de-DE" altLang="de-DE" sz="1333" b="1" dirty="0">
                        <a:solidFill>
                          <a:srgbClr val="005A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</a:t>
                    </a:r>
                    <a:r>
                      <a:rPr lang="de-DE" altLang="de-DE" sz="1333" b="1" baseline="-25000" dirty="0">
                        <a:solidFill>
                          <a:srgbClr val="005A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</a:t>
                    </a:r>
                    <a:r>
                      <a:rPr lang="de-DE" altLang="de-DE" sz="1333" b="1" dirty="0">
                        <a:solidFill>
                          <a:srgbClr val="005A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Wingdings" panose="05000000000000000000" pitchFamily="2" charset="2"/>
                      </a:rPr>
                      <a:t>?</a:t>
                    </a:r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2" name="TextBox 51">
                        <a:extLst>
                          <a:ext uri="{FF2B5EF4-FFF2-40B4-BE49-F238E27FC236}">
                            <a16:creationId xmlns:a16="http://schemas.microsoft.com/office/drawing/2014/main" id="{FF518EF1-45F9-E63D-AE97-10EF8FAC8834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414261" y="3889942"/>
                        <a:ext cx="519132" cy="35759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f>
                                <m:fPr>
                                  <m:ctrlPr>
                                    <a:rPr lang="de-DE" altLang="de-DE" sz="1333" b="1" i="1" kern="0">
                                      <a:solidFill>
                                        <a:srgbClr val="005A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altLang="de-DE" sz="1333" b="1" i="1" kern="0">
                                      <a:solidFill>
                                        <a:srgbClr val="005AA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b>
                                    <m:sSubPr>
                                      <m:ctrlPr>
                                        <a:rPr lang="en-US" altLang="de-DE" sz="1333" b="1" i="1" kern="0">
                                          <a:solidFill>
                                            <a:srgbClr val="005A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de-DE" sz="1333" b="1" i="1" kern="0">
                                          <a:solidFill>
                                            <a:srgbClr val="005A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𝑪𝑶</m:t>
                                      </m:r>
                                    </m:e>
                                    <m:sub>
                                      <m:r>
                                        <a:rPr lang="en-US" altLang="de-DE" sz="1333" b="1" i="1" kern="0">
                                          <a:solidFill>
                                            <a:srgbClr val="005AA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US" altLang="de-DE" sz="1333" b="1" i="1" kern="0">
                                      <a:solidFill>
                                        <a:srgbClr val="005AA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num>
                                <m:den>
                                  <m:r>
                                    <a:rPr lang="en-US" altLang="de-DE" sz="1333" b="1" i="1" kern="0">
                                      <a:solidFill>
                                        <a:srgbClr val="005AA0"/>
                                      </a:solidFill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altLang="de-DE" sz="1333" b="1" i="1" kern="0">
                                      <a:solidFill>
                                        <a:srgbClr val="005AA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den>
                              </m:f>
                            </m:oMath>
                          </m:oMathPara>
                        </a14:m>
                        <a:endParaRPr lang="de-DE" altLang="de-DE" sz="1333" b="1" i="1" kern="0" dirty="0">
                          <a:solidFill>
                            <a:srgbClr val="005AA0"/>
                          </a:solidFill>
                          <a:latin typeface="Cambria Math" panose="02040503050406030204" pitchFamily="18" charset="0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52" name="TextBox 51">
                        <a:extLst>
                          <a:ext uri="{FF2B5EF4-FFF2-40B4-BE49-F238E27FC236}">
                            <a16:creationId xmlns:a16="http://schemas.microsoft.com/office/drawing/2014/main" id="{FF518EF1-45F9-E63D-AE97-10EF8FAC8834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414261" y="3889942"/>
                        <a:ext cx="519132" cy="357598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 b="-2564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GB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88FC0803-E63C-3142-C843-A130CD3E2FEC}"/>
                </a:ext>
              </a:extLst>
            </p:cNvPr>
            <p:cNvGrpSpPr/>
            <p:nvPr/>
          </p:nvGrpSpPr>
          <p:grpSpPr>
            <a:xfrm>
              <a:off x="3636615" y="823722"/>
              <a:ext cx="1719072" cy="296243"/>
              <a:chOff x="5623418" y="761269"/>
              <a:chExt cx="1719072" cy="296243"/>
            </a:xfrm>
          </p:grpSpPr>
          <p:sp>
            <p:nvSpPr>
              <p:cNvPr id="62" name="Right Arrow 20">
                <a:extLst>
                  <a:ext uri="{FF2B5EF4-FFF2-40B4-BE49-F238E27FC236}">
                    <a16:creationId xmlns:a16="http://schemas.microsoft.com/office/drawing/2014/main" id="{8771933A-CC8E-4497-22E6-4F0E2BCD9AFB}"/>
                  </a:ext>
                </a:extLst>
              </p:cNvPr>
              <p:cNvSpPr/>
              <p:nvPr/>
            </p:nvSpPr>
            <p:spPr>
              <a:xfrm>
                <a:off x="5623418" y="761269"/>
                <a:ext cx="1719072" cy="146304"/>
              </a:xfrm>
              <a:prstGeom prst="rightArrow">
                <a:avLst/>
              </a:prstGeom>
              <a:gradFill flip="none" rotWithShape="1">
                <a:gsLst>
                  <a:gs pos="0">
                    <a:srgbClr val="0E986F"/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>
                  <a:defRPr/>
                </a:pPr>
                <a:endParaRPr lang="x-none" sz="2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8AA8D4ED-1FE5-9D73-BE98-2C14009016FC}"/>
                  </a:ext>
                </a:extLst>
              </p:cNvPr>
              <p:cNvSpPr txBox="1"/>
              <p:nvPr/>
            </p:nvSpPr>
            <p:spPr>
              <a:xfrm>
                <a:off x="6068988" y="834421"/>
                <a:ext cx="790989" cy="223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>
                  <a:defRPr/>
                </a:pPr>
                <a:r>
                  <a:rPr lang="de-DE" altLang="de-DE" sz="1333" b="1" kern="0" dirty="0">
                    <a:solidFill>
                      <a:srgbClr val="005AA0"/>
                    </a:solidFill>
                    <a:latin typeface="Arial"/>
                    <a:sym typeface="Wingdings" panose="05000000000000000000" pitchFamily="2" charset="2"/>
                  </a:rPr>
                  <a:t>N </a:t>
                </a:r>
                <a:r>
                  <a:rPr lang="de-DE" altLang="de-DE" sz="1333" b="1" kern="0" dirty="0" err="1">
                    <a:solidFill>
                      <a:srgbClr val="005AA0"/>
                    </a:solidFill>
                    <a:latin typeface="Arial"/>
                    <a:sym typeface="Wingdings" panose="05000000000000000000" pitchFamily="2" charset="2"/>
                  </a:rPr>
                  <a:t>supply</a:t>
                </a:r>
                <a:endParaRPr lang="de-DE" altLang="de-DE" sz="1333" kern="0" dirty="0">
                  <a:solidFill>
                    <a:srgbClr val="38382F"/>
                  </a:solidFill>
                  <a:latin typeface="Arial"/>
                </a:endParaRPr>
              </a:p>
            </p:txBody>
          </p:sp>
        </p:grp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3B97A4A9-706D-FC64-A81F-9789102DFCE6}"/>
              </a:ext>
            </a:extLst>
          </p:cNvPr>
          <p:cNvGrpSpPr/>
          <p:nvPr/>
        </p:nvGrpSpPr>
        <p:grpSpPr>
          <a:xfrm>
            <a:off x="8131592" y="26753"/>
            <a:ext cx="3836424" cy="6311874"/>
            <a:chOff x="6098693" y="20064"/>
            <a:chExt cx="2877318" cy="4733906"/>
          </a:xfrm>
        </p:grpSpPr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26972D14-C879-6321-B438-5F076112EB25}"/>
                </a:ext>
              </a:extLst>
            </p:cNvPr>
            <p:cNvGrpSpPr/>
            <p:nvPr/>
          </p:nvGrpSpPr>
          <p:grpSpPr>
            <a:xfrm>
              <a:off x="6098693" y="20064"/>
              <a:ext cx="2877318" cy="4568961"/>
              <a:chOff x="6098693" y="20064"/>
              <a:chExt cx="2877318" cy="4568961"/>
            </a:xfrm>
          </p:grpSpPr>
          <p:pic>
            <p:nvPicPr>
              <p:cNvPr id="75" name="Picture 74" descr="A graph of a number of people&#10;&#10;Description automatically generated">
                <a:extLst>
                  <a:ext uri="{FF2B5EF4-FFF2-40B4-BE49-F238E27FC236}">
                    <a16:creationId xmlns:a16="http://schemas.microsoft.com/office/drawing/2014/main" id="{697D230D-43CD-5880-8F16-016353E0FF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98693" y="20064"/>
                <a:ext cx="2877318" cy="4568961"/>
              </a:xfrm>
              <a:prstGeom prst="rect">
                <a:avLst/>
              </a:prstGeom>
            </p:spPr>
          </p:pic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D3E07ED3-E27F-FBA4-4E72-941D492C5DA0}"/>
                  </a:ext>
                </a:extLst>
              </p:cNvPr>
              <p:cNvGrpSpPr/>
              <p:nvPr/>
            </p:nvGrpSpPr>
            <p:grpSpPr>
              <a:xfrm>
                <a:off x="6683979" y="829076"/>
                <a:ext cx="1719072" cy="296243"/>
                <a:chOff x="5623418" y="761269"/>
                <a:chExt cx="1719072" cy="296243"/>
              </a:xfrm>
            </p:grpSpPr>
            <p:sp>
              <p:nvSpPr>
                <p:cNvPr id="77" name="Right Arrow 20">
                  <a:extLst>
                    <a:ext uri="{FF2B5EF4-FFF2-40B4-BE49-F238E27FC236}">
                      <a16:creationId xmlns:a16="http://schemas.microsoft.com/office/drawing/2014/main" id="{ECF35581-D72E-CE27-6FB1-6C427A6FEABD}"/>
                    </a:ext>
                  </a:extLst>
                </p:cNvPr>
                <p:cNvSpPr/>
                <p:nvPr/>
              </p:nvSpPr>
              <p:spPr>
                <a:xfrm>
                  <a:off x="5623418" y="761269"/>
                  <a:ext cx="1719072" cy="146304"/>
                </a:xfrm>
                <a:prstGeom prst="rightArrow">
                  <a:avLst/>
                </a:prstGeom>
                <a:gradFill flip="none" rotWithShape="1">
                  <a:gsLst>
                    <a:gs pos="0">
                      <a:srgbClr val="FF0000"/>
                    </a:gs>
                    <a:gs pos="100000">
                      <a:srgbClr val="002060"/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219170">
                    <a:defRPr/>
                  </a:pPr>
                  <a:endParaRPr lang="x-none" sz="2400" dirty="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FE154EE6-957A-3510-F577-C989D441FE71}"/>
                    </a:ext>
                  </a:extLst>
                </p:cNvPr>
                <p:cNvSpPr txBox="1"/>
                <p:nvPr/>
              </p:nvSpPr>
              <p:spPr>
                <a:xfrm>
                  <a:off x="5894312" y="834421"/>
                  <a:ext cx="1177284" cy="22309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1219170">
                    <a:defRPr/>
                  </a:pPr>
                  <a:r>
                    <a:rPr lang="de-DE" altLang="de-DE" sz="1333" b="1" kern="0" dirty="0">
                      <a:solidFill>
                        <a:srgbClr val="005AA0"/>
                      </a:solidFill>
                      <a:latin typeface="Arial"/>
                      <a:sym typeface="Wingdings" panose="05000000000000000000" pitchFamily="2" charset="2"/>
                    </a:rPr>
                    <a:t>Temperature</a:t>
                  </a:r>
                  <a:endParaRPr lang="de-DE" altLang="de-DE" sz="1333" kern="0" dirty="0">
                    <a:solidFill>
                      <a:srgbClr val="38382F"/>
                    </a:solidFill>
                    <a:latin typeface="Arial"/>
                  </a:endParaRPr>
                </a:p>
              </p:txBody>
            </p:sp>
          </p:grp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7B7D41C3-83AB-8D92-DDD8-946A90E9FD15}"/>
                </a:ext>
              </a:extLst>
            </p:cNvPr>
            <p:cNvGrpSpPr/>
            <p:nvPr/>
          </p:nvGrpSpPr>
          <p:grpSpPr>
            <a:xfrm>
              <a:off x="6217380" y="3938293"/>
              <a:ext cx="2542766" cy="815677"/>
              <a:chOff x="6217380" y="3832754"/>
              <a:chExt cx="2542766" cy="815677"/>
            </a:xfrm>
          </p:grpSpPr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6B09863A-5FB3-79F1-7D2D-669130459548}"/>
                  </a:ext>
                </a:extLst>
              </p:cNvPr>
              <p:cNvGrpSpPr/>
              <p:nvPr/>
            </p:nvGrpSpPr>
            <p:grpSpPr>
              <a:xfrm>
                <a:off x="6217380" y="4129047"/>
                <a:ext cx="1074199" cy="229554"/>
                <a:chOff x="3352800" y="3969852"/>
                <a:chExt cx="1074199" cy="229554"/>
              </a:xfrm>
            </p:grpSpPr>
            <p:sp>
              <p:nvSpPr>
                <p:cNvPr id="108" name="Pfeil nach oben 250">
                  <a:extLst>
                    <a:ext uri="{FF2B5EF4-FFF2-40B4-BE49-F238E27FC236}">
                      <a16:creationId xmlns:a16="http://schemas.microsoft.com/office/drawing/2014/main" id="{D38B0E90-B64D-FBE0-02FD-5FC6F3C48662}"/>
                    </a:ext>
                  </a:extLst>
                </p:cNvPr>
                <p:cNvSpPr/>
                <p:nvPr/>
              </p:nvSpPr>
              <p:spPr>
                <a:xfrm rot="10800000">
                  <a:off x="3352800" y="4016526"/>
                  <a:ext cx="91440" cy="182880"/>
                </a:xfrm>
                <a:prstGeom prst="upArrow">
                  <a:avLst/>
                </a:prstGeom>
                <a:solidFill>
                  <a:srgbClr val="FF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5568106">
                    <a:defRPr/>
                  </a:pPr>
                  <a:endParaRPr lang="de-DE" sz="10933" kern="0">
                    <a:solidFill>
                      <a:prstClr val="white"/>
                    </a:solidFill>
                    <a:latin typeface="Arial"/>
                  </a:endParaRPr>
                </a:p>
              </p:txBody>
            </p:sp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0176A6D1-084A-1A4A-3B9D-8CD82B3F3710}"/>
                    </a:ext>
                  </a:extLst>
                </p:cNvPr>
                <p:cNvSpPr txBox="1"/>
                <p:nvPr/>
              </p:nvSpPr>
              <p:spPr>
                <a:xfrm>
                  <a:off x="3420634" y="3969852"/>
                  <a:ext cx="1006365" cy="22309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altLang="de-DE" sz="1333" b="1" kern="0" dirty="0">
                      <a:solidFill>
                        <a:srgbClr val="005AA0"/>
                      </a:solidFill>
                      <a:sym typeface="Wingdings" panose="05000000000000000000" pitchFamily="2" charset="2"/>
                    </a:rPr>
                    <a:t>Temperature</a:t>
                  </a:r>
                  <a:endParaRPr lang="de-DE" altLang="de-DE" sz="1333" kern="0" dirty="0">
                    <a:solidFill>
                      <a:srgbClr val="38382F"/>
                    </a:solidFill>
                  </a:endParaRPr>
                </a:p>
              </p:txBody>
            </p:sp>
          </p:grp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840624BD-59F4-75F9-534E-677D582B86C4}"/>
                  </a:ext>
                </a:extLst>
              </p:cNvPr>
              <p:cNvGrpSpPr/>
              <p:nvPr/>
            </p:nvGrpSpPr>
            <p:grpSpPr>
              <a:xfrm>
                <a:off x="7176009" y="3832754"/>
                <a:ext cx="1584137" cy="815677"/>
                <a:chOff x="4311429" y="3889942"/>
                <a:chExt cx="1584137" cy="815677"/>
              </a:xfrm>
            </p:grpSpPr>
            <p:sp>
              <p:nvSpPr>
                <p:cNvPr id="102" name="Pfeil nach oben 250">
                  <a:extLst>
                    <a:ext uri="{FF2B5EF4-FFF2-40B4-BE49-F238E27FC236}">
                      <a16:creationId xmlns:a16="http://schemas.microsoft.com/office/drawing/2014/main" id="{5AB8529A-2BED-79DD-448D-18908173D00B}"/>
                    </a:ext>
                  </a:extLst>
                </p:cNvPr>
                <p:cNvSpPr/>
                <p:nvPr/>
              </p:nvSpPr>
              <p:spPr>
                <a:xfrm rot="10800000">
                  <a:off x="4311429" y="4017355"/>
                  <a:ext cx="91440" cy="182880"/>
                </a:xfrm>
                <a:prstGeom prst="upArrow">
                  <a:avLst/>
                </a:prstGeom>
                <a:solidFill>
                  <a:srgbClr val="FF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5568106">
                    <a:defRPr/>
                  </a:pPr>
                  <a:endParaRPr lang="de-DE" sz="10933" kern="0">
                    <a:solidFill>
                      <a:prstClr val="white"/>
                    </a:solidFill>
                    <a:latin typeface="Arial"/>
                  </a:endParaRPr>
                </a:p>
              </p:txBody>
            </p:sp>
            <p:sp>
              <p:nvSpPr>
                <p:cNvPr id="103" name="Pfeil nach oben 250">
                  <a:extLst>
                    <a:ext uri="{FF2B5EF4-FFF2-40B4-BE49-F238E27FC236}">
                      <a16:creationId xmlns:a16="http://schemas.microsoft.com/office/drawing/2014/main" id="{9F43A7BD-EC7F-46DF-8570-708384DF6634}"/>
                    </a:ext>
                  </a:extLst>
                </p:cNvPr>
                <p:cNvSpPr/>
                <p:nvPr/>
              </p:nvSpPr>
              <p:spPr>
                <a:xfrm rot="10800000">
                  <a:off x="4311429" y="4290270"/>
                  <a:ext cx="91440" cy="182880"/>
                </a:xfrm>
                <a:prstGeom prst="upArrow">
                  <a:avLst/>
                </a:prstGeom>
                <a:solidFill>
                  <a:srgbClr val="FF0000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5568106">
                    <a:defRPr/>
                  </a:pPr>
                  <a:endParaRPr lang="de-DE" sz="10933" kern="0">
                    <a:solidFill>
                      <a:prstClr val="white"/>
                    </a:solidFill>
                    <a:latin typeface="Arial"/>
                  </a:endParaRPr>
                </a:p>
              </p:txBody>
            </p:sp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C9072B85-1B02-FBB1-4CD6-365FB492310B}"/>
                    </a:ext>
                  </a:extLst>
                </p:cNvPr>
                <p:cNvSpPr/>
                <p:nvPr/>
              </p:nvSpPr>
              <p:spPr>
                <a:xfrm>
                  <a:off x="4439398" y="4216073"/>
                  <a:ext cx="1456168" cy="2715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>
                    <a:lnSpc>
                      <a:spcPct val="150000"/>
                    </a:lnSpc>
                    <a:spcAft>
                      <a:spcPts val="800"/>
                    </a:spcAft>
                  </a:pPr>
                  <a:r>
                    <a:rPr lang="de-DE" altLang="de-DE" sz="1333" b="1" dirty="0">
                      <a:solidFill>
                        <a:srgbClr val="005AA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Biomass production?</a:t>
                  </a:r>
                </a:p>
              </p:txBody>
            </p:sp>
            <p:sp>
              <p:nvSpPr>
                <p:cNvPr id="106" name="Rectangle 105">
                  <a:extLst>
                    <a:ext uri="{FF2B5EF4-FFF2-40B4-BE49-F238E27FC236}">
                      <a16:creationId xmlns:a16="http://schemas.microsoft.com/office/drawing/2014/main" id="{41EC775C-7551-4830-2C01-68A915E5FEB7}"/>
                    </a:ext>
                  </a:extLst>
                </p:cNvPr>
                <p:cNvSpPr/>
                <p:nvPr/>
              </p:nvSpPr>
              <p:spPr>
                <a:xfrm>
                  <a:off x="4439115" y="4482528"/>
                  <a:ext cx="631423" cy="2230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de-DE" altLang="de-DE" sz="1333" b="1" dirty="0">
                      <a:solidFill>
                        <a:srgbClr val="005AA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Wingdings" panose="05000000000000000000" pitchFamily="2" charset="2"/>
                    </a:rPr>
                    <a:t>linearity</a:t>
                  </a: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7" name="TextBox 106">
                      <a:extLst>
                        <a:ext uri="{FF2B5EF4-FFF2-40B4-BE49-F238E27FC236}">
                          <a16:creationId xmlns:a16="http://schemas.microsoft.com/office/drawing/2014/main" id="{8DD28CA3-278D-8637-6B95-44F6301D114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414261" y="3889942"/>
                      <a:ext cx="519132" cy="35759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de-DE" altLang="de-DE" sz="1333" b="1" i="1" kern="0">
                                    <a:solidFill>
                                      <a:srgbClr val="005A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altLang="de-DE" sz="1333" b="1" i="1" kern="0">
                                    <a:solidFill>
                                      <a:srgbClr val="005AA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∆</m:t>
                                </m:r>
                                <m:sSub>
                                  <m:sSubPr>
                                    <m:ctrlPr>
                                      <a:rPr lang="en-US" altLang="de-DE" sz="1333" b="1" i="1" kern="0">
                                        <a:solidFill>
                                          <a:srgbClr val="005AA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de-DE" sz="1333" b="1" i="1" kern="0">
                                        <a:solidFill>
                                          <a:srgbClr val="005A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𝑪𝑶</m:t>
                                    </m:r>
                                  </m:e>
                                  <m:sub>
                                    <m:r>
                                      <a:rPr lang="en-US" altLang="de-DE" sz="1333" b="1" i="1" kern="0">
                                        <a:solidFill>
                                          <a:srgbClr val="005AA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en-US" altLang="de-DE" sz="1333" b="1" i="1" kern="0">
                                    <a:solidFill>
                                      <a:srgbClr val="005AA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num>
                              <m:den>
                                <m:r>
                                  <a:rPr lang="en-US" altLang="de-DE" sz="1333" b="1" i="1" kern="0">
                                    <a:solidFill>
                                      <a:srgbClr val="005AA0"/>
                                    </a:solidFill>
                                    <a:latin typeface="Cambria Math" panose="02040503050406030204" pitchFamily="18" charset="0"/>
                                  </a:rPr>
                                  <m:t>∆</m:t>
                                </m:r>
                                <m:r>
                                  <a:rPr lang="en-US" altLang="de-DE" sz="1333" b="1" i="1" kern="0">
                                    <a:solidFill>
                                      <a:srgbClr val="005AA0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den>
                            </m:f>
                          </m:oMath>
                        </m:oMathPara>
                      </a14:m>
                      <a:endParaRPr lang="de-DE" altLang="de-DE" sz="1333" b="1" i="1" kern="0" dirty="0">
                        <a:solidFill>
                          <a:srgbClr val="005AA0"/>
                        </a:solidFill>
                        <a:latin typeface="Cambria Math" panose="020405030504060302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07" name="TextBox 106">
                      <a:extLst>
                        <a:ext uri="{FF2B5EF4-FFF2-40B4-BE49-F238E27FC236}">
                          <a16:creationId xmlns:a16="http://schemas.microsoft.com/office/drawing/2014/main" id="{8DD28CA3-278D-8637-6B95-44F6301D1143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14261" y="3889942"/>
                      <a:ext cx="519132" cy="357598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 b="-2532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D1D6D4CD-5A5F-CE0A-F874-200B339DD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000" y="57600"/>
            <a:ext cx="10515600" cy="727075"/>
          </a:xfrm>
        </p:spPr>
        <p:txBody>
          <a:bodyPr/>
          <a:lstStyle/>
          <a:p>
            <a:pPr algn="l"/>
            <a:r>
              <a:rPr lang="de-DE" sz="2667" b="1" dirty="0">
                <a:solidFill>
                  <a:srgbClr val="005AA0"/>
                </a:solidFill>
              </a:rPr>
              <a:t>Results &amp; Discussion – </a:t>
            </a:r>
            <a:br>
              <a:rPr lang="de-DE" sz="2667" b="1" dirty="0">
                <a:solidFill>
                  <a:srgbClr val="005AA0"/>
                </a:solidFill>
              </a:rPr>
            </a:br>
            <a:r>
              <a:rPr lang="de-DE" sz="2667" b="1" dirty="0">
                <a:solidFill>
                  <a:srgbClr val="005AA0"/>
                </a:solidFill>
              </a:rPr>
              <a:t>link between heat </a:t>
            </a:r>
            <a:r>
              <a:rPr lang="de-DE" sz="2667" b="1" dirty="0" err="1">
                <a:solidFill>
                  <a:srgbClr val="005AA0"/>
                </a:solidFill>
              </a:rPr>
              <a:t>and</a:t>
            </a:r>
            <a:r>
              <a:rPr lang="de-DE" sz="2667" b="1" dirty="0">
                <a:solidFill>
                  <a:srgbClr val="005AA0"/>
                </a:solidFill>
              </a:rPr>
              <a:t> CO</a:t>
            </a:r>
            <a:r>
              <a:rPr lang="de-DE" sz="2667" b="1" baseline="-25000" dirty="0">
                <a:solidFill>
                  <a:srgbClr val="005AA0"/>
                </a:solidFill>
              </a:rPr>
              <a:t>2 </a:t>
            </a:r>
            <a:r>
              <a:rPr lang="de-DE" sz="2667" b="1" dirty="0">
                <a:solidFill>
                  <a:srgbClr val="005AA0"/>
                </a:solidFill>
              </a:rPr>
              <a:t>in </a:t>
            </a:r>
            <a:r>
              <a:rPr lang="de-DE" sz="2667" b="1" dirty="0" err="1">
                <a:solidFill>
                  <a:srgbClr val="005AA0"/>
                </a:solidFill>
              </a:rPr>
              <a:t>artificial</a:t>
            </a:r>
            <a:r>
              <a:rPr lang="de-DE" sz="2667" b="1" dirty="0">
                <a:solidFill>
                  <a:srgbClr val="005AA0"/>
                </a:solidFill>
              </a:rPr>
              <a:t> </a:t>
            </a:r>
            <a:r>
              <a:rPr lang="de-DE" sz="2667" b="1" dirty="0" err="1">
                <a:solidFill>
                  <a:srgbClr val="005AA0"/>
                </a:solidFill>
              </a:rPr>
              <a:t>soil</a:t>
            </a:r>
            <a:endParaRPr lang="de-DE" sz="2667" b="1" dirty="0">
              <a:solidFill>
                <a:srgbClr val="005A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48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14C4E6-C323-A15F-EB11-34C78C6F5F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858BA-97FF-467B-88B5-B4FF2FCC31FE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0D1CBA6-1A9A-98AD-FC38-11745EA671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7BD10DB-E6BE-C80E-E496-0BE727051504}"/>
              </a:ext>
            </a:extLst>
          </p:cNvPr>
          <p:cNvGrpSpPr/>
          <p:nvPr/>
        </p:nvGrpSpPr>
        <p:grpSpPr>
          <a:xfrm>
            <a:off x="3070399" y="803482"/>
            <a:ext cx="4132160" cy="1253549"/>
            <a:chOff x="2302799" y="602611"/>
            <a:chExt cx="3099120" cy="940162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9ACEBB6-614C-FDFA-2A47-CE711BDE6AD3}"/>
                </a:ext>
              </a:extLst>
            </p:cNvPr>
            <p:cNvGrpSpPr/>
            <p:nvPr/>
          </p:nvGrpSpPr>
          <p:grpSpPr>
            <a:xfrm>
              <a:off x="2302799" y="603173"/>
              <a:ext cx="1506155" cy="939600"/>
              <a:chOff x="4057687" y="2788621"/>
              <a:chExt cx="1506155" cy="939600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F01F26B-4338-831C-BCF3-6E34D99DCE35}"/>
                  </a:ext>
                </a:extLst>
              </p:cNvPr>
              <p:cNvSpPr txBox="1"/>
              <p:nvPr/>
            </p:nvSpPr>
            <p:spPr>
              <a:xfrm>
                <a:off x="4504294" y="2906498"/>
                <a:ext cx="1059548" cy="681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>
                  <a:lnSpc>
                    <a:spcPct val="150000"/>
                  </a:lnSpc>
                </a:pPr>
                <a:endParaRPr lang="en-US" sz="1867" b="1" kern="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defTabSz="1219170">
                  <a:lnSpc>
                    <a:spcPct val="150000"/>
                  </a:lnSpc>
                </a:pPr>
                <a:r>
                  <a:rPr lang="en-US" sz="1867" b="1" kern="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T = 20 </a:t>
                </a:r>
                <a:r>
                  <a:rPr lang="zh-CN" altLang="en-US" sz="1867" b="1" kern="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℃</a:t>
                </a:r>
                <a:endParaRPr lang="en-US" sz="1867" b="1" kern="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</p:txBody>
          </p: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9AC587EA-6513-EC6F-F98D-6105FE743A19}"/>
                  </a:ext>
                </a:extLst>
              </p:cNvPr>
              <p:cNvGrpSpPr/>
              <p:nvPr/>
            </p:nvGrpSpPr>
            <p:grpSpPr>
              <a:xfrm>
                <a:off x="4057687" y="2788621"/>
                <a:ext cx="367200" cy="939600"/>
                <a:chOff x="6087355" y="3860908"/>
                <a:chExt cx="367200" cy="939600"/>
              </a:xfrm>
            </p:grpSpPr>
            <p:sp>
              <p:nvSpPr>
                <p:cNvPr id="18" name="Isosceles Triangle 249">
                  <a:extLst>
                    <a:ext uri="{FF2B5EF4-FFF2-40B4-BE49-F238E27FC236}">
                      <a16:creationId xmlns:a16="http://schemas.microsoft.com/office/drawing/2014/main" id="{9DFB1D35-9B0F-AA7D-A45F-3649579A29AB}"/>
                    </a:ext>
                  </a:extLst>
                </p:cNvPr>
                <p:cNvSpPr/>
                <p:nvPr/>
              </p:nvSpPr>
              <p:spPr>
                <a:xfrm>
                  <a:off x="6087355" y="3860908"/>
                  <a:ext cx="367200" cy="939600"/>
                </a:xfrm>
                <a:prstGeom prst="triangle">
                  <a:avLst/>
                </a:prstGeom>
                <a:noFill/>
                <a:ln>
                  <a:gradFill>
                    <a:gsLst>
                      <a:gs pos="100000">
                        <a:srgbClr val="FF0000"/>
                      </a:gs>
                      <a:gs pos="0">
                        <a:schemeClr val="tx2"/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/>
                </a:p>
              </p:txBody>
            </p:sp>
            <p:pic>
              <p:nvPicPr>
                <p:cNvPr id="19" name="Graphic 251" descr="Thermometer">
                  <a:extLst>
                    <a:ext uri="{FF2B5EF4-FFF2-40B4-BE49-F238E27FC236}">
                      <a16:creationId xmlns:a16="http://schemas.microsoft.com/office/drawing/2014/main" id="{01D7BD6F-6FC2-9111-A69A-799D28F0C24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66762" y="4483283"/>
                  <a:ext cx="204220" cy="237209"/>
                </a:xfrm>
                <a:prstGeom prst="rect">
                  <a:avLst/>
                </a:prstGeom>
              </p:spPr>
            </p:pic>
            <p:pic>
              <p:nvPicPr>
                <p:cNvPr id="20" name="Graphic 253" descr="Thermometer">
                  <a:extLst>
                    <a:ext uri="{FF2B5EF4-FFF2-40B4-BE49-F238E27FC236}">
                      <a16:creationId xmlns:a16="http://schemas.microsoft.com/office/drawing/2014/main" id="{B4E40585-E1F3-AA1F-D7B3-097CC756A45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66762" y="4057377"/>
                  <a:ext cx="204220" cy="237209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7ECC4FB-0B7F-C227-3E8A-9E59B77BD290}"/>
                </a:ext>
              </a:extLst>
            </p:cNvPr>
            <p:cNvGrpSpPr/>
            <p:nvPr/>
          </p:nvGrpSpPr>
          <p:grpSpPr>
            <a:xfrm>
              <a:off x="3904045" y="602611"/>
              <a:ext cx="1497874" cy="940162"/>
              <a:chOff x="5543060" y="2798996"/>
              <a:chExt cx="1497874" cy="940162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93E1A389-3B7A-AED3-6F27-8D3AA915541B}"/>
                  </a:ext>
                </a:extLst>
              </p:cNvPr>
              <p:cNvGrpSpPr/>
              <p:nvPr/>
            </p:nvGrpSpPr>
            <p:grpSpPr>
              <a:xfrm>
                <a:off x="5543060" y="2798996"/>
                <a:ext cx="366807" cy="940162"/>
                <a:chOff x="6766880" y="3860627"/>
                <a:chExt cx="366807" cy="940162"/>
              </a:xfrm>
            </p:grpSpPr>
            <p:sp>
              <p:nvSpPr>
                <p:cNvPr id="13" name="Isosceles Triangle 242">
                  <a:extLst>
                    <a:ext uri="{FF2B5EF4-FFF2-40B4-BE49-F238E27FC236}">
                      <a16:creationId xmlns:a16="http://schemas.microsoft.com/office/drawing/2014/main" id="{1D08A4F5-8E33-DDF2-C7D4-2E16C46A7E46}"/>
                    </a:ext>
                  </a:extLst>
                </p:cNvPr>
                <p:cNvSpPr/>
                <p:nvPr/>
              </p:nvSpPr>
              <p:spPr>
                <a:xfrm>
                  <a:off x="6766880" y="3860627"/>
                  <a:ext cx="366807" cy="940162"/>
                </a:xfrm>
                <a:prstGeom prst="triangle">
                  <a:avLst/>
                </a:prstGeom>
                <a:noFill/>
                <a:ln>
                  <a:gradFill>
                    <a:gsLst>
                      <a:gs pos="100000">
                        <a:srgbClr val="00B050"/>
                      </a:gs>
                      <a:gs pos="0">
                        <a:srgbClr val="92D050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14" name="TextBox 244">
                  <a:extLst>
                    <a:ext uri="{FF2B5EF4-FFF2-40B4-BE49-F238E27FC236}">
                      <a16:creationId xmlns:a16="http://schemas.microsoft.com/office/drawing/2014/main" id="{A38D9F16-5F05-452C-FD07-B2DE2EC53554}"/>
                    </a:ext>
                  </a:extLst>
                </p:cNvPr>
                <p:cNvSpPr txBox="1"/>
                <p:nvPr/>
              </p:nvSpPr>
              <p:spPr>
                <a:xfrm>
                  <a:off x="6779415" y="4421086"/>
                  <a:ext cx="323646" cy="3770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667" dirty="0">
                      <a:solidFill>
                        <a:srgbClr val="00B050"/>
                      </a:solidFill>
                    </a:rPr>
                    <a:t>N</a:t>
                  </a:r>
                </a:p>
              </p:txBody>
            </p:sp>
            <p:sp>
              <p:nvSpPr>
                <p:cNvPr id="15" name="TextBox 245">
                  <a:extLst>
                    <a:ext uri="{FF2B5EF4-FFF2-40B4-BE49-F238E27FC236}">
                      <a16:creationId xmlns:a16="http://schemas.microsoft.com/office/drawing/2014/main" id="{69B11204-F744-F6AC-4F2F-0D12DE04D215}"/>
                    </a:ext>
                  </a:extLst>
                </p:cNvPr>
                <p:cNvSpPr txBox="1"/>
                <p:nvPr/>
              </p:nvSpPr>
              <p:spPr>
                <a:xfrm>
                  <a:off x="6803301" y="4057765"/>
                  <a:ext cx="240692" cy="2385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67" dirty="0">
                      <a:solidFill>
                        <a:srgbClr val="92D050"/>
                      </a:solidFill>
                    </a:rPr>
                    <a:t>N</a:t>
                  </a:r>
                </a:p>
              </p:txBody>
            </p:sp>
          </p:grp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AE74A6C-E07B-3D83-8BF0-7E78521FA16A}"/>
                  </a:ext>
                </a:extLst>
              </p:cNvPr>
              <p:cNvSpPr txBox="1"/>
              <p:nvPr/>
            </p:nvSpPr>
            <p:spPr>
              <a:xfrm>
                <a:off x="5981386" y="2916448"/>
                <a:ext cx="1059548" cy="682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>
                  <a:lnSpc>
                    <a:spcPct val="150000"/>
                  </a:lnSpc>
                </a:pPr>
                <a:endParaRPr lang="en-US" sz="1867" b="1" kern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defTabSz="1219170">
                  <a:lnSpc>
                    <a:spcPct val="150000"/>
                  </a:lnSpc>
                </a:pPr>
                <a:r>
                  <a:rPr lang="en-US" sz="1867" b="1" kern="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C/N = 9</a:t>
                </a:r>
              </a:p>
            </p:txBody>
          </p:sp>
        </p:grp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0B7EF85D-93B0-97BA-96B2-3A0C52C202F1}"/>
              </a:ext>
            </a:extLst>
          </p:cNvPr>
          <p:cNvGrpSpPr/>
          <p:nvPr/>
        </p:nvGrpSpPr>
        <p:grpSpPr>
          <a:xfrm>
            <a:off x="3070400" y="2460961"/>
            <a:ext cx="4143201" cy="1371230"/>
            <a:chOff x="2302799" y="1845721"/>
            <a:chExt cx="3107401" cy="1028423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01C6DB4-B92B-34B8-A0D5-D7A69CF12A7F}"/>
                </a:ext>
              </a:extLst>
            </p:cNvPr>
            <p:cNvGrpSpPr/>
            <p:nvPr/>
          </p:nvGrpSpPr>
          <p:grpSpPr>
            <a:xfrm>
              <a:off x="2302799" y="1845721"/>
              <a:ext cx="1598099" cy="1020192"/>
              <a:chOff x="2074797" y="2704687"/>
              <a:chExt cx="1598099" cy="1020192"/>
            </a:xfrm>
          </p:grpSpPr>
          <p:grpSp>
            <p:nvGrpSpPr>
              <p:cNvPr id="45" name="Gruppieren 95">
                <a:extLst>
                  <a:ext uri="{FF2B5EF4-FFF2-40B4-BE49-F238E27FC236}">
                    <a16:creationId xmlns:a16="http://schemas.microsoft.com/office/drawing/2014/main" id="{CEAFC126-5C7C-E3ED-51BD-E3131131DFBD}"/>
                  </a:ext>
                </a:extLst>
              </p:cNvPr>
              <p:cNvGrpSpPr/>
              <p:nvPr/>
            </p:nvGrpSpPr>
            <p:grpSpPr>
              <a:xfrm>
                <a:off x="2074797" y="2784717"/>
                <a:ext cx="366807" cy="940162"/>
                <a:chOff x="4667301" y="3793192"/>
                <a:chExt cx="366807" cy="940162"/>
              </a:xfrm>
            </p:grpSpPr>
            <p:pic>
              <p:nvPicPr>
                <p:cNvPr id="47" name="Graphic 234" descr="Water">
                  <a:extLst>
                    <a:ext uri="{FF2B5EF4-FFF2-40B4-BE49-F238E27FC236}">
                      <a16:creationId xmlns:a16="http://schemas.microsoft.com/office/drawing/2014/main" id="{DE22E8AD-2F89-5233-7958-E892072E586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72813" y="3969934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48" name="Graphic 235" descr="Water">
                  <a:extLst>
                    <a:ext uri="{FF2B5EF4-FFF2-40B4-BE49-F238E27FC236}">
                      <a16:creationId xmlns:a16="http://schemas.microsoft.com/office/drawing/2014/main" id="{353760FD-76E9-D3B4-844C-799DA950E00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22002" y="4474734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49" name="Graphic 236" descr="Water">
                  <a:extLst>
                    <a:ext uri="{FF2B5EF4-FFF2-40B4-BE49-F238E27FC236}">
                      <a16:creationId xmlns:a16="http://schemas.microsoft.com/office/drawing/2014/main" id="{5E4E097E-53F2-F595-849F-0EBDFA0B660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88236" y="4549638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50" name="Graphic 237" descr="Water">
                  <a:extLst>
                    <a:ext uri="{FF2B5EF4-FFF2-40B4-BE49-F238E27FC236}">
                      <a16:creationId xmlns:a16="http://schemas.microsoft.com/office/drawing/2014/main" id="{4E516CC1-DE43-C04E-D85F-D6BDB298A67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50705" y="4469700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51" name="Graphic 238" descr="Water">
                  <a:extLst>
                    <a:ext uri="{FF2B5EF4-FFF2-40B4-BE49-F238E27FC236}">
                      <a16:creationId xmlns:a16="http://schemas.microsoft.com/office/drawing/2014/main" id="{19651932-D9F2-E235-ED1E-02A6A521B1F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08950" y="4196693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52" name="Graphic 239" descr="Water">
                  <a:extLst>
                    <a:ext uri="{FF2B5EF4-FFF2-40B4-BE49-F238E27FC236}">
                      <a16:creationId xmlns:a16="http://schemas.microsoft.com/office/drawing/2014/main" id="{59205DAB-930D-576A-E02A-0458B5B2069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41320" y="4266896"/>
                  <a:ext cx="132467" cy="183112"/>
                </a:xfrm>
                <a:prstGeom prst="rect">
                  <a:avLst/>
                </a:prstGeom>
              </p:spPr>
            </p:pic>
            <p:sp>
              <p:nvSpPr>
                <p:cNvPr id="53" name="Isosceles Triangle 240">
                  <a:extLst>
                    <a:ext uri="{FF2B5EF4-FFF2-40B4-BE49-F238E27FC236}">
                      <a16:creationId xmlns:a16="http://schemas.microsoft.com/office/drawing/2014/main" id="{75C6C73A-3BA7-8216-DE09-15D46AAF845A}"/>
                    </a:ext>
                  </a:extLst>
                </p:cNvPr>
                <p:cNvSpPr/>
                <p:nvPr/>
              </p:nvSpPr>
              <p:spPr>
                <a:xfrm>
                  <a:off x="4667301" y="3793192"/>
                  <a:ext cx="366807" cy="940162"/>
                </a:xfrm>
                <a:prstGeom prst="triangle">
                  <a:avLst/>
                </a:prstGeom>
                <a:noFill/>
                <a:ln>
                  <a:gradFill>
                    <a:gsLst>
                      <a:gs pos="0">
                        <a:schemeClr val="tx2">
                          <a:lumMod val="20000"/>
                          <a:lumOff val="80000"/>
                        </a:schemeClr>
                      </a:gs>
                      <a:gs pos="100000">
                        <a:schemeClr val="tx2"/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</p:grp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7962287A-13BA-771D-ABAF-D41D7148AB2D}"/>
                  </a:ext>
                </a:extLst>
              </p:cNvPr>
              <p:cNvSpPr txBox="1"/>
              <p:nvPr/>
            </p:nvSpPr>
            <p:spPr>
              <a:xfrm>
                <a:off x="2477616" y="2704687"/>
                <a:ext cx="1195280" cy="6823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219170">
                  <a:lnSpc>
                    <a:spcPct val="150000"/>
                  </a:lnSpc>
                </a:pPr>
                <a:endParaRPr lang="en-US" sz="1867" b="1" kern="0" dirty="0">
                  <a:solidFill>
                    <a:srgbClr val="5496CB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defTabSz="1219170">
                  <a:lnSpc>
                    <a:spcPct val="150000"/>
                  </a:lnSpc>
                </a:pPr>
                <a:r>
                  <a:rPr lang="en-US" sz="1867" b="1" kern="0" dirty="0">
                    <a:solidFill>
                      <a:srgbClr val="5496CB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Moist = 14.4%</a:t>
                </a:r>
                <a:endParaRPr lang="en-US" sz="1867" b="1" kern="0" dirty="0">
                  <a:solidFill>
                    <a:srgbClr val="005AA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BB13E4E4-FDCC-B890-06BF-33A9E58F5BCA}"/>
                </a:ext>
              </a:extLst>
            </p:cNvPr>
            <p:cNvGrpSpPr/>
            <p:nvPr/>
          </p:nvGrpSpPr>
          <p:grpSpPr>
            <a:xfrm>
              <a:off x="3904045" y="1934544"/>
              <a:ext cx="1506155" cy="939600"/>
              <a:chOff x="4057687" y="2788621"/>
              <a:chExt cx="1506155" cy="939600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952546F-C0F1-0D17-1579-5AE0A2B78CE8}"/>
                  </a:ext>
                </a:extLst>
              </p:cNvPr>
              <p:cNvSpPr txBox="1"/>
              <p:nvPr/>
            </p:nvSpPr>
            <p:spPr>
              <a:xfrm>
                <a:off x="4504294" y="2906498"/>
                <a:ext cx="1059548" cy="681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>
                  <a:lnSpc>
                    <a:spcPct val="150000"/>
                  </a:lnSpc>
                </a:pPr>
                <a:endParaRPr lang="en-US" sz="1867" b="1" kern="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defTabSz="1219170">
                  <a:lnSpc>
                    <a:spcPct val="150000"/>
                  </a:lnSpc>
                </a:pPr>
                <a:r>
                  <a:rPr lang="en-US" sz="1867" b="1" kern="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T = 20 </a:t>
                </a:r>
                <a:r>
                  <a:rPr lang="zh-CN" altLang="en-US" sz="1867" b="1" kern="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℃</a:t>
                </a:r>
                <a:endParaRPr lang="en-US" sz="1867" b="1" kern="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</p:txBody>
          </p: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70210953-65B1-95E5-F2AF-DC9C4EF97B74}"/>
                  </a:ext>
                </a:extLst>
              </p:cNvPr>
              <p:cNvGrpSpPr/>
              <p:nvPr/>
            </p:nvGrpSpPr>
            <p:grpSpPr>
              <a:xfrm>
                <a:off x="4057687" y="2788621"/>
                <a:ext cx="367200" cy="939600"/>
                <a:chOff x="6087355" y="3860908"/>
                <a:chExt cx="367200" cy="939600"/>
              </a:xfrm>
            </p:grpSpPr>
            <p:sp>
              <p:nvSpPr>
                <p:cNvPr id="42" name="Isosceles Triangle 249">
                  <a:extLst>
                    <a:ext uri="{FF2B5EF4-FFF2-40B4-BE49-F238E27FC236}">
                      <a16:creationId xmlns:a16="http://schemas.microsoft.com/office/drawing/2014/main" id="{93D7BF7F-E096-47AA-CA56-18B0B9C6A897}"/>
                    </a:ext>
                  </a:extLst>
                </p:cNvPr>
                <p:cNvSpPr/>
                <p:nvPr/>
              </p:nvSpPr>
              <p:spPr>
                <a:xfrm>
                  <a:off x="6087355" y="3860908"/>
                  <a:ext cx="367200" cy="939600"/>
                </a:xfrm>
                <a:prstGeom prst="triangle">
                  <a:avLst/>
                </a:prstGeom>
                <a:noFill/>
                <a:ln>
                  <a:gradFill>
                    <a:gsLst>
                      <a:gs pos="100000">
                        <a:srgbClr val="FF0000"/>
                      </a:gs>
                      <a:gs pos="0">
                        <a:schemeClr val="tx2"/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/>
                </a:p>
              </p:txBody>
            </p:sp>
            <p:pic>
              <p:nvPicPr>
                <p:cNvPr id="43" name="Graphic 251" descr="Thermometer">
                  <a:extLst>
                    <a:ext uri="{FF2B5EF4-FFF2-40B4-BE49-F238E27FC236}">
                      <a16:creationId xmlns:a16="http://schemas.microsoft.com/office/drawing/2014/main" id="{D80B8F97-5C2A-C967-E4DE-36FC216BB83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66762" y="4483283"/>
                  <a:ext cx="204220" cy="237209"/>
                </a:xfrm>
                <a:prstGeom prst="rect">
                  <a:avLst/>
                </a:prstGeom>
              </p:spPr>
            </p:pic>
            <p:pic>
              <p:nvPicPr>
                <p:cNvPr id="44" name="Graphic 253" descr="Thermometer">
                  <a:extLst>
                    <a:ext uri="{FF2B5EF4-FFF2-40B4-BE49-F238E27FC236}">
                      <a16:creationId xmlns:a16="http://schemas.microsoft.com/office/drawing/2014/main" id="{2DCDC5F1-F684-A870-9E3B-D13F55683D0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166762" y="4057377"/>
                  <a:ext cx="204220" cy="237209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3567DC2F-D89D-6C73-5226-5379560242D0}"/>
              </a:ext>
            </a:extLst>
          </p:cNvPr>
          <p:cNvGrpSpPr/>
          <p:nvPr/>
        </p:nvGrpSpPr>
        <p:grpSpPr>
          <a:xfrm>
            <a:off x="3070399" y="4395997"/>
            <a:ext cx="4132160" cy="1371231"/>
            <a:chOff x="2302799" y="3296998"/>
            <a:chExt cx="3099120" cy="1028423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D6F9C701-61AE-F7C7-577A-8B22CA6720F6}"/>
                </a:ext>
              </a:extLst>
            </p:cNvPr>
            <p:cNvGrpSpPr/>
            <p:nvPr/>
          </p:nvGrpSpPr>
          <p:grpSpPr>
            <a:xfrm>
              <a:off x="2302799" y="3296998"/>
              <a:ext cx="1598099" cy="1020192"/>
              <a:chOff x="2074797" y="2704687"/>
              <a:chExt cx="1598099" cy="1020192"/>
            </a:xfrm>
          </p:grpSpPr>
          <p:grpSp>
            <p:nvGrpSpPr>
              <p:cNvPr id="68" name="Gruppieren 95">
                <a:extLst>
                  <a:ext uri="{FF2B5EF4-FFF2-40B4-BE49-F238E27FC236}">
                    <a16:creationId xmlns:a16="http://schemas.microsoft.com/office/drawing/2014/main" id="{EF7158EB-3827-2149-6F13-D5C288360728}"/>
                  </a:ext>
                </a:extLst>
              </p:cNvPr>
              <p:cNvGrpSpPr/>
              <p:nvPr/>
            </p:nvGrpSpPr>
            <p:grpSpPr>
              <a:xfrm>
                <a:off x="2074797" y="2784717"/>
                <a:ext cx="366807" cy="940162"/>
                <a:chOff x="4667301" y="3793192"/>
                <a:chExt cx="366807" cy="940162"/>
              </a:xfrm>
            </p:grpSpPr>
            <p:pic>
              <p:nvPicPr>
                <p:cNvPr id="70" name="Graphic 234" descr="Water">
                  <a:extLst>
                    <a:ext uri="{FF2B5EF4-FFF2-40B4-BE49-F238E27FC236}">
                      <a16:creationId xmlns:a16="http://schemas.microsoft.com/office/drawing/2014/main" id="{C08F1404-F0B2-2535-560B-0251B7044F6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72813" y="3969934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71" name="Graphic 235" descr="Water">
                  <a:extLst>
                    <a:ext uri="{FF2B5EF4-FFF2-40B4-BE49-F238E27FC236}">
                      <a16:creationId xmlns:a16="http://schemas.microsoft.com/office/drawing/2014/main" id="{BB0AD50C-5DB3-7703-771A-39FDC8B5F3A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22002" y="4474734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72" name="Graphic 236" descr="Water">
                  <a:extLst>
                    <a:ext uri="{FF2B5EF4-FFF2-40B4-BE49-F238E27FC236}">
                      <a16:creationId xmlns:a16="http://schemas.microsoft.com/office/drawing/2014/main" id="{7936140B-5613-A6BD-7BEE-399FE371630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88236" y="4549638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73" name="Graphic 237" descr="Water">
                  <a:extLst>
                    <a:ext uri="{FF2B5EF4-FFF2-40B4-BE49-F238E27FC236}">
                      <a16:creationId xmlns:a16="http://schemas.microsoft.com/office/drawing/2014/main" id="{57A90DEF-381F-5AA0-BEC6-8DD5D7EBB38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50705" y="4469700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74" name="Graphic 238" descr="Water">
                  <a:extLst>
                    <a:ext uri="{FF2B5EF4-FFF2-40B4-BE49-F238E27FC236}">
                      <a16:creationId xmlns:a16="http://schemas.microsoft.com/office/drawing/2014/main" id="{45D64D55-4E90-0703-60A4-854F508BA9A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08950" y="4196693"/>
                  <a:ext cx="132467" cy="183112"/>
                </a:xfrm>
                <a:prstGeom prst="rect">
                  <a:avLst/>
                </a:prstGeom>
              </p:spPr>
            </p:pic>
            <p:pic>
              <p:nvPicPr>
                <p:cNvPr id="75" name="Graphic 239" descr="Water">
                  <a:extLst>
                    <a:ext uri="{FF2B5EF4-FFF2-40B4-BE49-F238E27FC236}">
                      <a16:creationId xmlns:a16="http://schemas.microsoft.com/office/drawing/2014/main" id="{0AC71CF6-3C66-DCCD-6E64-43E0A0A3D20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741320" y="4266896"/>
                  <a:ext cx="132467" cy="183112"/>
                </a:xfrm>
                <a:prstGeom prst="rect">
                  <a:avLst/>
                </a:prstGeom>
              </p:spPr>
            </p:pic>
            <p:sp>
              <p:nvSpPr>
                <p:cNvPr id="76" name="Isosceles Triangle 240">
                  <a:extLst>
                    <a:ext uri="{FF2B5EF4-FFF2-40B4-BE49-F238E27FC236}">
                      <a16:creationId xmlns:a16="http://schemas.microsoft.com/office/drawing/2014/main" id="{3A517C0E-0906-6010-F043-70F65E9B7FE9}"/>
                    </a:ext>
                  </a:extLst>
                </p:cNvPr>
                <p:cNvSpPr/>
                <p:nvPr/>
              </p:nvSpPr>
              <p:spPr>
                <a:xfrm>
                  <a:off x="4667301" y="3793192"/>
                  <a:ext cx="366807" cy="940162"/>
                </a:xfrm>
                <a:prstGeom prst="triangle">
                  <a:avLst/>
                </a:prstGeom>
                <a:noFill/>
                <a:ln>
                  <a:gradFill>
                    <a:gsLst>
                      <a:gs pos="0">
                        <a:schemeClr val="tx2">
                          <a:lumMod val="20000"/>
                          <a:lumOff val="80000"/>
                        </a:schemeClr>
                      </a:gs>
                      <a:gs pos="100000">
                        <a:schemeClr val="tx2"/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</p:grp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F0EFECE-DE50-6575-8BE6-D94847742420}"/>
                  </a:ext>
                </a:extLst>
              </p:cNvPr>
              <p:cNvSpPr txBox="1"/>
              <p:nvPr/>
            </p:nvSpPr>
            <p:spPr>
              <a:xfrm>
                <a:off x="2477616" y="2704687"/>
                <a:ext cx="1195280" cy="6823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1219170">
                  <a:lnSpc>
                    <a:spcPct val="150000"/>
                  </a:lnSpc>
                </a:pPr>
                <a:endParaRPr lang="en-US" sz="1867" b="1" kern="0" dirty="0">
                  <a:solidFill>
                    <a:srgbClr val="5496CB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defTabSz="1219170">
                  <a:lnSpc>
                    <a:spcPct val="150000"/>
                  </a:lnSpc>
                </a:pPr>
                <a:r>
                  <a:rPr lang="en-US" sz="1867" b="1" kern="0" dirty="0">
                    <a:solidFill>
                      <a:srgbClr val="5496CB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Moist = 14.4%</a:t>
                </a:r>
                <a:endParaRPr lang="en-US" sz="1867" b="1" kern="0" dirty="0">
                  <a:solidFill>
                    <a:srgbClr val="005AA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3123C0CE-0A3B-8439-4EF8-CB7FEACD8B52}"/>
                </a:ext>
              </a:extLst>
            </p:cNvPr>
            <p:cNvGrpSpPr/>
            <p:nvPr/>
          </p:nvGrpSpPr>
          <p:grpSpPr>
            <a:xfrm>
              <a:off x="3904045" y="3385259"/>
              <a:ext cx="1497874" cy="940162"/>
              <a:chOff x="5543060" y="2798996"/>
              <a:chExt cx="1497874" cy="940162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1AB6054A-2F25-4852-8641-032752487F76}"/>
                  </a:ext>
                </a:extLst>
              </p:cNvPr>
              <p:cNvGrpSpPr/>
              <p:nvPr/>
            </p:nvGrpSpPr>
            <p:grpSpPr>
              <a:xfrm>
                <a:off x="5543060" y="2798996"/>
                <a:ext cx="366807" cy="940162"/>
                <a:chOff x="6766880" y="3860627"/>
                <a:chExt cx="366807" cy="940162"/>
              </a:xfrm>
            </p:grpSpPr>
            <p:sp>
              <p:nvSpPr>
                <p:cNvPr id="60" name="Isosceles Triangle 242">
                  <a:extLst>
                    <a:ext uri="{FF2B5EF4-FFF2-40B4-BE49-F238E27FC236}">
                      <a16:creationId xmlns:a16="http://schemas.microsoft.com/office/drawing/2014/main" id="{B4A85482-4133-0E1F-B4EB-317B6286ED09}"/>
                    </a:ext>
                  </a:extLst>
                </p:cNvPr>
                <p:cNvSpPr/>
                <p:nvPr/>
              </p:nvSpPr>
              <p:spPr>
                <a:xfrm>
                  <a:off x="6766880" y="3860627"/>
                  <a:ext cx="366807" cy="940162"/>
                </a:xfrm>
                <a:prstGeom prst="triangle">
                  <a:avLst/>
                </a:prstGeom>
                <a:noFill/>
                <a:ln>
                  <a:gradFill>
                    <a:gsLst>
                      <a:gs pos="100000">
                        <a:srgbClr val="00B050"/>
                      </a:gs>
                      <a:gs pos="0">
                        <a:srgbClr val="92D050"/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  <p:sp>
              <p:nvSpPr>
                <p:cNvPr id="61" name="TextBox 244">
                  <a:extLst>
                    <a:ext uri="{FF2B5EF4-FFF2-40B4-BE49-F238E27FC236}">
                      <a16:creationId xmlns:a16="http://schemas.microsoft.com/office/drawing/2014/main" id="{C2F7A5BB-2A0B-A079-3291-AEF18912557E}"/>
                    </a:ext>
                  </a:extLst>
                </p:cNvPr>
                <p:cNvSpPr txBox="1"/>
                <p:nvPr/>
              </p:nvSpPr>
              <p:spPr>
                <a:xfrm>
                  <a:off x="6779415" y="4421086"/>
                  <a:ext cx="323646" cy="3770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667" dirty="0">
                      <a:solidFill>
                        <a:srgbClr val="00B050"/>
                      </a:solidFill>
                    </a:rPr>
                    <a:t>N</a:t>
                  </a:r>
                </a:p>
              </p:txBody>
            </p:sp>
            <p:sp>
              <p:nvSpPr>
                <p:cNvPr id="62" name="TextBox 245">
                  <a:extLst>
                    <a:ext uri="{FF2B5EF4-FFF2-40B4-BE49-F238E27FC236}">
                      <a16:creationId xmlns:a16="http://schemas.microsoft.com/office/drawing/2014/main" id="{D7B592B5-87B7-D997-5A08-0A72E04FBD79}"/>
                    </a:ext>
                  </a:extLst>
                </p:cNvPr>
                <p:cNvSpPr txBox="1"/>
                <p:nvPr/>
              </p:nvSpPr>
              <p:spPr>
                <a:xfrm>
                  <a:off x="6803301" y="4057765"/>
                  <a:ext cx="240692" cy="2385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67" dirty="0">
                      <a:solidFill>
                        <a:srgbClr val="92D050"/>
                      </a:solidFill>
                    </a:rPr>
                    <a:t>N</a:t>
                  </a:r>
                </a:p>
              </p:txBody>
            </p:sp>
          </p:grp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060D682F-FD47-98B6-8F73-56DB0C7BFB05}"/>
                  </a:ext>
                </a:extLst>
              </p:cNvPr>
              <p:cNvSpPr txBox="1"/>
              <p:nvPr/>
            </p:nvSpPr>
            <p:spPr>
              <a:xfrm>
                <a:off x="5981386" y="2916448"/>
                <a:ext cx="1059548" cy="682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>
                  <a:lnSpc>
                    <a:spcPct val="150000"/>
                  </a:lnSpc>
                </a:pPr>
                <a:endParaRPr lang="en-US" sz="1867" b="1" kern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defTabSz="1219170">
                  <a:lnSpc>
                    <a:spcPct val="150000"/>
                  </a:lnSpc>
                </a:pPr>
                <a:r>
                  <a:rPr lang="en-US" sz="1867" b="1" kern="0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C/N = 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77138081"/>
      </p:ext>
    </p:extLst>
  </p:cSld>
  <p:clrMapOvr>
    <a:masterClrMapping/>
  </p:clrMapOvr>
</p:sld>
</file>

<file path=ppt/theme/theme1.xml><?xml version="1.0" encoding="utf-8"?>
<a:theme xmlns:a="http://schemas.openxmlformats.org/drawingml/2006/main" name="Titelfolie">
  <a:themeElements>
    <a:clrScheme name="UFZ-PPT">
      <a:dk1>
        <a:srgbClr val="38382F"/>
      </a:dk1>
      <a:lt1>
        <a:sysClr val="window" lastClr="FFFFFF"/>
      </a:lt1>
      <a:dk2>
        <a:srgbClr val="005AA0"/>
      </a:dk2>
      <a:lt2>
        <a:srgbClr val="FFFFFF"/>
      </a:lt2>
      <a:accent1>
        <a:srgbClr val="88AE33"/>
      </a:accent1>
      <a:accent2>
        <a:srgbClr val="44AADD"/>
      </a:accent2>
      <a:accent3>
        <a:srgbClr val="A40228"/>
      </a:accent3>
      <a:accent4>
        <a:srgbClr val="008877"/>
      </a:accent4>
      <a:accent5>
        <a:srgbClr val="E6AE13"/>
      </a:accent5>
      <a:accent6>
        <a:srgbClr val="69217C"/>
      </a:accent6>
      <a:hlink>
        <a:srgbClr val="70705E"/>
      </a:hlink>
      <a:folHlink>
        <a:srgbClr val="70705E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100000">
              <a:srgbClr val="0070C0"/>
            </a:gs>
          </a:gsLst>
          <a:path path="circle">
            <a:fillToRect t="100000" r="100000"/>
          </a:path>
          <a:tileRect l="-100000" b="-100000"/>
        </a:gradFill>
        <a:ln>
          <a:noFill/>
        </a:ln>
      </a:spPr>
      <a:bodyPr rtlCol="0" anchor="ctr"/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120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Calibri" panose="020F0502020204030204"/>
            <a:ea typeface="+mn-ea"/>
            <a:cs typeface="+mn-cs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/>
      <a:lstStyle>
        <a:defPPr algn="l">
          <a:defRPr sz="2000" b="1" dirty="0">
            <a:solidFill>
              <a:srgbClr val="005AA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520</Words>
  <Application>Microsoft Office PowerPoint</Application>
  <PresentationFormat>Widescreen</PresentationFormat>
  <Paragraphs>94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Aptos</vt:lpstr>
      <vt:lpstr>Arial</vt:lpstr>
      <vt:lpstr>Berlin Sans FB Demi</vt:lpstr>
      <vt:lpstr>Calibri</vt:lpstr>
      <vt:lpstr>Cambria Math</vt:lpstr>
      <vt:lpstr>Wingdings</vt:lpstr>
      <vt:lpstr>Titelfolie</vt:lpstr>
      <vt:lpstr>Package</vt:lpstr>
      <vt:lpstr>PowerPoint Presentation</vt:lpstr>
      <vt:lpstr>PowerPoint Presentation</vt:lpstr>
      <vt:lpstr>Results &amp; Discussion –  the effect of moisture and C/N on CUE and EUE in artificial soil</vt:lpstr>
      <vt:lpstr>Results &amp; Discussion –  link between heat and CO2 in artificial soil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Shiyue Yang</dc:creator>
  <cp:lastModifiedBy>Shiyue Yang</cp:lastModifiedBy>
  <cp:revision>4</cp:revision>
  <dcterms:created xsi:type="dcterms:W3CDTF">2024-04-08T14:14:42Z</dcterms:created>
  <dcterms:modified xsi:type="dcterms:W3CDTF">2024-04-09T15:33:19Z</dcterms:modified>
</cp:coreProperties>
</file>