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2" r:id="rId2"/>
    <p:sldId id="273" r:id="rId3"/>
    <p:sldId id="274" r:id="rId4"/>
    <p:sldId id="275" r:id="rId5"/>
    <p:sldId id="276" r:id="rId6"/>
    <p:sldId id="277" r:id="rId7"/>
    <p:sldId id="284" r:id="rId8"/>
    <p:sldId id="278" r:id="rId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9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71" d="100"/>
          <a:sy n="71" d="100"/>
        </p:scale>
        <p:origin x="488" y="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35FA-5D3F-4017-A2A7-F53E4AE861E9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FB23-2C08-4FC5-BBB4-380F66145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37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8231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647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9380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834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3249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295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4747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current version of the numerical model focuses on modelling how gas transport and bioenergetic limitations and biomass dynamics influence the efficiency of the AOM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F395A-957A-4112-95AD-7D122227FE0D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901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29634-5E8E-5C49-28B9-BE2D55DCC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01965-2431-79FE-FACE-889387582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B5591-CBD3-5120-FA66-007ECA04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8602-0588-6568-9855-BC317E20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7E302-3B2E-B533-647C-77A9F479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579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C16-60BC-CB30-7F6E-D00F1B12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CA1BF-F0AA-1266-4C5B-7F24F2D5E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474F7-1161-A3A4-6599-F458C42B4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CAE0-DA45-83E1-52F0-C55972A1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B2E34-A5F4-B7F3-19A3-1C3394D2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4489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CAB94-0847-3C43-7268-F8BAE79E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FC45F-6AEA-A3D3-DF19-F9C78083D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CCF76-4B5C-E14B-5447-9DC8871A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D06E6-43B5-4D6B-1958-0FB447B3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4F2C5-AEDC-0A37-B51A-BCB54712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358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EE4A-5295-A85E-4F1D-90DDA3F5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75E6-4B0E-22AC-C189-55079E4C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D2AB2-A89B-1FDB-CE40-F6973AF8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175D-B1B3-855A-E6E4-B7567D8D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35809-D9B3-7FD3-C3CC-CAEE08B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249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8887-2A42-790E-63D4-A7775BC6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E8401-2D47-7F6C-E628-3D57A6D95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58F3-C7B0-20E8-633D-5937D87C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F5D5D-36F9-351E-093E-DADA800A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65B3B-F145-F32C-F532-E5F6E4CE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095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3C87-BC8E-CA6B-AE0F-0147ED68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4B447-4C24-83E4-6848-FE87ECFA3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19C3F-3A8F-0CBD-DB98-2C56941D1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B747A-F92B-45EC-B65C-383EEC9A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C8B13-DFD7-103D-C777-BF0BB6D2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A4E60-79B3-3EC4-3B67-B17B136F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81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EA8B-7713-6797-EB13-615FF77E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9DA9E-EA1B-F577-3C96-1A46D537D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3F741-FD71-D9C6-0EEF-BA0D5526E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B03F6-6AA7-67B6-5B87-BE0442EA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F151E-0005-202D-7A3B-979A6D32C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BA927-B07C-816B-E4D8-80E8F9A9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D3054-25E4-9D7F-F969-5A75C2D4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94C34-BF7E-87F5-7925-0A6FB55B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158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4606-0271-F511-7596-729CA0AB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EFED8-257A-60DF-85DB-9C4BBDEA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25765-46EC-3D14-CEB8-9DC3133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C31A4-9815-12A8-C8BA-4FC79D37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315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0F1D2-EAEB-5870-AD28-4BEC3DBE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C064C-D7FD-D5FF-4B9C-C1C6207C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2E280-0ACB-AE46-DBF3-6A232B488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74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3646-F19F-141B-8BA6-493CF5F1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26802-6D4A-74BE-20B8-0EC482AA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E1568-2E1F-9958-DCD3-7DAF5BA7D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7A41F-935E-C86A-B201-0E0C4308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C88DF-5541-0989-2EF6-928A02BB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E1850-DD37-A0F0-E14C-DB6BD449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0322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8FA7-0756-B785-81C3-28977439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C90FE-C696-D57A-CB67-ADB262B30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1E64D-CE76-28B6-2207-4933810B2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93B-3D27-3580-D131-6BEB98D5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F46A0-9728-E9DA-95DC-79E2F49AF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12B11-F7DF-5559-7447-45D84D5D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713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9F9C1-281E-01F3-0CC0-4DB19A73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7F73-532B-BF61-F1D3-E128E5793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E660B-43CA-3949-DF73-4F7FAA09F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922532-5C29-43FE-9E12-B8312A5D00EE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0E02D-F183-0067-5E36-7D028F305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77EE0-7167-7DC3-36BA-83FC94CA8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35513B-3949-4A2A-ABCC-970E1EEC19F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732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21.png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jpeg"/><Relationship Id="rId1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9" y="1436008"/>
            <a:ext cx="61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AOM benthic biofilter:</a:t>
            </a:r>
            <a:endParaRPr lang="en-B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059A4-D6E2-1DEA-3541-3CEEA9889BC7}"/>
              </a:ext>
            </a:extLst>
          </p:cNvPr>
          <p:cNvSpPr txBox="1"/>
          <p:nvPr/>
        </p:nvSpPr>
        <p:spPr>
          <a:xfrm>
            <a:off x="220992" y="1880601"/>
            <a:ext cx="117606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global scale, the </a:t>
            </a:r>
            <a:r>
              <a:rPr lang="en-US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AOM bio-filter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/>
            <a:endParaRPr lang="en-US" sz="140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Consumes a total of ∼45–61 Tg of methane per year (~cumulative production of methane by methanogenesis in marine sediments)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C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consume up to 100% of the dissolved methane transported upwards in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diffusive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efficiency can be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up to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seep and advective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fficiency is estimated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than 10%</a:t>
            </a:r>
            <a:r>
              <a:rPr lang="en-US" sz="1400" b="1" i="0" u="none" strike="noStrike" baseline="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methanotrophic fauna and bacterial mats </a:t>
            </a:r>
            <a:r>
              <a:rPr lang="es-E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absent</a:t>
            </a:r>
            <a:endParaRPr lang="en-US" sz="1400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7E76C4-4CB4-60B4-4257-9FF3B27FC8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131" y="4128838"/>
            <a:ext cx="4309030" cy="20247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CCBAEB4-E951-F6BA-2426-5B5C592DCAF7}"/>
              </a:ext>
            </a:extLst>
          </p:cNvPr>
          <p:cNvSpPr/>
          <p:nvPr/>
        </p:nvSpPr>
        <p:spPr>
          <a:xfrm>
            <a:off x="4702517" y="4122997"/>
            <a:ext cx="7222883" cy="1030442"/>
          </a:xfrm>
          <a:prstGeom prst="rect">
            <a:avLst/>
          </a:prstGeom>
          <a:solidFill>
            <a:schemeClr val="accent6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E21673-4FF2-F537-28B1-D785A1B7F2E8}"/>
              </a:ext>
            </a:extLst>
          </p:cNvPr>
          <p:cNvSpPr txBox="1"/>
          <p:nvPr/>
        </p:nvSpPr>
        <p:spPr>
          <a:xfrm>
            <a:off x="4729104" y="4168089"/>
            <a:ext cx="706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u="none" strike="noStrike" baseline="0" dirty="0">
                <a:latin typeface="AdvTT4dbafa8d"/>
              </a:rPr>
              <a:t>Up to 5 years </a:t>
            </a:r>
            <a:r>
              <a:rPr lang="en-US" sz="1600" b="0" u="none" strike="noStrike" baseline="0" dirty="0">
                <a:latin typeface="AdvTT4dbafa8d"/>
              </a:rPr>
              <a:t>for microorganisms to be capable of forming an efficient methane </a:t>
            </a:r>
            <a:r>
              <a:rPr lang="en-US" sz="1600" b="0" u="none" strike="noStrike" baseline="0" dirty="0">
                <a:latin typeface="AdvTT4dbafa8d+20"/>
              </a:rPr>
              <a:t>‘</a:t>
            </a:r>
            <a:r>
              <a:rPr lang="en-US" sz="1600" b="0" u="none" strike="noStrike" baseline="0" dirty="0">
                <a:latin typeface="AdvTT4dbafa8d"/>
              </a:rPr>
              <a:t>sediment filter</a:t>
            </a:r>
            <a:r>
              <a:rPr lang="en-US" sz="1600" b="0" u="none" strike="noStrike" baseline="0" dirty="0">
                <a:latin typeface="AdvTT4dbafa8d+20"/>
              </a:rPr>
              <a:t>’</a:t>
            </a:r>
            <a:r>
              <a:rPr lang="en-US" sz="1600" b="0" u="none" strike="noStrike" baseline="0" dirty="0">
                <a:latin typeface="AdvTT4dbafa8d"/>
              </a:rPr>
              <a:t>. In this period continued release of methane to the ocean was observed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11146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9" y="1436008"/>
            <a:ext cx="61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AOM benthic biofilter:</a:t>
            </a:r>
            <a:endParaRPr lang="en-B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059A4-D6E2-1DEA-3541-3CEEA9889BC7}"/>
              </a:ext>
            </a:extLst>
          </p:cNvPr>
          <p:cNvSpPr txBox="1"/>
          <p:nvPr/>
        </p:nvSpPr>
        <p:spPr>
          <a:xfrm>
            <a:off x="220992" y="1880601"/>
            <a:ext cx="117606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global scale, the </a:t>
            </a:r>
            <a:r>
              <a:rPr lang="en-US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AOM bio-filter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/>
            <a:endParaRPr lang="en-US" sz="140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Consumes a total of ∼45–61 Tg of methane per year (~cumulative production of methane by methanogenesis in marine sediments)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C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consume up to 100% of the dissolved methane transported upwards in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diffusive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efficiency can be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up to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seep and advective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fficiency is estimated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than 10%</a:t>
            </a:r>
            <a:r>
              <a:rPr lang="en-US" sz="1400" b="1" i="0" u="none" strike="noStrike" baseline="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methanotrophic fauna and bacterial mats </a:t>
            </a:r>
            <a:r>
              <a:rPr lang="es-E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absent</a:t>
            </a:r>
            <a:endParaRPr lang="en-US" sz="1400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4AE13-7D8A-335B-A783-41C7E5A71830}"/>
              </a:ext>
            </a:extLst>
          </p:cNvPr>
          <p:cNvSpPr/>
          <p:nvPr/>
        </p:nvSpPr>
        <p:spPr>
          <a:xfrm>
            <a:off x="6030502" y="4150455"/>
            <a:ext cx="5717549" cy="122661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2673BB-699F-04BA-127F-41D79424C1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669" y="4151760"/>
            <a:ext cx="5615478" cy="1970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A93AD6-B2C5-B79C-2840-0AB83381A449}"/>
              </a:ext>
            </a:extLst>
          </p:cNvPr>
          <p:cNvSpPr txBox="1"/>
          <p:nvPr/>
        </p:nvSpPr>
        <p:spPr>
          <a:xfrm>
            <a:off x="6030502" y="4233633"/>
            <a:ext cx="56154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AOM filter becomes </a:t>
            </a:r>
            <a:r>
              <a:rPr lang="en-US" sz="1600" b="1" dirty="0"/>
              <a:t>particularly inefficient (&lt;5%) when overpressure leads to hydraulic fracturing </a:t>
            </a:r>
            <a:r>
              <a:rPr lang="en-US" sz="1600" dirty="0"/>
              <a:t>and rapid CH4 release, which is expected to be the dominant CH4 transport mode in hydrate-bearing slope sediments.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37826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9" y="1436008"/>
            <a:ext cx="611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AOM benthic biofilter:</a:t>
            </a:r>
            <a:endParaRPr lang="en-B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059A4-D6E2-1DEA-3541-3CEEA9889BC7}"/>
              </a:ext>
            </a:extLst>
          </p:cNvPr>
          <p:cNvSpPr txBox="1"/>
          <p:nvPr/>
        </p:nvSpPr>
        <p:spPr>
          <a:xfrm>
            <a:off x="220992" y="1880601"/>
            <a:ext cx="117606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global scale, the </a:t>
            </a:r>
            <a:r>
              <a:rPr lang="en-US" sz="1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AOM bio-filter</a:t>
            </a:r>
            <a:r>
              <a:rPr lang="en-US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/>
            <a:endParaRPr lang="en-US" sz="140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Consumes a total of ∼45–61 Tg of methane per year (~cumulative production of methane by methanogenesis in marine sediments)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C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consume up to 100% of the dissolved methane transported upwards in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diffusive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efficiency can be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up to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</a:t>
            </a: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en-US" sz="1400" b="1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cold seep and advective dominated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1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Its e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fficiency is estimated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than 10%</a:t>
            </a:r>
            <a:r>
              <a:rPr lang="en-US" sz="1400" b="1" i="0" u="none" strike="noStrike" baseline="0" dirty="0">
                <a:solidFill>
                  <a:srgbClr val="1C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methanotrophic fauna and bacterial mats </a:t>
            </a:r>
            <a:r>
              <a:rPr lang="es-E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</a:t>
            </a:r>
            <a:r>
              <a:rPr lang="en-US" sz="1400" b="1" i="0" u="none" strike="noStrike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absent</a:t>
            </a:r>
            <a:endParaRPr lang="en-US" sz="1400" i="0" u="none" strike="noStrike" baseline="0" dirty="0">
              <a:solidFill>
                <a:srgbClr val="1C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267DD-2DA9-26C8-8D6D-D6A22699BE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624" b="36240"/>
          <a:stretch/>
        </p:blipFill>
        <p:spPr>
          <a:xfrm>
            <a:off x="338818" y="4097011"/>
            <a:ext cx="5171968" cy="1857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1EAB5-74FC-B9D3-3CC6-4444864493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1112"/>
          <a:stretch/>
        </p:blipFill>
        <p:spPr>
          <a:xfrm>
            <a:off x="5735054" y="4105965"/>
            <a:ext cx="6268777" cy="18573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DAC4E9-372E-7AF9-3164-A9C9C872491D}"/>
              </a:ext>
            </a:extLst>
          </p:cNvPr>
          <p:cNvSpPr/>
          <p:nvPr/>
        </p:nvSpPr>
        <p:spPr>
          <a:xfrm>
            <a:off x="5709878" y="4097011"/>
            <a:ext cx="6293953" cy="1866344"/>
          </a:xfrm>
          <a:prstGeom prst="rect">
            <a:avLst/>
          </a:prstGeom>
          <a:solidFill>
            <a:srgbClr val="E6CB61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1989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8" y="1436008"/>
            <a:ext cx="95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AOM variable efficiency and potential windows of opportunity for methane emissions: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8790854-D774-9E9F-2418-8D450882D053}"/>
              </a:ext>
            </a:extLst>
          </p:cNvPr>
          <p:cNvSpPr/>
          <p:nvPr/>
        </p:nvSpPr>
        <p:spPr>
          <a:xfrm>
            <a:off x="182518" y="6129527"/>
            <a:ext cx="8713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Sulfate and methane fate within the sediment column for different flux-dominated settings  (De La Fuente et. al. 2022)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BF78BF-93C7-8B81-9F6B-75A3B4B974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606" y="1964170"/>
            <a:ext cx="6610349" cy="40901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70CAB1-27A2-D665-FEFC-4A5422239A78}"/>
              </a:ext>
            </a:extLst>
          </p:cNvPr>
          <p:cNvSpPr txBox="1"/>
          <p:nvPr/>
        </p:nvSpPr>
        <p:spPr>
          <a:xfrm>
            <a:off x="7240978" y="1964170"/>
            <a:ext cx="47184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pward migration of the SMTZ: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Steepening of the solute gradients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new SMTZ location, the resident AOM community might first have to build up sufficient biomass to operate at full capacity</a:t>
            </a:r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AOM consortia cannot access methane in its gaseous phase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Fracture generation and propagation due to pore fluid over-pressure may favor both dissolved and gas methane to by-pass the benthic sink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C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8" y="1436008"/>
            <a:ext cx="95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AOM variable efficiency and potential windows of opportunity for methane emissions: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668ED-13AE-FDED-1C56-C1E8E32AF9E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30095"/>
          <a:stretch/>
        </p:blipFill>
        <p:spPr>
          <a:xfrm>
            <a:off x="286744" y="2894942"/>
            <a:ext cx="1998433" cy="534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CA288-A167-30FF-F055-4D3F85BEFCC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744" y="1959122"/>
            <a:ext cx="3410027" cy="477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930F0-C669-082C-B011-FA4D6E218C3F}"/>
              </a:ext>
            </a:extLst>
          </p:cNvPr>
          <p:cNvSpPr txBox="1"/>
          <p:nvPr/>
        </p:nvSpPr>
        <p:spPr>
          <a:xfrm>
            <a:off x="233300" y="2409066"/>
            <a:ext cx="10231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AOM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US" sz="13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microbial growth dynamics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50F187-F128-D31D-AAEF-824E6BFC9C9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6925" t="50754" b="24926"/>
          <a:stretch/>
        </p:blipFill>
        <p:spPr>
          <a:xfrm>
            <a:off x="236749" y="3747584"/>
            <a:ext cx="3665102" cy="688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217F88-48E0-DFBE-3973-E6A1E85F29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6925" t="75680"/>
          <a:stretch/>
        </p:blipFill>
        <p:spPr>
          <a:xfrm>
            <a:off x="248985" y="4644736"/>
            <a:ext cx="3665102" cy="6884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A06FA9-22DE-E9FC-02FE-893531DB5AA6}"/>
              </a:ext>
            </a:extLst>
          </p:cNvPr>
          <p:cNvGrpSpPr/>
          <p:nvPr/>
        </p:nvGrpSpPr>
        <p:grpSpPr>
          <a:xfrm>
            <a:off x="4115784" y="3345140"/>
            <a:ext cx="7809616" cy="2690037"/>
            <a:chOff x="4195369" y="2672578"/>
            <a:chExt cx="7809616" cy="26900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01B286-242C-3C4A-B656-78A333B9E55A}"/>
                </a:ext>
              </a:extLst>
            </p:cNvPr>
            <p:cNvGrpSpPr/>
            <p:nvPr/>
          </p:nvGrpSpPr>
          <p:grpSpPr>
            <a:xfrm>
              <a:off x="4326569" y="2952404"/>
              <a:ext cx="7678416" cy="2410211"/>
              <a:chOff x="4326569" y="2952404"/>
              <a:chExt cx="7678416" cy="241021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3FB00F5-7AB4-AB46-8BEF-D042FF30BF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49556" t="47174"/>
              <a:stretch/>
            </p:blipFill>
            <p:spPr>
              <a:xfrm>
                <a:off x="9582078" y="2959086"/>
                <a:ext cx="2422907" cy="240352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9633367-1D09-69A8-5ECC-DD862E36E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b="51906"/>
              <a:stretch/>
            </p:blipFill>
            <p:spPr>
              <a:xfrm>
                <a:off x="4326569" y="2952404"/>
                <a:ext cx="5275586" cy="240352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11527B-06CD-B0B1-3E26-3019BC0C2D1C}"/>
                </a:ext>
              </a:extLst>
            </p:cNvPr>
            <p:cNvSpPr txBox="1"/>
            <p:nvPr/>
          </p:nvSpPr>
          <p:spPr>
            <a:xfrm>
              <a:off x="4195369" y="2672578"/>
              <a:ext cx="52755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Window of opportunity for methane escape due to slow AOM biomass growth (</a:t>
              </a:r>
              <a:r>
                <a:rPr lang="en-US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Puglini </a:t>
              </a:r>
              <a:r>
                <a:rPr lang="en-US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et. al. </a:t>
              </a:r>
              <a:r>
                <a:rPr lang="en-US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r>
                <a:rPr lang="en-US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BE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9A784F4-7DF1-C4C8-CDCC-E7875EEB3691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749" y="5570971"/>
            <a:ext cx="3417053" cy="6679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D46D79-B592-282D-8944-35DBAF5B96D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46984" y="2288397"/>
            <a:ext cx="7548453" cy="68140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BECA40A-7069-C819-27A1-AE6764DAF07F}"/>
              </a:ext>
            </a:extLst>
          </p:cNvPr>
          <p:cNvSpPr/>
          <p:nvPr/>
        </p:nvSpPr>
        <p:spPr>
          <a:xfrm>
            <a:off x="7534265" y="3814788"/>
            <a:ext cx="466847" cy="1884523"/>
          </a:xfrm>
          <a:prstGeom prst="rect">
            <a:avLst/>
          </a:prstGeom>
          <a:solidFill>
            <a:srgbClr val="5694B8">
              <a:alpha val="6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3D698F-AE9B-5637-F507-7FA4FF103796}"/>
              </a:ext>
            </a:extLst>
          </p:cNvPr>
          <p:cNvSpPr/>
          <p:nvPr/>
        </p:nvSpPr>
        <p:spPr>
          <a:xfrm>
            <a:off x="9951776" y="3895290"/>
            <a:ext cx="452033" cy="1884523"/>
          </a:xfrm>
          <a:prstGeom prst="rect">
            <a:avLst/>
          </a:prstGeom>
          <a:solidFill>
            <a:srgbClr val="5694B8">
              <a:alpha val="6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A36B68-F153-EA74-2AD9-947D466FA495}"/>
              </a:ext>
            </a:extLst>
          </p:cNvPr>
          <p:cNvSpPr/>
          <p:nvPr/>
        </p:nvSpPr>
        <p:spPr>
          <a:xfrm>
            <a:off x="7510123" y="6081745"/>
            <a:ext cx="1881247" cy="292384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25FB4E-7B7F-90C6-6E1C-2C6B0540C970}"/>
              </a:ext>
            </a:extLst>
          </p:cNvPr>
          <p:cNvSpPr txBox="1"/>
          <p:nvPr/>
        </p:nvSpPr>
        <p:spPr>
          <a:xfrm>
            <a:off x="7593106" y="6071974"/>
            <a:ext cx="1762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URWPalladioL-Bold"/>
              </a:rPr>
              <a:t>Window of  opportunity</a:t>
            </a:r>
            <a:endParaRPr lang="en-B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8" y="1436008"/>
            <a:ext cx="95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Biogeochemical implications of CH4 turnover: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text, diagram, screenshot, map&#10;&#10;Description automatically generated">
            <a:extLst>
              <a:ext uri="{FF2B5EF4-FFF2-40B4-BE49-F238E27FC236}">
                <a16:creationId xmlns:a16="http://schemas.microsoft.com/office/drawing/2014/main" id="{6020E740-A881-C3A1-4B4E-D17F9BCEEB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" y="1828829"/>
            <a:ext cx="4108186" cy="4425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EE4232-2D44-7086-4D7F-54EC3B234C4D}"/>
              </a:ext>
            </a:extLst>
          </p:cNvPr>
          <p:cNvSpPr txBox="1"/>
          <p:nvPr/>
        </p:nvSpPr>
        <p:spPr>
          <a:xfrm>
            <a:off x="4410601" y="2293037"/>
            <a:ext cx="66848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Among other properties,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AOM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can exert important changes in:</a:t>
            </a:r>
          </a:p>
          <a:p>
            <a:pPr algn="l"/>
            <a:endParaRPr lang="en-US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enthic DIC (Dissolve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 Inorganic Carbon)  </a:t>
            </a:r>
          </a:p>
          <a:p>
            <a:pPr algn="l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lkalinity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60BAC-64A5-0107-9EBA-5CF6CE39891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6023" y="3110504"/>
            <a:ext cx="2916759" cy="385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7C9700-DEF4-ECF8-6F24-5CF40C3CCF0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362" y="1821331"/>
            <a:ext cx="2728260" cy="382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AC3231-3BB4-FEF2-22D9-2D29C7F75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7027" y="3991960"/>
            <a:ext cx="4588557" cy="321795"/>
          </a:xfrm>
          <a:prstGeom prst="rect">
            <a:avLst/>
          </a:prstGeom>
        </p:spPr>
      </p:pic>
      <p:sp>
        <p:nvSpPr>
          <p:cNvPr id="32" name="Rectangle 9">
            <a:extLst>
              <a:ext uri="{FF2B5EF4-FFF2-40B4-BE49-F238E27FC236}">
                <a16:creationId xmlns:a16="http://schemas.microsoft.com/office/drawing/2014/main" id="{ECBDFCF0-D65B-F170-94F9-6AA7807F5709}"/>
              </a:ext>
            </a:extLst>
          </p:cNvPr>
          <p:cNvSpPr/>
          <p:nvPr/>
        </p:nvSpPr>
        <p:spPr>
          <a:xfrm>
            <a:off x="377447" y="7110559"/>
            <a:ext cx="6102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Main hydrate-related carbon cycle processes and carbon pools in marine sediments (De La Fuente et. al. in prep)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5CBB2A-FC9A-3EB1-8F45-6E1DBBD629BF}"/>
              </a:ext>
            </a:extLst>
          </p:cNvPr>
          <p:cNvSpPr txBox="1"/>
          <p:nvPr/>
        </p:nvSpPr>
        <p:spPr>
          <a:xfrm>
            <a:off x="4477362" y="5515779"/>
            <a:ext cx="9151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occurring at the water column (or potentially</a:t>
            </a:r>
            <a:r>
              <a:rPr lang="en-US" sz="1400" b="0" i="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 also within the sediment)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BE" sz="14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964988-6036-3267-B389-D13FFF2B373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362" y="5839746"/>
            <a:ext cx="2500169" cy="32112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C4F3B23-A2C1-B859-6021-34293CA3B8E3}"/>
              </a:ext>
            </a:extLst>
          </p:cNvPr>
          <p:cNvSpPr txBox="1"/>
          <p:nvPr/>
        </p:nvSpPr>
        <p:spPr>
          <a:xfrm>
            <a:off x="4477362" y="4518668"/>
            <a:ext cx="7362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Whether produced DIC reaches the ocean as CO2 (resulting in an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acidifying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effect) or ALK (yielding a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buffering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effect)  depends on the fate of hydrogen sulfide (H2S), derived from the protonation of AOM-derived sulfide (HS-), the rates of authigenic calcium carbonate (CaCO3) precipitation and the ambient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DE6D95B-B3CC-CC03-2B34-D7F2678C3D46}"/>
              </a:ext>
            </a:extLst>
          </p:cNvPr>
          <p:cNvSpPr/>
          <p:nvPr/>
        </p:nvSpPr>
        <p:spPr>
          <a:xfrm>
            <a:off x="6136341" y="1885526"/>
            <a:ext cx="542365" cy="260139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805FEE8-5A24-2722-1387-AB70E89322C7}"/>
              </a:ext>
            </a:extLst>
          </p:cNvPr>
          <p:cNvSpPr/>
          <p:nvPr/>
        </p:nvSpPr>
        <p:spPr>
          <a:xfrm>
            <a:off x="6136341" y="3206550"/>
            <a:ext cx="542365" cy="260139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94388DD-B513-63EA-9679-8280A1386E67}"/>
              </a:ext>
            </a:extLst>
          </p:cNvPr>
          <p:cNvSpPr/>
          <p:nvPr/>
        </p:nvSpPr>
        <p:spPr>
          <a:xfrm>
            <a:off x="5347447" y="4015052"/>
            <a:ext cx="542365" cy="260139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5E4AA37-D715-71B6-B12D-26FE8255A491}"/>
              </a:ext>
            </a:extLst>
          </p:cNvPr>
          <p:cNvSpPr/>
          <p:nvPr/>
        </p:nvSpPr>
        <p:spPr>
          <a:xfrm>
            <a:off x="5928438" y="5862561"/>
            <a:ext cx="376517" cy="262210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B60A06F-EF69-7E3A-8AFF-D881F8B07480}"/>
              </a:ext>
            </a:extLst>
          </p:cNvPr>
          <p:cNvSpPr/>
          <p:nvPr/>
        </p:nvSpPr>
        <p:spPr>
          <a:xfrm>
            <a:off x="1748199" y="3097625"/>
            <a:ext cx="891907" cy="264140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8E6302-F386-8635-4393-0E2D14B0C2F4}"/>
              </a:ext>
            </a:extLst>
          </p:cNvPr>
          <p:cNvSpPr/>
          <p:nvPr/>
        </p:nvSpPr>
        <p:spPr>
          <a:xfrm>
            <a:off x="3067547" y="3078039"/>
            <a:ext cx="891907" cy="264140"/>
          </a:xfrm>
          <a:prstGeom prst="round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 dirty="0"/>
          </a:p>
        </p:txBody>
      </p:sp>
    </p:spTree>
    <p:extLst>
      <p:ext uri="{BB962C8B-B14F-4D97-AF65-F5344CB8AC3E}">
        <p14:creationId xmlns:p14="http://schemas.microsoft.com/office/powerpoint/2010/main" val="17169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6" grpId="0"/>
      <p:bldP spid="40" grpId="0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8" y="1391185"/>
            <a:ext cx="95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Fate of CH4 matters: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ECBDFCF0-D65B-F170-94F9-6AA7807F5709}"/>
              </a:ext>
            </a:extLst>
          </p:cNvPr>
          <p:cNvSpPr/>
          <p:nvPr/>
        </p:nvSpPr>
        <p:spPr>
          <a:xfrm>
            <a:off x="377447" y="7110559"/>
            <a:ext cx="6102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Main hydrate-related carbon cycle processes and carbon pools in marine sediments (De La Fuente et. al. in prep)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32B01-578B-6824-DC81-C22F6E91ED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833"/>
          <a:stretch/>
        </p:blipFill>
        <p:spPr>
          <a:xfrm>
            <a:off x="1885160" y="1759914"/>
            <a:ext cx="2957373" cy="40537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B61F9-CBDE-4848-C8D0-89D988AB26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869" y="1765002"/>
            <a:ext cx="1689056" cy="405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137F6-A692-F601-E502-79906DFCA9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1493" y="1735278"/>
            <a:ext cx="6944066" cy="4103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B0502F-61E0-AF31-7FED-D8B3E72253F2}"/>
              </a:ext>
            </a:extLst>
          </p:cNvPr>
          <p:cNvSpPr txBox="1"/>
          <p:nvPr/>
        </p:nvSpPr>
        <p:spPr>
          <a:xfrm>
            <a:off x="237663" y="5841621"/>
            <a:ext cx="11657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u="none" strike="noStrike" baseline="0" dirty="0">
                <a:latin typeface="ArialMT"/>
              </a:rPr>
              <a:t>AOM converts CH4 into DIC. However, whether the produced DIC reaches the ocean as CO2 (resulting in an </a:t>
            </a:r>
            <a:r>
              <a:rPr lang="en-US" sz="1200" b="1" i="0" u="none" strike="noStrike" baseline="0" dirty="0">
                <a:latin typeface="ArialMT"/>
              </a:rPr>
              <a:t>acidifying effect</a:t>
            </a:r>
            <a:r>
              <a:rPr lang="en-US" sz="1200" b="0" i="0" u="none" strike="noStrike" baseline="0" dirty="0">
                <a:latin typeface="ArialMT"/>
              </a:rPr>
              <a:t>) or ALK (yielding a </a:t>
            </a:r>
            <a:r>
              <a:rPr lang="en-US" sz="1200" b="1" i="0" u="none" strike="noStrike" baseline="0" dirty="0">
                <a:latin typeface="ArialMT"/>
              </a:rPr>
              <a:t>buffering effect</a:t>
            </a:r>
            <a:r>
              <a:rPr lang="en-US" sz="1200" b="0" i="0" u="none" strike="noStrike" baseline="0" dirty="0">
                <a:latin typeface="ArialMT"/>
              </a:rPr>
              <a:t>) depends on the fate of hydrogen sulfide (H2S), derived from the protonation of AOM-derived sulfide (HS-),the rates of authigenic calcium carbonate (CaCO3) precipitation and the ambient </a:t>
            </a:r>
            <a:r>
              <a:rPr lang="en-US" sz="1200" b="0" i="0" u="none" strike="noStrike" baseline="0" dirty="0" err="1">
                <a:latin typeface="ArialMT"/>
              </a:rPr>
              <a:t>pH.</a:t>
            </a:r>
            <a:r>
              <a:rPr lang="en-US" sz="1200" b="0" i="0" u="none" strike="noStrike" baseline="0" dirty="0">
                <a:latin typeface="ArialMT"/>
              </a:rPr>
              <a:t> In addition, any CH4 bypassing the AOM sink or escaping the sediment will undergo aerobic oxidation (AeOM), ultimately contributing to ocean acidification.</a:t>
            </a:r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34062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eep Ocean Bubbles">
            <a:extLst>
              <a:ext uri="{FF2B5EF4-FFF2-40B4-BE49-F238E27FC236}">
                <a16:creationId xmlns:a16="http://schemas.microsoft.com/office/drawing/2014/main" id="{D7D83652-9C19-C947-8F49-EA6985B3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l="22519" r="2" b="21990"/>
          <a:stretch/>
        </p:blipFill>
        <p:spPr>
          <a:xfrm>
            <a:off x="0" y="151"/>
            <a:ext cx="12192000" cy="6924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95566D-36AA-CEDB-41D8-A7FE2B67E0EB}"/>
              </a:ext>
            </a:extLst>
          </p:cNvPr>
          <p:cNvSpPr/>
          <p:nvPr/>
        </p:nvSpPr>
        <p:spPr>
          <a:xfrm>
            <a:off x="81356" y="1332050"/>
            <a:ext cx="12034443" cy="5268765"/>
          </a:xfrm>
          <a:prstGeom prst="rect">
            <a:avLst/>
          </a:prstGeom>
          <a:solidFill>
            <a:srgbClr val="B9DBF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BE2122-64EC-D848-FC51-E08823F4C084}"/>
              </a:ext>
            </a:extLst>
          </p:cNvPr>
          <p:cNvSpPr/>
          <p:nvPr/>
        </p:nvSpPr>
        <p:spPr>
          <a:xfrm>
            <a:off x="9375584" y="6673900"/>
            <a:ext cx="2778743" cy="197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8D858-F2CC-2C2E-801F-190EB8DA6B30}"/>
              </a:ext>
            </a:extLst>
          </p:cNvPr>
          <p:cNvSpPr/>
          <p:nvPr/>
        </p:nvSpPr>
        <p:spPr>
          <a:xfrm>
            <a:off x="0" y="8478"/>
            <a:ext cx="12192000" cy="1248311"/>
          </a:xfrm>
          <a:prstGeom prst="rect">
            <a:avLst/>
          </a:prstGeom>
          <a:solidFill>
            <a:srgbClr val="0799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10837-4E8B-5831-EBB4-B124EFF9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16"/>
            <a:ext cx="12192000" cy="811657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Exploring the efficiency of anaerobic oxidation of methane as a sink to hydrate-sourced methane</a:t>
            </a:r>
            <a:b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 De La Fuente Ruiz</a:t>
            </a:r>
            <a: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  <a:t>, Sandra Arndt, Héctor Marín-Moreno, Tim A. Minshull, and Jean Vaunat</a:t>
            </a:r>
            <a:br>
              <a:rPr lang="en-US" sz="16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  <a:t>BGeosys, Biogeochemistry and Modelling of the Earth System - Department of Geosciences, Environment and Society, Faculty of Sciences (ULB)</a:t>
            </a:r>
            <a:br>
              <a:rPr lang="en-US" sz="1000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latin typeface="Open Sans" panose="020B0606030504020204" pitchFamily="34" charset="0"/>
              </a:rPr>
              <a:t>maria.de.la.fuente.ruiz@ulb.be</a:t>
            </a:r>
            <a:br>
              <a:rPr lang="en-US" sz="1600" b="1" i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br>
              <a:rPr lang="en-US" sz="2400" b="1" i="0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E5AEB05-0F94-C03D-E1D9-938585A0B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7"/>
          <a:stretch/>
        </p:blipFill>
        <p:spPr>
          <a:xfrm>
            <a:off x="11334936" y="6699023"/>
            <a:ext cx="460501" cy="154905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B30982A-B11C-8D5F-D709-BACAB4390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33" y="6707016"/>
            <a:ext cx="621879" cy="147386"/>
          </a:xfrm>
          <a:prstGeom prst="rect">
            <a:avLst/>
          </a:prstGeom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FA4EF89-913B-58A6-1C82-20868453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2" y="6708979"/>
            <a:ext cx="244515" cy="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c-logo | GeomáticaES">
            <a:extLst>
              <a:ext uri="{FF2B5EF4-FFF2-40B4-BE49-F238E27FC236}">
                <a16:creationId xmlns:a16="http://schemas.microsoft.com/office/drawing/2014/main" id="{7149D0D4-A218-A4B0-6F84-2928DD41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400" y="6691847"/>
            <a:ext cx="156863" cy="1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A22E4B-5B0E-8069-691E-3B39E70DFC77}"/>
              </a:ext>
            </a:extLst>
          </p:cNvPr>
          <p:cNvSpPr txBox="1"/>
          <p:nvPr/>
        </p:nvSpPr>
        <p:spPr>
          <a:xfrm>
            <a:off x="8057329" y="6654065"/>
            <a:ext cx="1391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Affiliations and Funding:</a:t>
            </a:r>
            <a:endParaRPr lang="en-BE" sz="9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DB7B6EA7-39DB-A485-7CC0-56C76935F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316" r="97895">
                        <a14:foregroundMark x1="36316" y1="23333" x2="36316" y2="23333"/>
                        <a14:foregroundMark x1="46579" y1="35333" x2="46579" y2="35333"/>
                        <a14:foregroundMark x1="47368" y1="20667" x2="47368" y2="20667"/>
                        <a14:foregroundMark x1="75526" y1="15333" x2="75526" y2="15333"/>
                        <a14:foregroundMark x1="79474" y1="21333" x2="79474" y2="21333"/>
                        <a14:foregroundMark x1="86491" y1="23000" x2="86491" y2="23000"/>
                        <a14:foregroundMark x1="97982" y1="30333" x2="97982" y2="30333"/>
                        <a14:foregroundMark x1="1316" y1="70333" x2="1316" y2="70333"/>
                        <a14:foregroundMark x1="7105" y1="89667" x2="7105" y2="89667"/>
                        <a14:foregroundMark x1="15439" y1="28333" x2="15439" y2="28333"/>
                        <a14:foregroundMark x1="24825" y1="64000" x2="24825" y2="64000"/>
                        <a14:backgroundMark x1="24737" y1="65667" x2="24737" y2="65667"/>
                        <a14:backgroundMark x1="24561" y1="67333" x2="24561" y2="67333"/>
                        <a14:backgroundMark x1="24825" y1="65000" x2="24825" y2="65000"/>
                        <a14:backgroundMark x1="24825" y1="64333" x2="24825" y2="64333"/>
                        <a14:backgroundMark x1="24649" y1="67667" x2="24649" y2="67667"/>
                        <a14:backgroundMark x1="24737" y1="67000" x2="24737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93" y="6697878"/>
            <a:ext cx="629520" cy="165663"/>
          </a:xfrm>
          <a:prstGeom prst="rect">
            <a:avLst/>
          </a:prstGeom>
          <a:solidFill>
            <a:srgbClr val="E2E8EE">
              <a:alpha val="0"/>
            </a:srgbClr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6622BD-217C-CF98-58E7-802BDD2FABD2}"/>
              </a:ext>
            </a:extLst>
          </p:cNvPr>
          <p:cNvSpPr txBox="1"/>
          <p:nvPr/>
        </p:nvSpPr>
        <p:spPr>
          <a:xfrm>
            <a:off x="182518" y="1436008"/>
            <a:ext cx="953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</a:rPr>
              <a:t>The big picture: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270AEE-E9E4-5521-893D-143E484FC7C8}"/>
              </a:ext>
            </a:extLst>
          </p:cNvPr>
          <p:cNvSpPr txBox="1"/>
          <p:nvPr/>
        </p:nvSpPr>
        <p:spPr>
          <a:xfrm>
            <a:off x="0" y="6684380"/>
            <a:ext cx="4842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:EGU 2024 - Vienna, Austria &amp; Online | 14–19 April 2024</a:t>
            </a:r>
            <a:endParaRPr lang="en-BE" sz="900" dirty="0">
              <a:solidFill>
                <a:schemeClr val="bg1"/>
              </a:solidFill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ECBDFCF0-D65B-F170-94F9-6AA7807F5709}"/>
              </a:ext>
            </a:extLst>
          </p:cNvPr>
          <p:cNvSpPr/>
          <p:nvPr/>
        </p:nvSpPr>
        <p:spPr>
          <a:xfrm>
            <a:off x="377447" y="7110559"/>
            <a:ext cx="6102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Main hydrate-related carbon cycle processes and carbon pools in marine sediments (De La Fuente et. al. in prep)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1BB63-0602-B185-23BA-914A19D58791}"/>
              </a:ext>
            </a:extLst>
          </p:cNvPr>
          <p:cNvSpPr txBox="1"/>
          <p:nvPr/>
        </p:nvSpPr>
        <p:spPr>
          <a:xfrm>
            <a:off x="237663" y="1967704"/>
            <a:ext cx="7719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constraining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methane sinks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the released methane due to gas hydrate destabilization reservoirs is key to reduce uncertainties at estimating the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methane budget and predict future climate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important barrier for the transfer of methane to the ocean. However, its </a:t>
            </a:r>
            <a:r>
              <a:rPr lang="en-US" sz="1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 particular, in response to hydrate destabilization) is still poorly constrained and its </a:t>
            </a:r>
            <a:r>
              <a:rPr lang="en-US" sz="1400" b="1" dirty="0">
                <a:solidFill>
                  <a:srgbClr val="8FCD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benthic biogeochemical impacts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largely overlooked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uncertainty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modelling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fate of methane associaciated to hydrate destabilization is important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(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Assess how much methane and for how long is injected 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into the ocean, and ultimately the atmosphere = crucial for</a:t>
            </a:r>
          </a:p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future climate projections and policies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(ii) Capture the role of AOM as a biogeochemical interface in the    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global carbon cycle = potential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feedbacks  </a:t>
            </a:r>
          </a:p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(impacts on local to regional DIC budgets, ocean acidification, 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deoxygenation, and nutrients imbalance)</a:t>
            </a:r>
          </a:p>
          <a:p>
            <a:pPr algn="just"/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0311D5-F748-10F6-3F18-2AE75E1A5A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01" y="1603125"/>
            <a:ext cx="3143576" cy="486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1842</Words>
  <Application>Microsoft Office PowerPoint</Application>
  <PresentationFormat>Widescreen</PresentationFormat>
  <Paragraphs>126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AdvTT4dbafa8d</vt:lpstr>
      <vt:lpstr>AdvTT4dbafa8d+20</vt:lpstr>
      <vt:lpstr>Aptos</vt:lpstr>
      <vt:lpstr>Aptos Display</vt:lpstr>
      <vt:lpstr>Arial</vt:lpstr>
      <vt:lpstr>ArialMT</vt:lpstr>
      <vt:lpstr>Open Sans</vt:lpstr>
      <vt:lpstr>URWPalladioL-Bold</vt:lpstr>
      <vt:lpstr>Office Theme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  <vt:lpstr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efficiency of anaerobic oxidation of methane as a sink to hydrate-sourced methane Maria De La Fuente Ruiz, Sandra Arndt, Héctor Marín-Moreno, Tim A. Minshull, and Jean Vaunat BGeosys, Biogeochemistry and Modelling of the Earth System - Department of Geosciences, Environment and Society, Faculty of Sciences (ULB) maria.de.la.fuente.ruiz@ulb.be   </dc:title>
  <dc:creator>DE LA FUENTE RUIZ Maria</dc:creator>
  <cp:lastModifiedBy>DE LA FUENTE RUIZ Maria</cp:lastModifiedBy>
  <cp:revision>17</cp:revision>
  <dcterms:created xsi:type="dcterms:W3CDTF">2024-04-12T04:29:54Z</dcterms:created>
  <dcterms:modified xsi:type="dcterms:W3CDTF">2024-04-14T10:35:37Z</dcterms:modified>
</cp:coreProperties>
</file>