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5" r:id="rId4"/>
    <p:sldId id="266" r:id="rId5"/>
    <p:sldId id="26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00000"/>
      </a:lnSpc>
      <a:spcBef>
        <a:spcPts val="2500"/>
      </a:spcBef>
      <a:spcAft>
        <a:spcPts val="0"/>
      </a:spcAft>
      <a:buClrTx/>
      <a:buSzTx/>
      <a:buFontTx/>
      <a:buNone/>
      <a:tabLst/>
      <a:defRPr kumimoji="0" sz="4500" b="0" i="0" u="none" strike="noStrike" cap="none" spc="0" normalizeH="0" baseline="0">
        <a:ln>
          <a:noFill/>
        </a:ln>
        <a:solidFill>
          <a:srgbClr val="5C5C5C"/>
        </a:solidFill>
        <a:effectLst/>
        <a:uFillTx/>
        <a:latin typeface="Iowan Old Style Roman"/>
        <a:ea typeface="Iowan Old Style Roman"/>
        <a:cs typeface="Iowan Old Style Roman"/>
        <a:sym typeface="Iowan Old Style Roman"/>
      </a:defRPr>
    </a:lvl1pPr>
    <a:lvl2pPr marL="0" marR="0" indent="342900" algn="l" defTabSz="825500" rtl="0" fontAlgn="auto" latinLnBrk="0" hangingPunct="0">
      <a:lnSpc>
        <a:spcPct val="100000"/>
      </a:lnSpc>
      <a:spcBef>
        <a:spcPts val="2500"/>
      </a:spcBef>
      <a:spcAft>
        <a:spcPts val="0"/>
      </a:spcAft>
      <a:buClrTx/>
      <a:buSzTx/>
      <a:buFontTx/>
      <a:buNone/>
      <a:tabLst/>
      <a:defRPr kumimoji="0" sz="4500" b="0" i="0" u="none" strike="noStrike" cap="none" spc="0" normalizeH="0" baseline="0">
        <a:ln>
          <a:noFill/>
        </a:ln>
        <a:solidFill>
          <a:srgbClr val="5C5C5C"/>
        </a:solidFill>
        <a:effectLst/>
        <a:uFillTx/>
        <a:latin typeface="Iowan Old Style Roman"/>
        <a:ea typeface="Iowan Old Style Roman"/>
        <a:cs typeface="Iowan Old Style Roman"/>
        <a:sym typeface="Iowan Old Style Roman"/>
      </a:defRPr>
    </a:lvl2pPr>
    <a:lvl3pPr marL="0" marR="0" indent="685800" algn="l" defTabSz="825500" rtl="0" fontAlgn="auto" latinLnBrk="0" hangingPunct="0">
      <a:lnSpc>
        <a:spcPct val="100000"/>
      </a:lnSpc>
      <a:spcBef>
        <a:spcPts val="2500"/>
      </a:spcBef>
      <a:spcAft>
        <a:spcPts val="0"/>
      </a:spcAft>
      <a:buClrTx/>
      <a:buSzTx/>
      <a:buFontTx/>
      <a:buNone/>
      <a:tabLst/>
      <a:defRPr kumimoji="0" sz="4500" b="0" i="0" u="none" strike="noStrike" cap="none" spc="0" normalizeH="0" baseline="0">
        <a:ln>
          <a:noFill/>
        </a:ln>
        <a:solidFill>
          <a:srgbClr val="5C5C5C"/>
        </a:solidFill>
        <a:effectLst/>
        <a:uFillTx/>
        <a:latin typeface="Iowan Old Style Roman"/>
        <a:ea typeface="Iowan Old Style Roman"/>
        <a:cs typeface="Iowan Old Style Roman"/>
        <a:sym typeface="Iowan Old Style Roman"/>
      </a:defRPr>
    </a:lvl3pPr>
    <a:lvl4pPr marL="0" marR="0" indent="1028700" algn="l" defTabSz="825500" rtl="0" fontAlgn="auto" latinLnBrk="0" hangingPunct="0">
      <a:lnSpc>
        <a:spcPct val="100000"/>
      </a:lnSpc>
      <a:spcBef>
        <a:spcPts val="2500"/>
      </a:spcBef>
      <a:spcAft>
        <a:spcPts val="0"/>
      </a:spcAft>
      <a:buClrTx/>
      <a:buSzTx/>
      <a:buFontTx/>
      <a:buNone/>
      <a:tabLst/>
      <a:defRPr kumimoji="0" sz="4500" b="0" i="0" u="none" strike="noStrike" cap="none" spc="0" normalizeH="0" baseline="0">
        <a:ln>
          <a:noFill/>
        </a:ln>
        <a:solidFill>
          <a:srgbClr val="5C5C5C"/>
        </a:solidFill>
        <a:effectLst/>
        <a:uFillTx/>
        <a:latin typeface="Iowan Old Style Roman"/>
        <a:ea typeface="Iowan Old Style Roman"/>
        <a:cs typeface="Iowan Old Style Roman"/>
        <a:sym typeface="Iowan Old Style Roman"/>
      </a:defRPr>
    </a:lvl4pPr>
    <a:lvl5pPr marL="0" marR="0" indent="1371600" algn="l" defTabSz="825500" rtl="0" fontAlgn="auto" latinLnBrk="0" hangingPunct="0">
      <a:lnSpc>
        <a:spcPct val="100000"/>
      </a:lnSpc>
      <a:spcBef>
        <a:spcPts val="2500"/>
      </a:spcBef>
      <a:spcAft>
        <a:spcPts val="0"/>
      </a:spcAft>
      <a:buClrTx/>
      <a:buSzTx/>
      <a:buFontTx/>
      <a:buNone/>
      <a:tabLst/>
      <a:defRPr kumimoji="0" sz="4500" b="0" i="0" u="none" strike="noStrike" cap="none" spc="0" normalizeH="0" baseline="0">
        <a:ln>
          <a:noFill/>
        </a:ln>
        <a:solidFill>
          <a:srgbClr val="5C5C5C"/>
        </a:solidFill>
        <a:effectLst/>
        <a:uFillTx/>
        <a:latin typeface="Iowan Old Style Roman"/>
        <a:ea typeface="Iowan Old Style Roman"/>
        <a:cs typeface="Iowan Old Style Roman"/>
        <a:sym typeface="Iowan Old Style Roman"/>
      </a:defRPr>
    </a:lvl5pPr>
    <a:lvl6pPr marL="0" marR="0" indent="1714500" algn="l" defTabSz="825500" rtl="0" fontAlgn="auto" latinLnBrk="0" hangingPunct="0">
      <a:lnSpc>
        <a:spcPct val="100000"/>
      </a:lnSpc>
      <a:spcBef>
        <a:spcPts val="2500"/>
      </a:spcBef>
      <a:spcAft>
        <a:spcPts val="0"/>
      </a:spcAft>
      <a:buClrTx/>
      <a:buSzTx/>
      <a:buFontTx/>
      <a:buNone/>
      <a:tabLst/>
      <a:defRPr kumimoji="0" sz="4500" b="0" i="0" u="none" strike="noStrike" cap="none" spc="0" normalizeH="0" baseline="0">
        <a:ln>
          <a:noFill/>
        </a:ln>
        <a:solidFill>
          <a:srgbClr val="5C5C5C"/>
        </a:solidFill>
        <a:effectLst/>
        <a:uFillTx/>
        <a:latin typeface="Iowan Old Style Roman"/>
        <a:ea typeface="Iowan Old Style Roman"/>
        <a:cs typeface="Iowan Old Style Roman"/>
        <a:sym typeface="Iowan Old Style Roman"/>
      </a:defRPr>
    </a:lvl6pPr>
    <a:lvl7pPr marL="0" marR="0" indent="2057400" algn="l" defTabSz="825500" rtl="0" fontAlgn="auto" latinLnBrk="0" hangingPunct="0">
      <a:lnSpc>
        <a:spcPct val="100000"/>
      </a:lnSpc>
      <a:spcBef>
        <a:spcPts val="2500"/>
      </a:spcBef>
      <a:spcAft>
        <a:spcPts val="0"/>
      </a:spcAft>
      <a:buClrTx/>
      <a:buSzTx/>
      <a:buFontTx/>
      <a:buNone/>
      <a:tabLst/>
      <a:defRPr kumimoji="0" sz="4500" b="0" i="0" u="none" strike="noStrike" cap="none" spc="0" normalizeH="0" baseline="0">
        <a:ln>
          <a:noFill/>
        </a:ln>
        <a:solidFill>
          <a:srgbClr val="5C5C5C"/>
        </a:solidFill>
        <a:effectLst/>
        <a:uFillTx/>
        <a:latin typeface="Iowan Old Style Roman"/>
        <a:ea typeface="Iowan Old Style Roman"/>
        <a:cs typeface="Iowan Old Style Roman"/>
        <a:sym typeface="Iowan Old Style Roman"/>
      </a:defRPr>
    </a:lvl7pPr>
    <a:lvl8pPr marL="0" marR="0" indent="2400300" algn="l" defTabSz="825500" rtl="0" fontAlgn="auto" latinLnBrk="0" hangingPunct="0">
      <a:lnSpc>
        <a:spcPct val="100000"/>
      </a:lnSpc>
      <a:spcBef>
        <a:spcPts val="2500"/>
      </a:spcBef>
      <a:spcAft>
        <a:spcPts val="0"/>
      </a:spcAft>
      <a:buClrTx/>
      <a:buSzTx/>
      <a:buFontTx/>
      <a:buNone/>
      <a:tabLst/>
      <a:defRPr kumimoji="0" sz="4500" b="0" i="0" u="none" strike="noStrike" cap="none" spc="0" normalizeH="0" baseline="0">
        <a:ln>
          <a:noFill/>
        </a:ln>
        <a:solidFill>
          <a:srgbClr val="5C5C5C"/>
        </a:solidFill>
        <a:effectLst/>
        <a:uFillTx/>
        <a:latin typeface="Iowan Old Style Roman"/>
        <a:ea typeface="Iowan Old Style Roman"/>
        <a:cs typeface="Iowan Old Style Roman"/>
        <a:sym typeface="Iowan Old Style Roman"/>
      </a:defRPr>
    </a:lvl8pPr>
    <a:lvl9pPr marL="0" marR="0" indent="2743200" algn="l" defTabSz="825500" rtl="0" fontAlgn="auto" latinLnBrk="0" hangingPunct="0">
      <a:lnSpc>
        <a:spcPct val="100000"/>
      </a:lnSpc>
      <a:spcBef>
        <a:spcPts val="2500"/>
      </a:spcBef>
      <a:spcAft>
        <a:spcPts val="0"/>
      </a:spcAft>
      <a:buClrTx/>
      <a:buSzTx/>
      <a:buFontTx/>
      <a:buNone/>
      <a:tabLst/>
      <a:defRPr kumimoji="0" sz="4500" b="0" i="0" u="none" strike="noStrike" cap="none" spc="0" normalizeH="0" baseline="0">
        <a:ln>
          <a:noFill/>
        </a:ln>
        <a:solidFill>
          <a:srgbClr val="5C5C5C"/>
        </a:solidFill>
        <a:effectLst/>
        <a:uFillTx/>
        <a:latin typeface="Iowan Old Style Roman"/>
        <a:ea typeface="Iowan Old Style Roman"/>
        <a:cs typeface="Iowan Old Style Roman"/>
        <a:sym typeface="Iowan Old Style Roman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1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BCBCB">
              <a:alpha val="25000"/>
            </a:srgbClr>
          </a:solidFill>
        </a:fill>
      </a:tcStyle>
    </a:band2H>
    <a:firstCol>
      <a:tcTxStyle b="off" i="off">
        <a:font>
          <a:latin typeface="DIN Alternate Bold"/>
          <a:ea typeface="DIN Alternate Bold"/>
          <a:cs typeface="DIN Alternate Bold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36000"/>
            </a:srgbClr>
          </a:solidFill>
        </a:fill>
      </a:tcStyle>
    </a:firstCol>
    <a:lastRow>
      <a:tcTxStyle b="off" i="off">
        <a:font>
          <a:latin typeface="DIN Alternate Bold"/>
          <a:ea typeface="DIN Alternate Bold"/>
          <a:cs typeface="DIN Alternate Bold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 Bold"/>
          <a:ea typeface="DIN Alternate Bold"/>
          <a:cs typeface="DIN Alternate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EBEBE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-522454"/>
              <a:satOff val="1153"/>
              <a:lumOff val="13444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chemeClr val="accent2">
          <a:satOff val="-3676"/>
          <a:lumOff val="-12171"/>
        </a:schemeClr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8A861">
              <a:alpha val="27000"/>
            </a:srgbClr>
          </a:solidFill>
        </a:fill>
      </a:tcStyle>
    </a:band2H>
    <a:firstCol>
      <a:tcTxStyle b="off" i="off">
        <a:font>
          <a:latin typeface="DIN Alternate Bold"/>
          <a:ea typeface="DIN Alternate Bold"/>
          <a:cs typeface="DIN Alternate Bold"/>
        </a:font>
        <a:srgbClr val="FFFFF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Col>
    <a:lastRow>
      <a:tcTxStyle b="off" i="off">
        <a:font>
          <a:latin typeface="DIN Alternate Bold"/>
          <a:ea typeface="DIN Alternate Bold"/>
          <a:cs typeface="DIN Alternate Bold"/>
        </a:font>
        <a:schemeClr val="accent2">
          <a:satOff val="-3676"/>
          <a:lumOff val="-12171"/>
        </a:schemeClr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508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 Bold"/>
          <a:ea typeface="DIN Alternate Bold"/>
          <a:cs typeface="DIN Alternate Bold"/>
        </a:font>
        <a:srgbClr val="FFFFF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8A861">
              <a:alpha val="27000"/>
            </a:srgbClr>
          </a:solidFill>
        </a:fill>
      </a:tcStyle>
    </a:band2H>
    <a:firstCol>
      <a:tcTxStyle b="off" i="off">
        <a:font>
          <a:latin typeface="DIN Alternate Bold"/>
          <a:ea typeface="DIN Alternate Bold"/>
          <a:cs typeface="DIN Alternate Bold"/>
        </a:font>
        <a:srgbClr val="FFFFFF"/>
      </a:tcTxStyle>
      <a:tcStyle>
        <a:tcBdr>
          <a:left>
            <a:ln w="12700" cap="flat">
              <a:solidFill>
                <a:srgbClr val="FFFDEF"/>
              </a:solidFill>
              <a:prstDash val="solid"/>
              <a:miter lim="400000"/>
            </a:ln>
          </a:left>
          <a:right>
            <a:ln w="12700" cap="flat">
              <a:solidFill>
                <a:srgbClr val="FFFDEF"/>
              </a:solidFill>
              <a:prstDash val="solid"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 Bold"/>
          <a:ea typeface="DIN Alternate Bold"/>
          <a:cs typeface="DIN Alternate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 Bold"/>
          <a:ea typeface="DIN Alternate Bold"/>
          <a:cs typeface="DIN Alternate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BCBCB">
              <a:alpha val="36000"/>
            </a:srgbClr>
          </a:solidFill>
        </a:fill>
      </a:tcStyle>
    </a:band2H>
    <a:firstCol>
      <a:tcTxStyle b="off" i="off">
        <a:font>
          <a:latin typeface="DIN Alternate Bold"/>
          <a:ea typeface="DIN Alternate Bold"/>
          <a:cs typeface="DIN Alternate Bold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 Bold"/>
          <a:ea typeface="DIN Alternate Bold"/>
          <a:cs typeface="DIN Alternate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 Bold"/>
          <a:ea typeface="DIN Alternate Bold"/>
          <a:cs typeface="DIN Alternate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25000"/>
            </a:srgbClr>
          </a:solidFill>
        </a:fill>
      </a:tcStyle>
    </a:wholeTbl>
    <a:band2H>
      <a:tcTxStyle/>
      <a:tcStyle>
        <a:tcBdr/>
        <a:fill>
          <a:solidFill>
            <a:srgbClr val="AEAEAE">
              <a:alpha val="25000"/>
            </a:srgbClr>
          </a:solidFill>
        </a:fill>
      </a:tcStyle>
    </a:band2H>
    <a:firstCol>
      <a:tcTxStyle b="off" i="off">
        <a:font>
          <a:latin typeface="DIN Alternate Bold"/>
          <a:ea typeface="DIN Alternate Bold"/>
          <a:cs typeface="DIN Alternate Bold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797B80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25000"/>
            </a:srgbClr>
          </a:solidFill>
        </a:fill>
      </a:tcStyle>
    </a:firstCol>
    <a:lastRow>
      <a:tcTxStyle b="off" i="off">
        <a:font>
          <a:latin typeface="DIN Alternate Bold"/>
          <a:ea typeface="DIN Alternate Bold"/>
          <a:cs typeface="DIN Alternate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lastRow>
    <a:firstRow>
      <a:tcTxStyle b="off" i="off">
        <a:font>
          <a:latin typeface="DIN Alternate Bold"/>
          <a:ea typeface="DIN Alternate Bold"/>
          <a:cs typeface="DIN Alternate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DIN Alternate Bold"/>
          <a:ea typeface="DIN Alternate Bold"/>
          <a:cs typeface="DIN Alternate Bold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C5C5C"/>
              </a:solidFill>
              <a:prstDash val="solid"/>
              <a:miter lim="400000"/>
            </a:ln>
          </a:right>
          <a:top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 Bold"/>
          <a:ea typeface="DIN Alternate Bold"/>
          <a:cs typeface="DIN Alternate Bold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 Bold"/>
          <a:ea typeface="DIN Alternate Bold"/>
          <a:cs typeface="DIN Alternate Bold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24"/>
  </p:normalViewPr>
  <p:slideViewPr>
    <p:cSldViewPr snapToGrid="0">
      <p:cViewPr>
        <p:scale>
          <a:sx n="40" d="100"/>
          <a:sy n="40" d="100"/>
        </p:scale>
        <p:origin x="1148" y="3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6" name="Shape 14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a"/>
          <p:cNvSpPr/>
          <p:nvPr/>
        </p:nvSpPr>
        <p:spPr>
          <a:xfrm>
            <a:off x="1016000" y="7874000"/>
            <a:ext cx="22351997" cy="6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2" name="Titolo Testo"/>
          <p:cNvSpPr txBox="1">
            <a:spLocks noGrp="1"/>
          </p:cNvSpPr>
          <p:nvPr>
            <p:ph type="title"/>
          </p:nvPr>
        </p:nvSpPr>
        <p:spPr>
          <a:xfrm>
            <a:off x="1016000" y="1016000"/>
            <a:ext cx="22352000" cy="70739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spcBef>
                <a:spcPts val="0"/>
              </a:spcBef>
              <a:defRPr sz="17100">
                <a:solidFill>
                  <a:srgbClr val="5C5C5C"/>
                </a:solidFill>
              </a:defRPr>
            </a:lvl1pPr>
          </a:lstStyle>
          <a:p>
            <a:r>
              <a:t>Titolo Testo</a:t>
            </a:r>
          </a:p>
        </p:txBody>
      </p:sp>
      <p:sp>
        <p:nvSpPr>
          <p:cNvPr id="13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1016000" y="7975600"/>
            <a:ext cx="22352000" cy="45974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7000" i="1">
                <a:solidFill>
                  <a:srgbClr val="747676"/>
                </a:solidFill>
              </a:defRPr>
            </a:lvl1pPr>
            <a:lvl2pPr marL="0" indent="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7000" i="1">
                <a:solidFill>
                  <a:srgbClr val="747676"/>
                </a:solidFill>
              </a:defRPr>
            </a:lvl2pPr>
            <a:lvl3pPr marL="0" indent="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7000" i="1">
                <a:solidFill>
                  <a:srgbClr val="747676"/>
                </a:solidFill>
              </a:defRPr>
            </a:lvl3pPr>
            <a:lvl4pPr marL="0" indent="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7000" i="1">
                <a:solidFill>
                  <a:srgbClr val="747676"/>
                </a:solidFill>
              </a:defRPr>
            </a:lvl4pPr>
            <a:lvl5pPr marL="0" indent="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7000" i="1">
                <a:solidFill>
                  <a:srgbClr val="74767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2944467" y="12922250"/>
            <a:ext cx="419089" cy="4699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orpo livello uno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fondo astratto con rettangoli sovrapposti di colore rosso e bianco"/>
          <p:cNvSpPr>
            <a:spLocks noGrp="1"/>
          </p:cNvSpPr>
          <p:nvPr>
            <p:ph type="pic" idx="21"/>
          </p:nvPr>
        </p:nvSpPr>
        <p:spPr>
          <a:xfrm>
            <a:off x="1016000" y="-1333500"/>
            <a:ext cx="13970000" cy="1517782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1" name="Sfondo astratto con forme sovrapposte di colore verde e giallo"/>
          <p:cNvSpPr>
            <a:spLocks noGrp="1"/>
          </p:cNvSpPr>
          <p:nvPr>
            <p:ph type="pic" sz="half" idx="22"/>
          </p:nvPr>
        </p:nvSpPr>
        <p:spPr>
          <a:xfrm>
            <a:off x="15240000" y="-1130300"/>
            <a:ext cx="9296400" cy="80348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2" name="Sfondo astratto con cerchi sovrapposti di colore blu, verde e bianco di diverse dimensioni"/>
          <p:cNvSpPr>
            <a:spLocks noGrp="1"/>
          </p:cNvSpPr>
          <p:nvPr>
            <p:ph type="pic" sz="half" idx="23"/>
          </p:nvPr>
        </p:nvSpPr>
        <p:spPr>
          <a:xfrm>
            <a:off x="15240000" y="5778500"/>
            <a:ext cx="8382000" cy="8382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3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016000" y="11137900"/>
            <a:ext cx="22352000" cy="1905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0"/>
              </a:spcBef>
              <a:buSzTx/>
              <a:buFontTx/>
              <a:buNone/>
              <a:defRPr sz="4000" i="1" spc="39"/>
            </a:lvl1pPr>
            <a:lvl2pPr marL="0" indent="0">
              <a:spcBef>
                <a:spcPts val="2000"/>
              </a:spcBef>
              <a:buSzTx/>
              <a:buFontTx/>
              <a:buNone/>
              <a:defRPr sz="4000" i="1" spc="39"/>
            </a:lvl2pPr>
            <a:lvl3pPr marL="0" indent="0">
              <a:spcBef>
                <a:spcPts val="2000"/>
              </a:spcBef>
              <a:buSzTx/>
              <a:buFontTx/>
              <a:buNone/>
              <a:defRPr sz="4000" i="1" spc="39"/>
            </a:lvl3pPr>
            <a:lvl4pPr marL="0" indent="0">
              <a:spcBef>
                <a:spcPts val="2000"/>
              </a:spcBef>
              <a:buSzTx/>
              <a:buFontTx/>
              <a:buNone/>
              <a:defRPr sz="4000" i="1" spc="39"/>
            </a:lvl4pPr>
            <a:lvl5pPr marL="0" indent="0">
              <a:spcBef>
                <a:spcPts val="2000"/>
              </a:spcBef>
              <a:buSzTx/>
              <a:buFontTx/>
              <a:buNone/>
              <a:defRPr sz="4000" i="1" spc="39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&quot;"/>
          <p:cNvSpPr txBox="1"/>
          <p:nvPr/>
        </p:nvSpPr>
        <p:spPr>
          <a:xfrm>
            <a:off x="965200" y="1041400"/>
            <a:ext cx="3130550" cy="595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584200">
              <a:lnSpc>
                <a:spcPct val="8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0000" b="1">
                <a:solidFill>
                  <a:srgbClr val="E4E4E4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r>
              <a:t>"</a:t>
            </a:r>
          </a:p>
        </p:txBody>
      </p:sp>
      <p:sp>
        <p:nvSpPr>
          <p:cNvPr id="122" name="Inserisci qui una citazione."/>
          <p:cNvSpPr txBox="1">
            <a:spLocks noGrp="1"/>
          </p:cNvSpPr>
          <p:nvPr>
            <p:ph type="body" sz="quarter" idx="21"/>
          </p:nvPr>
        </p:nvSpPr>
        <p:spPr>
          <a:xfrm>
            <a:off x="3632200" y="5442942"/>
            <a:ext cx="19735800" cy="13208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2300"/>
              </a:spcBef>
              <a:buSzTx/>
              <a:buFontTx/>
              <a:buNone/>
              <a:defRPr sz="7000">
                <a:solidFill>
                  <a:srgbClr val="747676"/>
                </a:solidFill>
              </a:defRPr>
            </a:lvl1pPr>
          </a:lstStyle>
          <a:p>
            <a:r>
              <a:t>Inserisci qui una citazione.</a:t>
            </a:r>
          </a:p>
        </p:txBody>
      </p:sp>
      <p:sp>
        <p:nvSpPr>
          <p:cNvPr id="123" name="–Giovanni Mela"/>
          <p:cNvSpPr txBox="1">
            <a:spLocks noGrp="1"/>
          </p:cNvSpPr>
          <p:nvPr>
            <p:ph type="body" sz="quarter" idx="22"/>
          </p:nvPr>
        </p:nvSpPr>
        <p:spPr>
          <a:xfrm>
            <a:off x="3632200" y="10756900"/>
            <a:ext cx="19735800" cy="1320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r">
              <a:lnSpc>
                <a:spcPct val="70000"/>
              </a:lnSpc>
              <a:spcBef>
                <a:spcPts val="2300"/>
              </a:spcBef>
              <a:buSzTx/>
              <a:buFontTx/>
              <a:buNone/>
              <a:defRPr sz="7000" i="1">
                <a:solidFill>
                  <a:srgbClr val="6B6D6D"/>
                </a:solidFill>
              </a:defRPr>
            </a:lvl1pPr>
          </a:lstStyle>
          <a:p>
            <a:r>
              <a:t>–Giovanni Mela</a:t>
            </a:r>
          </a:p>
        </p:txBody>
      </p:sp>
      <p:sp>
        <p:nvSpPr>
          <p:cNvPr id="12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fondo astratto con rettangoli sovrapposti di colore rosso e bianco"/>
          <p:cNvSpPr>
            <a:spLocks noGrp="1"/>
          </p:cNvSpPr>
          <p:nvPr>
            <p:ph type="pic" idx="21"/>
          </p:nvPr>
        </p:nvSpPr>
        <p:spPr>
          <a:xfrm>
            <a:off x="-127000" y="-2540000"/>
            <a:ext cx="24637999" cy="2676815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fondo astratto con rettangoli sovrapposti di colore rosso e bianco"/>
          <p:cNvSpPr>
            <a:spLocks noGrp="1"/>
          </p:cNvSpPr>
          <p:nvPr>
            <p:ph type="pic" idx="21"/>
          </p:nvPr>
        </p:nvSpPr>
        <p:spPr>
          <a:xfrm>
            <a:off x="-38100" y="-4394200"/>
            <a:ext cx="24460199" cy="2657498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Rettangolo"/>
          <p:cNvSpPr>
            <a:spLocks noGrp="1"/>
          </p:cNvSpPr>
          <p:nvPr>
            <p:ph type="body" sz="half" idx="22"/>
          </p:nvPr>
        </p:nvSpPr>
        <p:spPr>
          <a:xfrm>
            <a:off x="0" y="7620000"/>
            <a:ext cx="24384000" cy="5080000"/>
          </a:xfrm>
          <a:prstGeom prst="rect">
            <a:avLst/>
          </a:prstGeom>
          <a:solidFill>
            <a:srgbClr val="FFFFFF"/>
          </a:solidFill>
        </p:spPr>
        <p:txBody>
          <a:bodyPr anchor="ctr">
            <a:noAutofit/>
          </a:bodyPr>
          <a:lstStyle/>
          <a:p>
            <a:pPr marL="0" indent="0" algn="ctr">
              <a:spcBef>
                <a:spcPts val="0"/>
              </a:spcBef>
              <a:buSzTx/>
              <a:buFontTx/>
              <a:buNone/>
              <a:defRPr sz="3500">
                <a:latin typeface="DIN Alternate Bold"/>
                <a:ea typeface="DIN Alternate Bold"/>
                <a:cs typeface="DIN Alternate Bold"/>
                <a:sym typeface="DIN Alternate Bold"/>
              </a:defRPr>
            </a:pPr>
            <a:endParaRPr/>
          </a:p>
        </p:txBody>
      </p:sp>
      <p:sp>
        <p:nvSpPr>
          <p:cNvPr id="23" name="Linea"/>
          <p:cNvSpPr/>
          <p:nvPr/>
        </p:nvSpPr>
        <p:spPr>
          <a:xfrm>
            <a:off x="1016000" y="10718800"/>
            <a:ext cx="22352002" cy="6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" name="Titolo Testo"/>
          <p:cNvSpPr txBox="1">
            <a:spLocks noGrp="1"/>
          </p:cNvSpPr>
          <p:nvPr>
            <p:ph type="title"/>
          </p:nvPr>
        </p:nvSpPr>
        <p:spPr>
          <a:xfrm>
            <a:off x="1016000" y="7823200"/>
            <a:ext cx="22352000" cy="311150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17100">
                <a:solidFill>
                  <a:srgbClr val="5C5C5C"/>
                </a:solidFill>
              </a:defRPr>
            </a:lvl1pPr>
          </a:lstStyle>
          <a:p>
            <a:r>
              <a:t>Titolo Testo</a:t>
            </a:r>
          </a:p>
        </p:txBody>
      </p:sp>
      <p:sp>
        <p:nvSpPr>
          <p:cNvPr id="25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016000" y="10795000"/>
            <a:ext cx="22352000" cy="17272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70000"/>
              </a:lnSpc>
              <a:spcBef>
                <a:spcPts val="800"/>
              </a:spcBef>
              <a:buSzTx/>
              <a:buFontTx/>
              <a:buNone/>
              <a:defRPr sz="7000" i="1">
                <a:solidFill>
                  <a:srgbClr val="747676"/>
                </a:solidFill>
              </a:defRPr>
            </a:lvl1pPr>
            <a:lvl2pPr marL="0" indent="0" algn="r">
              <a:lnSpc>
                <a:spcPct val="70000"/>
              </a:lnSpc>
              <a:spcBef>
                <a:spcPts val="800"/>
              </a:spcBef>
              <a:buSzTx/>
              <a:buFontTx/>
              <a:buNone/>
              <a:defRPr sz="7000" i="1">
                <a:solidFill>
                  <a:srgbClr val="747676"/>
                </a:solidFill>
              </a:defRPr>
            </a:lvl2pPr>
            <a:lvl3pPr marL="0" indent="0" algn="r">
              <a:lnSpc>
                <a:spcPct val="70000"/>
              </a:lnSpc>
              <a:spcBef>
                <a:spcPts val="800"/>
              </a:spcBef>
              <a:buSzTx/>
              <a:buFontTx/>
              <a:buNone/>
              <a:defRPr sz="7000" i="1">
                <a:solidFill>
                  <a:srgbClr val="747676"/>
                </a:solidFill>
              </a:defRPr>
            </a:lvl3pPr>
            <a:lvl4pPr marL="0" indent="0" algn="r">
              <a:lnSpc>
                <a:spcPct val="70000"/>
              </a:lnSpc>
              <a:spcBef>
                <a:spcPts val="800"/>
              </a:spcBef>
              <a:buSzTx/>
              <a:buFontTx/>
              <a:buNone/>
              <a:defRPr sz="7000" i="1">
                <a:solidFill>
                  <a:srgbClr val="747676"/>
                </a:solidFill>
              </a:defRPr>
            </a:lvl4pPr>
            <a:lvl5pPr marL="0" indent="0" algn="r">
              <a:lnSpc>
                <a:spcPct val="70000"/>
              </a:lnSpc>
              <a:spcBef>
                <a:spcPts val="800"/>
              </a:spcBef>
              <a:buSzTx/>
              <a:buFontTx/>
              <a:buNone/>
              <a:defRPr sz="7000" i="1">
                <a:solidFill>
                  <a:srgbClr val="74767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olo Testo"/>
          <p:cNvSpPr txBox="1">
            <a:spLocks noGrp="1"/>
          </p:cNvSpPr>
          <p:nvPr>
            <p:ph type="title"/>
          </p:nvPr>
        </p:nvSpPr>
        <p:spPr>
          <a:xfrm>
            <a:off x="1016000" y="1016000"/>
            <a:ext cx="22352000" cy="70739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spcBef>
                <a:spcPts val="0"/>
              </a:spcBef>
              <a:defRPr sz="17100">
                <a:solidFill>
                  <a:srgbClr val="5C5C5C"/>
                </a:solidFill>
              </a:defRPr>
            </a:lvl1pPr>
          </a:lstStyle>
          <a:p>
            <a:r>
              <a:t>Titolo Testo</a:t>
            </a:r>
          </a:p>
        </p:txBody>
      </p:sp>
      <p:sp>
        <p:nvSpPr>
          <p:cNvPr id="3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2948900" y="12922250"/>
            <a:ext cx="419088" cy="4699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Linea"/>
          <p:cNvSpPr/>
          <p:nvPr/>
        </p:nvSpPr>
        <p:spPr>
          <a:xfrm>
            <a:off x="1016000" y="10718800"/>
            <a:ext cx="1209040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2" name="Sfondo astratto con cerchi sovrapposti di colore blu, verde e bianco di diverse dimensioni"/>
          <p:cNvSpPr>
            <a:spLocks noGrp="1"/>
          </p:cNvSpPr>
          <p:nvPr>
            <p:ph type="pic" idx="21"/>
          </p:nvPr>
        </p:nvSpPr>
        <p:spPr>
          <a:xfrm>
            <a:off x="12306300" y="-114300"/>
            <a:ext cx="13931900" cy="13931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3" name="Titolo Testo"/>
          <p:cNvSpPr txBox="1">
            <a:spLocks noGrp="1"/>
          </p:cNvSpPr>
          <p:nvPr>
            <p:ph type="title"/>
          </p:nvPr>
        </p:nvSpPr>
        <p:spPr>
          <a:xfrm>
            <a:off x="1016000" y="1155700"/>
            <a:ext cx="12090400" cy="977900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17100">
                <a:solidFill>
                  <a:srgbClr val="5C5C5C"/>
                </a:solidFill>
              </a:defRPr>
            </a:lvl1pPr>
          </a:lstStyle>
          <a:p>
            <a:r>
              <a:t>Titolo Testo</a:t>
            </a:r>
          </a:p>
        </p:txBody>
      </p:sp>
      <p:sp>
        <p:nvSpPr>
          <p:cNvPr id="44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016000" y="10795000"/>
            <a:ext cx="12090400" cy="19050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70000"/>
              </a:lnSpc>
              <a:spcBef>
                <a:spcPts val="800"/>
              </a:spcBef>
              <a:buSzTx/>
              <a:buFontTx/>
              <a:buNone/>
              <a:defRPr sz="7000" i="1">
                <a:solidFill>
                  <a:srgbClr val="747676"/>
                </a:solidFill>
              </a:defRPr>
            </a:lvl1pPr>
            <a:lvl2pPr marL="0" indent="0" algn="r">
              <a:lnSpc>
                <a:spcPct val="70000"/>
              </a:lnSpc>
              <a:spcBef>
                <a:spcPts val="800"/>
              </a:spcBef>
              <a:buSzTx/>
              <a:buFontTx/>
              <a:buNone/>
              <a:defRPr sz="7000" i="1">
                <a:solidFill>
                  <a:srgbClr val="747676"/>
                </a:solidFill>
              </a:defRPr>
            </a:lvl2pPr>
            <a:lvl3pPr marL="0" indent="0" algn="r">
              <a:lnSpc>
                <a:spcPct val="70000"/>
              </a:lnSpc>
              <a:spcBef>
                <a:spcPts val="800"/>
              </a:spcBef>
              <a:buSzTx/>
              <a:buFontTx/>
              <a:buNone/>
              <a:defRPr sz="7000" i="1">
                <a:solidFill>
                  <a:srgbClr val="747676"/>
                </a:solidFill>
              </a:defRPr>
            </a:lvl3pPr>
            <a:lvl4pPr marL="0" indent="0" algn="r">
              <a:lnSpc>
                <a:spcPct val="70000"/>
              </a:lnSpc>
              <a:spcBef>
                <a:spcPts val="800"/>
              </a:spcBef>
              <a:buSzTx/>
              <a:buFontTx/>
              <a:buNone/>
              <a:defRPr sz="7000" i="1">
                <a:solidFill>
                  <a:srgbClr val="747676"/>
                </a:solidFill>
              </a:defRPr>
            </a:lvl4pPr>
            <a:lvl5pPr marL="0" indent="0" algn="r">
              <a:lnSpc>
                <a:spcPct val="70000"/>
              </a:lnSpc>
              <a:spcBef>
                <a:spcPts val="800"/>
              </a:spcBef>
              <a:buSzTx/>
              <a:buFontTx/>
              <a:buNone/>
              <a:defRPr sz="7000" i="1">
                <a:solidFill>
                  <a:srgbClr val="74767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Linea"/>
          <p:cNvSpPr/>
          <p:nvPr/>
        </p:nvSpPr>
        <p:spPr>
          <a:xfrm>
            <a:off x="1016000" y="2222500"/>
            <a:ext cx="22352000" cy="5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3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d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Linea"/>
          <p:cNvSpPr/>
          <p:nvPr/>
        </p:nvSpPr>
        <p:spPr>
          <a:xfrm>
            <a:off x="1016000" y="2222500"/>
            <a:ext cx="22352000" cy="5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2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63" name="Corpo livello uno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Linea"/>
          <p:cNvSpPr/>
          <p:nvPr/>
        </p:nvSpPr>
        <p:spPr>
          <a:xfrm>
            <a:off x="13208000" y="2222500"/>
            <a:ext cx="1016000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2" name="Sfondo astratto con rettangoli sovrapposti di colore rosso e bianco"/>
          <p:cNvSpPr>
            <a:spLocks noGrp="1"/>
          </p:cNvSpPr>
          <p:nvPr>
            <p:ph type="pic" idx="21"/>
          </p:nvPr>
        </p:nvSpPr>
        <p:spPr>
          <a:xfrm>
            <a:off x="-381000" y="-114300"/>
            <a:ext cx="13931900" cy="1513643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3" name="Titolo Testo"/>
          <p:cNvSpPr txBox="1">
            <a:spLocks noGrp="1"/>
          </p:cNvSpPr>
          <p:nvPr>
            <p:ph type="title"/>
          </p:nvPr>
        </p:nvSpPr>
        <p:spPr>
          <a:xfrm>
            <a:off x="13208000" y="1016000"/>
            <a:ext cx="10160000" cy="1016000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74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13208000" y="2540000"/>
            <a:ext cx="10160000" cy="10160000"/>
          </a:xfrm>
          <a:prstGeom prst="rect">
            <a:avLst/>
          </a:prstGeom>
        </p:spPr>
        <p:txBody>
          <a:bodyPr/>
          <a:lstStyle>
            <a:lvl1pPr marL="571500" indent="-571500">
              <a:defRPr sz="4000"/>
            </a:lvl1pPr>
            <a:lvl2pPr marL="1143000" indent="-571500">
              <a:defRPr sz="4000"/>
            </a:lvl2pPr>
            <a:lvl3pPr marL="1714500" indent="-571500">
              <a:defRPr sz="4000"/>
            </a:lvl3pPr>
            <a:lvl4pPr marL="2286000" indent="-571500">
              <a:defRPr sz="4000"/>
            </a:lvl4pPr>
            <a:lvl5pPr marL="2857500" indent="-571500">
              <a:defRPr sz="40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elenco e diretta picco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Linea"/>
          <p:cNvSpPr/>
          <p:nvPr/>
        </p:nvSpPr>
        <p:spPr>
          <a:xfrm>
            <a:off x="13208000" y="2222500"/>
            <a:ext cx="1016000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3" name="Titolo Testo"/>
          <p:cNvSpPr txBox="1">
            <a:spLocks noGrp="1"/>
          </p:cNvSpPr>
          <p:nvPr>
            <p:ph type="title"/>
          </p:nvPr>
        </p:nvSpPr>
        <p:spPr>
          <a:xfrm>
            <a:off x="13208000" y="1016000"/>
            <a:ext cx="10160000" cy="1016000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84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13208000" y="2540000"/>
            <a:ext cx="10160000" cy="10160000"/>
          </a:xfrm>
          <a:prstGeom prst="rect">
            <a:avLst/>
          </a:prstGeom>
        </p:spPr>
        <p:txBody>
          <a:bodyPr/>
          <a:lstStyle>
            <a:lvl1pPr marL="571500" indent="-571500">
              <a:defRPr sz="4000"/>
            </a:lvl1pPr>
            <a:lvl2pPr marL="1143000" indent="-571500">
              <a:defRPr sz="4000"/>
            </a:lvl2pPr>
            <a:lvl3pPr marL="1714500" indent="-571500">
              <a:defRPr sz="4000"/>
            </a:lvl3pPr>
            <a:lvl4pPr marL="2286000" indent="-571500">
              <a:defRPr sz="4000"/>
            </a:lvl4pPr>
            <a:lvl5pPr marL="2857500" indent="-571500">
              <a:defRPr sz="40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elenco e diretta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Linea"/>
          <p:cNvSpPr/>
          <p:nvPr/>
        </p:nvSpPr>
        <p:spPr>
          <a:xfrm>
            <a:off x="13208000" y="2222500"/>
            <a:ext cx="1016000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3" name="Titolo Testo"/>
          <p:cNvSpPr txBox="1">
            <a:spLocks noGrp="1"/>
          </p:cNvSpPr>
          <p:nvPr>
            <p:ph type="title"/>
          </p:nvPr>
        </p:nvSpPr>
        <p:spPr>
          <a:xfrm>
            <a:off x="13208000" y="1016000"/>
            <a:ext cx="10160000" cy="1016000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94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13208000" y="2540000"/>
            <a:ext cx="10160000" cy="10160000"/>
          </a:xfrm>
          <a:prstGeom prst="rect">
            <a:avLst/>
          </a:prstGeom>
        </p:spPr>
        <p:txBody>
          <a:bodyPr/>
          <a:lstStyle>
            <a:lvl1pPr marL="571500" indent="-571500">
              <a:defRPr sz="4000"/>
            </a:lvl1pPr>
            <a:lvl2pPr marL="1143000" indent="-571500">
              <a:defRPr sz="4000"/>
            </a:lvl2pPr>
            <a:lvl3pPr marL="1714500" indent="-571500">
              <a:defRPr sz="4000"/>
            </a:lvl3pPr>
            <a:lvl4pPr marL="2286000" indent="-571500">
              <a:defRPr sz="4000"/>
            </a:lvl4pPr>
            <a:lvl5pPr marL="2857500" indent="-571500">
              <a:defRPr sz="40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>
            <a:spLocks noGrp="1"/>
          </p:cNvSpPr>
          <p:nvPr>
            <p:ph type="title"/>
          </p:nvPr>
        </p:nvSpPr>
        <p:spPr>
          <a:xfrm>
            <a:off x="1016000" y="1016000"/>
            <a:ext cx="22352000" cy="101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Titolo Testo</a:t>
            </a:r>
          </a:p>
        </p:txBody>
      </p:sp>
      <p:sp>
        <p:nvSpPr>
          <p:cNvPr id="3" name="Corpo livello uno…"/>
          <p:cNvSpPr txBox="1">
            <a:spLocks noGrp="1"/>
          </p:cNvSpPr>
          <p:nvPr>
            <p:ph type="body" idx="1"/>
          </p:nvPr>
        </p:nvSpPr>
        <p:spPr>
          <a:xfrm>
            <a:off x="1016000" y="2540000"/>
            <a:ext cx="22352000" cy="1016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2948900" y="12928600"/>
            <a:ext cx="41908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spcBef>
                <a:spcPts val="0"/>
              </a:spcBef>
              <a:defRPr sz="2500">
                <a:solidFill>
                  <a:srgbClr val="747676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l" defTabSz="825500" rtl="0" latinLnBrk="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tabLst/>
        <a:defRPr sz="7500" b="0" i="0" u="none" strike="noStrike" cap="all" spc="0" baseline="0">
          <a:solidFill>
            <a:srgbClr val="747676"/>
          </a:solidFill>
          <a:uFillTx/>
          <a:latin typeface="+mn-lt"/>
          <a:ea typeface="+mn-ea"/>
          <a:cs typeface="+mn-cs"/>
          <a:sym typeface="DIN Condensed Bold"/>
        </a:defRPr>
      </a:lvl1pPr>
      <a:lvl2pPr marL="0" marR="0" indent="342900" algn="l" defTabSz="825500" rtl="0" latinLnBrk="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tabLst/>
        <a:defRPr sz="7500" b="0" i="0" u="none" strike="noStrike" cap="all" spc="0" baseline="0">
          <a:solidFill>
            <a:srgbClr val="747676"/>
          </a:solidFill>
          <a:uFillTx/>
          <a:latin typeface="+mn-lt"/>
          <a:ea typeface="+mn-ea"/>
          <a:cs typeface="+mn-cs"/>
          <a:sym typeface="DIN Condensed Bold"/>
        </a:defRPr>
      </a:lvl2pPr>
      <a:lvl3pPr marL="0" marR="0" indent="685800" algn="l" defTabSz="825500" rtl="0" latinLnBrk="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tabLst/>
        <a:defRPr sz="7500" b="0" i="0" u="none" strike="noStrike" cap="all" spc="0" baseline="0">
          <a:solidFill>
            <a:srgbClr val="747676"/>
          </a:solidFill>
          <a:uFillTx/>
          <a:latin typeface="+mn-lt"/>
          <a:ea typeface="+mn-ea"/>
          <a:cs typeface="+mn-cs"/>
          <a:sym typeface="DIN Condensed Bold"/>
        </a:defRPr>
      </a:lvl3pPr>
      <a:lvl4pPr marL="0" marR="0" indent="1028700" algn="l" defTabSz="825500" rtl="0" latinLnBrk="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tabLst/>
        <a:defRPr sz="7500" b="0" i="0" u="none" strike="noStrike" cap="all" spc="0" baseline="0">
          <a:solidFill>
            <a:srgbClr val="747676"/>
          </a:solidFill>
          <a:uFillTx/>
          <a:latin typeface="+mn-lt"/>
          <a:ea typeface="+mn-ea"/>
          <a:cs typeface="+mn-cs"/>
          <a:sym typeface="DIN Condensed Bold"/>
        </a:defRPr>
      </a:lvl4pPr>
      <a:lvl5pPr marL="0" marR="0" indent="1371600" algn="l" defTabSz="825500" rtl="0" latinLnBrk="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tabLst/>
        <a:defRPr sz="7500" b="0" i="0" u="none" strike="noStrike" cap="all" spc="0" baseline="0">
          <a:solidFill>
            <a:srgbClr val="747676"/>
          </a:solidFill>
          <a:uFillTx/>
          <a:latin typeface="+mn-lt"/>
          <a:ea typeface="+mn-ea"/>
          <a:cs typeface="+mn-cs"/>
          <a:sym typeface="DIN Condensed Bold"/>
        </a:defRPr>
      </a:lvl5pPr>
      <a:lvl6pPr marL="0" marR="0" indent="1714500" algn="l" defTabSz="825500" rtl="0" latinLnBrk="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tabLst/>
        <a:defRPr sz="7500" b="0" i="0" u="none" strike="noStrike" cap="all" spc="0" baseline="0">
          <a:solidFill>
            <a:srgbClr val="747676"/>
          </a:solidFill>
          <a:uFillTx/>
          <a:latin typeface="+mn-lt"/>
          <a:ea typeface="+mn-ea"/>
          <a:cs typeface="+mn-cs"/>
          <a:sym typeface="DIN Condensed Bold"/>
        </a:defRPr>
      </a:lvl6pPr>
      <a:lvl7pPr marL="0" marR="0" indent="2057400" algn="l" defTabSz="825500" rtl="0" latinLnBrk="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tabLst/>
        <a:defRPr sz="7500" b="0" i="0" u="none" strike="noStrike" cap="all" spc="0" baseline="0">
          <a:solidFill>
            <a:srgbClr val="747676"/>
          </a:solidFill>
          <a:uFillTx/>
          <a:latin typeface="+mn-lt"/>
          <a:ea typeface="+mn-ea"/>
          <a:cs typeface="+mn-cs"/>
          <a:sym typeface="DIN Condensed Bold"/>
        </a:defRPr>
      </a:lvl7pPr>
      <a:lvl8pPr marL="0" marR="0" indent="2400300" algn="l" defTabSz="825500" rtl="0" latinLnBrk="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tabLst/>
        <a:defRPr sz="7500" b="0" i="0" u="none" strike="noStrike" cap="all" spc="0" baseline="0">
          <a:solidFill>
            <a:srgbClr val="747676"/>
          </a:solidFill>
          <a:uFillTx/>
          <a:latin typeface="+mn-lt"/>
          <a:ea typeface="+mn-ea"/>
          <a:cs typeface="+mn-cs"/>
          <a:sym typeface="DIN Condensed Bold"/>
        </a:defRPr>
      </a:lvl8pPr>
      <a:lvl9pPr marL="0" marR="0" indent="2743200" algn="l" defTabSz="825500" rtl="0" latinLnBrk="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tabLst/>
        <a:defRPr sz="7500" b="0" i="0" u="none" strike="noStrike" cap="all" spc="0" baseline="0">
          <a:solidFill>
            <a:srgbClr val="747676"/>
          </a:solidFill>
          <a:uFillTx/>
          <a:latin typeface="+mn-lt"/>
          <a:ea typeface="+mn-ea"/>
          <a:cs typeface="+mn-cs"/>
          <a:sym typeface="DIN Condensed Bold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2500"/>
        </a:spcBef>
        <a:spcAft>
          <a:spcPts val="0"/>
        </a:spcAft>
        <a:buClrTx/>
        <a:buSzPct val="75000"/>
        <a:buFont typeface="Zapf Dingbats"/>
        <a:buChar char="➤"/>
        <a:tabLst/>
        <a:defRPr sz="4500" b="0" i="0" u="none" strike="noStrike" cap="none" spc="0" baseline="0"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1pPr>
      <a:lvl2pPr marL="1270000" marR="0" indent="-635000" algn="l" defTabSz="825500" rtl="0" latinLnBrk="0">
        <a:lnSpc>
          <a:spcPct val="100000"/>
        </a:lnSpc>
        <a:spcBef>
          <a:spcPts val="2500"/>
        </a:spcBef>
        <a:spcAft>
          <a:spcPts val="0"/>
        </a:spcAft>
        <a:buClrTx/>
        <a:buSzPct val="75000"/>
        <a:buFont typeface="Zapf Dingbats"/>
        <a:buChar char="➤"/>
        <a:tabLst/>
        <a:defRPr sz="4500" b="0" i="0" u="none" strike="noStrike" cap="none" spc="0" baseline="0"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2pPr>
      <a:lvl3pPr marL="1905000" marR="0" indent="-635000" algn="l" defTabSz="825500" rtl="0" latinLnBrk="0">
        <a:lnSpc>
          <a:spcPct val="100000"/>
        </a:lnSpc>
        <a:spcBef>
          <a:spcPts val="2500"/>
        </a:spcBef>
        <a:spcAft>
          <a:spcPts val="0"/>
        </a:spcAft>
        <a:buClrTx/>
        <a:buSzPct val="75000"/>
        <a:buFont typeface="Zapf Dingbats"/>
        <a:buChar char="➤"/>
        <a:tabLst/>
        <a:defRPr sz="4500" b="0" i="0" u="none" strike="noStrike" cap="none" spc="0" baseline="0"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3pPr>
      <a:lvl4pPr marL="2540000" marR="0" indent="-635000" algn="l" defTabSz="825500" rtl="0" latinLnBrk="0">
        <a:lnSpc>
          <a:spcPct val="100000"/>
        </a:lnSpc>
        <a:spcBef>
          <a:spcPts val="2500"/>
        </a:spcBef>
        <a:spcAft>
          <a:spcPts val="0"/>
        </a:spcAft>
        <a:buClrTx/>
        <a:buSzPct val="75000"/>
        <a:buFont typeface="Zapf Dingbats"/>
        <a:buChar char="➤"/>
        <a:tabLst/>
        <a:defRPr sz="4500" b="0" i="0" u="none" strike="noStrike" cap="none" spc="0" baseline="0"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4pPr>
      <a:lvl5pPr marL="3175000" marR="0" indent="-635000" algn="l" defTabSz="825500" rtl="0" latinLnBrk="0">
        <a:lnSpc>
          <a:spcPct val="100000"/>
        </a:lnSpc>
        <a:spcBef>
          <a:spcPts val="2500"/>
        </a:spcBef>
        <a:spcAft>
          <a:spcPts val="0"/>
        </a:spcAft>
        <a:buClrTx/>
        <a:buSzPct val="75000"/>
        <a:buFont typeface="Zapf Dingbats"/>
        <a:buChar char="➤"/>
        <a:tabLst/>
        <a:defRPr sz="4500" b="0" i="0" u="none" strike="noStrike" cap="none" spc="0" baseline="0"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5pPr>
      <a:lvl6pPr marL="3810000" marR="0" indent="-635000" algn="l" defTabSz="825500" rtl="0" latinLnBrk="0">
        <a:lnSpc>
          <a:spcPct val="100000"/>
        </a:lnSpc>
        <a:spcBef>
          <a:spcPts val="2500"/>
        </a:spcBef>
        <a:spcAft>
          <a:spcPts val="0"/>
        </a:spcAft>
        <a:buClrTx/>
        <a:buSzPct val="75000"/>
        <a:buFont typeface="Zapf Dingbats"/>
        <a:buChar char="➤"/>
        <a:tabLst/>
        <a:defRPr sz="4500" b="0" i="0" u="none" strike="noStrike" cap="none" spc="0" baseline="0"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6pPr>
      <a:lvl7pPr marL="4445000" marR="0" indent="-635000" algn="l" defTabSz="825500" rtl="0" latinLnBrk="0">
        <a:lnSpc>
          <a:spcPct val="100000"/>
        </a:lnSpc>
        <a:spcBef>
          <a:spcPts val="2500"/>
        </a:spcBef>
        <a:spcAft>
          <a:spcPts val="0"/>
        </a:spcAft>
        <a:buClrTx/>
        <a:buSzPct val="75000"/>
        <a:buFont typeface="Zapf Dingbats"/>
        <a:buChar char="➤"/>
        <a:tabLst/>
        <a:defRPr sz="4500" b="0" i="0" u="none" strike="noStrike" cap="none" spc="0" baseline="0"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7pPr>
      <a:lvl8pPr marL="5080000" marR="0" indent="-635000" algn="l" defTabSz="825500" rtl="0" latinLnBrk="0">
        <a:lnSpc>
          <a:spcPct val="100000"/>
        </a:lnSpc>
        <a:spcBef>
          <a:spcPts val="2500"/>
        </a:spcBef>
        <a:spcAft>
          <a:spcPts val="0"/>
        </a:spcAft>
        <a:buClrTx/>
        <a:buSzPct val="75000"/>
        <a:buFont typeface="Zapf Dingbats"/>
        <a:buChar char="➤"/>
        <a:tabLst/>
        <a:defRPr sz="4500" b="0" i="0" u="none" strike="noStrike" cap="none" spc="0" baseline="0"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8pPr>
      <a:lvl9pPr marL="5715000" marR="0" indent="-635000" algn="l" defTabSz="825500" rtl="0" latinLnBrk="0">
        <a:lnSpc>
          <a:spcPct val="100000"/>
        </a:lnSpc>
        <a:spcBef>
          <a:spcPts val="2500"/>
        </a:spcBef>
        <a:spcAft>
          <a:spcPts val="0"/>
        </a:spcAft>
        <a:buClrTx/>
        <a:buSzPct val="75000"/>
        <a:buFont typeface="Zapf Dingbats"/>
        <a:buChar char="➤"/>
        <a:tabLst/>
        <a:defRPr sz="4500" b="0" i="0" u="none" strike="noStrike" cap="none" spc="0" baseline="0"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9pPr>
    </p:bodyStyle>
    <p:otherStyle>
      <a:lvl1pPr marL="0" marR="0" indent="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1pPr>
      <a:lvl2pPr marL="0" marR="0" indent="2286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2pPr>
      <a:lvl3pPr marL="0" marR="0" indent="4572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3pPr>
      <a:lvl4pPr marL="0" marR="0" indent="6858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4pPr>
      <a:lvl5pPr marL="0" marR="0" indent="9144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5pPr>
      <a:lvl6pPr marL="0" marR="0" indent="11430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6pPr>
      <a:lvl7pPr marL="0" marR="0" indent="13716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7pPr>
      <a:lvl8pPr marL="0" marR="0" indent="16002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8pPr>
      <a:lvl9pPr marL="0" marR="0" indent="18288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12" Type="http://schemas.openxmlformats.org/officeDocument/2006/relationships/slide" Target="slide1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11" Type="http://schemas.openxmlformats.org/officeDocument/2006/relationships/image" Target="../media/image5.jpeg"/><Relationship Id="rId5" Type="http://schemas.openxmlformats.org/officeDocument/2006/relationships/image" Target="../media/image2.jpeg"/><Relationship Id="rId15" Type="http://schemas.openxmlformats.org/officeDocument/2006/relationships/image" Target="../media/image7.jpeg"/><Relationship Id="rId10" Type="http://schemas.openxmlformats.org/officeDocument/2006/relationships/slide" Target="slide9.xml"/><Relationship Id="rId4" Type="http://schemas.openxmlformats.org/officeDocument/2006/relationships/slide" Target="slide6.xml"/><Relationship Id="rId9" Type="http://schemas.openxmlformats.org/officeDocument/2006/relationships/image" Target="../media/image4.jpeg"/><Relationship Id="rId14" Type="http://schemas.openxmlformats.org/officeDocument/2006/relationships/slide" Target="slide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12" Type="http://schemas.openxmlformats.org/officeDocument/2006/relationships/slide" Target="slide1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11" Type="http://schemas.openxmlformats.org/officeDocument/2006/relationships/image" Target="../media/image5.jpeg"/><Relationship Id="rId5" Type="http://schemas.openxmlformats.org/officeDocument/2006/relationships/image" Target="../media/image2.jpeg"/><Relationship Id="rId15" Type="http://schemas.openxmlformats.org/officeDocument/2006/relationships/image" Target="../media/image7.jpeg"/><Relationship Id="rId10" Type="http://schemas.openxmlformats.org/officeDocument/2006/relationships/slide" Target="slide9.xml"/><Relationship Id="rId4" Type="http://schemas.openxmlformats.org/officeDocument/2006/relationships/slide" Target="slide6.xml"/><Relationship Id="rId9" Type="http://schemas.openxmlformats.org/officeDocument/2006/relationships/image" Target="../media/image4.jpeg"/><Relationship Id="rId14" Type="http://schemas.openxmlformats.org/officeDocument/2006/relationships/slide" Target="slide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A96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0FBF20CD-CC17-EF13-B164-0FA98BFC892B}"/>
              </a:ext>
            </a:extLst>
          </p:cNvPr>
          <p:cNvSpPr/>
          <p:nvPr/>
        </p:nvSpPr>
        <p:spPr>
          <a:xfrm>
            <a:off x="0" y="482600"/>
            <a:ext cx="24384000" cy="13233400"/>
          </a:xfrm>
          <a:prstGeom prst="rect">
            <a:avLst/>
          </a:prstGeom>
          <a:solidFill>
            <a:srgbClr val="94133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5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DIN Alternate Bold"/>
              <a:ea typeface="DIN Alternate Bold"/>
              <a:cs typeface="DIN Alternate Bold"/>
              <a:sym typeface="DIN Alternate Bold"/>
            </a:endParaRPr>
          </a:p>
        </p:txBody>
      </p:sp>
      <p:sp>
        <p:nvSpPr>
          <p:cNvPr id="148" name="Linea"/>
          <p:cNvSpPr/>
          <p:nvPr/>
        </p:nvSpPr>
        <p:spPr>
          <a:xfrm>
            <a:off x="1016000" y="7874000"/>
            <a:ext cx="22351997" cy="6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0" name="Marcello Petitta1,2, Sandro Calmanti3, and Matteo De Felice…"/>
          <p:cNvSpPr txBox="1">
            <a:spLocks noGrp="1"/>
          </p:cNvSpPr>
          <p:nvPr>
            <p:ph type="subTitle" sz="half" idx="1"/>
          </p:nvPr>
        </p:nvSpPr>
        <p:spPr>
          <a:xfrm>
            <a:off x="1016000" y="3866159"/>
            <a:ext cx="22352000" cy="907626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defTabSz="652145">
              <a:lnSpc>
                <a:spcPct val="120000"/>
              </a:lnSpc>
              <a:defRPr sz="5530">
                <a:solidFill>
                  <a:srgbClr val="FFFFFF"/>
                </a:solidFill>
              </a:defRPr>
            </a:pPr>
            <a:r>
              <a:rPr lang="it-IT" sz="10400" b="1" i="0" dirty="0"/>
              <a:t>The Evolution of Climate Services: </a:t>
            </a:r>
          </a:p>
          <a:p>
            <a:pPr defTabSz="652145">
              <a:lnSpc>
                <a:spcPct val="120000"/>
              </a:lnSpc>
              <a:defRPr sz="5530">
                <a:solidFill>
                  <a:srgbClr val="FFFFFF"/>
                </a:solidFill>
              </a:defRPr>
            </a:pPr>
            <a:r>
              <a:rPr lang="it-IT" sz="10400" b="1" i="0" dirty="0" err="1"/>
              <a:t>Shifting</a:t>
            </a:r>
            <a:r>
              <a:rPr lang="it-IT" sz="10400" b="1" i="0" dirty="0"/>
              <a:t> </a:t>
            </a:r>
            <a:r>
              <a:rPr lang="it-IT" sz="10400" b="1" i="0" dirty="0" err="1"/>
              <a:t>Paradigms</a:t>
            </a:r>
            <a:r>
              <a:rPr lang="it-IT" sz="10400" b="1" i="0" dirty="0"/>
              <a:t> </a:t>
            </a:r>
          </a:p>
          <a:p>
            <a:pPr defTabSz="652145">
              <a:lnSpc>
                <a:spcPct val="120000"/>
              </a:lnSpc>
              <a:defRPr sz="5530">
                <a:solidFill>
                  <a:srgbClr val="FFFFFF"/>
                </a:solidFill>
              </a:defRPr>
            </a:pPr>
            <a:r>
              <a:rPr lang="it-IT" sz="10400" b="1" i="0" dirty="0"/>
              <a:t>from commercial </a:t>
            </a:r>
            <a:r>
              <a:rPr lang="it-IT" sz="10400" b="1" i="0" dirty="0" err="1"/>
              <a:t>exploitation</a:t>
            </a:r>
            <a:r>
              <a:rPr lang="it-IT" sz="10400" b="1" i="0" dirty="0"/>
              <a:t> to </a:t>
            </a:r>
          </a:p>
          <a:p>
            <a:pPr defTabSz="652145">
              <a:lnSpc>
                <a:spcPct val="120000"/>
              </a:lnSpc>
              <a:defRPr sz="5530">
                <a:solidFill>
                  <a:srgbClr val="FFFFFF"/>
                </a:solidFill>
              </a:defRPr>
            </a:pPr>
            <a:r>
              <a:rPr lang="it-IT" sz="10400" b="1" i="0" dirty="0" err="1"/>
              <a:t>Societal</a:t>
            </a:r>
            <a:r>
              <a:rPr lang="it-IT" sz="10400" b="1" i="0" dirty="0"/>
              <a:t> Engagement</a:t>
            </a:r>
          </a:p>
          <a:p>
            <a:pPr defTabSz="652145">
              <a:defRPr sz="5530">
                <a:solidFill>
                  <a:srgbClr val="FFFFFF"/>
                </a:solidFill>
              </a:defRPr>
            </a:pPr>
            <a:endParaRPr lang="it-IT" dirty="0"/>
          </a:p>
          <a:p>
            <a:pPr defTabSz="652145">
              <a:defRPr sz="5530">
                <a:solidFill>
                  <a:srgbClr val="FFFFFF"/>
                </a:solidFill>
              </a:defRPr>
            </a:pPr>
            <a:r>
              <a:rPr dirty="0"/>
              <a:t>Marcello Petitta</a:t>
            </a:r>
            <a:r>
              <a:rPr baseline="31999" dirty="0"/>
              <a:t>1,2</a:t>
            </a:r>
            <a:r>
              <a:rPr dirty="0"/>
              <a:t>, Sandro Calmanti</a:t>
            </a:r>
            <a:r>
              <a:rPr baseline="31999" dirty="0"/>
              <a:t>3</a:t>
            </a:r>
            <a:r>
              <a:rPr dirty="0"/>
              <a:t>, and Matteo De Felice</a:t>
            </a:r>
          </a:p>
          <a:p>
            <a:pPr defTabSz="652145">
              <a:defRPr sz="5530">
                <a:solidFill>
                  <a:srgbClr val="FFFFFF"/>
                </a:solidFill>
              </a:defRPr>
            </a:pPr>
            <a:endParaRPr dirty="0"/>
          </a:p>
          <a:p>
            <a:pPr defTabSz="652145">
              <a:defRPr sz="5530">
                <a:solidFill>
                  <a:srgbClr val="FFFFFF"/>
                </a:solidFill>
              </a:defRPr>
            </a:pPr>
            <a:endParaRPr lang="en-GB" sz="1000" dirty="0"/>
          </a:p>
          <a:p>
            <a:pPr defTabSz="652145">
              <a:defRPr sz="5530">
                <a:solidFill>
                  <a:srgbClr val="FFFFFF"/>
                </a:solidFill>
              </a:defRPr>
            </a:pPr>
            <a:endParaRPr lang="en-GB" dirty="0"/>
          </a:p>
          <a:p>
            <a:pPr defTabSz="652145">
              <a:defRPr sz="5530">
                <a:solidFill>
                  <a:srgbClr val="FFFFFF"/>
                </a:solidFill>
              </a:defRPr>
            </a:pPr>
            <a:endParaRPr dirty="0"/>
          </a:p>
          <a:p>
            <a:pPr defTabSz="652145">
              <a:lnSpc>
                <a:spcPct val="120000"/>
              </a:lnSpc>
              <a:defRPr sz="2765">
                <a:solidFill>
                  <a:srgbClr val="FFFFFF"/>
                </a:solidFill>
              </a:defRPr>
            </a:pPr>
            <a:r>
              <a:rPr baseline="31999" dirty="0"/>
              <a:t>1</a:t>
            </a:r>
            <a:r>
              <a:rPr dirty="0"/>
              <a:t>University of Tor Vergata, Enterprise Engineering, Roma, Italy</a:t>
            </a:r>
          </a:p>
          <a:p>
            <a:pPr defTabSz="652145">
              <a:lnSpc>
                <a:spcPct val="120000"/>
              </a:lnSpc>
              <a:defRPr sz="2765">
                <a:solidFill>
                  <a:srgbClr val="FFFFFF"/>
                </a:solidFill>
              </a:defRPr>
            </a:pPr>
            <a:r>
              <a:rPr baseline="31999" dirty="0"/>
              <a:t>2</a:t>
            </a:r>
            <a:r>
              <a:rPr dirty="0"/>
              <a:t>Amigo s.r.l., Roma, Italy </a:t>
            </a:r>
          </a:p>
          <a:p>
            <a:pPr defTabSz="652145">
              <a:lnSpc>
                <a:spcPct val="120000"/>
              </a:lnSpc>
              <a:defRPr sz="2765">
                <a:solidFill>
                  <a:srgbClr val="FFFFFF"/>
                </a:solidFill>
              </a:defRPr>
            </a:pPr>
            <a:r>
              <a:rPr baseline="31999" dirty="0"/>
              <a:t>3 </a:t>
            </a:r>
            <a:r>
              <a:rPr dirty="0"/>
              <a:t>ENEA, SSPT-MET-CLIM, Roma, Italy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84B71A1-5347-6C76-A51B-B550F80ADB63}"/>
              </a:ext>
            </a:extLst>
          </p:cNvPr>
          <p:cNvSpPr txBox="1"/>
          <p:nvPr/>
        </p:nvSpPr>
        <p:spPr>
          <a:xfrm flipH="1">
            <a:off x="317500" y="13202213"/>
            <a:ext cx="23850600" cy="773575"/>
          </a:xfrm>
          <a:prstGeom prst="rect">
            <a:avLst/>
          </a:prstGeom>
          <a:noFill/>
          <a:ln w="12700">
            <a:noFill/>
            <a:miter lim="400000"/>
          </a:ln>
        </p:spPr>
        <p:txBody>
          <a:bodyPr rot="0" spcFirstLastPara="0" vert="horz" wrap="square" lIns="50800" tIns="50800" rIns="50800" bIns="508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500" b="0" i="0" u="none" strike="noStrike" cap="none" spc="0" normalizeH="0" baseline="0">
                <a:ln>
                  <a:noFill/>
                </a:ln>
                <a:solidFill>
                  <a:srgbClr val="5C5C5C"/>
                </a:solidFill>
                <a:effectLst/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1pPr>
            <a:lvl2pPr marL="0" marR="0" indent="342900" algn="l" defTabSz="825500" rtl="0" fontAlgn="auto" latinLnBrk="0" hangingPunct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500" b="0" i="0" u="none" strike="noStrike" cap="none" spc="0" normalizeH="0" baseline="0">
                <a:ln>
                  <a:noFill/>
                </a:ln>
                <a:solidFill>
                  <a:srgbClr val="5C5C5C"/>
                </a:solidFill>
                <a:effectLst/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2pPr>
            <a:lvl3pPr marL="0" marR="0" indent="685800" algn="l" defTabSz="825500" rtl="0" fontAlgn="auto" latinLnBrk="0" hangingPunct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500" b="0" i="0" u="none" strike="noStrike" cap="none" spc="0" normalizeH="0" baseline="0">
                <a:ln>
                  <a:noFill/>
                </a:ln>
                <a:solidFill>
                  <a:srgbClr val="5C5C5C"/>
                </a:solidFill>
                <a:effectLst/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3pPr>
            <a:lvl4pPr marL="0" marR="0" indent="1028700" algn="l" defTabSz="825500" rtl="0" fontAlgn="auto" latinLnBrk="0" hangingPunct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500" b="0" i="0" u="none" strike="noStrike" cap="none" spc="0" normalizeH="0" baseline="0">
                <a:ln>
                  <a:noFill/>
                </a:ln>
                <a:solidFill>
                  <a:srgbClr val="5C5C5C"/>
                </a:solidFill>
                <a:effectLst/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4pPr>
            <a:lvl5pPr marL="0" marR="0" indent="1371600" algn="l" defTabSz="825500" rtl="0" fontAlgn="auto" latinLnBrk="0" hangingPunct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500" b="0" i="0" u="none" strike="noStrike" cap="none" spc="0" normalizeH="0" baseline="0">
                <a:ln>
                  <a:noFill/>
                </a:ln>
                <a:solidFill>
                  <a:srgbClr val="5C5C5C"/>
                </a:solidFill>
                <a:effectLst/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5pPr>
            <a:lvl6pPr marL="0" marR="0" indent="1714500" algn="l" defTabSz="825500" rtl="0" fontAlgn="auto" latinLnBrk="0" hangingPunct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500" b="0" i="0" u="none" strike="noStrike" cap="none" spc="0" normalizeH="0" baseline="0">
                <a:ln>
                  <a:noFill/>
                </a:ln>
                <a:solidFill>
                  <a:srgbClr val="5C5C5C"/>
                </a:solidFill>
                <a:effectLst/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6pPr>
            <a:lvl7pPr marL="0" marR="0" indent="2057400" algn="l" defTabSz="825500" rtl="0" fontAlgn="auto" latinLnBrk="0" hangingPunct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500" b="0" i="0" u="none" strike="noStrike" cap="none" spc="0" normalizeH="0" baseline="0">
                <a:ln>
                  <a:noFill/>
                </a:ln>
                <a:solidFill>
                  <a:srgbClr val="5C5C5C"/>
                </a:solidFill>
                <a:effectLst/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7pPr>
            <a:lvl8pPr marL="0" marR="0" indent="2400300" algn="l" defTabSz="825500" rtl="0" fontAlgn="auto" latinLnBrk="0" hangingPunct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500" b="0" i="0" u="none" strike="noStrike" cap="none" spc="0" normalizeH="0" baseline="0">
                <a:ln>
                  <a:noFill/>
                </a:ln>
                <a:solidFill>
                  <a:srgbClr val="5C5C5C"/>
                </a:solidFill>
                <a:effectLst/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8pPr>
            <a:lvl9pPr marL="0" marR="0" indent="2743200" algn="l" defTabSz="825500" rtl="0" fontAlgn="auto" latinLnBrk="0" hangingPunct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500" b="0" i="0" u="none" strike="noStrike" cap="none" spc="0" normalizeH="0" baseline="0">
                <a:ln>
                  <a:noFill/>
                </a:ln>
                <a:solidFill>
                  <a:srgbClr val="5C5C5C"/>
                </a:solidFill>
                <a:effectLst/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9pPr>
          </a:lstStyle>
          <a:p>
            <a:pPr algn="ctr"/>
            <a:r>
              <a:rPr lang="it-IT" sz="2200" dirty="0">
                <a:solidFill>
                  <a:schemeClr val="bg1"/>
                </a:solidFill>
              </a:rPr>
              <a:t>All </a:t>
            </a:r>
            <a:r>
              <a:rPr lang="it-IT" sz="2200" dirty="0" err="1">
                <a:solidFill>
                  <a:schemeClr val="bg1"/>
                </a:solidFill>
              </a:rPr>
              <a:t>images</a:t>
            </a:r>
            <a:r>
              <a:rPr lang="it-IT" sz="2200" dirty="0">
                <a:solidFill>
                  <a:schemeClr val="bg1"/>
                </a:solidFill>
              </a:rPr>
              <a:t> in this </a:t>
            </a:r>
            <a:r>
              <a:rPr lang="it-IT" sz="2200" dirty="0" err="1">
                <a:solidFill>
                  <a:schemeClr val="bg1"/>
                </a:solidFill>
              </a:rPr>
              <a:t>presentation</a:t>
            </a:r>
            <a:r>
              <a:rPr lang="it-IT" sz="2200" dirty="0">
                <a:solidFill>
                  <a:schemeClr val="bg1"/>
                </a:solidFill>
              </a:rPr>
              <a:t> </a:t>
            </a:r>
            <a:r>
              <a:rPr lang="it-IT" sz="2200" dirty="0" err="1">
                <a:solidFill>
                  <a:schemeClr val="bg1"/>
                </a:solidFill>
              </a:rPr>
              <a:t>were</a:t>
            </a:r>
            <a:r>
              <a:rPr lang="it-IT" sz="2200" dirty="0">
                <a:solidFill>
                  <a:schemeClr val="bg1"/>
                </a:solidFill>
              </a:rPr>
              <a:t> </a:t>
            </a:r>
            <a:r>
              <a:rPr lang="it-IT" sz="2200" dirty="0" err="1">
                <a:solidFill>
                  <a:schemeClr val="bg1"/>
                </a:solidFill>
              </a:rPr>
              <a:t>created</a:t>
            </a:r>
            <a:r>
              <a:rPr lang="it-IT" sz="2200" dirty="0">
                <a:solidFill>
                  <a:schemeClr val="bg1"/>
                </a:solidFill>
              </a:rPr>
              <a:t> using DALL-E by OpenAI. </a:t>
            </a:r>
            <a:r>
              <a:rPr lang="it-IT" sz="2200" dirty="0" err="1">
                <a:solidFill>
                  <a:schemeClr val="bg1"/>
                </a:solidFill>
              </a:rPr>
              <a:t>Any</a:t>
            </a:r>
            <a:r>
              <a:rPr lang="it-IT" sz="2200" dirty="0">
                <a:solidFill>
                  <a:schemeClr val="bg1"/>
                </a:solidFill>
              </a:rPr>
              <a:t> </a:t>
            </a:r>
            <a:r>
              <a:rPr lang="it-IT" sz="2200" dirty="0" err="1">
                <a:solidFill>
                  <a:schemeClr val="bg1"/>
                </a:solidFill>
              </a:rPr>
              <a:t>misspellings</a:t>
            </a:r>
            <a:r>
              <a:rPr lang="it-IT" sz="2200" dirty="0">
                <a:solidFill>
                  <a:schemeClr val="bg1"/>
                </a:solidFill>
              </a:rPr>
              <a:t> in the </a:t>
            </a:r>
            <a:r>
              <a:rPr lang="it-IT" sz="2200" dirty="0" err="1">
                <a:solidFill>
                  <a:schemeClr val="bg1"/>
                </a:solidFill>
              </a:rPr>
              <a:t>images</a:t>
            </a:r>
            <a:r>
              <a:rPr lang="it-IT" sz="2200" dirty="0">
                <a:solidFill>
                  <a:schemeClr val="bg1"/>
                </a:solidFill>
              </a:rPr>
              <a:t> are </a:t>
            </a:r>
            <a:r>
              <a:rPr lang="it-IT" sz="2200" dirty="0" err="1">
                <a:solidFill>
                  <a:schemeClr val="bg1"/>
                </a:solidFill>
              </a:rPr>
              <a:t>intentional</a:t>
            </a:r>
            <a:r>
              <a:rPr lang="it-IT" sz="2200" dirty="0">
                <a:solidFill>
                  <a:schemeClr val="bg1"/>
                </a:solidFill>
              </a:rPr>
              <a:t>. Please note that </a:t>
            </a:r>
            <a:r>
              <a:rPr lang="it-IT" sz="2200" dirty="0" err="1">
                <a:solidFill>
                  <a:schemeClr val="bg1"/>
                </a:solidFill>
              </a:rPr>
              <a:t>these</a:t>
            </a:r>
            <a:r>
              <a:rPr lang="it-IT" sz="2200" dirty="0">
                <a:solidFill>
                  <a:schemeClr val="bg1"/>
                </a:solidFill>
              </a:rPr>
              <a:t> </a:t>
            </a:r>
            <a:r>
              <a:rPr lang="it-IT" sz="2200" dirty="0" err="1">
                <a:solidFill>
                  <a:schemeClr val="bg1"/>
                </a:solidFill>
              </a:rPr>
              <a:t>images</a:t>
            </a:r>
            <a:r>
              <a:rPr lang="it-IT" sz="2200" dirty="0">
                <a:solidFill>
                  <a:schemeClr val="bg1"/>
                </a:solidFill>
              </a:rPr>
              <a:t> do not </a:t>
            </a:r>
            <a:r>
              <a:rPr lang="it-IT" sz="2200" dirty="0" err="1">
                <a:solidFill>
                  <a:schemeClr val="bg1"/>
                </a:solidFill>
              </a:rPr>
              <a:t>reference</a:t>
            </a:r>
            <a:r>
              <a:rPr lang="it-IT" sz="2200" dirty="0">
                <a:solidFill>
                  <a:schemeClr val="bg1"/>
                </a:solidFill>
              </a:rPr>
              <a:t> </a:t>
            </a:r>
            <a:r>
              <a:rPr lang="it-IT" sz="2200" dirty="0" err="1">
                <a:solidFill>
                  <a:schemeClr val="bg1"/>
                </a:solidFill>
              </a:rPr>
              <a:t>any</a:t>
            </a:r>
            <a:r>
              <a:rPr lang="it-IT" sz="2200" dirty="0">
                <a:solidFill>
                  <a:schemeClr val="bg1"/>
                </a:solidFill>
              </a:rPr>
              <a:t> </a:t>
            </a:r>
            <a:r>
              <a:rPr lang="it-IT" sz="2200" dirty="0" err="1">
                <a:solidFill>
                  <a:schemeClr val="bg1"/>
                </a:solidFill>
              </a:rPr>
              <a:t>actual</a:t>
            </a:r>
            <a:r>
              <a:rPr lang="it-IT" sz="2200" dirty="0">
                <a:solidFill>
                  <a:schemeClr val="bg1"/>
                </a:solidFill>
              </a:rPr>
              <a:t> </a:t>
            </a:r>
            <a:r>
              <a:rPr lang="it-IT" sz="2200" dirty="0" err="1">
                <a:solidFill>
                  <a:schemeClr val="bg1"/>
                </a:solidFill>
              </a:rPr>
              <a:t>facts</a:t>
            </a:r>
            <a:r>
              <a:rPr lang="it-IT" sz="2200" dirty="0">
                <a:solidFill>
                  <a:schemeClr val="bg1"/>
                </a:solidFill>
              </a:rPr>
              <a:t>, </a:t>
            </a:r>
            <a:r>
              <a:rPr lang="it-IT" sz="2200" dirty="0" err="1">
                <a:solidFill>
                  <a:schemeClr val="bg1"/>
                </a:solidFill>
              </a:rPr>
              <a:t>individuals</a:t>
            </a:r>
            <a:r>
              <a:rPr lang="it-IT" sz="2200" dirty="0">
                <a:solidFill>
                  <a:schemeClr val="bg1"/>
                </a:solidFill>
              </a:rPr>
              <a:t>, or </a:t>
            </a:r>
            <a:r>
              <a:rPr lang="it-IT" sz="2200" dirty="0" err="1">
                <a:solidFill>
                  <a:schemeClr val="bg1"/>
                </a:solidFill>
              </a:rPr>
              <a:t>entities</a:t>
            </a:r>
            <a:r>
              <a:rPr lang="it-IT" sz="22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5" name="DALL·E 2024-04-12 12.29.05 - A child-comic style illustration in charcoal style using a limited color palette. The scene depicts managers, drawn as simple cartoonish figures, pres.jpeg">
            <a:hlinkClick r:id="rId2" action="ppaction://hlinksldjump"/>
            <a:extLst>
              <a:ext uri="{FF2B5EF4-FFF2-40B4-BE49-F238E27FC236}">
                <a16:creationId xmlns:a16="http://schemas.microsoft.com/office/drawing/2014/main" id="{D36B533D-8C02-668C-2A1F-5BCE0A260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3611443" cy="3611443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DALL·E 2024-04-12 12.30.48 - A child-comic style illustration in charcoal style using a limited color palette, depicting big-tech companies in the insurance, energy, and food sect.jpeg" descr="DALL·E 2024-04-12 12.30.48 - A child-comic style illustration in charcoal style using a limited color palette, depicting big-tech companies in the insurance, energy, and food sect.jpeg">
            <a:hlinkClick r:id="rId4" action="ppaction://hlinksldjump"/>
            <a:extLst>
              <a:ext uri="{FF2B5EF4-FFF2-40B4-BE49-F238E27FC236}">
                <a16:creationId xmlns:a16="http://schemas.microsoft.com/office/drawing/2014/main" id="{5E02F7BE-FFD0-7DD4-4F06-BE6BA5122C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0054" y="0"/>
            <a:ext cx="3611443" cy="3611443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DALL·E 2024-04-12 12.36.03 - A child-comic style illustration in charcoal style using a limited color palette. The image portrays a bustling market scene where various booths are .jpeg" descr="DALL·E 2024-04-12 12.36.03 - A child-comic style illustration in charcoal style using a limited color palette. The image portrays a bustling market scene where various booths are .jpeg">
            <a:hlinkClick r:id="rId6" action="ppaction://hlinksldjump"/>
            <a:extLst>
              <a:ext uri="{FF2B5EF4-FFF2-40B4-BE49-F238E27FC236}">
                <a16:creationId xmlns:a16="http://schemas.microsoft.com/office/drawing/2014/main" id="{0FE466EF-3790-9BDC-32F5-99EA1E6ED1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4008" y="0"/>
            <a:ext cx="3611443" cy="36114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DALL·E 2024-04-12 12.34.06 - A child-comic style illustration in charcoal style using a limited color palette, depicting the concept of climate services becoming a tool of neo-lib.jpeg" descr="DALL·E 2024-04-12 12.34.06 - A child-comic style illustration in charcoal style using a limited color palette, depicting the concept of climate services becoming a tool of neo-lib.jpeg">
            <a:hlinkClick r:id="rId8" action="ppaction://hlinksldjump"/>
            <a:extLst>
              <a:ext uri="{FF2B5EF4-FFF2-40B4-BE49-F238E27FC236}">
                <a16:creationId xmlns:a16="http://schemas.microsoft.com/office/drawing/2014/main" id="{1BA3418F-D932-712F-6C1A-950ED96F895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90383" y="0"/>
            <a:ext cx="3611443" cy="36114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DALL·E 2024-04-12 12.39.54 - A colorful child-comic style illustration, showcasing scientists in Africa working with local farmers to implement water conservation techniques. The .jpeg" descr="DALL·E 2024-04-12 12.39.54 - A colorful child-comic style illustration, showcasing scientists in Africa working with local farmers to implement water conservation techniques. The .jpeg">
            <a:hlinkClick r:id="rId10" action="ppaction://hlinksldjump"/>
            <a:extLst>
              <a:ext uri="{FF2B5EF4-FFF2-40B4-BE49-F238E27FC236}">
                <a16:creationId xmlns:a16="http://schemas.microsoft.com/office/drawing/2014/main" id="{619DD46F-519F-3525-42FE-2F74AAF0262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525449" y="-10385"/>
            <a:ext cx="3611443" cy="36114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DALL·E 2024-04-12 12.42.49 - A vibrant, colorful child-comic style illustration of a 'social climate service' town hall meeting. This scene depicts a large, diverse group of commu.jpeg" descr="DALL·E 2024-04-12 12.42.49 - A vibrant, colorful child-comic style illustration of a 'social climate service' town hall meeting. This scene depicts a large, diverse group of commu.jpeg">
            <a:hlinkClick r:id="rId12" action="ppaction://hlinksldjump"/>
            <a:extLst>
              <a:ext uri="{FF2B5EF4-FFF2-40B4-BE49-F238E27FC236}">
                <a16:creationId xmlns:a16="http://schemas.microsoft.com/office/drawing/2014/main" id="{BBFEAC04-C460-0ECE-6C2B-CAE6F5C90A4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162292" y="0"/>
            <a:ext cx="3611443" cy="36114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DALL·E 2024-04-12 12.47.59 - A vibrant, colorful child-comic style illustration showing a contrast between commercial and social climate services. The scene is divided in half; on.jpeg" descr="DALL·E 2024-04-12 12.47.59 - A vibrant, colorful child-comic style illustration showing a contrast between commercial and social climate services. The scene is divided in half; on.jpeg">
            <a:hlinkClick r:id="rId14" action="ppaction://hlinksldjump"/>
            <a:extLst>
              <a:ext uri="{FF2B5EF4-FFF2-40B4-BE49-F238E27FC236}">
                <a16:creationId xmlns:a16="http://schemas.microsoft.com/office/drawing/2014/main" id="{6ED49367-B4ED-06B5-8E39-5A5B3765AE5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0772557" y="-10384"/>
            <a:ext cx="3611443" cy="36114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Linea"/>
          <p:cNvSpPr/>
          <p:nvPr/>
        </p:nvSpPr>
        <p:spPr>
          <a:xfrm>
            <a:off x="13208000" y="2222500"/>
            <a:ext cx="1016000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78" name="Social Climate Service"/>
          <p:cNvSpPr txBox="1">
            <a:spLocks noGrp="1"/>
          </p:cNvSpPr>
          <p:nvPr>
            <p:ph type="title"/>
          </p:nvPr>
        </p:nvSpPr>
        <p:spPr>
          <a:xfrm>
            <a:off x="13208000" y="25400"/>
            <a:ext cx="10160000" cy="1016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792479">
              <a:spcBef>
                <a:spcPts val="3100"/>
              </a:spcBef>
              <a:defRPr sz="7200"/>
            </a:lvl1pPr>
          </a:lstStyle>
          <a:p>
            <a:r>
              <a:t>Social Climate Service</a:t>
            </a:r>
          </a:p>
        </p:txBody>
      </p:sp>
      <p:sp>
        <p:nvSpPr>
          <p:cNvPr id="179" name="Doppio clic per modificare"/>
          <p:cNvSpPr txBox="1">
            <a:spLocks noGrp="1"/>
          </p:cNvSpPr>
          <p:nvPr>
            <p:ph type="body" sz="half" idx="1"/>
          </p:nvPr>
        </p:nvSpPr>
        <p:spPr>
          <a:xfrm>
            <a:off x="13208000" y="1549400"/>
            <a:ext cx="10160000" cy="101600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564444" indent="-564444">
              <a:defRPr b="1"/>
            </a:pPr>
            <a:r>
              <a:rPr lang="it-IT" dirty="0"/>
              <a:t>Empowering </a:t>
            </a:r>
            <a:r>
              <a:rPr lang="it-IT" dirty="0" err="1"/>
              <a:t>Communities</a:t>
            </a:r>
            <a:r>
              <a:rPr lang="it-IT" dirty="0"/>
              <a:t>: </a:t>
            </a:r>
            <a:r>
              <a:rPr lang="it-IT" dirty="0" err="1"/>
              <a:t>Enable</a:t>
            </a:r>
            <a:r>
              <a:rPr lang="it-IT" dirty="0"/>
              <a:t> social </a:t>
            </a:r>
            <a:r>
              <a:rPr lang="it-IT" dirty="0" err="1"/>
              <a:t>groups</a:t>
            </a:r>
            <a:r>
              <a:rPr lang="it-IT" dirty="0"/>
              <a:t> to express </a:t>
            </a:r>
            <a:r>
              <a:rPr lang="it-IT" dirty="0" err="1"/>
              <a:t>their</a:t>
            </a:r>
            <a:r>
              <a:rPr lang="it-IT" dirty="0"/>
              <a:t> climate change </a:t>
            </a:r>
            <a:r>
              <a:rPr lang="it-IT" dirty="0" err="1"/>
              <a:t>concerns</a:t>
            </a:r>
            <a:r>
              <a:rPr lang="it-IT" dirty="0"/>
              <a:t>.	</a:t>
            </a:r>
          </a:p>
          <a:p>
            <a:pPr marL="564444" indent="-564444">
              <a:defRPr b="1"/>
            </a:pPr>
            <a:r>
              <a:rPr lang="it-IT" dirty="0" err="1"/>
              <a:t>Interactive</a:t>
            </a:r>
            <a:r>
              <a:rPr lang="it-IT" dirty="0"/>
              <a:t> Learning: Foster </a:t>
            </a:r>
            <a:r>
              <a:rPr lang="it-IT" dirty="0" err="1"/>
              <a:t>education</a:t>
            </a:r>
            <a:r>
              <a:rPr lang="it-IT" dirty="0"/>
              <a:t> </a:t>
            </a:r>
            <a:r>
              <a:rPr lang="it-IT" dirty="0" err="1"/>
              <a:t>through</a:t>
            </a:r>
            <a:r>
              <a:rPr lang="it-IT" dirty="0"/>
              <a:t> social engagement and </a:t>
            </a:r>
            <a:r>
              <a:rPr lang="it-IT" dirty="0" err="1"/>
              <a:t>practical</a:t>
            </a:r>
            <a:r>
              <a:rPr lang="it-IT" dirty="0"/>
              <a:t> </a:t>
            </a:r>
            <a:r>
              <a:rPr lang="it-IT" dirty="0" err="1"/>
              <a:t>experiences</a:t>
            </a:r>
            <a:r>
              <a:rPr lang="it-IT" dirty="0"/>
              <a:t>.</a:t>
            </a:r>
          </a:p>
          <a:p>
            <a:pPr marL="564444" indent="-564444">
              <a:defRPr b="1"/>
            </a:pPr>
            <a:r>
              <a:rPr lang="it-IT" dirty="0" err="1"/>
              <a:t>Culturally</a:t>
            </a:r>
            <a:r>
              <a:rPr lang="it-IT" dirty="0"/>
              <a:t> Inclusive Climate Services: Integrate local culture, knowledge, and </a:t>
            </a:r>
            <a:r>
              <a:rPr lang="it-IT" dirty="0" err="1"/>
              <a:t>narratives</a:t>
            </a:r>
            <a:r>
              <a:rPr lang="it-IT" dirty="0"/>
              <a:t> at the </a:t>
            </a:r>
            <a:r>
              <a:rPr lang="it-IT" dirty="0" err="1"/>
              <a:t>forefront</a:t>
            </a:r>
            <a:r>
              <a:rPr lang="it-IT" dirty="0"/>
              <a:t>.	</a:t>
            </a:r>
          </a:p>
          <a:p>
            <a:pPr marL="564444" indent="-564444">
              <a:defRPr b="1"/>
            </a:pPr>
            <a:r>
              <a:rPr lang="it-IT" dirty="0"/>
              <a:t>Networking in Climate Services: Facilitate </a:t>
            </a:r>
            <a:r>
              <a:rPr lang="it-IT" dirty="0" err="1"/>
              <a:t>connections</a:t>
            </a:r>
            <a:r>
              <a:rPr lang="it-IT" dirty="0"/>
              <a:t> and </a:t>
            </a:r>
            <a:r>
              <a:rPr lang="it-IT" dirty="0" err="1"/>
              <a:t>relationships</a:t>
            </a:r>
            <a:r>
              <a:rPr lang="it-IT" dirty="0"/>
              <a:t> </a:t>
            </a:r>
            <a:r>
              <a:rPr lang="it-IT" dirty="0" err="1"/>
              <a:t>among</a:t>
            </a:r>
            <a:r>
              <a:rPr lang="it-IT" dirty="0"/>
              <a:t> </a:t>
            </a:r>
            <a:r>
              <a:rPr lang="it-IT" dirty="0" err="1"/>
              <a:t>stakeholders</a:t>
            </a:r>
            <a:r>
              <a:rPr lang="it-IT" dirty="0"/>
              <a:t>.</a:t>
            </a:r>
          </a:p>
        </p:txBody>
      </p:sp>
      <p:pic>
        <p:nvPicPr>
          <p:cNvPr id="180" name="DALL·E 2024-04-12 12.42.49 - A vibrant, colorful child-comic style illustration of a 'social climate service' town hall meeting. This scene depicts a large, diverse group of commu.jpeg" descr="DALL·E 2024-04-12 12.42.49 - A vibrant, colorful child-comic style illustration of a 'social climate service' town hall meeting. This scene depicts a large, diverse group of commu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0" y="0"/>
            <a:ext cx="13004801" cy="1300480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271A7A92-8644-36CF-5485-23CA86AB2FE3}"/>
              </a:ext>
            </a:extLst>
          </p:cNvPr>
          <p:cNvSpPr txBox="1"/>
          <p:nvPr/>
        </p:nvSpPr>
        <p:spPr>
          <a:xfrm flipH="1">
            <a:off x="317500" y="13202213"/>
            <a:ext cx="23850600" cy="773575"/>
          </a:xfrm>
          <a:prstGeom prst="rect">
            <a:avLst/>
          </a:prstGeom>
          <a:noFill/>
          <a:ln w="12700">
            <a:noFill/>
            <a:miter lim="400000"/>
          </a:ln>
        </p:spPr>
        <p:txBody>
          <a:bodyPr rot="0" spcFirstLastPara="0" vert="horz" wrap="square" lIns="50800" tIns="50800" rIns="50800" bIns="508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500" b="0" i="0" u="none" strike="noStrike" cap="none" spc="0" normalizeH="0" baseline="0">
                <a:ln>
                  <a:noFill/>
                </a:ln>
                <a:solidFill>
                  <a:srgbClr val="5C5C5C"/>
                </a:solidFill>
                <a:effectLst/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1pPr>
            <a:lvl2pPr marL="0" marR="0" indent="342900" algn="l" defTabSz="825500" rtl="0" fontAlgn="auto" latinLnBrk="0" hangingPunct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500" b="0" i="0" u="none" strike="noStrike" cap="none" spc="0" normalizeH="0" baseline="0">
                <a:ln>
                  <a:noFill/>
                </a:ln>
                <a:solidFill>
                  <a:srgbClr val="5C5C5C"/>
                </a:solidFill>
                <a:effectLst/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2pPr>
            <a:lvl3pPr marL="0" marR="0" indent="685800" algn="l" defTabSz="825500" rtl="0" fontAlgn="auto" latinLnBrk="0" hangingPunct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500" b="0" i="0" u="none" strike="noStrike" cap="none" spc="0" normalizeH="0" baseline="0">
                <a:ln>
                  <a:noFill/>
                </a:ln>
                <a:solidFill>
                  <a:srgbClr val="5C5C5C"/>
                </a:solidFill>
                <a:effectLst/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3pPr>
            <a:lvl4pPr marL="0" marR="0" indent="1028700" algn="l" defTabSz="825500" rtl="0" fontAlgn="auto" latinLnBrk="0" hangingPunct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500" b="0" i="0" u="none" strike="noStrike" cap="none" spc="0" normalizeH="0" baseline="0">
                <a:ln>
                  <a:noFill/>
                </a:ln>
                <a:solidFill>
                  <a:srgbClr val="5C5C5C"/>
                </a:solidFill>
                <a:effectLst/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4pPr>
            <a:lvl5pPr marL="0" marR="0" indent="1371600" algn="l" defTabSz="825500" rtl="0" fontAlgn="auto" latinLnBrk="0" hangingPunct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500" b="0" i="0" u="none" strike="noStrike" cap="none" spc="0" normalizeH="0" baseline="0">
                <a:ln>
                  <a:noFill/>
                </a:ln>
                <a:solidFill>
                  <a:srgbClr val="5C5C5C"/>
                </a:solidFill>
                <a:effectLst/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5pPr>
            <a:lvl6pPr marL="0" marR="0" indent="1714500" algn="l" defTabSz="825500" rtl="0" fontAlgn="auto" latinLnBrk="0" hangingPunct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500" b="0" i="0" u="none" strike="noStrike" cap="none" spc="0" normalizeH="0" baseline="0">
                <a:ln>
                  <a:noFill/>
                </a:ln>
                <a:solidFill>
                  <a:srgbClr val="5C5C5C"/>
                </a:solidFill>
                <a:effectLst/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6pPr>
            <a:lvl7pPr marL="0" marR="0" indent="2057400" algn="l" defTabSz="825500" rtl="0" fontAlgn="auto" latinLnBrk="0" hangingPunct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500" b="0" i="0" u="none" strike="noStrike" cap="none" spc="0" normalizeH="0" baseline="0">
                <a:ln>
                  <a:noFill/>
                </a:ln>
                <a:solidFill>
                  <a:srgbClr val="5C5C5C"/>
                </a:solidFill>
                <a:effectLst/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7pPr>
            <a:lvl8pPr marL="0" marR="0" indent="2400300" algn="l" defTabSz="825500" rtl="0" fontAlgn="auto" latinLnBrk="0" hangingPunct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500" b="0" i="0" u="none" strike="noStrike" cap="none" spc="0" normalizeH="0" baseline="0">
                <a:ln>
                  <a:noFill/>
                </a:ln>
                <a:solidFill>
                  <a:srgbClr val="5C5C5C"/>
                </a:solidFill>
                <a:effectLst/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8pPr>
            <a:lvl9pPr marL="0" marR="0" indent="2743200" algn="l" defTabSz="825500" rtl="0" fontAlgn="auto" latinLnBrk="0" hangingPunct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500" b="0" i="0" u="none" strike="noStrike" cap="none" spc="0" normalizeH="0" baseline="0">
                <a:ln>
                  <a:noFill/>
                </a:ln>
                <a:solidFill>
                  <a:srgbClr val="5C5C5C"/>
                </a:solidFill>
                <a:effectLst/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9pPr>
          </a:lstStyle>
          <a:p>
            <a:pPr algn="ctr"/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All </a:t>
            </a:r>
            <a:r>
              <a:rPr lang="it-IT" sz="2200" dirty="0" err="1">
                <a:solidFill>
                  <a:schemeClr val="bg1">
                    <a:lumMod val="10000"/>
                  </a:schemeClr>
                </a:solidFill>
              </a:rPr>
              <a:t>images</a:t>
            </a:r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 in this </a:t>
            </a:r>
            <a:r>
              <a:rPr lang="it-IT" sz="2200" dirty="0" err="1">
                <a:solidFill>
                  <a:schemeClr val="bg1">
                    <a:lumMod val="10000"/>
                  </a:schemeClr>
                </a:solidFill>
              </a:rPr>
              <a:t>presentation</a:t>
            </a:r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it-IT" sz="2200" dirty="0" err="1">
                <a:solidFill>
                  <a:schemeClr val="bg1">
                    <a:lumMod val="10000"/>
                  </a:schemeClr>
                </a:solidFill>
              </a:rPr>
              <a:t>were</a:t>
            </a:r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it-IT" sz="2200" dirty="0" err="1">
                <a:solidFill>
                  <a:schemeClr val="bg1">
                    <a:lumMod val="10000"/>
                  </a:schemeClr>
                </a:solidFill>
              </a:rPr>
              <a:t>created</a:t>
            </a:r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 using DALL-E by OpenAI. </a:t>
            </a:r>
            <a:r>
              <a:rPr lang="it-IT" sz="2200" dirty="0" err="1">
                <a:solidFill>
                  <a:schemeClr val="bg1">
                    <a:lumMod val="10000"/>
                  </a:schemeClr>
                </a:solidFill>
              </a:rPr>
              <a:t>Any</a:t>
            </a:r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it-IT" sz="2200" dirty="0" err="1">
                <a:solidFill>
                  <a:schemeClr val="bg1">
                    <a:lumMod val="10000"/>
                  </a:schemeClr>
                </a:solidFill>
              </a:rPr>
              <a:t>misspellings</a:t>
            </a:r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 in the </a:t>
            </a:r>
            <a:r>
              <a:rPr lang="it-IT" sz="2200" dirty="0" err="1">
                <a:solidFill>
                  <a:schemeClr val="bg1">
                    <a:lumMod val="10000"/>
                  </a:schemeClr>
                </a:solidFill>
              </a:rPr>
              <a:t>images</a:t>
            </a:r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 are </a:t>
            </a:r>
            <a:r>
              <a:rPr lang="it-IT" sz="2200" dirty="0" err="1">
                <a:solidFill>
                  <a:schemeClr val="bg1">
                    <a:lumMod val="10000"/>
                  </a:schemeClr>
                </a:solidFill>
              </a:rPr>
              <a:t>intentional</a:t>
            </a:r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. Please note that </a:t>
            </a:r>
            <a:r>
              <a:rPr lang="it-IT" sz="2200" dirty="0" err="1">
                <a:solidFill>
                  <a:schemeClr val="bg1">
                    <a:lumMod val="10000"/>
                  </a:schemeClr>
                </a:solidFill>
              </a:rPr>
              <a:t>these</a:t>
            </a:r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it-IT" sz="2200" dirty="0" err="1">
                <a:solidFill>
                  <a:schemeClr val="bg1">
                    <a:lumMod val="10000"/>
                  </a:schemeClr>
                </a:solidFill>
              </a:rPr>
              <a:t>images</a:t>
            </a:r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 do not </a:t>
            </a:r>
            <a:r>
              <a:rPr lang="it-IT" sz="2200" dirty="0" err="1">
                <a:solidFill>
                  <a:schemeClr val="bg1">
                    <a:lumMod val="10000"/>
                  </a:schemeClr>
                </a:solidFill>
              </a:rPr>
              <a:t>reference</a:t>
            </a:r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it-IT" sz="2200" dirty="0" err="1">
                <a:solidFill>
                  <a:schemeClr val="bg1">
                    <a:lumMod val="10000"/>
                  </a:schemeClr>
                </a:solidFill>
              </a:rPr>
              <a:t>any</a:t>
            </a:r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it-IT" sz="2200" dirty="0" err="1">
                <a:solidFill>
                  <a:schemeClr val="bg1">
                    <a:lumMod val="10000"/>
                  </a:schemeClr>
                </a:solidFill>
              </a:rPr>
              <a:t>actual</a:t>
            </a:r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it-IT" sz="2200" dirty="0" err="1">
                <a:solidFill>
                  <a:schemeClr val="bg1">
                    <a:lumMod val="10000"/>
                  </a:schemeClr>
                </a:solidFill>
              </a:rPr>
              <a:t>facts</a:t>
            </a:r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it-IT" sz="2200" dirty="0" err="1">
                <a:solidFill>
                  <a:schemeClr val="bg1">
                    <a:lumMod val="10000"/>
                  </a:schemeClr>
                </a:solidFill>
              </a:rPr>
              <a:t>individuals</a:t>
            </a:r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, or </a:t>
            </a:r>
            <a:r>
              <a:rPr lang="it-IT" sz="2200" dirty="0" err="1">
                <a:solidFill>
                  <a:schemeClr val="bg1">
                    <a:lumMod val="10000"/>
                  </a:schemeClr>
                </a:solidFill>
              </a:rPr>
              <a:t>entities</a:t>
            </a:r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Linea"/>
          <p:cNvSpPr/>
          <p:nvPr/>
        </p:nvSpPr>
        <p:spPr>
          <a:xfrm>
            <a:off x="13208000" y="2222500"/>
            <a:ext cx="1016000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83" name="What Climate-Service-word do you want?"/>
          <p:cNvSpPr txBox="1">
            <a:spLocks noGrp="1"/>
          </p:cNvSpPr>
          <p:nvPr>
            <p:ph type="title"/>
          </p:nvPr>
        </p:nvSpPr>
        <p:spPr>
          <a:xfrm>
            <a:off x="13208000" y="25400"/>
            <a:ext cx="10160000" cy="1016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594360">
              <a:spcBef>
                <a:spcPts val="2300"/>
              </a:spcBef>
              <a:defRPr sz="5400"/>
            </a:lvl1pPr>
          </a:lstStyle>
          <a:p>
            <a:r>
              <a:rPr dirty="0"/>
              <a:t>What </a:t>
            </a:r>
            <a:r>
              <a:rPr dirty="0" err="1"/>
              <a:t>Climate-Service-wor</a:t>
            </a:r>
            <a:r>
              <a:rPr lang="it-IT" dirty="0"/>
              <a:t>L</a:t>
            </a:r>
            <a:r>
              <a:rPr dirty="0"/>
              <a:t>d do you want?</a:t>
            </a:r>
          </a:p>
        </p:txBody>
      </p:sp>
      <p:sp>
        <p:nvSpPr>
          <p:cNvPr id="184" name="Doppio clic per modificare"/>
          <p:cNvSpPr txBox="1">
            <a:spLocks noGrp="1"/>
          </p:cNvSpPr>
          <p:nvPr>
            <p:ph type="body" sz="half" idx="1"/>
          </p:nvPr>
        </p:nvSpPr>
        <p:spPr>
          <a:xfrm>
            <a:off x="13208000" y="3527474"/>
            <a:ext cx="10160000" cy="39370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564444" indent="-564444">
              <a:defRPr b="1"/>
            </a:pPr>
            <a:r>
              <a:rPr lang="it-IT" dirty="0"/>
              <a:t>Climate services </a:t>
            </a:r>
            <a:r>
              <a:rPr lang="it-IT" dirty="0" err="1"/>
              <a:t>as</a:t>
            </a:r>
            <a:r>
              <a:rPr lang="it-IT" dirty="0"/>
              <a:t> business services</a:t>
            </a:r>
          </a:p>
          <a:p>
            <a:pPr marL="564444" indent="-564444">
              <a:defRPr b="1"/>
            </a:pPr>
            <a:r>
              <a:rPr lang="it-IT" dirty="0"/>
              <a:t>Climate Services </a:t>
            </a:r>
            <a:r>
              <a:rPr lang="it-IT" dirty="0" err="1"/>
              <a:t>as</a:t>
            </a:r>
            <a:r>
              <a:rPr lang="it-IT" dirty="0"/>
              <a:t> Tools for Social Equity and Data </a:t>
            </a:r>
            <a:r>
              <a:rPr lang="it-IT" dirty="0" err="1"/>
              <a:t>Democratization</a:t>
            </a:r>
            <a:endParaRPr lang="it-IT" dirty="0"/>
          </a:p>
          <a:p>
            <a:pPr marL="564444" indent="-564444">
              <a:defRPr b="1"/>
            </a:pPr>
            <a:r>
              <a:rPr lang="it-IT" dirty="0"/>
              <a:t>A </a:t>
            </a:r>
            <a:r>
              <a:rPr lang="it-IT" dirty="0" err="1"/>
              <a:t>Hybrid</a:t>
            </a:r>
            <a:r>
              <a:rPr lang="it-IT" dirty="0"/>
              <a:t> </a:t>
            </a:r>
            <a:r>
              <a:rPr lang="it-IT" dirty="0" err="1"/>
              <a:t>Approach</a:t>
            </a:r>
            <a:endParaRPr lang="it-IT" dirty="0"/>
          </a:p>
          <a:p>
            <a:pPr marL="564444" indent="-564444">
              <a:defRPr b="1"/>
            </a:pPr>
            <a:endParaRPr lang="it-IT" dirty="0"/>
          </a:p>
        </p:txBody>
      </p:sp>
      <p:pic>
        <p:nvPicPr>
          <p:cNvPr id="185" name="DALL·E 2024-04-12 12.47.59 - A vibrant, colorful child-comic style illustration showing a contrast between commercial and social climate services. The scene is divided in half; on.jpeg" descr="DALL·E 2024-04-12 12.47.59 - A vibrant, colorful child-comic style illustration showing a contrast between commercial and social climate services. The scene is divided in half; on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2" y="-5767"/>
            <a:ext cx="13004801" cy="13004801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F4230BC9-C58F-32C4-42CB-663C4A97E54C}"/>
              </a:ext>
            </a:extLst>
          </p:cNvPr>
          <p:cNvSpPr txBox="1"/>
          <p:nvPr/>
        </p:nvSpPr>
        <p:spPr>
          <a:xfrm flipH="1">
            <a:off x="317500" y="13202213"/>
            <a:ext cx="23850600" cy="773575"/>
          </a:xfrm>
          <a:prstGeom prst="rect">
            <a:avLst/>
          </a:prstGeom>
          <a:noFill/>
          <a:ln w="12700">
            <a:noFill/>
            <a:miter lim="400000"/>
          </a:ln>
        </p:spPr>
        <p:txBody>
          <a:bodyPr rot="0" spcFirstLastPara="0" vert="horz" wrap="square" lIns="50800" tIns="50800" rIns="50800" bIns="508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500" b="0" i="0" u="none" strike="noStrike" cap="none" spc="0" normalizeH="0" baseline="0">
                <a:ln>
                  <a:noFill/>
                </a:ln>
                <a:solidFill>
                  <a:srgbClr val="5C5C5C"/>
                </a:solidFill>
                <a:effectLst/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1pPr>
            <a:lvl2pPr marL="0" marR="0" indent="342900" algn="l" defTabSz="825500" rtl="0" fontAlgn="auto" latinLnBrk="0" hangingPunct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500" b="0" i="0" u="none" strike="noStrike" cap="none" spc="0" normalizeH="0" baseline="0">
                <a:ln>
                  <a:noFill/>
                </a:ln>
                <a:solidFill>
                  <a:srgbClr val="5C5C5C"/>
                </a:solidFill>
                <a:effectLst/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2pPr>
            <a:lvl3pPr marL="0" marR="0" indent="685800" algn="l" defTabSz="825500" rtl="0" fontAlgn="auto" latinLnBrk="0" hangingPunct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500" b="0" i="0" u="none" strike="noStrike" cap="none" spc="0" normalizeH="0" baseline="0">
                <a:ln>
                  <a:noFill/>
                </a:ln>
                <a:solidFill>
                  <a:srgbClr val="5C5C5C"/>
                </a:solidFill>
                <a:effectLst/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3pPr>
            <a:lvl4pPr marL="0" marR="0" indent="1028700" algn="l" defTabSz="825500" rtl="0" fontAlgn="auto" latinLnBrk="0" hangingPunct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500" b="0" i="0" u="none" strike="noStrike" cap="none" spc="0" normalizeH="0" baseline="0">
                <a:ln>
                  <a:noFill/>
                </a:ln>
                <a:solidFill>
                  <a:srgbClr val="5C5C5C"/>
                </a:solidFill>
                <a:effectLst/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4pPr>
            <a:lvl5pPr marL="0" marR="0" indent="1371600" algn="l" defTabSz="825500" rtl="0" fontAlgn="auto" latinLnBrk="0" hangingPunct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500" b="0" i="0" u="none" strike="noStrike" cap="none" spc="0" normalizeH="0" baseline="0">
                <a:ln>
                  <a:noFill/>
                </a:ln>
                <a:solidFill>
                  <a:srgbClr val="5C5C5C"/>
                </a:solidFill>
                <a:effectLst/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5pPr>
            <a:lvl6pPr marL="0" marR="0" indent="1714500" algn="l" defTabSz="825500" rtl="0" fontAlgn="auto" latinLnBrk="0" hangingPunct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500" b="0" i="0" u="none" strike="noStrike" cap="none" spc="0" normalizeH="0" baseline="0">
                <a:ln>
                  <a:noFill/>
                </a:ln>
                <a:solidFill>
                  <a:srgbClr val="5C5C5C"/>
                </a:solidFill>
                <a:effectLst/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6pPr>
            <a:lvl7pPr marL="0" marR="0" indent="2057400" algn="l" defTabSz="825500" rtl="0" fontAlgn="auto" latinLnBrk="0" hangingPunct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500" b="0" i="0" u="none" strike="noStrike" cap="none" spc="0" normalizeH="0" baseline="0">
                <a:ln>
                  <a:noFill/>
                </a:ln>
                <a:solidFill>
                  <a:srgbClr val="5C5C5C"/>
                </a:solidFill>
                <a:effectLst/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7pPr>
            <a:lvl8pPr marL="0" marR="0" indent="2400300" algn="l" defTabSz="825500" rtl="0" fontAlgn="auto" latinLnBrk="0" hangingPunct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500" b="0" i="0" u="none" strike="noStrike" cap="none" spc="0" normalizeH="0" baseline="0">
                <a:ln>
                  <a:noFill/>
                </a:ln>
                <a:solidFill>
                  <a:srgbClr val="5C5C5C"/>
                </a:solidFill>
                <a:effectLst/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8pPr>
            <a:lvl9pPr marL="0" marR="0" indent="2743200" algn="l" defTabSz="825500" rtl="0" fontAlgn="auto" latinLnBrk="0" hangingPunct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500" b="0" i="0" u="none" strike="noStrike" cap="none" spc="0" normalizeH="0" baseline="0">
                <a:ln>
                  <a:noFill/>
                </a:ln>
                <a:solidFill>
                  <a:srgbClr val="5C5C5C"/>
                </a:solidFill>
                <a:effectLst/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9pPr>
          </a:lstStyle>
          <a:p>
            <a:pPr algn="ctr"/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All </a:t>
            </a:r>
            <a:r>
              <a:rPr lang="it-IT" sz="2200" dirty="0" err="1">
                <a:solidFill>
                  <a:schemeClr val="bg1">
                    <a:lumMod val="10000"/>
                  </a:schemeClr>
                </a:solidFill>
              </a:rPr>
              <a:t>images</a:t>
            </a:r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 in this </a:t>
            </a:r>
            <a:r>
              <a:rPr lang="it-IT" sz="2200" dirty="0" err="1">
                <a:solidFill>
                  <a:schemeClr val="bg1">
                    <a:lumMod val="10000"/>
                  </a:schemeClr>
                </a:solidFill>
              </a:rPr>
              <a:t>presentation</a:t>
            </a:r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it-IT" sz="2200" dirty="0" err="1">
                <a:solidFill>
                  <a:schemeClr val="bg1">
                    <a:lumMod val="10000"/>
                  </a:schemeClr>
                </a:solidFill>
              </a:rPr>
              <a:t>were</a:t>
            </a:r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it-IT" sz="2200" dirty="0" err="1">
                <a:solidFill>
                  <a:schemeClr val="bg1">
                    <a:lumMod val="10000"/>
                  </a:schemeClr>
                </a:solidFill>
              </a:rPr>
              <a:t>created</a:t>
            </a:r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 using DALL-E by OpenAI. </a:t>
            </a:r>
            <a:r>
              <a:rPr lang="it-IT" sz="2200" dirty="0" err="1">
                <a:solidFill>
                  <a:schemeClr val="bg1">
                    <a:lumMod val="10000"/>
                  </a:schemeClr>
                </a:solidFill>
              </a:rPr>
              <a:t>Any</a:t>
            </a:r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it-IT" sz="2200" dirty="0" err="1">
                <a:solidFill>
                  <a:schemeClr val="bg1">
                    <a:lumMod val="10000"/>
                  </a:schemeClr>
                </a:solidFill>
              </a:rPr>
              <a:t>misspellings</a:t>
            </a:r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 in the </a:t>
            </a:r>
            <a:r>
              <a:rPr lang="it-IT" sz="2200" dirty="0" err="1">
                <a:solidFill>
                  <a:schemeClr val="bg1">
                    <a:lumMod val="10000"/>
                  </a:schemeClr>
                </a:solidFill>
              </a:rPr>
              <a:t>images</a:t>
            </a:r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 are </a:t>
            </a:r>
            <a:r>
              <a:rPr lang="it-IT" sz="2200" dirty="0" err="1">
                <a:solidFill>
                  <a:schemeClr val="bg1">
                    <a:lumMod val="10000"/>
                  </a:schemeClr>
                </a:solidFill>
              </a:rPr>
              <a:t>intentional</a:t>
            </a:r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. Please note that </a:t>
            </a:r>
            <a:r>
              <a:rPr lang="it-IT" sz="2200" dirty="0" err="1">
                <a:solidFill>
                  <a:schemeClr val="bg1">
                    <a:lumMod val="10000"/>
                  </a:schemeClr>
                </a:solidFill>
              </a:rPr>
              <a:t>these</a:t>
            </a:r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it-IT" sz="2200" dirty="0" err="1">
                <a:solidFill>
                  <a:schemeClr val="bg1">
                    <a:lumMod val="10000"/>
                  </a:schemeClr>
                </a:solidFill>
              </a:rPr>
              <a:t>images</a:t>
            </a:r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 do not </a:t>
            </a:r>
            <a:r>
              <a:rPr lang="it-IT" sz="2200" dirty="0" err="1">
                <a:solidFill>
                  <a:schemeClr val="bg1">
                    <a:lumMod val="10000"/>
                  </a:schemeClr>
                </a:solidFill>
              </a:rPr>
              <a:t>reference</a:t>
            </a:r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it-IT" sz="2200" dirty="0" err="1">
                <a:solidFill>
                  <a:schemeClr val="bg1">
                    <a:lumMod val="10000"/>
                  </a:schemeClr>
                </a:solidFill>
              </a:rPr>
              <a:t>any</a:t>
            </a:r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it-IT" sz="2200" dirty="0" err="1">
                <a:solidFill>
                  <a:schemeClr val="bg1">
                    <a:lumMod val="10000"/>
                  </a:schemeClr>
                </a:solidFill>
              </a:rPr>
              <a:t>actual</a:t>
            </a:r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it-IT" sz="2200" dirty="0" err="1">
                <a:solidFill>
                  <a:schemeClr val="bg1">
                    <a:lumMod val="10000"/>
                  </a:schemeClr>
                </a:solidFill>
              </a:rPr>
              <a:t>facts</a:t>
            </a:r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it-IT" sz="2200" dirty="0" err="1">
                <a:solidFill>
                  <a:schemeClr val="bg1">
                    <a:lumMod val="10000"/>
                  </a:schemeClr>
                </a:solidFill>
              </a:rPr>
              <a:t>individuals</a:t>
            </a:r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, or </a:t>
            </a:r>
            <a:r>
              <a:rPr lang="it-IT" sz="2200" dirty="0" err="1">
                <a:solidFill>
                  <a:schemeClr val="bg1">
                    <a:lumMod val="10000"/>
                  </a:schemeClr>
                </a:solidFill>
              </a:rPr>
              <a:t>entities</a:t>
            </a:r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CBC49E44-4180-DA0E-9A1C-22617F27E089}"/>
              </a:ext>
            </a:extLst>
          </p:cNvPr>
          <p:cNvSpPr txBox="1"/>
          <p:nvPr/>
        </p:nvSpPr>
        <p:spPr>
          <a:xfrm>
            <a:off x="1090863" y="1183369"/>
            <a:ext cx="22822082" cy="113492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it-IT" sz="3200" b="1" i="0" dirty="0" err="1">
                <a:effectLst/>
                <a:latin typeface="UICTFontTextStyleBody"/>
              </a:rPr>
              <a:t>Bibliography</a:t>
            </a:r>
            <a:endParaRPr lang="it-IT" sz="3200" b="1" dirty="0">
              <a:effectLst/>
              <a:latin typeface=".AppleSystemUIFont"/>
            </a:endParaRPr>
          </a:p>
          <a:p>
            <a:r>
              <a:rPr lang="it-IT" sz="3200" b="0" i="0" dirty="0">
                <a:effectLst/>
                <a:latin typeface="UICTFontTextStyleBody"/>
              </a:rPr>
              <a:t>Insights and </a:t>
            </a:r>
            <a:r>
              <a:rPr lang="it-IT" sz="3200" b="0" i="0" dirty="0" err="1">
                <a:effectLst/>
                <a:latin typeface="UICTFontTextStyleBody"/>
              </a:rPr>
              <a:t>observations</a:t>
            </a:r>
            <a:r>
              <a:rPr lang="it-IT" sz="3200" b="0" i="0" dirty="0">
                <a:effectLst/>
                <a:latin typeface="UICTFontTextStyleBody"/>
              </a:rPr>
              <a:t> are </a:t>
            </a:r>
            <a:r>
              <a:rPr lang="it-IT" sz="3200" b="0" i="0" dirty="0" err="1">
                <a:effectLst/>
                <a:latin typeface="UICTFontTextStyleBody"/>
              </a:rPr>
              <a:t>derived</a:t>
            </a:r>
            <a:r>
              <a:rPr lang="it-IT" sz="3200" b="0" i="0" dirty="0">
                <a:effectLst/>
                <a:latin typeface="UICTFontTextStyleBody"/>
              </a:rPr>
              <a:t> from </a:t>
            </a:r>
            <a:r>
              <a:rPr lang="it-IT" sz="3200" b="0" i="0" dirty="0" err="1">
                <a:effectLst/>
                <a:latin typeface="UICTFontTextStyleBody"/>
              </a:rPr>
              <a:t>analyses</a:t>
            </a:r>
            <a:r>
              <a:rPr lang="it-IT" sz="3200" b="0" i="0" dirty="0">
                <a:effectLst/>
                <a:latin typeface="UICTFontTextStyleBody"/>
              </a:rPr>
              <a:t> of the following papers:</a:t>
            </a:r>
            <a:endParaRPr lang="it-IT" sz="3200" dirty="0">
              <a:effectLst/>
              <a:latin typeface=".AppleSystemUIFont"/>
            </a:endParaRPr>
          </a:p>
          <a:p>
            <a:r>
              <a:rPr lang="it-IT" sz="3200" b="0" i="0" dirty="0">
                <a:effectLst/>
                <a:latin typeface="UICTFontTextStyleBody"/>
              </a:rPr>
              <a:t>Bruno Soares, M., Buontempo, C., 2019. Challenges to the </a:t>
            </a:r>
            <a:r>
              <a:rPr lang="it-IT" sz="3200" b="0" i="0" dirty="0" err="1">
                <a:effectLst/>
                <a:latin typeface="UICTFontTextStyleBody"/>
              </a:rPr>
              <a:t>sustainability</a:t>
            </a:r>
            <a:r>
              <a:rPr lang="it-IT" sz="3200" b="0" i="0" dirty="0">
                <a:effectLst/>
                <a:latin typeface="UICTFontTextStyleBody"/>
              </a:rPr>
              <a:t> of </a:t>
            </a:r>
            <a:r>
              <a:rPr lang="it-IT" sz="3200" b="0" i="0" dirty="0" err="1">
                <a:effectLst/>
                <a:latin typeface="UICTFontTextStyleBody"/>
              </a:rPr>
              <a:t>climateservices</a:t>
            </a:r>
            <a:r>
              <a:rPr lang="it-IT" sz="3200" b="0" i="0" dirty="0">
                <a:effectLst/>
                <a:latin typeface="UICTFontTextStyleBody"/>
              </a:rPr>
              <a:t> in Europe. </a:t>
            </a:r>
            <a:r>
              <a:rPr lang="it-IT" sz="3200" b="0" i="0" dirty="0" err="1">
                <a:effectLst/>
                <a:latin typeface="UICTFontTextStyleBody"/>
              </a:rPr>
              <a:t>WIREs</a:t>
            </a:r>
            <a:r>
              <a:rPr lang="it-IT" sz="3200" b="0" i="0" dirty="0">
                <a:effectLst/>
                <a:latin typeface="UICTFontTextStyleBody"/>
              </a:rPr>
              <a:t>. </a:t>
            </a:r>
            <a:r>
              <a:rPr lang="it-IT" sz="3200" b="0" i="0" dirty="0" err="1">
                <a:effectLst/>
                <a:latin typeface="UICTFontTextStyleBody"/>
              </a:rPr>
              <a:t>Clim</a:t>
            </a:r>
            <a:r>
              <a:rPr lang="it-IT" sz="3200" b="0" i="0" dirty="0">
                <a:effectLst/>
                <a:latin typeface="UICTFontTextStyleBody"/>
              </a:rPr>
              <a:t>. </a:t>
            </a:r>
            <a:r>
              <a:rPr lang="it-IT" sz="3200" b="0" i="0" dirty="0" err="1">
                <a:effectLst/>
                <a:latin typeface="UICTFontTextStyleBody"/>
              </a:rPr>
              <a:t>Change</a:t>
            </a:r>
            <a:r>
              <a:rPr lang="it-IT" sz="3200" b="0" i="0" dirty="0">
                <a:effectLst/>
                <a:latin typeface="UICTFontTextStyleBody"/>
              </a:rPr>
              <a:t>. 10, e587.</a:t>
            </a:r>
            <a:endParaRPr lang="it-IT" sz="3200" dirty="0">
              <a:effectLst/>
              <a:latin typeface=".AppleSystemUIFont"/>
            </a:endParaRPr>
          </a:p>
          <a:p>
            <a:r>
              <a:rPr lang="it-IT" sz="3200" b="0" i="0" dirty="0">
                <a:effectLst/>
                <a:latin typeface="UICTFontTextStyleBody"/>
              </a:rPr>
              <a:t>Bruno Soares, M., </a:t>
            </a:r>
            <a:r>
              <a:rPr lang="it-IT" sz="3200" b="0" i="0" dirty="0" err="1">
                <a:effectLst/>
                <a:latin typeface="UICTFontTextStyleBody"/>
              </a:rPr>
              <a:t>Dessai</a:t>
            </a:r>
            <a:r>
              <a:rPr lang="it-IT" sz="3200" b="0" i="0" dirty="0">
                <a:effectLst/>
                <a:latin typeface="UICTFontTextStyleBody"/>
              </a:rPr>
              <a:t>, S., 2015. </a:t>
            </a:r>
            <a:r>
              <a:rPr lang="it-IT" sz="3200" b="0" i="0" dirty="0" err="1">
                <a:effectLst/>
                <a:latin typeface="UICTFontTextStyleBody"/>
              </a:rPr>
              <a:t>Exploring</a:t>
            </a:r>
            <a:r>
              <a:rPr lang="it-IT" sz="3200" b="0" i="0" dirty="0">
                <a:effectLst/>
                <a:latin typeface="UICTFontTextStyleBody"/>
              </a:rPr>
              <a:t> the use of </a:t>
            </a:r>
            <a:r>
              <a:rPr lang="it-IT" sz="3200" b="0" i="0" dirty="0" err="1">
                <a:effectLst/>
                <a:latin typeface="UICTFontTextStyleBody"/>
              </a:rPr>
              <a:t>seasonal</a:t>
            </a:r>
            <a:r>
              <a:rPr lang="it-IT" sz="3200" b="0" i="0" dirty="0">
                <a:effectLst/>
                <a:latin typeface="UICTFontTextStyleBody"/>
              </a:rPr>
              <a:t> </a:t>
            </a:r>
            <a:r>
              <a:rPr lang="it-IT" sz="3200" b="0" i="0" dirty="0" err="1">
                <a:effectLst/>
                <a:latin typeface="UICTFontTextStyleBody"/>
              </a:rPr>
              <a:t>climate</a:t>
            </a:r>
            <a:r>
              <a:rPr lang="it-IT" sz="3200" b="0" i="0" dirty="0">
                <a:effectLst/>
                <a:latin typeface="UICTFontTextStyleBody"/>
              </a:rPr>
              <a:t> forecasts </a:t>
            </a:r>
            <a:r>
              <a:rPr lang="it-IT" sz="3200" b="0" i="0" dirty="0" err="1">
                <a:effectLst/>
                <a:latin typeface="UICTFontTextStyleBody"/>
              </a:rPr>
              <a:t>inEurope</a:t>
            </a:r>
            <a:r>
              <a:rPr lang="it-IT" sz="3200" b="0" i="0" dirty="0">
                <a:effectLst/>
                <a:latin typeface="UICTFontTextStyleBody"/>
              </a:rPr>
              <a:t> </a:t>
            </a:r>
            <a:r>
              <a:rPr lang="it-IT" sz="3200" b="0" i="0" dirty="0" err="1">
                <a:effectLst/>
                <a:latin typeface="UICTFontTextStyleBody"/>
              </a:rPr>
              <a:t>through</a:t>
            </a:r>
            <a:r>
              <a:rPr lang="it-IT" sz="3200" b="0" i="0" dirty="0">
                <a:effectLst/>
                <a:latin typeface="UICTFontTextStyleBody"/>
              </a:rPr>
              <a:t> </a:t>
            </a:r>
            <a:r>
              <a:rPr lang="it-IT" sz="3200" b="0" i="0" dirty="0" err="1">
                <a:effectLst/>
                <a:latin typeface="UICTFontTextStyleBody"/>
              </a:rPr>
              <a:t>expert</a:t>
            </a:r>
            <a:r>
              <a:rPr lang="it-IT" sz="3200" b="0" i="0" dirty="0">
                <a:effectLst/>
                <a:latin typeface="UICTFontTextStyleBody"/>
              </a:rPr>
              <a:t> </a:t>
            </a:r>
            <a:r>
              <a:rPr lang="it-IT" sz="3200" b="0" i="0" dirty="0" err="1">
                <a:effectLst/>
                <a:latin typeface="UICTFontTextStyleBody"/>
              </a:rPr>
              <a:t>elicitation</a:t>
            </a:r>
            <a:r>
              <a:rPr lang="it-IT" sz="3200" b="0" i="0" dirty="0">
                <a:effectLst/>
                <a:latin typeface="UICTFontTextStyleBody"/>
              </a:rPr>
              <a:t>. </a:t>
            </a:r>
            <a:r>
              <a:rPr lang="it-IT" sz="3200" b="0" i="0" dirty="0" err="1">
                <a:effectLst/>
                <a:latin typeface="UICTFontTextStyleBody"/>
              </a:rPr>
              <a:t>Clim</a:t>
            </a:r>
            <a:r>
              <a:rPr lang="it-IT" sz="3200" b="0" i="0" dirty="0">
                <a:effectLst/>
                <a:latin typeface="UICTFontTextStyleBody"/>
              </a:rPr>
              <a:t>. Risk </a:t>
            </a:r>
            <a:r>
              <a:rPr lang="it-IT" sz="3200" b="0" i="0" dirty="0" err="1">
                <a:effectLst/>
                <a:latin typeface="UICTFontTextStyleBody"/>
              </a:rPr>
              <a:t>Manage</a:t>
            </a:r>
            <a:r>
              <a:rPr lang="it-IT" sz="3200" b="0" i="0" dirty="0">
                <a:effectLst/>
                <a:latin typeface="UICTFontTextStyleBody"/>
              </a:rPr>
              <a:t>. 10, 8–16.</a:t>
            </a:r>
            <a:endParaRPr lang="it-IT" sz="3200" dirty="0">
              <a:effectLst/>
              <a:latin typeface=".AppleSystemUIFont"/>
            </a:endParaRPr>
          </a:p>
          <a:p>
            <a:r>
              <a:rPr lang="it-IT" sz="3200" b="0" i="0" dirty="0">
                <a:effectLst/>
                <a:latin typeface="UICTFontTextStyleBody"/>
              </a:rPr>
              <a:t>Porter, J.J., </a:t>
            </a:r>
            <a:r>
              <a:rPr lang="it-IT" sz="3200" b="0" i="0" dirty="0" err="1">
                <a:effectLst/>
                <a:latin typeface="UICTFontTextStyleBody"/>
              </a:rPr>
              <a:t>Dessai</a:t>
            </a:r>
            <a:r>
              <a:rPr lang="it-IT" sz="3200" b="0" i="0" dirty="0">
                <a:effectLst/>
                <a:latin typeface="UICTFontTextStyleBody"/>
              </a:rPr>
              <a:t>, S., 2017. Mini-me: </a:t>
            </a:r>
            <a:r>
              <a:rPr lang="it-IT" sz="3200" b="0" i="0" dirty="0" err="1">
                <a:effectLst/>
                <a:latin typeface="UICTFontTextStyleBody"/>
              </a:rPr>
              <a:t>Why</a:t>
            </a:r>
            <a:r>
              <a:rPr lang="it-IT" sz="3200" b="0" i="0" dirty="0">
                <a:effectLst/>
                <a:latin typeface="UICTFontTextStyleBody"/>
              </a:rPr>
              <a:t> do </a:t>
            </a:r>
            <a:r>
              <a:rPr lang="it-IT" sz="3200" b="0" i="0" dirty="0" err="1">
                <a:effectLst/>
                <a:latin typeface="UICTFontTextStyleBody"/>
              </a:rPr>
              <a:t>climate</a:t>
            </a:r>
            <a:r>
              <a:rPr lang="it-IT" sz="3200" b="0" i="0" dirty="0">
                <a:effectLst/>
                <a:latin typeface="UICTFontTextStyleBody"/>
              </a:rPr>
              <a:t> scientists’  </a:t>
            </a:r>
            <a:r>
              <a:rPr lang="it-IT" sz="3200" b="0" i="0" dirty="0" err="1">
                <a:effectLst/>
                <a:latin typeface="UICTFontTextStyleBody"/>
              </a:rPr>
              <a:t>misunderstand</a:t>
            </a:r>
            <a:r>
              <a:rPr lang="it-IT" sz="3200" b="0" i="0" dirty="0">
                <a:effectLst/>
                <a:latin typeface="UICTFontTextStyleBody"/>
              </a:rPr>
              <a:t> </a:t>
            </a:r>
            <a:r>
              <a:rPr lang="it-IT" sz="3200" b="0" i="0" dirty="0" err="1">
                <a:effectLst/>
                <a:latin typeface="UICTFontTextStyleBody"/>
              </a:rPr>
              <a:t>usersand</a:t>
            </a:r>
            <a:r>
              <a:rPr lang="it-IT" sz="3200" b="0" i="0" dirty="0">
                <a:effectLst/>
                <a:latin typeface="UICTFontTextStyleBody"/>
              </a:rPr>
              <a:t> </a:t>
            </a:r>
            <a:r>
              <a:rPr lang="it-IT" sz="3200" b="0" i="0" dirty="0" err="1">
                <a:effectLst/>
                <a:latin typeface="UICTFontTextStyleBody"/>
              </a:rPr>
              <a:t>their</a:t>
            </a:r>
            <a:r>
              <a:rPr lang="it-IT" sz="3200" b="0" i="0" dirty="0">
                <a:effectLst/>
                <a:latin typeface="UICTFontTextStyleBody"/>
              </a:rPr>
              <a:t> </a:t>
            </a:r>
            <a:r>
              <a:rPr lang="it-IT" sz="3200" b="0" i="0" dirty="0" err="1">
                <a:effectLst/>
                <a:latin typeface="UICTFontTextStyleBody"/>
              </a:rPr>
              <a:t>needs</a:t>
            </a:r>
            <a:r>
              <a:rPr lang="it-IT" sz="3200" b="0" i="0" dirty="0">
                <a:effectLst/>
                <a:latin typeface="UICTFontTextStyleBody"/>
              </a:rPr>
              <a:t>? </a:t>
            </a:r>
            <a:r>
              <a:rPr lang="it-IT" sz="3200" b="0" i="0" dirty="0" err="1">
                <a:effectLst/>
                <a:latin typeface="UICTFontTextStyleBody"/>
              </a:rPr>
              <a:t>Environ</a:t>
            </a:r>
            <a:r>
              <a:rPr lang="it-IT" sz="3200" b="0" i="0" dirty="0">
                <a:effectLst/>
                <a:latin typeface="UICTFontTextStyleBody"/>
              </a:rPr>
              <a:t>. Sci. Policy 77, 9–14.</a:t>
            </a:r>
            <a:endParaRPr lang="it-IT" sz="3200" dirty="0">
              <a:effectLst/>
              <a:latin typeface=".AppleSystemUIFont"/>
            </a:endParaRPr>
          </a:p>
          <a:p>
            <a:r>
              <a:rPr lang="it-IT" sz="3200" b="0" i="0" dirty="0">
                <a:effectLst/>
                <a:latin typeface="UICTFontTextStyleBody"/>
              </a:rPr>
              <a:t>Scott Bremer, Anne Bremer, Lisbeth </a:t>
            </a:r>
            <a:r>
              <a:rPr lang="it-IT" sz="3200" b="0" i="0" dirty="0" err="1">
                <a:effectLst/>
                <a:latin typeface="UICTFontTextStyleBody"/>
              </a:rPr>
              <a:t>Iversen</a:t>
            </a:r>
            <a:r>
              <a:rPr lang="it-IT" sz="3200" b="0" i="0" dirty="0">
                <a:effectLst/>
                <a:latin typeface="UICTFontTextStyleBody"/>
              </a:rPr>
              <a:t>, Marta Bruno Soares, Jeroen van </a:t>
            </a:r>
            <a:r>
              <a:rPr lang="it-IT" sz="3200" b="0" i="0" dirty="0" err="1">
                <a:effectLst/>
                <a:latin typeface="UICTFontTextStyleBody"/>
              </a:rPr>
              <a:t>der</a:t>
            </a:r>
            <a:r>
              <a:rPr lang="it-IT" sz="3200" b="0" i="0" dirty="0">
                <a:effectLst/>
                <a:latin typeface="UICTFontTextStyleBody"/>
              </a:rPr>
              <a:t> </a:t>
            </a:r>
            <a:r>
              <a:rPr lang="it-IT" sz="3200" b="0" i="0" dirty="0" err="1">
                <a:effectLst/>
                <a:latin typeface="UICTFontTextStyleBody"/>
              </a:rPr>
              <a:t>Sluijs</a:t>
            </a:r>
            <a:r>
              <a:rPr lang="it-IT" sz="3200" b="0" i="0" dirty="0">
                <a:effectLst/>
                <a:latin typeface="UICTFontTextStyleBody"/>
              </a:rPr>
              <a:t>, </a:t>
            </a:r>
            <a:r>
              <a:rPr lang="it-IT" sz="3200" b="0" i="0" dirty="0" err="1">
                <a:effectLst/>
                <a:latin typeface="UICTFontTextStyleBody"/>
              </a:rPr>
              <a:t>Recognising</a:t>
            </a:r>
            <a:r>
              <a:rPr lang="it-IT" sz="3200" b="0" i="0" dirty="0">
                <a:effectLst/>
                <a:latin typeface="UICTFontTextStyleBody"/>
              </a:rPr>
              <a:t> the social </a:t>
            </a:r>
            <a:r>
              <a:rPr lang="it-IT" sz="3200" b="0" i="0" dirty="0" err="1">
                <a:effectLst/>
                <a:latin typeface="UICTFontTextStyleBody"/>
              </a:rPr>
              <a:t>functions</a:t>
            </a:r>
            <a:r>
              <a:rPr lang="it-IT" sz="3200" b="0" i="0" dirty="0">
                <a:effectLst/>
                <a:latin typeface="UICTFontTextStyleBody"/>
              </a:rPr>
              <a:t> of </a:t>
            </a:r>
            <a:r>
              <a:rPr lang="it-IT" sz="3200" b="0" i="0" dirty="0" err="1">
                <a:effectLst/>
                <a:latin typeface="UICTFontTextStyleBody"/>
              </a:rPr>
              <a:t>climate</a:t>
            </a:r>
            <a:r>
              <a:rPr lang="it-IT" sz="3200" b="0" i="0" dirty="0">
                <a:effectLst/>
                <a:latin typeface="UICTFontTextStyleBody"/>
              </a:rPr>
              <a:t> services in Bergen, </a:t>
            </a:r>
            <a:r>
              <a:rPr lang="it-IT" sz="3200" b="0" i="0" dirty="0" err="1">
                <a:effectLst/>
                <a:latin typeface="UICTFontTextStyleBody"/>
              </a:rPr>
              <a:t>Norway</a:t>
            </a:r>
            <a:r>
              <a:rPr lang="it-IT" sz="3200" b="0" i="0" dirty="0">
                <a:effectLst/>
                <a:latin typeface="UICTFontTextStyleBody"/>
              </a:rPr>
              <a:t>, </a:t>
            </a:r>
            <a:r>
              <a:rPr lang="it-IT" sz="3200" b="0" i="0" dirty="0" err="1">
                <a:effectLst/>
                <a:latin typeface="UICTFontTextStyleBody"/>
              </a:rPr>
              <a:t>Climate</a:t>
            </a:r>
            <a:r>
              <a:rPr lang="it-IT" sz="3200" b="0" i="0" dirty="0">
                <a:effectLst/>
                <a:latin typeface="UICTFontTextStyleBody"/>
              </a:rPr>
              <a:t> Services, Volume 27, 2022, 100305, ISSN 2405-8807, </a:t>
            </a:r>
            <a:r>
              <a:rPr lang="it-IT" sz="3200" b="0" i="0" u="sng" dirty="0">
                <a:effectLst/>
                <a:latin typeface="UICTFontTextStyleBody"/>
              </a:rPr>
              <a:t>https://doi.org/10.1016/j.cliser.2022.100305</a:t>
            </a:r>
            <a:r>
              <a:rPr lang="it-IT" sz="3200" b="0" i="0" dirty="0">
                <a:effectLst/>
                <a:latin typeface="UICTFontTextStyleBody"/>
              </a:rPr>
              <a:t>.</a:t>
            </a:r>
            <a:endParaRPr lang="it-IT" sz="3200" dirty="0">
              <a:effectLst/>
              <a:latin typeface=".AppleSystemUIFont"/>
            </a:endParaRPr>
          </a:p>
          <a:p>
            <a:r>
              <a:rPr lang="it-IT" sz="3200" b="0" i="0" dirty="0">
                <a:effectLst/>
                <a:latin typeface="UICTFontTextStyleBody"/>
              </a:rPr>
              <a:t>Vogel, C., </a:t>
            </a:r>
            <a:r>
              <a:rPr lang="it-IT" sz="3200" b="0" i="0" dirty="0" err="1">
                <a:effectLst/>
                <a:latin typeface="UICTFontTextStyleBody"/>
              </a:rPr>
              <a:t>Steynor</a:t>
            </a:r>
            <a:r>
              <a:rPr lang="it-IT" sz="3200" b="0" i="0" dirty="0">
                <a:effectLst/>
                <a:latin typeface="UICTFontTextStyleBody"/>
              </a:rPr>
              <a:t>, A., </a:t>
            </a:r>
            <a:r>
              <a:rPr lang="it-IT" sz="3200" b="0" i="0" dirty="0" err="1">
                <a:effectLst/>
                <a:latin typeface="UICTFontTextStyleBody"/>
              </a:rPr>
              <a:t>Manyuchi</a:t>
            </a:r>
            <a:r>
              <a:rPr lang="it-IT" sz="3200" b="0" i="0" dirty="0">
                <a:effectLst/>
                <a:latin typeface="UICTFontTextStyleBody"/>
              </a:rPr>
              <a:t>, A., 2019. </a:t>
            </a:r>
            <a:r>
              <a:rPr lang="it-IT" sz="3200" b="0" i="0" dirty="0" err="1">
                <a:effectLst/>
                <a:latin typeface="UICTFontTextStyleBody"/>
              </a:rPr>
              <a:t>Climate</a:t>
            </a:r>
            <a:r>
              <a:rPr lang="it-IT" sz="3200" b="0" i="0" dirty="0">
                <a:effectLst/>
                <a:latin typeface="UICTFontTextStyleBody"/>
              </a:rPr>
              <a:t> services in Africa: Re-</a:t>
            </a:r>
            <a:r>
              <a:rPr lang="it-IT" sz="3200" b="0" i="0" dirty="0" err="1">
                <a:effectLst/>
                <a:latin typeface="UICTFontTextStyleBody"/>
              </a:rPr>
              <a:t>imagining</a:t>
            </a:r>
            <a:r>
              <a:rPr lang="it-IT" sz="3200" b="0" i="0" dirty="0">
                <a:effectLst/>
                <a:latin typeface="UICTFontTextStyleBody"/>
              </a:rPr>
              <a:t> </a:t>
            </a:r>
            <a:r>
              <a:rPr lang="it-IT" sz="3200" b="0" i="0" dirty="0" err="1">
                <a:effectLst/>
                <a:latin typeface="UICTFontTextStyleBody"/>
              </a:rPr>
              <a:t>aninclusive</a:t>
            </a:r>
            <a:r>
              <a:rPr lang="it-IT" sz="3200" b="0" i="0" dirty="0">
                <a:effectLst/>
                <a:latin typeface="UICTFontTextStyleBody"/>
              </a:rPr>
              <a:t>, </a:t>
            </a:r>
            <a:r>
              <a:rPr lang="it-IT" sz="3200" b="0" i="0" dirty="0" err="1">
                <a:effectLst/>
                <a:latin typeface="UICTFontTextStyleBody"/>
              </a:rPr>
              <a:t>robust</a:t>
            </a:r>
            <a:r>
              <a:rPr lang="it-IT" sz="3200" b="0" i="0" dirty="0">
                <a:effectLst/>
                <a:latin typeface="UICTFontTextStyleBody"/>
              </a:rPr>
              <a:t> and </a:t>
            </a:r>
            <a:r>
              <a:rPr lang="it-IT" sz="3200" b="0" i="0" dirty="0" err="1">
                <a:effectLst/>
                <a:latin typeface="UICTFontTextStyleBody"/>
              </a:rPr>
              <a:t>sustainable</a:t>
            </a:r>
            <a:r>
              <a:rPr lang="it-IT" sz="3200" b="0" i="0" dirty="0">
                <a:effectLst/>
                <a:latin typeface="UICTFontTextStyleBody"/>
              </a:rPr>
              <a:t> service. </a:t>
            </a:r>
            <a:r>
              <a:rPr lang="it-IT" sz="3200" b="0" i="0" dirty="0" err="1">
                <a:effectLst/>
                <a:latin typeface="UICTFontTextStyleBody"/>
              </a:rPr>
              <a:t>Clim</a:t>
            </a:r>
            <a:r>
              <a:rPr lang="it-IT" sz="3200" b="0" i="0" dirty="0">
                <a:effectLst/>
                <a:latin typeface="UICTFontTextStyleBody"/>
              </a:rPr>
              <a:t>. Services 15, 100107.</a:t>
            </a:r>
            <a:endParaRPr lang="it-IT" sz="3200" dirty="0">
              <a:effectLst/>
              <a:latin typeface=".AppleSystemUIFont"/>
            </a:endParaRPr>
          </a:p>
          <a:p>
            <a:r>
              <a:rPr lang="it-IT" sz="3200" b="0" i="0" dirty="0">
                <a:effectLst/>
                <a:latin typeface="UICTFontTextStyleBody"/>
              </a:rPr>
              <a:t>Webber, S., Donner, S.D., 2017. </a:t>
            </a:r>
            <a:r>
              <a:rPr lang="it-IT" sz="3200" b="0" i="0" dirty="0" err="1">
                <a:effectLst/>
                <a:latin typeface="UICTFontTextStyleBody"/>
              </a:rPr>
              <a:t>Climate</a:t>
            </a:r>
            <a:r>
              <a:rPr lang="it-IT" sz="3200" b="0" i="0" dirty="0">
                <a:effectLst/>
                <a:latin typeface="UICTFontTextStyleBody"/>
              </a:rPr>
              <a:t> service </a:t>
            </a:r>
            <a:r>
              <a:rPr lang="it-IT" sz="3200" b="0" i="0" dirty="0" err="1">
                <a:effectLst/>
                <a:latin typeface="UICTFontTextStyleBody"/>
              </a:rPr>
              <a:t>warnings</a:t>
            </a:r>
            <a:r>
              <a:rPr lang="it-IT" sz="3200" b="0" i="0" dirty="0">
                <a:effectLst/>
                <a:latin typeface="UICTFontTextStyleBody"/>
              </a:rPr>
              <a:t>: </a:t>
            </a:r>
            <a:r>
              <a:rPr lang="it-IT" sz="3200" b="0" i="0" dirty="0" err="1">
                <a:effectLst/>
                <a:latin typeface="UICTFontTextStyleBody"/>
              </a:rPr>
              <a:t>cautions</a:t>
            </a:r>
            <a:r>
              <a:rPr lang="it-IT" sz="3200" b="0" i="0" dirty="0">
                <a:effectLst/>
                <a:latin typeface="UICTFontTextStyleBody"/>
              </a:rPr>
              <a:t> </a:t>
            </a:r>
            <a:r>
              <a:rPr lang="it-IT" sz="3200" b="0" i="0" dirty="0" err="1">
                <a:effectLst/>
                <a:latin typeface="UICTFontTextStyleBody"/>
              </a:rPr>
              <a:t>aboutcommercializing</a:t>
            </a:r>
            <a:r>
              <a:rPr lang="it-IT" sz="3200" b="0" i="0" dirty="0">
                <a:effectLst/>
                <a:latin typeface="UICTFontTextStyleBody"/>
              </a:rPr>
              <a:t> </a:t>
            </a:r>
            <a:r>
              <a:rPr lang="it-IT" sz="3200" b="0" i="0" dirty="0" err="1">
                <a:effectLst/>
                <a:latin typeface="UICTFontTextStyleBody"/>
              </a:rPr>
              <a:t>climate</a:t>
            </a:r>
            <a:r>
              <a:rPr lang="it-IT" sz="3200" b="0" i="0" dirty="0">
                <a:effectLst/>
                <a:latin typeface="UICTFontTextStyleBody"/>
              </a:rPr>
              <a:t> science for </a:t>
            </a:r>
            <a:r>
              <a:rPr lang="it-IT" sz="3200" b="0" i="0" dirty="0" err="1">
                <a:effectLst/>
                <a:latin typeface="UICTFontTextStyleBody"/>
              </a:rPr>
              <a:t>adaptation</a:t>
            </a:r>
            <a:r>
              <a:rPr lang="it-IT" sz="3200" b="0" i="0" dirty="0">
                <a:effectLst/>
                <a:latin typeface="UICTFontTextStyleBody"/>
              </a:rPr>
              <a:t> in the </a:t>
            </a:r>
            <a:r>
              <a:rPr lang="it-IT" sz="3200" b="0" i="0" dirty="0" err="1">
                <a:effectLst/>
                <a:latin typeface="UICTFontTextStyleBody"/>
              </a:rPr>
              <a:t>developing</a:t>
            </a:r>
            <a:r>
              <a:rPr lang="it-IT" sz="3200" b="0" i="0" dirty="0">
                <a:effectLst/>
                <a:latin typeface="UICTFontTextStyleBody"/>
              </a:rPr>
              <a:t> world. </a:t>
            </a:r>
            <a:r>
              <a:rPr lang="it-IT" sz="3200" b="0" i="0" dirty="0" err="1">
                <a:effectLst/>
                <a:latin typeface="UICTFontTextStyleBody"/>
              </a:rPr>
              <a:t>WileyInterdisc</a:t>
            </a:r>
            <a:r>
              <a:rPr lang="it-IT" sz="3200" b="0" i="0" dirty="0">
                <a:effectLst/>
                <a:latin typeface="UICTFontTextStyleBody"/>
              </a:rPr>
              <a:t>. Rev.: </a:t>
            </a:r>
            <a:r>
              <a:rPr lang="it-IT" sz="3200" b="0" i="0" dirty="0" err="1">
                <a:effectLst/>
                <a:latin typeface="UICTFontTextStyleBody"/>
              </a:rPr>
              <a:t>Clim</a:t>
            </a:r>
            <a:r>
              <a:rPr lang="it-IT" sz="3200" b="0" i="0" dirty="0">
                <a:effectLst/>
                <a:latin typeface="UICTFontTextStyleBody"/>
              </a:rPr>
              <a:t>. </a:t>
            </a:r>
            <a:r>
              <a:rPr lang="it-IT" sz="3200" b="0" i="0" dirty="0" err="1">
                <a:effectLst/>
                <a:latin typeface="UICTFontTextStyleBody"/>
              </a:rPr>
              <a:t>Change</a:t>
            </a:r>
            <a:r>
              <a:rPr lang="it-IT" sz="3200" b="0" i="0" dirty="0">
                <a:effectLst/>
                <a:latin typeface="UICTFontTextStyleBody"/>
              </a:rPr>
              <a:t> 8 (1), e424</a:t>
            </a:r>
            <a:endParaRPr lang="it-IT" sz="3200" dirty="0">
              <a:effectLst/>
              <a:latin typeface=".AppleSystemUIFont"/>
            </a:endParaRPr>
          </a:p>
          <a:p>
            <a:r>
              <a:rPr lang="it-IT" sz="3200" b="1" i="0" dirty="0" err="1">
                <a:effectLst/>
                <a:latin typeface="UICTFontTextStyleEmphasizedBody"/>
              </a:rPr>
              <a:t>Acknowledgment</a:t>
            </a:r>
            <a:r>
              <a:rPr lang="it-IT" sz="3200" b="1" i="0" dirty="0">
                <a:effectLst/>
                <a:latin typeface="UICTFontTextStyleEmphasizedBody"/>
              </a:rPr>
              <a:t>: </a:t>
            </a:r>
            <a:r>
              <a:rPr lang="it-IT" sz="3200" b="0" i="0" dirty="0" err="1">
                <a:effectLst/>
                <a:latin typeface="UICTFontTextStyleBody"/>
              </a:rPr>
              <a:t>This</a:t>
            </a:r>
            <a:r>
              <a:rPr lang="it-IT" sz="3200" b="0" i="0" dirty="0">
                <a:effectLst/>
                <a:latin typeface="UICTFontTextStyleBody"/>
              </a:rPr>
              <a:t> project </a:t>
            </a:r>
            <a:r>
              <a:rPr lang="it-IT" sz="3200" b="0" i="0" dirty="0" err="1">
                <a:effectLst/>
                <a:latin typeface="UICTFontTextStyleBody"/>
              </a:rPr>
              <a:t>has</a:t>
            </a:r>
            <a:r>
              <a:rPr lang="it-IT" sz="3200" b="0" i="0" dirty="0">
                <a:effectLst/>
                <a:latin typeface="UICTFontTextStyleBody"/>
              </a:rPr>
              <a:t> </a:t>
            </a:r>
            <a:r>
              <a:rPr lang="it-IT" sz="3200" b="0" i="0" dirty="0" err="1">
                <a:effectLst/>
                <a:latin typeface="UICTFontTextStyleBody"/>
              </a:rPr>
              <a:t>received</a:t>
            </a:r>
            <a:r>
              <a:rPr lang="it-IT" sz="3200" b="0" i="0" dirty="0">
                <a:effectLst/>
                <a:latin typeface="UICTFontTextStyleBody"/>
              </a:rPr>
              <a:t> funding from the </a:t>
            </a:r>
            <a:r>
              <a:rPr lang="it-IT" sz="3200" b="0" i="0" dirty="0" err="1">
                <a:effectLst/>
                <a:latin typeface="UICTFontTextStyleBody"/>
              </a:rPr>
              <a:t>European</a:t>
            </a:r>
            <a:r>
              <a:rPr lang="it-IT" sz="3200" b="0" i="0" dirty="0">
                <a:effectLst/>
                <a:latin typeface="UICTFontTextStyleBody"/>
              </a:rPr>
              <a:t> </a:t>
            </a:r>
            <a:r>
              <a:rPr lang="it-IT" sz="3200" b="0" i="0" dirty="0" err="1">
                <a:effectLst/>
                <a:latin typeface="UICTFontTextStyleBody"/>
              </a:rPr>
              <a:t>Commission’s</a:t>
            </a:r>
            <a:r>
              <a:rPr lang="it-IT" sz="3200" b="0" i="0" dirty="0">
                <a:effectLst/>
                <a:latin typeface="UICTFontTextStyleBody"/>
              </a:rPr>
              <a:t> Horizon Europe </a:t>
            </a:r>
            <a:r>
              <a:rPr lang="it-IT" sz="3200" b="0" i="0" dirty="0" err="1">
                <a:effectLst/>
                <a:latin typeface="UICTFontTextStyleBody"/>
              </a:rPr>
              <a:t>Coordination</a:t>
            </a:r>
            <a:r>
              <a:rPr lang="it-IT" sz="3200" b="0" i="0" dirty="0">
                <a:effectLst/>
                <a:latin typeface="UICTFontTextStyleBody"/>
              </a:rPr>
              <a:t> and Support Actions </a:t>
            </a:r>
            <a:r>
              <a:rPr lang="it-IT" sz="3200" b="0" i="0" dirty="0" err="1">
                <a:effectLst/>
                <a:latin typeface="UICTFontTextStyleBody"/>
              </a:rPr>
              <a:t>programme</a:t>
            </a:r>
            <a:r>
              <a:rPr lang="it-IT" sz="3200" b="0" i="0" dirty="0">
                <a:effectLst/>
                <a:latin typeface="UICTFontTextStyleBody"/>
              </a:rPr>
              <a:t> under </a:t>
            </a:r>
            <a:r>
              <a:rPr lang="it-IT" sz="3200" b="0" i="0" dirty="0" err="1">
                <a:effectLst/>
                <a:latin typeface="UICTFontTextStyleBody"/>
              </a:rPr>
              <a:t>grant</a:t>
            </a:r>
            <a:r>
              <a:rPr lang="it-IT" sz="3200" b="0" i="0" dirty="0">
                <a:effectLst/>
                <a:latin typeface="UICTFontTextStyleBody"/>
              </a:rPr>
              <a:t> agreement No. 101096056 and No. 869575. The </a:t>
            </a:r>
            <a:r>
              <a:rPr lang="it-IT" sz="3200" b="0" i="0" dirty="0" err="1">
                <a:effectLst/>
                <a:latin typeface="UICTFontTextStyleBody"/>
              </a:rPr>
              <a:t>European</a:t>
            </a:r>
            <a:r>
              <a:rPr lang="it-IT" sz="3200" b="0" i="0" dirty="0">
                <a:effectLst/>
                <a:latin typeface="UICTFontTextStyleBody"/>
              </a:rPr>
              <a:t> Commission </a:t>
            </a:r>
            <a:r>
              <a:rPr lang="it-IT" sz="3200" b="0" i="0" dirty="0" err="1">
                <a:effectLst/>
                <a:latin typeface="UICTFontTextStyleBody"/>
              </a:rPr>
              <a:t>is</a:t>
            </a:r>
            <a:r>
              <a:rPr lang="it-IT" sz="3200" b="0" i="0" dirty="0">
                <a:effectLst/>
                <a:latin typeface="UICTFontTextStyleBody"/>
              </a:rPr>
              <a:t> </a:t>
            </a:r>
            <a:r>
              <a:rPr lang="it-IT" sz="3200" b="0" i="0" dirty="0" err="1">
                <a:effectLst/>
                <a:latin typeface="UICTFontTextStyleBody"/>
              </a:rPr>
              <a:t>not</a:t>
            </a:r>
            <a:r>
              <a:rPr lang="it-IT" sz="3200" b="0" i="0" dirty="0">
                <a:effectLst/>
                <a:latin typeface="UICTFontTextStyleBody"/>
              </a:rPr>
              <a:t> </a:t>
            </a:r>
            <a:r>
              <a:rPr lang="it-IT" sz="3200" b="0" i="0" dirty="0" err="1">
                <a:effectLst/>
                <a:latin typeface="UICTFontTextStyleBody"/>
              </a:rPr>
              <a:t>responsible</a:t>
            </a:r>
            <a:r>
              <a:rPr lang="it-IT" sz="3200" b="0" i="0" dirty="0">
                <a:effectLst/>
                <a:latin typeface="UICTFontTextStyleBody"/>
              </a:rPr>
              <a:t> for </a:t>
            </a:r>
            <a:r>
              <a:rPr lang="it-IT" sz="3200" b="0" i="0" dirty="0" err="1">
                <a:effectLst/>
                <a:latin typeface="UICTFontTextStyleBody"/>
              </a:rPr>
              <a:t>any</a:t>
            </a:r>
            <a:r>
              <a:rPr lang="it-IT" sz="3200" b="0" i="0" dirty="0">
                <a:effectLst/>
                <a:latin typeface="UICTFontTextStyleBody"/>
              </a:rPr>
              <a:t> use </a:t>
            </a:r>
            <a:r>
              <a:rPr lang="it-IT" sz="3200" b="0" i="0" dirty="0" err="1">
                <a:effectLst/>
                <a:latin typeface="UICTFontTextStyleBody"/>
              </a:rPr>
              <a:t>that</a:t>
            </a:r>
            <a:r>
              <a:rPr lang="it-IT" sz="3200" b="0" i="0" dirty="0">
                <a:effectLst/>
                <a:latin typeface="UICTFontTextStyleBody"/>
              </a:rPr>
              <a:t> </a:t>
            </a:r>
            <a:r>
              <a:rPr lang="it-IT" sz="3200" b="0" i="0" dirty="0" err="1">
                <a:effectLst/>
                <a:latin typeface="UICTFontTextStyleBody"/>
              </a:rPr>
              <a:t>may</a:t>
            </a:r>
            <a:r>
              <a:rPr lang="it-IT" sz="3200" b="0" i="0" dirty="0">
                <a:effectLst/>
                <a:latin typeface="UICTFontTextStyleBody"/>
              </a:rPr>
              <a:t> be made of the information </a:t>
            </a:r>
            <a:r>
              <a:rPr lang="it-IT" sz="3200" b="0" i="0" dirty="0" err="1">
                <a:effectLst/>
                <a:latin typeface="UICTFontTextStyleBody"/>
              </a:rPr>
              <a:t>it</a:t>
            </a:r>
            <a:r>
              <a:rPr lang="it-IT" sz="3200" b="0" i="0" dirty="0">
                <a:effectLst/>
                <a:latin typeface="UICTFontTextStyleBody"/>
              </a:rPr>
              <a:t> </a:t>
            </a:r>
            <a:r>
              <a:rPr lang="it-IT" sz="3200" b="0" i="0" dirty="0" err="1">
                <a:effectLst/>
                <a:latin typeface="UICTFontTextStyleBody"/>
              </a:rPr>
              <a:t>contains</a:t>
            </a:r>
            <a:r>
              <a:rPr lang="it-IT" sz="3200" b="0" i="0" dirty="0">
                <a:effectLst/>
                <a:latin typeface="UICTFontTextStyleBody"/>
              </a:rPr>
              <a:t>. M.P. thanks the </a:t>
            </a:r>
            <a:r>
              <a:rPr lang="it-IT" sz="3200" b="0" i="0" dirty="0" err="1">
                <a:effectLst/>
                <a:latin typeface="UICTFontTextStyleBody"/>
              </a:rPr>
              <a:t>European</a:t>
            </a:r>
            <a:r>
              <a:rPr lang="it-IT" sz="3200" b="0" i="0" dirty="0">
                <a:effectLst/>
                <a:latin typeface="UICTFontTextStyleBody"/>
              </a:rPr>
              <a:t> Union FSE-REACT-EU, PON </a:t>
            </a:r>
            <a:r>
              <a:rPr lang="it-IT" sz="3200" b="0" i="0" dirty="0" err="1">
                <a:effectLst/>
                <a:latin typeface="UICTFontTextStyleBody"/>
              </a:rPr>
              <a:t>Research</a:t>
            </a:r>
            <a:r>
              <a:rPr lang="it-IT" sz="3200" b="0" i="0" dirty="0">
                <a:effectLst/>
                <a:latin typeface="UICTFontTextStyleBody"/>
              </a:rPr>
              <a:t> and Innovation 2014-2020 DM1062/2021 for the </a:t>
            </a:r>
            <a:r>
              <a:rPr lang="it-IT" sz="3200" b="0" i="0" dirty="0" err="1">
                <a:effectLst/>
                <a:latin typeface="UICTFontTextStyleBody"/>
              </a:rPr>
              <a:t>financial</a:t>
            </a:r>
            <a:r>
              <a:rPr lang="it-IT" sz="3200" b="0" i="0" dirty="0">
                <a:effectLst/>
                <a:latin typeface="UICTFontTextStyleBody"/>
              </a:rPr>
              <a:t> support. </a:t>
            </a:r>
            <a:endParaRPr lang="it-IT" sz="3200" dirty="0">
              <a:effectLst/>
              <a:latin typeface=".AppleSystemUIFont"/>
            </a:endParaRPr>
          </a:p>
          <a:p>
            <a:pPr lvl="3" indent="0"/>
            <a:endParaRPr lang="it-IT" sz="3200" dirty="0">
              <a:latin typeface="Abad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56578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Linea"/>
          <p:cNvSpPr/>
          <p:nvPr/>
        </p:nvSpPr>
        <p:spPr>
          <a:xfrm>
            <a:off x="13208000" y="2222500"/>
            <a:ext cx="1016000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3" name="Climate Service"/>
          <p:cNvSpPr txBox="1">
            <a:spLocks noGrp="1"/>
          </p:cNvSpPr>
          <p:nvPr>
            <p:ph type="title"/>
          </p:nvPr>
        </p:nvSpPr>
        <p:spPr>
          <a:xfrm>
            <a:off x="13208000" y="76200"/>
            <a:ext cx="10160000" cy="1016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792479">
              <a:spcBef>
                <a:spcPts val="3100"/>
              </a:spcBef>
              <a:defRPr sz="7200"/>
            </a:lvl1pPr>
          </a:lstStyle>
          <a:p>
            <a:r>
              <a:t>Climate Service</a:t>
            </a:r>
          </a:p>
        </p:txBody>
      </p:sp>
      <p:sp>
        <p:nvSpPr>
          <p:cNvPr id="154" name="The goal of ‘climate services’ is to contribute to adaptation policy by providing ‘actionable information’ about climate conditions to decision-makers.…"/>
          <p:cNvSpPr txBox="1">
            <a:spLocks noGrp="1"/>
          </p:cNvSpPr>
          <p:nvPr>
            <p:ph type="body" sz="half" idx="1"/>
          </p:nvPr>
        </p:nvSpPr>
        <p:spPr>
          <a:xfrm>
            <a:off x="13208000" y="1333500"/>
            <a:ext cx="10160000" cy="101600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0" indent="0">
              <a:buSzTx/>
              <a:buFontTx/>
              <a:buNone/>
            </a:pPr>
            <a:r>
              <a:rPr dirty="0"/>
              <a:t>The goal of ‘climate services’ is to contribute to adaptation policy by providing ‘actionable information’ about climate conditions to decision-makers.</a:t>
            </a:r>
            <a:endParaRPr lang="it-IT" dirty="0"/>
          </a:p>
          <a:p>
            <a:pPr>
              <a:buSzTx/>
            </a:pPr>
            <a:r>
              <a:rPr lang="en-GB" b="1" dirty="0"/>
              <a:t>Transforming</a:t>
            </a:r>
            <a:r>
              <a:rPr lang="en-GB" dirty="0"/>
              <a:t> complex climate data into accessible information</a:t>
            </a:r>
          </a:p>
          <a:p>
            <a:pPr>
              <a:buSzTx/>
            </a:pPr>
            <a:r>
              <a:rPr lang="en-GB" dirty="0"/>
              <a:t>Helping </a:t>
            </a:r>
            <a:r>
              <a:rPr lang="en-GB" b="1" dirty="0"/>
              <a:t>bridge the existing gap </a:t>
            </a:r>
            <a:r>
              <a:rPr lang="en-GB" dirty="0"/>
              <a:t>between climate science research and practical policy implementation</a:t>
            </a:r>
          </a:p>
          <a:p>
            <a:pPr>
              <a:buSzTx/>
            </a:pPr>
            <a:r>
              <a:rPr lang="en-GB" b="1" dirty="0"/>
              <a:t>CO-CO-CO</a:t>
            </a:r>
            <a:r>
              <a:rPr lang="en-GB" dirty="0"/>
              <a:t> Co-Design, Co-Development, Co-Production</a:t>
            </a:r>
          </a:p>
          <a:p>
            <a:pPr marL="0" indent="0">
              <a:buSzTx/>
              <a:buNone/>
            </a:pPr>
            <a:endParaRPr dirty="0"/>
          </a:p>
          <a:p>
            <a:pPr marL="0" indent="0">
              <a:buSzTx/>
              <a:buFontTx/>
              <a:buNone/>
            </a:pPr>
            <a:endParaRPr dirty="0"/>
          </a:p>
        </p:txBody>
      </p:sp>
      <p:pic>
        <p:nvPicPr>
          <p:cNvPr id="155" name="DALL·E 2024-04-12 12.29.05 - A child-comic style illustration in charcoal style using a limited color palette. The scene depicts managers, drawn as simple cartoonish figures, pres.jpeg" descr="DALL·E 2024-04-12 12.29.05 - A child-comic style illustration in charcoal style using a limited color palette. The scene depicts managers, drawn as simple cartoonish figures, pre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962018" cy="12962018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E3865AD3-8F96-8B24-B932-4D560480EA31}"/>
              </a:ext>
            </a:extLst>
          </p:cNvPr>
          <p:cNvSpPr txBox="1"/>
          <p:nvPr/>
        </p:nvSpPr>
        <p:spPr>
          <a:xfrm flipH="1">
            <a:off x="317500" y="13202213"/>
            <a:ext cx="23850600" cy="773575"/>
          </a:xfrm>
          <a:prstGeom prst="rect">
            <a:avLst/>
          </a:prstGeom>
          <a:noFill/>
          <a:ln w="12700">
            <a:noFill/>
            <a:miter lim="400000"/>
          </a:ln>
        </p:spPr>
        <p:txBody>
          <a:bodyPr rot="0" spcFirstLastPara="0" vert="horz" wrap="square" lIns="50800" tIns="50800" rIns="50800" bIns="508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500" b="0" i="0" u="none" strike="noStrike" cap="none" spc="0" normalizeH="0" baseline="0">
                <a:ln>
                  <a:noFill/>
                </a:ln>
                <a:solidFill>
                  <a:srgbClr val="5C5C5C"/>
                </a:solidFill>
                <a:effectLst/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1pPr>
            <a:lvl2pPr marL="0" marR="0" indent="342900" algn="l" defTabSz="825500" rtl="0" fontAlgn="auto" latinLnBrk="0" hangingPunct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500" b="0" i="0" u="none" strike="noStrike" cap="none" spc="0" normalizeH="0" baseline="0">
                <a:ln>
                  <a:noFill/>
                </a:ln>
                <a:solidFill>
                  <a:srgbClr val="5C5C5C"/>
                </a:solidFill>
                <a:effectLst/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2pPr>
            <a:lvl3pPr marL="0" marR="0" indent="685800" algn="l" defTabSz="825500" rtl="0" fontAlgn="auto" latinLnBrk="0" hangingPunct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500" b="0" i="0" u="none" strike="noStrike" cap="none" spc="0" normalizeH="0" baseline="0">
                <a:ln>
                  <a:noFill/>
                </a:ln>
                <a:solidFill>
                  <a:srgbClr val="5C5C5C"/>
                </a:solidFill>
                <a:effectLst/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3pPr>
            <a:lvl4pPr marL="0" marR="0" indent="1028700" algn="l" defTabSz="825500" rtl="0" fontAlgn="auto" latinLnBrk="0" hangingPunct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500" b="0" i="0" u="none" strike="noStrike" cap="none" spc="0" normalizeH="0" baseline="0">
                <a:ln>
                  <a:noFill/>
                </a:ln>
                <a:solidFill>
                  <a:srgbClr val="5C5C5C"/>
                </a:solidFill>
                <a:effectLst/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4pPr>
            <a:lvl5pPr marL="0" marR="0" indent="1371600" algn="l" defTabSz="825500" rtl="0" fontAlgn="auto" latinLnBrk="0" hangingPunct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500" b="0" i="0" u="none" strike="noStrike" cap="none" spc="0" normalizeH="0" baseline="0">
                <a:ln>
                  <a:noFill/>
                </a:ln>
                <a:solidFill>
                  <a:srgbClr val="5C5C5C"/>
                </a:solidFill>
                <a:effectLst/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5pPr>
            <a:lvl6pPr marL="0" marR="0" indent="1714500" algn="l" defTabSz="825500" rtl="0" fontAlgn="auto" latinLnBrk="0" hangingPunct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500" b="0" i="0" u="none" strike="noStrike" cap="none" spc="0" normalizeH="0" baseline="0">
                <a:ln>
                  <a:noFill/>
                </a:ln>
                <a:solidFill>
                  <a:srgbClr val="5C5C5C"/>
                </a:solidFill>
                <a:effectLst/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6pPr>
            <a:lvl7pPr marL="0" marR="0" indent="2057400" algn="l" defTabSz="825500" rtl="0" fontAlgn="auto" latinLnBrk="0" hangingPunct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500" b="0" i="0" u="none" strike="noStrike" cap="none" spc="0" normalizeH="0" baseline="0">
                <a:ln>
                  <a:noFill/>
                </a:ln>
                <a:solidFill>
                  <a:srgbClr val="5C5C5C"/>
                </a:solidFill>
                <a:effectLst/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7pPr>
            <a:lvl8pPr marL="0" marR="0" indent="2400300" algn="l" defTabSz="825500" rtl="0" fontAlgn="auto" latinLnBrk="0" hangingPunct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500" b="0" i="0" u="none" strike="noStrike" cap="none" spc="0" normalizeH="0" baseline="0">
                <a:ln>
                  <a:noFill/>
                </a:ln>
                <a:solidFill>
                  <a:srgbClr val="5C5C5C"/>
                </a:solidFill>
                <a:effectLst/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8pPr>
            <a:lvl9pPr marL="0" marR="0" indent="2743200" algn="l" defTabSz="825500" rtl="0" fontAlgn="auto" latinLnBrk="0" hangingPunct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500" b="0" i="0" u="none" strike="noStrike" cap="none" spc="0" normalizeH="0" baseline="0">
                <a:ln>
                  <a:noFill/>
                </a:ln>
                <a:solidFill>
                  <a:srgbClr val="5C5C5C"/>
                </a:solidFill>
                <a:effectLst/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9pPr>
          </a:lstStyle>
          <a:p>
            <a:pPr algn="ctr"/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All </a:t>
            </a:r>
            <a:r>
              <a:rPr lang="it-IT" sz="2200" dirty="0" err="1">
                <a:solidFill>
                  <a:schemeClr val="bg1">
                    <a:lumMod val="10000"/>
                  </a:schemeClr>
                </a:solidFill>
              </a:rPr>
              <a:t>images</a:t>
            </a:r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 in this </a:t>
            </a:r>
            <a:r>
              <a:rPr lang="it-IT" sz="2200" dirty="0" err="1">
                <a:solidFill>
                  <a:schemeClr val="bg1">
                    <a:lumMod val="10000"/>
                  </a:schemeClr>
                </a:solidFill>
              </a:rPr>
              <a:t>presentation</a:t>
            </a:r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it-IT" sz="2200" dirty="0" err="1">
                <a:solidFill>
                  <a:schemeClr val="bg1">
                    <a:lumMod val="10000"/>
                  </a:schemeClr>
                </a:solidFill>
              </a:rPr>
              <a:t>were</a:t>
            </a:r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it-IT" sz="2200" dirty="0" err="1">
                <a:solidFill>
                  <a:schemeClr val="bg1">
                    <a:lumMod val="10000"/>
                  </a:schemeClr>
                </a:solidFill>
              </a:rPr>
              <a:t>created</a:t>
            </a:r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 using DALL-E by OpenAI. </a:t>
            </a:r>
            <a:r>
              <a:rPr lang="it-IT" sz="2200" dirty="0" err="1">
                <a:solidFill>
                  <a:schemeClr val="bg1">
                    <a:lumMod val="10000"/>
                  </a:schemeClr>
                </a:solidFill>
              </a:rPr>
              <a:t>Any</a:t>
            </a:r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it-IT" sz="2200" dirty="0" err="1">
                <a:solidFill>
                  <a:schemeClr val="bg1">
                    <a:lumMod val="10000"/>
                  </a:schemeClr>
                </a:solidFill>
              </a:rPr>
              <a:t>misspellings</a:t>
            </a:r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 in the </a:t>
            </a:r>
            <a:r>
              <a:rPr lang="it-IT" sz="2200" dirty="0" err="1">
                <a:solidFill>
                  <a:schemeClr val="bg1">
                    <a:lumMod val="10000"/>
                  </a:schemeClr>
                </a:solidFill>
              </a:rPr>
              <a:t>images</a:t>
            </a:r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 are </a:t>
            </a:r>
            <a:r>
              <a:rPr lang="it-IT" sz="2200" dirty="0" err="1">
                <a:solidFill>
                  <a:schemeClr val="bg1">
                    <a:lumMod val="10000"/>
                  </a:schemeClr>
                </a:solidFill>
              </a:rPr>
              <a:t>intentional</a:t>
            </a:r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. Please note that </a:t>
            </a:r>
            <a:r>
              <a:rPr lang="it-IT" sz="2200" dirty="0" err="1">
                <a:solidFill>
                  <a:schemeClr val="bg1">
                    <a:lumMod val="10000"/>
                  </a:schemeClr>
                </a:solidFill>
              </a:rPr>
              <a:t>these</a:t>
            </a:r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it-IT" sz="2200" dirty="0" err="1">
                <a:solidFill>
                  <a:schemeClr val="bg1">
                    <a:lumMod val="10000"/>
                  </a:schemeClr>
                </a:solidFill>
              </a:rPr>
              <a:t>images</a:t>
            </a:r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 do not </a:t>
            </a:r>
            <a:r>
              <a:rPr lang="it-IT" sz="2200" dirty="0" err="1">
                <a:solidFill>
                  <a:schemeClr val="bg1">
                    <a:lumMod val="10000"/>
                  </a:schemeClr>
                </a:solidFill>
              </a:rPr>
              <a:t>reference</a:t>
            </a:r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it-IT" sz="2200" dirty="0" err="1">
                <a:solidFill>
                  <a:schemeClr val="bg1">
                    <a:lumMod val="10000"/>
                  </a:schemeClr>
                </a:solidFill>
              </a:rPr>
              <a:t>any</a:t>
            </a:r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it-IT" sz="2200" dirty="0" err="1">
                <a:solidFill>
                  <a:schemeClr val="bg1">
                    <a:lumMod val="10000"/>
                  </a:schemeClr>
                </a:solidFill>
              </a:rPr>
              <a:t>actual</a:t>
            </a:r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it-IT" sz="2200" dirty="0" err="1">
                <a:solidFill>
                  <a:schemeClr val="bg1">
                    <a:lumMod val="10000"/>
                  </a:schemeClr>
                </a:solidFill>
              </a:rPr>
              <a:t>facts</a:t>
            </a:r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it-IT" sz="2200" dirty="0" err="1">
                <a:solidFill>
                  <a:schemeClr val="bg1">
                    <a:lumMod val="10000"/>
                  </a:schemeClr>
                </a:solidFill>
              </a:rPr>
              <a:t>individuals</a:t>
            </a:r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, or </a:t>
            </a:r>
            <a:r>
              <a:rPr lang="it-IT" sz="2200" dirty="0" err="1">
                <a:solidFill>
                  <a:schemeClr val="bg1">
                    <a:lumMod val="10000"/>
                  </a:schemeClr>
                </a:solidFill>
              </a:rPr>
              <a:t>entities</a:t>
            </a:r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Linea"/>
          <p:cNvSpPr/>
          <p:nvPr/>
        </p:nvSpPr>
        <p:spPr>
          <a:xfrm>
            <a:off x="13208000" y="2222500"/>
            <a:ext cx="1016000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83" name="What Climate-Service-word do you want?"/>
          <p:cNvSpPr txBox="1">
            <a:spLocks noGrp="1"/>
          </p:cNvSpPr>
          <p:nvPr>
            <p:ph type="title"/>
          </p:nvPr>
        </p:nvSpPr>
        <p:spPr>
          <a:xfrm>
            <a:off x="13208000" y="25400"/>
            <a:ext cx="10160000" cy="1016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594360">
              <a:spcBef>
                <a:spcPts val="2300"/>
              </a:spcBef>
              <a:defRPr sz="5400"/>
            </a:lvl1pPr>
          </a:lstStyle>
          <a:p>
            <a:r>
              <a:rPr dirty="0"/>
              <a:t>What </a:t>
            </a:r>
            <a:r>
              <a:rPr dirty="0" err="1"/>
              <a:t>Climate-Service-wor</a:t>
            </a:r>
            <a:r>
              <a:rPr lang="it-IT" dirty="0"/>
              <a:t>L</a:t>
            </a:r>
            <a:r>
              <a:rPr dirty="0"/>
              <a:t>d do you want?</a:t>
            </a:r>
          </a:p>
        </p:txBody>
      </p:sp>
      <p:sp>
        <p:nvSpPr>
          <p:cNvPr id="184" name="Doppio clic per modificare"/>
          <p:cNvSpPr txBox="1">
            <a:spLocks noGrp="1"/>
          </p:cNvSpPr>
          <p:nvPr>
            <p:ph type="body" sz="half" idx="1"/>
          </p:nvPr>
        </p:nvSpPr>
        <p:spPr>
          <a:xfrm>
            <a:off x="13208000" y="3527474"/>
            <a:ext cx="10160000" cy="39370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564444" indent="-564444">
              <a:defRPr b="1"/>
            </a:pPr>
            <a:r>
              <a:rPr lang="it-IT" dirty="0"/>
              <a:t>Climate services </a:t>
            </a:r>
            <a:r>
              <a:rPr lang="it-IT" dirty="0" err="1"/>
              <a:t>as</a:t>
            </a:r>
            <a:r>
              <a:rPr lang="it-IT" dirty="0"/>
              <a:t> business services</a:t>
            </a:r>
          </a:p>
          <a:p>
            <a:pPr marL="564444" indent="-564444">
              <a:defRPr b="1"/>
            </a:pPr>
            <a:r>
              <a:rPr lang="it-IT" dirty="0"/>
              <a:t>Climate Services </a:t>
            </a:r>
            <a:r>
              <a:rPr lang="it-IT" dirty="0" err="1"/>
              <a:t>as</a:t>
            </a:r>
            <a:r>
              <a:rPr lang="it-IT" dirty="0"/>
              <a:t> Tools for Social Equity and Data </a:t>
            </a:r>
            <a:r>
              <a:rPr lang="it-IT" dirty="0" err="1"/>
              <a:t>Democratization</a:t>
            </a:r>
            <a:endParaRPr lang="it-IT" dirty="0"/>
          </a:p>
          <a:p>
            <a:pPr marL="564444" indent="-564444">
              <a:defRPr b="1"/>
            </a:pPr>
            <a:r>
              <a:rPr lang="it-IT" dirty="0"/>
              <a:t>A </a:t>
            </a:r>
            <a:r>
              <a:rPr lang="it-IT" dirty="0" err="1"/>
              <a:t>Hybrid</a:t>
            </a:r>
            <a:r>
              <a:rPr lang="it-IT" dirty="0"/>
              <a:t> </a:t>
            </a:r>
            <a:r>
              <a:rPr lang="it-IT" dirty="0" err="1"/>
              <a:t>Approach</a:t>
            </a:r>
            <a:endParaRPr lang="it-IT" dirty="0"/>
          </a:p>
          <a:p>
            <a:pPr marL="564444" indent="-564444">
              <a:defRPr b="1"/>
            </a:pPr>
            <a:endParaRPr lang="it-IT" dirty="0"/>
          </a:p>
        </p:txBody>
      </p:sp>
      <p:pic>
        <p:nvPicPr>
          <p:cNvPr id="185" name="DALL·E 2024-04-12 12.47.59 - A vibrant, colorful child-comic style illustration showing a contrast between commercial and social climate services. The scene is divided in half; on.jpeg" descr="DALL·E 2024-04-12 12.47.59 - A vibrant, colorful child-comic style illustration showing a contrast between commercial and social climate services. The scene is divided in half; on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2" y="-5767"/>
            <a:ext cx="13004801" cy="13004801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F4230BC9-C58F-32C4-42CB-663C4A97E54C}"/>
              </a:ext>
            </a:extLst>
          </p:cNvPr>
          <p:cNvSpPr txBox="1"/>
          <p:nvPr/>
        </p:nvSpPr>
        <p:spPr>
          <a:xfrm flipH="1">
            <a:off x="317500" y="13202213"/>
            <a:ext cx="23850600" cy="773575"/>
          </a:xfrm>
          <a:prstGeom prst="rect">
            <a:avLst/>
          </a:prstGeom>
          <a:noFill/>
          <a:ln w="12700">
            <a:noFill/>
            <a:miter lim="400000"/>
          </a:ln>
        </p:spPr>
        <p:txBody>
          <a:bodyPr rot="0" spcFirstLastPara="0" vert="horz" wrap="square" lIns="50800" tIns="50800" rIns="50800" bIns="508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500" b="0" i="0" u="none" strike="noStrike" cap="none" spc="0" normalizeH="0" baseline="0">
                <a:ln>
                  <a:noFill/>
                </a:ln>
                <a:solidFill>
                  <a:srgbClr val="5C5C5C"/>
                </a:solidFill>
                <a:effectLst/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1pPr>
            <a:lvl2pPr marL="0" marR="0" indent="342900" algn="l" defTabSz="825500" rtl="0" fontAlgn="auto" latinLnBrk="0" hangingPunct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500" b="0" i="0" u="none" strike="noStrike" cap="none" spc="0" normalizeH="0" baseline="0">
                <a:ln>
                  <a:noFill/>
                </a:ln>
                <a:solidFill>
                  <a:srgbClr val="5C5C5C"/>
                </a:solidFill>
                <a:effectLst/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2pPr>
            <a:lvl3pPr marL="0" marR="0" indent="685800" algn="l" defTabSz="825500" rtl="0" fontAlgn="auto" latinLnBrk="0" hangingPunct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500" b="0" i="0" u="none" strike="noStrike" cap="none" spc="0" normalizeH="0" baseline="0">
                <a:ln>
                  <a:noFill/>
                </a:ln>
                <a:solidFill>
                  <a:srgbClr val="5C5C5C"/>
                </a:solidFill>
                <a:effectLst/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3pPr>
            <a:lvl4pPr marL="0" marR="0" indent="1028700" algn="l" defTabSz="825500" rtl="0" fontAlgn="auto" latinLnBrk="0" hangingPunct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500" b="0" i="0" u="none" strike="noStrike" cap="none" spc="0" normalizeH="0" baseline="0">
                <a:ln>
                  <a:noFill/>
                </a:ln>
                <a:solidFill>
                  <a:srgbClr val="5C5C5C"/>
                </a:solidFill>
                <a:effectLst/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4pPr>
            <a:lvl5pPr marL="0" marR="0" indent="1371600" algn="l" defTabSz="825500" rtl="0" fontAlgn="auto" latinLnBrk="0" hangingPunct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500" b="0" i="0" u="none" strike="noStrike" cap="none" spc="0" normalizeH="0" baseline="0">
                <a:ln>
                  <a:noFill/>
                </a:ln>
                <a:solidFill>
                  <a:srgbClr val="5C5C5C"/>
                </a:solidFill>
                <a:effectLst/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5pPr>
            <a:lvl6pPr marL="0" marR="0" indent="1714500" algn="l" defTabSz="825500" rtl="0" fontAlgn="auto" latinLnBrk="0" hangingPunct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500" b="0" i="0" u="none" strike="noStrike" cap="none" spc="0" normalizeH="0" baseline="0">
                <a:ln>
                  <a:noFill/>
                </a:ln>
                <a:solidFill>
                  <a:srgbClr val="5C5C5C"/>
                </a:solidFill>
                <a:effectLst/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6pPr>
            <a:lvl7pPr marL="0" marR="0" indent="2057400" algn="l" defTabSz="825500" rtl="0" fontAlgn="auto" latinLnBrk="0" hangingPunct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500" b="0" i="0" u="none" strike="noStrike" cap="none" spc="0" normalizeH="0" baseline="0">
                <a:ln>
                  <a:noFill/>
                </a:ln>
                <a:solidFill>
                  <a:srgbClr val="5C5C5C"/>
                </a:solidFill>
                <a:effectLst/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7pPr>
            <a:lvl8pPr marL="0" marR="0" indent="2400300" algn="l" defTabSz="825500" rtl="0" fontAlgn="auto" latinLnBrk="0" hangingPunct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500" b="0" i="0" u="none" strike="noStrike" cap="none" spc="0" normalizeH="0" baseline="0">
                <a:ln>
                  <a:noFill/>
                </a:ln>
                <a:solidFill>
                  <a:srgbClr val="5C5C5C"/>
                </a:solidFill>
                <a:effectLst/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8pPr>
            <a:lvl9pPr marL="0" marR="0" indent="2743200" algn="l" defTabSz="825500" rtl="0" fontAlgn="auto" latinLnBrk="0" hangingPunct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500" b="0" i="0" u="none" strike="noStrike" cap="none" spc="0" normalizeH="0" baseline="0">
                <a:ln>
                  <a:noFill/>
                </a:ln>
                <a:solidFill>
                  <a:srgbClr val="5C5C5C"/>
                </a:solidFill>
                <a:effectLst/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9pPr>
          </a:lstStyle>
          <a:p>
            <a:pPr algn="ctr"/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All </a:t>
            </a:r>
            <a:r>
              <a:rPr lang="it-IT" sz="2200" dirty="0" err="1">
                <a:solidFill>
                  <a:schemeClr val="bg1">
                    <a:lumMod val="10000"/>
                  </a:schemeClr>
                </a:solidFill>
              </a:rPr>
              <a:t>images</a:t>
            </a:r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 in this </a:t>
            </a:r>
            <a:r>
              <a:rPr lang="it-IT" sz="2200" dirty="0" err="1">
                <a:solidFill>
                  <a:schemeClr val="bg1">
                    <a:lumMod val="10000"/>
                  </a:schemeClr>
                </a:solidFill>
              </a:rPr>
              <a:t>presentation</a:t>
            </a:r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it-IT" sz="2200" dirty="0" err="1">
                <a:solidFill>
                  <a:schemeClr val="bg1">
                    <a:lumMod val="10000"/>
                  </a:schemeClr>
                </a:solidFill>
              </a:rPr>
              <a:t>were</a:t>
            </a:r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it-IT" sz="2200" dirty="0" err="1">
                <a:solidFill>
                  <a:schemeClr val="bg1">
                    <a:lumMod val="10000"/>
                  </a:schemeClr>
                </a:solidFill>
              </a:rPr>
              <a:t>created</a:t>
            </a:r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 using DALL-E by OpenAI. </a:t>
            </a:r>
            <a:r>
              <a:rPr lang="it-IT" sz="2200" dirty="0" err="1">
                <a:solidFill>
                  <a:schemeClr val="bg1">
                    <a:lumMod val="10000"/>
                  </a:schemeClr>
                </a:solidFill>
              </a:rPr>
              <a:t>Any</a:t>
            </a:r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it-IT" sz="2200" dirty="0" err="1">
                <a:solidFill>
                  <a:schemeClr val="bg1">
                    <a:lumMod val="10000"/>
                  </a:schemeClr>
                </a:solidFill>
              </a:rPr>
              <a:t>misspellings</a:t>
            </a:r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 in the </a:t>
            </a:r>
            <a:r>
              <a:rPr lang="it-IT" sz="2200" dirty="0" err="1">
                <a:solidFill>
                  <a:schemeClr val="bg1">
                    <a:lumMod val="10000"/>
                  </a:schemeClr>
                </a:solidFill>
              </a:rPr>
              <a:t>images</a:t>
            </a:r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 are </a:t>
            </a:r>
            <a:r>
              <a:rPr lang="it-IT" sz="2200" dirty="0" err="1">
                <a:solidFill>
                  <a:schemeClr val="bg1">
                    <a:lumMod val="10000"/>
                  </a:schemeClr>
                </a:solidFill>
              </a:rPr>
              <a:t>intentional</a:t>
            </a:r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. Please note that </a:t>
            </a:r>
            <a:r>
              <a:rPr lang="it-IT" sz="2200" dirty="0" err="1">
                <a:solidFill>
                  <a:schemeClr val="bg1">
                    <a:lumMod val="10000"/>
                  </a:schemeClr>
                </a:solidFill>
              </a:rPr>
              <a:t>these</a:t>
            </a:r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it-IT" sz="2200" dirty="0" err="1">
                <a:solidFill>
                  <a:schemeClr val="bg1">
                    <a:lumMod val="10000"/>
                  </a:schemeClr>
                </a:solidFill>
              </a:rPr>
              <a:t>images</a:t>
            </a:r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 do not </a:t>
            </a:r>
            <a:r>
              <a:rPr lang="it-IT" sz="2200" dirty="0" err="1">
                <a:solidFill>
                  <a:schemeClr val="bg1">
                    <a:lumMod val="10000"/>
                  </a:schemeClr>
                </a:solidFill>
              </a:rPr>
              <a:t>reference</a:t>
            </a:r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it-IT" sz="2200" dirty="0" err="1">
                <a:solidFill>
                  <a:schemeClr val="bg1">
                    <a:lumMod val="10000"/>
                  </a:schemeClr>
                </a:solidFill>
              </a:rPr>
              <a:t>any</a:t>
            </a:r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it-IT" sz="2200" dirty="0" err="1">
                <a:solidFill>
                  <a:schemeClr val="bg1">
                    <a:lumMod val="10000"/>
                  </a:schemeClr>
                </a:solidFill>
              </a:rPr>
              <a:t>actual</a:t>
            </a:r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it-IT" sz="2200" dirty="0" err="1">
                <a:solidFill>
                  <a:schemeClr val="bg1">
                    <a:lumMod val="10000"/>
                  </a:schemeClr>
                </a:solidFill>
              </a:rPr>
              <a:t>facts</a:t>
            </a:r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it-IT" sz="2200" dirty="0" err="1">
                <a:solidFill>
                  <a:schemeClr val="bg1">
                    <a:lumMod val="10000"/>
                  </a:schemeClr>
                </a:solidFill>
              </a:rPr>
              <a:t>individuals</a:t>
            </a:r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, or </a:t>
            </a:r>
            <a:r>
              <a:rPr lang="it-IT" sz="2200" dirty="0" err="1">
                <a:solidFill>
                  <a:schemeClr val="bg1">
                    <a:lumMod val="10000"/>
                  </a:schemeClr>
                </a:solidFill>
              </a:rPr>
              <a:t>entities</a:t>
            </a:r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238195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0FBF20CD-CC17-EF13-B164-0FA98BFC892B}"/>
              </a:ext>
            </a:extLst>
          </p:cNvPr>
          <p:cNvSpPr/>
          <p:nvPr/>
        </p:nvSpPr>
        <p:spPr>
          <a:xfrm>
            <a:off x="0" y="482600"/>
            <a:ext cx="24384000" cy="13233400"/>
          </a:xfrm>
          <a:prstGeom prst="rect">
            <a:avLst/>
          </a:prstGeom>
          <a:solidFill>
            <a:srgbClr val="94133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5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DIN Alternate Bold"/>
              <a:ea typeface="DIN Alternate Bold"/>
              <a:cs typeface="DIN Alternate Bold"/>
              <a:sym typeface="DIN Alternate Bold"/>
            </a:endParaRPr>
          </a:p>
        </p:txBody>
      </p:sp>
      <p:sp>
        <p:nvSpPr>
          <p:cNvPr id="148" name="Linea"/>
          <p:cNvSpPr/>
          <p:nvPr/>
        </p:nvSpPr>
        <p:spPr>
          <a:xfrm>
            <a:off x="1016000" y="7874000"/>
            <a:ext cx="22351997" cy="6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0" name="Marcello Petitta1,2, Sandro Calmanti3, and Matteo De Felice…"/>
          <p:cNvSpPr txBox="1">
            <a:spLocks noGrp="1"/>
          </p:cNvSpPr>
          <p:nvPr>
            <p:ph type="subTitle" sz="half" idx="1"/>
          </p:nvPr>
        </p:nvSpPr>
        <p:spPr>
          <a:xfrm>
            <a:off x="1016000" y="3866159"/>
            <a:ext cx="22352000" cy="907626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defTabSz="652145">
              <a:lnSpc>
                <a:spcPct val="120000"/>
              </a:lnSpc>
              <a:defRPr sz="5530">
                <a:solidFill>
                  <a:srgbClr val="FFFFFF"/>
                </a:solidFill>
              </a:defRPr>
            </a:pPr>
            <a:r>
              <a:rPr lang="it-IT" sz="10400" b="1" i="0" dirty="0"/>
              <a:t>The Evolution of Climate Services: </a:t>
            </a:r>
          </a:p>
          <a:p>
            <a:pPr defTabSz="652145">
              <a:lnSpc>
                <a:spcPct val="120000"/>
              </a:lnSpc>
              <a:defRPr sz="5530">
                <a:solidFill>
                  <a:srgbClr val="FFFFFF"/>
                </a:solidFill>
              </a:defRPr>
            </a:pPr>
            <a:r>
              <a:rPr lang="it-IT" sz="10400" b="1" i="0" dirty="0" err="1"/>
              <a:t>Shifting</a:t>
            </a:r>
            <a:r>
              <a:rPr lang="it-IT" sz="10400" b="1" i="0" dirty="0"/>
              <a:t> </a:t>
            </a:r>
            <a:r>
              <a:rPr lang="it-IT" sz="10400" b="1" i="0" dirty="0" err="1"/>
              <a:t>Paradigms</a:t>
            </a:r>
            <a:r>
              <a:rPr lang="it-IT" sz="10400" b="1" i="0" dirty="0"/>
              <a:t> </a:t>
            </a:r>
          </a:p>
          <a:p>
            <a:pPr defTabSz="652145">
              <a:lnSpc>
                <a:spcPct val="120000"/>
              </a:lnSpc>
              <a:defRPr sz="5530">
                <a:solidFill>
                  <a:srgbClr val="FFFFFF"/>
                </a:solidFill>
              </a:defRPr>
            </a:pPr>
            <a:r>
              <a:rPr lang="it-IT" sz="10400" b="1" i="0" dirty="0"/>
              <a:t>from commercial </a:t>
            </a:r>
            <a:r>
              <a:rPr lang="it-IT" sz="10400" b="1" i="0" dirty="0" err="1"/>
              <a:t>exploitation</a:t>
            </a:r>
            <a:r>
              <a:rPr lang="it-IT" sz="10400" b="1" i="0" dirty="0"/>
              <a:t> to </a:t>
            </a:r>
          </a:p>
          <a:p>
            <a:pPr defTabSz="652145">
              <a:lnSpc>
                <a:spcPct val="120000"/>
              </a:lnSpc>
              <a:defRPr sz="5530">
                <a:solidFill>
                  <a:srgbClr val="FFFFFF"/>
                </a:solidFill>
              </a:defRPr>
            </a:pPr>
            <a:r>
              <a:rPr lang="it-IT" sz="10400" b="1" i="0" dirty="0" err="1"/>
              <a:t>Societal</a:t>
            </a:r>
            <a:r>
              <a:rPr lang="it-IT" sz="10400" b="1" i="0" dirty="0"/>
              <a:t> Engagement</a:t>
            </a:r>
          </a:p>
          <a:p>
            <a:pPr defTabSz="652145">
              <a:defRPr sz="5530">
                <a:solidFill>
                  <a:srgbClr val="FFFFFF"/>
                </a:solidFill>
              </a:defRPr>
            </a:pPr>
            <a:endParaRPr lang="it-IT" dirty="0"/>
          </a:p>
          <a:p>
            <a:pPr defTabSz="652145">
              <a:defRPr sz="5530">
                <a:solidFill>
                  <a:srgbClr val="FFFFFF"/>
                </a:solidFill>
              </a:defRPr>
            </a:pPr>
            <a:r>
              <a:rPr dirty="0"/>
              <a:t>Marcello Petitta</a:t>
            </a:r>
            <a:r>
              <a:rPr baseline="31999" dirty="0"/>
              <a:t>1,2</a:t>
            </a:r>
            <a:r>
              <a:rPr dirty="0"/>
              <a:t>, Sandro Calmanti</a:t>
            </a:r>
            <a:r>
              <a:rPr baseline="31999" dirty="0"/>
              <a:t>3</a:t>
            </a:r>
            <a:r>
              <a:rPr dirty="0"/>
              <a:t>, and Matteo De Felice</a:t>
            </a:r>
          </a:p>
          <a:p>
            <a:pPr defTabSz="652145">
              <a:defRPr sz="5530">
                <a:solidFill>
                  <a:srgbClr val="FFFFFF"/>
                </a:solidFill>
              </a:defRPr>
            </a:pPr>
            <a:endParaRPr dirty="0"/>
          </a:p>
          <a:p>
            <a:pPr defTabSz="652145">
              <a:defRPr sz="5530">
                <a:solidFill>
                  <a:srgbClr val="FFFFFF"/>
                </a:solidFill>
              </a:defRPr>
            </a:pPr>
            <a:endParaRPr lang="en-GB" sz="1000" dirty="0"/>
          </a:p>
          <a:p>
            <a:pPr defTabSz="652145">
              <a:defRPr sz="5530">
                <a:solidFill>
                  <a:srgbClr val="FFFFFF"/>
                </a:solidFill>
              </a:defRPr>
            </a:pPr>
            <a:endParaRPr lang="en-GB" dirty="0"/>
          </a:p>
          <a:p>
            <a:pPr defTabSz="652145">
              <a:defRPr sz="5530">
                <a:solidFill>
                  <a:srgbClr val="FFFFFF"/>
                </a:solidFill>
              </a:defRPr>
            </a:pPr>
            <a:endParaRPr dirty="0"/>
          </a:p>
          <a:p>
            <a:pPr defTabSz="652145">
              <a:lnSpc>
                <a:spcPct val="120000"/>
              </a:lnSpc>
              <a:defRPr sz="2765">
                <a:solidFill>
                  <a:srgbClr val="FFFFFF"/>
                </a:solidFill>
              </a:defRPr>
            </a:pPr>
            <a:r>
              <a:rPr baseline="31999" dirty="0"/>
              <a:t>1</a:t>
            </a:r>
            <a:r>
              <a:rPr dirty="0"/>
              <a:t>University of Tor Vergata, Enterprise Engineering, Roma, Italy</a:t>
            </a:r>
          </a:p>
          <a:p>
            <a:pPr defTabSz="652145">
              <a:lnSpc>
                <a:spcPct val="120000"/>
              </a:lnSpc>
              <a:defRPr sz="2765">
                <a:solidFill>
                  <a:srgbClr val="FFFFFF"/>
                </a:solidFill>
              </a:defRPr>
            </a:pPr>
            <a:r>
              <a:rPr baseline="31999" dirty="0"/>
              <a:t>2</a:t>
            </a:r>
            <a:r>
              <a:rPr dirty="0"/>
              <a:t>Amigo s.r.l., Roma, Italy </a:t>
            </a:r>
          </a:p>
          <a:p>
            <a:pPr defTabSz="652145">
              <a:lnSpc>
                <a:spcPct val="120000"/>
              </a:lnSpc>
              <a:defRPr sz="2765">
                <a:solidFill>
                  <a:srgbClr val="FFFFFF"/>
                </a:solidFill>
              </a:defRPr>
            </a:pPr>
            <a:r>
              <a:rPr baseline="31999" dirty="0"/>
              <a:t>3 </a:t>
            </a:r>
            <a:r>
              <a:rPr dirty="0"/>
              <a:t>ENEA, SSPT-MET-CLIM, Roma, Italy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84B71A1-5347-6C76-A51B-B550F80ADB63}"/>
              </a:ext>
            </a:extLst>
          </p:cNvPr>
          <p:cNvSpPr txBox="1"/>
          <p:nvPr/>
        </p:nvSpPr>
        <p:spPr>
          <a:xfrm flipH="1">
            <a:off x="317500" y="13202213"/>
            <a:ext cx="23850600" cy="773575"/>
          </a:xfrm>
          <a:prstGeom prst="rect">
            <a:avLst/>
          </a:prstGeom>
          <a:noFill/>
          <a:ln w="12700">
            <a:noFill/>
            <a:miter lim="400000"/>
          </a:ln>
        </p:spPr>
        <p:txBody>
          <a:bodyPr rot="0" spcFirstLastPara="0" vert="horz" wrap="square" lIns="50800" tIns="50800" rIns="50800" bIns="508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500" b="0" i="0" u="none" strike="noStrike" cap="none" spc="0" normalizeH="0" baseline="0">
                <a:ln>
                  <a:noFill/>
                </a:ln>
                <a:solidFill>
                  <a:srgbClr val="5C5C5C"/>
                </a:solidFill>
                <a:effectLst/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1pPr>
            <a:lvl2pPr marL="0" marR="0" indent="342900" algn="l" defTabSz="825500" rtl="0" fontAlgn="auto" latinLnBrk="0" hangingPunct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500" b="0" i="0" u="none" strike="noStrike" cap="none" spc="0" normalizeH="0" baseline="0">
                <a:ln>
                  <a:noFill/>
                </a:ln>
                <a:solidFill>
                  <a:srgbClr val="5C5C5C"/>
                </a:solidFill>
                <a:effectLst/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2pPr>
            <a:lvl3pPr marL="0" marR="0" indent="685800" algn="l" defTabSz="825500" rtl="0" fontAlgn="auto" latinLnBrk="0" hangingPunct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500" b="0" i="0" u="none" strike="noStrike" cap="none" spc="0" normalizeH="0" baseline="0">
                <a:ln>
                  <a:noFill/>
                </a:ln>
                <a:solidFill>
                  <a:srgbClr val="5C5C5C"/>
                </a:solidFill>
                <a:effectLst/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3pPr>
            <a:lvl4pPr marL="0" marR="0" indent="1028700" algn="l" defTabSz="825500" rtl="0" fontAlgn="auto" latinLnBrk="0" hangingPunct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500" b="0" i="0" u="none" strike="noStrike" cap="none" spc="0" normalizeH="0" baseline="0">
                <a:ln>
                  <a:noFill/>
                </a:ln>
                <a:solidFill>
                  <a:srgbClr val="5C5C5C"/>
                </a:solidFill>
                <a:effectLst/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4pPr>
            <a:lvl5pPr marL="0" marR="0" indent="1371600" algn="l" defTabSz="825500" rtl="0" fontAlgn="auto" latinLnBrk="0" hangingPunct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500" b="0" i="0" u="none" strike="noStrike" cap="none" spc="0" normalizeH="0" baseline="0">
                <a:ln>
                  <a:noFill/>
                </a:ln>
                <a:solidFill>
                  <a:srgbClr val="5C5C5C"/>
                </a:solidFill>
                <a:effectLst/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5pPr>
            <a:lvl6pPr marL="0" marR="0" indent="1714500" algn="l" defTabSz="825500" rtl="0" fontAlgn="auto" latinLnBrk="0" hangingPunct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500" b="0" i="0" u="none" strike="noStrike" cap="none" spc="0" normalizeH="0" baseline="0">
                <a:ln>
                  <a:noFill/>
                </a:ln>
                <a:solidFill>
                  <a:srgbClr val="5C5C5C"/>
                </a:solidFill>
                <a:effectLst/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6pPr>
            <a:lvl7pPr marL="0" marR="0" indent="2057400" algn="l" defTabSz="825500" rtl="0" fontAlgn="auto" latinLnBrk="0" hangingPunct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500" b="0" i="0" u="none" strike="noStrike" cap="none" spc="0" normalizeH="0" baseline="0">
                <a:ln>
                  <a:noFill/>
                </a:ln>
                <a:solidFill>
                  <a:srgbClr val="5C5C5C"/>
                </a:solidFill>
                <a:effectLst/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7pPr>
            <a:lvl8pPr marL="0" marR="0" indent="2400300" algn="l" defTabSz="825500" rtl="0" fontAlgn="auto" latinLnBrk="0" hangingPunct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500" b="0" i="0" u="none" strike="noStrike" cap="none" spc="0" normalizeH="0" baseline="0">
                <a:ln>
                  <a:noFill/>
                </a:ln>
                <a:solidFill>
                  <a:srgbClr val="5C5C5C"/>
                </a:solidFill>
                <a:effectLst/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8pPr>
            <a:lvl9pPr marL="0" marR="0" indent="2743200" algn="l" defTabSz="825500" rtl="0" fontAlgn="auto" latinLnBrk="0" hangingPunct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500" b="0" i="0" u="none" strike="noStrike" cap="none" spc="0" normalizeH="0" baseline="0">
                <a:ln>
                  <a:noFill/>
                </a:ln>
                <a:solidFill>
                  <a:srgbClr val="5C5C5C"/>
                </a:solidFill>
                <a:effectLst/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9pPr>
          </a:lstStyle>
          <a:p>
            <a:pPr algn="ctr"/>
            <a:r>
              <a:rPr lang="it-IT" sz="2200" dirty="0">
                <a:solidFill>
                  <a:schemeClr val="bg1"/>
                </a:solidFill>
              </a:rPr>
              <a:t>All </a:t>
            </a:r>
            <a:r>
              <a:rPr lang="it-IT" sz="2200" dirty="0" err="1">
                <a:solidFill>
                  <a:schemeClr val="bg1"/>
                </a:solidFill>
              </a:rPr>
              <a:t>images</a:t>
            </a:r>
            <a:r>
              <a:rPr lang="it-IT" sz="2200" dirty="0">
                <a:solidFill>
                  <a:schemeClr val="bg1"/>
                </a:solidFill>
              </a:rPr>
              <a:t> in this </a:t>
            </a:r>
            <a:r>
              <a:rPr lang="it-IT" sz="2200" dirty="0" err="1">
                <a:solidFill>
                  <a:schemeClr val="bg1"/>
                </a:solidFill>
              </a:rPr>
              <a:t>presentation</a:t>
            </a:r>
            <a:r>
              <a:rPr lang="it-IT" sz="2200" dirty="0">
                <a:solidFill>
                  <a:schemeClr val="bg1"/>
                </a:solidFill>
              </a:rPr>
              <a:t> </a:t>
            </a:r>
            <a:r>
              <a:rPr lang="it-IT" sz="2200" dirty="0" err="1">
                <a:solidFill>
                  <a:schemeClr val="bg1"/>
                </a:solidFill>
              </a:rPr>
              <a:t>were</a:t>
            </a:r>
            <a:r>
              <a:rPr lang="it-IT" sz="2200" dirty="0">
                <a:solidFill>
                  <a:schemeClr val="bg1"/>
                </a:solidFill>
              </a:rPr>
              <a:t> </a:t>
            </a:r>
            <a:r>
              <a:rPr lang="it-IT" sz="2200" dirty="0" err="1">
                <a:solidFill>
                  <a:schemeClr val="bg1"/>
                </a:solidFill>
              </a:rPr>
              <a:t>created</a:t>
            </a:r>
            <a:r>
              <a:rPr lang="it-IT" sz="2200" dirty="0">
                <a:solidFill>
                  <a:schemeClr val="bg1"/>
                </a:solidFill>
              </a:rPr>
              <a:t> using DALL-E by OpenAI. </a:t>
            </a:r>
            <a:r>
              <a:rPr lang="it-IT" sz="2200" dirty="0" err="1">
                <a:solidFill>
                  <a:schemeClr val="bg1"/>
                </a:solidFill>
              </a:rPr>
              <a:t>Any</a:t>
            </a:r>
            <a:r>
              <a:rPr lang="it-IT" sz="2200" dirty="0">
                <a:solidFill>
                  <a:schemeClr val="bg1"/>
                </a:solidFill>
              </a:rPr>
              <a:t> </a:t>
            </a:r>
            <a:r>
              <a:rPr lang="it-IT" sz="2200" dirty="0" err="1">
                <a:solidFill>
                  <a:schemeClr val="bg1"/>
                </a:solidFill>
              </a:rPr>
              <a:t>misspellings</a:t>
            </a:r>
            <a:r>
              <a:rPr lang="it-IT" sz="2200" dirty="0">
                <a:solidFill>
                  <a:schemeClr val="bg1"/>
                </a:solidFill>
              </a:rPr>
              <a:t> in the </a:t>
            </a:r>
            <a:r>
              <a:rPr lang="it-IT" sz="2200" dirty="0" err="1">
                <a:solidFill>
                  <a:schemeClr val="bg1"/>
                </a:solidFill>
              </a:rPr>
              <a:t>images</a:t>
            </a:r>
            <a:r>
              <a:rPr lang="it-IT" sz="2200" dirty="0">
                <a:solidFill>
                  <a:schemeClr val="bg1"/>
                </a:solidFill>
              </a:rPr>
              <a:t> are </a:t>
            </a:r>
            <a:r>
              <a:rPr lang="it-IT" sz="2200" dirty="0" err="1">
                <a:solidFill>
                  <a:schemeClr val="bg1"/>
                </a:solidFill>
              </a:rPr>
              <a:t>intentional</a:t>
            </a:r>
            <a:r>
              <a:rPr lang="it-IT" sz="2200" dirty="0">
                <a:solidFill>
                  <a:schemeClr val="bg1"/>
                </a:solidFill>
              </a:rPr>
              <a:t>. Please note that </a:t>
            </a:r>
            <a:r>
              <a:rPr lang="it-IT" sz="2200" dirty="0" err="1">
                <a:solidFill>
                  <a:schemeClr val="bg1"/>
                </a:solidFill>
              </a:rPr>
              <a:t>these</a:t>
            </a:r>
            <a:r>
              <a:rPr lang="it-IT" sz="2200" dirty="0">
                <a:solidFill>
                  <a:schemeClr val="bg1"/>
                </a:solidFill>
              </a:rPr>
              <a:t> </a:t>
            </a:r>
            <a:r>
              <a:rPr lang="it-IT" sz="2200" dirty="0" err="1">
                <a:solidFill>
                  <a:schemeClr val="bg1"/>
                </a:solidFill>
              </a:rPr>
              <a:t>images</a:t>
            </a:r>
            <a:r>
              <a:rPr lang="it-IT" sz="2200" dirty="0">
                <a:solidFill>
                  <a:schemeClr val="bg1"/>
                </a:solidFill>
              </a:rPr>
              <a:t> do not </a:t>
            </a:r>
            <a:r>
              <a:rPr lang="it-IT" sz="2200" dirty="0" err="1">
                <a:solidFill>
                  <a:schemeClr val="bg1"/>
                </a:solidFill>
              </a:rPr>
              <a:t>reference</a:t>
            </a:r>
            <a:r>
              <a:rPr lang="it-IT" sz="2200" dirty="0">
                <a:solidFill>
                  <a:schemeClr val="bg1"/>
                </a:solidFill>
              </a:rPr>
              <a:t> </a:t>
            </a:r>
            <a:r>
              <a:rPr lang="it-IT" sz="2200" dirty="0" err="1">
                <a:solidFill>
                  <a:schemeClr val="bg1"/>
                </a:solidFill>
              </a:rPr>
              <a:t>any</a:t>
            </a:r>
            <a:r>
              <a:rPr lang="it-IT" sz="2200" dirty="0">
                <a:solidFill>
                  <a:schemeClr val="bg1"/>
                </a:solidFill>
              </a:rPr>
              <a:t> </a:t>
            </a:r>
            <a:r>
              <a:rPr lang="it-IT" sz="2200" dirty="0" err="1">
                <a:solidFill>
                  <a:schemeClr val="bg1"/>
                </a:solidFill>
              </a:rPr>
              <a:t>actual</a:t>
            </a:r>
            <a:r>
              <a:rPr lang="it-IT" sz="2200" dirty="0">
                <a:solidFill>
                  <a:schemeClr val="bg1"/>
                </a:solidFill>
              </a:rPr>
              <a:t> </a:t>
            </a:r>
            <a:r>
              <a:rPr lang="it-IT" sz="2200" dirty="0" err="1">
                <a:solidFill>
                  <a:schemeClr val="bg1"/>
                </a:solidFill>
              </a:rPr>
              <a:t>facts</a:t>
            </a:r>
            <a:r>
              <a:rPr lang="it-IT" sz="2200" dirty="0">
                <a:solidFill>
                  <a:schemeClr val="bg1"/>
                </a:solidFill>
              </a:rPr>
              <a:t>, </a:t>
            </a:r>
            <a:r>
              <a:rPr lang="it-IT" sz="2200" dirty="0" err="1">
                <a:solidFill>
                  <a:schemeClr val="bg1"/>
                </a:solidFill>
              </a:rPr>
              <a:t>individuals</a:t>
            </a:r>
            <a:r>
              <a:rPr lang="it-IT" sz="2200" dirty="0">
                <a:solidFill>
                  <a:schemeClr val="bg1"/>
                </a:solidFill>
              </a:rPr>
              <a:t>, or </a:t>
            </a:r>
            <a:r>
              <a:rPr lang="it-IT" sz="2200" dirty="0" err="1">
                <a:solidFill>
                  <a:schemeClr val="bg1"/>
                </a:solidFill>
              </a:rPr>
              <a:t>entities</a:t>
            </a:r>
            <a:r>
              <a:rPr lang="it-IT" sz="22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5" name="DALL·E 2024-04-12 12.29.05 - A child-comic style illustration in charcoal style using a limited color palette. The scene depicts managers, drawn as simple cartoonish figures, pres.jpeg">
            <a:hlinkClick r:id="rId2" action="ppaction://hlinksldjump"/>
            <a:extLst>
              <a:ext uri="{FF2B5EF4-FFF2-40B4-BE49-F238E27FC236}">
                <a16:creationId xmlns:a16="http://schemas.microsoft.com/office/drawing/2014/main" id="{D36B533D-8C02-668C-2A1F-5BCE0A260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3611443" cy="3611443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DALL·E 2024-04-12 12.30.48 - A child-comic style illustration in charcoal style using a limited color palette, depicting big-tech companies in the insurance, energy, and food sect.jpeg" descr="DALL·E 2024-04-12 12.30.48 - A child-comic style illustration in charcoal style using a limited color palette, depicting big-tech companies in the insurance, energy, and food sect.jpeg">
            <a:hlinkClick r:id="rId4" action="ppaction://hlinksldjump"/>
            <a:extLst>
              <a:ext uri="{FF2B5EF4-FFF2-40B4-BE49-F238E27FC236}">
                <a16:creationId xmlns:a16="http://schemas.microsoft.com/office/drawing/2014/main" id="{5E02F7BE-FFD0-7DD4-4F06-BE6BA5122C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0054" y="0"/>
            <a:ext cx="3611443" cy="3611443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DALL·E 2024-04-12 12.36.03 - A child-comic style illustration in charcoal style using a limited color palette. The image portrays a bustling market scene where various booths are .jpeg" descr="DALL·E 2024-04-12 12.36.03 - A child-comic style illustration in charcoal style using a limited color palette. The image portrays a bustling market scene where various booths are .jpeg">
            <a:hlinkClick r:id="rId6" action="ppaction://hlinksldjump"/>
            <a:extLst>
              <a:ext uri="{FF2B5EF4-FFF2-40B4-BE49-F238E27FC236}">
                <a16:creationId xmlns:a16="http://schemas.microsoft.com/office/drawing/2014/main" id="{0FE466EF-3790-9BDC-32F5-99EA1E6ED1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4008" y="0"/>
            <a:ext cx="3611443" cy="36114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DALL·E 2024-04-12 12.34.06 - A child-comic style illustration in charcoal style using a limited color palette, depicting the concept of climate services becoming a tool of neo-lib.jpeg" descr="DALL·E 2024-04-12 12.34.06 - A child-comic style illustration in charcoal style using a limited color palette, depicting the concept of climate services becoming a tool of neo-lib.jpeg">
            <a:hlinkClick r:id="rId8" action="ppaction://hlinksldjump"/>
            <a:extLst>
              <a:ext uri="{FF2B5EF4-FFF2-40B4-BE49-F238E27FC236}">
                <a16:creationId xmlns:a16="http://schemas.microsoft.com/office/drawing/2014/main" id="{1BA3418F-D932-712F-6C1A-950ED96F895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90383" y="0"/>
            <a:ext cx="3611443" cy="36114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DALL·E 2024-04-12 12.39.54 - A colorful child-comic style illustration, showcasing scientists in Africa working with local farmers to implement water conservation techniques. The .jpeg" descr="DALL·E 2024-04-12 12.39.54 - A colorful child-comic style illustration, showcasing scientists in Africa working with local farmers to implement water conservation techniques. The .jpeg">
            <a:hlinkClick r:id="rId10" action="ppaction://hlinksldjump"/>
            <a:extLst>
              <a:ext uri="{FF2B5EF4-FFF2-40B4-BE49-F238E27FC236}">
                <a16:creationId xmlns:a16="http://schemas.microsoft.com/office/drawing/2014/main" id="{619DD46F-519F-3525-42FE-2F74AAF0262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525449" y="-10385"/>
            <a:ext cx="3611443" cy="36114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DALL·E 2024-04-12 12.42.49 - A vibrant, colorful child-comic style illustration of a 'social climate service' town hall meeting. This scene depicts a large, diverse group of commu.jpeg" descr="DALL·E 2024-04-12 12.42.49 - A vibrant, colorful child-comic style illustration of a 'social climate service' town hall meeting. This scene depicts a large, diverse group of commu.jpeg">
            <a:hlinkClick r:id="rId12" action="ppaction://hlinksldjump"/>
            <a:extLst>
              <a:ext uri="{FF2B5EF4-FFF2-40B4-BE49-F238E27FC236}">
                <a16:creationId xmlns:a16="http://schemas.microsoft.com/office/drawing/2014/main" id="{BBFEAC04-C460-0ECE-6C2B-CAE6F5C90A4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162292" y="0"/>
            <a:ext cx="3611443" cy="36114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DALL·E 2024-04-12 12.47.59 - A vibrant, colorful child-comic style illustration showing a contrast between commercial and social climate services. The scene is divided in half; on.jpeg" descr="DALL·E 2024-04-12 12.47.59 - A vibrant, colorful child-comic style illustration showing a contrast between commercial and social climate services. The scene is divided in half; on.jpeg">
            <a:hlinkClick r:id="rId14" action="ppaction://hlinksldjump"/>
            <a:extLst>
              <a:ext uri="{FF2B5EF4-FFF2-40B4-BE49-F238E27FC236}">
                <a16:creationId xmlns:a16="http://schemas.microsoft.com/office/drawing/2014/main" id="{6ED49367-B4ED-06B5-8E39-5A5B3765AE5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0772557" y="-10384"/>
            <a:ext cx="3611443" cy="361144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0456467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Linea"/>
          <p:cNvSpPr/>
          <p:nvPr/>
        </p:nvSpPr>
        <p:spPr>
          <a:xfrm>
            <a:off x="13208000" y="2222500"/>
            <a:ext cx="1016000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3" name="Climate Service"/>
          <p:cNvSpPr txBox="1">
            <a:spLocks noGrp="1"/>
          </p:cNvSpPr>
          <p:nvPr>
            <p:ph type="title"/>
          </p:nvPr>
        </p:nvSpPr>
        <p:spPr>
          <a:xfrm>
            <a:off x="13208000" y="76200"/>
            <a:ext cx="10160000" cy="1016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792479">
              <a:spcBef>
                <a:spcPts val="3100"/>
              </a:spcBef>
              <a:defRPr sz="7200"/>
            </a:lvl1pPr>
          </a:lstStyle>
          <a:p>
            <a:r>
              <a:t>Climate Service</a:t>
            </a:r>
          </a:p>
        </p:txBody>
      </p:sp>
      <p:sp>
        <p:nvSpPr>
          <p:cNvPr id="154" name="The goal of ‘climate services’ is to contribute to adaptation policy by providing ‘actionable information’ about climate conditions to decision-makers.…"/>
          <p:cNvSpPr txBox="1">
            <a:spLocks noGrp="1"/>
          </p:cNvSpPr>
          <p:nvPr>
            <p:ph type="body" sz="half" idx="1"/>
          </p:nvPr>
        </p:nvSpPr>
        <p:spPr>
          <a:xfrm>
            <a:off x="13208000" y="1333500"/>
            <a:ext cx="10160000" cy="101600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0" indent="0">
              <a:buSzTx/>
              <a:buFontTx/>
              <a:buNone/>
            </a:pPr>
            <a:r>
              <a:rPr dirty="0"/>
              <a:t>The goal of ‘climate services’ is to contribute to adaptation policy by providing ‘actionable information’ about climate conditions to decision-makers.</a:t>
            </a:r>
            <a:endParaRPr lang="it-IT" dirty="0"/>
          </a:p>
          <a:p>
            <a:pPr>
              <a:buSzTx/>
            </a:pPr>
            <a:r>
              <a:rPr lang="en-GB" b="1" dirty="0"/>
              <a:t>Transforming</a:t>
            </a:r>
            <a:r>
              <a:rPr lang="en-GB" dirty="0"/>
              <a:t> complex climate data into accessible information</a:t>
            </a:r>
          </a:p>
          <a:p>
            <a:pPr>
              <a:buSzTx/>
            </a:pPr>
            <a:r>
              <a:rPr lang="en-GB" dirty="0"/>
              <a:t>Helping </a:t>
            </a:r>
            <a:r>
              <a:rPr lang="en-GB" b="1" dirty="0"/>
              <a:t>bridge the existing gap </a:t>
            </a:r>
            <a:r>
              <a:rPr lang="en-GB" dirty="0"/>
              <a:t>between climate science research and practical policy implementation</a:t>
            </a:r>
          </a:p>
          <a:p>
            <a:pPr>
              <a:buSzTx/>
            </a:pPr>
            <a:r>
              <a:rPr lang="en-GB" b="1" dirty="0"/>
              <a:t>CO-CO-CO</a:t>
            </a:r>
            <a:r>
              <a:rPr lang="en-GB" dirty="0"/>
              <a:t> Co-Design, Co-Development, Co-Production</a:t>
            </a:r>
          </a:p>
          <a:p>
            <a:pPr marL="0" indent="0">
              <a:buSzTx/>
              <a:buNone/>
            </a:pPr>
            <a:endParaRPr dirty="0"/>
          </a:p>
          <a:p>
            <a:pPr marL="0" indent="0">
              <a:buSzTx/>
              <a:buFontTx/>
              <a:buNone/>
            </a:pPr>
            <a:endParaRPr dirty="0"/>
          </a:p>
        </p:txBody>
      </p:sp>
      <p:pic>
        <p:nvPicPr>
          <p:cNvPr id="155" name="DALL·E 2024-04-12 12.29.05 - A child-comic style illustration in charcoal style using a limited color palette. The scene depicts managers, drawn as simple cartoonish figures, pres.jpeg" descr="DALL·E 2024-04-12 12.29.05 - A child-comic style illustration in charcoal style using a limited color palette. The scene depicts managers, drawn as simple cartoonish figures, pre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962018" cy="12962018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E3865AD3-8F96-8B24-B932-4D560480EA31}"/>
              </a:ext>
            </a:extLst>
          </p:cNvPr>
          <p:cNvSpPr txBox="1"/>
          <p:nvPr/>
        </p:nvSpPr>
        <p:spPr>
          <a:xfrm flipH="1">
            <a:off x="317500" y="13202213"/>
            <a:ext cx="23850600" cy="773575"/>
          </a:xfrm>
          <a:prstGeom prst="rect">
            <a:avLst/>
          </a:prstGeom>
          <a:noFill/>
          <a:ln w="12700">
            <a:noFill/>
            <a:miter lim="400000"/>
          </a:ln>
        </p:spPr>
        <p:txBody>
          <a:bodyPr rot="0" spcFirstLastPara="0" vert="horz" wrap="square" lIns="50800" tIns="50800" rIns="50800" bIns="508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500" b="0" i="0" u="none" strike="noStrike" cap="none" spc="0" normalizeH="0" baseline="0">
                <a:ln>
                  <a:noFill/>
                </a:ln>
                <a:solidFill>
                  <a:srgbClr val="5C5C5C"/>
                </a:solidFill>
                <a:effectLst/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1pPr>
            <a:lvl2pPr marL="0" marR="0" indent="342900" algn="l" defTabSz="825500" rtl="0" fontAlgn="auto" latinLnBrk="0" hangingPunct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500" b="0" i="0" u="none" strike="noStrike" cap="none" spc="0" normalizeH="0" baseline="0">
                <a:ln>
                  <a:noFill/>
                </a:ln>
                <a:solidFill>
                  <a:srgbClr val="5C5C5C"/>
                </a:solidFill>
                <a:effectLst/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2pPr>
            <a:lvl3pPr marL="0" marR="0" indent="685800" algn="l" defTabSz="825500" rtl="0" fontAlgn="auto" latinLnBrk="0" hangingPunct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500" b="0" i="0" u="none" strike="noStrike" cap="none" spc="0" normalizeH="0" baseline="0">
                <a:ln>
                  <a:noFill/>
                </a:ln>
                <a:solidFill>
                  <a:srgbClr val="5C5C5C"/>
                </a:solidFill>
                <a:effectLst/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3pPr>
            <a:lvl4pPr marL="0" marR="0" indent="1028700" algn="l" defTabSz="825500" rtl="0" fontAlgn="auto" latinLnBrk="0" hangingPunct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500" b="0" i="0" u="none" strike="noStrike" cap="none" spc="0" normalizeH="0" baseline="0">
                <a:ln>
                  <a:noFill/>
                </a:ln>
                <a:solidFill>
                  <a:srgbClr val="5C5C5C"/>
                </a:solidFill>
                <a:effectLst/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4pPr>
            <a:lvl5pPr marL="0" marR="0" indent="1371600" algn="l" defTabSz="825500" rtl="0" fontAlgn="auto" latinLnBrk="0" hangingPunct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500" b="0" i="0" u="none" strike="noStrike" cap="none" spc="0" normalizeH="0" baseline="0">
                <a:ln>
                  <a:noFill/>
                </a:ln>
                <a:solidFill>
                  <a:srgbClr val="5C5C5C"/>
                </a:solidFill>
                <a:effectLst/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5pPr>
            <a:lvl6pPr marL="0" marR="0" indent="1714500" algn="l" defTabSz="825500" rtl="0" fontAlgn="auto" latinLnBrk="0" hangingPunct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500" b="0" i="0" u="none" strike="noStrike" cap="none" spc="0" normalizeH="0" baseline="0">
                <a:ln>
                  <a:noFill/>
                </a:ln>
                <a:solidFill>
                  <a:srgbClr val="5C5C5C"/>
                </a:solidFill>
                <a:effectLst/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6pPr>
            <a:lvl7pPr marL="0" marR="0" indent="2057400" algn="l" defTabSz="825500" rtl="0" fontAlgn="auto" latinLnBrk="0" hangingPunct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500" b="0" i="0" u="none" strike="noStrike" cap="none" spc="0" normalizeH="0" baseline="0">
                <a:ln>
                  <a:noFill/>
                </a:ln>
                <a:solidFill>
                  <a:srgbClr val="5C5C5C"/>
                </a:solidFill>
                <a:effectLst/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7pPr>
            <a:lvl8pPr marL="0" marR="0" indent="2400300" algn="l" defTabSz="825500" rtl="0" fontAlgn="auto" latinLnBrk="0" hangingPunct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500" b="0" i="0" u="none" strike="noStrike" cap="none" spc="0" normalizeH="0" baseline="0">
                <a:ln>
                  <a:noFill/>
                </a:ln>
                <a:solidFill>
                  <a:srgbClr val="5C5C5C"/>
                </a:solidFill>
                <a:effectLst/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8pPr>
            <a:lvl9pPr marL="0" marR="0" indent="2743200" algn="l" defTabSz="825500" rtl="0" fontAlgn="auto" latinLnBrk="0" hangingPunct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500" b="0" i="0" u="none" strike="noStrike" cap="none" spc="0" normalizeH="0" baseline="0">
                <a:ln>
                  <a:noFill/>
                </a:ln>
                <a:solidFill>
                  <a:srgbClr val="5C5C5C"/>
                </a:solidFill>
                <a:effectLst/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9pPr>
          </a:lstStyle>
          <a:p>
            <a:pPr algn="ctr"/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All </a:t>
            </a:r>
            <a:r>
              <a:rPr lang="it-IT" sz="2200" dirty="0" err="1">
                <a:solidFill>
                  <a:schemeClr val="bg1">
                    <a:lumMod val="10000"/>
                  </a:schemeClr>
                </a:solidFill>
              </a:rPr>
              <a:t>images</a:t>
            </a:r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 in this </a:t>
            </a:r>
            <a:r>
              <a:rPr lang="it-IT" sz="2200" dirty="0" err="1">
                <a:solidFill>
                  <a:schemeClr val="bg1">
                    <a:lumMod val="10000"/>
                  </a:schemeClr>
                </a:solidFill>
              </a:rPr>
              <a:t>presentation</a:t>
            </a:r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it-IT" sz="2200" dirty="0" err="1">
                <a:solidFill>
                  <a:schemeClr val="bg1">
                    <a:lumMod val="10000"/>
                  </a:schemeClr>
                </a:solidFill>
              </a:rPr>
              <a:t>were</a:t>
            </a:r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it-IT" sz="2200" dirty="0" err="1">
                <a:solidFill>
                  <a:schemeClr val="bg1">
                    <a:lumMod val="10000"/>
                  </a:schemeClr>
                </a:solidFill>
              </a:rPr>
              <a:t>created</a:t>
            </a:r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 using DALL-E by OpenAI. </a:t>
            </a:r>
            <a:r>
              <a:rPr lang="it-IT" sz="2200" dirty="0" err="1">
                <a:solidFill>
                  <a:schemeClr val="bg1">
                    <a:lumMod val="10000"/>
                  </a:schemeClr>
                </a:solidFill>
              </a:rPr>
              <a:t>Any</a:t>
            </a:r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it-IT" sz="2200" dirty="0" err="1">
                <a:solidFill>
                  <a:schemeClr val="bg1">
                    <a:lumMod val="10000"/>
                  </a:schemeClr>
                </a:solidFill>
              </a:rPr>
              <a:t>misspellings</a:t>
            </a:r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 in the </a:t>
            </a:r>
            <a:r>
              <a:rPr lang="it-IT" sz="2200" dirty="0" err="1">
                <a:solidFill>
                  <a:schemeClr val="bg1">
                    <a:lumMod val="10000"/>
                  </a:schemeClr>
                </a:solidFill>
              </a:rPr>
              <a:t>images</a:t>
            </a:r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 are </a:t>
            </a:r>
            <a:r>
              <a:rPr lang="it-IT" sz="2200" dirty="0" err="1">
                <a:solidFill>
                  <a:schemeClr val="bg1">
                    <a:lumMod val="10000"/>
                  </a:schemeClr>
                </a:solidFill>
              </a:rPr>
              <a:t>intentional</a:t>
            </a:r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. Please note that </a:t>
            </a:r>
            <a:r>
              <a:rPr lang="it-IT" sz="2200" dirty="0" err="1">
                <a:solidFill>
                  <a:schemeClr val="bg1">
                    <a:lumMod val="10000"/>
                  </a:schemeClr>
                </a:solidFill>
              </a:rPr>
              <a:t>these</a:t>
            </a:r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it-IT" sz="2200" dirty="0" err="1">
                <a:solidFill>
                  <a:schemeClr val="bg1">
                    <a:lumMod val="10000"/>
                  </a:schemeClr>
                </a:solidFill>
              </a:rPr>
              <a:t>images</a:t>
            </a:r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 do not </a:t>
            </a:r>
            <a:r>
              <a:rPr lang="it-IT" sz="2200" dirty="0" err="1">
                <a:solidFill>
                  <a:schemeClr val="bg1">
                    <a:lumMod val="10000"/>
                  </a:schemeClr>
                </a:solidFill>
              </a:rPr>
              <a:t>reference</a:t>
            </a:r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it-IT" sz="2200" dirty="0" err="1">
                <a:solidFill>
                  <a:schemeClr val="bg1">
                    <a:lumMod val="10000"/>
                  </a:schemeClr>
                </a:solidFill>
              </a:rPr>
              <a:t>any</a:t>
            </a:r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it-IT" sz="2200" dirty="0" err="1">
                <a:solidFill>
                  <a:schemeClr val="bg1">
                    <a:lumMod val="10000"/>
                  </a:schemeClr>
                </a:solidFill>
              </a:rPr>
              <a:t>actual</a:t>
            </a:r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it-IT" sz="2200" dirty="0" err="1">
                <a:solidFill>
                  <a:schemeClr val="bg1">
                    <a:lumMod val="10000"/>
                  </a:schemeClr>
                </a:solidFill>
              </a:rPr>
              <a:t>facts</a:t>
            </a:r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it-IT" sz="2200" dirty="0" err="1">
                <a:solidFill>
                  <a:schemeClr val="bg1">
                    <a:lumMod val="10000"/>
                  </a:schemeClr>
                </a:solidFill>
              </a:rPr>
              <a:t>individuals</a:t>
            </a:r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, or </a:t>
            </a:r>
            <a:r>
              <a:rPr lang="it-IT" sz="2200" dirty="0" err="1">
                <a:solidFill>
                  <a:schemeClr val="bg1">
                    <a:lumMod val="10000"/>
                  </a:schemeClr>
                </a:solidFill>
              </a:rPr>
              <a:t>entities</a:t>
            </a:r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342272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Linea"/>
          <p:cNvSpPr/>
          <p:nvPr/>
        </p:nvSpPr>
        <p:spPr>
          <a:xfrm>
            <a:off x="13208000" y="2222500"/>
            <a:ext cx="1016000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8" name="Climate Service Market"/>
          <p:cNvSpPr txBox="1">
            <a:spLocks noGrp="1"/>
          </p:cNvSpPr>
          <p:nvPr>
            <p:ph type="title"/>
          </p:nvPr>
        </p:nvSpPr>
        <p:spPr>
          <a:xfrm>
            <a:off x="13208000" y="25400"/>
            <a:ext cx="10160000" cy="1016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792479">
              <a:spcBef>
                <a:spcPts val="3100"/>
              </a:spcBef>
              <a:defRPr sz="7200"/>
            </a:lvl1pPr>
          </a:lstStyle>
          <a:p>
            <a:r>
              <a:t>Climate Service Market</a:t>
            </a:r>
          </a:p>
        </p:txBody>
      </p:sp>
      <p:sp>
        <p:nvSpPr>
          <p:cNvPr id="159" name="focus on ‘boundary organizations’ to translate information between scientists and decision-makers…"/>
          <p:cNvSpPr txBox="1">
            <a:spLocks noGrp="1"/>
          </p:cNvSpPr>
          <p:nvPr>
            <p:ph type="body" sz="half" idx="1"/>
          </p:nvPr>
        </p:nvSpPr>
        <p:spPr>
          <a:xfrm>
            <a:off x="13208000" y="1549400"/>
            <a:ext cx="10160000" cy="101600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0" indent="0">
              <a:buSzTx/>
              <a:buFontTx/>
              <a:buNone/>
            </a:pPr>
            <a:endParaRPr dirty="0"/>
          </a:p>
          <a:p>
            <a:pPr>
              <a:defRPr b="1"/>
            </a:pPr>
            <a:r>
              <a:rPr lang="it-IT" dirty="0"/>
              <a:t>F</a:t>
            </a:r>
            <a:r>
              <a:rPr dirty="0" err="1"/>
              <a:t>ocus</a:t>
            </a:r>
            <a:r>
              <a:rPr dirty="0"/>
              <a:t> on ‘boundary organizations’ to translate information between scientists and decision-makers</a:t>
            </a:r>
          </a:p>
          <a:p>
            <a:pPr marL="564444" indent="-564444">
              <a:defRPr b="1"/>
            </a:pPr>
            <a:r>
              <a:rPr lang="it-IT" dirty="0"/>
              <a:t>C</a:t>
            </a:r>
            <a:r>
              <a:rPr dirty="0" err="1"/>
              <a:t>limate</a:t>
            </a:r>
            <a:r>
              <a:rPr dirty="0"/>
              <a:t> services language and analysis is saturated with the language of business, markets, and the corporate world.</a:t>
            </a:r>
          </a:p>
          <a:p>
            <a:pPr marL="564444" indent="-564444">
              <a:defRPr b="1"/>
            </a:pPr>
            <a:r>
              <a:rPr dirty="0"/>
              <a:t>Most of the funds are </a:t>
            </a:r>
            <a:r>
              <a:rPr lang="it-IT" dirty="0" err="1"/>
              <a:t>still</a:t>
            </a:r>
            <a:r>
              <a:rPr lang="it-IT" dirty="0"/>
              <a:t> </a:t>
            </a:r>
            <a:r>
              <a:rPr dirty="0"/>
              <a:t>coming from Public Organizations</a:t>
            </a:r>
            <a:endParaRPr lang="it-IT" dirty="0"/>
          </a:p>
          <a:p>
            <a:pPr marL="0" indent="0">
              <a:buNone/>
              <a:defRPr b="1"/>
            </a:pPr>
            <a:endParaRPr lang="it-IT" dirty="0"/>
          </a:p>
          <a:p>
            <a:pPr marL="0" indent="0">
              <a:buNone/>
              <a:defRPr b="1"/>
            </a:pPr>
            <a:endParaRPr lang="it-IT" dirty="0"/>
          </a:p>
          <a:p>
            <a:pPr marL="0" indent="0">
              <a:buNone/>
              <a:defRPr b="1"/>
            </a:pPr>
            <a:endParaRPr dirty="0"/>
          </a:p>
        </p:txBody>
      </p:sp>
      <p:pic>
        <p:nvPicPr>
          <p:cNvPr id="160" name="DALL·E 2024-04-12 12.30.48 - A child-comic style illustration in charcoal style using a limited color palette, depicting big-tech companies in the insurance, energy, and food sect.jpeg" descr="DALL·E 2024-04-12 12.30.48 - A child-comic style illustration in charcoal style using a limited color palette, depicting big-tech companies in the insurance, energy, and food sect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71" y="34541"/>
            <a:ext cx="12952950" cy="1295295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2F09E584-5D03-5FC7-30AB-96DC4DAB9652}"/>
              </a:ext>
            </a:extLst>
          </p:cNvPr>
          <p:cNvSpPr txBox="1"/>
          <p:nvPr/>
        </p:nvSpPr>
        <p:spPr>
          <a:xfrm flipH="1">
            <a:off x="317500" y="13202213"/>
            <a:ext cx="23850600" cy="773575"/>
          </a:xfrm>
          <a:prstGeom prst="rect">
            <a:avLst/>
          </a:prstGeom>
          <a:noFill/>
          <a:ln w="12700">
            <a:noFill/>
            <a:miter lim="400000"/>
          </a:ln>
        </p:spPr>
        <p:txBody>
          <a:bodyPr rot="0" spcFirstLastPara="0" vert="horz" wrap="square" lIns="50800" tIns="50800" rIns="50800" bIns="508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500" b="0" i="0" u="none" strike="noStrike" cap="none" spc="0" normalizeH="0" baseline="0">
                <a:ln>
                  <a:noFill/>
                </a:ln>
                <a:solidFill>
                  <a:srgbClr val="5C5C5C"/>
                </a:solidFill>
                <a:effectLst/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1pPr>
            <a:lvl2pPr marL="0" marR="0" indent="342900" algn="l" defTabSz="825500" rtl="0" fontAlgn="auto" latinLnBrk="0" hangingPunct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500" b="0" i="0" u="none" strike="noStrike" cap="none" spc="0" normalizeH="0" baseline="0">
                <a:ln>
                  <a:noFill/>
                </a:ln>
                <a:solidFill>
                  <a:srgbClr val="5C5C5C"/>
                </a:solidFill>
                <a:effectLst/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2pPr>
            <a:lvl3pPr marL="0" marR="0" indent="685800" algn="l" defTabSz="825500" rtl="0" fontAlgn="auto" latinLnBrk="0" hangingPunct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500" b="0" i="0" u="none" strike="noStrike" cap="none" spc="0" normalizeH="0" baseline="0">
                <a:ln>
                  <a:noFill/>
                </a:ln>
                <a:solidFill>
                  <a:srgbClr val="5C5C5C"/>
                </a:solidFill>
                <a:effectLst/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3pPr>
            <a:lvl4pPr marL="0" marR="0" indent="1028700" algn="l" defTabSz="825500" rtl="0" fontAlgn="auto" latinLnBrk="0" hangingPunct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500" b="0" i="0" u="none" strike="noStrike" cap="none" spc="0" normalizeH="0" baseline="0">
                <a:ln>
                  <a:noFill/>
                </a:ln>
                <a:solidFill>
                  <a:srgbClr val="5C5C5C"/>
                </a:solidFill>
                <a:effectLst/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4pPr>
            <a:lvl5pPr marL="0" marR="0" indent="1371600" algn="l" defTabSz="825500" rtl="0" fontAlgn="auto" latinLnBrk="0" hangingPunct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500" b="0" i="0" u="none" strike="noStrike" cap="none" spc="0" normalizeH="0" baseline="0">
                <a:ln>
                  <a:noFill/>
                </a:ln>
                <a:solidFill>
                  <a:srgbClr val="5C5C5C"/>
                </a:solidFill>
                <a:effectLst/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5pPr>
            <a:lvl6pPr marL="0" marR="0" indent="1714500" algn="l" defTabSz="825500" rtl="0" fontAlgn="auto" latinLnBrk="0" hangingPunct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500" b="0" i="0" u="none" strike="noStrike" cap="none" spc="0" normalizeH="0" baseline="0">
                <a:ln>
                  <a:noFill/>
                </a:ln>
                <a:solidFill>
                  <a:srgbClr val="5C5C5C"/>
                </a:solidFill>
                <a:effectLst/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6pPr>
            <a:lvl7pPr marL="0" marR="0" indent="2057400" algn="l" defTabSz="825500" rtl="0" fontAlgn="auto" latinLnBrk="0" hangingPunct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500" b="0" i="0" u="none" strike="noStrike" cap="none" spc="0" normalizeH="0" baseline="0">
                <a:ln>
                  <a:noFill/>
                </a:ln>
                <a:solidFill>
                  <a:srgbClr val="5C5C5C"/>
                </a:solidFill>
                <a:effectLst/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7pPr>
            <a:lvl8pPr marL="0" marR="0" indent="2400300" algn="l" defTabSz="825500" rtl="0" fontAlgn="auto" latinLnBrk="0" hangingPunct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500" b="0" i="0" u="none" strike="noStrike" cap="none" spc="0" normalizeH="0" baseline="0">
                <a:ln>
                  <a:noFill/>
                </a:ln>
                <a:solidFill>
                  <a:srgbClr val="5C5C5C"/>
                </a:solidFill>
                <a:effectLst/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8pPr>
            <a:lvl9pPr marL="0" marR="0" indent="2743200" algn="l" defTabSz="825500" rtl="0" fontAlgn="auto" latinLnBrk="0" hangingPunct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500" b="0" i="0" u="none" strike="noStrike" cap="none" spc="0" normalizeH="0" baseline="0">
                <a:ln>
                  <a:noFill/>
                </a:ln>
                <a:solidFill>
                  <a:srgbClr val="5C5C5C"/>
                </a:solidFill>
                <a:effectLst/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9pPr>
          </a:lstStyle>
          <a:p>
            <a:pPr algn="ctr"/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All </a:t>
            </a:r>
            <a:r>
              <a:rPr lang="it-IT" sz="2200" dirty="0" err="1">
                <a:solidFill>
                  <a:schemeClr val="bg1">
                    <a:lumMod val="10000"/>
                  </a:schemeClr>
                </a:solidFill>
              </a:rPr>
              <a:t>images</a:t>
            </a:r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 in this </a:t>
            </a:r>
            <a:r>
              <a:rPr lang="it-IT" sz="2200" dirty="0" err="1">
                <a:solidFill>
                  <a:schemeClr val="bg1">
                    <a:lumMod val="10000"/>
                  </a:schemeClr>
                </a:solidFill>
              </a:rPr>
              <a:t>presentation</a:t>
            </a:r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it-IT" sz="2200" dirty="0" err="1">
                <a:solidFill>
                  <a:schemeClr val="bg1">
                    <a:lumMod val="10000"/>
                  </a:schemeClr>
                </a:solidFill>
              </a:rPr>
              <a:t>were</a:t>
            </a:r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it-IT" sz="2200" dirty="0" err="1">
                <a:solidFill>
                  <a:schemeClr val="bg1">
                    <a:lumMod val="10000"/>
                  </a:schemeClr>
                </a:solidFill>
              </a:rPr>
              <a:t>created</a:t>
            </a:r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 using DALL-E by OpenAI. </a:t>
            </a:r>
            <a:r>
              <a:rPr lang="it-IT" sz="2200" dirty="0" err="1">
                <a:solidFill>
                  <a:schemeClr val="bg1">
                    <a:lumMod val="10000"/>
                  </a:schemeClr>
                </a:solidFill>
              </a:rPr>
              <a:t>Any</a:t>
            </a:r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it-IT" sz="2200" dirty="0" err="1">
                <a:solidFill>
                  <a:schemeClr val="bg1">
                    <a:lumMod val="10000"/>
                  </a:schemeClr>
                </a:solidFill>
              </a:rPr>
              <a:t>misspellings</a:t>
            </a:r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 in the </a:t>
            </a:r>
            <a:r>
              <a:rPr lang="it-IT" sz="2200" dirty="0" err="1">
                <a:solidFill>
                  <a:schemeClr val="bg1">
                    <a:lumMod val="10000"/>
                  </a:schemeClr>
                </a:solidFill>
              </a:rPr>
              <a:t>images</a:t>
            </a:r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 are </a:t>
            </a:r>
            <a:r>
              <a:rPr lang="it-IT" sz="2200" dirty="0" err="1">
                <a:solidFill>
                  <a:schemeClr val="bg1">
                    <a:lumMod val="10000"/>
                  </a:schemeClr>
                </a:solidFill>
              </a:rPr>
              <a:t>intentional</a:t>
            </a:r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. Please note that </a:t>
            </a:r>
            <a:r>
              <a:rPr lang="it-IT" sz="2200" dirty="0" err="1">
                <a:solidFill>
                  <a:schemeClr val="bg1">
                    <a:lumMod val="10000"/>
                  </a:schemeClr>
                </a:solidFill>
              </a:rPr>
              <a:t>these</a:t>
            </a:r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it-IT" sz="2200" dirty="0" err="1">
                <a:solidFill>
                  <a:schemeClr val="bg1">
                    <a:lumMod val="10000"/>
                  </a:schemeClr>
                </a:solidFill>
              </a:rPr>
              <a:t>images</a:t>
            </a:r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 do not </a:t>
            </a:r>
            <a:r>
              <a:rPr lang="it-IT" sz="2200" dirty="0" err="1">
                <a:solidFill>
                  <a:schemeClr val="bg1">
                    <a:lumMod val="10000"/>
                  </a:schemeClr>
                </a:solidFill>
              </a:rPr>
              <a:t>reference</a:t>
            </a:r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it-IT" sz="2200" dirty="0" err="1">
                <a:solidFill>
                  <a:schemeClr val="bg1">
                    <a:lumMod val="10000"/>
                  </a:schemeClr>
                </a:solidFill>
              </a:rPr>
              <a:t>any</a:t>
            </a:r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it-IT" sz="2200" dirty="0" err="1">
                <a:solidFill>
                  <a:schemeClr val="bg1">
                    <a:lumMod val="10000"/>
                  </a:schemeClr>
                </a:solidFill>
              </a:rPr>
              <a:t>actual</a:t>
            </a:r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it-IT" sz="2200" dirty="0" err="1">
                <a:solidFill>
                  <a:schemeClr val="bg1">
                    <a:lumMod val="10000"/>
                  </a:schemeClr>
                </a:solidFill>
              </a:rPr>
              <a:t>facts</a:t>
            </a:r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it-IT" sz="2200" dirty="0" err="1">
                <a:solidFill>
                  <a:schemeClr val="bg1">
                    <a:lumMod val="10000"/>
                  </a:schemeClr>
                </a:solidFill>
              </a:rPr>
              <a:t>individuals</a:t>
            </a:r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, or </a:t>
            </a:r>
            <a:r>
              <a:rPr lang="it-IT" sz="2200" dirty="0" err="1">
                <a:solidFill>
                  <a:schemeClr val="bg1">
                    <a:lumMod val="10000"/>
                  </a:schemeClr>
                </a:solidFill>
              </a:rPr>
              <a:t>entities</a:t>
            </a:r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Linea"/>
          <p:cNvSpPr/>
          <p:nvPr/>
        </p:nvSpPr>
        <p:spPr>
          <a:xfrm>
            <a:off x="13208000" y="2222500"/>
            <a:ext cx="1016000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63" name="Climate Service and large companies"/>
          <p:cNvSpPr txBox="1">
            <a:spLocks noGrp="1"/>
          </p:cNvSpPr>
          <p:nvPr>
            <p:ph type="title"/>
          </p:nvPr>
        </p:nvSpPr>
        <p:spPr>
          <a:xfrm>
            <a:off x="13208000" y="50800"/>
            <a:ext cx="10960100" cy="1015859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676909">
              <a:spcBef>
                <a:spcPts val="2700"/>
              </a:spcBef>
              <a:defRPr sz="6150"/>
            </a:lvl1pPr>
          </a:lstStyle>
          <a:p>
            <a:r>
              <a:t>Climate Service and large companies</a:t>
            </a:r>
          </a:p>
        </p:txBody>
      </p:sp>
      <p:sp>
        <p:nvSpPr>
          <p:cNvPr id="164" name="Climate services are now incorporated into large companies in the sector of Energy, Insurance, Food, Consultancy, Finance, etc.…"/>
          <p:cNvSpPr txBox="1">
            <a:spLocks noGrp="1"/>
          </p:cNvSpPr>
          <p:nvPr>
            <p:ph type="body" sz="half" idx="1"/>
          </p:nvPr>
        </p:nvSpPr>
        <p:spPr>
          <a:xfrm>
            <a:off x="13208000" y="1574800"/>
            <a:ext cx="10160000" cy="101600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564444" indent="-564444">
              <a:defRPr b="1"/>
            </a:pPr>
            <a:endParaRPr dirty="0"/>
          </a:p>
          <a:p>
            <a:pPr marL="564444" indent="-564444">
              <a:defRPr b="1"/>
            </a:pPr>
            <a:r>
              <a:rPr sz="3600" dirty="0"/>
              <a:t>Climate services are now incorporated into large companies in the sector of Energy, Insurance, Food, Consultancy, Finance, etc. </a:t>
            </a:r>
          </a:p>
          <a:p>
            <a:pPr marL="564444" indent="-564444">
              <a:defRPr b="1"/>
            </a:pPr>
            <a:r>
              <a:rPr sz="3600" dirty="0"/>
              <a:t>The boundary companies are </a:t>
            </a:r>
            <a:r>
              <a:rPr lang="it-IT" sz="3600" dirty="0" err="1"/>
              <a:t>mainly</a:t>
            </a:r>
            <a:r>
              <a:rPr lang="it-IT" sz="3600" dirty="0"/>
              <a:t> </a:t>
            </a:r>
            <a:r>
              <a:rPr lang="it-IT" sz="3600" dirty="0" err="1"/>
              <a:t>depending</a:t>
            </a:r>
            <a:r>
              <a:rPr lang="it-IT" sz="3600" dirty="0"/>
              <a:t> on public funds and </a:t>
            </a:r>
            <a:r>
              <a:rPr lang="it-IT" sz="3600" dirty="0" err="1"/>
              <a:t>tenders</a:t>
            </a:r>
            <a:r>
              <a:rPr lang="it-IT" sz="3600" dirty="0"/>
              <a:t> </a:t>
            </a:r>
            <a:endParaRPr sz="3600" dirty="0"/>
          </a:p>
          <a:p>
            <a:pPr marL="564444" indent="-564444">
              <a:defRPr b="1"/>
            </a:pPr>
            <a:r>
              <a:rPr sz="3600" dirty="0"/>
              <a:t>The climate service business model reflects trends towards neo-liberalization as occurred to Academy and Research.</a:t>
            </a:r>
          </a:p>
        </p:txBody>
      </p:sp>
      <p:pic>
        <p:nvPicPr>
          <p:cNvPr id="165" name="DALL·E 2024-04-12 12.36.03 - A child-comic style illustration in charcoal style using a limited color palette. The image portrays a bustling market scene where various booths are .jpeg" descr="DALL·E 2024-04-12 12.36.03 - A child-comic style illustration in charcoal style using a limited color palette. The image portrays a bustling market scene where various booths are 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82" y="25399"/>
            <a:ext cx="13004801" cy="1300480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D95C659D-D797-8748-8F48-4E63A76096E6}"/>
              </a:ext>
            </a:extLst>
          </p:cNvPr>
          <p:cNvSpPr txBox="1"/>
          <p:nvPr/>
        </p:nvSpPr>
        <p:spPr>
          <a:xfrm flipH="1">
            <a:off x="317500" y="13202213"/>
            <a:ext cx="23850600" cy="773575"/>
          </a:xfrm>
          <a:prstGeom prst="rect">
            <a:avLst/>
          </a:prstGeom>
          <a:noFill/>
          <a:ln w="12700">
            <a:noFill/>
            <a:miter lim="400000"/>
          </a:ln>
        </p:spPr>
        <p:txBody>
          <a:bodyPr rot="0" spcFirstLastPara="0" vert="horz" wrap="square" lIns="50800" tIns="50800" rIns="50800" bIns="508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500" b="0" i="0" u="none" strike="noStrike" cap="none" spc="0" normalizeH="0" baseline="0">
                <a:ln>
                  <a:noFill/>
                </a:ln>
                <a:solidFill>
                  <a:srgbClr val="5C5C5C"/>
                </a:solidFill>
                <a:effectLst/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1pPr>
            <a:lvl2pPr marL="0" marR="0" indent="342900" algn="l" defTabSz="825500" rtl="0" fontAlgn="auto" latinLnBrk="0" hangingPunct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500" b="0" i="0" u="none" strike="noStrike" cap="none" spc="0" normalizeH="0" baseline="0">
                <a:ln>
                  <a:noFill/>
                </a:ln>
                <a:solidFill>
                  <a:srgbClr val="5C5C5C"/>
                </a:solidFill>
                <a:effectLst/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2pPr>
            <a:lvl3pPr marL="0" marR="0" indent="685800" algn="l" defTabSz="825500" rtl="0" fontAlgn="auto" latinLnBrk="0" hangingPunct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500" b="0" i="0" u="none" strike="noStrike" cap="none" spc="0" normalizeH="0" baseline="0">
                <a:ln>
                  <a:noFill/>
                </a:ln>
                <a:solidFill>
                  <a:srgbClr val="5C5C5C"/>
                </a:solidFill>
                <a:effectLst/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3pPr>
            <a:lvl4pPr marL="0" marR="0" indent="1028700" algn="l" defTabSz="825500" rtl="0" fontAlgn="auto" latinLnBrk="0" hangingPunct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500" b="0" i="0" u="none" strike="noStrike" cap="none" spc="0" normalizeH="0" baseline="0">
                <a:ln>
                  <a:noFill/>
                </a:ln>
                <a:solidFill>
                  <a:srgbClr val="5C5C5C"/>
                </a:solidFill>
                <a:effectLst/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4pPr>
            <a:lvl5pPr marL="0" marR="0" indent="1371600" algn="l" defTabSz="825500" rtl="0" fontAlgn="auto" latinLnBrk="0" hangingPunct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500" b="0" i="0" u="none" strike="noStrike" cap="none" spc="0" normalizeH="0" baseline="0">
                <a:ln>
                  <a:noFill/>
                </a:ln>
                <a:solidFill>
                  <a:srgbClr val="5C5C5C"/>
                </a:solidFill>
                <a:effectLst/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5pPr>
            <a:lvl6pPr marL="0" marR="0" indent="1714500" algn="l" defTabSz="825500" rtl="0" fontAlgn="auto" latinLnBrk="0" hangingPunct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500" b="0" i="0" u="none" strike="noStrike" cap="none" spc="0" normalizeH="0" baseline="0">
                <a:ln>
                  <a:noFill/>
                </a:ln>
                <a:solidFill>
                  <a:srgbClr val="5C5C5C"/>
                </a:solidFill>
                <a:effectLst/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6pPr>
            <a:lvl7pPr marL="0" marR="0" indent="2057400" algn="l" defTabSz="825500" rtl="0" fontAlgn="auto" latinLnBrk="0" hangingPunct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500" b="0" i="0" u="none" strike="noStrike" cap="none" spc="0" normalizeH="0" baseline="0">
                <a:ln>
                  <a:noFill/>
                </a:ln>
                <a:solidFill>
                  <a:srgbClr val="5C5C5C"/>
                </a:solidFill>
                <a:effectLst/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7pPr>
            <a:lvl8pPr marL="0" marR="0" indent="2400300" algn="l" defTabSz="825500" rtl="0" fontAlgn="auto" latinLnBrk="0" hangingPunct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500" b="0" i="0" u="none" strike="noStrike" cap="none" spc="0" normalizeH="0" baseline="0">
                <a:ln>
                  <a:noFill/>
                </a:ln>
                <a:solidFill>
                  <a:srgbClr val="5C5C5C"/>
                </a:solidFill>
                <a:effectLst/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8pPr>
            <a:lvl9pPr marL="0" marR="0" indent="2743200" algn="l" defTabSz="825500" rtl="0" fontAlgn="auto" latinLnBrk="0" hangingPunct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500" b="0" i="0" u="none" strike="noStrike" cap="none" spc="0" normalizeH="0" baseline="0">
                <a:ln>
                  <a:noFill/>
                </a:ln>
                <a:solidFill>
                  <a:srgbClr val="5C5C5C"/>
                </a:solidFill>
                <a:effectLst/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9pPr>
          </a:lstStyle>
          <a:p>
            <a:pPr algn="ctr"/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All </a:t>
            </a:r>
            <a:r>
              <a:rPr lang="it-IT" sz="2200" dirty="0" err="1">
                <a:solidFill>
                  <a:schemeClr val="bg1">
                    <a:lumMod val="10000"/>
                  </a:schemeClr>
                </a:solidFill>
              </a:rPr>
              <a:t>images</a:t>
            </a:r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 in this </a:t>
            </a:r>
            <a:r>
              <a:rPr lang="it-IT" sz="2200" dirty="0" err="1">
                <a:solidFill>
                  <a:schemeClr val="bg1">
                    <a:lumMod val="10000"/>
                  </a:schemeClr>
                </a:solidFill>
              </a:rPr>
              <a:t>presentation</a:t>
            </a:r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it-IT" sz="2200" dirty="0" err="1">
                <a:solidFill>
                  <a:schemeClr val="bg1">
                    <a:lumMod val="10000"/>
                  </a:schemeClr>
                </a:solidFill>
              </a:rPr>
              <a:t>were</a:t>
            </a:r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it-IT" sz="2200" dirty="0" err="1">
                <a:solidFill>
                  <a:schemeClr val="bg1">
                    <a:lumMod val="10000"/>
                  </a:schemeClr>
                </a:solidFill>
              </a:rPr>
              <a:t>created</a:t>
            </a:r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 using DALL-E by OpenAI. </a:t>
            </a:r>
            <a:r>
              <a:rPr lang="it-IT" sz="2200" dirty="0" err="1">
                <a:solidFill>
                  <a:schemeClr val="bg1">
                    <a:lumMod val="10000"/>
                  </a:schemeClr>
                </a:solidFill>
              </a:rPr>
              <a:t>Any</a:t>
            </a:r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it-IT" sz="2200" dirty="0" err="1">
                <a:solidFill>
                  <a:schemeClr val="bg1">
                    <a:lumMod val="10000"/>
                  </a:schemeClr>
                </a:solidFill>
              </a:rPr>
              <a:t>misspellings</a:t>
            </a:r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 in the </a:t>
            </a:r>
            <a:r>
              <a:rPr lang="it-IT" sz="2200" dirty="0" err="1">
                <a:solidFill>
                  <a:schemeClr val="bg1">
                    <a:lumMod val="10000"/>
                  </a:schemeClr>
                </a:solidFill>
              </a:rPr>
              <a:t>images</a:t>
            </a:r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 are </a:t>
            </a:r>
            <a:r>
              <a:rPr lang="it-IT" sz="2200" dirty="0" err="1">
                <a:solidFill>
                  <a:schemeClr val="bg1">
                    <a:lumMod val="10000"/>
                  </a:schemeClr>
                </a:solidFill>
              </a:rPr>
              <a:t>intentional</a:t>
            </a:r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. Please note that </a:t>
            </a:r>
            <a:r>
              <a:rPr lang="it-IT" sz="2200" dirty="0" err="1">
                <a:solidFill>
                  <a:schemeClr val="bg1">
                    <a:lumMod val="10000"/>
                  </a:schemeClr>
                </a:solidFill>
              </a:rPr>
              <a:t>these</a:t>
            </a:r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it-IT" sz="2200" dirty="0" err="1">
                <a:solidFill>
                  <a:schemeClr val="bg1">
                    <a:lumMod val="10000"/>
                  </a:schemeClr>
                </a:solidFill>
              </a:rPr>
              <a:t>images</a:t>
            </a:r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 do not </a:t>
            </a:r>
            <a:r>
              <a:rPr lang="it-IT" sz="2200" dirty="0" err="1">
                <a:solidFill>
                  <a:schemeClr val="bg1">
                    <a:lumMod val="10000"/>
                  </a:schemeClr>
                </a:solidFill>
              </a:rPr>
              <a:t>reference</a:t>
            </a:r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it-IT" sz="2200" dirty="0" err="1">
                <a:solidFill>
                  <a:schemeClr val="bg1">
                    <a:lumMod val="10000"/>
                  </a:schemeClr>
                </a:solidFill>
              </a:rPr>
              <a:t>any</a:t>
            </a:r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it-IT" sz="2200" dirty="0" err="1">
                <a:solidFill>
                  <a:schemeClr val="bg1">
                    <a:lumMod val="10000"/>
                  </a:schemeClr>
                </a:solidFill>
              </a:rPr>
              <a:t>actual</a:t>
            </a:r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it-IT" sz="2200" dirty="0" err="1">
                <a:solidFill>
                  <a:schemeClr val="bg1">
                    <a:lumMod val="10000"/>
                  </a:schemeClr>
                </a:solidFill>
              </a:rPr>
              <a:t>facts</a:t>
            </a:r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it-IT" sz="2200" dirty="0" err="1">
                <a:solidFill>
                  <a:schemeClr val="bg1">
                    <a:lumMod val="10000"/>
                  </a:schemeClr>
                </a:solidFill>
              </a:rPr>
              <a:t>individuals</a:t>
            </a:r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, or </a:t>
            </a:r>
            <a:r>
              <a:rPr lang="it-IT" sz="2200" dirty="0" err="1">
                <a:solidFill>
                  <a:schemeClr val="bg1">
                    <a:lumMod val="10000"/>
                  </a:schemeClr>
                </a:solidFill>
              </a:rPr>
              <a:t>entities</a:t>
            </a:r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Linea"/>
          <p:cNvSpPr/>
          <p:nvPr/>
        </p:nvSpPr>
        <p:spPr>
          <a:xfrm>
            <a:off x="13208000" y="2222500"/>
            <a:ext cx="1016000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68" name="Crisis of Climate Service Business model?"/>
          <p:cNvSpPr txBox="1">
            <a:spLocks noGrp="1"/>
          </p:cNvSpPr>
          <p:nvPr>
            <p:ph type="title"/>
          </p:nvPr>
        </p:nvSpPr>
        <p:spPr>
          <a:xfrm>
            <a:off x="13208000" y="-25400"/>
            <a:ext cx="10160000" cy="1016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594360">
              <a:spcBef>
                <a:spcPts val="2300"/>
              </a:spcBef>
              <a:defRPr sz="5400"/>
            </a:lvl1pPr>
          </a:lstStyle>
          <a:p>
            <a:r>
              <a:t>Crisis of Climate Service Business model?</a:t>
            </a:r>
          </a:p>
        </p:txBody>
      </p:sp>
      <p:sp>
        <p:nvSpPr>
          <p:cNvPr id="169" name="‘null hypothesis’: what if climate information of the form and scale that policy-makers find useful is not available?…"/>
          <p:cNvSpPr txBox="1">
            <a:spLocks noGrp="1"/>
          </p:cNvSpPr>
          <p:nvPr>
            <p:ph type="body" sz="half" idx="1"/>
          </p:nvPr>
        </p:nvSpPr>
        <p:spPr>
          <a:xfrm>
            <a:off x="13208000" y="1498600"/>
            <a:ext cx="10160000" cy="101600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513644" indent="-513644" defTabSz="751205">
              <a:spcBef>
                <a:spcPts val="2200"/>
              </a:spcBef>
              <a:defRPr sz="3640" b="1"/>
            </a:pPr>
            <a:endParaRPr dirty="0"/>
          </a:p>
          <a:p>
            <a:pPr marL="513644" indent="-513644" defTabSz="751205">
              <a:spcBef>
                <a:spcPts val="2200"/>
              </a:spcBef>
              <a:defRPr sz="3640" b="1"/>
            </a:pPr>
            <a:r>
              <a:rPr dirty="0"/>
              <a:t>‘null hypothesis’: </a:t>
            </a:r>
            <a:r>
              <a:rPr b="0" dirty="0"/>
              <a:t>what if climate information of the form and scale that policy-makers find useful is not available?</a:t>
            </a:r>
          </a:p>
          <a:p>
            <a:pPr marL="513644" indent="-513644" defTabSz="751205">
              <a:spcBef>
                <a:spcPts val="2200"/>
              </a:spcBef>
              <a:defRPr sz="3640" b="1"/>
            </a:pPr>
            <a:r>
              <a:rPr dirty="0"/>
              <a:t>Commercialization: </a:t>
            </a:r>
            <a:r>
              <a:rPr b="0" dirty="0"/>
              <a:t>A commercial model for climate services could complicate the application of climate science.</a:t>
            </a:r>
          </a:p>
          <a:p>
            <a:pPr marL="513644" indent="-513644" defTabSz="751205">
              <a:spcBef>
                <a:spcPts val="2200"/>
              </a:spcBef>
              <a:defRPr sz="3640" b="1"/>
            </a:pPr>
            <a:r>
              <a:rPr dirty="0"/>
              <a:t>Managing Expectations:</a:t>
            </a:r>
            <a:r>
              <a:rPr b="0" dirty="0"/>
              <a:t> There is a risk of setting unrealistic expectations due to the inherent uncertainties in climate predictions.</a:t>
            </a:r>
          </a:p>
          <a:p>
            <a:pPr marL="513644" indent="-513644" defTabSz="751205">
              <a:spcBef>
                <a:spcPts val="2200"/>
              </a:spcBef>
              <a:defRPr sz="3640" b="1"/>
            </a:pPr>
            <a:r>
              <a:rPr dirty="0"/>
              <a:t>Access and Equity Issues: </a:t>
            </a:r>
            <a:r>
              <a:rPr b="0" dirty="0"/>
              <a:t>Market-driven distribution of climate information may restrict access to those who can afford it, limiting widespread usability.</a:t>
            </a:r>
          </a:p>
        </p:txBody>
      </p:sp>
      <p:pic>
        <p:nvPicPr>
          <p:cNvPr id="170" name="DALL·E 2024-04-12 12.34.06 - A child-comic style illustration in charcoal style using a limited color palette, depicting the concept of climate services becoming a tool of neo-lib.jpeg" descr="DALL·E 2024-04-12 12.34.06 - A child-comic style illustration in charcoal style using a limited color palette, depicting the concept of climate services becoming a tool of neo-lib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269" y="-2788"/>
            <a:ext cx="13111975" cy="13111976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B0721F94-08D1-51B4-700C-19539D6E365B}"/>
              </a:ext>
            </a:extLst>
          </p:cNvPr>
          <p:cNvSpPr txBox="1"/>
          <p:nvPr/>
        </p:nvSpPr>
        <p:spPr>
          <a:xfrm flipH="1">
            <a:off x="317500" y="13202213"/>
            <a:ext cx="23850600" cy="773575"/>
          </a:xfrm>
          <a:prstGeom prst="rect">
            <a:avLst/>
          </a:prstGeom>
          <a:noFill/>
          <a:ln w="12700">
            <a:noFill/>
            <a:miter lim="400000"/>
          </a:ln>
        </p:spPr>
        <p:txBody>
          <a:bodyPr rot="0" spcFirstLastPara="0" vert="horz" wrap="square" lIns="50800" tIns="50800" rIns="50800" bIns="508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500" b="0" i="0" u="none" strike="noStrike" cap="none" spc="0" normalizeH="0" baseline="0">
                <a:ln>
                  <a:noFill/>
                </a:ln>
                <a:solidFill>
                  <a:srgbClr val="5C5C5C"/>
                </a:solidFill>
                <a:effectLst/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1pPr>
            <a:lvl2pPr marL="0" marR="0" indent="342900" algn="l" defTabSz="825500" rtl="0" fontAlgn="auto" latinLnBrk="0" hangingPunct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500" b="0" i="0" u="none" strike="noStrike" cap="none" spc="0" normalizeH="0" baseline="0">
                <a:ln>
                  <a:noFill/>
                </a:ln>
                <a:solidFill>
                  <a:srgbClr val="5C5C5C"/>
                </a:solidFill>
                <a:effectLst/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2pPr>
            <a:lvl3pPr marL="0" marR="0" indent="685800" algn="l" defTabSz="825500" rtl="0" fontAlgn="auto" latinLnBrk="0" hangingPunct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500" b="0" i="0" u="none" strike="noStrike" cap="none" spc="0" normalizeH="0" baseline="0">
                <a:ln>
                  <a:noFill/>
                </a:ln>
                <a:solidFill>
                  <a:srgbClr val="5C5C5C"/>
                </a:solidFill>
                <a:effectLst/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3pPr>
            <a:lvl4pPr marL="0" marR="0" indent="1028700" algn="l" defTabSz="825500" rtl="0" fontAlgn="auto" latinLnBrk="0" hangingPunct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500" b="0" i="0" u="none" strike="noStrike" cap="none" spc="0" normalizeH="0" baseline="0">
                <a:ln>
                  <a:noFill/>
                </a:ln>
                <a:solidFill>
                  <a:srgbClr val="5C5C5C"/>
                </a:solidFill>
                <a:effectLst/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4pPr>
            <a:lvl5pPr marL="0" marR="0" indent="1371600" algn="l" defTabSz="825500" rtl="0" fontAlgn="auto" latinLnBrk="0" hangingPunct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500" b="0" i="0" u="none" strike="noStrike" cap="none" spc="0" normalizeH="0" baseline="0">
                <a:ln>
                  <a:noFill/>
                </a:ln>
                <a:solidFill>
                  <a:srgbClr val="5C5C5C"/>
                </a:solidFill>
                <a:effectLst/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5pPr>
            <a:lvl6pPr marL="0" marR="0" indent="1714500" algn="l" defTabSz="825500" rtl="0" fontAlgn="auto" latinLnBrk="0" hangingPunct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500" b="0" i="0" u="none" strike="noStrike" cap="none" spc="0" normalizeH="0" baseline="0">
                <a:ln>
                  <a:noFill/>
                </a:ln>
                <a:solidFill>
                  <a:srgbClr val="5C5C5C"/>
                </a:solidFill>
                <a:effectLst/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6pPr>
            <a:lvl7pPr marL="0" marR="0" indent="2057400" algn="l" defTabSz="825500" rtl="0" fontAlgn="auto" latinLnBrk="0" hangingPunct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500" b="0" i="0" u="none" strike="noStrike" cap="none" spc="0" normalizeH="0" baseline="0">
                <a:ln>
                  <a:noFill/>
                </a:ln>
                <a:solidFill>
                  <a:srgbClr val="5C5C5C"/>
                </a:solidFill>
                <a:effectLst/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7pPr>
            <a:lvl8pPr marL="0" marR="0" indent="2400300" algn="l" defTabSz="825500" rtl="0" fontAlgn="auto" latinLnBrk="0" hangingPunct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500" b="0" i="0" u="none" strike="noStrike" cap="none" spc="0" normalizeH="0" baseline="0">
                <a:ln>
                  <a:noFill/>
                </a:ln>
                <a:solidFill>
                  <a:srgbClr val="5C5C5C"/>
                </a:solidFill>
                <a:effectLst/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8pPr>
            <a:lvl9pPr marL="0" marR="0" indent="2743200" algn="l" defTabSz="825500" rtl="0" fontAlgn="auto" latinLnBrk="0" hangingPunct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500" b="0" i="0" u="none" strike="noStrike" cap="none" spc="0" normalizeH="0" baseline="0">
                <a:ln>
                  <a:noFill/>
                </a:ln>
                <a:solidFill>
                  <a:srgbClr val="5C5C5C"/>
                </a:solidFill>
                <a:effectLst/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9pPr>
          </a:lstStyle>
          <a:p>
            <a:pPr algn="ctr"/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All </a:t>
            </a:r>
            <a:r>
              <a:rPr lang="it-IT" sz="2200" dirty="0" err="1">
                <a:solidFill>
                  <a:schemeClr val="bg1">
                    <a:lumMod val="10000"/>
                  </a:schemeClr>
                </a:solidFill>
              </a:rPr>
              <a:t>images</a:t>
            </a:r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 in this </a:t>
            </a:r>
            <a:r>
              <a:rPr lang="it-IT" sz="2200" dirty="0" err="1">
                <a:solidFill>
                  <a:schemeClr val="bg1">
                    <a:lumMod val="10000"/>
                  </a:schemeClr>
                </a:solidFill>
              </a:rPr>
              <a:t>presentation</a:t>
            </a:r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it-IT" sz="2200" dirty="0" err="1">
                <a:solidFill>
                  <a:schemeClr val="bg1">
                    <a:lumMod val="10000"/>
                  </a:schemeClr>
                </a:solidFill>
              </a:rPr>
              <a:t>were</a:t>
            </a:r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it-IT" sz="2200" dirty="0" err="1">
                <a:solidFill>
                  <a:schemeClr val="bg1">
                    <a:lumMod val="10000"/>
                  </a:schemeClr>
                </a:solidFill>
              </a:rPr>
              <a:t>created</a:t>
            </a:r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 using DALL-E by OpenAI. </a:t>
            </a:r>
            <a:r>
              <a:rPr lang="it-IT" sz="2200" dirty="0" err="1">
                <a:solidFill>
                  <a:schemeClr val="bg1">
                    <a:lumMod val="10000"/>
                  </a:schemeClr>
                </a:solidFill>
              </a:rPr>
              <a:t>Any</a:t>
            </a:r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it-IT" sz="2200" dirty="0" err="1">
                <a:solidFill>
                  <a:schemeClr val="bg1">
                    <a:lumMod val="10000"/>
                  </a:schemeClr>
                </a:solidFill>
              </a:rPr>
              <a:t>misspellings</a:t>
            </a:r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 in the </a:t>
            </a:r>
            <a:r>
              <a:rPr lang="it-IT" sz="2200" dirty="0" err="1">
                <a:solidFill>
                  <a:schemeClr val="bg1">
                    <a:lumMod val="10000"/>
                  </a:schemeClr>
                </a:solidFill>
              </a:rPr>
              <a:t>images</a:t>
            </a:r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 are </a:t>
            </a:r>
            <a:r>
              <a:rPr lang="it-IT" sz="2200" dirty="0" err="1">
                <a:solidFill>
                  <a:schemeClr val="bg1">
                    <a:lumMod val="10000"/>
                  </a:schemeClr>
                </a:solidFill>
              </a:rPr>
              <a:t>intentional</a:t>
            </a:r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. Please note that </a:t>
            </a:r>
            <a:r>
              <a:rPr lang="it-IT" sz="2200" dirty="0" err="1">
                <a:solidFill>
                  <a:schemeClr val="bg1">
                    <a:lumMod val="10000"/>
                  </a:schemeClr>
                </a:solidFill>
              </a:rPr>
              <a:t>these</a:t>
            </a:r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it-IT" sz="2200" dirty="0" err="1">
                <a:solidFill>
                  <a:schemeClr val="bg1">
                    <a:lumMod val="10000"/>
                  </a:schemeClr>
                </a:solidFill>
              </a:rPr>
              <a:t>images</a:t>
            </a:r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 do not </a:t>
            </a:r>
            <a:r>
              <a:rPr lang="it-IT" sz="2200" dirty="0" err="1">
                <a:solidFill>
                  <a:schemeClr val="bg1">
                    <a:lumMod val="10000"/>
                  </a:schemeClr>
                </a:solidFill>
              </a:rPr>
              <a:t>reference</a:t>
            </a:r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it-IT" sz="2200" dirty="0" err="1">
                <a:solidFill>
                  <a:schemeClr val="bg1">
                    <a:lumMod val="10000"/>
                  </a:schemeClr>
                </a:solidFill>
              </a:rPr>
              <a:t>any</a:t>
            </a:r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it-IT" sz="2200" dirty="0" err="1">
                <a:solidFill>
                  <a:schemeClr val="bg1">
                    <a:lumMod val="10000"/>
                  </a:schemeClr>
                </a:solidFill>
              </a:rPr>
              <a:t>actual</a:t>
            </a:r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it-IT" sz="2200" dirty="0" err="1">
                <a:solidFill>
                  <a:schemeClr val="bg1">
                    <a:lumMod val="10000"/>
                  </a:schemeClr>
                </a:solidFill>
              </a:rPr>
              <a:t>facts</a:t>
            </a:r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it-IT" sz="2200" dirty="0" err="1">
                <a:solidFill>
                  <a:schemeClr val="bg1">
                    <a:lumMod val="10000"/>
                  </a:schemeClr>
                </a:solidFill>
              </a:rPr>
              <a:t>individuals</a:t>
            </a:r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, or </a:t>
            </a:r>
            <a:r>
              <a:rPr lang="it-IT" sz="2200" dirty="0" err="1">
                <a:solidFill>
                  <a:schemeClr val="bg1">
                    <a:lumMod val="10000"/>
                  </a:schemeClr>
                </a:solidFill>
              </a:rPr>
              <a:t>entities</a:t>
            </a:r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Linea"/>
          <p:cNvSpPr/>
          <p:nvPr/>
        </p:nvSpPr>
        <p:spPr>
          <a:xfrm>
            <a:off x="13208000" y="2222500"/>
            <a:ext cx="1016000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73" name="Climate Service - New perspectives"/>
          <p:cNvSpPr txBox="1">
            <a:spLocks noGrp="1"/>
          </p:cNvSpPr>
          <p:nvPr>
            <p:ph type="title"/>
          </p:nvPr>
        </p:nvSpPr>
        <p:spPr>
          <a:xfrm>
            <a:off x="13208000" y="-1"/>
            <a:ext cx="11176000" cy="2064319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709930">
              <a:spcBef>
                <a:spcPts val="2800"/>
              </a:spcBef>
              <a:defRPr sz="6450"/>
            </a:lvl1pPr>
          </a:lstStyle>
          <a:p>
            <a:r>
              <a:rPr dirty="0"/>
              <a:t>Climate Service - New perspectives</a:t>
            </a:r>
          </a:p>
        </p:txBody>
      </p:sp>
      <p:sp>
        <p:nvSpPr>
          <p:cNvPr id="174" name="Doppio clic per modificare"/>
          <p:cNvSpPr txBox="1">
            <a:spLocks noGrp="1"/>
          </p:cNvSpPr>
          <p:nvPr>
            <p:ph type="body" sz="half" idx="1"/>
          </p:nvPr>
        </p:nvSpPr>
        <p:spPr>
          <a:xfrm>
            <a:off x="13208000" y="2098969"/>
            <a:ext cx="10160000" cy="101600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564444" indent="-564444">
              <a:defRPr b="1"/>
            </a:pPr>
            <a:endParaRPr lang="it-IT" dirty="0"/>
          </a:p>
          <a:p>
            <a:pPr marL="564444" indent="-564444">
              <a:defRPr b="1"/>
            </a:pPr>
            <a:endParaRPr lang="it-IT" dirty="0"/>
          </a:p>
          <a:p>
            <a:pPr marL="564444" indent="-564444">
              <a:defRPr b="1"/>
            </a:pPr>
            <a:r>
              <a:rPr lang="it-IT" dirty="0"/>
              <a:t>Beyond Business: Exploring </a:t>
            </a:r>
            <a:r>
              <a:rPr lang="it-IT" dirty="0" err="1"/>
              <a:t>alternatives</a:t>
            </a:r>
            <a:r>
              <a:rPr lang="it-IT" dirty="0"/>
              <a:t> to the </a:t>
            </a:r>
            <a:r>
              <a:rPr lang="it-IT" dirty="0" err="1"/>
              <a:t>traditional</a:t>
            </a:r>
            <a:r>
              <a:rPr lang="it-IT" dirty="0"/>
              <a:t> business and company models for </a:t>
            </a:r>
            <a:r>
              <a:rPr lang="it-IT" dirty="0" err="1"/>
              <a:t>sustainable</a:t>
            </a:r>
            <a:r>
              <a:rPr lang="it-IT" dirty="0"/>
              <a:t> </a:t>
            </a:r>
            <a:r>
              <a:rPr lang="it-IT" dirty="0" err="1"/>
              <a:t>mechanisms</a:t>
            </a:r>
            <a:r>
              <a:rPr lang="it-IT" dirty="0"/>
              <a:t>.	</a:t>
            </a:r>
          </a:p>
          <a:p>
            <a:pPr marL="564444" indent="-564444">
              <a:defRPr b="1"/>
            </a:pPr>
            <a:r>
              <a:rPr lang="it-IT" dirty="0"/>
              <a:t>Beyond Data: </a:t>
            </a:r>
            <a:r>
              <a:rPr lang="it-IT" dirty="0" err="1"/>
              <a:t>Recognizing</a:t>
            </a:r>
            <a:r>
              <a:rPr lang="it-IT" dirty="0"/>
              <a:t> that technical climate information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only</a:t>
            </a:r>
            <a:r>
              <a:rPr lang="it-IT" dirty="0"/>
              <a:t> the first step of a </a:t>
            </a:r>
            <a:r>
              <a:rPr lang="it-IT" dirty="0" err="1"/>
              <a:t>complex</a:t>
            </a:r>
            <a:r>
              <a:rPr lang="it-IT" dirty="0"/>
              <a:t> </a:t>
            </a:r>
            <a:r>
              <a:rPr lang="it-IT" dirty="0" err="1"/>
              <a:t>value</a:t>
            </a:r>
            <a:r>
              <a:rPr lang="it-IT" dirty="0"/>
              <a:t>-chain.</a:t>
            </a:r>
          </a:p>
          <a:p>
            <a:pPr marL="564444" indent="-564444">
              <a:defRPr b="1"/>
            </a:pPr>
            <a:r>
              <a:rPr lang="it-IT" dirty="0" err="1"/>
              <a:t>Overlooked</a:t>
            </a:r>
            <a:r>
              <a:rPr lang="it-IT" dirty="0"/>
              <a:t> </a:t>
            </a:r>
            <a:r>
              <a:rPr lang="it-IT" dirty="0" err="1"/>
              <a:t>Decisions</a:t>
            </a:r>
            <a:r>
              <a:rPr lang="it-IT" dirty="0"/>
              <a:t>: </a:t>
            </a:r>
            <a:r>
              <a:rPr lang="it-IT" dirty="0" err="1"/>
              <a:t>Addressing</a:t>
            </a:r>
            <a:r>
              <a:rPr lang="it-IT" dirty="0"/>
              <a:t> the </a:t>
            </a:r>
            <a:r>
              <a:rPr lang="it-IT" dirty="0" err="1"/>
              <a:t>absence</a:t>
            </a:r>
            <a:r>
              <a:rPr lang="it-IT" dirty="0"/>
              <a:t> of social and </a:t>
            </a:r>
            <a:r>
              <a:rPr lang="it-IT" dirty="0" err="1"/>
              <a:t>individual</a:t>
            </a:r>
            <a:r>
              <a:rPr lang="it-IT" dirty="0"/>
              <a:t> </a:t>
            </a:r>
            <a:r>
              <a:rPr lang="it-IT" dirty="0" err="1"/>
              <a:t>decision-making</a:t>
            </a:r>
            <a:r>
              <a:rPr lang="it-IT" dirty="0"/>
              <a:t> </a:t>
            </a:r>
            <a:r>
              <a:rPr lang="it-IT" dirty="0" err="1"/>
              <a:t>processes</a:t>
            </a:r>
            <a:r>
              <a:rPr lang="it-IT" dirty="0"/>
              <a:t> in </a:t>
            </a:r>
            <a:r>
              <a:rPr lang="it-IT" dirty="0" err="1"/>
              <a:t>current</a:t>
            </a:r>
            <a:r>
              <a:rPr lang="it-IT" dirty="0"/>
              <a:t> </a:t>
            </a:r>
            <a:r>
              <a:rPr lang="it-IT" dirty="0" err="1"/>
              <a:t>models</a:t>
            </a:r>
            <a:r>
              <a:rPr lang="it-IT" dirty="0"/>
              <a:t>.</a:t>
            </a:r>
          </a:p>
        </p:txBody>
      </p:sp>
      <p:pic>
        <p:nvPicPr>
          <p:cNvPr id="175" name="DALL·E 2024-04-12 12.39.54 - A colorful child-comic style illustration, showcasing scientists in Africa working with local farmers to implement water conservation techniques. The .jpeg" descr="DALL·E 2024-04-12 12.39.54 - A colorful child-comic style illustration, showcasing scientists in Africa working with local farmers to implement water conservation techniques. The 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51" y="21914"/>
            <a:ext cx="13004801" cy="1300480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3D8F1E3C-1453-C706-9842-1720EB007E32}"/>
              </a:ext>
            </a:extLst>
          </p:cNvPr>
          <p:cNvSpPr txBox="1"/>
          <p:nvPr/>
        </p:nvSpPr>
        <p:spPr>
          <a:xfrm flipH="1">
            <a:off x="317500" y="13202213"/>
            <a:ext cx="23850600" cy="773575"/>
          </a:xfrm>
          <a:prstGeom prst="rect">
            <a:avLst/>
          </a:prstGeom>
          <a:noFill/>
          <a:ln w="12700">
            <a:noFill/>
            <a:miter lim="400000"/>
          </a:ln>
        </p:spPr>
        <p:txBody>
          <a:bodyPr rot="0" spcFirstLastPara="0" vert="horz" wrap="square" lIns="50800" tIns="50800" rIns="50800" bIns="508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500" b="0" i="0" u="none" strike="noStrike" cap="none" spc="0" normalizeH="0" baseline="0">
                <a:ln>
                  <a:noFill/>
                </a:ln>
                <a:solidFill>
                  <a:srgbClr val="5C5C5C"/>
                </a:solidFill>
                <a:effectLst/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1pPr>
            <a:lvl2pPr marL="0" marR="0" indent="342900" algn="l" defTabSz="825500" rtl="0" fontAlgn="auto" latinLnBrk="0" hangingPunct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500" b="0" i="0" u="none" strike="noStrike" cap="none" spc="0" normalizeH="0" baseline="0">
                <a:ln>
                  <a:noFill/>
                </a:ln>
                <a:solidFill>
                  <a:srgbClr val="5C5C5C"/>
                </a:solidFill>
                <a:effectLst/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2pPr>
            <a:lvl3pPr marL="0" marR="0" indent="685800" algn="l" defTabSz="825500" rtl="0" fontAlgn="auto" latinLnBrk="0" hangingPunct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500" b="0" i="0" u="none" strike="noStrike" cap="none" spc="0" normalizeH="0" baseline="0">
                <a:ln>
                  <a:noFill/>
                </a:ln>
                <a:solidFill>
                  <a:srgbClr val="5C5C5C"/>
                </a:solidFill>
                <a:effectLst/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3pPr>
            <a:lvl4pPr marL="0" marR="0" indent="1028700" algn="l" defTabSz="825500" rtl="0" fontAlgn="auto" latinLnBrk="0" hangingPunct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500" b="0" i="0" u="none" strike="noStrike" cap="none" spc="0" normalizeH="0" baseline="0">
                <a:ln>
                  <a:noFill/>
                </a:ln>
                <a:solidFill>
                  <a:srgbClr val="5C5C5C"/>
                </a:solidFill>
                <a:effectLst/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4pPr>
            <a:lvl5pPr marL="0" marR="0" indent="1371600" algn="l" defTabSz="825500" rtl="0" fontAlgn="auto" latinLnBrk="0" hangingPunct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500" b="0" i="0" u="none" strike="noStrike" cap="none" spc="0" normalizeH="0" baseline="0">
                <a:ln>
                  <a:noFill/>
                </a:ln>
                <a:solidFill>
                  <a:srgbClr val="5C5C5C"/>
                </a:solidFill>
                <a:effectLst/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5pPr>
            <a:lvl6pPr marL="0" marR="0" indent="1714500" algn="l" defTabSz="825500" rtl="0" fontAlgn="auto" latinLnBrk="0" hangingPunct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500" b="0" i="0" u="none" strike="noStrike" cap="none" spc="0" normalizeH="0" baseline="0">
                <a:ln>
                  <a:noFill/>
                </a:ln>
                <a:solidFill>
                  <a:srgbClr val="5C5C5C"/>
                </a:solidFill>
                <a:effectLst/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6pPr>
            <a:lvl7pPr marL="0" marR="0" indent="2057400" algn="l" defTabSz="825500" rtl="0" fontAlgn="auto" latinLnBrk="0" hangingPunct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500" b="0" i="0" u="none" strike="noStrike" cap="none" spc="0" normalizeH="0" baseline="0">
                <a:ln>
                  <a:noFill/>
                </a:ln>
                <a:solidFill>
                  <a:srgbClr val="5C5C5C"/>
                </a:solidFill>
                <a:effectLst/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7pPr>
            <a:lvl8pPr marL="0" marR="0" indent="2400300" algn="l" defTabSz="825500" rtl="0" fontAlgn="auto" latinLnBrk="0" hangingPunct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500" b="0" i="0" u="none" strike="noStrike" cap="none" spc="0" normalizeH="0" baseline="0">
                <a:ln>
                  <a:noFill/>
                </a:ln>
                <a:solidFill>
                  <a:srgbClr val="5C5C5C"/>
                </a:solidFill>
                <a:effectLst/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8pPr>
            <a:lvl9pPr marL="0" marR="0" indent="2743200" algn="l" defTabSz="825500" rtl="0" fontAlgn="auto" latinLnBrk="0" hangingPunct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500" b="0" i="0" u="none" strike="noStrike" cap="none" spc="0" normalizeH="0" baseline="0">
                <a:ln>
                  <a:noFill/>
                </a:ln>
                <a:solidFill>
                  <a:srgbClr val="5C5C5C"/>
                </a:solidFill>
                <a:effectLst/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9pPr>
          </a:lstStyle>
          <a:p>
            <a:pPr algn="ctr"/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All </a:t>
            </a:r>
            <a:r>
              <a:rPr lang="it-IT" sz="2200" dirty="0" err="1">
                <a:solidFill>
                  <a:schemeClr val="bg1">
                    <a:lumMod val="10000"/>
                  </a:schemeClr>
                </a:solidFill>
              </a:rPr>
              <a:t>images</a:t>
            </a:r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 in this </a:t>
            </a:r>
            <a:r>
              <a:rPr lang="it-IT" sz="2200" dirty="0" err="1">
                <a:solidFill>
                  <a:schemeClr val="bg1">
                    <a:lumMod val="10000"/>
                  </a:schemeClr>
                </a:solidFill>
              </a:rPr>
              <a:t>presentation</a:t>
            </a:r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it-IT" sz="2200" dirty="0" err="1">
                <a:solidFill>
                  <a:schemeClr val="bg1">
                    <a:lumMod val="10000"/>
                  </a:schemeClr>
                </a:solidFill>
              </a:rPr>
              <a:t>were</a:t>
            </a:r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it-IT" sz="2200" dirty="0" err="1">
                <a:solidFill>
                  <a:schemeClr val="bg1">
                    <a:lumMod val="10000"/>
                  </a:schemeClr>
                </a:solidFill>
              </a:rPr>
              <a:t>created</a:t>
            </a:r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 using DALL-E by OpenAI. </a:t>
            </a:r>
            <a:r>
              <a:rPr lang="it-IT" sz="2200" dirty="0" err="1">
                <a:solidFill>
                  <a:schemeClr val="bg1">
                    <a:lumMod val="10000"/>
                  </a:schemeClr>
                </a:solidFill>
              </a:rPr>
              <a:t>Any</a:t>
            </a:r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it-IT" sz="2200" dirty="0" err="1">
                <a:solidFill>
                  <a:schemeClr val="bg1">
                    <a:lumMod val="10000"/>
                  </a:schemeClr>
                </a:solidFill>
              </a:rPr>
              <a:t>misspellings</a:t>
            </a:r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 in the </a:t>
            </a:r>
            <a:r>
              <a:rPr lang="it-IT" sz="2200" dirty="0" err="1">
                <a:solidFill>
                  <a:schemeClr val="bg1">
                    <a:lumMod val="10000"/>
                  </a:schemeClr>
                </a:solidFill>
              </a:rPr>
              <a:t>images</a:t>
            </a:r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 are </a:t>
            </a:r>
            <a:r>
              <a:rPr lang="it-IT" sz="2200" dirty="0" err="1">
                <a:solidFill>
                  <a:schemeClr val="bg1">
                    <a:lumMod val="10000"/>
                  </a:schemeClr>
                </a:solidFill>
              </a:rPr>
              <a:t>intentional</a:t>
            </a:r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. Please note that </a:t>
            </a:r>
            <a:r>
              <a:rPr lang="it-IT" sz="2200" dirty="0" err="1">
                <a:solidFill>
                  <a:schemeClr val="bg1">
                    <a:lumMod val="10000"/>
                  </a:schemeClr>
                </a:solidFill>
              </a:rPr>
              <a:t>these</a:t>
            </a:r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it-IT" sz="2200" dirty="0" err="1">
                <a:solidFill>
                  <a:schemeClr val="bg1">
                    <a:lumMod val="10000"/>
                  </a:schemeClr>
                </a:solidFill>
              </a:rPr>
              <a:t>images</a:t>
            </a:r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 do not </a:t>
            </a:r>
            <a:r>
              <a:rPr lang="it-IT" sz="2200" dirty="0" err="1">
                <a:solidFill>
                  <a:schemeClr val="bg1">
                    <a:lumMod val="10000"/>
                  </a:schemeClr>
                </a:solidFill>
              </a:rPr>
              <a:t>reference</a:t>
            </a:r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it-IT" sz="2200" dirty="0" err="1">
                <a:solidFill>
                  <a:schemeClr val="bg1">
                    <a:lumMod val="10000"/>
                  </a:schemeClr>
                </a:solidFill>
              </a:rPr>
              <a:t>any</a:t>
            </a:r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it-IT" sz="2200" dirty="0" err="1">
                <a:solidFill>
                  <a:schemeClr val="bg1">
                    <a:lumMod val="10000"/>
                  </a:schemeClr>
                </a:solidFill>
              </a:rPr>
              <a:t>actual</a:t>
            </a:r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it-IT" sz="2200" dirty="0" err="1">
                <a:solidFill>
                  <a:schemeClr val="bg1">
                    <a:lumMod val="10000"/>
                  </a:schemeClr>
                </a:solidFill>
              </a:rPr>
              <a:t>facts</a:t>
            </a:r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it-IT" sz="2200" dirty="0" err="1">
                <a:solidFill>
                  <a:schemeClr val="bg1">
                    <a:lumMod val="10000"/>
                  </a:schemeClr>
                </a:solidFill>
              </a:rPr>
              <a:t>individuals</a:t>
            </a:r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, or </a:t>
            </a:r>
            <a:r>
              <a:rPr lang="it-IT" sz="2200" dirty="0" err="1">
                <a:solidFill>
                  <a:schemeClr val="bg1">
                    <a:lumMod val="10000"/>
                  </a:schemeClr>
                </a:solidFill>
              </a:rPr>
              <a:t>entities</a:t>
            </a:r>
            <a:r>
              <a:rPr lang="it-IT" sz="2200" dirty="0">
                <a:solidFill>
                  <a:schemeClr val="bg1">
                    <a:lumMod val="10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New_Template9">
  <a:themeElements>
    <a:clrScheme name="New_Template9">
      <a:dk1>
        <a:srgbClr val="5C5C5C"/>
      </a:dk1>
      <a:lt1>
        <a:srgbClr val="FFFFFF"/>
      </a:lt1>
      <a:dk2>
        <a:srgbClr val="5C5C5C"/>
      </a:dk2>
      <a:lt2>
        <a:srgbClr val="CBCBCB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New_Template9">
      <a:majorFont>
        <a:latin typeface="DIN Condensed Bold"/>
        <a:ea typeface="DIN Condensed Bold"/>
        <a:cs typeface="DIN Condensed Bold"/>
      </a:majorFont>
      <a:minorFont>
        <a:latin typeface="DIN Condensed Bold"/>
        <a:ea typeface="DIN Condensed Bold"/>
        <a:cs typeface="DIN Condensed Bold"/>
      </a:minorFont>
    </a:fontScheme>
    <a:fmtScheme name="New_Template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522454"/>
            <a:satOff val="1153"/>
            <a:lumOff val="13444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5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DIN Alternate Bold"/>
            <a:ea typeface="DIN Alternate Bold"/>
            <a:cs typeface="DIN Alternate Bold"/>
            <a:sym typeface="DIN Alternate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47676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2500"/>
          </a:spcBef>
          <a:spcAft>
            <a:spcPts val="0"/>
          </a:spcAft>
          <a:buClrTx/>
          <a:buSzTx/>
          <a:buFontTx/>
          <a:buNone/>
          <a:tabLst/>
          <a:defRPr kumimoji="0" sz="4500" b="0" i="0" u="none" strike="noStrike" cap="none" spc="0" normalizeH="0" baseline="0">
            <a:ln>
              <a:noFill/>
            </a:ln>
            <a:solidFill>
              <a:srgbClr val="5C5C5C"/>
            </a:solidFill>
            <a:effectLst/>
            <a:uFillTx/>
            <a:latin typeface="Iowan Old Style Roman"/>
            <a:ea typeface="Iowan Old Style Roman"/>
            <a:cs typeface="Iowan Old Style Roman"/>
            <a:sym typeface="Iowan Old Style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9">
  <a:themeElements>
    <a:clrScheme name="New_Template9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New_Template9">
      <a:majorFont>
        <a:latin typeface="DIN Condensed Bold"/>
        <a:ea typeface="DIN Condensed Bold"/>
        <a:cs typeface="DIN Condensed Bold"/>
      </a:majorFont>
      <a:minorFont>
        <a:latin typeface="DIN Condensed Bold"/>
        <a:ea typeface="DIN Condensed Bold"/>
        <a:cs typeface="DIN Condensed Bold"/>
      </a:minorFont>
    </a:fontScheme>
    <a:fmtScheme name="New_Template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522454"/>
            <a:satOff val="1153"/>
            <a:lumOff val="13444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5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DIN Alternate Bold"/>
            <a:ea typeface="DIN Alternate Bold"/>
            <a:cs typeface="DIN Alternate Bold"/>
            <a:sym typeface="DIN Alternate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47676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2500"/>
          </a:spcBef>
          <a:spcAft>
            <a:spcPts val="0"/>
          </a:spcAft>
          <a:buClrTx/>
          <a:buSzTx/>
          <a:buFontTx/>
          <a:buNone/>
          <a:tabLst/>
          <a:defRPr kumimoji="0" sz="4500" b="0" i="0" u="none" strike="noStrike" cap="none" spc="0" normalizeH="0" baseline="0">
            <a:ln>
              <a:noFill/>
            </a:ln>
            <a:solidFill>
              <a:srgbClr val="5C5C5C"/>
            </a:solidFill>
            <a:effectLst/>
            <a:uFillTx/>
            <a:latin typeface="Iowan Old Style Roman"/>
            <a:ea typeface="Iowan Old Style Roman"/>
            <a:cs typeface="Iowan Old Style Roman"/>
            <a:sym typeface="Iowan Old Style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1286</Words>
  <Application>Microsoft Office PowerPoint</Application>
  <PresentationFormat>Personalizzato</PresentationFormat>
  <Paragraphs>92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New_Template9</vt:lpstr>
      <vt:lpstr>Presentazione standard di PowerPoint</vt:lpstr>
      <vt:lpstr>Climate Service</vt:lpstr>
      <vt:lpstr>What Climate-Service-worLd do you want?</vt:lpstr>
      <vt:lpstr>Presentazione standard di PowerPoint</vt:lpstr>
      <vt:lpstr>Climate Service</vt:lpstr>
      <vt:lpstr>Climate Service Market</vt:lpstr>
      <vt:lpstr>Climate Service and large companies</vt:lpstr>
      <vt:lpstr>Crisis of Climate Service Business model?</vt:lpstr>
      <vt:lpstr>Climate Service - New perspectives</vt:lpstr>
      <vt:lpstr>Social Climate Service</vt:lpstr>
      <vt:lpstr>What Climate-Service-worLd do you want?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Evolution of Climate Services: Shifting Paradigms from commercial exploitation to Societal Engagement</dc:title>
  <cp:lastModifiedBy>MARCELLO PETITTA</cp:lastModifiedBy>
  <cp:revision>9</cp:revision>
  <dcterms:modified xsi:type="dcterms:W3CDTF">2024-04-15T20:32:40Z</dcterms:modified>
</cp:coreProperties>
</file>