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48EF947-31F7-40C8-AEFE-CAD55FCB2B5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F9961DD-67D9-4C41-A289-E0473F0A899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560B-D9BE-415D-B07C-44C1EE4B634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4400-E368-46A4-B5F7-CE68931978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ofglobalair.org/sites/default/files/documents/2020-10/soga-health-effects-factsheet_0.pdf" TargetMode="External"/><Relationship Id="rId2" Type="http://schemas.openxmlformats.org/officeDocument/2006/relationships/hyperlink" Target="http://dx.doi.org/10.23953/cloud.ijarsg.43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wustl.edu/acag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441539" y="2159506"/>
            <a:ext cx="11549575" cy="126949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Assessing The Impact of Land Use Changes on PM</a:t>
            </a:r>
            <a:r>
              <a:rPr lang="en-US" sz="2800" b="1" baseline="-250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</a:t>
            </a:r>
            <a:r>
              <a:rPr lang="en-US" sz="2800" b="1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Concentrations: A Geographically Weighted Regression Approach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591918" y="4402109"/>
            <a:ext cx="10009095" cy="165576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sz="11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Rahul Jaiswal</a:t>
            </a:r>
            <a:r>
              <a:rPr lang="en-GB" sz="1100" b="1" u="sng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1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GB" sz="11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Himanshu Shekhar</a:t>
            </a:r>
            <a:r>
              <a:rPr lang="en-GB" sz="1100" b="1" baseline="30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100" b="1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Siddhant </a:t>
            </a:r>
            <a:r>
              <a:rPr lang="en-GB" sz="1100" b="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Gupta</a:t>
            </a:r>
            <a:r>
              <a:rPr lang="en-GB" sz="1100" b="1" baseline="3000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100" b="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1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Sunita Verma</a:t>
            </a:r>
            <a:r>
              <a:rPr lang="en-GB" sz="1100" b="1" baseline="30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1,2</a:t>
            </a:r>
            <a:r>
              <a:rPr lang="en-GB" sz="1100" b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Swagata Payra</a:t>
            </a:r>
            <a:r>
              <a:rPr lang="en-GB" sz="1100" b="1" baseline="30000" dirty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100" b="1" dirty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Manish Kumar Pandey</a:t>
            </a:r>
            <a:r>
              <a:rPr lang="en-GB" sz="1100" b="1" baseline="30000" dirty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IN" sz="1100" b="1" baseline="30000" dirty="0">
              <a:solidFill>
                <a:srgbClr val="0000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b="1" baseline="30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GB" sz="1100" b="1" i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Department of Environment and Sustainable Development, Banaras Hindu University, Varanasi-221105, Uttar Pradesh, India.</a:t>
            </a:r>
            <a:endParaRPr lang="en-IN" sz="1100" b="1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b="1" baseline="300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GB" sz="1100" b="1" i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DST-</a:t>
            </a:r>
            <a:r>
              <a:rPr lang="en-GB" sz="1100" b="1" i="1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Mahamana</a:t>
            </a:r>
            <a:r>
              <a:rPr lang="en-GB" sz="1100" b="1" i="1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Centre of Excellence in Climate Change Research, Institute of Environment and Sustainable Development, Banaras Hindu University, Varanasi, Uttar Pradesh, India.</a:t>
            </a: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b="1" i="1" baseline="30000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1100" b="1" i="1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Department of Remote Sensing, Birla Institute of Technology, </a:t>
            </a:r>
            <a:r>
              <a:rPr lang="en-GB" sz="1100" b="1" i="1" dirty="0" err="1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Mesra</a:t>
            </a:r>
            <a:r>
              <a:rPr lang="en-GB" sz="1100" b="1" i="1" dirty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Ranchi – 835215, Jharkhand, India.</a:t>
            </a:r>
            <a:endParaRPr lang="en-IN" sz="1100" b="1" dirty="0">
              <a:solidFill>
                <a:srgbClr val="0000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I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25451" y="140308"/>
            <a:ext cx="913446" cy="1046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729" y="140308"/>
            <a:ext cx="785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"EGU General Assembly 2024“</a:t>
            </a:r>
          </a:p>
          <a:p>
            <a:pPr algn="ctr"/>
            <a:r>
              <a:rPr lang="en-US" sz="1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BG8.17 - Urban Ecosystem Dynamics: Challenges and Advances</a:t>
            </a:r>
            <a:endParaRPr lang="en-US" sz="1600" b="1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8867" y="31425"/>
            <a:ext cx="1867896" cy="613376"/>
          </a:xfrm>
          <a:prstGeom prst="rect">
            <a:avLst/>
          </a:prstGeom>
          <a:noFill/>
          <a:ln>
            <a:noFill/>
          </a:ln>
        </p:spPr>
        <p:txBody>
          <a:bodyPr wrap="square" lIns="119766" tIns="59882" rIns="119766" bIns="59882" rtlCol="0">
            <a:spAutoFit/>
          </a:bodyPr>
          <a:lstStyle/>
          <a:p>
            <a:pPr algn="ctr" defTabSz="2353361"/>
            <a:r>
              <a:rPr lang="en-US" sz="1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ID: </a:t>
            </a:r>
          </a:p>
          <a:p>
            <a:pPr algn="ctr" defTabSz="2353361"/>
            <a:r>
              <a:rPr lang="en-US" sz="1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spot 3</a:t>
            </a:r>
            <a:endParaRPr lang="en-IN" sz="16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99512" y="4706156"/>
            <a:ext cx="1047668" cy="1047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916" y="644800"/>
            <a:ext cx="1621247" cy="54159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245347" y="1238821"/>
            <a:ext cx="11491128" cy="4780141"/>
          </a:xfrm>
        </p:spPr>
        <p:txBody>
          <a:bodyPr/>
          <a:lstStyle/>
          <a:p>
            <a:pPr algn="just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development of Dehradun has been mainly based on energy consumption which continues to generate large quantities of emissions.</a:t>
            </a:r>
          </a:p>
          <a:p>
            <a:pPr algn="just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LULC types indicate different human activities such as –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build up land represents the highest intensity, agricultural land also intensively affected by human activities as compared to dense and open forests.</a:t>
            </a:r>
          </a:p>
          <a:p>
            <a:pPr algn="just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human activities increase PM</a:t>
            </a:r>
            <a:r>
              <a:rPr lang="en-IN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IN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concentration.</a:t>
            </a:r>
            <a:endParaRPr lang="en-IN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IN" b="1" dirty="0" smtClean="0"/>
              <a:t>Discussion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Bandeira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J. M., Coelho, M. C., Maria Elisa, S., Richard, T. &amp; Carlos, B. Impact of land use on urban mobility patterns, emissions and air quality in a Portuguese medium-sized city. Sci. Total Environ. 409, 1154–1163 (2011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Nakaya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T., 2015. Geographically Weighted Regression (GWR) Software. GWR 4.0. ASU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GeoDa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Center website.</a:t>
            </a:r>
          </a:p>
          <a:p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Agarwal, A., </a:t>
            </a:r>
            <a:r>
              <a:rPr lang="en-IN" sz="18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, K. K., &amp; </a:t>
            </a:r>
            <a:r>
              <a:rPr lang="en-IN" sz="1800" dirty="0" err="1">
                <a:latin typeface="Arial" panose="020B0604020202020204" pitchFamily="34" charset="0"/>
                <a:cs typeface="Arial" panose="020B0604020202020204" pitchFamily="34" charset="0"/>
              </a:rPr>
              <a:t>Rawat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, M. S. S. (2019). Monitoring Land Use Land Cover Change for Dehradun District of Uttarakhand from 2009-2019. International Journal, 8(1), 3106-3113</a:t>
            </a:r>
            <a:r>
              <a:rPr lang="en-IN" sz="2400" dirty="0"/>
              <a:t>. 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dx.doi.org/10.23953/cloud.ijarsg.431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State of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global air/2020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IN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www.stateofglobalair.org/sites/default/files/documents/2020-10/soga-health-effects-factsheet_0.pdf</a:t>
            </a:r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C554F9-EE23-0B6F-5D86-F8262BA2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8" y="316861"/>
            <a:ext cx="7315200" cy="6429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AB58C0-100A-928F-49BC-EE8C0BDE12B9}"/>
              </a:ext>
            </a:extLst>
          </p:cNvPr>
          <p:cNvSpPr/>
          <p:nvPr/>
        </p:nvSpPr>
        <p:spPr>
          <a:xfrm>
            <a:off x="8280940" y="2352193"/>
            <a:ext cx="3521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443671" y="495657"/>
            <a:ext cx="2221906" cy="7007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Varanasi, India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53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IN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22464" y="3172100"/>
            <a:ext cx="1629295" cy="1221971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733203" y="1762662"/>
            <a:ext cx="191193" cy="131341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741514" y="4490098"/>
            <a:ext cx="182882" cy="13333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3548" y="1558203"/>
            <a:ext cx="2286000" cy="2544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Impact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1433" y="5787850"/>
            <a:ext cx="2286000" cy="2544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Global Relevance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726573" y="3582174"/>
            <a:ext cx="1479666" cy="1985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81054" y="3417175"/>
            <a:ext cx="2286000" cy="53326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 Concerns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3887" y="285868"/>
            <a:ext cx="6573411" cy="16224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48960" y="2419054"/>
            <a:ext cx="4315034" cy="18750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85564" y="1915109"/>
            <a:ext cx="1978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State of Global Air/ 2020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9135587" y="6543828"/>
            <a:ext cx="1978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State of Global Air/ 2019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 noEditPoints="1"/>
          </p:cNvSpPr>
          <p:nvPr>
            <p:ph type="sldNum" sz="quarter" idx="12"/>
          </p:nvPr>
        </p:nvSpPr>
        <p:spPr>
          <a:xfrm>
            <a:off x="9034368" y="6240688"/>
            <a:ext cx="2280821" cy="365125"/>
          </a:xfrm>
        </p:spPr>
        <p:txBody>
          <a:bodyPr/>
          <a:lstStyle/>
          <a:p>
            <a:fld id="{6D00076C-95C8-44F0-AEC4-659FA96134AF}" type="slidenum">
              <a:rPr lang="en-US" smtClean="0"/>
              <a:t>2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798745" y="3252881"/>
            <a:ext cx="786875" cy="46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PM</a:t>
            </a:r>
            <a:r>
              <a:rPr lang="en-US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2.5</a:t>
            </a:r>
            <a:endParaRPr lang="en-US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5215" y="6483158"/>
            <a:ext cx="572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Schematic representation of impacts of PM</a:t>
            </a:r>
            <a:r>
              <a:rPr lang="en-US" sz="1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endParaRPr lang="en-IN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11028" y="4399636"/>
            <a:ext cx="6899782" cy="2113857"/>
            <a:chOff x="4811028" y="4399636"/>
            <a:chExt cx="6899782" cy="2113857"/>
          </a:xfrm>
        </p:grpSpPr>
        <p:grpSp>
          <p:nvGrpSpPr>
            <p:cNvPr id="12" name="Group 11"/>
            <p:cNvGrpSpPr/>
            <p:nvPr/>
          </p:nvGrpSpPr>
          <p:grpSpPr>
            <a:xfrm>
              <a:off x="4811028" y="4446539"/>
              <a:ext cx="3889631" cy="1882155"/>
              <a:chOff x="4904144" y="4541994"/>
              <a:chExt cx="3889631" cy="18821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904144" y="4589648"/>
                <a:ext cx="3889631" cy="1834501"/>
                <a:chOff x="5826855" y="4538557"/>
                <a:chExt cx="3889631" cy="1866668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6"/>
                <a:srcRect l="7662" t="7738" r="10280" b="19020"/>
                <a:stretch/>
              </p:blipFill>
              <p:spPr>
                <a:xfrm>
                  <a:off x="5826855" y="4538557"/>
                  <a:ext cx="3889631" cy="1866668"/>
                </a:xfrm>
                <a:prstGeom prst="snip2SameRect">
                  <a:avLst/>
                </a:prstGeom>
              </p:spPr>
            </p:pic>
            <p:sp>
              <p:nvSpPr>
                <p:cNvPr id="4" name="Rounded Rectangle 3"/>
                <p:cNvSpPr/>
                <p:nvPr/>
              </p:nvSpPr>
              <p:spPr>
                <a:xfrm>
                  <a:off x="8903607" y="4551820"/>
                  <a:ext cx="205740" cy="187090"/>
                </a:xfrm>
                <a:prstGeom prst="snip2Same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975860" y="4602682"/>
                <a:ext cx="160020" cy="3503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471890" y="4541994"/>
                <a:ext cx="160020" cy="3503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861544" y="4399636"/>
              <a:ext cx="3974832" cy="18767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538794" y="4976585"/>
              <a:ext cx="3172016" cy="64957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Numbers of deaths attributable to PM2.5 in 2019. or scan the QR to explore the data.</a:t>
              </a:r>
              <a:endParaRPr lang="en-IN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886892" y="5504039"/>
              <a:ext cx="968029" cy="10094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3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652905" y="939336"/>
            <a:ext cx="8586516" cy="4921287"/>
            <a:chOff x="2622425" y="1122216"/>
            <a:chExt cx="8586516" cy="4921287"/>
          </a:xfrm>
        </p:grpSpPr>
        <p:sp>
          <p:nvSpPr>
            <p:cNvPr id="4" name="Left-Right Arrow 3"/>
            <p:cNvSpPr/>
            <p:nvPr/>
          </p:nvSpPr>
          <p:spPr>
            <a:xfrm>
              <a:off x="4669105" y="1255221"/>
              <a:ext cx="2153152" cy="382385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2674173" y="1122216"/>
              <a:ext cx="1670858" cy="648393"/>
            </a:xfrm>
            <a:prstGeom prst="flowChartAlternate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PM</a:t>
              </a:r>
              <a:r>
                <a:rPr lang="en-US" baseline="-25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2.5</a:t>
              </a:r>
              <a:endParaRPr lang="en-US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7193281" y="1122218"/>
              <a:ext cx="1670858" cy="648393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Land Use Land Cover 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hange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8005156" y="1853738"/>
              <a:ext cx="108066" cy="11257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7223760" y="3048772"/>
              <a:ext cx="1670858" cy="648393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Urbanization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Bent-Up Arrow 12"/>
            <p:cNvSpPr/>
            <p:nvPr/>
          </p:nvSpPr>
          <p:spPr>
            <a:xfrm rot="10800000">
              <a:off x="5266266" y="2416591"/>
              <a:ext cx="2707669" cy="1562741"/>
            </a:xfrm>
            <a:prstGeom prst="bentUpArrow">
              <a:avLst>
                <a:gd name="adj1" fmla="val 5500"/>
                <a:gd name="adj2" fmla="val 9156"/>
                <a:gd name="adj3" fmla="val 103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Bent-Up Arrow 17"/>
            <p:cNvSpPr/>
            <p:nvPr/>
          </p:nvSpPr>
          <p:spPr>
            <a:xfrm rot="10800000" flipH="1">
              <a:off x="8126334" y="2416588"/>
              <a:ext cx="2584614" cy="1562743"/>
            </a:xfrm>
            <a:prstGeom prst="bentUpArrow">
              <a:avLst>
                <a:gd name="adj1" fmla="val 5500"/>
                <a:gd name="adj2" fmla="val 9156"/>
                <a:gd name="adj3" fmla="val 103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9484362" y="3988876"/>
              <a:ext cx="1724579" cy="648393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Industralization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4848015" y="3988876"/>
              <a:ext cx="1670858" cy="648393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Commercial activities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 rot="2173062">
              <a:off x="6440913" y="4657833"/>
              <a:ext cx="308318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 rot="2173062">
              <a:off x="6648672" y="4846475"/>
              <a:ext cx="313267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 rot="2173062">
              <a:off x="6913519" y="5032801"/>
              <a:ext cx="313267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 rot="8432690">
              <a:off x="9264481" y="4691370"/>
              <a:ext cx="308318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 rot="8432690">
              <a:off x="8835691" y="5005295"/>
              <a:ext cx="308318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 rot="8432690">
              <a:off x="9024107" y="4843771"/>
              <a:ext cx="308318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 rot="5400000">
              <a:off x="7921621" y="3814283"/>
              <a:ext cx="308318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 rot="5400000">
              <a:off x="7915309" y="4112990"/>
              <a:ext cx="308318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 rot="5400000">
              <a:off x="7944408" y="4387656"/>
              <a:ext cx="262742" cy="46874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Left Arrow 34"/>
            <p:cNvSpPr/>
            <p:nvPr/>
          </p:nvSpPr>
          <p:spPr>
            <a:xfrm>
              <a:off x="4481699" y="5534599"/>
              <a:ext cx="1671768" cy="37301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hevron 37"/>
            <p:cNvSpPr/>
            <p:nvPr/>
          </p:nvSpPr>
          <p:spPr>
            <a:xfrm rot="16200000">
              <a:off x="3226802" y="2409094"/>
              <a:ext cx="237067" cy="69550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 rot="16200000">
              <a:off x="3236689" y="3601400"/>
              <a:ext cx="237067" cy="69550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Chevron 40"/>
            <p:cNvSpPr/>
            <p:nvPr/>
          </p:nvSpPr>
          <p:spPr>
            <a:xfrm rot="16200000">
              <a:off x="3222911" y="2610983"/>
              <a:ext cx="237067" cy="69550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 rot="16200000">
              <a:off x="3249732" y="3839607"/>
              <a:ext cx="237067" cy="695501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lowchart: Alternate Process 42"/>
            <p:cNvSpPr/>
            <p:nvPr/>
          </p:nvSpPr>
          <p:spPr>
            <a:xfrm>
              <a:off x="2622425" y="5395110"/>
              <a:ext cx="1670858" cy="648393"/>
            </a:xfrm>
            <a:prstGeom prst="flowChartAlternate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Emissions</a:t>
              </a:r>
              <a:endParaRPr lang="en-US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376131" y="6194365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2. Schematic representation of the relationship between PM</a:t>
            </a:r>
            <a:r>
              <a:rPr lang="en-US" baseline="-25000" dirty="0" smtClean="0"/>
              <a:t>2.5  </a:t>
            </a:r>
            <a:r>
              <a:rPr lang="en-US" dirty="0" smtClean="0"/>
              <a:t>and LULC.      </a:t>
            </a:r>
          </a:p>
          <a:p>
            <a:endParaRPr lang="en-US" baseline="-25000" dirty="0"/>
          </a:p>
        </p:txBody>
      </p:sp>
      <p:sp>
        <p:nvSpPr>
          <p:cNvPr id="54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US" b="1" dirty="0" err="1" smtClean="0"/>
              <a:t>Cont</a:t>
            </a:r>
            <a:r>
              <a:rPr lang="en-US" b="1" dirty="0" smtClean="0"/>
              <a:t>….</a:t>
            </a:r>
            <a:endParaRPr lang="en-IN" b="1" dirty="0"/>
          </a:p>
        </p:txBody>
      </p:sp>
      <p:sp>
        <p:nvSpPr>
          <p:cNvPr id="36" name="Flowchart: Alternate Process 35"/>
          <p:cNvSpPr/>
          <p:nvPr/>
        </p:nvSpPr>
        <p:spPr>
          <a:xfrm>
            <a:off x="7264519" y="5212231"/>
            <a:ext cx="1670858" cy="64839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Sources</a:t>
            </a:r>
            <a:endParaRPr lang="en-US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Chevron 36"/>
          <p:cNvSpPr/>
          <p:nvPr/>
        </p:nvSpPr>
        <p:spPr>
          <a:xfrm rot="16200000">
            <a:off x="3270222" y="1674756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 rot="16200000">
            <a:off x="3273900" y="3882415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 rot="16200000">
            <a:off x="3272250" y="4123714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hevron 46"/>
          <p:cNvSpPr/>
          <p:nvPr/>
        </p:nvSpPr>
        <p:spPr>
          <a:xfrm rot="16200000">
            <a:off x="3258333" y="3016727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 rot="16200000">
            <a:off x="3267168" y="1877909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 rot="16200000">
            <a:off x="3270221" y="4559037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 rot="16200000">
            <a:off x="3259606" y="4350365"/>
            <a:ext cx="245148" cy="67499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hevron 54"/>
          <p:cNvSpPr/>
          <p:nvPr/>
        </p:nvSpPr>
        <p:spPr>
          <a:xfrm rot="16200000">
            <a:off x="3253391" y="2647621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hevron 55"/>
          <p:cNvSpPr/>
          <p:nvPr/>
        </p:nvSpPr>
        <p:spPr>
          <a:xfrm rot="16200000">
            <a:off x="3258333" y="3213152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 rot="16200000">
            <a:off x="3258013" y="2842906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Chevron 57"/>
          <p:cNvSpPr/>
          <p:nvPr/>
        </p:nvSpPr>
        <p:spPr>
          <a:xfrm rot="16200000">
            <a:off x="3253391" y="2049713"/>
            <a:ext cx="237067" cy="6955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976768" y="1403593"/>
            <a:ext cx="5034241" cy="3118165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Dehradun, one of the  cities present right 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beautiful Himalayas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Shivalik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range.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Surrounded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two most powerful river of India i.e., the holy river ganga from the east direction and the Yamuna River from the west side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act as gateway of 3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pole which is Himalayan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8020" y="1403593"/>
            <a:ext cx="6347878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020" y="6066211"/>
            <a:ext cx="538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</a:t>
            </a:r>
            <a:r>
              <a:rPr lang="en-IN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IN" sz="1600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N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location of the Dehradun district in Uttarakhand and the location of the air quality monitoring station.</a:t>
            </a: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IN" b="1" dirty="0" smtClean="0"/>
              <a:t>Study Area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31121" y="1027906"/>
            <a:ext cx="5182405" cy="5048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447" y="3773978"/>
            <a:ext cx="555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847" y="3926378"/>
            <a:ext cx="555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434" y="3664768"/>
            <a:ext cx="597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where Xi represents a PM</a:t>
            </a:r>
            <a:r>
              <a:rPr lang="en-US" sz="1600" baseline="-25000" dirty="0">
                <a:cs typeface="Arial" panose="020B0604020202020204" pitchFamily="34" charset="0"/>
              </a:rPr>
              <a:t>2.5</a:t>
            </a:r>
            <a:r>
              <a:rPr lang="en-US" sz="1600" dirty="0">
                <a:cs typeface="Arial" panose="020B0604020202020204" pitchFamily="34" charset="0"/>
              </a:rPr>
              <a:t> value from the ACAG, and </a:t>
            </a:r>
            <a:r>
              <a:rPr lang="en-US" sz="1600" dirty="0" smtClean="0">
                <a:cs typeface="Arial" panose="020B0604020202020204" pitchFamily="34" charset="0"/>
              </a:rPr>
              <a:t>Yi represents </a:t>
            </a:r>
            <a:r>
              <a:rPr lang="en-US" sz="1600" dirty="0">
                <a:cs typeface="Arial" panose="020B0604020202020204" pitchFamily="34" charset="0"/>
              </a:rPr>
              <a:t>a PM</a:t>
            </a:r>
            <a:r>
              <a:rPr lang="en-US" sz="1600" baseline="-25000" dirty="0">
                <a:cs typeface="Arial" panose="020B0604020202020204" pitchFamily="34" charset="0"/>
              </a:rPr>
              <a:t>2.5</a:t>
            </a:r>
            <a:r>
              <a:rPr lang="en-US" sz="1600" dirty="0">
                <a:cs typeface="Arial" panose="020B0604020202020204" pitchFamily="34" charset="0"/>
              </a:rPr>
              <a:t> value from monitoring stations.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4510" y="6170618"/>
            <a:ext cx="572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analytical framework employed in this research.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5</a:t>
            </a:fld>
            <a:endParaRPr lang="en-US"/>
          </a:p>
        </p:txBody>
      </p:sp>
      <p:sp>
        <p:nvSpPr>
          <p:cNvPr id="12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IN" b="1" dirty="0" smtClean="0"/>
              <a:t>Methodology</a:t>
            </a:r>
            <a:endParaRPr lang="en-IN" b="1" dirty="0"/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7447" y="1570303"/>
            <a:ext cx="7315736" cy="566181"/>
          </a:xfrm>
          <a:prstGeom prst="rect">
            <a:avLst/>
          </a:prstGeom>
          <a:blipFill>
            <a:blip r:embed="rId3"/>
            <a:srcRect/>
            <a:stretch>
              <a:fillRect l="-1750" t="-55435" b="-673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57447" y="2661685"/>
                <a:ext cx="5274165" cy="5010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dirty="0" smtClean="0"/>
                  <a:t>Root mean </a:t>
                </a:r>
                <a:r>
                  <a:rPr lang="en-US" sz="1600" dirty="0" smtClean="0"/>
                  <a:t>square error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sz="1600" baseline="30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7" y="2661685"/>
                <a:ext cx="5274165" cy="501099"/>
              </a:xfrm>
              <a:prstGeom prst="rect">
                <a:avLst/>
              </a:prstGeom>
              <a:blipFill>
                <a:blip r:embed="rId4"/>
                <a:stretch>
                  <a:fillRect l="-242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519BEC-302B-6125-05BA-8FDDC88885D5}"/>
                  </a:ext>
                </a:extLst>
              </p:cNvPr>
              <p:cNvSpPr txBox="1"/>
              <p:nvPr/>
            </p:nvSpPr>
            <p:spPr>
              <a:xfrm>
                <a:off x="357447" y="4820911"/>
                <a:ext cx="6303556" cy="808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cs typeface="Calibri" panose="020F0502020204030204" pitchFamily="34" charset="0"/>
                  </a:rPr>
                  <a:t>Change in area </a:t>
                </a:r>
                <a:r>
                  <a:rPr lang="en-US" sz="1600" dirty="0"/>
                  <a:t>%</a:t>
                </a: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Change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Area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2020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Change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area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2000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area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×100</m:t>
                    </m:r>
                  </m:oMath>
                </a14:m>
                <a:endParaRPr lang="en-US" i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519BEC-302B-6125-05BA-8FDDC8888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7" y="4820911"/>
                <a:ext cx="6303556" cy="808491"/>
              </a:xfrm>
              <a:prstGeom prst="rect">
                <a:avLst/>
              </a:prstGeom>
              <a:blipFill>
                <a:blip r:embed="rId5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347" y="1229774"/>
            <a:ext cx="103757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To analyze </a:t>
            </a:r>
            <a:r>
              <a:rPr lang="en-US" dirty="0"/>
              <a:t>spatially varying relationships between variables. 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processes generating geographical observations may work under different geographical contexts. 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identification of where and how such spatial heterogeneity in the processes appears on maps is the key in understanding complex geographical phenomena.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9801" y="5868626"/>
            <a:ext cx="313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Applications of GWR.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968" y="5869015"/>
            <a:ext cx="572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diagram showing the idea of geographically weighted regression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IN" b="1" dirty="0" smtClean="0"/>
              <a:t>Geographical Weighted Regression (GWR)</a:t>
            </a:r>
            <a:endParaRPr lang="en-IN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364982" y="2720443"/>
            <a:ext cx="6491235" cy="3095145"/>
            <a:chOff x="4401178" y="2689737"/>
            <a:chExt cx="6491235" cy="30951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 l="62290" r="30790"/>
            <a:stretch/>
          </p:blipFill>
          <p:spPr>
            <a:xfrm>
              <a:off x="8170566" y="2689737"/>
              <a:ext cx="411983" cy="30951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401178" y="4025395"/>
              <a:ext cx="2314819" cy="5526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/>
                <a:t>Geographical Weighted Regression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606831" y="3566337"/>
              <a:ext cx="2285582" cy="42469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 tool to understand spatial patterns, relations or changes</a:t>
              </a:r>
              <a:endParaRPr lang="en-US" sz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606831" y="4073864"/>
              <a:ext cx="2285582" cy="42469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 local regression model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06831" y="4627693"/>
              <a:ext cx="2285582" cy="42469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Analyzes datasets for a given questions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606831" y="5181522"/>
              <a:ext cx="2285582" cy="42469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Employs kernel function to outline variations</a:t>
              </a:r>
              <a:endParaRPr lang="en-US" sz="1400" dirty="0"/>
            </a:p>
          </p:txBody>
        </p:sp>
        <p:sp>
          <p:nvSpPr>
            <p:cNvPr id="16" name="Left Arrow 15"/>
            <p:cNvSpPr/>
            <p:nvPr/>
          </p:nvSpPr>
          <p:spPr>
            <a:xfrm flipH="1">
              <a:off x="6862595" y="4104890"/>
              <a:ext cx="1271484" cy="393671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606831" y="2999558"/>
              <a:ext cx="2285582" cy="42469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 spatial statistical method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l="6363" t="-1667" r="3716" b="8543"/>
          <a:stretch/>
        </p:blipFill>
        <p:spPr>
          <a:xfrm>
            <a:off x="999225" y="3094111"/>
            <a:ext cx="3690633" cy="266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4" t="3291" r="27044" b="24307"/>
          <a:stretch/>
        </p:blipFill>
        <p:spPr bwMode="auto">
          <a:xfrm>
            <a:off x="693467" y="1493556"/>
            <a:ext cx="6140824" cy="4431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3603" t="28809" r="32638" b="12289"/>
          <a:stretch/>
        </p:blipFill>
        <p:spPr>
          <a:xfrm>
            <a:off x="7299633" y="1493556"/>
            <a:ext cx="4610045" cy="4431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3468" y="6063962"/>
            <a:ext cx="614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 use and Land cover maps of different LULC classes in the years 2000 and 2020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299633" y="6063962"/>
            <a:ext cx="474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just">
              <a:defRPr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Fig 8</a:t>
            </a:r>
            <a:r>
              <a:rPr lang="en-US" dirty="0" smtClean="0"/>
              <a:t>. </a:t>
            </a:r>
            <a:r>
              <a:rPr lang="en-IN" dirty="0"/>
              <a:t>LULC change in percentage 2000 </a:t>
            </a:r>
            <a:r>
              <a:rPr lang="en-IN" dirty="0" smtClean="0"/>
              <a:t>to</a:t>
            </a:r>
            <a:r>
              <a:rPr lang="en-IN" dirty="0" smtClean="0"/>
              <a:t> </a:t>
            </a:r>
            <a:r>
              <a:rPr lang="en-IN" dirty="0" smtClean="0"/>
              <a:t>2020.</a:t>
            </a:r>
            <a:endParaRPr lang="en-IN" dirty="0"/>
          </a:p>
        </p:txBody>
      </p:sp>
      <p:sp>
        <p:nvSpPr>
          <p:cNvPr id="3" name="Slide Number Placeholder 2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IN" b="1" dirty="0" smtClean="0"/>
              <a:t>Results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5347" y="1075533"/>
            <a:ext cx="6538355" cy="4845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0045" y="6027003"/>
            <a:ext cx="653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</a:t>
            </a: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IN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N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1×1 km grid map of ACAG PM</a:t>
            </a:r>
            <a:r>
              <a:rPr lang="en-IN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en-IN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concentration data of Dehradun district in 2000 and 2020 (units: </a:t>
            </a:r>
            <a:r>
              <a:rPr lang="en-IN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</a:t>
            </a:r>
            <a:r>
              <a:rPr lang="en-IN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en-IN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IN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).</a:t>
            </a:r>
            <a:r>
              <a:rPr lang="en-IN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IN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04695" y="1075533"/>
            <a:ext cx="4381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provided by </a:t>
            </a:r>
            <a:r>
              <a:rPr lang="en-US" dirty="0" smtClean="0"/>
              <a:t>ACAG (</a:t>
            </a:r>
            <a:r>
              <a:rPr lang="en-US" dirty="0">
                <a:hlinkClick r:id="rId3"/>
              </a:rPr>
              <a:t>Atmospheric Composition Analysis </a:t>
            </a:r>
            <a:r>
              <a:rPr lang="en-US" dirty="0" smtClean="0">
                <a:hlinkClick r:id="rId3"/>
              </a:rPr>
              <a:t>Group</a:t>
            </a:r>
            <a:r>
              <a:rPr lang="en-US" u="sng" dirty="0" smtClean="0"/>
              <a:t>)</a:t>
            </a:r>
            <a:r>
              <a:rPr lang="en-US" dirty="0" smtClean="0"/>
              <a:t> </a:t>
            </a:r>
            <a:r>
              <a:rPr lang="en-US" dirty="0"/>
              <a:t>were generated based on a combination of a chemical transport model, satellite observations and ground-based </a:t>
            </a:r>
            <a:r>
              <a:rPr lang="en-US" dirty="0" smtClean="0"/>
              <a:t>observations.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Maximum PM</a:t>
            </a:r>
            <a:r>
              <a:rPr lang="en-US" baseline="-25000" dirty="0" smtClean="0"/>
              <a:t>2.5 </a:t>
            </a:r>
            <a:r>
              <a:rPr lang="en-US" dirty="0" smtClean="0"/>
              <a:t>Concentration is </a:t>
            </a:r>
            <a:r>
              <a:rPr lang="en-US" dirty="0" smtClean="0"/>
              <a:t>increased by about 18% from 2000 to 2020</a:t>
            </a:r>
            <a:endParaRPr lang="en-US" dirty="0"/>
          </a:p>
        </p:txBody>
      </p:sp>
      <p:sp>
        <p:nvSpPr>
          <p:cNvPr id="6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IN" b="1" dirty="0" smtClean="0"/>
              <a:t>Cont….</a:t>
            </a:r>
            <a:endParaRPr lang="en-IN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5116" y="4230169"/>
            <a:ext cx="4015101" cy="196554"/>
            <a:chOff x="675116" y="4230169"/>
            <a:chExt cx="4015101" cy="196554"/>
          </a:xfrm>
        </p:grpSpPr>
        <p:sp>
          <p:nvSpPr>
            <p:cNvPr id="7" name="Rectangle 6"/>
            <p:cNvSpPr/>
            <p:nvPr/>
          </p:nvSpPr>
          <p:spPr>
            <a:xfrm>
              <a:off x="675116" y="4230169"/>
              <a:ext cx="786214" cy="196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PM</a:t>
              </a:r>
              <a:r>
                <a:rPr lang="en-US" sz="1000" b="1" baseline="-25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2.5 </a:t>
              </a:r>
              <a:r>
                <a:rPr lang="en-US" sz="1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en-US" sz="1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onc.</a:t>
              </a:r>
              <a:endParaRPr lang="en-US" sz="1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04003" y="4230169"/>
              <a:ext cx="786214" cy="196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PM</a:t>
              </a:r>
              <a:r>
                <a:rPr lang="en-US" sz="1000" b="1" baseline="-25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2.5 </a:t>
              </a:r>
              <a:r>
                <a:rPr lang="en-US" sz="1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en-US" sz="1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onc.</a:t>
              </a:r>
              <a:endParaRPr lang="en-US" sz="1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5347" y="1172569"/>
            <a:ext cx="3998879" cy="450181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96338" y="1707502"/>
          <a:ext cx="6096000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5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34912"/>
              </p:ext>
            </p:extLst>
          </p:nvPr>
        </p:nvGraphicFramePr>
        <p:xfrm>
          <a:off x="5060673" y="1427678"/>
          <a:ext cx="6774071" cy="30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74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7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S.No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LULC TYPE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(PM</a:t>
                      </a:r>
                      <a:r>
                        <a:rPr lang="en-US" sz="12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(PM</a:t>
                      </a:r>
                      <a:r>
                        <a:rPr lang="en-US" sz="12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Dense Forest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42.31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Barren Land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Forest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Builtup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5347" y="5954137"/>
            <a:ext cx="38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just">
              <a:defRPr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Fig </a:t>
            </a:r>
            <a:r>
              <a:rPr lang="en-IN" dirty="0" smtClean="0"/>
              <a:t>10. </a:t>
            </a:r>
            <a:r>
              <a:rPr lang="en-IN" dirty="0"/>
              <a:t>Local 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 Values  </a:t>
            </a:r>
            <a:r>
              <a:rPr lang="en-US" dirty="0"/>
              <a:t>from the GWR </a:t>
            </a:r>
            <a:r>
              <a:rPr lang="en-US" dirty="0" smtClean="0"/>
              <a:t>analysis</a:t>
            </a:r>
            <a:r>
              <a:rPr lang="en-IN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7496" y="985162"/>
            <a:ext cx="6280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just">
              <a:defRPr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 smtClean="0"/>
              <a:t>Table. PM</a:t>
            </a:r>
            <a:r>
              <a:rPr lang="en-IN" baseline="-25000" dirty="0" smtClean="0"/>
              <a:t>2.5 </a:t>
            </a:r>
            <a:r>
              <a:rPr lang="en-IN" dirty="0" smtClean="0"/>
              <a:t>concentrations of different LULC types (units:</a:t>
            </a:r>
            <a:r>
              <a:rPr lang="en-IN" dirty="0"/>
              <a:t> </a:t>
            </a:r>
            <a:r>
              <a:rPr lang="en-IN" dirty="0" err="1"/>
              <a:t>μg</a:t>
            </a:r>
            <a:r>
              <a:rPr lang="en-IN" dirty="0"/>
              <a:t>/m</a:t>
            </a:r>
            <a:r>
              <a:rPr lang="en-IN" baseline="30000" dirty="0"/>
              <a:t>3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14" name="Slide Number Placeholder 1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00076C-95C8-44F0-AEC4-659FA96134AF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18266" y="4520278"/>
            <a:ext cx="68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GWR analysis shows mean R</a:t>
            </a:r>
            <a:r>
              <a:rPr lang="en-US" baseline="30000" dirty="0" smtClean="0"/>
              <a:t>2 </a:t>
            </a:r>
            <a:r>
              <a:rPr lang="en-US" dirty="0" smtClean="0"/>
              <a:t>value of 0.74 which is showing stable relationship.</a:t>
            </a:r>
            <a:endParaRPr lang="en-US" baseline="30000" dirty="0" smtClean="0"/>
          </a:p>
        </p:txBody>
      </p:sp>
      <p:sp>
        <p:nvSpPr>
          <p:cNvPr id="16" name="Title 1"/>
          <p:cNvSpPr>
            <a:spLocks noGrp="1" noEditPoints="1"/>
          </p:cNvSpPr>
          <p:nvPr>
            <p:ph type="title"/>
          </p:nvPr>
        </p:nvSpPr>
        <p:spPr>
          <a:xfrm>
            <a:off x="245347" y="214683"/>
            <a:ext cx="10515600" cy="860850"/>
          </a:xfrm>
        </p:spPr>
        <p:txBody>
          <a:bodyPr/>
          <a:lstStyle/>
          <a:p>
            <a:r>
              <a:rPr lang="en-IN" b="1" dirty="0" smtClean="0"/>
              <a:t>Cont….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829</Words>
  <Application>Microsoft Office PowerPoint</Application>
  <PresentationFormat>Widescreen</PresentationFormat>
  <Paragraphs>165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Assessing The Impact of Land Use Changes on PM2.5Concentrations: A Geographically Weighted Regression Approach</vt:lpstr>
      <vt:lpstr>Introduction</vt:lpstr>
      <vt:lpstr>Cont….</vt:lpstr>
      <vt:lpstr>Study Area</vt:lpstr>
      <vt:lpstr>Methodology</vt:lpstr>
      <vt:lpstr>Geographical Weighted Regression (GWR)</vt:lpstr>
      <vt:lpstr>Results</vt:lpstr>
      <vt:lpstr>Cont….</vt:lpstr>
      <vt:lpstr>Cont….</vt:lpstr>
      <vt:lpstr>Discussion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rahul</cp:lastModifiedBy>
  <cp:revision>7</cp:revision>
  <dcterms:created xsi:type="dcterms:W3CDTF">2024-04-19T05:05:07Z</dcterms:created>
  <dcterms:modified xsi:type="dcterms:W3CDTF">2024-04-19T07:14:38Z</dcterms:modified>
</cp:coreProperties>
</file>