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479" r:id="rId2"/>
    <p:sldId id="701" r:id="rId3"/>
    <p:sldId id="711" r:id="rId4"/>
    <p:sldId id="446" r:id="rId5"/>
    <p:sldId id="702" r:id="rId6"/>
    <p:sldId id="703" r:id="rId7"/>
    <p:sldId id="712" r:id="rId8"/>
    <p:sldId id="713" r:id="rId9"/>
    <p:sldId id="705" r:id="rId10"/>
    <p:sldId id="706" r:id="rId11"/>
    <p:sldId id="707" r:id="rId12"/>
    <p:sldId id="708" r:id="rId13"/>
    <p:sldId id="404" r:id="rId14"/>
    <p:sldId id="710" r:id="rId15"/>
    <p:sldId id="704" r:id="rId16"/>
    <p:sldId id="7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79884"/>
  </p:normalViewPr>
  <p:slideViewPr>
    <p:cSldViewPr snapToGrid="0" snapToObjects="1">
      <p:cViewPr varScale="1">
        <p:scale>
          <a:sx n="157" d="100"/>
          <a:sy n="157" d="100"/>
        </p:scale>
        <p:origin x="3272" y="168"/>
      </p:cViewPr>
      <p:guideLst/>
    </p:cSldViewPr>
  </p:slideViewPr>
  <p:outlineViewPr>
    <p:cViewPr>
      <p:scale>
        <a:sx n="33" d="100"/>
        <a:sy n="33" d="100"/>
      </p:scale>
      <p:origin x="0" y="-4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267FE-96E4-7444-A36C-CFCD905234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F5495-33EC-5849-AF52-143C91292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Review of recent advances in our understanding of distribution of volatile gases and aerosols in the atmospheres of the Ice Giants over last 5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5495-33EC-5849-AF52-143C912923E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9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5495-33EC-5849-AF52-143C91292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9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5495-33EC-5849-AF52-143C91292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6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5495-33EC-5849-AF52-143C91292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9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5495-33EC-5849-AF52-143C912923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F5495-33EC-5849-AF52-143C912923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3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95BF-7696-9146-8386-D8A833B83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993D2-CCAF-6D48-B4E3-16843CBB9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77DAE-0082-D742-82E3-1C818EA6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2CC6C-5A3D-F342-B35A-003C614B6EC1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76214-E10A-064D-BA70-FB2CE58D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556A2-ABE4-684E-95A9-A4D311F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FEA217-38E8-3643-8C2F-B37D2D8CC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8B4F-A52B-604C-BD63-7DD266F7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B806D-89B5-E343-9282-C66FC455C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88B07-C627-144C-A399-36857323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3309-8D2D-4948-B2AB-7C85B7E2FE5C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4EBFB-8000-BE4B-B200-1CF04115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A2289-C01A-8F45-AB5A-CEC40A43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1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2492EC-968F-A34D-92CF-B72FAF682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BB5A4-02D1-4046-B24B-C50CCC88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0260A-9448-F444-AC79-677923F2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9AB6-9201-B942-85CE-CBB325DA7D04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05021-2FAB-8C43-B6C6-F7941FC4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482C4-5EEF-724A-9CF8-340EADD5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7D4C9-5AC4-EF46-A69E-70C17426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23240-F745-1541-9E64-9979E9EAC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524EE-3777-5A4B-A79A-11B2D333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682A-F88E-8C48-A7D0-AAC360126081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1F325-0CFF-3645-910F-DBB48006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4F9BC-CCF6-2F44-A7AA-528700E8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4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6191-4C7D-BA4E-8E1F-C7956C8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DD11A-AD49-C444-9DFB-27CED73CB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84878-DA29-D546-A929-5B096EF3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4EA3-9E73-A443-B7D6-3F31FE4FD3F3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B7F1B-C0D0-4F48-8CC5-DABC0E5D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DA9D7-A709-F84E-A7AA-26E83DC2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6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2D5A-FC07-2A43-B1EA-33763B5D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C23D5-5C9F-634B-AEB2-A18FD78AA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949EA-CE51-C34C-8DD5-AFB73C17F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E45E6-B6D9-004F-A4DB-DE87589E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BD26-AA05-014A-BD34-5996BCFB1C7F}" type="datetime1">
              <a:rPr lang="en-GB" smtClean="0"/>
              <a:t>11/04/2024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5B2E8-1A6C-DC4D-B48C-28F6BCB9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26D4C-4F21-6647-BE22-4EBB88D3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80D8-37B7-0B41-8D99-4C33262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1ECC2-A178-9144-BE18-2C4036CF5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3F0A2-B56F-2B40-A911-B857500ED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73B53-08CC-354D-93C5-1D2A2688C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A004C-2379-244D-81F5-BE0EBFE35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DC8271-98C1-0949-B93E-74E6540E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B6C0-F173-B243-8867-1BBB53A85CD1}" type="datetime1">
              <a:rPr lang="en-GB" smtClean="0"/>
              <a:t>11/04/2024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8E74AD-E6C7-9044-9781-5A236994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4B74C-C3B7-364C-83D4-714B230A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6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99EA-661E-2243-B0F6-38F0DAF56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259D6-AA49-0B41-AD68-4CAABEC7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82C7-20DD-3042-B7E8-9CFA9F382EA8}" type="datetime1">
              <a:rPr lang="en-GB" smtClean="0"/>
              <a:t>11/04/2024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04970-77A4-E34B-BB69-739281D3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7ADB6-7112-B447-9AAF-D6158F4D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4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A2D976-A9BA-E748-AB3C-9EEEBBE2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F81B-A7C6-184B-9BE0-EA148CC2CBD0}" type="datetime1">
              <a:rPr lang="en-GB" smtClean="0"/>
              <a:t>11/04/2024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C850A-A1A8-3145-8B4E-9255924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1673D-08B1-E146-A5B0-A15E0313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8799-2A2B-3C42-8997-B698536C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91B58-E1B8-5140-A989-179B5638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F93C5-4EA3-9A49-8F2A-B47C046BC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F87FB-456E-324D-A5D7-DFD6787E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169DA-2CC1-5F4C-87DB-F316FF1F2AD4}" type="datetime1">
              <a:rPr lang="en-GB" smtClean="0"/>
              <a:t>11/04/2024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CC200-1541-3B4F-9024-314C61A2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7C208-2BB3-CD4E-AD44-02D0F8B6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1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A12D-2F9A-804E-835B-0ECB3DBC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6A866D-A5D4-784F-B9FF-57345AF3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E8D8E-8FEA-2F42-8E35-AB8BFCB06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CAC78-034E-B24E-98E8-5F777A5D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237A-0B85-AF48-AF29-71B88D77D660}" type="datetime1">
              <a:rPr lang="en-GB" smtClean="0"/>
              <a:t>11/04/2024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1B22E-DA77-6140-BDE8-0160EBD61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C6D8F-227A-E243-80EA-A797FA1D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6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671E9-EF86-474C-86A6-4F9F8AAF1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B9AA8-D750-7046-88EE-FE67D7A4B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6347A-8442-E641-B08D-1388E88FB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53327-03AD-104C-872F-C5E51FB3E6E9}" type="datetime1">
              <a:rPr lang="en-GB" smtClean="0"/>
              <a:t>11/04/2024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EB16F-5A2A-9C46-926F-9ADAEFEBE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78C78-CF74-C349-AA6E-2A8999C27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BFEA217-38E8-3643-8C2F-B37D2D8CCE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D171A-DB39-4143-3A1C-0B7433FAA5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659" cy="12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1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E13BE-7FE7-6D4F-D28A-10BBD643F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78" y="1349951"/>
            <a:ext cx="6867522" cy="3862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3976" y="111211"/>
            <a:ext cx="10628024" cy="1200965"/>
          </a:xfrm>
        </p:spPr>
        <p:txBody>
          <a:bodyPr>
            <a:noAutofit/>
          </a:bodyPr>
          <a:lstStyle/>
          <a:p>
            <a:pPr algn="just"/>
            <a:r>
              <a:rPr lang="en-GB" sz="3600" dirty="0"/>
              <a:t>Aerosol layers, clouds, spots and the colours of Uranus and Neptune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8E2FA-05F6-384B-3F71-4C0702B56AE5}"/>
              </a:ext>
            </a:extLst>
          </p:cNvPr>
          <p:cNvSpPr txBox="1"/>
          <p:nvPr/>
        </p:nvSpPr>
        <p:spPr>
          <a:xfrm>
            <a:off x="265149" y="5546460"/>
            <a:ext cx="120952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P.G.J. Irwin</a:t>
            </a:r>
            <a:r>
              <a:rPr lang="en-GB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Dobinson</a:t>
            </a:r>
            <a:r>
              <a:rPr lang="en-GB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N.A. Teanby</a:t>
            </a:r>
            <a:r>
              <a:rPr lang="en-GB" sz="24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L.N. Fletcher</a:t>
            </a:r>
            <a:r>
              <a:rPr lang="en-GB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M.T. Roman</a:t>
            </a:r>
            <a:r>
              <a:rPr lang="en-GB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Simon</a:t>
            </a:r>
            <a:r>
              <a:rPr lang="en-GB" sz="24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M.H. Wong</a:t>
            </a:r>
            <a:r>
              <a:rPr lang="en-GB" sz="24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G.S. Orton</a:t>
            </a:r>
            <a:r>
              <a:rPr lang="en-GB" sz="2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Toledo</a:t>
            </a:r>
            <a:r>
              <a:rPr lang="en-GB" sz="24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P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rez-Hoyos</a:t>
            </a:r>
            <a:r>
              <a:rPr lang="en-GB" sz="24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D5F58-7A5E-89AD-AC8D-BA79D0E9C590}"/>
              </a:ext>
            </a:extLst>
          </p:cNvPr>
          <p:cNvSpPr txBox="1"/>
          <p:nvPr/>
        </p:nvSpPr>
        <p:spPr>
          <a:xfrm>
            <a:off x="265149" y="6366814"/>
            <a:ext cx="1135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U.Oxford, </a:t>
            </a:r>
            <a:r>
              <a:rPr lang="en-GB" sz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U.Bristol, </a:t>
            </a:r>
            <a:r>
              <a:rPr lang="en-GB" sz="18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U.Leicester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NASA/Goddard,</a:t>
            </a:r>
            <a:r>
              <a:rPr lang="en-GB" b="0" i="0" u="none" strike="noStrike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u="none" strike="noStrike" baseline="30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U.California/Berkeley, </a:t>
            </a:r>
            <a:r>
              <a:rPr lang="en-GB" sz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JPL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U. Basque Country, B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ilbao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D118B-8F79-09C4-848A-A33133F76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35" y="1343508"/>
            <a:ext cx="4332343" cy="41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3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C949-A660-D7B8-E1AD-F38C51E1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07" y="136525"/>
            <a:ext cx="9735393" cy="662563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difference spectra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F59685-8025-1665-4A20-B2575DDE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620593" y="1707837"/>
            <a:ext cx="5942926" cy="3826884"/>
          </a:xfr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EEEA6-258B-0165-8810-B7C540F5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EFBAD-9ED3-6ED0-88D5-5E5A935C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5" y="1368931"/>
            <a:ext cx="4565088" cy="4565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98574B-B768-EBEC-E91A-A97C9FDBDB9C}"/>
              </a:ext>
            </a:extLst>
          </p:cNvPr>
          <p:cNvSpPr txBox="1"/>
          <p:nvPr/>
        </p:nvSpPr>
        <p:spPr>
          <a:xfrm>
            <a:off x="6374503" y="1246172"/>
            <a:ext cx="497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Northern Dark Spot 2018 (NDS-2018)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961656-1563-6190-3FBD-B4CB207CAE12}"/>
              </a:ext>
            </a:extLst>
          </p:cNvPr>
          <p:cNvSpPr/>
          <p:nvPr/>
        </p:nvSpPr>
        <p:spPr>
          <a:xfrm>
            <a:off x="4672939" y="1659285"/>
            <a:ext cx="370800" cy="3693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35187-8318-D524-144E-C824F54AA72D}"/>
              </a:ext>
            </a:extLst>
          </p:cNvPr>
          <p:cNvSpPr txBox="1"/>
          <p:nvPr/>
        </p:nvSpPr>
        <p:spPr>
          <a:xfrm>
            <a:off x="1173346" y="5987018"/>
            <a:ext cx="67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29AD6-37DA-80F3-F118-55A7BCF40F6F}"/>
              </a:ext>
            </a:extLst>
          </p:cNvPr>
          <p:cNvSpPr txBox="1"/>
          <p:nvPr/>
        </p:nvSpPr>
        <p:spPr>
          <a:xfrm>
            <a:off x="2370376" y="5987018"/>
            <a:ext cx="162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deconvolved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83FF3-565F-0660-9BAC-1BC1F3C58D11}"/>
              </a:ext>
            </a:extLst>
          </p:cNvPr>
          <p:cNvSpPr txBox="1"/>
          <p:nvPr/>
        </p:nvSpPr>
        <p:spPr>
          <a:xfrm>
            <a:off x="3997465" y="5987018"/>
            <a:ext cx="162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flattened +</a:t>
            </a:r>
          </a:p>
          <a:p>
            <a:r>
              <a:rPr lang="en-US" dirty="0">
                <a:solidFill>
                  <a:schemeClr val="bg1"/>
                </a:solidFill>
              </a:rPr>
              <a:t>enhanced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21FCCF-A638-BE62-5BCE-6883AC98448A}"/>
              </a:ext>
            </a:extLst>
          </p:cNvPr>
          <p:cNvSpPr txBox="1"/>
          <p:nvPr/>
        </p:nvSpPr>
        <p:spPr>
          <a:xfrm>
            <a:off x="121381" y="1368931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551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892A6-4743-26AE-F621-EA9E84EED061}"/>
              </a:ext>
            </a:extLst>
          </p:cNvPr>
          <p:cNvSpPr txBox="1"/>
          <p:nvPr/>
        </p:nvSpPr>
        <p:spPr>
          <a:xfrm>
            <a:off x="121380" y="2953621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831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0C973-48B5-7803-46F5-5959295E467B}"/>
              </a:ext>
            </a:extLst>
          </p:cNvPr>
          <p:cNvSpPr txBox="1"/>
          <p:nvPr/>
        </p:nvSpPr>
        <p:spPr>
          <a:xfrm>
            <a:off x="121380" y="4443820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848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BCCA1-2461-99B8-C754-67BAB7F4E3AE}"/>
              </a:ext>
            </a:extLst>
          </p:cNvPr>
          <p:cNvSpPr txBox="1"/>
          <p:nvPr/>
        </p:nvSpPr>
        <p:spPr>
          <a:xfrm>
            <a:off x="6431820" y="5663852"/>
            <a:ext cx="4844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Only dark at wavelengths &lt; 600 nm, with deep methane bands. Therefore, deep and wavelength-dependent reflectivity.</a:t>
            </a:r>
          </a:p>
        </p:txBody>
      </p:sp>
    </p:spTree>
    <p:extLst>
      <p:ext uri="{BB962C8B-B14F-4D97-AF65-F5344CB8AC3E}">
        <p14:creationId xmlns:p14="http://schemas.microsoft.com/office/powerpoint/2010/main" val="1478450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C949-A660-D7B8-E1AD-F38C51E1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07" y="136525"/>
            <a:ext cx="9735393" cy="662563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difference spectra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F59685-8025-1665-4A20-B2575DDE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620593" y="1707837"/>
            <a:ext cx="5942926" cy="3826884"/>
          </a:xfr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EEEA6-258B-0165-8810-B7C540F5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EFBAD-9ED3-6ED0-88D5-5E5A935C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5" y="1368931"/>
            <a:ext cx="4565088" cy="4565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98574B-B768-EBEC-E91A-A97C9FDBDB9C}"/>
              </a:ext>
            </a:extLst>
          </p:cNvPr>
          <p:cNvSpPr txBox="1"/>
          <p:nvPr/>
        </p:nvSpPr>
        <p:spPr>
          <a:xfrm>
            <a:off x="6374503" y="1246172"/>
            <a:ext cx="497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Deep Bright Spot 2019 (DBS-2019)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961656-1563-6190-3FBD-B4CB207CAE12}"/>
              </a:ext>
            </a:extLst>
          </p:cNvPr>
          <p:cNvSpPr/>
          <p:nvPr/>
        </p:nvSpPr>
        <p:spPr>
          <a:xfrm>
            <a:off x="4585149" y="3162563"/>
            <a:ext cx="370800" cy="3693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35187-8318-D524-144E-C824F54AA72D}"/>
              </a:ext>
            </a:extLst>
          </p:cNvPr>
          <p:cNvSpPr txBox="1"/>
          <p:nvPr/>
        </p:nvSpPr>
        <p:spPr>
          <a:xfrm>
            <a:off x="1173346" y="5987018"/>
            <a:ext cx="67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29AD6-37DA-80F3-F118-55A7BCF40F6F}"/>
              </a:ext>
            </a:extLst>
          </p:cNvPr>
          <p:cNvSpPr txBox="1"/>
          <p:nvPr/>
        </p:nvSpPr>
        <p:spPr>
          <a:xfrm>
            <a:off x="2370376" y="5987018"/>
            <a:ext cx="162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deconvolved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83FF3-565F-0660-9BAC-1BC1F3C58D11}"/>
              </a:ext>
            </a:extLst>
          </p:cNvPr>
          <p:cNvSpPr txBox="1"/>
          <p:nvPr/>
        </p:nvSpPr>
        <p:spPr>
          <a:xfrm>
            <a:off x="3997465" y="5987018"/>
            <a:ext cx="162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flattened +</a:t>
            </a:r>
          </a:p>
          <a:p>
            <a:r>
              <a:rPr lang="en-US" dirty="0">
                <a:solidFill>
                  <a:schemeClr val="bg1"/>
                </a:solidFill>
              </a:rPr>
              <a:t>enhanced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21FCCF-A638-BE62-5BCE-6883AC98448A}"/>
              </a:ext>
            </a:extLst>
          </p:cNvPr>
          <p:cNvSpPr txBox="1"/>
          <p:nvPr/>
        </p:nvSpPr>
        <p:spPr>
          <a:xfrm>
            <a:off x="121381" y="1368931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551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892A6-4743-26AE-F621-EA9E84EED061}"/>
              </a:ext>
            </a:extLst>
          </p:cNvPr>
          <p:cNvSpPr txBox="1"/>
          <p:nvPr/>
        </p:nvSpPr>
        <p:spPr>
          <a:xfrm>
            <a:off x="121380" y="2953621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831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0C973-48B5-7803-46F5-5959295E467B}"/>
              </a:ext>
            </a:extLst>
          </p:cNvPr>
          <p:cNvSpPr txBox="1"/>
          <p:nvPr/>
        </p:nvSpPr>
        <p:spPr>
          <a:xfrm>
            <a:off x="121380" y="4443820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848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142D0-DFB8-82A5-C465-007E44F8593C}"/>
              </a:ext>
            </a:extLst>
          </p:cNvPr>
          <p:cNvSpPr txBox="1"/>
          <p:nvPr/>
        </p:nvSpPr>
        <p:spPr>
          <a:xfrm>
            <a:off x="6431819" y="5663852"/>
            <a:ext cx="522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Only bright in narrow wavelength bands &gt; 700 nm, </a:t>
            </a:r>
            <a:r>
              <a:rPr lang="en-US" dirty="0" err="1">
                <a:solidFill>
                  <a:schemeClr val="bg1"/>
                </a:solidFill>
              </a:rPr>
              <a:t>centred</a:t>
            </a:r>
            <a:r>
              <a:rPr lang="en-US" dirty="0">
                <a:solidFill>
                  <a:schemeClr val="bg1"/>
                </a:solidFill>
              </a:rPr>
              <a:t> on methane continua. Therefore, deep clouds with wavelength-dependent reflectivity.</a:t>
            </a:r>
          </a:p>
        </p:txBody>
      </p:sp>
    </p:spTree>
    <p:extLst>
      <p:ext uri="{BB962C8B-B14F-4D97-AF65-F5344CB8AC3E}">
        <p14:creationId xmlns:p14="http://schemas.microsoft.com/office/powerpoint/2010/main" val="158635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C949-A660-D7B8-E1AD-F38C51E1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07" y="136525"/>
            <a:ext cx="9735393" cy="662563"/>
          </a:xfrm>
        </p:spPr>
        <p:txBody>
          <a:bodyPr>
            <a:normAutofit fontScale="90000"/>
          </a:bodyPr>
          <a:lstStyle/>
          <a:p>
            <a:r>
              <a:rPr lang="en-US" dirty="0"/>
              <a:t>NDS-2018 VLT/MUSE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EEEA6-258B-0165-8810-B7C540F5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15AD7E-50D9-232D-1AD2-31123DFD4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915" y="1244078"/>
            <a:ext cx="6628051" cy="479257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First ever </a:t>
            </a:r>
            <a:r>
              <a:rPr lang="en-US" dirty="0"/>
              <a:t>spectrum</a:t>
            </a:r>
            <a:r>
              <a:rPr lang="en-US" dirty="0">
                <a:solidFill>
                  <a:schemeClr val="bg1"/>
                </a:solidFill>
              </a:rPr>
              <a:t> of a dark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Spectral signature very distinctive.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Must be deep, i.e., in Aerosol-1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New feature, DBS-2019, seen.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Must be deep, i.e., in Aerosol-1 layer</a:t>
            </a: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Both features very different from SBS features near left-hand limb.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spectral imaging can tell difference between shallow and deep spots.</a:t>
            </a:r>
          </a:p>
          <a:p>
            <a:endParaRPr lang="en-US" sz="3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7913B9-C665-63B0-C520-478D6C834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6534" y="1244078"/>
            <a:ext cx="4657195" cy="47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0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62A4-821C-9E4F-AD93-D8918F2D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558" y="30517"/>
            <a:ext cx="10100841" cy="875298"/>
          </a:xfrm>
        </p:spPr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 on Uranus and Neptune – Gemini/NIFS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2BA0F-684A-DB2C-8C6B-2DFF0866C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659" cy="12416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D82CD7-56B5-007A-C368-B60D3F6C5800}"/>
              </a:ext>
            </a:extLst>
          </p:cNvPr>
          <p:cNvGrpSpPr/>
          <p:nvPr/>
        </p:nvGrpSpPr>
        <p:grpSpPr>
          <a:xfrm>
            <a:off x="7215238" y="1453194"/>
            <a:ext cx="4564751" cy="5080934"/>
            <a:chOff x="127447" y="1325271"/>
            <a:chExt cx="4564751" cy="50809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3173FA-5C73-6505-388C-8551B83C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08648">
              <a:off x="300314" y="3616557"/>
              <a:ext cx="1839097" cy="18390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2DE926-8BD1-144C-FCA8-6226FBCDA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128638">
              <a:off x="300314" y="1402346"/>
              <a:ext cx="1839097" cy="18390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90C55B-C5A5-E9C5-378A-0AB88A04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4887" y="1325271"/>
              <a:ext cx="2097085" cy="20718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F4D982-330A-06DD-AA12-5175273B8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4887" y="3585766"/>
              <a:ext cx="2098800" cy="21169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48F2EA-E58E-18CC-7A4B-17728DA0B761}"/>
                </a:ext>
              </a:extLst>
            </p:cNvPr>
            <p:cNvSpPr txBox="1"/>
            <p:nvPr/>
          </p:nvSpPr>
          <p:spPr>
            <a:xfrm>
              <a:off x="687387" y="5198936"/>
              <a:ext cx="328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13E51C-CDDB-C5CB-B33C-C5C9F5A1DA4F}"/>
                </a:ext>
              </a:extLst>
            </p:cNvPr>
            <p:cNvSpPr txBox="1"/>
            <p:nvPr/>
          </p:nvSpPr>
          <p:spPr>
            <a:xfrm>
              <a:off x="127447" y="1816005"/>
              <a:ext cx="328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F6764-1226-1DED-DEC1-E0F0287C0369}"/>
                </a:ext>
              </a:extLst>
            </p:cNvPr>
            <p:cNvSpPr txBox="1"/>
            <p:nvPr/>
          </p:nvSpPr>
          <p:spPr>
            <a:xfrm>
              <a:off x="170311" y="5759874"/>
              <a:ext cx="2390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PCA H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  <a:r>
                <a:rPr lang="en-US" dirty="0">
                  <a:solidFill>
                    <a:schemeClr val="bg1"/>
                  </a:solidFill>
                </a:rPr>
                <a:t>S Component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(Irwin et al., 2019)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AA2A04-2460-8814-BD7E-12E190A25800}"/>
                </a:ext>
              </a:extLst>
            </p:cNvPr>
            <p:cNvSpPr txBox="1"/>
            <p:nvPr/>
          </p:nvSpPr>
          <p:spPr>
            <a:xfrm>
              <a:off x="2301447" y="5745403"/>
              <a:ext cx="2390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Viewing Geometry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D3741BF-87C5-B320-D4AE-6279B2BD93DE}"/>
              </a:ext>
            </a:extLst>
          </p:cNvPr>
          <p:cNvSpPr txBox="1"/>
          <p:nvPr/>
        </p:nvSpPr>
        <p:spPr>
          <a:xfrm>
            <a:off x="1613351" y="6349462"/>
            <a:ext cx="474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 Retrieval on Uranus (Irwin et al., 2018)</a:t>
            </a:r>
          </a:p>
        </p:txBody>
      </p:sp>
      <p:pic>
        <p:nvPicPr>
          <p:cNvPr id="8" name="Content Placeholder 20">
            <a:extLst>
              <a:ext uri="{FF2B5EF4-FFF2-40B4-BE49-F238E27FC236}">
                <a16:creationId xmlns:a16="http://schemas.microsoft.com/office/drawing/2014/main" id="{F6CBB719-95FD-4045-B107-C059B2B47C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221491" y="996426"/>
            <a:ext cx="6580362" cy="5260571"/>
          </a:xfr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2A55EC-FA93-BA1A-2924-3B9AFD5B7DBA}"/>
              </a:ext>
            </a:extLst>
          </p:cNvPr>
          <p:cNvSpPr txBox="1"/>
          <p:nvPr/>
        </p:nvSpPr>
        <p:spPr>
          <a:xfrm>
            <a:off x="8103107" y="734816"/>
            <a:ext cx="2799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2009, 2010</a:t>
            </a:r>
          </a:p>
        </p:txBody>
      </p:sp>
    </p:spTree>
    <p:extLst>
      <p:ext uri="{BB962C8B-B14F-4D97-AF65-F5344CB8AC3E}">
        <p14:creationId xmlns:p14="http://schemas.microsoft.com/office/powerpoint/2010/main" val="408630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83AA6B8-BCDB-AFA9-B50F-9C03FD3F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376" y="3446022"/>
            <a:ext cx="2608740" cy="2275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6601B5-6FAC-818E-560A-3253AD14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757" y="7203"/>
            <a:ext cx="9961970" cy="792036"/>
          </a:xfrm>
        </p:spPr>
        <p:txBody>
          <a:bodyPr/>
          <a:lstStyle/>
          <a:p>
            <a:r>
              <a:rPr lang="en-US" dirty="0"/>
              <a:t>Radio/Microwave brightness temperatures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2AB48-5D29-0A03-421F-D342275F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1BD5E5-685B-113C-EE38-C27946117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72935" y="3553441"/>
            <a:ext cx="2104809" cy="21368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F7EE81-694A-346E-D9EF-E117894E9C04}"/>
              </a:ext>
            </a:extLst>
          </p:cNvPr>
          <p:cNvSpPr txBox="1"/>
          <p:nvPr/>
        </p:nvSpPr>
        <p:spPr>
          <a:xfrm>
            <a:off x="1050940" y="5814122"/>
            <a:ext cx="806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Brighter radio/microwave areas indicate lower abundance of 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 and/or NH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Consistent with observed methane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Inconsistent with Gemini/NIFS cloud-top 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 determinations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27E472-5787-1E8F-FA53-07FB78E4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8648">
            <a:off x="817378" y="3451600"/>
            <a:ext cx="1839097" cy="18390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D0E5A-FFE7-F3BD-C2C3-7B69F8302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28638">
            <a:off x="817378" y="1237389"/>
            <a:ext cx="1839097" cy="18390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1E23B5-0C1F-91AD-8DEB-0930433D9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951" y="1160314"/>
            <a:ext cx="2097085" cy="2071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A89EC0-81E9-4C9E-E468-F6CA5A7EA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951" y="3420809"/>
            <a:ext cx="2098800" cy="21169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A26791-7DE5-1C68-BEFB-046B45404C64}"/>
              </a:ext>
            </a:extLst>
          </p:cNvPr>
          <p:cNvSpPr txBox="1"/>
          <p:nvPr/>
        </p:nvSpPr>
        <p:spPr>
          <a:xfrm>
            <a:off x="1204451" y="5033979"/>
            <a:ext cx="32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786ED5-7473-6F32-8567-A14546E100AA}"/>
              </a:ext>
            </a:extLst>
          </p:cNvPr>
          <p:cNvSpPr txBox="1"/>
          <p:nvPr/>
        </p:nvSpPr>
        <p:spPr>
          <a:xfrm>
            <a:off x="644511" y="1651048"/>
            <a:ext cx="32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2516FC3C-2731-EFA0-0C46-798BED07F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5652627" y="1241660"/>
            <a:ext cx="2233847" cy="1891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3E6E5-3B40-62D4-4833-DF3EFC5D7AE6}"/>
              </a:ext>
            </a:extLst>
          </p:cNvPr>
          <p:cNvSpPr txBox="1"/>
          <p:nvPr/>
        </p:nvSpPr>
        <p:spPr>
          <a:xfrm>
            <a:off x="1924885" y="691382"/>
            <a:ext cx="159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NIFS H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8573F-29EB-B04C-3EB2-82415C11F05C}"/>
              </a:ext>
            </a:extLst>
          </p:cNvPr>
          <p:cNvSpPr txBox="1"/>
          <p:nvPr/>
        </p:nvSpPr>
        <p:spPr>
          <a:xfrm>
            <a:off x="5949223" y="691381"/>
            <a:ext cx="159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MUSE CH</a:t>
            </a:r>
            <a:r>
              <a:rPr lang="en-US" sz="2400" baseline="-25000" dirty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2387E-A0B3-0A1A-5660-6F3F09556208}"/>
              </a:ext>
            </a:extLst>
          </p:cNvPr>
          <p:cNvSpPr txBox="1"/>
          <p:nvPr/>
        </p:nvSpPr>
        <p:spPr>
          <a:xfrm>
            <a:off x="7784538" y="689325"/>
            <a:ext cx="386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Radio/microwave NH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or H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D6549F-4E6C-8AE2-9A60-BC9F19948CA3}"/>
              </a:ext>
            </a:extLst>
          </p:cNvPr>
          <p:cNvSpPr txBox="1"/>
          <p:nvPr/>
        </p:nvSpPr>
        <p:spPr>
          <a:xfrm>
            <a:off x="116855" y="892046"/>
            <a:ext cx="1343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Uranus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42AAF-A56E-648F-41B2-20B2932AE119}"/>
              </a:ext>
            </a:extLst>
          </p:cNvPr>
          <p:cNvSpPr txBox="1"/>
          <p:nvPr/>
        </p:nvSpPr>
        <p:spPr>
          <a:xfrm>
            <a:off x="116854" y="3199892"/>
            <a:ext cx="163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Neptune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CFA8BA-01D5-521E-E35F-DC8DA47484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72935" y="1241659"/>
            <a:ext cx="2104807" cy="21368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DBC9138-CCC6-088E-B576-9C2AF28FB250}"/>
              </a:ext>
            </a:extLst>
          </p:cNvPr>
          <p:cNvSpPr txBox="1"/>
          <p:nvPr/>
        </p:nvSpPr>
        <p:spPr>
          <a:xfrm>
            <a:off x="10330059" y="1138384"/>
            <a:ext cx="1534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Fletcher et al. (2020):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866953-8C63-6023-806A-3D6877CADC9D}"/>
              </a:ext>
            </a:extLst>
          </p:cNvPr>
          <p:cNvSpPr txBox="1"/>
          <p:nvPr/>
        </p:nvSpPr>
        <p:spPr>
          <a:xfrm>
            <a:off x="10471094" y="1815950"/>
            <a:ext cx="15341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Hofstadter et al. </a:t>
            </a:r>
          </a:p>
          <a:p>
            <a:r>
              <a:rPr lang="en-US" sz="1100" dirty="0">
                <a:solidFill>
                  <a:schemeClr val="bg1"/>
                </a:solidFill>
              </a:rPr>
              <a:t>(VLA)</a:t>
            </a:r>
          </a:p>
          <a:p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648F53-ABAF-61C2-1662-B8D3FD376C0B}"/>
              </a:ext>
            </a:extLst>
          </p:cNvPr>
          <p:cNvSpPr txBox="1"/>
          <p:nvPr/>
        </p:nvSpPr>
        <p:spPr>
          <a:xfrm>
            <a:off x="10471094" y="4139311"/>
            <a:ext cx="15341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Butler et al. (2012)</a:t>
            </a:r>
          </a:p>
          <a:p>
            <a:r>
              <a:rPr lang="en-US" sz="1100" dirty="0">
                <a:solidFill>
                  <a:schemeClr val="bg1"/>
                </a:solidFill>
              </a:rPr>
              <a:t>(VLA)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180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63ED3-8DA1-B5E2-3AA0-1EC59770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55" y="762716"/>
            <a:ext cx="5332567" cy="53325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C8A01AD-7080-B842-89E8-67CB3B50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90" y="18255"/>
            <a:ext cx="10674069" cy="888053"/>
          </a:xfrm>
        </p:spPr>
        <p:txBody>
          <a:bodyPr/>
          <a:lstStyle/>
          <a:p>
            <a:r>
              <a:rPr lang="en-US" dirty="0"/>
              <a:t>James Webb Space Telescope - JWST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26A73D-5CB6-71B3-E070-C3210BFF4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162" y="924543"/>
            <a:ext cx="7356334" cy="6012382"/>
          </a:xfrm>
        </p:spPr>
        <p:txBody>
          <a:bodyPr>
            <a:normAutofit/>
          </a:bodyPr>
          <a:lstStyle/>
          <a:p>
            <a:r>
              <a:rPr lang="en-US" dirty="0"/>
              <a:t>Observations of Uranus and Neptune made with JWST/</a:t>
            </a:r>
            <a:r>
              <a:rPr lang="en-US" dirty="0" err="1"/>
              <a:t>NIRSpec</a:t>
            </a:r>
            <a:r>
              <a:rPr lang="en-US" dirty="0"/>
              <a:t> under GTO </a:t>
            </a:r>
            <a:r>
              <a:rPr lang="en-US" dirty="0" err="1"/>
              <a:t>programme</a:t>
            </a:r>
            <a:r>
              <a:rPr lang="en-US" dirty="0"/>
              <a:t>, from 1.6 – 5.2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/>
              <a:t>Analysis ongoing and papers in preparation (Roman et al.)</a:t>
            </a:r>
          </a:p>
          <a:p>
            <a:pPr lvl="1"/>
            <a:r>
              <a:rPr lang="en-US" dirty="0"/>
              <a:t>‘Holistic’ model has mostly survived, but Aerosol-3 found to be more consistent with a vertically-confined layer near 0.2 bar </a:t>
            </a:r>
          </a:p>
          <a:p>
            <a:r>
              <a:rPr lang="en-US" dirty="0"/>
              <a:t>Sadly, JWST/</a:t>
            </a:r>
            <a:r>
              <a:rPr lang="en-US" dirty="0" err="1"/>
              <a:t>NIRSpec</a:t>
            </a:r>
            <a:r>
              <a:rPr lang="en-US" dirty="0"/>
              <a:t> observations do not cover 1.5 – 1.6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so we cannot learn more about H</a:t>
            </a:r>
            <a:r>
              <a:rPr lang="en-US" baseline="-25000" dirty="0"/>
              <a:t>2</a:t>
            </a:r>
            <a:r>
              <a:rPr lang="en-US" dirty="0"/>
              <a:t>S variations. </a:t>
            </a:r>
          </a:p>
          <a:p>
            <a:r>
              <a:rPr lang="en-US" dirty="0"/>
              <a:t>Repeated proposals made for GO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2BA1C-2C11-272F-219C-1843D20D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14</a:t>
            </a:fld>
            <a:endParaRPr lang="en-US"/>
          </a:p>
        </p:txBody>
      </p:sp>
      <p:pic>
        <p:nvPicPr>
          <p:cNvPr id="2" name="Content Placeholder 5" descr="image-jwst-3.jpg">
            <a:extLst>
              <a:ext uri="{FF2B5EF4-FFF2-40B4-BE49-F238E27FC236}">
                <a16:creationId xmlns:a16="http://schemas.microsoft.com/office/drawing/2014/main" id="{492A996E-59FF-2BB7-E2CD-82C9249D4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140511" y="4427755"/>
            <a:ext cx="3721912" cy="20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07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D50A-3106-0744-A263-458B02DC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75" y="0"/>
            <a:ext cx="9779225" cy="1060057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966E9-0F1E-F2B3-1ABE-713D8025F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88" y="1060057"/>
            <a:ext cx="12000489" cy="5661418"/>
          </a:xfrm>
        </p:spPr>
        <p:txBody>
          <a:bodyPr>
            <a:normAutofit/>
          </a:bodyPr>
          <a:lstStyle/>
          <a:p>
            <a:r>
              <a:rPr lang="en-US" sz="3200" dirty="0"/>
              <a:t>Latitudinal change of methane abundance, confirmed by VLT/MUSE.</a:t>
            </a:r>
          </a:p>
          <a:p>
            <a:r>
              <a:rPr lang="en-US" sz="3200" dirty="0"/>
              <a:t>`Holistic’ aerosol model consistent with both planets.</a:t>
            </a:r>
          </a:p>
          <a:p>
            <a:pPr lvl="1"/>
            <a:r>
              <a:rPr lang="en-US" sz="2800" dirty="0"/>
              <a:t>Variations of Aerosol-1 layer (H</a:t>
            </a:r>
            <a:r>
              <a:rPr lang="en-US" sz="2800" baseline="-25000" dirty="0"/>
              <a:t>2</a:t>
            </a:r>
            <a:r>
              <a:rPr lang="en-US" sz="2800" dirty="0"/>
              <a:t>S ice/haze) associated with Neptune’s dark spots, deep bright spots and South Polar Wave .</a:t>
            </a:r>
          </a:p>
          <a:p>
            <a:pPr lvl="1"/>
            <a:r>
              <a:rPr lang="en-US" sz="2800" dirty="0"/>
              <a:t>Changes in Aerosol-2 layer (CH</a:t>
            </a:r>
            <a:r>
              <a:rPr lang="en-US" sz="2800" baseline="-25000" dirty="0"/>
              <a:t>4</a:t>
            </a:r>
            <a:r>
              <a:rPr lang="en-US" sz="2800" dirty="0"/>
              <a:t> ice/haze) account for </a:t>
            </a:r>
            <a:r>
              <a:rPr lang="en-US" sz="2800" dirty="0" err="1"/>
              <a:t>colour</a:t>
            </a:r>
            <a:r>
              <a:rPr lang="en-US" sz="2800" dirty="0"/>
              <a:t> differences and seasonal variations of Uranus’s polar ‘hood’ and magnitude.</a:t>
            </a:r>
          </a:p>
          <a:p>
            <a:r>
              <a:rPr lang="en-US" sz="3200" dirty="0"/>
              <a:t>Gemini/NIFS observations near 1.58 </a:t>
            </a:r>
            <a:r>
              <a:rPr lang="en-US" sz="3200" dirty="0">
                <a:latin typeface="Symbol" pitchFamily="2" charset="2"/>
              </a:rPr>
              <a:t>m</a:t>
            </a:r>
            <a:r>
              <a:rPr lang="en-US" sz="3200" dirty="0"/>
              <a:t>m detected presence of H</a:t>
            </a:r>
            <a:r>
              <a:rPr lang="en-US" sz="3200" baseline="-25000" dirty="0"/>
              <a:t>2</a:t>
            </a:r>
            <a:r>
              <a:rPr lang="en-US" sz="3200" dirty="0"/>
              <a:t>S. </a:t>
            </a:r>
          </a:p>
          <a:p>
            <a:pPr lvl="1"/>
            <a:r>
              <a:rPr lang="en-US" sz="2800" dirty="0"/>
              <a:t>Clear latitude variations seen, but inconsistent with expectations.</a:t>
            </a:r>
          </a:p>
          <a:p>
            <a:pPr lvl="1"/>
            <a:r>
              <a:rPr lang="en-US" sz="2800" dirty="0"/>
              <a:t>Will </a:t>
            </a:r>
            <a:r>
              <a:rPr lang="en-US" sz="2800" dirty="0" err="1"/>
              <a:t>reanalyse</a:t>
            </a:r>
            <a:r>
              <a:rPr lang="en-US" sz="2800" dirty="0"/>
              <a:t> with novel deconvolution method and holistic aerosol. </a:t>
            </a:r>
          </a:p>
          <a:p>
            <a:pPr lvl="1"/>
            <a:r>
              <a:rPr lang="en-US" sz="2800" dirty="0"/>
              <a:t>Will also keep applying for JWST/</a:t>
            </a:r>
            <a:r>
              <a:rPr lang="en-US" sz="2800" dirty="0" err="1"/>
              <a:t>NIRSpec</a:t>
            </a:r>
            <a:r>
              <a:rPr lang="en-US" sz="2800" dirty="0"/>
              <a:t> time!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214A5-248A-8509-427F-DB9F8083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4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CDEA-8D70-719C-DB7E-F92E0262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180" y="58390"/>
            <a:ext cx="9895390" cy="710353"/>
          </a:xfrm>
        </p:spPr>
        <p:txBody>
          <a:bodyPr/>
          <a:lstStyle/>
          <a:p>
            <a:r>
              <a:rPr lang="en-US" dirty="0"/>
              <a:t>Latitudinal Variation of Methane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F1B514-7DF1-0D87-CA89-8C7BB654D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8327" y="1181896"/>
            <a:ext cx="2635950" cy="22320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AF4A3-749E-6C8B-4875-6BD1C2A1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2A806-AB12-E6F7-7035-E3095FAA0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791" y="1181895"/>
            <a:ext cx="2570446" cy="2241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1E404A-FA1C-1BD7-B1A3-E75F1E6B8EA8}"/>
              </a:ext>
            </a:extLst>
          </p:cNvPr>
          <p:cNvSpPr txBox="1"/>
          <p:nvPr/>
        </p:nvSpPr>
        <p:spPr>
          <a:xfrm>
            <a:off x="5907995" y="3423789"/>
            <a:ext cx="322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et al., (2023) VLT/MUSE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CAF80-2EEE-2FD0-45AE-45535E0CF555}"/>
              </a:ext>
            </a:extLst>
          </p:cNvPr>
          <p:cNvSpPr txBox="1"/>
          <p:nvPr/>
        </p:nvSpPr>
        <p:spPr>
          <a:xfrm>
            <a:off x="8896779" y="3433627"/>
            <a:ext cx="32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Irwin et al., (2021) VLT/MUSE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F2BD6A-3647-B4DE-9C69-DE5D82839A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38290" y="1145644"/>
            <a:ext cx="1246437" cy="2240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D24D1F-BDFE-0BEC-17A0-A341FFE7B290}"/>
              </a:ext>
            </a:extLst>
          </p:cNvPr>
          <p:cNvSpPr txBox="1"/>
          <p:nvPr/>
        </p:nvSpPr>
        <p:spPr>
          <a:xfrm>
            <a:off x="704261" y="688075"/>
            <a:ext cx="149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Uranus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B61981-6BEA-DC95-FC0D-D0E876BBBBB5}"/>
              </a:ext>
            </a:extLst>
          </p:cNvPr>
          <p:cNvSpPr txBox="1"/>
          <p:nvPr/>
        </p:nvSpPr>
        <p:spPr>
          <a:xfrm>
            <a:off x="129728" y="3429835"/>
            <a:ext cx="494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Karkoschka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Tomasko</a:t>
            </a:r>
            <a:r>
              <a:rPr lang="en-US" dirty="0">
                <a:solidFill>
                  <a:schemeClr val="bg1"/>
                </a:solidFill>
              </a:rPr>
              <a:t> (2009, 2011) HST/STIS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FCCEF-8562-A073-4B53-6193F2A6FBBD}"/>
              </a:ext>
            </a:extLst>
          </p:cNvPr>
          <p:cNvSpPr txBox="1"/>
          <p:nvPr/>
        </p:nvSpPr>
        <p:spPr>
          <a:xfrm>
            <a:off x="6677243" y="701990"/>
            <a:ext cx="149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Uranus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9A408-F254-7638-9B3E-4B82DE8E3A08}"/>
              </a:ext>
            </a:extLst>
          </p:cNvPr>
          <p:cNvSpPr txBox="1"/>
          <p:nvPr/>
        </p:nvSpPr>
        <p:spPr>
          <a:xfrm>
            <a:off x="9135183" y="688075"/>
            <a:ext cx="149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Neptune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556A70-27AC-A108-4AF5-9C14948DB2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16200000">
            <a:off x="321583" y="1636379"/>
            <a:ext cx="2221239" cy="1174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908026-CCB6-1AFE-6E53-A99D10ABCB11}"/>
              </a:ext>
            </a:extLst>
          </p:cNvPr>
          <p:cNvSpPr txBox="1"/>
          <p:nvPr/>
        </p:nvSpPr>
        <p:spPr>
          <a:xfrm>
            <a:off x="2613726" y="686815"/>
            <a:ext cx="149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Neptune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BEC7B-AC06-B1A5-484A-D1A01D7E3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377" y="3955158"/>
            <a:ext cx="5389901" cy="27964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DF8468-4CC1-684E-A691-3FD5048F2D7F}"/>
              </a:ext>
            </a:extLst>
          </p:cNvPr>
          <p:cNvSpPr txBox="1"/>
          <p:nvPr/>
        </p:nvSpPr>
        <p:spPr>
          <a:xfrm>
            <a:off x="8583278" y="6490953"/>
            <a:ext cx="2437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Fletcher et al.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AE949-ED06-4837-A897-D4E00B134182}"/>
              </a:ext>
            </a:extLst>
          </p:cNvPr>
          <p:cNvSpPr txBox="1"/>
          <p:nvPr/>
        </p:nvSpPr>
        <p:spPr>
          <a:xfrm>
            <a:off x="102406" y="3939676"/>
            <a:ext cx="30636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Observations at near-IR methane absorbing wavelengths show more reflection at poles.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Once interpreted as being due to higher clouds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HST/STIS showed that this is actually because methane abundance at poles is ~50% lower than equator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92D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CD6B57-BB6F-E4A3-EEFB-2CF6BD6CCCE3}"/>
              </a:ext>
            </a:extLst>
          </p:cNvPr>
          <p:cNvSpPr txBox="1"/>
          <p:nvPr/>
        </p:nvSpPr>
        <p:spPr>
          <a:xfrm>
            <a:off x="8703189" y="3890224"/>
            <a:ext cx="3063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Methane abundance confirmed in VLT/MUSE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Adds to evidence of an ’overturning’ circulation at deep levels, with moist air rising at the equator and descending at poles.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7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8E4CE-BDBB-8D13-DE6B-0B4EFDAA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471" y="24606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dirty="0"/>
              <a:t>‘Holistic’ Aerosol Model (Irwin et al., 2022)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1A2804-03DF-6073-BE03-C46AFDCE0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5526" y="1408013"/>
            <a:ext cx="8318909" cy="46651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EFC3E-1BD5-B378-F03C-B4DF5966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4FC8E-78D5-FB3C-C876-23F2A57D4B41}"/>
              </a:ext>
            </a:extLst>
          </p:cNvPr>
          <p:cNvSpPr txBox="1"/>
          <p:nvPr/>
        </p:nvSpPr>
        <p:spPr>
          <a:xfrm>
            <a:off x="137565" y="924414"/>
            <a:ext cx="35979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Many different models of vertical aerosol profile developed.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Each concentrated on a particular small wavelength range with </a:t>
            </a:r>
            <a:r>
              <a:rPr lang="en-US" sz="2000" i="1" dirty="0">
                <a:solidFill>
                  <a:schemeClr val="bg1"/>
                </a:solidFill>
              </a:rPr>
              <a:t>ad hoc </a:t>
            </a:r>
            <a:r>
              <a:rPr lang="en-US" sz="2000" dirty="0">
                <a:solidFill>
                  <a:schemeClr val="bg1"/>
                </a:solidFill>
              </a:rPr>
              <a:t>assumptions on scattering properties.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Developed new ‘holistic’ model, simultaneously fitting spectra and limb-darkening from 0.3 – 2.4 microns, with self-consistent scattering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Three main aerosol layers:  </a:t>
            </a:r>
          </a:p>
        </p:txBody>
      </p:sp>
    </p:spTree>
    <p:extLst>
      <p:ext uri="{BB962C8B-B14F-4D97-AF65-F5344CB8AC3E}">
        <p14:creationId xmlns:p14="http://schemas.microsoft.com/office/powerpoint/2010/main" val="153920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A3003-AAC9-5049-07EC-969DB6B6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50" y="57342"/>
            <a:ext cx="9907349" cy="857056"/>
          </a:xfrm>
        </p:spPr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simulations (Irwin et al., 2022)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03AED4-FAC6-E8C2-AA2D-AA6E3C5BC4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512072" y="1058117"/>
            <a:ext cx="11000739" cy="4326430"/>
          </a:xfrm>
          <a:solidFill>
            <a:schemeClr val="tx1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4CB3B-0022-94E9-0C19-89F6BF84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900CD-BDC1-FD52-EF7E-39F4ED8C7405}"/>
              </a:ext>
            </a:extLst>
          </p:cNvPr>
          <p:cNvSpPr txBox="1"/>
          <p:nvPr/>
        </p:nvSpPr>
        <p:spPr>
          <a:xfrm>
            <a:off x="1675050" y="5445940"/>
            <a:ext cx="885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Unexpected side result of ‘holistic’ model was realization that </a:t>
            </a:r>
            <a:r>
              <a:rPr lang="en-US" sz="2000" dirty="0" err="1">
                <a:solidFill>
                  <a:schemeClr val="bg1"/>
                </a:solidFill>
              </a:rPr>
              <a:t>colours</a:t>
            </a:r>
            <a:r>
              <a:rPr lang="en-US" sz="2000" dirty="0">
                <a:solidFill>
                  <a:schemeClr val="bg1"/>
                </a:solidFill>
              </a:rPr>
              <a:t> of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Uranus and Neptune were actually quite similar in the early 2000s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Had </a:t>
            </a:r>
            <a:r>
              <a:rPr lang="en-US" sz="2000" dirty="0" err="1">
                <a:solidFill>
                  <a:schemeClr val="bg1"/>
                </a:solidFill>
              </a:rPr>
              <a:t>colours</a:t>
            </a:r>
            <a:r>
              <a:rPr lang="en-US" sz="2000" dirty="0">
                <a:solidFill>
                  <a:schemeClr val="bg1"/>
                </a:solidFill>
              </a:rPr>
              <a:t> changed since Voyager observations in 1980s? </a:t>
            </a:r>
          </a:p>
        </p:txBody>
      </p:sp>
    </p:spTree>
    <p:extLst>
      <p:ext uri="{BB962C8B-B14F-4D97-AF65-F5344CB8AC3E}">
        <p14:creationId xmlns:p14="http://schemas.microsoft.com/office/powerpoint/2010/main" val="242828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27A3-5D69-7486-8FBC-26A9FD2E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735" y="136525"/>
            <a:ext cx="9770458" cy="900388"/>
          </a:xfrm>
        </p:spPr>
        <p:txBody>
          <a:bodyPr>
            <a:noAutofit/>
          </a:bodyPr>
          <a:lstStyle/>
          <a:p>
            <a:r>
              <a:rPr lang="en-US" sz="3600" dirty="0"/>
              <a:t>Ice Giant </a:t>
            </a:r>
            <a:r>
              <a:rPr lang="en-US" sz="3600" dirty="0" err="1"/>
              <a:t>Colours</a:t>
            </a:r>
            <a:r>
              <a:rPr lang="en-US" sz="3600" dirty="0"/>
              <a:t> and Seasons (Irwin et al., 2024)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79750-2D6F-37E1-0040-06F4BAEA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6E86D-963D-5727-58F7-285CA2F4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35" y="1343508"/>
            <a:ext cx="4332343" cy="4164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82C44-ABF8-5758-604F-8C063D165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35873" y="1254265"/>
            <a:ext cx="4660794" cy="4551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97AEF-11FC-FB58-BD0C-C85E5FFC8ACA}"/>
              </a:ext>
            </a:extLst>
          </p:cNvPr>
          <p:cNvSpPr txBox="1"/>
          <p:nvPr/>
        </p:nvSpPr>
        <p:spPr>
          <a:xfrm>
            <a:off x="1473636" y="1058815"/>
            <a:ext cx="2343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‘Original’ Voyager-2</a:t>
            </a:r>
          </a:p>
          <a:p>
            <a:r>
              <a:rPr lang="en-US" sz="1100" dirty="0" err="1">
                <a:solidFill>
                  <a:schemeClr val="bg1"/>
                </a:solidFill>
              </a:rPr>
              <a:t>Colours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6BB86-C93E-F4FD-95AA-08013D9A6810}"/>
              </a:ext>
            </a:extLst>
          </p:cNvPr>
          <p:cNvSpPr txBox="1"/>
          <p:nvPr/>
        </p:nvSpPr>
        <p:spPr>
          <a:xfrm>
            <a:off x="3752850" y="1036913"/>
            <a:ext cx="2343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Recalculated</a:t>
            </a:r>
          </a:p>
          <a:p>
            <a:r>
              <a:rPr lang="en-US" sz="1100" dirty="0" err="1">
                <a:solidFill>
                  <a:schemeClr val="bg1"/>
                </a:solidFill>
              </a:rPr>
              <a:t>Colours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68842-7BE8-74C0-49FD-3A757A6AE84F}"/>
              </a:ext>
            </a:extLst>
          </p:cNvPr>
          <p:cNvSpPr txBox="1"/>
          <p:nvPr/>
        </p:nvSpPr>
        <p:spPr>
          <a:xfrm>
            <a:off x="387830" y="5591367"/>
            <a:ext cx="1127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Colours</a:t>
            </a:r>
            <a:r>
              <a:rPr lang="en-US" dirty="0">
                <a:solidFill>
                  <a:schemeClr val="bg1"/>
                </a:solidFill>
              </a:rPr>
              <a:t> have not actually changed much since Voyager.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Blueness of Neptune because enhanced </a:t>
            </a:r>
            <a:r>
              <a:rPr lang="en-US" dirty="0" err="1">
                <a:solidFill>
                  <a:schemeClr val="bg1"/>
                </a:solidFill>
              </a:rPr>
              <a:t>colour</a:t>
            </a:r>
            <a:r>
              <a:rPr lang="en-US" dirty="0">
                <a:solidFill>
                  <a:schemeClr val="bg1"/>
                </a:solidFill>
              </a:rPr>
              <a:t> set was used to highlight dark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However, there IS a seasonal change in Uranus’s </a:t>
            </a:r>
            <a:r>
              <a:rPr lang="en-US" dirty="0" err="1">
                <a:solidFill>
                  <a:schemeClr val="bg1"/>
                </a:solidFill>
              </a:rPr>
              <a:t>colour</a:t>
            </a:r>
            <a:r>
              <a:rPr lang="en-US" dirty="0">
                <a:solidFill>
                  <a:schemeClr val="bg1"/>
                </a:solidFill>
              </a:rPr>
              <a:t> due to the poles swinging towards Earth at solstice and development of polar ‘hood’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88476-1737-5F07-3F92-ABAEAE93A5D4}"/>
              </a:ext>
            </a:extLst>
          </p:cNvPr>
          <p:cNvSpPr txBox="1"/>
          <p:nvPr/>
        </p:nvSpPr>
        <p:spPr>
          <a:xfrm>
            <a:off x="155271" y="1649187"/>
            <a:ext cx="85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Uranus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6D426-CA38-AE9A-4E2C-96DB295F07E5}"/>
              </a:ext>
            </a:extLst>
          </p:cNvPr>
          <p:cNvSpPr txBox="1"/>
          <p:nvPr/>
        </p:nvSpPr>
        <p:spPr>
          <a:xfrm>
            <a:off x="160119" y="3695123"/>
            <a:ext cx="125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Neptune</a:t>
            </a:r>
          </a:p>
        </p:txBody>
      </p:sp>
    </p:spTree>
    <p:extLst>
      <p:ext uri="{BB962C8B-B14F-4D97-AF65-F5344CB8AC3E}">
        <p14:creationId xmlns:p14="http://schemas.microsoft.com/office/powerpoint/2010/main" val="797009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52A636-4750-005C-2CBB-D8144C12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248" y="136525"/>
            <a:ext cx="9856773" cy="743484"/>
          </a:xfrm>
        </p:spPr>
        <p:txBody>
          <a:bodyPr/>
          <a:lstStyle/>
          <a:p>
            <a:r>
              <a:rPr lang="en-US" dirty="0"/>
              <a:t>Seasonal Change Model (Irwin et al., 2024)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AC8EBA-EF1E-239F-F018-A7D98A720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060" y="1002864"/>
            <a:ext cx="7853291" cy="52306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03A23-3062-7848-5F11-1EC6B7AA3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120C8-0A32-BF0E-7200-F928AABD4119}"/>
              </a:ext>
            </a:extLst>
          </p:cNvPr>
          <p:cNvSpPr txBox="1"/>
          <p:nvPr/>
        </p:nvSpPr>
        <p:spPr>
          <a:xfrm>
            <a:off x="161840" y="1002864"/>
            <a:ext cx="37600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Lowell Observatory record of Blue and Green magnitudes 1950 to 2016. (Lockwood, 2019).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Significant seasonal changes seen at green wavelengths, but much less so at blue wavelengths.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Consistent with addition of bright scattering particles to Aerosol-2 layer in polar regions, combined with lower polar methane abundance. </a:t>
            </a:r>
          </a:p>
        </p:txBody>
      </p:sp>
    </p:spTree>
    <p:extLst>
      <p:ext uri="{BB962C8B-B14F-4D97-AF65-F5344CB8AC3E}">
        <p14:creationId xmlns:p14="http://schemas.microsoft.com/office/powerpoint/2010/main" val="35770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00350E-CBF0-F15B-5DC5-DCB8F2B9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944" y="18255"/>
            <a:ext cx="7772400" cy="437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30D4E3-6B41-AD4B-BDB4-937B5C144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36" y="825500"/>
            <a:ext cx="3810000" cy="260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84BDA2-CC88-36EC-58ED-25707526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27" y="18255"/>
            <a:ext cx="10515600" cy="904237"/>
          </a:xfrm>
        </p:spPr>
        <p:txBody>
          <a:bodyPr/>
          <a:lstStyle/>
          <a:p>
            <a:r>
              <a:rPr lang="en-US" dirty="0"/>
              <a:t>Neptune Dark Spots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B25D-2E4C-B30A-B3C6-9B5D9E135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06" y="3593791"/>
            <a:ext cx="11170381" cy="30053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One famous discovery of Voyager-2 was the ‘Great Dark Spot’ in Neptune’s atmosphere. </a:t>
            </a:r>
          </a:p>
          <a:p>
            <a:r>
              <a:rPr lang="en-US" dirty="0"/>
              <a:t>GDS since disappeared, but several others have since been seen in HST imaging. </a:t>
            </a:r>
          </a:p>
          <a:p>
            <a:r>
              <a:rPr lang="en-US" dirty="0"/>
              <a:t>However, both Voyager-2/ISS and HST/WFC3 limited to imaging in a few wavelengths only, so nature of dark spots was unclear.</a:t>
            </a:r>
          </a:p>
          <a:p>
            <a:r>
              <a:rPr lang="en-US" dirty="0"/>
              <a:t>In 2018, a new dark spot NDS-2018 (Northern Dark Spot – 2018) was seen by HST.</a:t>
            </a:r>
          </a:p>
          <a:p>
            <a:r>
              <a:rPr lang="en-US" dirty="0"/>
              <a:t>Won time at VLT/MUSE to make spectral observations in 2019 to measure spectra and try to determine more about nature of NDS-2018.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E4618-BF12-443B-A8FC-8AB11AB7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BC90A-DD20-92F0-4FD6-6C5D09BC9808}"/>
              </a:ext>
            </a:extLst>
          </p:cNvPr>
          <p:cNvSpPr txBox="1"/>
          <p:nvPr/>
        </p:nvSpPr>
        <p:spPr>
          <a:xfrm>
            <a:off x="3649508" y="2825096"/>
            <a:ext cx="277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Voyager-2/ISS 1989</a:t>
            </a:r>
          </a:p>
          <a:p>
            <a:r>
              <a:rPr lang="en-US" dirty="0">
                <a:solidFill>
                  <a:schemeClr val="bg1"/>
                </a:solidFill>
              </a:rPr>
              <a:t>GDS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05E6F-C7D6-3541-B261-0BD668861F83}"/>
              </a:ext>
            </a:extLst>
          </p:cNvPr>
          <p:cNvSpPr txBox="1"/>
          <p:nvPr/>
        </p:nvSpPr>
        <p:spPr>
          <a:xfrm>
            <a:off x="9539161" y="2825095"/>
            <a:ext cx="239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HST/WFC3 2020</a:t>
            </a:r>
          </a:p>
          <a:p>
            <a:r>
              <a:rPr lang="en-US" dirty="0">
                <a:solidFill>
                  <a:schemeClr val="bg1"/>
                </a:solidFill>
              </a:rPr>
              <a:t>NDS-2018</a:t>
            </a:r>
          </a:p>
        </p:txBody>
      </p:sp>
    </p:spTree>
    <p:extLst>
      <p:ext uri="{BB962C8B-B14F-4D97-AF65-F5344CB8AC3E}">
        <p14:creationId xmlns:p14="http://schemas.microsoft.com/office/powerpoint/2010/main" val="338109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4D9EF4-8849-596A-0646-B5DF790CB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2886" y="189000"/>
            <a:ext cx="6480000" cy="6480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96F50-D5BC-089E-D1E2-DABD9B26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EA217-38E8-3643-8C2F-B37D2D8CCE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39D20-5335-48F1-D97C-E8517B32B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86" y="189000"/>
            <a:ext cx="6480000" cy="64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F017D-4996-74B6-9097-4C2E21E78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886" y="189000"/>
            <a:ext cx="6480000" cy="64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56A9D-4BD4-F91D-766C-08D404526735}"/>
              </a:ext>
            </a:extLst>
          </p:cNvPr>
          <p:cNvSpPr txBox="1"/>
          <p:nvPr/>
        </p:nvSpPr>
        <p:spPr>
          <a:xfrm>
            <a:off x="10736448" y="6061725"/>
            <a:ext cx="169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551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841BA-2F9C-73C5-6F32-134D4CC929DC}"/>
              </a:ext>
            </a:extLst>
          </p:cNvPr>
          <p:cNvSpPr txBox="1"/>
          <p:nvPr/>
        </p:nvSpPr>
        <p:spPr>
          <a:xfrm>
            <a:off x="370703" y="1272746"/>
            <a:ext cx="3534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Cube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9FF03-820B-6E26-309F-0BBEC4580D6A}"/>
              </a:ext>
            </a:extLst>
          </p:cNvPr>
          <p:cNvSpPr txBox="1"/>
          <p:nvPr/>
        </p:nvSpPr>
        <p:spPr>
          <a:xfrm>
            <a:off x="370703" y="2138343"/>
            <a:ext cx="3534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Deconvolved and artefacts removed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C651C-1EE4-4E54-F821-8310ACEC6B28}"/>
              </a:ext>
            </a:extLst>
          </p:cNvPr>
          <p:cNvSpPr txBox="1"/>
          <p:nvPr/>
        </p:nvSpPr>
        <p:spPr>
          <a:xfrm>
            <a:off x="370703" y="3500983"/>
            <a:ext cx="5202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Deconvolved, flattened and stretched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D56F8E-E8EE-04A7-90E2-B77836CCF71C}"/>
              </a:ext>
            </a:extLst>
          </p:cNvPr>
          <p:cNvGrpSpPr/>
          <p:nvPr/>
        </p:nvGrpSpPr>
        <p:grpSpPr>
          <a:xfrm>
            <a:off x="9304183" y="864697"/>
            <a:ext cx="2014151" cy="1396589"/>
            <a:chOff x="9304183" y="864697"/>
            <a:chExt cx="2014151" cy="139658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7629F8D-F068-2D99-59AD-3F2DD9E37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2919" y="1501947"/>
              <a:ext cx="481913" cy="75933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D0BF7F-AED1-0943-6962-4B2039BC5271}"/>
                </a:ext>
              </a:extLst>
            </p:cNvPr>
            <p:cNvSpPr txBox="1"/>
            <p:nvPr/>
          </p:nvSpPr>
          <p:spPr>
            <a:xfrm>
              <a:off x="9304183" y="864697"/>
              <a:ext cx="2014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NDS-2018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6393B1-38FE-2055-4436-3CF5150E3E23}"/>
              </a:ext>
            </a:extLst>
          </p:cNvPr>
          <p:cNvGrpSpPr/>
          <p:nvPr/>
        </p:nvGrpSpPr>
        <p:grpSpPr>
          <a:xfrm>
            <a:off x="5786599" y="4633783"/>
            <a:ext cx="3620526" cy="1905405"/>
            <a:chOff x="5786599" y="4633783"/>
            <a:chExt cx="3620526" cy="190540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97D972D-3DE6-85CA-4856-118A2175FA70}"/>
                </a:ext>
              </a:extLst>
            </p:cNvPr>
            <p:cNvCxnSpPr/>
            <p:nvPr/>
          </p:nvCxnSpPr>
          <p:spPr>
            <a:xfrm flipV="1">
              <a:off x="7451125" y="4633783"/>
              <a:ext cx="0" cy="127274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03C9F2-6D63-F071-0823-487B81757186}"/>
                </a:ext>
              </a:extLst>
            </p:cNvPr>
            <p:cNvSpPr txBox="1"/>
            <p:nvPr/>
          </p:nvSpPr>
          <p:spPr>
            <a:xfrm>
              <a:off x="5786599" y="5954413"/>
              <a:ext cx="362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South Polar Wave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50E02-C485-EA8E-DC83-C2CC9D13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86248"/>
            <a:ext cx="9416427" cy="1000896"/>
          </a:xfrm>
        </p:spPr>
        <p:txBody>
          <a:bodyPr>
            <a:normAutofit/>
          </a:bodyPr>
          <a:lstStyle/>
          <a:p>
            <a:r>
              <a:rPr lang="en-US" dirty="0"/>
              <a:t>Neptune MUSE 2019 (Irwin et al.,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0D2493-83F1-0A55-B5CF-15BD79120795}"/>
              </a:ext>
            </a:extLst>
          </p:cNvPr>
          <p:cNvSpPr txBox="1"/>
          <p:nvPr/>
        </p:nvSpPr>
        <p:spPr>
          <a:xfrm>
            <a:off x="370703" y="4859023"/>
            <a:ext cx="5202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detection of a dark spot from the ground.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C949-A660-D7B8-E1AD-F38C51E1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07" y="136525"/>
            <a:ext cx="9735393" cy="662563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difference spectra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F59685-8025-1665-4A20-B2575DDE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0593" y="1707837"/>
            <a:ext cx="5942926" cy="3826884"/>
          </a:xfr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EEEA6-258B-0165-8810-B7C540F5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A217-38E8-3643-8C2F-B37D2D8CCEAB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EFBAD-9ED3-6ED0-88D5-5E5A935C0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95" y="1368931"/>
            <a:ext cx="4565088" cy="4565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98574B-B768-EBEC-E91A-A97C9FDBDB9C}"/>
              </a:ext>
            </a:extLst>
          </p:cNvPr>
          <p:cNvSpPr txBox="1"/>
          <p:nvPr/>
        </p:nvSpPr>
        <p:spPr>
          <a:xfrm>
            <a:off x="6891719" y="1246172"/>
            <a:ext cx="39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Shallow Bright Spots (SBS)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961656-1563-6190-3FBD-B4CB207CAE12}"/>
              </a:ext>
            </a:extLst>
          </p:cNvPr>
          <p:cNvSpPr/>
          <p:nvPr/>
        </p:nvSpPr>
        <p:spPr>
          <a:xfrm>
            <a:off x="3843716" y="3388540"/>
            <a:ext cx="370800" cy="370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35187-8318-D524-144E-C824F54AA72D}"/>
              </a:ext>
            </a:extLst>
          </p:cNvPr>
          <p:cNvSpPr txBox="1"/>
          <p:nvPr/>
        </p:nvSpPr>
        <p:spPr>
          <a:xfrm>
            <a:off x="1173346" y="5987018"/>
            <a:ext cx="67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29AD6-37DA-80F3-F118-55A7BCF40F6F}"/>
              </a:ext>
            </a:extLst>
          </p:cNvPr>
          <p:cNvSpPr txBox="1"/>
          <p:nvPr/>
        </p:nvSpPr>
        <p:spPr>
          <a:xfrm>
            <a:off x="2370376" y="5987018"/>
            <a:ext cx="162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deconvolved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83FF3-565F-0660-9BAC-1BC1F3C58D11}"/>
              </a:ext>
            </a:extLst>
          </p:cNvPr>
          <p:cNvSpPr txBox="1"/>
          <p:nvPr/>
        </p:nvSpPr>
        <p:spPr>
          <a:xfrm>
            <a:off x="3997465" y="5987018"/>
            <a:ext cx="162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flattened +</a:t>
            </a:r>
          </a:p>
          <a:p>
            <a:r>
              <a:rPr lang="en-US" dirty="0">
                <a:solidFill>
                  <a:schemeClr val="bg1"/>
                </a:solidFill>
              </a:rPr>
              <a:t>enhanced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21FCCF-A638-BE62-5BCE-6883AC98448A}"/>
              </a:ext>
            </a:extLst>
          </p:cNvPr>
          <p:cNvSpPr txBox="1"/>
          <p:nvPr/>
        </p:nvSpPr>
        <p:spPr>
          <a:xfrm>
            <a:off x="121381" y="1368931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551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892A6-4743-26AE-F621-EA9E84EED061}"/>
              </a:ext>
            </a:extLst>
          </p:cNvPr>
          <p:cNvSpPr txBox="1"/>
          <p:nvPr/>
        </p:nvSpPr>
        <p:spPr>
          <a:xfrm>
            <a:off x="121380" y="2953621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831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0C973-48B5-7803-46F5-5959295E467B}"/>
              </a:ext>
            </a:extLst>
          </p:cNvPr>
          <p:cNvSpPr txBox="1"/>
          <p:nvPr/>
        </p:nvSpPr>
        <p:spPr>
          <a:xfrm>
            <a:off x="121380" y="4443820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848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43DD1-0831-BF01-E34A-5C10809E401C}"/>
              </a:ext>
            </a:extLst>
          </p:cNvPr>
          <p:cNvSpPr txBox="1"/>
          <p:nvPr/>
        </p:nvSpPr>
        <p:spPr>
          <a:xfrm>
            <a:off x="6431820" y="5663852"/>
            <a:ext cx="484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Bright at all wavelengths &gt; 700 nm, and shallow methane absorption. Therefore, high altitude.</a:t>
            </a:r>
          </a:p>
        </p:txBody>
      </p:sp>
    </p:spTree>
    <p:extLst>
      <p:ext uri="{BB962C8B-B14F-4D97-AF65-F5344CB8AC3E}">
        <p14:creationId xmlns:p14="http://schemas.microsoft.com/office/powerpoint/2010/main" val="334187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1165</Words>
  <Application>Microsoft Macintosh PowerPoint</Application>
  <PresentationFormat>Widescreen</PresentationFormat>
  <Paragraphs>157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 Theme</vt:lpstr>
      <vt:lpstr>Aerosol layers, clouds, spots and the colours of Uranus and Neptune</vt:lpstr>
      <vt:lpstr>Latitudinal Variation of Methane</vt:lpstr>
      <vt:lpstr>‘Holistic’ Aerosol Model (Irwin et al., 2022)</vt:lpstr>
      <vt:lpstr>Colour simulations (Irwin et al., 2022)</vt:lpstr>
      <vt:lpstr>Ice Giant Colours and Seasons (Irwin et al., 2024)</vt:lpstr>
      <vt:lpstr>Seasonal Change Model (Irwin et al., 2024)</vt:lpstr>
      <vt:lpstr>Neptune Dark Spots</vt:lpstr>
      <vt:lpstr>Neptune MUSE 2019 (Irwin et al., 2023)</vt:lpstr>
      <vt:lpstr>Cloud difference spectra</vt:lpstr>
      <vt:lpstr>Cloud difference spectra</vt:lpstr>
      <vt:lpstr>Cloud difference spectra</vt:lpstr>
      <vt:lpstr>NDS-2018 VLT/MUSE results</vt:lpstr>
      <vt:lpstr>H2S on Uranus and Neptune – Gemini/NIFS</vt:lpstr>
      <vt:lpstr>Radio/Microwave brightness temperatures </vt:lpstr>
      <vt:lpstr>James Webb Space Telescope - JWST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Limb-darkening reanalysis of latitudinal variation of cloud-top methane abundance in Neptune's atmosphere  from VLT/MUSE-NFM</dc:title>
  <dc:creator>Patrick Irwin</dc:creator>
  <cp:lastModifiedBy>Patrick Irwin</cp:lastModifiedBy>
  <cp:revision>119</cp:revision>
  <dcterms:created xsi:type="dcterms:W3CDTF">2020-08-17T10:41:50Z</dcterms:created>
  <dcterms:modified xsi:type="dcterms:W3CDTF">2024-04-11T08:01:31Z</dcterms:modified>
</cp:coreProperties>
</file>