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c84e3e8c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cc84e3e8c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cc84e3e8c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cc84e3e8c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c84e3e8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c84e3e8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c84e3e8c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c84e3e8c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d4dcc593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d4dcc593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c84e3e8c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c84e3e8c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ce4142c8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cce4142c8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d41e510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cd41e510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d4dcc593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cd4dcc593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cb9964a2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ccb9964a2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10" Type="http://schemas.openxmlformats.org/officeDocument/2006/relationships/image" Target="../media/image2.png"/><Relationship Id="rId9" Type="http://schemas.openxmlformats.org/officeDocument/2006/relationships/image" Target="../media/image12.jpg"/><Relationship Id="rId5" Type="http://schemas.openxmlformats.org/officeDocument/2006/relationships/image" Target="../media/image1.png"/><Relationship Id="rId6" Type="http://schemas.openxmlformats.org/officeDocument/2006/relationships/image" Target="../media/image9.jpg"/><Relationship Id="rId7" Type="http://schemas.openxmlformats.org/officeDocument/2006/relationships/image" Target="../media/image15.jpg"/><Relationship Id="rId8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hyperlink" Target="https://doi.org/10.1017/9781009157896.021" TargetMode="External"/><Relationship Id="rId10" Type="http://schemas.openxmlformats.org/officeDocument/2006/relationships/image" Target="../media/image2.png"/><Relationship Id="rId9" Type="http://schemas.openxmlformats.org/officeDocument/2006/relationships/image" Target="../media/image17.jpg"/><Relationship Id="rId5" Type="http://schemas.openxmlformats.org/officeDocument/2006/relationships/hyperlink" Target="https://doi.org/10.5194/gmd-15-1375-2022" TargetMode="External"/><Relationship Id="rId6" Type="http://schemas.openxmlformats.org/officeDocument/2006/relationships/hyperlink" Target="https://doi.org/10.1007/s00382-022-06658-7" TargetMode="External"/><Relationship Id="rId7" Type="http://schemas.openxmlformats.org/officeDocument/2006/relationships/hyperlink" Target="https://doi.org/10.1029/2023GL103531" TargetMode="External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hyperlink" Target="https://link.springer.com/article/10.1007/s00382-023-06790-y#ref-CR12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hyperlink" Target="https://link.springer.com/article/10.1007/s00382-023-06790-y#ref-CR12" TargetMode="External"/><Relationship Id="rId5" Type="http://schemas.openxmlformats.org/officeDocument/2006/relationships/image" Target="../media/image5.gif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4.jp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10.gif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023750"/>
            <a:ext cx="8520600" cy="13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37078"/>
              <a:buFont typeface="Arial"/>
              <a:buNone/>
            </a:pPr>
            <a:r>
              <a:rPr b="1" lang="es" sz="2966">
                <a:highlight>
                  <a:srgbClr val="FFFFFF"/>
                </a:highlight>
              </a:rPr>
              <a:t>Global changes in low-level circulation types under future anthropogenic forcing</a:t>
            </a:r>
            <a:endParaRPr b="1" sz="2966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399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s" sz="1660">
                <a:solidFill>
                  <a:schemeClr val="dk1"/>
                </a:solidFill>
              </a:rPr>
              <a:t>Juan Antonio Fernández-Granja</a:t>
            </a:r>
            <a:r>
              <a:rPr baseline="30000" lang="es" sz="1580">
                <a:solidFill>
                  <a:schemeClr val="dk1"/>
                </a:solidFill>
              </a:rPr>
              <a:t>1</a:t>
            </a:r>
            <a:r>
              <a:rPr lang="es" sz="1860">
                <a:solidFill>
                  <a:schemeClr val="dk1"/>
                </a:solidFill>
              </a:rPr>
              <a:t>,</a:t>
            </a:r>
            <a:r>
              <a:rPr lang="es" sz="1660">
                <a:solidFill>
                  <a:schemeClr val="dk1"/>
                </a:solidFill>
              </a:rPr>
              <a:t> Ana Casanueva</a:t>
            </a:r>
            <a:r>
              <a:rPr baseline="30000" lang="es" sz="1580">
                <a:solidFill>
                  <a:schemeClr val="dk1"/>
                </a:solidFill>
              </a:rPr>
              <a:t>2,3,</a:t>
            </a:r>
            <a:r>
              <a:rPr lang="es" sz="1660">
                <a:solidFill>
                  <a:schemeClr val="dk1"/>
                </a:solidFill>
              </a:rPr>
              <a:t> Joaquín Bedia</a:t>
            </a:r>
            <a:r>
              <a:rPr baseline="30000" lang="es" sz="1580">
                <a:solidFill>
                  <a:schemeClr val="dk1"/>
                </a:solidFill>
              </a:rPr>
              <a:t>2,3</a:t>
            </a:r>
            <a:r>
              <a:rPr lang="es" sz="1660">
                <a:solidFill>
                  <a:schemeClr val="dk1"/>
                </a:solidFill>
              </a:rPr>
              <a:t>, Swen Brands</a:t>
            </a:r>
            <a:r>
              <a:rPr baseline="30000" lang="es" sz="1580">
                <a:solidFill>
                  <a:schemeClr val="dk1"/>
                </a:solidFill>
              </a:rPr>
              <a:t>1,4</a:t>
            </a:r>
            <a:r>
              <a:rPr lang="es" sz="1660">
                <a:solidFill>
                  <a:schemeClr val="dk1"/>
                </a:solidFill>
              </a:rPr>
              <a:t>, and Jesús Fernández</a:t>
            </a:r>
            <a:r>
              <a:rPr baseline="30000" lang="es" sz="1580">
                <a:solidFill>
                  <a:schemeClr val="dk1"/>
                </a:solidFill>
              </a:rPr>
              <a:t>1</a:t>
            </a:r>
            <a:endParaRPr baseline="30000" sz="166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02375" y="2916250"/>
            <a:ext cx="825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s" sz="1200">
                <a:solidFill>
                  <a:schemeClr val="dk1"/>
                </a:solidFill>
              </a:rPr>
              <a:t>1</a:t>
            </a:r>
            <a:r>
              <a:rPr lang="es" sz="1200">
                <a:solidFill>
                  <a:schemeClr val="dk1"/>
                </a:solidFill>
              </a:rPr>
              <a:t>Instituto de Física de Cantabria (IFCA), CSIC-Universidad de Cantabria, Santander, Spain  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s" sz="1200">
                <a:solidFill>
                  <a:schemeClr val="dk1"/>
                </a:solidFill>
              </a:rPr>
              <a:t>2</a:t>
            </a:r>
            <a:r>
              <a:rPr lang="es" sz="1200">
                <a:solidFill>
                  <a:schemeClr val="dk1"/>
                </a:solidFill>
              </a:rPr>
              <a:t>Departamento de Matemática Aplicada y Ciencias de la Computación, Universidad de Cantabria, Santander, Spain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s" sz="1200">
                <a:solidFill>
                  <a:schemeClr val="dk1"/>
                </a:solidFill>
              </a:rPr>
              <a:t>3</a:t>
            </a:r>
            <a:r>
              <a:rPr lang="es" sz="1200">
                <a:solidFill>
                  <a:schemeClr val="dk1"/>
                </a:solidFill>
              </a:rPr>
              <a:t>Grupo de Meteorología y Computación, Universidad de Cantabria, Unidad Asociada al CSIC, Santander, Spain   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1200" y="3655150"/>
            <a:ext cx="1212801" cy="15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822125"/>
            <a:ext cx="943850" cy="132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0" l="1468" r="56803" t="0"/>
          <a:stretch/>
        </p:blipFill>
        <p:spPr>
          <a:xfrm>
            <a:off x="1397475" y="3689925"/>
            <a:ext cx="2481808" cy="8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0" l="47210" r="37156" t="0"/>
          <a:stretch/>
        </p:blipFill>
        <p:spPr>
          <a:xfrm>
            <a:off x="4186559" y="3689925"/>
            <a:ext cx="929806" cy="8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 b="0" l="68017" r="244" t="0"/>
          <a:stretch/>
        </p:blipFill>
        <p:spPr>
          <a:xfrm>
            <a:off x="5579938" y="3689925"/>
            <a:ext cx="1887687" cy="8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4872068" y="708043"/>
            <a:ext cx="293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800" u="none" cap="none" strike="noStrike">
                <a:latin typeface="Twentieth Century"/>
                <a:ea typeface="Twentieth Century"/>
                <a:cs typeface="Twentieth Century"/>
                <a:sym typeface="Twentieth Century"/>
              </a:rPr>
              <a:t>https://www.meteo.unican.es/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 txBox="1"/>
          <p:nvPr>
            <p:ph type="title"/>
          </p:nvPr>
        </p:nvSpPr>
        <p:spPr>
          <a:xfrm>
            <a:off x="3369150" y="924225"/>
            <a:ext cx="240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400">
                <a:solidFill>
                  <a:srgbClr val="FF0000"/>
                </a:solidFill>
              </a:rPr>
              <a:t>CONCLUSIONS</a:t>
            </a:r>
            <a:endParaRPr/>
          </a:p>
        </p:txBody>
      </p:sp>
      <p:sp>
        <p:nvSpPr>
          <p:cNvPr id="236" name="Google Shape;236;p22"/>
          <p:cNvSpPr txBox="1"/>
          <p:nvPr>
            <p:ph idx="1" type="body"/>
          </p:nvPr>
        </p:nvSpPr>
        <p:spPr>
          <a:xfrm>
            <a:off x="309450" y="1375175"/>
            <a:ext cx="8258400" cy="29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" sz="1400">
                <a:solidFill>
                  <a:schemeClr val="dk1"/>
                </a:solidFill>
              </a:rPr>
              <a:t>The </a:t>
            </a:r>
            <a:r>
              <a:rPr b="1" lang="es" sz="1400">
                <a:solidFill>
                  <a:schemeClr val="dk1"/>
                </a:solidFill>
              </a:rPr>
              <a:t>Trends </a:t>
            </a:r>
            <a:r>
              <a:rPr lang="es" sz="1400">
                <a:solidFill>
                  <a:schemeClr val="dk1"/>
                </a:solidFill>
              </a:rPr>
              <a:t>of JC-WT in JJA are generally significant, with some strong trends located in important climatic regions.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" sz="1400">
                <a:solidFill>
                  <a:schemeClr val="dk1"/>
                </a:solidFill>
              </a:rPr>
              <a:t>The </a:t>
            </a:r>
            <a:r>
              <a:rPr b="1" lang="es" sz="1400">
                <a:solidFill>
                  <a:schemeClr val="dk1"/>
                </a:solidFill>
              </a:rPr>
              <a:t>Robust signals</a:t>
            </a:r>
            <a:r>
              <a:rPr lang="es" sz="1400">
                <a:solidFill>
                  <a:schemeClr val="dk1"/>
                </a:solidFill>
              </a:rPr>
              <a:t> in JJA are related with the strongest trends, and normally emerge around the 2070s decade.</a:t>
            </a:r>
            <a:r>
              <a:rPr lang="es" sz="11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" sz="1400">
                <a:solidFill>
                  <a:schemeClr val="dk1"/>
                </a:solidFill>
              </a:rPr>
              <a:t>The </a:t>
            </a:r>
            <a:r>
              <a:rPr b="1" lang="es" sz="1400">
                <a:solidFill>
                  <a:schemeClr val="dk1"/>
                </a:solidFill>
              </a:rPr>
              <a:t>JC-WT classification was applied globally</a:t>
            </a:r>
            <a:r>
              <a:rPr lang="es" sz="1400">
                <a:solidFill>
                  <a:schemeClr val="dk1"/>
                </a:solidFill>
              </a:rPr>
              <a:t>, so </a:t>
            </a:r>
            <a:r>
              <a:rPr b="1" lang="es" sz="1400">
                <a:solidFill>
                  <a:schemeClr val="dk1"/>
                </a:solidFill>
              </a:rPr>
              <a:t>our findings can inform</a:t>
            </a:r>
            <a:r>
              <a:rPr lang="es" sz="1400">
                <a:solidFill>
                  <a:schemeClr val="dk1"/>
                </a:solidFill>
              </a:rPr>
              <a:t> a</a:t>
            </a:r>
            <a:r>
              <a:rPr lang="es" sz="1400">
                <a:solidFill>
                  <a:schemeClr val="dk1"/>
                </a:solidFill>
                <a:highlight>
                  <a:srgbClr val="FFFFFF"/>
                </a:highlight>
              </a:rPr>
              <a:t>ny climate impact research where changes in large-scale circulation play a fundamental role.</a:t>
            </a:r>
            <a:r>
              <a:rPr lang="es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4105453" y="2954425"/>
            <a:ext cx="736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500">
                <a:solidFill>
                  <a:schemeClr val="dk1"/>
                </a:solidFill>
              </a:rPr>
              <a:t>[% / ºC]</a:t>
            </a:r>
            <a:endParaRPr sz="800"/>
          </a:p>
        </p:txBody>
      </p:sp>
      <p:sp>
        <p:nvSpPr>
          <p:cNvPr id="238" name="Google Shape;238;p22"/>
          <p:cNvSpPr txBox="1"/>
          <p:nvPr/>
        </p:nvSpPr>
        <p:spPr>
          <a:xfrm>
            <a:off x="4294746" y="3044416"/>
            <a:ext cx="5472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</a:rPr>
              <a:t>4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</a:rPr>
              <a:t>3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</a:rPr>
              <a:t>2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</a:rPr>
              <a:t>1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</a:rPr>
              <a:t>0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</a:rPr>
              <a:t>-1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</a:rPr>
              <a:t>-2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</a:rPr>
              <a:t>-3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</a:rPr>
              <a:t>-4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239" name="Google Shape;2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4578" y="3165522"/>
            <a:ext cx="139961" cy="177241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2"/>
          <p:cNvSpPr txBox="1"/>
          <p:nvPr/>
        </p:nvSpPr>
        <p:spPr>
          <a:xfrm>
            <a:off x="8054539" y="3202522"/>
            <a:ext cx="51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600">
                <a:solidFill>
                  <a:schemeClr val="dk1"/>
                </a:solidFill>
              </a:rPr>
              <a:t>No Signal</a:t>
            </a:r>
            <a:endParaRPr sz="900"/>
          </a:p>
        </p:txBody>
      </p:sp>
      <p:sp>
        <p:nvSpPr>
          <p:cNvPr id="241" name="Google Shape;241;p22"/>
          <p:cNvSpPr txBox="1"/>
          <p:nvPr/>
        </p:nvSpPr>
        <p:spPr>
          <a:xfrm>
            <a:off x="8054553" y="3543375"/>
            <a:ext cx="63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600">
                <a:solidFill>
                  <a:schemeClr val="dk1"/>
                </a:solidFill>
              </a:rPr>
              <a:t>Conflicting </a:t>
            </a:r>
            <a:endParaRPr i="1"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600">
                <a:solidFill>
                  <a:schemeClr val="dk1"/>
                </a:solidFill>
              </a:rPr>
              <a:t>Signal</a:t>
            </a:r>
            <a:endParaRPr i="1" sz="600">
              <a:solidFill>
                <a:schemeClr val="dk1"/>
              </a:solidFill>
            </a:endParaRPr>
          </a:p>
        </p:txBody>
      </p:sp>
      <p:sp>
        <p:nvSpPr>
          <p:cNvPr id="242" name="Google Shape;242;p22"/>
          <p:cNvSpPr txBox="1"/>
          <p:nvPr/>
        </p:nvSpPr>
        <p:spPr>
          <a:xfrm>
            <a:off x="8054539" y="3967197"/>
            <a:ext cx="51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600">
                <a:solidFill>
                  <a:schemeClr val="dk1"/>
                </a:solidFill>
              </a:rPr>
              <a:t>Positive </a:t>
            </a:r>
            <a:endParaRPr i="1"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600">
                <a:solidFill>
                  <a:schemeClr val="dk1"/>
                </a:solidFill>
              </a:rPr>
              <a:t>Robust Sig.</a:t>
            </a:r>
            <a:endParaRPr i="1" sz="600">
              <a:solidFill>
                <a:schemeClr val="dk1"/>
              </a:solidFill>
            </a:endParaRPr>
          </a:p>
        </p:txBody>
      </p:sp>
      <p:sp>
        <p:nvSpPr>
          <p:cNvPr id="243" name="Google Shape;243;p22"/>
          <p:cNvSpPr txBox="1"/>
          <p:nvPr/>
        </p:nvSpPr>
        <p:spPr>
          <a:xfrm>
            <a:off x="8054539" y="4361670"/>
            <a:ext cx="51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600">
                <a:solidFill>
                  <a:schemeClr val="dk1"/>
                </a:solidFill>
              </a:rPr>
              <a:t>Negative </a:t>
            </a:r>
            <a:endParaRPr i="1"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600">
                <a:solidFill>
                  <a:schemeClr val="dk1"/>
                </a:solidFill>
              </a:rPr>
              <a:t>Robust Sig.</a:t>
            </a:r>
            <a:endParaRPr i="1" sz="600">
              <a:solidFill>
                <a:schemeClr val="dk1"/>
              </a:solidFill>
            </a:endParaRPr>
          </a:p>
        </p:txBody>
      </p:sp>
      <p:pic>
        <p:nvPicPr>
          <p:cNvPr id="244" name="Google Shape;244;p22"/>
          <p:cNvPicPr preferRelativeResize="0"/>
          <p:nvPr/>
        </p:nvPicPr>
        <p:blipFill rotWithShape="1">
          <a:blip r:embed="rId5">
            <a:alphaModFix/>
          </a:blip>
          <a:srcRect b="0" l="0" r="1136" t="0"/>
          <a:stretch/>
        </p:blipFill>
        <p:spPr>
          <a:xfrm>
            <a:off x="319245" y="3139157"/>
            <a:ext cx="4031307" cy="170383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2"/>
          <p:cNvSpPr/>
          <p:nvPr/>
        </p:nvSpPr>
        <p:spPr>
          <a:xfrm>
            <a:off x="308675" y="3134813"/>
            <a:ext cx="3937800" cy="6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2"/>
          <p:cNvSpPr/>
          <p:nvPr/>
        </p:nvSpPr>
        <p:spPr>
          <a:xfrm>
            <a:off x="308675" y="3974183"/>
            <a:ext cx="3937800" cy="4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2"/>
          <p:cNvSpPr txBox="1"/>
          <p:nvPr/>
        </p:nvSpPr>
        <p:spPr>
          <a:xfrm>
            <a:off x="319258" y="3431354"/>
            <a:ext cx="5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dk1"/>
                </a:solidFill>
              </a:rPr>
              <a:t>A type: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248" name="Google Shape;248;p22"/>
          <p:cNvSpPr txBox="1"/>
          <p:nvPr/>
        </p:nvSpPr>
        <p:spPr>
          <a:xfrm>
            <a:off x="319258" y="4258112"/>
            <a:ext cx="5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dk1"/>
                </a:solidFill>
              </a:rPr>
              <a:t>U type: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2308634" y="4258118"/>
            <a:ext cx="69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dk1"/>
                </a:solidFill>
              </a:rPr>
              <a:t>W type: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250" name="Google Shape;250;p22"/>
          <p:cNvSpPr txBox="1"/>
          <p:nvPr/>
        </p:nvSpPr>
        <p:spPr>
          <a:xfrm>
            <a:off x="2251659" y="3431354"/>
            <a:ext cx="69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dk1"/>
                </a:solidFill>
              </a:rPr>
              <a:t>C type: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251" name="Google Shape;251;p22"/>
          <p:cNvPicPr preferRelativeResize="0"/>
          <p:nvPr/>
        </p:nvPicPr>
        <p:blipFill rotWithShape="1">
          <a:blip r:embed="rId6">
            <a:alphaModFix/>
          </a:blip>
          <a:srcRect b="8279" l="1076" r="20350" t="10623"/>
          <a:stretch/>
        </p:blipFill>
        <p:spPr>
          <a:xfrm>
            <a:off x="4629588" y="3171878"/>
            <a:ext cx="1601857" cy="82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 rotWithShape="1">
          <a:blip r:embed="rId7">
            <a:alphaModFix/>
          </a:blip>
          <a:srcRect b="8713" l="1377" r="20369" t="11273"/>
          <a:stretch/>
        </p:blipFill>
        <p:spPr>
          <a:xfrm>
            <a:off x="6264450" y="3171874"/>
            <a:ext cx="1617127" cy="82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/>
          <p:cNvPicPr preferRelativeResize="0"/>
          <p:nvPr/>
        </p:nvPicPr>
        <p:blipFill rotWithShape="1">
          <a:blip r:embed="rId8">
            <a:alphaModFix/>
          </a:blip>
          <a:srcRect b="9175" l="1484" r="20378" t="11453"/>
          <a:stretch/>
        </p:blipFill>
        <p:spPr>
          <a:xfrm>
            <a:off x="4645125" y="4019665"/>
            <a:ext cx="1586325" cy="80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2"/>
          <p:cNvPicPr preferRelativeResize="0"/>
          <p:nvPr/>
        </p:nvPicPr>
        <p:blipFill rotWithShape="1">
          <a:blip r:embed="rId9">
            <a:alphaModFix/>
          </a:blip>
          <a:srcRect b="9003" l="1555" r="20270" t="11461"/>
          <a:stretch/>
        </p:blipFill>
        <p:spPr>
          <a:xfrm>
            <a:off x="6272075" y="4023075"/>
            <a:ext cx="1601850" cy="81485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 txBox="1"/>
          <p:nvPr/>
        </p:nvSpPr>
        <p:spPr>
          <a:xfrm>
            <a:off x="4645133" y="3431341"/>
            <a:ext cx="5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dk1"/>
                </a:solidFill>
              </a:rPr>
              <a:t>A type: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4645133" y="4276599"/>
            <a:ext cx="5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dk1"/>
                </a:solidFill>
              </a:rPr>
              <a:t>U type: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6253509" y="4258105"/>
            <a:ext cx="69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dk1"/>
                </a:solidFill>
              </a:rPr>
              <a:t>W type: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6272734" y="3431341"/>
            <a:ext cx="69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dk1"/>
                </a:solidFill>
              </a:rPr>
              <a:t>C type: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5891034" y="2931316"/>
            <a:ext cx="69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dk1"/>
                </a:solidFill>
              </a:rPr>
              <a:t>2090-2099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260" name="Google Shape;260;p22"/>
          <p:cNvPicPr preferRelativeResize="0"/>
          <p:nvPr/>
        </p:nvPicPr>
        <p:blipFill rotWithShape="1">
          <a:blip r:embed="rId10">
            <a:alphaModFix/>
          </a:blip>
          <a:srcRect b="0" l="1468" r="56803" t="0"/>
          <a:stretch/>
        </p:blipFill>
        <p:spPr>
          <a:xfrm>
            <a:off x="5249800" y="196775"/>
            <a:ext cx="1823756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2"/>
          <p:cNvPicPr preferRelativeResize="0"/>
          <p:nvPr/>
        </p:nvPicPr>
        <p:blipFill rotWithShape="1">
          <a:blip r:embed="rId10">
            <a:alphaModFix/>
          </a:blip>
          <a:srcRect b="0" l="47210" r="37156" t="0"/>
          <a:stretch/>
        </p:blipFill>
        <p:spPr>
          <a:xfrm>
            <a:off x="7073559" y="196775"/>
            <a:ext cx="683267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2"/>
          <p:cNvPicPr preferRelativeResize="0"/>
          <p:nvPr/>
        </p:nvPicPr>
        <p:blipFill rotWithShape="1">
          <a:blip r:embed="rId10">
            <a:alphaModFix/>
          </a:blip>
          <a:srcRect b="0" l="68017" r="244" t="0"/>
          <a:stretch/>
        </p:blipFill>
        <p:spPr>
          <a:xfrm>
            <a:off x="7756833" y="196775"/>
            <a:ext cx="1387168" cy="6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/>
          <p:nvPr>
            <p:ph idx="1" type="body"/>
          </p:nvPr>
        </p:nvSpPr>
        <p:spPr>
          <a:xfrm>
            <a:off x="311700" y="1708550"/>
            <a:ext cx="8640600" cy="26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</a:rPr>
              <a:t>[1] </a:t>
            </a:r>
            <a:r>
              <a:rPr lang="es" sz="900">
                <a:solidFill>
                  <a:schemeClr val="dk1"/>
                </a:solidFill>
              </a:rPr>
              <a:t>Lamb H. (1972) British isles weather types and a register of daily sequence of circulation patterns 1861-1971. Meteorological Office, Geophysical Memoir 116:1–85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</a:rPr>
              <a:t>[2] Jenkinson, A., Collison, F., 1977. An Initial Climatology of Gales over the North Sea. Technical Report 18. Meteorological Office. Bracknell, UK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</a:rPr>
              <a:t>[3] </a:t>
            </a:r>
            <a:r>
              <a:rPr lang="es" sz="900">
                <a:solidFill>
                  <a:schemeClr val="dk1"/>
                </a:solidFill>
              </a:rPr>
              <a:t>Gutiérrez JM, Jones RG, Narisma GT, Alves LM, et. al (2021) Atlas. In: Masson-Delmotte V, et. al (eds) Climate change 2021: the physical science basis contribution of working group I to the sixth assessment report of the intergovernmental panel on climate change. Cambridge University Press, Cambridge, pp 1927–2058. </a:t>
            </a: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https://doi.org/10.1017/9781009157896.021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</a:rPr>
              <a:t>[4] </a:t>
            </a:r>
            <a:r>
              <a:rPr lang="es" sz="900">
                <a:solidFill>
                  <a:schemeClr val="dk1"/>
                </a:solidFill>
              </a:rPr>
              <a:t>Brands, S., 2022. A circulation-based performance atlas of the CMIP5 and 6 models for regional climate studies in the Northern Hemisphere mid-to-high latitudes. Geoscientific Model Development 15, 1375–1411. </a:t>
            </a: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https://doi.org/10.5194/gmd-15-1375-2022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</a:rPr>
              <a:t>[5] </a:t>
            </a:r>
            <a:r>
              <a:rPr lang="es" sz="900">
                <a:solidFill>
                  <a:schemeClr val="dk1"/>
                </a:solidFill>
              </a:rPr>
              <a:t>Fernández-Granja, J. A., Brands, S., Bedia, J., et al (2023) Exploring the limits of the Jenkinson–Collison weather types classification scheme: a global assessment based on various reanalyses. Climate Dynamics. </a:t>
            </a: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https://doi.org/10.1007/s00382-022-06658-7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</a:rPr>
              <a:t>[6] </a:t>
            </a:r>
            <a:r>
              <a:rPr lang="es" sz="900">
                <a:solidFill>
                  <a:schemeClr val="dk1"/>
                </a:solidFill>
              </a:rPr>
              <a:t>Brands, S., Fernández-Granja, J. A., Bedia, J., Casanueva, A., &amp; Fernández, J. (2023). A global climate model performance atlas for the Southern Hemisphere extratropics based on regional atmospheric circulation patterns. Geophysical Research Letters, 50. </a:t>
            </a: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https://doi.org/10.1029/2023GL103531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1"/>
                </a:solidFill>
              </a:rPr>
              <a:t>[7] Fernandez-Granja, J. A., Casanueva, A., Bedia, J., &amp; Fernandez, J. (2021). Improved atmospheric circulation over Europe by the new generation of CMIP6 earth system models. Climate Dynamics, 56(11), 3527-3540. https://doi.org/10.1007/s00382-021-05652-9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268" name="Google Shape;268;p23"/>
          <p:cNvSpPr txBox="1"/>
          <p:nvPr>
            <p:ph type="title"/>
          </p:nvPr>
        </p:nvSpPr>
        <p:spPr>
          <a:xfrm>
            <a:off x="295500" y="3569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" sz="1500">
                <a:solidFill>
                  <a:srgbClr val="FF0000"/>
                </a:solidFill>
              </a:rPr>
              <a:t>FUNDING</a:t>
            </a:r>
            <a:endParaRPr b="1" sz="1500">
              <a:solidFill>
                <a:srgbClr val="FF0000"/>
              </a:solidFill>
            </a:endParaRPr>
          </a:p>
        </p:txBody>
      </p:sp>
      <p:sp>
        <p:nvSpPr>
          <p:cNvPr id="269" name="Google Shape;269;p23"/>
          <p:cNvSpPr txBox="1"/>
          <p:nvPr>
            <p:ph type="title"/>
          </p:nvPr>
        </p:nvSpPr>
        <p:spPr>
          <a:xfrm>
            <a:off x="311700" y="1420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" sz="1500">
                <a:solidFill>
                  <a:srgbClr val="FF0000"/>
                </a:solidFill>
              </a:rPr>
              <a:t>REFERENCES</a:t>
            </a:r>
            <a:endParaRPr b="1" sz="1500">
              <a:solidFill>
                <a:srgbClr val="FF0000"/>
              </a:solidFill>
            </a:endParaRPr>
          </a:p>
        </p:txBody>
      </p:sp>
      <p:sp>
        <p:nvSpPr>
          <p:cNvPr id="270" name="Google Shape;270;p23"/>
          <p:cNvSpPr txBox="1"/>
          <p:nvPr>
            <p:ph type="title"/>
          </p:nvPr>
        </p:nvSpPr>
        <p:spPr>
          <a:xfrm>
            <a:off x="311700" y="847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" sz="1500">
                <a:solidFill>
                  <a:srgbClr val="FF0000"/>
                </a:solidFill>
              </a:rPr>
              <a:t>AVAILABILITY</a:t>
            </a:r>
            <a:endParaRPr b="1" sz="1500">
              <a:solidFill>
                <a:srgbClr val="FF0000"/>
              </a:solidFill>
            </a:endParaRPr>
          </a:p>
        </p:txBody>
      </p:sp>
      <p:sp>
        <p:nvSpPr>
          <p:cNvPr id="271" name="Google Shape;271;p23"/>
          <p:cNvSpPr txBox="1"/>
          <p:nvPr/>
        </p:nvSpPr>
        <p:spPr>
          <a:xfrm>
            <a:off x="6490773" y="4030700"/>
            <a:ext cx="2420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s" sz="1100">
                <a:solidFill>
                  <a:schemeClr val="dk1"/>
                </a:solidFill>
              </a:rPr>
              <a:t>*juan.fernandez@unican.es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s" sz="1100">
                <a:solidFill>
                  <a:schemeClr val="dk1"/>
                </a:solidFill>
              </a:rPr>
              <a:t>https://www.researchgate.net/profile/Juan-Antonio-Fernandez-Granja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5276" y="3745177"/>
            <a:ext cx="310075" cy="3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3"/>
          <p:cNvSpPr txBox="1"/>
          <p:nvPr/>
        </p:nvSpPr>
        <p:spPr>
          <a:xfrm>
            <a:off x="332400" y="3892100"/>
            <a:ext cx="859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</a:rPr>
              <a:t>FPI (PRE2020-094728) funded by </a:t>
            </a:r>
            <a:r>
              <a:rPr lang="es" sz="700">
                <a:solidFill>
                  <a:schemeClr val="dk1"/>
                </a:solidFill>
              </a:rPr>
              <a:t>MICIU/AEI/10.13039/501100011033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</a:rPr>
              <a:t>CORDyS (PID2020-116595RB-I00): </a:t>
            </a:r>
            <a:r>
              <a:rPr lang="es" sz="700">
                <a:solidFill>
                  <a:schemeClr val="dk1"/>
                </a:solidFill>
              </a:rPr>
              <a:t>MICIU/AEI/10.13039/501100011033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</a:rPr>
              <a:t>ATLAS (PID2019-111481RB-I00): </a:t>
            </a:r>
            <a:r>
              <a:rPr lang="es" sz="700">
                <a:solidFill>
                  <a:schemeClr val="dk1"/>
                </a:solidFill>
              </a:rPr>
              <a:t>MICIU/AEI/10.13039/501100011033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</a:rPr>
              <a:t>COMPOUND (TED2021-131334A-I00) funded by </a:t>
            </a:r>
            <a:r>
              <a:rPr lang="es" sz="700">
                <a:solidFill>
                  <a:schemeClr val="dk1"/>
                </a:solidFill>
              </a:rPr>
              <a:t>MICIU/AEI/10.13039/501100011033 &amp; NextGenerationEU/PRTR </a:t>
            </a:r>
            <a:r>
              <a:rPr lang="es" sz="700">
                <a:solidFill>
                  <a:srgbClr val="1D1C1D"/>
                </a:solidFill>
                <a:highlight>
                  <a:srgbClr val="FFFFFF"/>
                </a:highlight>
              </a:rPr>
              <a:t>(Regulation EU 2020/2094)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</a:rPr>
              <a:t>IMPETUS4CHANGE (Nº 101081555) </a:t>
            </a:r>
            <a:r>
              <a:rPr lang="es" sz="700">
                <a:solidFill>
                  <a:schemeClr val="dk1"/>
                </a:solidFill>
              </a:rPr>
              <a:t>funded by European Union’s Horizon Europe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rgbClr val="1D1C1D"/>
                </a:solidFill>
                <a:highlight>
                  <a:srgbClr val="FFFFFF"/>
                </a:highlight>
              </a:rPr>
              <a:t>PTI-Clima </a:t>
            </a:r>
            <a:r>
              <a:rPr lang="es" sz="700">
                <a:solidFill>
                  <a:schemeClr val="dk1"/>
                </a:solidFill>
              </a:rPr>
              <a:t>funded by NextGenerationEU/PRTR </a:t>
            </a:r>
            <a:r>
              <a:rPr lang="es" sz="700">
                <a:solidFill>
                  <a:srgbClr val="1D1C1D"/>
                </a:solidFill>
                <a:highlight>
                  <a:srgbClr val="FFFFFF"/>
                </a:highlight>
              </a:rPr>
              <a:t>(Regulation EU 2020/2094)</a:t>
            </a:r>
            <a:endParaRPr sz="700">
              <a:solidFill>
                <a:srgbClr val="1D1C1D"/>
              </a:solidFill>
              <a:highlight>
                <a:srgbClr val="FFFFFF"/>
              </a:highlight>
            </a:endParaRPr>
          </a:p>
        </p:txBody>
      </p:sp>
      <p:sp>
        <p:nvSpPr>
          <p:cNvPr id="274" name="Google Shape;274;p23"/>
          <p:cNvSpPr txBox="1"/>
          <p:nvPr>
            <p:ph type="title"/>
          </p:nvPr>
        </p:nvSpPr>
        <p:spPr>
          <a:xfrm>
            <a:off x="6919725" y="3683675"/>
            <a:ext cx="1361400" cy="4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" sz="1500">
                <a:solidFill>
                  <a:srgbClr val="FF0000"/>
                </a:solidFill>
              </a:rPr>
              <a:t>CONTACT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275" name="Google Shape;275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5450" y="3662650"/>
            <a:ext cx="1501752" cy="57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3"/>
          <p:cNvSpPr txBox="1"/>
          <p:nvPr/>
        </p:nvSpPr>
        <p:spPr>
          <a:xfrm>
            <a:off x="311700" y="1129900"/>
            <a:ext cx="833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B45F06"/>
                </a:solidFill>
              </a:rPr>
              <a:t>In process:</a:t>
            </a:r>
            <a:r>
              <a:rPr lang="es" sz="1000">
                <a:solidFill>
                  <a:srgbClr val="FF9900"/>
                </a:solidFill>
              </a:rPr>
              <a:t> </a:t>
            </a:r>
            <a:r>
              <a:rPr lang="es" sz="1000">
                <a:solidFill>
                  <a:schemeClr val="dk1"/>
                </a:solidFill>
              </a:rPr>
              <a:t>JC-WT catalogs are planned to be submitted to a Zenodo repository and publication of this work is still pending.</a:t>
            </a:r>
            <a:endParaRPr/>
          </a:p>
        </p:txBody>
      </p:sp>
      <p:pic>
        <p:nvPicPr>
          <p:cNvPr id="277" name="Google Shape;277;p23"/>
          <p:cNvPicPr preferRelativeResize="0"/>
          <p:nvPr/>
        </p:nvPicPr>
        <p:blipFill rotWithShape="1">
          <a:blip r:embed="rId10">
            <a:alphaModFix/>
          </a:blip>
          <a:srcRect b="0" l="1468" r="56803" t="0"/>
          <a:stretch/>
        </p:blipFill>
        <p:spPr>
          <a:xfrm>
            <a:off x="5249800" y="196775"/>
            <a:ext cx="1823756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/>
          <p:cNvPicPr preferRelativeResize="0"/>
          <p:nvPr/>
        </p:nvPicPr>
        <p:blipFill rotWithShape="1">
          <a:blip r:embed="rId10">
            <a:alphaModFix/>
          </a:blip>
          <a:srcRect b="0" l="47210" r="37156" t="0"/>
          <a:stretch/>
        </p:blipFill>
        <p:spPr>
          <a:xfrm>
            <a:off x="7073559" y="196775"/>
            <a:ext cx="683267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3"/>
          <p:cNvPicPr preferRelativeResize="0"/>
          <p:nvPr/>
        </p:nvPicPr>
        <p:blipFill rotWithShape="1">
          <a:blip r:embed="rId10">
            <a:alphaModFix/>
          </a:blip>
          <a:srcRect b="0" l="68017" r="244" t="0"/>
          <a:stretch/>
        </p:blipFill>
        <p:spPr>
          <a:xfrm>
            <a:off x="7756833" y="196775"/>
            <a:ext cx="1387168" cy="6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4051949" y="3354663"/>
            <a:ext cx="104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 cap="none">
                <a:solidFill>
                  <a:srgbClr val="FF0000"/>
                </a:solidFill>
              </a:rPr>
              <a:t>DATA</a:t>
            </a:r>
            <a:endParaRPr b="1" sz="2400" cap="none">
              <a:solidFill>
                <a:srgbClr val="FF0000"/>
              </a:solidFill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998952" y="1046525"/>
            <a:ext cx="31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 cap="none">
                <a:solidFill>
                  <a:srgbClr val="FF0000"/>
                </a:solidFill>
              </a:rPr>
              <a:t>AIM OF THE STUDY</a:t>
            </a:r>
            <a:endParaRPr b="1" sz="2400" cap="none">
              <a:solidFill>
                <a:srgbClr val="FF0000"/>
              </a:solidFill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642225" y="1470050"/>
            <a:ext cx="8084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How large-scale circulation features of GCMs will evolve along the century under anthropogenic forcing?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Use of </a:t>
            </a:r>
            <a:r>
              <a:rPr b="1" lang="es" sz="1600">
                <a:solidFill>
                  <a:schemeClr val="dk1"/>
                </a:solidFill>
                <a:highlight>
                  <a:srgbClr val="FFFFFF"/>
                </a:highlight>
              </a:rPr>
              <a:t>JC-WT </a:t>
            </a: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(</a:t>
            </a: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Jenkinson and Collison, 1977</a:t>
            </a: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) to </a:t>
            </a: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characterize</a:t>
            </a: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 the </a:t>
            </a: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large-scale circulation into a few patterns.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Calculate the </a:t>
            </a:r>
            <a:r>
              <a:rPr b="1" lang="es" sz="1600">
                <a:solidFill>
                  <a:schemeClr val="dk1"/>
                </a:solidFill>
                <a:highlight>
                  <a:srgbClr val="FFFFFF"/>
                </a:highlight>
              </a:rPr>
              <a:t>change</a:t>
            </a: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 of the </a:t>
            </a:r>
            <a:r>
              <a:rPr b="1" lang="es" sz="1600">
                <a:solidFill>
                  <a:schemeClr val="dk1"/>
                </a:solidFill>
                <a:highlight>
                  <a:srgbClr val="FFFFFF"/>
                </a:highlight>
              </a:rPr>
              <a:t>JC-WT</a:t>
            </a: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 frequencies as a function of </a:t>
            </a:r>
            <a:r>
              <a:rPr lang="es" sz="1600">
                <a:solidFill>
                  <a:schemeClr val="dk1"/>
                </a:solidFill>
                <a:highlight>
                  <a:schemeClr val="lt1"/>
                </a:highlight>
              </a:rPr>
              <a:t>Global Warming Level (GWL</a:t>
            </a: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, Gutiérrez et al. </a:t>
            </a: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</a:t>
            </a: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).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Analyze whether robust </a:t>
            </a:r>
            <a:r>
              <a:rPr b="1" lang="es" sz="1600">
                <a:solidFill>
                  <a:schemeClr val="dk1"/>
                </a:solidFill>
                <a:highlight>
                  <a:srgbClr val="FFFFFF"/>
                </a:highlight>
              </a:rPr>
              <a:t>signals</a:t>
            </a: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 of change in the </a:t>
            </a: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JC-WT frequencies </a:t>
            </a:r>
            <a:r>
              <a:rPr b="1" lang="es" sz="1600">
                <a:solidFill>
                  <a:schemeClr val="dk1"/>
                </a:solidFill>
                <a:highlight>
                  <a:srgbClr val="FFFFFF"/>
                </a:highlight>
              </a:rPr>
              <a:t>emerge</a:t>
            </a:r>
            <a:r>
              <a:rPr lang="es" sz="1600">
                <a:solidFill>
                  <a:schemeClr val="dk1"/>
                </a:solidFill>
                <a:highlight>
                  <a:srgbClr val="FFFFFF"/>
                </a:highlight>
              </a:rPr>
              <a:t> from natural variability.</a:t>
            </a:r>
            <a:endParaRPr i="0" sz="1600" u="none" cap="none" strike="noStrike">
              <a:solidFill>
                <a:srgbClr val="000000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642225" y="3816375"/>
            <a:ext cx="8084400" cy="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0" marL="1809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s" sz="1600"/>
              <a:t>Multi-model ensemble of up to 30 GCMs </a:t>
            </a:r>
            <a:r>
              <a:rPr lang="es" sz="1600"/>
              <a:t>from CMIP5/CMIP6 and RCP8.5 or SSP585.</a:t>
            </a:r>
            <a:endParaRPr sz="1600"/>
          </a:p>
          <a:p>
            <a:pPr indent="-180975" lvl="0" marL="1809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s" sz="1600">
                <a:solidFill>
                  <a:schemeClr val="dk1"/>
                </a:solidFill>
              </a:rPr>
              <a:t>Variable for GWL: monthly TAS (Surface Tª). Years: 1850-2099.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642325" y="4385475"/>
            <a:ext cx="735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s" sz="1600">
                <a:solidFill>
                  <a:srgbClr val="000000"/>
                </a:solidFill>
              </a:rPr>
              <a:t>Variable for JC-WT: 6H SLP (6 hourly sea-level pressure). </a:t>
            </a:r>
            <a:r>
              <a:rPr lang="es" sz="1600">
                <a:solidFill>
                  <a:schemeClr val="dk1"/>
                </a:solidFill>
              </a:rPr>
              <a:t>Years: 1979-2099.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5">
            <a:alphaModFix/>
          </a:blip>
          <a:srcRect b="0" l="1468" r="56803" t="0"/>
          <a:stretch/>
        </p:blipFill>
        <p:spPr>
          <a:xfrm>
            <a:off x="5249800" y="196775"/>
            <a:ext cx="1823756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5">
            <a:alphaModFix/>
          </a:blip>
          <a:srcRect b="0" l="47210" r="37156" t="0"/>
          <a:stretch/>
        </p:blipFill>
        <p:spPr>
          <a:xfrm>
            <a:off x="7073559" y="196775"/>
            <a:ext cx="683267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5">
            <a:alphaModFix/>
          </a:blip>
          <a:srcRect b="0" l="68017" r="244" t="0"/>
          <a:stretch/>
        </p:blipFill>
        <p:spPr>
          <a:xfrm>
            <a:off x="7756833" y="196775"/>
            <a:ext cx="1387168" cy="6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397499" y="873950"/>
            <a:ext cx="147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 cap="none">
                <a:solidFill>
                  <a:srgbClr val="FF0000"/>
                </a:solidFill>
              </a:rPr>
              <a:t>METHODS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697024" y="1171574"/>
            <a:ext cx="79047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es" sz="1200">
                <a:solidFill>
                  <a:srgbClr val="000000"/>
                </a:solidFill>
              </a:rPr>
              <a:t>JC-WTs: automated equations from the Lamb WTs </a:t>
            </a:r>
            <a:r>
              <a:rPr lang="es" sz="1200"/>
              <a:t>(</a:t>
            </a:r>
            <a:r>
              <a:rPr lang="es" sz="1200">
                <a:solidFill>
                  <a:srgbClr val="000000"/>
                </a:solidFill>
              </a:rPr>
              <a:t>Lamb, 1972</a:t>
            </a:r>
            <a:r>
              <a:rPr lang="es" sz="1200"/>
              <a:t>):</a:t>
            </a:r>
            <a:endParaRPr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s" sz="1200">
                <a:solidFill>
                  <a:srgbClr val="000000"/>
                </a:solidFill>
              </a:rPr>
              <a:t>27 circulation types </a:t>
            </a:r>
            <a:r>
              <a:rPr lang="es" sz="1200">
                <a:solidFill>
                  <a:schemeClr val="dk1"/>
                </a:solidFill>
              </a:rPr>
              <a:t>→ Aggregated into 11 types (Trigo and DaCAMARA, 2000).</a:t>
            </a:r>
            <a:endParaRPr sz="600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200">
                <a:solidFill>
                  <a:schemeClr val="dk1"/>
                </a:solidFill>
              </a:rPr>
              <a:t>The input cross formed by 16 SLP points is moved</a:t>
            </a:r>
            <a:r>
              <a:rPr baseline="30000" lang="es" sz="980">
                <a:solidFill>
                  <a:schemeClr val="dk1"/>
                </a:solidFill>
              </a:rPr>
              <a:t>(1)</a:t>
            </a:r>
            <a:r>
              <a:rPr lang="es" sz="1200">
                <a:solidFill>
                  <a:schemeClr val="dk1"/>
                </a:solidFill>
              </a:rPr>
              <a:t> → </a:t>
            </a:r>
            <a:r>
              <a:rPr b="1" lang="es" sz="1200"/>
              <a:t>30 GCMs * </a:t>
            </a:r>
            <a:r>
              <a:rPr b="1" lang="es" sz="1200">
                <a:solidFill>
                  <a:srgbClr val="000000"/>
                </a:solidFill>
              </a:rPr>
              <a:t>1 JC-WT classification per grid-box</a:t>
            </a:r>
            <a:r>
              <a:rPr lang="es" sz="1200">
                <a:solidFill>
                  <a:srgbClr val="000000"/>
                </a:solidFill>
              </a:rPr>
              <a:t> </a:t>
            </a:r>
            <a:r>
              <a:rPr lang="es" sz="1200">
                <a:solidFill>
                  <a:schemeClr val="dk1"/>
                </a:solidFill>
              </a:rPr>
              <a:t>in </a:t>
            </a:r>
            <a:r>
              <a:rPr b="1" lang="es" sz="1200">
                <a:solidFill>
                  <a:schemeClr val="dk1"/>
                </a:solidFill>
              </a:rPr>
              <a:t>30º-70º band NH and SH</a:t>
            </a:r>
            <a:r>
              <a:rPr lang="es" sz="1200">
                <a:solidFill>
                  <a:schemeClr val="dk1"/>
                </a:solidFill>
              </a:rPr>
              <a:t> (Jones et al, 2013; Fernández-Granja et al, 2023) </a:t>
            </a:r>
            <a:endParaRPr sz="1000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200"/>
              <a:t>GCMs interpolated to a common 2.5º regular longitude-latitude grid.</a:t>
            </a:r>
            <a:endParaRPr sz="1200"/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s" sz="1200">
                <a:solidFill>
                  <a:schemeClr val="dk1"/>
                </a:solidFill>
              </a:rPr>
              <a:t>JC-WT catalogs for the historical period from Brands 2022 and Brands et al. 2023: 1979-2005 for CMIP5, 1979-2014 for CMIP6.</a:t>
            </a:r>
            <a:endParaRPr sz="1200">
              <a:solidFill>
                <a:schemeClr val="dk1"/>
              </a:solidFill>
            </a:endParaRPr>
          </a:p>
          <a:p>
            <a:pPr indent="-166199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b="1" lang="es" sz="1200"/>
              <a:t>Changes of the </a:t>
            </a:r>
            <a:r>
              <a:rPr b="1" i="0" lang="es" sz="1200" u="none" cap="none" strike="noStrike">
                <a:solidFill>
                  <a:srgbClr val="000000"/>
                </a:solidFill>
              </a:rPr>
              <a:t>JC-WTs </a:t>
            </a:r>
            <a:r>
              <a:rPr b="1" lang="es" sz="1200"/>
              <a:t>frequencies: Slope </a:t>
            </a:r>
            <a:r>
              <a:rPr lang="es" sz="1200"/>
              <a:t>of linear regression. Significancy with p-value (&gt; 95%).</a:t>
            </a:r>
            <a:endParaRPr i="0" sz="1200" u="none" cap="none" strike="noStrike">
              <a:solidFill>
                <a:srgbClr val="000000"/>
              </a:solidFill>
            </a:endParaRPr>
          </a:p>
          <a:p>
            <a:pPr indent="-166199" lvl="0" marL="179999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wentieth Century"/>
              <a:buChar char="•"/>
            </a:pPr>
            <a:r>
              <a:rPr b="1" lang="es" sz="1200"/>
              <a:t>Emerge </a:t>
            </a:r>
            <a:r>
              <a:rPr lang="es" sz="1200"/>
              <a:t>of signals of change</a:t>
            </a:r>
            <a:r>
              <a:rPr i="0" lang="es" sz="1200" u="none" cap="none" strike="noStrike">
                <a:solidFill>
                  <a:srgbClr val="000000"/>
                </a:solidFill>
              </a:rPr>
              <a:t>:</a:t>
            </a:r>
            <a:r>
              <a:rPr lang="es" sz="1200"/>
              <a:t> Robustness of the multi-model ensemble as defined in IPCC-WGI AR6 (Gutiérrez et al. </a:t>
            </a:r>
            <a:r>
              <a:rPr lang="es" sz="1200">
                <a:uFill>
                  <a:noFill/>
                </a:uFill>
                <a:hlinkClick r:id="rId4"/>
              </a:rPr>
              <a:t>2021</a:t>
            </a:r>
            <a:r>
              <a:rPr lang="es" sz="1200"/>
              <a:t>, Cross-ChapterBoxAtlas.1)</a:t>
            </a:r>
            <a:endParaRPr sz="1200"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2475" y="3222550"/>
            <a:ext cx="3426925" cy="17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559400" y="4006875"/>
            <a:ext cx="22824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s" sz="980">
                <a:solidFill>
                  <a:schemeClr val="dk1"/>
                </a:solidFill>
              </a:rPr>
              <a:t>(1)</a:t>
            </a:r>
            <a:r>
              <a:rPr i="1" lang="es" sz="1100">
                <a:solidFill>
                  <a:srgbClr val="000000"/>
                </a:solidFill>
              </a:rPr>
              <a:t>Distribution of the 16 points forming a “cross” and used in the calculation of the JC-WTs for every grid-box from the globe. The cross is displaced.</a:t>
            </a:r>
            <a:endParaRPr i="1" sz="1100">
              <a:solidFill>
                <a:srgbClr val="000000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6">
            <a:alphaModFix/>
          </a:blip>
          <a:srcRect b="0" l="1468" r="56803" t="0"/>
          <a:stretch/>
        </p:blipFill>
        <p:spPr>
          <a:xfrm>
            <a:off x="5249800" y="196775"/>
            <a:ext cx="1823756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6">
            <a:alphaModFix/>
          </a:blip>
          <a:srcRect b="0" l="47210" r="37156" t="0"/>
          <a:stretch/>
        </p:blipFill>
        <p:spPr>
          <a:xfrm>
            <a:off x="7073559" y="196775"/>
            <a:ext cx="683267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6">
            <a:alphaModFix/>
          </a:blip>
          <a:srcRect b="0" l="68017" r="244" t="0"/>
          <a:stretch/>
        </p:blipFill>
        <p:spPr>
          <a:xfrm>
            <a:off x="7756833" y="196775"/>
            <a:ext cx="1387168" cy="6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1652550"/>
            <a:ext cx="8520600" cy="29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 amt="50000"/>
          </a:blip>
          <a:srcRect b="0" l="0" r="1136" t="0"/>
          <a:stretch/>
        </p:blipFill>
        <p:spPr>
          <a:xfrm>
            <a:off x="311700" y="1268700"/>
            <a:ext cx="6664923" cy="35591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6550764" y="983793"/>
            <a:ext cx="905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chemeClr val="dk1"/>
                </a:solidFill>
              </a:rPr>
              <a:t>[% / GWL]</a:t>
            </a:r>
            <a:endParaRPr sz="1200"/>
          </a:p>
        </p:txBody>
      </p:sp>
      <p:sp>
        <p:nvSpPr>
          <p:cNvPr id="93" name="Google Shape;93;p16"/>
          <p:cNvSpPr txBox="1"/>
          <p:nvPr/>
        </p:nvSpPr>
        <p:spPr>
          <a:xfrm>
            <a:off x="6913250" y="1129901"/>
            <a:ext cx="9057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999999"/>
                </a:solidFill>
              </a:rPr>
              <a:t>4</a:t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999999"/>
                </a:solidFill>
              </a:rPr>
              <a:t>3</a:t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999999"/>
                </a:solidFill>
              </a:rPr>
              <a:t>2</a:t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999999"/>
                </a:solidFill>
              </a:rPr>
              <a:t>1</a:t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999999"/>
                </a:solidFill>
              </a:rPr>
              <a:t>0</a:t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999999"/>
                </a:solidFill>
              </a:rPr>
              <a:t>-1</a:t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999999"/>
                </a:solidFill>
              </a:rPr>
              <a:t>-2</a:t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999999"/>
                </a:solidFill>
              </a:rPr>
              <a:t>-3</a:t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999999"/>
                </a:solidFill>
              </a:rPr>
              <a:t>-4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294225" y="1259625"/>
            <a:ext cx="6510300" cy="12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294225" y="3013000"/>
            <a:ext cx="6510300" cy="10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343175" y="1969813"/>
            <a:ext cx="96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</a:rPr>
              <a:t>A type:</a:t>
            </a:r>
            <a:endParaRPr b="1" sz="1800">
              <a:solidFill>
                <a:srgbClr val="999999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43175" y="3696763"/>
            <a:ext cx="96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</a:rPr>
              <a:t>U type:</a:t>
            </a:r>
            <a:endParaRPr b="1" sz="1800">
              <a:solidFill>
                <a:srgbClr val="999999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628227" y="3696775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</a:rPr>
              <a:t>W type:</a:t>
            </a:r>
            <a:endParaRPr b="1" sz="1800">
              <a:solidFill>
                <a:srgbClr val="999999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628227" y="1969813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</a:rPr>
              <a:t>C type:</a:t>
            </a:r>
            <a:endParaRPr b="1" sz="1800">
              <a:solidFill>
                <a:srgbClr val="999999"/>
              </a:solidFill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311699" y="899400"/>
            <a:ext cx="147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999999"/>
                </a:solidFill>
              </a:rPr>
              <a:t>RESULTS:</a:t>
            </a:r>
            <a:r>
              <a:rPr b="1" lang="es" sz="1800">
                <a:solidFill>
                  <a:srgbClr val="999999"/>
                </a:solidFill>
              </a:rPr>
              <a:t> 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7251475" y="2675300"/>
            <a:ext cx="17718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✔"/>
            </a:pPr>
            <a:r>
              <a:rPr lang="es" sz="1100">
                <a:solidFill>
                  <a:srgbClr val="B7B7B7"/>
                </a:solidFill>
              </a:rPr>
              <a:t>A type shows opposite slope compared to C type</a:t>
            </a:r>
            <a:r>
              <a:rPr lang="es" sz="1200">
                <a:solidFill>
                  <a:srgbClr val="B7B7B7"/>
                </a:solidFill>
              </a:rPr>
              <a:t> </a:t>
            </a:r>
            <a:endParaRPr sz="1200">
              <a:solidFill>
                <a:srgbClr val="B7B7B7"/>
              </a:solidFill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7251475" y="1366400"/>
            <a:ext cx="17718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Char char="✔"/>
            </a:pPr>
            <a:r>
              <a:rPr lang="es" sz="1100">
                <a:solidFill>
                  <a:srgbClr val="B7B7B7"/>
                </a:solidFill>
              </a:rPr>
              <a:t>The changes of JC-WT freq. are generally significant, except for U type (only significant in Mediterranean and Central Asia regions). </a:t>
            </a:r>
            <a:endParaRPr sz="1100">
              <a:solidFill>
                <a:srgbClr val="B7B7B7"/>
              </a:solidFill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7251475" y="3398525"/>
            <a:ext cx="17718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7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✔"/>
            </a:pPr>
            <a:r>
              <a:rPr lang="es" sz="1100">
                <a:solidFill>
                  <a:srgbClr val="B7B7B7"/>
                </a:solidFill>
              </a:rPr>
              <a:t>Strongest changes in NAO (A), MED (U), SOO (A and W). </a:t>
            </a:r>
            <a:endParaRPr sz="1200">
              <a:solidFill>
                <a:srgbClr val="B7B7B7"/>
              </a:solidFill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201750" y="868500"/>
            <a:ext cx="500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999999"/>
                </a:solidFill>
                <a:highlight>
                  <a:schemeClr val="lt1"/>
                </a:highlight>
              </a:rPr>
              <a:t>Change</a:t>
            </a:r>
            <a:r>
              <a:rPr lang="es" sz="1600">
                <a:solidFill>
                  <a:srgbClr val="999999"/>
                </a:solidFill>
                <a:highlight>
                  <a:schemeClr val="lt1"/>
                </a:highlight>
              </a:rPr>
              <a:t> of the </a:t>
            </a:r>
            <a:r>
              <a:rPr b="1" lang="es" sz="1600">
                <a:solidFill>
                  <a:srgbClr val="999999"/>
                </a:solidFill>
                <a:highlight>
                  <a:schemeClr val="lt1"/>
                </a:highlight>
              </a:rPr>
              <a:t>JC-WT</a:t>
            </a:r>
            <a:r>
              <a:rPr lang="es" sz="1600">
                <a:solidFill>
                  <a:srgbClr val="999999"/>
                </a:solidFill>
                <a:highlight>
                  <a:schemeClr val="lt1"/>
                </a:highlight>
              </a:rPr>
              <a:t> freq. per ºC of GWL </a:t>
            </a:r>
            <a:r>
              <a:rPr b="1" lang="es" sz="1600">
                <a:solidFill>
                  <a:srgbClr val="999999"/>
                </a:solidFill>
                <a:highlight>
                  <a:schemeClr val="lt1"/>
                </a:highlight>
              </a:rPr>
              <a:t>in JJA</a:t>
            </a:r>
            <a:endParaRPr b="1">
              <a:solidFill>
                <a:srgbClr val="999999"/>
              </a:solidFill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5">
            <a:alphaModFix/>
          </a:blip>
          <a:srcRect b="0" l="0" r="6261" t="4942"/>
          <a:stretch/>
        </p:blipFill>
        <p:spPr>
          <a:xfrm>
            <a:off x="2389925" y="980312"/>
            <a:ext cx="5388273" cy="31828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6" name="Google Shape;106;p16"/>
          <p:cNvSpPr/>
          <p:nvPr/>
        </p:nvSpPr>
        <p:spPr>
          <a:xfrm>
            <a:off x="1708500" y="1731389"/>
            <a:ext cx="82800" cy="76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7" name="Google Shape;107;p16"/>
          <p:cNvCxnSpPr>
            <a:stCxn id="108" idx="1"/>
          </p:cNvCxnSpPr>
          <p:nvPr/>
        </p:nvCxnSpPr>
        <p:spPr>
          <a:xfrm flipH="1">
            <a:off x="1830800" y="1053300"/>
            <a:ext cx="1914000" cy="693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" name="Google Shape;109;p16"/>
          <p:cNvSpPr txBox="1"/>
          <p:nvPr/>
        </p:nvSpPr>
        <p:spPr>
          <a:xfrm>
            <a:off x="3402625" y="1299600"/>
            <a:ext cx="1239300" cy="619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0000"/>
                </a:solidFill>
                <a:highlight>
                  <a:srgbClr val="FFFFFF"/>
                </a:highlight>
              </a:rPr>
              <a:t>β</a:t>
            </a:r>
            <a:r>
              <a:rPr lang="es" sz="1000">
                <a:solidFill>
                  <a:srgbClr val="FF0000"/>
                </a:solidFill>
              </a:rPr>
              <a:t> = 2.07</a:t>
            </a:r>
            <a:endParaRPr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</a:rPr>
              <a:t>R² = 0.27                      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</a:rPr>
              <a:t>p.value = 2.81e-20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3744800" y="807000"/>
            <a:ext cx="290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</a:rPr>
              <a:t>Example grid-box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</a:rPr>
              <a:t>[50ºN, -17.5ºW]: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7023625" y="1181325"/>
            <a:ext cx="702900" cy="159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1" name="Google Shape;111;p16"/>
          <p:cNvCxnSpPr/>
          <p:nvPr/>
        </p:nvCxnSpPr>
        <p:spPr>
          <a:xfrm flipH="1" rot="10800000">
            <a:off x="3514500" y="2605600"/>
            <a:ext cx="120000" cy="348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6"/>
          <p:cNvSpPr txBox="1"/>
          <p:nvPr/>
        </p:nvSpPr>
        <p:spPr>
          <a:xfrm>
            <a:off x="3278575" y="2869150"/>
            <a:ext cx="1323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</a:rPr>
              <a:t>1 GCM/decade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6">
            <a:alphaModFix/>
          </a:blip>
          <a:srcRect b="0" l="1468" r="56803" t="0"/>
          <a:stretch/>
        </p:blipFill>
        <p:spPr>
          <a:xfrm>
            <a:off x="5249800" y="196775"/>
            <a:ext cx="1823756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 b="0" l="47210" r="37156" t="0"/>
          <a:stretch/>
        </p:blipFill>
        <p:spPr>
          <a:xfrm>
            <a:off x="7073559" y="196775"/>
            <a:ext cx="683267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b="0" l="68017" r="244" t="0"/>
          <a:stretch/>
        </p:blipFill>
        <p:spPr>
          <a:xfrm>
            <a:off x="7756833" y="196775"/>
            <a:ext cx="1387168" cy="662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6"/>
          <p:cNvCxnSpPr/>
          <p:nvPr/>
        </p:nvCxnSpPr>
        <p:spPr>
          <a:xfrm flipH="1">
            <a:off x="1959025" y="1426500"/>
            <a:ext cx="1443600" cy="278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/>
          <p:nvPr/>
        </p:nvSpPr>
        <p:spPr>
          <a:xfrm>
            <a:off x="311699" y="899400"/>
            <a:ext cx="147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FF0000"/>
                </a:solidFill>
              </a:rPr>
              <a:t>RESULTS:</a:t>
            </a:r>
            <a:r>
              <a:rPr b="1" lang="es" sz="1800">
                <a:solidFill>
                  <a:srgbClr val="FF0000"/>
                </a:solidFill>
              </a:rPr>
              <a:t> 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b="0" l="0" r="1136" t="0"/>
          <a:stretch/>
        </p:blipFill>
        <p:spPr>
          <a:xfrm>
            <a:off x="311700" y="1268700"/>
            <a:ext cx="6664923" cy="355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6550764" y="983793"/>
            <a:ext cx="905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chemeClr val="dk1"/>
                </a:solidFill>
              </a:rPr>
              <a:t>[% / ºC]</a:t>
            </a:r>
            <a:endParaRPr sz="1200"/>
          </a:p>
        </p:txBody>
      </p:sp>
      <p:sp>
        <p:nvSpPr>
          <p:cNvPr id="124" name="Google Shape;124;p17"/>
          <p:cNvSpPr txBox="1"/>
          <p:nvPr/>
        </p:nvSpPr>
        <p:spPr>
          <a:xfrm>
            <a:off x="6913250" y="1129901"/>
            <a:ext cx="9057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4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3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2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1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0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-1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-2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-3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-4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7251475" y="2675300"/>
            <a:ext cx="17718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✔"/>
            </a:pPr>
            <a:r>
              <a:rPr lang="es" sz="1100"/>
              <a:t>A type shows opposite slope compared to C type</a:t>
            </a:r>
            <a:r>
              <a:rPr lang="es" sz="1200"/>
              <a:t>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7251475" y="1366400"/>
            <a:ext cx="17718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✔"/>
            </a:pPr>
            <a:r>
              <a:rPr lang="es" sz="1100"/>
              <a:t>The changes of JC-WT freq. are generally significant, except for U</a:t>
            </a:r>
            <a:r>
              <a:rPr lang="es" sz="1100"/>
              <a:t> type (only significant in Mediterranean and </a:t>
            </a:r>
            <a:r>
              <a:rPr lang="es" sz="1100"/>
              <a:t>Central Asia regions).</a:t>
            </a:r>
            <a:r>
              <a:rPr lang="es" sz="1100"/>
              <a:t> 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7251475" y="3398525"/>
            <a:ext cx="17718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7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Char char="✔"/>
            </a:pPr>
            <a:r>
              <a:rPr lang="es" sz="1100"/>
              <a:t>Strongest</a:t>
            </a:r>
            <a:r>
              <a:rPr lang="es" sz="1100"/>
              <a:t> </a:t>
            </a:r>
            <a:r>
              <a:rPr lang="es" sz="1100">
                <a:solidFill>
                  <a:schemeClr val="dk1"/>
                </a:solidFill>
              </a:rPr>
              <a:t>changes</a:t>
            </a:r>
            <a:r>
              <a:rPr lang="es" sz="1100"/>
              <a:t> in NAO (A), MED (U), SOO (A and W).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201750" y="868500"/>
            <a:ext cx="500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0000"/>
                </a:solidFill>
                <a:highlight>
                  <a:schemeClr val="lt1"/>
                </a:highlight>
              </a:rPr>
              <a:t>C</a:t>
            </a:r>
            <a:r>
              <a:rPr b="1" lang="es" sz="1600">
                <a:solidFill>
                  <a:srgbClr val="FF0000"/>
                </a:solidFill>
                <a:highlight>
                  <a:schemeClr val="lt1"/>
                </a:highlight>
              </a:rPr>
              <a:t>hange</a:t>
            </a:r>
            <a:r>
              <a:rPr lang="es" sz="1600">
                <a:solidFill>
                  <a:srgbClr val="FF0000"/>
                </a:solidFill>
                <a:highlight>
                  <a:schemeClr val="lt1"/>
                </a:highlight>
              </a:rPr>
              <a:t> of the </a:t>
            </a:r>
            <a:r>
              <a:rPr b="1" lang="es" sz="1600">
                <a:solidFill>
                  <a:srgbClr val="FF0000"/>
                </a:solidFill>
                <a:highlight>
                  <a:schemeClr val="lt1"/>
                </a:highlight>
              </a:rPr>
              <a:t>JC-WT</a:t>
            </a:r>
            <a:r>
              <a:rPr lang="es" sz="1600">
                <a:solidFill>
                  <a:srgbClr val="FF0000"/>
                </a:solidFill>
                <a:highlight>
                  <a:schemeClr val="lt1"/>
                </a:highlight>
              </a:rPr>
              <a:t> freq. per ºC of GWL </a:t>
            </a:r>
            <a:r>
              <a:rPr b="1" lang="es" sz="1600">
                <a:solidFill>
                  <a:srgbClr val="FF0000"/>
                </a:solidFill>
                <a:highlight>
                  <a:schemeClr val="lt1"/>
                </a:highlight>
              </a:rPr>
              <a:t>in JJA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294225" y="1259625"/>
            <a:ext cx="6510300" cy="12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294225" y="3013000"/>
            <a:ext cx="6510300" cy="10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343175" y="1969813"/>
            <a:ext cx="96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A type: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343175" y="3696763"/>
            <a:ext cx="96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U</a:t>
            </a:r>
            <a:r>
              <a:rPr b="1" lang="es" sz="1800">
                <a:solidFill>
                  <a:schemeClr val="dk1"/>
                </a:solidFill>
              </a:rPr>
              <a:t> type: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3628227" y="3696775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W</a:t>
            </a:r>
            <a:r>
              <a:rPr b="1" lang="es" sz="1800">
                <a:solidFill>
                  <a:schemeClr val="dk1"/>
                </a:solidFill>
              </a:rPr>
              <a:t> type: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3628227" y="1969813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C</a:t>
            </a:r>
            <a:r>
              <a:rPr b="1" lang="es" sz="1800">
                <a:solidFill>
                  <a:schemeClr val="dk1"/>
                </a:solidFill>
              </a:rPr>
              <a:t> type: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5">
            <a:alphaModFix/>
          </a:blip>
          <a:srcRect b="0" l="1468" r="56803" t="0"/>
          <a:stretch/>
        </p:blipFill>
        <p:spPr>
          <a:xfrm>
            <a:off x="5249800" y="196775"/>
            <a:ext cx="1823756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5">
            <a:alphaModFix/>
          </a:blip>
          <a:srcRect b="0" l="47210" r="37156" t="0"/>
          <a:stretch/>
        </p:blipFill>
        <p:spPr>
          <a:xfrm>
            <a:off x="7073559" y="196775"/>
            <a:ext cx="683267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5">
            <a:alphaModFix/>
          </a:blip>
          <a:srcRect b="0" l="68017" r="244" t="0"/>
          <a:stretch/>
        </p:blipFill>
        <p:spPr>
          <a:xfrm>
            <a:off x="7756833" y="196775"/>
            <a:ext cx="1387168" cy="6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/>
          <p:cNvPicPr preferRelativeResize="0"/>
          <p:nvPr/>
        </p:nvPicPr>
        <p:blipFill rotWithShape="1">
          <a:blip r:embed="rId4">
            <a:alphaModFix amt="36000"/>
          </a:blip>
          <a:srcRect b="0" l="0" r="1136" t="0"/>
          <a:stretch/>
        </p:blipFill>
        <p:spPr>
          <a:xfrm>
            <a:off x="311700" y="1268700"/>
            <a:ext cx="6664923" cy="355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6550764" y="983793"/>
            <a:ext cx="905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chemeClr val="dk1"/>
                </a:solidFill>
              </a:rPr>
              <a:t>[% / GWL]</a:t>
            </a:r>
            <a:endParaRPr sz="1200"/>
          </a:p>
        </p:txBody>
      </p:sp>
      <p:sp>
        <p:nvSpPr>
          <p:cNvPr id="144" name="Google Shape;144;p18"/>
          <p:cNvSpPr txBox="1"/>
          <p:nvPr/>
        </p:nvSpPr>
        <p:spPr>
          <a:xfrm>
            <a:off x="6913250" y="1129901"/>
            <a:ext cx="9057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4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3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2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1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0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-1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-2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-3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-4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94225" y="1259625"/>
            <a:ext cx="6510300" cy="12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343175" y="1969813"/>
            <a:ext cx="96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</a:rPr>
              <a:t>A type:</a:t>
            </a:r>
            <a:endParaRPr b="1" sz="1800">
              <a:solidFill>
                <a:srgbClr val="999999"/>
              </a:solidFill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343175" y="3696763"/>
            <a:ext cx="96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</a:rPr>
              <a:t>U type:</a:t>
            </a:r>
            <a:endParaRPr b="1" sz="1800">
              <a:solidFill>
                <a:srgbClr val="999999"/>
              </a:solidFill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7251475" y="2675300"/>
            <a:ext cx="17718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✔"/>
            </a:pPr>
            <a:r>
              <a:rPr lang="es" sz="1100">
                <a:solidFill>
                  <a:srgbClr val="B7B7B7"/>
                </a:solidFill>
              </a:rPr>
              <a:t>A type shows opposite slope compared to C type</a:t>
            </a:r>
            <a:r>
              <a:rPr lang="es" sz="1200">
                <a:solidFill>
                  <a:srgbClr val="B7B7B7"/>
                </a:solidFill>
              </a:rPr>
              <a:t> </a:t>
            </a:r>
            <a:endParaRPr sz="1200">
              <a:solidFill>
                <a:srgbClr val="B7B7B7"/>
              </a:solidFill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7251475" y="1366400"/>
            <a:ext cx="17718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Char char="✔"/>
            </a:pPr>
            <a:r>
              <a:rPr lang="es" sz="1100">
                <a:solidFill>
                  <a:srgbClr val="B7B7B7"/>
                </a:solidFill>
              </a:rPr>
              <a:t>The changes of JC-WT freq. are generally significant, except for U type (only significant in Mediterranean and Central Asia regions). </a:t>
            </a:r>
            <a:endParaRPr sz="1100">
              <a:solidFill>
                <a:srgbClr val="B7B7B7"/>
              </a:solidFill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7251475" y="3398525"/>
            <a:ext cx="17718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7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✔"/>
            </a:pPr>
            <a:r>
              <a:rPr lang="es" sz="1100">
                <a:solidFill>
                  <a:srgbClr val="B7B7B7"/>
                </a:solidFill>
              </a:rPr>
              <a:t>Strongest changes in NAO (A), MED (U), SOO (A and W). </a:t>
            </a:r>
            <a:endParaRPr sz="1200">
              <a:solidFill>
                <a:srgbClr val="B7B7B7"/>
              </a:solidFill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3628227" y="3696775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</a:rPr>
              <a:t>W type:</a:t>
            </a:r>
            <a:endParaRPr b="1" sz="1800">
              <a:solidFill>
                <a:srgbClr val="999999"/>
              </a:solidFill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3628227" y="1969813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</a:rPr>
              <a:t>C type:</a:t>
            </a:r>
            <a:endParaRPr b="1" sz="1800">
              <a:solidFill>
                <a:srgbClr val="999999"/>
              </a:solidFill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311699" y="899400"/>
            <a:ext cx="147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999999"/>
                </a:solidFill>
              </a:rPr>
              <a:t>RESULTS:</a:t>
            </a:r>
            <a:r>
              <a:rPr b="1" lang="es" sz="1800">
                <a:solidFill>
                  <a:srgbClr val="999999"/>
                </a:solidFill>
              </a:rPr>
              <a:t> 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1201750" y="868500"/>
            <a:ext cx="500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999999"/>
                </a:solidFill>
                <a:highlight>
                  <a:schemeClr val="lt1"/>
                </a:highlight>
              </a:rPr>
              <a:t>Change</a:t>
            </a:r>
            <a:r>
              <a:rPr lang="es" sz="1600">
                <a:solidFill>
                  <a:srgbClr val="999999"/>
                </a:solidFill>
                <a:highlight>
                  <a:schemeClr val="lt1"/>
                </a:highlight>
              </a:rPr>
              <a:t> of the </a:t>
            </a:r>
            <a:r>
              <a:rPr b="1" lang="es" sz="1600">
                <a:solidFill>
                  <a:srgbClr val="999999"/>
                </a:solidFill>
                <a:highlight>
                  <a:schemeClr val="lt1"/>
                </a:highlight>
              </a:rPr>
              <a:t>JC-WT</a:t>
            </a:r>
            <a:r>
              <a:rPr lang="es" sz="1600">
                <a:solidFill>
                  <a:srgbClr val="999999"/>
                </a:solidFill>
                <a:highlight>
                  <a:schemeClr val="lt1"/>
                </a:highlight>
              </a:rPr>
              <a:t> freq. per ºC of GWL </a:t>
            </a:r>
            <a:r>
              <a:rPr b="1" lang="es" sz="1600">
                <a:solidFill>
                  <a:srgbClr val="999999"/>
                </a:solidFill>
                <a:highlight>
                  <a:schemeClr val="lt1"/>
                </a:highlight>
              </a:rPr>
              <a:t>in JJA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294225" y="3013000"/>
            <a:ext cx="6510300" cy="10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reference_regions.png" id="156" name="Google Shape;15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0229" y="1094711"/>
            <a:ext cx="5067736" cy="25417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sp>
        <p:nvSpPr>
          <p:cNvPr id="157" name="Google Shape;157;p18"/>
          <p:cNvSpPr/>
          <p:nvPr/>
        </p:nvSpPr>
        <p:spPr>
          <a:xfrm>
            <a:off x="2120475" y="2202475"/>
            <a:ext cx="5067900" cy="472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3165825" y="2254225"/>
            <a:ext cx="333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Extratropical IPCC regions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9" name="Google Shape;159;p18"/>
          <p:cNvPicPr preferRelativeResize="0"/>
          <p:nvPr/>
        </p:nvPicPr>
        <p:blipFill rotWithShape="1">
          <a:blip r:embed="rId6">
            <a:alphaModFix/>
          </a:blip>
          <a:srcRect b="0" l="1468" r="56803" t="0"/>
          <a:stretch/>
        </p:blipFill>
        <p:spPr>
          <a:xfrm>
            <a:off x="5249800" y="196775"/>
            <a:ext cx="1823756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6">
            <a:alphaModFix/>
          </a:blip>
          <a:srcRect b="0" l="47210" r="37156" t="0"/>
          <a:stretch/>
        </p:blipFill>
        <p:spPr>
          <a:xfrm>
            <a:off x="7073559" y="196775"/>
            <a:ext cx="683267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 rotWithShape="1">
          <a:blip r:embed="rId6">
            <a:alphaModFix/>
          </a:blip>
          <a:srcRect b="0" l="68017" r="244" t="0"/>
          <a:stretch/>
        </p:blipFill>
        <p:spPr>
          <a:xfrm>
            <a:off x="7756833" y="196775"/>
            <a:ext cx="1387168" cy="6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 b="0" l="0" r="1136" t="0"/>
          <a:stretch/>
        </p:blipFill>
        <p:spPr>
          <a:xfrm>
            <a:off x="311700" y="1268700"/>
            <a:ext cx="6664923" cy="355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6550764" y="983793"/>
            <a:ext cx="905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chemeClr val="dk1"/>
                </a:solidFill>
              </a:rPr>
              <a:t>[% / ºC]</a:t>
            </a:r>
            <a:endParaRPr sz="1200"/>
          </a:p>
        </p:txBody>
      </p:sp>
      <p:sp>
        <p:nvSpPr>
          <p:cNvPr id="168" name="Google Shape;168;p19"/>
          <p:cNvSpPr txBox="1"/>
          <p:nvPr/>
        </p:nvSpPr>
        <p:spPr>
          <a:xfrm>
            <a:off x="6913250" y="1129901"/>
            <a:ext cx="9057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4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3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2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1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0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-1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-2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-3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-4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7251475" y="2675300"/>
            <a:ext cx="17718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✔"/>
            </a:pPr>
            <a:r>
              <a:rPr lang="es" sz="1100"/>
              <a:t>A type shows opposite slope compared to C type</a:t>
            </a:r>
            <a:r>
              <a:rPr lang="es" sz="1200"/>
              <a:t>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7251475" y="1366400"/>
            <a:ext cx="17718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✔"/>
            </a:pPr>
            <a:r>
              <a:rPr lang="es" sz="1100"/>
              <a:t>The changes of JC-WT freq. are generally significant, except for U type (only significant in Mediterranean and Central Asia regions). 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7251475" y="3398525"/>
            <a:ext cx="17718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7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Char char="✔"/>
            </a:pPr>
            <a:r>
              <a:rPr lang="es" sz="1100"/>
              <a:t>Strongest </a:t>
            </a:r>
            <a:r>
              <a:rPr lang="es" sz="1100">
                <a:solidFill>
                  <a:schemeClr val="dk1"/>
                </a:solidFill>
              </a:rPr>
              <a:t>changes</a:t>
            </a:r>
            <a:r>
              <a:rPr lang="es" sz="1100"/>
              <a:t> in NAO (A), MED (U), SOO (A and W).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294225" y="1259625"/>
            <a:ext cx="6510300" cy="12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294225" y="3013000"/>
            <a:ext cx="6510300" cy="10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343175" y="1969813"/>
            <a:ext cx="96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A type: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343175" y="3696763"/>
            <a:ext cx="96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U type: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3628227" y="3696775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W type: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3628227" y="1969813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C type: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311699" y="899400"/>
            <a:ext cx="147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FF0000"/>
                </a:solidFill>
              </a:rPr>
              <a:t>RESULTS:</a:t>
            </a:r>
            <a:r>
              <a:rPr b="1" lang="es" sz="1800">
                <a:solidFill>
                  <a:srgbClr val="FF0000"/>
                </a:solidFill>
              </a:rPr>
              <a:t> </a:t>
            </a:r>
            <a:endParaRPr/>
          </a:p>
        </p:txBody>
      </p:sp>
      <p:sp>
        <p:nvSpPr>
          <p:cNvPr id="179" name="Google Shape;179;p19"/>
          <p:cNvSpPr txBox="1"/>
          <p:nvPr/>
        </p:nvSpPr>
        <p:spPr>
          <a:xfrm>
            <a:off x="1201750" y="868500"/>
            <a:ext cx="500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0000"/>
                </a:solidFill>
                <a:highlight>
                  <a:schemeClr val="lt1"/>
                </a:highlight>
              </a:rPr>
              <a:t>Change</a:t>
            </a:r>
            <a:r>
              <a:rPr lang="es" sz="1600">
                <a:solidFill>
                  <a:srgbClr val="FF0000"/>
                </a:solidFill>
                <a:highlight>
                  <a:schemeClr val="lt1"/>
                </a:highlight>
              </a:rPr>
              <a:t> of the </a:t>
            </a:r>
            <a:r>
              <a:rPr b="1" lang="es" sz="1600">
                <a:solidFill>
                  <a:srgbClr val="FF0000"/>
                </a:solidFill>
                <a:highlight>
                  <a:schemeClr val="lt1"/>
                </a:highlight>
              </a:rPr>
              <a:t>JC-WT</a:t>
            </a:r>
            <a:r>
              <a:rPr lang="es" sz="1600">
                <a:solidFill>
                  <a:srgbClr val="FF0000"/>
                </a:solidFill>
                <a:highlight>
                  <a:schemeClr val="lt1"/>
                </a:highlight>
              </a:rPr>
              <a:t> freq. per ºC of GWL </a:t>
            </a:r>
            <a:r>
              <a:rPr b="1" lang="es" sz="1600">
                <a:solidFill>
                  <a:srgbClr val="FF0000"/>
                </a:solidFill>
                <a:highlight>
                  <a:schemeClr val="lt1"/>
                </a:highlight>
              </a:rPr>
              <a:t>in JJA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80" name="Google Shape;180;p19"/>
          <p:cNvPicPr preferRelativeResize="0"/>
          <p:nvPr/>
        </p:nvPicPr>
        <p:blipFill rotWithShape="1">
          <a:blip r:embed="rId5">
            <a:alphaModFix/>
          </a:blip>
          <a:srcRect b="0" l="1468" r="56803" t="0"/>
          <a:stretch/>
        </p:blipFill>
        <p:spPr>
          <a:xfrm>
            <a:off x="5249800" y="196775"/>
            <a:ext cx="1823756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 rotWithShape="1">
          <a:blip r:embed="rId5">
            <a:alphaModFix/>
          </a:blip>
          <a:srcRect b="0" l="47210" r="37156" t="0"/>
          <a:stretch/>
        </p:blipFill>
        <p:spPr>
          <a:xfrm>
            <a:off x="7073559" y="196775"/>
            <a:ext cx="683267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5">
            <a:alphaModFix/>
          </a:blip>
          <a:srcRect b="0" l="68017" r="244" t="0"/>
          <a:stretch/>
        </p:blipFill>
        <p:spPr>
          <a:xfrm>
            <a:off x="7756833" y="196775"/>
            <a:ext cx="1387168" cy="6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0"/>
          <p:cNvPicPr preferRelativeResize="0"/>
          <p:nvPr/>
        </p:nvPicPr>
        <p:blipFill>
          <a:blip r:embed="rId4">
            <a:alphaModFix amt="49000"/>
          </a:blip>
          <a:stretch>
            <a:fillRect/>
          </a:stretch>
        </p:blipFill>
        <p:spPr>
          <a:xfrm>
            <a:off x="335625" y="1298475"/>
            <a:ext cx="5910250" cy="332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311700" y="1652550"/>
            <a:ext cx="8520600" cy="29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6550764" y="983793"/>
            <a:ext cx="905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chemeClr val="dk1"/>
                </a:solidFill>
              </a:rPr>
              <a:t>[% / GWL]</a:t>
            </a:r>
            <a:endParaRPr sz="1200"/>
          </a:p>
        </p:txBody>
      </p:sp>
      <p:sp>
        <p:nvSpPr>
          <p:cNvPr id="190" name="Google Shape;190;p20"/>
          <p:cNvSpPr/>
          <p:nvPr/>
        </p:nvSpPr>
        <p:spPr>
          <a:xfrm>
            <a:off x="294225" y="1259625"/>
            <a:ext cx="6510300" cy="12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294225" y="3013000"/>
            <a:ext cx="6510300" cy="10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3628227" y="3696775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</a:rPr>
              <a:t>W type:</a:t>
            </a:r>
            <a:endParaRPr b="1" sz="1800">
              <a:solidFill>
                <a:srgbClr val="999999"/>
              </a:solidFill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399775" y="2013838"/>
            <a:ext cx="96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B7B7B7"/>
                </a:solidFill>
              </a:rPr>
              <a:t>A type:</a:t>
            </a:r>
            <a:endParaRPr b="1" sz="1800">
              <a:solidFill>
                <a:srgbClr val="B7B7B7"/>
              </a:solidFill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399775" y="3579488"/>
            <a:ext cx="96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B7B7B7"/>
                </a:solidFill>
              </a:rPr>
              <a:t>U type:</a:t>
            </a:r>
            <a:endParaRPr b="1" sz="1800">
              <a:solidFill>
                <a:srgbClr val="B7B7B7"/>
              </a:solidFill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3628227" y="1969813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99999"/>
                </a:solidFill>
              </a:rPr>
              <a:t>C type:</a:t>
            </a:r>
            <a:endParaRPr b="1" sz="1800">
              <a:solidFill>
                <a:srgbClr val="999999"/>
              </a:solidFill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335625" y="869200"/>
            <a:ext cx="849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B7B7B7"/>
                </a:solidFill>
              </a:rPr>
              <a:t>RESULTS:  </a:t>
            </a:r>
            <a:r>
              <a:rPr b="1" lang="es" sz="1800" u="sng">
                <a:solidFill>
                  <a:srgbClr val="B7B7B7"/>
                </a:solidFill>
              </a:rPr>
              <a:t>When and where</a:t>
            </a:r>
            <a:r>
              <a:rPr b="1" lang="es" sz="1800">
                <a:solidFill>
                  <a:srgbClr val="B7B7B7"/>
                </a:solidFill>
              </a:rPr>
              <a:t> does the JJA anthropogenic signal emerge?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2389913" y="890975"/>
            <a:ext cx="5388300" cy="258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20"/>
          <p:cNvPicPr preferRelativeResize="0"/>
          <p:nvPr/>
        </p:nvPicPr>
        <p:blipFill rotWithShape="1">
          <a:blip r:embed="rId5">
            <a:alphaModFix/>
          </a:blip>
          <a:srcRect b="0" l="0" r="6261" t="4942"/>
          <a:stretch/>
        </p:blipFill>
        <p:spPr>
          <a:xfrm>
            <a:off x="2389925" y="980312"/>
            <a:ext cx="5388273" cy="31828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9" name="Google Shape;199;p20"/>
          <p:cNvSpPr txBox="1"/>
          <p:nvPr/>
        </p:nvSpPr>
        <p:spPr>
          <a:xfrm>
            <a:off x="3744800" y="807000"/>
            <a:ext cx="290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</a:rPr>
              <a:t>Example grid-box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</a:rPr>
              <a:t>[50ºN, -17.5ºW]: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7023625" y="1181325"/>
            <a:ext cx="702900" cy="159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1" name="Google Shape;201;p20"/>
          <p:cNvCxnSpPr/>
          <p:nvPr/>
        </p:nvCxnSpPr>
        <p:spPr>
          <a:xfrm flipH="1" rot="10800000">
            <a:off x="3514500" y="2605600"/>
            <a:ext cx="120000" cy="348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20"/>
          <p:cNvSpPr txBox="1"/>
          <p:nvPr/>
        </p:nvSpPr>
        <p:spPr>
          <a:xfrm>
            <a:off x="3278575" y="2869150"/>
            <a:ext cx="1323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</a:rPr>
              <a:t>1 GCM/decade </a:t>
            </a:r>
            <a:r>
              <a:rPr b="1" lang="es" sz="1050">
                <a:solidFill>
                  <a:srgbClr val="1F1F1F"/>
                </a:solidFill>
                <a:highlight>
                  <a:srgbClr val="FFFFFF"/>
                </a:highlight>
              </a:rPr>
              <a:t>≥ </a:t>
            </a:r>
            <a:r>
              <a:rPr lang="es" sz="1050">
                <a:solidFill>
                  <a:srgbClr val="202122"/>
                </a:solidFill>
                <a:highlight>
                  <a:srgbClr val="FFFFFF"/>
                </a:highlight>
              </a:rPr>
              <a:t>ɣ</a:t>
            </a:r>
            <a:r>
              <a:rPr lang="es" sz="1050">
                <a:solidFill>
                  <a:srgbClr val="1F1F1F"/>
                </a:solidFill>
                <a:highlight>
                  <a:srgbClr val="FFFFFF"/>
                </a:highlight>
              </a:rPr>
              <a:t> </a:t>
            </a:r>
            <a:r>
              <a:rPr b="1" lang="es" sz="1050">
                <a:solidFill>
                  <a:srgbClr val="1F1F1F"/>
                </a:solidFill>
                <a:highlight>
                  <a:srgbClr val="FFFFFF"/>
                </a:highlight>
              </a:rPr>
              <a:t>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7096275" y="3649250"/>
            <a:ext cx="1736100" cy="361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202122"/>
                </a:solidFill>
                <a:highlight>
                  <a:srgbClr val="FFFFFF"/>
                </a:highlight>
              </a:rPr>
              <a:t>ɣ</a:t>
            </a:r>
            <a:r>
              <a:rPr lang="es" sz="1050">
                <a:solidFill>
                  <a:srgbClr val="1F1F1F"/>
                </a:solidFill>
                <a:highlight>
                  <a:srgbClr val="FFFFFF"/>
                </a:highlight>
              </a:rPr>
              <a:t> = </a:t>
            </a:r>
            <a:r>
              <a:rPr lang="es" sz="1150">
                <a:solidFill>
                  <a:srgbClr val="1D1C1D"/>
                </a:solidFill>
                <a:highlight>
                  <a:srgbClr val="FFFFFF"/>
                </a:highlight>
              </a:rPr>
              <a:t>1.645*√(2/10)*σ</a:t>
            </a:r>
            <a:r>
              <a:rPr baseline="-25000" lang="es" sz="1150">
                <a:solidFill>
                  <a:srgbClr val="1D1C1D"/>
                </a:solidFill>
                <a:highlight>
                  <a:srgbClr val="FFFFFF"/>
                </a:highlight>
              </a:rPr>
              <a:t>hist</a:t>
            </a:r>
            <a:endParaRPr b="1" baseline="-25000">
              <a:solidFill>
                <a:schemeClr val="dk1"/>
              </a:solidFill>
            </a:endParaRPr>
          </a:p>
        </p:txBody>
      </p:sp>
      <p:pic>
        <p:nvPicPr>
          <p:cNvPr id="204" name="Google Shape;204;p20"/>
          <p:cNvPicPr preferRelativeResize="0"/>
          <p:nvPr/>
        </p:nvPicPr>
        <p:blipFill rotWithShape="1">
          <a:blip r:embed="rId6">
            <a:alphaModFix/>
          </a:blip>
          <a:srcRect b="0" l="1468" r="56803" t="0"/>
          <a:stretch/>
        </p:blipFill>
        <p:spPr>
          <a:xfrm>
            <a:off x="5249800" y="196775"/>
            <a:ext cx="1823756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/>
          <p:cNvPicPr preferRelativeResize="0"/>
          <p:nvPr/>
        </p:nvPicPr>
        <p:blipFill rotWithShape="1">
          <a:blip r:embed="rId6">
            <a:alphaModFix/>
          </a:blip>
          <a:srcRect b="0" l="47210" r="37156" t="0"/>
          <a:stretch/>
        </p:blipFill>
        <p:spPr>
          <a:xfrm>
            <a:off x="7073559" y="196775"/>
            <a:ext cx="683267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 rotWithShape="1">
          <a:blip r:embed="rId6">
            <a:alphaModFix/>
          </a:blip>
          <a:srcRect b="0" l="68017" r="244" t="0"/>
          <a:stretch/>
        </p:blipFill>
        <p:spPr>
          <a:xfrm>
            <a:off x="7756833" y="196775"/>
            <a:ext cx="1387168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 rotWithShape="1">
          <a:blip r:embed="rId7">
            <a:alphaModFix/>
          </a:blip>
          <a:srcRect b="0" l="0" r="17355" t="0"/>
          <a:stretch/>
        </p:blipFill>
        <p:spPr>
          <a:xfrm>
            <a:off x="5602489" y="4011050"/>
            <a:ext cx="3457362" cy="10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/>
          <p:nvPr/>
        </p:nvSpPr>
        <p:spPr>
          <a:xfrm>
            <a:off x="335625" y="869200"/>
            <a:ext cx="849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0000"/>
                </a:solidFill>
              </a:rPr>
              <a:t>RESULTS:  </a:t>
            </a:r>
            <a:r>
              <a:rPr b="1" lang="es" sz="1800" u="sng">
                <a:solidFill>
                  <a:srgbClr val="FF0000"/>
                </a:solidFill>
              </a:rPr>
              <a:t>When and where</a:t>
            </a:r>
            <a:r>
              <a:rPr b="1" lang="es" sz="1800">
                <a:solidFill>
                  <a:srgbClr val="FF0000"/>
                </a:solidFill>
              </a:rPr>
              <a:t> does the JJA </a:t>
            </a:r>
            <a:r>
              <a:rPr b="1" lang="es" sz="1800">
                <a:solidFill>
                  <a:srgbClr val="FF0000"/>
                </a:solidFill>
              </a:rPr>
              <a:t>anthropogenic</a:t>
            </a:r>
            <a:r>
              <a:rPr b="1" lang="es" sz="1800">
                <a:solidFill>
                  <a:srgbClr val="FF0000"/>
                </a:solidFill>
              </a:rPr>
              <a:t> signal emerge?</a:t>
            </a:r>
            <a:endParaRPr/>
          </a:p>
        </p:txBody>
      </p:sp>
      <p:pic>
        <p:nvPicPr>
          <p:cNvPr id="213" name="Google Shape;2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1067" y="1415922"/>
            <a:ext cx="246973" cy="338450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1"/>
          <p:cNvSpPr txBox="1"/>
          <p:nvPr/>
        </p:nvSpPr>
        <p:spPr>
          <a:xfrm>
            <a:off x="6538039" y="1739843"/>
            <a:ext cx="90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100">
                <a:solidFill>
                  <a:schemeClr val="dk1"/>
                </a:solidFill>
              </a:rPr>
              <a:t>No Signal</a:t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6538039" y="2390731"/>
            <a:ext cx="9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100">
                <a:solidFill>
                  <a:schemeClr val="dk1"/>
                </a:solidFill>
              </a:rPr>
              <a:t>Conflicting </a:t>
            </a:r>
            <a:endParaRPr i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100">
                <a:solidFill>
                  <a:schemeClr val="dk1"/>
                </a:solidFill>
              </a:rPr>
              <a:t>Signal</a:t>
            </a:r>
            <a:endParaRPr i="1" sz="1100">
              <a:solidFill>
                <a:schemeClr val="dk1"/>
              </a:solidFill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6538039" y="3200028"/>
            <a:ext cx="9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100">
                <a:solidFill>
                  <a:schemeClr val="dk1"/>
                </a:solidFill>
              </a:rPr>
              <a:t>Positive </a:t>
            </a:r>
            <a:endParaRPr i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100">
                <a:solidFill>
                  <a:schemeClr val="dk1"/>
                </a:solidFill>
              </a:rPr>
              <a:t>Robust Sig.</a:t>
            </a:r>
            <a:endParaRPr i="1" sz="1100">
              <a:solidFill>
                <a:schemeClr val="dk1"/>
              </a:solidFill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6538039" y="3953292"/>
            <a:ext cx="9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100">
                <a:solidFill>
                  <a:schemeClr val="dk1"/>
                </a:solidFill>
              </a:rPr>
              <a:t>Negative </a:t>
            </a:r>
            <a:endParaRPr i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100">
                <a:solidFill>
                  <a:schemeClr val="dk1"/>
                </a:solidFill>
              </a:rPr>
              <a:t>Robust Sig.</a:t>
            </a:r>
            <a:endParaRPr i="1" sz="1100">
              <a:solidFill>
                <a:schemeClr val="dk1"/>
              </a:solidFill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7345425" y="1782538"/>
            <a:ext cx="16992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✔"/>
            </a:pPr>
            <a:r>
              <a:rPr lang="es" sz="1100"/>
              <a:t>Robust signals related with strongest trends.</a:t>
            </a:r>
            <a:r>
              <a:rPr lang="es" sz="1100"/>
              <a:t> 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7328325" y="2439688"/>
            <a:ext cx="17334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✔"/>
            </a:pPr>
            <a:r>
              <a:rPr lang="es" sz="1100"/>
              <a:t>Positive and negative signals emerge mainly from 2070-2080 decade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7345425" y="3332288"/>
            <a:ext cx="17334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✔"/>
            </a:pPr>
            <a:r>
              <a:rPr lang="es" sz="1100"/>
              <a:t>Conflicting signals emerge prior to robust signals. </a:t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221" name="Google Shape;2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625" y="1297577"/>
            <a:ext cx="5910250" cy="33245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/>
        </p:nvSpPr>
        <p:spPr>
          <a:xfrm>
            <a:off x="399775" y="2013838"/>
            <a:ext cx="96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A type: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399775" y="3579488"/>
            <a:ext cx="96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U type: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3377415" y="3579500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W type: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25" name="Google Shape;225;p21"/>
          <p:cNvSpPr txBox="1"/>
          <p:nvPr/>
        </p:nvSpPr>
        <p:spPr>
          <a:xfrm>
            <a:off x="3377402" y="2013838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C type: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226" name="Google Shape;226;p21"/>
          <p:cNvPicPr preferRelativeResize="0"/>
          <p:nvPr/>
        </p:nvPicPr>
        <p:blipFill rotWithShape="1">
          <a:blip r:embed="rId6">
            <a:alphaModFix/>
          </a:blip>
          <a:srcRect b="0" l="1468" r="56803" t="0"/>
          <a:stretch/>
        </p:blipFill>
        <p:spPr>
          <a:xfrm>
            <a:off x="5249800" y="196775"/>
            <a:ext cx="1823756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1"/>
          <p:cNvPicPr preferRelativeResize="0"/>
          <p:nvPr/>
        </p:nvPicPr>
        <p:blipFill rotWithShape="1">
          <a:blip r:embed="rId6">
            <a:alphaModFix/>
          </a:blip>
          <a:srcRect b="0" l="47210" r="37156" t="0"/>
          <a:stretch/>
        </p:blipFill>
        <p:spPr>
          <a:xfrm>
            <a:off x="7073559" y="196775"/>
            <a:ext cx="683267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1"/>
          <p:cNvPicPr preferRelativeResize="0"/>
          <p:nvPr/>
        </p:nvPicPr>
        <p:blipFill rotWithShape="1">
          <a:blip r:embed="rId6">
            <a:alphaModFix/>
          </a:blip>
          <a:srcRect b="0" l="68017" r="244" t="0"/>
          <a:stretch/>
        </p:blipFill>
        <p:spPr>
          <a:xfrm>
            <a:off x="7756833" y="196775"/>
            <a:ext cx="1387168" cy="6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1"/>
          <p:cNvSpPr/>
          <p:nvPr/>
        </p:nvSpPr>
        <p:spPr>
          <a:xfrm>
            <a:off x="377750" y="1481350"/>
            <a:ext cx="5860200" cy="6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1"/>
          <p:cNvSpPr/>
          <p:nvPr/>
        </p:nvSpPr>
        <p:spPr>
          <a:xfrm>
            <a:off x="377750" y="3014900"/>
            <a:ext cx="58602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