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50399950" cy="288004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C67381-9F47-46CF-0AFF-9FBCBE5EB849}" name="Romi Lotcheris" initials="RL" userId="Romi Lotcheris"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53" autoAdjust="0"/>
    <p:restoredTop sz="96395"/>
  </p:normalViewPr>
  <p:slideViewPr>
    <p:cSldViewPr snapToGrid="0">
      <p:cViewPr>
        <p:scale>
          <a:sx n="48" d="100"/>
          <a:sy n="48" d="100"/>
        </p:scale>
        <p:origin x="-2848"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299994" y="4713405"/>
            <a:ext cx="37799963" cy="10026815"/>
          </a:xfrm>
        </p:spPr>
        <p:txBody>
          <a:bodyPr anchor="b"/>
          <a:lstStyle>
            <a:lvl1pPr algn="ctr">
              <a:defRPr sz="24803"/>
            </a:lvl1pPr>
          </a:lstStyle>
          <a:p>
            <a:r>
              <a:rPr lang="de-DE"/>
              <a:t>Mastertitelformat bearbeiten</a:t>
            </a:r>
            <a:endParaRPr lang="en-US" dirty="0"/>
          </a:p>
        </p:txBody>
      </p:sp>
      <p:sp>
        <p:nvSpPr>
          <p:cNvPr id="3" name="Subtitle 2"/>
          <p:cNvSpPr>
            <a:spLocks noGrp="1"/>
          </p:cNvSpPr>
          <p:nvPr>
            <p:ph type="subTitle" idx="1"/>
          </p:nvPr>
        </p:nvSpPr>
        <p:spPr>
          <a:xfrm>
            <a:off x="6299994" y="15126892"/>
            <a:ext cx="37799963" cy="6953434"/>
          </a:xfrm>
        </p:spPr>
        <p:txBody>
          <a:bodyPr/>
          <a:lstStyle>
            <a:lvl1pPr marL="0" indent="0" algn="ctr">
              <a:buNone/>
              <a:defRPr sz="9921"/>
            </a:lvl1pPr>
            <a:lvl2pPr marL="1890019" indent="0" algn="ctr">
              <a:buNone/>
              <a:defRPr sz="8268"/>
            </a:lvl2pPr>
            <a:lvl3pPr marL="3780038" indent="0" algn="ctr">
              <a:buNone/>
              <a:defRPr sz="7441"/>
            </a:lvl3pPr>
            <a:lvl4pPr marL="5670057" indent="0" algn="ctr">
              <a:buNone/>
              <a:defRPr sz="6614"/>
            </a:lvl4pPr>
            <a:lvl5pPr marL="7560076" indent="0" algn="ctr">
              <a:buNone/>
              <a:defRPr sz="6614"/>
            </a:lvl5pPr>
            <a:lvl6pPr marL="9450095" indent="0" algn="ctr">
              <a:buNone/>
              <a:defRPr sz="6614"/>
            </a:lvl6pPr>
            <a:lvl7pPr marL="11340114" indent="0" algn="ctr">
              <a:buNone/>
              <a:defRPr sz="6614"/>
            </a:lvl7pPr>
            <a:lvl8pPr marL="13230134" indent="0" algn="ctr">
              <a:buNone/>
              <a:defRPr sz="6614"/>
            </a:lvl8pPr>
            <a:lvl9pPr marL="15120153" indent="0" algn="ctr">
              <a:buNone/>
              <a:defRPr sz="6614"/>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658141F2-4F57-44B3-A9DF-ECFDC303455B}" type="datetimeFigureOut">
              <a:rPr lang="en-AT" smtClean="0"/>
              <a:t>4/12/24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1149511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58141F2-4F57-44B3-A9DF-ECFDC303455B}" type="datetimeFigureOut">
              <a:rPr lang="en-AT" smtClean="0"/>
              <a:t>4/12/24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885790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067464" y="1533356"/>
            <a:ext cx="10867489" cy="2440702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3464997" y="1533356"/>
            <a:ext cx="31972468" cy="2440702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58141F2-4F57-44B3-A9DF-ECFDC303455B}" type="datetimeFigureOut">
              <a:rPr lang="en-AT" smtClean="0"/>
              <a:t>4/12/24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2935500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58141F2-4F57-44B3-A9DF-ECFDC303455B}" type="datetimeFigureOut">
              <a:rPr lang="en-AT" smtClean="0"/>
              <a:t>4/12/24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3560979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438747" y="7180110"/>
            <a:ext cx="43469957" cy="11980175"/>
          </a:xfrm>
        </p:spPr>
        <p:txBody>
          <a:bodyPr anchor="b"/>
          <a:lstStyle>
            <a:lvl1pPr>
              <a:defRPr sz="24803"/>
            </a:lvl1pPr>
          </a:lstStyle>
          <a:p>
            <a:r>
              <a:rPr lang="de-DE"/>
              <a:t>Mastertitelformat bearbeiten</a:t>
            </a:r>
            <a:endParaRPr lang="en-US" dirty="0"/>
          </a:p>
        </p:txBody>
      </p:sp>
      <p:sp>
        <p:nvSpPr>
          <p:cNvPr id="3" name="Text Placeholder 2"/>
          <p:cNvSpPr>
            <a:spLocks noGrp="1"/>
          </p:cNvSpPr>
          <p:nvPr>
            <p:ph type="body" idx="1"/>
          </p:nvPr>
        </p:nvSpPr>
        <p:spPr>
          <a:xfrm>
            <a:off x="3438747" y="19273622"/>
            <a:ext cx="43469957" cy="6300091"/>
          </a:xfrm>
        </p:spPr>
        <p:txBody>
          <a:bodyPr/>
          <a:lstStyle>
            <a:lvl1pPr marL="0" indent="0">
              <a:buNone/>
              <a:defRPr sz="9921">
                <a:solidFill>
                  <a:schemeClr val="tx1">
                    <a:tint val="75000"/>
                  </a:schemeClr>
                </a:solidFill>
              </a:defRPr>
            </a:lvl1pPr>
            <a:lvl2pPr marL="1890019" indent="0">
              <a:buNone/>
              <a:defRPr sz="8268">
                <a:solidFill>
                  <a:schemeClr val="tx1">
                    <a:tint val="75000"/>
                  </a:schemeClr>
                </a:solidFill>
              </a:defRPr>
            </a:lvl2pPr>
            <a:lvl3pPr marL="3780038" indent="0">
              <a:buNone/>
              <a:defRPr sz="7441">
                <a:solidFill>
                  <a:schemeClr val="tx1">
                    <a:tint val="75000"/>
                  </a:schemeClr>
                </a:solidFill>
              </a:defRPr>
            </a:lvl3pPr>
            <a:lvl4pPr marL="5670057" indent="0">
              <a:buNone/>
              <a:defRPr sz="6614">
                <a:solidFill>
                  <a:schemeClr val="tx1">
                    <a:tint val="75000"/>
                  </a:schemeClr>
                </a:solidFill>
              </a:defRPr>
            </a:lvl4pPr>
            <a:lvl5pPr marL="7560076" indent="0">
              <a:buNone/>
              <a:defRPr sz="6614">
                <a:solidFill>
                  <a:schemeClr val="tx1">
                    <a:tint val="75000"/>
                  </a:schemeClr>
                </a:solidFill>
              </a:defRPr>
            </a:lvl5pPr>
            <a:lvl6pPr marL="9450095" indent="0">
              <a:buNone/>
              <a:defRPr sz="6614">
                <a:solidFill>
                  <a:schemeClr val="tx1">
                    <a:tint val="75000"/>
                  </a:schemeClr>
                </a:solidFill>
              </a:defRPr>
            </a:lvl6pPr>
            <a:lvl7pPr marL="11340114" indent="0">
              <a:buNone/>
              <a:defRPr sz="6614">
                <a:solidFill>
                  <a:schemeClr val="tx1">
                    <a:tint val="75000"/>
                  </a:schemeClr>
                </a:solidFill>
              </a:defRPr>
            </a:lvl7pPr>
            <a:lvl8pPr marL="13230134" indent="0">
              <a:buNone/>
              <a:defRPr sz="6614">
                <a:solidFill>
                  <a:schemeClr val="tx1">
                    <a:tint val="75000"/>
                  </a:schemeClr>
                </a:solidFill>
              </a:defRPr>
            </a:lvl8pPr>
            <a:lvl9pPr marL="15120153" indent="0">
              <a:buNone/>
              <a:defRPr sz="6614">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58141F2-4F57-44B3-A9DF-ECFDC303455B}" type="datetimeFigureOut">
              <a:rPr lang="en-AT" smtClean="0"/>
              <a:t>4/12/24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72628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3464996" y="7666780"/>
            <a:ext cx="21419979" cy="1827360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25514975" y="7666780"/>
            <a:ext cx="21419979" cy="1827360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58141F2-4F57-44B3-A9DF-ECFDC303455B}" type="datetimeFigureOut">
              <a:rPr lang="en-AT" smtClean="0"/>
              <a:t>4/12/24</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297259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3471561" y="1533358"/>
            <a:ext cx="43469957" cy="5566751"/>
          </a:xfrm>
        </p:spPr>
        <p:txBody>
          <a:bodyPr/>
          <a:lstStyle/>
          <a:p>
            <a:r>
              <a:rPr lang="de-DE"/>
              <a:t>Mastertitelformat bearbeiten</a:t>
            </a:r>
            <a:endParaRPr lang="en-US" dirty="0"/>
          </a:p>
        </p:txBody>
      </p:sp>
      <p:sp>
        <p:nvSpPr>
          <p:cNvPr id="3" name="Text Placeholder 2"/>
          <p:cNvSpPr>
            <a:spLocks noGrp="1"/>
          </p:cNvSpPr>
          <p:nvPr>
            <p:ph type="body" idx="1"/>
          </p:nvPr>
        </p:nvSpPr>
        <p:spPr>
          <a:xfrm>
            <a:off x="3471563" y="7060106"/>
            <a:ext cx="21321539" cy="3460049"/>
          </a:xfrm>
        </p:spPr>
        <p:txBody>
          <a:bodyPr anchor="b"/>
          <a:lstStyle>
            <a:lvl1pPr marL="0" indent="0">
              <a:buNone/>
              <a:defRPr sz="9921" b="1"/>
            </a:lvl1pPr>
            <a:lvl2pPr marL="1890019" indent="0">
              <a:buNone/>
              <a:defRPr sz="8268" b="1"/>
            </a:lvl2pPr>
            <a:lvl3pPr marL="3780038" indent="0">
              <a:buNone/>
              <a:defRPr sz="7441" b="1"/>
            </a:lvl3pPr>
            <a:lvl4pPr marL="5670057" indent="0">
              <a:buNone/>
              <a:defRPr sz="6614" b="1"/>
            </a:lvl4pPr>
            <a:lvl5pPr marL="7560076" indent="0">
              <a:buNone/>
              <a:defRPr sz="6614" b="1"/>
            </a:lvl5pPr>
            <a:lvl6pPr marL="9450095" indent="0">
              <a:buNone/>
              <a:defRPr sz="6614" b="1"/>
            </a:lvl6pPr>
            <a:lvl7pPr marL="11340114" indent="0">
              <a:buNone/>
              <a:defRPr sz="6614" b="1"/>
            </a:lvl7pPr>
            <a:lvl8pPr marL="13230134" indent="0">
              <a:buNone/>
              <a:defRPr sz="6614" b="1"/>
            </a:lvl8pPr>
            <a:lvl9pPr marL="15120153" indent="0">
              <a:buNone/>
              <a:defRPr sz="6614" b="1"/>
            </a:lvl9pPr>
          </a:lstStyle>
          <a:p>
            <a:pPr lvl="0"/>
            <a:r>
              <a:rPr lang="de-DE"/>
              <a:t>Mastertextformat bearbeiten</a:t>
            </a:r>
          </a:p>
        </p:txBody>
      </p:sp>
      <p:sp>
        <p:nvSpPr>
          <p:cNvPr id="4" name="Content Placeholder 3"/>
          <p:cNvSpPr>
            <a:spLocks noGrp="1"/>
          </p:cNvSpPr>
          <p:nvPr>
            <p:ph sz="half" idx="2"/>
          </p:nvPr>
        </p:nvSpPr>
        <p:spPr>
          <a:xfrm>
            <a:off x="3471563" y="10520155"/>
            <a:ext cx="21321539" cy="1547356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25514975" y="7060106"/>
            <a:ext cx="21426543" cy="3460049"/>
          </a:xfrm>
        </p:spPr>
        <p:txBody>
          <a:bodyPr anchor="b"/>
          <a:lstStyle>
            <a:lvl1pPr marL="0" indent="0">
              <a:buNone/>
              <a:defRPr sz="9921" b="1"/>
            </a:lvl1pPr>
            <a:lvl2pPr marL="1890019" indent="0">
              <a:buNone/>
              <a:defRPr sz="8268" b="1"/>
            </a:lvl2pPr>
            <a:lvl3pPr marL="3780038" indent="0">
              <a:buNone/>
              <a:defRPr sz="7441" b="1"/>
            </a:lvl3pPr>
            <a:lvl4pPr marL="5670057" indent="0">
              <a:buNone/>
              <a:defRPr sz="6614" b="1"/>
            </a:lvl4pPr>
            <a:lvl5pPr marL="7560076" indent="0">
              <a:buNone/>
              <a:defRPr sz="6614" b="1"/>
            </a:lvl5pPr>
            <a:lvl6pPr marL="9450095" indent="0">
              <a:buNone/>
              <a:defRPr sz="6614" b="1"/>
            </a:lvl6pPr>
            <a:lvl7pPr marL="11340114" indent="0">
              <a:buNone/>
              <a:defRPr sz="6614" b="1"/>
            </a:lvl7pPr>
            <a:lvl8pPr marL="13230134" indent="0">
              <a:buNone/>
              <a:defRPr sz="6614" b="1"/>
            </a:lvl8pPr>
            <a:lvl9pPr marL="15120153" indent="0">
              <a:buNone/>
              <a:defRPr sz="6614" b="1"/>
            </a:lvl9pPr>
          </a:lstStyle>
          <a:p>
            <a:pPr lvl="0"/>
            <a:r>
              <a:rPr lang="de-DE"/>
              <a:t>Mastertextformat bearbeiten</a:t>
            </a:r>
          </a:p>
        </p:txBody>
      </p:sp>
      <p:sp>
        <p:nvSpPr>
          <p:cNvPr id="6" name="Content Placeholder 5"/>
          <p:cNvSpPr>
            <a:spLocks noGrp="1"/>
          </p:cNvSpPr>
          <p:nvPr>
            <p:ph sz="quarter" idx="4"/>
          </p:nvPr>
        </p:nvSpPr>
        <p:spPr>
          <a:xfrm>
            <a:off x="25514975" y="10520155"/>
            <a:ext cx="21426543" cy="1547356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658141F2-4F57-44B3-A9DF-ECFDC303455B}" type="datetimeFigureOut">
              <a:rPr lang="en-AT" smtClean="0"/>
              <a:t>4/12/24</a:t>
            </a:fld>
            <a:endParaRPr lang="en-AT"/>
          </a:p>
        </p:txBody>
      </p:sp>
      <p:sp>
        <p:nvSpPr>
          <p:cNvPr id="8" name="Footer Placeholder 7"/>
          <p:cNvSpPr>
            <a:spLocks noGrp="1"/>
          </p:cNvSpPr>
          <p:nvPr>
            <p:ph type="ftr" sz="quarter" idx="11"/>
          </p:nvPr>
        </p:nvSpPr>
        <p:spPr/>
        <p:txBody>
          <a:bodyPr/>
          <a:lstStyle/>
          <a:p>
            <a:endParaRPr lang="en-AT"/>
          </a:p>
        </p:txBody>
      </p:sp>
      <p:sp>
        <p:nvSpPr>
          <p:cNvPr id="9" name="Slide Number Placeholder 8"/>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2465851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58141F2-4F57-44B3-A9DF-ECFDC303455B}" type="datetimeFigureOut">
              <a:rPr lang="en-AT" smtClean="0"/>
              <a:t>4/12/24</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3565384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141F2-4F57-44B3-A9DF-ECFDC303455B}" type="datetimeFigureOut">
              <a:rPr lang="en-AT" smtClean="0"/>
              <a:t>4/12/24</a:t>
            </a:fld>
            <a:endParaRPr lang="en-AT"/>
          </a:p>
        </p:txBody>
      </p:sp>
      <p:sp>
        <p:nvSpPr>
          <p:cNvPr id="3" name="Footer Placeholder 2"/>
          <p:cNvSpPr>
            <a:spLocks noGrp="1"/>
          </p:cNvSpPr>
          <p:nvPr>
            <p:ph type="ftr" sz="quarter" idx="11"/>
          </p:nvPr>
        </p:nvSpPr>
        <p:spPr/>
        <p:txBody>
          <a:bodyPr/>
          <a:lstStyle/>
          <a:p>
            <a:endParaRPr lang="en-AT"/>
          </a:p>
        </p:txBody>
      </p:sp>
      <p:sp>
        <p:nvSpPr>
          <p:cNvPr id="4" name="Slide Number Placeholder 3"/>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1889894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471563" y="1920028"/>
            <a:ext cx="16255294" cy="6720099"/>
          </a:xfrm>
        </p:spPr>
        <p:txBody>
          <a:bodyPr anchor="b"/>
          <a:lstStyle>
            <a:lvl1pPr>
              <a:defRPr sz="13228"/>
            </a:lvl1pPr>
          </a:lstStyle>
          <a:p>
            <a:r>
              <a:rPr lang="de-DE"/>
              <a:t>Mastertitelformat bearbeiten</a:t>
            </a:r>
            <a:endParaRPr lang="en-US" dirty="0"/>
          </a:p>
        </p:txBody>
      </p:sp>
      <p:sp>
        <p:nvSpPr>
          <p:cNvPr id="3" name="Content Placeholder 2"/>
          <p:cNvSpPr>
            <a:spLocks noGrp="1"/>
          </p:cNvSpPr>
          <p:nvPr>
            <p:ph idx="1"/>
          </p:nvPr>
        </p:nvSpPr>
        <p:spPr>
          <a:xfrm>
            <a:off x="21426543" y="4146730"/>
            <a:ext cx="25514975" cy="20466969"/>
          </a:xfrm>
        </p:spPr>
        <p:txBody>
          <a:bodyPr/>
          <a:lstStyle>
            <a:lvl1pPr>
              <a:defRPr sz="13228"/>
            </a:lvl1pPr>
            <a:lvl2pPr>
              <a:defRPr sz="11575"/>
            </a:lvl2pPr>
            <a:lvl3pPr>
              <a:defRPr sz="9921"/>
            </a:lvl3pPr>
            <a:lvl4pPr>
              <a:defRPr sz="8268"/>
            </a:lvl4pPr>
            <a:lvl5pPr>
              <a:defRPr sz="8268"/>
            </a:lvl5pPr>
            <a:lvl6pPr>
              <a:defRPr sz="8268"/>
            </a:lvl6pPr>
            <a:lvl7pPr>
              <a:defRPr sz="8268"/>
            </a:lvl7pPr>
            <a:lvl8pPr>
              <a:defRPr sz="8268"/>
            </a:lvl8pPr>
            <a:lvl9pPr>
              <a:defRPr sz="8268"/>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3471563" y="8640127"/>
            <a:ext cx="16255294" cy="16006905"/>
          </a:xfrm>
        </p:spPr>
        <p:txBody>
          <a:bodyPr/>
          <a:lstStyle>
            <a:lvl1pPr marL="0" indent="0">
              <a:buNone/>
              <a:defRPr sz="6614"/>
            </a:lvl1pPr>
            <a:lvl2pPr marL="1890019" indent="0">
              <a:buNone/>
              <a:defRPr sz="5787"/>
            </a:lvl2pPr>
            <a:lvl3pPr marL="3780038" indent="0">
              <a:buNone/>
              <a:defRPr sz="4961"/>
            </a:lvl3pPr>
            <a:lvl4pPr marL="5670057" indent="0">
              <a:buNone/>
              <a:defRPr sz="4134"/>
            </a:lvl4pPr>
            <a:lvl5pPr marL="7560076" indent="0">
              <a:buNone/>
              <a:defRPr sz="4134"/>
            </a:lvl5pPr>
            <a:lvl6pPr marL="9450095" indent="0">
              <a:buNone/>
              <a:defRPr sz="4134"/>
            </a:lvl6pPr>
            <a:lvl7pPr marL="11340114" indent="0">
              <a:buNone/>
              <a:defRPr sz="4134"/>
            </a:lvl7pPr>
            <a:lvl8pPr marL="13230134" indent="0">
              <a:buNone/>
              <a:defRPr sz="4134"/>
            </a:lvl8pPr>
            <a:lvl9pPr marL="15120153" indent="0">
              <a:buNone/>
              <a:defRPr sz="4134"/>
            </a:lvl9pPr>
          </a:lstStyle>
          <a:p>
            <a:pPr lvl="0"/>
            <a:r>
              <a:rPr lang="de-DE"/>
              <a:t>Mastertextformat bearbeiten</a:t>
            </a:r>
          </a:p>
        </p:txBody>
      </p:sp>
      <p:sp>
        <p:nvSpPr>
          <p:cNvPr id="5" name="Date Placeholder 4"/>
          <p:cNvSpPr>
            <a:spLocks noGrp="1"/>
          </p:cNvSpPr>
          <p:nvPr>
            <p:ph type="dt" sz="half" idx="10"/>
          </p:nvPr>
        </p:nvSpPr>
        <p:spPr/>
        <p:txBody>
          <a:bodyPr/>
          <a:lstStyle/>
          <a:p>
            <a:fld id="{658141F2-4F57-44B3-A9DF-ECFDC303455B}" type="datetimeFigureOut">
              <a:rPr lang="en-AT" smtClean="0"/>
              <a:t>4/12/24</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249526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471563" y="1920028"/>
            <a:ext cx="16255294" cy="6720099"/>
          </a:xfrm>
        </p:spPr>
        <p:txBody>
          <a:bodyPr anchor="b"/>
          <a:lstStyle>
            <a:lvl1pPr>
              <a:defRPr sz="13228"/>
            </a:lvl1pPr>
          </a:lstStyle>
          <a:p>
            <a:r>
              <a:rPr lang="de-DE"/>
              <a:t>Mastertitelformat bearbeiten</a:t>
            </a:r>
            <a:endParaRPr lang="en-US" dirty="0"/>
          </a:p>
        </p:txBody>
      </p:sp>
      <p:sp>
        <p:nvSpPr>
          <p:cNvPr id="3" name="Picture Placeholder 2"/>
          <p:cNvSpPr>
            <a:spLocks noGrp="1" noChangeAspect="1"/>
          </p:cNvSpPr>
          <p:nvPr>
            <p:ph type="pic" idx="1"/>
          </p:nvPr>
        </p:nvSpPr>
        <p:spPr>
          <a:xfrm>
            <a:off x="21426543" y="4146730"/>
            <a:ext cx="25514975" cy="20466969"/>
          </a:xfrm>
        </p:spPr>
        <p:txBody>
          <a:bodyPr anchor="t"/>
          <a:lstStyle>
            <a:lvl1pPr marL="0" indent="0">
              <a:buNone/>
              <a:defRPr sz="13228"/>
            </a:lvl1pPr>
            <a:lvl2pPr marL="1890019" indent="0">
              <a:buNone/>
              <a:defRPr sz="11575"/>
            </a:lvl2pPr>
            <a:lvl3pPr marL="3780038" indent="0">
              <a:buNone/>
              <a:defRPr sz="9921"/>
            </a:lvl3pPr>
            <a:lvl4pPr marL="5670057" indent="0">
              <a:buNone/>
              <a:defRPr sz="8268"/>
            </a:lvl4pPr>
            <a:lvl5pPr marL="7560076" indent="0">
              <a:buNone/>
              <a:defRPr sz="8268"/>
            </a:lvl5pPr>
            <a:lvl6pPr marL="9450095" indent="0">
              <a:buNone/>
              <a:defRPr sz="8268"/>
            </a:lvl6pPr>
            <a:lvl7pPr marL="11340114" indent="0">
              <a:buNone/>
              <a:defRPr sz="8268"/>
            </a:lvl7pPr>
            <a:lvl8pPr marL="13230134" indent="0">
              <a:buNone/>
              <a:defRPr sz="8268"/>
            </a:lvl8pPr>
            <a:lvl9pPr marL="15120153" indent="0">
              <a:buNone/>
              <a:defRPr sz="8268"/>
            </a:lvl9pPr>
          </a:lstStyle>
          <a:p>
            <a:r>
              <a:rPr lang="de-DE"/>
              <a:t>Bild durch Klicken auf Symbol hinzufügen</a:t>
            </a:r>
            <a:endParaRPr lang="en-US" dirty="0"/>
          </a:p>
        </p:txBody>
      </p:sp>
      <p:sp>
        <p:nvSpPr>
          <p:cNvPr id="4" name="Text Placeholder 3"/>
          <p:cNvSpPr>
            <a:spLocks noGrp="1"/>
          </p:cNvSpPr>
          <p:nvPr>
            <p:ph type="body" sz="half" idx="2"/>
          </p:nvPr>
        </p:nvSpPr>
        <p:spPr>
          <a:xfrm>
            <a:off x="3471563" y="8640127"/>
            <a:ext cx="16255294" cy="16006905"/>
          </a:xfrm>
        </p:spPr>
        <p:txBody>
          <a:bodyPr/>
          <a:lstStyle>
            <a:lvl1pPr marL="0" indent="0">
              <a:buNone/>
              <a:defRPr sz="6614"/>
            </a:lvl1pPr>
            <a:lvl2pPr marL="1890019" indent="0">
              <a:buNone/>
              <a:defRPr sz="5787"/>
            </a:lvl2pPr>
            <a:lvl3pPr marL="3780038" indent="0">
              <a:buNone/>
              <a:defRPr sz="4961"/>
            </a:lvl3pPr>
            <a:lvl4pPr marL="5670057" indent="0">
              <a:buNone/>
              <a:defRPr sz="4134"/>
            </a:lvl4pPr>
            <a:lvl5pPr marL="7560076" indent="0">
              <a:buNone/>
              <a:defRPr sz="4134"/>
            </a:lvl5pPr>
            <a:lvl6pPr marL="9450095" indent="0">
              <a:buNone/>
              <a:defRPr sz="4134"/>
            </a:lvl6pPr>
            <a:lvl7pPr marL="11340114" indent="0">
              <a:buNone/>
              <a:defRPr sz="4134"/>
            </a:lvl7pPr>
            <a:lvl8pPr marL="13230134" indent="0">
              <a:buNone/>
              <a:defRPr sz="4134"/>
            </a:lvl8pPr>
            <a:lvl9pPr marL="15120153" indent="0">
              <a:buNone/>
              <a:defRPr sz="4134"/>
            </a:lvl9pPr>
          </a:lstStyle>
          <a:p>
            <a:pPr lvl="0"/>
            <a:r>
              <a:rPr lang="de-DE"/>
              <a:t>Mastertextformat bearbeiten</a:t>
            </a:r>
          </a:p>
        </p:txBody>
      </p:sp>
      <p:sp>
        <p:nvSpPr>
          <p:cNvPr id="5" name="Date Placeholder 4"/>
          <p:cNvSpPr>
            <a:spLocks noGrp="1"/>
          </p:cNvSpPr>
          <p:nvPr>
            <p:ph type="dt" sz="half" idx="10"/>
          </p:nvPr>
        </p:nvSpPr>
        <p:spPr/>
        <p:txBody>
          <a:bodyPr/>
          <a:lstStyle/>
          <a:p>
            <a:fld id="{658141F2-4F57-44B3-A9DF-ECFDC303455B}" type="datetimeFigureOut">
              <a:rPr lang="en-AT" smtClean="0"/>
              <a:t>4/12/24</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983377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4997" y="1533358"/>
            <a:ext cx="43469957" cy="5566751"/>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3464997" y="7666780"/>
            <a:ext cx="43469957" cy="1827360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3464996" y="26693729"/>
            <a:ext cx="11339989" cy="1533356"/>
          </a:xfrm>
          <a:prstGeom prst="rect">
            <a:avLst/>
          </a:prstGeom>
        </p:spPr>
        <p:txBody>
          <a:bodyPr vert="horz" lIns="91440" tIns="45720" rIns="91440" bIns="45720" rtlCol="0" anchor="ctr"/>
          <a:lstStyle>
            <a:lvl1pPr algn="l">
              <a:defRPr sz="4961">
                <a:solidFill>
                  <a:schemeClr val="tx1">
                    <a:tint val="75000"/>
                  </a:schemeClr>
                </a:solidFill>
              </a:defRPr>
            </a:lvl1pPr>
          </a:lstStyle>
          <a:p>
            <a:fld id="{658141F2-4F57-44B3-A9DF-ECFDC303455B}" type="datetimeFigureOut">
              <a:rPr lang="en-AT" smtClean="0"/>
              <a:t>4/12/24</a:t>
            </a:fld>
            <a:endParaRPr lang="en-AT"/>
          </a:p>
        </p:txBody>
      </p:sp>
      <p:sp>
        <p:nvSpPr>
          <p:cNvPr id="5" name="Footer Placeholder 4"/>
          <p:cNvSpPr>
            <a:spLocks noGrp="1"/>
          </p:cNvSpPr>
          <p:nvPr>
            <p:ph type="ftr" sz="quarter" idx="3"/>
          </p:nvPr>
        </p:nvSpPr>
        <p:spPr>
          <a:xfrm>
            <a:off x="16694984" y="26693729"/>
            <a:ext cx="17009983" cy="1533356"/>
          </a:xfrm>
          <a:prstGeom prst="rect">
            <a:avLst/>
          </a:prstGeom>
        </p:spPr>
        <p:txBody>
          <a:bodyPr vert="horz" lIns="91440" tIns="45720" rIns="91440" bIns="45720" rtlCol="0" anchor="ctr"/>
          <a:lstStyle>
            <a:lvl1pPr algn="ctr">
              <a:defRPr sz="4961">
                <a:solidFill>
                  <a:schemeClr val="tx1">
                    <a:tint val="75000"/>
                  </a:schemeClr>
                </a:solidFill>
              </a:defRPr>
            </a:lvl1pPr>
          </a:lstStyle>
          <a:p>
            <a:endParaRPr lang="en-AT"/>
          </a:p>
        </p:txBody>
      </p:sp>
      <p:sp>
        <p:nvSpPr>
          <p:cNvPr id="6" name="Slide Number Placeholder 5"/>
          <p:cNvSpPr>
            <a:spLocks noGrp="1"/>
          </p:cNvSpPr>
          <p:nvPr>
            <p:ph type="sldNum" sz="quarter" idx="4"/>
          </p:nvPr>
        </p:nvSpPr>
        <p:spPr>
          <a:xfrm>
            <a:off x="35594965" y="26693729"/>
            <a:ext cx="11339989" cy="1533356"/>
          </a:xfrm>
          <a:prstGeom prst="rect">
            <a:avLst/>
          </a:prstGeom>
        </p:spPr>
        <p:txBody>
          <a:bodyPr vert="horz" lIns="91440" tIns="45720" rIns="91440" bIns="45720" rtlCol="0" anchor="ctr"/>
          <a:lstStyle>
            <a:lvl1pPr algn="r">
              <a:defRPr sz="4961">
                <a:solidFill>
                  <a:schemeClr val="tx1">
                    <a:tint val="75000"/>
                  </a:schemeClr>
                </a:solidFill>
              </a:defRPr>
            </a:lvl1pPr>
          </a:lstStyle>
          <a:p>
            <a:fld id="{75071908-CEEC-4519-B7F7-1601E1E7E938}" type="slidenum">
              <a:rPr lang="en-AT" smtClean="0"/>
              <a:t>‹#›</a:t>
            </a:fld>
            <a:endParaRPr lang="en-AT"/>
          </a:p>
        </p:txBody>
      </p:sp>
    </p:spTree>
    <p:extLst>
      <p:ext uri="{BB962C8B-B14F-4D97-AF65-F5344CB8AC3E}">
        <p14:creationId xmlns:p14="http://schemas.microsoft.com/office/powerpoint/2010/main" val="31115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780038" rtl="0" eaLnBrk="1" latinLnBrk="0" hangingPunct="1">
        <a:lnSpc>
          <a:spcPct val="90000"/>
        </a:lnSpc>
        <a:spcBef>
          <a:spcPct val="0"/>
        </a:spcBef>
        <a:buNone/>
        <a:defRPr sz="18189" kern="1200">
          <a:solidFill>
            <a:schemeClr val="tx1"/>
          </a:solidFill>
          <a:latin typeface="+mj-lt"/>
          <a:ea typeface="+mj-ea"/>
          <a:cs typeface="+mj-cs"/>
        </a:defRPr>
      </a:lvl1pPr>
    </p:titleStyle>
    <p:body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p:bodyStyle>
    <p:otherStyle>
      <a:defPPr>
        <a:defRPr lang="en-US"/>
      </a:defPPr>
      <a:lvl1pPr marL="0" algn="l" defTabSz="3780038" rtl="0" eaLnBrk="1" latinLnBrk="0" hangingPunct="1">
        <a:defRPr sz="7441" kern="1200">
          <a:solidFill>
            <a:schemeClr val="tx1"/>
          </a:solidFill>
          <a:latin typeface="+mn-lt"/>
          <a:ea typeface="+mn-ea"/>
          <a:cs typeface="+mn-cs"/>
        </a:defRPr>
      </a:lvl1pPr>
      <a:lvl2pPr marL="1890019" algn="l" defTabSz="3780038" rtl="0" eaLnBrk="1" latinLnBrk="0" hangingPunct="1">
        <a:defRPr sz="7441" kern="1200">
          <a:solidFill>
            <a:schemeClr val="tx1"/>
          </a:solidFill>
          <a:latin typeface="+mn-lt"/>
          <a:ea typeface="+mn-ea"/>
          <a:cs typeface="+mn-cs"/>
        </a:defRPr>
      </a:lvl2pPr>
      <a:lvl3pPr marL="3780038" algn="l" defTabSz="3780038" rtl="0" eaLnBrk="1" latinLnBrk="0" hangingPunct="1">
        <a:defRPr sz="7441" kern="1200">
          <a:solidFill>
            <a:schemeClr val="tx1"/>
          </a:solidFill>
          <a:latin typeface="+mn-lt"/>
          <a:ea typeface="+mn-ea"/>
          <a:cs typeface="+mn-cs"/>
        </a:defRPr>
      </a:lvl3pPr>
      <a:lvl4pPr marL="5670057" algn="l" defTabSz="3780038" rtl="0" eaLnBrk="1" latinLnBrk="0" hangingPunct="1">
        <a:defRPr sz="7441" kern="1200">
          <a:solidFill>
            <a:schemeClr val="tx1"/>
          </a:solidFill>
          <a:latin typeface="+mn-lt"/>
          <a:ea typeface="+mn-ea"/>
          <a:cs typeface="+mn-cs"/>
        </a:defRPr>
      </a:lvl4pPr>
      <a:lvl5pPr marL="7560076" algn="l" defTabSz="3780038" rtl="0" eaLnBrk="1" latinLnBrk="0" hangingPunct="1">
        <a:defRPr sz="7441" kern="1200">
          <a:solidFill>
            <a:schemeClr val="tx1"/>
          </a:solidFill>
          <a:latin typeface="+mn-lt"/>
          <a:ea typeface="+mn-ea"/>
          <a:cs typeface="+mn-cs"/>
        </a:defRPr>
      </a:lvl5pPr>
      <a:lvl6pPr marL="9450095" algn="l" defTabSz="3780038" rtl="0" eaLnBrk="1" latinLnBrk="0" hangingPunct="1">
        <a:defRPr sz="7441" kern="1200">
          <a:solidFill>
            <a:schemeClr val="tx1"/>
          </a:solidFill>
          <a:latin typeface="+mn-lt"/>
          <a:ea typeface="+mn-ea"/>
          <a:cs typeface="+mn-cs"/>
        </a:defRPr>
      </a:lvl6pPr>
      <a:lvl7pPr marL="11340114" algn="l" defTabSz="3780038" rtl="0" eaLnBrk="1" latinLnBrk="0" hangingPunct="1">
        <a:defRPr sz="7441" kern="1200">
          <a:solidFill>
            <a:schemeClr val="tx1"/>
          </a:solidFill>
          <a:latin typeface="+mn-lt"/>
          <a:ea typeface="+mn-ea"/>
          <a:cs typeface="+mn-cs"/>
        </a:defRPr>
      </a:lvl7pPr>
      <a:lvl8pPr marL="13230134" algn="l" defTabSz="3780038" rtl="0" eaLnBrk="1" latinLnBrk="0" hangingPunct="1">
        <a:defRPr sz="7441" kern="1200">
          <a:solidFill>
            <a:schemeClr val="tx1"/>
          </a:solidFill>
          <a:latin typeface="+mn-lt"/>
          <a:ea typeface="+mn-ea"/>
          <a:cs typeface="+mn-cs"/>
        </a:defRPr>
      </a:lvl8pPr>
      <a:lvl9pPr marL="15120153" algn="l" defTabSz="3780038" rtl="0" eaLnBrk="1" latinLnBrk="0" hangingPunct="1">
        <a:defRPr sz="74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2.png"/><Relationship Id="rId21" Type="http://schemas.openxmlformats.org/officeDocument/2006/relationships/image" Target="../media/image18.png"/><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24" Type="http://schemas.openxmlformats.org/officeDocument/2006/relationships/image" Target="../media/image21.png"/><Relationship Id="rId5" Type="http://schemas.microsoft.com/office/2007/relationships/hdphoto" Target="../media/hdphoto1.wdp"/><Relationship Id="rId15" Type="http://schemas.openxmlformats.org/officeDocument/2006/relationships/image" Target="../media/image12.png"/><Relationship Id="rId23" Type="http://schemas.openxmlformats.org/officeDocument/2006/relationships/image" Target="../media/image20.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6.jpeg"/><Relationship Id="rId14" Type="http://schemas.openxmlformats.org/officeDocument/2006/relationships/image" Target="../media/image11.png"/><Relationship Id="rId2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8E900B-18BA-E9E1-D164-89B2EC4956A8}"/>
              </a:ext>
            </a:extLst>
          </p:cNvPr>
          <p:cNvPicPr>
            <a:picLocks noChangeAspect="1"/>
          </p:cNvPicPr>
          <p:nvPr/>
        </p:nvPicPr>
        <p:blipFill>
          <a:blip r:embed="rId2"/>
          <a:stretch>
            <a:fillRect/>
          </a:stretch>
        </p:blipFill>
        <p:spPr>
          <a:xfrm>
            <a:off x="31842317" y="7190481"/>
            <a:ext cx="5351148" cy="3579435"/>
          </a:xfrm>
          <a:prstGeom prst="rect">
            <a:avLst/>
          </a:prstGeom>
        </p:spPr>
      </p:pic>
      <p:pic>
        <p:nvPicPr>
          <p:cNvPr id="6" name="Picture 5">
            <a:extLst>
              <a:ext uri="{FF2B5EF4-FFF2-40B4-BE49-F238E27FC236}">
                <a16:creationId xmlns:a16="http://schemas.microsoft.com/office/drawing/2014/main" id="{1FC08A40-74BC-0AED-9E07-2B5945E7AC8A}"/>
              </a:ext>
            </a:extLst>
          </p:cNvPr>
          <p:cNvPicPr>
            <a:picLocks noChangeAspect="1"/>
          </p:cNvPicPr>
          <p:nvPr/>
        </p:nvPicPr>
        <p:blipFill>
          <a:blip r:embed="rId3"/>
          <a:stretch>
            <a:fillRect/>
          </a:stretch>
        </p:blipFill>
        <p:spPr>
          <a:xfrm>
            <a:off x="13370637" y="11925694"/>
            <a:ext cx="6413500" cy="3149600"/>
          </a:xfrm>
          <a:prstGeom prst="rect">
            <a:avLst/>
          </a:prstGeom>
        </p:spPr>
      </p:pic>
      <p:sp>
        <p:nvSpPr>
          <p:cNvPr id="8" name="Rectangle 7">
            <a:extLst>
              <a:ext uri="{FF2B5EF4-FFF2-40B4-BE49-F238E27FC236}">
                <a16:creationId xmlns:a16="http://schemas.microsoft.com/office/drawing/2014/main" id="{51E89A80-8859-0519-CA41-48C6B0526FD6}"/>
              </a:ext>
            </a:extLst>
          </p:cNvPr>
          <p:cNvSpPr/>
          <p:nvPr/>
        </p:nvSpPr>
        <p:spPr>
          <a:xfrm>
            <a:off x="-304800" y="-32613"/>
            <a:ext cx="50884714" cy="5409019"/>
          </a:xfrm>
          <a:prstGeom prst="rect">
            <a:avLst/>
          </a:prstGeom>
          <a:solidFill>
            <a:srgbClr val="002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F1ABFDC5-3A60-2D55-51ED-54BEE5813A72}"/>
              </a:ext>
            </a:extLst>
          </p:cNvPr>
          <p:cNvSpPr txBox="1"/>
          <p:nvPr/>
        </p:nvSpPr>
        <p:spPr>
          <a:xfrm>
            <a:off x="8918734" y="579958"/>
            <a:ext cx="32562482" cy="4387366"/>
          </a:xfrm>
          <a:prstGeom prst="rect">
            <a:avLst/>
          </a:prstGeom>
          <a:noFill/>
        </p:spPr>
        <p:txBody>
          <a:bodyPr wrap="square" rtlCol="0">
            <a:noAutofit/>
          </a:bodyPr>
          <a:lstStyle/>
          <a:p>
            <a:pPr algn="ctr">
              <a:lnSpc>
                <a:spcPct val="150000"/>
              </a:lnSpc>
            </a:pPr>
            <a:r>
              <a:rPr lang="en-GB" sz="6600" b="1" i="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Remote sensing-based detection of resilience loss in the terrestrial water cycle</a:t>
            </a:r>
          </a:p>
          <a:p>
            <a:pPr algn="ctr">
              <a:lnSpc>
                <a:spcPct val="150000"/>
              </a:lnSpc>
            </a:pPr>
            <a:r>
              <a:rPr lang="en-GB" sz="4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Romi Lotcheris</a:t>
            </a:r>
            <a:r>
              <a:rPr lang="en-GB" sz="4400" baseline="3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a:t>
            </a:r>
            <a:r>
              <a:rPr lang="en-GB" sz="4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Nielja Knecht</a:t>
            </a:r>
            <a:r>
              <a:rPr lang="en-GB" sz="4400" baseline="3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a:t>
            </a:r>
            <a:r>
              <a:rPr lang="en-GB" sz="4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Lan Wang-Erlandsson</a:t>
            </a:r>
            <a:r>
              <a:rPr lang="en-GB" sz="4400" baseline="3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1,2,3</a:t>
            </a:r>
            <a:r>
              <a:rPr lang="en-GB" sz="4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Juan Rocha</a:t>
            </a:r>
            <a:r>
              <a:rPr lang="en-GB" sz="4400" baseline="3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1,3</a:t>
            </a:r>
          </a:p>
          <a:p>
            <a:pPr algn="ctr">
              <a:lnSpc>
                <a:spcPct val="150000"/>
              </a:lnSpc>
            </a:pPr>
            <a:r>
              <a:rPr lang="en-GB" sz="3200" baseline="3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 </a:t>
            </a:r>
            <a:r>
              <a:rPr lang="en-GB"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Stockholm Resilience Centre, Stockholm University, Sweden; </a:t>
            </a:r>
            <a:r>
              <a:rPr lang="en-GB" sz="3200" baseline="3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 </a:t>
            </a:r>
            <a:r>
              <a:rPr lang="en-GB"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Potsdam Institute for Climate Impact Research, Potsdam, Germany; </a:t>
            </a:r>
            <a:r>
              <a:rPr lang="en-GB" sz="3200" baseline="3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3 </a:t>
            </a:r>
            <a:r>
              <a:rPr lang="en-GB"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Anthropocene Laboratory, Royal Swedish Academy of Sciences, Sweden.</a:t>
            </a:r>
            <a:endParaRPr lang="en-CA"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90DAB693-C627-DD6F-2751-49CDB6A24D7D}"/>
              </a:ext>
            </a:extLst>
          </p:cNvPr>
          <p:cNvSpPr/>
          <p:nvPr/>
        </p:nvSpPr>
        <p:spPr>
          <a:xfrm>
            <a:off x="838061" y="18196505"/>
            <a:ext cx="10805948" cy="9855925"/>
          </a:xfrm>
          <a:prstGeom prst="rect">
            <a:avLst/>
          </a:prstGeom>
          <a:noFill/>
          <a:ln w="76200">
            <a:solidFill>
              <a:srgbClr val="9BB2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7E18A54F-003C-1364-F41E-1AD801C93982}"/>
              </a:ext>
            </a:extLst>
          </p:cNvPr>
          <p:cNvSpPr txBox="1"/>
          <p:nvPr/>
        </p:nvSpPr>
        <p:spPr>
          <a:xfrm>
            <a:off x="852267" y="5744876"/>
            <a:ext cx="10777535" cy="971311"/>
          </a:xfrm>
          <a:prstGeom prst="rect">
            <a:avLst/>
          </a:prstGeom>
          <a:solidFill>
            <a:srgbClr val="9BB2CF"/>
          </a:solidFill>
        </p:spPr>
        <p:txBody>
          <a:bodyPr wrap="square" rtlCol="0" anchor="ctr">
            <a:noAutofit/>
          </a:bodyPr>
          <a:lstStyle/>
          <a:p>
            <a:r>
              <a:rPr lang="en-CA" sz="4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1. Background</a:t>
            </a:r>
          </a:p>
        </p:txBody>
      </p:sp>
      <p:sp>
        <p:nvSpPr>
          <p:cNvPr id="12" name="Rectangle 11">
            <a:extLst>
              <a:ext uri="{FF2B5EF4-FFF2-40B4-BE49-F238E27FC236}">
                <a16:creationId xmlns:a16="http://schemas.microsoft.com/office/drawing/2014/main" id="{5CDB2974-3C7F-7097-483B-E908150B1709}"/>
              </a:ext>
            </a:extLst>
          </p:cNvPr>
          <p:cNvSpPr/>
          <p:nvPr/>
        </p:nvSpPr>
        <p:spPr>
          <a:xfrm>
            <a:off x="12187415" y="5730151"/>
            <a:ext cx="27875815" cy="9398260"/>
          </a:xfrm>
          <a:prstGeom prst="rect">
            <a:avLst/>
          </a:prstGeom>
          <a:noFill/>
          <a:ln w="76200">
            <a:solidFill>
              <a:srgbClr val="9BB2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7E5B18B-3716-8E21-594E-512F5E22CB51}"/>
              </a:ext>
            </a:extLst>
          </p:cNvPr>
          <p:cNvSpPr txBox="1"/>
          <p:nvPr/>
        </p:nvSpPr>
        <p:spPr>
          <a:xfrm>
            <a:off x="12159000" y="5695673"/>
            <a:ext cx="27875815" cy="1029372"/>
          </a:xfrm>
          <a:prstGeom prst="rect">
            <a:avLst/>
          </a:prstGeom>
          <a:solidFill>
            <a:srgbClr val="9BB2CF"/>
          </a:solidFill>
        </p:spPr>
        <p:txBody>
          <a:bodyPr wrap="square" rtlCol="0" anchor="ctr">
            <a:noAutofit/>
          </a:bodyPr>
          <a:lstStyle/>
          <a:p>
            <a:r>
              <a:rPr lang="en-CA" sz="4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 3. Data and Methods</a:t>
            </a:r>
          </a:p>
        </p:txBody>
      </p:sp>
      <p:sp>
        <p:nvSpPr>
          <p:cNvPr id="14" name="Rectangle 13">
            <a:extLst>
              <a:ext uri="{FF2B5EF4-FFF2-40B4-BE49-F238E27FC236}">
                <a16:creationId xmlns:a16="http://schemas.microsoft.com/office/drawing/2014/main" id="{929BD715-D817-25C5-85C9-DB413FBFD6AE}"/>
              </a:ext>
            </a:extLst>
          </p:cNvPr>
          <p:cNvSpPr/>
          <p:nvPr/>
        </p:nvSpPr>
        <p:spPr>
          <a:xfrm>
            <a:off x="12159001" y="15647977"/>
            <a:ext cx="27875816" cy="12404454"/>
          </a:xfrm>
          <a:prstGeom prst="rect">
            <a:avLst/>
          </a:prstGeom>
          <a:noFill/>
          <a:ln w="76200">
            <a:solidFill>
              <a:srgbClr val="9BB2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55F74D12-D260-BB63-BEFF-15D0C25C993A}"/>
              </a:ext>
            </a:extLst>
          </p:cNvPr>
          <p:cNvSpPr txBox="1"/>
          <p:nvPr/>
        </p:nvSpPr>
        <p:spPr>
          <a:xfrm>
            <a:off x="12160064" y="15648826"/>
            <a:ext cx="27875815" cy="1027955"/>
          </a:xfrm>
          <a:prstGeom prst="rect">
            <a:avLst/>
          </a:prstGeom>
          <a:solidFill>
            <a:srgbClr val="9BB2CF"/>
          </a:solidFill>
        </p:spPr>
        <p:txBody>
          <a:bodyPr wrap="square" rtlCol="0" anchor="ctr">
            <a:noAutofit/>
          </a:bodyPr>
          <a:lstStyle/>
          <a:p>
            <a:r>
              <a:rPr lang="en-CA" sz="4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 4. Results</a:t>
            </a:r>
          </a:p>
        </p:txBody>
      </p:sp>
      <p:sp>
        <p:nvSpPr>
          <p:cNvPr id="16" name="Rectangle 15">
            <a:extLst>
              <a:ext uri="{FF2B5EF4-FFF2-40B4-BE49-F238E27FC236}">
                <a16:creationId xmlns:a16="http://schemas.microsoft.com/office/drawing/2014/main" id="{D53080BE-E794-7A4D-FFD5-DC334E5C31B2}"/>
              </a:ext>
            </a:extLst>
          </p:cNvPr>
          <p:cNvSpPr/>
          <p:nvPr/>
        </p:nvSpPr>
        <p:spPr>
          <a:xfrm>
            <a:off x="40635050" y="5685468"/>
            <a:ext cx="8719714" cy="14473158"/>
          </a:xfrm>
          <a:prstGeom prst="rect">
            <a:avLst/>
          </a:prstGeom>
          <a:noFill/>
          <a:ln w="76200">
            <a:solidFill>
              <a:srgbClr val="9BB2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91D7EDF5-A2B8-91C5-B9F0-4FE6A8555C00}"/>
              </a:ext>
            </a:extLst>
          </p:cNvPr>
          <p:cNvSpPr txBox="1"/>
          <p:nvPr/>
        </p:nvSpPr>
        <p:spPr>
          <a:xfrm>
            <a:off x="40635049" y="5707222"/>
            <a:ext cx="8719713" cy="1017823"/>
          </a:xfrm>
          <a:prstGeom prst="rect">
            <a:avLst/>
          </a:prstGeom>
          <a:solidFill>
            <a:srgbClr val="9BB2CF"/>
          </a:solidFill>
        </p:spPr>
        <p:txBody>
          <a:bodyPr wrap="square" rtlCol="0" anchor="ctr">
            <a:noAutofit/>
          </a:bodyPr>
          <a:lstStyle/>
          <a:p>
            <a:r>
              <a:rPr lang="en-CA" sz="4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 5. Preliminary findings</a:t>
            </a:r>
          </a:p>
        </p:txBody>
      </p:sp>
      <p:sp>
        <p:nvSpPr>
          <p:cNvPr id="18" name="Rectangle 17">
            <a:extLst>
              <a:ext uri="{FF2B5EF4-FFF2-40B4-BE49-F238E27FC236}">
                <a16:creationId xmlns:a16="http://schemas.microsoft.com/office/drawing/2014/main" id="{9F6DB372-7660-F30B-C576-1BCC47DEDAA6}"/>
              </a:ext>
            </a:extLst>
          </p:cNvPr>
          <p:cNvSpPr/>
          <p:nvPr/>
        </p:nvSpPr>
        <p:spPr>
          <a:xfrm>
            <a:off x="40635050" y="20401433"/>
            <a:ext cx="8719712" cy="3974156"/>
          </a:xfrm>
          <a:prstGeom prst="rect">
            <a:avLst/>
          </a:prstGeom>
          <a:noFill/>
          <a:ln w="76200">
            <a:solidFill>
              <a:srgbClr val="9BB2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63656E87-83F9-2476-BE50-D51839A83125}"/>
              </a:ext>
            </a:extLst>
          </p:cNvPr>
          <p:cNvSpPr txBox="1"/>
          <p:nvPr/>
        </p:nvSpPr>
        <p:spPr>
          <a:xfrm>
            <a:off x="40635049" y="20395226"/>
            <a:ext cx="8719712" cy="1017823"/>
          </a:xfrm>
          <a:prstGeom prst="rect">
            <a:avLst/>
          </a:prstGeom>
          <a:solidFill>
            <a:srgbClr val="9BB2CF"/>
          </a:solidFill>
        </p:spPr>
        <p:txBody>
          <a:bodyPr wrap="square" rtlCol="0" anchor="ctr">
            <a:noAutofit/>
          </a:bodyPr>
          <a:lstStyle/>
          <a:p>
            <a:r>
              <a:rPr lang="en-CA" sz="4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 6. References</a:t>
            </a:r>
          </a:p>
        </p:txBody>
      </p:sp>
      <p:sp>
        <p:nvSpPr>
          <p:cNvPr id="20" name="TextBox 19">
            <a:extLst>
              <a:ext uri="{FF2B5EF4-FFF2-40B4-BE49-F238E27FC236}">
                <a16:creationId xmlns:a16="http://schemas.microsoft.com/office/drawing/2014/main" id="{3E575A1A-F348-058C-E9B2-4F8C147146C6}"/>
              </a:ext>
            </a:extLst>
          </p:cNvPr>
          <p:cNvSpPr txBox="1"/>
          <p:nvPr/>
        </p:nvSpPr>
        <p:spPr>
          <a:xfrm>
            <a:off x="47060631" y="3604182"/>
            <a:ext cx="2509203" cy="1363142"/>
          </a:xfrm>
          <a:prstGeom prst="rect">
            <a:avLst/>
          </a:prstGeom>
          <a:noFill/>
          <a:ln>
            <a:noFill/>
          </a:ln>
        </p:spPr>
        <p:txBody>
          <a:bodyPr wrap="square" rtlCol="0" anchor="ctr">
            <a:noAutofit/>
          </a:bodyPr>
          <a:lstStyle/>
          <a:p>
            <a:pPr algn="ctr"/>
            <a:r>
              <a:rPr lang="en-CA" sz="3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EGU 2024</a:t>
            </a:r>
          </a:p>
        </p:txBody>
      </p:sp>
      <p:pic>
        <p:nvPicPr>
          <p:cNvPr id="21" name="Picture 20">
            <a:extLst>
              <a:ext uri="{FF2B5EF4-FFF2-40B4-BE49-F238E27FC236}">
                <a16:creationId xmlns:a16="http://schemas.microsoft.com/office/drawing/2014/main" id="{70FC8B50-9ABA-C80A-177E-4DF68DB2096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a:off x="830116" y="478786"/>
            <a:ext cx="4910443" cy="3714750"/>
          </a:xfrm>
          <a:prstGeom prst="rect">
            <a:avLst/>
          </a:prstGeom>
        </p:spPr>
      </p:pic>
      <p:sp>
        <p:nvSpPr>
          <p:cNvPr id="22" name="TextBox 21">
            <a:extLst>
              <a:ext uri="{FF2B5EF4-FFF2-40B4-BE49-F238E27FC236}">
                <a16:creationId xmlns:a16="http://schemas.microsoft.com/office/drawing/2014/main" id="{780AEBCD-D78A-4929-F8CB-1A73F585281D}"/>
              </a:ext>
            </a:extLst>
          </p:cNvPr>
          <p:cNvSpPr txBox="1"/>
          <p:nvPr/>
        </p:nvSpPr>
        <p:spPr>
          <a:xfrm>
            <a:off x="13410967" y="6961267"/>
            <a:ext cx="3899152" cy="369332"/>
          </a:xfrm>
          <a:prstGeom prst="rect">
            <a:avLst/>
          </a:prstGeom>
          <a:noFill/>
        </p:spPr>
        <p:txBody>
          <a:bodyPr wrap="square" rtlCol="0">
            <a:spAutoFit/>
          </a:bodyPr>
          <a:lstStyle/>
          <a:p>
            <a:r>
              <a:rPr lang="en-CA" b="1" dirty="0">
                <a:latin typeface="Helvetica Neue" panose="02000503000000020004" pitchFamily="2" charset="0"/>
                <a:ea typeface="Helvetica Neue" panose="02000503000000020004" pitchFamily="2" charset="0"/>
                <a:cs typeface="Helvetica Neue" panose="02000503000000020004" pitchFamily="2" charset="0"/>
              </a:rPr>
              <a:t>SSMI/S Rain Rate Daily, 0.25</a:t>
            </a:r>
          </a:p>
        </p:txBody>
      </p:sp>
      <p:sp>
        <p:nvSpPr>
          <p:cNvPr id="23" name="TextBox 22">
            <a:extLst>
              <a:ext uri="{FF2B5EF4-FFF2-40B4-BE49-F238E27FC236}">
                <a16:creationId xmlns:a16="http://schemas.microsoft.com/office/drawing/2014/main" id="{B77F0E21-B703-65F8-6029-D53E889BBF2F}"/>
              </a:ext>
            </a:extLst>
          </p:cNvPr>
          <p:cNvSpPr txBox="1"/>
          <p:nvPr/>
        </p:nvSpPr>
        <p:spPr>
          <a:xfrm>
            <a:off x="13486820" y="11106634"/>
            <a:ext cx="6215315" cy="369332"/>
          </a:xfrm>
          <a:prstGeom prst="rect">
            <a:avLst/>
          </a:prstGeom>
          <a:noFill/>
        </p:spPr>
        <p:txBody>
          <a:bodyPr wrap="square" rtlCol="0">
            <a:spAutoFit/>
          </a:bodyPr>
          <a:lstStyle/>
          <a:p>
            <a:r>
              <a:rPr lang="en-CA" b="1" dirty="0">
                <a:latin typeface="Helvetica Neue" panose="02000503000000020004" pitchFamily="2" charset="0"/>
                <a:ea typeface="Helvetica Neue" panose="02000503000000020004" pitchFamily="2" charset="0"/>
                <a:cs typeface="Helvetica Neue" panose="02000503000000020004" pitchFamily="2" charset="0"/>
              </a:rPr>
              <a:t>Detrending and de-seasoning</a:t>
            </a:r>
          </a:p>
        </p:txBody>
      </p:sp>
      <p:sp>
        <p:nvSpPr>
          <p:cNvPr id="24" name="TextBox 23">
            <a:extLst>
              <a:ext uri="{FF2B5EF4-FFF2-40B4-BE49-F238E27FC236}">
                <a16:creationId xmlns:a16="http://schemas.microsoft.com/office/drawing/2014/main" id="{2DFE34DE-0192-F88D-F8C2-55D878804B83}"/>
              </a:ext>
            </a:extLst>
          </p:cNvPr>
          <p:cNvSpPr txBox="1"/>
          <p:nvPr/>
        </p:nvSpPr>
        <p:spPr>
          <a:xfrm>
            <a:off x="23584771" y="7051956"/>
            <a:ext cx="3003129" cy="369332"/>
          </a:xfrm>
          <a:prstGeom prst="rect">
            <a:avLst/>
          </a:prstGeom>
          <a:noFill/>
        </p:spPr>
        <p:txBody>
          <a:bodyPr wrap="square" rtlCol="0">
            <a:spAutoFit/>
          </a:bodyPr>
          <a:lstStyle/>
          <a:p>
            <a:pPr algn="ctr"/>
            <a:r>
              <a:rPr lang="en-CA" b="1" dirty="0">
                <a:latin typeface="Helvetica Neue" panose="02000503000000020004" pitchFamily="2" charset="0"/>
                <a:ea typeface="Helvetica Neue" panose="02000503000000020004" pitchFamily="2" charset="0"/>
                <a:cs typeface="Helvetica Neue" panose="02000503000000020004" pitchFamily="2" charset="0"/>
              </a:rPr>
              <a:t>Early warnings signals</a:t>
            </a:r>
          </a:p>
        </p:txBody>
      </p:sp>
      <p:sp>
        <p:nvSpPr>
          <p:cNvPr id="25" name="TextBox 24">
            <a:extLst>
              <a:ext uri="{FF2B5EF4-FFF2-40B4-BE49-F238E27FC236}">
                <a16:creationId xmlns:a16="http://schemas.microsoft.com/office/drawing/2014/main" id="{35959D8E-BA33-3C8D-F2E5-F7B018E58BD8}"/>
              </a:ext>
            </a:extLst>
          </p:cNvPr>
          <p:cNvSpPr txBox="1"/>
          <p:nvPr/>
        </p:nvSpPr>
        <p:spPr>
          <a:xfrm>
            <a:off x="23516032" y="11351200"/>
            <a:ext cx="3197046" cy="369332"/>
          </a:xfrm>
          <a:prstGeom prst="rect">
            <a:avLst/>
          </a:prstGeom>
          <a:noFill/>
        </p:spPr>
        <p:txBody>
          <a:bodyPr wrap="square" rtlCol="0">
            <a:spAutoFit/>
          </a:bodyPr>
          <a:lstStyle/>
          <a:p>
            <a:pPr algn="ctr"/>
            <a:r>
              <a:rPr lang="en-CA" b="1" dirty="0">
                <a:latin typeface="Helvetica Neue" panose="02000503000000020004" pitchFamily="2" charset="0"/>
                <a:ea typeface="Helvetica Neue" panose="02000503000000020004" pitchFamily="2" charset="0"/>
                <a:cs typeface="Helvetica Neue" panose="02000503000000020004" pitchFamily="2" charset="0"/>
              </a:rPr>
              <a:t>Detecting resilience loss</a:t>
            </a:r>
          </a:p>
        </p:txBody>
      </p:sp>
      <p:sp>
        <p:nvSpPr>
          <p:cNvPr id="26" name="TextBox 25">
            <a:extLst>
              <a:ext uri="{FF2B5EF4-FFF2-40B4-BE49-F238E27FC236}">
                <a16:creationId xmlns:a16="http://schemas.microsoft.com/office/drawing/2014/main" id="{1AC8079E-E756-F148-5FFC-D890B12197BE}"/>
              </a:ext>
            </a:extLst>
          </p:cNvPr>
          <p:cNvSpPr txBox="1"/>
          <p:nvPr/>
        </p:nvSpPr>
        <p:spPr>
          <a:xfrm>
            <a:off x="1046180" y="10464012"/>
            <a:ext cx="10293177" cy="5324535"/>
          </a:xfrm>
          <a:prstGeom prst="rect">
            <a:avLst/>
          </a:prstGeom>
          <a:noFill/>
        </p:spPr>
        <p:txBody>
          <a:bodyPr wrap="square" rtlCol="0">
            <a:spAutoFit/>
          </a:bodyPr>
          <a:lstStyle/>
          <a:p>
            <a:pPr algn="just"/>
            <a:r>
              <a:rPr lang="en-CA" sz="2000" b="1" dirty="0">
                <a:latin typeface="Helvetica Neue" panose="02000503000000020004" pitchFamily="2" charset="0"/>
                <a:ea typeface="Helvetica Neue" panose="02000503000000020004" pitchFamily="2" charset="0"/>
                <a:cs typeface="Helvetica Neue" panose="02000503000000020004" pitchFamily="2" charset="0"/>
              </a:rPr>
              <a:t>The hydrological cycle plays a critical role in regulating the functioning and stability of the Earth system.</a:t>
            </a:r>
          </a:p>
          <a:p>
            <a:pPr algn="just"/>
            <a:r>
              <a:rPr lang="en-CA" sz="2000" dirty="0">
                <a:latin typeface="Helvetica Neue" panose="02000503000000020004" pitchFamily="2" charset="0"/>
                <a:ea typeface="Helvetica Neue" panose="02000503000000020004" pitchFamily="2" charset="0"/>
                <a:cs typeface="Helvetica Neue" panose="02000503000000020004" pitchFamily="2" charset="0"/>
              </a:rPr>
              <a:t>Characterised by complex and interdependent coupled systems and feedbacks, the water cycle is dynamically linked to ecosystem processes and vegetation</a:t>
            </a:r>
            <a:r>
              <a:rPr lang="en-CA" sz="2000" baseline="30000" dirty="0">
                <a:latin typeface="Helvetica Neue" panose="02000503000000020004" pitchFamily="2" charset="0"/>
                <a:ea typeface="Helvetica Neue" panose="02000503000000020004" pitchFamily="2" charset="0"/>
                <a:cs typeface="Helvetica Neue" panose="02000503000000020004" pitchFamily="2" charset="0"/>
              </a:rPr>
              <a:t>5</a:t>
            </a:r>
            <a:r>
              <a:rPr lang="en-CA" sz="2000" dirty="0">
                <a:latin typeface="Helvetica Neue" panose="02000503000000020004" pitchFamily="2" charset="0"/>
                <a:ea typeface="Helvetica Neue" panose="02000503000000020004" pitchFamily="2" charset="0"/>
                <a:cs typeface="Helvetica Neue" panose="02000503000000020004" pitchFamily="2" charset="0"/>
              </a:rPr>
              <a:t>. Rather than an external and abiotic driver, water is an endogenous part of terrestrial ecosystems. Anthropogenic changes have been driving terrestrial resilience loss</a:t>
            </a:r>
            <a:r>
              <a:rPr lang="en-CA" sz="2000" baseline="30000" dirty="0">
                <a:latin typeface="Helvetica Neue" panose="02000503000000020004" pitchFamily="2" charset="0"/>
                <a:ea typeface="Helvetica Neue" panose="02000503000000020004" pitchFamily="2" charset="0"/>
                <a:cs typeface="Helvetica Neue" panose="02000503000000020004" pitchFamily="2" charset="0"/>
              </a:rPr>
              <a:t>6</a:t>
            </a:r>
            <a:r>
              <a:rPr lang="en-CA" sz="2000" dirty="0">
                <a:latin typeface="Helvetica Neue" panose="02000503000000020004" pitchFamily="2" charset="0"/>
                <a:ea typeface="Helvetica Neue" panose="02000503000000020004" pitchFamily="2" charset="0"/>
                <a:cs typeface="Helvetica Neue" panose="02000503000000020004" pitchFamily="2" charset="0"/>
              </a:rPr>
              <a:t>. Whether the hydrological system is vulnerable to abrupt, irreversible transitions, and how these might be linked to ecosystem resilience, remains an open question. </a:t>
            </a:r>
          </a:p>
          <a:p>
            <a:pPr algn="just"/>
            <a:endParaRPr lang="en-CA" sz="2000" dirty="0">
              <a:latin typeface="Helvetica Neue" panose="02000503000000020004" pitchFamily="2" charset="0"/>
              <a:ea typeface="Helvetica Neue" panose="02000503000000020004" pitchFamily="2" charset="0"/>
              <a:cs typeface="Helvetica Neue" panose="02000503000000020004" pitchFamily="2" charset="0"/>
            </a:endParaRPr>
          </a:p>
          <a:p>
            <a:pPr algn="just"/>
            <a:r>
              <a:rPr lang="en-CA" sz="2000" b="1" dirty="0">
                <a:latin typeface="Helvetica Neue" panose="02000503000000020004" pitchFamily="2" charset="0"/>
                <a:ea typeface="Helvetica Neue" panose="02000503000000020004" pitchFamily="2" charset="0"/>
                <a:cs typeface="Helvetica Neue" panose="02000503000000020004" pitchFamily="2" charset="0"/>
              </a:rPr>
              <a:t>Through the mutual causal link described above, we hypothesize that changes in ecosystem resilience may be propagated through to the water cycle and detectable in key hydrological variables (soil moisture, precipitation, evapotranspiration). </a:t>
            </a:r>
          </a:p>
          <a:p>
            <a:pPr algn="just"/>
            <a:r>
              <a:rPr lang="en-CA" sz="2000" dirty="0">
                <a:latin typeface="Helvetica Neue" panose="02000503000000020004" pitchFamily="2" charset="0"/>
                <a:ea typeface="Helvetica Neue" panose="02000503000000020004" pitchFamily="2" charset="0"/>
                <a:cs typeface="Helvetica Neue" panose="02000503000000020004" pitchFamily="2" charset="0"/>
              </a:rPr>
              <a:t>Through processes like moisture recycling and hydro-ecological regulation, water maintains biomes and sustains biodiversity, and is deeply coupled to human livelihoods. By means of this connectivity, water cycle modifications can propagate and across geographies</a:t>
            </a:r>
            <a:r>
              <a:rPr lang="en-CA" sz="2000" baseline="30000" dirty="0">
                <a:latin typeface="Helvetica Neue" panose="02000503000000020004" pitchFamily="2" charset="0"/>
                <a:ea typeface="Helvetica Neue" panose="02000503000000020004" pitchFamily="2" charset="0"/>
                <a:cs typeface="Helvetica Neue" panose="02000503000000020004" pitchFamily="2" charset="0"/>
              </a:rPr>
              <a:t>7</a:t>
            </a:r>
            <a:r>
              <a:rPr lang="en-CA" sz="2000" dirty="0">
                <a:latin typeface="Helvetica Neue" panose="02000503000000020004" pitchFamily="2" charset="0"/>
                <a:ea typeface="Helvetica Neue" panose="02000503000000020004" pitchFamily="2" charset="0"/>
                <a:cs typeface="Helvetica Neue" panose="02000503000000020004" pitchFamily="2" charset="0"/>
              </a:rPr>
              <a:t>. This calls for a holistic understanding of the effect of anthropogenic pressures on the water cycle. </a:t>
            </a:r>
          </a:p>
        </p:txBody>
      </p:sp>
      <p:sp>
        <p:nvSpPr>
          <p:cNvPr id="27" name="TextBox 26">
            <a:extLst>
              <a:ext uri="{FF2B5EF4-FFF2-40B4-BE49-F238E27FC236}">
                <a16:creationId xmlns:a16="http://schemas.microsoft.com/office/drawing/2014/main" id="{B855BBC3-316A-58FF-6C0D-68383C5B1C7C}"/>
              </a:ext>
            </a:extLst>
          </p:cNvPr>
          <p:cNvSpPr txBox="1"/>
          <p:nvPr/>
        </p:nvSpPr>
        <p:spPr>
          <a:xfrm>
            <a:off x="1045186" y="6896858"/>
            <a:ext cx="10345560" cy="3785652"/>
          </a:xfrm>
          <a:prstGeom prst="rect">
            <a:avLst/>
          </a:prstGeom>
          <a:noFill/>
        </p:spPr>
        <p:txBody>
          <a:bodyPr wrap="square" rtlCol="0">
            <a:spAutoFit/>
          </a:bodyPr>
          <a:lstStyle/>
          <a:p>
            <a:pPr algn="just"/>
            <a:r>
              <a:rPr lang="en-CA" sz="2000" b="1" dirty="0">
                <a:latin typeface="Helvetica Neue" panose="02000503000000020004" pitchFamily="2" charset="0"/>
                <a:ea typeface="Helvetica Neue" panose="02000503000000020004" pitchFamily="2" charset="0"/>
                <a:cs typeface="Helvetica Neue" panose="02000503000000020004" pitchFamily="2" charset="0"/>
              </a:rPr>
              <a:t>A resilient system is able to absorb and recover from environmental perturbations and disturbances by means of internal feedbacks that maintain its equilibrium state</a:t>
            </a:r>
            <a:r>
              <a:rPr lang="en-CA" sz="2000" b="1" baseline="30000" dirty="0">
                <a:latin typeface="Helvetica Neue" panose="02000503000000020004" pitchFamily="2" charset="0"/>
                <a:ea typeface="Helvetica Neue" panose="02000503000000020004" pitchFamily="2" charset="0"/>
                <a:cs typeface="Helvetica Neue" panose="02000503000000020004" pitchFamily="2" charset="0"/>
              </a:rPr>
              <a:t>1,2</a:t>
            </a:r>
            <a:r>
              <a:rPr lang="en-CA" sz="2000" dirty="0">
                <a:latin typeface="Helvetica Neue" panose="02000503000000020004" pitchFamily="2" charset="0"/>
                <a:ea typeface="Helvetica Neue" panose="02000503000000020004" pitchFamily="2" charset="0"/>
                <a:cs typeface="Helvetica Neue" panose="02000503000000020004" pitchFamily="2" charset="0"/>
              </a:rPr>
              <a:t>. </a:t>
            </a:r>
          </a:p>
          <a:p>
            <a:pPr algn="just"/>
            <a:r>
              <a:rPr lang="en-CA" sz="2000" dirty="0">
                <a:latin typeface="Helvetica Neue" panose="02000503000000020004" pitchFamily="2" charset="0"/>
                <a:ea typeface="Helvetica Neue" panose="02000503000000020004" pitchFamily="2" charset="0"/>
                <a:cs typeface="Helvetica Neue" panose="02000503000000020004" pitchFamily="2" charset="0"/>
              </a:rPr>
              <a:t>As a system loses resilience, this ability to persist in the same dynamic regime becomes compromised, and the system may shift abruptly from one qualitative regime to another, termed a regime shift, critical transition, or tipping event</a:t>
            </a:r>
            <a:r>
              <a:rPr lang="en-CA" sz="2000" baseline="30000" dirty="0">
                <a:latin typeface="Helvetica Neue" panose="02000503000000020004" pitchFamily="2" charset="0"/>
                <a:ea typeface="Helvetica Neue" panose="02000503000000020004" pitchFamily="2" charset="0"/>
                <a:cs typeface="Helvetica Neue" panose="02000503000000020004" pitchFamily="2" charset="0"/>
              </a:rPr>
              <a:t>3</a:t>
            </a:r>
            <a:r>
              <a:rPr lang="en-CA" sz="2000" dirty="0">
                <a:latin typeface="Helvetica Neue" panose="02000503000000020004" pitchFamily="2" charset="0"/>
                <a:ea typeface="Helvetica Neue" panose="02000503000000020004" pitchFamily="2" charset="0"/>
                <a:cs typeface="Helvetica Neue" panose="02000503000000020004" pitchFamily="2" charset="0"/>
              </a:rPr>
              <a:t>. Detecting whether the resilience of a system is changing is based on the rationale that the recovery to equilibrium of a system after a disturbance changes as a system loses resilience</a:t>
            </a:r>
            <a:r>
              <a:rPr lang="en-CA" sz="2000" baseline="30000" dirty="0">
                <a:latin typeface="Helvetica Neue" panose="02000503000000020004" pitchFamily="2" charset="0"/>
                <a:ea typeface="Helvetica Neue" panose="02000503000000020004" pitchFamily="2" charset="0"/>
                <a:cs typeface="Helvetica Neue" panose="02000503000000020004" pitchFamily="2" charset="0"/>
              </a:rPr>
              <a:t>4</a:t>
            </a:r>
            <a:r>
              <a:rPr lang="en-CA" sz="2000" dirty="0">
                <a:latin typeface="Helvetica Neue" panose="02000503000000020004" pitchFamily="2" charset="0"/>
                <a:ea typeface="Helvetica Neue" panose="02000503000000020004" pitchFamily="2" charset="0"/>
                <a:cs typeface="Helvetica Neue" panose="02000503000000020004" pitchFamily="2" charset="0"/>
              </a:rPr>
              <a:t>. Such a change in the recovery time of a system can be measured by changes in the statistical signatures of the state variable time series that arise moving towards a bifurcation point, termed early warning signals (EWS)</a:t>
            </a:r>
            <a:r>
              <a:rPr lang="en-CA" sz="2000" baseline="30000" dirty="0">
                <a:latin typeface="Helvetica Neue" panose="02000503000000020004" pitchFamily="2" charset="0"/>
                <a:ea typeface="Helvetica Neue" panose="02000503000000020004" pitchFamily="2" charset="0"/>
                <a:cs typeface="Helvetica Neue" panose="02000503000000020004" pitchFamily="2" charset="0"/>
              </a:rPr>
              <a:t>2</a:t>
            </a:r>
            <a:r>
              <a:rPr lang="en-CA" sz="2000" dirty="0">
                <a:latin typeface="Helvetica Neue" panose="02000503000000020004" pitchFamily="2" charset="0"/>
                <a:ea typeface="Helvetica Neue" panose="02000503000000020004" pitchFamily="2" charset="0"/>
                <a:cs typeface="Helvetica Neue" panose="02000503000000020004" pitchFamily="2" charset="0"/>
              </a:rPr>
              <a:t>.</a:t>
            </a:r>
          </a:p>
          <a:p>
            <a:pPr algn="just"/>
            <a:endParaRPr lang="en-CA"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Rectangle 31">
            <a:extLst>
              <a:ext uri="{FF2B5EF4-FFF2-40B4-BE49-F238E27FC236}">
                <a16:creationId xmlns:a16="http://schemas.microsoft.com/office/drawing/2014/main" id="{4CADC163-5C0E-9E03-FCCD-1ECC1BB74401}"/>
              </a:ext>
            </a:extLst>
          </p:cNvPr>
          <p:cNvSpPr/>
          <p:nvPr/>
        </p:nvSpPr>
        <p:spPr>
          <a:xfrm>
            <a:off x="40635050" y="24679239"/>
            <a:ext cx="8730403" cy="3373191"/>
          </a:xfrm>
          <a:prstGeom prst="rect">
            <a:avLst/>
          </a:prstGeom>
          <a:noFill/>
          <a:ln w="76200">
            <a:solidFill>
              <a:srgbClr val="9BB2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AC482497-9AD2-F22E-1BD8-5A5960CA86DA}"/>
              </a:ext>
            </a:extLst>
          </p:cNvPr>
          <p:cNvSpPr txBox="1"/>
          <p:nvPr/>
        </p:nvSpPr>
        <p:spPr>
          <a:xfrm>
            <a:off x="40736276" y="24668762"/>
            <a:ext cx="5449546" cy="1248020"/>
          </a:xfrm>
          <a:prstGeom prst="rect">
            <a:avLst/>
          </a:prstGeom>
          <a:noFill/>
        </p:spPr>
        <p:txBody>
          <a:bodyPr wrap="square" rtlCol="0" anchor="ctr">
            <a:noAutofit/>
          </a:bodyPr>
          <a:lstStyle/>
          <a:p>
            <a:r>
              <a:rPr lang="en-CA" sz="4600" b="1" dirty="0">
                <a:solidFill>
                  <a:srgbClr val="9BB2CF"/>
                </a:solidFill>
                <a:latin typeface="Helvetica" pitchFamily="2" charset="0"/>
                <a:ea typeface="Helvetica Neue Light" panose="02000403000000020004" pitchFamily="2" charset="0"/>
                <a:cs typeface="Helvetica Neue" panose="02000503000000020004" pitchFamily="2" charset="0"/>
              </a:rPr>
              <a:t>Romi Lotcheris</a:t>
            </a:r>
          </a:p>
        </p:txBody>
      </p:sp>
      <p:sp>
        <p:nvSpPr>
          <p:cNvPr id="34" name="TextBox 33">
            <a:extLst>
              <a:ext uri="{FF2B5EF4-FFF2-40B4-BE49-F238E27FC236}">
                <a16:creationId xmlns:a16="http://schemas.microsoft.com/office/drawing/2014/main" id="{F7EE3258-253E-E16B-6B73-867D55008EA3}"/>
              </a:ext>
            </a:extLst>
          </p:cNvPr>
          <p:cNvSpPr txBox="1"/>
          <p:nvPr/>
        </p:nvSpPr>
        <p:spPr>
          <a:xfrm>
            <a:off x="40874607" y="25832617"/>
            <a:ext cx="5412441" cy="830997"/>
          </a:xfrm>
          <a:prstGeom prst="rect">
            <a:avLst/>
          </a:prstGeom>
          <a:noFill/>
        </p:spPr>
        <p:txBody>
          <a:bodyPr wrap="square" rtlCol="0">
            <a:spAutoFit/>
          </a:bodyPr>
          <a:lstStyle/>
          <a:p>
            <a:r>
              <a:rPr lang="en-CA" sz="2400" b="1" dirty="0">
                <a:latin typeface="Helvetica Neue" panose="02000503000000020004" pitchFamily="2" charset="0"/>
                <a:ea typeface="Helvetica Neue" panose="02000503000000020004" pitchFamily="2" charset="0"/>
                <a:cs typeface="Helvetica Neue" panose="02000503000000020004" pitchFamily="2" charset="0"/>
              </a:rPr>
              <a:t>Email</a:t>
            </a:r>
            <a:r>
              <a:rPr lang="en-CA" sz="2400" dirty="0">
                <a:latin typeface="Helvetica Neue" panose="02000503000000020004" pitchFamily="2" charset="0"/>
                <a:ea typeface="Helvetica Neue" panose="02000503000000020004" pitchFamily="2" charset="0"/>
                <a:cs typeface="Helvetica Neue" panose="02000503000000020004" pitchFamily="2" charset="0"/>
              </a:rPr>
              <a:t>:  romi.lotcheris@su.se</a:t>
            </a:r>
          </a:p>
          <a:p>
            <a:r>
              <a:rPr lang="en-CA" sz="2400" b="1" dirty="0">
                <a:latin typeface="Helvetica Neue" panose="02000503000000020004" pitchFamily="2" charset="0"/>
                <a:ea typeface="Helvetica Neue" panose="02000503000000020004" pitchFamily="2" charset="0"/>
                <a:cs typeface="Helvetica Neue" panose="02000503000000020004" pitchFamily="2" charset="0"/>
              </a:rPr>
              <a:t>X:</a:t>
            </a:r>
            <a:r>
              <a:rPr lang="en-CA" sz="2400" dirty="0">
                <a:latin typeface="Helvetica Neue" panose="02000503000000020004" pitchFamily="2" charset="0"/>
                <a:ea typeface="Helvetica Neue" panose="02000503000000020004" pitchFamily="2" charset="0"/>
                <a:cs typeface="Helvetica Neue" panose="02000503000000020004" pitchFamily="2" charset="0"/>
              </a:rPr>
              <a:t>		  @romlotch</a:t>
            </a:r>
          </a:p>
        </p:txBody>
      </p:sp>
      <p:sp>
        <p:nvSpPr>
          <p:cNvPr id="36" name="Rectangle 35">
            <a:extLst>
              <a:ext uri="{FF2B5EF4-FFF2-40B4-BE49-F238E27FC236}">
                <a16:creationId xmlns:a16="http://schemas.microsoft.com/office/drawing/2014/main" id="{8E84E51F-4675-22EB-F1DE-A2399E64640F}"/>
              </a:ext>
            </a:extLst>
          </p:cNvPr>
          <p:cNvSpPr/>
          <p:nvPr/>
        </p:nvSpPr>
        <p:spPr>
          <a:xfrm>
            <a:off x="13841378" y="11996301"/>
            <a:ext cx="2912356" cy="2690101"/>
          </a:xfrm>
          <a:prstGeom prst="rect">
            <a:avLst/>
          </a:prstGeom>
          <a:solidFill>
            <a:srgbClr val="000000">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37" name="Group 36">
            <a:extLst>
              <a:ext uri="{FF2B5EF4-FFF2-40B4-BE49-F238E27FC236}">
                <a16:creationId xmlns:a16="http://schemas.microsoft.com/office/drawing/2014/main" id="{0ABC893D-DC8E-5135-A497-A2E4FB5F4142}"/>
              </a:ext>
            </a:extLst>
          </p:cNvPr>
          <p:cNvGrpSpPr/>
          <p:nvPr/>
        </p:nvGrpSpPr>
        <p:grpSpPr>
          <a:xfrm>
            <a:off x="13841378" y="11679662"/>
            <a:ext cx="2912356" cy="204700"/>
            <a:chOff x="11441152" y="11667498"/>
            <a:chExt cx="2912356" cy="204700"/>
          </a:xfrm>
        </p:grpSpPr>
        <p:cxnSp>
          <p:nvCxnSpPr>
            <p:cNvPr id="38" name="Straight Arrow Connector 37">
              <a:extLst>
                <a:ext uri="{FF2B5EF4-FFF2-40B4-BE49-F238E27FC236}">
                  <a16:creationId xmlns:a16="http://schemas.microsoft.com/office/drawing/2014/main" id="{A1017A7E-0D45-F46A-453B-37CFE34D72A5}"/>
                </a:ext>
              </a:extLst>
            </p:cNvPr>
            <p:cNvCxnSpPr>
              <a:cxnSpLocks/>
            </p:cNvCxnSpPr>
            <p:nvPr/>
          </p:nvCxnSpPr>
          <p:spPr>
            <a:xfrm>
              <a:off x="11441152" y="11769849"/>
              <a:ext cx="2912356" cy="0"/>
            </a:xfrm>
            <a:prstGeom prst="straightConnector1">
              <a:avLst/>
            </a:prstGeom>
            <a:ln cap="flat">
              <a:solidFill>
                <a:srgbClr val="000000"/>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EE01847-0488-C112-5137-EF37230C170F}"/>
                </a:ext>
              </a:extLst>
            </p:cNvPr>
            <p:cNvCxnSpPr>
              <a:cxnSpLocks/>
            </p:cNvCxnSpPr>
            <p:nvPr/>
          </p:nvCxnSpPr>
          <p:spPr>
            <a:xfrm>
              <a:off x="11441152" y="11667498"/>
              <a:ext cx="0" cy="20469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732465E-5F21-60F8-7D69-48EF81299513}"/>
                </a:ext>
              </a:extLst>
            </p:cNvPr>
            <p:cNvCxnSpPr>
              <a:cxnSpLocks/>
            </p:cNvCxnSpPr>
            <p:nvPr/>
          </p:nvCxnSpPr>
          <p:spPr>
            <a:xfrm>
              <a:off x="14353508" y="11667500"/>
              <a:ext cx="0" cy="20469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024E21B5-6DEE-87C7-960F-5A79B9D648CD}"/>
              </a:ext>
            </a:extLst>
          </p:cNvPr>
          <p:cNvSpPr txBox="1"/>
          <p:nvPr/>
        </p:nvSpPr>
        <p:spPr>
          <a:xfrm>
            <a:off x="14672421" y="11558501"/>
            <a:ext cx="1169645" cy="184666"/>
          </a:xfrm>
          <a:prstGeom prst="rect">
            <a:avLst/>
          </a:prstGeom>
          <a:noFill/>
        </p:spPr>
        <p:txBody>
          <a:bodyPr wrap="square" rtlCol="0">
            <a:spAutoFit/>
          </a:bodyPr>
          <a:lstStyle/>
          <a:p>
            <a:pPr algn="ctr"/>
            <a:r>
              <a:rPr lang="en-CA" sz="600" b="1" dirty="0">
                <a:latin typeface="Helvetica Neue" panose="02000503000000020004" pitchFamily="2" charset="0"/>
                <a:ea typeface="Helvetica Neue" panose="02000503000000020004" pitchFamily="2" charset="0"/>
                <a:cs typeface="Helvetica Neue" panose="02000503000000020004" pitchFamily="2" charset="0"/>
              </a:rPr>
              <a:t>Rolling window</a:t>
            </a:r>
          </a:p>
        </p:txBody>
      </p:sp>
      <p:sp>
        <p:nvSpPr>
          <p:cNvPr id="42" name="TextBox 41">
            <a:extLst>
              <a:ext uri="{FF2B5EF4-FFF2-40B4-BE49-F238E27FC236}">
                <a16:creationId xmlns:a16="http://schemas.microsoft.com/office/drawing/2014/main" id="{32670A67-3665-0D77-FCBE-799A3BB86630}"/>
              </a:ext>
            </a:extLst>
          </p:cNvPr>
          <p:cNvSpPr txBox="1"/>
          <p:nvPr/>
        </p:nvSpPr>
        <p:spPr>
          <a:xfrm>
            <a:off x="24592471" y="7505267"/>
            <a:ext cx="968470" cy="338554"/>
          </a:xfrm>
          <a:prstGeom prst="rect">
            <a:avLst/>
          </a:prstGeom>
          <a:noFill/>
        </p:spPr>
        <p:txBody>
          <a:bodyPr wrap="none" rtlCol="0">
            <a:spAutoFit/>
          </a:bodyPr>
          <a:lstStyle/>
          <a:p>
            <a:pPr algn="ctr"/>
            <a:r>
              <a:rPr lang="en-CA" sz="1600" i="1" dirty="0">
                <a:latin typeface="Helvetica Neue" panose="02000503000000020004" pitchFamily="2" charset="0"/>
                <a:ea typeface="Helvetica Neue" panose="02000503000000020004" pitchFamily="2" charset="0"/>
                <a:cs typeface="Helvetica Neue" panose="02000503000000020004" pitchFamily="2" charset="0"/>
              </a:rPr>
              <a:t>Variance</a:t>
            </a:r>
          </a:p>
        </p:txBody>
      </p:sp>
      <p:sp>
        <p:nvSpPr>
          <p:cNvPr id="43" name="TextBox 42">
            <a:extLst>
              <a:ext uri="{FF2B5EF4-FFF2-40B4-BE49-F238E27FC236}">
                <a16:creationId xmlns:a16="http://schemas.microsoft.com/office/drawing/2014/main" id="{4BEAAE66-E9D6-20FE-0E30-A2FACD9C05AB}"/>
              </a:ext>
            </a:extLst>
          </p:cNvPr>
          <p:cNvSpPr txBox="1"/>
          <p:nvPr/>
        </p:nvSpPr>
        <p:spPr>
          <a:xfrm>
            <a:off x="22111844" y="7566300"/>
            <a:ext cx="678391" cy="338554"/>
          </a:xfrm>
          <a:prstGeom prst="rect">
            <a:avLst/>
          </a:prstGeom>
          <a:noFill/>
        </p:spPr>
        <p:txBody>
          <a:bodyPr wrap="none" rtlCol="0">
            <a:spAutoFit/>
          </a:bodyPr>
          <a:lstStyle/>
          <a:p>
            <a:pPr algn="ctr"/>
            <a:r>
              <a:rPr lang="en-CA" sz="1600" i="1" dirty="0">
                <a:latin typeface="Helvetica Neue" panose="02000503000000020004" pitchFamily="2" charset="0"/>
                <a:ea typeface="Helvetica Neue" panose="02000503000000020004" pitchFamily="2" charset="0"/>
                <a:cs typeface="Helvetica Neue" panose="02000503000000020004" pitchFamily="2" charset="0"/>
              </a:rPr>
              <a:t>AR(1)</a:t>
            </a:r>
          </a:p>
        </p:txBody>
      </p:sp>
      <p:sp>
        <p:nvSpPr>
          <p:cNvPr id="44" name="TextBox 43">
            <a:extLst>
              <a:ext uri="{FF2B5EF4-FFF2-40B4-BE49-F238E27FC236}">
                <a16:creationId xmlns:a16="http://schemas.microsoft.com/office/drawing/2014/main" id="{6CB8D2F7-2D13-DA44-111E-4650EB767902}"/>
              </a:ext>
            </a:extLst>
          </p:cNvPr>
          <p:cNvSpPr txBox="1"/>
          <p:nvPr/>
        </p:nvSpPr>
        <p:spPr>
          <a:xfrm>
            <a:off x="27122233" y="7502282"/>
            <a:ext cx="1813317" cy="338554"/>
          </a:xfrm>
          <a:prstGeom prst="rect">
            <a:avLst/>
          </a:prstGeom>
          <a:noFill/>
        </p:spPr>
        <p:txBody>
          <a:bodyPr wrap="none" rtlCol="0">
            <a:spAutoFit/>
          </a:bodyPr>
          <a:lstStyle/>
          <a:p>
            <a:pPr algn="ctr"/>
            <a:r>
              <a:rPr lang="en-CA" sz="1600" i="1" dirty="0">
                <a:latin typeface="Helvetica Neue" panose="02000503000000020004" pitchFamily="2" charset="0"/>
                <a:ea typeface="Helvetica Neue" panose="02000503000000020004" pitchFamily="2" charset="0"/>
                <a:cs typeface="Helvetica Neue" panose="02000503000000020004" pitchFamily="2" charset="0"/>
              </a:rPr>
              <a:t>Fractal dimension</a:t>
            </a:r>
          </a:p>
        </p:txBody>
      </p:sp>
      <p:sp>
        <p:nvSpPr>
          <p:cNvPr id="45" name="TextBox 44">
            <a:extLst>
              <a:ext uri="{FF2B5EF4-FFF2-40B4-BE49-F238E27FC236}">
                <a16:creationId xmlns:a16="http://schemas.microsoft.com/office/drawing/2014/main" id="{201F67D9-067A-666F-B826-BD7AFB0C3615}"/>
              </a:ext>
            </a:extLst>
          </p:cNvPr>
          <p:cNvSpPr txBox="1"/>
          <p:nvPr/>
        </p:nvSpPr>
        <p:spPr>
          <a:xfrm>
            <a:off x="22687569" y="9386115"/>
            <a:ext cx="1119217" cy="338554"/>
          </a:xfrm>
          <a:prstGeom prst="rect">
            <a:avLst/>
          </a:prstGeom>
          <a:noFill/>
        </p:spPr>
        <p:txBody>
          <a:bodyPr wrap="none" rtlCol="0">
            <a:spAutoFit/>
          </a:bodyPr>
          <a:lstStyle/>
          <a:p>
            <a:pPr algn="ctr"/>
            <a:r>
              <a:rPr lang="en-CA" sz="1600" i="1" dirty="0">
                <a:latin typeface="Helvetica Neue" panose="02000503000000020004" pitchFamily="2" charset="0"/>
                <a:ea typeface="Helvetica Neue" panose="02000503000000020004" pitchFamily="2" charset="0"/>
                <a:cs typeface="Helvetica Neue" panose="02000503000000020004" pitchFamily="2" charset="0"/>
              </a:rPr>
              <a:t>Skewness</a:t>
            </a:r>
          </a:p>
        </p:txBody>
      </p:sp>
      <p:sp>
        <p:nvSpPr>
          <p:cNvPr id="46" name="TextBox 45">
            <a:extLst>
              <a:ext uri="{FF2B5EF4-FFF2-40B4-BE49-F238E27FC236}">
                <a16:creationId xmlns:a16="http://schemas.microsoft.com/office/drawing/2014/main" id="{739458F3-70A6-D31B-9258-64886C291F51}"/>
              </a:ext>
            </a:extLst>
          </p:cNvPr>
          <p:cNvSpPr txBox="1"/>
          <p:nvPr/>
        </p:nvSpPr>
        <p:spPr>
          <a:xfrm>
            <a:off x="26387865" y="9365592"/>
            <a:ext cx="934871" cy="338554"/>
          </a:xfrm>
          <a:prstGeom prst="rect">
            <a:avLst/>
          </a:prstGeom>
          <a:noFill/>
        </p:spPr>
        <p:txBody>
          <a:bodyPr wrap="none" rtlCol="0">
            <a:spAutoFit/>
          </a:bodyPr>
          <a:lstStyle/>
          <a:p>
            <a:pPr algn="ctr"/>
            <a:r>
              <a:rPr lang="en-CA" sz="1600" i="1" dirty="0">
                <a:latin typeface="Helvetica Neue" panose="02000503000000020004" pitchFamily="2" charset="0"/>
                <a:ea typeface="Helvetica Neue" panose="02000503000000020004" pitchFamily="2" charset="0"/>
                <a:cs typeface="Helvetica Neue" panose="02000503000000020004" pitchFamily="2" charset="0"/>
              </a:rPr>
              <a:t>Kurtosis</a:t>
            </a:r>
          </a:p>
        </p:txBody>
      </p:sp>
      <p:sp>
        <p:nvSpPr>
          <p:cNvPr id="47" name="Rectangle 46">
            <a:extLst>
              <a:ext uri="{FF2B5EF4-FFF2-40B4-BE49-F238E27FC236}">
                <a16:creationId xmlns:a16="http://schemas.microsoft.com/office/drawing/2014/main" id="{3403637F-2D75-286E-41E0-B01ACA08CDD5}"/>
              </a:ext>
            </a:extLst>
          </p:cNvPr>
          <p:cNvSpPr/>
          <p:nvPr/>
        </p:nvSpPr>
        <p:spPr>
          <a:xfrm>
            <a:off x="32325555" y="7225597"/>
            <a:ext cx="1459029" cy="3228995"/>
          </a:xfrm>
          <a:prstGeom prst="rect">
            <a:avLst/>
          </a:prstGeom>
          <a:solidFill>
            <a:srgbClr val="000000">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8" name="Rectangle 47">
            <a:extLst>
              <a:ext uri="{FF2B5EF4-FFF2-40B4-BE49-F238E27FC236}">
                <a16:creationId xmlns:a16="http://schemas.microsoft.com/office/drawing/2014/main" id="{A839A6D2-DF0E-F0FC-DF9C-568BEEBF6C10}"/>
              </a:ext>
            </a:extLst>
          </p:cNvPr>
          <p:cNvSpPr/>
          <p:nvPr/>
        </p:nvSpPr>
        <p:spPr>
          <a:xfrm>
            <a:off x="35102015" y="7235588"/>
            <a:ext cx="2032271" cy="3198590"/>
          </a:xfrm>
          <a:prstGeom prst="rect">
            <a:avLst/>
          </a:prstGeom>
          <a:solidFill>
            <a:srgbClr val="000000">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9" name="TextBox 48">
            <a:extLst>
              <a:ext uri="{FF2B5EF4-FFF2-40B4-BE49-F238E27FC236}">
                <a16:creationId xmlns:a16="http://schemas.microsoft.com/office/drawing/2014/main" id="{938A90A8-C6DA-20F1-0F1C-932A80D0F39B}"/>
              </a:ext>
            </a:extLst>
          </p:cNvPr>
          <p:cNvSpPr txBox="1"/>
          <p:nvPr/>
        </p:nvSpPr>
        <p:spPr>
          <a:xfrm>
            <a:off x="1096099" y="15909751"/>
            <a:ext cx="9757323" cy="2000548"/>
          </a:xfrm>
          <a:prstGeom prst="rect">
            <a:avLst/>
          </a:prstGeom>
          <a:noFill/>
        </p:spPr>
        <p:txBody>
          <a:bodyPr wrap="square" rtlCol="0">
            <a:spAutoFit/>
          </a:bodyPr>
          <a:lstStyle/>
          <a:p>
            <a:r>
              <a:rPr lang="en-CA" sz="2400" b="1" dirty="0">
                <a:latin typeface="Helvetica Neue" panose="02000503000000020004" pitchFamily="2" charset="0"/>
                <a:ea typeface="Helvetica Neue" panose="02000503000000020004" pitchFamily="2" charset="0"/>
                <a:cs typeface="Helvetica Neue" panose="02000503000000020004" pitchFamily="2" charset="0"/>
              </a:rPr>
              <a:t>Goals</a:t>
            </a:r>
          </a:p>
          <a:p>
            <a:pPr marL="457200" indent="-457200">
              <a:buAutoNum type="arabicPeriod"/>
            </a:pPr>
            <a:r>
              <a:rPr lang="en-CA" sz="2000" dirty="0">
                <a:latin typeface="Helvetica Neue" panose="02000503000000020004" pitchFamily="2" charset="0"/>
                <a:ea typeface="Helvetica Neue" panose="02000503000000020004" pitchFamily="2" charset="0"/>
                <a:cs typeface="Helvetica Neue" panose="02000503000000020004" pitchFamily="2" charset="0"/>
              </a:rPr>
              <a:t>First order global scale assessment of remotely sensed water resilience to identify regions showing symptoms of resilience loss</a:t>
            </a:r>
          </a:p>
          <a:p>
            <a:pPr marL="457200" indent="-457200">
              <a:buAutoNum type="arabicPeriod"/>
            </a:pPr>
            <a:r>
              <a:rPr lang="en-CA" sz="2000" dirty="0">
                <a:latin typeface="Helvetica Neue" panose="02000503000000020004" pitchFamily="2" charset="0"/>
                <a:ea typeface="Helvetica Neue" panose="02000503000000020004" pitchFamily="2" charset="0"/>
                <a:cs typeface="Helvetica Neue" panose="02000503000000020004" pitchFamily="2" charset="0"/>
              </a:rPr>
              <a:t>Comparison with indicators of vegetation resilience (GPP, kNDVI)</a:t>
            </a:r>
          </a:p>
          <a:p>
            <a:pPr marL="457200" indent="-457200">
              <a:buAutoNum type="arabicPeriod"/>
            </a:pPr>
            <a:r>
              <a:rPr lang="en-CA" sz="2000" dirty="0">
                <a:latin typeface="Helvetica Neue" panose="02000503000000020004" pitchFamily="2" charset="0"/>
                <a:ea typeface="Helvetica Neue" panose="02000503000000020004" pitchFamily="2" charset="0"/>
                <a:cs typeface="Helvetica Neue" panose="02000503000000020004" pitchFamily="2" charset="0"/>
              </a:rPr>
              <a:t>Random forest regression analysis of drivers of water resilience loss</a:t>
            </a:r>
          </a:p>
          <a:p>
            <a:pPr marL="457200" indent="-457200">
              <a:buAutoNum type="arabicPeriod"/>
            </a:pPr>
            <a:endParaRPr lang="en-CA"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Rectangle 50">
            <a:extLst>
              <a:ext uri="{FF2B5EF4-FFF2-40B4-BE49-F238E27FC236}">
                <a16:creationId xmlns:a16="http://schemas.microsoft.com/office/drawing/2014/main" id="{9CAED14C-FD24-3C49-7BF0-DDD672C71535}"/>
              </a:ext>
            </a:extLst>
          </p:cNvPr>
          <p:cNvSpPr/>
          <p:nvPr/>
        </p:nvSpPr>
        <p:spPr>
          <a:xfrm>
            <a:off x="838060" y="5730153"/>
            <a:ext cx="10777535" cy="12041038"/>
          </a:xfrm>
          <a:prstGeom prst="rect">
            <a:avLst/>
          </a:prstGeom>
          <a:noFill/>
          <a:ln w="76200">
            <a:solidFill>
              <a:srgbClr val="9BB2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TextBox 52">
            <a:extLst>
              <a:ext uri="{FF2B5EF4-FFF2-40B4-BE49-F238E27FC236}">
                <a16:creationId xmlns:a16="http://schemas.microsoft.com/office/drawing/2014/main" id="{FE058D78-4C58-F129-FA5C-8034B44844E5}"/>
              </a:ext>
            </a:extLst>
          </p:cNvPr>
          <p:cNvSpPr txBox="1"/>
          <p:nvPr/>
        </p:nvSpPr>
        <p:spPr>
          <a:xfrm>
            <a:off x="836418" y="18180865"/>
            <a:ext cx="10777536" cy="975120"/>
          </a:xfrm>
          <a:prstGeom prst="rect">
            <a:avLst/>
          </a:prstGeom>
          <a:solidFill>
            <a:srgbClr val="9BB2CF"/>
          </a:solidFill>
        </p:spPr>
        <p:txBody>
          <a:bodyPr wrap="square" rtlCol="0" anchor="ctr">
            <a:noAutofit/>
          </a:bodyPr>
          <a:lstStyle/>
          <a:p>
            <a:r>
              <a:rPr lang="en-CA" sz="4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 2. Data</a:t>
            </a:r>
          </a:p>
        </p:txBody>
      </p:sp>
      <p:pic>
        <p:nvPicPr>
          <p:cNvPr id="54" name="Picture 53">
            <a:extLst>
              <a:ext uri="{FF2B5EF4-FFF2-40B4-BE49-F238E27FC236}">
                <a16:creationId xmlns:a16="http://schemas.microsoft.com/office/drawing/2014/main" id="{F2875542-91FB-BB9A-15FD-44C377C5E0EC}"/>
              </a:ext>
            </a:extLst>
          </p:cNvPr>
          <p:cNvPicPr>
            <a:picLocks noChangeAspect="1"/>
          </p:cNvPicPr>
          <p:nvPr/>
        </p:nvPicPr>
        <p:blipFill rotWithShape="1">
          <a:blip r:embed="rId6">
            <a:grayscl/>
          </a:blip>
          <a:srcRect t="2765" b="-1"/>
          <a:stretch/>
        </p:blipFill>
        <p:spPr>
          <a:xfrm>
            <a:off x="32327495" y="11448295"/>
            <a:ext cx="5080321" cy="2487885"/>
          </a:xfrm>
          <a:prstGeom prst="rect">
            <a:avLst/>
          </a:prstGeom>
        </p:spPr>
      </p:pic>
      <p:pic>
        <p:nvPicPr>
          <p:cNvPr id="55" name="Picture 54">
            <a:extLst>
              <a:ext uri="{FF2B5EF4-FFF2-40B4-BE49-F238E27FC236}">
                <a16:creationId xmlns:a16="http://schemas.microsoft.com/office/drawing/2014/main" id="{8B423BEA-FADB-4479-F4A7-22B18F270550}"/>
              </a:ext>
            </a:extLst>
          </p:cNvPr>
          <p:cNvPicPr>
            <a:picLocks noChangeAspect="1"/>
          </p:cNvPicPr>
          <p:nvPr/>
        </p:nvPicPr>
        <p:blipFill rotWithShape="1">
          <a:blip r:embed="rId6">
            <a:grayscl/>
          </a:blip>
          <a:srcRect t="2765" b="-1"/>
          <a:stretch/>
        </p:blipFill>
        <p:spPr>
          <a:xfrm>
            <a:off x="32119246" y="11698053"/>
            <a:ext cx="5080321" cy="2487885"/>
          </a:xfrm>
          <a:prstGeom prst="rect">
            <a:avLst/>
          </a:prstGeom>
        </p:spPr>
      </p:pic>
      <p:pic>
        <p:nvPicPr>
          <p:cNvPr id="56" name="Picture 55">
            <a:extLst>
              <a:ext uri="{FF2B5EF4-FFF2-40B4-BE49-F238E27FC236}">
                <a16:creationId xmlns:a16="http://schemas.microsoft.com/office/drawing/2014/main" id="{71798E81-74D0-06BB-27AE-7F97DC3F65C4}"/>
              </a:ext>
            </a:extLst>
          </p:cNvPr>
          <p:cNvPicPr>
            <a:picLocks noChangeAspect="1"/>
          </p:cNvPicPr>
          <p:nvPr/>
        </p:nvPicPr>
        <p:blipFill rotWithShape="1">
          <a:blip r:embed="rId6">
            <a:grayscl/>
          </a:blip>
          <a:srcRect t="2765" b="-1"/>
          <a:stretch/>
        </p:blipFill>
        <p:spPr>
          <a:xfrm>
            <a:off x="31914667" y="11946085"/>
            <a:ext cx="5080321" cy="2487885"/>
          </a:xfrm>
          <a:prstGeom prst="rect">
            <a:avLst/>
          </a:prstGeom>
        </p:spPr>
      </p:pic>
      <p:pic>
        <p:nvPicPr>
          <p:cNvPr id="57" name="Picture 56">
            <a:extLst>
              <a:ext uri="{FF2B5EF4-FFF2-40B4-BE49-F238E27FC236}">
                <a16:creationId xmlns:a16="http://schemas.microsoft.com/office/drawing/2014/main" id="{D5ADA84B-C8BA-0ED1-A1F2-998220A0EE8F}"/>
              </a:ext>
            </a:extLst>
          </p:cNvPr>
          <p:cNvPicPr>
            <a:picLocks noChangeAspect="1"/>
          </p:cNvPicPr>
          <p:nvPr/>
        </p:nvPicPr>
        <p:blipFill rotWithShape="1">
          <a:blip r:embed="rId6"/>
          <a:srcRect t="2765" b="-1"/>
          <a:stretch/>
        </p:blipFill>
        <p:spPr>
          <a:xfrm>
            <a:off x="31706418" y="12195843"/>
            <a:ext cx="5080321" cy="2487885"/>
          </a:xfrm>
          <a:prstGeom prst="rect">
            <a:avLst/>
          </a:prstGeom>
        </p:spPr>
      </p:pic>
      <p:cxnSp>
        <p:nvCxnSpPr>
          <p:cNvPr id="58" name="Straight Arrow Connector 57">
            <a:extLst>
              <a:ext uri="{FF2B5EF4-FFF2-40B4-BE49-F238E27FC236}">
                <a16:creationId xmlns:a16="http://schemas.microsoft.com/office/drawing/2014/main" id="{304EF41D-8DA1-9502-A2D9-48F5CDAF0699}"/>
              </a:ext>
            </a:extLst>
          </p:cNvPr>
          <p:cNvCxnSpPr>
            <a:cxnSpLocks/>
          </p:cNvCxnSpPr>
          <p:nvPr/>
        </p:nvCxnSpPr>
        <p:spPr>
          <a:xfrm>
            <a:off x="32325555" y="10745838"/>
            <a:ext cx="1461964" cy="0"/>
          </a:xfrm>
          <a:prstGeom prst="straightConnector1">
            <a:avLst/>
          </a:prstGeom>
          <a:ln cap="flat">
            <a:solidFill>
              <a:srgbClr val="000000"/>
            </a:solidFill>
            <a:roun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DF6DEF5-8562-ED31-B38C-B3485CA99DA4}"/>
              </a:ext>
            </a:extLst>
          </p:cNvPr>
          <p:cNvCxnSpPr>
            <a:cxnSpLocks/>
          </p:cNvCxnSpPr>
          <p:nvPr/>
        </p:nvCxnSpPr>
        <p:spPr>
          <a:xfrm>
            <a:off x="35102015" y="10718730"/>
            <a:ext cx="1708401" cy="0"/>
          </a:xfrm>
          <a:prstGeom prst="straightConnector1">
            <a:avLst/>
          </a:prstGeom>
          <a:ln cap="flat">
            <a:solidFill>
              <a:srgbClr val="000000"/>
            </a:solidFill>
            <a:round/>
            <a:headEnd type="none" w="sm" len="sm"/>
            <a:tailEnd type="triangle" w="sm" len="sm"/>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7F70DDF-F924-8A72-0C54-29BA39BF023C}"/>
              </a:ext>
            </a:extLst>
          </p:cNvPr>
          <p:cNvSpPr txBox="1"/>
          <p:nvPr/>
        </p:nvSpPr>
        <p:spPr>
          <a:xfrm>
            <a:off x="32770107" y="10718730"/>
            <a:ext cx="511679" cy="276999"/>
          </a:xfrm>
          <a:prstGeom prst="rect">
            <a:avLst/>
          </a:prstGeom>
          <a:noFill/>
        </p:spPr>
        <p:txBody>
          <a:bodyPr wrap="none" rtlCol="0">
            <a:spAutoFit/>
          </a:bodyPr>
          <a:lstStyle/>
          <a:p>
            <a:pPr algn="ctr"/>
            <a:r>
              <a:rPr lang="en-CA" sz="1200" dirty="0">
                <a:latin typeface="Helvetica Neue" panose="02000503000000020004" pitchFamily="2" charset="0"/>
                <a:ea typeface="Helvetica Neue" panose="02000503000000020004" pitchFamily="2" charset="0"/>
                <a:cs typeface="Helvetica Neue" panose="02000503000000020004" pitchFamily="2" charset="0"/>
              </a:rPr>
              <a:t>Loss</a:t>
            </a:r>
          </a:p>
        </p:txBody>
      </p:sp>
      <p:sp>
        <p:nvSpPr>
          <p:cNvPr id="61" name="TextBox 60">
            <a:extLst>
              <a:ext uri="{FF2B5EF4-FFF2-40B4-BE49-F238E27FC236}">
                <a16:creationId xmlns:a16="http://schemas.microsoft.com/office/drawing/2014/main" id="{55F54117-43D5-EFFD-5AEB-BFB750F7D74C}"/>
              </a:ext>
            </a:extLst>
          </p:cNvPr>
          <p:cNvSpPr txBox="1"/>
          <p:nvPr/>
        </p:nvSpPr>
        <p:spPr>
          <a:xfrm>
            <a:off x="35736518" y="10718730"/>
            <a:ext cx="511679" cy="276999"/>
          </a:xfrm>
          <a:prstGeom prst="rect">
            <a:avLst/>
          </a:prstGeom>
          <a:noFill/>
        </p:spPr>
        <p:txBody>
          <a:bodyPr wrap="none" rtlCol="0">
            <a:spAutoFit/>
          </a:bodyPr>
          <a:lstStyle/>
          <a:p>
            <a:pPr algn="ctr"/>
            <a:r>
              <a:rPr lang="en-CA" sz="1200" dirty="0">
                <a:latin typeface="Helvetica Neue" panose="02000503000000020004" pitchFamily="2" charset="0"/>
                <a:ea typeface="Helvetica Neue" panose="02000503000000020004" pitchFamily="2" charset="0"/>
                <a:cs typeface="Helvetica Neue" panose="02000503000000020004" pitchFamily="2" charset="0"/>
              </a:rPr>
              <a:t>Loss</a:t>
            </a:r>
            <a:endParaRPr lang="en-CA" sz="16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2" name="TextBox 61">
            <a:extLst>
              <a:ext uri="{FF2B5EF4-FFF2-40B4-BE49-F238E27FC236}">
                <a16:creationId xmlns:a16="http://schemas.microsoft.com/office/drawing/2014/main" id="{FDBB3715-ED25-C7F3-8D29-200B36B75060}"/>
              </a:ext>
            </a:extLst>
          </p:cNvPr>
          <p:cNvSpPr txBox="1"/>
          <p:nvPr/>
        </p:nvSpPr>
        <p:spPr>
          <a:xfrm>
            <a:off x="37522433" y="7706432"/>
            <a:ext cx="1652039" cy="2031325"/>
          </a:xfrm>
          <a:prstGeom prst="rect">
            <a:avLst/>
          </a:prstGeom>
          <a:noFill/>
        </p:spPr>
        <p:txBody>
          <a:bodyPr wrap="square" rtlCol="0">
            <a:spAutoFit/>
          </a:bodyPr>
          <a:lstStyle/>
          <a:p>
            <a:r>
              <a:rPr lang="en-CA" dirty="0">
                <a:latin typeface="Helvetica Neue" panose="02000503000000020004" pitchFamily="2" charset="0"/>
                <a:ea typeface="Helvetica Neue" panose="02000503000000020004" pitchFamily="2" charset="0"/>
                <a:cs typeface="Helvetica Neue" panose="02000503000000020004" pitchFamily="2" charset="0"/>
              </a:rPr>
              <a:t>Pixel level thresholds calculated with respect to the biome variable distribution.</a:t>
            </a:r>
          </a:p>
        </p:txBody>
      </p:sp>
      <p:pic>
        <p:nvPicPr>
          <p:cNvPr id="67" name="Picture 66">
            <a:extLst>
              <a:ext uri="{FF2B5EF4-FFF2-40B4-BE49-F238E27FC236}">
                <a16:creationId xmlns:a16="http://schemas.microsoft.com/office/drawing/2014/main" id="{11F73A12-C02A-D957-9C0D-09540A0D266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6" b="94167" l="6389" r="95556">
                        <a14:foregroundMark x1="60556" y1="27500" x2="60556" y2="27500"/>
                        <a14:foregroundMark x1="77500" y1="8333" x2="77500" y2="8333"/>
                        <a14:foregroundMark x1="6389" y1="84722" x2="6389" y2="84722"/>
                        <a14:foregroundMark x1="16111" y1="94722" x2="16111" y2="94722"/>
                        <a14:foregroundMark x1="76667" y1="3333" x2="76667" y2="3333"/>
                        <a14:foregroundMark x1="92222" y1="25278" x2="92222" y2="25278"/>
                        <a14:foregroundMark x1="95556" y1="21944" x2="95556" y2="21944"/>
                        <a14:foregroundMark x1="28889" y1="70833" x2="28889" y2="70833"/>
                        <a14:foregroundMark x1="36389" y1="59722" x2="36389" y2="59722"/>
                        <a14:foregroundMark x1="46944" y1="49167" x2="46944" y2="49167"/>
                      </a14:backgroundRemoval>
                    </a14:imgEffect>
                  </a14:imgLayer>
                </a14:imgProps>
              </a:ext>
            </a:extLst>
          </a:blip>
          <a:stretch>
            <a:fillRect/>
          </a:stretch>
        </p:blipFill>
        <p:spPr>
          <a:xfrm rot="3253892">
            <a:off x="1183670" y="21316209"/>
            <a:ext cx="1449621" cy="1449621"/>
          </a:xfrm>
          <a:prstGeom prst="rect">
            <a:avLst/>
          </a:prstGeom>
        </p:spPr>
      </p:pic>
      <p:sp>
        <p:nvSpPr>
          <p:cNvPr id="68" name="TextBox 67">
            <a:extLst>
              <a:ext uri="{FF2B5EF4-FFF2-40B4-BE49-F238E27FC236}">
                <a16:creationId xmlns:a16="http://schemas.microsoft.com/office/drawing/2014/main" id="{E685C735-C5E8-D899-05AC-499CAF339943}"/>
              </a:ext>
            </a:extLst>
          </p:cNvPr>
          <p:cNvSpPr txBox="1"/>
          <p:nvPr/>
        </p:nvSpPr>
        <p:spPr>
          <a:xfrm>
            <a:off x="989732" y="19264326"/>
            <a:ext cx="5407160" cy="461665"/>
          </a:xfrm>
          <a:prstGeom prst="rect">
            <a:avLst/>
          </a:prstGeom>
          <a:noFill/>
        </p:spPr>
        <p:txBody>
          <a:bodyPr wrap="square" rtlCol="0">
            <a:spAutoFit/>
          </a:bodyPr>
          <a:lstStyle/>
          <a:p>
            <a:r>
              <a:rPr lang="en-CA" sz="2400" b="1" dirty="0">
                <a:latin typeface="Helvetica Neue" panose="02000503000000020004" pitchFamily="2" charset="0"/>
                <a:ea typeface="Helvetica Neue" panose="02000503000000020004" pitchFamily="2" charset="0"/>
                <a:cs typeface="Helvetica Neue" panose="02000503000000020004" pitchFamily="2" charset="0"/>
              </a:rPr>
              <a:t>A. Earth observation datasets </a:t>
            </a:r>
          </a:p>
        </p:txBody>
      </p:sp>
      <p:sp>
        <p:nvSpPr>
          <p:cNvPr id="69" name="TextBox 68">
            <a:extLst>
              <a:ext uri="{FF2B5EF4-FFF2-40B4-BE49-F238E27FC236}">
                <a16:creationId xmlns:a16="http://schemas.microsoft.com/office/drawing/2014/main" id="{1BBE3EAF-8C1D-7818-99BD-054145B00EC7}"/>
              </a:ext>
            </a:extLst>
          </p:cNvPr>
          <p:cNvSpPr txBox="1"/>
          <p:nvPr/>
        </p:nvSpPr>
        <p:spPr>
          <a:xfrm>
            <a:off x="4392752" y="19804103"/>
            <a:ext cx="6865342" cy="2585323"/>
          </a:xfrm>
          <a:prstGeom prst="rect">
            <a:avLst/>
          </a:prstGeom>
          <a:noFill/>
        </p:spPr>
        <p:txBody>
          <a:bodyPr wrap="square" rtlCol="0">
            <a:spAutoFit/>
          </a:bodyPr>
          <a:lstStyle/>
          <a:p>
            <a:pPr algn="just"/>
            <a:r>
              <a:rPr lang="en-CA" dirty="0">
                <a:latin typeface="Helvetica Neue" panose="02000503000000020004" pitchFamily="2" charset="0"/>
                <a:ea typeface="Helvetica Neue" panose="02000503000000020004" pitchFamily="2" charset="0"/>
                <a:cs typeface="Helvetica Neue" panose="02000503000000020004" pitchFamily="2" charset="0"/>
              </a:rPr>
              <a:t>We use earth observation and re-analysis datasets of </a:t>
            </a:r>
            <a:r>
              <a:rPr lang="en-CA" b="1" dirty="0">
                <a:latin typeface="Helvetica Neue" panose="02000503000000020004" pitchFamily="2" charset="0"/>
                <a:ea typeface="Helvetica Neue" panose="02000503000000020004" pitchFamily="2" charset="0"/>
                <a:cs typeface="Helvetica Neue" panose="02000503000000020004" pitchFamily="2" charset="0"/>
              </a:rPr>
              <a:t>precipitation, soil moisture</a:t>
            </a:r>
            <a:r>
              <a:rPr lang="en-CA" dirty="0">
                <a:latin typeface="Helvetica Neue" panose="02000503000000020004" pitchFamily="2" charset="0"/>
                <a:ea typeface="Helvetica Neue" panose="02000503000000020004" pitchFamily="2" charset="0"/>
                <a:cs typeface="Helvetica Neue" panose="02000503000000020004" pitchFamily="2" charset="0"/>
              </a:rPr>
              <a:t>, and </a:t>
            </a:r>
            <a:r>
              <a:rPr lang="en-CA" b="1" dirty="0">
                <a:latin typeface="Helvetica Neue" panose="02000503000000020004" pitchFamily="2" charset="0"/>
                <a:ea typeface="Helvetica Neue" panose="02000503000000020004" pitchFamily="2" charset="0"/>
                <a:cs typeface="Helvetica Neue" panose="02000503000000020004" pitchFamily="2" charset="0"/>
              </a:rPr>
              <a:t>evaporation</a:t>
            </a:r>
            <a:r>
              <a:rPr lang="en-CA" dirty="0">
                <a:latin typeface="Helvetica Neue" panose="02000503000000020004" pitchFamily="2" charset="0"/>
                <a:ea typeface="Helvetica Neue" panose="02000503000000020004" pitchFamily="2" charset="0"/>
                <a:cs typeface="Helvetica Neue" panose="02000503000000020004" pitchFamily="2" charset="0"/>
              </a:rPr>
              <a:t> as state variables, harmonized to 0.25 degrees. Remote sensing products can be the result of combining sensors and outputs from different satellites into a single continuous record. Single-sensor records are preferable to combined satellite products to avoid data artifacts in the higher statistical moments of the time series distribution from changes in sensor measurement noise and radiometric resolution</a:t>
            </a:r>
            <a:r>
              <a:rPr lang="en-CA" baseline="30000" dirty="0">
                <a:latin typeface="Helvetica Neue" panose="02000503000000020004" pitchFamily="2" charset="0"/>
                <a:ea typeface="Helvetica Neue" panose="02000503000000020004" pitchFamily="2" charset="0"/>
                <a:cs typeface="Helvetica Neue" panose="02000503000000020004" pitchFamily="2" charset="0"/>
              </a:rPr>
              <a:t>8</a:t>
            </a:r>
            <a:r>
              <a:rPr lang="en-CA"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70" name="TextBox 69">
            <a:extLst>
              <a:ext uri="{FF2B5EF4-FFF2-40B4-BE49-F238E27FC236}">
                <a16:creationId xmlns:a16="http://schemas.microsoft.com/office/drawing/2014/main" id="{DAD08380-35BD-2E8F-2266-D675BB809C24}"/>
              </a:ext>
            </a:extLst>
          </p:cNvPr>
          <p:cNvSpPr txBox="1"/>
          <p:nvPr/>
        </p:nvSpPr>
        <p:spPr>
          <a:xfrm>
            <a:off x="989732" y="23093555"/>
            <a:ext cx="4595707" cy="476215"/>
          </a:xfrm>
          <a:prstGeom prst="rect">
            <a:avLst/>
          </a:prstGeom>
          <a:noFill/>
        </p:spPr>
        <p:txBody>
          <a:bodyPr wrap="square" rtlCol="0">
            <a:spAutoFit/>
          </a:bodyPr>
          <a:lstStyle/>
          <a:p>
            <a:r>
              <a:rPr lang="en-CA" sz="2400" b="1" dirty="0">
                <a:latin typeface="Helvetica Neue" panose="02000503000000020004" pitchFamily="2" charset="0"/>
                <a:ea typeface="Helvetica Neue" panose="02000503000000020004" pitchFamily="2" charset="0"/>
                <a:cs typeface="Helvetica Neue" panose="02000503000000020004" pitchFamily="2" charset="0"/>
              </a:rPr>
              <a:t>B. Reanalysis datasets</a:t>
            </a:r>
          </a:p>
        </p:txBody>
      </p:sp>
      <p:sp>
        <p:nvSpPr>
          <p:cNvPr id="71" name="TextBox 70">
            <a:extLst>
              <a:ext uri="{FF2B5EF4-FFF2-40B4-BE49-F238E27FC236}">
                <a16:creationId xmlns:a16="http://schemas.microsoft.com/office/drawing/2014/main" id="{5C89DEF3-35CB-2F24-9655-4ED2A7FBE577}"/>
              </a:ext>
            </a:extLst>
          </p:cNvPr>
          <p:cNvSpPr txBox="1"/>
          <p:nvPr/>
        </p:nvSpPr>
        <p:spPr>
          <a:xfrm>
            <a:off x="1096099" y="23614570"/>
            <a:ext cx="4489340" cy="1477328"/>
          </a:xfrm>
          <a:prstGeom prst="rect">
            <a:avLst/>
          </a:prstGeom>
          <a:noFill/>
        </p:spPr>
        <p:txBody>
          <a:bodyPr wrap="square" rtlCol="0">
            <a:spAutoFit/>
          </a:bodyPr>
          <a:lstStyle/>
          <a:p>
            <a:pPr algn="just"/>
            <a:r>
              <a:rPr lang="en-CA" dirty="0">
                <a:latin typeface="Helvetica Neue" panose="02000503000000020004" pitchFamily="2" charset="0"/>
                <a:ea typeface="Helvetica Neue" panose="02000503000000020004" pitchFamily="2" charset="0"/>
                <a:cs typeface="Helvetica Neue" panose="02000503000000020004" pitchFamily="2" charset="0"/>
              </a:rPr>
              <a:t>The early warning detection is repeated both for satellite and re-analysis products to assess the sensitivity of the outcomes to the measurement method and data sources.</a:t>
            </a:r>
          </a:p>
        </p:txBody>
      </p:sp>
      <p:sp>
        <p:nvSpPr>
          <p:cNvPr id="72" name="TextBox 71">
            <a:extLst>
              <a:ext uri="{FF2B5EF4-FFF2-40B4-BE49-F238E27FC236}">
                <a16:creationId xmlns:a16="http://schemas.microsoft.com/office/drawing/2014/main" id="{4070DCB6-CC83-6BD5-9DBE-006C3A031DCE}"/>
              </a:ext>
            </a:extLst>
          </p:cNvPr>
          <p:cNvSpPr txBox="1"/>
          <p:nvPr/>
        </p:nvSpPr>
        <p:spPr>
          <a:xfrm>
            <a:off x="2421577" y="21397880"/>
            <a:ext cx="1697901" cy="369332"/>
          </a:xfrm>
          <a:prstGeom prst="rect">
            <a:avLst/>
          </a:prstGeom>
          <a:noFill/>
        </p:spPr>
        <p:txBody>
          <a:bodyPr wrap="none" rtlCol="0">
            <a:spAutoFit/>
          </a:bodyPr>
          <a:lstStyle/>
          <a:p>
            <a:r>
              <a:rPr lang="en-CA" b="1" dirty="0">
                <a:latin typeface="Helvetica Neue" panose="02000503000000020004" pitchFamily="2" charset="0"/>
                <a:ea typeface="Helvetica Neue" panose="02000503000000020004" pitchFamily="2" charset="0"/>
                <a:cs typeface="Helvetica Neue" panose="02000503000000020004" pitchFamily="2" charset="0"/>
              </a:rPr>
              <a:t>SSMI, SSMI/S</a:t>
            </a:r>
          </a:p>
        </p:txBody>
      </p:sp>
      <p:pic>
        <p:nvPicPr>
          <p:cNvPr id="73" name="Picture 72">
            <a:extLst>
              <a:ext uri="{FF2B5EF4-FFF2-40B4-BE49-F238E27FC236}">
                <a16:creationId xmlns:a16="http://schemas.microsoft.com/office/drawing/2014/main" id="{405EA7FB-C6EA-E251-B6F8-FCCF640E7B3E}"/>
              </a:ext>
            </a:extLst>
          </p:cNvPr>
          <p:cNvPicPr>
            <a:picLocks noChangeAspect="1"/>
          </p:cNvPicPr>
          <p:nvPr/>
        </p:nvPicPr>
        <p:blipFill>
          <a:blip r:embed="rId9"/>
          <a:stretch>
            <a:fillRect/>
          </a:stretch>
        </p:blipFill>
        <p:spPr>
          <a:xfrm>
            <a:off x="1149766" y="20004207"/>
            <a:ext cx="1925555" cy="1250504"/>
          </a:xfrm>
          <a:prstGeom prst="rect">
            <a:avLst/>
          </a:prstGeom>
        </p:spPr>
      </p:pic>
      <p:sp>
        <p:nvSpPr>
          <p:cNvPr id="74" name="TextBox 73">
            <a:extLst>
              <a:ext uri="{FF2B5EF4-FFF2-40B4-BE49-F238E27FC236}">
                <a16:creationId xmlns:a16="http://schemas.microsoft.com/office/drawing/2014/main" id="{1A2BF12A-E996-C6A4-23B3-1898237B04ED}"/>
              </a:ext>
            </a:extLst>
          </p:cNvPr>
          <p:cNvSpPr txBox="1"/>
          <p:nvPr/>
        </p:nvSpPr>
        <p:spPr>
          <a:xfrm>
            <a:off x="2421577" y="22482337"/>
            <a:ext cx="1672253" cy="369332"/>
          </a:xfrm>
          <a:prstGeom prst="rect">
            <a:avLst/>
          </a:prstGeom>
          <a:noFill/>
        </p:spPr>
        <p:txBody>
          <a:bodyPr wrap="none" rtlCol="0">
            <a:spAutoFit/>
          </a:bodyPr>
          <a:lstStyle/>
          <a:p>
            <a:r>
              <a:rPr lang="en-CA" b="1" dirty="0">
                <a:latin typeface="Helvetica Neue" panose="02000503000000020004" pitchFamily="2" charset="0"/>
                <a:ea typeface="Helvetica Neue" panose="02000503000000020004" pitchFamily="2" charset="0"/>
                <a:cs typeface="Helvetica Neue" panose="02000503000000020004" pitchFamily="2" charset="0"/>
              </a:rPr>
              <a:t>SMOS, SMAP</a:t>
            </a:r>
          </a:p>
        </p:txBody>
      </p:sp>
      <p:sp>
        <p:nvSpPr>
          <p:cNvPr id="84" name="TextBox 83">
            <a:extLst>
              <a:ext uri="{FF2B5EF4-FFF2-40B4-BE49-F238E27FC236}">
                <a16:creationId xmlns:a16="http://schemas.microsoft.com/office/drawing/2014/main" id="{80582C1B-4A6F-A672-99E8-28CAC886C7F3}"/>
              </a:ext>
            </a:extLst>
          </p:cNvPr>
          <p:cNvSpPr txBox="1"/>
          <p:nvPr/>
        </p:nvSpPr>
        <p:spPr>
          <a:xfrm>
            <a:off x="29786796" y="16770242"/>
            <a:ext cx="927945" cy="492443"/>
          </a:xfrm>
          <a:prstGeom prst="rect">
            <a:avLst/>
          </a:prstGeom>
          <a:noFill/>
        </p:spPr>
        <p:txBody>
          <a:bodyPr wrap="square" rtlCol="0">
            <a:spAutoFit/>
          </a:bodyPr>
          <a:lstStyle/>
          <a:p>
            <a:r>
              <a:rPr lang="en-CA" sz="2600" b="1" dirty="0">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85" name="TextBox 84">
            <a:extLst>
              <a:ext uri="{FF2B5EF4-FFF2-40B4-BE49-F238E27FC236}">
                <a16:creationId xmlns:a16="http://schemas.microsoft.com/office/drawing/2014/main" id="{82BDF736-D9BE-23BF-9833-E9EAAE8C6CDC}"/>
              </a:ext>
            </a:extLst>
          </p:cNvPr>
          <p:cNvSpPr txBox="1"/>
          <p:nvPr/>
        </p:nvSpPr>
        <p:spPr>
          <a:xfrm>
            <a:off x="29786795" y="22259669"/>
            <a:ext cx="927945" cy="492443"/>
          </a:xfrm>
          <a:prstGeom prst="rect">
            <a:avLst/>
          </a:prstGeom>
          <a:noFill/>
        </p:spPr>
        <p:txBody>
          <a:bodyPr wrap="square" rtlCol="0">
            <a:spAutoFit/>
          </a:bodyPr>
          <a:lstStyle/>
          <a:p>
            <a:r>
              <a:rPr lang="en-CA" sz="2600" b="1" dirty="0">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86" name="TextBox 85">
            <a:extLst>
              <a:ext uri="{FF2B5EF4-FFF2-40B4-BE49-F238E27FC236}">
                <a16:creationId xmlns:a16="http://schemas.microsoft.com/office/drawing/2014/main" id="{C151E6C8-52E1-2BD9-8DE6-C72749F068D0}"/>
              </a:ext>
            </a:extLst>
          </p:cNvPr>
          <p:cNvSpPr txBox="1"/>
          <p:nvPr/>
        </p:nvSpPr>
        <p:spPr>
          <a:xfrm>
            <a:off x="12406665" y="26423444"/>
            <a:ext cx="17605765" cy="1576501"/>
          </a:xfrm>
          <a:prstGeom prst="rect">
            <a:avLst/>
          </a:prstGeom>
          <a:noFill/>
          <a:ln w="76200">
            <a:noFill/>
          </a:ln>
        </p:spPr>
        <p:txBody>
          <a:bodyPr wrap="square" rtlCol="0" anchor="t">
            <a:noAutofit/>
          </a:bodyPr>
          <a:lstStyle/>
          <a:p>
            <a:pPr algn="just"/>
            <a:r>
              <a:rPr lang="en-CA"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CA" b="1" dirty="0">
                <a:latin typeface="Helvetica Neue" panose="02000503000000020004" pitchFamily="2" charset="0"/>
                <a:ea typeface="Helvetica Neue" panose="02000503000000020004" pitchFamily="2" charset="0"/>
                <a:cs typeface="Helvetica Neue" panose="02000503000000020004" pitchFamily="2" charset="0"/>
              </a:rPr>
              <a:t>A-C</a:t>
            </a:r>
            <a:r>
              <a:rPr lang="en-CA" dirty="0">
                <a:latin typeface="Helvetica Neue" panose="02000503000000020004" pitchFamily="2" charset="0"/>
                <a:ea typeface="Helvetica Neue" panose="02000503000000020004" pitchFamily="2" charset="0"/>
                <a:cs typeface="Helvetica Neue" panose="02000503000000020004" pitchFamily="2" charset="0"/>
              </a:rPr>
              <a:t>: Pixels where early warning signals indicated resilience loss. Color scale indicates per pixel the number of early warnings detected out of either critical slowing down, critical speeding up, flickering, or an increase in long term memory. </a:t>
            </a:r>
            <a:r>
              <a:rPr lang="en-CA" b="1" dirty="0">
                <a:latin typeface="Helvetica Neue" panose="02000503000000020004" pitchFamily="2" charset="0"/>
                <a:ea typeface="Helvetica Neue" panose="02000503000000020004" pitchFamily="2" charset="0"/>
                <a:cs typeface="Helvetica Neue" panose="02000503000000020004" pitchFamily="2" charset="0"/>
              </a:rPr>
              <a:t>A-B</a:t>
            </a:r>
            <a:r>
              <a:rPr lang="en-CA" dirty="0">
                <a:latin typeface="Helvetica Neue" panose="02000503000000020004" pitchFamily="2" charset="0"/>
                <a:ea typeface="Helvetica Neue" panose="02000503000000020004" pitchFamily="2" charset="0"/>
                <a:cs typeface="Helvetica Neue" panose="02000503000000020004" pitchFamily="2" charset="0"/>
              </a:rPr>
              <a:t>: ERA-5 re-analysis data for total precipitation from 1987 to 2023, 0.25 degrees, weekly for precipitation (A)  and volumetric soil water content (B). </a:t>
            </a:r>
            <a:r>
              <a:rPr lang="en-CA" b="1" dirty="0">
                <a:latin typeface="Helvetica Neue" panose="02000503000000020004" pitchFamily="2" charset="0"/>
                <a:ea typeface="Helvetica Neue" panose="02000503000000020004" pitchFamily="2" charset="0"/>
                <a:cs typeface="Helvetica Neue" panose="02000503000000020004" pitchFamily="2" charset="0"/>
              </a:rPr>
              <a:t>C</a:t>
            </a:r>
            <a:r>
              <a:rPr lang="en-CA" dirty="0">
                <a:latin typeface="Helvetica Neue" panose="02000503000000020004" pitchFamily="2" charset="0"/>
                <a:ea typeface="Helvetica Neue" panose="02000503000000020004" pitchFamily="2" charset="0"/>
                <a:cs typeface="Helvetica Neue" panose="02000503000000020004" pitchFamily="2" charset="0"/>
              </a:rPr>
              <a:t>: SSMI/S F18 precipitation from 2010 to 2023, 0.25 degrees, daily. Note: analysis ongoing.</a:t>
            </a:r>
          </a:p>
          <a:p>
            <a:pPr algn="just"/>
            <a:r>
              <a:rPr lang="en-CA" b="1" dirty="0">
                <a:latin typeface="Helvetica Neue" panose="02000503000000020004" pitchFamily="2" charset="0"/>
                <a:ea typeface="Helvetica Neue" panose="02000503000000020004" pitchFamily="2" charset="0"/>
                <a:cs typeface="Helvetica Neue" panose="02000503000000020004" pitchFamily="2" charset="0"/>
              </a:rPr>
              <a:t>E: </a:t>
            </a:r>
            <a:r>
              <a:rPr lang="en-CA" dirty="0">
                <a:latin typeface="Helvetica Neue" panose="02000503000000020004" pitchFamily="2" charset="0"/>
                <a:ea typeface="Helvetica Neue" panose="02000503000000020004" pitchFamily="2" charset="0"/>
                <a:cs typeface="Helvetica Neue" panose="02000503000000020004" pitchFamily="2" charset="0"/>
              </a:rPr>
              <a:t>Pixels where early warning signals indicated critical slowing down for ERA-5  total precipitation, and volumetric soil water content. </a:t>
            </a:r>
            <a:r>
              <a:rPr lang="en-CA" b="1" dirty="0">
                <a:latin typeface="Helvetica Neue" panose="02000503000000020004" pitchFamily="2" charset="0"/>
                <a:ea typeface="Helvetica Neue" panose="02000503000000020004" pitchFamily="2" charset="0"/>
                <a:cs typeface="Helvetica Neue" panose="02000503000000020004" pitchFamily="2" charset="0"/>
              </a:rPr>
              <a:t>F</a:t>
            </a:r>
            <a:r>
              <a:rPr lang="en-CA" dirty="0">
                <a:latin typeface="Helvetica Neue" panose="02000503000000020004" pitchFamily="2" charset="0"/>
                <a:ea typeface="Helvetica Neue" panose="02000503000000020004" pitchFamily="2" charset="0"/>
                <a:cs typeface="Helvetica Neue" panose="02000503000000020004" pitchFamily="2" charset="0"/>
              </a:rPr>
              <a:t>: Pixels where early warning signals indicated critical speeding up for ERA-5 total precipitation, and volumetric soil water content. </a:t>
            </a:r>
          </a:p>
          <a:p>
            <a:pPr algn="just"/>
            <a:br>
              <a:rPr lang="en-CA" dirty="0">
                <a:latin typeface="Helvetica Neue" panose="02000503000000020004" pitchFamily="2" charset="0"/>
                <a:ea typeface="Helvetica Neue" panose="02000503000000020004" pitchFamily="2" charset="0"/>
                <a:cs typeface="Helvetica Neue" panose="02000503000000020004" pitchFamily="2" charset="0"/>
              </a:rPr>
            </a:br>
            <a:endParaRPr lang="en-CA"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1" name="Picture 90">
            <a:extLst>
              <a:ext uri="{FF2B5EF4-FFF2-40B4-BE49-F238E27FC236}">
                <a16:creationId xmlns:a16="http://schemas.microsoft.com/office/drawing/2014/main" id="{5877F57B-130A-004D-7C0A-7FEDFA0D993E}"/>
              </a:ext>
            </a:extLst>
          </p:cNvPr>
          <p:cNvPicPr>
            <a:picLocks noChangeAspect="1"/>
          </p:cNvPicPr>
          <p:nvPr/>
        </p:nvPicPr>
        <p:blipFill>
          <a:blip r:embed="rId10"/>
          <a:stretch>
            <a:fillRect/>
          </a:stretch>
        </p:blipFill>
        <p:spPr>
          <a:xfrm>
            <a:off x="13433249" y="7680366"/>
            <a:ext cx="6324600" cy="3390900"/>
          </a:xfrm>
          <a:prstGeom prst="rect">
            <a:avLst/>
          </a:prstGeom>
        </p:spPr>
      </p:pic>
      <p:pic>
        <p:nvPicPr>
          <p:cNvPr id="92" name="Picture 91">
            <a:extLst>
              <a:ext uri="{FF2B5EF4-FFF2-40B4-BE49-F238E27FC236}">
                <a16:creationId xmlns:a16="http://schemas.microsoft.com/office/drawing/2014/main" id="{DD398215-9D05-91DE-F0A7-21A57C597CBE}"/>
              </a:ext>
            </a:extLst>
          </p:cNvPr>
          <p:cNvPicPr>
            <a:picLocks noChangeAspect="1"/>
          </p:cNvPicPr>
          <p:nvPr/>
        </p:nvPicPr>
        <p:blipFill>
          <a:blip r:embed="rId11"/>
          <a:stretch>
            <a:fillRect/>
          </a:stretch>
        </p:blipFill>
        <p:spPr>
          <a:xfrm>
            <a:off x="22025903" y="11758315"/>
            <a:ext cx="6101606" cy="3262601"/>
          </a:xfrm>
          <a:prstGeom prst="rect">
            <a:avLst/>
          </a:prstGeom>
        </p:spPr>
      </p:pic>
      <p:pic>
        <p:nvPicPr>
          <p:cNvPr id="93" name="Picture 92">
            <a:extLst>
              <a:ext uri="{FF2B5EF4-FFF2-40B4-BE49-F238E27FC236}">
                <a16:creationId xmlns:a16="http://schemas.microsoft.com/office/drawing/2014/main" id="{38534EE4-2727-7F64-3E80-A90136070143}"/>
              </a:ext>
            </a:extLst>
          </p:cNvPr>
          <p:cNvPicPr>
            <a:picLocks noChangeAspect="1"/>
          </p:cNvPicPr>
          <p:nvPr/>
        </p:nvPicPr>
        <p:blipFill>
          <a:blip r:embed="rId12"/>
          <a:stretch>
            <a:fillRect/>
          </a:stretch>
        </p:blipFill>
        <p:spPr>
          <a:xfrm>
            <a:off x="20788231" y="7982696"/>
            <a:ext cx="2787376" cy="1478799"/>
          </a:xfrm>
          <a:prstGeom prst="rect">
            <a:avLst/>
          </a:prstGeom>
        </p:spPr>
      </p:pic>
      <p:pic>
        <p:nvPicPr>
          <p:cNvPr id="94" name="Picture 93">
            <a:extLst>
              <a:ext uri="{FF2B5EF4-FFF2-40B4-BE49-F238E27FC236}">
                <a16:creationId xmlns:a16="http://schemas.microsoft.com/office/drawing/2014/main" id="{F791E652-D749-EC3F-95EE-C3C8967706B7}"/>
              </a:ext>
            </a:extLst>
          </p:cNvPr>
          <p:cNvPicPr>
            <a:picLocks noChangeAspect="1"/>
          </p:cNvPicPr>
          <p:nvPr/>
        </p:nvPicPr>
        <p:blipFill>
          <a:blip r:embed="rId13"/>
          <a:stretch>
            <a:fillRect/>
          </a:stretch>
        </p:blipFill>
        <p:spPr>
          <a:xfrm>
            <a:off x="26455039" y="7976637"/>
            <a:ext cx="2787376" cy="1468160"/>
          </a:xfrm>
          <a:prstGeom prst="rect">
            <a:avLst/>
          </a:prstGeom>
        </p:spPr>
      </p:pic>
      <p:pic>
        <p:nvPicPr>
          <p:cNvPr id="95" name="Picture 94">
            <a:extLst>
              <a:ext uri="{FF2B5EF4-FFF2-40B4-BE49-F238E27FC236}">
                <a16:creationId xmlns:a16="http://schemas.microsoft.com/office/drawing/2014/main" id="{BFABFD2C-2C95-07B1-76B5-E785A760A057}"/>
              </a:ext>
            </a:extLst>
          </p:cNvPr>
          <p:cNvPicPr>
            <a:picLocks noChangeAspect="1"/>
          </p:cNvPicPr>
          <p:nvPr/>
        </p:nvPicPr>
        <p:blipFill>
          <a:blip r:embed="rId14"/>
          <a:stretch>
            <a:fillRect/>
          </a:stretch>
        </p:blipFill>
        <p:spPr>
          <a:xfrm>
            <a:off x="25379939" y="9709520"/>
            <a:ext cx="2702265" cy="1478799"/>
          </a:xfrm>
          <a:prstGeom prst="rect">
            <a:avLst/>
          </a:prstGeom>
        </p:spPr>
      </p:pic>
      <p:pic>
        <p:nvPicPr>
          <p:cNvPr id="96" name="Picture 95">
            <a:extLst>
              <a:ext uri="{FF2B5EF4-FFF2-40B4-BE49-F238E27FC236}">
                <a16:creationId xmlns:a16="http://schemas.microsoft.com/office/drawing/2014/main" id="{0B8D7734-C94B-047E-F7E7-115DEDF0ECA4}"/>
              </a:ext>
            </a:extLst>
          </p:cNvPr>
          <p:cNvPicPr>
            <a:picLocks noChangeAspect="1"/>
          </p:cNvPicPr>
          <p:nvPr/>
        </p:nvPicPr>
        <p:blipFill>
          <a:blip r:embed="rId15"/>
          <a:stretch>
            <a:fillRect/>
          </a:stretch>
        </p:blipFill>
        <p:spPr>
          <a:xfrm>
            <a:off x="21717824" y="9695247"/>
            <a:ext cx="2861848" cy="1468160"/>
          </a:xfrm>
          <a:prstGeom prst="rect">
            <a:avLst/>
          </a:prstGeom>
        </p:spPr>
      </p:pic>
      <p:pic>
        <p:nvPicPr>
          <p:cNvPr id="97" name="Picture 96">
            <a:extLst>
              <a:ext uri="{FF2B5EF4-FFF2-40B4-BE49-F238E27FC236}">
                <a16:creationId xmlns:a16="http://schemas.microsoft.com/office/drawing/2014/main" id="{943E3FD3-BF96-7B57-8924-476DAAB5E4F0}"/>
              </a:ext>
            </a:extLst>
          </p:cNvPr>
          <p:cNvPicPr>
            <a:picLocks noChangeAspect="1"/>
          </p:cNvPicPr>
          <p:nvPr/>
        </p:nvPicPr>
        <p:blipFill>
          <a:blip r:embed="rId16"/>
          <a:stretch>
            <a:fillRect/>
          </a:stretch>
        </p:blipFill>
        <p:spPr>
          <a:xfrm>
            <a:off x="23561046" y="7978429"/>
            <a:ext cx="2861848" cy="1468160"/>
          </a:xfrm>
          <a:prstGeom prst="rect">
            <a:avLst/>
          </a:prstGeom>
        </p:spPr>
      </p:pic>
      <p:pic>
        <p:nvPicPr>
          <p:cNvPr id="98" name="Picture 97">
            <a:extLst>
              <a:ext uri="{FF2B5EF4-FFF2-40B4-BE49-F238E27FC236}">
                <a16:creationId xmlns:a16="http://schemas.microsoft.com/office/drawing/2014/main" id="{32757B62-5DE9-4135-5375-A4309FF2B9DD}"/>
              </a:ext>
            </a:extLst>
          </p:cNvPr>
          <p:cNvPicPr>
            <a:picLocks noChangeAspect="1"/>
          </p:cNvPicPr>
          <p:nvPr/>
        </p:nvPicPr>
        <p:blipFill>
          <a:blip r:embed="rId17"/>
          <a:stretch>
            <a:fillRect/>
          </a:stretch>
        </p:blipFill>
        <p:spPr>
          <a:xfrm>
            <a:off x="6652019" y="25373902"/>
            <a:ext cx="4606075" cy="2494527"/>
          </a:xfrm>
          <a:prstGeom prst="rect">
            <a:avLst/>
          </a:prstGeom>
        </p:spPr>
      </p:pic>
      <p:pic>
        <p:nvPicPr>
          <p:cNvPr id="99" name="Picture 98">
            <a:extLst>
              <a:ext uri="{FF2B5EF4-FFF2-40B4-BE49-F238E27FC236}">
                <a16:creationId xmlns:a16="http://schemas.microsoft.com/office/drawing/2014/main" id="{5A33D61B-D0F4-D01F-1EA7-A7A0AD866CBC}"/>
              </a:ext>
            </a:extLst>
          </p:cNvPr>
          <p:cNvPicPr>
            <a:picLocks noChangeAspect="1"/>
          </p:cNvPicPr>
          <p:nvPr/>
        </p:nvPicPr>
        <p:blipFill>
          <a:blip r:embed="rId18"/>
          <a:stretch>
            <a:fillRect/>
          </a:stretch>
        </p:blipFill>
        <p:spPr>
          <a:xfrm>
            <a:off x="1222509" y="25339461"/>
            <a:ext cx="4606075" cy="2488933"/>
          </a:xfrm>
          <a:prstGeom prst="rect">
            <a:avLst/>
          </a:prstGeom>
        </p:spPr>
      </p:pic>
      <p:pic>
        <p:nvPicPr>
          <p:cNvPr id="100" name="Picture 99">
            <a:extLst>
              <a:ext uri="{FF2B5EF4-FFF2-40B4-BE49-F238E27FC236}">
                <a16:creationId xmlns:a16="http://schemas.microsoft.com/office/drawing/2014/main" id="{A039A59F-0ACE-9E1A-713D-8BAD1E137759}"/>
              </a:ext>
            </a:extLst>
          </p:cNvPr>
          <p:cNvPicPr>
            <a:picLocks noChangeAspect="1"/>
          </p:cNvPicPr>
          <p:nvPr/>
        </p:nvPicPr>
        <p:blipFill>
          <a:blip r:embed="rId19"/>
          <a:stretch>
            <a:fillRect/>
          </a:stretch>
        </p:blipFill>
        <p:spPr>
          <a:xfrm>
            <a:off x="6629813" y="22546334"/>
            <a:ext cx="4489340" cy="2487197"/>
          </a:xfrm>
          <a:prstGeom prst="rect">
            <a:avLst/>
          </a:prstGeom>
        </p:spPr>
      </p:pic>
      <p:sp>
        <p:nvSpPr>
          <p:cNvPr id="101" name="TextBox 100">
            <a:extLst>
              <a:ext uri="{FF2B5EF4-FFF2-40B4-BE49-F238E27FC236}">
                <a16:creationId xmlns:a16="http://schemas.microsoft.com/office/drawing/2014/main" id="{D2157929-FEFF-7F0E-EA44-B62B4C2682F2}"/>
              </a:ext>
            </a:extLst>
          </p:cNvPr>
          <p:cNvSpPr txBox="1"/>
          <p:nvPr/>
        </p:nvSpPr>
        <p:spPr>
          <a:xfrm>
            <a:off x="7963111" y="22264116"/>
            <a:ext cx="1325491" cy="338554"/>
          </a:xfrm>
          <a:prstGeom prst="rect">
            <a:avLst/>
          </a:prstGeom>
          <a:noFill/>
        </p:spPr>
        <p:txBody>
          <a:bodyPr wrap="none" rtlCol="0">
            <a:spAutoFit/>
          </a:bodyPr>
          <a:lstStyle/>
          <a:p>
            <a:pPr algn="ctr"/>
            <a:r>
              <a:rPr lang="en-CA" sz="1600" i="1" dirty="0">
                <a:latin typeface="Helvetica Neue" panose="02000503000000020004" pitchFamily="2" charset="0"/>
                <a:ea typeface="Helvetica Neue" panose="02000503000000020004" pitchFamily="2" charset="0"/>
                <a:cs typeface="Helvetica Neue" panose="02000503000000020004" pitchFamily="2" charset="0"/>
              </a:rPr>
              <a:t>Precipitation</a:t>
            </a:r>
          </a:p>
        </p:txBody>
      </p:sp>
      <p:sp>
        <p:nvSpPr>
          <p:cNvPr id="102" name="TextBox 101">
            <a:extLst>
              <a:ext uri="{FF2B5EF4-FFF2-40B4-BE49-F238E27FC236}">
                <a16:creationId xmlns:a16="http://schemas.microsoft.com/office/drawing/2014/main" id="{F50F2139-12A6-F217-C832-B408C21A9151}"/>
              </a:ext>
            </a:extLst>
          </p:cNvPr>
          <p:cNvSpPr txBox="1"/>
          <p:nvPr/>
        </p:nvSpPr>
        <p:spPr>
          <a:xfrm>
            <a:off x="7939871" y="25107972"/>
            <a:ext cx="1371979" cy="338554"/>
          </a:xfrm>
          <a:prstGeom prst="rect">
            <a:avLst/>
          </a:prstGeom>
          <a:noFill/>
        </p:spPr>
        <p:txBody>
          <a:bodyPr wrap="none" rtlCol="0">
            <a:spAutoFit/>
          </a:bodyPr>
          <a:lstStyle/>
          <a:p>
            <a:pPr algn="ctr"/>
            <a:r>
              <a:rPr lang="en-CA" sz="1600" i="1" dirty="0">
                <a:latin typeface="Helvetica Neue" panose="02000503000000020004" pitchFamily="2" charset="0"/>
                <a:ea typeface="Helvetica Neue" panose="02000503000000020004" pitchFamily="2" charset="0"/>
                <a:cs typeface="Helvetica Neue" panose="02000503000000020004" pitchFamily="2" charset="0"/>
              </a:rPr>
              <a:t>Soil moisture</a:t>
            </a:r>
          </a:p>
        </p:txBody>
      </p:sp>
      <p:sp>
        <p:nvSpPr>
          <p:cNvPr id="103" name="TextBox 102">
            <a:extLst>
              <a:ext uri="{FF2B5EF4-FFF2-40B4-BE49-F238E27FC236}">
                <a16:creationId xmlns:a16="http://schemas.microsoft.com/office/drawing/2014/main" id="{F08F5DE1-969D-61A0-8527-E46FABEB3C0B}"/>
              </a:ext>
            </a:extLst>
          </p:cNvPr>
          <p:cNvSpPr txBox="1"/>
          <p:nvPr/>
        </p:nvSpPr>
        <p:spPr>
          <a:xfrm>
            <a:off x="2706623" y="25091231"/>
            <a:ext cx="1268296" cy="338554"/>
          </a:xfrm>
          <a:prstGeom prst="rect">
            <a:avLst/>
          </a:prstGeom>
          <a:noFill/>
        </p:spPr>
        <p:txBody>
          <a:bodyPr wrap="none" rtlCol="0">
            <a:spAutoFit/>
          </a:bodyPr>
          <a:lstStyle/>
          <a:p>
            <a:pPr algn="ctr"/>
            <a:r>
              <a:rPr lang="en-CA" sz="1600" i="1" dirty="0">
                <a:latin typeface="Helvetica Neue" panose="02000503000000020004" pitchFamily="2" charset="0"/>
                <a:ea typeface="Helvetica Neue" panose="02000503000000020004" pitchFamily="2" charset="0"/>
                <a:cs typeface="Helvetica Neue" panose="02000503000000020004" pitchFamily="2" charset="0"/>
              </a:rPr>
              <a:t>Evaporation</a:t>
            </a:r>
          </a:p>
        </p:txBody>
      </p:sp>
      <p:sp>
        <p:nvSpPr>
          <p:cNvPr id="112" name="TextBox 111">
            <a:extLst>
              <a:ext uri="{FF2B5EF4-FFF2-40B4-BE49-F238E27FC236}">
                <a16:creationId xmlns:a16="http://schemas.microsoft.com/office/drawing/2014/main" id="{EC1DECF1-DBCB-4724-0386-202037A5FDCF}"/>
              </a:ext>
            </a:extLst>
          </p:cNvPr>
          <p:cNvSpPr txBox="1"/>
          <p:nvPr/>
        </p:nvSpPr>
        <p:spPr>
          <a:xfrm>
            <a:off x="20490842" y="7013235"/>
            <a:ext cx="927945" cy="492443"/>
          </a:xfrm>
          <a:prstGeom prst="rect">
            <a:avLst/>
          </a:prstGeom>
          <a:noFill/>
        </p:spPr>
        <p:txBody>
          <a:bodyPr wrap="square" rtlCol="0">
            <a:spAutoFit/>
          </a:bodyPr>
          <a:lstStyle/>
          <a:p>
            <a:r>
              <a:rPr lang="en-CA" sz="2600" b="1" dirty="0">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113" name="TextBox 112">
            <a:extLst>
              <a:ext uri="{FF2B5EF4-FFF2-40B4-BE49-F238E27FC236}">
                <a16:creationId xmlns:a16="http://schemas.microsoft.com/office/drawing/2014/main" id="{C145306E-B2C7-53B4-4253-CE58F8930449}"/>
              </a:ext>
            </a:extLst>
          </p:cNvPr>
          <p:cNvSpPr txBox="1"/>
          <p:nvPr/>
        </p:nvSpPr>
        <p:spPr>
          <a:xfrm>
            <a:off x="12576243" y="7000388"/>
            <a:ext cx="927945" cy="492443"/>
          </a:xfrm>
          <a:prstGeom prst="rect">
            <a:avLst/>
          </a:prstGeom>
          <a:noFill/>
        </p:spPr>
        <p:txBody>
          <a:bodyPr wrap="square" rtlCol="0">
            <a:spAutoFit/>
          </a:bodyPr>
          <a:lstStyle/>
          <a:p>
            <a:r>
              <a:rPr lang="en-CA" sz="2600" b="1" dirty="0">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14" name="TextBox 113">
            <a:extLst>
              <a:ext uri="{FF2B5EF4-FFF2-40B4-BE49-F238E27FC236}">
                <a16:creationId xmlns:a16="http://schemas.microsoft.com/office/drawing/2014/main" id="{2D34B52B-B278-3260-CBF3-A90E40CB0392}"/>
              </a:ext>
            </a:extLst>
          </p:cNvPr>
          <p:cNvSpPr txBox="1"/>
          <p:nvPr/>
        </p:nvSpPr>
        <p:spPr>
          <a:xfrm>
            <a:off x="30470869" y="7084377"/>
            <a:ext cx="927945" cy="492443"/>
          </a:xfrm>
          <a:prstGeom prst="rect">
            <a:avLst/>
          </a:prstGeom>
          <a:noFill/>
        </p:spPr>
        <p:txBody>
          <a:bodyPr wrap="square" rtlCol="0">
            <a:spAutoFit/>
          </a:bodyPr>
          <a:lstStyle/>
          <a:p>
            <a:r>
              <a:rPr lang="en-CA" sz="2600" b="1" dirty="0">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15" name="TextBox 114">
            <a:extLst>
              <a:ext uri="{FF2B5EF4-FFF2-40B4-BE49-F238E27FC236}">
                <a16:creationId xmlns:a16="http://schemas.microsoft.com/office/drawing/2014/main" id="{EEF59610-0F4D-38EE-BE1C-19F65707D389}"/>
              </a:ext>
            </a:extLst>
          </p:cNvPr>
          <p:cNvSpPr txBox="1"/>
          <p:nvPr/>
        </p:nvSpPr>
        <p:spPr>
          <a:xfrm>
            <a:off x="12320568" y="17198694"/>
            <a:ext cx="617487" cy="492443"/>
          </a:xfrm>
          <a:prstGeom prst="rect">
            <a:avLst/>
          </a:prstGeom>
          <a:noFill/>
        </p:spPr>
        <p:txBody>
          <a:bodyPr wrap="square" rtlCol="0">
            <a:spAutoFit/>
          </a:bodyPr>
          <a:lstStyle/>
          <a:p>
            <a:r>
              <a:rPr lang="en-CA" sz="2600" b="1" dirty="0">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16" name="TextBox 115">
            <a:extLst>
              <a:ext uri="{FF2B5EF4-FFF2-40B4-BE49-F238E27FC236}">
                <a16:creationId xmlns:a16="http://schemas.microsoft.com/office/drawing/2014/main" id="{B25377A1-35BF-CB30-9EB9-C8031D53909D}"/>
              </a:ext>
            </a:extLst>
          </p:cNvPr>
          <p:cNvSpPr txBox="1"/>
          <p:nvPr/>
        </p:nvSpPr>
        <p:spPr>
          <a:xfrm>
            <a:off x="21079439" y="17196347"/>
            <a:ext cx="457389" cy="492443"/>
          </a:xfrm>
          <a:prstGeom prst="rect">
            <a:avLst/>
          </a:prstGeom>
          <a:noFill/>
        </p:spPr>
        <p:txBody>
          <a:bodyPr wrap="square" rtlCol="0">
            <a:spAutoFit/>
          </a:bodyPr>
          <a:lstStyle/>
          <a:p>
            <a:r>
              <a:rPr lang="en-CA" sz="2600" b="1" dirty="0">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117" name="TextBox 116">
            <a:extLst>
              <a:ext uri="{FF2B5EF4-FFF2-40B4-BE49-F238E27FC236}">
                <a16:creationId xmlns:a16="http://schemas.microsoft.com/office/drawing/2014/main" id="{A26345BB-2DE3-1CB2-3709-B92EB7782CB3}"/>
              </a:ext>
            </a:extLst>
          </p:cNvPr>
          <p:cNvSpPr txBox="1"/>
          <p:nvPr/>
        </p:nvSpPr>
        <p:spPr>
          <a:xfrm>
            <a:off x="17174652" y="21942171"/>
            <a:ext cx="617487" cy="492443"/>
          </a:xfrm>
          <a:prstGeom prst="rect">
            <a:avLst/>
          </a:prstGeom>
          <a:noFill/>
        </p:spPr>
        <p:txBody>
          <a:bodyPr wrap="square" rtlCol="0">
            <a:spAutoFit/>
          </a:bodyPr>
          <a:lstStyle/>
          <a:p>
            <a:r>
              <a:rPr lang="en-CA" sz="2600" b="1" dirty="0">
                <a:latin typeface="Helvetica Neue" panose="02000503000000020004" pitchFamily="2" charset="0"/>
                <a:ea typeface="Helvetica Neue" panose="02000503000000020004" pitchFamily="2" charset="0"/>
                <a:cs typeface="Helvetica Neue" panose="02000503000000020004" pitchFamily="2" charset="0"/>
              </a:rPr>
              <a:t>C</a:t>
            </a:r>
          </a:p>
        </p:txBody>
      </p:sp>
      <p:pic>
        <p:nvPicPr>
          <p:cNvPr id="121" name="Picture 120">
            <a:extLst>
              <a:ext uri="{FF2B5EF4-FFF2-40B4-BE49-F238E27FC236}">
                <a16:creationId xmlns:a16="http://schemas.microsoft.com/office/drawing/2014/main" id="{5AC3E944-EFBE-DE17-4319-CAC2DCFBBB3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84432" y="1501164"/>
            <a:ext cx="1861599" cy="1861599"/>
          </a:xfrm>
          <a:prstGeom prst="rect">
            <a:avLst/>
          </a:prstGeom>
        </p:spPr>
      </p:pic>
      <p:pic>
        <p:nvPicPr>
          <p:cNvPr id="123" name="Picture 122">
            <a:extLst>
              <a:ext uri="{FF2B5EF4-FFF2-40B4-BE49-F238E27FC236}">
                <a16:creationId xmlns:a16="http://schemas.microsoft.com/office/drawing/2014/main" id="{233D1565-7E4D-E415-837A-C7F6133ADDB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880748" y="25076332"/>
            <a:ext cx="1956784" cy="2739498"/>
          </a:xfrm>
          <a:prstGeom prst="rect">
            <a:avLst/>
          </a:prstGeom>
        </p:spPr>
      </p:pic>
      <p:sp>
        <p:nvSpPr>
          <p:cNvPr id="124" name="TextBox 123">
            <a:extLst>
              <a:ext uri="{FF2B5EF4-FFF2-40B4-BE49-F238E27FC236}">
                <a16:creationId xmlns:a16="http://schemas.microsoft.com/office/drawing/2014/main" id="{1792F1B1-E021-94F8-4AEA-FC086C387E6D}"/>
              </a:ext>
            </a:extLst>
          </p:cNvPr>
          <p:cNvSpPr txBox="1"/>
          <p:nvPr/>
        </p:nvSpPr>
        <p:spPr>
          <a:xfrm>
            <a:off x="40771621" y="7145933"/>
            <a:ext cx="7916869" cy="12357229"/>
          </a:xfrm>
          <a:prstGeom prst="rect">
            <a:avLst/>
          </a:prstGeom>
          <a:noFill/>
        </p:spPr>
        <p:txBody>
          <a:bodyPr wrap="square" rtlCol="0">
            <a:spAutoFit/>
          </a:bodyPr>
          <a:lstStyle/>
          <a:p>
            <a:r>
              <a:rPr lang="en-CA" sz="2100" b="1" dirty="0">
                <a:latin typeface="Helvetica Neue" panose="02000503000000020004" pitchFamily="2" charset="0"/>
                <a:ea typeface="Helvetica Neue" panose="02000503000000020004" pitchFamily="2" charset="0"/>
                <a:cs typeface="Helvetica Neue" panose="02000503000000020004" pitchFamily="2" charset="0"/>
              </a:rPr>
              <a:t>SSMI/S showed clear clustering for pixels with increasing and decreasing long term memory.</a:t>
            </a:r>
            <a:r>
              <a:rPr lang="en-CA" sz="2100" dirty="0">
                <a:latin typeface="Helvetica Neue" panose="02000503000000020004" pitchFamily="2" charset="0"/>
                <a:ea typeface="Helvetica Neue" panose="02000503000000020004" pitchFamily="2" charset="0"/>
                <a:cs typeface="Helvetica Neue" panose="02000503000000020004" pitchFamily="2" charset="0"/>
              </a:rPr>
              <a:t> Analysis detected more indicators of CSU than CSD. </a:t>
            </a:r>
          </a:p>
          <a:p>
            <a:endParaRPr lang="en-CA" sz="2100" b="1" dirty="0">
              <a:latin typeface="Helvetica Neue" panose="02000503000000020004" pitchFamily="2" charset="0"/>
              <a:ea typeface="Helvetica Neue" panose="02000503000000020004" pitchFamily="2" charset="0"/>
              <a:cs typeface="Helvetica Neue" panose="02000503000000020004" pitchFamily="2" charset="0"/>
            </a:endParaRPr>
          </a:p>
          <a:p>
            <a:r>
              <a:rPr lang="en-CA" sz="2100" b="1" dirty="0">
                <a:latin typeface="Helvetica Neue" panose="02000503000000020004" pitchFamily="2" charset="0"/>
                <a:ea typeface="Helvetica Neue" panose="02000503000000020004" pitchFamily="2" charset="0"/>
                <a:cs typeface="Helvetica Neue" panose="02000503000000020004" pitchFamily="2" charset="0"/>
              </a:rPr>
              <a:t>Regions with EWS detected for ERA5 tend to have more than one indicator of resilience loss</a:t>
            </a:r>
            <a:r>
              <a:rPr lang="en-CA" sz="2100" dirty="0">
                <a:latin typeface="Helvetica Neue" panose="02000503000000020004" pitchFamily="2" charset="0"/>
                <a:ea typeface="Helvetica Neue" panose="02000503000000020004" pitchFamily="2" charset="0"/>
                <a:cs typeface="Helvetica Neue" panose="02000503000000020004" pitchFamily="2" charset="0"/>
              </a:rPr>
              <a:t>. Fractal dimension generally corresponds with signals of CSD (increasing long-term memory) and CSU (decreasing long-term memory).</a:t>
            </a:r>
          </a:p>
          <a:p>
            <a:pPr marL="342900" indent="-342900">
              <a:buFont typeface="Arial" panose="020B0604020202020204" pitchFamily="34" charset="0"/>
              <a:buChar char="•"/>
            </a:pPr>
            <a:endParaRPr lang="en-CA" sz="2100" dirty="0">
              <a:latin typeface="Helvetica Neue" panose="02000503000000020004" pitchFamily="2" charset="0"/>
              <a:ea typeface="Helvetica Neue" panose="02000503000000020004" pitchFamily="2" charset="0"/>
              <a:cs typeface="Helvetica Neue" panose="02000503000000020004" pitchFamily="2" charset="0"/>
            </a:endParaRPr>
          </a:p>
          <a:p>
            <a:r>
              <a:rPr lang="en-CA" sz="2100" dirty="0">
                <a:latin typeface="Helvetica Neue" panose="02000503000000020004" pitchFamily="2" charset="0"/>
                <a:ea typeface="Helvetica Neue" panose="02000503000000020004" pitchFamily="2" charset="0"/>
                <a:cs typeface="Helvetica Neue" panose="02000503000000020004" pitchFamily="2" charset="0"/>
              </a:rPr>
              <a:t>Where </a:t>
            </a:r>
            <a:r>
              <a:rPr lang="en-CA" sz="2100" b="1" dirty="0">
                <a:latin typeface="Helvetica Neue" panose="02000503000000020004" pitchFamily="2" charset="0"/>
                <a:ea typeface="Helvetica Neue" panose="02000503000000020004" pitchFamily="2" charset="0"/>
                <a:cs typeface="Helvetica Neue" panose="02000503000000020004" pitchFamily="2" charset="0"/>
              </a:rPr>
              <a:t>ERA5</a:t>
            </a:r>
            <a:r>
              <a:rPr lang="en-CA" sz="2100" dirty="0">
                <a:latin typeface="Helvetica Neue" panose="02000503000000020004" pitchFamily="2" charset="0"/>
                <a:ea typeface="Helvetica Neue" panose="02000503000000020004" pitchFamily="2" charset="0"/>
                <a:cs typeface="Helvetica Neue" panose="02000503000000020004" pitchFamily="2" charset="0"/>
              </a:rPr>
              <a:t> </a:t>
            </a:r>
            <a:r>
              <a:rPr lang="en-CA" sz="2100" b="1" dirty="0">
                <a:latin typeface="Helvetica Neue" panose="02000503000000020004" pitchFamily="2" charset="0"/>
                <a:ea typeface="Helvetica Neue" panose="02000503000000020004" pitchFamily="2" charset="0"/>
                <a:cs typeface="Helvetica Neue" panose="02000503000000020004" pitchFamily="2" charset="0"/>
              </a:rPr>
              <a:t>soil moisture exhibits clearer spatial patterns</a:t>
            </a:r>
            <a:r>
              <a:rPr lang="en-CA" sz="2100" dirty="0">
                <a:latin typeface="Helvetica Neue" panose="02000503000000020004" pitchFamily="2" charset="0"/>
                <a:ea typeface="Helvetica Neue" panose="02000503000000020004" pitchFamily="2" charset="0"/>
                <a:cs typeface="Helvetica Neue" panose="02000503000000020004" pitchFamily="2" charset="0"/>
              </a:rPr>
              <a:t>, early warning signals of </a:t>
            </a:r>
            <a:r>
              <a:rPr lang="en-CA" sz="2100" b="1" dirty="0">
                <a:latin typeface="Helvetica Neue" panose="02000503000000020004" pitchFamily="2" charset="0"/>
                <a:ea typeface="Helvetica Neue" panose="02000503000000020004" pitchFamily="2" charset="0"/>
                <a:cs typeface="Helvetica Neue" panose="02000503000000020004" pitchFamily="2" charset="0"/>
              </a:rPr>
              <a:t>ERA5</a:t>
            </a:r>
            <a:r>
              <a:rPr lang="en-CA" sz="2100" dirty="0">
                <a:latin typeface="Helvetica Neue" panose="02000503000000020004" pitchFamily="2" charset="0"/>
                <a:ea typeface="Helvetica Neue" panose="02000503000000020004" pitchFamily="2" charset="0"/>
                <a:cs typeface="Helvetica Neue" panose="02000503000000020004" pitchFamily="2" charset="0"/>
              </a:rPr>
              <a:t> </a:t>
            </a:r>
            <a:r>
              <a:rPr lang="en-CA" sz="2100" b="1" dirty="0">
                <a:latin typeface="Helvetica Neue" panose="02000503000000020004" pitchFamily="2" charset="0"/>
                <a:ea typeface="Helvetica Neue" panose="02000503000000020004" pitchFamily="2" charset="0"/>
                <a:cs typeface="Helvetica Neue" panose="02000503000000020004" pitchFamily="2" charset="0"/>
              </a:rPr>
              <a:t>precipitation are more heterogenous</a:t>
            </a:r>
            <a:r>
              <a:rPr lang="en-CA" sz="2100" dirty="0">
                <a:latin typeface="Helvetica Neue" panose="02000503000000020004" pitchFamily="2" charset="0"/>
                <a:ea typeface="Helvetica Neue" panose="02000503000000020004" pitchFamily="2" charset="0"/>
                <a:cs typeface="Helvetica Neue" panose="02000503000000020004" pitchFamily="2" charset="0"/>
              </a:rPr>
              <a:t>, with only some regional consistency. </a:t>
            </a:r>
          </a:p>
          <a:p>
            <a:pPr marL="342900" indent="-342900" algn="just">
              <a:buFont typeface="Arial" panose="020B0604020202020204" pitchFamily="34" charset="0"/>
              <a:buChar char="•"/>
            </a:pPr>
            <a:endParaRPr lang="en-CA" sz="2100" dirty="0">
              <a:latin typeface="Helvetica Neue" panose="02000503000000020004" pitchFamily="2" charset="0"/>
              <a:ea typeface="Helvetica Neue" panose="02000503000000020004" pitchFamily="2" charset="0"/>
              <a:cs typeface="Helvetica Neue" panose="02000503000000020004" pitchFamily="2" charset="0"/>
            </a:endParaRPr>
          </a:p>
          <a:p>
            <a:pPr marL="19050" lvl="1" algn="just"/>
            <a:r>
              <a:rPr lang="en-CA" sz="2100" b="1" dirty="0">
                <a:latin typeface="Helvetica Neue" panose="02000503000000020004" pitchFamily="2" charset="0"/>
                <a:ea typeface="Helvetica Neue" panose="02000503000000020004" pitchFamily="2" charset="0"/>
                <a:cs typeface="Helvetica Neue" panose="02000503000000020004" pitchFamily="2" charset="0"/>
              </a:rPr>
              <a:t>SSMI/S precipitation:</a:t>
            </a:r>
          </a:p>
          <a:p>
            <a:pPr marL="304800" lvl="1" indent="-285750">
              <a:buFont typeface="Arial" panose="020B0604020202020204" pitchFamily="34" charset="0"/>
              <a:buChar char="•"/>
            </a:pPr>
            <a:r>
              <a:rPr lang="en-CA" sz="2100" dirty="0">
                <a:latin typeface="Helvetica Neue" panose="02000503000000020004" pitchFamily="2" charset="0"/>
                <a:ea typeface="Helvetica Neue" panose="02000503000000020004" pitchFamily="2" charset="0"/>
                <a:cs typeface="Helvetica Neue" panose="02000503000000020004" pitchFamily="2" charset="0"/>
              </a:rPr>
              <a:t>Strong spatial clustering of decreasing long term memory in Central America and increasing long term memory in South Asia. </a:t>
            </a:r>
          </a:p>
          <a:p>
            <a:pPr marL="304800" lvl="1" indent="-285750">
              <a:buFont typeface="Arial" panose="020B0604020202020204" pitchFamily="34" charset="0"/>
              <a:buChar char="•"/>
            </a:pPr>
            <a:r>
              <a:rPr lang="en-CA" sz="2100" dirty="0">
                <a:latin typeface="Helvetica Neue" panose="02000503000000020004" pitchFamily="2" charset="0"/>
                <a:ea typeface="Helvetica Neue" panose="02000503000000020004" pitchFamily="2" charset="0"/>
                <a:cs typeface="Helvetica Neue" panose="02000503000000020004" pitchFamily="2" charset="0"/>
              </a:rPr>
              <a:t>Pixels exhibiting multiple EWS in Southern Brazil and boreal forests. </a:t>
            </a:r>
          </a:p>
          <a:p>
            <a:pPr marL="304800" lvl="1" indent="-285750">
              <a:buFont typeface="Arial" panose="020B0604020202020204" pitchFamily="34" charset="0"/>
              <a:buChar char="•"/>
            </a:pPr>
            <a:endParaRPr lang="en-CA" sz="2100" b="1" dirty="0">
              <a:latin typeface="Helvetica Neue" panose="02000503000000020004" pitchFamily="2" charset="0"/>
              <a:ea typeface="Helvetica Neue" panose="02000503000000020004" pitchFamily="2" charset="0"/>
              <a:cs typeface="Helvetica Neue" panose="02000503000000020004" pitchFamily="2" charset="0"/>
            </a:endParaRPr>
          </a:p>
          <a:p>
            <a:pPr algn="just"/>
            <a:r>
              <a:rPr lang="en-CA" sz="2100" b="1" dirty="0">
                <a:latin typeface="Helvetica Neue" panose="02000503000000020004" pitchFamily="2" charset="0"/>
                <a:ea typeface="Helvetica Neue" panose="02000503000000020004" pitchFamily="2" charset="0"/>
                <a:cs typeface="Helvetica Neue" panose="02000503000000020004" pitchFamily="2" charset="0"/>
              </a:rPr>
              <a:t>ERA-5: </a:t>
            </a:r>
          </a:p>
          <a:p>
            <a:pPr marL="285750" indent="-285750">
              <a:buFont typeface="Arial" panose="020B0604020202020204" pitchFamily="34" charset="0"/>
              <a:buChar char="•"/>
            </a:pPr>
            <a:r>
              <a:rPr lang="en-CA" sz="2100" b="1" dirty="0">
                <a:latin typeface="Helvetica Neue" panose="02000503000000020004" pitchFamily="2" charset="0"/>
                <a:ea typeface="Helvetica Neue" panose="02000503000000020004" pitchFamily="2" charset="0"/>
                <a:cs typeface="Helvetica Neue" panose="02000503000000020004" pitchFamily="2" charset="0"/>
              </a:rPr>
              <a:t>Soil moisture</a:t>
            </a:r>
            <a:r>
              <a:rPr lang="en-CA" sz="2100" dirty="0">
                <a:latin typeface="Helvetica Neue" panose="02000503000000020004" pitchFamily="2" charset="0"/>
                <a:ea typeface="Helvetica Neue" panose="02000503000000020004" pitchFamily="2" charset="0"/>
                <a:cs typeface="Helvetica Neue" panose="02000503000000020004" pitchFamily="2" charset="0"/>
              </a:rPr>
              <a:t>: CSD and flickering in the Sahel, Amazon, and Andres regions.  Northern Boreal Forests and Tundra show conflicting signals, some pixels showing CSD. These regions are largely characterised by decreasing long term memory. </a:t>
            </a:r>
          </a:p>
          <a:p>
            <a:pPr marL="285750" indent="-285750">
              <a:buFont typeface="Arial" panose="020B0604020202020204" pitchFamily="34" charset="0"/>
              <a:buChar char="•"/>
            </a:pPr>
            <a:r>
              <a:rPr lang="en-CA" sz="2100" b="1" dirty="0">
                <a:latin typeface="Helvetica Neue" panose="02000503000000020004" pitchFamily="2" charset="0"/>
                <a:ea typeface="Helvetica Neue" panose="02000503000000020004" pitchFamily="2" charset="0"/>
                <a:cs typeface="Helvetica Neue" panose="02000503000000020004" pitchFamily="2" charset="0"/>
              </a:rPr>
              <a:t>Precipitation:</a:t>
            </a:r>
            <a:r>
              <a:rPr lang="en-CA" sz="2100" dirty="0">
                <a:latin typeface="Helvetica Neue" panose="02000503000000020004" pitchFamily="2" charset="0"/>
                <a:ea typeface="Helvetica Neue" panose="02000503000000020004" pitchFamily="2" charset="0"/>
                <a:cs typeface="Helvetica Neue" panose="02000503000000020004" pitchFamily="2" charset="0"/>
              </a:rPr>
              <a:t> Indian sub-continent and Australia shows pixels with several EWS, particularly in the West, characterized by a mixture of both CSD and CSU, along with conflicting signals. </a:t>
            </a:r>
          </a:p>
          <a:p>
            <a:pPr marL="19050" lvl="1" algn="just"/>
            <a:endParaRPr lang="en-CA" sz="2100" dirty="0">
              <a:latin typeface="Helvetica Neue" panose="02000503000000020004" pitchFamily="2" charset="0"/>
              <a:ea typeface="Helvetica Neue" panose="02000503000000020004" pitchFamily="2" charset="0"/>
              <a:cs typeface="Helvetica Neue" panose="02000503000000020004" pitchFamily="2" charset="0"/>
            </a:endParaRPr>
          </a:p>
          <a:p>
            <a:pPr marL="19050" lvl="1" algn="just"/>
            <a:endParaRPr lang="en-CA" sz="2100" dirty="0">
              <a:latin typeface="Helvetica Neue" panose="02000503000000020004" pitchFamily="2" charset="0"/>
              <a:ea typeface="Helvetica Neue" panose="02000503000000020004" pitchFamily="2" charset="0"/>
              <a:cs typeface="Helvetica Neue" panose="02000503000000020004" pitchFamily="2" charset="0"/>
            </a:endParaRPr>
          </a:p>
          <a:p>
            <a:pPr marL="19050" lvl="1" algn="just"/>
            <a:r>
              <a:rPr lang="en-CA" sz="2100" b="1" dirty="0">
                <a:latin typeface="Helvetica Neue" panose="02000503000000020004" pitchFamily="2" charset="0"/>
                <a:ea typeface="Helvetica Neue" panose="02000503000000020004" pitchFamily="2" charset="0"/>
                <a:cs typeface="Helvetica Neue" panose="02000503000000020004" pitchFamily="2" charset="0"/>
              </a:rPr>
              <a:t>Future research</a:t>
            </a:r>
          </a:p>
          <a:p>
            <a:pPr marL="361950" lvl="1" indent="-342900">
              <a:buFont typeface="Arial" panose="020B0604020202020204" pitchFamily="34" charset="0"/>
              <a:buChar char="•"/>
            </a:pPr>
            <a:r>
              <a:rPr lang="en-CA" sz="2100" dirty="0">
                <a:latin typeface="Helvetica Neue" panose="02000503000000020004" pitchFamily="2" charset="0"/>
                <a:ea typeface="Helvetica Neue" panose="02000503000000020004" pitchFamily="2" charset="0"/>
                <a:cs typeface="Helvetica Neue" panose="02000503000000020004" pitchFamily="2" charset="0"/>
              </a:rPr>
              <a:t>Remotely sensed soil moisture resilience loss using SMOS/SMAP. </a:t>
            </a:r>
          </a:p>
          <a:p>
            <a:pPr marL="361950" lvl="1" indent="-342900">
              <a:buFont typeface="Arial" panose="020B0604020202020204" pitchFamily="34" charset="0"/>
              <a:buChar char="•"/>
            </a:pPr>
            <a:r>
              <a:rPr lang="en-CA" sz="2100" dirty="0">
                <a:latin typeface="Helvetica Neue" panose="02000503000000020004" pitchFamily="2" charset="0"/>
                <a:ea typeface="Helvetica Neue" panose="02000503000000020004" pitchFamily="2" charset="0"/>
                <a:cs typeface="Helvetica Neue" panose="02000503000000020004" pitchFamily="2" charset="0"/>
              </a:rPr>
              <a:t>Comparison with indicators of vegetation resilience (GPP, kNDVI).</a:t>
            </a:r>
            <a:r>
              <a:rPr lang="en-CA" sz="2100" i="1" dirty="0">
                <a:latin typeface="Helvetica Neue" panose="02000503000000020004" pitchFamily="2" charset="0"/>
                <a:ea typeface="Helvetica Neue" panose="02000503000000020004" pitchFamily="2" charset="0"/>
                <a:cs typeface="Helvetica Neue" panose="02000503000000020004" pitchFamily="2" charset="0"/>
              </a:rPr>
              <a:t> </a:t>
            </a:r>
          </a:p>
          <a:p>
            <a:pPr marL="361950" lvl="1" indent="-342900">
              <a:buFont typeface="Arial" panose="020B0604020202020204" pitchFamily="34" charset="0"/>
              <a:buChar char="•"/>
            </a:pPr>
            <a:r>
              <a:rPr lang="en-CA" sz="2100" dirty="0">
                <a:latin typeface="Helvetica Neue" panose="02000503000000020004" pitchFamily="2" charset="0"/>
                <a:ea typeface="Helvetica Neue" panose="02000503000000020004" pitchFamily="2" charset="0"/>
                <a:cs typeface="Helvetica Neue" panose="02000503000000020004" pitchFamily="2" charset="0"/>
              </a:rPr>
              <a:t>Random forest regression analysis of driving variables (ENSO, temperature, LULCC, 10m wind speed, evaporation)</a:t>
            </a:r>
            <a:r>
              <a:rPr lang="en-CA" sz="2000" dirty="0">
                <a:latin typeface="Helvetica Neue" panose="02000503000000020004" pitchFamily="2" charset="0"/>
                <a:ea typeface="Helvetica Neue" panose="02000503000000020004" pitchFamily="2" charset="0"/>
                <a:cs typeface="Helvetica Neue" panose="02000503000000020004" pitchFamily="2" charset="0"/>
              </a:rPr>
              <a:t>.</a:t>
            </a:r>
            <a:endParaRPr lang="en-CA" sz="21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4" name="TextBox 133">
            <a:extLst>
              <a:ext uri="{FF2B5EF4-FFF2-40B4-BE49-F238E27FC236}">
                <a16:creationId xmlns:a16="http://schemas.microsoft.com/office/drawing/2014/main" id="{A098E046-B8B9-05A2-8BC7-15243326CCD8}"/>
              </a:ext>
            </a:extLst>
          </p:cNvPr>
          <p:cNvSpPr txBox="1"/>
          <p:nvPr/>
        </p:nvSpPr>
        <p:spPr>
          <a:xfrm>
            <a:off x="40868074" y="26815439"/>
            <a:ext cx="5412441" cy="830997"/>
          </a:xfrm>
          <a:prstGeom prst="rect">
            <a:avLst/>
          </a:prstGeom>
          <a:noFill/>
        </p:spPr>
        <p:txBody>
          <a:bodyPr wrap="square" rtlCol="0">
            <a:spAutoFit/>
          </a:bodyPr>
          <a:lstStyle/>
          <a:p>
            <a:r>
              <a:rPr lang="en-CA" sz="2400" dirty="0">
                <a:latin typeface="Helvetica Neue" panose="02000503000000020004" pitchFamily="2" charset="0"/>
                <a:ea typeface="Helvetica Neue" panose="02000503000000020004" pitchFamily="2" charset="0"/>
                <a:cs typeface="Helvetica Neue" panose="02000503000000020004" pitchFamily="2" charset="0"/>
              </a:rPr>
              <a:t>This research is funded by Formas under grant no. 31003917.</a:t>
            </a:r>
          </a:p>
        </p:txBody>
      </p:sp>
      <p:sp>
        <p:nvSpPr>
          <p:cNvPr id="135" name="TextBox 134">
            <a:extLst>
              <a:ext uri="{FF2B5EF4-FFF2-40B4-BE49-F238E27FC236}">
                <a16:creationId xmlns:a16="http://schemas.microsoft.com/office/drawing/2014/main" id="{5A169F7E-F1D4-CAE2-9801-B13803CCFB32}"/>
              </a:ext>
            </a:extLst>
          </p:cNvPr>
          <p:cNvSpPr txBox="1"/>
          <p:nvPr/>
        </p:nvSpPr>
        <p:spPr>
          <a:xfrm>
            <a:off x="40829435" y="21488573"/>
            <a:ext cx="8008097" cy="2800767"/>
          </a:xfrm>
          <a:prstGeom prst="rect">
            <a:avLst/>
          </a:prstGeom>
          <a:noFill/>
        </p:spPr>
        <p:txBody>
          <a:bodyPr wrap="square" numCol="1" rtlCol="0">
            <a:spAutoFit/>
          </a:bodyPr>
          <a:lstStyle/>
          <a:p>
            <a:pPr marL="228600" indent="-228600">
              <a:buAutoNum type="arabicPeriod"/>
            </a:pPr>
            <a:r>
              <a:rPr lang="en-GB" sz="1600" b="0" i="0" u="none" strike="noStrike" dirty="0">
                <a:effectLst/>
                <a:latin typeface="Arial" panose="020B0604020202020204" pitchFamily="34" charset="0"/>
              </a:rPr>
              <a:t>Scheffer, M., et al., 2009. </a:t>
            </a:r>
            <a:r>
              <a:rPr lang="en-GB" sz="1600" b="0" i="1" u="none" strike="noStrike" dirty="0">
                <a:effectLst/>
                <a:latin typeface="Arial" panose="020B0604020202020204" pitchFamily="34" charset="0"/>
              </a:rPr>
              <a:t>Nature </a:t>
            </a:r>
            <a:r>
              <a:rPr lang="en-GB" sz="1600" b="0" i="0" u="none" strike="noStrike" dirty="0">
                <a:effectLst/>
                <a:latin typeface="Arial" panose="020B0604020202020204" pitchFamily="34" charset="0"/>
              </a:rPr>
              <a:t>461, 53–59. </a:t>
            </a:r>
          </a:p>
          <a:p>
            <a:pPr marL="228600" indent="-228600">
              <a:buAutoNum type="arabicPeriod"/>
            </a:pPr>
            <a:r>
              <a:rPr lang="en-GB" sz="1600" b="0" i="0" u="none" strike="noStrike" dirty="0">
                <a:effectLst/>
                <a:latin typeface="Arial" panose="020B0604020202020204" pitchFamily="34" charset="0"/>
              </a:rPr>
              <a:t>Dakos, V., et al. 2015. </a:t>
            </a:r>
            <a:r>
              <a:rPr lang="en-GB" sz="1600" b="0" i="1" u="none" strike="noStrike" dirty="0">
                <a:effectLst/>
                <a:latin typeface="Arial" panose="020B0604020202020204" pitchFamily="34" charset="0"/>
              </a:rPr>
              <a:t>Phil. Trans. of the Royal Society B: Biological Sciences </a:t>
            </a:r>
            <a:r>
              <a:rPr lang="en-GB" sz="1600" b="0" i="0" u="none" strike="noStrike" dirty="0">
                <a:effectLst/>
                <a:latin typeface="Arial" panose="020B0604020202020204" pitchFamily="34" charset="0"/>
              </a:rPr>
              <a:t>370, 20130263.</a:t>
            </a:r>
          </a:p>
          <a:p>
            <a:pPr marL="228600" indent="-228600">
              <a:buAutoNum type="arabicPeriod"/>
            </a:pPr>
            <a:r>
              <a:rPr lang="en-GB" sz="1600" b="0" i="0" u="none" strike="noStrike" dirty="0">
                <a:effectLst/>
                <a:latin typeface="Arial" panose="020B0604020202020204" pitchFamily="34" charset="0"/>
              </a:rPr>
              <a:t>Dakos, V. &amp; Kéfi, S., 2022. </a:t>
            </a:r>
            <a:r>
              <a:rPr lang="en-GB" sz="1600" b="0" i="1" u="none" strike="noStrike" dirty="0">
                <a:effectLst/>
                <a:latin typeface="Arial" panose="020B0604020202020204" pitchFamily="34" charset="0"/>
              </a:rPr>
              <a:t>Environmental Research Letters</a:t>
            </a:r>
            <a:r>
              <a:rPr lang="en-GB" sz="1600" b="0" i="0" u="none" strike="noStrike" dirty="0">
                <a:effectLst/>
                <a:latin typeface="Arial" panose="020B0604020202020204" pitchFamily="34" charset="0"/>
              </a:rPr>
              <a:t> 17, 043003. </a:t>
            </a:r>
          </a:p>
          <a:p>
            <a:pPr marL="228600" indent="-228600">
              <a:buAutoNum type="arabicPeriod"/>
            </a:pPr>
            <a:r>
              <a:rPr lang="en-GB" sz="1600" b="0" i="0" u="none" strike="noStrike" dirty="0">
                <a:effectLst/>
                <a:latin typeface="Arial" panose="020B0604020202020204" pitchFamily="34" charset="0"/>
              </a:rPr>
              <a:t>Lindegren, M., et al. 2012. </a:t>
            </a:r>
            <a:r>
              <a:rPr lang="en-GB" sz="1600" b="0" i="1" u="none" strike="noStrike" dirty="0">
                <a:effectLst/>
                <a:latin typeface="Arial" panose="020B0604020202020204" pitchFamily="34" charset="0"/>
              </a:rPr>
              <a:t>PLoS ONE </a:t>
            </a:r>
            <a:r>
              <a:rPr lang="en-GB" sz="1600" b="0" i="0" u="none" strike="noStrike" dirty="0">
                <a:effectLst/>
                <a:latin typeface="Arial" panose="020B0604020202020204" pitchFamily="34" charset="0"/>
              </a:rPr>
              <a:t>7, e38410.</a:t>
            </a:r>
          </a:p>
          <a:p>
            <a:pPr marL="228600" indent="-228600">
              <a:buAutoNum type="arabicPeriod"/>
            </a:pPr>
            <a:r>
              <a:rPr lang="en-GB" sz="1600" b="0" i="0" u="none" strike="noStrike" dirty="0">
                <a:effectLst/>
                <a:latin typeface="Arial" panose="020B0604020202020204" pitchFamily="34" charset="0"/>
              </a:rPr>
              <a:t>Zipper, S.C., et al. 2020. Earth's Future 8.</a:t>
            </a:r>
          </a:p>
          <a:p>
            <a:pPr marL="228600" indent="-228600">
              <a:buFontTx/>
              <a:buAutoNum type="arabicPeriod"/>
            </a:pPr>
            <a:r>
              <a:rPr lang="en-GB" sz="1600" b="0" i="0" u="none" strike="noStrike" dirty="0">
                <a:effectLst/>
                <a:latin typeface="Arial" panose="020B0604020202020204" pitchFamily="34" charset="0"/>
              </a:rPr>
              <a:t>Rocha, J.C., 2022. </a:t>
            </a:r>
            <a:r>
              <a:rPr lang="en-GB" sz="1600" b="0" i="1" u="none" strike="noStrike" dirty="0">
                <a:effectLst/>
                <a:latin typeface="Arial" panose="020B0604020202020204" pitchFamily="34" charset="0"/>
              </a:rPr>
              <a:t>Environmental Research Letters </a:t>
            </a:r>
            <a:r>
              <a:rPr lang="en-GB" sz="1600" b="0" i="0" u="none" strike="noStrike" dirty="0">
                <a:effectLst/>
                <a:latin typeface="Arial" panose="020B0604020202020204" pitchFamily="34" charset="0"/>
              </a:rPr>
              <a:t>17, 065013. </a:t>
            </a:r>
            <a:endParaRPr lang="en-GB" sz="1600" dirty="0">
              <a:latin typeface="Arial" panose="020B0604020202020204" pitchFamily="34" charset="0"/>
            </a:endParaRPr>
          </a:p>
          <a:p>
            <a:pPr marL="228600" indent="-228600">
              <a:buFontTx/>
              <a:buAutoNum type="arabicPeriod"/>
            </a:pPr>
            <a:r>
              <a:rPr lang="en-GB" sz="1600" b="0" i="0" u="none" strike="noStrike" dirty="0">
                <a:effectLst/>
                <a:latin typeface="Arial" panose="020B0604020202020204" pitchFamily="34" charset="0"/>
              </a:rPr>
              <a:t>Wang-Erlandsson, L. et al., 2018. </a:t>
            </a:r>
            <a:r>
              <a:rPr lang="en-GB" sz="1600" b="0" i="1" u="none" strike="noStrike" dirty="0">
                <a:effectLst/>
                <a:latin typeface="Arial" panose="020B0604020202020204" pitchFamily="34" charset="0"/>
              </a:rPr>
              <a:t>Hydrology and Earth System Sciences</a:t>
            </a:r>
            <a:r>
              <a:rPr lang="en-GB" sz="1600" b="0" i="0" u="none" strike="noStrike" dirty="0">
                <a:effectLst/>
                <a:latin typeface="Arial" panose="020B0604020202020204" pitchFamily="34" charset="0"/>
              </a:rPr>
              <a:t> 22, 4311–4328.</a:t>
            </a:r>
          </a:p>
          <a:p>
            <a:pPr marL="228600" indent="-228600">
              <a:buFontTx/>
              <a:buAutoNum type="arabicPeriod"/>
            </a:pPr>
            <a:r>
              <a:rPr lang="en-GB" sz="1600" b="0" i="0" u="none" strike="noStrike" dirty="0">
                <a:effectLst/>
                <a:latin typeface="Arial" panose="020B0604020202020204" pitchFamily="34" charset="0"/>
              </a:rPr>
              <a:t>Tao, S., et al., 2023</a:t>
            </a:r>
            <a:r>
              <a:rPr lang="en-GB" sz="1600" b="0" i="1" u="none" strike="noStrike" dirty="0">
                <a:effectLst/>
                <a:latin typeface="Arial" panose="020B0604020202020204" pitchFamily="34" charset="0"/>
              </a:rPr>
              <a:t>. Nature Climate Change.</a:t>
            </a:r>
          </a:p>
          <a:p>
            <a:pPr marL="228600" indent="-228600">
              <a:buFontTx/>
              <a:buAutoNum type="arabicPeriod"/>
            </a:pPr>
            <a:r>
              <a:rPr lang="en-GB" sz="1600" b="0" i="0" u="none" strike="noStrike" dirty="0">
                <a:effectLst/>
                <a:latin typeface="Arial" panose="020B0604020202020204" pitchFamily="34" charset="0"/>
              </a:rPr>
              <a:t>Titus, M. &amp; Watson, J., 2020. </a:t>
            </a:r>
            <a:r>
              <a:rPr lang="en-GB" sz="1600" b="0" i="1" u="none" strike="noStrike" dirty="0">
                <a:effectLst/>
                <a:latin typeface="Arial" panose="020B0604020202020204" pitchFamily="34" charset="0"/>
              </a:rPr>
              <a:t>Theoretical Ecology </a:t>
            </a:r>
            <a:r>
              <a:rPr lang="en-GB" sz="1600" b="0" i="0" u="none" strike="noStrike" dirty="0">
                <a:effectLst/>
                <a:latin typeface="Arial" panose="020B0604020202020204" pitchFamily="34" charset="0"/>
              </a:rPr>
              <a:t>13, 449–457.</a:t>
            </a:r>
            <a:endParaRPr lang="en-GB" sz="1600" dirty="0">
              <a:latin typeface="Arial" panose="020B0604020202020204" pitchFamily="34" charset="0"/>
              <a:ea typeface="Helvetica Neue" panose="02000503000000020004" pitchFamily="2" charset="0"/>
              <a:cs typeface="Helvetica Neue" panose="02000503000000020004" pitchFamily="2" charset="0"/>
            </a:endParaRPr>
          </a:p>
        </p:txBody>
      </p:sp>
      <p:sp>
        <p:nvSpPr>
          <p:cNvPr id="136" name="TextBox 135">
            <a:extLst>
              <a:ext uri="{FF2B5EF4-FFF2-40B4-BE49-F238E27FC236}">
                <a16:creationId xmlns:a16="http://schemas.microsoft.com/office/drawing/2014/main" id="{3BD7AEDB-2EEA-AD22-4321-2400E69DE305}"/>
              </a:ext>
            </a:extLst>
          </p:cNvPr>
          <p:cNvSpPr txBox="1"/>
          <p:nvPr/>
        </p:nvSpPr>
        <p:spPr>
          <a:xfrm>
            <a:off x="45374312" y="20875083"/>
            <a:ext cx="184731" cy="461665"/>
          </a:xfrm>
          <a:prstGeom prst="rect">
            <a:avLst/>
          </a:prstGeom>
          <a:noFill/>
        </p:spPr>
        <p:txBody>
          <a:bodyPr wrap="none" rtlCol="0">
            <a:spAutoFit/>
          </a:bodyPr>
          <a:lstStyle/>
          <a:p>
            <a:br>
              <a:rPr lang="en-GB" sz="1200" dirty="0"/>
            </a:br>
            <a:endParaRPr lang="en-GB" sz="1200" dirty="0">
              <a:latin typeface="Arial" panose="020B0604020202020204" pitchFamily="34" charset="0"/>
              <a:ea typeface="Helvetica Neue" panose="02000503000000020004" pitchFamily="2" charset="0"/>
              <a:cs typeface="Helvetica Neue" panose="02000503000000020004" pitchFamily="2" charset="0"/>
            </a:endParaRPr>
          </a:p>
        </p:txBody>
      </p:sp>
      <p:sp>
        <p:nvSpPr>
          <p:cNvPr id="142" name="TextBox 141">
            <a:extLst>
              <a:ext uri="{FF2B5EF4-FFF2-40B4-BE49-F238E27FC236}">
                <a16:creationId xmlns:a16="http://schemas.microsoft.com/office/drawing/2014/main" id="{6919291C-02DE-459B-5C28-F9BE0289451A}"/>
              </a:ext>
            </a:extLst>
          </p:cNvPr>
          <p:cNvSpPr txBox="1"/>
          <p:nvPr/>
        </p:nvSpPr>
        <p:spPr>
          <a:xfrm>
            <a:off x="15988408" y="16913232"/>
            <a:ext cx="1899366" cy="338554"/>
          </a:xfrm>
          <a:prstGeom prst="rect">
            <a:avLst/>
          </a:prstGeom>
          <a:noFill/>
        </p:spPr>
        <p:txBody>
          <a:bodyPr wrap="none" rtlCol="0">
            <a:spAutoFit/>
          </a:bodyPr>
          <a:lstStyle/>
          <a:p>
            <a:pPr algn="ctr"/>
            <a:r>
              <a:rPr lang="en-CA" sz="1600" i="1" dirty="0">
                <a:latin typeface="Helvetica Neue" panose="02000503000000020004" pitchFamily="2" charset="0"/>
                <a:ea typeface="Helvetica Neue" panose="02000503000000020004" pitchFamily="2" charset="0"/>
                <a:cs typeface="Helvetica Neue" panose="02000503000000020004" pitchFamily="2" charset="0"/>
              </a:rPr>
              <a:t>ERA5 Precipitation</a:t>
            </a:r>
          </a:p>
        </p:txBody>
      </p:sp>
      <p:sp>
        <p:nvSpPr>
          <p:cNvPr id="143" name="TextBox 142">
            <a:extLst>
              <a:ext uri="{FF2B5EF4-FFF2-40B4-BE49-F238E27FC236}">
                <a16:creationId xmlns:a16="http://schemas.microsoft.com/office/drawing/2014/main" id="{84BC2E3A-0A2F-27A6-CE36-E453BA6C3338}"/>
              </a:ext>
            </a:extLst>
          </p:cNvPr>
          <p:cNvSpPr txBox="1"/>
          <p:nvPr/>
        </p:nvSpPr>
        <p:spPr>
          <a:xfrm>
            <a:off x="24728949" y="16916687"/>
            <a:ext cx="1945854" cy="338554"/>
          </a:xfrm>
          <a:prstGeom prst="rect">
            <a:avLst/>
          </a:prstGeom>
          <a:noFill/>
        </p:spPr>
        <p:txBody>
          <a:bodyPr wrap="none" rtlCol="0">
            <a:spAutoFit/>
          </a:bodyPr>
          <a:lstStyle/>
          <a:p>
            <a:pPr algn="ctr"/>
            <a:r>
              <a:rPr lang="en-CA" sz="1600" i="1" dirty="0">
                <a:latin typeface="Helvetica Neue" panose="02000503000000020004" pitchFamily="2" charset="0"/>
                <a:ea typeface="Helvetica Neue" panose="02000503000000020004" pitchFamily="2" charset="0"/>
                <a:cs typeface="Helvetica Neue" panose="02000503000000020004" pitchFamily="2" charset="0"/>
              </a:rPr>
              <a:t>ERA5 Soil moisture</a:t>
            </a:r>
          </a:p>
        </p:txBody>
      </p:sp>
      <p:sp>
        <p:nvSpPr>
          <p:cNvPr id="147" name="TextBox 146">
            <a:extLst>
              <a:ext uri="{FF2B5EF4-FFF2-40B4-BE49-F238E27FC236}">
                <a16:creationId xmlns:a16="http://schemas.microsoft.com/office/drawing/2014/main" id="{5A2B1BB3-6091-3E75-23DA-5177D6B54AE8}"/>
              </a:ext>
            </a:extLst>
          </p:cNvPr>
          <p:cNvSpPr txBox="1"/>
          <p:nvPr/>
        </p:nvSpPr>
        <p:spPr>
          <a:xfrm>
            <a:off x="20459107" y="21664000"/>
            <a:ext cx="2484463" cy="338554"/>
          </a:xfrm>
          <a:prstGeom prst="rect">
            <a:avLst/>
          </a:prstGeom>
          <a:noFill/>
        </p:spPr>
        <p:txBody>
          <a:bodyPr wrap="none" rtlCol="0">
            <a:spAutoFit/>
          </a:bodyPr>
          <a:lstStyle/>
          <a:p>
            <a:pPr algn="ctr"/>
            <a:r>
              <a:rPr lang="en-CA" sz="1600" i="1" dirty="0">
                <a:latin typeface="Helvetica Neue" panose="02000503000000020004" pitchFamily="2" charset="0"/>
                <a:ea typeface="Helvetica Neue" panose="02000503000000020004" pitchFamily="2" charset="0"/>
                <a:cs typeface="Helvetica Neue" panose="02000503000000020004" pitchFamily="2" charset="0"/>
              </a:rPr>
              <a:t>SSMI/S F18 Precipitation</a:t>
            </a:r>
          </a:p>
        </p:txBody>
      </p:sp>
      <p:pic>
        <p:nvPicPr>
          <p:cNvPr id="153" name="Picture 152">
            <a:extLst>
              <a:ext uri="{FF2B5EF4-FFF2-40B4-BE49-F238E27FC236}">
                <a16:creationId xmlns:a16="http://schemas.microsoft.com/office/drawing/2014/main" id="{A15097E3-BF2B-162D-261B-F89AD77014D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132750" y="17286447"/>
            <a:ext cx="9781747" cy="4789727"/>
          </a:xfrm>
          <a:prstGeom prst="rect">
            <a:avLst/>
          </a:prstGeom>
        </p:spPr>
      </p:pic>
      <p:sp>
        <p:nvSpPr>
          <p:cNvPr id="154" name="TextBox 153">
            <a:extLst>
              <a:ext uri="{FF2B5EF4-FFF2-40B4-BE49-F238E27FC236}">
                <a16:creationId xmlns:a16="http://schemas.microsoft.com/office/drawing/2014/main" id="{C14710B7-DB25-10A8-C24A-6BC3B5A21BCA}"/>
              </a:ext>
            </a:extLst>
          </p:cNvPr>
          <p:cNvSpPr txBox="1"/>
          <p:nvPr/>
        </p:nvSpPr>
        <p:spPr>
          <a:xfrm>
            <a:off x="33906219" y="16851288"/>
            <a:ext cx="2720617" cy="338554"/>
          </a:xfrm>
          <a:prstGeom prst="rect">
            <a:avLst/>
          </a:prstGeom>
          <a:noFill/>
        </p:spPr>
        <p:txBody>
          <a:bodyPr wrap="none" rtlCol="0">
            <a:spAutoFit/>
          </a:bodyPr>
          <a:lstStyle/>
          <a:p>
            <a:pPr algn="ctr"/>
            <a:r>
              <a:rPr lang="en-CA" sz="1600" i="1" dirty="0">
                <a:latin typeface="Helvetica Neue" panose="02000503000000020004" pitchFamily="2" charset="0"/>
                <a:ea typeface="Helvetica Neue" panose="02000503000000020004" pitchFamily="2" charset="0"/>
                <a:cs typeface="Helvetica Neue" panose="02000503000000020004" pitchFamily="2" charset="0"/>
              </a:rPr>
              <a:t>Critical slowing down (CSD)</a:t>
            </a:r>
          </a:p>
        </p:txBody>
      </p:sp>
      <p:pic>
        <p:nvPicPr>
          <p:cNvPr id="158" name="Picture 157">
            <a:extLst>
              <a:ext uri="{FF2B5EF4-FFF2-40B4-BE49-F238E27FC236}">
                <a16:creationId xmlns:a16="http://schemas.microsoft.com/office/drawing/2014/main" id="{91581C50-28F1-545E-2697-1423C5F24E4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132750" y="22681113"/>
            <a:ext cx="9781747" cy="4789727"/>
          </a:xfrm>
          <a:prstGeom prst="rect">
            <a:avLst/>
          </a:prstGeom>
        </p:spPr>
      </p:pic>
      <p:sp>
        <p:nvSpPr>
          <p:cNvPr id="159" name="TextBox 158">
            <a:extLst>
              <a:ext uri="{FF2B5EF4-FFF2-40B4-BE49-F238E27FC236}">
                <a16:creationId xmlns:a16="http://schemas.microsoft.com/office/drawing/2014/main" id="{F3695C66-91B5-95CA-8AE1-B89EFEAC1990}"/>
              </a:ext>
            </a:extLst>
          </p:cNvPr>
          <p:cNvSpPr txBox="1"/>
          <p:nvPr/>
        </p:nvSpPr>
        <p:spPr>
          <a:xfrm>
            <a:off x="33906219" y="22336614"/>
            <a:ext cx="2723823" cy="338554"/>
          </a:xfrm>
          <a:prstGeom prst="rect">
            <a:avLst/>
          </a:prstGeom>
          <a:noFill/>
        </p:spPr>
        <p:txBody>
          <a:bodyPr wrap="none" rtlCol="0">
            <a:spAutoFit/>
          </a:bodyPr>
          <a:lstStyle/>
          <a:p>
            <a:pPr algn="ctr"/>
            <a:r>
              <a:rPr lang="en-CA" sz="1600" i="1" dirty="0">
                <a:latin typeface="Helvetica Neue" panose="02000503000000020004" pitchFamily="2" charset="0"/>
                <a:ea typeface="Helvetica Neue" panose="02000503000000020004" pitchFamily="2" charset="0"/>
                <a:cs typeface="Helvetica Neue" panose="02000503000000020004" pitchFamily="2" charset="0"/>
              </a:rPr>
              <a:t>Critical slowing down (CSU)</a:t>
            </a:r>
          </a:p>
        </p:txBody>
      </p:sp>
      <p:pic>
        <p:nvPicPr>
          <p:cNvPr id="162" name="Picture 161">
            <a:extLst>
              <a:ext uri="{FF2B5EF4-FFF2-40B4-BE49-F238E27FC236}">
                <a16:creationId xmlns:a16="http://schemas.microsoft.com/office/drawing/2014/main" id="{350E0BD5-E9C9-CD4B-5B00-04CC7705BB4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434882" y="17300624"/>
            <a:ext cx="8342425" cy="4101226"/>
          </a:xfrm>
          <a:prstGeom prst="rect">
            <a:avLst/>
          </a:prstGeom>
        </p:spPr>
      </p:pic>
      <p:pic>
        <p:nvPicPr>
          <p:cNvPr id="164" name="Picture 163">
            <a:extLst>
              <a:ext uri="{FF2B5EF4-FFF2-40B4-BE49-F238E27FC236}">
                <a16:creationId xmlns:a16="http://schemas.microsoft.com/office/drawing/2014/main" id="{A94DAFAD-4477-246C-041D-2B35833ADD1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694261" y="17321379"/>
            <a:ext cx="8342426" cy="4101226"/>
          </a:xfrm>
          <a:prstGeom prst="rect">
            <a:avLst/>
          </a:prstGeom>
        </p:spPr>
      </p:pic>
      <p:sp>
        <p:nvSpPr>
          <p:cNvPr id="167" name="TextBox 166">
            <a:extLst>
              <a:ext uri="{FF2B5EF4-FFF2-40B4-BE49-F238E27FC236}">
                <a16:creationId xmlns:a16="http://schemas.microsoft.com/office/drawing/2014/main" id="{D6CBA26D-4AA5-1420-EB3B-D126981E9C3C}"/>
              </a:ext>
            </a:extLst>
          </p:cNvPr>
          <p:cNvSpPr txBox="1"/>
          <p:nvPr/>
        </p:nvSpPr>
        <p:spPr>
          <a:xfrm>
            <a:off x="25908706" y="25648994"/>
            <a:ext cx="2615952" cy="338554"/>
          </a:xfrm>
          <a:prstGeom prst="rect">
            <a:avLst/>
          </a:prstGeom>
          <a:noFill/>
        </p:spPr>
        <p:txBody>
          <a:bodyPr wrap="square" rtlCol="0">
            <a:spAutoFit/>
          </a:bodyPr>
          <a:lstStyle/>
          <a:p>
            <a:r>
              <a:rPr lang="en-CA" sz="1600" dirty="0">
                <a:latin typeface="Helvetica Neue" panose="02000503000000020004" pitchFamily="2" charset="0"/>
                <a:ea typeface="Helvetica Neue" panose="02000503000000020004" pitchFamily="2" charset="0"/>
                <a:cs typeface="Helvetica Neue" panose="02000503000000020004" pitchFamily="2" charset="0"/>
              </a:rPr>
              <a:t>Note: Analysis ongoing</a:t>
            </a:r>
          </a:p>
        </p:txBody>
      </p:sp>
      <p:pic>
        <p:nvPicPr>
          <p:cNvPr id="170" name="Picture 169">
            <a:extLst>
              <a:ext uri="{FF2B5EF4-FFF2-40B4-BE49-F238E27FC236}">
                <a16:creationId xmlns:a16="http://schemas.microsoft.com/office/drawing/2014/main" id="{79080711-8A01-32C9-A727-8EFE15CBE78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546611" y="22018490"/>
            <a:ext cx="8342426" cy="4101226"/>
          </a:xfrm>
          <a:prstGeom prst="rect">
            <a:avLst/>
          </a:prstGeom>
        </p:spPr>
      </p:pic>
    </p:spTree>
    <p:extLst>
      <p:ext uri="{BB962C8B-B14F-4D97-AF65-F5344CB8AC3E}">
        <p14:creationId xmlns:p14="http://schemas.microsoft.com/office/powerpoint/2010/main" val="357279005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1809</TotalTime>
  <Words>1217</Words>
  <Application>Microsoft Macintosh PowerPoint</Application>
  <PresentationFormat>Custom</PresentationFormat>
  <Paragraphs>93</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Calibri Light</vt:lpstr>
      <vt:lpstr>Helvetica</vt:lpstr>
      <vt:lpstr>Helvetica Neue</vt:lpstr>
      <vt:lpstr>Helvetica Neue Light</vt:lpstr>
      <vt:lpstr>Office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ROOT</dc:creator>
  <cp:lastModifiedBy>Romi Lotcheris</cp:lastModifiedBy>
  <cp:revision>10</cp:revision>
  <dcterms:created xsi:type="dcterms:W3CDTF">2023-04-03T14:29:57Z</dcterms:created>
  <dcterms:modified xsi:type="dcterms:W3CDTF">2024-04-13T19:09:56Z</dcterms:modified>
</cp:coreProperties>
</file>