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8" r:id="rId2"/>
    <p:sldId id="362" r:id="rId3"/>
    <p:sldId id="364" r:id="rId4"/>
    <p:sldId id="363" r:id="rId5"/>
    <p:sldId id="319" r:id="rId6"/>
    <p:sldId id="321" r:id="rId7"/>
    <p:sldId id="346" r:id="rId8"/>
    <p:sldId id="356" r:id="rId9"/>
    <p:sldId id="354" r:id="rId10"/>
    <p:sldId id="374" r:id="rId11"/>
    <p:sldId id="355" r:id="rId12"/>
    <p:sldId id="375" r:id="rId13"/>
    <p:sldId id="376" r:id="rId14"/>
    <p:sldId id="365" r:id="rId15"/>
    <p:sldId id="370" r:id="rId16"/>
    <p:sldId id="372" r:id="rId17"/>
    <p:sldId id="373" r:id="rId18"/>
    <p:sldId id="256" r:id="rId19"/>
    <p:sldId id="366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6A6"/>
    <a:srgbClr val="F5BFBF"/>
    <a:srgbClr val="ED2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A8821-0D24-5C73-25E5-BDE269D53667}" v="4" dt="2024-04-15T09:05:57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21005-60A4-4A2D-ADE7-E28277A7693E}" type="datetimeFigureOut"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F693-D4E1-4D09-92E8-606E7B2C29D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Flooding in western Europe July 2021 – how did it happen?</a:t>
            </a:r>
          </a:p>
          <a:p>
            <a:r>
              <a:rPr lang="en-US" dirty="0">
                <a:ea typeface="Calibri"/>
                <a:cs typeface="Calibri"/>
              </a:rPr>
              <a:t>Unusually heavy rainfall at the start of July causes soil saturation in parts of Belgium and Germany. </a:t>
            </a:r>
          </a:p>
          <a:p>
            <a:r>
              <a:rPr lang="en-US" dirty="0">
                <a:ea typeface="Calibri"/>
                <a:cs typeface="Calibri"/>
              </a:rPr>
              <a:t>Rainfall in the area is in the top 1% of record daily amounts</a:t>
            </a:r>
          </a:p>
          <a:p>
            <a:r>
              <a:rPr lang="en-US" dirty="0">
                <a:ea typeface="Calibri"/>
                <a:cs typeface="Calibri"/>
              </a:rPr>
              <a:t>A slow moving low pressure system carries moist air from an unusually warm Baltic Sea</a:t>
            </a:r>
          </a:p>
          <a:p>
            <a:r>
              <a:rPr lang="en-US" dirty="0">
                <a:ea typeface="Calibri"/>
                <a:cs typeface="Calibri"/>
              </a:rPr>
              <a:t>This system encounters hills on the Belgium-Germany border, releasing the most rain in a single day on record (since 1950)</a:t>
            </a:r>
          </a:p>
          <a:p>
            <a:r>
              <a:rPr lang="en-US" dirty="0">
                <a:ea typeface="Calibri"/>
                <a:cs typeface="Calibri"/>
              </a:rPr>
              <a:t>The already saturated soil is unable to absorb the excess water and severe flooding ensues</a:t>
            </a:r>
          </a:p>
          <a:p>
            <a:r>
              <a:rPr lang="en-US" dirty="0">
                <a:ea typeface="Calibri"/>
                <a:cs typeface="Calibri"/>
              </a:rPr>
              <a:t>Record levels reached – river discharge in places in the </a:t>
            </a:r>
            <a:r>
              <a:rPr lang="en-US" dirty="0" err="1">
                <a:ea typeface="Calibri"/>
                <a:cs typeface="Calibri"/>
              </a:rPr>
              <a:t>Meuze</a:t>
            </a:r>
            <a:r>
              <a:rPr lang="en-US" dirty="0">
                <a:ea typeface="Calibri"/>
                <a:cs typeface="Calibri"/>
              </a:rPr>
              <a:t> and Rhine catchments reaches a historical maximum since records began in 1991.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AD796-5B50-4BFD-B529-0D1A6065C73E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3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Flooding in western Europe July 2021 – how did it happen?</a:t>
            </a:r>
          </a:p>
          <a:p>
            <a:r>
              <a:rPr lang="en-US" dirty="0">
                <a:ea typeface="Calibri"/>
                <a:cs typeface="Calibri"/>
              </a:rPr>
              <a:t>Unusually heavy rainfall at the start of July causes soil saturation in parts of Belgium and Germany. </a:t>
            </a:r>
          </a:p>
          <a:p>
            <a:r>
              <a:rPr lang="en-US" dirty="0">
                <a:ea typeface="Calibri"/>
                <a:cs typeface="Calibri"/>
              </a:rPr>
              <a:t>Rainfall in the area is in the top 1% of record daily amounts</a:t>
            </a:r>
          </a:p>
          <a:p>
            <a:r>
              <a:rPr lang="en-US" dirty="0">
                <a:ea typeface="Calibri"/>
                <a:cs typeface="Calibri"/>
              </a:rPr>
              <a:t>A slow moving low pressure system carries moist air from an unusually warm Baltic Sea</a:t>
            </a:r>
          </a:p>
          <a:p>
            <a:r>
              <a:rPr lang="en-US" dirty="0">
                <a:ea typeface="Calibri"/>
                <a:cs typeface="Calibri"/>
              </a:rPr>
              <a:t>This system encounters hills on the Belgium-Germany border, releasing the most rain in a single day on record (since 1950)</a:t>
            </a:r>
          </a:p>
          <a:p>
            <a:r>
              <a:rPr lang="en-US" dirty="0">
                <a:ea typeface="Calibri"/>
                <a:cs typeface="Calibri"/>
              </a:rPr>
              <a:t>The already saturated soil is unable to absorb the excess water and severe flooding ensues</a:t>
            </a:r>
          </a:p>
          <a:p>
            <a:r>
              <a:rPr lang="en-US" dirty="0">
                <a:ea typeface="Calibri"/>
                <a:cs typeface="Calibri"/>
              </a:rPr>
              <a:t>Record levels reached – river discharge in places in the </a:t>
            </a:r>
            <a:r>
              <a:rPr lang="en-US" dirty="0" err="1">
                <a:ea typeface="Calibri"/>
                <a:cs typeface="Calibri"/>
              </a:rPr>
              <a:t>Meuze</a:t>
            </a:r>
            <a:r>
              <a:rPr lang="en-US" dirty="0">
                <a:ea typeface="Calibri"/>
                <a:cs typeface="Calibri"/>
              </a:rPr>
              <a:t> and Rhine catchments reaches a historical maximum since records began in 1991.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AD796-5B50-4BFD-B529-0D1A6065C73E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84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Flooding in western Europe July 2021 – how did it happen?</a:t>
            </a:r>
          </a:p>
          <a:p>
            <a:r>
              <a:rPr lang="en-US">
                <a:ea typeface="Calibri"/>
                <a:cs typeface="Calibri"/>
              </a:rPr>
              <a:t>Unusually heavy rainfall at the start of July causes soil saturation in parts of Belgium and Germany. </a:t>
            </a:r>
          </a:p>
          <a:p>
            <a:r>
              <a:rPr lang="en-US">
                <a:ea typeface="Calibri"/>
                <a:cs typeface="Calibri"/>
              </a:rPr>
              <a:t>Rainfall in the area is in the top 1% of record daily amounts</a:t>
            </a:r>
          </a:p>
          <a:p>
            <a:r>
              <a:rPr lang="en-US">
                <a:ea typeface="Calibri"/>
                <a:cs typeface="Calibri"/>
              </a:rPr>
              <a:t>A slow moving low pressure system carries moist air from an unusually warm Baltic Sea</a:t>
            </a:r>
          </a:p>
          <a:p>
            <a:r>
              <a:rPr lang="en-US">
                <a:ea typeface="Calibri"/>
                <a:cs typeface="Calibri"/>
              </a:rPr>
              <a:t>This system encounters hills on the Belgium-Germany border, releasing the most rain in a single day on record (since 1950)</a:t>
            </a:r>
          </a:p>
          <a:p>
            <a:r>
              <a:rPr lang="en-US">
                <a:ea typeface="Calibri"/>
                <a:cs typeface="Calibri"/>
              </a:rPr>
              <a:t>The already saturated soil is unable to absorb the excess water and severe flooding ensues</a:t>
            </a:r>
          </a:p>
          <a:p>
            <a:r>
              <a:rPr lang="en-US">
                <a:ea typeface="Calibri"/>
                <a:cs typeface="Calibri"/>
              </a:rPr>
              <a:t>Record levels reached – river discharge in places in the </a:t>
            </a:r>
            <a:r>
              <a:rPr lang="en-US" err="1">
                <a:ea typeface="Calibri"/>
                <a:cs typeface="Calibri"/>
              </a:rPr>
              <a:t>Meuze</a:t>
            </a:r>
            <a:r>
              <a:rPr lang="en-US">
                <a:ea typeface="Calibri"/>
                <a:cs typeface="Calibri"/>
              </a:rPr>
              <a:t> and Rhine catchments reaches a historical maximum since records began in 1991.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AD796-5B50-4BFD-B529-0D1A6065C73E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Flooding in western Europe July 2021 – how did it happen?</a:t>
            </a:r>
          </a:p>
          <a:p>
            <a:r>
              <a:rPr lang="en-US">
                <a:ea typeface="Calibri"/>
                <a:cs typeface="Calibri"/>
              </a:rPr>
              <a:t>Unusually heavy rainfall at the start of July causes soil saturation in parts of Belgium and Germany. </a:t>
            </a:r>
          </a:p>
          <a:p>
            <a:r>
              <a:rPr lang="en-US">
                <a:ea typeface="Calibri"/>
                <a:cs typeface="Calibri"/>
              </a:rPr>
              <a:t>Rainfall in the area is in the top 1% of record daily amounts</a:t>
            </a:r>
          </a:p>
          <a:p>
            <a:r>
              <a:rPr lang="en-US">
                <a:ea typeface="Calibri"/>
                <a:cs typeface="Calibri"/>
              </a:rPr>
              <a:t>A slow moving low pressure system carries moist air from an unusually warm Baltic Sea</a:t>
            </a:r>
          </a:p>
          <a:p>
            <a:r>
              <a:rPr lang="en-US">
                <a:ea typeface="Calibri"/>
                <a:cs typeface="Calibri"/>
              </a:rPr>
              <a:t>This system encounters hills on the Belgium-Germany border, releasing the most rain in a single day on record (since 1950)</a:t>
            </a:r>
          </a:p>
          <a:p>
            <a:r>
              <a:rPr lang="en-US">
                <a:ea typeface="Calibri"/>
                <a:cs typeface="Calibri"/>
              </a:rPr>
              <a:t>The already saturated soil is unable to absorb the excess water and severe flooding ensues</a:t>
            </a:r>
          </a:p>
          <a:p>
            <a:r>
              <a:rPr lang="en-US">
                <a:ea typeface="Calibri"/>
                <a:cs typeface="Calibri"/>
              </a:rPr>
              <a:t>Record levels reached – river discharge in places in the </a:t>
            </a:r>
            <a:r>
              <a:rPr lang="en-US" err="1">
                <a:ea typeface="Calibri"/>
                <a:cs typeface="Calibri"/>
              </a:rPr>
              <a:t>Meuze</a:t>
            </a:r>
            <a:r>
              <a:rPr lang="en-US">
                <a:ea typeface="Calibri"/>
                <a:cs typeface="Calibri"/>
              </a:rPr>
              <a:t> and Rhine catchments reaches a historical maximum since records began in 1991.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AD796-5B50-4BFD-B529-0D1A6065C73E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April 15, 2024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700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A7E339-CBFD-8B40-921C-794813DB7D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85" y="1933976"/>
            <a:ext cx="2249168" cy="19497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078F025-056C-6741-BA23-A1D8D05300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485" y="3942164"/>
            <a:ext cx="2249168" cy="19497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9A842C-D3D4-F047-9517-EBC64CAD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2" y="0"/>
            <a:ext cx="9929916" cy="165946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b="0" i="0">
                <a:latin typeface="Sanchez " panose="02000000000000000000" pitchFamily="2" charset="77"/>
              </a:defRPr>
            </a:lvl1pPr>
          </a:lstStyle>
          <a:p>
            <a:r>
              <a:rPr lang="en-GB">
                <a:effectLst/>
                <a:latin typeface="Sanchez " panose="02000000000000000000" pitchFamily="2" charset="77"/>
              </a:rPr>
              <a:t>Slide heading line 1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F1958A77-3F3E-804D-8DF8-98303B167E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20907" y="1659467"/>
            <a:ext cx="6421120" cy="89514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2200" b="0" i="0" baseline="0">
                <a:solidFill>
                  <a:srgbClr val="00C9C2"/>
                </a:solidFill>
                <a:latin typeface="Sanchez " panose="02000000000000000000" pitchFamily="2" charset="77"/>
              </a:defRPr>
            </a:lvl1pPr>
          </a:lstStyle>
          <a:p>
            <a:r>
              <a:rPr lang="en-GB">
                <a:solidFill>
                  <a:srgbClr val="00C9C2"/>
                </a:solidFill>
                <a:effectLst/>
                <a:latin typeface="Sanchez " panose="02000000000000000000" pitchFamily="2" charset="77"/>
              </a:rPr>
              <a:t>Slide subheading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307CA08-16C9-264D-B719-0A31BE686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0907" y="2554449"/>
            <a:ext cx="6421120" cy="8568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Intro copy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BC32A0B1-C8FA-524B-B4EB-FFA742A86F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0907" y="3411700"/>
            <a:ext cx="6421120" cy="24801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 b="0" i="0">
                <a:latin typeface="Arial Light" pitchFamily="2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Main body copy</a:t>
            </a:r>
          </a:p>
        </p:txBody>
      </p:sp>
    </p:spTree>
    <p:extLst>
      <p:ext uri="{BB962C8B-B14F-4D97-AF65-F5344CB8AC3E}">
        <p14:creationId xmlns:p14="http://schemas.microsoft.com/office/powerpoint/2010/main" val="42255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4F222300-0DC1-2243-FCD3-121D744F06FA}"/>
              </a:ext>
            </a:extLst>
          </p:cNvPr>
          <p:cNvSpPr>
            <a:spLocks noGrp="1"/>
          </p:cNvSpPr>
          <p:nvPr/>
        </p:nvSpPr>
        <p:spPr>
          <a:xfrm>
            <a:off x="7754825" y="6505928"/>
            <a:ext cx="1921519" cy="279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67" dirty="0">
                <a:latin typeface="Arial"/>
                <a:cs typeface="Arial"/>
              </a:rPr>
              <a:t>@ClimateVikki</a:t>
            </a:r>
            <a:endParaRPr lang="en-GB" sz="1867" dirty="0"/>
          </a:p>
          <a:p>
            <a:pPr algn="l"/>
            <a:endParaRPr lang="en-GB" sz="1600">
              <a:latin typeface="Arial"/>
              <a:cs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493B8B-CA6E-4638-B302-15E9CEFD416F}"/>
              </a:ext>
            </a:extLst>
          </p:cNvPr>
          <p:cNvSpPr>
            <a:spLocks noGrp="1"/>
          </p:cNvSpPr>
          <p:nvPr/>
        </p:nvSpPr>
        <p:spPr>
          <a:xfrm>
            <a:off x="7754825" y="6505928"/>
            <a:ext cx="1921519" cy="279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67" dirty="0">
                <a:latin typeface="Arial"/>
                <a:cs typeface="Arial"/>
              </a:rPr>
              <a:t>@ClimateVikki</a:t>
            </a:r>
            <a:endParaRPr lang="en-GB" sz="1867" dirty="0"/>
          </a:p>
          <a:p>
            <a:pPr algn="l"/>
            <a:endParaRPr lang="en-GB" sz="1600">
              <a:latin typeface="Arial"/>
              <a:cs typeface="Arial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AFA31BA-0706-4FBE-B9A5-BB082441F359}"/>
              </a:ext>
            </a:extLst>
          </p:cNvPr>
          <p:cNvSpPr txBox="1">
            <a:spLocks/>
          </p:cNvSpPr>
          <p:nvPr/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000" dirty="0"/>
              <a:t>September 7, 2023</a:t>
            </a:r>
            <a:endParaRPr lang="nl-NL" sz="10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55916D5-48F0-46E9-9A78-0F6C24200ABD}"/>
              </a:ext>
            </a:extLst>
          </p:cNvPr>
          <p:cNvSpPr txBox="1">
            <a:spLocks/>
          </p:cNvSpPr>
          <p:nvPr/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nl-NL" sz="1000" dirty="0"/>
              <a:t>Royal Netherlands Meteorological </a:t>
            </a:r>
            <a:r>
              <a:rPr lang="nl-NL" sz="1000" dirty="0" err="1"/>
              <a:t>Institute</a:t>
            </a:r>
            <a:endParaRPr lang="nl-NL" sz="1000" dirty="0"/>
          </a:p>
        </p:txBody>
      </p:sp>
      <p:pic>
        <p:nvPicPr>
          <p:cNvPr id="2" name="Picture 1" descr="A flooded street with buildings and a street with flags&#10;&#10;Description automatically generated">
            <a:extLst>
              <a:ext uri="{FF2B5EF4-FFF2-40B4-BE49-F238E27FC236}">
                <a16:creationId xmlns:a16="http://schemas.microsoft.com/office/drawing/2014/main" id="{2A58763A-F687-F67E-093F-C5237B547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4" r="12023" b="141"/>
          <a:stretch/>
        </p:blipFill>
        <p:spPr>
          <a:xfrm>
            <a:off x="1448" y="-26712"/>
            <a:ext cx="12690400" cy="6907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3DDDD-0CF1-133A-84EB-9A9620C3D14E}"/>
              </a:ext>
            </a:extLst>
          </p:cNvPr>
          <p:cNvSpPr txBox="1"/>
          <p:nvPr/>
        </p:nvSpPr>
        <p:spPr>
          <a:xfrm>
            <a:off x="9678943" y="6553887"/>
            <a:ext cx="3629274" cy="2539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a typeface="Verdana"/>
              </a:rPr>
              <a:t>Valkenburg, Limburg. 15th July 2021. (NL Times)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CA7B2D0-5131-4E44-2C76-0AF75F7791D9}"/>
              </a:ext>
            </a:extLst>
          </p:cNvPr>
          <p:cNvSpPr txBox="1">
            <a:spLocks/>
          </p:cNvSpPr>
          <p:nvPr/>
        </p:nvSpPr>
        <p:spPr>
          <a:xfrm>
            <a:off x="460051" y="5725560"/>
            <a:ext cx="11452662" cy="925723"/>
          </a:xfrm>
          <a:prstGeom prst="rect">
            <a:avLst/>
          </a:prstGeom>
        </p:spPr>
        <p:txBody>
          <a:bodyPr vert="horz" lIns="0" tIns="0" rIns="0" bIns="0" rtlCol="0" anchor="t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Tx/>
              <a:buNone/>
              <a:defRPr sz="1800" b="0" i="0" kern="1200">
                <a:solidFill>
                  <a:schemeClr val="tx1"/>
                </a:solidFill>
                <a:latin typeface="Arial Light" pitchFamily="2"/>
                <a:ea typeface="+mn-ea"/>
                <a:cs typeface="Arial" panose="020B0604020202020204" pitchFamily="34" charset="0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  <a:p>
            <a:endParaRPr lang="en-US"/>
          </a:p>
          <a:p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ACBA32-41AD-4514-2DAA-A3D06B0C98A8}"/>
              </a:ext>
            </a:extLst>
          </p:cNvPr>
          <p:cNvSpPr txBox="1">
            <a:spLocks/>
          </p:cNvSpPr>
          <p:nvPr/>
        </p:nvSpPr>
        <p:spPr>
          <a:xfrm>
            <a:off x="457198" y="2864534"/>
            <a:ext cx="11702482" cy="1617208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anchez 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900" dirty="0">
                <a:solidFill>
                  <a:schemeClr val="bg1"/>
                </a:solidFill>
                <a:latin typeface="Sanchez "/>
              </a:rPr>
              <a:t>Attribution using analogues: a case study of the Western European flood event of July 2021 </a:t>
            </a:r>
            <a:endParaRPr lang="en-US" sz="4900" dirty="0">
              <a:solidFill>
                <a:schemeClr val="bg1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32F3D6D-3F1D-A5A4-1178-5E3BD97A77DD}"/>
              </a:ext>
            </a:extLst>
          </p:cNvPr>
          <p:cNvSpPr txBox="1">
            <a:spLocks/>
          </p:cNvSpPr>
          <p:nvPr/>
        </p:nvSpPr>
        <p:spPr>
          <a:xfrm>
            <a:off x="319614" y="5209169"/>
            <a:ext cx="11547208" cy="1664012"/>
          </a:xfrm>
          <a:prstGeom prst="rect">
            <a:avLst/>
          </a:prstGeom>
        </p:spPr>
        <p:txBody>
          <a:bodyPr lIns="0" tIns="0" rIns="0" bIns="0" anchor="t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Sanchez "/>
              </a:rPr>
              <a:t>Vikki Thompson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 Light"/>
              </a:rPr>
              <a:t>Sarah Kew, Sjoukje Philip, Hylke de Vries, Karin van der Wiel, and 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Izidine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 Pinto (KNMI)</a:t>
            </a:r>
            <a:endParaRPr lang="en-US" sz="1800" dirty="0">
              <a:solidFill>
                <a:schemeClr val="bg1"/>
              </a:solidFill>
              <a:latin typeface="Arial Light"/>
              <a:ea typeface="Verdana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 Light"/>
              </a:rPr>
              <a:t>Dim 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Coumou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, Melinda 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Galfi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, Tamara 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Happé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, and Bram Huis (VU Amsterdam)</a:t>
            </a:r>
          </a:p>
        </p:txBody>
      </p:sp>
    </p:spTree>
    <p:extLst>
      <p:ext uri="{BB962C8B-B14F-4D97-AF65-F5344CB8AC3E}">
        <p14:creationId xmlns:p14="http://schemas.microsoft.com/office/powerpoint/2010/main" val="21057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shapes and colors&#10;&#10;Description automatically generated">
            <a:extLst>
              <a:ext uri="{FF2B5EF4-FFF2-40B4-BE49-F238E27FC236}">
                <a16:creationId xmlns:a16="http://schemas.microsoft.com/office/drawing/2014/main" id="{045EA71B-3BA0-D159-5D77-E695D6CAD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"/>
          <a:stretch/>
        </p:blipFill>
        <p:spPr>
          <a:xfrm>
            <a:off x="2971470" y="1438545"/>
            <a:ext cx="5764038" cy="466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0857C-AC4E-8C0F-2CDE-8510C5BFE24C}"/>
              </a:ext>
            </a:extLst>
          </p:cNvPr>
          <p:cNvSpPr txBox="1"/>
          <p:nvPr/>
        </p:nvSpPr>
        <p:spPr>
          <a:xfrm>
            <a:off x="87164" y="6264508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B63B3-477D-D72F-1FEF-CF08D1341281}"/>
              </a:ext>
            </a:extLst>
          </p:cNvPr>
          <p:cNvSpPr txBox="1"/>
          <p:nvPr/>
        </p:nvSpPr>
        <p:spPr>
          <a:xfrm>
            <a:off x="-2056" y="300429"/>
            <a:ext cx="6236224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Typicality</a:t>
            </a:r>
            <a:r>
              <a:rPr lang="en-US" sz="2400" dirty="0">
                <a:cs typeface="Calibri"/>
              </a:rPr>
              <a:t>: How usual is the dynamical situation.</a:t>
            </a:r>
            <a:endParaRPr lang="en-US" sz="240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Measured by distance to closest 30 events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8901A-A11B-F60E-FD24-AA76B38257F3}"/>
              </a:ext>
            </a:extLst>
          </p:cNvPr>
          <p:cNvSpPr txBox="1"/>
          <p:nvPr/>
        </p:nvSpPr>
        <p:spPr>
          <a:xfrm>
            <a:off x="564313" y="2692989"/>
            <a:ext cx="1968037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ea typeface="Calibri"/>
                <a:cs typeface="Calibri"/>
              </a:rPr>
              <a:t>Event itself is more typical in present day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9EFBDD-EC0C-DF57-7B3C-3257919DE482}"/>
              </a:ext>
            </a:extLst>
          </p:cNvPr>
          <p:cNvCxnSpPr/>
          <p:nvPr/>
        </p:nvCxnSpPr>
        <p:spPr>
          <a:xfrm flipV="1">
            <a:off x="2545871" y="2964252"/>
            <a:ext cx="2438397" cy="1495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8E6E1C-641D-9D15-173A-B05BDFEFB138}"/>
              </a:ext>
            </a:extLst>
          </p:cNvPr>
          <p:cNvSpPr txBox="1"/>
          <p:nvPr/>
        </p:nvSpPr>
        <p:spPr>
          <a:xfrm>
            <a:off x="199226" y="1407485"/>
            <a:ext cx="36914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Calibri"/>
                <a:cs typeface="Calibri"/>
              </a:rPr>
              <a:t>Calculated for the event, and for each of the 30 analogues in each period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1E88D-571F-60FC-7EB1-482874E95EAC}"/>
              </a:ext>
            </a:extLst>
          </p:cNvPr>
          <p:cNvSpPr txBox="1"/>
          <p:nvPr/>
        </p:nvSpPr>
        <p:spPr>
          <a:xfrm>
            <a:off x="204878" y="3986951"/>
            <a:ext cx="2701282" cy="16312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ea typeface="Calibri"/>
                <a:cs typeface="Calibri"/>
              </a:rPr>
              <a:t>Distribution of analogues shifts showing days similar to the event become more frequent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14B3E9-D82F-ED35-7739-E35371536F29}"/>
              </a:ext>
            </a:extLst>
          </p:cNvPr>
          <p:cNvCxnSpPr>
            <a:cxnSpLocks/>
          </p:cNvCxnSpPr>
          <p:nvPr/>
        </p:nvCxnSpPr>
        <p:spPr>
          <a:xfrm>
            <a:off x="2905305" y="4436492"/>
            <a:ext cx="3013491" cy="948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291C5D9-94CA-0CCA-6480-1DD6BC766453}"/>
              </a:ext>
            </a:extLst>
          </p:cNvPr>
          <p:cNvSpPr/>
          <p:nvPr/>
        </p:nvSpPr>
        <p:spPr>
          <a:xfrm>
            <a:off x="6490271" y="1260507"/>
            <a:ext cx="3220528" cy="500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B4144-F560-9F7F-F1FA-41DB8F65CAF8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218626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shapes and colors&#10;&#10;Description automatically generated">
            <a:extLst>
              <a:ext uri="{FF2B5EF4-FFF2-40B4-BE49-F238E27FC236}">
                <a16:creationId xmlns:a16="http://schemas.microsoft.com/office/drawing/2014/main" id="{045EA71B-3BA0-D159-5D77-E695D6CAD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"/>
          <a:stretch/>
        </p:blipFill>
        <p:spPr>
          <a:xfrm>
            <a:off x="2971470" y="1438545"/>
            <a:ext cx="5764038" cy="466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0857C-AC4E-8C0F-2CDE-8510C5BFE24C}"/>
              </a:ext>
            </a:extLst>
          </p:cNvPr>
          <p:cNvSpPr txBox="1"/>
          <p:nvPr/>
        </p:nvSpPr>
        <p:spPr>
          <a:xfrm>
            <a:off x="17891" y="6185339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 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F862B-9723-FE95-3ACE-5F3FA15C14F0}"/>
              </a:ext>
            </a:extLst>
          </p:cNvPr>
          <p:cNvSpPr txBox="1"/>
          <p:nvPr/>
        </p:nvSpPr>
        <p:spPr>
          <a:xfrm>
            <a:off x="6798437" y="298002"/>
            <a:ext cx="56323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Persistence</a:t>
            </a:r>
            <a:r>
              <a:rPr lang="en-US" sz="2400">
                <a:cs typeface="Calibri"/>
              </a:rPr>
              <a:t>: How long does the event last. </a:t>
            </a:r>
          </a:p>
          <a:p>
            <a:r>
              <a:rPr lang="en-US" sz="2000">
                <a:ea typeface="Calibri"/>
                <a:cs typeface="Calibri"/>
              </a:rPr>
              <a:t>Measured by correlation with day 0 (&gt;0.9)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B63B3-477D-D72F-1FEF-CF08D1341281}"/>
              </a:ext>
            </a:extLst>
          </p:cNvPr>
          <p:cNvSpPr txBox="1"/>
          <p:nvPr/>
        </p:nvSpPr>
        <p:spPr>
          <a:xfrm>
            <a:off x="-2056" y="300429"/>
            <a:ext cx="6236224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Typicality</a:t>
            </a:r>
            <a:r>
              <a:rPr lang="en-US" sz="2400">
                <a:cs typeface="Calibri"/>
              </a:rPr>
              <a:t>: How usual is the dynamical situation.</a:t>
            </a:r>
            <a:endParaRPr lang="en-US" sz="240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Measured by distance to closest 30 events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8901A-A11B-F60E-FD24-AA76B38257F3}"/>
              </a:ext>
            </a:extLst>
          </p:cNvPr>
          <p:cNvSpPr txBox="1"/>
          <p:nvPr/>
        </p:nvSpPr>
        <p:spPr>
          <a:xfrm>
            <a:off x="564313" y="2692989"/>
            <a:ext cx="1968037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Event itself is more typical in present day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9EFBDD-EC0C-DF57-7B3C-3257919DE482}"/>
              </a:ext>
            </a:extLst>
          </p:cNvPr>
          <p:cNvCxnSpPr/>
          <p:nvPr/>
        </p:nvCxnSpPr>
        <p:spPr>
          <a:xfrm flipV="1">
            <a:off x="2545871" y="2964252"/>
            <a:ext cx="2438397" cy="1495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4EAC2D-531F-023D-879A-4628021772E4}"/>
              </a:ext>
            </a:extLst>
          </p:cNvPr>
          <p:cNvSpPr txBox="1"/>
          <p:nvPr/>
        </p:nvSpPr>
        <p:spPr>
          <a:xfrm>
            <a:off x="9291369" y="1859101"/>
            <a:ext cx="1968037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No change in persistence through time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0EE05-558F-0CA2-481E-894B8EDC89F0}"/>
              </a:ext>
            </a:extLst>
          </p:cNvPr>
          <p:cNvSpPr txBox="1"/>
          <p:nvPr/>
        </p:nvSpPr>
        <p:spPr>
          <a:xfrm>
            <a:off x="9003822" y="3397479"/>
            <a:ext cx="2543131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Some observed events have much longer persistence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8E6E1C-641D-9D15-173A-B05BDFEFB138}"/>
              </a:ext>
            </a:extLst>
          </p:cNvPr>
          <p:cNvSpPr txBox="1"/>
          <p:nvPr/>
        </p:nvSpPr>
        <p:spPr>
          <a:xfrm>
            <a:off x="199226" y="1407485"/>
            <a:ext cx="36914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Calculated for the event, and for each of the 30 analogues in each period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1E88D-571F-60FC-7EB1-482874E95EAC}"/>
              </a:ext>
            </a:extLst>
          </p:cNvPr>
          <p:cNvSpPr txBox="1"/>
          <p:nvPr/>
        </p:nvSpPr>
        <p:spPr>
          <a:xfrm>
            <a:off x="204878" y="3986951"/>
            <a:ext cx="2701282" cy="16312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Distribution of analogues shifts showing days similar to the event become more frequent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14B3E9-D82F-ED35-7739-E35371536F29}"/>
              </a:ext>
            </a:extLst>
          </p:cNvPr>
          <p:cNvCxnSpPr>
            <a:cxnSpLocks/>
          </p:cNvCxnSpPr>
          <p:nvPr/>
        </p:nvCxnSpPr>
        <p:spPr>
          <a:xfrm>
            <a:off x="2905305" y="4436492"/>
            <a:ext cx="3013491" cy="948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F3894D-8229-6BC1-4F05-6C93A54BDB41}"/>
              </a:ext>
            </a:extLst>
          </p:cNvPr>
          <p:cNvCxnSpPr>
            <a:cxnSpLocks/>
          </p:cNvCxnSpPr>
          <p:nvPr/>
        </p:nvCxnSpPr>
        <p:spPr>
          <a:xfrm flipH="1" flipV="1">
            <a:off x="8262305" y="2015347"/>
            <a:ext cx="1242206" cy="137159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7616BE-99D7-EDB3-A66E-42240DFB2C4D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427DAC-ECE0-E4EA-E61C-4B7B33E411F0}"/>
              </a:ext>
            </a:extLst>
          </p:cNvPr>
          <p:cNvSpPr/>
          <p:nvPr/>
        </p:nvSpPr>
        <p:spPr>
          <a:xfrm>
            <a:off x="6483458" y="3771253"/>
            <a:ext cx="2402237" cy="232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0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shapes and colors&#10;&#10;Description automatically generated">
            <a:extLst>
              <a:ext uri="{FF2B5EF4-FFF2-40B4-BE49-F238E27FC236}">
                <a16:creationId xmlns:a16="http://schemas.microsoft.com/office/drawing/2014/main" id="{045EA71B-3BA0-D159-5D77-E695D6CAD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"/>
          <a:stretch/>
        </p:blipFill>
        <p:spPr>
          <a:xfrm>
            <a:off x="2971470" y="1438545"/>
            <a:ext cx="5764038" cy="466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0857C-AC4E-8C0F-2CDE-8510C5BFE24C}"/>
              </a:ext>
            </a:extLst>
          </p:cNvPr>
          <p:cNvSpPr txBox="1"/>
          <p:nvPr/>
        </p:nvSpPr>
        <p:spPr>
          <a:xfrm>
            <a:off x="17891" y="6185339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 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F862B-9723-FE95-3ACE-5F3FA15C14F0}"/>
              </a:ext>
            </a:extLst>
          </p:cNvPr>
          <p:cNvSpPr txBox="1"/>
          <p:nvPr/>
        </p:nvSpPr>
        <p:spPr>
          <a:xfrm>
            <a:off x="6798437" y="298002"/>
            <a:ext cx="563237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Persistence</a:t>
            </a:r>
            <a:r>
              <a:rPr lang="en-US" sz="2400">
                <a:cs typeface="Calibri"/>
              </a:rPr>
              <a:t>: How long does the event last. </a:t>
            </a:r>
          </a:p>
          <a:p>
            <a:r>
              <a:rPr lang="en-US" sz="2000">
                <a:ea typeface="Calibri"/>
                <a:cs typeface="Calibri"/>
              </a:rPr>
              <a:t>Measured by correlation with day 0 (&gt;0.9)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B63B3-477D-D72F-1FEF-CF08D1341281}"/>
              </a:ext>
            </a:extLst>
          </p:cNvPr>
          <p:cNvSpPr txBox="1"/>
          <p:nvPr/>
        </p:nvSpPr>
        <p:spPr>
          <a:xfrm>
            <a:off x="-2056" y="300429"/>
            <a:ext cx="6236224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Typicality</a:t>
            </a:r>
            <a:r>
              <a:rPr lang="en-US" sz="2400">
                <a:cs typeface="Calibri"/>
              </a:rPr>
              <a:t>: How usual is the dynamical situation.</a:t>
            </a:r>
            <a:endParaRPr lang="en-US" sz="2400">
              <a:ea typeface="Calibri"/>
              <a:cs typeface="Calibri"/>
            </a:endParaRPr>
          </a:p>
          <a:p>
            <a:r>
              <a:rPr lang="en-US" sz="2000">
                <a:ea typeface="Calibri"/>
                <a:cs typeface="Calibri"/>
              </a:rPr>
              <a:t>Measured by distance to closest 30 events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8901A-A11B-F60E-FD24-AA76B38257F3}"/>
              </a:ext>
            </a:extLst>
          </p:cNvPr>
          <p:cNvSpPr txBox="1"/>
          <p:nvPr/>
        </p:nvSpPr>
        <p:spPr>
          <a:xfrm>
            <a:off x="564313" y="2692989"/>
            <a:ext cx="1968037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Event itself is more typical in present day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9EFBDD-EC0C-DF57-7B3C-3257919DE482}"/>
              </a:ext>
            </a:extLst>
          </p:cNvPr>
          <p:cNvCxnSpPr/>
          <p:nvPr/>
        </p:nvCxnSpPr>
        <p:spPr>
          <a:xfrm flipV="1">
            <a:off x="2545871" y="2964252"/>
            <a:ext cx="2438397" cy="1495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4EAC2D-531F-023D-879A-4628021772E4}"/>
              </a:ext>
            </a:extLst>
          </p:cNvPr>
          <p:cNvSpPr txBox="1"/>
          <p:nvPr/>
        </p:nvSpPr>
        <p:spPr>
          <a:xfrm>
            <a:off x="9291369" y="1859101"/>
            <a:ext cx="1968037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No change in persistence through time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7C64A-E120-AD5A-9C9D-5DCE1000E65C}"/>
              </a:ext>
            </a:extLst>
          </p:cNvPr>
          <p:cNvSpPr txBox="1"/>
          <p:nvPr/>
        </p:nvSpPr>
        <p:spPr>
          <a:xfrm>
            <a:off x="9190727" y="4863971"/>
            <a:ext cx="2183697" cy="70788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Model bias to lower persistence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0EE05-558F-0CA2-481E-894B8EDC89F0}"/>
              </a:ext>
            </a:extLst>
          </p:cNvPr>
          <p:cNvSpPr txBox="1"/>
          <p:nvPr/>
        </p:nvSpPr>
        <p:spPr>
          <a:xfrm>
            <a:off x="9003822" y="3397479"/>
            <a:ext cx="2543131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Some observed events have much longer persistence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8E6E1C-641D-9D15-173A-B05BDFEFB138}"/>
              </a:ext>
            </a:extLst>
          </p:cNvPr>
          <p:cNvSpPr txBox="1"/>
          <p:nvPr/>
        </p:nvSpPr>
        <p:spPr>
          <a:xfrm>
            <a:off x="199226" y="1407485"/>
            <a:ext cx="36914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Calculated for the event, and for each of the 30 analogues in each period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D1E88D-571F-60FC-7EB1-482874E95EAC}"/>
              </a:ext>
            </a:extLst>
          </p:cNvPr>
          <p:cNvSpPr txBox="1"/>
          <p:nvPr/>
        </p:nvSpPr>
        <p:spPr>
          <a:xfrm>
            <a:off x="204878" y="3986951"/>
            <a:ext cx="2701282" cy="163121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ea typeface="Calibri"/>
                <a:cs typeface="Calibri"/>
              </a:rPr>
              <a:t>Distribution of analogues shifts showing days similar to the event become more frequent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14B3E9-D82F-ED35-7739-E35371536F29}"/>
              </a:ext>
            </a:extLst>
          </p:cNvPr>
          <p:cNvCxnSpPr>
            <a:cxnSpLocks/>
          </p:cNvCxnSpPr>
          <p:nvPr/>
        </p:nvCxnSpPr>
        <p:spPr>
          <a:xfrm>
            <a:off x="2905305" y="4436492"/>
            <a:ext cx="3013491" cy="948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2F3894D-8229-6BC1-4F05-6C93A54BDB41}"/>
              </a:ext>
            </a:extLst>
          </p:cNvPr>
          <p:cNvCxnSpPr>
            <a:cxnSpLocks/>
          </p:cNvCxnSpPr>
          <p:nvPr/>
        </p:nvCxnSpPr>
        <p:spPr>
          <a:xfrm flipH="1" flipV="1">
            <a:off x="8262305" y="2015347"/>
            <a:ext cx="1242206" cy="137159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7616BE-99D7-EDB3-A66E-42240DFB2C4D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3721528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5E01E-943C-BD68-8F74-E4004AB5D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55" y="546501"/>
            <a:ext cx="10515600" cy="589840"/>
          </a:xfrm>
        </p:spPr>
        <p:txBody>
          <a:bodyPr>
            <a:noAutofit/>
          </a:bodyPr>
          <a:lstStyle/>
          <a:p>
            <a:r>
              <a:rPr lang="en-US" sz="4000" dirty="0">
                <a:ea typeface="Calibri Light"/>
                <a:cs typeface="Calibri Light"/>
              </a:rPr>
              <a:t>Some (not all) analogues show extreme rainfall in a similar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9CCBA-D53C-3172-734F-E7C7A1F02E71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  <p:pic>
        <p:nvPicPr>
          <p:cNvPr id="6" name="Picture 5" descr="A map of the world with orange lines&#10;&#10;Description automatically generated">
            <a:extLst>
              <a:ext uri="{FF2B5EF4-FFF2-40B4-BE49-F238E27FC236}">
                <a16:creationId xmlns:a16="http://schemas.microsoft.com/office/drawing/2014/main" id="{C874416D-5DCE-4454-9967-F09487D5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9" y="2336241"/>
            <a:ext cx="3921419" cy="2533861"/>
          </a:xfrm>
          <a:prstGeom prst="rect">
            <a:avLst/>
          </a:prstGeom>
        </p:spPr>
      </p:pic>
      <p:pic>
        <p:nvPicPr>
          <p:cNvPr id="7" name="Picture 6" descr="A map of europe with red circles&#10;&#10;Description automatically generated">
            <a:extLst>
              <a:ext uri="{FF2B5EF4-FFF2-40B4-BE49-F238E27FC236}">
                <a16:creationId xmlns:a16="http://schemas.microsoft.com/office/drawing/2014/main" id="{5E2E9AB7-B00A-FE62-2C2A-3853866C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2" t="5051" r="3146" b="4040"/>
          <a:stretch/>
        </p:blipFill>
        <p:spPr>
          <a:xfrm>
            <a:off x="6501002" y="1083012"/>
            <a:ext cx="3843887" cy="2435013"/>
          </a:xfrm>
          <a:prstGeom prst="rect">
            <a:avLst/>
          </a:prstGeom>
        </p:spPr>
      </p:pic>
      <p:pic>
        <p:nvPicPr>
          <p:cNvPr id="9" name="Picture 8" descr="A map of the world&#10;&#10;Description automatically generated">
            <a:extLst>
              <a:ext uri="{FF2B5EF4-FFF2-40B4-BE49-F238E27FC236}">
                <a16:creationId xmlns:a16="http://schemas.microsoft.com/office/drawing/2014/main" id="{731444B5-FCA5-F322-A4B2-FC07D413A0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" t="3947" r="1123" b="5592"/>
          <a:stretch/>
        </p:blipFill>
        <p:spPr>
          <a:xfrm>
            <a:off x="6501619" y="3825235"/>
            <a:ext cx="3831973" cy="24614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D173CB-F123-ED4E-325E-40EAE3EF7640}"/>
              </a:ext>
            </a:extLst>
          </p:cNvPr>
          <p:cNvSpPr txBox="1"/>
          <p:nvPr/>
        </p:nvSpPr>
        <p:spPr>
          <a:xfrm>
            <a:off x="558313" y="1958315"/>
            <a:ext cx="230521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14th July 2021 (ERA-5)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73F246-EEC6-9169-C42F-00E3F7047283}"/>
              </a:ext>
            </a:extLst>
          </p:cNvPr>
          <p:cNvSpPr txBox="1"/>
          <p:nvPr/>
        </p:nvSpPr>
        <p:spPr>
          <a:xfrm>
            <a:off x="6457243" y="3508591"/>
            <a:ext cx="40000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Two KNMI-LENTIS present day analogues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8F7E82-9C50-43CC-DB38-966CADF347CE}"/>
              </a:ext>
            </a:extLst>
          </p:cNvPr>
          <p:cNvSpPr/>
          <p:nvPr/>
        </p:nvSpPr>
        <p:spPr>
          <a:xfrm>
            <a:off x="6494379" y="1021926"/>
            <a:ext cx="3910253" cy="5356234"/>
          </a:xfrm>
          <a:prstGeom prst="rect">
            <a:avLst/>
          </a:prstGeom>
          <a:noFill/>
          <a:ln w="57150">
            <a:solidFill>
              <a:srgbClr val="9CA5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BFF735-8969-1D94-F667-618D5CAC4D18}"/>
              </a:ext>
            </a:extLst>
          </p:cNvPr>
          <p:cNvSpPr txBox="1"/>
          <p:nvPr/>
        </p:nvSpPr>
        <p:spPr>
          <a:xfrm>
            <a:off x="607263" y="5226977"/>
            <a:ext cx="43245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Calibri"/>
                <a:cs typeface="Calibri"/>
              </a:rPr>
              <a:t>Contours of 250 </a:t>
            </a:r>
            <a:r>
              <a:rPr lang="en-US" sz="2000" err="1">
                <a:ea typeface="Calibri"/>
                <a:cs typeface="Calibri"/>
              </a:rPr>
              <a:t>hPa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streamfunction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Shading daily maximum rainfall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3C289-AD31-1A98-BDFB-827F64AF465B}"/>
              </a:ext>
            </a:extLst>
          </p:cNvPr>
          <p:cNvSpPr txBox="1"/>
          <p:nvPr/>
        </p:nvSpPr>
        <p:spPr>
          <a:xfrm>
            <a:off x="17891" y="6185339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 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5048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AEE5-14F0-2074-35CC-1F41F9D7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56" y="317500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So far, I have detected changes between periods, but this does not tell us anything about the cause.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We have some preliminary work on attribution, using two different methods...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endParaRPr lang="en-US" dirty="0"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7E2F3-E399-CFCF-7962-B978D9BC9B7E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1325194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7616BE-99D7-EDB3-A66E-42240DFB2C4D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11BFBC34-71E5-34EB-0D6D-3A0352136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4" y="1587814"/>
            <a:ext cx="9196738" cy="48085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F064AD-9D50-AAA0-D8EB-D2FE9697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71" y="30943"/>
            <a:ext cx="10515600" cy="917982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Decadal Trends in Analogue Quality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4DAAD-AE47-DEFB-9DF6-9DA60D9FAD2C}"/>
              </a:ext>
            </a:extLst>
          </p:cNvPr>
          <p:cNvSpPr txBox="1"/>
          <p:nvPr/>
        </p:nvSpPr>
        <p:spPr>
          <a:xfrm>
            <a:off x="9441632" y="2324238"/>
            <a:ext cx="2378401" cy="70788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cs typeface="Calibri"/>
              </a:rPr>
              <a:t>Take best analogue of each year </a:t>
            </a:r>
            <a:endParaRPr lang="en-US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75BED-FE02-803C-EB50-06CEFF09FA2A}"/>
              </a:ext>
            </a:extLst>
          </p:cNvPr>
          <p:cNvSpPr txBox="1"/>
          <p:nvPr/>
        </p:nvSpPr>
        <p:spPr>
          <a:xfrm>
            <a:off x="9439285" y="3808485"/>
            <a:ext cx="2378401" cy="70788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cs typeface="Calibri"/>
              </a:rPr>
              <a:t>Timeseries of 10-year rolling mean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118DBB-2FBF-9D0D-D86A-234C805DBE34}"/>
              </a:ext>
            </a:extLst>
          </p:cNvPr>
          <p:cNvCxnSpPr/>
          <p:nvPr/>
        </p:nvCxnSpPr>
        <p:spPr>
          <a:xfrm flipH="1" flipV="1">
            <a:off x="7438167" y="1931033"/>
            <a:ext cx="1978619" cy="7307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9EF817-6305-3666-C540-CE0A1BAA9F92}"/>
              </a:ext>
            </a:extLst>
          </p:cNvPr>
          <p:cNvCxnSpPr>
            <a:cxnSpLocks/>
          </p:cNvCxnSpPr>
          <p:nvPr/>
        </p:nvCxnSpPr>
        <p:spPr>
          <a:xfrm flipH="1" flipV="1">
            <a:off x="8613454" y="4049134"/>
            <a:ext cx="816247" cy="1107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BA8568A-6A96-525A-E5A5-F2F9217721BA}"/>
              </a:ext>
            </a:extLst>
          </p:cNvPr>
          <p:cNvSpPr txBox="1"/>
          <p:nvPr/>
        </p:nvSpPr>
        <p:spPr>
          <a:xfrm>
            <a:off x="9271386" y="176951"/>
            <a:ext cx="2701282" cy="1323439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ea typeface="Calibri"/>
                <a:cs typeface="Calibri"/>
              </a:rPr>
              <a:t>Similarity: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ea typeface="Calibri"/>
                <a:cs typeface="Calibri"/>
              </a:rPr>
              <a:t>Measure of how close each day is to the event.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ea typeface="Calibri"/>
                <a:cs typeface="Calibri"/>
              </a:rPr>
              <a:t>S = 1 – ED / </a:t>
            </a:r>
            <a:r>
              <a:rPr lang="en-US" sz="2000" err="1">
                <a:solidFill>
                  <a:srgbClr val="C00000"/>
                </a:solidFill>
                <a:ea typeface="Calibri"/>
                <a:cs typeface="Calibri"/>
              </a:rPr>
              <a:t>ED</a:t>
            </a:r>
            <a:r>
              <a:rPr lang="en-US" sz="2000" baseline="-25000" err="1">
                <a:solidFill>
                  <a:srgbClr val="C00000"/>
                </a:solidFill>
                <a:ea typeface="Calibri"/>
                <a:cs typeface="Calibri"/>
              </a:rPr>
              <a:t>max</a:t>
            </a:r>
            <a:endParaRPr lang="en-US" baseline="-25000" dirty="0">
              <a:solidFill>
                <a:srgbClr val="C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673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7616BE-99D7-EDB3-A66E-42240DFB2C4D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  <p:pic>
        <p:nvPicPr>
          <p:cNvPr id="2" name="Picture 1" descr="A line graph with numbers and lines&#10;&#10;Description automatically generated">
            <a:extLst>
              <a:ext uri="{FF2B5EF4-FFF2-40B4-BE49-F238E27FC236}">
                <a16:creationId xmlns:a16="http://schemas.microsoft.com/office/drawing/2014/main" id="{4D298D20-87EA-3B98-3B69-256844D7E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94" y="2187281"/>
            <a:ext cx="7747378" cy="40188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95C5E9F-F863-D8C1-088D-60CCD311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71" y="30943"/>
            <a:ext cx="10515600" cy="917982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Decadal Trends in Analogue Quality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3E372-C327-B117-1C41-5F4D2B364021}"/>
              </a:ext>
            </a:extLst>
          </p:cNvPr>
          <p:cNvSpPr txBox="1"/>
          <p:nvPr/>
        </p:nvSpPr>
        <p:spPr>
          <a:xfrm>
            <a:off x="700567" y="1022845"/>
            <a:ext cx="730819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Calibri"/>
              </a:rPr>
              <a:t>Assess possible drivers of trends – </a:t>
            </a:r>
          </a:p>
          <a:p>
            <a:r>
              <a:rPr lang="en-US" sz="2800" dirty="0">
                <a:cs typeface="Calibri"/>
              </a:rPr>
              <a:t>          climate change or internal variability?</a:t>
            </a:r>
            <a:endParaRPr lang="en-US" sz="2800"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</p:txBody>
      </p:sp>
      <p:pic>
        <p:nvPicPr>
          <p:cNvPr id="14" name="Picture 13" descr="A graph showing the growth of the stock market&#10;&#10;Description automatically generated">
            <a:extLst>
              <a:ext uri="{FF2B5EF4-FFF2-40B4-BE49-F238E27FC236}">
                <a16:creationId xmlns:a16="http://schemas.microsoft.com/office/drawing/2014/main" id="{D0CB9B96-2D6F-3022-0B51-602039412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6" t="7143" r="67805" b="1260"/>
          <a:stretch/>
        </p:blipFill>
        <p:spPr>
          <a:xfrm>
            <a:off x="9824976" y="1318966"/>
            <a:ext cx="1957813" cy="43186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BEC14C-50FC-8DDC-BE62-E6C52CFCFDCD}"/>
              </a:ext>
            </a:extLst>
          </p:cNvPr>
          <p:cNvSpPr txBox="1"/>
          <p:nvPr/>
        </p:nvSpPr>
        <p:spPr>
          <a:xfrm>
            <a:off x="10045095" y="3550265"/>
            <a:ext cx="17370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/>
              </a:rPr>
              <a:t>GMST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79367-5210-8892-2145-2C54D17D9E73}"/>
              </a:ext>
            </a:extLst>
          </p:cNvPr>
          <p:cNvSpPr txBox="1"/>
          <p:nvPr/>
        </p:nvSpPr>
        <p:spPr>
          <a:xfrm>
            <a:off x="10114368" y="1541357"/>
            <a:ext cx="17370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/>
              </a:rPr>
              <a:t>AMV</a:t>
            </a:r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79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1F9AEDA2-D990-5DFE-4AF4-708BD6D77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71" y="30943"/>
            <a:ext cx="10515600" cy="917982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Decadal Trends in Analogue Quality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12A994-358F-D22A-863E-4A72AD68F7BF}"/>
              </a:ext>
            </a:extLst>
          </p:cNvPr>
          <p:cNvSpPr txBox="1"/>
          <p:nvPr/>
        </p:nvSpPr>
        <p:spPr>
          <a:xfrm>
            <a:off x="6350070" y="1477515"/>
            <a:ext cx="162818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cs typeface="Calibri"/>
              </a:rPr>
              <a:t>Correlates with AMV (0.53)</a:t>
            </a:r>
            <a:endParaRPr lang="en-US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1A5598-2594-3670-54A1-E56BFEB83F70}"/>
              </a:ext>
            </a:extLst>
          </p:cNvPr>
          <p:cNvSpPr txBox="1"/>
          <p:nvPr/>
        </p:nvSpPr>
        <p:spPr>
          <a:xfrm>
            <a:off x="6116343" y="4272682"/>
            <a:ext cx="173703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Calibri" panose="020F0502020204030204"/>
              <a:cs typeface="Calibri"/>
            </a:endParaRPr>
          </a:p>
          <a:p>
            <a:pPr algn="ctr"/>
            <a:r>
              <a:rPr lang="en-US" dirty="0">
                <a:cs typeface="Calibri"/>
              </a:rPr>
              <a:t>Correlates with GMST (0.83)</a:t>
            </a:r>
            <a:endParaRPr lang="en-US" dirty="0">
              <a:ea typeface="Calibri" panose="020F0502020204030204"/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B379451-144C-ACCB-3741-69551DDB9723}"/>
              </a:ext>
            </a:extLst>
          </p:cNvPr>
          <p:cNvCxnSpPr/>
          <p:nvPr/>
        </p:nvCxnSpPr>
        <p:spPr>
          <a:xfrm flipV="1">
            <a:off x="7879717" y="2005941"/>
            <a:ext cx="1767664" cy="452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11E91EA-B932-E37F-365E-668138CB81C9}"/>
              </a:ext>
            </a:extLst>
          </p:cNvPr>
          <p:cNvCxnSpPr>
            <a:cxnSpLocks/>
          </p:cNvCxnSpPr>
          <p:nvPr/>
        </p:nvCxnSpPr>
        <p:spPr>
          <a:xfrm flipV="1">
            <a:off x="7890713" y="4287541"/>
            <a:ext cx="1381715" cy="427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0929BB6-CEA6-FF34-5C57-E4ADE25A6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6" t="7143" r="67805" b="1260"/>
          <a:stretch/>
        </p:blipFill>
        <p:spPr>
          <a:xfrm>
            <a:off x="9824976" y="1318966"/>
            <a:ext cx="1957813" cy="4318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DAA3FD-F9C1-817C-F4AE-56393DE87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5" t="9643" r="261" b="5759"/>
          <a:stretch/>
        </p:blipFill>
        <p:spPr>
          <a:xfrm>
            <a:off x="1206953" y="4010706"/>
            <a:ext cx="4558600" cy="28427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A8F77E-018B-C48C-7D3E-76B556E5583A}"/>
              </a:ext>
            </a:extLst>
          </p:cNvPr>
          <p:cNvSpPr txBox="1"/>
          <p:nvPr/>
        </p:nvSpPr>
        <p:spPr>
          <a:xfrm>
            <a:off x="2227174" y="4193513"/>
            <a:ext cx="162818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Storm Poly</a:t>
            </a:r>
          </a:p>
          <a:p>
            <a:r>
              <a:rPr lang="en-US" dirty="0">
                <a:cs typeface="Calibri"/>
              </a:rPr>
              <a:t>5 Jul 2023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0BF572-E332-5ED4-3DE8-DC84843CD2CD}"/>
              </a:ext>
            </a:extLst>
          </p:cNvPr>
          <p:cNvSpPr txBox="1"/>
          <p:nvPr/>
        </p:nvSpPr>
        <p:spPr>
          <a:xfrm>
            <a:off x="10045095" y="3550265"/>
            <a:ext cx="17370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/>
              </a:rPr>
              <a:t>GMST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F4228-D698-26E9-B8DA-7C7F4B850ADB}"/>
              </a:ext>
            </a:extLst>
          </p:cNvPr>
          <p:cNvSpPr txBox="1"/>
          <p:nvPr/>
        </p:nvSpPr>
        <p:spPr>
          <a:xfrm>
            <a:off x="10114368" y="1541357"/>
            <a:ext cx="173703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/>
              </a:rPr>
              <a:t>AMV</a:t>
            </a:r>
            <a:endParaRPr lang="en-US" dirty="0"/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656DC0-6EBF-CF1A-2464-A19334C7B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5" t="9449" r="1031" b="11455"/>
          <a:stretch/>
        </p:blipFill>
        <p:spPr>
          <a:xfrm>
            <a:off x="1276226" y="1275855"/>
            <a:ext cx="4490185" cy="25677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A3D41B-27B3-2561-2664-72205FCCA6C2}"/>
              </a:ext>
            </a:extLst>
          </p:cNvPr>
          <p:cNvSpPr txBox="1"/>
          <p:nvPr/>
        </p:nvSpPr>
        <p:spPr>
          <a:xfrm>
            <a:off x="2230582" y="1379517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Segoe UI"/>
              </a:rPr>
              <a:t>Storm Babet​</a:t>
            </a:r>
          </a:p>
          <a:p>
            <a:r>
              <a:rPr lang="en-US">
                <a:cs typeface="Segoe UI"/>
              </a:rPr>
              <a:t>20 Oct 2023​</a:t>
            </a:r>
          </a:p>
          <a:p>
            <a:r>
              <a:rPr lang="en-US"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0329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113D1374-34B7-E72E-83C1-20E26ABF6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6828" r="2570" b="31667"/>
          <a:stretch/>
        </p:blipFill>
        <p:spPr>
          <a:xfrm>
            <a:off x="1368229" y="2850799"/>
            <a:ext cx="2141587" cy="1413399"/>
          </a:xfrm>
          <a:prstGeom prst="rect">
            <a:avLst/>
          </a:prstGeom>
        </p:spPr>
      </p:pic>
      <p:pic>
        <p:nvPicPr>
          <p:cNvPr id="7" name="Picture 6" descr="A map of europe with different colors&#10;&#10;Description automatically generated">
            <a:extLst>
              <a:ext uri="{FF2B5EF4-FFF2-40B4-BE49-F238E27FC236}">
                <a16:creationId xmlns:a16="http://schemas.microsoft.com/office/drawing/2014/main" id="{2463BE51-37A9-D10F-365D-38FC4F8D3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6519" r="2505" b="32000"/>
          <a:stretch/>
        </p:blipFill>
        <p:spPr>
          <a:xfrm>
            <a:off x="1399870" y="4555612"/>
            <a:ext cx="2146861" cy="1413398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041369D0-511E-AEB1-A0F4-09BDBF298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6519" r="2800" b="31703"/>
          <a:stretch/>
        </p:blipFill>
        <p:spPr>
          <a:xfrm>
            <a:off x="5209546" y="993183"/>
            <a:ext cx="1967175" cy="14266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0BAE65-667A-52F2-8F10-BF4094AC7C7C}"/>
              </a:ext>
            </a:extLst>
          </p:cNvPr>
          <p:cNvSpPr txBox="1"/>
          <p:nvPr/>
        </p:nvSpPr>
        <p:spPr>
          <a:xfrm>
            <a:off x="7165123" y="996903"/>
            <a:ext cx="163669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err="1"/>
              <a:t>July</a:t>
            </a:r>
            <a:r>
              <a:rPr lang="nl-NL" dirty="0"/>
              <a:t> 14th 2021</a:t>
            </a:r>
            <a:endParaRPr lang="en-GB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BB24EA-A1B4-0167-B157-2537D6244889}"/>
              </a:ext>
            </a:extLst>
          </p:cNvPr>
          <p:cNvSpPr txBox="1"/>
          <p:nvPr/>
        </p:nvSpPr>
        <p:spPr>
          <a:xfrm>
            <a:off x="726760" y="3373884"/>
            <a:ext cx="63575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dirty="0"/>
              <a:t>PAST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B9D7B5-D816-5D93-93A4-99A7B7854D59}"/>
              </a:ext>
            </a:extLst>
          </p:cNvPr>
          <p:cNvSpPr txBox="1"/>
          <p:nvPr/>
        </p:nvSpPr>
        <p:spPr>
          <a:xfrm>
            <a:off x="383494" y="5001231"/>
            <a:ext cx="1017586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dirty="0">
                <a:cs typeface="Calibri"/>
              </a:rPr>
              <a:t>PRESENT</a:t>
            </a:r>
          </a:p>
        </p:txBody>
      </p:sp>
      <p:pic>
        <p:nvPicPr>
          <p:cNvPr id="17" name="Picture 16" descr="A map of europe with red and blue gradients&#10;&#10;Description automatically generated">
            <a:extLst>
              <a:ext uri="{FF2B5EF4-FFF2-40B4-BE49-F238E27FC236}">
                <a16:creationId xmlns:a16="http://schemas.microsoft.com/office/drawing/2014/main" id="{CF2A021C-2DDB-2E08-1DA9-75858C3A96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7112" r="2652" b="32000"/>
          <a:stretch/>
        </p:blipFill>
        <p:spPr>
          <a:xfrm>
            <a:off x="3891225" y="2880768"/>
            <a:ext cx="2145816" cy="1383709"/>
          </a:xfrm>
          <a:prstGeom prst="rect">
            <a:avLst/>
          </a:prstGeom>
        </p:spPr>
      </p:pic>
      <p:pic>
        <p:nvPicPr>
          <p:cNvPr id="19" name="Picture 18" descr="A map of europe with different colors&#10;&#10;Description automatically generated">
            <a:extLst>
              <a:ext uri="{FF2B5EF4-FFF2-40B4-BE49-F238E27FC236}">
                <a16:creationId xmlns:a16="http://schemas.microsoft.com/office/drawing/2014/main" id="{6CCDD48C-CBEC-2924-2359-F67876C048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6815" r="2800" b="31999"/>
          <a:stretch/>
        </p:blipFill>
        <p:spPr>
          <a:xfrm>
            <a:off x="3894389" y="4575347"/>
            <a:ext cx="2145817" cy="13775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45BA5D-577B-B1FB-F2B6-400269200070}"/>
              </a:ext>
            </a:extLst>
          </p:cNvPr>
          <p:cNvSpPr txBox="1"/>
          <p:nvPr/>
        </p:nvSpPr>
        <p:spPr>
          <a:xfrm>
            <a:off x="1935827" y="2581900"/>
            <a:ext cx="107939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b="1" dirty="0" err="1">
                <a:cs typeface="Calibri"/>
              </a:rPr>
              <a:t>Historical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BBF453-0C7F-B9E9-BB53-4BF7C645DF39}"/>
              </a:ext>
            </a:extLst>
          </p:cNvPr>
          <p:cNvSpPr txBox="1"/>
          <p:nvPr/>
        </p:nvSpPr>
        <p:spPr>
          <a:xfrm>
            <a:off x="4423572" y="2586084"/>
            <a:ext cx="109036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b="1" dirty="0"/>
              <a:t>GHG </a:t>
            </a:r>
            <a:r>
              <a:rPr lang="nl-NL" b="1" dirty="0" err="1"/>
              <a:t>only</a:t>
            </a:r>
            <a:endParaRPr lang="en-GB" b="1" dirty="0" err="1"/>
          </a:p>
        </p:txBody>
      </p:sp>
      <p:pic>
        <p:nvPicPr>
          <p:cNvPr id="36" name="Picture 35" descr="A map of the world&#10;&#10;Description automatically generated">
            <a:extLst>
              <a:ext uri="{FF2B5EF4-FFF2-40B4-BE49-F238E27FC236}">
                <a16:creationId xmlns:a16="http://schemas.microsoft.com/office/drawing/2014/main" id="{1475A776-F1CC-877E-79FB-3E02EB386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81181" r="10959" b="7680"/>
          <a:stretch/>
        </p:blipFill>
        <p:spPr>
          <a:xfrm>
            <a:off x="3003147" y="5961391"/>
            <a:ext cx="3938886" cy="582434"/>
          </a:xfrm>
          <a:prstGeom prst="rect">
            <a:avLst/>
          </a:prstGeom>
        </p:spPr>
      </p:pic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3C023F98-5297-D653-5ABB-7BFC79BB0A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t="7258" r="3230" b="32321"/>
          <a:stretch/>
        </p:blipFill>
        <p:spPr>
          <a:xfrm>
            <a:off x="6373198" y="2858467"/>
            <a:ext cx="2145896" cy="1408573"/>
          </a:xfrm>
          <a:prstGeom prst="rect">
            <a:avLst/>
          </a:prstGeom>
        </p:spPr>
      </p:pic>
      <p:pic>
        <p:nvPicPr>
          <p:cNvPr id="10" name="Picture 9" descr="A map of europe with different colors&#10;&#10;Description automatically generated">
            <a:extLst>
              <a:ext uri="{FF2B5EF4-FFF2-40B4-BE49-F238E27FC236}">
                <a16:creationId xmlns:a16="http://schemas.microsoft.com/office/drawing/2014/main" id="{9723FF93-8F8F-1610-55D3-69E441DFF5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6751" r="3230" b="32152"/>
          <a:stretch/>
        </p:blipFill>
        <p:spPr>
          <a:xfrm>
            <a:off x="6391516" y="4531527"/>
            <a:ext cx="2149820" cy="14166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B41DC5-6A2C-D5C7-4622-C5856B6F8EF5}"/>
              </a:ext>
            </a:extLst>
          </p:cNvPr>
          <p:cNvSpPr txBox="1"/>
          <p:nvPr/>
        </p:nvSpPr>
        <p:spPr>
          <a:xfrm>
            <a:off x="6934877" y="2598768"/>
            <a:ext cx="103105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nl-NL" b="1" dirty="0"/>
              <a:t>AER </a:t>
            </a:r>
            <a:r>
              <a:rPr lang="nl-NL" b="1" dirty="0" err="1"/>
              <a:t>only</a:t>
            </a:r>
            <a:endParaRPr lang="en-GB" b="1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A9BC7A-2033-B078-6810-097A70D02215}"/>
              </a:ext>
            </a:extLst>
          </p:cNvPr>
          <p:cNvSpPr txBox="1"/>
          <p:nvPr/>
        </p:nvSpPr>
        <p:spPr>
          <a:xfrm>
            <a:off x="8302715" y="1527726"/>
            <a:ext cx="29213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Analogues identified from SLP field, not </a:t>
            </a:r>
            <a:r>
              <a:rPr lang="en-US" err="1">
                <a:cs typeface="Calibri"/>
              </a:rPr>
              <a:t>streamfunction</a:t>
            </a:r>
            <a:endParaRPr lang="en-US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9168A7-93F7-2A4B-C06E-A8984DBC1398}"/>
              </a:ext>
            </a:extLst>
          </p:cNvPr>
          <p:cNvSpPr txBox="1"/>
          <p:nvPr/>
        </p:nvSpPr>
        <p:spPr>
          <a:xfrm>
            <a:off x="116942" y="1342584"/>
            <a:ext cx="396188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cs typeface="Calibri"/>
              </a:rPr>
              <a:t>Using a large ensemble of climate model data, HadGEM3 from LESFMIP </a:t>
            </a:r>
            <a:r>
              <a:rPr lang="en-US" dirty="0">
                <a:cs typeface="Calibri"/>
              </a:rPr>
              <a:t>(Smith et al., 2022)</a:t>
            </a:r>
            <a:endParaRPr lang="en-US"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A16297-6B39-1185-A8FF-A2DB3B2738F5}"/>
              </a:ext>
            </a:extLst>
          </p:cNvPr>
          <p:cNvSpPr txBox="1"/>
          <p:nvPr/>
        </p:nvSpPr>
        <p:spPr>
          <a:xfrm>
            <a:off x="9253222" y="3092248"/>
            <a:ext cx="2639551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cs typeface="Calibri"/>
              </a:rPr>
              <a:t>Deepening low in ALL &amp; GHG forcing </a:t>
            </a:r>
            <a:endParaRPr lang="en-US" sz="2400">
              <a:solidFill>
                <a:schemeClr val="accent1"/>
              </a:solidFill>
              <a:ea typeface="Calibri"/>
              <a:cs typeface="Calibri"/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  <a:cs typeface="Calibri"/>
              </a:rPr>
              <a:t>ensembles</a:t>
            </a:r>
            <a:endParaRPr lang="en-US" sz="2400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F1C778-C781-FB64-2CDD-624501AE56A4}"/>
              </a:ext>
            </a:extLst>
          </p:cNvPr>
          <p:cNvSpPr txBox="1"/>
          <p:nvPr/>
        </p:nvSpPr>
        <p:spPr>
          <a:xfrm>
            <a:off x="9253524" y="4536451"/>
            <a:ext cx="2639551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cs typeface="Calibri"/>
              </a:rPr>
              <a:t>GHG simulations show best </a:t>
            </a:r>
            <a:endParaRPr lang="en-US" sz="2400">
              <a:solidFill>
                <a:schemeClr val="accent1"/>
              </a:solidFill>
              <a:ea typeface="Calibri"/>
              <a:cs typeface="Calibri"/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  <a:cs typeface="Calibri"/>
              </a:rPr>
              <a:t>analogue quality</a:t>
            </a:r>
            <a:endParaRPr lang="en-US" sz="2400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087E5-3ADD-7179-279D-DEF42C3A73C9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DACE151-B181-D3EC-85AF-A138A77D97F2}"/>
              </a:ext>
            </a:extLst>
          </p:cNvPr>
          <p:cNvSpPr txBox="1">
            <a:spLocks/>
          </p:cNvSpPr>
          <p:nvPr/>
        </p:nvSpPr>
        <p:spPr>
          <a:xfrm>
            <a:off x="-2051" y="-137290"/>
            <a:ext cx="9377549" cy="9179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cs typeface="Calibri Light"/>
              </a:rPr>
              <a:t>Analogues in Single Forcing Large Ensembles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1C879F6-3932-DCBD-529B-A9682FA9774A}"/>
              </a:ext>
            </a:extLst>
          </p:cNvPr>
          <p:cNvCxnSpPr/>
          <p:nvPr/>
        </p:nvCxnSpPr>
        <p:spPr>
          <a:xfrm flipH="1">
            <a:off x="2743200" y="3600753"/>
            <a:ext cx="4837" cy="13014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6A802D-7928-1DF5-68C6-64F562C2BDCD}"/>
              </a:ext>
            </a:extLst>
          </p:cNvPr>
          <p:cNvCxnSpPr>
            <a:cxnSpLocks/>
          </p:cNvCxnSpPr>
          <p:nvPr/>
        </p:nvCxnSpPr>
        <p:spPr>
          <a:xfrm flipH="1">
            <a:off x="5210628" y="3552371"/>
            <a:ext cx="4837" cy="13014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93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FAF10-FEBB-D55D-0800-1019215439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April 15, 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5D90-F7CD-634E-935A-3A2B799A83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2" name="Picture 1" descr="A car in a flooded road&#10;&#10;Description automatically generated">
            <a:extLst>
              <a:ext uri="{FF2B5EF4-FFF2-40B4-BE49-F238E27FC236}">
                <a16:creationId xmlns:a16="http://schemas.microsoft.com/office/drawing/2014/main" id="{6C0543C1-844D-B9C4-8167-E531D8784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" t="4058" r="-211" b="-580"/>
          <a:stretch/>
        </p:blipFill>
        <p:spPr>
          <a:xfrm>
            <a:off x="8268301" y="-96526"/>
            <a:ext cx="3944577" cy="2291027"/>
          </a:xfrm>
          <a:prstGeom prst="rect">
            <a:avLst/>
          </a:prstGeom>
        </p:spPr>
      </p:pic>
      <p:pic>
        <p:nvPicPr>
          <p:cNvPr id="7" name="Picture 6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51361E6D-3FD3-5D75-4E7A-BC135B803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" t="10761" r="-468" b="-177"/>
          <a:stretch/>
        </p:blipFill>
        <p:spPr>
          <a:xfrm>
            <a:off x="8265839" y="2162473"/>
            <a:ext cx="3962574" cy="2342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AD3B4-AAC2-823E-0F9C-A50CF79C9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74" y="4476327"/>
            <a:ext cx="4000531" cy="2385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8BA9DC-4D0F-D889-EFB6-739EBF7F7C8B}"/>
              </a:ext>
            </a:extLst>
          </p:cNvPr>
          <p:cNvSpPr txBox="1"/>
          <p:nvPr/>
        </p:nvSpPr>
        <p:spPr>
          <a:xfrm>
            <a:off x="10508668" y="6595027"/>
            <a:ext cx="180031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ea typeface="Verdana"/>
              </a:rPr>
              <a:t>Images: The Guardian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41E39-B201-0E93-D736-F0747AF6FC09}"/>
              </a:ext>
            </a:extLst>
          </p:cNvPr>
          <p:cNvSpPr txBox="1"/>
          <p:nvPr/>
        </p:nvSpPr>
        <p:spPr>
          <a:xfrm>
            <a:off x="199283" y="164172"/>
            <a:ext cx="7518930" cy="2385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900">
              <a:solidFill>
                <a:srgbClr val="FF0000"/>
              </a:solidFill>
              <a:ea typeface="Verdana"/>
            </a:endParaRPr>
          </a:p>
          <a:p>
            <a:r>
              <a:rPr lang="en-US" sz="900" dirty="0">
                <a:solidFill>
                  <a:srgbClr val="FF0000"/>
                </a:solidFill>
                <a:ea typeface="Verdana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Using </a:t>
            </a:r>
            <a:r>
              <a:rPr lang="en-US" sz="2800" b="1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atmospheric analogues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, I find summertime cut-off lows over Western Europe are getting deeper and happening more often. They can persist much longer than the high impact July 2021 event.</a:t>
            </a:r>
            <a:endParaRPr lang="en-US" dirty="0">
              <a:solidFill>
                <a:srgbClr val="FF0000"/>
              </a:solidFill>
              <a:latin typeface="Calibri Light"/>
              <a:ea typeface="Verdana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CD2E7-D76B-F076-5195-A3B0E8DAD7B4}"/>
              </a:ext>
            </a:extLst>
          </p:cNvPr>
          <p:cNvSpPr txBox="1"/>
          <p:nvPr/>
        </p:nvSpPr>
        <p:spPr>
          <a:xfrm>
            <a:off x="771896" y="2751116"/>
            <a:ext cx="6165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Calibri"/>
              </a:rPr>
              <a:t>Detection </a:t>
            </a:r>
            <a:r>
              <a:rPr lang="en-US" sz="3600" dirty="0">
                <a:solidFill>
                  <a:schemeClr val="bg1"/>
                </a:solidFill>
                <a:cs typeface="Calibri"/>
              </a:rPr>
              <a:t>and Attribution</a:t>
            </a:r>
            <a:endParaRPr lang="en-US" sz="360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63A37-B134-C2DF-E8FB-49C654D32E15}"/>
              </a:ext>
            </a:extLst>
          </p:cNvPr>
          <p:cNvSpPr txBox="1"/>
          <p:nvPr/>
        </p:nvSpPr>
        <p:spPr>
          <a:xfrm>
            <a:off x="2602868" y="6430588"/>
            <a:ext cx="3395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Verdana"/>
                <a:ea typeface="Verdana"/>
              </a:rPr>
              <a:t>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394576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4F222300-0DC1-2243-FCD3-121D744F06FA}"/>
              </a:ext>
            </a:extLst>
          </p:cNvPr>
          <p:cNvSpPr>
            <a:spLocks noGrp="1"/>
          </p:cNvSpPr>
          <p:nvPr/>
        </p:nvSpPr>
        <p:spPr>
          <a:xfrm>
            <a:off x="7754825" y="6505928"/>
            <a:ext cx="1921519" cy="279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67" dirty="0">
                <a:latin typeface="Arial"/>
                <a:cs typeface="Arial"/>
              </a:rPr>
              <a:t>@ClimateVikki</a:t>
            </a:r>
            <a:endParaRPr lang="en-GB" sz="1867" dirty="0"/>
          </a:p>
          <a:p>
            <a:pPr algn="l"/>
            <a:endParaRPr lang="en-GB" sz="1600">
              <a:latin typeface="Arial"/>
              <a:cs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493B8B-CA6E-4638-B302-15E9CEFD416F}"/>
              </a:ext>
            </a:extLst>
          </p:cNvPr>
          <p:cNvSpPr>
            <a:spLocks noGrp="1"/>
          </p:cNvSpPr>
          <p:nvPr/>
        </p:nvSpPr>
        <p:spPr>
          <a:xfrm>
            <a:off x="7754825" y="6505928"/>
            <a:ext cx="1921519" cy="279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67" dirty="0">
                <a:latin typeface="Arial"/>
                <a:cs typeface="Arial"/>
              </a:rPr>
              <a:t>@ClimateVikki</a:t>
            </a:r>
            <a:endParaRPr lang="en-GB" sz="1867" dirty="0"/>
          </a:p>
          <a:p>
            <a:pPr algn="l"/>
            <a:endParaRPr lang="en-GB" sz="1600">
              <a:latin typeface="Arial"/>
              <a:cs typeface="Arial"/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6AFA31BA-0706-4FBE-B9A5-BB082441F359}"/>
              </a:ext>
            </a:extLst>
          </p:cNvPr>
          <p:cNvSpPr txBox="1">
            <a:spLocks/>
          </p:cNvSpPr>
          <p:nvPr/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000" dirty="0"/>
              <a:t>September 7, 2023</a:t>
            </a:r>
            <a:endParaRPr lang="nl-NL" sz="10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B55916D5-48F0-46E9-9A78-0F6C24200ABD}"/>
              </a:ext>
            </a:extLst>
          </p:cNvPr>
          <p:cNvSpPr txBox="1">
            <a:spLocks/>
          </p:cNvSpPr>
          <p:nvPr/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nl-NL" sz="1000" dirty="0"/>
              <a:t>Royal Netherlands Meteorological </a:t>
            </a:r>
            <a:r>
              <a:rPr lang="nl-NL" sz="1000" dirty="0" err="1"/>
              <a:t>Institute</a:t>
            </a:r>
            <a:endParaRPr lang="nl-NL" sz="1000" dirty="0"/>
          </a:p>
        </p:txBody>
      </p:sp>
      <p:pic>
        <p:nvPicPr>
          <p:cNvPr id="2" name="Picture 1" descr="A flooded street with buildings and a street with flags&#10;&#10;Description automatically generated">
            <a:extLst>
              <a:ext uri="{FF2B5EF4-FFF2-40B4-BE49-F238E27FC236}">
                <a16:creationId xmlns:a16="http://schemas.microsoft.com/office/drawing/2014/main" id="{2A58763A-F687-F67E-093F-C5237B547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4" r="12023" b="141"/>
          <a:stretch/>
        </p:blipFill>
        <p:spPr>
          <a:xfrm>
            <a:off x="1448" y="-26712"/>
            <a:ext cx="12690400" cy="6907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43DDDD-0CF1-133A-84EB-9A9620C3D14E}"/>
              </a:ext>
            </a:extLst>
          </p:cNvPr>
          <p:cNvSpPr txBox="1"/>
          <p:nvPr/>
        </p:nvSpPr>
        <p:spPr>
          <a:xfrm>
            <a:off x="9678943" y="6553887"/>
            <a:ext cx="3629274" cy="2539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ea typeface="Verdana"/>
              </a:rPr>
              <a:t>Valkenburg, Limburg. 15th July 2021. (NL Times)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CA7B2D0-5131-4E44-2C76-0AF75F7791D9}"/>
              </a:ext>
            </a:extLst>
          </p:cNvPr>
          <p:cNvSpPr txBox="1">
            <a:spLocks/>
          </p:cNvSpPr>
          <p:nvPr/>
        </p:nvSpPr>
        <p:spPr>
          <a:xfrm>
            <a:off x="460051" y="5725560"/>
            <a:ext cx="11452662" cy="925723"/>
          </a:xfrm>
          <a:prstGeom prst="rect">
            <a:avLst/>
          </a:prstGeom>
        </p:spPr>
        <p:txBody>
          <a:bodyPr vert="horz" lIns="0" tIns="0" rIns="0" bIns="0" rtlCol="0" anchor="t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Tx/>
              <a:buNone/>
              <a:defRPr sz="1800" b="0" i="0" kern="1200">
                <a:solidFill>
                  <a:schemeClr val="tx1"/>
                </a:solidFill>
                <a:latin typeface="Arial Light" pitchFamily="2"/>
                <a:ea typeface="+mn-ea"/>
                <a:cs typeface="Arial" panose="020B0604020202020204" pitchFamily="34" charset="0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/>
          </a:p>
          <a:p>
            <a:endParaRPr lang="en-US"/>
          </a:p>
          <a:p>
            <a:endParaRPr lang="en-US"/>
          </a:p>
          <a:p>
            <a:br>
              <a:rPr lang="en-US"/>
            </a:b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ACBA32-41AD-4514-2DAA-A3D06B0C98A8}"/>
              </a:ext>
            </a:extLst>
          </p:cNvPr>
          <p:cNvSpPr txBox="1">
            <a:spLocks/>
          </p:cNvSpPr>
          <p:nvPr/>
        </p:nvSpPr>
        <p:spPr>
          <a:xfrm>
            <a:off x="457198" y="2864534"/>
            <a:ext cx="11702482" cy="1617208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anchez 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900" dirty="0">
                <a:solidFill>
                  <a:schemeClr val="bg1"/>
                </a:solidFill>
                <a:latin typeface="Sanchez "/>
              </a:rPr>
              <a:t>Attribution using analogues: a case study of the Western European flood event of July 2021 </a:t>
            </a:r>
            <a:endParaRPr lang="en-US" sz="4900" dirty="0">
              <a:solidFill>
                <a:schemeClr val="bg1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32F3D6D-3F1D-A5A4-1178-5E3BD97A77DD}"/>
              </a:ext>
            </a:extLst>
          </p:cNvPr>
          <p:cNvSpPr txBox="1">
            <a:spLocks/>
          </p:cNvSpPr>
          <p:nvPr/>
        </p:nvSpPr>
        <p:spPr>
          <a:xfrm>
            <a:off x="319614" y="5209169"/>
            <a:ext cx="11547208" cy="1664012"/>
          </a:xfrm>
          <a:prstGeom prst="rect">
            <a:avLst/>
          </a:prstGeom>
        </p:spPr>
        <p:txBody>
          <a:bodyPr lIns="0" tIns="0" rIns="0" bIns="0" anchor="t"/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Verdana" panose="020B060403050404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Sanchez "/>
              </a:rPr>
              <a:t>Vikki Thompson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 Light"/>
              </a:rPr>
              <a:t>Sarah Kew, Sjoukje Philip, Hylke de Vries, Karin van der Wiel, and 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Izidine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 Pinto (KNMI)</a:t>
            </a:r>
            <a:endParaRPr lang="en-US" sz="1800" dirty="0">
              <a:solidFill>
                <a:schemeClr val="bg1"/>
              </a:solidFill>
              <a:latin typeface="Arial Light"/>
              <a:ea typeface="Verdana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Arial Light"/>
              </a:rPr>
              <a:t>Dim 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Coumou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, Melinda 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Galfi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, Tamara </a:t>
            </a:r>
            <a:r>
              <a:rPr lang="en-US" sz="1800" dirty="0" err="1">
                <a:solidFill>
                  <a:schemeClr val="bg1"/>
                </a:solidFill>
                <a:latin typeface="Arial Light"/>
              </a:rPr>
              <a:t>Happé</a:t>
            </a:r>
            <a:r>
              <a:rPr lang="en-US" sz="1800" dirty="0">
                <a:solidFill>
                  <a:schemeClr val="bg1"/>
                </a:solidFill>
                <a:latin typeface="Arial Light"/>
              </a:rPr>
              <a:t>, and Bram Huis (VU Amsterdam)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EEADD21-2A40-A335-E063-CE1A1DF39BE4}"/>
              </a:ext>
            </a:extLst>
          </p:cNvPr>
          <p:cNvCxnSpPr/>
          <p:nvPr/>
        </p:nvCxnSpPr>
        <p:spPr>
          <a:xfrm>
            <a:off x="1027215" y="3080656"/>
            <a:ext cx="2428504" cy="488868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2A77FA-1F2B-1919-D128-8170133319FF}"/>
              </a:ext>
            </a:extLst>
          </p:cNvPr>
          <p:cNvCxnSpPr>
            <a:cxnSpLocks/>
          </p:cNvCxnSpPr>
          <p:nvPr/>
        </p:nvCxnSpPr>
        <p:spPr>
          <a:xfrm flipV="1">
            <a:off x="1027215" y="3124199"/>
            <a:ext cx="2497776" cy="480950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BEF491A-B976-BEB2-6AA7-E8259B7F7103}"/>
              </a:ext>
            </a:extLst>
          </p:cNvPr>
          <p:cNvSpPr txBox="1">
            <a:spLocks/>
          </p:cNvSpPr>
          <p:nvPr/>
        </p:nvSpPr>
        <p:spPr>
          <a:xfrm>
            <a:off x="813457" y="2540437"/>
            <a:ext cx="3429340" cy="655636"/>
          </a:xfrm>
          <a:prstGeom prst="rect">
            <a:avLst/>
          </a:prstGeom>
        </p:spPr>
        <p:txBody>
          <a:bodyPr vert="horz" lIns="0" tIns="0" rIns="0" bIns="0" rtlCol="0" anchor="ctr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anchez " panose="02000000000000000000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  <a:latin typeface="Sanchez "/>
              </a:rPr>
              <a:t>Detection</a:t>
            </a:r>
            <a:r>
              <a:rPr lang="en-US" sz="4900" dirty="0">
                <a:solidFill>
                  <a:schemeClr val="bg1"/>
                </a:solidFill>
                <a:latin typeface="Sanchez "/>
              </a:rPr>
              <a:t> </a:t>
            </a:r>
            <a:endParaRPr lang="en-US" sz="4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4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FAF10-FEBB-D55D-0800-1019215439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April 15, 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5D90-F7CD-634E-935A-3A2B799A83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2" name="Picture 1" descr="A car in a flooded road&#10;&#10;Description automatically generated">
            <a:extLst>
              <a:ext uri="{FF2B5EF4-FFF2-40B4-BE49-F238E27FC236}">
                <a16:creationId xmlns:a16="http://schemas.microsoft.com/office/drawing/2014/main" id="{6C0543C1-844D-B9C4-8167-E531D8784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" t="4058" r="-211" b="-580"/>
          <a:stretch/>
        </p:blipFill>
        <p:spPr>
          <a:xfrm>
            <a:off x="8268301" y="-96526"/>
            <a:ext cx="3944577" cy="2291027"/>
          </a:xfrm>
          <a:prstGeom prst="rect">
            <a:avLst/>
          </a:prstGeom>
        </p:spPr>
      </p:pic>
      <p:pic>
        <p:nvPicPr>
          <p:cNvPr id="7" name="Picture 6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51361E6D-3FD3-5D75-4E7A-BC135B803A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" t="10761" r="-468" b="-177"/>
          <a:stretch/>
        </p:blipFill>
        <p:spPr>
          <a:xfrm>
            <a:off x="8265839" y="2162473"/>
            <a:ext cx="3962574" cy="2342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AD3B4-AAC2-823E-0F9C-A50CF79C9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74" y="4476327"/>
            <a:ext cx="4000531" cy="2385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8BA9DC-4D0F-D889-EFB6-739EBF7F7C8B}"/>
              </a:ext>
            </a:extLst>
          </p:cNvPr>
          <p:cNvSpPr txBox="1"/>
          <p:nvPr/>
        </p:nvSpPr>
        <p:spPr>
          <a:xfrm>
            <a:off x="10508668" y="6595027"/>
            <a:ext cx="180031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chemeClr val="bg1"/>
                </a:solidFill>
                <a:ea typeface="Verdana"/>
              </a:rPr>
              <a:t>Images: The Guardian</a:t>
            </a:r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41E39-B201-0E93-D736-F0747AF6FC09}"/>
              </a:ext>
            </a:extLst>
          </p:cNvPr>
          <p:cNvSpPr txBox="1"/>
          <p:nvPr/>
        </p:nvSpPr>
        <p:spPr>
          <a:xfrm>
            <a:off x="199283" y="164172"/>
            <a:ext cx="7518930" cy="23852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900">
              <a:solidFill>
                <a:srgbClr val="FF0000"/>
              </a:solidFill>
              <a:ea typeface="Verdana"/>
            </a:endParaRPr>
          </a:p>
          <a:p>
            <a:r>
              <a:rPr lang="en-US" sz="900" dirty="0">
                <a:solidFill>
                  <a:srgbClr val="FF0000"/>
                </a:solidFill>
                <a:ea typeface="Verdana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Using </a:t>
            </a:r>
            <a:r>
              <a:rPr lang="en-US" sz="2800" b="1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atmospheric analogues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, I find summertime cut-off lows over Western Europe are getting deeper and happening more often. They can persist much longer than the high impact July 2021 event.</a:t>
            </a:r>
            <a:endParaRPr lang="en-US" dirty="0">
              <a:solidFill>
                <a:srgbClr val="FF0000"/>
              </a:solidFill>
              <a:latin typeface="Calibri Light"/>
              <a:ea typeface="Verdana"/>
              <a:cs typeface="Calibri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139B7-1FF8-BFB1-D593-2158660DF0BF}"/>
              </a:ext>
            </a:extLst>
          </p:cNvPr>
          <p:cNvSpPr txBox="1"/>
          <p:nvPr/>
        </p:nvSpPr>
        <p:spPr>
          <a:xfrm>
            <a:off x="199283" y="4831833"/>
            <a:ext cx="7518930" cy="1523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900">
              <a:solidFill>
                <a:srgbClr val="FF0000"/>
              </a:solidFill>
              <a:ea typeface="Verdana"/>
            </a:endParaRPr>
          </a:p>
          <a:p>
            <a:r>
              <a:rPr lang="en-US" sz="900" dirty="0">
                <a:solidFill>
                  <a:srgbClr val="FF0000"/>
                </a:solidFill>
                <a:ea typeface="Verdana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Using </a:t>
            </a:r>
            <a:r>
              <a:rPr lang="en-US" sz="2800" b="1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large ensemble of single forcing model experiments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 we hope to identify which forcings are driving the changes.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80F2E-8821-F06D-7AD5-022E99E60266}"/>
              </a:ext>
            </a:extLst>
          </p:cNvPr>
          <p:cNvSpPr txBox="1"/>
          <p:nvPr/>
        </p:nvSpPr>
        <p:spPr>
          <a:xfrm>
            <a:off x="199283" y="3584924"/>
            <a:ext cx="7518930" cy="10926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900">
              <a:solidFill>
                <a:srgbClr val="FF0000"/>
              </a:solidFill>
              <a:ea typeface="Verdana"/>
            </a:endParaRPr>
          </a:p>
          <a:p>
            <a:r>
              <a:rPr lang="en-US" sz="900" dirty="0">
                <a:solidFill>
                  <a:srgbClr val="FF0000"/>
                </a:solidFill>
                <a:ea typeface="Verdana"/>
              </a:rPr>
              <a:t> 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Investigating </a:t>
            </a:r>
            <a:r>
              <a:rPr lang="en-US" sz="2800" b="1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decadal trends in analogues</a:t>
            </a:r>
            <a:r>
              <a:rPr lang="en-US" sz="2800" dirty="0">
                <a:solidFill>
                  <a:srgbClr val="FF0000"/>
                </a:solidFill>
                <a:latin typeface="Calibri Light"/>
                <a:ea typeface="Verdana"/>
                <a:cs typeface="Calibri Light"/>
              </a:rPr>
              <a:t> may allow the drivers to be identified.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CD2E7-D76B-F076-5195-A3B0E8DAD7B4}"/>
              </a:ext>
            </a:extLst>
          </p:cNvPr>
          <p:cNvSpPr txBox="1"/>
          <p:nvPr/>
        </p:nvSpPr>
        <p:spPr>
          <a:xfrm>
            <a:off x="771896" y="2751116"/>
            <a:ext cx="6165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cs typeface="Calibri"/>
              </a:rPr>
              <a:t>Detection and Attribution</a:t>
            </a:r>
            <a:endParaRPr lang="en-US" sz="3600"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63A37-B134-C2DF-E8FB-49C654D32E15}"/>
              </a:ext>
            </a:extLst>
          </p:cNvPr>
          <p:cNvSpPr txBox="1"/>
          <p:nvPr/>
        </p:nvSpPr>
        <p:spPr>
          <a:xfrm>
            <a:off x="2602868" y="6430588"/>
            <a:ext cx="33956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Verdana"/>
                <a:ea typeface="Verdana"/>
              </a:rPr>
              <a:t>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160050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FAF10-FEBB-D55D-0800-1019215439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April 15, 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5D90-F7CD-634E-935A-3A2B799A83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8" name="Content Placeholder 3" descr="A screenshot of a brochure&#10;&#10;Description automatically generated">
            <a:extLst>
              <a:ext uri="{FF2B5EF4-FFF2-40B4-BE49-F238E27FC236}">
                <a16:creationId xmlns:a16="http://schemas.microsoft.com/office/drawing/2014/main" id="{B788D2B4-BCEB-BEC8-BBA1-D4A37082B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8" t="64386" r="3447" b="1140"/>
          <a:stretch/>
        </p:blipFill>
        <p:spPr>
          <a:xfrm>
            <a:off x="375192" y="3614824"/>
            <a:ext cx="2815352" cy="2919893"/>
          </a:xfrm>
          <a:prstGeom prst="rect">
            <a:avLst/>
          </a:prstGeom>
        </p:spPr>
      </p:pic>
      <p:pic>
        <p:nvPicPr>
          <p:cNvPr id="2" name="Picture 1" descr="A car in a flooded road&#10;&#10;Description automatically generated">
            <a:extLst>
              <a:ext uri="{FF2B5EF4-FFF2-40B4-BE49-F238E27FC236}">
                <a16:creationId xmlns:a16="http://schemas.microsoft.com/office/drawing/2014/main" id="{6C0543C1-844D-B9C4-8167-E531D8784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" t="4058" r="-211" b="-580"/>
          <a:stretch/>
        </p:blipFill>
        <p:spPr>
          <a:xfrm>
            <a:off x="8268301" y="-96526"/>
            <a:ext cx="3944577" cy="2291027"/>
          </a:xfrm>
          <a:prstGeom prst="rect">
            <a:avLst/>
          </a:prstGeom>
        </p:spPr>
      </p:pic>
      <p:pic>
        <p:nvPicPr>
          <p:cNvPr id="7" name="Picture 6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51361E6D-3FD3-5D75-4E7A-BC135B803A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" t="10761" r="-468" b="-177"/>
          <a:stretch/>
        </p:blipFill>
        <p:spPr>
          <a:xfrm>
            <a:off x="8265839" y="2162473"/>
            <a:ext cx="3962574" cy="2342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AD3B4-AAC2-823E-0F9C-A50CF79C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74" y="4476327"/>
            <a:ext cx="4000531" cy="2385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8BA9DC-4D0F-D889-EFB6-739EBF7F7C8B}"/>
              </a:ext>
            </a:extLst>
          </p:cNvPr>
          <p:cNvSpPr txBox="1"/>
          <p:nvPr/>
        </p:nvSpPr>
        <p:spPr>
          <a:xfrm>
            <a:off x="10508668" y="6595027"/>
            <a:ext cx="180031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Verdana"/>
              </a:rPr>
              <a:t>Images: The Guardian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C5DC8-44AA-B76E-4396-B4315A6F5BF1}"/>
              </a:ext>
            </a:extLst>
          </p:cNvPr>
          <p:cNvSpPr txBox="1"/>
          <p:nvPr/>
        </p:nvSpPr>
        <p:spPr>
          <a:xfrm>
            <a:off x="82819" y="6537423"/>
            <a:ext cx="3473567" cy="2616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Verdana"/>
              </a:rPr>
              <a:t>Image: Copernicus State of the Climate 2022</a:t>
            </a:r>
            <a:endParaRPr lang="en-US" sz="1100">
              <a:ea typeface="Verdana"/>
            </a:endParaRPr>
          </a:p>
        </p:txBody>
      </p:sp>
      <p:pic>
        <p:nvPicPr>
          <p:cNvPr id="9" name="Picture 8" descr="A map of the weather&#10;&#10;Description automatically generated">
            <a:extLst>
              <a:ext uri="{FF2B5EF4-FFF2-40B4-BE49-F238E27FC236}">
                <a16:creationId xmlns:a16="http://schemas.microsoft.com/office/drawing/2014/main" id="{2C4F18CF-FB4C-9C7C-B456-63EBE24E7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54" y="101373"/>
            <a:ext cx="5841094" cy="34076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9C4563-7E29-0C1B-122A-04E539A58D9A}"/>
              </a:ext>
            </a:extLst>
          </p:cNvPr>
          <p:cNvSpPr txBox="1"/>
          <p:nvPr/>
        </p:nvSpPr>
        <p:spPr>
          <a:xfrm>
            <a:off x="951691" y="278233"/>
            <a:ext cx="1342930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ea typeface="Verdana"/>
              </a:rPr>
              <a:t>July 14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027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FAF10-FEBB-D55D-0800-10192154393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April 15, 2024</a:t>
            </a:fld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5D90-F7CD-634E-935A-3A2B799A83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8" name="Content Placeholder 3" descr="A screenshot of a brochure&#10;&#10;Description automatically generated">
            <a:extLst>
              <a:ext uri="{FF2B5EF4-FFF2-40B4-BE49-F238E27FC236}">
                <a16:creationId xmlns:a16="http://schemas.microsoft.com/office/drawing/2014/main" id="{B788D2B4-BCEB-BEC8-BBA1-D4A37082B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8" t="64386" r="3447" b="1140"/>
          <a:stretch/>
        </p:blipFill>
        <p:spPr>
          <a:xfrm>
            <a:off x="375192" y="3614824"/>
            <a:ext cx="2815352" cy="2919893"/>
          </a:xfrm>
          <a:prstGeom prst="rect">
            <a:avLst/>
          </a:prstGeom>
        </p:spPr>
      </p:pic>
      <p:pic>
        <p:nvPicPr>
          <p:cNvPr id="2" name="Picture 1" descr="A car in a flooded road&#10;&#10;Description automatically generated">
            <a:extLst>
              <a:ext uri="{FF2B5EF4-FFF2-40B4-BE49-F238E27FC236}">
                <a16:creationId xmlns:a16="http://schemas.microsoft.com/office/drawing/2014/main" id="{6C0543C1-844D-B9C4-8167-E531D8784C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" t="4058" r="-211" b="-580"/>
          <a:stretch/>
        </p:blipFill>
        <p:spPr>
          <a:xfrm>
            <a:off x="8268301" y="-96526"/>
            <a:ext cx="3944577" cy="2291027"/>
          </a:xfrm>
          <a:prstGeom prst="rect">
            <a:avLst/>
          </a:prstGeom>
        </p:spPr>
      </p:pic>
      <p:pic>
        <p:nvPicPr>
          <p:cNvPr id="7" name="Picture 6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51361E6D-3FD3-5D75-4E7A-BC135B803A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" t="10761" r="-468" b="-177"/>
          <a:stretch/>
        </p:blipFill>
        <p:spPr>
          <a:xfrm>
            <a:off x="8265839" y="2162473"/>
            <a:ext cx="3962574" cy="23423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FAD3B4-AAC2-823E-0F9C-A50CF79C9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174" y="4476327"/>
            <a:ext cx="4000531" cy="2385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8BA9DC-4D0F-D889-EFB6-739EBF7F7C8B}"/>
              </a:ext>
            </a:extLst>
          </p:cNvPr>
          <p:cNvSpPr txBox="1"/>
          <p:nvPr/>
        </p:nvSpPr>
        <p:spPr>
          <a:xfrm>
            <a:off x="10508668" y="6595027"/>
            <a:ext cx="180031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ea typeface="Verdana"/>
              </a:rPr>
              <a:t>Images: The Guardian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C5DC8-44AA-B76E-4396-B4315A6F5BF1}"/>
              </a:ext>
            </a:extLst>
          </p:cNvPr>
          <p:cNvSpPr txBox="1"/>
          <p:nvPr/>
        </p:nvSpPr>
        <p:spPr>
          <a:xfrm>
            <a:off x="82819" y="6537423"/>
            <a:ext cx="3473567" cy="2616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Verdana"/>
              </a:rPr>
              <a:t>Image: Copernicus State of the Climate 2022</a:t>
            </a:r>
            <a:endParaRPr lang="en-US" sz="1100">
              <a:ea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41E39-B201-0E93-D736-F0747AF6FC09}"/>
              </a:ext>
            </a:extLst>
          </p:cNvPr>
          <p:cNvSpPr txBox="1"/>
          <p:nvPr/>
        </p:nvSpPr>
        <p:spPr>
          <a:xfrm>
            <a:off x="3455100" y="3617912"/>
            <a:ext cx="4569892" cy="28777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900" dirty="0">
              <a:solidFill>
                <a:srgbClr val="FF0000"/>
              </a:solidFill>
              <a:ea typeface="Verdana"/>
            </a:endParaRPr>
          </a:p>
          <a:p>
            <a:pPr algn="ctr"/>
            <a:r>
              <a:rPr lang="en-US" sz="900" dirty="0">
                <a:solidFill>
                  <a:srgbClr val="FF0000"/>
                </a:solidFill>
                <a:ea typeface="Verdana"/>
              </a:rPr>
              <a:t>  </a:t>
            </a:r>
            <a:r>
              <a:rPr lang="en-US" sz="2800" dirty="0">
                <a:solidFill>
                  <a:srgbClr val="FF0000"/>
                </a:solidFill>
                <a:ea typeface="Verdana"/>
              </a:rPr>
              <a:t>Are summertime cut-off low pressure systems in western Europe increasing in intensity, frequency, or persistence?</a:t>
            </a:r>
            <a:r>
              <a:rPr lang="en-US" sz="3200" dirty="0">
                <a:solidFill>
                  <a:srgbClr val="FF0000"/>
                </a:solidFill>
                <a:ea typeface="Verdana"/>
              </a:rPr>
              <a:t> </a:t>
            </a:r>
            <a:endParaRPr lang="en-US" dirty="0">
              <a:ea typeface="Verdana"/>
            </a:endParaRPr>
          </a:p>
        </p:txBody>
      </p:sp>
      <p:pic>
        <p:nvPicPr>
          <p:cNvPr id="5" name="Picture 4" descr="A map of the weather&#10;&#10;Description automatically generated">
            <a:extLst>
              <a:ext uri="{FF2B5EF4-FFF2-40B4-BE49-F238E27FC236}">
                <a16:creationId xmlns:a16="http://schemas.microsoft.com/office/drawing/2014/main" id="{193C906D-A8A2-7676-7890-F8800963E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54" y="101373"/>
            <a:ext cx="5841094" cy="34076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DF6DAA-1D02-3C47-F92C-7ED6AAA286D1}"/>
              </a:ext>
            </a:extLst>
          </p:cNvPr>
          <p:cNvSpPr txBox="1"/>
          <p:nvPr/>
        </p:nvSpPr>
        <p:spPr>
          <a:xfrm>
            <a:off x="951691" y="278233"/>
            <a:ext cx="1342930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ea typeface="Verdana"/>
              </a:rPr>
              <a:t>July 14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401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europe with red blue and white colors&#10;&#10;Description automatically generated">
            <a:extLst>
              <a:ext uri="{FF2B5EF4-FFF2-40B4-BE49-F238E27FC236}">
                <a16:creationId xmlns:a16="http://schemas.microsoft.com/office/drawing/2014/main" id="{A71A5860-328C-EFD8-1769-17048A41E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58" y="2825953"/>
            <a:ext cx="2743200" cy="2115578"/>
          </a:xfrm>
          <a:prstGeom prst="rect">
            <a:avLst/>
          </a:prstGeom>
        </p:spPr>
      </p:pic>
      <p:pic>
        <p:nvPicPr>
          <p:cNvPr id="8" name="Content Placeholder 7" descr="A screenshot of a map&#10;&#10;Description automatically generated">
            <a:extLst>
              <a:ext uri="{FF2B5EF4-FFF2-40B4-BE49-F238E27FC236}">
                <a16:creationId xmlns:a16="http://schemas.microsoft.com/office/drawing/2014/main" id="{8A00BDEA-ABF2-6D94-0F44-4D8C5A120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851" r="180" b="213"/>
          <a:stretch/>
        </p:blipFill>
        <p:spPr>
          <a:xfrm>
            <a:off x="4643455" y="673271"/>
            <a:ext cx="6697561" cy="57149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1AC9DF-5664-A59D-837D-AF251C49F785}"/>
              </a:ext>
            </a:extLst>
          </p:cNvPr>
          <p:cNvSpPr txBox="1"/>
          <p:nvPr/>
        </p:nvSpPr>
        <p:spPr>
          <a:xfrm>
            <a:off x="350275" y="1327354"/>
            <a:ext cx="38530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Atmospheric circulation at 250 </a:t>
            </a:r>
            <a:r>
              <a:rPr lang="en-US" sz="2000" err="1">
                <a:cs typeface="Calibri"/>
              </a:rPr>
              <a:t>hPa</a:t>
            </a:r>
            <a:r>
              <a:rPr lang="en-US" sz="2000">
                <a:cs typeface="Calibri"/>
              </a:rPr>
              <a:t>, represented by </a:t>
            </a:r>
            <a:r>
              <a:rPr lang="en-US" sz="2000" err="1">
                <a:cs typeface="Calibri"/>
              </a:rPr>
              <a:t>streamfunction</a:t>
            </a:r>
            <a:endParaRPr lang="en-US" sz="2000" err="1">
              <a:ea typeface="Calibri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5E49EF-DE94-177E-2760-69C1AADF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94738"/>
            <a:ext cx="8155859" cy="747918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Identifying Flow Analogues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6E1F62-EDC5-190F-4124-D604FF78ADBD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1223442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map&#10;&#10;Description automatically generated">
            <a:extLst>
              <a:ext uri="{FF2B5EF4-FFF2-40B4-BE49-F238E27FC236}">
                <a16:creationId xmlns:a16="http://schemas.microsoft.com/office/drawing/2014/main" id="{9F2F60B7-C674-5F33-C06B-27F95BF4A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51" r="180" b="213"/>
          <a:stretch/>
        </p:blipFill>
        <p:spPr>
          <a:xfrm>
            <a:off x="4643455" y="673271"/>
            <a:ext cx="6697561" cy="57149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EDD976-1B48-2F2D-24D4-5838823F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5" y="94738"/>
            <a:ext cx="8155859" cy="747918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Identifying Flow Analogues</a:t>
            </a:r>
            <a:endParaRPr lang="en-US" dirty="0"/>
          </a:p>
        </p:txBody>
      </p:sp>
      <p:pic>
        <p:nvPicPr>
          <p:cNvPr id="4" name="Picture 3" descr="A map of europe with red blue and white colors&#10;&#10;Description automatically generated">
            <a:extLst>
              <a:ext uri="{FF2B5EF4-FFF2-40B4-BE49-F238E27FC236}">
                <a16:creationId xmlns:a16="http://schemas.microsoft.com/office/drawing/2014/main" id="{A71A5860-328C-EFD8-1769-17048A41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58" y="2825953"/>
            <a:ext cx="2743200" cy="2115578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0B527DF2-E222-7F9F-9B0A-0887B93EFF03}"/>
              </a:ext>
            </a:extLst>
          </p:cNvPr>
          <p:cNvSpPr/>
          <p:nvPr/>
        </p:nvSpPr>
        <p:spPr>
          <a:xfrm>
            <a:off x="3919279" y="2712587"/>
            <a:ext cx="3699563" cy="1778000"/>
          </a:xfrm>
          <a:prstGeom prst="mathMultiply">
            <a:avLst/>
          </a:prstGeom>
          <a:noFill/>
          <a:ln w="57150">
            <a:solidFill>
              <a:srgbClr val="FC0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078267C1-A516-1228-69B5-9DCA2E6C374E}"/>
              </a:ext>
            </a:extLst>
          </p:cNvPr>
          <p:cNvSpPr/>
          <p:nvPr/>
        </p:nvSpPr>
        <p:spPr>
          <a:xfrm>
            <a:off x="6080951" y="709798"/>
            <a:ext cx="3699563" cy="1778000"/>
          </a:xfrm>
          <a:prstGeom prst="mathMultiply">
            <a:avLst/>
          </a:prstGeom>
          <a:noFill/>
          <a:ln w="57150">
            <a:solidFill>
              <a:srgbClr val="FC0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F6AD2E8E-13A3-F195-8D94-049D1DF31A47}"/>
              </a:ext>
            </a:extLst>
          </p:cNvPr>
          <p:cNvSpPr/>
          <p:nvPr/>
        </p:nvSpPr>
        <p:spPr>
          <a:xfrm>
            <a:off x="8343794" y="2749457"/>
            <a:ext cx="3699563" cy="1778000"/>
          </a:xfrm>
          <a:prstGeom prst="mathMultiply">
            <a:avLst/>
          </a:prstGeom>
          <a:noFill/>
          <a:ln w="57150">
            <a:solidFill>
              <a:srgbClr val="FC0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78275AF0-8810-C28D-940E-3EF609B61421}"/>
              </a:ext>
            </a:extLst>
          </p:cNvPr>
          <p:cNvSpPr/>
          <p:nvPr/>
        </p:nvSpPr>
        <p:spPr>
          <a:xfrm>
            <a:off x="3919278" y="4740490"/>
            <a:ext cx="3699563" cy="1778000"/>
          </a:xfrm>
          <a:prstGeom prst="mathMultiply">
            <a:avLst/>
          </a:prstGeom>
          <a:noFill/>
          <a:ln w="57150">
            <a:solidFill>
              <a:srgbClr val="FC0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C7327A6B-0141-BA7B-0CC5-24A313382BA9}"/>
              </a:ext>
            </a:extLst>
          </p:cNvPr>
          <p:cNvSpPr/>
          <p:nvPr/>
        </p:nvSpPr>
        <p:spPr>
          <a:xfrm>
            <a:off x="6131537" y="4740490"/>
            <a:ext cx="3699563" cy="1778000"/>
          </a:xfrm>
          <a:prstGeom prst="mathMultiply">
            <a:avLst/>
          </a:prstGeom>
          <a:noFill/>
          <a:ln w="57150">
            <a:solidFill>
              <a:srgbClr val="FC03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15A4F-7144-06D1-9A30-48BC1472D9F4}"/>
              </a:ext>
            </a:extLst>
          </p:cNvPr>
          <p:cNvSpPr txBox="1"/>
          <p:nvPr/>
        </p:nvSpPr>
        <p:spPr>
          <a:xfrm>
            <a:off x="350275" y="1327354"/>
            <a:ext cx="38530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Closest analogues identified using Euclidean Distance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38EA7D-414A-C546-33C2-5317CC89B4A7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47205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different colored maps&#10;&#10;Description automatically generated">
            <a:extLst>
              <a:ext uri="{FF2B5EF4-FFF2-40B4-BE49-F238E27FC236}">
                <a16:creationId xmlns:a16="http://schemas.microsoft.com/office/drawing/2014/main" id="{37CC1318-86D6-98A3-B04E-39120AF4D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03"/>
          <a:stretch/>
        </p:blipFill>
        <p:spPr>
          <a:xfrm>
            <a:off x="1625555" y="461942"/>
            <a:ext cx="6528346" cy="53546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A506CB-97B4-26EC-62A0-CEE0FE441337}"/>
              </a:ext>
            </a:extLst>
          </p:cNvPr>
          <p:cNvSpPr txBox="1"/>
          <p:nvPr/>
        </p:nvSpPr>
        <p:spPr>
          <a:xfrm>
            <a:off x="67372" y="6155651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Changing dynamics of western European summertime cut-off lows 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05859-BC7A-642B-AC89-BE11DCCD4625}"/>
              </a:ext>
            </a:extLst>
          </p:cNvPr>
          <p:cNvSpPr txBox="1"/>
          <p:nvPr/>
        </p:nvSpPr>
        <p:spPr>
          <a:xfrm>
            <a:off x="257297" y="1434936"/>
            <a:ext cx="11974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1950-1979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6851B-DE56-5063-BB7D-30002E4CF151}"/>
              </a:ext>
            </a:extLst>
          </p:cNvPr>
          <p:cNvSpPr txBox="1"/>
          <p:nvPr/>
        </p:nvSpPr>
        <p:spPr>
          <a:xfrm>
            <a:off x="5581401" y="1256805"/>
            <a:ext cx="11974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1993-2022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C222F-3E3E-BCFF-EACC-843A8E0DFD6D}"/>
              </a:ext>
            </a:extLst>
          </p:cNvPr>
          <p:cNvCxnSpPr/>
          <p:nvPr/>
        </p:nvCxnSpPr>
        <p:spPr>
          <a:xfrm>
            <a:off x="1179986" y="1818284"/>
            <a:ext cx="370115" cy="419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F3E517-7554-672B-999E-9A92D0115301}"/>
              </a:ext>
            </a:extLst>
          </p:cNvPr>
          <p:cNvCxnSpPr>
            <a:cxnSpLocks/>
          </p:cNvCxnSpPr>
          <p:nvPr/>
        </p:nvCxnSpPr>
        <p:spPr>
          <a:xfrm flipH="1">
            <a:off x="5706465" y="1659945"/>
            <a:ext cx="471053" cy="350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ADF556-F10C-6EC8-3E20-F949DA5276A6}"/>
              </a:ext>
            </a:extLst>
          </p:cNvPr>
          <p:cNvCxnSpPr>
            <a:cxnSpLocks/>
          </p:cNvCxnSpPr>
          <p:nvPr/>
        </p:nvCxnSpPr>
        <p:spPr>
          <a:xfrm flipH="1">
            <a:off x="7636205" y="1887556"/>
            <a:ext cx="758040" cy="9935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2B035C-7781-15AF-BF95-281E94E2358B}"/>
              </a:ext>
            </a:extLst>
          </p:cNvPr>
          <p:cNvSpPr txBox="1"/>
          <p:nvPr/>
        </p:nvSpPr>
        <p:spPr>
          <a:xfrm>
            <a:off x="7936673" y="1187532"/>
            <a:ext cx="1227117" cy="64633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cs typeface="Calibri"/>
              </a:rPr>
              <a:t>Deepening Low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27AD02-312D-56CB-E973-F3792893F7E3}"/>
              </a:ext>
            </a:extLst>
          </p:cNvPr>
          <p:cNvSpPr/>
          <p:nvPr/>
        </p:nvSpPr>
        <p:spPr>
          <a:xfrm>
            <a:off x="1622960" y="3562598"/>
            <a:ext cx="6630389" cy="156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4B86ED-E083-2F6D-6003-C2F8D456429C}"/>
              </a:ext>
            </a:extLst>
          </p:cNvPr>
          <p:cNvSpPr txBox="1"/>
          <p:nvPr/>
        </p:nvSpPr>
        <p:spPr>
          <a:xfrm>
            <a:off x="8787740" y="3107376"/>
            <a:ext cx="277090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For each time period I find the closest 30 analogues and plot a composite (mean of all 30 analogues)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72977-FF25-DFBE-1EE2-D654ADA76C59}"/>
              </a:ext>
            </a:extLst>
          </p:cNvPr>
          <p:cNvSpPr txBox="1"/>
          <p:nvPr/>
        </p:nvSpPr>
        <p:spPr>
          <a:xfrm>
            <a:off x="66166" y="6550990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184369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different colored maps&#10;&#10;Description automatically generated">
            <a:extLst>
              <a:ext uri="{FF2B5EF4-FFF2-40B4-BE49-F238E27FC236}">
                <a16:creationId xmlns:a16="http://schemas.microsoft.com/office/drawing/2014/main" id="{37CC1318-86D6-98A3-B04E-39120AF4D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03"/>
          <a:stretch/>
        </p:blipFill>
        <p:spPr>
          <a:xfrm>
            <a:off x="1625555" y="461942"/>
            <a:ext cx="6528346" cy="53546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A506CB-97B4-26EC-62A0-CEE0FE441337}"/>
              </a:ext>
            </a:extLst>
          </p:cNvPr>
          <p:cNvSpPr txBox="1"/>
          <p:nvPr/>
        </p:nvSpPr>
        <p:spPr>
          <a:xfrm>
            <a:off x="-1902" y="6007209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05859-BC7A-642B-AC89-BE11DCCD4625}"/>
              </a:ext>
            </a:extLst>
          </p:cNvPr>
          <p:cNvSpPr txBox="1"/>
          <p:nvPr/>
        </p:nvSpPr>
        <p:spPr>
          <a:xfrm>
            <a:off x="257297" y="1434936"/>
            <a:ext cx="11974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1950-1979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6851B-DE56-5063-BB7D-30002E4CF151}"/>
              </a:ext>
            </a:extLst>
          </p:cNvPr>
          <p:cNvSpPr txBox="1"/>
          <p:nvPr/>
        </p:nvSpPr>
        <p:spPr>
          <a:xfrm>
            <a:off x="5581401" y="1256805"/>
            <a:ext cx="11974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1993-2022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BCC222F-3E3E-BCFF-EACC-843A8E0DFD6D}"/>
              </a:ext>
            </a:extLst>
          </p:cNvPr>
          <p:cNvCxnSpPr/>
          <p:nvPr/>
        </p:nvCxnSpPr>
        <p:spPr>
          <a:xfrm>
            <a:off x="1179986" y="1818284"/>
            <a:ext cx="370115" cy="419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F3E517-7554-672B-999E-9A92D0115301}"/>
              </a:ext>
            </a:extLst>
          </p:cNvPr>
          <p:cNvCxnSpPr>
            <a:cxnSpLocks/>
          </p:cNvCxnSpPr>
          <p:nvPr/>
        </p:nvCxnSpPr>
        <p:spPr>
          <a:xfrm flipH="1">
            <a:off x="5706465" y="1659945"/>
            <a:ext cx="471053" cy="3503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ADF556-F10C-6EC8-3E20-F949DA5276A6}"/>
              </a:ext>
            </a:extLst>
          </p:cNvPr>
          <p:cNvCxnSpPr>
            <a:cxnSpLocks/>
          </p:cNvCxnSpPr>
          <p:nvPr/>
        </p:nvCxnSpPr>
        <p:spPr>
          <a:xfrm flipH="1">
            <a:off x="7636205" y="1887556"/>
            <a:ext cx="758040" cy="9935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2B035C-7781-15AF-BF95-281E94E2358B}"/>
              </a:ext>
            </a:extLst>
          </p:cNvPr>
          <p:cNvSpPr txBox="1"/>
          <p:nvPr/>
        </p:nvSpPr>
        <p:spPr>
          <a:xfrm>
            <a:off x="8014164" y="1252108"/>
            <a:ext cx="1769558" cy="830997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cs typeface="Calibri"/>
              </a:rPr>
              <a:t>Deepening 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E64DCC-D6A6-D435-08AA-321B5E13EF83}"/>
              </a:ext>
            </a:extLst>
          </p:cNvPr>
          <p:cNvSpPr txBox="1"/>
          <p:nvPr/>
        </p:nvSpPr>
        <p:spPr>
          <a:xfrm>
            <a:off x="5641193" y="5869157"/>
            <a:ext cx="127989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2075-2084 </a:t>
            </a:r>
            <a:endParaRPr lang="en-US" dirty="0">
              <a:ea typeface="Calibri"/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9712B1-2831-C99E-50DF-6CF48FFBC561}"/>
              </a:ext>
            </a:extLst>
          </p:cNvPr>
          <p:cNvCxnSpPr>
            <a:cxnSpLocks/>
          </p:cNvCxnSpPr>
          <p:nvPr/>
        </p:nvCxnSpPr>
        <p:spPr>
          <a:xfrm flipH="1" flipV="1">
            <a:off x="5391470" y="5146399"/>
            <a:ext cx="575429" cy="656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A93A50-1D60-5486-8E69-62B375A478D5}"/>
              </a:ext>
            </a:extLst>
          </p:cNvPr>
          <p:cNvSpPr txBox="1"/>
          <p:nvPr/>
        </p:nvSpPr>
        <p:spPr>
          <a:xfrm>
            <a:off x="329184" y="5273690"/>
            <a:ext cx="119742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Calibri"/>
              </a:rPr>
              <a:t>2000-2009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FD2B00-D8D3-4BFC-5F67-712CE92B1121}"/>
              </a:ext>
            </a:extLst>
          </p:cNvPr>
          <p:cNvCxnSpPr>
            <a:cxnSpLocks/>
          </p:cNvCxnSpPr>
          <p:nvPr/>
        </p:nvCxnSpPr>
        <p:spPr>
          <a:xfrm flipV="1">
            <a:off x="1535314" y="5175155"/>
            <a:ext cx="439387" cy="2830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8D4522-F702-EDAC-AAEA-A5C1C37E5401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E66ADA-2585-83B9-D94E-3C131D97D05F}"/>
              </a:ext>
            </a:extLst>
          </p:cNvPr>
          <p:cNvSpPr txBox="1"/>
          <p:nvPr/>
        </p:nvSpPr>
        <p:spPr>
          <a:xfrm>
            <a:off x="8840740" y="4183871"/>
            <a:ext cx="2286166" cy="830997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cs typeface="Calibri"/>
              </a:rPr>
              <a:t>Shifting and Deepening Low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3B0FE0-1038-4442-7A59-8B539FDD64FF}"/>
              </a:ext>
            </a:extLst>
          </p:cNvPr>
          <p:cNvCxnSpPr>
            <a:cxnSpLocks/>
          </p:cNvCxnSpPr>
          <p:nvPr/>
        </p:nvCxnSpPr>
        <p:spPr>
          <a:xfrm flipH="1" flipV="1">
            <a:off x="7749423" y="4304319"/>
            <a:ext cx="1063477" cy="264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87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shapes and colors&#10;&#10;Description automatically generated">
            <a:extLst>
              <a:ext uri="{FF2B5EF4-FFF2-40B4-BE49-F238E27FC236}">
                <a16:creationId xmlns:a16="http://schemas.microsoft.com/office/drawing/2014/main" id="{045EA71B-3BA0-D159-5D77-E695D6CAD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" t="-666" b="50217"/>
          <a:stretch/>
        </p:blipFill>
        <p:spPr>
          <a:xfrm>
            <a:off x="3048000" y="1407485"/>
            <a:ext cx="5676206" cy="2351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D0857C-AC4E-8C0F-2CDE-8510C5BFE24C}"/>
              </a:ext>
            </a:extLst>
          </p:cNvPr>
          <p:cNvSpPr txBox="1"/>
          <p:nvPr/>
        </p:nvSpPr>
        <p:spPr>
          <a:xfrm>
            <a:off x="87164" y="6264508"/>
            <a:ext cx="117948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Thompson, V. </a:t>
            </a:r>
            <a:r>
              <a:rPr lang="en-US" sz="1200" i="1" dirty="0">
                <a:solidFill>
                  <a:srgbClr val="222222"/>
                </a:solidFill>
                <a:ea typeface="+mn-lt"/>
                <a:cs typeface="+mn-lt"/>
              </a:rPr>
              <a:t>et al.</a:t>
            </a:r>
            <a:r>
              <a:rPr lang="en-US" sz="1200" dirty="0">
                <a:solidFill>
                  <a:srgbClr val="222222"/>
                </a:solidFill>
                <a:ea typeface="+mn-lt"/>
                <a:cs typeface="+mn-lt"/>
              </a:rPr>
              <a:t> </a:t>
            </a:r>
            <a:r>
              <a:rPr lang="en-US" sz="1200" dirty="0">
                <a:solidFill>
                  <a:srgbClr val="222222"/>
                </a:solidFill>
                <a:latin typeface="Calibri"/>
                <a:ea typeface="+mn-lt"/>
                <a:cs typeface="Calibri"/>
              </a:rPr>
              <a:t>(in review)</a:t>
            </a:r>
            <a:endParaRPr lang="en-US" sz="1200" dirty="0">
              <a:solidFill>
                <a:srgbClr val="222222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8B63B3-477D-D72F-1FEF-CF08D1341281}"/>
              </a:ext>
            </a:extLst>
          </p:cNvPr>
          <p:cNvSpPr txBox="1"/>
          <p:nvPr/>
        </p:nvSpPr>
        <p:spPr>
          <a:xfrm>
            <a:off x="-2056" y="300429"/>
            <a:ext cx="6236224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Calibri"/>
              </a:rPr>
              <a:t>Typicality</a:t>
            </a:r>
            <a:r>
              <a:rPr lang="en-US" sz="2400" dirty="0">
                <a:cs typeface="Calibri"/>
              </a:rPr>
              <a:t>: How usual is the dynamical situation.</a:t>
            </a:r>
            <a:endParaRPr lang="en-US" sz="2400">
              <a:ea typeface="Calibri"/>
              <a:cs typeface="Calibri"/>
            </a:endParaRPr>
          </a:p>
          <a:p>
            <a:r>
              <a:rPr lang="en-US" sz="2000" dirty="0">
                <a:ea typeface="Calibri"/>
                <a:cs typeface="Calibri"/>
              </a:rPr>
              <a:t>Measured by distance to closest 30 events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8901A-A11B-F60E-FD24-AA76B38257F3}"/>
              </a:ext>
            </a:extLst>
          </p:cNvPr>
          <p:cNvSpPr txBox="1"/>
          <p:nvPr/>
        </p:nvSpPr>
        <p:spPr>
          <a:xfrm>
            <a:off x="564313" y="2692989"/>
            <a:ext cx="1968037" cy="101566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ea typeface="Calibri"/>
                <a:cs typeface="Calibri"/>
              </a:rPr>
              <a:t>Event itself is more typical in present day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9EFBDD-EC0C-DF57-7B3C-3257919DE482}"/>
              </a:ext>
            </a:extLst>
          </p:cNvPr>
          <p:cNvCxnSpPr/>
          <p:nvPr/>
        </p:nvCxnSpPr>
        <p:spPr>
          <a:xfrm flipV="1">
            <a:off x="2545871" y="2964252"/>
            <a:ext cx="2438397" cy="14952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A8E6E1C-641D-9D15-173A-B05BDFEFB138}"/>
              </a:ext>
            </a:extLst>
          </p:cNvPr>
          <p:cNvSpPr txBox="1"/>
          <p:nvPr/>
        </p:nvSpPr>
        <p:spPr>
          <a:xfrm>
            <a:off x="199226" y="1407485"/>
            <a:ext cx="36914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Calibri"/>
                <a:cs typeface="Calibri"/>
              </a:rPr>
              <a:t>Calculated for the event, and for each of the 30 analogues in each period</a:t>
            </a:r>
          </a:p>
          <a:p>
            <a:endParaRPr lang="en-US" sz="2400">
              <a:ea typeface="Calibri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91C5D9-94CA-0CCA-6480-1DD6BC766453}"/>
              </a:ext>
            </a:extLst>
          </p:cNvPr>
          <p:cNvSpPr/>
          <p:nvPr/>
        </p:nvSpPr>
        <p:spPr>
          <a:xfrm>
            <a:off x="6490271" y="1260507"/>
            <a:ext cx="3220528" cy="500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B4144-F560-9F7F-F1FA-41DB8F65CAF8}"/>
              </a:ext>
            </a:extLst>
          </p:cNvPr>
          <p:cNvSpPr txBox="1"/>
          <p:nvPr/>
        </p:nvSpPr>
        <p:spPr>
          <a:xfrm>
            <a:off x="26582" y="6521302"/>
            <a:ext cx="120679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ea typeface="Verdana"/>
              </a:rPr>
              <a:t>EGU 2024                                                                                                                                 vikki.thompson@knmi.nl</a:t>
            </a:r>
          </a:p>
        </p:txBody>
      </p:sp>
    </p:spTree>
    <p:extLst>
      <p:ext uri="{BB962C8B-B14F-4D97-AF65-F5344CB8AC3E}">
        <p14:creationId xmlns:p14="http://schemas.microsoft.com/office/powerpoint/2010/main" val="357822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Identifying Flow Analogues</vt:lpstr>
      <vt:lpstr>Identifying Flow Analogues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(not all) analogues show extreme rainfall in a similar area</vt:lpstr>
      <vt:lpstr> So far, I have detected changes between periods, but this does not tell us anything about the cause.  We have some preliminary work on attribution, using two different methods...   </vt:lpstr>
      <vt:lpstr>Decadal Trends in Analogue Quality</vt:lpstr>
      <vt:lpstr>Decadal Trends in Analogue Quality</vt:lpstr>
      <vt:lpstr>Decadal Trends in Analogue Quality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609</cp:revision>
  <dcterms:created xsi:type="dcterms:W3CDTF">2023-06-26T09:55:08Z</dcterms:created>
  <dcterms:modified xsi:type="dcterms:W3CDTF">2024-04-15T11:58:09Z</dcterms:modified>
</cp:coreProperties>
</file>