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364" r:id="rId3"/>
    <p:sldId id="370" r:id="rId4"/>
    <p:sldId id="374" r:id="rId5"/>
    <p:sldId id="369" r:id="rId6"/>
    <p:sldId id="373" r:id="rId7"/>
    <p:sldId id="371" r:id="rId8"/>
    <p:sldId id="372" r:id="rId9"/>
    <p:sldId id="359" r:id="rId10"/>
  </p:sldIdLst>
  <p:sldSz cx="9144000" cy="5143500" type="screen16x9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1F4A7F"/>
    <a:srgbClr val="005191"/>
    <a:srgbClr val="006600"/>
    <a:srgbClr val="CCFF66"/>
    <a:srgbClr val="FFFF99"/>
    <a:srgbClr val="95B3D7"/>
    <a:srgbClr val="990099"/>
    <a:srgbClr val="6D9E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5" autoAdjust="0"/>
    <p:restoredTop sz="88098" autoAdjust="0"/>
  </p:normalViewPr>
  <p:slideViewPr>
    <p:cSldViewPr>
      <p:cViewPr varScale="1">
        <p:scale>
          <a:sx n="140" d="100"/>
          <a:sy n="140" d="100"/>
        </p:scale>
        <p:origin x="138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28" d="100"/>
          <a:sy n="28" d="100"/>
        </p:scale>
        <p:origin x="-2250" y="-102"/>
      </p:cViewPr>
      <p:guideLst>
        <p:guide orient="horz" pos="3132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7ACC-F5DF-40B6-A7AB-31B78638A389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D1ED7-CFCA-412A-80B4-AB2A53E6EE3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9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99F1-3433-489E-B7D1-FCA807E6F10E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E1F7B-8DFA-40AE-BA42-966CD0EF13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8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612DF-BCF5-44D6-8F86-03C45687E0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9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94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154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5463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efe332ad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efe332ad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824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gemein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6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460434" y="4947292"/>
            <a:ext cx="686988" cy="196208"/>
          </a:xfrm>
          <a:prstGeom prst="rect">
            <a:avLst/>
          </a:prstGeom>
        </p:spPr>
        <p:txBody>
          <a:bodyPr vert="horz" lIns="180000" tIns="45720" rIns="18000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4D798F-BC53-4B2C-AF0B-B02A7EE5497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0" y="249493"/>
            <a:ext cx="9144000" cy="438581"/>
          </a:xfrm>
          <a:prstGeom prst="rect">
            <a:avLst/>
          </a:prstGeom>
          <a:solidFill>
            <a:srgbClr val="F6F6F6"/>
          </a:solidFill>
        </p:spPr>
        <p:txBody>
          <a:bodyPr lIns="180000" rIns="180000"/>
          <a:lstStyle>
            <a:lvl1pPr algn="r">
              <a:defRPr sz="3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8" name="Fußzeilenplatzhalter 5"/>
          <p:cNvSpPr txBox="1">
            <a:spLocks/>
          </p:cNvSpPr>
          <p:nvPr userDrawn="1"/>
        </p:nvSpPr>
        <p:spPr>
          <a:xfrm>
            <a:off x="539551" y="4948014"/>
            <a:ext cx="7920882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Stockhause et al.:  CMIP7 in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IPCC AR7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r>
              <a:rPr lang="en-US" dirty="0" smtClean="0"/>
              <a:t>, EGU24,</a:t>
            </a:r>
            <a:r>
              <a:rPr lang="en-US" baseline="0" dirty="0" smtClean="0"/>
              <a:t> 2024-04-16, </a:t>
            </a:r>
            <a:r>
              <a:rPr lang="en-US" sz="1100" dirty="0" smtClean="0"/>
              <a:t>doi:10.5194/egusphere-egu24-17356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831644" y="3192030"/>
            <a:ext cx="7312357" cy="1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02383"/>
            <a:ext cx="7312357" cy="1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33768"/>
            <a:ext cx="6400800" cy="1152432"/>
          </a:xfrm>
        </p:spPr>
        <p:txBody>
          <a:bodyPr/>
          <a:lstStyle>
            <a:lvl1pPr marL="0" indent="0" algn="ctr">
              <a:buNone/>
              <a:defRPr>
                <a:solidFill>
                  <a:srgbClr val="00519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1" y="1436508"/>
            <a:ext cx="8537615" cy="108012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8388425" y="4947292"/>
            <a:ext cx="758997" cy="196208"/>
          </a:xfrm>
          <a:prstGeom prst="rect">
            <a:avLst/>
          </a:prstGeom>
        </p:spPr>
        <p:txBody>
          <a:bodyPr vert="horz" lIns="180000" tIns="45720" rIns="180000" bIns="45720" rtlCol="0" anchor="ctr"/>
          <a:lstStyle>
            <a:lvl1pPr algn="r">
              <a:defRPr sz="1100">
                <a:solidFill>
                  <a:srgbClr val="F6F6F6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4D798F-BC53-4B2C-AF0B-B02A7EE5497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ußzeilenplatzhalter 5"/>
          <p:cNvSpPr txBox="1">
            <a:spLocks/>
          </p:cNvSpPr>
          <p:nvPr userDrawn="1"/>
        </p:nvSpPr>
        <p:spPr>
          <a:xfrm>
            <a:off x="539551" y="4948014"/>
            <a:ext cx="7920882" cy="195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100" kern="1200">
                <a:solidFill>
                  <a:srgbClr val="F6F6F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Stockhause et al.:  CMIP7 in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IPCC AR7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guidelines</a:t>
            </a:r>
            <a:r>
              <a:rPr lang="en-US" dirty="0" smtClean="0"/>
              <a:t>, EGU24,</a:t>
            </a:r>
            <a:r>
              <a:rPr lang="en-US" baseline="0" dirty="0" smtClean="0"/>
              <a:t> 2024-04-16, </a:t>
            </a:r>
            <a:r>
              <a:rPr lang="en-US" sz="1100" dirty="0" smtClean="0"/>
              <a:t>doi:10.5194/egusphere-egu24-17356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302383"/>
            <a:ext cx="7312357" cy="1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doc\Vorlagen\Powerpoint\DKRZ Logo Einzelne Schwinge-238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1831644" y="3192030"/>
            <a:ext cx="7312357" cy="169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87774"/>
            <a:ext cx="6400800" cy="1098426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00519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1521" y="1653648"/>
            <a:ext cx="8537615" cy="1080120"/>
          </a:xfrm>
          <a:prstGeom prst="rect">
            <a:avLst/>
          </a:prstGeom>
        </p:spPr>
        <p:txBody>
          <a:bodyPr wrap="square">
            <a:noAutofit/>
          </a:bodyPr>
          <a:lstStyle>
            <a:lvl1pPr algn="ctr">
              <a:defRPr>
                <a:solidFill>
                  <a:srgbClr val="00519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43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402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182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gemeine Folie">
  <p:cSld name="1_Allgemeine Foli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897564"/>
            <a:ext cx="8229600" cy="3834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342900" lvl="0" indent="-257175" algn="l">
              <a:spcBef>
                <a:spcPts val="270"/>
              </a:spcBef>
              <a:spcAft>
                <a:spcPts val="0"/>
              </a:spcAft>
              <a:buSzPts val="1800"/>
              <a:buChar char="▪"/>
              <a:defRPr/>
            </a:lvl1pPr>
            <a:lvl2pPr marL="685800" lvl="1" indent="-257175" algn="l">
              <a:spcBef>
                <a:spcPts val="270"/>
              </a:spcBef>
              <a:spcAft>
                <a:spcPts val="0"/>
              </a:spcAft>
              <a:buSzPts val="1800"/>
              <a:buChar char="•"/>
              <a:defRPr/>
            </a:lvl2pPr>
            <a:lvl3pPr marL="1028700" lvl="2" indent="-257175" algn="l">
              <a:spcBef>
                <a:spcPts val="270"/>
              </a:spcBef>
              <a:spcAft>
                <a:spcPts val="0"/>
              </a:spcAft>
              <a:buSzPts val="1800"/>
              <a:buChar char="‒"/>
              <a:defRPr/>
            </a:lvl3pPr>
            <a:lvl4pPr marL="1371600" lvl="3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1714500" lvl="4" indent="-1714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057400" lvl="5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388425" y="4947292"/>
            <a:ext cx="758997" cy="19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100">
                <a:solidFill>
                  <a:srgbClr val="F6F6F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0" y="249494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80000" tIns="45700" rIns="180000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67"/>
              <a:buFont typeface="Calibri"/>
              <a:buNone/>
              <a:defRPr sz="3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4572000" y="4948014"/>
            <a:ext cx="2133600" cy="21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755576" y="4948014"/>
            <a:ext cx="3672408" cy="219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14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897564"/>
            <a:ext cx="8229600" cy="3834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249492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0" y="4948014"/>
            <a:ext cx="9144000" cy="195486"/>
          </a:xfrm>
          <a:prstGeom prst="rect">
            <a:avLst/>
          </a:prstGeom>
          <a:solidFill>
            <a:srgbClr val="0051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2613"/>
            <a:ext cx="734063" cy="19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1" y="4947618"/>
            <a:ext cx="558730" cy="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519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19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191"/>
        </a:buClr>
        <a:buFont typeface="Calibri" pitchFamily="34" charset="0"/>
        <a:buChar char="‒"/>
        <a:defRPr sz="24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egusphere-egu24-1735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i.org/10.5281/zenodo.10059282" TargetMode="Externa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crp-cmip.org/" TargetMode="External"/><Relationship Id="rId13" Type="http://schemas.openxmlformats.org/officeDocument/2006/relationships/hyperlink" Target="https://doi.org/10.5281/zenodo.7684261" TargetMode="External"/><Relationship Id="rId18" Type="http://schemas.openxmlformats.org/officeDocument/2006/relationships/image" Target="../media/image17.png"/><Relationship Id="rId3" Type="http://schemas.openxmlformats.org/officeDocument/2006/relationships/hyperlink" Target="https://www.ipcc.ch/report/ar6/wg1/" TargetMode="External"/><Relationship Id="rId7" Type="http://schemas.openxmlformats.org/officeDocument/2006/relationships/hyperlink" Target="https://www.rd-alliance.org/groups/earth-space-and-environmental-science-complex-citations-working-group" TargetMode="External"/><Relationship Id="rId12" Type="http://schemas.openxmlformats.org/officeDocument/2006/relationships/hyperlink" Target="https://doi.org/10.5281/zenodo.10039597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pcc-data.org/" TargetMode="External"/><Relationship Id="rId11" Type="http://schemas.openxmlformats.org/officeDocument/2006/relationships/hyperlink" Target="https://doi.org/10.5281/zenodo.10059282" TargetMode="External"/><Relationship Id="rId5" Type="http://schemas.openxmlformats.org/officeDocument/2006/relationships/hyperlink" Target="https://www.ipcc.ch/data" TargetMode="External"/><Relationship Id="rId15" Type="http://schemas.openxmlformats.org/officeDocument/2006/relationships/hyperlink" Target="https://orcid.org/0000-0001-6636-4972" TargetMode="External"/><Relationship Id="rId10" Type="http://schemas.openxmlformats.org/officeDocument/2006/relationships/hyperlink" Target="https://doi.org/10.5194/gmd-9-1937-2016" TargetMode="External"/><Relationship Id="rId19" Type="http://schemas.openxmlformats.org/officeDocument/2006/relationships/image" Target="../media/image29.png"/><Relationship Id="rId4" Type="http://schemas.openxmlformats.org/officeDocument/2006/relationships/hyperlink" Target="https://github.com/IPCC-WG1" TargetMode="External"/><Relationship Id="rId9" Type="http://schemas.openxmlformats.org/officeDocument/2006/relationships/hyperlink" Target="https://doi.org/10.5281/zenodo.6504469" TargetMode="External"/><Relationship Id="rId14" Type="http://schemas.openxmlformats.org/officeDocument/2006/relationships/hyperlink" Target="https://doi.org/10.5194/gmd-15-6047-2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1" y="1851670"/>
            <a:ext cx="8537615" cy="108012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How do the CMIP7 infrastructure plans support the implementation of the IPCC data </a:t>
            </a:r>
            <a:r>
              <a:rPr lang="en-US" sz="3200" dirty="0" smtClean="0">
                <a:solidFill>
                  <a:schemeClr val="tx2"/>
                </a:solidFill>
              </a:rPr>
              <a:t>guidelines?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59832" y="4443958"/>
            <a:ext cx="2908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EGU24, Vienna, Austria, 2024-04-16</a:t>
            </a:r>
          </a:p>
          <a:p>
            <a:r>
              <a:rPr lang="en-US" sz="1400" dirty="0" smtClean="0">
                <a:solidFill>
                  <a:schemeClr val="tx2"/>
                </a:solidFill>
                <a:hlinkClick r:id="rId3"/>
              </a:rPr>
              <a:t>doi:</a:t>
            </a:r>
            <a:r>
              <a:rPr lang="en-US" sz="1400" dirty="0">
                <a:hlinkClick r:id="rId3"/>
              </a:rPr>
              <a:t>10.5194/egusphere-egu24-17356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1560" y="3003798"/>
            <a:ext cx="8063426" cy="1369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M. Stockhause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 Mizielinski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Pirani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L. Sitz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A. Spinuso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M. Abdallah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J. Baidya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P. Durack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D. Ellis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German Climate Computing Center (DKRZ), 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MetOffice, 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it-IT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Centro Euro-Mediterraneo sui Cambiamenti Climatici (CMCC),</a:t>
            </a:r>
          </a:p>
          <a:p>
            <a:pPr algn="ctr"/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Universidad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Cantabria (UC), 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Royal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Netherlands Meteorological Institute (KNMI), 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Intergovernmental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Panel on Climate Change (IPCC), 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Lawrence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Livermore National Laboratory (LLNL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</a:t>
            </a:r>
            <a:r>
              <a:rPr lang="en-US" sz="11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WCRP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CMIP International Project Office (CMIP-IPO</a:t>
            </a:r>
            <a:r>
              <a:rPr lang="en-U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ctr"/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Acknowledgements: TG-Data, DDC Partners, WGI AR6 TSU, IPCC AR6 WGI Authors, WIP, CMIP6 Modeling Centers, and many more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15966"/>
            <a:ext cx="402992" cy="4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223256" y="3201098"/>
            <a:ext cx="3972825" cy="16029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6" name="Google Shape;66;p8"/>
          <p:cNvSpPr/>
          <p:nvPr/>
        </p:nvSpPr>
        <p:spPr>
          <a:xfrm>
            <a:off x="223256" y="1768729"/>
            <a:ext cx="3972825" cy="139455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/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537357" y="249493"/>
            <a:ext cx="7847818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/>
          <a:p>
            <a:pPr algn="ctr">
              <a:buSzPts val="2800"/>
            </a:pP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CMIP and IPCC</a:t>
            </a:r>
            <a:endParaRPr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4294967295"/>
          </p:nvPr>
        </p:nvSpPr>
        <p:spPr>
          <a:xfrm>
            <a:off x="8385175" y="4946650"/>
            <a:ext cx="7588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000" tIns="34275" rIns="135000" bIns="34275" anchor="ctr" anchorCtr="0">
            <a:noAutofit/>
          </a:bodyPr>
          <a:lstStyle/>
          <a:p>
            <a:pPr algn="r"/>
            <a:fld id="{00000000-1234-1234-1234-123412341234}" type="slidenum">
              <a:rPr lang="en-US" sz="1050">
                <a:solidFill>
                  <a:schemeClr val="bg1"/>
                </a:solidFill>
              </a:rPr>
              <a:pPr algn="r"/>
              <a:t>2</a:t>
            </a:fld>
            <a:endParaRPr sz="1050" dirty="0">
              <a:solidFill>
                <a:schemeClr val="bg1"/>
              </a:solidFill>
            </a:endParaRPr>
          </a:p>
        </p:txBody>
      </p:sp>
      <p:pic>
        <p:nvPicPr>
          <p:cNvPr id="73" name="Google Shape;7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5019" y="1767676"/>
            <a:ext cx="884006" cy="114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0244" y="3311195"/>
            <a:ext cx="884006" cy="1143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5019" y="3589314"/>
            <a:ext cx="884006" cy="114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8"/>
          <p:cNvPicPr preferRelativeResize="0"/>
          <p:nvPr/>
        </p:nvPicPr>
        <p:blipFill rotWithShape="1">
          <a:blip r:embed="rId6">
            <a:alphaModFix/>
          </a:blip>
          <a:srcRect r="1710" b="8012"/>
          <a:stretch/>
        </p:blipFill>
        <p:spPr>
          <a:xfrm>
            <a:off x="4761413" y="1767679"/>
            <a:ext cx="2498400" cy="29891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8"/>
          <p:cNvCxnSpPr/>
          <p:nvPr/>
        </p:nvCxnSpPr>
        <p:spPr>
          <a:xfrm>
            <a:off x="7290600" y="1767604"/>
            <a:ext cx="519750" cy="112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8" name="Google Shape;78;p8"/>
          <p:cNvCxnSpPr/>
          <p:nvPr/>
        </p:nvCxnSpPr>
        <p:spPr>
          <a:xfrm rot="10800000" flipH="1">
            <a:off x="7307006" y="2891423"/>
            <a:ext cx="503325" cy="185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" name="Google Shape;79;p8"/>
          <p:cNvCxnSpPr/>
          <p:nvPr/>
        </p:nvCxnSpPr>
        <p:spPr>
          <a:xfrm>
            <a:off x="4192669" y="1774523"/>
            <a:ext cx="684675" cy="502875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0" name="Google Shape;80;p8"/>
          <p:cNvCxnSpPr/>
          <p:nvPr/>
        </p:nvCxnSpPr>
        <p:spPr>
          <a:xfrm rot="10800000" flipH="1">
            <a:off x="4192781" y="2692898"/>
            <a:ext cx="665325" cy="2057175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8"/>
          <p:cNvPicPr preferRelativeResize="0"/>
          <p:nvPr/>
        </p:nvPicPr>
        <p:blipFill rotWithShape="1">
          <a:blip r:embed="rId7">
            <a:alphaModFix/>
          </a:blip>
          <a:srcRect b="24414"/>
          <a:stretch/>
        </p:blipFill>
        <p:spPr>
          <a:xfrm>
            <a:off x="2964884" y="3395378"/>
            <a:ext cx="1134542" cy="106655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7714763" y="1471373"/>
            <a:ext cx="130230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IPCC WGI AR6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4800113" y="1471373"/>
            <a:ext cx="196425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IPCC WGI AR6 - Outputs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8"/>
          <p:cNvSpPr txBox="1"/>
          <p:nvPr/>
        </p:nvSpPr>
        <p:spPr>
          <a:xfrm>
            <a:off x="3183814" y="1471373"/>
            <a:ext cx="196425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IPCC WGI </a:t>
            </a:r>
            <a:r>
              <a:rPr lang="en-US" sz="12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AR6</a:t>
            </a:r>
            <a:endParaRPr sz="12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8"/>
          <p:cNvSpPr txBox="1"/>
          <p:nvPr/>
        </p:nvSpPr>
        <p:spPr>
          <a:xfrm>
            <a:off x="2914163" y="4386023"/>
            <a:ext cx="145755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Final/Figure Data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8"/>
          <p:cNvSpPr txBox="1"/>
          <p:nvPr/>
        </p:nvSpPr>
        <p:spPr>
          <a:xfrm>
            <a:off x="2030138" y="3528886"/>
            <a:ext cx="681300" cy="8771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200" b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Data Analysis through Code</a:t>
            </a:r>
            <a:endParaRPr sz="1200" b="1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264806" y="1468335"/>
            <a:ext cx="153405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rgbClr val="005191"/>
                </a:solidFill>
                <a:latin typeface="Calibri"/>
                <a:ea typeface="Calibri"/>
                <a:cs typeface="Calibri"/>
                <a:sym typeface="Calibri"/>
              </a:rPr>
              <a:t>Scientific Information</a:t>
            </a:r>
            <a:endParaRPr sz="1200">
              <a:solidFill>
                <a:srgbClr val="00519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8"/>
          <p:cNvSpPr txBox="1"/>
          <p:nvPr/>
        </p:nvSpPr>
        <p:spPr>
          <a:xfrm>
            <a:off x="264806" y="1754086"/>
            <a:ext cx="13023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Peer-reviewed literature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8"/>
          <p:cNvSpPr txBox="1"/>
          <p:nvPr/>
        </p:nvSpPr>
        <p:spPr>
          <a:xfrm>
            <a:off x="264806" y="3125685"/>
            <a:ext cx="130230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Input data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3862" y="3405172"/>
            <a:ext cx="1457570" cy="78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7148" y="3590367"/>
            <a:ext cx="1378763" cy="865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972194" y="2031061"/>
            <a:ext cx="1164704" cy="106655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8"/>
          <p:cNvSpPr txBox="1"/>
          <p:nvPr/>
        </p:nvSpPr>
        <p:spPr>
          <a:xfrm>
            <a:off x="2950856" y="1754086"/>
            <a:ext cx="1087200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 txBox="1"/>
          <p:nvPr/>
        </p:nvSpPr>
        <p:spPr>
          <a:xfrm>
            <a:off x="2893706" y="3125685"/>
            <a:ext cx="130230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Figures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2933906" y="4713788"/>
            <a:ext cx="1258875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(Provenance Records)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8"/>
          <p:cNvSpPr txBox="1"/>
          <p:nvPr/>
        </p:nvSpPr>
        <p:spPr>
          <a:xfrm>
            <a:off x="7886213" y="3071573"/>
            <a:ext cx="1302300" cy="323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IPCC WGII/III AR6</a:t>
            </a:r>
            <a:endParaRPr sz="12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8"/>
          <p:cNvSpPr txBox="1"/>
          <p:nvPr/>
        </p:nvSpPr>
        <p:spPr>
          <a:xfrm>
            <a:off x="1973025" y="2351310"/>
            <a:ext cx="884025" cy="32314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/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Assessment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3057" y="2024274"/>
            <a:ext cx="1443794" cy="106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8"/>
          <p:cNvPicPr preferRelativeResize="0"/>
          <p:nvPr/>
        </p:nvPicPr>
        <p:blipFill rotWithShape="1">
          <a:blip r:embed="rId12">
            <a:alphaModFix/>
          </a:blip>
          <a:srcRect r="18300"/>
          <a:stretch/>
        </p:blipFill>
        <p:spPr>
          <a:xfrm>
            <a:off x="469819" y="2077411"/>
            <a:ext cx="1378762" cy="106656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1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32" y="4134383"/>
            <a:ext cx="348050" cy="308499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sp>
        <p:nvSpPr>
          <p:cNvPr id="39" name="Google Shape;68;p8"/>
          <p:cNvSpPr txBox="1"/>
          <p:nvPr/>
        </p:nvSpPr>
        <p:spPr>
          <a:xfrm>
            <a:off x="223257" y="789552"/>
            <a:ext cx="8793806" cy="592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Research of the WCRP Coupled Model </a:t>
            </a:r>
            <a:r>
              <a:rPr lang="en-US" sz="1700" dirty="0" err="1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Intercomparison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Project (CMIP) has been an important source of information on the latest climate change projections for the IPCC Assessment cycles.</a:t>
            </a:r>
            <a:endParaRPr sz="1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30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537356" y="249493"/>
            <a:ext cx="7847819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/>
          <a:p>
            <a:pPr algn="ctr">
              <a:buSzPts val="2800"/>
            </a:pP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CMIP6 data documentation and traceability in AR6</a:t>
            </a:r>
            <a:endParaRPr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4294967295"/>
          </p:nvPr>
        </p:nvSpPr>
        <p:spPr>
          <a:xfrm>
            <a:off x="8385175" y="4946650"/>
            <a:ext cx="7588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000" tIns="34275" rIns="135000" bIns="34275" anchor="ctr" anchorCtr="0">
            <a:noAutofit/>
          </a:bodyPr>
          <a:lstStyle/>
          <a:p>
            <a:pPr algn="r"/>
            <a:fld id="{00000000-1234-1234-1234-123412341234}" type="slidenum">
              <a:rPr lang="en-US" sz="1050">
                <a:solidFill>
                  <a:schemeClr val="bg1"/>
                </a:solidFill>
              </a:rPr>
              <a:pPr algn="r"/>
              <a:t>3</a:t>
            </a:fld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68" name="Google Shape;68;p8"/>
          <p:cNvSpPr txBox="1"/>
          <p:nvPr/>
        </p:nvSpPr>
        <p:spPr>
          <a:xfrm>
            <a:off x="353244" y="789552"/>
            <a:ext cx="8611244" cy="3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r>
              <a:rPr lang="en-US" sz="1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IPCC 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WGI enhanced the transparency of the AR6 and enabled the traceability of figures.</a:t>
            </a:r>
            <a:endParaRPr sz="1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2933906" y="4713788"/>
            <a:ext cx="1258875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(Provenance Records)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grpSp>
        <p:nvGrpSpPr>
          <p:cNvPr id="3" name="Gruppieren 2"/>
          <p:cNvGrpSpPr/>
          <p:nvPr/>
        </p:nvGrpSpPr>
        <p:grpSpPr>
          <a:xfrm>
            <a:off x="330819" y="1218440"/>
            <a:ext cx="3309212" cy="3489336"/>
            <a:chOff x="330819" y="1218440"/>
            <a:chExt cx="3309212" cy="3489336"/>
          </a:xfrm>
        </p:grpSpPr>
        <p:sp>
          <p:nvSpPr>
            <p:cNvPr id="9" name="Textfeld 8"/>
            <p:cNvSpPr txBox="1"/>
            <p:nvPr/>
          </p:nvSpPr>
          <p:spPr>
            <a:xfrm>
              <a:off x="330819" y="1218440"/>
              <a:ext cx="294503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smtClean="0"/>
                <a:t>General Access to Data and Code:</a:t>
              </a: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67" y="1550495"/>
              <a:ext cx="2910197" cy="2245391"/>
            </a:xfrm>
            <a:prstGeom prst="rect">
              <a:avLst/>
            </a:prstGeom>
          </p:spPr>
        </p:pic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10" y="2571750"/>
              <a:ext cx="2786121" cy="2136026"/>
            </a:xfrm>
            <a:prstGeom prst="rect">
              <a:avLst/>
            </a:prstGeom>
          </p:spPr>
        </p:pic>
      </p:grpSp>
      <p:grpSp>
        <p:nvGrpSpPr>
          <p:cNvPr id="2" name="Gruppieren 1"/>
          <p:cNvGrpSpPr/>
          <p:nvPr/>
        </p:nvGrpSpPr>
        <p:grpSpPr>
          <a:xfrm>
            <a:off x="3491880" y="1203850"/>
            <a:ext cx="2740750" cy="3672156"/>
            <a:chOff x="3491880" y="1203850"/>
            <a:chExt cx="2740750" cy="3672156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423" y="1927705"/>
              <a:ext cx="1558689" cy="2948301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3491880" y="1203850"/>
              <a:ext cx="2740750" cy="71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smtClean="0"/>
                <a:t>Supplementary Material of Chapters</a:t>
              </a:r>
              <a:br>
                <a:rPr lang="en-US" sz="1350" dirty="0" smtClean="0"/>
              </a:br>
              <a:r>
                <a:rPr lang="en-US" sz="1350" dirty="0" smtClean="0"/>
                <a:t>(PDF, only online)</a:t>
              </a:r>
              <a:br>
                <a:rPr lang="en-US" sz="1350" dirty="0" smtClean="0"/>
              </a:br>
              <a:endParaRPr lang="en-US" sz="1350" dirty="0" smtClean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6300192" y="1203598"/>
            <a:ext cx="2453300" cy="3528392"/>
            <a:chOff x="5341763" y="721258"/>
            <a:chExt cx="2453300" cy="3528392"/>
          </a:xfrm>
        </p:grpSpPr>
        <p:sp>
          <p:nvSpPr>
            <p:cNvPr id="16" name="Textfeld 15"/>
            <p:cNvSpPr txBox="1"/>
            <p:nvPr/>
          </p:nvSpPr>
          <p:spPr>
            <a:xfrm>
              <a:off x="5341763" y="721258"/>
              <a:ext cx="2453300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 smtClean="0"/>
                <a:t>WGI AR6 Annex II: CMIP6 model</a:t>
              </a:r>
              <a:br>
                <a:rPr lang="en-US" sz="1350" dirty="0" smtClean="0"/>
              </a:br>
              <a:r>
                <a:rPr lang="en-US" sz="1350" dirty="0" smtClean="0"/>
                <a:t>information and data references</a:t>
              </a:r>
              <a:endParaRPr lang="en-US" sz="1350" dirty="0" smtClean="0">
                <a:solidFill>
                  <a:schemeClr val="tx2"/>
                </a:solidFill>
              </a:endParaRPr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0564" y="1719643"/>
              <a:ext cx="2094911" cy="2530007"/>
            </a:xfrm>
            <a:prstGeom prst="rect">
              <a:avLst/>
            </a:prstGeom>
            <a:ln w="3175">
              <a:noFill/>
            </a:ln>
          </p:spPr>
        </p:pic>
      </p:grpSp>
      <p:sp>
        <p:nvSpPr>
          <p:cNvPr id="21" name="Textfeld 20"/>
          <p:cNvSpPr txBox="1"/>
          <p:nvPr/>
        </p:nvSpPr>
        <p:spPr>
          <a:xfrm>
            <a:off x="3491880" y="1634443"/>
            <a:ext cx="27386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tx2"/>
                </a:solidFill>
              </a:rPr>
              <a:t>based on IPCC Authors’ information: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304292" y="1631871"/>
            <a:ext cx="189827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solidFill>
                  <a:schemeClr val="tx2"/>
                </a:solidFill>
              </a:rPr>
              <a:t>based on CMIP6 CV and </a:t>
            </a:r>
            <a:br>
              <a:rPr lang="en-US" sz="1350" dirty="0" smtClean="0">
                <a:solidFill>
                  <a:schemeClr val="tx2"/>
                </a:solidFill>
              </a:rPr>
            </a:br>
            <a:r>
              <a:rPr lang="en-US" sz="1350" dirty="0" smtClean="0">
                <a:solidFill>
                  <a:schemeClr val="tx2"/>
                </a:solidFill>
              </a:rPr>
              <a:t>CMIP6 Citation Service:</a:t>
            </a:r>
          </a:p>
        </p:txBody>
      </p:sp>
    </p:spTree>
    <p:extLst>
      <p:ext uri="{BB962C8B-B14F-4D97-AF65-F5344CB8AC3E}">
        <p14:creationId xmlns:p14="http://schemas.microsoft.com/office/powerpoint/2010/main" val="10721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537357" y="249493"/>
            <a:ext cx="7275004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/>
          <a:p>
            <a:pPr>
              <a:buSzPts val="2800"/>
            </a:pP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Improved credit assignment and data traceability in AR7</a:t>
            </a:r>
            <a:endParaRPr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4294967295"/>
          </p:nvPr>
        </p:nvSpPr>
        <p:spPr>
          <a:xfrm>
            <a:off x="8385175" y="4946650"/>
            <a:ext cx="758825" cy="19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5000" tIns="34275" rIns="135000" bIns="34275" anchor="ctr" anchorCtr="0">
            <a:noAutofit/>
          </a:bodyPr>
          <a:lstStyle/>
          <a:p>
            <a:pPr algn="r"/>
            <a:fld id="{00000000-1234-1234-1234-123412341234}" type="slidenum">
              <a:rPr lang="en-US" sz="1050">
                <a:solidFill>
                  <a:schemeClr val="bg1"/>
                </a:solidFill>
              </a:rPr>
              <a:pPr algn="r"/>
              <a:t>4</a:t>
            </a:fld>
            <a:endParaRPr sz="1050" dirty="0">
              <a:solidFill>
                <a:schemeClr val="bg1"/>
              </a:solidFill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2933906" y="4713788"/>
            <a:ext cx="1258875" cy="27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(Provenance Records)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5652120" y="987574"/>
            <a:ext cx="14564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Figure in AR6 WGI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14850"/>
            <a:ext cx="2009375" cy="2565094"/>
          </a:xfrm>
          <a:prstGeom prst="rect">
            <a:avLst/>
          </a:prstGeom>
          <a:ln w="3175">
            <a:noFill/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98"/>
          <a:stretch/>
        </p:blipFill>
        <p:spPr>
          <a:xfrm>
            <a:off x="7092280" y="2079744"/>
            <a:ext cx="1894798" cy="2275034"/>
          </a:xfrm>
          <a:prstGeom prst="rect">
            <a:avLst/>
          </a:prstGeom>
          <a:ln w="3175">
            <a:noFill/>
          </a:ln>
        </p:spPr>
      </p:pic>
      <p:sp>
        <p:nvSpPr>
          <p:cNvPr id="4" name="Textfeld 3"/>
          <p:cNvSpPr txBox="1"/>
          <p:nvPr/>
        </p:nvSpPr>
        <p:spPr>
          <a:xfrm>
            <a:off x="372946" y="1571183"/>
            <a:ext cx="57112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Credit assignment for CMIP6 input data providers: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>
                <a:sym typeface="Wingdings" panose="05000000000000000000" pitchFamily="2" charset="2"/>
              </a:rPr>
              <a:t> Move CMIP data references from table in Annex II 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     in reference list, enabling indexers to provide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     data impact information</a:t>
            </a:r>
            <a:br>
              <a:rPr lang="en-US" sz="1400" dirty="0" smtClean="0"/>
            </a:b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Enable traceability of CMIP6 data used in figures:</a:t>
            </a:r>
            <a:br>
              <a:rPr lang="en-US" sz="1400" dirty="0" smtClean="0">
                <a:solidFill>
                  <a:schemeClr val="tx2"/>
                </a:solidFill>
              </a:rPr>
            </a:br>
            <a:r>
              <a:rPr lang="en-US" sz="1400" dirty="0" smtClean="0">
                <a:sym typeface="Wingdings" panose="05000000000000000000" pitchFamily="2" charset="2"/>
              </a:rPr>
              <a:t> Inclusion of  a “reliquary” reference in the figure caption and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      on the figure page, giving access to input data, code and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      provenance record and enabling credit for the creators 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      of these digital objects</a:t>
            </a:r>
            <a:br>
              <a:rPr lang="en-US" sz="1400" dirty="0" smtClean="0">
                <a:sym typeface="Wingdings" panose="05000000000000000000" pitchFamily="2" charset="2"/>
              </a:rPr>
            </a:br>
            <a:r>
              <a:rPr lang="en-US" sz="1400" dirty="0" smtClean="0">
                <a:sym typeface="Wingdings" panose="05000000000000000000" pitchFamily="2" charset="2"/>
              </a:rPr>
              <a:t>      (related to the work of the RDA Complex Citation WG)</a:t>
            </a:r>
            <a:br>
              <a:rPr lang="en-US" sz="1400" dirty="0" smtClean="0">
                <a:sym typeface="Wingdings" panose="05000000000000000000" pitchFamily="2" charset="2"/>
              </a:rPr>
            </a:br>
            <a:endParaRPr lang="en-US" sz="8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ym typeface="Wingdings" panose="05000000000000000000" pitchFamily="2" charset="2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49671" y="876077"/>
            <a:ext cx="381431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Recommendations for credit assignment </a:t>
            </a:r>
            <a:br>
              <a:rPr lang="en-US" sz="17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data traceability in AR7:</a:t>
            </a:r>
            <a:endParaRPr lang="en-US" sz="17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8037377" y="1643921"/>
            <a:ext cx="107112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/>
              <a:t>Figure Page</a:t>
            </a:r>
            <a:br>
              <a:rPr lang="en-US" sz="1350" dirty="0" smtClean="0"/>
            </a:br>
            <a:r>
              <a:rPr lang="en-US" sz="1350" dirty="0" smtClean="0"/>
              <a:t>(only online)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" y="4463286"/>
            <a:ext cx="731488" cy="41272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62168" y="4227934"/>
            <a:ext cx="67341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  <a:sym typeface="Wingdings" panose="05000000000000000000" pitchFamily="2" charset="2"/>
              </a:rPr>
              <a:t> Provenance records (W3C </a:t>
            </a:r>
            <a:r>
              <a:rPr lang="en-US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PROV) can </a:t>
            </a:r>
            <a:r>
              <a:rPr lang="en-US" sz="1700" dirty="0">
                <a:solidFill>
                  <a:schemeClr val="tx2"/>
                </a:solidFill>
                <a:sym typeface="Wingdings" panose="05000000000000000000" pitchFamily="2" charset="2"/>
              </a:rPr>
              <a:t>provide all </a:t>
            </a:r>
            <a:r>
              <a:rPr lang="en-US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requested information</a:t>
            </a:r>
            <a:br>
              <a:rPr lang="en-US" sz="1700" dirty="0" smtClean="0">
                <a:solidFill>
                  <a:schemeClr val="tx2"/>
                </a:solidFill>
                <a:sym typeface="Wingdings" panose="05000000000000000000" pitchFamily="2" charset="2"/>
              </a:rPr>
            </a:br>
            <a:r>
              <a:rPr lang="en-US" sz="1700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 and community tools already provide ca. 90% of this information.</a:t>
            </a:r>
            <a:endParaRPr lang="en-US" sz="17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106962"/>
              </p:ext>
            </p:extLst>
          </p:nvPr>
        </p:nvGraphicFramePr>
        <p:xfrm>
          <a:off x="7452631" y="4528192"/>
          <a:ext cx="1244705" cy="262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Objekt-Manager-Shellobjekt" showAsIcon="1" r:id="rId9" imgW="1324800" imgH="279000" progId="Package">
                  <p:embed/>
                </p:oleObj>
              </mc:Choice>
              <mc:Fallback>
                <p:oleObj name="Objekt-Manager-Shellobjekt" showAsIcon="1" r:id="rId9" imgW="1324800" imgH="279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452631" y="4528192"/>
                        <a:ext cx="1244705" cy="262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75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z="1050" smtClean="0"/>
              <a:pPr/>
              <a:t>5</a:t>
            </a:fld>
            <a:endParaRPr lang="en-US" sz="105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49493"/>
            <a:ext cx="7128792" cy="438581"/>
          </a:xfrm>
        </p:spPr>
        <p:txBody>
          <a:bodyPr/>
          <a:lstStyle/>
          <a:p>
            <a:pPr algn="l"/>
            <a:r>
              <a:rPr lang="en-US" sz="2100" dirty="0" smtClean="0">
                <a:solidFill>
                  <a:schemeClr val="tx2"/>
                </a:solidFill>
                <a:latin typeface="+mn-lt"/>
              </a:rPr>
              <a:t>CMIP7 infrastructure plans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pic>
        <p:nvPicPr>
          <p:cNvPr id="10" name="Google Shape;148;p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4" y="2298067"/>
            <a:ext cx="4486656" cy="243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49;p5"/>
          <p:cNvSpPr txBox="1"/>
          <p:nvPr/>
        </p:nvSpPr>
        <p:spPr>
          <a:xfrm>
            <a:off x="179512" y="1452637"/>
            <a:ext cx="3565200" cy="831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CMIP7 infrastructure expected to be broadly similar to CMIP6, but activities to renew components are beginning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0;p5"/>
          <p:cNvSpPr txBox="1"/>
          <p:nvPr/>
        </p:nvSpPr>
        <p:spPr>
          <a:xfrm>
            <a:off x="4644008" y="1419622"/>
            <a:ext cx="4392488" cy="3406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1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Errata service extended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supporting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reported issues (rather than just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centers sent reports)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Search interface update plans to integrate errata with search to aid user 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awareness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Model documentation (ES-Doc) reduced in scope, becomes a prerequisite before ESGF data 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publication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request task team well established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Citation service seeks new resources to support </a:t>
            </a:r>
            <a:r>
              <a:rPr lang="en-US" sz="14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CMIP7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111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ESGF developed by two projects (US-DoE and European), both working towards updates for CMIP7, but core funding an issue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CMIP6Plus activity will support interim activities before CMIP7 Fast Track is established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46;p5"/>
          <p:cNvSpPr txBox="1"/>
          <p:nvPr/>
        </p:nvSpPr>
        <p:spPr>
          <a:xfrm>
            <a:off x="179512" y="792450"/>
            <a:ext cx="8784976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CMIP7 plans the consolidation of the existing infrastructure with improvements aiming at more exhaustive of documentations (Errata and ES-DOC) and better integration.</a:t>
            </a:r>
            <a:endParaRPr sz="1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0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z="1050" smtClean="0"/>
              <a:pPr/>
              <a:t>6</a:t>
            </a:fld>
            <a:endParaRPr lang="en-US" sz="105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49493"/>
            <a:ext cx="7128792" cy="438581"/>
          </a:xfrm>
        </p:spPr>
        <p:txBody>
          <a:bodyPr/>
          <a:lstStyle/>
          <a:p>
            <a:pPr algn="l"/>
            <a:r>
              <a:rPr lang="en-US" sz="2100" dirty="0" smtClean="0">
                <a:solidFill>
                  <a:schemeClr val="tx2"/>
                </a:solidFill>
                <a:latin typeface="+mn-lt"/>
              </a:rPr>
              <a:t>CMIP7 in support of IPCC AR7’s data transparency aim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sp>
        <p:nvSpPr>
          <p:cNvPr id="9" name="Google Shape;160;p6"/>
          <p:cNvSpPr txBox="1"/>
          <p:nvPr/>
        </p:nvSpPr>
        <p:spPr>
          <a:xfrm>
            <a:off x="179512" y="944850"/>
            <a:ext cx="87849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CMIP7 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will provide all </a:t>
            </a:r>
            <a:r>
              <a:rPr lang="en-US" sz="1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information requested 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by </a:t>
            </a:r>
            <a:r>
              <a:rPr lang="en-US" sz="1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IPCC data and software 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guidelines</a:t>
            </a:r>
            <a:b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except for unclear future of the Data Citation Service:</a:t>
            </a:r>
            <a:endParaRPr sz="1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1;p6"/>
          <p:cNvSpPr txBox="1"/>
          <p:nvPr/>
        </p:nvSpPr>
        <p:spPr>
          <a:xfrm>
            <a:off x="179512" y="2505070"/>
            <a:ext cx="87849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Remaining </a:t>
            </a:r>
            <a:r>
              <a:rPr lang="en-US" sz="1700" dirty="0" smtClean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challenges in: </a:t>
            </a:r>
            <a:endParaRPr sz="17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2;p6"/>
          <p:cNvSpPr txBox="1"/>
          <p:nvPr/>
        </p:nvSpPr>
        <p:spPr>
          <a:xfrm>
            <a:off x="252200" y="1524760"/>
            <a:ext cx="80964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basic model documentation available in CV and ES-DOC with optional further information in ES-DOC 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errata provision / version information is expected to be more exhaustive than for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CMIP6</a:t>
            </a:r>
          </a:p>
          <a:p>
            <a:pPr marL="4254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data citation provision is subject to funding</a:t>
            </a:r>
            <a:endParaRPr sz="1400" dirty="0">
              <a:solidFill>
                <a:schemeClr val="tx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63;p6"/>
          <p:cNvSpPr txBox="1"/>
          <p:nvPr/>
        </p:nvSpPr>
        <p:spPr>
          <a:xfrm>
            <a:off x="252200" y="2822645"/>
            <a:ext cx="8712212" cy="160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data documentations provided by several CMIP services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CVs, data citation, ES-DOC, errata service…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central service providing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machine-access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 dataset-related information is missing 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to support figure creation tools in providing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requested information in the provenance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</a:t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(ESGF index provides access to 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data, data reference syntax, 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data citation information only</a:t>
            </a: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b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sz="1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Difficulties in keeping track of updated dataset versions and the cause of updating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notification of new versions with relevant updates is not available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z="1050" smtClean="0"/>
              <a:pPr/>
              <a:t>7</a:t>
            </a:fld>
            <a:endParaRPr lang="en-US" sz="105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49493"/>
            <a:ext cx="7344816" cy="438581"/>
          </a:xfrm>
        </p:spPr>
        <p:txBody>
          <a:bodyPr/>
          <a:lstStyle/>
          <a:p>
            <a:r>
              <a:rPr lang="en-US" sz="2100" dirty="0" smtClean="0">
                <a:solidFill>
                  <a:schemeClr val="tx2"/>
                </a:solidFill>
                <a:latin typeface="+mn-lt"/>
              </a:rPr>
              <a:t>Adjustment of IPCC AR7 process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79512" y="792450"/>
            <a:ext cx="8640960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tx2"/>
                </a:solidFill>
              </a:rPr>
              <a:t>For a smoother and less cumbersome workflow for IPCC Authors, TSU staff and DDC staff alike,</a:t>
            </a:r>
            <a:br>
              <a:rPr lang="en-US" sz="1700" dirty="0" smtClean="0">
                <a:solidFill>
                  <a:schemeClr val="tx2"/>
                </a:solidFill>
              </a:rPr>
            </a:br>
            <a:r>
              <a:rPr lang="en-US" sz="1700" dirty="0" smtClean="0">
                <a:solidFill>
                  <a:schemeClr val="tx2"/>
                </a:solidFill>
              </a:rPr>
              <a:t>the IPCC AR7 process needs to be adjusted and supported by tools:</a:t>
            </a:r>
            <a:endParaRPr lang="en-US" sz="1700" dirty="0" smtClean="0"/>
          </a:p>
          <a:p>
            <a:endParaRPr lang="en-US" sz="105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51520" y="1509048"/>
            <a:ext cx="58326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Tools supporting IPCC Authors in creating W3C PROV standardized provenance records: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Enable community tools used for figure creation to provide provenance records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Provide simple tool for the creation of provenance records for figures created with other software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IPCC Figure Manager as platform for providing figure information</a:t>
            </a:r>
            <a:endParaRPr lang="en-US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/>
                </a:solidFill>
              </a:rPr>
              <a:t>Tools for extracting information from provenance records for various purposes: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Input data references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Figure creation documentation in “reliquaries” to include in figure captions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Figure dataset and complete metadata provision to dedicated DDC Partner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Input dataset usage and data citation information to dedicated DDC Partner*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>
                <a:sym typeface="Wingdings" panose="05000000000000000000" pitchFamily="2" charset="2"/>
              </a:rPr>
              <a:t>Code integration in IPCC’s </a:t>
            </a:r>
            <a:r>
              <a:rPr lang="en-US" sz="1200" dirty="0" err="1" smtClean="0">
                <a:sym typeface="Wingdings" panose="05000000000000000000" pitchFamily="2" charset="2"/>
              </a:rPr>
              <a:t>github</a:t>
            </a:r>
            <a:r>
              <a:rPr lang="en-US" sz="1200" dirty="0" smtClean="0">
                <a:sym typeface="Wingdings" panose="05000000000000000000" pitchFamily="2" charset="2"/>
              </a:rPr>
              <a:t> repo / </a:t>
            </a:r>
            <a:r>
              <a:rPr lang="en-US" sz="1200" dirty="0" err="1" smtClean="0">
                <a:sym typeface="Wingdings" panose="05000000000000000000" pitchFamily="2" charset="2"/>
              </a:rPr>
              <a:t>Zenodo</a:t>
            </a:r>
            <a:r>
              <a:rPr lang="en-US" sz="1200" dirty="0" smtClean="0">
                <a:sym typeface="Wingdings" panose="05000000000000000000" pitchFamily="2" charset="2"/>
              </a:rPr>
              <a:t> link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51520" y="4731990"/>
            <a:ext cx="6066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*Might be provided through </a:t>
            </a:r>
            <a:r>
              <a:rPr lang="en-US" sz="1000" dirty="0" err="1" smtClean="0"/>
              <a:t>Scholix</a:t>
            </a:r>
            <a:r>
              <a:rPr lang="en-US" sz="1000" dirty="0" smtClean="0"/>
              <a:t> or indexers based on “reliquaries” for a successful RDA Complex Citation WG</a:t>
            </a:r>
            <a:endParaRPr lang="en-US" sz="1000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41469"/>
            <a:ext cx="2290444" cy="3218513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6358388" y="4635873"/>
            <a:ext cx="1963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u="sng" dirty="0">
                <a:hlinkClick r:id="rId5"/>
              </a:rPr>
              <a:t>https://doi.org/10.5281/zenodo.10059282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691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4D798F-BC53-4B2C-AF0B-B02A7EE54970}" type="slidenum">
              <a:rPr lang="en-US" sz="1050" smtClean="0"/>
              <a:pPr/>
              <a:t>8</a:t>
            </a:fld>
            <a:endParaRPr lang="en-US" sz="105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1" y="249493"/>
            <a:ext cx="7848873" cy="438581"/>
          </a:xfrm>
        </p:spPr>
        <p:txBody>
          <a:bodyPr/>
          <a:lstStyle/>
          <a:p>
            <a:pPr algn="ctr"/>
            <a:r>
              <a:rPr lang="en-US" sz="2100" dirty="0" smtClean="0">
                <a:solidFill>
                  <a:schemeClr val="tx2"/>
                </a:solidFill>
                <a:latin typeface="+mn-lt"/>
              </a:rPr>
              <a:t>Achievements and Challenges</a:t>
            </a:r>
            <a:endParaRPr lang="en-US" sz="2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2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758483"/>
            <a:ext cx="8352928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tx2"/>
                </a:solidFill>
              </a:rPr>
              <a:t>C</a:t>
            </a:r>
            <a:r>
              <a:rPr lang="en-US" sz="1700" dirty="0" smtClean="0">
                <a:solidFill>
                  <a:schemeClr val="tx2"/>
                </a:solidFill>
              </a:rPr>
              <a:t>omponents and concepts are in place for a detailed, reliable and exhaustive documentation of input data usage (including CMIP7) in the IPCC AR7. Challenges lie in the various required adjustments under the current funding constraints.</a:t>
            </a:r>
            <a:endParaRPr lang="en-US" sz="17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23528" y="1563638"/>
            <a:ext cx="84249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" dirty="0"/>
          </a:p>
          <a:p>
            <a:r>
              <a:rPr lang="en-US" sz="1700" dirty="0" smtClean="0">
                <a:solidFill>
                  <a:schemeClr val="tx2"/>
                </a:solidFill>
              </a:rPr>
              <a:t>Technical Adjustments: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CMIP: </a:t>
            </a:r>
            <a:r>
              <a:rPr lang="en-US" sz="1300" dirty="0" smtClean="0"/>
              <a:t>Easier machine-accessibility of data and related metadata including version, license, citation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IPCC</a:t>
            </a:r>
            <a:r>
              <a:rPr lang="en-US" sz="1300" dirty="0">
                <a:solidFill>
                  <a:schemeClr val="tx2"/>
                </a:solidFill>
              </a:rPr>
              <a:t>: 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smtClean="0"/>
              <a:t>Automation of figure creation and data preservation process supported by various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IPCC:  </a:t>
            </a:r>
            <a:r>
              <a:rPr lang="en-US" sz="1300" dirty="0" smtClean="0"/>
              <a:t>Provision of CMIP7 data usage information in AR7 for CMIP7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Organizational Adjustments: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IPCC:</a:t>
            </a:r>
            <a:r>
              <a:rPr lang="en-US" sz="1400" dirty="0"/>
              <a:t>  </a:t>
            </a:r>
            <a:r>
              <a:rPr lang="en-US" sz="1400" dirty="0" smtClean="0"/>
              <a:t>Inclusion of </a:t>
            </a:r>
            <a:r>
              <a:rPr lang="en-US" sz="1400" dirty="0"/>
              <a:t>IPCC data and software guidelines into IPCC procedures and the IPCC AR7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CMIP:</a:t>
            </a:r>
            <a:r>
              <a:rPr lang="en-US" sz="1400" dirty="0"/>
              <a:t> </a:t>
            </a:r>
            <a:r>
              <a:rPr lang="en-US" sz="1400" dirty="0" smtClean="0"/>
              <a:t>Inclusion of </a:t>
            </a:r>
            <a:r>
              <a:rPr lang="en-US" sz="1400" dirty="0"/>
              <a:t>data and metadata access requirements better into CMIP7 infrastructure development</a:t>
            </a:r>
            <a:r>
              <a:rPr lang="en-US" sz="1400" dirty="0" smtClean="0">
                <a:solidFill>
                  <a:schemeClr val="tx2"/>
                </a:solidFill>
              </a:rPr>
              <a:t/>
            </a:r>
            <a:br>
              <a:rPr lang="en-US" sz="1400" dirty="0" smtClean="0">
                <a:solidFill>
                  <a:schemeClr val="tx2"/>
                </a:solidFill>
              </a:rPr>
            </a:br>
            <a:endParaRPr lang="en-US" sz="500" dirty="0"/>
          </a:p>
          <a:p>
            <a:r>
              <a:rPr lang="en-US" sz="1700" dirty="0" smtClean="0">
                <a:solidFill>
                  <a:schemeClr val="tx2"/>
                </a:solidFill>
              </a:rPr>
              <a:t>Communication and Coordination: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IPCC: 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/>
              <a:t>E</a:t>
            </a:r>
            <a:r>
              <a:rPr lang="en-US" sz="1300" dirty="0" smtClean="0"/>
              <a:t>arly IPCC Author engagement (materials, tutorials)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/>
                </a:solidFill>
              </a:rPr>
              <a:t>IPCC: </a:t>
            </a:r>
            <a:r>
              <a:rPr lang="en-US" sz="1300" dirty="0" smtClean="0">
                <a:solidFill>
                  <a:schemeClr val="tx2"/>
                </a:solidFill>
              </a:rPr>
              <a:t> </a:t>
            </a:r>
            <a:r>
              <a:rPr lang="en-US" sz="1300" dirty="0" smtClean="0"/>
              <a:t>Between WG TSUs and DDC Partners for a better alignment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CMIP:</a:t>
            </a:r>
            <a:r>
              <a:rPr lang="en-US" sz="1300" dirty="0" smtClean="0"/>
              <a:t> User/IPCC Author engagement (available tools, best practices for data/metadata access and usage)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tx2"/>
                </a:solidFill>
              </a:rPr>
              <a:t>CMIP - IPCC</a:t>
            </a:r>
            <a:r>
              <a:rPr lang="en-US" sz="1300" dirty="0">
                <a:solidFill>
                  <a:schemeClr val="tx2"/>
                </a:solidFill>
              </a:rPr>
              <a:t>: </a:t>
            </a:r>
            <a:r>
              <a:rPr lang="en-US" sz="1300" dirty="0" smtClean="0"/>
              <a:t>Include technical requirements into CMIP – IPCC consultations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8327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67;p8"/>
          <p:cNvSpPr txBox="1">
            <a:spLocks/>
          </p:cNvSpPr>
          <p:nvPr/>
        </p:nvSpPr>
        <p:spPr>
          <a:xfrm>
            <a:off x="0" y="260961"/>
            <a:ext cx="9144000" cy="438581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txBody>
          <a:bodyPr spcFirstLastPara="1" wrap="square" lIns="135000" tIns="34275" rIns="135000" bIns="34275" anchor="t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1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buSzPts val="2800"/>
            </a:pP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0" y="249493"/>
            <a:ext cx="9108504" cy="4385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" lvl="0" algn="ctr" rtl="0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sz="2100" dirty="0" smtClean="0">
                <a:solidFill>
                  <a:schemeClr val="tx2"/>
                </a:solidFill>
                <a:latin typeface="+mn-lt"/>
              </a:rPr>
              <a:t>References</a:t>
            </a:r>
            <a:endParaRPr sz="21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7357" y="886380"/>
            <a:ext cx="8139099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hlinkClick r:id="rId3"/>
              </a:rPr>
              <a:t>IPCC WGI AR6</a:t>
            </a:r>
            <a:r>
              <a:rPr lang="en-US" sz="1050" dirty="0" smtClean="0"/>
              <a:t> / </a:t>
            </a:r>
            <a:r>
              <a:rPr lang="en-US" sz="1050" dirty="0" smtClean="0">
                <a:hlinkClick r:id="rId4"/>
              </a:rPr>
              <a:t>WGI Software</a:t>
            </a:r>
            <a:r>
              <a:rPr lang="en-US" sz="1050" dirty="0" smtClean="0"/>
              <a:t> - </a:t>
            </a:r>
            <a:r>
              <a:rPr lang="en-US" sz="1050" dirty="0" smtClean="0">
                <a:hlinkClick r:id="rId5"/>
              </a:rPr>
              <a:t>IPCC TG-Data </a:t>
            </a:r>
            <a:r>
              <a:rPr lang="en-US" sz="1050" dirty="0" smtClean="0"/>
              <a:t>– </a:t>
            </a:r>
            <a:r>
              <a:rPr lang="en-US" sz="1050" dirty="0" smtClean="0">
                <a:hlinkClick r:id="rId6"/>
              </a:rPr>
              <a:t>IPCC DDC </a:t>
            </a:r>
            <a:r>
              <a:rPr lang="en-US" sz="1050" dirty="0" smtClean="0"/>
              <a:t>– </a:t>
            </a:r>
            <a:r>
              <a:rPr lang="en-US" sz="1050" dirty="0" smtClean="0">
                <a:hlinkClick r:id="rId7"/>
              </a:rPr>
              <a:t>RDA Complex Citation WG</a:t>
            </a:r>
            <a:r>
              <a:rPr lang="en-US" sz="1050" dirty="0" smtClean="0"/>
              <a:t> - </a:t>
            </a:r>
            <a:r>
              <a:rPr lang="en-US" sz="1050" dirty="0" smtClean="0">
                <a:hlinkClick r:id="rId8"/>
              </a:rPr>
              <a:t>CMIP</a:t>
            </a:r>
            <a:endParaRPr lang="en-US" sz="1050" dirty="0" smtClean="0"/>
          </a:p>
          <a:p>
            <a:endParaRPr lang="en-US" sz="1050" dirty="0"/>
          </a:p>
          <a:p>
            <a:r>
              <a:rPr lang="en-US" sz="1050" dirty="0"/>
              <a:t>Anna Pirani, Andrés </a:t>
            </a:r>
            <a:r>
              <a:rPr lang="en-US" sz="1050" dirty="0" err="1"/>
              <a:t>Alegria</a:t>
            </a:r>
            <a:r>
              <a:rPr lang="en-US" sz="1050" dirty="0"/>
              <a:t>, </a:t>
            </a:r>
            <a:r>
              <a:rPr lang="en-US" sz="1050" dirty="0" err="1"/>
              <a:t>Alaa</a:t>
            </a:r>
            <a:r>
              <a:rPr lang="en-US" sz="1050" dirty="0"/>
              <a:t> Al </a:t>
            </a:r>
            <a:r>
              <a:rPr lang="en-US" sz="1050" dirty="0" err="1"/>
              <a:t>Khourdajie</a:t>
            </a:r>
            <a:r>
              <a:rPr lang="en-US" sz="1050" dirty="0"/>
              <a:t>, </a:t>
            </a:r>
            <a:r>
              <a:rPr lang="en-US" sz="1050" dirty="0" err="1"/>
              <a:t>Wawan</a:t>
            </a:r>
            <a:r>
              <a:rPr lang="en-US" sz="1050" dirty="0"/>
              <a:t> </a:t>
            </a:r>
            <a:r>
              <a:rPr lang="en-US" sz="1050" dirty="0" err="1"/>
              <a:t>Gunawan</a:t>
            </a:r>
            <a:r>
              <a:rPr lang="en-US" sz="1050" dirty="0"/>
              <a:t>, José Manuel Gutiérrez, Kirstin </a:t>
            </a:r>
            <a:r>
              <a:rPr lang="en-US" sz="1050" dirty="0" err="1"/>
              <a:t>Holsman</a:t>
            </a:r>
            <a:r>
              <a:rPr lang="en-US" sz="1050" dirty="0"/>
              <a:t>, David Huard, Martin </a:t>
            </a:r>
            <a:r>
              <a:rPr lang="en-US" sz="1050" dirty="0" err="1"/>
              <a:t>Juckes</a:t>
            </a:r>
            <a:r>
              <a:rPr lang="en-US" sz="1050" dirty="0"/>
              <a:t>, </a:t>
            </a:r>
            <a:r>
              <a:rPr lang="en-US" sz="1050" dirty="0" err="1"/>
              <a:t>Michio</a:t>
            </a:r>
            <a:r>
              <a:rPr lang="en-US" sz="1050" dirty="0"/>
              <a:t> </a:t>
            </a:r>
            <a:r>
              <a:rPr lang="en-US" sz="1050" dirty="0" err="1"/>
              <a:t>Kawamiya</a:t>
            </a:r>
            <a:r>
              <a:rPr lang="en-US" sz="1050" dirty="0"/>
              <a:t>, Nana </a:t>
            </a:r>
            <a:r>
              <a:rPr lang="en-US" sz="1050" dirty="0" err="1"/>
              <a:t>Klutse</a:t>
            </a:r>
            <a:r>
              <a:rPr lang="en-US" sz="1050" dirty="0"/>
              <a:t>, Volker </a:t>
            </a:r>
            <a:r>
              <a:rPr lang="en-US" sz="1050" dirty="0" err="1"/>
              <a:t>Krey</a:t>
            </a:r>
            <a:r>
              <a:rPr lang="en-US" sz="1050" dirty="0"/>
              <a:t>, Robin Matthews, Adam </a:t>
            </a:r>
            <a:r>
              <a:rPr lang="en-US" sz="1050" dirty="0" err="1"/>
              <a:t>Milward</a:t>
            </a:r>
            <a:r>
              <a:rPr lang="en-US" sz="1050" dirty="0"/>
              <a:t>, Charlotte Pascoe, Gerard van der </a:t>
            </a:r>
            <a:r>
              <a:rPr lang="en-US" sz="1050" dirty="0" err="1"/>
              <a:t>Shrier</a:t>
            </a:r>
            <a:r>
              <a:rPr lang="en-US" sz="1050" dirty="0"/>
              <a:t>, Alessandro </a:t>
            </a:r>
            <a:r>
              <a:rPr lang="en-US" sz="1050" dirty="0" err="1"/>
              <a:t>Spinuso</a:t>
            </a:r>
            <a:r>
              <a:rPr lang="en-US" sz="1050" dirty="0"/>
              <a:t>, Martina Stockhause, &amp; </a:t>
            </a:r>
            <a:r>
              <a:rPr lang="en-US" sz="1050" dirty="0" err="1"/>
              <a:t>Xiaoshi</a:t>
            </a:r>
            <a:r>
              <a:rPr lang="en-US" sz="1050" dirty="0"/>
              <a:t> Xing. (2022). The implementation of FAIR data principles in the IPCC AR6 assessment process. </a:t>
            </a:r>
            <a:r>
              <a:rPr lang="en-US" sz="1050" dirty="0" err="1"/>
              <a:t>Zenodo</a:t>
            </a:r>
            <a:r>
              <a:rPr lang="en-US" sz="1050" dirty="0"/>
              <a:t>. </a:t>
            </a:r>
            <a:r>
              <a:rPr lang="en-US" sz="1050" dirty="0">
                <a:hlinkClick r:id="rId9"/>
              </a:rPr>
              <a:t>https://</a:t>
            </a:r>
            <a:r>
              <a:rPr lang="en-US" sz="1050" dirty="0" smtClean="0">
                <a:hlinkClick r:id="rId9"/>
              </a:rPr>
              <a:t>doi.org/10.5281/zenodo.6504469</a:t>
            </a:r>
            <a:endParaRPr lang="en-US" sz="1050" dirty="0" smtClean="0"/>
          </a:p>
          <a:p>
            <a:endParaRPr lang="en-US" sz="1050" dirty="0"/>
          </a:p>
          <a:p>
            <a:r>
              <a:rPr lang="en-US" sz="1050" dirty="0" err="1"/>
              <a:t>Eyring</a:t>
            </a:r>
            <a:r>
              <a:rPr lang="en-US" sz="1050" dirty="0"/>
              <a:t>, V., Bony, S., </a:t>
            </a:r>
            <a:r>
              <a:rPr lang="en-US" sz="1050" dirty="0" err="1"/>
              <a:t>Meehl</a:t>
            </a:r>
            <a:r>
              <a:rPr lang="en-US" sz="1050" dirty="0"/>
              <a:t>, G. A., Senior, C. A., Stevens, B., Stouffer, R. J., and Taylor, K. E.: Overview of the Coupled Model </a:t>
            </a:r>
            <a:r>
              <a:rPr lang="en-US" sz="1050" dirty="0" err="1"/>
              <a:t>Intercomparison</a:t>
            </a:r>
            <a:r>
              <a:rPr lang="en-US" sz="1050" dirty="0"/>
              <a:t> Project Phase 6 (CMIP6) experimental design and organization, </a:t>
            </a:r>
            <a:r>
              <a:rPr lang="en-US" sz="1050" dirty="0" err="1"/>
              <a:t>Geosci</a:t>
            </a:r>
            <a:r>
              <a:rPr lang="en-US" sz="1050" dirty="0"/>
              <a:t>. Model Dev., 9, 1937–1958, </a:t>
            </a:r>
            <a:r>
              <a:rPr lang="en-US" sz="1050" dirty="0">
                <a:hlinkClick r:id="rId10"/>
              </a:rPr>
              <a:t>https://</a:t>
            </a:r>
            <a:r>
              <a:rPr lang="en-US" sz="1050" dirty="0" smtClean="0">
                <a:hlinkClick r:id="rId10"/>
              </a:rPr>
              <a:t>doi.org/10.5194/gmd-9-1937-2016</a:t>
            </a:r>
            <a:r>
              <a:rPr lang="en-US" sz="1050" dirty="0" smtClean="0"/>
              <a:t>, 2016</a:t>
            </a:r>
          </a:p>
          <a:p>
            <a:endParaRPr lang="en-US" sz="1050" dirty="0"/>
          </a:p>
          <a:p>
            <a:r>
              <a:rPr lang="en-US" sz="1050" dirty="0"/>
              <a:t>Intergovernmental Panel on Climate Change. (2023). TG-Data Recommendations for AR7 (1.0). </a:t>
            </a:r>
            <a:r>
              <a:rPr lang="en-US" sz="1050" dirty="0" err="1"/>
              <a:t>Zenodo</a:t>
            </a:r>
            <a:r>
              <a:rPr lang="en-US" sz="1050" dirty="0" smtClean="0"/>
              <a:t>. </a:t>
            </a:r>
            <a:r>
              <a:rPr lang="en-US" sz="1050" dirty="0" smtClean="0">
                <a:hlinkClick r:id="rId11"/>
              </a:rPr>
              <a:t>https</a:t>
            </a:r>
            <a:r>
              <a:rPr lang="en-US" sz="1050" dirty="0">
                <a:hlinkClick r:id="rId11"/>
              </a:rPr>
              <a:t>://</a:t>
            </a:r>
            <a:r>
              <a:rPr lang="en-US" sz="1050" dirty="0" smtClean="0">
                <a:hlinkClick r:id="rId11"/>
              </a:rPr>
              <a:t>doi.org/10.5281/zenodo.10059282</a:t>
            </a:r>
            <a:r>
              <a:rPr lang="en-US" sz="1050" dirty="0" smtClean="0"/>
              <a:t> </a:t>
            </a:r>
          </a:p>
          <a:p>
            <a:endParaRPr lang="en-US" sz="1050" dirty="0"/>
          </a:p>
          <a:p>
            <a:r>
              <a:rPr lang="en-US" sz="1050" dirty="0" smtClean="0"/>
              <a:t>Stockhause</a:t>
            </a:r>
            <a:r>
              <a:rPr lang="en-US" sz="1050" dirty="0"/>
              <a:t>, M., Pirani, A., </a:t>
            </a:r>
            <a:r>
              <a:rPr lang="en-US" sz="1050" dirty="0" err="1"/>
              <a:t>Sitz</a:t>
            </a:r>
            <a:r>
              <a:rPr lang="en-US" sz="1050" dirty="0"/>
              <a:t>, L., </a:t>
            </a:r>
            <a:r>
              <a:rPr lang="en-US" sz="1050" dirty="0" err="1"/>
              <a:t>Krüss</a:t>
            </a:r>
            <a:r>
              <a:rPr lang="en-US" sz="1050" dirty="0"/>
              <a:t>, B., Pascoe, C., </a:t>
            </a:r>
            <a:r>
              <a:rPr lang="en-US" sz="1050" dirty="0" err="1"/>
              <a:t>MacRae</a:t>
            </a:r>
            <a:r>
              <a:rPr lang="en-US" sz="1050" dirty="0"/>
              <a:t>, M., Anderson, E., &amp; Fisher, E. (2023, October 25). Implementation of the IPCC FAIR Guidelines into the Sixth Assessment Report (AR6): benefit, challenges and recommendations for AR7. </a:t>
            </a:r>
            <a:r>
              <a:rPr lang="en-US" sz="1050" dirty="0" smtClean="0"/>
              <a:t>International </a:t>
            </a:r>
            <a:r>
              <a:rPr lang="en-US" sz="1050" dirty="0"/>
              <a:t>Data Week 2023 (IDW23), Salzburg, Austria. </a:t>
            </a:r>
            <a:r>
              <a:rPr lang="en-US" sz="1050" dirty="0" err="1"/>
              <a:t>Zenodo</a:t>
            </a:r>
            <a:r>
              <a:rPr lang="en-US" sz="1050" dirty="0"/>
              <a:t>. </a:t>
            </a:r>
            <a:r>
              <a:rPr lang="en-US" sz="1050" dirty="0">
                <a:hlinkClick r:id="rId12"/>
              </a:rPr>
              <a:t>https://</a:t>
            </a:r>
            <a:r>
              <a:rPr lang="en-US" sz="1050" dirty="0" smtClean="0">
                <a:hlinkClick r:id="rId12"/>
              </a:rPr>
              <a:t>doi.org/10.5281/zenodo.10039597</a:t>
            </a:r>
            <a:r>
              <a:rPr lang="en-US" sz="1050" dirty="0" smtClean="0"/>
              <a:t> </a:t>
            </a:r>
          </a:p>
          <a:p>
            <a:endParaRPr lang="en-US" sz="1050" dirty="0" smtClean="0"/>
          </a:p>
          <a:p>
            <a:r>
              <a:rPr lang="en-US" sz="1050" dirty="0" smtClean="0"/>
              <a:t>Stockhause</a:t>
            </a:r>
            <a:r>
              <a:rPr lang="en-US" sz="1050" dirty="0"/>
              <a:t>, M. (2023, February 28). RDA WG Complex Citation: Use case IPCC. </a:t>
            </a:r>
            <a:r>
              <a:rPr lang="en-US" sz="1050" dirty="0" err="1"/>
              <a:t>Zenodo</a:t>
            </a:r>
            <a:r>
              <a:rPr lang="en-US" sz="1050" dirty="0"/>
              <a:t>. </a:t>
            </a:r>
            <a:r>
              <a:rPr lang="en-US" sz="1050" dirty="0">
                <a:hlinkClick r:id="rId13"/>
              </a:rPr>
              <a:t>https://</a:t>
            </a:r>
            <a:r>
              <a:rPr lang="en-US" sz="1050" dirty="0" smtClean="0">
                <a:hlinkClick r:id="rId13"/>
              </a:rPr>
              <a:t>doi.org/10.5281/zenodo.7684261</a:t>
            </a:r>
            <a:r>
              <a:rPr lang="en-US" sz="1050" dirty="0" smtClean="0"/>
              <a:t> </a:t>
            </a:r>
          </a:p>
          <a:p>
            <a:endParaRPr lang="en-US" sz="1050" dirty="0"/>
          </a:p>
          <a:p>
            <a:r>
              <a:rPr lang="en-US" sz="1050" dirty="0"/>
              <a:t>Stockhause, M. and </a:t>
            </a:r>
            <a:r>
              <a:rPr lang="en-US" sz="1050" dirty="0" err="1"/>
              <a:t>Lautenschlager</a:t>
            </a:r>
            <a:r>
              <a:rPr lang="en-US" sz="1050" dirty="0"/>
              <a:t>, M.: Twenty-five years of the IPCC Data Distribution Centre at the DKRZ and the Reference Data Archive for CMIP data, </a:t>
            </a:r>
            <a:r>
              <a:rPr lang="en-US" sz="1050" dirty="0" err="1"/>
              <a:t>Geosci</a:t>
            </a:r>
            <a:r>
              <a:rPr lang="en-US" sz="1050" dirty="0"/>
              <a:t>. Model Dev., 15, 6047–6058, </a:t>
            </a:r>
            <a:r>
              <a:rPr lang="en-US" sz="1050" dirty="0">
                <a:hlinkClick r:id="rId14"/>
              </a:rPr>
              <a:t>https://</a:t>
            </a:r>
            <a:r>
              <a:rPr lang="en-US" sz="1050" dirty="0" smtClean="0">
                <a:hlinkClick r:id="rId14"/>
              </a:rPr>
              <a:t>doi.org/10.5194/gmd-15-6047-2022</a:t>
            </a:r>
            <a:r>
              <a:rPr lang="en-US" sz="1050" dirty="0" smtClean="0"/>
              <a:t>, </a:t>
            </a:r>
            <a:r>
              <a:rPr lang="en-US" sz="1050" dirty="0"/>
              <a:t>2022</a:t>
            </a:r>
          </a:p>
          <a:p>
            <a:endParaRPr lang="en-US" sz="1050" dirty="0" smtClean="0"/>
          </a:p>
        </p:txBody>
      </p:sp>
      <p:sp>
        <p:nvSpPr>
          <p:cNvPr id="8" name="Foliennummernplatzhalter 8"/>
          <p:cNvSpPr>
            <a:spLocks noGrp="1"/>
          </p:cNvSpPr>
          <p:nvPr>
            <p:ph type="sldNum" sz="quarter" idx="4294967295"/>
          </p:nvPr>
        </p:nvSpPr>
        <p:spPr>
          <a:xfrm>
            <a:off x="8385176" y="4947048"/>
            <a:ext cx="758825" cy="196453"/>
          </a:xfrm>
          <a:prstGeom prst="rect">
            <a:avLst/>
          </a:prstGeom>
        </p:spPr>
        <p:txBody>
          <a:bodyPr vert="horz" lIns="180000" tIns="45720" rIns="180000" bIns="45720" rtlCol="0" anchor="ctr"/>
          <a:lstStyle>
            <a:lvl1pPr algn="r">
              <a:defRPr sz="1100">
                <a:solidFill>
                  <a:srgbClr val="F6F6F6"/>
                </a:solidFill>
                <a:latin typeface="Calibri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A4D798F-BC53-4B2C-AF0B-B02A7EE549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Google Shape;293;p14"/>
          <p:cNvSpPr txBox="1"/>
          <p:nvPr/>
        </p:nvSpPr>
        <p:spPr>
          <a:xfrm>
            <a:off x="3347864" y="4532556"/>
            <a:ext cx="314855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Martina </a:t>
            </a:r>
            <a:r>
              <a:rPr lang="en-US" sz="105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Stockhause (DKRZ/IPCC DDC)</a:t>
            </a:r>
            <a:endParaRPr sz="1050" dirty="0"/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u="sng" dirty="0">
                <a:solidFill>
                  <a:schemeClr val="hlink"/>
                </a:solidFill>
                <a:ea typeface="Arial"/>
                <a:cs typeface="Arial"/>
                <a:sym typeface="Arial"/>
                <a:hlinkClick r:id="rId15"/>
              </a:rPr>
              <a:t>https://orcid.org/0000-0001-6636-4972</a:t>
            </a:r>
            <a:r>
              <a:rPr lang="en-US" sz="105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sz="1050" dirty="0"/>
          </a:p>
        </p:txBody>
      </p:sp>
      <p:pic>
        <p:nvPicPr>
          <p:cNvPr id="6" name="Google Shape;294;p14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240000" y="4762800"/>
            <a:ext cx="162788" cy="1509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1;g114d0feb1a0_2_115"/>
          <p:cNvSpPr>
            <a:spLocks noChangeAspect="1"/>
          </p:cNvSpPr>
          <p:nvPr/>
        </p:nvSpPr>
        <p:spPr>
          <a:xfrm>
            <a:off x="6275894" y="267494"/>
            <a:ext cx="2832610" cy="414285"/>
          </a:xfrm>
          <a:prstGeom prst="rect">
            <a:avLst/>
          </a:prstGeom>
          <a:blipFill rotWithShape="1">
            <a:blip r:embed="rId1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" y="249493"/>
            <a:ext cx="484376" cy="4293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0" y="4543200"/>
            <a:ext cx="391236" cy="39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5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gemeine Präsentation DKRZ 20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</Words>
  <Application>Microsoft Office PowerPoint</Application>
  <PresentationFormat>Bildschirmpräsentation (16:9)</PresentationFormat>
  <Paragraphs>115</Paragraphs>
  <Slides>9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Allgemeine Präsentation DKRZ 2012</vt:lpstr>
      <vt:lpstr>Objekt-Manager-Shellobjekt</vt:lpstr>
      <vt:lpstr>How do the CMIP7 infrastructure plans support the implementation of the IPCC data guidelines?</vt:lpstr>
      <vt:lpstr>CMIP and IPCC</vt:lpstr>
      <vt:lpstr>CMIP6 data documentation and traceability in AR6</vt:lpstr>
      <vt:lpstr>Improved credit assignment and data traceability in AR7</vt:lpstr>
      <vt:lpstr>CMIP7 infrastructure plans</vt:lpstr>
      <vt:lpstr>CMIP7 in support of IPCC AR7’s data transparency aim</vt:lpstr>
      <vt:lpstr>Adjustment of IPCC AR7 process</vt:lpstr>
      <vt:lpstr>Achievements and Challenges</vt:lpstr>
      <vt:lpstr>References</vt:lpstr>
    </vt:vector>
  </TitlesOfParts>
  <Company>DKRZ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Citation Service for CMIP6 and IPCC DDC Aspects</dc:title>
  <dc:creator>Martina Stockhause</dc:creator>
  <cp:lastModifiedBy>Martina Stockhause</cp:lastModifiedBy>
  <cp:revision>687</cp:revision>
  <cp:lastPrinted>2018-11-01T13:30:30Z</cp:lastPrinted>
  <dcterms:created xsi:type="dcterms:W3CDTF">2016-05-23T13:57:13Z</dcterms:created>
  <dcterms:modified xsi:type="dcterms:W3CDTF">2024-04-10T15:12:33Z</dcterms:modified>
  <cp:contentStatus/>
</cp:coreProperties>
</file>