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56" r:id="rId5"/>
    <p:sldId id="257" r:id="rId6"/>
    <p:sldId id="259" r:id="rId7"/>
    <p:sldId id="262" r:id="rId8"/>
    <p:sldId id="260" r:id="rId9"/>
    <p:sldId id="267" r:id="rId10"/>
    <p:sldId id="273" r:id="rId11"/>
    <p:sldId id="269" r:id="rId12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clrMru>
    <a:srgbClr val="064E83"/>
    <a:srgbClr val="6C8AAF"/>
    <a:srgbClr val="2E3F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411D83-A518-A64D-B2D6-DC5EB58C9085}" v="17" dt="2024-04-17T15:58:55.7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873" autoAdjust="0"/>
    <p:restoredTop sz="94762" autoAdjust="0"/>
  </p:normalViewPr>
  <p:slideViewPr>
    <p:cSldViewPr snapToGrid="0" snapToObjects="1" showGuides="1">
      <p:cViewPr varScale="1">
        <p:scale>
          <a:sx n="108" d="100"/>
          <a:sy n="108" d="100"/>
        </p:scale>
        <p:origin x="208" y="376"/>
      </p:cViewPr>
      <p:guideLst>
        <p:guide orient="horz" pos="2160"/>
        <p:guide pos="383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olo Andreozzi" userId="b3197338-68e3-4054-afaf-81bf5194bfac" providerId="ADAL" clId="{43411D83-A518-A64D-B2D6-DC5EB58C9085}"/>
    <pc:docChg chg="custSel delSld modSld">
      <pc:chgData name="Paolo Andreozzi" userId="b3197338-68e3-4054-afaf-81bf5194bfac" providerId="ADAL" clId="{43411D83-A518-A64D-B2D6-DC5EB58C9085}" dt="2024-04-17T15:58:55.734" v="31"/>
      <pc:docMkLst>
        <pc:docMk/>
      </pc:docMkLst>
      <pc:sldChg chg="modAnim">
        <pc:chgData name="Paolo Andreozzi" userId="b3197338-68e3-4054-afaf-81bf5194bfac" providerId="ADAL" clId="{43411D83-A518-A64D-B2D6-DC5EB58C9085}" dt="2024-04-17T15:58:19.994" v="13"/>
        <pc:sldMkLst>
          <pc:docMk/>
          <pc:sldMk cId="0" sldId="257"/>
        </pc:sldMkLst>
      </pc:sldChg>
      <pc:sldChg chg="delSp mod delAnim modAnim">
        <pc:chgData name="Paolo Andreozzi" userId="b3197338-68e3-4054-afaf-81bf5194bfac" providerId="ADAL" clId="{43411D83-A518-A64D-B2D6-DC5EB58C9085}" dt="2024-04-17T15:58:14.377" v="12"/>
        <pc:sldMkLst>
          <pc:docMk/>
          <pc:sldMk cId="3857471667" sldId="259"/>
        </pc:sldMkLst>
        <pc:spChg chg="del">
          <ac:chgData name="Paolo Andreozzi" userId="b3197338-68e3-4054-afaf-81bf5194bfac" providerId="ADAL" clId="{43411D83-A518-A64D-B2D6-DC5EB58C9085}" dt="2024-04-17T15:58:01.863" v="8" actId="478"/>
          <ac:spMkLst>
            <pc:docMk/>
            <pc:sldMk cId="3857471667" sldId="259"/>
            <ac:spMk id="41" creationId="{A7E4A7D4-34E2-16AC-01DB-4133D7CD39BC}"/>
          </ac:spMkLst>
        </pc:spChg>
        <pc:spChg chg="del">
          <ac:chgData name="Paolo Andreozzi" userId="b3197338-68e3-4054-afaf-81bf5194bfac" providerId="ADAL" clId="{43411D83-A518-A64D-B2D6-DC5EB58C9085}" dt="2024-04-17T15:58:02.914" v="9" actId="478"/>
          <ac:spMkLst>
            <pc:docMk/>
            <pc:sldMk cId="3857471667" sldId="259"/>
            <ac:spMk id="45" creationId="{81E8EF5E-0EE7-F1F9-4873-9701ED59E52C}"/>
          </ac:spMkLst>
        </pc:spChg>
        <pc:spChg chg="del">
          <ac:chgData name="Paolo Andreozzi" userId="b3197338-68e3-4054-afaf-81bf5194bfac" providerId="ADAL" clId="{43411D83-A518-A64D-B2D6-DC5EB58C9085}" dt="2024-04-17T15:57:58.983" v="7" actId="478"/>
          <ac:spMkLst>
            <pc:docMk/>
            <pc:sldMk cId="3857471667" sldId="259"/>
            <ac:spMk id="46" creationId="{8A9F6732-1046-C866-2DD0-CECD8D5EA091}"/>
          </ac:spMkLst>
        </pc:spChg>
      </pc:sldChg>
      <pc:sldChg chg="delSp mod delAnim modAnim">
        <pc:chgData name="Paolo Andreozzi" userId="b3197338-68e3-4054-afaf-81bf5194bfac" providerId="ADAL" clId="{43411D83-A518-A64D-B2D6-DC5EB58C9085}" dt="2024-04-17T15:58:39.932" v="20"/>
        <pc:sldMkLst>
          <pc:docMk/>
          <pc:sldMk cId="1212314436" sldId="260"/>
        </pc:sldMkLst>
        <pc:spChg chg="del">
          <ac:chgData name="Paolo Andreozzi" userId="b3197338-68e3-4054-afaf-81bf5194bfac" providerId="ADAL" clId="{43411D83-A518-A64D-B2D6-DC5EB58C9085}" dt="2024-04-17T15:58:36.348" v="15" actId="478"/>
          <ac:spMkLst>
            <pc:docMk/>
            <pc:sldMk cId="1212314436" sldId="260"/>
            <ac:spMk id="56" creationId="{5F9EA07B-94CA-2D9C-204D-08FF67821C33}"/>
          </ac:spMkLst>
        </pc:spChg>
        <pc:spChg chg="del">
          <ac:chgData name="Paolo Andreozzi" userId="b3197338-68e3-4054-afaf-81bf5194bfac" providerId="ADAL" clId="{43411D83-A518-A64D-B2D6-DC5EB58C9085}" dt="2024-04-17T15:58:34.036" v="14" actId="478"/>
          <ac:spMkLst>
            <pc:docMk/>
            <pc:sldMk cId="1212314436" sldId="260"/>
            <ac:spMk id="58" creationId="{675835A3-D7A7-93E4-3CD4-F36CA1F5F77D}"/>
          </ac:spMkLst>
        </pc:spChg>
      </pc:sldChg>
      <pc:sldChg chg="del">
        <pc:chgData name="Paolo Andreozzi" userId="b3197338-68e3-4054-afaf-81bf5194bfac" providerId="ADAL" clId="{43411D83-A518-A64D-B2D6-DC5EB58C9085}" dt="2024-04-17T15:57:41.706" v="0" actId="2696"/>
        <pc:sldMkLst>
          <pc:docMk/>
          <pc:sldMk cId="1261324286" sldId="261"/>
        </pc:sldMkLst>
      </pc:sldChg>
      <pc:sldChg chg="del">
        <pc:chgData name="Paolo Andreozzi" userId="b3197338-68e3-4054-afaf-81bf5194bfac" providerId="ADAL" clId="{43411D83-A518-A64D-B2D6-DC5EB58C9085}" dt="2024-04-17T15:57:41.721" v="2" actId="2696"/>
        <pc:sldMkLst>
          <pc:docMk/>
          <pc:sldMk cId="2756356019" sldId="263"/>
        </pc:sldMkLst>
      </pc:sldChg>
      <pc:sldChg chg="del">
        <pc:chgData name="Paolo Andreozzi" userId="b3197338-68e3-4054-afaf-81bf5194bfac" providerId="ADAL" clId="{43411D83-A518-A64D-B2D6-DC5EB58C9085}" dt="2024-04-17T15:57:41.746" v="4" actId="2696"/>
        <pc:sldMkLst>
          <pc:docMk/>
          <pc:sldMk cId="3050845638" sldId="264"/>
        </pc:sldMkLst>
      </pc:sldChg>
      <pc:sldChg chg="del">
        <pc:chgData name="Paolo Andreozzi" userId="b3197338-68e3-4054-afaf-81bf5194bfac" providerId="ADAL" clId="{43411D83-A518-A64D-B2D6-DC5EB58C9085}" dt="2024-04-17T15:57:41.730" v="3" actId="2696"/>
        <pc:sldMkLst>
          <pc:docMk/>
          <pc:sldMk cId="1718654454" sldId="265"/>
        </pc:sldMkLst>
      </pc:sldChg>
      <pc:sldChg chg="delSp mod delAnim modAnim">
        <pc:chgData name="Paolo Andreozzi" userId="b3197338-68e3-4054-afaf-81bf5194bfac" providerId="ADAL" clId="{43411D83-A518-A64D-B2D6-DC5EB58C9085}" dt="2024-04-17T15:58:49.879" v="25"/>
        <pc:sldMkLst>
          <pc:docMk/>
          <pc:sldMk cId="3962351683" sldId="267"/>
        </pc:sldMkLst>
        <pc:spChg chg="del">
          <ac:chgData name="Paolo Andreozzi" userId="b3197338-68e3-4054-afaf-81bf5194bfac" providerId="ADAL" clId="{43411D83-A518-A64D-B2D6-DC5EB58C9085}" dt="2024-04-17T15:58:45.815" v="23" actId="478"/>
          <ac:spMkLst>
            <pc:docMk/>
            <pc:sldMk cId="3962351683" sldId="267"/>
            <ac:spMk id="56" creationId="{46BABA67-FE3F-4B1A-F295-17B8B8FC3143}"/>
          </ac:spMkLst>
        </pc:spChg>
        <pc:spChg chg="del">
          <ac:chgData name="Paolo Andreozzi" userId="b3197338-68e3-4054-afaf-81bf5194bfac" providerId="ADAL" clId="{43411D83-A518-A64D-B2D6-DC5EB58C9085}" dt="2024-04-17T15:58:43.903" v="21" actId="478"/>
          <ac:spMkLst>
            <pc:docMk/>
            <pc:sldMk cId="3962351683" sldId="267"/>
            <ac:spMk id="57" creationId="{41ACC1A7-7C68-3DF1-B213-69663325D406}"/>
          </ac:spMkLst>
        </pc:spChg>
        <pc:spChg chg="del">
          <ac:chgData name="Paolo Andreozzi" userId="b3197338-68e3-4054-afaf-81bf5194bfac" providerId="ADAL" clId="{43411D83-A518-A64D-B2D6-DC5EB58C9085}" dt="2024-04-17T15:58:44.788" v="22" actId="478"/>
          <ac:spMkLst>
            <pc:docMk/>
            <pc:sldMk cId="3962351683" sldId="267"/>
            <ac:spMk id="62" creationId="{FDD50E3F-3969-D222-8D1A-5A622A28F3D7}"/>
          </ac:spMkLst>
        </pc:spChg>
      </pc:sldChg>
      <pc:sldChg chg="del">
        <pc:chgData name="Paolo Andreozzi" userId="b3197338-68e3-4054-afaf-81bf5194bfac" providerId="ADAL" clId="{43411D83-A518-A64D-B2D6-DC5EB58C9085}" dt="2024-04-17T15:57:41.716" v="1" actId="2696"/>
        <pc:sldMkLst>
          <pc:docMk/>
          <pc:sldMk cId="1013298050" sldId="268"/>
        </pc:sldMkLst>
      </pc:sldChg>
      <pc:sldChg chg="del">
        <pc:chgData name="Paolo Andreozzi" userId="b3197338-68e3-4054-afaf-81bf5194bfac" providerId="ADAL" clId="{43411D83-A518-A64D-B2D6-DC5EB58C9085}" dt="2024-04-17T15:57:41.803" v="6" actId="2696"/>
        <pc:sldMkLst>
          <pc:docMk/>
          <pc:sldMk cId="1528542743" sldId="270"/>
        </pc:sldMkLst>
      </pc:sldChg>
      <pc:sldChg chg="del">
        <pc:chgData name="Paolo Andreozzi" userId="b3197338-68e3-4054-afaf-81bf5194bfac" providerId="ADAL" clId="{43411D83-A518-A64D-B2D6-DC5EB58C9085}" dt="2024-04-17T15:57:41.760" v="5" actId="2696"/>
        <pc:sldMkLst>
          <pc:docMk/>
          <pc:sldMk cId="1040907385" sldId="272"/>
        </pc:sldMkLst>
      </pc:sldChg>
      <pc:sldChg chg="modAnim">
        <pc:chgData name="Paolo Andreozzi" userId="b3197338-68e3-4054-afaf-81bf5194bfac" providerId="ADAL" clId="{43411D83-A518-A64D-B2D6-DC5EB58C9085}" dt="2024-04-17T15:58:55.734" v="31"/>
        <pc:sldMkLst>
          <pc:docMk/>
          <pc:sldMk cId="249358463" sldId="27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351A7-8A0E-BC4A-B507-BC9FBEDEB94D}" type="datetime1">
              <a:rPr lang="en-US" smtClean="0"/>
              <a:pPr/>
              <a:t>4/17/24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FE683-3A33-1F4A-90D8-528147015F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219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0BA50B-6875-0F43-A70A-41BA2A188017}" type="datetime1">
              <a:rPr lang="en-US" smtClean="0"/>
              <a:pPr/>
              <a:t>4/17/24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03270C-FB42-C54A-AC71-B4EEB4FA7F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9670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3270C-FB42-C54A-AC71-B4EEB4FA7F1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118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3270C-FB42-C54A-AC71-B4EEB4FA7F1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593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3270C-FB42-C54A-AC71-B4EEB4FA7F1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415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 txBox="1">
            <a:spLocks/>
          </p:cNvSpPr>
          <p:nvPr userDrawn="1"/>
        </p:nvSpPr>
        <p:spPr>
          <a:xfrm>
            <a:off x="8076534" y="5984875"/>
            <a:ext cx="1953066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ECMWF </a:t>
            </a:r>
            <a:fld id="{D4C56AD5-C73F-B44A-96CB-E8BE2C5CB95A}" type="datetime4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April 17, 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64E8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160000" y="1294198"/>
            <a:ext cx="7869600" cy="519800"/>
          </a:xfrm>
          <a:prstGeom prst="rect">
            <a:avLst/>
          </a:prstGeom>
        </p:spPr>
        <p:txBody>
          <a:bodyPr vert="horz" lIns="0" tIns="0" rIns="0" bIns="0" anchor="b" anchorCtr="0">
            <a:sp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600" b="1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Title of Presentation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2160000" y="1980000"/>
            <a:ext cx="7869600" cy="382156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4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Subtitle of Presentation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160000" y="2700001"/>
            <a:ext cx="7869600" cy="307777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Author’s Name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2160000" y="3121224"/>
            <a:ext cx="7869600" cy="254771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6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Author’s Address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160000" y="3429000"/>
            <a:ext cx="7869600" cy="228268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 err="1"/>
              <a:t>email@ddress</a:t>
            </a:r>
            <a:endParaRPr lang="en-GB" dirty="0"/>
          </a:p>
        </p:txBody>
      </p:sp>
      <p:pic>
        <p:nvPicPr>
          <p:cNvPr id="10" name="Picture 9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000" y="5984875"/>
            <a:ext cx="2135591" cy="3669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160000" y="360000"/>
            <a:ext cx="7869600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2159999" y="936000"/>
            <a:ext cx="7869601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6B3B0B0F-E794-1244-9699-107C60B9C23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3244646" y="6498000"/>
            <a:ext cx="3439392" cy="4571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 dirty="0"/>
              <a:t>European Centre for Medium-Range Weather Forecasts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002" y="6337881"/>
            <a:ext cx="1084644" cy="18637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de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240000" y="360000"/>
            <a:ext cx="5709600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3240000" y="936000"/>
            <a:ext cx="5709600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05F19C50-BC3B-5841-9AFF-3A0443B660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8564419" y="6308255"/>
            <a:ext cx="1465181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October 29, 2014</a:t>
            </a:r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582373" y="6308255"/>
            <a:ext cx="4053639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 dirty="0"/>
              <a:t>European Centre for Medium-Range Weather Forecasts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0001" y="6293597"/>
            <a:ext cx="1342372" cy="23065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arrow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80000" y="360000"/>
            <a:ext cx="10029600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1080000" y="936000"/>
            <a:ext cx="10029600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E4AB80EA-DB86-D849-B86F-15DAF31F047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8564419" y="6308255"/>
            <a:ext cx="1465181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October 29, 2014</a:t>
            </a:r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2422372" y="6308255"/>
            <a:ext cx="4053639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 dirty="0"/>
              <a:t>European Centre for Medium-Range Weather Forecasts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0000" y="6308254"/>
            <a:ext cx="1342372" cy="230658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_strip2.pn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8288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</p:sldLayoutIdLst>
  <p:hf hdr="0" dt="0"/>
  <p:txStyles>
    <p:titleStyle>
      <a:lvl1pPr algn="l" defTabSz="457200" rtl="0" eaLnBrk="1" latinLnBrk="0" hangingPunct="1">
        <a:lnSpc>
          <a:spcPts val="2800"/>
        </a:lnSpc>
        <a:spcBef>
          <a:spcPct val="0"/>
        </a:spcBef>
        <a:buNone/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22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7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160000" y="725956"/>
            <a:ext cx="7869600" cy="1538883"/>
          </a:xfrm>
        </p:spPr>
        <p:txBody>
          <a:bodyPr/>
          <a:lstStyle/>
          <a:p>
            <a:r>
              <a:rPr lang="en-US" dirty="0"/>
              <a:t>Implementing the first indirect radiative effect of aerosols in the ECMWF model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2160000" y="3109911"/>
            <a:ext cx="7869600" cy="307777"/>
          </a:xfrm>
        </p:spPr>
        <p:txBody>
          <a:bodyPr/>
          <a:lstStyle/>
          <a:p>
            <a:r>
              <a:rPr lang="en-US" dirty="0"/>
              <a:t>Paolo Andreozzi</a:t>
            </a:r>
            <a:r>
              <a:rPr lang="en-US" baseline="30000" dirty="0"/>
              <a:t>1,2,3,4</a:t>
            </a:r>
            <a:r>
              <a:rPr lang="en-US" dirty="0"/>
              <a:t>, Mark Fielding</a:t>
            </a:r>
            <a:r>
              <a:rPr lang="en-US" baseline="30000" dirty="0"/>
              <a:t>1</a:t>
            </a:r>
            <a:r>
              <a:rPr lang="en-US" dirty="0"/>
              <a:t>, Robin Hogan</a:t>
            </a:r>
            <a:r>
              <a:rPr lang="en-US" baseline="30000" dirty="0"/>
              <a:t>1</a:t>
            </a:r>
            <a:r>
              <a:rPr lang="en-US" dirty="0"/>
              <a:t>, Richard Forbes</a:t>
            </a:r>
            <a:r>
              <a:rPr lang="en-US" baseline="30000" dirty="0"/>
              <a:t>1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2160000" y="3531134"/>
            <a:ext cx="7869600" cy="1264962"/>
          </a:xfrm>
        </p:spPr>
        <p:txBody>
          <a:bodyPr/>
          <a:lstStyle/>
          <a:p>
            <a:r>
              <a:rPr lang="en-US" sz="1200" baseline="30000" dirty="0"/>
              <a:t>1</a:t>
            </a:r>
            <a:r>
              <a:rPr lang="en-US" sz="1200" dirty="0"/>
              <a:t>ECMWF, Reading/Bonn</a:t>
            </a:r>
          </a:p>
          <a:p>
            <a:r>
              <a:rPr lang="en-US" sz="1200" baseline="30000" dirty="0"/>
              <a:t>2</a:t>
            </a:r>
            <a:r>
              <a:rPr lang="en-US" sz="1200" dirty="0"/>
              <a:t>Deutscher </a:t>
            </a:r>
            <a:r>
              <a:rPr lang="en-US" sz="1200" dirty="0" err="1"/>
              <a:t>Wetterdienst</a:t>
            </a:r>
            <a:endParaRPr lang="en-US" sz="1200" dirty="0"/>
          </a:p>
          <a:p>
            <a:r>
              <a:rPr lang="en-US" sz="1200" baseline="30000" dirty="0"/>
              <a:t>3</a:t>
            </a:r>
            <a:r>
              <a:rPr lang="en-US" sz="1200" dirty="0"/>
              <a:t>Forschungszentrum </a:t>
            </a:r>
            <a:r>
              <a:rPr lang="en-US" sz="1200" dirty="0" err="1"/>
              <a:t>Jülich</a:t>
            </a:r>
            <a:endParaRPr lang="en-US" sz="1200" dirty="0"/>
          </a:p>
          <a:p>
            <a:r>
              <a:rPr lang="en-US" sz="1200" baseline="30000" dirty="0"/>
              <a:t>4</a:t>
            </a:r>
            <a:r>
              <a:rPr lang="en-US" sz="1200" dirty="0"/>
              <a:t>Universität </a:t>
            </a:r>
            <a:r>
              <a:rPr lang="en-US" sz="1200" dirty="0" err="1"/>
              <a:t>zu</a:t>
            </a:r>
            <a:r>
              <a:rPr lang="en-US" sz="1200" dirty="0"/>
              <a:t> Köln</a:t>
            </a:r>
          </a:p>
          <a:p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2160000" y="4802557"/>
            <a:ext cx="7869600" cy="213969"/>
          </a:xfrm>
        </p:spPr>
        <p:txBody>
          <a:bodyPr/>
          <a:lstStyle/>
          <a:p>
            <a:r>
              <a:rPr lang="en-US" i="1" dirty="0" err="1"/>
              <a:t>paolo.andreozzi@ecmwf.int</a:t>
            </a:r>
            <a:endParaRPr lang="en-US" i="1" dirty="0"/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78593521-337A-E79D-1C4F-20AEE64B5E7B}"/>
              </a:ext>
            </a:extLst>
          </p:cNvPr>
          <p:cNvSpPr txBox="1">
            <a:spLocks/>
          </p:cNvSpPr>
          <p:nvPr/>
        </p:nvSpPr>
        <p:spPr>
          <a:xfrm>
            <a:off x="2159612" y="2418935"/>
            <a:ext cx="7869600" cy="577530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0"/>
              </a:spcBef>
              <a:buClr>
                <a:schemeClr val="bg1"/>
              </a:buClr>
              <a:buFont typeface="Arial"/>
              <a:buNone/>
              <a:defRPr sz="2000" kern="1200">
                <a:solidFill>
                  <a:srgbClr val="064E83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dirty="0"/>
              <a:t>EGU General Assembly 2024, Vienna</a:t>
            </a:r>
          </a:p>
          <a:p>
            <a:r>
              <a:rPr lang="en-US" baseline="30000" dirty="0"/>
              <a:t>Session AS3.18 – Atmospheric Composition and Numerical Weather Forecasting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and background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quarter" idx="14"/>
              </p:nvPr>
            </p:nvSpPr>
            <p:spPr>
              <a:xfrm>
                <a:off x="6542637" y="1633082"/>
                <a:ext cx="5143398" cy="3562594"/>
              </a:xfrm>
            </p:spPr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sz="1400" dirty="0"/>
                  <a:t>Addressing </a:t>
                </a:r>
                <a:r>
                  <a:rPr lang="en-US" sz="1400" b="1" dirty="0"/>
                  <a:t>systematic errors </a:t>
                </a:r>
                <a:r>
                  <a:rPr lang="en-US" sz="1400" dirty="0"/>
                  <a:t>in simulated </a:t>
                </a:r>
                <a:r>
                  <a:rPr lang="en-US" sz="1400" b="1" dirty="0"/>
                  <a:t>SW</a:t>
                </a:r>
                <a:r>
                  <a:rPr lang="en-US" sz="1400" dirty="0"/>
                  <a:t> fluxes – partly due to </a:t>
                </a:r>
                <a:r>
                  <a:rPr lang="en-US" sz="1400" b="1" dirty="0"/>
                  <a:t>boundary layer cloud microphysics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1400" b="1" dirty="0"/>
                  <a:t>Effective radius</a:t>
                </a:r>
                <a:r>
                  <a:rPr lang="en-US" sz="1400" dirty="0"/>
                  <a:t> (</a:t>
                </a:r>
                <a:r>
                  <a:rPr lang="en-US" sz="1400" dirty="0" err="1"/>
                  <a:t>r</a:t>
                </a:r>
                <a:r>
                  <a:rPr lang="en-US" sz="1400" baseline="-25000" dirty="0" err="1"/>
                  <a:t>eff</a:t>
                </a:r>
                <a:r>
                  <a:rPr lang="en-US" sz="1400" dirty="0"/>
                  <a:t> ~ typical droplet size) controls </a:t>
                </a:r>
                <a:r>
                  <a:rPr lang="en-US" sz="1400" b="1" dirty="0"/>
                  <a:t>reflectivity</a:t>
                </a:r>
                <a:r>
                  <a:rPr lang="en-US" sz="1400" dirty="0"/>
                  <a:t> of the cloud layer – in </a:t>
                </a:r>
                <a:r>
                  <a:rPr lang="en-US" sz="1400" b="1" dirty="0"/>
                  <a:t>liquid-phase</a:t>
                </a:r>
                <a:r>
                  <a:rPr lang="en-US" sz="1400" dirty="0"/>
                  <a:t> clouds:</a:t>
                </a:r>
                <a:br>
                  <a:rPr lang="en-US" sz="1400" dirty="0"/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en-GB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𝑒𝑓𝑓</m:t>
                        </m:r>
                      </m:sub>
                      <m:sup>
                        <m:r>
                          <a:rPr lang="en-GB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bSup>
                    <m:r>
                      <a:rPr lang="en-GB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 </m:t>
                    </m:r>
                    <m:f>
                      <m:fPr>
                        <m:ctrlPr>
                          <a:rPr lang="en-GB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1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Liquid</m:t>
                        </m:r>
                        <m:r>
                          <m:rPr>
                            <m:nor/>
                          </m:rPr>
                          <a:rPr lang="en-GB" sz="1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sz="1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Water</m:t>
                        </m:r>
                        <m:r>
                          <m:rPr>
                            <m:nor/>
                          </m:rPr>
                          <a:rPr lang="en-GB" sz="1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sz="1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Content</m:t>
                        </m:r>
                        <m:r>
                          <m:rPr>
                            <m:nor/>
                          </m:rPr>
                          <a:rPr lang="en-GB" sz="1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(</m:t>
                        </m:r>
                        <m:r>
                          <m:rPr>
                            <m:nor/>
                          </m:rPr>
                          <a:rPr lang="en-GB" sz="1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LWC</m:t>
                        </m:r>
                        <m:r>
                          <m:rPr>
                            <m:nor/>
                          </m:rPr>
                          <a:rPr lang="en-GB" sz="1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en-GB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GB" sz="14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Number</m:t>
                            </m:r>
                            <m:r>
                              <m:rPr>
                                <m:nor/>
                              </m:rPr>
                              <a:rPr lang="en-GB" sz="14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GB" sz="14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of</m:t>
                            </m:r>
                            <m:r>
                              <m:rPr>
                                <m:nor/>
                              </m:rPr>
                              <a:rPr lang="en-GB" sz="14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GB" sz="14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droplets</m:t>
                            </m:r>
                            <m:r>
                              <m:rPr>
                                <m:nor/>
                              </m:rPr>
                              <a:rPr lang="en-GB" sz="14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GB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GB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GB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en-GB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1400" dirty="0"/>
              </a:p>
              <a:p>
                <a:pPr indent="0">
                  <a:lnSpc>
                    <a:spcPct val="100000"/>
                  </a:lnSpc>
                  <a:buNone/>
                </a:pPr>
                <a:r>
                  <a:rPr lang="en-US" sz="1400" b="1" dirty="0"/>
                  <a:t>Observations and theory: Number of droplets (Nd)</a:t>
                </a:r>
                <a:r>
                  <a:rPr lang="en-US" sz="1400" dirty="0"/>
                  <a:t> comes from cloud condensation nuclei (CCN) aerosols - “order zero” of </a:t>
                </a:r>
                <a:r>
                  <a:rPr lang="en-US" sz="1400" b="1" dirty="0"/>
                  <a:t>aerosol-cloud interactions</a:t>
                </a:r>
                <a:r>
                  <a:rPr lang="en-US" sz="1400" dirty="0"/>
                  <a:t> (ACI) (</a:t>
                </a:r>
                <a:r>
                  <a:rPr lang="en-US" sz="1400" i="1" dirty="0"/>
                  <a:t>Twomey</a:t>
                </a:r>
                <a:r>
                  <a:rPr lang="en-US" sz="1400" dirty="0"/>
                  <a:t> effect)</a:t>
                </a:r>
                <a:br>
                  <a:rPr lang="en-US" sz="1400" dirty="0"/>
                </a:br>
                <a:br>
                  <a:rPr lang="en-US" sz="1400" b="1" dirty="0"/>
                </a:br>
                <a:r>
                  <a:rPr lang="en-US" sz="1400" b="1" dirty="0"/>
                  <a:t>Currently-modelled Nd</a:t>
                </a:r>
                <a:r>
                  <a:rPr lang="en-US" sz="1400" dirty="0"/>
                  <a:t> values do </a:t>
                </a:r>
                <a:r>
                  <a:rPr lang="en-US" sz="1400" b="1" dirty="0"/>
                  <a:t>not</a:t>
                </a:r>
                <a:r>
                  <a:rPr lang="en-US" sz="1400" dirty="0"/>
                  <a:t> depend on aerosols</a:t>
                </a:r>
                <a:endParaRPr lang="en-US" sz="1400" b="1" dirty="0"/>
              </a:p>
              <a:p>
                <a:pPr>
                  <a:lnSpc>
                    <a:spcPct val="100000"/>
                  </a:lnSpc>
                </a:pPr>
                <a:r>
                  <a:rPr lang="en-US" sz="1400" b="1" dirty="0">
                    <a:solidFill>
                      <a:srgbClr val="FF0000"/>
                    </a:solidFill>
                  </a:rPr>
                  <a:t>Is there space for improving forecasts with aerosol cloud interactions?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4"/>
              </p:nvPr>
            </p:nvSpPr>
            <p:spPr>
              <a:xfrm>
                <a:off x="6542637" y="1633082"/>
                <a:ext cx="5143398" cy="3562594"/>
              </a:xfrm>
              <a:blipFill>
                <a:blip r:embed="rId2"/>
                <a:stretch>
                  <a:fillRect l="-2217" t="-1423" r="-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dirty="0"/>
              <a:t>European Centre for Medium-Range Weather Forecasts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37EB9B-DEEE-9C5F-300D-512066063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920" y="3414379"/>
            <a:ext cx="3779237" cy="228633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34B04D2-E55E-7E04-5810-A6BA385EAB52}"/>
              </a:ext>
            </a:extLst>
          </p:cNvPr>
          <p:cNvSpPr/>
          <p:nvPr/>
        </p:nvSpPr>
        <p:spPr>
          <a:xfrm>
            <a:off x="3534220" y="4655128"/>
            <a:ext cx="339732" cy="438808"/>
          </a:xfrm>
          <a:prstGeom prst="ellipse">
            <a:avLst/>
          </a:prstGeom>
          <a:noFill/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5817D36-450A-2CE8-0F4B-E4BACD194BE8}"/>
              </a:ext>
            </a:extLst>
          </p:cNvPr>
          <p:cNvSpPr/>
          <p:nvPr/>
        </p:nvSpPr>
        <p:spPr>
          <a:xfrm>
            <a:off x="1001920" y="4754556"/>
            <a:ext cx="230929" cy="233057"/>
          </a:xfrm>
          <a:prstGeom prst="ellipse">
            <a:avLst/>
          </a:prstGeom>
          <a:noFill/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643D6C-F559-5392-C699-2DCFD07A61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670" y="1280172"/>
            <a:ext cx="3535338" cy="1578673"/>
          </a:xfrm>
          <a:prstGeom prst="rect">
            <a:avLst/>
          </a:prstGeom>
        </p:spPr>
      </p:pic>
      <p:cxnSp>
        <p:nvCxnSpPr>
          <p:cNvPr id="11" name="Straight Arrow Connector 19">
            <a:extLst>
              <a:ext uri="{FF2B5EF4-FFF2-40B4-BE49-F238E27FC236}">
                <a16:creationId xmlns:a16="http://schemas.microsoft.com/office/drawing/2014/main" id="{E7BA68ED-9F5D-EECD-1CEE-59B128694ED9}"/>
              </a:ext>
            </a:extLst>
          </p:cNvPr>
          <p:cNvCxnSpPr>
            <a:cxnSpLocks/>
            <a:stCxn id="21" idx="2"/>
            <a:endCxn id="10" idx="2"/>
          </p:cNvCxnSpPr>
          <p:nvPr/>
        </p:nvCxnSpPr>
        <p:spPr>
          <a:xfrm rot="10800000">
            <a:off x="2212339" y="2858846"/>
            <a:ext cx="936746" cy="1551559"/>
          </a:xfrm>
          <a:prstGeom prst="curvedConnector2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diagram of arrows and dots&#10;&#10;Description automatically generated">
            <a:extLst>
              <a:ext uri="{FF2B5EF4-FFF2-40B4-BE49-F238E27FC236}">
                <a16:creationId xmlns:a16="http://schemas.microsoft.com/office/drawing/2014/main" id="{7D9FDD86-E78A-FFF3-5126-CAAAA3E1F5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8140" y="1092534"/>
            <a:ext cx="1540303" cy="9797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F40D51-DD22-1073-C7A0-10460AE8A617}"/>
              </a:ext>
            </a:extLst>
          </p:cNvPr>
          <p:cNvSpPr txBox="1"/>
          <p:nvPr/>
        </p:nvSpPr>
        <p:spPr>
          <a:xfrm>
            <a:off x="4557603" y="927004"/>
            <a:ext cx="11788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Observed</a:t>
            </a:r>
          </a:p>
        </p:txBody>
      </p:sp>
      <p:pic>
        <p:nvPicPr>
          <p:cNvPr id="14" name="Content Placeholder 31" descr="A line with arrows and dots&#10;&#10;Description automatically generated">
            <a:extLst>
              <a:ext uri="{FF2B5EF4-FFF2-40B4-BE49-F238E27FC236}">
                <a16:creationId xmlns:a16="http://schemas.microsoft.com/office/drawing/2014/main" id="{78408745-0CB3-ABB4-96B7-A669E0EBD6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3273" y="2168759"/>
            <a:ext cx="1787557" cy="146487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BE091E8-CDFE-A74F-2C6C-B86C07B0CD6E}"/>
              </a:ext>
            </a:extLst>
          </p:cNvPr>
          <p:cNvSpPr txBox="1"/>
          <p:nvPr/>
        </p:nvSpPr>
        <p:spPr>
          <a:xfrm>
            <a:off x="4702592" y="2350660"/>
            <a:ext cx="731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forecast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207800B-081F-DFAC-2465-3AB900D05139}"/>
              </a:ext>
            </a:extLst>
          </p:cNvPr>
          <p:cNvCxnSpPr>
            <a:cxnSpLocks/>
          </p:cNvCxnSpPr>
          <p:nvPr/>
        </p:nvCxnSpPr>
        <p:spPr>
          <a:xfrm flipV="1">
            <a:off x="3605718" y="1507735"/>
            <a:ext cx="864682" cy="1056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5069E22-F46B-C461-0445-2DA49B1F65F7}"/>
              </a:ext>
            </a:extLst>
          </p:cNvPr>
          <p:cNvCxnSpPr>
            <a:cxnSpLocks/>
          </p:cNvCxnSpPr>
          <p:nvPr/>
        </p:nvCxnSpPr>
        <p:spPr>
          <a:xfrm>
            <a:off x="3438309" y="2220967"/>
            <a:ext cx="814964" cy="6332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D716C47-D86A-790B-2B70-A5F059AAB63D}"/>
              </a:ext>
            </a:extLst>
          </p:cNvPr>
          <p:cNvSpPr txBox="1"/>
          <p:nvPr/>
        </p:nvSpPr>
        <p:spPr>
          <a:xfrm>
            <a:off x="3391033" y="5700713"/>
            <a:ext cx="13901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Ahlgrimm</a:t>
            </a:r>
            <a:r>
              <a:rPr lang="en-US" sz="1000" dirty="0"/>
              <a:t> et al., 2018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D641E22-BE13-3B25-E44A-73B8050BDD0D}"/>
              </a:ext>
            </a:extLst>
          </p:cNvPr>
          <p:cNvSpPr/>
          <p:nvPr/>
        </p:nvSpPr>
        <p:spPr>
          <a:xfrm>
            <a:off x="3149085" y="4218709"/>
            <a:ext cx="339732" cy="383390"/>
          </a:xfrm>
          <a:prstGeom prst="ellipse">
            <a:avLst/>
          </a:prstGeom>
          <a:noFill/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2FACC51-E413-DB44-AA5B-1AC8BEBF89FA}"/>
              </a:ext>
            </a:extLst>
          </p:cNvPr>
          <p:cNvSpPr txBox="1"/>
          <p:nvPr/>
        </p:nvSpPr>
        <p:spPr>
          <a:xfrm>
            <a:off x="2620213" y="2744668"/>
            <a:ext cx="13901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Ahlgrimm</a:t>
            </a:r>
            <a:r>
              <a:rPr lang="en-US" sz="1000" dirty="0"/>
              <a:t> et al., 2018</a:t>
            </a:r>
          </a:p>
        </p:txBody>
      </p:sp>
      <p:sp>
        <p:nvSpPr>
          <p:cNvPr id="11272" name="Rectangle 11271">
            <a:extLst>
              <a:ext uri="{FF2B5EF4-FFF2-40B4-BE49-F238E27FC236}">
                <a16:creationId xmlns:a16="http://schemas.microsoft.com/office/drawing/2014/main" id="{5CCC49F0-11E3-E7E2-FC83-14B99D406357}"/>
              </a:ext>
            </a:extLst>
          </p:cNvPr>
          <p:cNvSpPr/>
          <p:nvPr/>
        </p:nvSpPr>
        <p:spPr>
          <a:xfrm>
            <a:off x="844826" y="1507735"/>
            <a:ext cx="1315174" cy="3111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610B105-75F5-4EBE-136B-52AD713159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2"/>
          <a:stretch/>
        </p:blipFill>
        <p:spPr bwMode="auto">
          <a:xfrm>
            <a:off x="730531" y="4283418"/>
            <a:ext cx="5482110" cy="195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A09A47-D877-6E85-FEB4-BA915CA92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Exploit atmospheric composition for a new ACI scheme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45F63-D3F9-3301-A537-EA6A9D181D8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4624" y="870805"/>
            <a:ext cx="6547107" cy="2703098"/>
          </a:xfrm>
          <a:ln w="158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36000" rIns="36000"/>
          <a:lstStyle/>
          <a:p>
            <a:pPr>
              <a:spcBef>
                <a:spcPts val="0"/>
              </a:spcBef>
            </a:pPr>
            <a:r>
              <a:rPr lang="en-US" sz="1400" b="1" dirty="0"/>
              <a:t>Aerosol representations </a:t>
            </a:r>
            <a:r>
              <a:rPr lang="en-US" sz="1400" dirty="0"/>
              <a:t>in the ECMWF IFS*</a:t>
            </a:r>
          </a:p>
          <a:p>
            <a:pPr lvl="1">
              <a:spcBef>
                <a:spcPts val="0"/>
              </a:spcBef>
            </a:pPr>
            <a:r>
              <a:rPr lang="en-US" sz="1400" b="1" dirty="0"/>
              <a:t>Prognostic</a:t>
            </a:r>
            <a:r>
              <a:rPr lang="en-US" sz="1400" dirty="0"/>
              <a:t> species and online chemistry (CAMS** air quality monitoring -see Rémy, 2022), too costly for full-resolution forecast</a:t>
            </a:r>
          </a:p>
          <a:p>
            <a:pPr lvl="1">
              <a:spcBef>
                <a:spcPts val="0"/>
              </a:spcBef>
            </a:pPr>
            <a:r>
              <a:rPr lang="en-US" sz="1400" dirty="0"/>
              <a:t>3D/4D </a:t>
            </a:r>
            <a:r>
              <a:rPr lang="en-US" sz="1400" b="1" dirty="0"/>
              <a:t>climatology</a:t>
            </a:r>
            <a:r>
              <a:rPr lang="en-US" sz="1400" dirty="0"/>
              <a:t> (see </a:t>
            </a:r>
            <a:r>
              <a:rPr lang="en-US" sz="1400" dirty="0" err="1"/>
              <a:t>Bozzo</a:t>
            </a:r>
            <a:r>
              <a:rPr lang="en-US" sz="1400" dirty="0"/>
              <a:t>, 2020) (IFS operations) limited temporal variability but generated from long-term CAMS runs</a:t>
            </a:r>
          </a:p>
          <a:p>
            <a:pPr>
              <a:spcBef>
                <a:spcPts val="0"/>
              </a:spcBef>
            </a:pPr>
            <a:r>
              <a:rPr lang="en-US" sz="1400" b="1" dirty="0"/>
              <a:t>Current</a:t>
            </a:r>
            <a:r>
              <a:rPr lang="en-US" sz="1400" dirty="0"/>
              <a:t> parametrization: </a:t>
            </a:r>
            <a:r>
              <a:rPr lang="en-US" sz="1400" b="1" dirty="0"/>
              <a:t>Nd </a:t>
            </a:r>
            <a:r>
              <a:rPr lang="en-US" sz="1400" dirty="0"/>
              <a:t>for radiation computations are </a:t>
            </a:r>
            <a:r>
              <a:rPr lang="en-US" sz="1400" b="1" dirty="0"/>
              <a:t>fixed values</a:t>
            </a:r>
            <a:r>
              <a:rPr lang="en-US" sz="1400" dirty="0"/>
              <a:t>, </a:t>
            </a:r>
            <a:r>
              <a:rPr lang="en-US" sz="1400" b="1" dirty="0" err="1"/>
              <a:t>r</a:t>
            </a:r>
            <a:r>
              <a:rPr lang="en-US" sz="1400" b="1" baseline="-25000" dirty="0" err="1"/>
              <a:t>eff</a:t>
            </a:r>
            <a:r>
              <a:rPr lang="en-US" sz="1400" b="1" dirty="0"/>
              <a:t> does not depend on aerosol </a:t>
            </a:r>
            <a:r>
              <a:rPr lang="en-US" sz="1400" dirty="0"/>
              <a:t>fields (Martin, 1994)</a:t>
            </a:r>
          </a:p>
          <a:p>
            <a:pPr>
              <a:spcBef>
                <a:spcPts val="0"/>
              </a:spcBef>
            </a:pPr>
            <a:r>
              <a:rPr lang="en-US" sz="1400" b="1" dirty="0"/>
              <a:t>New ACI scheme</a:t>
            </a:r>
            <a:r>
              <a:rPr lang="en-US" sz="1400" dirty="0"/>
              <a:t>: lookup table to compute cloud droplet numbers </a:t>
            </a:r>
            <a:r>
              <a:rPr lang="en-US" sz="1400" b="1" dirty="0"/>
              <a:t>(Nd) </a:t>
            </a:r>
            <a:r>
              <a:rPr lang="en-US" sz="1400" dirty="0"/>
              <a:t>(Rothenberg, 2016) and </a:t>
            </a:r>
            <a:r>
              <a:rPr lang="en-US" sz="1400" b="1" dirty="0" err="1"/>
              <a:t>r</a:t>
            </a:r>
            <a:r>
              <a:rPr lang="en-US" sz="1400" b="1" baseline="-25000" dirty="0" err="1"/>
              <a:t>eff</a:t>
            </a:r>
            <a:r>
              <a:rPr lang="en-US" sz="1400" b="1" dirty="0"/>
              <a:t> from aerosols </a:t>
            </a:r>
            <a:r>
              <a:rPr lang="en-US" sz="1400" dirty="0"/>
              <a:t>(prognostic or climatological)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6FEC5E-2ACF-7973-AEDB-AB0E93870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6BD46-A090-D47B-8F9C-02A8BADDC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83DD3F-9B28-703D-93D2-BA1492B28D5C}"/>
              </a:ext>
            </a:extLst>
          </p:cNvPr>
          <p:cNvSpPr txBox="1"/>
          <p:nvPr/>
        </p:nvSpPr>
        <p:spPr>
          <a:xfrm>
            <a:off x="7240051" y="5477258"/>
            <a:ext cx="3439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 Integrated Forecasting System</a:t>
            </a:r>
          </a:p>
          <a:p>
            <a:r>
              <a:rPr lang="en-US" sz="1200" dirty="0"/>
              <a:t>**</a:t>
            </a:r>
            <a:r>
              <a:rPr lang="en-GB" sz="1200" dirty="0"/>
              <a:t> Copernicus Atmospheric Monitoring Service </a:t>
            </a:r>
          </a:p>
          <a:p>
            <a:r>
              <a:rPr lang="en-GB" sz="1200" b="1" dirty="0"/>
              <a:t>Nd = Number of droplets</a:t>
            </a:r>
          </a:p>
          <a:p>
            <a:r>
              <a:rPr lang="en-GB" sz="1200" b="1" dirty="0" err="1"/>
              <a:t>r</a:t>
            </a:r>
            <a:r>
              <a:rPr lang="en-GB" sz="1200" b="1" baseline="-25000" dirty="0" err="1"/>
              <a:t>eff</a:t>
            </a:r>
            <a:r>
              <a:rPr lang="en-GB" sz="1200" b="1" dirty="0"/>
              <a:t> = Effective Radius (typical droplet size)</a:t>
            </a:r>
            <a:endParaRPr lang="en-US" sz="1200" b="1" dirty="0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F59E53E1-DCA4-9800-A6E6-D96834F2404C}"/>
              </a:ext>
            </a:extLst>
          </p:cNvPr>
          <p:cNvSpPr/>
          <p:nvPr/>
        </p:nvSpPr>
        <p:spPr>
          <a:xfrm>
            <a:off x="3359655" y="4492011"/>
            <a:ext cx="377674" cy="781620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263DD0-2D32-3FDF-907A-BE28D0CD6E92}"/>
              </a:ext>
            </a:extLst>
          </p:cNvPr>
          <p:cNvSpPr txBox="1"/>
          <p:nvPr/>
        </p:nvSpPr>
        <p:spPr>
          <a:xfrm>
            <a:off x="4259577" y="4032959"/>
            <a:ext cx="14430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Nd from aerosols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0F695A-28F0-F957-7635-ED3FC9CA78EE}"/>
              </a:ext>
            </a:extLst>
          </p:cNvPr>
          <p:cNvSpPr txBox="1"/>
          <p:nvPr/>
        </p:nvSpPr>
        <p:spPr>
          <a:xfrm>
            <a:off x="1501725" y="4032791"/>
            <a:ext cx="979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Current IFS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156BC3-AD19-290D-B56E-B254741F9225}"/>
              </a:ext>
            </a:extLst>
          </p:cNvPr>
          <p:cNvSpPr txBox="1"/>
          <p:nvPr/>
        </p:nvSpPr>
        <p:spPr>
          <a:xfrm>
            <a:off x="2255301" y="3833483"/>
            <a:ext cx="29804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Simulated Nd in operational IFS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C264E3F-3292-124F-88A7-026084867EE1}"/>
              </a:ext>
            </a:extLst>
          </p:cNvPr>
          <p:cNvGrpSpPr/>
          <p:nvPr/>
        </p:nvGrpSpPr>
        <p:grpSpPr>
          <a:xfrm>
            <a:off x="7044201" y="1294731"/>
            <a:ext cx="4935892" cy="3766277"/>
            <a:chOff x="7213520" y="1543218"/>
            <a:chExt cx="4935892" cy="3766277"/>
          </a:xfrm>
        </p:grpSpPr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1CC2A589-689F-26AD-5AA6-0E3DFFFEC4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" t="1484" r="244" b="18750"/>
            <a:stretch/>
          </p:blipFill>
          <p:spPr bwMode="auto">
            <a:xfrm>
              <a:off x="7213520" y="2715487"/>
              <a:ext cx="4935892" cy="2594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91AFB90-B477-DE94-C2D3-804FCE7F54A8}"/>
                </a:ext>
              </a:extLst>
            </p:cNvPr>
            <p:cNvSpPr txBox="1"/>
            <p:nvPr/>
          </p:nvSpPr>
          <p:spPr>
            <a:xfrm>
              <a:off x="8078166" y="2616892"/>
              <a:ext cx="7393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Sulfates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BD54EFB-5806-383B-5B57-E5EB1B679763}"/>
                </a:ext>
              </a:extLst>
            </p:cNvPr>
            <p:cNvSpPr txBox="1"/>
            <p:nvPr/>
          </p:nvSpPr>
          <p:spPr>
            <a:xfrm>
              <a:off x="10524952" y="2616893"/>
              <a:ext cx="10550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Sea Salt fine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E54C13E-92F5-16BB-F4B6-6402551B401C}"/>
                </a:ext>
              </a:extLst>
            </p:cNvPr>
            <p:cNvSpPr txBox="1"/>
            <p:nvPr/>
          </p:nvSpPr>
          <p:spPr>
            <a:xfrm>
              <a:off x="7860770" y="4002761"/>
              <a:ext cx="12682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Sea Salt coarse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E8A09E4-51DC-D629-E1EA-E70BAAC774F1}"/>
                </a:ext>
              </a:extLst>
            </p:cNvPr>
            <p:cNvSpPr txBox="1"/>
            <p:nvPr/>
          </p:nvSpPr>
          <p:spPr>
            <a:xfrm>
              <a:off x="10466895" y="3990392"/>
              <a:ext cx="12009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Organics &amp; BC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C7BEC99-2989-1DA9-06E7-B60A6FA1C7F9}"/>
                </a:ext>
              </a:extLst>
            </p:cNvPr>
            <p:cNvSpPr txBox="1"/>
            <p:nvPr/>
          </p:nvSpPr>
          <p:spPr>
            <a:xfrm>
              <a:off x="8418446" y="2315024"/>
              <a:ext cx="26340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Simulated CCN concentrations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046DD71-AC39-BA0A-20D7-F577ED8B55E3}"/>
                </a:ext>
              </a:extLst>
            </p:cNvPr>
            <p:cNvSpPr txBox="1"/>
            <p:nvPr/>
          </p:nvSpPr>
          <p:spPr>
            <a:xfrm>
              <a:off x="7213520" y="1543218"/>
              <a:ext cx="456126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1800" b="1" dirty="0">
                  <a:solidFill>
                    <a:srgbClr val="FF0000"/>
                  </a:solidFill>
                </a:rPr>
                <a:t>Under the hood: activation is a non-trivial interplay between CCN species!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7471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7" name="Picture 4">
            <a:extLst>
              <a:ext uri="{FF2B5EF4-FFF2-40B4-BE49-F238E27FC236}">
                <a16:creationId xmlns:a16="http://schemas.microsoft.com/office/drawing/2014/main" id="{1B5A5D91-A535-E739-45E6-FFCC7DD589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49" b="2755"/>
          <a:stretch/>
        </p:blipFill>
        <p:spPr bwMode="auto">
          <a:xfrm>
            <a:off x="7007600" y="2776862"/>
            <a:ext cx="3034425" cy="34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5AC2C56C-8FC8-7173-A642-5C94AB5E15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69" t="15270" r="1935" b="36695"/>
          <a:stretch/>
        </p:blipFill>
        <p:spPr bwMode="auto">
          <a:xfrm>
            <a:off x="3407825" y="1548009"/>
            <a:ext cx="2995913" cy="155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BAC1BB-1D31-D00C-48D4-74BA681B4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ACI scheme on SW fluxes -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4061C-2809-9F4B-999A-414955C9AA0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36615" y="3237504"/>
            <a:ext cx="3609836" cy="216103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400" dirty="0"/>
              <a:t>Impact on fluxes is </a:t>
            </a:r>
            <a:r>
              <a:rPr lang="en-US" sz="1400" b="1" dirty="0"/>
              <a:t>significant</a:t>
            </a:r>
            <a:r>
              <a:rPr lang="en-US" sz="1400" dirty="0"/>
              <a:t> (up to 20 W/m</a:t>
            </a:r>
            <a:r>
              <a:rPr lang="en-US" sz="1400" baseline="30000" dirty="0"/>
              <a:t>2</a:t>
            </a:r>
            <a:r>
              <a:rPr lang="en-US" sz="1400" dirty="0"/>
              <a:t>)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Largely</a:t>
            </a:r>
            <a:r>
              <a:rPr lang="en-US" sz="1400" b="1" dirty="0"/>
              <a:t> beneficial</a:t>
            </a:r>
            <a:r>
              <a:rPr lang="en-US" sz="1400" dirty="0"/>
              <a:t> impact in the </a:t>
            </a:r>
            <a:r>
              <a:rPr lang="en-US" sz="1400" b="1" dirty="0"/>
              <a:t>subtropical </a:t>
            </a:r>
            <a:r>
              <a:rPr lang="en-US" sz="1400" b="1" dirty="0" err="1"/>
              <a:t>Scu</a:t>
            </a:r>
            <a:r>
              <a:rPr lang="en-US" sz="1400" b="1" dirty="0"/>
              <a:t> </a:t>
            </a:r>
            <a:r>
              <a:rPr lang="en-US" sz="1400" dirty="0"/>
              <a:t>regions</a:t>
            </a:r>
          </a:p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FF0000"/>
                </a:solidFill>
              </a:rPr>
              <a:t>Degradation</a:t>
            </a:r>
            <a:r>
              <a:rPr lang="en-US" sz="1400" dirty="0">
                <a:solidFill>
                  <a:srgbClr val="FF0000"/>
                </a:solidFill>
              </a:rPr>
              <a:t> over the </a:t>
            </a:r>
            <a:r>
              <a:rPr lang="en-US" sz="1400" b="1" dirty="0">
                <a:solidFill>
                  <a:srgbClr val="FF0000"/>
                </a:solidFill>
              </a:rPr>
              <a:t>Southern Ocean </a:t>
            </a:r>
            <a:r>
              <a:rPr lang="en-US" sz="1400" dirty="0">
                <a:solidFill>
                  <a:srgbClr val="FF0000"/>
                </a:solidFill>
              </a:rPr>
              <a:t>with very few CCN/Nd: </a:t>
            </a:r>
            <a:r>
              <a:rPr lang="en-US" sz="1400" b="1" dirty="0">
                <a:solidFill>
                  <a:srgbClr val="FF0000"/>
                </a:solidFill>
              </a:rPr>
              <a:t>is there the climatology too clean?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EED4DD-6695-C170-6E83-3D7A0C3BBA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0FEB4-7C2E-1EF2-AF30-B9326A6C5E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AE05CB-8A25-9226-285F-7E73F099CDED}"/>
              </a:ext>
            </a:extLst>
          </p:cNvPr>
          <p:cNvSpPr txBox="1"/>
          <p:nvPr/>
        </p:nvSpPr>
        <p:spPr>
          <a:xfrm>
            <a:off x="1996976" y="753188"/>
            <a:ext cx="2885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TOA DJF SW bias</a:t>
            </a:r>
          </a:p>
          <a:p>
            <a:pPr algn="ctr"/>
            <a:r>
              <a:rPr lang="en-US" sz="1200" b="1" dirty="0"/>
              <a:t>IFS minus CERES (day 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3A14BF-4DE2-C9F5-2FFA-3A28356A753C}"/>
              </a:ext>
            </a:extLst>
          </p:cNvPr>
          <p:cNvSpPr txBox="1"/>
          <p:nvPr/>
        </p:nvSpPr>
        <p:spPr>
          <a:xfrm>
            <a:off x="445265" y="3547908"/>
            <a:ext cx="2069896" cy="1323439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BIASES</a:t>
            </a:r>
          </a:p>
          <a:p>
            <a:r>
              <a:rPr lang="en-US" sz="1600" dirty="0">
                <a:solidFill>
                  <a:srgbClr val="C00000"/>
                </a:solidFill>
              </a:rPr>
              <a:t>Red</a:t>
            </a:r>
            <a:r>
              <a:rPr lang="en-US" sz="1600" dirty="0"/>
              <a:t>: Clouds are </a:t>
            </a:r>
            <a:r>
              <a:rPr lang="en-US" sz="1600" b="1" dirty="0"/>
              <a:t>not</a:t>
            </a:r>
            <a:r>
              <a:rPr lang="en-US" sz="1600" dirty="0"/>
              <a:t> </a:t>
            </a:r>
            <a:r>
              <a:rPr lang="en-US" sz="1600" b="1" dirty="0"/>
              <a:t>reflective</a:t>
            </a:r>
            <a:r>
              <a:rPr lang="en-US" sz="1600" dirty="0"/>
              <a:t> </a:t>
            </a:r>
            <a:r>
              <a:rPr lang="en-US" sz="1600" b="1" dirty="0"/>
              <a:t>enough</a:t>
            </a:r>
          </a:p>
          <a:p>
            <a:r>
              <a:rPr lang="en-US" sz="1600" dirty="0">
                <a:solidFill>
                  <a:srgbClr val="064E83"/>
                </a:solidFill>
              </a:rPr>
              <a:t>Blue</a:t>
            </a:r>
            <a:r>
              <a:rPr lang="en-US" sz="1600" dirty="0"/>
              <a:t>: Clouds are </a:t>
            </a:r>
            <a:r>
              <a:rPr lang="en-US" sz="1600" b="1" dirty="0"/>
              <a:t>too reflective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4FF579D-A882-EE86-BEDC-909E530DEFC9}"/>
              </a:ext>
            </a:extLst>
          </p:cNvPr>
          <p:cNvGrpSpPr/>
          <p:nvPr/>
        </p:nvGrpSpPr>
        <p:grpSpPr>
          <a:xfrm>
            <a:off x="1231743" y="3070136"/>
            <a:ext cx="4612553" cy="571147"/>
            <a:chOff x="1318018" y="2875634"/>
            <a:chExt cx="4612553" cy="571147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76CA4607-907A-0014-08C8-7EB5BD57A36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520"/>
            <a:stretch/>
          </p:blipFill>
          <p:spPr bwMode="auto">
            <a:xfrm>
              <a:off x="2024648" y="3191800"/>
              <a:ext cx="3199291" cy="2549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1" name="Picture 1">
              <a:extLst>
                <a:ext uri="{FF2B5EF4-FFF2-40B4-BE49-F238E27FC236}">
                  <a16:creationId xmlns:a16="http://schemas.microsoft.com/office/drawing/2014/main" id="{627E6F9C-C41C-1473-069F-B5E50D17AD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839" b="9229"/>
            <a:stretch/>
          </p:blipFill>
          <p:spPr bwMode="auto">
            <a:xfrm>
              <a:off x="1318018" y="2875634"/>
              <a:ext cx="4612553" cy="334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1">
            <a:extLst>
              <a:ext uri="{FF2B5EF4-FFF2-40B4-BE49-F238E27FC236}">
                <a16:creationId xmlns:a16="http://schemas.microsoft.com/office/drawing/2014/main" id="{9BA1C241-E2FD-0EB4-808E-C0D9D1EBEB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0" t="13509" r="52026" b="39356"/>
          <a:stretch/>
        </p:blipFill>
        <p:spPr bwMode="auto">
          <a:xfrm>
            <a:off x="391102" y="1534742"/>
            <a:ext cx="3048857" cy="170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AC15CA48-F247-A875-3A6C-9C277805A9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5" b="39446"/>
          <a:stretch/>
        </p:blipFill>
        <p:spPr bwMode="auto">
          <a:xfrm>
            <a:off x="6989926" y="1222261"/>
            <a:ext cx="3199289" cy="154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7FE58134-FB9E-EB0D-1240-63DA657B3B22}"/>
              </a:ext>
            </a:extLst>
          </p:cNvPr>
          <p:cNvSpPr/>
          <p:nvPr/>
        </p:nvSpPr>
        <p:spPr>
          <a:xfrm>
            <a:off x="7585622" y="2060347"/>
            <a:ext cx="491633" cy="336129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3D39D7E-A7F9-CB98-BC65-AA30807A569E}"/>
              </a:ext>
            </a:extLst>
          </p:cNvPr>
          <p:cNvSpPr/>
          <p:nvPr/>
        </p:nvSpPr>
        <p:spPr>
          <a:xfrm>
            <a:off x="8432642" y="2020262"/>
            <a:ext cx="387007" cy="296484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04358B0-CD6F-E0EE-6F3E-34387EAC7B3F}"/>
              </a:ext>
            </a:extLst>
          </p:cNvPr>
          <p:cNvSpPr/>
          <p:nvPr/>
        </p:nvSpPr>
        <p:spPr>
          <a:xfrm>
            <a:off x="9261988" y="1571021"/>
            <a:ext cx="371892" cy="365339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0C72017-C236-95ED-329E-D2463539A062}"/>
              </a:ext>
            </a:extLst>
          </p:cNvPr>
          <p:cNvSpPr/>
          <p:nvPr/>
        </p:nvSpPr>
        <p:spPr>
          <a:xfrm>
            <a:off x="7310604" y="2396476"/>
            <a:ext cx="2496198" cy="336129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945B75-E1AC-82D8-9B78-1077B35FD820}"/>
              </a:ext>
            </a:extLst>
          </p:cNvPr>
          <p:cNvSpPr txBox="1"/>
          <p:nvPr/>
        </p:nvSpPr>
        <p:spPr>
          <a:xfrm>
            <a:off x="7593786" y="837113"/>
            <a:ext cx="2064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Bias </a:t>
            </a:r>
            <a:r>
              <a:rPr lang="en-US" sz="1200" b="1" dirty="0"/>
              <a:t>difference</a:t>
            </a:r>
          </a:p>
          <a:p>
            <a:pPr algn="ctr"/>
            <a:r>
              <a:rPr lang="en-US" sz="1200" dirty="0"/>
              <a:t>Current IFS – ACI scheme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3FEE8D3-A2F5-7BDD-02B0-C8909A717909}"/>
              </a:ext>
            </a:extLst>
          </p:cNvPr>
          <p:cNvGrpSpPr/>
          <p:nvPr/>
        </p:nvGrpSpPr>
        <p:grpSpPr>
          <a:xfrm>
            <a:off x="3060084" y="3773522"/>
            <a:ext cx="4932529" cy="2559623"/>
            <a:chOff x="2962931" y="3562713"/>
            <a:chExt cx="4932529" cy="2559623"/>
          </a:xfrm>
        </p:grpSpPr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B68F623B-1B5F-3FCA-6FCC-00968BC210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832"/>
            <a:stretch/>
          </p:blipFill>
          <p:spPr bwMode="auto">
            <a:xfrm>
              <a:off x="2980899" y="3562713"/>
              <a:ext cx="4914561" cy="1017603"/>
            </a:xfrm>
            <a:prstGeom prst="rect">
              <a:avLst/>
            </a:prstGeom>
            <a:noFill/>
            <a:ln w="254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7F9BE7FB-9F01-C992-6798-B283A2A276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818"/>
            <a:stretch/>
          </p:blipFill>
          <p:spPr bwMode="auto">
            <a:xfrm>
              <a:off x="2962931" y="4593523"/>
              <a:ext cx="4932529" cy="1528813"/>
            </a:xfrm>
            <a:prstGeom prst="rect">
              <a:avLst/>
            </a:prstGeom>
            <a:noFill/>
            <a:ln w="254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522346F-1972-BE71-76E0-63E2689D2C96}"/>
              </a:ext>
            </a:extLst>
          </p:cNvPr>
          <p:cNvSpPr txBox="1"/>
          <p:nvPr/>
        </p:nvSpPr>
        <p:spPr>
          <a:xfrm>
            <a:off x="7980927" y="5352101"/>
            <a:ext cx="1818126" cy="830997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_ CERES SYN</a:t>
            </a:r>
          </a:p>
          <a:p>
            <a:r>
              <a:rPr lang="en-US" sz="1600" dirty="0">
                <a:solidFill>
                  <a:srgbClr val="00B0F0"/>
                </a:solidFill>
              </a:rPr>
              <a:t>.. Current scheme</a:t>
            </a:r>
          </a:p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-- New scheme</a:t>
            </a:r>
          </a:p>
        </p:txBody>
      </p:sp>
      <p:cxnSp>
        <p:nvCxnSpPr>
          <p:cNvPr id="23" name="Curved Connector 22">
            <a:extLst>
              <a:ext uri="{FF2B5EF4-FFF2-40B4-BE49-F238E27FC236}">
                <a16:creationId xmlns:a16="http://schemas.microsoft.com/office/drawing/2014/main" id="{CE3DAFD2-E610-6C5D-08C0-87CD281EA2E6}"/>
              </a:ext>
            </a:extLst>
          </p:cNvPr>
          <p:cNvCxnSpPr>
            <a:cxnSpLocks/>
            <a:stCxn id="12" idx="6"/>
          </p:cNvCxnSpPr>
          <p:nvPr/>
        </p:nvCxnSpPr>
        <p:spPr>
          <a:xfrm flipH="1">
            <a:off x="6928191" y="2228412"/>
            <a:ext cx="1149064" cy="1246508"/>
          </a:xfrm>
          <a:prstGeom prst="curvedConnector4">
            <a:avLst>
              <a:gd name="adj1" fmla="val -19894"/>
              <a:gd name="adj2" fmla="val 56741"/>
            </a:avLst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urved Connector 31">
            <a:extLst>
              <a:ext uri="{FF2B5EF4-FFF2-40B4-BE49-F238E27FC236}">
                <a16:creationId xmlns:a16="http://schemas.microsoft.com/office/drawing/2014/main" id="{35AE2C42-A50D-C7AB-F45F-694A8C270E93}"/>
              </a:ext>
            </a:extLst>
          </p:cNvPr>
          <p:cNvCxnSpPr>
            <a:cxnSpLocks/>
            <a:stCxn id="16" idx="2"/>
          </p:cNvCxnSpPr>
          <p:nvPr/>
        </p:nvCxnSpPr>
        <p:spPr>
          <a:xfrm rot="10800000" flipV="1">
            <a:off x="6094412" y="2564540"/>
            <a:ext cx="1216193" cy="932055"/>
          </a:xfrm>
          <a:prstGeom prst="curvedConnector3">
            <a:avLst>
              <a:gd name="adj1" fmla="val 104269"/>
            </a:avLst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A66C469E-919F-6E41-612C-DDB11CA4052D}"/>
              </a:ext>
            </a:extLst>
          </p:cNvPr>
          <p:cNvSpPr txBox="1"/>
          <p:nvPr/>
        </p:nvSpPr>
        <p:spPr>
          <a:xfrm>
            <a:off x="10262365" y="1086875"/>
            <a:ext cx="1876892" cy="1815882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DIFFERENCE</a:t>
            </a:r>
          </a:p>
          <a:p>
            <a:r>
              <a:rPr lang="en-US" sz="1600" dirty="0">
                <a:solidFill>
                  <a:srgbClr val="C00000"/>
                </a:solidFill>
              </a:rPr>
              <a:t>Red</a:t>
            </a:r>
            <a:r>
              <a:rPr lang="en-US" sz="1600" dirty="0"/>
              <a:t>: Clouds are </a:t>
            </a:r>
            <a:r>
              <a:rPr lang="en-US" sz="1600" b="1" dirty="0"/>
              <a:t>less reflective with ACI scheme</a:t>
            </a:r>
          </a:p>
          <a:p>
            <a:r>
              <a:rPr lang="en-US" sz="1600" dirty="0">
                <a:solidFill>
                  <a:srgbClr val="064E83"/>
                </a:solidFill>
              </a:rPr>
              <a:t>Blue</a:t>
            </a:r>
            <a:r>
              <a:rPr lang="en-US" sz="1600" dirty="0"/>
              <a:t>: Clouds are </a:t>
            </a:r>
            <a:r>
              <a:rPr lang="en-US" sz="1600" b="1" dirty="0"/>
              <a:t>more reflective with ACI scheme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89F2208-0241-7DC5-DD1E-90B13CA5C250}"/>
              </a:ext>
            </a:extLst>
          </p:cNvPr>
          <p:cNvSpPr txBox="1"/>
          <p:nvPr/>
        </p:nvSpPr>
        <p:spPr>
          <a:xfrm>
            <a:off x="4156474" y="1143965"/>
            <a:ext cx="1452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ACI scheme:</a:t>
            </a:r>
          </a:p>
          <a:p>
            <a:pPr algn="ctr"/>
            <a:r>
              <a:rPr lang="en-US" sz="1200" b="1" dirty="0"/>
              <a:t>Nd from aerosols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4E57CB5-EAFB-77B2-1D73-F9CF175408BA}"/>
              </a:ext>
            </a:extLst>
          </p:cNvPr>
          <p:cNvSpPr txBox="1"/>
          <p:nvPr/>
        </p:nvSpPr>
        <p:spPr>
          <a:xfrm>
            <a:off x="1086006" y="1134177"/>
            <a:ext cx="1791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Current IFS:</a:t>
            </a:r>
          </a:p>
          <a:p>
            <a:pPr algn="ctr"/>
            <a:r>
              <a:rPr lang="en-US" sz="1200" b="1" dirty="0"/>
              <a:t>Nd from fixed values</a:t>
            </a:r>
          </a:p>
        </p:txBody>
      </p:sp>
      <p:sp>
        <p:nvSpPr>
          <p:cNvPr id="10258" name="Oval 10257">
            <a:extLst>
              <a:ext uri="{FF2B5EF4-FFF2-40B4-BE49-F238E27FC236}">
                <a16:creationId xmlns:a16="http://schemas.microsoft.com/office/drawing/2014/main" id="{10814093-AD2D-D295-ACE9-247E4276E6B4}"/>
              </a:ext>
            </a:extLst>
          </p:cNvPr>
          <p:cNvSpPr/>
          <p:nvPr/>
        </p:nvSpPr>
        <p:spPr>
          <a:xfrm>
            <a:off x="3925792" y="2372057"/>
            <a:ext cx="491633" cy="336129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9" name="Oval 10258">
            <a:extLst>
              <a:ext uri="{FF2B5EF4-FFF2-40B4-BE49-F238E27FC236}">
                <a16:creationId xmlns:a16="http://schemas.microsoft.com/office/drawing/2014/main" id="{9E7BB941-5193-3D08-1E2D-1F869715F131}"/>
              </a:ext>
            </a:extLst>
          </p:cNvPr>
          <p:cNvSpPr/>
          <p:nvPr/>
        </p:nvSpPr>
        <p:spPr>
          <a:xfrm>
            <a:off x="4772812" y="2331972"/>
            <a:ext cx="387007" cy="296484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60" name="Oval 10259">
            <a:extLst>
              <a:ext uri="{FF2B5EF4-FFF2-40B4-BE49-F238E27FC236}">
                <a16:creationId xmlns:a16="http://schemas.microsoft.com/office/drawing/2014/main" id="{F4877842-2516-39C6-AA5D-2DAECE4CD249}"/>
              </a:ext>
            </a:extLst>
          </p:cNvPr>
          <p:cNvSpPr/>
          <p:nvPr/>
        </p:nvSpPr>
        <p:spPr>
          <a:xfrm>
            <a:off x="5602158" y="1882731"/>
            <a:ext cx="371892" cy="365339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61" name="Oval 10260">
            <a:extLst>
              <a:ext uri="{FF2B5EF4-FFF2-40B4-BE49-F238E27FC236}">
                <a16:creationId xmlns:a16="http://schemas.microsoft.com/office/drawing/2014/main" id="{B1F27CEE-1213-B4C1-4636-48D21B904DEE}"/>
              </a:ext>
            </a:extLst>
          </p:cNvPr>
          <p:cNvSpPr/>
          <p:nvPr/>
        </p:nvSpPr>
        <p:spPr>
          <a:xfrm>
            <a:off x="891024" y="2367003"/>
            <a:ext cx="491633" cy="336129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62" name="Oval 10261">
            <a:extLst>
              <a:ext uri="{FF2B5EF4-FFF2-40B4-BE49-F238E27FC236}">
                <a16:creationId xmlns:a16="http://schemas.microsoft.com/office/drawing/2014/main" id="{A1FB1274-018D-C9A4-DF54-8154615C25D5}"/>
              </a:ext>
            </a:extLst>
          </p:cNvPr>
          <p:cNvSpPr/>
          <p:nvPr/>
        </p:nvSpPr>
        <p:spPr>
          <a:xfrm>
            <a:off x="1738044" y="2326918"/>
            <a:ext cx="387007" cy="296484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63" name="Oval 10262">
            <a:extLst>
              <a:ext uri="{FF2B5EF4-FFF2-40B4-BE49-F238E27FC236}">
                <a16:creationId xmlns:a16="http://schemas.microsoft.com/office/drawing/2014/main" id="{0215A4B5-241F-AFE5-F006-5CA46F3FDD65}"/>
              </a:ext>
            </a:extLst>
          </p:cNvPr>
          <p:cNvSpPr/>
          <p:nvPr/>
        </p:nvSpPr>
        <p:spPr>
          <a:xfrm>
            <a:off x="2567390" y="1877677"/>
            <a:ext cx="371892" cy="365339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64" name="Oval 10263">
            <a:extLst>
              <a:ext uri="{FF2B5EF4-FFF2-40B4-BE49-F238E27FC236}">
                <a16:creationId xmlns:a16="http://schemas.microsoft.com/office/drawing/2014/main" id="{DB405BDE-6E1B-0D24-DBF1-037BA3C545E8}"/>
              </a:ext>
            </a:extLst>
          </p:cNvPr>
          <p:cNvSpPr/>
          <p:nvPr/>
        </p:nvSpPr>
        <p:spPr>
          <a:xfrm>
            <a:off x="3679109" y="2719177"/>
            <a:ext cx="2496198" cy="336129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65" name="Oval 10264">
            <a:extLst>
              <a:ext uri="{FF2B5EF4-FFF2-40B4-BE49-F238E27FC236}">
                <a16:creationId xmlns:a16="http://schemas.microsoft.com/office/drawing/2014/main" id="{7EF4B3A9-9752-AE6E-CC22-757CEFBF3058}"/>
              </a:ext>
            </a:extLst>
          </p:cNvPr>
          <p:cNvSpPr/>
          <p:nvPr/>
        </p:nvSpPr>
        <p:spPr>
          <a:xfrm>
            <a:off x="715615" y="2719177"/>
            <a:ext cx="2496198" cy="336129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64C7B36-9355-A403-7436-BF9C1CCBAAAB}"/>
              </a:ext>
            </a:extLst>
          </p:cNvPr>
          <p:cNvGrpSpPr/>
          <p:nvPr/>
        </p:nvGrpSpPr>
        <p:grpSpPr>
          <a:xfrm>
            <a:off x="2504004" y="3445892"/>
            <a:ext cx="4932000" cy="2559600"/>
            <a:chOff x="6094111" y="3198988"/>
            <a:chExt cx="6772384" cy="3477666"/>
          </a:xfrm>
        </p:grpSpPr>
        <p:pic>
          <p:nvPicPr>
            <p:cNvPr id="27" name="Picture 3">
              <a:extLst>
                <a:ext uri="{FF2B5EF4-FFF2-40B4-BE49-F238E27FC236}">
                  <a16:creationId xmlns:a16="http://schemas.microsoft.com/office/drawing/2014/main" id="{0AB65ABB-4B9F-5274-C584-3D4F6CA481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956"/>
            <a:stretch/>
          </p:blipFill>
          <p:spPr bwMode="auto">
            <a:xfrm>
              <a:off x="6110157" y="3198988"/>
              <a:ext cx="6756338" cy="1454254"/>
            </a:xfrm>
            <a:prstGeom prst="rect">
              <a:avLst/>
            </a:prstGeom>
            <a:noFill/>
            <a:ln w="254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3">
              <a:extLst>
                <a:ext uri="{FF2B5EF4-FFF2-40B4-BE49-F238E27FC236}">
                  <a16:creationId xmlns:a16="http://schemas.microsoft.com/office/drawing/2014/main" id="{05A872DC-FB29-689E-1011-21E0BE86C3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782"/>
            <a:stretch/>
          </p:blipFill>
          <p:spPr bwMode="auto">
            <a:xfrm>
              <a:off x="6094111" y="4580315"/>
              <a:ext cx="6756338" cy="2096339"/>
            </a:xfrm>
            <a:prstGeom prst="rect">
              <a:avLst/>
            </a:prstGeom>
            <a:noFill/>
            <a:ln w="254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0269" name="Straight Arrow Connector 10268">
            <a:extLst>
              <a:ext uri="{FF2B5EF4-FFF2-40B4-BE49-F238E27FC236}">
                <a16:creationId xmlns:a16="http://schemas.microsoft.com/office/drawing/2014/main" id="{64DED908-F503-6294-1ADD-BF128A1B0D82}"/>
              </a:ext>
            </a:extLst>
          </p:cNvPr>
          <p:cNvCxnSpPr>
            <a:cxnSpLocks/>
          </p:cNvCxnSpPr>
          <p:nvPr/>
        </p:nvCxnSpPr>
        <p:spPr>
          <a:xfrm>
            <a:off x="4310247" y="4945834"/>
            <a:ext cx="0" cy="342910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273" name="Straight Arrow Connector 10272">
            <a:extLst>
              <a:ext uri="{FF2B5EF4-FFF2-40B4-BE49-F238E27FC236}">
                <a16:creationId xmlns:a16="http://schemas.microsoft.com/office/drawing/2014/main" id="{F650B909-BBEE-488A-77D1-58D65A4FD98B}"/>
              </a:ext>
            </a:extLst>
          </p:cNvPr>
          <p:cNvCxnSpPr>
            <a:cxnSpLocks/>
          </p:cNvCxnSpPr>
          <p:nvPr/>
        </p:nvCxnSpPr>
        <p:spPr>
          <a:xfrm>
            <a:off x="5159333" y="4865612"/>
            <a:ext cx="0" cy="342910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274" name="Straight Arrow Connector 10273">
            <a:extLst>
              <a:ext uri="{FF2B5EF4-FFF2-40B4-BE49-F238E27FC236}">
                <a16:creationId xmlns:a16="http://schemas.microsoft.com/office/drawing/2014/main" id="{AB25D019-6464-DED7-6250-53B5D23B6E23}"/>
              </a:ext>
            </a:extLst>
          </p:cNvPr>
          <p:cNvCxnSpPr>
            <a:cxnSpLocks/>
          </p:cNvCxnSpPr>
          <p:nvPr/>
        </p:nvCxnSpPr>
        <p:spPr>
          <a:xfrm>
            <a:off x="7069210" y="4712922"/>
            <a:ext cx="0" cy="232912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276" name="Straight Arrow Connector 10275">
            <a:extLst>
              <a:ext uri="{FF2B5EF4-FFF2-40B4-BE49-F238E27FC236}">
                <a16:creationId xmlns:a16="http://schemas.microsoft.com/office/drawing/2014/main" id="{E9B66704-97A3-0A21-389B-760DA436D6F9}"/>
              </a:ext>
            </a:extLst>
          </p:cNvPr>
          <p:cNvCxnSpPr>
            <a:cxnSpLocks/>
          </p:cNvCxnSpPr>
          <p:nvPr/>
        </p:nvCxnSpPr>
        <p:spPr>
          <a:xfrm flipV="1">
            <a:off x="4882941" y="5214257"/>
            <a:ext cx="0" cy="315686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278" name="Straight Arrow Connector 10277">
            <a:extLst>
              <a:ext uri="{FF2B5EF4-FFF2-40B4-BE49-F238E27FC236}">
                <a16:creationId xmlns:a16="http://schemas.microsoft.com/office/drawing/2014/main" id="{5901353B-BD85-98EA-B023-6994E2E0E726}"/>
              </a:ext>
            </a:extLst>
          </p:cNvPr>
          <p:cNvCxnSpPr>
            <a:cxnSpLocks/>
          </p:cNvCxnSpPr>
          <p:nvPr/>
        </p:nvCxnSpPr>
        <p:spPr>
          <a:xfrm flipV="1">
            <a:off x="5844296" y="5194258"/>
            <a:ext cx="0" cy="315686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279" name="Straight Arrow Connector 10278">
            <a:extLst>
              <a:ext uri="{FF2B5EF4-FFF2-40B4-BE49-F238E27FC236}">
                <a16:creationId xmlns:a16="http://schemas.microsoft.com/office/drawing/2014/main" id="{F094B17F-061C-8D83-8D4E-92FC734BCB48}"/>
              </a:ext>
            </a:extLst>
          </p:cNvPr>
          <p:cNvCxnSpPr>
            <a:cxnSpLocks/>
          </p:cNvCxnSpPr>
          <p:nvPr/>
        </p:nvCxnSpPr>
        <p:spPr>
          <a:xfrm flipV="1">
            <a:off x="6915437" y="5240698"/>
            <a:ext cx="0" cy="315686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652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21" grpId="0" animBg="1"/>
      <p:bldP spid="10258" grpId="0" animBg="1"/>
      <p:bldP spid="10258" grpId="1" animBg="1"/>
      <p:bldP spid="10259" grpId="0" animBg="1"/>
      <p:bldP spid="10259" grpId="1" animBg="1"/>
      <p:bldP spid="10260" grpId="0" animBg="1"/>
      <p:bldP spid="10260" grpId="1" animBg="1"/>
      <p:bldP spid="10261" grpId="0" animBg="1"/>
      <p:bldP spid="10261" grpId="1" animBg="1"/>
      <p:bldP spid="10262" grpId="0" animBg="1"/>
      <p:bldP spid="10262" grpId="1" animBg="1"/>
      <p:bldP spid="10263" grpId="0" animBg="1"/>
      <p:bldP spid="10263" grpId="1" animBg="1"/>
      <p:bldP spid="10264" grpId="0" animBg="1"/>
      <p:bldP spid="1026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C7C08B35-D554-E12E-42E7-513DB58CB068}"/>
              </a:ext>
            </a:extLst>
          </p:cNvPr>
          <p:cNvGrpSpPr/>
          <p:nvPr/>
        </p:nvGrpSpPr>
        <p:grpSpPr>
          <a:xfrm>
            <a:off x="266850" y="1208727"/>
            <a:ext cx="5719266" cy="2183884"/>
            <a:chOff x="193573" y="1205784"/>
            <a:chExt cx="5719266" cy="2183884"/>
          </a:xfrm>
        </p:grpSpPr>
        <p:pic>
          <p:nvPicPr>
            <p:cNvPr id="3080" name="Picture 8">
              <a:extLst>
                <a:ext uri="{FF2B5EF4-FFF2-40B4-BE49-F238E27FC236}">
                  <a16:creationId xmlns:a16="http://schemas.microsoft.com/office/drawing/2014/main" id="{47F3FC0D-1C3A-A4D3-0AF9-A51781A2BB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7008"/>
            <a:stretch/>
          </p:blipFill>
          <p:spPr bwMode="auto">
            <a:xfrm>
              <a:off x="193573" y="1205784"/>
              <a:ext cx="180766" cy="21838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8">
              <a:extLst>
                <a:ext uri="{FF2B5EF4-FFF2-40B4-BE49-F238E27FC236}">
                  <a16:creationId xmlns:a16="http://schemas.microsoft.com/office/drawing/2014/main" id="{F7773249-07EA-C465-97A0-7A60FD834C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5"/>
            <a:stretch/>
          </p:blipFill>
          <p:spPr bwMode="auto">
            <a:xfrm>
              <a:off x="398520" y="1205784"/>
              <a:ext cx="5514319" cy="21838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A254E79-D36B-8C25-E507-D4B34C5C6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High-latitude aerosols: too few - too large?</a:t>
            </a:r>
            <a:br>
              <a:rPr lang="en-US" dirty="0"/>
            </a:br>
            <a:r>
              <a:rPr lang="en-US" dirty="0"/>
              <a:t>Hints from Punta Arenas </a:t>
            </a:r>
            <a:r>
              <a:rPr lang="en-US" dirty="0" err="1"/>
              <a:t>Aeronet</a:t>
            </a:r>
            <a:r>
              <a:rPr lang="en-US" dirty="0"/>
              <a:t> sun photometers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56B383-2768-2FEA-A7C0-7817B94A9AB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37722" y="1797139"/>
            <a:ext cx="5299579" cy="222167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400" dirty="0"/>
              <a:t>IFS/CAMS forecasts from analysis (assimilation of MODIS AOD) to day 5: </a:t>
            </a:r>
            <a:r>
              <a:rPr lang="en-US" sz="1400" b="1" dirty="0"/>
              <a:t>systematic decline in AOD*</a:t>
            </a:r>
            <a:r>
              <a:rPr lang="en-US" sz="1400" dirty="0"/>
              <a:t> ultimately shaping climatology**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Verification against </a:t>
            </a:r>
            <a:r>
              <a:rPr lang="en-US" sz="1400" b="1" dirty="0"/>
              <a:t>size distributions </a:t>
            </a:r>
            <a:r>
              <a:rPr lang="en-US" sz="1400" dirty="0"/>
              <a:t>(</a:t>
            </a:r>
            <a:r>
              <a:rPr lang="en-US" sz="1400" dirty="0" err="1"/>
              <a:t>Dubovik</a:t>
            </a:r>
            <a:r>
              <a:rPr lang="en-US" sz="1400" dirty="0"/>
              <a:t> and King, 2000) suggest </a:t>
            </a:r>
            <a:r>
              <a:rPr lang="en-US" sz="1400" dirty="0">
                <a:solidFill>
                  <a:srgbClr val="FF0000"/>
                </a:solidFill>
              </a:rPr>
              <a:t>rapid </a:t>
            </a:r>
            <a:r>
              <a:rPr lang="en-US" sz="1400" b="1" dirty="0">
                <a:solidFill>
                  <a:srgbClr val="FF0000"/>
                </a:solidFill>
              </a:rPr>
              <a:t>decline in fine modes load</a:t>
            </a:r>
            <a:r>
              <a:rPr lang="en-US" sz="1400" dirty="0"/>
              <a:t>. </a:t>
            </a:r>
            <a:r>
              <a:rPr lang="en-US" sz="1400" b="1" dirty="0"/>
              <a:t>Main suspect: wet deposition</a:t>
            </a:r>
          </a:p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FF0000"/>
                </a:solidFill>
              </a:rPr>
              <a:t>Is the wet deposition of fine continental aerosols (BC and OM) too strong?</a:t>
            </a:r>
            <a:r>
              <a:rPr lang="en-US" sz="1400" b="1" dirty="0"/>
              <a:t> </a:t>
            </a:r>
            <a:r>
              <a:rPr lang="en-US" sz="1400" dirty="0"/>
              <a:t>Potentially large </a:t>
            </a:r>
            <a:r>
              <a:rPr lang="en-US" sz="1400" b="1" dirty="0"/>
              <a:t>impact on mean state and assimilation background</a:t>
            </a:r>
            <a:r>
              <a:rPr lang="en-US" sz="1400" dirty="0"/>
              <a:t> at high latitudes / far from sources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2E69E6-3D3A-F068-A355-1CE4495E48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08DE6D-3AF1-0F1C-886B-CD7DEA721B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  <a:endParaRPr lang="en-US" dirty="0"/>
          </a:p>
        </p:txBody>
      </p:sp>
      <p:pic>
        <p:nvPicPr>
          <p:cNvPr id="3079" name="Picture 7">
            <a:extLst>
              <a:ext uri="{FF2B5EF4-FFF2-40B4-BE49-F238E27FC236}">
                <a16:creationId xmlns:a16="http://schemas.microsoft.com/office/drawing/2014/main" id="{5DC98A73-EFEA-8FB6-890D-39661E557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3530" y="575588"/>
            <a:ext cx="1552009" cy="118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6681CF0-BAC1-1F96-7ABE-E98FC79F067D}"/>
              </a:ext>
            </a:extLst>
          </p:cNvPr>
          <p:cNvGrpSpPr>
            <a:grpSpLocks noChangeAspect="1"/>
          </p:cNvGrpSpPr>
          <p:nvPr/>
        </p:nvGrpSpPr>
        <p:grpSpPr>
          <a:xfrm>
            <a:off x="1012569" y="4764970"/>
            <a:ext cx="3979703" cy="1262968"/>
            <a:chOff x="6094412" y="1507542"/>
            <a:chExt cx="6050849" cy="1885794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C24514E4-EA2C-A764-6021-24230E0055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" t="5383" r="52844" b="63461"/>
            <a:stretch/>
          </p:blipFill>
          <p:spPr bwMode="auto">
            <a:xfrm>
              <a:off x="9127921" y="1507542"/>
              <a:ext cx="3017340" cy="16291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881D065A-65F3-8C1B-81FF-6569E3774E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7" t="82382" r="1597" b="8018"/>
            <a:stretch/>
          </p:blipFill>
          <p:spPr bwMode="auto">
            <a:xfrm>
              <a:off x="9175073" y="3170570"/>
              <a:ext cx="2923035" cy="222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">
              <a:extLst>
                <a:ext uri="{FF2B5EF4-FFF2-40B4-BE49-F238E27FC236}">
                  <a16:creationId xmlns:a16="http://schemas.microsoft.com/office/drawing/2014/main" id="{D6CCC9C3-7135-818F-79CF-F1A10F435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4" t="5382" r="52793" b="63463"/>
            <a:stretch/>
          </p:blipFill>
          <p:spPr bwMode="auto">
            <a:xfrm>
              <a:off x="6094412" y="1507542"/>
              <a:ext cx="3017339" cy="16291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">
              <a:extLst>
                <a:ext uri="{FF2B5EF4-FFF2-40B4-BE49-F238E27FC236}">
                  <a16:creationId xmlns:a16="http://schemas.microsoft.com/office/drawing/2014/main" id="{9203D6FD-9166-8D22-D38B-9B488224D9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4" t="82185" r="1192" b="8376"/>
            <a:stretch/>
          </p:blipFill>
          <p:spPr bwMode="auto">
            <a:xfrm>
              <a:off x="6141564" y="3163250"/>
              <a:ext cx="2923033" cy="2186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5F18B6D-70EA-E50D-9B7C-6C24FCFB5F91}"/>
              </a:ext>
            </a:extLst>
          </p:cNvPr>
          <p:cNvSpPr txBox="1"/>
          <p:nvPr/>
        </p:nvSpPr>
        <p:spPr>
          <a:xfrm>
            <a:off x="769816" y="4141552"/>
            <a:ext cx="4392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Comparison of the fraction </a:t>
            </a:r>
            <a:r>
              <a:rPr lang="en-US" sz="1200" b="1" dirty="0"/>
              <a:t>of aerosol dissolved in droplets </a:t>
            </a:r>
            <a:endParaRPr lang="en-US" sz="1200" dirty="0"/>
          </a:p>
          <a:p>
            <a:pPr algn="ctr"/>
            <a:r>
              <a:rPr lang="en-US" sz="1200" dirty="0"/>
              <a:t>Difference between ACI and wet-deposition scheme (DJF)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9C1ACF-C081-3027-2A5A-5114744D653F}"/>
              </a:ext>
            </a:extLst>
          </p:cNvPr>
          <p:cNvSpPr txBox="1"/>
          <p:nvPr/>
        </p:nvSpPr>
        <p:spPr>
          <a:xfrm>
            <a:off x="5266526" y="4627827"/>
            <a:ext cx="174512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Blue</a:t>
            </a:r>
            <a:r>
              <a:rPr lang="en-US" sz="1400" dirty="0"/>
              <a:t>: CCN wet deposition </a:t>
            </a:r>
            <a:r>
              <a:rPr lang="en-US" sz="1400" b="1" dirty="0"/>
              <a:t>may be overestimated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Red</a:t>
            </a:r>
            <a:r>
              <a:rPr lang="en-US" sz="1400" dirty="0"/>
              <a:t>: CCN wet deposition </a:t>
            </a:r>
            <a:r>
              <a:rPr lang="en-US" sz="1400" b="1" dirty="0"/>
              <a:t>may be</a:t>
            </a:r>
            <a:r>
              <a:rPr lang="en-US" sz="1400" dirty="0"/>
              <a:t> </a:t>
            </a:r>
            <a:r>
              <a:rPr lang="en-US" sz="1400" b="1" dirty="0"/>
              <a:t>underestimated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D79DFD-7998-F5B8-E72F-76722F27FFC4}"/>
              </a:ext>
            </a:extLst>
          </p:cNvPr>
          <p:cNvSpPr txBox="1"/>
          <p:nvPr/>
        </p:nvSpPr>
        <p:spPr>
          <a:xfrm>
            <a:off x="1635182" y="4560616"/>
            <a:ext cx="7393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Sulfates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FC0214-4E7B-FD36-412E-0645B4BAE2ED}"/>
              </a:ext>
            </a:extLst>
          </p:cNvPr>
          <p:cNvSpPr txBox="1"/>
          <p:nvPr/>
        </p:nvSpPr>
        <p:spPr>
          <a:xfrm>
            <a:off x="3449749" y="4560615"/>
            <a:ext cx="1200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Organics &amp; BC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D8FA0A8-53D8-6659-8160-1266A10B56F6}"/>
              </a:ext>
            </a:extLst>
          </p:cNvPr>
          <p:cNvSpPr/>
          <p:nvPr/>
        </p:nvSpPr>
        <p:spPr>
          <a:xfrm>
            <a:off x="400803" y="4112147"/>
            <a:ext cx="6705207" cy="2104021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9111BA2-2536-0B97-474D-876346489856}"/>
              </a:ext>
            </a:extLst>
          </p:cNvPr>
          <p:cNvCxnSpPr>
            <a:cxnSpLocks/>
          </p:cNvCxnSpPr>
          <p:nvPr/>
        </p:nvCxnSpPr>
        <p:spPr>
          <a:xfrm>
            <a:off x="851999" y="1499477"/>
            <a:ext cx="294199" cy="1184745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F202094-C0F9-53C0-960E-FB42E6D5DACA}"/>
              </a:ext>
            </a:extLst>
          </p:cNvPr>
          <p:cNvCxnSpPr>
            <a:cxnSpLocks/>
          </p:cNvCxnSpPr>
          <p:nvPr/>
        </p:nvCxnSpPr>
        <p:spPr>
          <a:xfrm>
            <a:off x="2665556" y="1396181"/>
            <a:ext cx="294199" cy="1184745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D9E360D-3937-BB8F-9938-404ED44EF0FA}"/>
              </a:ext>
            </a:extLst>
          </p:cNvPr>
          <p:cNvCxnSpPr>
            <a:cxnSpLocks/>
          </p:cNvCxnSpPr>
          <p:nvPr/>
        </p:nvCxnSpPr>
        <p:spPr>
          <a:xfrm>
            <a:off x="4501639" y="1502678"/>
            <a:ext cx="294199" cy="1184745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1FB88AA8-AF3F-0EDB-3ADB-32D9379ABA85}"/>
              </a:ext>
            </a:extLst>
          </p:cNvPr>
          <p:cNvSpPr txBox="1"/>
          <p:nvPr/>
        </p:nvSpPr>
        <p:spPr>
          <a:xfrm>
            <a:off x="9869915" y="5044460"/>
            <a:ext cx="1966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 Aerosol Optical Depth</a:t>
            </a:r>
          </a:p>
          <a:p>
            <a:r>
              <a:rPr lang="en-US" sz="1200" dirty="0"/>
              <a:t>** Obtained from free-model runs!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9045642-0296-4F4E-187D-584650BC41A0}"/>
              </a:ext>
            </a:extLst>
          </p:cNvPr>
          <p:cNvSpPr txBox="1"/>
          <p:nvPr/>
        </p:nvSpPr>
        <p:spPr>
          <a:xfrm>
            <a:off x="5305219" y="4193648"/>
            <a:ext cx="1527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Using ACI scheme as reference:</a:t>
            </a:r>
          </a:p>
        </p:txBody>
      </p:sp>
    </p:spTree>
    <p:extLst>
      <p:ext uri="{BB962C8B-B14F-4D97-AF65-F5344CB8AC3E}">
        <p14:creationId xmlns:p14="http://schemas.microsoft.com/office/powerpoint/2010/main" val="1212314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EA63E-25CF-1B84-C761-B478D25DE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599" y="317782"/>
            <a:ext cx="7869600" cy="369332"/>
          </a:xfrm>
        </p:spPr>
        <p:txBody>
          <a:bodyPr/>
          <a:lstStyle/>
          <a:p>
            <a:r>
              <a:rPr lang="en-US" dirty="0"/>
              <a:t>Disentangle cloud macro- and microphysics:</a:t>
            </a:r>
            <a:br>
              <a:rPr lang="en-US" dirty="0"/>
            </a:br>
            <a:r>
              <a:rPr lang="en-US" dirty="0"/>
              <a:t>possible avenues with spectral verification?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04F26-2EA7-C1C3-1018-8A8D42E2E9F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60520" y="3846596"/>
            <a:ext cx="4852905" cy="2858321"/>
          </a:xfrm>
        </p:spPr>
        <p:txBody>
          <a:bodyPr/>
          <a:lstStyle/>
          <a:p>
            <a:r>
              <a:rPr lang="en-US" sz="1600" dirty="0"/>
              <a:t>Cloud reflectivity controlled by </a:t>
            </a:r>
            <a:r>
              <a:rPr lang="en-US" sz="1600" b="1" dirty="0"/>
              <a:t>macro-</a:t>
            </a:r>
            <a:r>
              <a:rPr lang="en-US" sz="1600" dirty="0"/>
              <a:t> (liquid water profile) and </a:t>
            </a:r>
            <a:r>
              <a:rPr lang="en-US" sz="1600" b="1" dirty="0"/>
              <a:t>microphysical</a:t>
            </a:r>
            <a:r>
              <a:rPr lang="en-US" sz="1600" dirty="0"/>
              <a:t> (Nd, </a:t>
            </a:r>
            <a:r>
              <a:rPr lang="en-US" sz="1600" dirty="0" err="1"/>
              <a:t>r</a:t>
            </a:r>
            <a:r>
              <a:rPr lang="en-US" sz="1600" baseline="-25000" dirty="0" err="1"/>
              <a:t>eff</a:t>
            </a:r>
            <a:r>
              <a:rPr lang="en-US" sz="1600" dirty="0"/>
              <a:t> distributions) cloud properties – how to </a:t>
            </a:r>
            <a:r>
              <a:rPr lang="en-US" sz="1600" b="1" dirty="0"/>
              <a:t>verify</a:t>
            </a:r>
            <a:r>
              <a:rPr lang="en-US" sz="1600" dirty="0"/>
              <a:t> them separately?</a:t>
            </a:r>
          </a:p>
          <a:p>
            <a:r>
              <a:rPr lang="en-US" sz="1600" b="1" dirty="0"/>
              <a:t>Asymmetrical response</a:t>
            </a:r>
            <a:r>
              <a:rPr lang="en-US" sz="1600" dirty="0"/>
              <a:t> to LWC/</a:t>
            </a:r>
            <a:r>
              <a:rPr lang="en-US" sz="1600" dirty="0" err="1"/>
              <a:t>r</a:t>
            </a:r>
            <a:r>
              <a:rPr lang="en-US" sz="1600" baseline="-25000" dirty="0" err="1"/>
              <a:t>eff</a:t>
            </a:r>
            <a:r>
              <a:rPr lang="en-US" sz="1600" dirty="0"/>
              <a:t> changes between </a:t>
            </a:r>
            <a:r>
              <a:rPr lang="en-US" sz="1600" b="1" dirty="0"/>
              <a:t>VIS and NIR </a:t>
            </a:r>
            <a:r>
              <a:rPr lang="en-US" sz="1600" dirty="0"/>
              <a:t>(a model-based illustration of the Nakajima and King, 1990 diagram)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Is satellite verification of stratiform clouds in observation space within reach? </a:t>
            </a:r>
            <a:r>
              <a:rPr lang="en-US" sz="1600" dirty="0">
                <a:solidFill>
                  <a:srgbClr val="FF0000"/>
                </a:solidFill>
              </a:rPr>
              <a:t>Let’s see!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C14EC6-25DA-41E4-C4DD-1056F785FC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185F3-B1A7-47D0-8E7F-FBBE6F0A18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  <a:endParaRPr lang="en-US" dirty="0"/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7AC83623-073D-E7B1-12FE-096F55F9DD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09"/>
          <a:stretch/>
        </p:blipFill>
        <p:spPr bwMode="auto">
          <a:xfrm>
            <a:off x="568861" y="2915819"/>
            <a:ext cx="4350764" cy="339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11E3992-14C9-B51B-B743-BBBB769FBAB1}"/>
              </a:ext>
            </a:extLst>
          </p:cNvPr>
          <p:cNvSpPr txBox="1"/>
          <p:nvPr/>
        </p:nvSpPr>
        <p:spPr>
          <a:xfrm rot="16200000">
            <a:off x="249927" y="3369268"/>
            <a:ext cx="654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2.2 µm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3DBFCE-479A-9606-9749-B01F3F47C748}"/>
              </a:ext>
            </a:extLst>
          </p:cNvPr>
          <p:cNvSpPr txBox="1"/>
          <p:nvPr/>
        </p:nvSpPr>
        <p:spPr>
          <a:xfrm rot="16200000">
            <a:off x="229089" y="4845178"/>
            <a:ext cx="696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470 nm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AB53E1-67A3-ABDA-9CC3-9872875EDA41}"/>
              </a:ext>
            </a:extLst>
          </p:cNvPr>
          <p:cNvSpPr txBox="1"/>
          <p:nvPr/>
        </p:nvSpPr>
        <p:spPr>
          <a:xfrm>
            <a:off x="3440410" y="2645644"/>
            <a:ext cx="14973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reflectance change 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073D5A4-879A-2592-8FBC-BD8BEC9954AE}"/>
              </a:ext>
            </a:extLst>
          </p:cNvPr>
          <p:cNvCxnSpPr/>
          <p:nvPr/>
        </p:nvCxnSpPr>
        <p:spPr>
          <a:xfrm flipH="1">
            <a:off x="4914126" y="4792379"/>
            <a:ext cx="351470" cy="148442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C8F1DB2-8869-E614-944A-00165F6A95B1}"/>
              </a:ext>
            </a:extLst>
          </p:cNvPr>
          <p:cNvCxnSpPr/>
          <p:nvPr/>
        </p:nvCxnSpPr>
        <p:spPr>
          <a:xfrm flipH="1">
            <a:off x="4907927" y="3474237"/>
            <a:ext cx="351470" cy="148442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5FD4574-B6CC-B850-C571-EDF1A6CF30B8}"/>
              </a:ext>
            </a:extLst>
          </p:cNvPr>
          <p:cNvSpPr txBox="1"/>
          <p:nvPr/>
        </p:nvSpPr>
        <p:spPr>
          <a:xfrm>
            <a:off x="4937804" y="4486305"/>
            <a:ext cx="10038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None in VIS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4E4C953-CC0B-D608-4A6C-3ADE3F32B260}"/>
              </a:ext>
            </a:extLst>
          </p:cNvPr>
          <p:cNvSpPr txBox="1"/>
          <p:nvPr/>
        </p:nvSpPr>
        <p:spPr>
          <a:xfrm>
            <a:off x="4941760" y="3215956"/>
            <a:ext cx="12843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Non-zero in NIR</a:t>
            </a: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15092391-0094-2812-2151-A5403C0352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" t="166" r="32483" b="69457"/>
          <a:stretch/>
        </p:blipFill>
        <p:spPr bwMode="auto">
          <a:xfrm>
            <a:off x="579314" y="1420493"/>
            <a:ext cx="2927057" cy="148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E5674C-C74D-42A9-BDDC-B86A86401CAC}"/>
              </a:ext>
            </a:extLst>
          </p:cNvPr>
          <p:cNvSpPr txBox="1"/>
          <p:nvPr/>
        </p:nvSpPr>
        <p:spPr>
          <a:xfrm>
            <a:off x="1072450" y="1207757"/>
            <a:ext cx="6447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control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CE1D68-1C3A-75A8-084D-6DEE93A30AFE}"/>
              </a:ext>
            </a:extLst>
          </p:cNvPr>
          <p:cNvSpPr txBox="1"/>
          <p:nvPr/>
        </p:nvSpPr>
        <p:spPr>
          <a:xfrm>
            <a:off x="2156957" y="1201361"/>
            <a:ext cx="12742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(LWC, </a:t>
            </a:r>
            <a:r>
              <a:rPr lang="en-US" sz="1200" dirty="0" err="1"/>
              <a:t>r</a:t>
            </a:r>
            <a:r>
              <a:rPr lang="en-US" sz="1200" baseline="-25000" dirty="0" err="1"/>
              <a:t>eff</a:t>
            </a:r>
            <a:r>
              <a:rPr lang="en-US" sz="1200" dirty="0"/>
              <a:t>) x 0.7</a:t>
            </a:r>
            <a:r>
              <a:rPr lang="en-US" sz="1200" baseline="-25000" dirty="0"/>
              <a:t> </a:t>
            </a:r>
          </a:p>
        </p:txBody>
      </p:sp>
      <p:cxnSp>
        <p:nvCxnSpPr>
          <p:cNvPr id="28" name="Curved Connector 27">
            <a:extLst>
              <a:ext uri="{FF2B5EF4-FFF2-40B4-BE49-F238E27FC236}">
                <a16:creationId xmlns:a16="http://schemas.microsoft.com/office/drawing/2014/main" id="{822F291B-000E-14D9-678A-94AC1C830207}"/>
              </a:ext>
            </a:extLst>
          </p:cNvPr>
          <p:cNvCxnSpPr>
            <a:cxnSpLocks/>
            <a:stCxn id="29" idx="1"/>
          </p:cNvCxnSpPr>
          <p:nvPr/>
        </p:nvCxnSpPr>
        <p:spPr>
          <a:xfrm rot="10800000" flipV="1">
            <a:off x="3580362" y="1863353"/>
            <a:ext cx="653142" cy="440884"/>
          </a:xfrm>
          <a:prstGeom prst="curvedConnector3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76AB416-B25D-9080-5C4A-9D4B306B31D3}"/>
                  </a:ext>
                </a:extLst>
              </p:cNvPr>
              <p:cNvSpPr txBox="1"/>
              <p:nvPr/>
            </p:nvSpPr>
            <p:spPr>
              <a:xfrm>
                <a:off x="4233504" y="1211508"/>
                <a:ext cx="2791662" cy="1303690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”Same tau” experiment</a:t>
                </a:r>
              </a:p>
              <a:p>
                <a:r>
                  <a:rPr lang="en-US" sz="1400" dirty="0"/>
                  <a:t>in the geometric optics limit: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GB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𝑑𝑧</m:t>
                          </m:r>
                          <m: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f>
                            <m:fPr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GB" sz="1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LWC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GB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GB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GB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lang="en-GB" sz="14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eff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lang="en-US" sz="1400" dirty="0"/>
              </a:p>
              <a:p>
                <a:r>
                  <a:rPr lang="en-US" sz="1400" dirty="0"/>
                  <a:t>Multiply LWC, </a:t>
                </a:r>
                <a:r>
                  <a:rPr lang="en-US" sz="1400" dirty="0" err="1"/>
                  <a:t>r</a:t>
                </a:r>
                <a:r>
                  <a:rPr lang="en-US" sz="1400" baseline="-25000" dirty="0" err="1"/>
                  <a:t>eff</a:t>
                </a:r>
                <a:r>
                  <a:rPr lang="en-US" sz="1400" dirty="0"/>
                  <a:t>  by same factor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76AB416-B25D-9080-5C4A-9D4B306B3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3504" y="1211508"/>
                <a:ext cx="2791662" cy="1303690"/>
              </a:xfrm>
              <a:prstGeom prst="rect">
                <a:avLst/>
              </a:prstGeom>
              <a:blipFill>
                <a:blip r:embed="rId6"/>
                <a:stretch>
                  <a:fillRect l="-450" t="-31731" b="-72115"/>
                </a:stretch>
              </a:blipFill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08EC448F-9A66-1C57-C5A9-EFB5B6500DC6}"/>
              </a:ext>
            </a:extLst>
          </p:cNvPr>
          <p:cNvSpPr txBox="1"/>
          <p:nvPr/>
        </p:nvSpPr>
        <p:spPr>
          <a:xfrm rot="16200000">
            <a:off x="-52325" y="1884262"/>
            <a:ext cx="1077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R2.2µm,G,B </a:t>
            </a:r>
          </a:p>
          <a:p>
            <a:r>
              <a:rPr lang="en-US" sz="1200" dirty="0"/>
              <a:t>composite 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F275BFC-6FF6-0433-429C-93CFB52B0F49}"/>
              </a:ext>
            </a:extLst>
          </p:cNvPr>
          <p:cNvGrpSpPr/>
          <p:nvPr/>
        </p:nvGrpSpPr>
        <p:grpSpPr>
          <a:xfrm>
            <a:off x="5044763" y="2554504"/>
            <a:ext cx="2046221" cy="437949"/>
            <a:chOff x="9859252" y="5740415"/>
            <a:chExt cx="2041106" cy="368020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056FC746-3A08-980C-1459-164147BCF020}"/>
                </a:ext>
              </a:extLst>
            </p:cNvPr>
            <p:cNvGrpSpPr/>
            <p:nvPr/>
          </p:nvGrpSpPr>
          <p:grpSpPr>
            <a:xfrm>
              <a:off x="9878505" y="5740415"/>
              <a:ext cx="2021853" cy="336223"/>
              <a:chOff x="10001913" y="5413844"/>
              <a:chExt cx="2021853" cy="33622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D9277DBB-C31E-5AD9-31F7-B33ABD047024}"/>
                      </a:ext>
                    </a:extLst>
                  </p:cNvPr>
                  <p:cNvSpPr txBox="1"/>
                  <p:nvPr/>
                </p:nvSpPr>
                <p:spPr>
                  <a:xfrm>
                    <a:off x="10001913" y="5413844"/>
                    <a:ext cx="370776" cy="33622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GB" sz="1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oMath>
                      </m:oMathPara>
                    </a14:m>
                    <a:endParaRPr lang="en-US" sz="1000" dirty="0"/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GB" sz="10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oMath>
                      </m:oMathPara>
                    </a14:m>
                    <a:endParaRPr lang="en-US" sz="1000" dirty="0"/>
                  </a:p>
                </p:txBody>
              </p:sp>
            </mc:Choice>
            <mc:Fallback xmlns=""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D9277DBB-C31E-5AD9-31F7-B33ABD04702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001913" y="5413844"/>
                    <a:ext cx="370776" cy="336223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08A836A-51DD-8B34-21B6-BB9BCDC9AB3C}"/>
                  </a:ext>
                </a:extLst>
              </p:cNvPr>
              <p:cNvSpPr txBox="1"/>
              <p:nvPr/>
            </p:nvSpPr>
            <p:spPr>
              <a:xfrm>
                <a:off x="10319646" y="5413844"/>
                <a:ext cx="1704120" cy="3362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000" i="1" dirty="0"/>
                  <a:t>cloud optical thickness</a:t>
                </a:r>
              </a:p>
              <a:p>
                <a:r>
                  <a:rPr lang="en-US" sz="1000" i="1" dirty="0"/>
                  <a:t>water density</a:t>
                </a:r>
              </a:p>
            </p:txBody>
          </p:sp>
        </p:grp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709C86B-D72A-A351-7CA4-B7F0C5334F41}"/>
                </a:ext>
              </a:extLst>
            </p:cNvPr>
            <p:cNvSpPr/>
            <p:nvPr/>
          </p:nvSpPr>
          <p:spPr>
            <a:xfrm>
              <a:off x="9859252" y="5772212"/>
              <a:ext cx="1839633" cy="336223"/>
            </a:xfrm>
            <a:prstGeom prst="rect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3C5767F-53C5-9071-5876-0D8A094436C6}"/>
              </a:ext>
            </a:extLst>
          </p:cNvPr>
          <p:cNvGrpSpPr>
            <a:grpSpLocks noChangeAspect="1"/>
          </p:cNvGrpSpPr>
          <p:nvPr/>
        </p:nvGrpSpPr>
        <p:grpSpPr>
          <a:xfrm>
            <a:off x="7336826" y="703290"/>
            <a:ext cx="4076596" cy="2845168"/>
            <a:chOff x="7304116" y="175548"/>
            <a:chExt cx="4682837" cy="3268279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A5EAE54B-BC55-98F1-FD45-5B6C2178C3B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374612" y="502448"/>
              <a:ext cx="4564143" cy="2941379"/>
              <a:chOff x="8413507" y="-46274"/>
              <a:chExt cx="3641712" cy="2346915"/>
            </a:xfrm>
          </p:grpSpPr>
          <p:pic>
            <p:nvPicPr>
              <p:cNvPr id="6" name="Picture 6">
                <a:extLst>
                  <a:ext uri="{FF2B5EF4-FFF2-40B4-BE49-F238E27FC236}">
                    <a16:creationId xmlns:a16="http://schemas.microsoft.com/office/drawing/2014/main" id="{EB081C10-8212-5737-E1DB-7AC12942F8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colorTemperature colorTemp="5945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63" t="73898" r="34190"/>
              <a:stretch/>
            </p:blipFill>
            <p:spPr bwMode="auto">
              <a:xfrm>
                <a:off x="8413507" y="333745"/>
                <a:ext cx="3641712" cy="19668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0027A73-9E7C-1EC4-4748-D67B193D137D}"/>
                  </a:ext>
                </a:extLst>
              </p:cNvPr>
              <p:cNvSpPr txBox="1"/>
              <p:nvPr/>
            </p:nvSpPr>
            <p:spPr>
              <a:xfrm>
                <a:off x="8554156" y="36077"/>
                <a:ext cx="1463108" cy="2210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Seen from MODIS Aqua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2BEC6D4-D4B5-FD36-9AE8-2C36898D26FE}"/>
                  </a:ext>
                </a:extLst>
              </p:cNvPr>
              <p:cNvSpPr txBox="1"/>
              <p:nvPr/>
            </p:nvSpPr>
            <p:spPr>
              <a:xfrm>
                <a:off x="10577889" y="-46274"/>
                <a:ext cx="1229403" cy="3683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/>
                  <a:t>Seen from IFS</a:t>
                </a:r>
              </a:p>
              <a:p>
                <a:pPr algn="ctr"/>
                <a:r>
                  <a:rPr lang="en-US" sz="1200" dirty="0"/>
                  <a:t>with </a:t>
                </a:r>
                <a:r>
                  <a:rPr lang="en-US" sz="1200" dirty="0" err="1"/>
                  <a:t>ecRad</a:t>
                </a:r>
                <a:r>
                  <a:rPr lang="en-US" sz="1200" dirty="0"/>
                  <a:t>-Flotsam</a:t>
                </a:r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AA99DBE-4E47-0E3A-92DF-1FCBBA048D97}"/>
                </a:ext>
              </a:extLst>
            </p:cNvPr>
            <p:cNvSpPr txBox="1"/>
            <p:nvPr/>
          </p:nvSpPr>
          <p:spPr>
            <a:xfrm>
              <a:off x="7542593" y="241891"/>
              <a:ext cx="4205881" cy="3181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Natural color (SOCRATES campaign region) scene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B842223-A1A2-C77F-42E7-233F778F7515}"/>
                </a:ext>
              </a:extLst>
            </p:cNvPr>
            <p:cNvSpPr/>
            <p:nvPr/>
          </p:nvSpPr>
          <p:spPr>
            <a:xfrm>
              <a:off x="7304116" y="175548"/>
              <a:ext cx="4682837" cy="3214106"/>
            </a:xfrm>
            <a:prstGeom prst="rect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62351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060DC-F303-136F-2589-3450D9032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3430E-0560-1F04-E575-8D55A346766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9286" y="936000"/>
            <a:ext cx="5026546" cy="4986000"/>
          </a:xfrm>
        </p:spPr>
        <p:txBody>
          <a:bodyPr/>
          <a:lstStyle/>
          <a:p>
            <a:pPr marL="162900" indent="-342900">
              <a:buFont typeface="+mj-lt"/>
              <a:buAutoNum type="arabicPeriod"/>
            </a:pPr>
            <a:r>
              <a:rPr lang="en-US" dirty="0"/>
              <a:t>Even </a:t>
            </a:r>
            <a:r>
              <a:rPr lang="en-US" b="1" dirty="0"/>
              <a:t>”order zero” </a:t>
            </a:r>
            <a:r>
              <a:rPr lang="en-US" dirty="0"/>
              <a:t>aerosol-cloud interactions significantly impact </a:t>
            </a:r>
            <a:r>
              <a:rPr lang="en-US" b="1" dirty="0"/>
              <a:t>model biases </a:t>
            </a:r>
            <a:r>
              <a:rPr lang="en-US" dirty="0"/>
              <a:t>in SW radiation fluxes</a:t>
            </a:r>
          </a:p>
          <a:p>
            <a:pPr marL="162900" indent="-342900">
              <a:buFont typeface="+mj-lt"/>
              <a:buAutoNum type="arabicPeriod"/>
            </a:pPr>
            <a:r>
              <a:rPr lang="en-US" dirty="0"/>
              <a:t>Passing </a:t>
            </a:r>
            <a:r>
              <a:rPr lang="en-US" b="1" dirty="0"/>
              <a:t>information</a:t>
            </a:r>
            <a:r>
              <a:rPr lang="en-US" dirty="0"/>
              <a:t> from aerosol to clouds can give hints pointing at possible errors in the </a:t>
            </a:r>
            <a:r>
              <a:rPr lang="en-US" b="1" dirty="0"/>
              <a:t>aerosol fields</a:t>
            </a:r>
          </a:p>
          <a:p>
            <a:pPr marL="162900" indent="-342900">
              <a:buFont typeface="+mj-lt"/>
              <a:buAutoNum type="arabicPeriod"/>
            </a:pPr>
            <a:r>
              <a:rPr lang="en-US" dirty="0"/>
              <a:t>Improving reflectivity ≠ more realistic clouds – but </a:t>
            </a:r>
            <a:r>
              <a:rPr lang="en-US" b="1" dirty="0"/>
              <a:t>verification</a:t>
            </a:r>
            <a:r>
              <a:rPr lang="en-US" dirty="0"/>
              <a:t> in observation space using </a:t>
            </a:r>
            <a:r>
              <a:rPr lang="en-US" b="1" dirty="0"/>
              <a:t>near-infrared channels </a:t>
            </a:r>
            <a:r>
              <a:rPr lang="en-US" dirty="0"/>
              <a:t>is promising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B1C11B-2F90-CD64-D184-FB517299B0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35F021-368E-8DB7-CA3A-D7036EA869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DE5FC0-FC10-190F-F272-259A20A641C3}"/>
              </a:ext>
            </a:extLst>
          </p:cNvPr>
          <p:cNvGrpSpPr>
            <a:grpSpLocks noChangeAspect="1"/>
          </p:cNvGrpSpPr>
          <p:nvPr/>
        </p:nvGrpSpPr>
        <p:grpSpPr>
          <a:xfrm>
            <a:off x="571500" y="3931595"/>
            <a:ext cx="5737283" cy="2190764"/>
            <a:chOff x="6362994" y="1922798"/>
            <a:chExt cx="5719266" cy="218388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DC15BC1-39DE-E678-BD9F-13C069DA84EA}"/>
                </a:ext>
              </a:extLst>
            </p:cNvPr>
            <p:cNvGrpSpPr/>
            <p:nvPr/>
          </p:nvGrpSpPr>
          <p:grpSpPr>
            <a:xfrm>
              <a:off x="6362994" y="1922798"/>
              <a:ext cx="5719266" cy="2183884"/>
              <a:chOff x="193573" y="1205784"/>
              <a:chExt cx="5719266" cy="2183884"/>
            </a:xfrm>
          </p:grpSpPr>
          <p:pic>
            <p:nvPicPr>
              <p:cNvPr id="8" name="Picture 8">
                <a:extLst>
                  <a:ext uri="{FF2B5EF4-FFF2-40B4-BE49-F238E27FC236}">
                    <a16:creationId xmlns:a16="http://schemas.microsoft.com/office/drawing/2014/main" id="{36850AEC-D780-959A-C9D4-072253865B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7008"/>
              <a:stretch/>
            </p:blipFill>
            <p:spPr bwMode="auto">
              <a:xfrm>
                <a:off x="193573" y="1205784"/>
                <a:ext cx="180766" cy="21838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B89FE41-7108-82D5-5F9D-C615BB54B9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15"/>
              <a:stretch/>
            </p:blipFill>
            <p:spPr bwMode="auto">
              <a:xfrm>
                <a:off x="398520" y="1205784"/>
                <a:ext cx="5514319" cy="21838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FB2E4C1-F360-40F0-5F28-099FB8011758}"/>
                </a:ext>
              </a:extLst>
            </p:cNvPr>
            <p:cNvCxnSpPr>
              <a:cxnSpLocks/>
            </p:cNvCxnSpPr>
            <p:nvPr/>
          </p:nvCxnSpPr>
          <p:spPr>
            <a:xfrm>
              <a:off x="6948143" y="2213548"/>
              <a:ext cx="294199" cy="1184745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04A53EE-8C5F-915B-B5C4-5E42B22530E8}"/>
                </a:ext>
              </a:extLst>
            </p:cNvPr>
            <p:cNvCxnSpPr>
              <a:cxnSpLocks/>
            </p:cNvCxnSpPr>
            <p:nvPr/>
          </p:nvCxnSpPr>
          <p:spPr>
            <a:xfrm>
              <a:off x="8761700" y="2110252"/>
              <a:ext cx="294199" cy="1184745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85693A1-18B1-7798-F8CC-C62C19DA6FBF}"/>
                </a:ext>
              </a:extLst>
            </p:cNvPr>
            <p:cNvCxnSpPr>
              <a:cxnSpLocks/>
            </p:cNvCxnSpPr>
            <p:nvPr/>
          </p:nvCxnSpPr>
          <p:spPr>
            <a:xfrm>
              <a:off x="10597783" y="2216749"/>
              <a:ext cx="294199" cy="1184745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79F066D-E214-B249-46E6-B7C78D1C9291}"/>
              </a:ext>
            </a:extLst>
          </p:cNvPr>
          <p:cNvGrpSpPr/>
          <p:nvPr/>
        </p:nvGrpSpPr>
        <p:grpSpPr>
          <a:xfrm>
            <a:off x="6728914" y="2217775"/>
            <a:ext cx="3704750" cy="4071760"/>
            <a:chOff x="6684038" y="2236495"/>
            <a:chExt cx="3704750" cy="407176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48F9E3D-8445-501E-5CE9-2E49AD6063A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684038" y="3503511"/>
              <a:ext cx="3704750" cy="2804744"/>
              <a:chOff x="6171868" y="2986464"/>
              <a:chExt cx="4481025" cy="3392436"/>
            </a:xfrm>
          </p:grpSpPr>
          <p:pic>
            <p:nvPicPr>
              <p:cNvPr id="14" name="Picture 4">
                <a:extLst>
                  <a:ext uri="{FF2B5EF4-FFF2-40B4-BE49-F238E27FC236}">
                    <a16:creationId xmlns:a16="http://schemas.microsoft.com/office/drawing/2014/main" id="{38D7DE94-5D29-C4F1-E1A6-4CCAB314D8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709"/>
              <a:stretch/>
            </p:blipFill>
            <p:spPr bwMode="auto">
              <a:xfrm>
                <a:off x="6302129" y="2986464"/>
                <a:ext cx="4350764" cy="33924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F3AEBD4-79FA-B123-5C95-543C11D11CF1}"/>
                  </a:ext>
                </a:extLst>
              </p:cNvPr>
              <p:cNvSpPr txBox="1"/>
              <p:nvPr/>
            </p:nvSpPr>
            <p:spPr>
              <a:xfrm rot="16200000">
                <a:off x="5983195" y="3439913"/>
                <a:ext cx="6543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2.2 µm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1295E35-8CDE-0D65-0F1A-F3641A02D577}"/>
                  </a:ext>
                </a:extLst>
              </p:cNvPr>
              <p:cNvSpPr txBox="1"/>
              <p:nvPr/>
            </p:nvSpPr>
            <p:spPr>
              <a:xfrm rot="16200000">
                <a:off x="5962357" y="4915823"/>
                <a:ext cx="69602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470 nm</a:t>
                </a:r>
              </a:p>
            </p:txBody>
          </p:sp>
        </p:grpSp>
        <p:pic>
          <p:nvPicPr>
            <p:cNvPr id="24" name="Picture 4">
              <a:extLst>
                <a:ext uri="{FF2B5EF4-FFF2-40B4-BE49-F238E27FC236}">
                  <a16:creationId xmlns:a16="http://schemas.microsoft.com/office/drawing/2014/main" id="{893BD9D3-E169-381F-7A9B-3416643B58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" t="166" r="32483" b="69457"/>
            <a:stretch/>
          </p:blipFill>
          <p:spPr bwMode="auto">
            <a:xfrm>
              <a:off x="6791733" y="2236495"/>
              <a:ext cx="2415273" cy="122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2996EE6-88CF-3CAB-0372-68FEAC1FC95B}"/>
              </a:ext>
            </a:extLst>
          </p:cNvPr>
          <p:cNvGrpSpPr>
            <a:grpSpLocks noChangeAspect="1"/>
          </p:cNvGrpSpPr>
          <p:nvPr/>
        </p:nvGrpSpPr>
        <p:grpSpPr>
          <a:xfrm>
            <a:off x="8824487" y="286507"/>
            <a:ext cx="3163945" cy="1891420"/>
            <a:chOff x="8789143" y="286506"/>
            <a:chExt cx="3199289" cy="1912549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FC0BEBC4-2862-0EA6-7E96-E517C1E4ABC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35" b="39446"/>
            <a:stretch/>
          </p:blipFill>
          <p:spPr bwMode="auto">
            <a:xfrm>
              <a:off x="8789143" y="286506"/>
              <a:ext cx="3199289" cy="1545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>
              <a:extLst>
                <a:ext uri="{FF2B5EF4-FFF2-40B4-BE49-F238E27FC236}">
                  <a16:creationId xmlns:a16="http://schemas.microsoft.com/office/drawing/2014/main" id="{C0466661-1718-0151-0213-02D39EDE48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9" b="2755"/>
            <a:stretch/>
          </p:blipFill>
          <p:spPr bwMode="auto">
            <a:xfrm>
              <a:off x="8916452" y="1852859"/>
              <a:ext cx="3034425" cy="346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9358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ABC3D-17C8-5360-B220-588FEB626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1730" y="360002"/>
            <a:ext cx="8237871" cy="369332"/>
          </a:xfrm>
        </p:spPr>
        <p:txBody>
          <a:bodyPr/>
          <a:lstStyle/>
          <a:p>
            <a:r>
              <a:rPr lang="en-US" dirty="0"/>
              <a:t>Thank you and 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9BD65-7D45-59F9-0315-CFE2F5A7B6A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05028" y="929923"/>
            <a:ext cx="10334662" cy="508846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100" b="1" dirty="0" err="1">
                <a:effectLst/>
              </a:rPr>
              <a:t>Ahlgrimm</a:t>
            </a:r>
            <a:r>
              <a:rPr lang="en-GB" sz="1100" dirty="0">
                <a:effectLst/>
              </a:rPr>
              <a:t>, M., R. M. Forbes, R. J. Hogan, and I. </a:t>
            </a:r>
            <a:r>
              <a:rPr lang="en-GB" sz="1100" dirty="0" err="1">
                <a:effectLst/>
              </a:rPr>
              <a:t>Sandu</a:t>
            </a:r>
            <a:r>
              <a:rPr lang="en-GB" sz="1100" dirty="0">
                <a:effectLst/>
              </a:rPr>
              <a:t> (Aug. </a:t>
            </a:r>
            <a:r>
              <a:rPr lang="en-GB" sz="1100" b="1" dirty="0">
                <a:effectLst/>
              </a:rPr>
              <a:t>2018</a:t>
            </a:r>
            <a:r>
              <a:rPr lang="en-GB" sz="1100" dirty="0">
                <a:effectLst/>
              </a:rPr>
              <a:t>). “Understanding global model systematic shortwave radiation errors in subtropical marine bound-</a:t>
            </a:r>
            <a:r>
              <a:rPr lang="en-GB" sz="1100" dirty="0" err="1">
                <a:effectLst/>
              </a:rPr>
              <a:t>ary</a:t>
            </a:r>
            <a:r>
              <a:rPr lang="en-GB" sz="1100" dirty="0">
                <a:effectLst/>
              </a:rPr>
              <a:t> layer cloud regimes”. In: J Adv Model Earth </a:t>
            </a:r>
            <a:r>
              <a:rPr lang="en-GB" sz="1100" dirty="0" err="1">
                <a:effectLst/>
              </a:rPr>
              <a:t>Syst</a:t>
            </a:r>
            <a:r>
              <a:rPr lang="en-GB" sz="1100" dirty="0">
                <a:effectLst/>
              </a:rPr>
              <a:t> 10.8, pp. 2042–2060. </a:t>
            </a:r>
            <a:r>
              <a:rPr lang="en-GB" sz="1100" dirty="0" err="1">
                <a:effectLst/>
              </a:rPr>
              <a:t>doi</a:t>
            </a:r>
            <a:r>
              <a:rPr lang="en-GB" sz="1100" dirty="0">
                <a:effectLst/>
              </a:rPr>
              <a:t>: 10.1029/2018ms001346.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100" b="1" dirty="0" err="1">
                <a:effectLst/>
              </a:rPr>
              <a:t>Bozzo</a:t>
            </a:r>
            <a:r>
              <a:rPr lang="en-GB" sz="1100" dirty="0">
                <a:effectLst/>
              </a:rPr>
              <a:t>, A., A. Benedetti, J. </a:t>
            </a:r>
            <a:r>
              <a:rPr lang="en-GB" sz="1100" dirty="0" err="1">
                <a:effectLst/>
              </a:rPr>
              <a:t>Flemming</a:t>
            </a:r>
            <a:r>
              <a:rPr lang="en-GB" sz="1100" dirty="0">
                <a:effectLst/>
              </a:rPr>
              <a:t>, Z. Kipling, and S. Rémy (Mar. </a:t>
            </a:r>
            <a:r>
              <a:rPr lang="en-GB" sz="1100" b="1" dirty="0">
                <a:effectLst/>
              </a:rPr>
              <a:t>2020</a:t>
            </a:r>
            <a:r>
              <a:rPr lang="en-GB" sz="1100" dirty="0">
                <a:effectLst/>
              </a:rPr>
              <a:t>). “An aerosol climatology for global models based on the tropospheric aerosol scheme in the Integrated Forecasting System of ECMWF”. In: </a:t>
            </a:r>
            <a:r>
              <a:rPr lang="en-GB" sz="1100" dirty="0" err="1">
                <a:effectLst/>
              </a:rPr>
              <a:t>Geosci</a:t>
            </a:r>
            <a:r>
              <a:rPr lang="en-GB" sz="1100" dirty="0">
                <a:effectLst/>
              </a:rPr>
              <a:t> Model Dev 13.3, pp. 1007–1034. doi:10.5194/gmd-13-1007-2020.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100" b="1" dirty="0" err="1">
                <a:effectLst/>
              </a:rPr>
              <a:t>Dubovik</a:t>
            </a:r>
            <a:r>
              <a:rPr lang="en-GB" sz="1100" dirty="0">
                <a:effectLst/>
              </a:rPr>
              <a:t>, O. and M. D. King (Aug. 2000). “A flexible inversion algorithm for retrieval of aerosol optical properties from sun and sky radiance measurements”. In: J </a:t>
            </a:r>
            <a:r>
              <a:rPr lang="en-GB" sz="1100" dirty="0" err="1">
                <a:effectLst/>
              </a:rPr>
              <a:t>Geophys</a:t>
            </a:r>
            <a:r>
              <a:rPr lang="en-GB" sz="1100" dirty="0">
                <a:effectLst/>
              </a:rPr>
              <a:t> Res Atmos105.D16, pp. 20673–20696.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100" b="1" dirty="0" err="1">
                <a:effectLst/>
              </a:rPr>
              <a:t>Gryspeerdt</a:t>
            </a:r>
            <a:r>
              <a:rPr lang="en-GB" sz="1100" dirty="0">
                <a:effectLst/>
              </a:rPr>
              <a:t>, E., D. T. McCoy, E. Crosbie, R. H. Moore, G. J. Nott, D. </a:t>
            </a:r>
            <a:r>
              <a:rPr lang="en-GB" sz="1100" dirty="0" err="1">
                <a:effectLst/>
              </a:rPr>
              <a:t>Painemal</a:t>
            </a:r>
            <a:r>
              <a:rPr lang="en-GB" sz="1100" dirty="0">
                <a:effectLst/>
              </a:rPr>
              <a:t>, J. Small-Griswold, A. </a:t>
            </a:r>
            <a:r>
              <a:rPr lang="en-GB" sz="1100" dirty="0" err="1">
                <a:effectLst/>
              </a:rPr>
              <a:t>Sorooshian</a:t>
            </a:r>
            <a:r>
              <a:rPr lang="en-GB" sz="1100" dirty="0">
                <a:effectLst/>
              </a:rPr>
              <a:t>, and L. Ziemba (July </a:t>
            </a:r>
            <a:r>
              <a:rPr lang="en-GB" sz="1100" b="1" dirty="0">
                <a:effectLst/>
              </a:rPr>
              <a:t>2022</a:t>
            </a:r>
            <a:r>
              <a:rPr lang="en-GB" sz="1100" dirty="0">
                <a:effectLst/>
              </a:rPr>
              <a:t>). “The impact of sampling strategy on the cloud droplet number concentration estimated from satellite data”. In: Atmos </a:t>
            </a:r>
            <a:r>
              <a:rPr lang="en-GB" sz="1100" dirty="0" err="1">
                <a:effectLst/>
              </a:rPr>
              <a:t>Meas</a:t>
            </a:r>
            <a:r>
              <a:rPr lang="en-GB" sz="1100" dirty="0">
                <a:effectLst/>
              </a:rPr>
              <a:t> Tech 15.12, pp. 3875–3892. </a:t>
            </a:r>
            <a:r>
              <a:rPr lang="en-GB" sz="1100" dirty="0" err="1">
                <a:effectLst/>
              </a:rPr>
              <a:t>doi</a:t>
            </a:r>
            <a:r>
              <a:rPr lang="en-GB" sz="1100" dirty="0">
                <a:effectLst/>
              </a:rPr>
              <a:t>: 10.5194/amt-15-3875-2022.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100" b="1" dirty="0">
                <a:effectLst/>
              </a:rPr>
              <a:t>Martin</a:t>
            </a:r>
            <a:r>
              <a:rPr lang="en-GB" sz="1100" dirty="0">
                <a:effectLst/>
              </a:rPr>
              <a:t>, G. M., D. W. Johnson, and A. Spice (July </a:t>
            </a:r>
            <a:r>
              <a:rPr lang="en-GB" sz="1100" b="1" dirty="0">
                <a:effectLst/>
              </a:rPr>
              <a:t>1994</a:t>
            </a:r>
            <a:r>
              <a:rPr lang="en-GB" sz="1100" dirty="0">
                <a:effectLst/>
              </a:rPr>
              <a:t>). “The measurement and parameterization of effective radius of droplets in warm stratocumulus clouds”. In: J Atmos Sci 51.13, pp. 1823–1842. </a:t>
            </a:r>
            <a:r>
              <a:rPr lang="en-GB" sz="1100" dirty="0" err="1">
                <a:effectLst/>
              </a:rPr>
              <a:t>doi</a:t>
            </a:r>
            <a:r>
              <a:rPr lang="en-GB" sz="1100" dirty="0">
                <a:effectLst/>
              </a:rPr>
              <a:t>: 10.1175/1520-0469(1994)051&lt;1823:tmapoe&gt; 2.0.co;2.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100" b="1" dirty="0">
                <a:effectLst/>
              </a:rPr>
              <a:t>Mulcahy</a:t>
            </a:r>
            <a:r>
              <a:rPr lang="en-GB" sz="1100" dirty="0">
                <a:effectLst/>
              </a:rPr>
              <a:t>, J. P., D. N. Walters, N. </a:t>
            </a:r>
            <a:r>
              <a:rPr lang="en-GB" sz="1100" dirty="0" err="1">
                <a:effectLst/>
              </a:rPr>
              <a:t>Bellouin</a:t>
            </a:r>
            <a:r>
              <a:rPr lang="en-GB" sz="1100" dirty="0">
                <a:effectLst/>
              </a:rPr>
              <a:t>, and S. F. Milton (May </a:t>
            </a:r>
            <a:r>
              <a:rPr lang="en-GB" sz="1100" b="1" dirty="0">
                <a:effectLst/>
              </a:rPr>
              <a:t>2014</a:t>
            </a:r>
            <a:r>
              <a:rPr lang="en-GB" sz="1100" dirty="0">
                <a:effectLst/>
              </a:rPr>
              <a:t>). “Impacts of increasing the aerosol complexity in the Met Office global numerical weather prediction model”. In: Atmos Chem Phys 14.9, pp. 4749–4778. </a:t>
            </a:r>
            <a:r>
              <a:rPr lang="en-GB" sz="1100" dirty="0" err="1">
                <a:effectLst/>
              </a:rPr>
              <a:t>doi</a:t>
            </a:r>
            <a:r>
              <a:rPr lang="en-GB" sz="1100" dirty="0">
                <a:effectLst/>
              </a:rPr>
              <a:t>: 10.5194/acp-14-4749-2014.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100" b="1" dirty="0">
                <a:effectLst/>
              </a:rPr>
              <a:t>Nakajima</a:t>
            </a:r>
            <a:r>
              <a:rPr lang="en-GB" sz="1100" dirty="0">
                <a:effectLst/>
              </a:rPr>
              <a:t>, T. and M. D. King (Aug. 1990). “Determination of the optical thickness and effective particle radius of clouds from reflected solar radiation measurements. part </a:t>
            </a:r>
            <a:r>
              <a:rPr lang="en-GB" sz="1100" dirty="0" err="1">
                <a:effectLst/>
              </a:rPr>
              <a:t>i</a:t>
            </a:r>
            <a:r>
              <a:rPr lang="en-GB" sz="1100" dirty="0">
                <a:effectLst/>
              </a:rPr>
              <a:t>: theory”. In: J Atmos Sci 47.15, pp. 1878–1893. </a:t>
            </a:r>
            <a:r>
              <a:rPr lang="en-GB" sz="1100" dirty="0" err="1">
                <a:effectLst/>
              </a:rPr>
              <a:t>doi</a:t>
            </a:r>
            <a:r>
              <a:rPr lang="en-GB" sz="1100" dirty="0">
                <a:effectLst/>
              </a:rPr>
              <a:t>: 10.1175/1520-0469(1990)047&lt;1878:dotota&gt;2.0.co;2.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100" b="1" dirty="0">
                <a:effectLst/>
              </a:rPr>
              <a:t>Palmer</a:t>
            </a:r>
            <a:r>
              <a:rPr lang="en-GB" sz="1100" dirty="0">
                <a:effectLst/>
              </a:rPr>
              <a:t>, T. N., F. J. </a:t>
            </a:r>
            <a:r>
              <a:rPr lang="en-GB" sz="1100" dirty="0" err="1">
                <a:effectLst/>
              </a:rPr>
              <a:t>Doblas</a:t>
            </a:r>
            <a:r>
              <a:rPr lang="en-GB" sz="1100" dirty="0">
                <a:effectLst/>
              </a:rPr>
              <a:t>-Reyes, A. </a:t>
            </a:r>
            <a:r>
              <a:rPr lang="en-GB" sz="1100" dirty="0" err="1">
                <a:effectLst/>
              </a:rPr>
              <a:t>Weisheimer</a:t>
            </a:r>
            <a:r>
              <a:rPr lang="en-GB" sz="1100" dirty="0">
                <a:effectLst/>
              </a:rPr>
              <a:t>, and M. J. Rodwell (Apr. </a:t>
            </a:r>
            <a:r>
              <a:rPr lang="en-GB" sz="1100" b="1" dirty="0">
                <a:effectLst/>
              </a:rPr>
              <a:t>2008</a:t>
            </a:r>
            <a:r>
              <a:rPr lang="en-GB" sz="1100" dirty="0">
                <a:effectLst/>
              </a:rPr>
              <a:t>). “Toward seamless prediction: calibration of climate change projections using seasonal forecasts”. In: Bulletin of the American Meteorological Society 89.4, pp. 459–470. </a:t>
            </a:r>
            <a:r>
              <a:rPr lang="en-GB" sz="1100" dirty="0" err="1">
                <a:effectLst/>
              </a:rPr>
              <a:t>issn</a:t>
            </a:r>
            <a:r>
              <a:rPr lang="en-GB" sz="1100" dirty="0">
                <a:effectLst/>
              </a:rPr>
              <a:t>: 1520-0477. </a:t>
            </a:r>
            <a:r>
              <a:rPr lang="en-GB" sz="1100" dirty="0" err="1">
                <a:effectLst/>
              </a:rPr>
              <a:t>doi</a:t>
            </a:r>
            <a:r>
              <a:rPr lang="en-GB" sz="1100" dirty="0">
                <a:effectLst/>
              </a:rPr>
              <a:t>: 10.1175/bams-89-4-459.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100" b="1" dirty="0">
                <a:effectLst/>
              </a:rPr>
              <a:t>Rémy</a:t>
            </a:r>
            <a:r>
              <a:rPr lang="en-GB" sz="1100" dirty="0">
                <a:effectLst/>
              </a:rPr>
              <a:t>, S., Z. Kipling, V. </a:t>
            </a:r>
            <a:r>
              <a:rPr lang="en-GB" sz="1100" dirty="0" err="1">
                <a:effectLst/>
              </a:rPr>
              <a:t>Huijnen</a:t>
            </a:r>
            <a:r>
              <a:rPr lang="en-GB" sz="1100" dirty="0">
                <a:effectLst/>
              </a:rPr>
              <a:t>, J. </a:t>
            </a:r>
            <a:r>
              <a:rPr lang="en-GB" sz="1100" dirty="0" err="1">
                <a:effectLst/>
              </a:rPr>
              <a:t>Flemming</a:t>
            </a:r>
            <a:r>
              <a:rPr lang="en-GB" sz="1100" dirty="0">
                <a:effectLst/>
              </a:rPr>
              <a:t>, P. </a:t>
            </a:r>
            <a:r>
              <a:rPr lang="en-GB" sz="1100" dirty="0" err="1">
                <a:effectLst/>
              </a:rPr>
              <a:t>Nabat</a:t>
            </a:r>
            <a:r>
              <a:rPr lang="en-GB" sz="1100" dirty="0">
                <a:effectLst/>
              </a:rPr>
              <a:t>, M. </a:t>
            </a:r>
            <a:r>
              <a:rPr lang="en-GB" sz="1100" dirty="0" err="1">
                <a:effectLst/>
              </a:rPr>
              <a:t>Michou</a:t>
            </a:r>
            <a:r>
              <a:rPr lang="en-GB" sz="1100" dirty="0">
                <a:effectLst/>
              </a:rPr>
              <a:t>, M. Ades, R. </a:t>
            </a:r>
            <a:r>
              <a:rPr lang="en-GB" sz="1100" dirty="0" err="1">
                <a:effectLst/>
              </a:rPr>
              <a:t>Engelen</a:t>
            </a:r>
            <a:r>
              <a:rPr lang="en-GB" sz="1100" dirty="0">
                <a:effectLst/>
              </a:rPr>
              <a:t>, and V.-H. </a:t>
            </a:r>
            <a:r>
              <a:rPr lang="en-GB" sz="1100" dirty="0" err="1">
                <a:effectLst/>
              </a:rPr>
              <a:t>Peuch</a:t>
            </a:r>
            <a:r>
              <a:rPr lang="en-GB" sz="1100" dirty="0">
                <a:effectLst/>
              </a:rPr>
              <a:t> (June </a:t>
            </a:r>
            <a:r>
              <a:rPr lang="en-GB" sz="1100" b="1" dirty="0">
                <a:effectLst/>
              </a:rPr>
              <a:t>2022</a:t>
            </a:r>
            <a:r>
              <a:rPr lang="en-GB" sz="1100" dirty="0">
                <a:effectLst/>
              </a:rPr>
              <a:t>). “Description and evaluation of the tropospheric aerosol scheme in the integrated forecasting system (ifs-</a:t>
            </a:r>
            <a:r>
              <a:rPr lang="en-GB" sz="1100" dirty="0" err="1">
                <a:effectLst/>
              </a:rPr>
              <a:t>aer</a:t>
            </a:r>
            <a:r>
              <a:rPr lang="en-GB" sz="1100" dirty="0">
                <a:effectLst/>
              </a:rPr>
              <a:t>, cycle 47r1) of </a:t>
            </a:r>
            <a:r>
              <a:rPr lang="en-GB" sz="1100" dirty="0" err="1">
                <a:effectLst/>
              </a:rPr>
              <a:t>ecmwf</a:t>
            </a:r>
            <a:r>
              <a:rPr lang="en-GB" sz="1100" dirty="0">
                <a:effectLst/>
              </a:rPr>
              <a:t>”. In: Geoscientific Model Development 15.12, pp. 4881–4912. </a:t>
            </a:r>
            <a:r>
              <a:rPr lang="en-GB" sz="1100" dirty="0" err="1">
                <a:effectLst/>
              </a:rPr>
              <a:t>issn</a:t>
            </a:r>
            <a:r>
              <a:rPr lang="en-GB" sz="1100" dirty="0">
                <a:effectLst/>
              </a:rPr>
              <a:t>: 1991-9603. </a:t>
            </a:r>
            <a:r>
              <a:rPr lang="en-GB" sz="1100" dirty="0" err="1">
                <a:effectLst/>
              </a:rPr>
              <a:t>doi</a:t>
            </a:r>
            <a:r>
              <a:rPr lang="en-GB" sz="1100" dirty="0">
                <a:effectLst/>
              </a:rPr>
              <a:t>: 10.5194/gmd-15-4881-2022.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100" b="1" dirty="0">
                <a:effectLst/>
              </a:rPr>
              <a:t>Rothenberg</a:t>
            </a:r>
            <a:r>
              <a:rPr lang="en-GB" sz="1100" dirty="0">
                <a:effectLst/>
              </a:rPr>
              <a:t>, D. and C. Wang (Feb. </a:t>
            </a:r>
            <a:r>
              <a:rPr lang="en-GB" sz="1100" b="1" dirty="0">
                <a:effectLst/>
              </a:rPr>
              <a:t>2016</a:t>
            </a:r>
            <a:r>
              <a:rPr lang="en-GB" sz="1100" dirty="0">
                <a:effectLst/>
              </a:rPr>
              <a:t>). “Metamodeling of droplet activation for global climate models”. In: Journal of the Atmospheric  73.3, pp. 1255– 1272. </a:t>
            </a:r>
            <a:r>
              <a:rPr lang="en-GB" sz="1100" dirty="0" err="1">
                <a:effectLst/>
              </a:rPr>
              <a:t>issn</a:t>
            </a:r>
            <a:r>
              <a:rPr lang="en-GB" sz="1100" dirty="0">
                <a:effectLst/>
              </a:rPr>
              <a:t>: 1520-0469. </a:t>
            </a:r>
            <a:r>
              <a:rPr lang="en-GB" sz="1100" dirty="0" err="1">
                <a:effectLst/>
              </a:rPr>
              <a:t>doi</a:t>
            </a:r>
            <a:r>
              <a:rPr lang="en-GB" sz="1100" dirty="0">
                <a:effectLst/>
              </a:rPr>
              <a:t>: 10.1175/jas-d-15-0223.1. </a:t>
            </a:r>
            <a:r>
              <a:rPr lang="en-GB" sz="1100" dirty="0" err="1">
                <a:effectLst/>
              </a:rPr>
              <a:t>url</a:t>
            </a:r>
            <a:r>
              <a:rPr lang="en-GB" sz="1100" dirty="0">
                <a:effectLst/>
              </a:rPr>
              <a:t>: http://</a:t>
            </a:r>
            <a:r>
              <a:rPr lang="en-GB" sz="1100" dirty="0" err="1">
                <a:effectLst/>
              </a:rPr>
              <a:t>dx.doi.org</a:t>
            </a:r>
            <a:r>
              <a:rPr lang="en-GB" sz="1100" dirty="0">
                <a:effectLst/>
              </a:rPr>
              <a:t>/10.1175/JAS-D-15-0223.1.</a:t>
            </a:r>
            <a:endParaRPr lang="en-GB" sz="1100" b="1" dirty="0">
              <a:effectLst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100" b="1" dirty="0">
                <a:effectLst/>
              </a:rPr>
              <a:t>UCAR/NCAR</a:t>
            </a:r>
            <a:r>
              <a:rPr lang="en-GB" sz="1100" dirty="0">
                <a:effectLst/>
              </a:rPr>
              <a:t>-Earth Observing Laboratory (2019). SOCRATES: Low Rate (LRT -1 </a:t>
            </a:r>
            <a:r>
              <a:rPr lang="en-GB" sz="1100" dirty="0" err="1">
                <a:effectLst/>
              </a:rPr>
              <a:t>sps</a:t>
            </a:r>
            <a:r>
              <a:rPr lang="en-GB" sz="1100" dirty="0">
                <a:effectLst/>
              </a:rPr>
              <a:t>) Navigation, State Parameter, and Microphysics Flight-Level Data. Version 1.3. </a:t>
            </a:r>
            <a:r>
              <a:rPr lang="en-GB" sz="1100" dirty="0" err="1">
                <a:effectLst/>
              </a:rPr>
              <a:t>en</a:t>
            </a:r>
            <a:r>
              <a:rPr lang="en-GB" sz="1100" dirty="0">
                <a:effectLst/>
              </a:rPr>
              <a:t>. </a:t>
            </a:r>
            <a:r>
              <a:rPr lang="en-GB" sz="1100" dirty="0" err="1">
                <a:effectLst/>
              </a:rPr>
              <a:t>doi</a:t>
            </a:r>
            <a:r>
              <a:rPr lang="en-GB" sz="1100" dirty="0">
                <a:effectLst/>
              </a:rPr>
              <a:t>: 10.5065/D6M32TM9.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100" dirty="0">
              <a:effectLst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200" dirty="0"/>
              <a:t>We thank </a:t>
            </a:r>
            <a:r>
              <a:rPr lang="en-GB" sz="1200" dirty="0" err="1"/>
              <a:t>Patric</a:t>
            </a:r>
            <a:r>
              <a:rPr lang="en-GB" sz="1200" dirty="0"/>
              <a:t> </a:t>
            </a:r>
            <a:r>
              <a:rPr lang="en-GB" sz="1200" b="1" dirty="0"/>
              <a:t>Seifert</a:t>
            </a:r>
            <a:r>
              <a:rPr lang="en-GB" sz="1200" dirty="0"/>
              <a:t> (TROPOS-de) and Boris </a:t>
            </a:r>
            <a:r>
              <a:rPr lang="en-GB" sz="1200" b="1" dirty="0" err="1"/>
              <a:t>Barja</a:t>
            </a:r>
            <a:r>
              <a:rPr lang="en-GB" sz="1200" dirty="0"/>
              <a:t> (UMAG-cl) for their effort in establishing and maintaining the </a:t>
            </a:r>
            <a:r>
              <a:rPr lang="en-GB" sz="1200" i="1" dirty="0"/>
              <a:t>Punta Arenas </a:t>
            </a:r>
            <a:r>
              <a:rPr lang="en-GB" sz="1200" dirty="0"/>
              <a:t>observation site.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200" dirty="0">
                <a:effectLst/>
              </a:rPr>
              <a:t>We thank Raul </a:t>
            </a:r>
            <a:r>
              <a:rPr lang="en-GB" sz="1200" b="1" dirty="0" err="1">
                <a:effectLst/>
              </a:rPr>
              <a:t>D’Elia</a:t>
            </a:r>
            <a:r>
              <a:rPr lang="en-GB" sz="1200" dirty="0">
                <a:effectLst/>
              </a:rPr>
              <a:t> (UNIDEF-</a:t>
            </a:r>
            <a:r>
              <a:rPr lang="en-GB" sz="1200" dirty="0" err="1">
                <a:effectLst/>
              </a:rPr>
              <a:t>ar</a:t>
            </a:r>
            <a:r>
              <a:rPr lang="en-GB" sz="1200" dirty="0">
                <a:effectLst/>
              </a:rPr>
              <a:t>), Ramiro </a:t>
            </a:r>
            <a:r>
              <a:rPr lang="en-GB" sz="1200" b="1" dirty="0">
                <a:effectLst/>
              </a:rPr>
              <a:t>Gonzales</a:t>
            </a:r>
            <a:r>
              <a:rPr lang="en-GB" sz="1200" dirty="0">
                <a:effectLst/>
              </a:rPr>
              <a:t> (UVA-</a:t>
            </a:r>
            <a:r>
              <a:rPr lang="en-GB" sz="1200" dirty="0" err="1">
                <a:effectLst/>
              </a:rPr>
              <a:t>sp</a:t>
            </a:r>
            <a:r>
              <a:rPr lang="en-GB" sz="1200" dirty="0">
                <a:effectLst/>
              </a:rPr>
              <a:t>) and </a:t>
            </a:r>
            <a:r>
              <a:rPr lang="en-GB" sz="1200" dirty="0" err="1">
                <a:effectLst/>
              </a:rPr>
              <a:t>Jonathar</a:t>
            </a:r>
            <a:r>
              <a:rPr lang="en-GB" sz="1200" dirty="0">
                <a:effectLst/>
              </a:rPr>
              <a:t> </a:t>
            </a:r>
            <a:r>
              <a:rPr lang="en-GB" sz="1200" b="1" dirty="0">
                <a:effectLst/>
              </a:rPr>
              <a:t>Ferrara</a:t>
            </a:r>
            <a:r>
              <a:rPr lang="en-GB" sz="1200" dirty="0">
                <a:effectLst/>
              </a:rPr>
              <a:t> (SMN-</a:t>
            </a:r>
            <a:r>
              <a:rPr lang="en-GB" sz="1200" dirty="0" err="1">
                <a:effectLst/>
              </a:rPr>
              <a:t>ar</a:t>
            </a:r>
            <a:r>
              <a:rPr lang="en-GB" sz="1200" dirty="0">
                <a:effectLst/>
              </a:rPr>
              <a:t>) </a:t>
            </a:r>
            <a:r>
              <a:rPr lang="en-GB" sz="1200" dirty="0"/>
              <a:t>for their effort in establishing and maintaining the </a:t>
            </a:r>
            <a:r>
              <a:rPr lang="en-GB" sz="1200" i="1" dirty="0" err="1"/>
              <a:t>Marambio</a:t>
            </a:r>
            <a:r>
              <a:rPr lang="en-GB" sz="1200" dirty="0"/>
              <a:t> observation site.</a:t>
            </a:r>
            <a:endParaRPr lang="en-GB" sz="1200" dirty="0">
              <a:effectLst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200" dirty="0"/>
              <a:t>Thanks to Leonhard </a:t>
            </a:r>
            <a:r>
              <a:rPr lang="en-GB" sz="1200" b="1" dirty="0"/>
              <a:t>Scheck</a:t>
            </a:r>
            <a:r>
              <a:rPr lang="en-GB" sz="1200" dirty="0"/>
              <a:t> for the discussions about NIR-VIS reflectance cloud verification!</a:t>
            </a:r>
            <a:endParaRPr lang="en-GB" sz="1200" dirty="0">
              <a:effectLst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037A4-72DD-AA2C-7FD5-1BB8DCDFA0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992538"/>
      </p:ext>
    </p:extLst>
  </p:cSld>
  <p:clrMapOvr>
    <a:masterClrMapping/>
  </p:clrMapOvr>
</p:sld>
</file>

<file path=ppt/theme/theme1.xml><?xml version="1.0" encoding="utf-8"?>
<a:theme xmlns:a="http://schemas.openxmlformats.org/drawingml/2006/main" name="ECMWF Light 16:9 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CMWF_16.9_light_blue.potx" id="{6E553A05-1FF4-41A6-8DCD-4A16C4C52284}" vid="{CB9C2DB0-F904-43F7-8D0F-6F373F3FC06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b715c95-b911-42b3-8126-9e6d7eb3f0dc" xsi:nil="true"/>
    <lcf76f155ced4ddcb4097134ff3c332f xmlns="34da5c7c-42ce-4f97-8e89-5ab6a067527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BE5B23F872F249BA78B9EED1161059" ma:contentTypeVersion="10" ma:contentTypeDescription="Create a new document." ma:contentTypeScope="" ma:versionID="1fa27b745351314d8010ee49ca2e49fe">
  <xsd:schema xmlns:xsd="http://www.w3.org/2001/XMLSchema" xmlns:xs="http://www.w3.org/2001/XMLSchema" xmlns:p="http://schemas.microsoft.com/office/2006/metadata/properties" xmlns:ns2="34da5c7c-42ce-4f97-8e89-5ab6a0675279" xmlns:ns3="3b715c95-b911-42b3-8126-9e6d7eb3f0dc" targetNamespace="http://schemas.microsoft.com/office/2006/metadata/properties" ma:root="true" ma:fieldsID="0e734e230ef03c0de02afe0ec1c58333" ns2:_="" ns3:_="">
    <xsd:import namespace="34da5c7c-42ce-4f97-8e89-5ab6a0675279"/>
    <xsd:import namespace="3b715c95-b911-42b3-8126-9e6d7eb3f0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da5c7c-42ce-4f97-8e89-5ab6a06752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4cf7ce8-6a73-4870-b03b-717f0b586eb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715c95-b911-42b3-8126-9e6d7eb3f0dc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316a6648-1e96-4828-bd7b-a115050f65f6}" ma:internalName="TaxCatchAll" ma:showField="CatchAllData" ma:web="3b715c95-b911-42b3-8126-9e6d7eb3f0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1C7391A-24E9-458E-ACEF-7669EE83A25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7940C50-C4CE-40EC-9E91-05D71EB15BD4}">
  <ds:schemaRefs>
    <ds:schemaRef ds:uri="http://schemas.microsoft.com/office/infopath/2007/PartnerControls"/>
    <ds:schemaRef ds:uri="34da5c7c-42ce-4f97-8e89-5ab6a0675279"/>
    <ds:schemaRef ds:uri="http://schemas.microsoft.com/office/2006/metadata/properties"/>
    <ds:schemaRef ds:uri="http://www.w3.org/XML/1998/namespace"/>
    <ds:schemaRef ds:uri="http://purl.org/dc/dcmitype/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3b715c95-b911-42b3-8126-9e6d7eb3f0dc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EE24416E-2B5D-4B2C-94B2-6364BFC8F6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da5c7c-42ce-4f97-8e89-5ab6a0675279"/>
    <ds:schemaRef ds:uri="3b715c95-b911-42b3-8126-9e6d7eb3f0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ECMWF Light 16:9 blue</Template>
  <TotalTime>18440</TotalTime>
  <Words>1611</Words>
  <Application>Microsoft Macintosh PowerPoint</Application>
  <PresentationFormat>Custom</PresentationFormat>
  <Paragraphs>134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Cambria Math</vt:lpstr>
      <vt:lpstr>ECMWF Light 16:9 blue</vt:lpstr>
      <vt:lpstr>PowerPoint Presentation</vt:lpstr>
      <vt:lpstr>Motivation and background</vt:lpstr>
      <vt:lpstr>Exploit atmospheric composition for a new ACI scheme</vt:lpstr>
      <vt:lpstr>Impact of ACI scheme on SW fluxes - overview</vt:lpstr>
      <vt:lpstr>High-latitude aerosols: too few - too large? Hints from Punta Arenas Aeronet sun photometers</vt:lpstr>
      <vt:lpstr>Disentangle cloud macro- and microphysics: possible avenues with spectral verification?</vt:lpstr>
      <vt:lpstr>Key points</vt:lpstr>
      <vt:lpstr>Thank you and 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Paolo Andreozzi</dc:creator>
  <cp:lastModifiedBy>Paolo Andreozzi</cp:lastModifiedBy>
  <cp:revision>2</cp:revision>
  <cp:lastPrinted>2014-11-19T12:15:44Z</cp:lastPrinted>
  <dcterms:created xsi:type="dcterms:W3CDTF">2024-04-03T13:49:42Z</dcterms:created>
  <dcterms:modified xsi:type="dcterms:W3CDTF">2024-04-17T15:59:00Z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0x01010079BE5B23F872F249BA78B9EED1161059</vt:lpwstr>
  </property>
  <property fmtid="{D5CDD505-2E9C-101B-9397-08002B2CF9AE}" pid="3" name="Order">
    <vt:r8>1400</vt:r8>
  </property>
</Properties>
</file>