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59" r:id="rId5"/>
    <p:sldMasterId id="2147483658" r:id="rId6"/>
    <p:sldMasterId id="2147483665" r:id="rId7"/>
  </p:sldMasterIdLst>
  <p:notesMasterIdLst>
    <p:notesMasterId r:id="rId25"/>
  </p:notesMasterIdLst>
  <p:handoutMasterIdLst>
    <p:handoutMasterId r:id="rId26"/>
  </p:handoutMasterIdLst>
  <p:sldIdLst>
    <p:sldId id="256" r:id="rId8"/>
    <p:sldId id="305" r:id="rId9"/>
    <p:sldId id="353" r:id="rId10"/>
    <p:sldId id="306" r:id="rId11"/>
    <p:sldId id="311" r:id="rId12"/>
    <p:sldId id="314" r:id="rId13"/>
    <p:sldId id="320" r:id="rId14"/>
    <p:sldId id="348" r:id="rId15"/>
    <p:sldId id="350" r:id="rId16"/>
    <p:sldId id="347" r:id="rId17"/>
    <p:sldId id="349" r:id="rId18"/>
    <p:sldId id="329" r:id="rId19"/>
    <p:sldId id="351" r:id="rId20"/>
    <p:sldId id="346" r:id="rId21"/>
    <p:sldId id="355" r:id="rId22"/>
    <p:sldId id="338" r:id="rId23"/>
    <p:sldId id="327" r:id="rId24"/>
  </p:sldIdLst>
  <p:sldSz cx="12192000" cy="6858000"/>
  <p:notesSz cx="7315200" cy="96012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Iver Martens" initials="IM" lastIdx="4" clrIdx="0">
    <p:extLst>
      <p:ext uri="{19B8F6BF-5375-455C-9EA6-DF929625EA0E}">
        <p15:presenceInfo xmlns:p15="http://schemas.microsoft.com/office/powerpoint/2012/main" userId="S-1-5-21-73586283-162531612-1417001333-8793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DFFFD"/>
    <a:srgbClr val="77B7EC"/>
    <a:srgbClr val="F5F968"/>
    <a:srgbClr val="A5F5F5"/>
    <a:srgbClr val="A70DC5"/>
    <a:srgbClr val="FAF5D5"/>
    <a:srgbClr val="F3F94D"/>
    <a:srgbClr val="76B5E7"/>
    <a:srgbClr val="75B5E7"/>
    <a:srgbClr val="F9FB7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4268" autoAdjust="0"/>
    <p:restoredTop sz="97775" autoAdjust="0"/>
  </p:normalViewPr>
  <p:slideViewPr>
    <p:cSldViewPr snapToGrid="0">
      <p:cViewPr varScale="1">
        <p:scale>
          <a:sx n="162" d="100"/>
          <a:sy n="162" d="100"/>
        </p:scale>
        <p:origin x="1002" y="132"/>
      </p:cViewPr>
      <p:guideLst>
        <p:guide orient="horz" pos="2160"/>
        <p:guide pos="3840"/>
      </p:guideLst>
    </p:cSldViewPr>
  </p:slideViewPr>
  <p:notesTextViewPr>
    <p:cViewPr>
      <p:scale>
        <a:sx n="3" d="2"/>
        <a:sy n="3" d="2"/>
      </p:scale>
      <p:origin x="0" y="0"/>
    </p:cViewPr>
  </p:notesTextViewPr>
  <p:sorterViewPr>
    <p:cViewPr>
      <p:scale>
        <a:sx n="100" d="100"/>
        <a:sy n="100" d="100"/>
      </p:scale>
      <p:origin x="0" y="0"/>
    </p:cViewPr>
  </p:sorterViewPr>
  <p:notesViewPr>
    <p:cSldViewPr snapToGrid="0">
      <p:cViewPr varScale="1">
        <p:scale>
          <a:sx n="86" d="100"/>
          <a:sy n="86" d="100"/>
        </p:scale>
        <p:origin x="3152" y="6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4.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commentAuthors" Target="commentAuthors.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nb-NO"/>
          </a:p>
        </p:txBody>
      </p:sp>
      <p:sp>
        <p:nvSpPr>
          <p:cNvPr id="3" name="Date Placeholder 2"/>
          <p:cNvSpPr>
            <a:spLocks noGrp="1"/>
          </p:cNvSpPr>
          <p:nvPr>
            <p:ph type="dt" sz="quarter" idx="1"/>
          </p:nvPr>
        </p:nvSpPr>
        <p:spPr>
          <a:xfrm>
            <a:off x="4143587" y="0"/>
            <a:ext cx="3169920" cy="481727"/>
          </a:xfrm>
          <a:prstGeom prst="rect">
            <a:avLst/>
          </a:prstGeom>
        </p:spPr>
        <p:txBody>
          <a:bodyPr vert="horz" lIns="96661" tIns="48331" rIns="96661" bIns="48331" rtlCol="0"/>
          <a:lstStyle>
            <a:lvl1pPr algn="r">
              <a:defRPr sz="1300"/>
            </a:lvl1pPr>
          </a:lstStyle>
          <a:p>
            <a:fld id="{DB750899-3D14-4A38-B0C5-4D2CF77B5B8A}" type="datetimeFigureOut">
              <a:rPr lang="nb-NO" smtClean="0"/>
              <a:t>13.04.2024</a:t>
            </a:fld>
            <a:endParaRPr lang="nb-NO"/>
          </a:p>
        </p:txBody>
      </p:sp>
      <p:sp>
        <p:nvSpPr>
          <p:cNvPr id="4" name="Footer Placeholder 3"/>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endParaRPr lang="nb-NO"/>
          </a:p>
        </p:txBody>
      </p:sp>
      <p:sp>
        <p:nvSpPr>
          <p:cNvPr id="5" name="Slide Number Placeholder 4"/>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0FE35F46-3402-4F9A-A575-76C8BB429A56}" type="slidenum">
              <a:rPr lang="nb-NO" smtClean="0"/>
              <a:t>‹#›</a:t>
            </a:fld>
            <a:endParaRPr lang="nb-NO"/>
          </a:p>
        </p:txBody>
      </p:sp>
    </p:spTree>
    <p:extLst>
      <p:ext uri="{BB962C8B-B14F-4D97-AF65-F5344CB8AC3E}">
        <p14:creationId xmlns:p14="http://schemas.microsoft.com/office/powerpoint/2010/main" val="27748143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nb-NO"/>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750EB25D-FF7D-4F52-AFA5-DA369396A35C}" type="datetimeFigureOut">
              <a:rPr lang="nb-NO" smtClean="0"/>
              <a:t>13.04.2024</a:t>
            </a:fld>
            <a:endParaRPr lang="nb-NO"/>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nb-NO"/>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nb-NO"/>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B21A872C-8EC6-4C62-B367-9EB540B6FE44}" type="slidenum">
              <a:rPr lang="nb-NO" smtClean="0"/>
              <a:t>‹#›</a:t>
            </a:fld>
            <a:endParaRPr lang="nb-NO"/>
          </a:p>
        </p:txBody>
      </p:sp>
    </p:spTree>
    <p:extLst>
      <p:ext uri="{BB962C8B-B14F-4D97-AF65-F5344CB8AC3E}">
        <p14:creationId xmlns:p14="http://schemas.microsoft.com/office/powerpoint/2010/main" val="5959178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fld id="{B21A872C-8EC6-4C62-B367-9EB540B6FE44}" type="slidenum">
              <a:rPr lang="nb-NO" smtClean="0"/>
              <a:t>1</a:t>
            </a:fld>
            <a:endParaRPr lang="nb-NO"/>
          </a:p>
        </p:txBody>
      </p:sp>
    </p:spTree>
    <p:extLst>
      <p:ext uri="{BB962C8B-B14F-4D97-AF65-F5344CB8AC3E}">
        <p14:creationId xmlns:p14="http://schemas.microsoft.com/office/powerpoint/2010/main" val="89119156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tellysbil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itle 7"/>
          <p:cNvSpPr>
            <a:spLocks noGrp="1"/>
          </p:cNvSpPr>
          <p:nvPr>
            <p:ph type="title" hasCustomPrompt="1"/>
          </p:nvPr>
        </p:nvSpPr>
        <p:spPr>
          <a:xfrm>
            <a:off x="1054464" y="1118585"/>
            <a:ext cx="6012000" cy="1811813"/>
          </a:xfrm>
        </p:spPr>
        <p:txBody>
          <a:bodyPr lIns="0" anchor="b">
            <a:normAutofit/>
          </a:bodyPr>
          <a:lstStyle>
            <a:lvl1pPr>
              <a:defRPr sz="2400" baseline="0">
                <a:solidFill>
                  <a:schemeClr val="bg1"/>
                </a:solidFill>
              </a:defRPr>
            </a:lvl1pPr>
          </a:lstStyle>
          <a:p>
            <a:r>
              <a:rPr lang="nb-NO" noProof="0" dirty="0"/>
              <a:t>Tittel dokumentet settes her</a:t>
            </a:r>
          </a:p>
        </p:txBody>
      </p:sp>
      <p:sp>
        <p:nvSpPr>
          <p:cNvPr id="4" name="Text Placeholder 3"/>
          <p:cNvSpPr>
            <a:spLocks noGrp="1"/>
          </p:cNvSpPr>
          <p:nvPr>
            <p:ph type="body" sz="quarter" idx="12" hasCustomPrompt="1"/>
          </p:nvPr>
        </p:nvSpPr>
        <p:spPr>
          <a:xfrm>
            <a:off x="1054464" y="2942591"/>
            <a:ext cx="6012000" cy="1126695"/>
          </a:xfrm>
        </p:spPr>
        <p:txBody>
          <a:bodyPr lIns="0">
            <a:noAutofit/>
          </a:bodyPr>
          <a:lstStyle>
            <a:lvl1pPr marL="0" indent="0">
              <a:buNone/>
              <a:defRPr sz="1800" i="1" baseline="0">
                <a:solidFill>
                  <a:schemeClr val="bg1"/>
                </a:solidFill>
                <a:latin typeface="Arial" panose="020B0604020202020204" pitchFamily="34" charset="0"/>
                <a:cs typeface="Arial" panose="020B0604020202020204" pitchFamily="34" charset="0"/>
              </a:defRPr>
            </a:lvl1pPr>
            <a:lvl2pPr marL="457200" indent="0">
              <a:buNone/>
              <a:defRPr sz="1800" i="1">
                <a:solidFill>
                  <a:schemeClr val="bg1"/>
                </a:solidFill>
              </a:defRPr>
            </a:lvl2pPr>
            <a:lvl3pPr marL="914400" indent="0">
              <a:buNone/>
              <a:defRPr sz="1800" i="1">
                <a:solidFill>
                  <a:schemeClr val="bg1"/>
                </a:solidFill>
              </a:defRPr>
            </a:lvl3pPr>
            <a:lvl4pPr marL="1371600" indent="0">
              <a:buNone/>
              <a:defRPr sz="1800" i="1">
                <a:solidFill>
                  <a:schemeClr val="bg1"/>
                </a:solidFill>
              </a:defRPr>
            </a:lvl4pPr>
            <a:lvl5pPr marL="1828800" indent="0">
              <a:buNone/>
              <a:defRPr sz="1800" i="1">
                <a:solidFill>
                  <a:schemeClr val="bg1"/>
                </a:solidFill>
              </a:defRPr>
            </a:lvl5pPr>
          </a:lstStyle>
          <a:p>
            <a:pPr lvl="0"/>
            <a:r>
              <a:rPr lang="nb-NO" noProof="0" dirty="0"/>
              <a:t>Her kommer en utdypning eller undertittel</a:t>
            </a:r>
          </a:p>
        </p:txBody>
      </p:sp>
      <p:sp>
        <p:nvSpPr>
          <p:cNvPr id="3" name="Subtitle 2"/>
          <p:cNvSpPr>
            <a:spLocks noGrp="1"/>
          </p:cNvSpPr>
          <p:nvPr>
            <p:ph type="subTitle" idx="1" hasCustomPrompt="1"/>
          </p:nvPr>
        </p:nvSpPr>
        <p:spPr>
          <a:xfrm>
            <a:off x="1054464" y="4208016"/>
            <a:ext cx="6012000" cy="1454784"/>
          </a:xfrm>
        </p:spPr>
        <p:txBody>
          <a:bodyPr lIns="0" anchor="b">
            <a:normAutofit/>
          </a:bodyPr>
          <a:lstStyle>
            <a:lvl1pPr marL="0" indent="0" algn="l">
              <a:buNone/>
              <a:defRPr sz="14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noProof="0" dirty="0"/>
              <a:t>Forfatters Navn og Etternavn</a:t>
            </a:r>
          </a:p>
        </p:txBody>
      </p:sp>
      <p:sp>
        <p:nvSpPr>
          <p:cNvPr id="6" name="Text Placeholder 5"/>
          <p:cNvSpPr>
            <a:spLocks noGrp="1"/>
          </p:cNvSpPr>
          <p:nvPr>
            <p:ph type="body" sz="quarter" idx="13" hasCustomPrompt="1"/>
          </p:nvPr>
        </p:nvSpPr>
        <p:spPr>
          <a:xfrm>
            <a:off x="1054464" y="5674992"/>
            <a:ext cx="6012000" cy="746878"/>
          </a:xfrm>
        </p:spPr>
        <p:txBody>
          <a:bodyPr lIns="0" tIns="0">
            <a:noAutofit/>
          </a:bodyPr>
          <a:lstStyle>
            <a:lvl1pPr marL="0" indent="0">
              <a:buNone/>
              <a:defRPr sz="1200" i="1">
                <a:solidFill>
                  <a:schemeClr val="bg1"/>
                </a:solidFill>
                <a:latin typeface="Arial" panose="020B0604020202020204" pitchFamily="34" charset="0"/>
                <a:cs typeface="Arial" panose="020B0604020202020204" pitchFamily="34" charset="0"/>
              </a:defRPr>
            </a:lvl1pPr>
            <a:lvl2pPr marL="457200" indent="0">
              <a:buNone/>
              <a:defRPr sz="1700" i="1">
                <a:solidFill>
                  <a:schemeClr val="bg1"/>
                </a:solidFill>
                <a:latin typeface="Arial" panose="020B0604020202020204" pitchFamily="34" charset="0"/>
                <a:cs typeface="Arial" panose="020B0604020202020204" pitchFamily="34" charset="0"/>
              </a:defRPr>
            </a:lvl2pPr>
            <a:lvl3pPr marL="914400" indent="0">
              <a:buNone/>
              <a:defRPr sz="1700" i="1">
                <a:solidFill>
                  <a:schemeClr val="bg1"/>
                </a:solidFill>
                <a:latin typeface="Arial" panose="020B0604020202020204" pitchFamily="34" charset="0"/>
                <a:cs typeface="Arial" panose="020B0604020202020204" pitchFamily="34" charset="0"/>
              </a:defRPr>
            </a:lvl3pPr>
            <a:lvl4pPr marL="1371600" indent="0">
              <a:buNone/>
              <a:defRPr sz="1700" i="1">
                <a:solidFill>
                  <a:schemeClr val="bg1"/>
                </a:solidFill>
                <a:latin typeface="Arial" panose="020B0604020202020204" pitchFamily="34" charset="0"/>
                <a:cs typeface="Arial" panose="020B0604020202020204" pitchFamily="34" charset="0"/>
              </a:defRPr>
            </a:lvl4pPr>
            <a:lvl5pPr marL="1828800" indent="0">
              <a:buNone/>
              <a:defRPr sz="1700" i="1">
                <a:solidFill>
                  <a:schemeClr val="bg1"/>
                </a:solidFill>
                <a:latin typeface="Arial" panose="020B0604020202020204" pitchFamily="34" charset="0"/>
                <a:cs typeface="Arial" panose="020B0604020202020204" pitchFamily="34" charset="0"/>
              </a:defRPr>
            </a:lvl5pPr>
          </a:lstStyle>
          <a:p>
            <a:pPr lvl="0"/>
            <a:r>
              <a:rPr lang="nb-NO" noProof="0" dirty="0"/>
              <a:t>Eventuelle adresser</a:t>
            </a:r>
          </a:p>
        </p:txBody>
      </p:sp>
      <p:sp>
        <p:nvSpPr>
          <p:cNvPr id="9" name="Picture Placeholder 8"/>
          <p:cNvSpPr>
            <a:spLocks noGrp="1"/>
          </p:cNvSpPr>
          <p:nvPr>
            <p:ph type="pic" sz="quarter" idx="14" hasCustomPrompt="1"/>
          </p:nvPr>
        </p:nvSpPr>
        <p:spPr>
          <a:xfrm>
            <a:off x="7448550" y="0"/>
            <a:ext cx="4743450" cy="6858000"/>
          </a:xfrm>
          <a:custGeom>
            <a:avLst/>
            <a:gdLst>
              <a:gd name="connsiteX0" fmla="*/ 0 w 4743450"/>
              <a:gd name="connsiteY0" fmla="*/ 6858000 h 6858000"/>
              <a:gd name="connsiteX1" fmla="*/ 1185863 w 4743450"/>
              <a:gd name="connsiteY1" fmla="*/ 0 h 6858000"/>
              <a:gd name="connsiteX2" fmla="*/ 4743450 w 4743450"/>
              <a:gd name="connsiteY2" fmla="*/ 0 h 6858000"/>
              <a:gd name="connsiteX3" fmla="*/ 3557588 w 4743450"/>
              <a:gd name="connsiteY3" fmla="*/ 6858000 h 6858000"/>
              <a:gd name="connsiteX4" fmla="*/ 0 w 4743450"/>
              <a:gd name="connsiteY4" fmla="*/ 6858000 h 6858000"/>
              <a:gd name="connsiteX0" fmla="*/ 0 w 4743450"/>
              <a:gd name="connsiteY0" fmla="*/ 6858000 h 6858000"/>
              <a:gd name="connsiteX1" fmla="*/ 1185863 w 4743450"/>
              <a:gd name="connsiteY1" fmla="*/ 0 h 6858000"/>
              <a:gd name="connsiteX2" fmla="*/ 4743450 w 4743450"/>
              <a:gd name="connsiteY2" fmla="*/ 0 h 6858000"/>
              <a:gd name="connsiteX3" fmla="*/ 4740212 w 4743450"/>
              <a:gd name="connsiteY3" fmla="*/ 6851904 h 6858000"/>
              <a:gd name="connsiteX4" fmla="*/ 0 w 4743450"/>
              <a:gd name="connsiteY4" fmla="*/ 6858000 h 6858000"/>
              <a:gd name="connsiteX0" fmla="*/ 0 w 4743450"/>
              <a:gd name="connsiteY0" fmla="*/ 6858000 h 6858000"/>
              <a:gd name="connsiteX1" fmla="*/ 2825687 w 4743450"/>
              <a:gd name="connsiteY1" fmla="*/ 0 h 6858000"/>
              <a:gd name="connsiteX2" fmla="*/ 4743450 w 4743450"/>
              <a:gd name="connsiteY2" fmla="*/ 0 h 6858000"/>
              <a:gd name="connsiteX3" fmla="*/ 4740212 w 4743450"/>
              <a:gd name="connsiteY3" fmla="*/ 6851904 h 6858000"/>
              <a:gd name="connsiteX4" fmla="*/ 0 w 474345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3450" h="6858000">
                <a:moveTo>
                  <a:pt x="0" y="6858000"/>
                </a:moveTo>
                <a:lnTo>
                  <a:pt x="2825687" y="0"/>
                </a:lnTo>
                <a:lnTo>
                  <a:pt x="4743450" y="0"/>
                </a:lnTo>
                <a:cubicBezTo>
                  <a:pt x="4742371" y="2283968"/>
                  <a:pt x="4741291" y="4567936"/>
                  <a:pt x="4740212" y="6851904"/>
                </a:cubicBezTo>
                <a:lnTo>
                  <a:pt x="0" y="6858000"/>
                </a:lnTo>
                <a:close/>
              </a:path>
            </a:pathLst>
          </a:custGeom>
        </p:spPr>
        <p:txBody>
          <a:bodyPr/>
          <a:lstStyle>
            <a:lvl1pPr marL="0" indent="0">
              <a:buNone/>
              <a:defRPr baseline="0">
                <a:solidFill>
                  <a:schemeClr val="bg1"/>
                </a:solidFill>
              </a:defRPr>
            </a:lvl1pPr>
          </a:lstStyle>
          <a:p>
            <a:r>
              <a:rPr lang="nb-NO" dirty="0"/>
              <a:t>Klikk på bildeikon hvis du vil legge til bilde</a:t>
            </a:r>
          </a:p>
        </p:txBody>
      </p:sp>
    </p:spTree>
    <p:extLst>
      <p:ext uri="{BB962C8B-B14F-4D97-AF65-F5344CB8AC3E}">
        <p14:creationId xmlns:p14="http://schemas.microsoft.com/office/powerpoint/2010/main" val="6158972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1_Tomt">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66899D5-2927-66BF-D8A7-F264FC2763B2}"/>
              </a:ext>
            </a:extLst>
          </p:cNvPr>
          <p:cNvSpPr>
            <a:spLocks noGrp="1"/>
          </p:cNvSpPr>
          <p:nvPr>
            <p:ph type="sldNum" sz="quarter" idx="4"/>
          </p:nvPr>
        </p:nvSpPr>
        <p:spPr>
          <a:xfrm>
            <a:off x="9448800" y="6492875"/>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6F204B-EB0C-4A0F-9081-03655D555E55}" type="slidenum">
              <a:rPr lang="nb-NO" smtClean="0"/>
              <a:t>‹#›</a:t>
            </a:fld>
            <a:endParaRPr lang="nb-NO" dirty="0"/>
          </a:p>
        </p:txBody>
      </p:sp>
    </p:spTree>
    <p:extLst>
      <p:ext uri="{BB962C8B-B14F-4D97-AF65-F5344CB8AC3E}">
        <p14:creationId xmlns:p14="http://schemas.microsoft.com/office/powerpoint/2010/main" val="40106612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tellysbil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itle 7"/>
          <p:cNvSpPr>
            <a:spLocks noGrp="1"/>
          </p:cNvSpPr>
          <p:nvPr>
            <p:ph type="title" hasCustomPrompt="1"/>
          </p:nvPr>
        </p:nvSpPr>
        <p:spPr>
          <a:xfrm>
            <a:off x="1054464" y="1118585"/>
            <a:ext cx="6012000" cy="1811813"/>
          </a:xfrm>
        </p:spPr>
        <p:txBody>
          <a:bodyPr lIns="0" anchor="b">
            <a:normAutofit/>
          </a:bodyPr>
          <a:lstStyle>
            <a:lvl1pPr>
              <a:defRPr sz="2400" baseline="0">
                <a:solidFill>
                  <a:schemeClr val="bg1"/>
                </a:solidFill>
              </a:defRPr>
            </a:lvl1pPr>
          </a:lstStyle>
          <a:p>
            <a:r>
              <a:rPr lang="nb-NO" noProof="0" dirty="0"/>
              <a:t>Tittel dokumentet settes her</a:t>
            </a:r>
          </a:p>
        </p:txBody>
      </p:sp>
      <p:sp>
        <p:nvSpPr>
          <p:cNvPr id="4" name="Text Placeholder 3"/>
          <p:cNvSpPr>
            <a:spLocks noGrp="1"/>
          </p:cNvSpPr>
          <p:nvPr>
            <p:ph type="body" sz="quarter" idx="12" hasCustomPrompt="1"/>
          </p:nvPr>
        </p:nvSpPr>
        <p:spPr>
          <a:xfrm>
            <a:off x="1054464" y="2942591"/>
            <a:ext cx="6012000" cy="1126695"/>
          </a:xfrm>
        </p:spPr>
        <p:txBody>
          <a:bodyPr lIns="0">
            <a:noAutofit/>
          </a:bodyPr>
          <a:lstStyle>
            <a:lvl1pPr marL="0" indent="0">
              <a:buNone/>
              <a:defRPr sz="1800" i="1" baseline="0">
                <a:solidFill>
                  <a:schemeClr val="bg1"/>
                </a:solidFill>
                <a:latin typeface="Arial" panose="020B0604020202020204" pitchFamily="34" charset="0"/>
                <a:cs typeface="Arial" panose="020B0604020202020204" pitchFamily="34" charset="0"/>
              </a:defRPr>
            </a:lvl1pPr>
            <a:lvl2pPr marL="457200" indent="0">
              <a:buNone/>
              <a:defRPr sz="1800" i="1">
                <a:solidFill>
                  <a:schemeClr val="bg1"/>
                </a:solidFill>
              </a:defRPr>
            </a:lvl2pPr>
            <a:lvl3pPr marL="914400" indent="0">
              <a:buNone/>
              <a:defRPr sz="1800" i="1">
                <a:solidFill>
                  <a:schemeClr val="bg1"/>
                </a:solidFill>
              </a:defRPr>
            </a:lvl3pPr>
            <a:lvl4pPr marL="1371600" indent="0">
              <a:buNone/>
              <a:defRPr sz="1800" i="1">
                <a:solidFill>
                  <a:schemeClr val="bg1"/>
                </a:solidFill>
              </a:defRPr>
            </a:lvl4pPr>
            <a:lvl5pPr marL="1828800" indent="0">
              <a:buNone/>
              <a:defRPr sz="1800" i="1">
                <a:solidFill>
                  <a:schemeClr val="bg1"/>
                </a:solidFill>
              </a:defRPr>
            </a:lvl5pPr>
          </a:lstStyle>
          <a:p>
            <a:pPr lvl="0"/>
            <a:r>
              <a:rPr lang="nb-NO" noProof="0" dirty="0"/>
              <a:t>Her kommer en utdypning eller undertittel</a:t>
            </a:r>
          </a:p>
        </p:txBody>
      </p:sp>
      <p:sp>
        <p:nvSpPr>
          <p:cNvPr id="3" name="Subtitle 2"/>
          <p:cNvSpPr>
            <a:spLocks noGrp="1"/>
          </p:cNvSpPr>
          <p:nvPr>
            <p:ph type="subTitle" idx="1" hasCustomPrompt="1"/>
          </p:nvPr>
        </p:nvSpPr>
        <p:spPr>
          <a:xfrm>
            <a:off x="1054464" y="4208016"/>
            <a:ext cx="6012000" cy="1454784"/>
          </a:xfrm>
        </p:spPr>
        <p:txBody>
          <a:bodyPr lIns="0" anchor="b">
            <a:normAutofit/>
          </a:bodyPr>
          <a:lstStyle>
            <a:lvl1pPr marL="0" indent="0" algn="l">
              <a:buNone/>
              <a:defRPr sz="14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noProof="0" dirty="0"/>
              <a:t>Forfatters Navn og Etternavn</a:t>
            </a:r>
          </a:p>
        </p:txBody>
      </p:sp>
      <p:sp>
        <p:nvSpPr>
          <p:cNvPr id="6" name="Text Placeholder 5"/>
          <p:cNvSpPr>
            <a:spLocks noGrp="1"/>
          </p:cNvSpPr>
          <p:nvPr>
            <p:ph type="body" sz="quarter" idx="13" hasCustomPrompt="1"/>
          </p:nvPr>
        </p:nvSpPr>
        <p:spPr>
          <a:xfrm>
            <a:off x="1054464" y="5674992"/>
            <a:ext cx="6012000" cy="746878"/>
          </a:xfrm>
        </p:spPr>
        <p:txBody>
          <a:bodyPr lIns="0" tIns="0">
            <a:noAutofit/>
          </a:bodyPr>
          <a:lstStyle>
            <a:lvl1pPr marL="0" indent="0">
              <a:buNone/>
              <a:defRPr sz="1200" i="1">
                <a:solidFill>
                  <a:schemeClr val="bg1"/>
                </a:solidFill>
                <a:latin typeface="Arial" panose="020B0604020202020204" pitchFamily="34" charset="0"/>
                <a:cs typeface="Arial" panose="020B0604020202020204" pitchFamily="34" charset="0"/>
              </a:defRPr>
            </a:lvl1pPr>
            <a:lvl2pPr marL="457200" indent="0">
              <a:buNone/>
              <a:defRPr sz="1700" i="1">
                <a:solidFill>
                  <a:schemeClr val="bg1"/>
                </a:solidFill>
                <a:latin typeface="Arial" panose="020B0604020202020204" pitchFamily="34" charset="0"/>
                <a:cs typeface="Arial" panose="020B0604020202020204" pitchFamily="34" charset="0"/>
              </a:defRPr>
            </a:lvl2pPr>
            <a:lvl3pPr marL="914400" indent="0">
              <a:buNone/>
              <a:defRPr sz="1700" i="1">
                <a:solidFill>
                  <a:schemeClr val="bg1"/>
                </a:solidFill>
                <a:latin typeface="Arial" panose="020B0604020202020204" pitchFamily="34" charset="0"/>
                <a:cs typeface="Arial" panose="020B0604020202020204" pitchFamily="34" charset="0"/>
              </a:defRPr>
            </a:lvl3pPr>
            <a:lvl4pPr marL="1371600" indent="0">
              <a:buNone/>
              <a:defRPr sz="1700" i="1">
                <a:solidFill>
                  <a:schemeClr val="bg1"/>
                </a:solidFill>
                <a:latin typeface="Arial" panose="020B0604020202020204" pitchFamily="34" charset="0"/>
                <a:cs typeface="Arial" panose="020B0604020202020204" pitchFamily="34" charset="0"/>
              </a:defRPr>
            </a:lvl4pPr>
            <a:lvl5pPr marL="1828800" indent="0">
              <a:buNone/>
              <a:defRPr sz="1700" i="1">
                <a:solidFill>
                  <a:schemeClr val="bg1"/>
                </a:solidFill>
                <a:latin typeface="Arial" panose="020B0604020202020204" pitchFamily="34" charset="0"/>
                <a:cs typeface="Arial" panose="020B0604020202020204" pitchFamily="34" charset="0"/>
              </a:defRPr>
            </a:lvl5pPr>
          </a:lstStyle>
          <a:p>
            <a:pPr lvl="0"/>
            <a:r>
              <a:rPr lang="nb-NO" noProof="0" dirty="0"/>
              <a:t>Eventuelle adresser</a:t>
            </a:r>
          </a:p>
        </p:txBody>
      </p:sp>
      <p:sp>
        <p:nvSpPr>
          <p:cNvPr id="9" name="Picture Placeholder 8"/>
          <p:cNvSpPr>
            <a:spLocks noGrp="1"/>
          </p:cNvSpPr>
          <p:nvPr>
            <p:ph type="pic" sz="quarter" idx="14" hasCustomPrompt="1"/>
          </p:nvPr>
        </p:nvSpPr>
        <p:spPr>
          <a:xfrm>
            <a:off x="7448550" y="0"/>
            <a:ext cx="4743450" cy="6858000"/>
          </a:xfrm>
          <a:custGeom>
            <a:avLst/>
            <a:gdLst>
              <a:gd name="connsiteX0" fmla="*/ 0 w 4743450"/>
              <a:gd name="connsiteY0" fmla="*/ 6858000 h 6858000"/>
              <a:gd name="connsiteX1" fmla="*/ 1185863 w 4743450"/>
              <a:gd name="connsiteY1" fmla="*/ 0 h 6858000"/>
              <a:gd name="connsiteX2" fmla="*/ 4743450 w 4743450"/>
              <a:gd name="connsiteY2" fmla="*/ 0 h 6858000"/>
              <a:gd name="connsiteX3" fmla="*/ 3557588 w 4743450"/>
              <a:gd name="connsiteY3" fmla="*/ 6858000 h 6858000"/>
              <a:gd name="connsiteX4" fmla="*/ 0 w 4743450"/>
              <a:gd name="connsiteY4" fmla="*/ 6858000 h 6858000"/>
              <a:gd name="connsiteX0" fmla="*/ 0 w 4743450"/>
              <a:gd name="connsiteY0" fmla="*/ 6858000 h 6858000"/>
              <a:gd name="connsiteX1" fmla="*/ 1185863 w 4743450"/>
              <a:gd name="connsiteY1" fmla="*/ 0 h 6858000"/>
              <a:gd name="connsiteX2" fmla="*/ 4743450 w 4743450"/>
              <a:gd name="connsiteY2" fmla="*/ 0 h 6858000"/>
              <a:gd name="connsiteX3" fmla="*/ 4740212 w 4743450"/>
              <a:gd name="connsiteY3" fmla="*/ 6851904 h 6858000"/>
              <a:gd name="connsiteX4" fmla="*/ 0 w 4743450"/>
              <a:gd name="connsiteY4" fmla="*/ 6858000 h 6858000"/>
              <a:gd name="connsiteX0" fmla="*/ 0 w 4743450"/>
              <a:gd name="connsiteY0" fmla="*/ 6858000 h 6858000"/>
              <a:gd name="connsiteX1" fmla="*/ 2825687 w 4743450"/>
              <a:gd name="connsiteY1" fmla="*/ 0 h 6858000"/>
              <a:gd name="connsiteX2" fmla="*/ 4743450 w 4743450"/>
              <a:gd name="connsiteY2" fmla="*/ 0 h 6858000"/>
              <a:gd name="connsiteX3" fmla="*/ 4740212 w 4743450"/>
              <a:gd name="connsiteY3" fmla="*/ 6851904 h 6858000"/>
              <a:gd name="connsiteX4" fmla="*/ 0 w 474345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3450" h="6858000">
                <a:moveTo>
                  <a:pt x="0" y="6858000"/>
                </a:moveTo>
                <a:lnTo>
                  <a:pt x="2825687" y="0"/>
                </a:lnTo>
                <a:lnTo>
                  <a:pt x="4743450" y="0"/>
                </a:lnTo>
                <a:cubicBezTo>
                  <a:pt x="4742371" y="2283968"/>
                  <a:pt x="4741291" y="4567936"/>
                  <a:pt x="4740212" y="6851904"/>
                </a:cubicBezTo>
                <a:lnTo>
                  <a:pt x="0" y="6858000"/>
                </a:lnTo>
                <a:close/>
              </a:path>
            </a:pathLst>
          </a:custGeom>
        </p:spPr>
        <p:txBody>
          <a:bodyPr/>
          <a:lstStyle>
            <a:lvl1pPr marL="0" indent="0">
              <a:buNone/>
              <a:defRPr baseline="0">
                <a:solidFill>
                  <a:schemeClr val="bg1"/>
                </a:solidFill>
              </a:defRPr>
            </a:lvl1pPr>
          </a:lstStyle>
          <a:p>
            <a:r>
              <a:rPr lang="nb-NO" dirty="0"/>
              <a:t>Klikk på bildeikon hvis du vil legge til bilde</a:t>
            </a:r>
          </a:p>
        </p:txBody>
      </p:sp>
    </p:spTree>
    <p:extLst>
      <p:ext uri="{BB962C8B-B14F-4D97-AF65-F5344CB8AC3E}">
        <p14:creationId xmlns:p14="http://schemas.microsoft.com/office/powerpoint/2010/main" val="21612618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tel og innhold">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2400" b="1">
                <a:latin typeface="+mj-lt"/>
              </a:defRPr>
            </a:lvl1pPr>
          </a:lstStyle>
          <a:p>
            <a:r>
              <a:rPr lang="nb-NO" dirty="0"/>
              <a:t>Klikk for å legge til en tittel</a:t>
            </a:r>
          </a:p>
        </p:txBody>
      </p:sp>
      <p:sp>
        <p:nvSpPr>
          <p:cNvPr id="3" name="Content Placeholder 2"/>
          <p:cNvSpPr>
            <a:spLocks noGrp="1"/>
          </p:cNvSpPr>
          <p:nvPr>
            <p:ph idx="1" hasCustomPrompt="1"/>
          </p:nvPr>
        </p:nvSpPr>
        <p:spPr/>
        <p:txBody>
          <a:bodyPr/>
          <a:lstStyle/>
          <a:p>
            <a:pPr lvl="0"/>
            <a:r>
              <a:rPr lang="nb-NO" noProof="0" dirty="0"/>
              <a:t>Klikk for å legge til tekst</a:t>
            </a:r>
          </a:p>
          <a:p>
            <a:pPr lvl="1"/>
            <a:r>
              <a:rPr lang="nb-NO" noProof="0" dirty="0"/>
              <a:t>Andre nivå</a:t>
            </a:r>
          </a:p>
          <a:p>
            <a:pPr lvl="2"/>
            <a:r>
              <a:rPr lang="nb-NO" noProof="0" dirty="0"/>
              <a:t>Tredje nivå</a:t>
            </a:r>
          </a:p>
          <a:p>
            <a:pPr lvl="3"/>
            <a:r>
              <a:rPr lang="nb-NO" noProof="0" dirty="0"/>
              <a:t>Fjerde nivå</a:t>
            </a:r>
          </a:p>
          <a:p>
            <a:pPr lvl="4"/>
            <a:r>
              <a:rPr lang="nb-NO" noProof="0" dirty="0"/>
              <a:t>Femte nivå</a:t>
            </a:r>
          </a:p>
        </p:txBody>
      </p:sp>
      <p:sp>
        <p:nvSpPr>
          <p:cNvPr id="6" name="Footer Placeholder 17">
            <a:extLst>
              <a:ext uri="{FF2B5EF4-FFF2-40B4-BE49-F238E27FC236}">
                <a16:creationId xmlns:a16="http://schemas.microsoft.com/office/drawing/2014/main" id="{BD90FECB-26D7-4EF5-348F-7B5AFCF90F2C}"/>
              </a:ext>
            </a:extLst>
          </p:cNvPr>
          <p:cNvSpPr>
            <a:spLocks noGrp="1"/>
          </p:cNvSpPr>
          <p:nvPr>
            <p:ph type="ftr" sz="quarter" idx="3"/>
          </p:nvPr>
        </p:nvSpPr>
        <p:spPr>
          <a:xfrm>
            <a:off x="0" y="6485022"/>
            <a:ext cx="1862254"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lgn="l"/>
            <a:r>
              <a:rPr lang="nb-NO" dirty="0"/>
              <a:t>ECORD Summer School</a:t>
            </a:r>
          </a:p>
        </p:txBody>
      </p:sp>
      <p:sp>
        <p:nvSpPr>
          <p:cNvPr id="9" name="Slide Number Placeholder 3">
            <a:extLst>
              <a:ext uri="{FF2B5EF4-FFF2-40B4-BE49-F238E27FC236}">
                <a16:creationId xmlns:a16="http://schemas.microsoft.com/office/drawing/2014/main" id="{80263C86-5A2B-D131-BD5B-04AA0EAB0263}"/>
              </a:ext>
            </a:extLst>
          </p:cNvPr>
          <p:cNvSpPr>
            <a:spLocks noGrp="1"/>
          </p:cNvSpPr>
          <p:nvPr>
            <p:ph type="sldNum" sz="quarter" idx="4"/>
          </p:nvPr>
        </p:nvSpPr>
        <p:spPr>
          <a:xfrm>
            <a:off x="9448800" y="6492875"/>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6F204B-EB0C-4A0F-9081-03655D555E55}" type="slidenum">
              <a:rPr lang="nb-NO" smtClean="0"/>
              <a:t>‹#›</a:t>
            </a:fld>
            <a:endParaRPr lang="nb-NO" dirty="0"/>
          </a:p>
        </p:txBody>
      </p:sp>
    </p:spTree>
    <p:extLst>
      <p:ext uri="{BB962C8B-B14F-4D97-AF65-F5344CB8AC3E}">
        <p14:creationId xmlns:p14="http://schemas.microsoft.com/office/powerpoint/2010/main" val="23686600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nb-NO" dirty="0"/>
              <a:t>Klikk for å legge til en tittel</a:t>
            </a:r>
          </a:p>
        </p:txBody>
      </p:sp>
      <p:sp>
        <p:nvSpPr>
          <p:cNvPr id="3" name="Content Placeholder 2"/>
          <p:cNvSpPr>
            <a:spLocks noGrp="1"/>
          </p:cNvSpPr>
          <p:nvPr>
            <p:ph sz="half" idx="1" hasCustomPrompt="1"/>
          </p:nvPr>
        </p:nvSpPr>
        <p:spPr>
          <a:xfrm>
            <a:off x="838200" y="1825625"/>
            <a:ext cx="5181600" cy="4351338"/>
          </a:xfrm>
        </p:spPr>
        <p:txBody>
          <a:bodyPr/>
          <a:lstStyle/>
          <a:p>
            <a:pPr lvl="0"/>
            <a:r>
              <a:rPr lang="nb-NO" noProof="0" dirty="0"/>
              <a:t>Klikk for å legge til tekst</a:t>
            </a:r>
          </a:p>
          <a:p>
            <a:pPr lvl="1"/>
            <a:r>
              <a:rPr lang="nb-NO" noProof="0" dirty="0"/>
              <a:t>Andre nivå</a:t>
            </a:r>
          </a:p>
          <a:p>
            <a:pPr lvl="2"/>
            <a:r>
              <a:rPr lang="nb-NO" noProof="0" dirty="0"/>
              <a:t>Tredje nivå</a:t>
            </a:r>
          </a:p>
          <a:p>
            <a:pPr lvl="3"/>
            <a:r>
              <a:rPr lang="nb-NO" noProof="0" dirty="0"/>
              <a:t>Fjerde nivå</a:t>
            </a:r>
          </a:p>
          <a:p>
            <a:pPr lvl="4"/>
            <a:r>
              <a:rPr lang="nb-NO" noProof="0" dirty="0"/>
              <a:t>Femte nivå</a:t>
            </a:r>
          </a:p>
        </p:txBody>
      </p:sp>
      <p:sp>
        <p:nvSpPr>
          <p:cNvPr id="4" name="Content Placeholder 3"/>
          <p:cNvSpPr>
            <a:spLocks noGrp="1"/>
          </p:cNvSpPr>
          <p:nvPr>
            <p:ph sz="half" idx="2" hasCustomPrompt="1"/>
          </p:nvPr>
        </p:nvSpPr>
        <p:spPr>
          <a:xfrm>
            <a:off x="6172200" y="1825625"/>
            <a:ext cx="5181600" cy="4351338"/>
          </a:xfrm>
        </p:spPr>
        <p:txBody>
          <a:bodyPr/>
          <a:lstStyle/>
          <a:p>
            <a:pPr lvl="0"/>
            <a:r>
              <a:rPr lang="nb-NO" noProof="0" dirty="0"/>
              <a:t>Klikk for å legge til tekst</a:t>
            </a:r>
          </a:p>
          <a:p>
            <a:pPr lvl="1"/>
            <a:r>
              <a:rPr lang="nb-NO" noProof="0" dirty="0"/>
              <a:t>Andre nivå</a:t>
            </a:r>
          </a:p>
          <a:p>
            <a:pPr lvl="2"/>
            <a:r>
              <a:rPr lang="nb-NO" noProof="0" dirty="0"/>
              <a:t>Tredje nivå</a:t>
            </a:r>
          </a:p>
          <a:p>
            <a:pPr lvl="3"/>
            <a:r>
              <a:rPr lang="nb-NO" noProof="0" dirty="0"/>
              <a:t>Fjerde nivå</a:t>
            </a:r>
          </a:p>
          <a:p>
            <a:pPr lvl="4"/>
            <a:r>
              <a:rPr lang="nb-NO" noProof="0" dirty="0"/>
              <a:t>Femte nivå</a:t>
            </a:r>
          </a:p>
        </p:txBody>
      </p:sp>
      <p:sp>
        <p:nvSpPr>
          <p:cNvPr id="7" name="Footer Placeholder 17">
            <a:extLst>
              <a:ext uri="{FF2B5EF4-FFF2-40B4-BE49-F238E27FC236}">
                <a16:creationId xmlns:a16="http://schemas.microsoft.com/office/drawing/2014/main" id="{94FB1290-6B28-81E5-56D1-220D8E3D0AC0}"/>
              </a:ext>
            </a:extLst>
          </p:cNvPr>
          <p:cNvSpPr>
            <a:spLocks noGrp="1"/>
          </p:cNvSpPr>
          <p:nvPr>
            <p:ph type="ftr" sz="quarter" idx="3"/>
          </p:nvPr>
        </p:nvSpPr>
        <p:spPr>
          <a:xfrm>
            <a:off x="0" y="6485022"/>
            <a:ext cx="1862254"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lgn="l"/>
            <a:r>
              <a:rPr lang="nb-NO" dirty="0"/>
              <a:t>ECORD Summer School</a:t>
            </a:r>
          </a:p>
        </p:txBody>
      </p:sp>
      <p:sp>
        <p:nvSpPr>
          <p:cNvPr id="8" name="Slide Number Placeholder 3">
            <a:extLst>
              <a:ext uri="{FF2B5EF4-FFF2-40B4-BE49-F238E27FC236}">
                <a16:creationId xmlns:a16="http://schemas.microsoft.com/office/drawing/2014/main" id="{05B28FD5-EF14-FD2A-7BEB-BDD74C3A5A40}"/>
              </a:ext>
            </a:extLst>
          </p:cNvPr>
          <p:cNvSpPr>
            <a:spLocks noGrp="1"/>
          </p:cNvSpPr>
          <p:nvPr>
            <p:ph type="sldNum" sz="quarter" idx="4"/>
          </p:nvPr>
        </p:nvSpPr>
        <p:spPr>
          <a:xfrm>
            <a:off x="9448800" y="6492875"/>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6F204B-EB0C-4A0F-9081-03655D555E55}" type="slidenum">
              <a:rPr lang="nb-NO" smtClean="0"/>
              <a:t>‹#›</a:t>
            </a:fld>
            <a:endParaRPr lang="nb-NO" dirty="0"/>
          </a:p>
        </p:txBody>
      </p:sp>
    </p:spTree>
    <p:extLst>
      <p:ext uri="{BB962C8B-B14F-4D97-AF65-F5344CB8AC3E}">
        <p14:creationId xmlns:p14="http://schemas.microsoft.com/office/powerpoint/2010/main" val="19374278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Footer Placeholder 17">
            <a:extLst>
              <a:ext uri="{FF2B5EF4-FFF2-40B4-BE49-F238E27FC236}">
                <a16:creationId xmlns:a16="http://schemas.microsoft.com/office/drawing/2014/main" id="{21F97FAE-A0F5-0DD2-F2C9-76FB72E7105F}"/>
              </a:ext>
            </a:extLst>
          </p:cNvPr>
          <p:cNvSpPr>
            <a:spLocks noGrp="1"/>
          </p:cNvSpPr>
          <p:nvPr>
            <p:ph type="ftr" sz="quarter" idx="3"/>
          </p:nvPr>
        </p:nvSpPr>
        <p:spPr>
          <a:xfrm>
            <a:off x="0" y="6485022"/>
            <a:ext cx="1862254"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lgn="l"/>
            <a:r>
              <a:rPr lang="nb-NO" dirty="0"/>
              <a:t>ECORD Summer School</a:t>
            </a:r>
          </a:p>
        </p:txBody>
      </p:sp>
      <p:sp>
        <p:nvSpPr>
          <p:cNvPr id="4" name="Slide Number Placeholder 3">
            <a:extLst>
              <a:ext uri="{FF2B5EF4-FFF2-40B4-BE49-F238E27FC236}">
                <a16:creationId xmlns:a16="http://schemas.microsoft.com/office/drawing/2014/main" id="{866899D5-2927-66BF-D8A7-F264FC2763B2}"/>
              </a:ext>
            </a:extLst>
          </p:cNvPr>
          <p:cNvSpPr>
            <a:spLocks noGrp="1"/>
          </p:cNvSpPr>
          <p:nvPr>
            <p:ph type="sldNum" sz="quarter" idx="4"/>
          </p:nvPr>
        </p:nvSpPr>
        <p:spPr>
          <a:xfrm>
            <a:off x="9448800" y="6492875"/>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6F204B-EB0C-4A0F-9081-03655D555E55}" type="slidenum">
              <a:rPr lang="nb-NO" smtClean="0"/>
              <a:t>‹#›</a:t>
            </a:fld>
            <a:endParaRPr lang="nb-NO" dirty="0"/>
          </a:p>
        </p:txBody>
      </p:sp>
    </p:spTree>
    <p:extLst>
      <p:ext uri="{BB962C8B-B14F-4D97-AF65-F5344CB8AC3E}">
        <p14:creationId xmlns:p14="http://schemas.microsoft.com/office/powerpoint/2010/main" val="4685483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1_Tomt">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66899D5-2927-66BF-D8A7-F264FC2763B2}"/>
              </a:ext>
            </a:extLst>
          </p:cNvPr>
          <p:cNvSpPr>
            <a:spLocks noGrp="1"/>
          </p:cNvSpPr>
          <p:nvPr>
            <p:ph type="sldNum" sz="quarter" idx="4"/>
          </p:nvPr>
        </p:nvSpPr>
        <p:spPr>
          <a:xfrm>
            <a:off x="9448800" y="6492875"/>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6F204B-EB0C-4A0F-9081-03655D555E55}" type="slidenum">
              <a:rPr lang="nb-NO" smtClean="0"/>
              <a:t>‹#›</a:t>
            </a:fld>
            <a:endParaRPr lang="nb-NO" dirty="0"/>
          </a:p>
        </p:txBody>
      </p:sp>
    </p:spTree>
    <p:extLst>
      <p:ext uri="{BB962C8B-B14F-4D97-AF65-F5344CB8AC3E}">
        <p14:creationId xmlns:p14="http://schemas.microsoft.com/office/powerpoint/2010/main" val="17737014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tel og innhold">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2400" b="1">
                <a:latin typeface="+mj-lt"/>
              </a:defRPr>
            </a:lvl1pPr>
          </a:lstStyle>
          <a:p>
            <a:r>
              <a:rPr lang="nb-NO" dirty="0"/>
              <a:t>Klikk for å legge til en tittel</a:t>
            </a:r>
          </a:p>
        </p:txBody>
      </p:sp>
      <p:sp>
        <p:nvSpPr>
          <p:cNvPr id="3" name="Content Placeholder 2"/>
          <p:cNvSpPr>
            <a:spLocks noGrp="1"/>
          </p:cNvSpPr>
          <p:nvPr>
            <p:ph idx="1" hasCustomPrompt="1"/>
          </p:nvPr>
        </p:nvSpPr>
        <p:spPr/>
        <p:txBody>
          <a:bodyPr/>
          <a:lstStyle/>
          <a:p>
            <a:pPr lvl="0"/>
            <a:r>
              <a:rPr lang="nb-NO" noProof="0" dirty="0"/>
              <a:t>Klikk for å legge til tekst</a:t>
            </a:r>
          </a:p>
          <a:p>
            <a:pPr lvl="1"/>
            <a:r>
              <a:rPr lang="nb-NO" noProof="0" dirty="0"/>
              <a:t>Andre nivå</a:t>
            </a:r>
          </a:p>
          <a:p>
            <a:pPr lvl="2"/>
            <a:r>
              <a:rPr lang="nb-NO" noProof="0" dirty="0"/>
              <a:t>Tredje nivå</a:t>
            </a:r>
          </a:p>
          <a:p>
            <a:pPr lvl="3"/>
            <a:r>
              <a:rPr lang="nb-NO" noProof="0" dirty="0"/>
              <a:t>Fjerde nivå</a:t>
            </a:r>
          </a:p>
          <a:p>
            <a:pPr lvl="4"/>
            <a:r>
              <a:rPr lang="nb-NO" noProof="0" dirty="0"/>
              <a:t>Femte nivå</a:t>
            </a:r>
          </a:p>
        </p:txBody>
      </p:sp>
      <p:sp>
        <p:nvSpPr>
          <p:cNvPr id="6" name="Footer Placeholder 17">
            <a:extLst>
              <a:ext uri="{FF2B5EF4-FFF2-40B4-BE49-F238E27FC236}">
                <a16:creationId xmlns:a16="http://schemas.microsoft.com/office/drawing/2014/main" id="{BD90FECB-26D7-4EF5-348F-7B5AFCF90F2C}"/>
              </a:ext>
            </a:extLst>
          </p:cNvPr>
          <p:cNvSpPr>
            <a:spLocks noGrp="1"/>
          </p:cNvSpPr>
          <p:nvPr>
            <p:ph type="ftr" sz="quarter" idx="3"/>
          </p:nvPr>
        </p:nvSpPr>
        <p:spPr>
          <a:xfrm>
            <a:off x="-1" y="6485022"/>
            <a:ext cx="3244645"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pPr algn="l"/>
            <a:r>
              <a:rPr lang="nb-NO"/>
              <a:t>DYPOLE</a:t>
            </a:r>
            <a:endParaRPr lang="nb-NO" dirty="0"/>
          </a:p>
        </p:txBody>
      </p:sp>
      <p:sp>
        <p:nvSpPr>
          <p:cNvPr id="9" name="Slide Number Placeholder 3">
            <a:extLst>
              <a:ext uri="{FF2B5EF4-FFF2-40B4-BE49-F238E27FC236}">
                <a16:creationId xmlns:a16="http://schemas.microsoft.com/office/drawing/2014/main" id="{80263C86-5A2B-D131-BD5B-04AA0EAB0263}"/>
              </a:ext>
            </a:extLst>
          </p:cNvPr>
          <p:cNvSpPr>
            <a:spLocks noGrp="1"/>
          </p:cNvSpPr>
          <p:nvPr>
            <p:ph type="sldNum" sz="quarter" idx="4"/>
          </p:nvPr>
        </p:nvSpPr>
        <p:spPr>
          <a:xfrm>
            <a:off x="9448800" y="6492875"/>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B76F204B-EB0C-4A0F-9081-03655D555E55}" type="slidenum">
              <a:rPr lang="nb-NO" smtClean="0"/>
              <a:pPr/>
              <a:t>‹#›</a:t>
            </a:fld>
            <a:endParaRPr lang="nb-NO" dirty="0"/>
          </a:p>
        </p:txBody>
      </p:sp>
    </p:spTree>
    <p:extLst>
      <p:ext uri="{BB962C8B-B14F-4D97-AF65-F5344CB8AC3E}">
        <p14:creationId xmlns:p14="http://schemas.microsoft.com/office/powerpoint/2010/main" val="1967770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nb-NO" dirty="0"/>
              <a:t>Klikk for å legge til en tittel</a:t>
            </a:r>
          </a:p>
        </p:txBody>
      </p:sp>
      <p:sp>
        <p:nvSpPr>
          <p:cNvPr id="3" name="Content Placeholder 2"/>
          <p:cNvSpPr>
            <a:spLocks noGrp="1"/>
          </p:cNvSpPr>
          <p:nvPr>
            <p:ph sz="half" idx="1" hasCustomPrompt="1"/>
          </p:nvPr>
        </p:nvSpPr>
        <p:spPr>
          <a:xfrm>
            <a:off x="838200" y="1825625"/>
            <a:ext cx="5181600" cy="4351338"/>
          </a:xfrm>
        </p:spPr>
        <p:txBody>
          <a:bodyPr/>
          <a:lstStyle/>
          <a:p>
            <a:pPr lvl="0"/>
            <a:r>
              <a:rPr lang="nb-NO" noProof="0" dirty="0"/>
              <a:t>Klikk for å legge til tekst</a:t>
            </a:r>
          </a:p>
          <a:p>
            <a:pPr lvl="1"/>
            <a:r>
              <a:rPr lang="nb-NO" noProof="0" dirty="0"/>
              <a:t>Andre nivå</a:t>
            </a:r>
          </a:p>
          <a:p>
            <a:pPr lvl="2"/>
            <a:r>
              <a:rPr lang="nb-NO" noProof="0" dirty="0"/>
              <a:t>Tredje nivå</a:t>
            </a:r>
          </a:p>
          <a:p>
            <a:pPr lvl="3"/>
            <a:r>
              <a:rPr lang="nb-NO" noProof="0" dirty="0"/>
              <a:t>Fjerde nivå</a:t>
            </a:r>
          </a:p>
          <a:p>
            <a:pPr lvl="4"/>
            <a:r>
              <a:rPr lang="nb-NO" noProof="0" dirty="0"/>
              <a:t>Femte nivå</a:t>
            </a:r>
          </a:p>
        </p:txBody>
      </p:sp>
      <p:sp>
        <p:nvSpPr>
          <p:cNvPr id="4" name="Content Placeholder 3"/>
          <p:cNvSpPr>
            <a:spLocks noGrp="1"/>
          </p:cNvSpPr>
          <p:nvPr>
            <p:ph sz="half" idx="2" hasCustomPrompt="1"/>
          </p:nvPr>
        </p:nvSpPr>
        <p:spPr>
          <a:xfrm>
            <a:off x="6172200" y="1825625"/>
            <a:ext cx="5181600" cy="4351338"/>
          </a:xfrm>
        </p:spPr>
        <p:txBody>
          <a:bodyPr/>
          <a:lstStyle/>
          <a:p>
            <a:pPr lvl="0"/>
            <a:r>
              <a:rPr lang="nb-NO" noProof="0" dirty="0"/>
              <a:t>Klikk for å legge til tekst</a:t>
            </a:r>
          </a:p>
          <a:p>
            <a:pPr lvl="1"/>
            <a:r>
              <a:rPr lang="nb-NO" noProof="0" dirty="0"/>
              <a:t>Andre nivå</a:t>
            </a:r>
          </a:p>
          <a:p>
            <a:pPr lvl="2"/>
            <a:r>
              <a:rPr lang="nb-NO" noProof="0" dirty="0"/>
              <a:t>Tredje nivå</a:t>
            </a:r>
          </a:p>
          <a:p>
            <a:pPr lvl="3"/>
            <a:r>
              <a:rPr lang="nb-NO" noProof="0" dirty="0"/>
              <a:t>Fjerde nivå</a:t>
            </a:r>
          </a:p>
          <a:p>
            <a:pPr lvl="4"/>
            <a:r>
              <a:rPr lang="nb-NO" noProof="0" dirty="0"/>
              <a:t>Femte nivå</a:t>
            </a:r>
          </a:p>
        </p:txBody>
      </p:sp>
      <p:sp>
        <p:nvSpPr>
          <p:cNvPr id="7" name="Footer Placeholder 17">
            <a:extLst>
              <a:ext uri="{FF2B5EF4-FFF2-40B4-BE49-F238E27FC236}">
                <a16:creationId xmlns:a16="http://schemas.microsoft.com/office/drawing/2014/main" id="{94FB1290-6B28-81E5-56D1-220D8E3D0AC0}"/>
              </a:ext>
            </a:extLst>
          </p:cNvPr>
          <p:cNvSpPr>
            <a:spLocks noGrp="1"/>
          </p:cNvSpPr>
          <p:nvPr>
            <p:ph type="ftr" sz="quarter" idx="3"/>
          </p:nvPr>
        </p:nvSpPr>
        <p:spPr>
          <a:xfrm>
            <a:off x="0" y="6485022"/>
            <a:ext cx="1862254"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lgn="l"/>
            <a:r>
              <a:rPr lang="nb-NO" dirty="0"/>
              <a:t>DYPOLE</a:t>
            </a:r>
          </a:p>
        </p:txBody>
      </p:sp>
      <p:sp>
        <p:nvSpPr>
          <p:cNvPr id="8" name="Slide Number Placeholder 3">
            <a:extLst>
              <a:ext uri="{FF2B5EF4-FFF2-40B4-BE49-F238E27FC236}">
                <a16:creationId xmlns:a16="http://schemas.microsoft.com/office/drawing/2014/main" id="{05B28FD5-EF14-FD2A-7BEB-BDD74C3A5A40}"/>
              </a:ext>
            </a:extLst>
          </p:cNvPr>
          <p:cNvSpPr>
            <a:spLocks noGrp="1"/>
          </p:cNvSpPr>
          <p:nvPr>
            <p:ph type="sldNum" sz="quarter" idx="4"/>
          </p:nvPr>
        </p:nvSpPr>
        <p:spPr>
          <a:xfrm>
            <a:off x="9448800" y="6492875"/>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6F204B-EB0C-4A0F-9081-03655D555E55}" type="slidenum">
              <a:rPr lang="nb-NO" smtClean="0"/>
              <a:t>‹#›</a:t>
            </a:fld>
            <a:endParaRPr lang="nb-NO" dirty="0"/>
          </a:p>
        </p:txBody>
      </p:sp>
    </p:spTree>
    <p:extLst>
      <p:ext uri="{BB962C8B-B14F-4D97-AF65-F5344CB8AC3E}">
        <p14:creationId xmlns:p14="http://schemas.microsoft.com/office/powerpoint/2010/main" val="20678761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Footer Placeholder 17">
            <a:extLst>
              <a:ext uri="{FF2B5EF4-FFF2-40B4-BE49-F238E27FC236}">
                <a16:creationId xmlns:a16="http://schemas.microsoft.com/office/drawing/2014/main" id="{21F97FAE-A0F5-0DD2-F2C9-76FB72E7105F}"/>
              </a:ext>
            </a:extLst>
          </p:cNvPr>
          <p:cNvSpPr>
            <a:spLocks noGrp="1"/>
          </p:cNvSpPr>
          <p:nvPr>
            <p:ph type="ftr" sz="quarter" idx="3"/>
          </p:nvPr>
        </p:nvSpPr>
        <p:spPr>
          <a:xfrm>
            <a:off x="0" y="6485022"/>
            <a:ext cx="1862254"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lgn="l"/>
            <a:r>
              <a:rPr lang="nb-NO" dirty="0"/>
              <a:t>DYPOLE</a:t>
            </a:r>
          </a:p>
        </p:txBody>
      </p:sp>
      <p:sp>
        <p:nvSpPr>
          <p:cNvPr id="4" name="Slide Number Placeholder 3">
            <a:extLst>
              <a:ext uri="{FF2B5EF4-FFF2-40B4-BE49-F238E27FC236}">
                <a16:creationId xmlns:a16="http://schemas.microsoft.com/office/drawing/2014/main" id="{866899D5-2927-66BF-D8A7-F264FC2763B2}"/>
              </a:ext>
            </a:extLst>
          </p:cNvPr>
          <p:cNvSpPr>
            <a:spLocks noGrp="1"/>
          </p:cNvSpPr>
          <p:nvPr>
            <p:ph type="sldNum" sz="quarter" idx="4"/>
          </p:nvPr>
        </p:nvSpPr>
        <p:spPr>
          <a:xfrm>
            <a:off x="9448800" y="6492875"/>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6F204B-EB0C-4A0F-9081-03655D555E55}" type="slidenum">
              <a:rPr lang="nb-NO" smtClean="0"/>
              <a:t>‹#›</a:t>
            </a:fld>
            <a:endParaRPr lang="nb-NO" dirty="0"/>
          </a:p>
        </p:txBody>
      </p:sp>
    </p:spTree>
    <p:extLst>
      <p:ext uri="{BB962C8B-B14F-4D97-AF65-F5344CB8AC3E}">
        <p14:creationId xmlns:p14="http://schemas.microsoft.com/office/powerpoint/2010/main" val="33363459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1_Tomt">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66899D5-2927-66BF-D8A7-F264FC2763B2}"/>
              </a:ext>
            </a:extLst>
          </p:cNvPr>
          <p:cNvSpPr>
            <a:spLocks noGrp="1"/>
          </p:cNvSpPr>
          <p:nvPr>
            <p:ph type="sldNum" sz="quarter" idx="4"/>
          </p:nvPr>
        </p:nvSpPr>
        <p:spPr>
          <a:xfrm>
            <a:off x="9448800" y="6492875"/>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6F204B-EB0C-4A0F-9081-03655D555E55}" type="slidenum">
              <a:rPr lang="nb-NO" smtClean="0"/>
              <a:t>‹#›</a:t>
            </a:fld>
            <a:endParaRPr lang="nb-NO" dirty="0"/>
          </a:p>
        </p:txBody>
      </p:sp>
    </p:spTree>
    <p:extLst>
      <p:ext uri="{BB962C8B-B14F-4D97-AF65-F5344CB8AC3E}">
        <p14:creationId xmlns:p14="http://schemas.microsoft.com/office/powerpoint/2010/main" val="22199235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tellysbil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itle 7"/>
          <p:cNvSpPr>
            <a:spLocks noGrp="1"/>
          </p:cNvSpPr>
          <p:nvPr>
            <p:ph type="title" hasCustomPrompt="1"/>
          </p:nvPr>
        </p:nvSpPr>
        <p:spPr>
          <a:xfrm>
            <a:off x="1054464" y="1118585"/>
            <a:ext cx="6012000" cy="1811813"/>
          </a:xfrm>
        </p:spPr>
        <p:txBody>
          <a:bodyPr lIns="0" anchor="b">
            <a:normAutofit/>
          </a:bodyPr>
          <a:lstStyle>
            <a:lvl1pPr>
              <a:defRPr sz="2400" baseline="0">
                <a:solidFill>
                  <a:schemeClr val="bg1"/>
                </a:solidFill>
              </a:defRPr>
            </a:lvl1pPr>
          </a:lstStyle>
          <a:p>
            <a:r>
              <a:rPr lang="nb-NO" noProof="0" dirty="0"/>
              <a:t>Tittel dokumentet settes her</a:t>
            </a:r>
          </a:p>
        </p:txBody>
      </p:sp>
      <p:sp>
        <p:nvSpPr>
          <p:cNvPr id="4" name="Text Placeholder 3"/>
          <p:cNvSpPr>
            <a:spLocks noGrp="1"/>
          </p:cNvSpPr>
          <p:nvPr>
            <p:ph type="body" sz="quarter" idx="12" hasCustomPrompt="1"/>
          </p:nvPr>
        </p:nvSpPr>
        <p:spPr>
          <a:xfrm>
            <a:off x="1054464" y="2942591"/>
            <a:ext cx="6012000" cy="1126695"/>
          </a:xfrm>
        </p:spPr>
        <p:txBody>
          <a:bodyPr lIns="0">
            <a:noAutofit/>
          </a:bodyPr>
          <a:lstStyle>
            <a:lvl1pPr marL="0" indent="0">
              <a:buNone/>
              <a:defRPr sz="1800" i="1" baseline="0">
                <a:solidFill>
                  <a:schemeClr val="bg1"/>
                </a:solidFill>
                <a:latin typeface="Arial" panose="020B0604020202020204" pitchFamily="34" charset="0"/>
                <a:cs typeface="Arial" panose="020B0604020202020204" pitchFamily="34" charset="0"/>
              </a:defRPr>
            </a:lvl1pPr>
            <a:lvl2pPr marL="457200" indent="0">
              <a:buNone/>
              <a:defRPr sz="1800" i="1">
                <a:solidFill>
                  <a:schemeClr val="bg1"/>
                </a:solidFill>
              </a:defRPr>
            </a:lvl2pPr>
            <a:lvl3pPr marL="914400" indent="0">
              <a:buNone/>
              <a:defRPr sz="1800" i="1">
                <a:solidFill>
                  <a:schemeClr val="bg1"/>
                </a:solidFill>
              </a:defRPr>
            </a:lvl3pPr>
            <a:lvl4pPr marL="1371600" indent="0">
              <a:buNone/>
              <a:defRPr sz="1800" i="1">
                <a:solidFill>
                  <a:schemeClr val="bg1"/>
                </a:solidFill>
              </a:defRPr>
            </a:lvl4pPr>
            <a:lvl5pPr marL="1828800" indent="0">
              <a:buNone/>
              <a:defRPr sz="1800" i="1">
                <a:solidFill>
                  <a:schemeClr val="bg1"/>
                </a:solidFill>
              </a:defRPr>
            </a:lvl5pPr>
          </a:lstStyle>
          <a:p>
            <a:pPr lvl="0"/>
            <a:r>
              <a:rPr lang="nb-NO" noProof="0" dirty="0"/>
              <a:t>Her kommer en utdypning eller undertittel</a:t>
            </a:r>
          </a:p>
        </p:txBody>
      </p:sp>
      <p:sp>
        <p:nvSpPr>
          <p:cNvPr id="3" name="Subtitle 2"/>
          <p:cNvSpPr>
            <a:spLocks noGrp="1"/>
          </p:cNvSpPr>
          <p:nvPr>
            <p:ph type="subTitle" idx="1" hasCustomPrompt="1"/>
          </p:nvPr>
        </p:nvSpPr>
        <p:spPr>
          <a:xfrm>
            <a:off x="1054464" y="4208016"/>
            <a:ext cx="6012000" cy="1454784"/>
          </a:xfrm>
        </p:spPr>
        <p:txBody>
          <a:bodyPr lIns="0" anchor="b">
            <a:normAutofit/>
          </a:bodyPr>
          <a:lstStyle>
            <a:lvl1pPr marL="0" indent="0" algn="l">
              <a:buNone/>
              <a:defRPr sz="14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noProof="0" dirty="0"/>
              <a:t>Forfatters Navn og Etternavn</a:t>
            </a:r>
          </a:p>
        </p:txBody>
      </p:sp>
      <p:sp>
        <p:nvSpPr>
          <p:cNvPr id="6" name="Text Placeholder 5"/>
          <p:cNvSpPr>
            <a:spLocks noGrp="1"/>
          </p:cNvSpPr>
          <p:nvPr>
            <p:ph type="body" sz="quarter" idx="13" hasCustomPrompt="1"/>
          </p:nvPr>
        </p:nvSpPr>
        <p:spPr>
          <a:xfrm>
            <a:off x="1054464" y="5674992"/>
            <a:ext cx="6012000" cy="746878"/>
          </a:xfrm>
        </p:spPr>
        <p:txBody>
          <a:bodyPr lIns="0" tIns="0">
            <a:noAutofit/>
          </a:bodyPr>
          <a:lstStyle>
            <a:lvl1pPr marL="0" indent="0">
              <a:buNone/>
              <a:defRPr sz="1200" i="1">
                <a:solidFill>
                  <a:schemeClr val="bg1"/>
                </a:solidFill>
                <a:latin typeface="Arial" panose="020B0604020202020204" pitchFamily="34" charset="0"/>
                <a:cs typeface="Arial" panose="020B0604020202020204" pitchFamily="34" charset="0"/>
              </a:defRPr>
            </a:lvl1pPr>
            <a:lvl2pPr marL="457200" indent="0">
              <a:buNone/>
              <a:defRPr sz="1700" i="1">
                <a:solidFill>
                  <a:schemeClr val="bg1"/>
                </a:solidFill>
                <a:latin typeface="Arial" panose="020B0604020202020204" pitchFamily="34" charset="0"/>
                <a:cs typeface="Arial" panose="020B0604020202020204" pitchFamily="34" charset="0"/>
              </a:defRPr>
            </a:lvl2pPr>
            <a:lvl3pPr marL="914400" indent="0">
              <a:buNone/>
              <a:defRPr sz="1700" i="1">
                <a:solidFill>
                  <a:schemeClr val="bg1"/>
                </a:solidFill>
                <a:latin typeface="Arial" panose="020B0604020202020204" pitchFamily="34" charset="0"/>
                <a:cs typeface="Arial" panose="020B0604020202020204" pitchFamily="34" charset="0"/>
              </a:defRPr>
            </a:lvl3pPr>
            <a:lvl4pPr marL="1371600" indent="0">
              <a:buNone/>
              <a:defRPr sz="1700" i="1">
                <a:solidFill>
                  <a:schemeClr val="bg1"/>
                </a:solidFill>
                <a:latin typeface="Arial" panose="020B0604020202020204" pitchFamily="34" charset="0"/>
                <a:cs typeface="Arial" panose="020B0604020202020204" pitchFamily="34" charset="0"/>
              </a:defRPr>
            </a:lvl4pPr>
            <a:lvl5pPr marL="1828800" indent="0">
              <a:buNone/>
              <a:defRPr sz="1700" i="1">
                <a:solidFill>
                  <a:schemeClr val="bg1"/>
                </a:solidFill>
                <a:latin typeface="Arial" panose="020B0604020202020204" pitchFamily="34" charset="0"/>
                <a:cs typeface="Arial" panose="020B0604020202020204" pitchFamily="34" charset="0"/>
              </a:defRPr>
            </a:lvl5pPr>
          </a:lstStyle>
          <a:p>
            <a:pPr lvl="0"/>
            <a:r>
              <a:rPr lang="nb-NO" noProof="0" dirty="0"/>
              <a:t>Eventuelle adresser</a:t>
            </a:r>
          </a:p>
        </p:txBody>
      </p:sp>
      <p:sp>
        <p:nvSpPr>
          <p:cNvPr id="9" name="Picture Placeholder 8"/>
          <p:cNvSpPr>
            <a:spLocks noGrp="1"/>
          </p:cNvSpPr>
          <p:nvPr>
            <p:ph type="pic" sz="quarter" idx="14" hasCustomPrompt="1"/>
          </p:nvPr>
        </p:nvSpPr>
        <p:spPr>
          <a:xfrm>
            <a:off x="7448550" y="0"/>
            <a:ext cx="4743450" cy="6858000"/>
          </a:xfrm>
          <a:custGeom>
            <a:avLst/>
            <a:gdLst>
              <a:gd name="connsiteX0" fmla="*/ 0 w 4743450"/>
              <a:gd name="connsiteY0" fmla="*/ 6858000 h 6858000"/>
              <a:gd name="connsiteX1" fmla="*/ 1185863 w 4743450"/>
              <a:gd name="connsiteY1" fmla="*/ 0 h 6858000"/>
              <a:gd name="connsiteX2" fmla="*/ 4743450 w 4743450"/>
              <a:gd name="connsiteY2" fmla="*/ 0 h 6858000"/>
              <a:gd name="connsiteX3" fmla="*/ 3557588 w 4743450"/>
              <a:gd name="connsiteY3" fmla="*/ 6858000 h 6858000"/>
              <a:gd name="connsiteX4" fmla="*/ 0 w 4743450"/>
              <a:gd name="connsiteY4" fmla="*/ 6858000 h 6858000"/>
              <a:gd name="connsiteX0" fmla="*/ 0 w 4743450"/>
              <a:gd name="connsiteY0" fmla="*/ 6858000 h 6858000"/>
              <a:gd name="connsiteX1" fmla="*/ 1185863 w 4743450"/>
              <a:gd name="connsiteY1" fmla="*/ 0 h 6858000"/>
              <a:gd name="connsiteX2" fmla="*/ 4743450 w 4743450"/>
              <a:gd name="connsiteY2" fmla="*/ 0 h 6858000"/>
              <a:gd name="connsiteX3" fmla="*/ 4740212 w 4743450"/>
              <a:gd name="connsiteY3" fmla="*/ 6851904 h 6858000"/>
              <a:gd name="connsiteX4" fmla="*/ 0 w 4743450"/>
              <a:gd name="connsiteY4" fmla="*/ 6858000 h 6858000"/>
              <a:gd name="connsiteX0" fmla="*/ 0 w 4743450"/>
              <a:gd name="connsiteY0" fmla="*/ 6858000 h 6858000"/>
              <a:gd name="connsiteX1" fmla="*/ 2825687 w 4743450"/>
              <a:gd name="connsiteY1" fmla="*/ 0 h 6858000"/>
              <a:gd name="connsiteX2" fmla="*/ 4743450 w 4743450"/>
              <a:gd name="connsiteY2" fmla="*/ 0 h 6858000"/>
              <a:gd name="connsiteX3" fmla="*/ 4740212 w 4743450"/>
              <a:gd name="connsiteY3" fmla="*/ 6851904 h 6858000"/>
              <a:gd name="connsiteX4" fmla="*/ 0 w 474345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3450" h="6858000">
                <a:moveTo>
                  <a:pt x="0" y="6858000"/>
                </a:moveTo>
                <a:lnTo>
                  <a:pt x="2825687" y="0"/>
                </a:lnTo>
                <a:lnTo>
                  <a:pt x="4743450" y="0"/>
                </a:lnTo>
                <a:cubicBezTo>
                  <a:pt x="4742371" y="2283968"/>
                  <a:pt x="4741291" y="4567936"/>
                  <a:pt x="4740212" y="6851904"/>
                </a:cubicBezTo>
                <a:lnTo>
                  <a:pt x="0" y="6858000"/>
                </a:lnTo>
                <a:close/>
              </a:path>
            </a:pathLst>
          </a:custGeom>
        </p:spPr>
        <p:txBody>
          <a:bodyPr/>
          <a:lstStyle>
            <a:lvl1pPr marL="0" indent="0">
              <a:buNone/>
              <a:defRPr baseline="0">
                <a:solidFill>
                  <a:schemeClr val="bg1"/>
                </a:solidFill>
              </a:defRPr>
            </a:lvl1pPr>
          </a:lstStyle>
          <a:p>
            <a:r>
              <a:rPr lang="nb-NO" dirty="0"/>
              <a:t>Klikk på bildeikon hvis du vil legge til bilde</a:t>
            </a:r>
          </a:p>
        </p:txBody>
      </p:sp>
    </p:spTree>
    <p:extLst>
      <p:ext uri="{BB962C8B-B14F-4D97-AF65-F5344CB8AC3E}">
        <p14:creationId xmlns:p14="http://schemas.microsoft.com/office/powerpoint/2010/main" val="33775575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tel og innhold">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2400" b="1">
                <a:latin typeface="+mj-lt"/>
              </a:defRPr>
            </a:lvl1pPr>
          </a:lstStyle>
          <a:p>
            <a:r>
              <a:rPr lang="nb-NO" dirty="0"/>
              <a:t>Klikk for å legge til en tittel</a:t>
            </a:r>
          </a:p>
        </p:txBody>
      </p:sp>
      <p:sp>
        <p:nvSpPr>
          <p:cNvPr id="3" name="Content Placeholder 2"/>
          <p:cNvSpPr>
            <a:spLocks noGrp="1"/>
          </p:cNvSpPr>
          <p:nvPr>
            <p:ph idx="1" hasCustomPrompt="1"/>
          </p:nvPr>
        </p:nvSpPr>
        <p:spPr/>
        <p:txBody>
          <a:bodyPr/>
          <a:lstStyle/>
          <a:p>
            <a:pPr lvl="0"/>
            <a:r>
              <a:rPr lang="nb-NO" noProof="0" dirty="0"/>
              <a:t>Klikk for å legge til tekst</a:t>
            </a:r>
          </a:p>
          <a:p>
            <a:pPr lvl="1"/>
            <a:r>
              <a:rPr lang="nb-NO" noProof="0" dirty="0"/>
              <a:t>Andre nivå</a:t>
            </a:r>
          </a:p>
          <a:p>
            <a:pPr lvl="2"/>
            <a:r>
              <a:rPr lang="nb-NO" noProof="0" dirty="0"/>
              <a:t>Tredje nivå</a:t>
            </a:r>
          </a:p>
          <a:p>
            <a:pPr lvl="3"/>
            <a:r>
              <a:rPr lang="nb-NO" noProof="0" dirty="0"/>
              <a:t>Fjerde nivå</a:t>
            </a:r>
          </a:p>
          <a:p>
            <a:pPr lvl="4"/>
            <a:r>
              <a:rPr lang="nb-NO" noProof="0" dirty="0"/>
              <a:t>Femte nivå</a:t>
            </a:r>
          </a:p>
        </p:txBody>
      </p:sp>
      <p:sp>
        <p:nvSpPr>
          <p:cNvPr id="6" name="Footer Placeholder 17">
            <a:extLst>
              <a:ext uri="{FF2B5EF4-FFF2-40B4-BE49-F238E27FC236}">
                <a16:creationId xmlns:a16="http://schemas.microsoft.com/office/drawing/2014/main" id="{BD90FECB-26D7-4EF5-348F-7B5AFCF90F2C}"/>
              </a:ext>
            </a:extLst>
          </p:cNvPr>
          <p:cNvSpPr>
            <a:spLocks noGrp="1"/>
          </p:cNvSpPr>
          <p:nvPr>
            <p:ph type="ftr" sz="quarter" idx="3"/>
          </p:nvPr>
        </p:nvSpPr>
        <p:spPr>
          <a:xfrm>
            <a:off x="0" y="6485022"/>
            <a:ext cx="1862254"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lgn="l"/>
            <a:r>
              <a:rPr lang="nb-NO" dirty="0"/>
              <a:t>DYPOLE</a:t>
            </a:r>
          </a:p>
        </p:txBody>
      </p:sp>
      <p:sp>
        <p:nvSpPr>
          <p:cNvPr id="9" name="Slide Number Placeholder 3">
            <a:extLst>
              <a:ext uri="{FF2B5EF4-FFF2-40B4-BE49-F238E27FC236}">
                <a16:creationId xmlns:a16="http://schemas.microsoft.com/office/drawing/2014/main" id="{80263C86-5A2B-D131-BD5B-04AA0EAB0263}"/>
              </a:ext>
            </a:extLst>
          </p:cNvPr>
          <p:cNvSpPr>
            <a:spLocks noGrp="1"/>
          </p:cNvSpPr>
          <p:nvPr>
            <p:ph type="sldNum" sz="quarter" idx="4"/>
          </p:nvPr>
        </p:nvSpPr>
        <p:spPr>
          <a:xfrm>
            <a:off x="9448800" y="6492875"/>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6F204B-EB0C-4A0F-9081-03655D555E55}" type="slidenum">
              <a:rPr lang="nb-NO" smtClean="0"/>
              <a:t>‹#›</a:t>
            </a:fld>
            <a:endParaRPr lang="nb-NO" dirty="0"/>
          </a:p>
        </p:txBody>
      </p:sp>
    </p:spTree>
    <p:extLst>
      <p:ext uri="{BB962C8B-B14F-4D97-AF65-F5344CB8AC3E}">
        <p14:creationId xmlns:p14="http://schemas.microsoft.com/office/powerpoint/2010/main" val="7057364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nb-NO" dirty="0"/>
              <a:t>Klikk for å legge til en tittel</a:t>
            </a:r>
          </a:p>
        </p:txBody>
      </p:sp>
      <p:sp>
        <p:nvSpPr>
          <p:cNvPr id="3" name="Content Placeholder 2"/>
          <p:cNvSpPr>
            <a:spLocks noGrp="1"/>
          </p:cNvSpPr>
          <p:nvPr>
            <p:ph sz="half" idx="1" hasCustomPrompt="1"/>
          </p:nvPr>
        </p:nvSpPr>
        <p:spPr>
          <a:xfrm>
            <a:off x="838200" y="1825625"/>
            <a:ext cx="5181600" cy="4351338"/>
          </a:xfrm>
        </p:spPr>
        <p:txBody>
          <a:bodyPr/>
          <a:lstStyle/>
          <a:p>
            <a:pPr lvl="0"/>
            <a:r>
              <a:rPr lang="nb-NO" noProof="0" dirty="0"/>
              <a:t>Klikk for å legge til tekst</a:t>
            </a:r>
          </a:p>
          <a:p>
            <a:pPr lvl="1"/>
            <a:r>
              <a:rPr lang="nb-NO" noProof="0" dirty="0"/>
              <a:t>Andre nivå</a:t>
            </a:r>
          </a:p>
          <a:p>
            <a:pPr lvl="2"/>
            <a:r>
              <a:rPr lang="nb-NO" noProof="0" dirty="0"/>
              <a:t>Tredje nivå</a:t>
            </a:r>
          </a:p>
          <a:p>
            <a:pPr lvl="3"/>
            <a:r>
              <a:rPr lang="nb-NO" noProof="0" dirty="0"/>
              <a:t>Fjerde nivå</a:t>
            </a:r>
          </a:p>
          <a:p>
            <a:pPr lvl="4"/>
            <a:r>
              <a:rPr lang="nb-NO" noProof="0" dirty="0"/>
              <a:t>Femte nivå</a:t>
            </a:r>
          </a:p>
        </p:txBody>
      </p:sp>
      <p:sp>
        <p:nvSpPr>
          <p:cNvPr id="4" name="Content Placeholder 3"/>
          <p:cNvSpPr>
            <a:spLocks noGrp="1"/>
          </p:cNvSpPr>
          <p:nvPr>
            <p:ph sz="half" idx="2" hasCustomPrompt="1"/>
          </p:nvPr>
        </p:nvSpPr>
        <p:spPr>
          <a:xfrm>
            <a:off x="6172200" y="1825625"/>
            <a:ext cx="5181600" cy="4351338"/>
          </a:xfrm>
        </p:spPr>
        <p:txBody>
          <a:bodyPr/>
          <a:lstStyle/>
          <a:p>
            <a:pPr lvl="0"/>
            <a:r>
              <a:rPr lang="nb-NO" noProof="0" dirty="0"/>
              <a:t>Klikk for å legge til tekst</a:t>
            </a:r>
          </a:p>
          <a:p>
            <a:pPr lvl="1"/>
            <a:r>
              <a:rPr lang="nb-NO" noProof="0" dirty="0"/>
              <a:t>Andre nivå</a:t>
            </a:r>
          </a:p>
          <a:p>
            <a:pPr lvl="2"/>
            <a:r>
              <a:rPr lang="nb-NO" noProof="0" dirty="0"/>
              <a:t>Tredje nivå</a:t>
            </a:r>
          </a:p>
          <a:p>
            <a:pPr lvl="3"/>
            <a:r>
              <a:rPr lang="nb-NO" noProof="0" dirty="0"/>
              <a:t>Fjerde nivå</a:t>
            </a:r>
          </a:p>
          <a:p>
            <a:pPr lvl="4"/>
            <a:r>
              <a:rPr lang="nb-NO" noProof="0" dirty="0"/>
              <a:t>Femte nivå</a:t>
            </a:r>
          </a:p>
        </p:txBody>
      </p:sp>
      <p:sp>
        <p:nvSpPr>
          <p:cNvPr id="7" name="Footer Placeholder 17">
            <a:extLst>
              <a:ext uri="{FF2B5EF4-FFF2-40B4-BE49-F238E27FC236}">
                <a16:creationId xmlns:a16="http://schemas.microsoft.com/office/drawing/2014/main" id="{94FB1290-6B28-81E5-56D1-220D8E3D0AC0}"/>
              </a:ext>
            </a:extLst>
          </p:cNvPr>
          <p:cNvSpPr>
            <a:spLocks noGrp="1"/>
          </p:cNvSpPr>
          <p:nvPr>
            <p:ph type="ftr" sz="quarter" idx="3"/>
          </p:nvPr>
        </p:nvSpPr>
        <p:spPr>
          <a:xfrm>
            <a:off x="0" y="6485022"/>
            <a:ext cx="1862254"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lgn="l"/>
            <a:r>
              <a:rPr lang="nb-NO" dirty="0"/>
              <a:t>DYPOLE</a:t>
            </a:r>
          </a:p>
        </p:txBody>
      </p:sp>
      <p:sp>
        <p:nvSpPr>
          <p:cNvPr id="8" name="Slide Number Placeholder 3">
            <a:extLst>
              <a:ext uri="{FF2B5EF4-FFF2-40B4-BE49-F238E27FC236}">
                <a16:creationId xmlns:a16="http://schemas.microsoft.com/office/drawing/2014/main" id="{05B28FD5-EF14-FD2A-7BEB-BDD74C3A5A40}"/>
              </a:ext>
            </a:extLst>
          </p:cNvPr>
          <p:cNvSpPr>
            <a:spLocks noGrp="1"/>
          </p:cNvSpPr>
          <p:nvPr>
            <p:ph type="sldNum" sz="quarter" idx="4"/>
          </p:nvPr>
        </p:nvSpPr>
        <p:spPr>
          <a:xfrm>
            <a:off x="9448800" y="6492875"/>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6F204B-EB0C-4A0F-9081-03655D555E55}" type="slidenum">
              <a:rPr lang="nb-NO" smtClean="0"/>
              <a:t>‹#›</a:t>
            </a:fld>
            <a:endParaRPr lang="nb-NO" dirty="0"/>
          </a:p>
        </p:txBody>
      </p:sp>
    </p:spTree>
    <p:extLst>
      <p:ext uri="{BB962C8B-B14F-4D97-AF65-F5344CB8AC3E}">
        <p14:creationId xmlns:p14="http://schemas.microsoft.com/office/powerpoint/2010/main" val="13116124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Footer Placeholder 17">
            <a:extLst>
              <a:ext uri="{FF2B5EF4-FFF2-40B4-BE49-F238E27FC236}">
                <a16:creationId xmlns:a16="http://schemas.microsoft.com/office/drawing/2014/main" id="{21F97FAE-A0F5-0DD2-F2C9-76FB72E7105F}"/>
              </a:ext>
            </a:extLst>
          </p:cNvPr>
          <p:cNvSpPr>
            <a:spLocks noGrp="1"/>
          </p:cNvSpPr>
          <p:nvPr>
            <p:ph type="ftr" sz="quarter" idx="3"/>
          </p:nvPr>
        </p:nvSpPr>
        <p:spPr>
          <a:xfrm>
            <a:off x="0" y="6485022"/>
            <a:ext cx="1862254"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lgn="l"/>
            <a:r>
              <a:rPr lang="nb-NO" dirty="0"/>
              <a:t>ECORD Summer School</a:t>
            </a:r>
          </a:p>
        </p:txBody>
      </p:sp>
      <p:sp>
        <p:nvSpPr>
          <p:cNvPr id="4" name="Slide Number Placeholder 3">
            <a:extLst>
              <a:ext uri="{FF2B5EF4-FFF2-40B4-BE49-F238E27FC236}">
                <a16:creationId xmlns:a16="http://schemas.microsoft.com/office/drawing/2014/main" id="{866899D5-2927-66BF-D8A7-F264FC2763B2}"/>
              </a:ext>
            </a:extLst>
          </p:cNvPr>
          <p:cNvSpPr>
            <a:spLocks noGrp="1"/>
          </p:cNvSpPr>
          <p:nvPr>
            <p:ph type="sldNum" sz="quarter" idx="4"/>
          </p:nvPr>
        </p:nvSpPr>
        <p:spPr>
          <a:xfrm>
            <a:off x="9448800" y="6492875"/>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6F204B-EB0C-4A0F-9081-03655D555E55}" type="slidenum">
              <a:rPr lang="nb-NO" smtClean="0"/>
              <a:t>‹#›</a:t>
            </a:fld>
            <a:endParaRPr lang="nb-NO" dirty="0"/>
          </a:p>
        </p:txBody>
      </p:sp>
    </p:spTree>
    <p:extLst>
      <p:ext uri="{BB962C8B-B14F-4D97-AF65-F5344CB8AC3E}">
        <p14:creationId xmlns:p14="http://schemas.microsoft.com/office/powerpoint/2010/main" val="15795046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theme" Target="../theme/theme2.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3.xml"/><Relationship Id="rId7" Type="http://schemas.openxmlformats.org/officeDocument/2006/relationships/image" Target="../media/image1.png"/><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theme" Target="../theme/theme4.xml"/><Relationship Id="rId5" Type="http://schemas.openxmlformats.org/officeDocument/2006/relationships/slideLayout" Target="../slideLayouts/slideLayout15.xml"/><Relationship Id="rId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noProof="0" dirty="0"/>
              <a:t>Klikk for å legge til tekst</a:t>
            </a:r>
          </a:p>
          <a:p>
            <a:pPr lvl="1"/>
            <a:r>
              <a:rPr lang="nb-NO" noProof="0" dirty="0"/>
              <a:t>Andre nivå</a:t>
            </a:r>
          </a:p>
          <a:p>
            <a:pPr lvl="2"/>
            <a:r>
              <a:rPr lang="nb-NO" noProof="0" dirty="0"/>
              <a:t>Tredje nivå</a:t>
            </a:r>
          </a:p>
          <a:p>
            <a:pPr lvl="3"/>
            <a:r>
              <a:rPr lang="nb-NO" noProof="0" dirty="0"/>
              <a:t>Fjerde nivå</a:t>
            </a:r>
          </a:p>
          <a:p>
            <a:pPr lvl="4"/>
            <a:r>
              <a:rPr lang="nb-NO" noProof="0" dirty="0"/>
              <a:t>Femte nivå</a:t>
            </a:r>
          </a:p>
        </p:txBody>
      </p:sp>
      <p:sp>
        <p:nvSpPr>
          <p:cNvPr id="8" name="Rectangle 7">
            <a:extLst>
              <a:ext uri="{FF2B5EF4-FFF2-40B4-BE49-F238E27FC236}">
                <a16:creationId xmlns:a16="http://schemas.microsoft.com/office/drawing/2014/main" id="{0C2D5AF7-6FF4-3617-04F3-B7CB9B04AD45}"/>
              </a:ext>
            </a:extLst>
          </p:cNvPr>
          <p:cNvSpPr/>
          <p:nvPr userDrawn="1"/>
        </p:nvSpPr>
        <p:spPr>
          <a:xfrm>
            <a:off x="0" y="1"/>
            <a:ext cx="12192000" cy="729204"/>
          </a:xfrm>
          <a:prstGeom prst="rect">
            <a:avLst/>
          </a:prstGeom>
          <a:solidFill>
            <a:srgbClr val="CEEC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2" name="Title Placeholder 1"/>
          <p:cNvSpPr>
            <a:spLocks noGrp="1"/>
          </p:cNvSpPr>
          <p:nvPr>
            <p:ph type="title"/>
          </p:nvPr>
        </p:nvSpPr>
        <p:spPr>
          <a:xfrm>
            <a:off x="526648" y="1"/>
            <a:ext cx="11163782" cy="729204"/>
          </a:xfrm>
          <a:prstGeom prst="rect">
            <a:avLst/>
          </a:prstGeom>
        </p:spPr>
        <p:txBody>
          <a:bodyPr vert="horz" lIns="91440" tIns="45720" rIns="91440" bIns="45720" rtlCol="0" anchor="ctr">
            <a:normAutofit/>
          </a:bodyPr>
          <a:lstStyle/>
          <a:p>
            <a:r>
              <a:rPr lang="nb-NO" dirty="0"/>
              <a:t>Klikk for å legge til en tittel</a:t>
            </a:r>
          </a:p>
        </p:txBody>
      </p:sp>
      <p:pic>
        <p:nvPicPr>
          <p:cNvPr id="15" name="Picture 14" descr="A logo with text on it&#10;&#10;Description automatically generated">
            <a:extLst>
              <a:ext uri="{FF2B5EF4-FFF2-40B4-BE49-F238E27FC236}">
                <a16:creationId xmlns:a16="http://schemas.microsoft.com/office/drawing/2014/main" id="{FF13ACA0-38C8-99CE-D197-E541A1C63BA3}"/>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1462796" y="-7851"/>
            <a:ext cx="729204" cy="729204"/>
          </a:xfrm>
          <a:prstGeom prst="rect">
            <a:avLst/>
          </a:prstGeom>
        </p:spPr>
      </p:pic>
      <p:sp>
        <p:nvSpPr>
          <p:cNvPr id="18" name="Footer Placeholder 17">
            <a:extLst>
              <a:ext uri="{FF2B5EF4-FFF2-40B4-BE49-F238E27FC236}">
                <a16:creationId xmlns:a16="http://schemas.microsoft.com/office/drawing/2014/main" id="{81B60B2A-27E6-BD1B-702B-8B06204BCF9A}"/>
              </a:ext>
            </a:extLst>
          </p:cNvPr>
          <p:cNvSpPr>
            <a:spLocks noGrp="1"/>
          </p:cNvSpPr>
          <p:nvPr>
            <p:ph type="ftr" sz="quarter" idx="3"/>
          </p:nvPr>
        </p:nvSpPr>
        <p:spPr>
          <a:xfrm>
            <a:off x="0" y="6485022"/>
            <a:ext cx="1862254"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lgn="l"/>
            <a:r>
              <a:rPr lang="nb-NO" dirty="0"/>
              <a:t>DYPOLE</a:t>
            </a:r>
          </a:p>
        </p:txBody>
      </p:sp>
      <p:sp>
        <p:nvSpPr>
          <p:cNvPr id="4" name="Slide Number Placeholder 3">
            <a:extLst>
              <a:ext uri="{FF2B5EF4-FFF2-40B4-BE49-F238E27FC236}">
                <a16:creationId xmlns:a16="http://schemas.microsoft.com/office/drawing/2014/main" id="{02580F37-1F24-CF39-8808-3B7C5739A23F}"/>
              </a:ext>
            </a:extLst>
          </p:cNvPr>
          <p:cNvSpPr>
            <a:spLocks noGrp="1"/>
          </p:cNvSpPr>
          <p:nvPr>
            <p:ph type="sldNum" sz="quarter" idx="4"/>
          </p:nvPr>
        </p:nvSpPr>
        <p:spPr>
          <a:xfrm>
            <a:off x="9448800" y="6492875"/>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6F204B-EB0C-4A0F-9081-03655D555E55}" type="slidenum">
              <a:rPr lang="nb-NO" smtClean="0"/>
              <a:t>‹#›</a:t>
            </a:fld>
            <a:endParaRPr lang="nb-NO" dirty="0"/>
          </a:p>
        </p:txBody>
      </p:sp>
    </p:spTree>
    <p:extLst>
      <p:ext uri="{BB962C8B-B14F-4D97-AF65-F5344CB8AC3E}">
        <p14:creationId xmlns:p14="http://schemas.microsoft.com/office/powerpoint/2010/main" val="3509431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5" r:id="rId4"/>
    <p:sldLayoutId id="2147483656" r:id="rId5"/>
  </p:sldLayoutIdLst>
  <p:hf hdr="0" dt="0"/>
  <p:txStyles>
    <p:titleStyle>
      <a:lvl1pPr algn="l" defTabSz="914400" rtl="0" eaLnBrk="1" latinLnBrk="0" hangingPunct="1">
        <a:lnSpc>
          <a:spcPct val="90000"/>
        </a:lnSpc>
        <a:spcBef>
          <a:spcPct val="0"/>
        </a:spcBef>
        <a:buNone/>
        <a:defRPr sz="2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noProof="0" dirty="0"/>
              <a:t>Klikk for å legge til tekst</a:t>
            </a:r>
          </a:p>
          <a:p>
            <a:pPr lvl="1"/>
            <a:r>
              <a:rPr lang="nb-NO" noProof="0" dirty="0"/>
              <a:t>Andre nivå</a:t>
            </a:r>
          </a:p>
          <a:p>
            <a:pPr lvl="2"/>
            <a:r>
              <a:rPr lang="nb-NO" noProof="0" dirty="0"/>
              <a:t>Tredje nivå</a:t>
            </a:r>
          </a:p>
          <a:p>
            <a:pPr lvl="3"/>
            <a:r>
              <a:rPr lang="nb-NO" noProof="0" dirty="0"/>
              <a:t>Fjerde nivå</a:t>
            </a:r>
          </a:p>
          <a:p>
            <a:pPr lvl="4"/>
            <a:r>
              <a:rPr lang="nb-NO" noProof="0" dirty="0"/>
              <a:t>Femte nivå</a:t>
            </a:r>
          </a:p>
        </p:txBody>
      </p:sp>
      <p:sp>
        <p:nvSpPr>
          <p:cNvPr id="2" name="Title Placeholder 1"/>
          <p:cNvSpPr>
            <a:spLocks noGrp="1"/>
          </p:cNvSpPr>
          <p:nvPr>
            <p:ph type="title"/>
          </p:nvPr>
        </p:nvSpPr>
        <p:spPr>
          <a:xfrm>
            <a:off x="526648" y="1"/>
            <a:ext cx="11163782" cy="729204"/>
          </a:xfrm>
          <a:prstGeom prst="rect">
            <a:avLst/>
          </a:prstGeom>
        </p:spPr>
        <p:txBody>
          <a:bodyPr vert="horz" lIns="91440" tIns="45720" rIns="91440" bIns="45720" rtlCol="0" anchor="ctr">
            <a:normAutofit/>
          </a:bodyPr>
          <a:lstStyle/>
          <a:p>
            <a:r>
              <a:rPr lang="nb-NO" dirty="0"/>
              <a:t>Klikk for å legge til en tittel</a:t>
            </a:r>
          </a:p>
        </p:txBody>
      </p:sp>
      <p:sp>
        <p:nvSpPr>
          <p:cNvPr id="4" name="Slide Number Placeholder 3">
            <a:extLst>
              <a:ext uri="{FF2B5EF4-FFF2-40B4-BE49-F238E27FC236}">
                <a16:creationId xmlns:a16="http://schemas.microsoft.com/office/drawing/2014/main" id="{02580F37-1F24-CF39-8808-3B7C5739A23F}"/>
              </a:ext>
            </a:extLst>
          </p:cNvPr>
          <p:cNvSpPr>
            <a:spLocks noGrp="1"/>
          </p:cNvSpPr>
          <p:nvPr>
            <p:ph type="sldNum" sz="quarter" idx="4"/>
          </p:nvPr>
        </p:nvSpPr>
        <p:spPr>
          <a:xfrm>
            <a:off x="9448800" y="6492875"/>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6F204B-EB0C-4A0F-9081-03655D555E55}" type="slidenum">
              <a:rPr lang="nb-NO" smtClean="0"/>
              <a:t>‹#›</a:t>
            </a:fld>
            <a:endParaRPr lang="nb-NO" dirty="0"/>
          </a:p>
        </p:txBody>
      </p:sp>
    </p:spTree>
    <p:extLst>
      <p:ext uri="{BB962C8B-B14F-4D97-AF65-F5344CB8AC3E}">
        <p14:creationId xmlns:p14="http://schemas.microsoft.com/office/powerpoint/2010/main" val="569028699"/>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Lst>
  <p:hf hdr="0" dt="0"/>
  <p:txStyles>
    <p:titleStyle>
      <a:lvl1pPr algn="l" defTabSz="914400" rtl="0" eaLnBrk="1" latinLnBrk="0" hangingPunct="1">
        <a:lnSpc>
          <a:spcPct val="90000"/>
        </a:lnSpc>
        <a:spcBef>
          <a:spcPct val="0"/>
        </a:spcBef>
        <a:buNone/>
        <a:defRPr sz="2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7B5AD2E-9324-D8D4-E91A-CDD0518DDB7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Slide Number Placeholder 3">
            <a:extLst>
              <a:ext uri="{FF2B5EF4-FFF2-40B4-BE49-F238E27FC236}">
                <a16:creationId xmlns:a16="http://schemas.microsoft.com/office/drawing/2014/main" id="{175AB5E5-8650-FB4F-0C9F-5A13CD5AD040}"/>
              </a:ext>
            </a:extLst>
          </p:cNvPr>
          <p:cNvSpPr>
            <a:spLocks noGrp="1"/>
          </p:cNvSpPr>
          <p:nvPr>
            <p:ph type="sldNum" sz="quarter" idx="4"/>
          </p:nvPr>
        </p:nvSpPr>
        <p:spPr>
          <a:xfrm>
            <a:off x="9448800" y="6492875"/>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6F204B-EB0C-4A0F-9081-03655D555E55}" type="slidenum">
              <a:rPr kumimoji="0" lang="nb-NO"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nb-NO"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5329851"/>
      </p:ext>
    </p:extLst>
  </p:cSld>
  <p:clrMap bg1="lt1" tx1="dk1" bg2="lt2" tx2="dk2" accent1="accent1" accent2="accent2" accent3="accent3" accent4="accent4" accent5="accent5" accent6="accent6" hlink="hlink" folHlink="folHlink"/>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noProof="0" dirty="0"/>
              <a:t>Klikk for å legge til tekst</a:t>
            </a:r>
          </a:p>
          <a:p>
            <a:pPr lvl="1"/>
            <a:r>
              <a:rPr lang="nb-NO" noProof="0" dirty="0"/>
              <a:t>Andre nivå</a:t>
            </a:r>
          </a:p>
          <a:p>
            <a:pPr lvl="2"/>
            <a:r>
              <a:rPr lang="nb-NO" noProof="0" dirty="0"/>
              <a:t>Tredje nivå</a:t>
            </a:r>
          </a:p>
          <a:p>
            <a:pPr lvl="3"/>
            <a:r>
              <a:rPr lang="nb-NO" noProof="0" dirty="0"/>
              <a:t>Fjerde nivå</a:t>
            </a:r>
          </a:p>
          <a:p>
            <a:pPr lvl="4"/>
            <a:r>
              <a:rPr lang="nb-NO" noProof="0" dirty="0"/>
              <a:t>Femte nivå</a:t>
            </a:r>
          </a:p>
        </p:txBody>
      </p:sp>
      <p:sp>
        <p:nvSpPr>
          <p:cNvPr id="8" name="Rectangle 7">
            <a:extLst>
              <a:ext uri="{FF2B5EF4-FFF2-40B4-BE49-F238E27FC236}">
                <a16:creationId xmlns:a16="http://schemas.microsoft.com/office/drawing/2014/main" id="{0C2D5AF7-6FF4-3617-04F3-B7CB9B04AD45}"/>
              </a:ext>
            </a:extLst>
          </p:cNvPr>
          <p:cNvSpPr/>
          <p:nvPr userDrawn="1"/>
        </p:nvSpPr>
        <p:spPr>
          <a:xfrm>
            <a:off x="0" y="1"/>
            <a:ext cx="12192000" cy="729204"/>
          </a:xfrm>
          <a:prstGeom prst="rect">
            <a:avLst/>
          </a:prstGeom>
          <a:solidFill>
            <a:srgbClr val="CEEC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2" name="Title Placeholder 1"/>
          <p:cNvSpPr>
            <a:spLocks noGrp="1"/>
          </p:cNvSpPr>
          <p:nvPr>
            <p:ph type="title"/>
          </p:nvPr>
        </p:nvSpPr>
        <p:spPr>
          <a:xfrm>
            <a:off x="526648" y="1"/>
            <a:ext cx="11163782" cy="729204"/>
          </a:xfrm>
          <a:prstGeom prst="rect">
            <a:avLst/>
          </a:prstGeom>
        </p:spPr>
        <p:txBody>
          <a:bodyPr vert="horz" lIns="91440" tIns="45720" rIns="91440" bIns="45720" rtlCol="0" anchor="ctr">
            <a:normAutofit/>
          </a:bodyPr>
          <a:lstStyle/>
          <a:p>
            <a:r>
              <a:rPr lang="nb-NO" dirty="0"/>
              <a:t>Klikk for å legge til en tittel</a:t>
            </a:r>
          </a:p>
        </p:txBody>
      </p:sp>
      <p:pic>
        <p:nvPicPr>
          <p:cNvPr id="15" name="Picture 14" descr="A logo with text on it&#10;&#10;Description automatically generated">
            <a:extLst>
              <a:ext uri="{FF2B5EF4-FFF2-40B4-BE49-F238E27FC236}">
                <a16:creationId xmlns:a16="http://schemas.microsoft.com/office/drawing/2014/main" id="{FF13ACA0-38C8-99CE-D197-E541A1C63BA3}"/>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1462796" y="-7851"/>
            <a:ext cx="729204" cy="729204"/>
          </a:xfrm>
          <a:prstGeom prst="rect">
            <a:avLst/>
          </a:prstGeom>
        </p:spPr>
      </p:pic>
      <p:sp>
        <p:nvSpPr>
          <p:cNvPr id="18" name="Footer Placeholder 17">
            <a:extLst>
              <a:ext uri="{FF2B5EF4-FFF2-40B4-BE49-F238E27FC236}">
                <a16:creationId xmlns:a16="http://schemas.microsoft.com/office/drawing/2014/main" id="{81B60B2A-27E6-BD1B-702B-8B06204BCF9A}"/>
              </a:ext>
            </a:extLst>
          </p:cNvPr>
          <p:cNvSpPr>
            <a:spLocks noGrp="1"/>
          </p:cNvSpPr>
          <p:nvPr>
            <p:ph type="ftr" sz="quarter" idx="3"/>
          </p:nvPr>
        </p:nvSpPr>
        <p:spPr>
          <a:xfrm>
            <a:off x="0" y="6485022"/>
            <a:ext cx="1862254"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lgn="l"/>
            <a:r>
              <a:rPr lang="nb-NO" dirty="0"/>
              <a:t>ECORD Summer School</a:t>
            </a:r>
          </a:p>
        </p:txBody>
      </p:sp>
      <p:sp>
        <p:nvSpPr>
          <p:cNvPr id="4" name="Slide Number Placeholder 3">
            <a:extLst>
              <a:ext uri="{FF2B5EF4-FFF2-40B4-BE49-F238E27FC236}">
                <a16:creationId xmlns:a16="http://schemas.microsoft.com/office/drawing/2014/main" id="{02580F37-1F24-CF39-8808-3B7C5739A23F}"/>
              </a:ext>
            </a:extLst>
          </p:cNvPr>
          <p:cNvSpPr>
            <a:spLocks noGrp="1"/>
          </p:cNvSpPr>
          <p:nvPr>
            <p:ph type="sldNum" sz="quarter" idx="4"/>
          </p:nvPr>
        </p:nvSpPr>
        <p:spPr>
          <a:xfrm>
            <a:off x="9448800" y="6492875"/>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6F204B-EB0C-4A0F-9081-03655D555E55}" type="slidenum">
              <a:rPr lang="nb-NO" smtClean="0"/>
              <a:t>‹#›</a:t>
            </a:fld>
            <a:endParaRPr lang="nb-NO" dirty="0"/>
          </a:p>
        </p:txBody>
      </p:sp>
    </p:spTree>
    <p:extLst>
      <p:ext uri="{BB962C8B-B14F-4D97-AF65-F5344CB8AC3E}">
        <p14:creationId xmlns:p14="http://schemas.microsoft.com/office/powerpoint/2010/main" val="1085538233"/>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Lst>
  <p:hf hdr="0" dt="0"/>
  <p:txStyles>
    <p:titleStyle>
      <a:lvl1pPr algn="l" defTabSz="914400" rtl="0" eaLnBrk="1" latinLnBrk="0" hangingPunct="1">
        <a:lnSpc>
          <a:spcPct val="90000"/>
        </a:lnSpc>
        <a:spcBef>
          <a:spcPct val="0"/>
        </a:spcBef>
        <a:buNone/>
        <a:defRPr sz="2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jpg"/><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1.xml.rels><?xml version="1.0" encoding="UTF-8" standalone="yes"?>
<Relationships xmlns="http://schemas.openxmlformats.org/package/2006/relationships"><Relationship Id="rId3" Type="http://schemas.openxmlformats.org/officeDocument/2006/relationships/image" Target="../media/image28.jpg"/><Relationship Id="rId7" Type="http://schemas.openxmlformats.org/officeDocument/2006/relationships/image" Target="../media/image30.emf"/><Relationship Id="rId2" Type="http://schemas.openxmlformats.org/officeDocument/2006/relationships/image" Target="../media/image25.jpg"/><Relationship Id="rId1" Type="http://schemas.openxmlformats.org/officeDocument/2006/relationships/slideLayout" Target="../slideLayouts/slideLayout2.xml"/><Relationship Id="rId6" Type="http://schemas.openxmlformats.org/officeDocument/2006/relationships/oleObject" Target="../embeddings/oleObject4.bin"/><Relationship Id="rId5" Type="http://schemas.openxmlformats.org/officeDocument/2006/relationships/image" Target="../media/image29.emf"/><Relationship Id="rId4" Type="http://schemas.openxmlformats.org/officeDocument/2006/relationships/oleObject" Target="../embeddings/oleObject3.bin"/></Relationships>
</file>

<file path=ppt/slides/_rels/slide1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33.jpeg"/></Relationships>
</file>

<file path=ppt/slides/_rels/slide1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image" Target="../media/image39.jpeg"/></Relationships>
</file>

<file path=ppt/slides/_rels/slide1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doi.org/10.5285/e0f0bb80-ab44-2739-e053-6c86abc0289c" TargetMode="External"/><Relationship Id="rId2" Type="http://schemas.openxmlformats.org/officeDocument/2006/relationships/image" Target="../media/image46.jpeg"/><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2.jpg"/><Relationship Id="rId7" Type="http://schemas.openxmlformats.org/officeDocument/2006/relationships/image" Target="../media/image24.emf"/><Relationship Id="rId2" Type="http://schemas.openxmlformats.org/officeDocument/2006/relationships/image" Target="../media/image20.jpg"/><Relationship Id="rId1" Type="http://schemas.openxmlformats.org/officeDocument/2006/relationships/slideLayout" Target="../slideLayouts/slideLayout2.xml"/><Relationship Id="rId6" Type="http://schemas.openxmlformats.org/officeDocument/2006/relationships/oleObject" Target="../embeddings/oleObject2.bin"/><Relationship Id="rId5" Type="http://schemas.openxmlformats.org/officeDocument/2006/relationships/image" Target="../media/image23.emf"/><Relationship Id="rId4" Type="http://schemas.openxmlformats.org/officeDocument/2006/relationships/oleObject" Target="../embeddings/oleObject1.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qr code on a white background&#10;&#10;Description automatically generated">
            <a:extLst>
              <a:ext uri="{FF2B5EF4-FFF2-40B4-BE49-F238E27FC236}">
                <a16:creationId xmlns:a16="http://schemas.microsoft.com/office/drawing/2014/main" id="{0FD9176A-35A1-06FF-367C-581FB622F8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817" y="6027499"/>
            <a:ext cx="774429" cy="774429"/>
          </a:xfrm>
          <a:prstGeom prst="rect">
            <a:avLst/>
          </a:prstGeom>
        </p:spPr>
      </p:pic>
      <p:pic>
        <p:nvPicPr>
          <p:cNvPr id="53" name="Picture Placeholder 52">
            <a:extLst>
              <a:ext uri="{FF2B5EF4-FFF2-40B4-BE49-F238E27FC236}">
                <a16:creationId xmlns:a16="http://schemas.microsoft.com/office/drawing/2014/main" id="{2F3F42EA-A24D-FF5D-37F4-04810764FA66}"/>
              </a:ext>
            </a:extLst>
          </p:cNvPr>
          <p:cNvPicPr>
            <a:picLocks noGrp="1" noChangeAspect="1"/>
          </p:cNvPicPr>
          <p:nvPr>
            <p:ph type="pic" sz="quarter" idx="14"/>
          </p:nvPr>
        </p:nvPicPr>
        <p:blipFill>
          <a:blip r:embed="rId4" cstate="print">
            <a:extLst>
              <a:ext uri="{28A0092B-C50C-407E-A947-70E740481C1C}">
                <a14:useLocalDpi xmlns:a14="http://schemas.microsoft.com/office/drawing/2010/main" val="0"/>
              </a:ext>
            </a:extLst>
          </a:blip>
          <a:srcRect l="30547" r="30547"/>
          <a:stretch/>
        </p:blipFill>
        <p:spPr/>
      </p:pic>
      <p:sp>
        <p:nvSpPr>
          <p:cNvPr id="2" name="Title 1"/>
          <p:cNvSpPr>
            <a:spLocks noGrp="1"/>
          </p:cNvSpPr>
          <p:nvPr>
            <p:ph type="title"/>
          </p:nvPr>
        </p:nvSpPr>
        <p:spPr>
          <a:xfrm>
            <a:off x="1054464" y="1659853"/>
            <a:ext cx="6012000" cy="1769147"/>
          </a:xfrm>
        </p:spPr>
        <p:txBody>
          <a:bodyPr>
            <a:normAutofit/>
          </a:bodyPr>
          <a:lstStyle/>
          <a:p>
            <a:r>
              <a:rPr lang="en-US" b="0" dirty="0"/>
              <a:t>Neogene – Quaternary evolution of the northeastern Fram gateway, European Arctic – Preliminary results</a:t>
            </a:r>
            <a:br>
              <a:rPr lang="en-US" b="0" dirty="0"/>
            </a:br>
            <a:endParaRPr lang="nb-NO" b="0" dirty="0"/>
          </a:p>
        </p:txBody>
      </p:sp>
      <p:sp>
        <p:nvSpPr>
          <p:cNvPr id="3" name="Text Placeholder 2"/>
          <p:cNvSpPr>
            <a:spLocks noGrp="1"/>
          </p:cNvSpPr>
          <p:nvPr>
            <p:ph type="body" sz="quarter" idx="12"/>
          </p:nvPr>
        </p:nvSpPr>
        <p:spPr>
          <a:xfrm>
            <a:off x="1054464" y="3966937"/>
            <a:ext cx="6012000" cy="734059"/>
          </a:xfrm>
        </p:spPr>
        <p:txBody>
          <a:bodyPr/>
          <a:lstStyle/>
          <a:p>
            <a:r>
              <a:rPr lang="en-US" sz="1600" dirty="0"/>
              <a:t>DYPOLE – Dynamics of Polar confined basins</a:t>
            </a:r>
          </a:p>
        </p:txBody>
      </p:sp>
      <p:sp>
        <p:nvSpPr>
          <p:cNvPr id="5" name="Text Placeholder 4"/>
          <p:cNvSpPr>
            <a:spLocks noGrp="1"/>
          </p:cNvSpPr>
          <p:nvPr>
            <p:ph type="body" sz="quarter" idx="13"/>
          </p:nvPr>
        </p:nvSpPr>
        <p:spPr>
          <a:xfrm>
            <a:off x="1054464" y="5238932"/>
            <a:ext cx="6012000" cy="1461023"/>
          </a:xfrm>
        </p:spPr>
        <p:txBody>
          <a:bodyPr/>
          <a:lstStyle/>
          <a:p>
            <a:r>
              <a:rPr lang="nb-NO" sz="1600" i="0" dirty="0">
                <a:latin typeface="+mn-lt"/>
              </a:rPr>
              <a:t>Orlando Martínez, Tom Arne Rydningen, Jan Sverre Laberg, Amando Lasabuda, Andreia Plaza-Faverola, Monica Winsborrow</a:t>
            </a:r>
          </a:p>
          <a:p>
            <a:endParaRPr lang="nb-NO" sz="1600" i="0" dirty="0">
              <a:latin typeface="+mn-lt"/>
            </a:endParaRPr>
          </a:p>
          <a:p>
            <a:r>
              <a:rPr lang="nb-NO" sz="1600" dirty="0">
                <a:latin typeface="+mn-lt"/>
              </a:rPr>
              <a:t>E-mail: orlando.m.bautista@uit.no</a:t>
            </a:r>
          </a:p>
        </p:txBody>
      </p:sp>
      <p:pic>
        <p:nvPicPr>
          <p:cNvPr id="6" name="Picture 5">
            <a:extLst>
              <a:ext uri="{FF2B5EF4-FFF2-40B4-BE49-F238E27FC236}">
                <a16:creationId xmlns:a16="http://schemas.microsoft.com/office/drawing/2014/main" id="{367A1C0E-268C-9955-CEEC-3448EE6227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68120" y="6125496"/>
            <a:ext cx="2523974" cy="646138"/>
          </a:xfrm>
          <a:prstGeom prst="rect">
            <a:avLst/>
          </a:prstGeom>
        </p:spPr>
      </p:pic>
      <p:pic>
        <p:nvPicPr>
          <p:cNvPr id="21" name="Picture 20" descr="Logo&#10;&#10;Description automatically generated">
            <a:extLst>
              <a:ext uri="{FF2B5EF4-FFF2-40B4-BE49-F238E27FC236}">
                <a16:creationId xmlns:a16="http://schemas.microsoft.com/office/drawing/2014/main" id="{6A9F9901-743B-C591-96E6-9D1905E0E7B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35119" y="6031754"/>
            <a:ext cx="842131" cy="842131"/>
          </a:xfrm>
          <a:prstGeom prst="rect">
            <a:avLst/>
          </a:prstGeom>
        </p:spPr>
      </p:pic>
      <p:pic>
        <p:nvPicPr>
          <p:cNvPr id="7" name="Picture 6" descr="A close-up of a logo&#10;&#10;Description automatically generated">
            <a:extLst>
              <a:ext uri="{FF2B5EF4-FFF2-40B4-BE49-F238E27FC236}">
                <a16:creationId xmlns:a16="http://schemas.microsoft.com/office/drawing/2014/main" id="{5903785D-EF81-12A6-E137-981848F6637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820275" y="6220070"/>
            <a:ext cx="2249461" cy="479885"/>
          </a:xfrm>
          <a:prstGeom prst="rect">
            <a:avLst/>
          </a:prstGeom>
        </p:spPr>
      </p:pic>
    </p:spTree>
    <p:extLst>
      <p:ext uri="{BB962C8B-B14F-4D97-AF65-F5344CB8AC3E}">
        <p14:creationId xmlns:p14="http://schemas.microsoft.com/office/powerpoint/2010/main" val="2785979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2F1071-195A-499B-4BAD-2E06847543FE}"/>
            </a:ext>
          </a:extLst>
        </p:cNvPr>
        <p:cNvGrpSpPr/>
        <p:nvPr/>
      </p:nvGrpSpPr>
      <p:grpSpPr>
        <a:xfrm>
          <a:off x="0" y="0"/>
          <a:ext cx="0" cy="0"/>
          <a:chOff x="0" y="0"/>
          <a:chExt cx="0" cy="0"/>
        </a:xfrm>
      </p:grpSpPr>
      <p:pic>
        <p:nvPicPr>
          <p:cNvPr id="21" name="Picture 20" descr="A close-up of a graph&#10;&#10;Description automatically generated">
            <a:extLst>
              <a:ext uri="{FF2B5EF4-FFF2-40B4-BE49-F238E27FC236}">
                <a16:creationId xmlns:a16="http://schemas.microsoft.com/office/drawing/2014/main" id="{A3CB6838-C0BD-295C-D17F-4A43AFF01CE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47794"/>
          <a:stretch/>
        </p:blipFill>
        <p:spPr>
          <a:xfrm>
            <a:off x="1" y="1874700"/>
            <a:ext cx="12191998" cy="4215651"/>
          </a:xfrm>
          <a:prstGeom prst="rect">
            <a:avLst/>
          </a:prstGeom>
        </p:spPr>
      </p:pic>
      <p:pic>
        <p:nvPicPr>
          <p:cNvPr id="34" name="Picture 33" descr="A close-up of a graph&#10;&#10;Description automatically generated">
            <a:extLst>
              <a:ext uri="{FF2B5EF4-FFF2-40B4-BE49-F238E27FC236}">
                <a16:creationId xmlns:a16="http://schemas.microsoft.com/office/drawing/2014/main" id="{6C2A21FA-C392-F1D6-51AD-55DF132DB6B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2424"/>
          <a:stretch/>
        </p:blipFill>
        <p:spPr>
          <a:xfrm>
            <a:off x="-11798" y="1874699"/>
            <a:ext cx="12191998" cy="3841805"/>
          </a:xfrm>
          <a:prstGeom prst="rect">
            <a:avLst/>
          </a:prstGeom>
        </p:spPr>
      </p:pic>
      <p:sp>
        <p:nvSpPr>
          <p:cNvPr id="2" name="Title 1">
            <a:extLst>
              <a:ext uri="{FF2B5EF4-FFF2-40B4-BE49-F238E27FC236}">
                <a16:creationId xmlns:a16="http://schemas.microsoft.com/office/drawing/2014/main" id="{92645708-41AA-F772-BC40-8787695A2815}"/>
              </a:ext>
            </a:extLst>
          </p:cNvPr>
          <p:cNvSpPr>
            <a:spLocks noGrp="1"/>
          </p:cNvSpPr>
          <p:nvPr>
            <p:ph type="title"/>
          </p:nvPr>
        </p:nvSpPr>
        <p:spPr/>
        <p:txBody>
          <a:bodyPr/>
          <a:lstStyle/>
          <a:p>
            <a:r>
              <a:rPr lang="nb-NO" dirty="0"/>
              <a:t>STRATIGRAPHIC FRAMEWORK</a:t>
            </a:r>
          </a:p>
        </p:txBody>
      </p:sp>
      <p:sp>
        <p:nvSpPr>
          <p:cNvPr id="5" name="Slide Number Placeholder 4">
            <a:extLst>
              <a:ext uri="{FF2B5EF4-FFF2-40B4-BE49-F238E27FC236}">
                <a16:creationId xmlns:a16="http://schemas.microsoft.com/office/drawing/2014/main" id="{358B0ADD-17D2-F9AE-5D46-4889E996F773}"/>
              </a:ext>
            </a:extLst>
          </p:cNvPr>
          <p:cNvSpPr>
            <a:spLocks noGrp="1"/>
          </p:cNvSpPr>
          <p:nvPr>
            <p:ph type="sldNum" sz="quarter" idx="4"/>
          </p:nvPr>
        </p:nvSpPr>
        <p:spPr/>
        <p:txBody>
          <a:bodyPr/>
          <a:lstStyle/>
          <a:p>
            <a:fld id="{B76F204B-EB0C-4A0F-9081-03655D555E55}" type="slidenum">
              <a:rPr lang="nb-NO" smtClean="0"/>
              <a:t>10</a:t>
            </a:fld>
            <a:endParaRPr lang="nb-NO" dirty="0"/>
          </a:p>
        </p:txBody>
      </p:sp>
      <p:sp>
        <p:nvSpPr>
          <p:cNvPr id="15" name="Footer Placeholder 4">
            <a:extLst>
              <a:ext uri="{FF2B5EF4-FFF2-40B4-BE49-F238E27FC236}">
                <a16:creationId xmlns:a16="http://schemas.microsoft.com/office/drawing/2014/main" id="{26B8BE8D-3B6D-E80B-0E76-BD90E6CA5A21}"/>
              </a:ext>
            </a:extLst>
          </p:cNvPr>
          <p:cNvSpPr txBox="1">
            <a:spLocks/>
          </p:cNvSpPr>
          <p:nvPr/>
        </p:nvSpPr>
        <p:spPr>
          <a:xfrm>
            <a:off x="8671941" y="182040"/>
            <a:ext cx="2825791" cy="365125"/>
          </a:xfrm>
          <a:prstGeom prst="rect">
            <a:avLst/>
          </a:prstGeom>
        </p:spPr>
        <p:txBody>
          <a:bodyPr vert="horz" lIns="91440" tIns="45720" rIns="91440" bIns="45720" rtlCol="0" anchor="ctr"/>
          <a:lstStyle>
            <a:defPPr>
              <a:defRPr lang="nb-NO"/>
            </a:defPPr>
            <a:lvl1pPr marL="0" algn="ctr" defTabSz="914400" rtl="0" eaLnBrk="1" latinLnBrk="0" hangingPunct="1">
              <a:defRPr sz="1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t>DYPOLE – Dynamics of Polar confined basins</a:t>
            </a:r>
          </a:p>
        </p:txBody>
      </p:sp>
      <p:sp>
        <p:nvSpPr>
          <p:cNvPr id="3" name="Footer Placeholder 4">
            <a:extLst>
              <a:ext uri="{FF2B5EF4-FFF2-40B4-BE49-F238E27FC236}">
                <a16:creationId xmlns:a16="http://schemas.microsoft.com/office/drawing/2014/main" id="{E3C3AF63-3E26-62F8-3A6E-12402867A352}"/>
              </a:ext>
            </a:extLst>
          </p:cNvPr>
          <p:cNvSpPr>
            <a:spLocks noGrp="1"/>
          </p:cNvSpPr>
          <p:nvPr>
            <p:ph type="ftr" sz="quarter" idx="3"/>
          </p:nvPr>
        </p:nvSpPr>
        <p:spPr>
          <a:xfrm>
            <a:off x="0" y="6492874"/>
            <a:ext cx="2825791" cy="365125"/>
          </a:xfrm>
        </p:spPr>
        <p:txBody>
          <a:bodyPr/>
          <a:lstStyle/>
          <a:p>
            <a:pPr algn="l"/>
            <a:r>
              <a:rPr lang="en-US" dirty="0"/>
              <a:t>EGU 2024</a:t>
            </a:r>
          </a:p>
        </p:txBody>
      </p:sp>
      <p:pic>
        <p:nvPicPr>
          <p:cNvPr id="37" name="Picture 36" descr="A map of lines and lines&#10;&#10;Description automatically generated with medium confidence">
            <a:extLst>
              <a:ext uri="{FF2B5EF4-FFF2-40B4-BE49-F238E27FC236}">
                <a16:creationId xmlns:a16="http://schemas.microsoft.com/office/drawing/2014/main" id="{147607AB-A872-523D-AFC1-5AAC75B1CC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64290" y="1091802"/>
            <a:ext cx="1468067" cy="1593636"/>
          </a:xfrm>
          <a:prstGeom prst="rect">
            <a:avLst/>
          </a:prstGeom>
        </p:spPr>
      </p:pic>
      <p:sp>
        <p:nvSpPr>
          <p:cNvPr id="6" name="Text Placeholder 9">
            <a:extLst>
              <a:ext uri="{FF2B5EF4-FFF2-40B4-BE49-F238E27FC236}">
                <a16:creationId xmlns:a16="http://schemas.microsoft.com/office/drawing/2014/main" id="{B331E18D-DE75-A613-7272-CC3F84CA6519}"/>
              </a:ext>
            </a:extLst>
          </p:cNvPr>
          <p:cNvSpPr txBox="1">
            <a:spLocks/>
          </p:cNvSpPr>
          <p:nvPr/>
        </p:nvSpPr>
        <p:spPr>
          <a:xfrm>
            <a:off x="0" y="5982778"/>
            <a:ext cx="12192000" cy="630399"/>
          </a:xfrm>
          <a:prstGeom prst="rect">
            <a:avLst/>
          </a:prstGeom>
        </p:spPr>
        <p:txBody>
          <a:bodyPr/>
          <a:lstStyle>
            <a:lvl1pPr marL="945010" indent="-945010" algn="l" defTabSz="3780038" rtl="0" eaLnBrk="1" latinLnBrk="0" hangingPunct="1">
              <a:lnSpc>
                <a:spcPct val="90000"/>
              </a:lnSpc>
              <a:spcBef>
                <a:spcPts val="4134"/>
              </a:spcBef>
              <a:buFont typeface="Arial" panose="020B0604020202020204" pitchFamily="34" charset="0"/>
              <a:buChar char="•"/>
              <a:defRPr sz="11575" kern="1200">
                <a:solidFill>
                  <a:schemeClr val="tx1"/>
                </a:solidFill>
                <a:latin typeface="+mn-lt"/>
                <a:ea typeface="+mn-ea"/>
                <a:cs typeface="+mn-cs"/>
              </a:defRPr>
            </a:lvl1pPr>
            <a:lvl2pPr marL="2835029" indent="-945010" algn="l" defTabSz="3780038" rtl="0" eaLnBrk="1" latinLnBrk="0" hangingPunct="1">
              <a:lnSpc>
                <a:spcPct val="90000"/>
              </a:lnSpc>
              <a:spcBef>
                <a:spcPts val="2067"/>
              </a:spcBef>
              <a:buFont typeface="Arial" panose="020B0604020202020204" pitchFamily="34" charset="0"/>
              <a:buChar char="•"/>
              <a:defRPr sz="9921" kern="1200">
                <a:solidFill>
                  <a:schemeClr val="tx1"/>
                </a:solidFill>
                <a:latin typeface="+mn-lt"/>
                <a:ea typeface="+mn-ea"/>
                <a:cs typeface="+mn-cs"/>
              </a:defRPr>
            </a:lvl2pPr>
            <a:lvl3pPr marL="4725048" indent="-945010" algn="l" defTabSz="3780038" rtl="0" eaLnBrk="1" latinLnBrk="0" hangingPunct="1">
              <a:lnSpc>
                <a:spcPct val="90000"/>
              </a:lnSpc>
              <a:spcBef>
                <a:spcPts val="2067"/>
              </a:spcBef>
              <a:buFont typeface="Arial" panose="020B0604020202020204" pitchFamily="34" charset="0"/>
              <a:buChar char="•"/>
              <a:defRPr sz="8268" kern="1200">
                <a:solidFill>
                  <a:schemeClr val="tx1"/>
                </a:solidFill>
                <a:latin typeface="+mn-lt"/>
                <a:ea typeface="+mn-ea"/>
                <a:cs typeface="+mn-cs"/>
              </a:defRPr>
            </a:lvl3pPr>
            <a:lvl4pPr marL="6615067" indent="-945010" algn="l" defTabSz="3780038" rtl="0" eaLnBrk="1" latinLnBrk="0" hangingPunct="1">
              <a:lnSpc>
                <a:spcPct val="90000"/>
              </a:lnSpc>
              <a:spcBef>
                <a:spcPts val="2067"/>
              </a:spcBef>
              <a:buFont typeface="Arial" panose="020B0604020202020204" pitchFamily="34" charset="0"/>
              <a:buChar char="•"/>
              <a:defRPr sz="7441" kern="1200">
                <a:solidFill>
                  <a:schemeClr val="tx1"/>
                </a:solidFill>
                <a:latin typeface="+mn-lt"/>
                <a:ea typeface="+mn-ea"/>
                <a:cs typeface="+mn-cs"/>
              </a:defRPr>
            </a:lvl4pPr>
            <a:lvl5pPr marL="8505086" indent="-945010" algn="l" defTabSz="3780038" rtl="0" eaLnBrk="1" latinLnBrk="0" hangingPunct="1">
              <a:lnSpc>
                <a:spcPct val="90000"/>
              </a:lnSpc>
              <a:spcBef>
                <a:spcPts val="2067"/>
              </a:spcBef>
              <a:buFont typeface="Arial" panose="020B0604020202020204" pitchFamily="34" charset="0"/>
              <a:buChar char="•"/>
              <a:defRPr sz="7441" kern="1200">
                <a:solidFill>
                  <a:schemeClr val="tx1"/>
                </a:solidFill>
                <a:latin typeface="+mn-lt"/>
                <a:ea typeface="+mn-ea"/>
                <a:cs typeface="+mn-cs"/>
              </a:defRPr>
            </a:lvl5pPr>
            <a:lvl6pPr marL="10395105" indent="-945010" algn="l" defTabSz="3780038" rtl="0" eaLnBrk="1" latinLnBrk="0" hangingPunct="1">
              <a:lnSpc>
                <a:spcPct val="90000"/>
              </a:lnSpc>
              <a:spcBef>
                <a:spcPts val="2067"/>
              </a:spcBef>
              <a:buFont typeface="Arial" panose="020B0604020202020204" pitchFamily="34" charset="0"/>
              <a:buChar char="•"/>
              <a:defRPr sz="7441" kern="1200">
                <a:solidFill>
                  <a:schemeClr val="tx1"/>
                </a:solidFill>
                <a:latin typeface="+mn-lt"/>
                <a:ea typeface="+mn-ea"/>
                <a:cs typeface="+mn-cs"/>
              </a:defRPr>
            </a:lvl6pPr>
            <a:lvl7pPr marL="12285124" indent="-945010" algn="l" defTabSz="3780038" rtl="0" eaLnBrk="1" latinLnBrk="0" hangingPunct="1">
              <a:lnSpc>
                <a:spcPct val="90000"/>
              </a:lnSpc>
              <a:spcBef>
                <a:spcPts val="2067"/>
              </a:spcBef>
              <a:buFont typeface="Arial" panose="020B0604020202020204" pitchFamily="34" charset="0"/>
              <a:buChar char="•"/>
              <a:defRPr sz="7441" kern="1200">
                <a:solidFill>
                  <a:schemeClr val="tx1"/>
                </a:solidFill>
                <a:latin typeface="+mn-lt"/>
                <a:ea typeface="+mn-ea"/>
                <a:cs typeface="+mn-cs"/>
              </a:defRPr>
            </a:lvl7pPr>
            <a:lvl8pPr marL="14175143" indent="-945010" algn="l" defTabSz="3780038" rtl="0" eaLnBrk="1" latinLnBrk="0" hangingPunct="1">
              <a:lnSpc>
                <a:spcPct val="90000"/>
              </a:lnSpc>
              <a:spcBef>
                <a:spcPts val="2067"/>
              </a:spcBef>
              <a:buFont typeface="Arial" panose="020B0604020202020204" pitchFamily="34" charset="0"/>
              <a:buChar char="•"/>
              <a:defRPr sz="7441" kern="1200">
                <a:solidFill>
                  <a:schemeClr val="tx1"/>
                </a:solidFill>
                <a:latin typeface="+mn-lt"/>
                <a:ea typeface="+mn-ea"/>
                <a:cs typeface="+mn-cs"/>
              </a:defRPr>
            </a:lvl8pPr>
            <a:lvl9pPr marL="16065162" indent="-945010" algn="l" defTabSz="3780038" rtl="0" eaLnBrk="1" latinLnBrk="0" hangingPunct="1">
              <a:lnSpc>
                <a:spcPct val="90000"/>
              </a:lnSpc>
              <a:spcBef>
                <a:spcPts val="2067"/>
              </a:spcBef>
              <a:buFont typeface="Arial" panose="020B0604020202020204" pitchFamily="34" charset="0"/>
              <a:buChar char="•"/>
              <a:defRPr sz="7441" kern="1200">
                <a:solidFill>
                  <a:schemeClr val="tx1"/>
                </a:solidFill>
                <a:latin typeface="+mn-lt"/>
                <a:ea typeface="+mn-ea"/>
                <a:cs typeface="+mn-cs"/>
              </a:defRPr>
            </a:lvl9pPr>
          </a:lstStyle>
          <a:p>
            <a:pPr marL="0" indent="0" algn="just">
              <a:buNone/>
            </a:pPr>
            <a:r>
              <a:rPr lang="en-GB" sz="1400" i="1" dirty="0">
                <a:latin typeface="Arial" panose="020B0604020202020204" pitchFamily="34" charset="0"/>
                <a:cs typeface="Arial" panose="020B0604020202020204" pitchFamily="34" charset="0"/>
              </a:rPr>
              <a:t>Composite seismic line across the northwestern Barents Sea-Svalbard margin and Yermak Plateau displaying interpreted late Cenozoic color-coded reflectors ranging ages from 0.78 to 5.8 Ma. Sjubrebanken prograding fan is interpreted. The reflectors are based on Mattingsdal et al. (2014) and were tied to the surveys NPD MOFF 90 and 97.</a:t>
            </a:r>
            <a:endParaRPr lang="nb-NO" sz="1400" i="1" dirty="0">
              <a:latin typeface="Arial" panose="020B0604020202020204" pitchFamily="34" charset="0"/>
              <a:cs typeface="Arial" panose="020B0604020202020204" pitchFamily="34" charset="0"/>
            </a:endParaRPr>
          </a:p>
        </p:txBody>
      </p:sp>
      <p:sp>
        <p:nvSpPr>
          <p:cNvPr id="7" name="Title 1">
            <a:extLst>
              <a:ext uri="{FF2B5EF4-FFF2-40B4-BE49-F238E27FC236}">
                <a16:creationId xmlns:a16="http://schemas.microsoft.com/office/drawing/2014/main" id="{AB01C8C8-0006-A888-B1F3-4D041B7EB4DB}"/>
              </a:ext>
            </a:extLst>
          </p:cNvPr>
          <p:cNvSpPr txBox="1">
            <a:spLocks/>
          </p:cNvSpPr>
          <p:nvPr/>
        </p:nvSpPr>
        <p:spPr>
          <a:xfrm>
            <a:off x="526648" y="844319"/>
            <a:ext cx="4127902" cy="72920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chemeClr val="tx1"/>
                </a:solidFill>
                <a:latin typeface="+mj-lt"/>
                <a:ea typeface="+mj-ea"/>
                <a:cs typeface="+mj-cs"/>
              </a:defRPr>
            </a:lvl1pPr>
          </a:lstStyle>
          <a:p>
            <a:pPr marL="285750" indent="-285750">
              <a:buFont typeface="Wingdings" panose="05000000000000000000" pitchFamily="2" charset="2"/>
              <a:buChar char="Ø"/>
            </a:pPr>
            <a:r>
              <a:rPr lang="en-US" sz="1400" b="0" dirty="0">
                <a:latin typeface="+mn-lt"/>
              </a:rPr>
              <a:t>ODP chronostratigraphic markers – Profile 3 </a:t>
            </a:r>
          </a:p>
        </p:txBody>
      </p:sp>
    </p:spTree>
    <p:extLst>
      <p:ext uri="{BB962C8B-B14F-4D97-AF65-F5344CB8AC3E}">
        <p14:creationId xmlns:p14="http://schemas.microsoft.com/office/powerpoint/2010/main" val="3885026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76033D-31D8-5061-AB19-208C70715DF6}"/>
            </a:ext>
          </a:extLst>
        </p:cNvPr>
        <p:cNvGrpSpPr/>
        <p:nvPr/>
      </p:nvGrpSpPr>
      <p:grpSpPr>
        <a:xfrm>
          <a:off x="0" y="0"/>
          <a:ext cx="0" cy="0"/>
          <a:chOff x="0" y="0"/>
          <a:chExt cx="0" cy="0"/>
        </a:xfrm>
      </p:grpSpPr>
      <p:pic>
        <p:nvPicPr>
          <p:cNvPr id="4" name="Picture 3" descr="A close-up of a graph&#10;&#10;Description automatically generated">
            <a:extLst>
              <a:ext uri="{FF2B5EF4-FFF2-40B4-BE49-F238E27FC236}">
                <a16:creationId xmlns:a16="http://schemas.microsoft.com/office/drawing/2014/main" id="{236B1825-BF6A-0077-76BD-62F4EF40511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47794"/>
          <a:stretch/>
        </p:blipFill>
        <p:spPr>
          <a:xfrm>
            <a:off x="1" y="1874700"/>
            <a:ext cx="12191998" cy="4215651"/>
          </a:xfrm>
          <a:prstGeom prst="rect">
            <a:avLst/>
          </a:prstGeom>
        </p:spPr>
      </p:pic>
      <p:pic>
        <p:nvPicPr>
          <p:cNvPr id="18" name="Picture 17" descr="A close-up of a graph&#10;&#10;Description automatically generated">
            <a:extLst>
              <a:ext uri="{FF2B5EF4-FFF2-40B4-BE49-F238E27FC236}">
                <a16:creationId xmlns:a16="http://schemas.microsoft.com/office/drawing/2014/main" id="{8710325A-E97C-CE81-E71E-2D95F917DEE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2341"/>
          <a:stretch/>
        </p:blipFill>
        <p:spPr>
          <a:xfrm>
            <a:off x="-12702" y="1867737"/>
            <a:ext cx="12204701" cy="3851328"/>
          </a:xfrm>
          <a:prstGeom prst="rect">
            <a:avLst/>
          </a:prstGeom>
        </p:spPr>
      </p:pic>
      <p:sp>
        <p:nvSpPr>
          <p:cNvPr id="2" name="Title 1">
            <a:extLst>
              <a:ext uri="{FF2B5EF4-FFF2-40B4-BE49-F238E27FC236}">
                <a16:creationId xmlns:a16="http://schemas.microsoft.com/office/drawing/2014/main" id="{084CFE3E-7967-95F2-0830-AC379E434A12}"/>
              </a:ext>
            </a:extLst>
          </p:cNvPr>
          <p:cNvSpPr>
            <a:spLocks noGrp="1"/>
          </p:cNvSpPr>
          <p:nvPr>
            <p:ph type="title"/>
          </p:nvPr>
        </p:nvSpPr>
        <p:spPr/>
        <p:txBody>
          <a:bodyPr/>
          <a:lstStyle/>
          <a:p>
            <a:r>
              <a:rPr lang="nb-NO" dirty="0"/>
              <a:t>STRATIGRAPHIC FRAMEWORK</a:t>
            </a:r>
          </a:p>
        </p:txBody>
      </p:sp>
      <p:sp>
        <p:nvSpPr>
          <p:cNvPr id="5" name="Slide Number Placeholder 4">
            <a:extLst>
              <a:ext uri="{FF2B5EF4-FFF2-40B4-BE49-F238E27FC236}">
                <a16:creationId xmlns:a16="http://schemas.microsoft.com/office/drawing/2014/main" id="{4D9018C0-E82A-F0AC-6F46-83745BD7B785}"/>
              </a:ext>
            </a:extLst>
          </p:cNvPr>
          <p:cNvSpPr>
            <a:spLocks noGrp="1"/>
          </p:cNvSpPr>
          <p:nvPr>
            <p:ph type="sldNum" sz="quarter" idx="4"/>
          </p:nvPr>
        </p:nvSpPr>
        <p:spPr/>
        <p:txBody>
          <a:bodyPr/>
          <a:lstStyle/>
          <a:p>
            <a:fld id="{B76F204B-EB0C-4A0F-9081-03655D555E55}" type="slidenum">
              <a:rPr lang="nb-NO" smtClean="0"/>
              <a:t>11</a:t>
            </a:fld>
            <a:endParaRPr lang="nb-NO" dirty="0"/>
          </a:p>
        </p:txBody>
      </p:sp>
      <p:sp>
        <p:nvSpPr>
          <p:cNvPr id="15" name="Footer Placeholder 4">
            <a:extLst>
              <a:ext uri="{FF2B5EF4-FFF2-40B4-BE49-F238E27FC236}">
                <a16:creationId xmlns:a16="http://schemas.microsoft.com/office/drawing/2014/main" id="{2FF78F2B-2B9C-2E5F-E310-4C9374E217FC}"/>
              </a:ext>
            </a:extLst>
          </p:cNvPr>
          <p:cNvSpPr txBox="1">
            <a:spLocks/>
          </p:cNvSpPr>
          <p:nvPr/>
        </p:nvSpPr>
        <p:spPr>
          <a:xfrm>
            <a:off x="8671941" y="182040"/>
            <a:ext cx="2825791" cy="365125"/>
          </a:xfrm>
          <a:prstGeom prst="rect">
            <a:avLst/>
          </a:prstGeom>
        </p:spPr>
        <p:txBody>
          <a:bodyPr vert="horz" lIns="91440" tIns="45720" rIns="91440" bIns="45720" rtlCol="0" anchor="ctr"/>
          <a:lstStyle>
            <a:defPPr>
              <a:defRPr lang="nb-NO"/>
            </a:defPPr>
            <a:lvl1pPr marL="0" algn="ctr" defTabSz="914400" rtl="0" eaLnBrk="1" latinLnBrk="0" hangingPunct="1">
              <a:defRPr sz="1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t>DYPOLE – Dynamics of Polar confined basins</a:t>
            </a:r>
          </a:p>
        </p:txBody>
      </p:sp>
      <p:sp>
        <p:nvSpPr>
          <p:cNvPr id="3" name="Footer Placeholder 4">
            <a:extLst>
              <a:ext uri="{FF2B5EF4-FFF2-40B4-BE49-F238E27FC236}">
                <a16:creationId xmlns:a16="http://schemas.microsoft.com/office/drawing/2014/main" id="{7C3F370A-6F9F-99E6-E3DD-4B5920D5A0A4}"/>
              </a:ext>
            </a:extLst>
          </p:cNvPr>
          <p:cNvSpPr>
            <a:spLocks noGrp="1"/>
          </p:cNvSpPr>
          <p:nvPr>
            <p:ph type="ftr" sz="quarter" idx="3"/>
          </p:nvPr>
        </p:nvSpPr>
        <p:spPr>
          <a:xfrm>
            <a:off x="0" y="6492874"/>
            <a:ext cx="2825791" cy="365125"/>
          </a:xfrm>
        </p:spPr>
        <p:txBody>
          <a:bodyPr/>
          <a:lstStyle/>
          <a:p>
            <a:pPr algn="l"/>
            <a:r>
              <a:rPr lang="en-US" dirty="0"/>
              <a:t>EGU 2024</a:t>
            </a:r>
          </a:p>
        </p:txBody>
      </p:sp>
      <p:sp>
        <p:nvSpPr>
          <p:cNvPr id="30" name="Oval 29">
            <a:extLst>
              <a:ext uri="{FF2B5EF4-FFF2-40B4-BE49-F238E27FC236}">
                <a16:creationId xmlns:a16="http://schemas.microsoft.com/office/drawing/2014/main" id="{F7A664C3-CE8A-A3BD-3586-EE4CB4192F82}"/>
              </a:ext>
            </a:extLst>
          </p:cNvPr>
          <p:cNvSpPr/>
          <p:nvPr/>
        </p:nvSpPr>
        <p:spPr>
          <a:xfrm>
            <a:off x="208224" y="4486624"/>
            <a:ext cx="1103971" cy="1132623"/>
          </a:xfrm>
          <a:prstGeom prst="ellipse">
            <a:avLst/>
          </a:prstGeom>
          <a:solidFill>
            <a:schemeClr val="bg1">
              <a:alpha val="20000"/>
            </a:schemeClr>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1" name="Oval 30">
            <a:extLst>
              <a:ext uri="{FF2B5EF4-FFF2-40B4-BE49-F238E27FC236}">
                <a16:creationId xmlns:a16="http://schemas.microsoft.com/office/drawing/2014/main" id="{252930C1-32B9-BDEA-2DE4-4382DF775BA7}"/>
              </a:ext>
            </a:extLst>
          </p:cNvPr>
          <p:cNvSpPr/>
          <p:nvPr/>
        </p:nvSpPr>
        <p:spPr>
          <a:xfrm>
            <a:off x="5276935" y="3239714"/>
            <a:ext cx="1103971" cy="1132623"/>
          </a:xfrm>
          <a:prstGeom prst="ellipse">
            <a:avLst/>
          </a:prstGeom>
          <a:solidFill>
            <a:schemeClr val="bg1">
              <a:alpha val="20000"/>
            </a:schemeClr>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9" name="TextBox 18">
            <a:extLst>
              <a:ext uri="{FF2B5EF4-FFF2-40B4-BE49-F238E27FC236}">
                <a16:creationId xmlns:a16="http://schemas.microsoft.com/office/drawing/2014/main" id="{E896E0C2-1E7C-6407-7907-95562F937A5F}"/>
              </a:ext>
            </a:extLst>
          </p:cNvPr>
          <p:cNvSpPr txBox="1"/>
          <p:nvPr/>
        </p:nvSpPr>
        <p:spPr>
          <a:xfrm>
            <a:off x="130519" y="4487990"/>
            <a:ext cx="248355" cy="246221"/>
          </a:xfrm>
          <a:prstGeom prst="rect">
            <a:avLst/>
          </a:prstGeom>
          <a:noFill/>
        </p:spPr>
        <p:txBody>
          <a:bodyPr wrap="square" rtlCol="0">
            <a:spAutoFit/>
          </a:bodyPr>
          <a:lstStyle/>
          <a:p>
            <a:r>
              <a:rPr lang="nb-NO" sz="1000" b="1" dirty="0"/>
              <a:t>A</a:t>
            </a:r>
          </a:p>
        </p:txBody>
      </p:sp>
      <p:sp>
        <p:nvSpPr>
          <p:cNvPr id="20" name="TextBox 19">
            <a:extLst>
              <a:ext uri="{FF2B5EF4-FFF2-40B4-BE49-F238E27FC236}">
                <a16:creationId xmlns:a16="http://schemas.microsoft.com/office/drawing/2014/main" id="{C3B1BD5B-9012-B212-810D-97D2F06CBB7E}"/>
              </a:ext>
            </a:extLst>
          </p:cNvPr>
          <p:cNvSpPr txBox="1"/>
          <p:nvPr/>
        </p:nvSpPr>
        <p:spPr>
          <a:xfrm>
            <a:off x="5221219" y="3239106"/>
            <a:ext cx="248355" cy="246221"/>
          </a:xfrm>
          <a:prstGeom prst="rect">
            <a:avLst/>
          </a:prstGeom>
          <a:noFill/>
        </p:spPr>
        <p:txBody>
          <a:bodyPr wrap="square" rtlCol="0">
            <a:spAutoFit/>
          </a:bodyPr>
          <a:lstStyle/>
          <a:p>
            <a:r>
              <a:rPr lang="nb-NO" sz="1000" b="1" dirty="0"/>
              <a:t>B</a:t>
            </a:r>
          </a:p>
        </p:txBody>
      </p:sp>
      <p:graphicFrame>
        <p:nvGraphicFramePr>
          <p:cNvPr id="7" name="Object 6">
            <a:extLst>
              <a:ext uri="{FF2B5EF4-FFF2-40B4-BE49-F238E27FC236}">
                <a16:creationId xmlns:a16="http://schemas.microsoft.com/office/drawing/2014/main" id="{BC290CAD-E433-A572-6E7B-E217FAC4F227}"/>
              </a:ext>
            </a:extLst>
          </p:cNvPr>
          <p:cNvGraphicFramePr>
            <a:graphicFrameLocks noChangeAspect="1"/>
          </p:cNvGraphicFramePr>
          <p:nvPr>
            <p:extLst>
              <p:ext uri="{D42A27DB-BD31-4B8C-83A1-F6EECF244321}">
                <p14:modId xmlns:p14="http://schemas.microsoft.com/office/powerpoint/2010/main" val="4294706096"/>
              </p:ext>
            </p:extLst>
          </p:nvPr>
        </p:nvGraphicFramePr>
        <p:xfrm>
          <a:off x="473816" y="821822"/>
          <a:ext cx="2231747" cy="2259682"/>
        </p:xfrm>
        <a:graphic>
          <a:graphicData uri="http://schemas.openxmlformats.org/presentationml/2006/ole">
            <mc:AlternateContent xmlns:mc="http://schemas.openxmlformats.org/markup-compatibility/2006">
              <mc:Choice xmlns:v="urn:schemas-microsoft-com:vml" Requires="v">
                <p:oleObj name="CorelDRAW" r:id="rId4" imgW="1141188" imgH="1155246" progId="CorelDraw.Graphic.19">
                  <p:embed/>
                </p:oleObj>
              </mc:Choice>
              <mc:Fallback>
                <p:oleObj name="CorelDRAW" r:id="rId4" imgW="1141188" imgH="1155246" progId="CorelDraw.Graphic.19">
                  <p:embed/>
                  <p:pic>
                    <p:nvPicPr>
                      <p:cNvPr id="7" name="Object 6">
                        <a:extLst>
                          <a:ext uri="{FF2B5EF4-FFF2-40B4-BE49-F238E27FC236}">
                            <a16:creationId xmlns:a16="http://schemas.microsoft.com/office/drawing/2014/main" id="{BC290CAD-E433-A572-6E7B-E217FAC4F227}"/>
                          </a:ext>
                        </a:extLst>
                      </p:cNvPr>
                      <p:cNvPicPr/>
                      <p:nvPr/>
                    </p:nvPicPr>
                    <p:blipFill>
                      <a:blip r:embed="rId5"/>
                      <a:stretch>
                        <a:fillRect/>
                      </a:stretch>
                    </p:blipFill>
                    <p:spPr>
                      <a:xfrm>
                        <a:off x="473816" y="821822"/>
                        <a:ext cx="2231747" cy="2259682"/>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E3431998-DF80-B46C-6AC0-6BC2F053A549}"/>
              </a:ext>
            </a:extLst>
          </p:cNvPr>
          <p:cNvGraphicFramePr>
            <a:graphicFrameLocks noChangeAspect="1"/>
          </p:cNvGraphicFramePr>
          <p:nvPr>
            <p:extLst>
              <p:ext uri="{D42A27DB-BD31-4B8C-83A1-F6EECF244321}">
                <p14:modId xmlns:p14="http://schemas.microsoft.com/office/powerpoint/2010/main" val="633983071"/>
              </p:ext>
            </p:extLst>
          </p:nvPr>
        </p:nvGraphicFramePr>
        <p:xfrm>
          <a:off x="6298330" y="821822"/>
          <a:ext cx="2231747" cy="2259682"/>
        </p:xfrm>
        <a:graphic>
          <a:graphicData uri="http://schemas.openxmlformats.org/presentationml/2006/ole">
            <mc:AlternateContent xmlns:mc="http://schemas.openxmlformats.org/markup-compatibility/2006">
              <mc:Choice xmlns:v="urn:schemas-microsoft-com:vml" Requires="v">
                <p:oleObj name="CorelDRAW" r:id="rId6" imgW="1141596" imgH="1155246" progId="CorelDraw.Graphic.19">
                  <p:embed/>
                </p:oleObj>
              </mc:Choice>
              <mc:Fallback>
                <p:oleObj name="CorelDRAW" r:id="rId6" imgW="1141596" imgH="1155246" progId="CorelDraw.Graphic.19">
                  <p:embed/>
                  <p:pic>
                    <p:nvPicPr>
                      <p:cNvPr id="0" name=""/>
                      <p:cNvPicPr/>
                      <p:nvPr/>
                    </p:nvPicPr>
                    <p:blipFill>
                      <a:blip r:embed="rId7"/>
                      <a:stretch>
                        <a:fillRect/>
                      </a:stretch>
                    </p:blipFill>
                    <p:spPr>
                      <a:xfrm>
                        <a:off x="6298330" y="821822"/>
                        <a:ext cx="2231747" cy="2259682"/>
                      </a:xfrm>
                      <a:prstGeom prst="rect">
                        <a:avLst/>
                      </a:prstGeom>
                    </p:spPr>
                  </p:pic>
                </p:oleObj>
              </mc:Fallback>
            </mc:AlternateContent>
          </a:graphicData>
        </a:graphic>
      </p:graphicFrame>
      <p:sp>
        <p:nvSpPr>
          <p:cNvPr id="23" name="Title 1">
            <a:extLst>
              <a:ext uri="{FF2B5EF4-FFF2-40B4-BE49-F238E27FC236}">
                <a16:creationId xmlns:a16="http://schemas.microsoft.com/office/drawing/2014/main" id="{1320669E-2422-0067-5E9C-65D41F1D78EB}"/>
              </a:ext>
            </a:extLst>
          </p:cNvPr>
          <p:cNvSpPr txBox="1">
            <a:spLocks/>
          </p:cNvSpPr>
          <p:nvPr/>
        </p:nvSpPr>
        <p:spPr>
          <a:xfrm>
            <a:off x="2636408" y="1298123"/>
            <a:ext cx="1714459" cy="464229"/>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2400" b="1" kern="1200">
                <a:solidFill>
                  <a:schemeClr val="tx1"/>
                </a:solidFill>
                <a:latin typeface="+mj-lt"/>
                <a:ea typeface="+mj-ea"/>
                <a:cs typeface="+mj-cs"/>
              </a:defRPr>
            </a:lvl1pPr>
          </a:lstStyle>
          <a:p>
            <a:pPr algn="ctr"/>
            <a:r>
              <a:rPr lang="en-US" sz="1400" b="0" dirty="0">
                <a:latin typeface="+mn-lt"/>
              </a:rPr>
              <a:t>Youngest part of fan:</a:t>
            </a:r>
          </a:p>
          <a:p>
            <a:pPr algn="ctr"/>
            <a:r>
              <a:rPr lang="en-US" sz="1400" b="0" dirty="0">
                <a:latin typeface="+mn-lt"/>
              </a:rPr>
              <a:t> ~ 1.78 Ma</a:t>
            </a:r>
          </a:p>
        </p:txBody>
      </p:sp>
      <p:sp>
        <p:nvSpPr>
          <p:cNvPr id="24" name="Title 1">
            <a:extLst>
              <a:ext uri="{FF2B5EF4-FFF2-40B4-BE49-F238E27FC236}">
                <a16:creationId xmlns:a16="http://schemas.microsoft.com/office/drawing/2014/main" id="{615D5D70-DF62-58F8-225A-772A42600057}"/>
              </a:ext>
            </a:extLst>
          </p:cNvPr>
          <p:cNvSpPr txBox="1">
            <a:spLocks/>
          </p:cNvSpPr>
          <p:nvPr/>
        </p:nvSpPr>
        <p:spPr>
          <a:xfrm>
            <a:off x="8521585" y="1208145"/>
            <a:ext cx="1714459" cy="464229"/>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2400" b="1" kern="1200">
                <a:solidFill>
                  <a:schemeClr val="tx1"/>
                </a:solidFill>
                <a:latin typeface="+mj-lt"/>
                <a:ea typeface="+mj-ea"/>
                <a:cs typeface="+mj-cs"/>
              </a:defRPr>
            </a:lvl1pPr>
          </a:lstStyle>
          <a:p>
            <a:pPr algn="ctr"/>
            <a:r>
              <a:rPr lang="en-US" sz="1400" b="0" dirty="0">
                <a:latin typeface="+mn-lt"/>
              </a:rPr>
              <a:t>Onset of fan:</a:t>
            </a:r>
          </a:p>
          <a:p>
            <a:pPr algn="ctr"/>
            <a:r>
              <a:rPr lang="en-US" sz="1400" b="0" dirty="0">
                <a:latin typeface="+mn-lt"/>
              </a:rPr>
              <a:t>~ 1.20 - 1.07 Ma</a:t>
            </a:r>
          </a:p>
        </p:txBody>
      </p:sp>
      <p:sp>
        <p:nvSpPr>
          <p:cNvPr id="17" name="TextBox 16">
            <a:extLst>
              <a:ext uri="{FF2B5EF4-FFF2-40B4-BE49-F238E27FC236}">
                <a16:creationId xmlns:a16="http://schemas.microsoft.com/office/drawing/2014/main" id="{2AA9CF55-718C-E040-F8DC-05C8A7D82D5F}"/>
              </a:ext>
            </a:extLst>
          </p:cNvPr>
          <p:cNvSpPr txBox="1"/>
          <p:nvPr/>
        </p:nvSpPr>
        <p:spPr>
          <a:xfrm>
            <a:off x="543561" y="957643"/>
            <a:ext cx="248355" cy="246221"/>
          </a:xfrm>
          <a:prstGeom prst="rect">
            <a:avLst/>
          </a:prstGeom>
          <a:noFill/>
        </p:spPr>
        <p:txBody>
          <a:bodyPr wrap="square" rtlCol="0">
            <a:spAutoFit/>
          </a:bodyPr>
          <a:lstStyle/>
          <a:p>
            <a:r>
              <a:rPr lang="nb-NO" sz="1000" b="1" dirty="0"/>
              <a:t>A</a:t>
            </a:r>
          </a:p>
        </p:txBody>
      </p:sp>
      <p:sp>
        <p:nvSpPr>
          <p:cNvPr id="16" name="TextBox 15">
            <a:extLst>
              <a:ext uri="{FF2B5EF4-FFF2-40B4-BE49-F238E27FC236}">
                <a16:creationId xmlns:a16="http://schemas.microsoft.com/office/drawing/2014/main" id="{46CE496C-0C0A-80D5-5A75-AD991E3D543C}"/>
              </a:ext>
            </a:extLst>
          </p:cNvPr>
          <p:cNvSpPr txBox="1"/>
          <p:nvPr/>
        </p:nvSpPr>
        <p:spPr>
          <a:xfrm>
            <a:off x="6313168" y="958707"/>
            <a:ext cx="248355" cy="246221"/>
          </a:xfrm>
          <a:prstGeom prst="rect">
            <a:avLst/>
          </a:prstGeom>
          <a:noFill/>
        </p:spPr>
        <p:txBody>
          <a:bodyPr wrap="square" rtlCol="0">
            <a:spAutoFit/>
          </a:bodyPr>
          <a:lstStyle/>
          <a:p>
            <a:r>
              <a:rPr lang="nb-NO" sz="1000" b="1" dirty="0"/>
              <a:t>B</a:t>
            </a:r>
          </a:p>
        </p:txBody>
      </p:sp>
      <p:sp>
        <p:nvSpPr>
          <p:cNvPr id="25" name="Text Placeholder 9">
            <a:extLst>
              <a:ext uri="{FF2B5EF4-FFF2-40B4-BE49-F238E27FC236}">
                <a16:creationId xmlns:a16="http://schemas.microsoft.com/office/drawing/2014/main" id="{7C2B13AB-613B-85CD-FBD7-F47CFE541837}"/>
              </a:ext>
            </a:extLst>
          </p:cNvPr>
          <p:cNvSpPr txBox="1">
            <a:spLocks/>
          </p:cNvSpPr>
          <p:nvPr/>
        </p:nvSpPr>
        <p:spPr>
          <a:xfrm>
            <a:off x="0" y="5982778"/>
            <a:ext cx="12192000" cy="630399"/>
          </a:xfrm>
          <a:prstGeom prst="rect">
            <a:avLst/>
          </a:prstGeom>
        </p:spPr>
        <p:txBody>
          <a:bodyPr/>
          <a:lstStyle>
            <a:lvl1pPr marL="945010" indent="-945010" algn="l" defTabSz="3780038" rtl="0" eaLnBrk="1" latinLnBrk="0" hangingPunct="1">
              <a:lnSpc>
                <a:spcPct val="90000"/>
              </a:lnSpc>
              <a:spcBef>
                <a:spcPts val="4134"/>
              </a:spcBef>
              <a:buFont typeface="Arial" panose="020B0604020202020204" pitchFamily="34" charset="0"/>
              <a:buChar char="•"/>
              <a:defRPr sz="11575" kern="1200">
                <a:solidFill>
                  <a:schemeClr val="tx1"/>
                </a:solidFill>
                <a:latin typeface="+mn-lt"/>
                <a:ea typeface="+mn-ea"/>
                <a:cs typeface="+mn-cs"/>
              </a:defRPr>
            </a:lvl1pPr>
            <a:lvl2pPr marL="2835029" indent="-945010" algn="l" defTabSz="3780038" rtl="0" eaLnBrk="1" latinLnBrk="0" hangingPunct="1">
              <a:lnSpc>
                <a:spcPct val="90000"/>
              </a:lnSpc>
              <a:spcBef>
                <a:spcPts val="2067"/>
              </a:spcBef>
              <a:buFont typeface="Arial" panose="020B0604020202020204" pitchFamily="34" charset="0"/>
              <a:buChar char="•"/>
              <a:defRPr sz="9921" kern="1200">
                <a:solidFill>
                  <a:schemeClr val="tx1"/>
                </a:solidFill>
                <a:latin typeface="+mn-lt"/>
                <a:ea typeface="+mn-ea"/>
                <a:cs typeface="+mn-cs"/>
              </a:defRPr>
            </a:lvl2pPr>
            <a:lvl3pPr marL="4725048" indent="-945010" algn="l" defTabSz="3780038" rtl="0" eaLnBrk="1" latinLnBrk="0" hangingPunct="1">
              <a:lnSpc>
                <a:spcPct val="90000"/>
              </a:lnSpc>
              <a:spcBef>
                <a:spcPts val="2067"/>
              </a:spcBef>
              <a:buFont typeface="Arial" panose="020B0604020202020204" pitchFamily="34" charset="0"/>
              <a:buChar char="•"/>
              <a:defRPr sz="8268" kern="1200">
                <a:solidFill>
                  <a:schemeClr val="tx1"/>
                </a:solidFill>
                <a:latin typeface="+mn-lt"/>
                <a:ea typeface="+mn-ea"/>
                <a:cs typeface="+mn-cs"/>
              </a:defRPr>
            </a:lvl3pPr>
            <a:lvl4pPr marL="6615067" indent="-945010" algn="l" defTabSz="3780038" rtl="0" eaLnBrk="1" latinLnBrk="0" hangingPunct="1">
              <a:lnSpc>
                <a:spcPct val="90000"/>
              </a:lnSpc>
              <a:spcBef>
                <a:spcPts val="2067"/>
              </a:spcBef>
              <a:buFont typeface="Arial" panose="020B0604020202020204" pitchFamily="34" charset="0"/>
              <a:buChar char="•"/>
              <a:defRPr sz="7441" kern="1200">
                <a:solidFill>
                  <a:schemeClr val="tx1"/>
                </a:solidFill>
                <a:latin typeface="+mn-lt"/>
                <a:ea typeface="+mn-ea"/>
                <a:cs typeface="+mn-cs"/>
              </a:defRPr>
            </a:lvl4pPr>
            <a:lvl5pPr marL="8505086" indent="-945010" algn="l" defTabSz="3780038" rtl="0" eaLnBrk="1" latinLnBrk="0" hangingPunct="1">
              <a:lnSpc>
                <a:spcPct val="90000"/>
              </a:lnSpc>
              <a:spcBef>
                <a:spcPts val="2067"/>
              </a:spcBef>
              <a:buFont typeface="Arial" panose="020B0604020202020204" pitchFamily="34" charset="0"/>
              <a:buChar char="•"/>
              <a:defRPr sz="7441" kern="1200">
                <a:solidFill>
                  <a:schemeClr val="tx1"/>
                </a:solidFill>
                <a:latin typeface="+mn-lt"/>
                <a:ea typeface="+mn-ea"/>
                <a:cs typeface="+mn-cs"/>
              </a:defRPr>
            </a:lvl5pPr>
            <a:lvl6pPr marL="10395105" indent="-945010" algn="l" defTabSz="3780038" rtl="0" eaLnBrk="1" latinLnBrk="0" hangingPunct="1">
              <a:lnSpc>
                <a:spcPct val="90000"/>
              </a:lnSpc>
              <a:spcBef>
                <a:spcPts val="2067"/>
              </a:spcBef>
              <a:buFont typeface="Arial" panose="020B0604020202020204" pitchFamily="34" charset="0"/>
              <a:buChar char="•"/>
              <a:defRPr sz="7441" kern="1200">
                <a:solidFill>
                  <a:schemeClr val="tx1"/>
                </a:solidFill>
                <a:latin typeface="+mn-lt"/>
                <a:ea typeface="+mn-ea"/>
                <a:cs typeface="+mn-cs"/>
              </a:defRPr>
            </a:lvl6pPr>
            <a:lvl7pPr marL="12285124" indent="-945010" algn="l" defTabSz="3780038" rtl="0" eaLnBrk="1" latinLnBrk="0" hangingPunct="1">
              <a:lnSpc>
                <a:spcPct val="90000"/>
              </a:lnSpc>
              <a:spcBef>
                <a:spcPts val="2067"/>
              </a:spcBef>
              <a:buFont typeface="Arial" panose="020B0604020202020204" pitchFamily="34" charset="0"/>
              <a:buChar char="•"/>
              <a:defRPr sz="7441" kern="1200">
                <a:solidFill>
                  <a:schemeClr val="tx1"/>
                </a:solidFill>
                <a:latin typeface="+mn-lt"/>
                <a:ea typeface="+mn-ea"/>
                <a:cs typeface="+mn-cs"/>
              </a:defRPr>
            </a:lvl7pPr>
            <a:lvl8pPr marL="14175143" indent="-945010" algn="l" defTabSz="3780038" rtl="0" eaLnBrk="1" latinLnBrk="0" hangingPunct="1">
              <a:lnSpc>
                <a:spcPct val="90000"/>
              </a:lnSpc>
              <a:spcBef>
                <a:spcPts val="2067"/>
              </a:spcBef>
              <a:buFont typeface="Arial" panose="020B0604020202020204" pitchFamily="34" charset="0"/>
              <a:buChar char="•"/>
              <a:defRPr sz="7441" kern="1200">
                <a:solidFill>
                  <a:schemeClr val="tx1"/>
                </a:solidFill>
                <a:latin typeface="+mn-lt"/>
                <a:ea typeface="+mn-ea"/>
                <a:cs typeface="+mn-cs"/>
              </a:defRPr>
            </a:lvl8pPr>
            <a:lvl9pPr marL="16065162" indent="-945010" algn="l" defTabSz="3780038" rtl="0" eaLnBrk="1" latinLnBrk="0" hangingPunct="1">
              <a:lnSpc>
                <a:spcPct val="90000"/>
              </a:lnSpc>
              <a:spcBef>
                <a:spcPts val="2067"/>
              </a:spcBef>
              <a:buFont typeface="Arial" panose="020B0604020202020204" pitchFamily="34" charset="0"/>
              <a:buChar char="•"/>
              <a:defRPr sz="7441" kern="1200">
                <a:solidFill>
                  <a:schemeClr val="tx1"/>
                </a:solidFill>
                <a:latin typeface="+mn-lt"/>
                <a:ea typeface="+mn-ea"/>
                <a:cs typeface="+mn-cs"/>
              </a:defRPr>
            </a:lvl9pPr>
          </a:lstStyle>
          <a:p>
            <a:pPr marL="0" indent="0" algn="just">
              <a:buNone/>
            </a:pPr>
            <a:r>
              <a:rPr lang="en-GB" sz="1400" i="1" dirty="0">
                <a:latin typeface="Arial" panose="020B0604020202020204" pitchFamily="34" charset="0"/>
                <a:cs typeface="Arial" panose="020B0604020202020204" pitchFamily="34" charset="0"/>
              </a:rPr>
              <a:t>Composite seismic line across the northwestern Barents Sea-Svalbard margin and Yermak Plateau displaying interpreted late Cenozoic color-coded reflectors ranging ages from 0.78 to 5.8 Ma. Sjubrebanken prograding fan is interpreted. The reflectors are based on Mattingsdal et al. (2014) and were tied to the surveys NPD MOFF 90 and 97.</a:t>
            </a:r>
            <a:endParaRPr lang="nb-NO" sz="14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55449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A map of a volcano&#10;&#10;Description automatically generated with medium confidence">
            <a:extLst>
              <a:ext uri="{FF2B5EF4-FFF2-40B4-BE49-F238E27FC236}">
                <a16:creationId xmlns:a16="http://schemas.microsoft.com/office/drawing/2014/main" id="{AD7935F7-1A03-F3DB-382E-9C9845D30C8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97347" y="839347"/>
            <a:ext cx="4361419" cy="5546588"/>
          </a:xfrm>
          <a:prstGeom prst="rect">
            <a:avLst/>
          </a:prstGeom>
        </p:spPr>
      </p:pic>
      <p:pic>
        <p:nvPicPr>
          <p:cNvPr id="33" name="Picture 32" descr="A map of a volcano&#10;&#10;Description automatically generated">
            <a:extLst>
              <a:ext uri="{FF2B5EF4-FFF2-40B4-BE49-F238E27FC236}">
                <a16:creationId xmlns:a16="http://schemas.microsoft.com/office/drawing/2014/main" id="{156754BA-4E28-381F-1331-68EBE7A1D3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97345" y="841370"/>
            <a:ext cx="4361419" cy="5546587"/>
          </a:xfrm>
          <a:prstGeom prst="rect">
            <a:avLst/>
          </a:prstGeom>
        </p:spPr>
      </p:pic>
      <p:pic>
        <p:nvPicPr>
          <p:cNvPr id="8" name="Picture 7" descr="A map of a mountain range&#10;&#10;Description automatically generated with medium confidence">
            <a:extLst>
              <a:ext uri="{FF2B5EF4-FFF2-40B4-BE49-F238E27FC236}">
                <a16:creationId xmlns:a16="http://schemas.microsoft.com/office/drawing/2014/main" id="{A00C10C0-A9DE-1DFC-CC3F-43ECAE90E83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98224" y="837745"/>
            <a:ext cx="4361419" cy="5546588"/>
          </a:xfrm>
          <a:prstGeom prst="rect">
            <a:avLst/>
          </a:prstGeom>
        </p:spPr>
      </p:pic>
      <p:sp>
        <p:nvSpPr>
          <p:cNvPr id="2" name="Title 1">
            <a:extLst>
              <a:ext uri="{FF2B5EF4-FFF2-40B4-BE49-F238E27FC236}">
                <a16:creationId xmlns:a16="http://schemas.microsoft.com/office/drawing/2014/main" id="{425814D9-804A-D111-950F-0BCD3C5E69F2}"/>
              </a:ext>
            </a:extLst>
          </p:cNvPr>
          <p:cNvSpPr>
            <a:spLocks noGrp="1"/>
          </p:cNvSpPr>
          <p:nvPr>
            <p:ph type="title"/>
          </p:nvPr>
        </p:nvSpPr>
        <p:spPr/>
        <p:txBody>
          <a:bodyPr>
            <a:normAutofit/>
          </a:bodyPr>
          <a:lstStyle/>
          <a:p>
            <a:r>
              <a:rPr lang="nb-NO" dirty="0"/>
              <a:t>PROGRADING SYSTEMS - </a:t>
            </a:r>
            <a:r>
              <a:rPr lang="en-US" sz="2400" dirty="0">
                <a:cs typeface="Arial" panose="020B0604020202020204" pitchFamily="34" charset="0"/>
              </a:rPr>
              <a:t>sediment thickness</a:t>
            </a:r>
            <a:endParaRPr lang="nb-NO" dirty="0"/>
          </a:p>
        </p:txBody>
      </p:sp>
      <p:sp>
        <p:nvSpPr>
          <p:cNvPr id="4" name="Slide Number Placeholder 4">
            <a:extLst>
              <a:ext uri="{FF2B5EF4-FFF2-40B4-BE49-F238E27FC236}">
                <a16:creationId xmlns:a16="http://schemas.microsoft.com/office/drawing/2014/main" id="{2DA5FF1D-F15A-9425-A2DB-17231372F0F1}"/>
              </a:ext>
            </a:extLst>
          </p:cNvPr>
          <p:cNvSpPr>
            <a:spLocks noGrp="1"/>
          </p:cNvSpPr>
          <p:nvPr>
            <p:ph type="sldNum" sz="quarter" idx="4"/>
          </p:nvPr>
        </p:nvSpPr>
        <p:spPr>
          <a:xfrm>
            <a:off x="9448800" y="6492875"/>
            <a:ext cx="2743200" cy="365125"/>
          </a:xfrm>
        </p:spPr>
        <p:txBody>
          <a:bodyPr/>
          <a:lstStyle/>
          <a:p>
            <a:fld id="{B76F204B-EB0C-4A0F-9081-03655D555E55}" type="slidenum">
              <a:rPr lang="nb-NO" smtClean="0"/>
              <a:t>12</a:t>
            </a:fld>
            <a:endParaRPr lang="nb-NO" dirty="0"/>
          </a:p>
        </p:txBody>
      </p:sp>
      <p:sp>
        <p:nvSpPr>
          <p:cNvPr id="6" name="Footer Placeholder 4">
            <a:extLst>
              <a:ext uri="{FF2B5EF4-FFF2-40B4-BE49-F238E27FC236}">
                <a16:creationId xmlns:a16="http://schemas.microsoft.com/office/drawing/2014/main" id="{1BD46F1E-3153-2B1E-41E6-BA3EFF90248B}"/>
              </a:ext>
            </a:extLst>
          </p:cNvPr>
          <p:cNvSpPr txBox="1">
            <a:spLocks/>
          </p:cNvSpPr>
          <p:nvPr/>
        </p:nvSpPr>
        <p:spPr>
          <a:xfrm>
            <a:off x="8671941" y="182040"/>
            <a:ext cx="2825791" cy="365125"/>
          </a:xfrm>
          <a:prstGeom prst="rect">
            <a:avLst/>
          </a:prstGeom>
        </p:spPr>
        <p:txBody>
          <a:bodyPr vert="horz" lIns="91440" tIns="45720" rIns="91440" bIns="45720" rtlCol="0" anchor="ctr"/>
          <a:lstStyle>
            <a:defPPr>
              <a:defRPr lang="nb-NO"/>
            </a:defPPr>
            <a:lvl1pPr marL="0" algn="ctr" defTabSz="914400" rtl="0" eaLnBrk="1" latinLnBrk="0" hangingPunct="1">
              <a:defRPr sz="1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t>DYPOLE – Dynamics of Polar confined basins</a:t>
            </a:r>
          </a:p>
        </p:txBody>
      </p:sp>
      <p:sp>
        <p:nvSpPr>
          <p:cNvPr id="7" name="Footer Placeholder 4">
            <a:extLst>
              <a:ext uri="{FF2B5EF4-FFF2-40B4-BE49-F238E27FC236}">
                <a16:creationId xmlns:a16="http://schemas.microsoft.com/office/drawing/2014/main" id="{E8580D73-7A68-8CEF-80E4-43C497198D8B}"/>
              </a:ext>
            </a:extLst>
          </p:cNvPr>
          <p:cNvSpPr>
            <a:spLocks noGrp="1"/>
          </p:cNvSpPr>
          <p:nvPr>
            <p:ph type="ftr" sz="quarter" idx="3"/>
          </p:nvPr>
        </p:nvSpPr>
        <p:spPr>
          <a:xfrm>
            <a:off x="0" y="6492874"/>
            <a:ext cx="2825791" cy="365125"/>
          </a:xfrm>
        </p:spPr>
        <p:txBody>
          <a:bodyPr/>
          <a:lstStyle/>
          <a:p>
            <a:pPr algn="l"/>
            <a:r>
              <a:rPr lang="en-US" dirty="0"/>
              <a:t>EGU 2024</a:t>
            </a:r>
          </a:p>
        </p:txBody>
      </p:sp>
      <p:sp>
        <p:nvSpPr>
          <p:cNvPr id="16" name="CuadroTexto 11">
            <a:extLst>
              <a:ext uri="{FF2B5EF4-FFF2-40B4-BE49-F238E27FC236}">
                <a16:creationId xmlns:a16="http://schemas.microsoft.com/office/drawing/2014/main" id="{C91EDBDB-504C-9F42-9B86-8511F288FEC6}"/>
              </a:ext>
            </a:extLst>
          </p:cNvPr>
          <p:cNvSpPr txBox="1"/>
          <p:nvPr/>
        </p:nvSpPr>
        <p:spPr>
          <a:xfrm>
            <a:off x="1982706" y="6438369"/>
            <a:ext cx="2992454" cy="307777"/>
          </a:xfrm>
          <a:prstGeom prst="rect">
            <a:avLst/>
          </a:prstGeom>
          <a:noFill/>
          <a:ln>
            <a:noFill/>
          </a:ln>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en-US" sz="1400" b="1" dirty="0">
                <a:cs typeface="Arial" panose="020B0604020202020204" pitchFamily="34" charset="0"/>
              </a:rPr>
              <a:t>Sjubrebanken Fan</a:t>
            </a:r>
          </a:p>
        </p:txBody>
      </p:sp>
      <p:sp>
        <p:nvSpPr>
          <p:cNvPr id="17" name="CuadroTexto 11">
            <a:extLst>
              <a:ext uri="{FF2B5EF4-FFF2-40B4-BE49-F238E27FC236}">
                <a16:creationId xmlns:a16="http://schemas.microsoft.com/office/drawing/2014/main" id="{C02C0A50-E280-9B45-9D65-B8864C66CE16}"/>
              </a:ext>
            </a:extLst>
          </p:cNvPr>
          <p:cNvSpPr txBox="1"/>
          <p:nvPr/>
        </p:nvSpPr>
        <p:spPr>
          <a:xfrm>
            <a:off x="7495891" y="6438369"/>
            <a:ext cx="2992454" cy="307777"/>
          </a:xfrm>
          <a:prstGeom prst="rect">
            <a:avLst/>
          </a:prstGeom>
          <a:noFill/>
          <a:ln>
            <a:noFill/>
          </a:ln>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en-US" sz="1400" b="1" dirty="0">
                <a:cs typeface="Arial" panose="020B0604020202020204" pitchFamily="34" charset="0"/>
              </a:rPr>
              <a:t>Kongsfjorden Fan</a:t>
            </a:r>
          </a:p>
        </p:txBody>
      </p:sp>
      <p:pic>
        <p:nvPicPr>
          <p:cNvPr id="32" name="Picture 31" descr="A map of a volcano&#10;&#10;Description automatically generated with medium confidence">
            <a:extLst>
              <a:ext uri="{FF2B5EF4-FFF2-40B4-BE49-F238E27FC236}">
                <a16:creationId xmlns:a16="http://schemas.microsoft.com/office/drawing/2014/main" id="{06D89694-7FF7-1032-6E6A-281D07668BF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98224" y="836145"/>
            <a:ext cx="4361420" cy="5546588"/>
          </a:xfrm>
          <a:prstGeom prst="rect">
            <a:avLst/>
          </a:prstGeom>
        </p:spPr>
      </p:pic>
      <p:sp>
        <p:nvSpPr>
          <p:cNvPr id="34" name="Title 1">
            <a:extLst>
              <a:ext uri="{FF2B5EF4-FFF2-40B4-BE49-F238E27FC236}">
                <a16:creationId xmlns:a16="http://schemas.microsoft.com/office/drawing/2014/main" id="{8E42308E-4751-3C5E-FF0E-A629C3669BE3}"/>
              </a:ext>
            </a:extLst>
          </p:cNvPr>
          <p:cNvSpPr txBox="1">
            <a:spLocks/>
          </p:cNvSpPr>
          <p:nvPr/>
        </p:nvSpPr>
        <p:spPr>
          <a:xfrm>
            <a:off x="2390038" y="4141034"/>
            <a:ext cx="844952" cy="4035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chemeClr val="tx1"/>
                </a:solidFill>
                <a:latin typeface="+mj-lt"/>
                <a:ea typeface="+mj-ea"/>
                <a:cs typeface="+mj-cs"/>
              </a:defRPr>
            </a:lvl1pPr>
          </a:lstStyle>
          <a:p>
            <a:r>
              <a:rPr lang="nb-NO" sz="1200" dirty="0">
                <a:solidFill>
                  <a:schemeClr val="bg1"/>
                </a:solidFill>
                <a:latin typeface="+mn-lt"/>
              </a:rPr>
              <a:t>1.78 </a:t>
            </a:r>
            <a:r>
              <a:rPr lang="nb-NO" sz="1200" dirty="0" err="1">
                <a:solidFill>
                  <a:schemeClr val="bg1"/>
                </a:solidFill>
                <a:latin typeface="+mn-lt"/>
              </a:rPr>
              <a:t>Ma</a:t>
            </a:r>
            <a:endParaRPr lang="nb-NO" sz="1200" dirty="0">
              <a:solidFill>
                <a:schemeClr val="bg1"/>
              </a:solidFill>
              <a:latin typeface="+mn-lt"/>
            </a:endParaRPr>
          </a:p>
        </p:txBody>
      </p:sp>
      <p:sp>
        <p:nvSpPr>
          <p:cNvPr id="35" name="Title 1">
            <a:extLst>
              <a:ext uri="{FF2B5EF4-FFF2-40B4-BE49-F238E27FC236}">
                <a16:creationId xmlns:a16="http://schemas.microsoft.com/office/drawing/2014/main" id="{0AEAD186-FD60-CE30-D1CC-6D0E45BDF03C}"/>
              </a:ext>
            </a:extLst>
          </p:cNvPr>
          <p:cNvSpPr txBox="1">
            <a:spLocks/>
          </p:cNvSpPr>
          <p:nvPr/>
        </p:nvSpPr>
        <p:spPr>
          <a:xfrm>
            <a:off x="3478933" y="3005743"/>
            <a:ext cx="844952" cy="4035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chemeClr val="tx1"/>
                </a:solidFill>
                <a:latin typeface="+mj-lt"/>
                <a:ea typeface="+mj-ea"/>
                <a:cs typeface="+mj-cs"/>
              </a:defRPr>
            </a:lvl1pPr>
          </a:lstStyle>
          <a:p>
            <a:r>
              <a:rPr lang="nb-NO" sz="1200" dirty="0">
                <a:solidFill>
                  <a:schemeClr val="bg1"/>
                </a:solidFill>
                <a:latin typeface="+mn-lt"/>
              </a:rPr>
              <a:t>1.20 </a:t>
            </a:r>
            <a:r>
              <a:rPr lang="nb-NO" sz="1200" dirty="0" err="1">
                <a:solidFill>
                  <a:schemeClr val="bg1"/>
                </a:solidFill>
                <a:latin typeface="+mn-lt"/>
              </a:rPr>
              <a:t>Ma</a:t>
            </a:r>
            <a:endParaRPr lang="nb-NO" sz="1200" dirty="0">
              <a:solidFill>
                <a:schemeClr val="bg1"/>
              </a:solidFill>
              <a:latin typeface="+mn-lt"/>
            </a:endParaRPr>
          </a:p>
        </p:txBody>
      </p:sp>
      <p:sp>
        <p:nvSpPr>
          <p:cNvPr id="36" name="Title 1">
            <a:extLst>
              <a:ext uri="{FF2B5EF4-FFF2-40B4-BE49-F238E27FC236}">
                <a16:creationId xmlns:a16="http://schemas.microsoft.com/office/drawing/2014/main" id="{6541F577-84C4-EE76-2742-1D2900811BBD}"/>
              </a:ext>
            </a:extLst>
          </p:cNvPr>
          <p:cNvSpPr txBox="1">
            <a:spLocks/>
          </p:cNvSpPr>
          <p:nvPr/>
        </p:nvSpPr>
        <p:spPr>
          <a:xfrm>
            <a:off x="3222827" y="5060918"/>
            <a:ext cx="1137538" cy="4035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chemeClr val="tx1"/>
                </a:solidFill>
                <a:latin typeface="+mj-lt"/>
                <a:ea typeface="+mj-ea"/>
                <a:cs typeface="+mj-cs"/>
              </a:defRPr>
            </a:lvl1pPr>
          </a:lstStyle>
          <a:p>
            <a:r>
              <a:rPr lang="nb-NO" sz="1200" dirty="0">
                <a:solidFill>
                  <a:schemeClr val="bg1"/>
                </a:solidFill>
                <a:latin typeface="+mn-lt"/>
              </a:rPr>
              <a:t>&lt;2.78 </a:t>
            </a:r>
            <a:r>
              <a:rPr lang="nb-NO" sz="1200" dirty="0" err="1">
                <a:solidFill>
                  <a:schemeClr val="bg1"/>
                </a:solidFill>
                <a:latin typeface="+mn-lt"/>
              </a:rPr>
              <a:t>Ma</a:t>
            </a:r>
            <a:r>
              <a:rPr lang="nb-NO" sz="1200" dirty="0">
                <a:solidFill>
                  <a:schemeClr val="bg1"/>
                </a:solidFill>
                <a:latin typeface="+mn-lt"/>
              </a:rPr>
              <a:t> ?</a:t>
            </a:r>
          </a:p>
        </p:txBody>
      </p:sp>
      <p:sp>
        <p:nvSpPr>
          <p:cNvPr id="37" name="Title 1">
            <a:extLst>
              <a:ext uri="{FF2B5EF4-FFF2-40B4-BE49-F238E27FC236}">
                <a16:creationId xmlns:a16="http://schemas.microsoft.com/office/drawing/2014/main" id="{57778F6F-59B4-716C-CC3C-909548BDE04B}"/>
              </a:ext>
            </a:extLst>
          </p:cNvPr>
          <p:cNvSpPr txBox="1">
            <a:spLocks/>
          </p:cNvSpPr>
          <p:nvPr/>
        </p:nvSpPr>
        <p:spPr>
          <a:xfrm>
            <a:off x="2492947" y="3153226"/>
            <a:ext cx="844952" cy="4035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chemeClr val="tx1"/>
                </a:solidFill>
                <a:latin typeface="+mj-lt"/>
                <a:ea typeface="+mj-ea"/>
                <a:cs typeface="+mj-cs"/>
              </a:defRPr>
            </a:lvl1pPr>
          </a:lstStyle>
          <a:p>
            <a:r>
              <a:rPr lang="nb-NO" sz="1200" dirty="0">
                <a:solidFill>
                  <a:schemeClr val="bg1"/>
                </a:solidFill>
                <a:latin typeface="+mn-lt"/>
              </a:rPr>
              <a:t>1.20 </a:t>
            </a:r>
            <a:r>
              <a:rPr lang="nb-NO" sz="1200" dirty="0" err="1">
                <a:solidFill>
                  <a:schemeClr val="bg1"/>
                </a:solidFill>
                <a:latin typeface="+mn-lt"/>
              </a:rPr>
              <a:t>Ma</a:t>
            </a:r>
            <a:endParaRPr lang="nb-NO" sz="1200" dirty="0">
              <a:solidFill>
                <a:schemeClr val="bg1"/>
              </a:solidFill>
              <a:latin typeface="+mn-lt"/>
            </a:endParaRPr>
          </a:p>
        </p:txBody>
      </p:sp>
      <p:sp>
        <p:nvSpPr>
          <p:cNvPr id="38" name="Title 1">
            <a:extLst>
              <a:ext uri="{FF2B5EF4-FFF2-40B4-BE49-F238E27FC236}">
                <a16:creationId xmlns:a16="http://schemas.microsoft.com/office/drawing/2014/main" id="{ABC5FE90-5FEB-365A-0FF4-C481DABEE999}"/>
              </a:ext>
            </a:extLst>
          </p:cNvPr>
          <p:cNvSpPr txBox="1">
            <a:spLocks/>
          </p:cNvSpPr>
          <p:nvPr/>
        </p:nvSpPr>
        <p:spPr>
          <a:xfrm>
            <a:off x="9072808" y="5756206"/>
            <a:ext cx="844952" cy="4035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chemeClr val="tx1"/>
                </a:solidFill>
                <a:latin typeface="+mj-lt"/>
                <a:ea typeface="+mj-ea"/>
                <a:cs typeface="+mj-cs"/>
              </a:defRPr>
            </a:lvl1pPr>
          </a:lstStyle>
          <a:p>
            <a:r>
              <a:rPr lang="nb-NO" sz="1200" dirty="0">
                <a:solidFill>
                  <a:schemeClr val="bg1"/>
                </a:solidFill>
                <a:latin typeface="+mn-lt"/>
              </a:rPr>
              <a:t>1.07 </a:t>
            </a:r>
            <a:r>
              <a:rPr lang="nb-NO" sz="1200" dirty="0" err="1">
                <a:solidFill>
                  <a:schemeClr val="bg1"/>
                </a:solidFill>
                <a:latin typeface="+mn-lt"/>
              </a:rPr>
              <a:t>Ma</a:t>
            </a:r>
            <a:r>
              <a:rPr lang="nb-NO" sz="1200" dirty="0">
                <a:solidFill>
                  <a:schemeClr val="bg1"/>
                </a:solidFill>
                <a:latin typeface="+mn-lt"/>
              </a:rPr>
              <a:t>?</a:t>
            </a:r>
          </a:p>
        </p:txBody>
      </p:sp>
      <p:sp>
        <p:nvSpPr>
          <p:cNvPr id="39" name="Title 1">
            <a:extLst>
              <a:ext uri="{FF2B5EF4-FFF2-40B4-BE49-F238E27FC236}">
                <a16:creationId xmlns:a16="http://schemas.microsoft.com/office/drawing/2014/main" id="{8F5F43B7-EDFE-8443-F246-DD2CB7F0D357}"/>
              </a:ext>
            </a:extLst>
          </p:cNvPr>
          <p:cNvSpPr txBox="1">
            <a:spLocks/>
          </p:cNvSpPr>
          <p:nvPr/>
        </p:nvSpPr>
        <p:spPr>
          <a:xfrm>
            <a:off x="7947326" y="4454362"/>
            <a:ext cx="844952" cy="4035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chemeClr val="tx1"/>
                </a:solidFill>
                <a:latin typeface="+mj-lt"/>
                <a:ea typeface="+mj-ea"/>
                <a:cs typeface="+mj-cs"/>
              </a:defRPr>
            </a:lvl1pPr>
          </a:lstStyle>
          <a:p>
            <a:r>
              <a:rPr lang="nb-NO" sz="1200" dirty="0">
                <a:solidFill>
                  <a:schemeClr val="bg1"/>
                </a:solidFill>
                <a:latin typeface="+mn-lt"/>
              </a:rPr>
              <a:t>0.78 </a:t>
            </a:r>
            <a:r>
              <a:rPr lang="nb-NO" sz="1200" dirty="0" err="1">
                <a:solidFill>
                  <a:schemeClr val="bg1"/>
                </a:solidFill>
                <a:latin typeface="+mn-lt"/>
              </a:rPr>
              <a:t>Ma</a:t>
            </a:r>
            <a:r>
              <a:rPr lang="nb-NO" sz="1200" dirty="0">
                <a:solidFill>
                  <a:schemeClr val="bg1"/>
                </a:solidFill>
                <a:latin typeface="+mn-lt"/>
              </a:rPr>
              <a:t>?</a:t>
            </a:r>
          </a:p>
        </p:txBody>
      </p:sp>
      <p:sp>
        <p:nvSpPr>
          <p:cNvPr id="40" name="Title 1">
            <a:extLst>
              <a:ext uri="{FF2B5EF4-FFF2-40B4-BE49-F238E27FC236}">
                <a16:creationId xmlns:a16="http://schemas.microsoft.com/office/drawing/2014/main" id="{FA2D2EDC-4944-6A2A-17F1-79D0D59DF808}"/>
              </a:ext>
            </a:extLst>
          </p:cNvPr>
          <p:cNvSpPr txBox="1">
            <a:spLocks/>
          </p:cNvSpPr>
          <p:nvPr/>
        </p:nvSpPr>
        <p:spPr>
          <a:xfrm>
            <a:off x="8383102" y="5216781"/>
            <a:ext cx="844952" cy="4035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chemeClr val="tx1"/>
                </a:solidFill>
                <a:latin typeface="+mj-lt"/>
                <a:ea typeface="+mj-ea"/>
                <a:cs typeface="+mj-cs"/>
              </a:defRPr>
            </a:lvl1pPr>
          </a:lstStyle>
          <a:p>
            <a:r>
              <a:rPr lang="nb-NO" sz="1200" dirty="0">
                <a:solidFill>
                  <a:schemeClr val="bg1"/>
                </a:solidFill>
                <a:latin typeface="+mn-lt"/>
              </a:rPr>
              <a:t>1.20 </a:t>
            </a:r>
            <a:r>
              <a:rPr lang="nb-NO" sz="1200" dirty="0" err="1">
                <a:solidFill>
                  <a:schemeClr val="bg1"/>
                </a:solidFill>
                <a:latin typeface="+mn-lt"/>
              </a:rPr>
              <a:t>Ma</a:t>
            </a:r>
            <a:r>
              <a:rPr lang="nb-NO" sz="1200" dirty="0">
                <a:solidFill>
                  <a:schemeClr val="bg1"/>
                </a:solidFill>
                <a:latin typeface="+mn-lt"/>
              </a:rPr>
              <a:t>?</a:t>
            </a:r>
          </a:p>
        </p:txBody>
      </p:sp>
    </p:spTree>
    <p:extLst>
      <p:ext uri="{BB962C8B-B14F-4D97-AF65-F5344CB8AC3E}">
        <p14:creationId xmlns:p14="http://schemas.microsoft.com/office/powerpoint/2010/main" val="1389196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4" grpId="0"/>
      <p:bldP spid="35" grpId="0"/>
      <p:bldP spid="36" grpId="0"/>
      <p:bldP spid="37" grpId="0"/>
      <p:bldP spid="38" grpId="0"/>
      <p:bldP spid="39" grpId="0"/>
      <p:bldP spid="4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B5CA53-FBC4-B2E8-EA5B-B35516CB2CE1}"/>
            </a:ext>
          </a:extLst>
        </p:cNvPr>
        <p:cNvGrpSpPr/>
        <p:nvPr/>
      </p:nvGrpSpPr>
      <p:grpSpPr>
        <a:xfrm>
          <a:off x="0" y="0"/>
          <a:ext cx="0" cy="0"/>
          <a:chOff x="0" y="0"/>
          <a:chExt cx="0" cy="0"/>
        </a:xfrm>
      </p:grpSpPr>
      <p:pic>
        <p:nvPicPr>
          <p:cNvPr id="20" name="Picture 19" descr="A map of the arctic&#10;&#10;Description automatically generated with medium confidence">
            <a:extLst>
              <a:ext uri="{FF2B5EF4-FFF2-40B4-BE49-F238E27FC236}">
                <a16:creationId xmlns:a16="http://schemas.microsoft.com/office/drawing/2014/main" id="{5040E4BE-441E-1BA7-D0FD-CF28E98EE84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73254" y="1116369"/>
            <a:ext cx="4738802" cy="5062325"/>
          </a:xfrm>
          <a:prstGeom prst="rect">
            <a:avLst/>
          </a:prstGeom>
        </p:spPr>
      </p:pic>
      <p:pic>
        <p:nvPicPr>
          <p:cNvPr id="9" name="Picture 8" descr="A close-up of a line of colored lines&#10;&#10;Description automatically generated">
            <a:extLst>
              <a:ext uri="{FF2B5EF4-FFF2-40B4-BE49-F238E27FC236}">
                <a16:creationId xmlns:a16="http://schemas.microsoft.com/office/drawing/2014/main" id="{946A9D23-9228-61C6-54EB-8819957FA2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09263" y="2829052"/>
            <a:ext cx="4961488" cy="3339892"/>
          </a:xfrm>
          <a:prstGeom prst="rect">
            <a:avLst/>
          </a:prstGeom>
        </p:spPr>
      </p:pic>
      <p:sp>
        <p:nvSpPr>
          <p:cNvPr id="2" name="Title 1">
            <a:extLst>
              <a:ext uri="{FF2B5EF4-FFF2-40B4-BE49-F238E27FC236}">
                <a16:creationId xmlns:a16="http://schemas.microsoft.com/office/drawing/2014/main" id="{19D98DDA-516D-A38F-60FF-BFDBDF803BB0}"/>
              </a:ext>
            </a:extLst>
          </p:cNvPr>
          <p:cNvSpPr>
            <a:spLocks noGrp="1"/>
          </p:cNvSpPr>
          <p:nvPr>
            <p:ph type="title"/>
          </p:nvPr>
        </p:nvSpPr>
        <p:spPr/>
        <p:txBody>
          <a:bodyPr>
            <a:normAutofit/>
          </a:bodyPr>
          <a:lstStyle/>
          <a:p>
            <a:r>
              <a:rPr lang="en-US" dirty="0"/>
              <a:t>Late Neogene – Quaternary sediments</a:t>
            </a:r>
          </a:p>
        </p:txBody>
      </p:sp>
      <p:sp>
        <p:nvSpPr>
          <p:cNvPr id="3" name="CuadroTexto 11">
            <a:extLst>
              <a:ext uri="{FF2B5EF4-FFF2-40B4-BE49-F238E27FC236}">
                <a16:creationId xmlns:a16="http://schemas.microsoft.com/office/drawing/2014/main" id="{F53E2A89-F9EA-215A-5D1D-A989264074B0}"/>
              </a:ext>
            </a:extLst>
          </p:cNvPr>
          <p:cNvSpPr txBox="1"/>
          <p:nvPr/>
        </p:nvSpPr>
        <p:spPr>
          <a:xfrm>
            <a:off x="7373254" y="6208286"/>
            <a:ext cx="4738803" cy="584775"/>
          </a:xfrm>
          <a:prstGeom prst="rect">
            <a:avLst/>
          </a:prstGeom>
          <a:noFill/>
          <a:ln>
            <a:noFill/>
          </a:ln>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en-US" sz="1600" dirty="0">
                <a:cs typeface="Arial" panose="020B0604020202020204" pitchFamily="34" charset="0"/>
              </a:rPr>
              <a:t>Total late Neogene – Quaternary </a:t>
            </a:r>
          </a:p>
          <a:p>
            <a:pPr algn="ctr"/>
            <a:r>
              <a:rPr lang="en-US" sz="1600" dirty="0">
                <a:cs typeface="Arial" panose="020B0604020202020204" pitchFamily="34" charset="0"/>
              </a:rPr>
              <a:t>sediment thickness</a:t>
            </a:r>
          </a:p>
        </p:txBody>
      </p:sp>
      <p:sp>
        <p:nvSpPr>
          <p:cNvPr id="4" name="Slide Number Placeholder 4">
            <a:extLst>
              <a:ext uri="{FF2B5EF4-FFF2-40B4-BE49-F238E27FC236}">
                <a16:creationId xmlns:a16="http://schemas.microsoft.com/office/drawing/2014/main" id="{C782901E-2F0E-D495-DD85-79EC5ED3BAA3}"/>
              </a:ext>
            </a:extLst>
          </p:cNvPr>
          <p:cNvSpPr>
            <a:spLocks noGrp="1"/>
          </p:cNvSpPr>
          <p:nvPr>
            <p:ph type="sldNum" sz="quarter" idx="4"/>
          </p:nvPr>
        </p:nvSpPr>
        <p:spPr>
          <a:xfrm>
            <a:off x="9448800" y="6492875"/>
            <a:ext cx="2743200" cy="365125"/>
          </a:xfrm>
        </p:spPr>
        <p:txBody>
          <a:bodyPr/>
          <a:lstStyle/>
          <a:p>
            <a:fld id="{B76F204B-EB0C-4A0F-9081-03655D555E55}" type="slidenum">
              <a:rPr lang="nb-NO" smtClean="0"/>
              <a:t>13</a:t>
            </a:fld>
            <a:endParaRPr lang="nb-NO" dirty="0"/>
          </a:p>
        </p:txBody>
      </p:sp>
      <p:sp>
        <p:nvSpPr>
          <p:cNvPr id="6" name="Footer Placeholder 4">
            <a:extLst>
              <a:ext uri="{FF2B5EF4-FFF2-40B4-BE49-F238E27FC236}">
                <a16:creationId xmlns:a16="http://schemas.microsoft.com/office/drawing/2014/main" id="{AB4E90D8-B876-A4EE-64AD-F5F94F516075}"/>
              </a:ext>
            </a:extLst>
          </p:cNvPr>
          <p:cNvSpPr txBox="1">
            <a:spLocks/>
          </p:cNvSpPr>
          <p:nvPr/>
        </p:nvSpPr>
        <p:spPr>
          <a:xfrm>
            <a:off x="8671941" y="182040"/>
            <a:ext cx="2825791" cy="365125"/>
          </a:xfrm>
          <a:prstGeom prst="rect">
            <a:avLst/>
          </a:prstGeom>
        </p:spPr>
        <p:txBody>
          <a:bodyPr vert="horz" lIns="91440" tIns="45720" rIns="91440" bIns="45720" rtlCol="0" anchor="ctr"/>
          <a:lstStyle>
            <a:defPPr>
              <a:defRPr lang="nb-NO"/>
            </a:defPPr>
            <a:lvl1pPr marL="0" algn="ctr" defTabSz="914400" rtl="0" eaLnBrk="1" latinLnBrk="0" hangingPunct="1">
              <a:defRPr sz="1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t>DYPOLE – Dynamics of Polar confined basins</a:t>
            </a:r>
          </a:p>
        </p:txBody>
      </p:sp>
      <p:sp>
        <p:nvSpPr>
          <p:cNvPr id="7" name="Footer Placeholder 4">
            <a:extLst>
              <a:ext uri="{FF2B5EF4-FFF2-40B4-BE49-F238E27FC236}">
                <a16:creationId xmlns:a16="http://schemas.microsoft.com/office/drawing/2014/main" id="{E5970AD5-95CB-DBBE-C0D0-FA023B36A469}"/>
              </a:ext>
            </a:extLst>
          </p:cNvPr>
          <p:cNvSpPr>
            <a:spLocks noGrp="1"/>
          </p:cNvSpPr>
          <p:nvPr>
            <p:ph type="ftr" sz="quarter" idx="3"/>
          </p:nvPr>
        </p:nvSpPr>
        <p:spPr>
          <a:xfrm>
            <a:off x="0" y="6492874"/>
            <a:ext cx="2825791" cy="365125"/>
          </a:xfrm>
        </p:spPr>
        <p:txBody>
          <a:bodyPr/>
          <a:lstStyle/>
          <a:p>
            <a:pPr algn="l"/>
            <a:r>
              <a:rPr lang="en-US" dirty="0"/>
              <a:t>EGU 2024</a:t>
            </a:r>
          </a:p>
        </p:txBody>
      </p:sp>
      <p:sp>
        <p:nvSpPr>
          <p:cNvPr id="8" name="Title 1">
            <a:extLst>
              <a:ext uri="{FF2B5EF4-FFF2-40B4-BE49-F238E27FC236}">
                <a16:creationId xmlns:a16="http://schemas.microsoft.com/office/drawing/2014/main" id="{CBFA70CE-27D6-E095-2A80-5D358EE18935}"/>
              </a:ext>
            </a:extLst>
          </p:cNvPr>
          <p:cNvSpPr txBox="1">
            <a:spLocks/>
          </p:cNvSpPr>
          <p:nvPr/>
        </p:nvSpPr>
        <p:spPr>
          <a:xfrm>
            <a:off x="526648" y="909499"/>
            <a:ext cx="6629802" cy="9880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chemeClr val="tx1"/>
                </a:solidFill>
                <a:latin typeface="+mj-lt"/>
                <a:ea typeface="+mj-ea"/>
                <a:cs typeface="+mj-cs"/>
              </a:defRPr>
            </a:lvl1pPr>
          </a:lstStyle>
          <a:p>
            <a:r>
              <a:rPr lang="en-US" sz="1600" b="0" dirty="0">
                <a:latin typeface="+mn-lt"/>
              </a:rPr>
              <a:t>Regional markers </a:t>
            </a:r>
            <a:r>
              <a:rPr lang="en-US" sz="1600" b="0" dirty="0">
                <a:solidFill>
                  <a:srgbClr val="73B8F3"/>
                </a:solidFill>
                <a:latin typeface="+mn-lt"/>
              </a:rPr>
              <a:t>~1.50</a:t>
            </a:r>
            <a:r>
              <a:rPr lang="en-US" sz="1600" b="0" dirty="0">
                <a:latin typeface="+mn-lt"/>
              </a:rPr>
              <a:t>, </a:t>
            </a:r>
            <a:r>
              <a:rPr lang="en-US" sz="1600" b="0" dirty="0">
                <a:solidFill>
                  <a:srgbClr val="D9E943"/>
                </a:solidFill>
                <a:latin typeface="+mn-lt"/>
              </a:rPr>
              <a:t>2.58</a:t>
            </a:r>
            <a:r>
              <a:rPr lang="en-US" sz="1600" b="0" dirty="0">
                <a:latin typeface="+mn-lt"/>
              </a:rPr>
              <a:t>, </a:t>
            </a:r>
            <a:r>
              <a:rPr lang="en-US" sz="1600" b="0" dirty="0">
                <a:solidFill>
                  <a:srgbClr val="98F5F6"/>
                </a:solidFill>
                <a:latin typeface="+mn-lt"/>
              </a:rPr>
              <a:t>3.6</a:t>
            </a:r>
            <a:r>
              <a:rPr lang="en-US" sz="1600" b="0" dirty="0">
                <a:latin typeface="+mn-lt"/>
              </a:rPr>
              <a:t> and </a:t>
            </a:r>
            <a:r>
              <a:rPr lang="en-US" sz="1600" b="0" dirty="0">
                <a:solidFill>
                  <a:srgbClr val="C53CDD"/>
                </a:solidFill>
                <a:latin typeface="+mn-lt"/>
              </a:rPr>
              <a:t>5.8</a:t>
            </a:r>
            <a:r>
              <a:rPr lang="en-US" sz="1600" b="0" dirty="0">
                <a:latin typeface="+mn-lt"/>
              </a:rPr>
              <a:t> Ma, were mapped in the study area to reconstruct sedimentary processes and evolution of the study area.</a:t>
            </a:r>
          </a:p>
        </p:txBody>
      </p:sp>
      <p:pic>
        <p:nvPicPr>
          <p:cNvPr id="33" name="Picture 32" descr="A close-up of a chart&#10;&#10;Description automatically generated">
            <a:extLst>
              <a:ext uri="{FF2B5EF4-FFF2-40B4-BE49-F238E27FC236}">
                <a16:creationId xmlns:a16="http://schemas.microsoft.com/office/drawing/2014/main" id="{9CAA05B4-3B24-592F-63CE-AE8BEF86423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800" y="2154728"/>
            <a:ext cx="2258568" cy="4014216"/>
          </a:xfrm>
          <a:prstGeom prst="rect">
            <a:avLst/>
          </a:prstGeom>
        </p:spPr>
      </p:pic>
      <p:sp>
        <p:nvSpPr>
          <p:cNvPr id="15" name="Freeform: Shape 14">
            <a:extLst>
              <a:ext uri="{FF2B5EF4-FFF2-40B4-BE49-F238E27FC236}">
                <a16:creationId xmlns:a16="http://schemas.microsoft.com/office/drawing/2014/main" id="{B1899061-F4EB-8842-007D-264B30919B0B}"/>
              </a:ext>
            </a:extLst>
          </p:cNvPr>
          <p:cNvSpPr/>
          <p:nvPr/>
        </p:nvSpPr>
        <p:spPr>
          <a:xfrm>
            <a:off x="1225550" y="5064125"/>
            <a:ext cx="1177925" cy="876344"/>
          </a:xfrm>
          <a:custGeom>
            <a:avLst/>
            <a:gdLst>
              <a:gd name="connsiteX0" fmla="*/ 0 w 1177925"/>
              <a:gd name="connsiteY0" fmla="*/ 0 h 876344"/>
              <a:gd name="connsiteX1" fmla="*/ 174625 w 1177925"/>
              <a:gd name="connsiteY1" fmla="*/ 79375 h 876344"/>
              <a:gd name="connsiteX2" fmla="*/ 330200 w 1177925"/>
              <a:gd name="connsiteY2" fmla="*/ 285750 h 876344"/>
              <a:gd name="connsiteX3" fmla="*/ 542925 w 1177925"/>
              <a:gd name="connsiteY3" fmla="*/ 422275 h 876344"/>
              <a:gd name="connsiteX4" fmla="*/ 806450 w 1177925"/>
              <a:gd name="connsiteY4" fmla="*/ 631825 h 876344"/>
              <a:gd name="connsiteX5" fmla="*/ 927100 w 1177925"/>
              <a:gd name="connsiteY5" fmla="*/ 835025 h 876344"/>
              <a:gd name="connsiteX6" fmla="*/ 1082675 w 1177925"/>
              <a:gd name="connsiteY6" fmla="*/ 876300 h 876344"/>
              <a:gd name="connsiteX7" fmla="*/ 1177925 w 1177925"/>
              <a:gd name="connsiteY7" fmla="*/ 841375 h 8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7925" h="876344">
                <a:moveTo>
                  <a:pt x="0" y="0"/>
                </a:moveTo>
                <a:cubicBezTo>
                  <a:pt x="59796" y="15875"/>
                  <a:pt x="119592" y="31750"/>
                  <a:pt x="174625" y="79375"/>
                </a:cubicBezTo>
                <a:cubicBezTo>
                  <a:pt x="229658" y="127000"/>
                  <a:pt x="268817" y="228600"/>
                  <a:pt x="330200" y="285750"/>
                </a:cubicBezTo>
                <a:cubicBezTo>
                  <a:pt x="391583" y="342900"/>
                  <a:pt x="463550" y="364596"/>
                  <a:pt x="542925" y="422275"/>
                </a:cubicBezTo>
                <a:cubicBezTo>
                  <a:pt x="622300" y="479954"/>
                  <a:pt x="742421" y="563033"/>
                  <a:pt x="806450" y="631825"/>
                </a:cubicBezTo>
                <a:cubicBezTo>
                  <a:pt x="870479" y="700617"/>
                  <a:pt x="881063" y="794279"/>
                  <a:pt x="927100" y="835025"/>
                </a:cubicBezTo>
                <a:cubicBezTo>
                  <a:pt x="973137" y="875771"/>
                  <a:pt x="1040871" y="875242"/>
                  <a:pt x="1082675" y="876300"/>
                </a:cubicBezTo>
                <a:cubicBezTo>
                  <a:pt x="1124479" y="877358"/>
                  <a:pt x="1151202" y="859366"/>
                  <a:pt x="1177925" y="841375"/>
                </a:cubicBezTo>
              </a:path>
            </a:pathLst>
          </a:custGeom>
          <a:noFill/>
          <a:ln>
            <a:solidFill>
              <a:srgbClr val="A70DC5"/>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6" name="Freeform: Shape 15">
            <a:extLst>
              <a:ext uri="{FF2B5EF4-FFF2-40B4-BE49-F238E27FC236}">
                <a16:creationId xmlns:a16="http://schemas.microsoft.com/office/drawing/2014/main" id="{DF908EE0-572A-CA16-4662-55BCC50C1798}"/>
              </a:ext>
            </a:extLst>
          </p:cNvPr>
          <p:cNvSpPr/>
          <p:nvPr/>
        </p:nvSpPr>
        <p:spPr>
          <a:xfrm>
            <a:off x="1225550" y="4327525"/>
            <a:ext cx="1173065" cy="1374775"/>
          </a:xfrm>
          <a:custGeom>
            <a:avLst/>
            <a:gdLst>
              <a:gd name="connsiteX0" fmla="*/ 0 w 1173065"/>
              <a:gd name="connsiteY0" fmla="*/ 0 h 1374775"/>
              <a:gd name="connsiteX1" fmla="*/ 247650 w 1173065"/>
              <a:gd name="connsiteY1" fmla="*/ 180975 h 1374775"/>
              <a:gd name="connsiteX2" fmla="*/ 415925 w 1173065"/>
              <a:gd name="connsiteY2" fmla="*/ 520700 h 1374775"/>
              <a:gd name="connsiteX3" fmla="*/ 603250 w 1173065"/>
              <a:gd name="connsiteY3" fmla="*/ 822325 h 1374775"/>
              <a:gd name="connsiteX4" fmla="*/ 866775 w 1173065"/>
              <a:gd name="connsiteY4" fmla="*/ 1162050 h 1374775"/>
              <a:gd name="connsiteX5" fmla="*/ 987425 w 1173065"/>
              <a:gd name="connsiteY5" fmla="*/ 1311275 h 1374775"/>
              <a:gd name="connsiteX6" fmla="*/ 1146175 w 1173065"/>
              <a:gd name="connsiteY6" fmla="*/ 1352550 h 1374775"/>
              <a:gd name="connsiteX7" fmla="*/ 1171575 w 1173065"/>
              <a:gd name="connsiteY7" fmla="*/ 1374775 h 137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3065" h="1374775">
                <a:moveTo>
                  <a:pt x="0" y="0"/>
                </a:moveTo>
                <a:cubicBezTo>
                  <a:pt x="89164" y="47096"/>
                  <a:pt x="178329" y="94192"/>
                  <a:pt x="247650" y="180975"/>
                </a:cubicBezTo>
                <a:cubicBezTo>
                  <a:pt x="316971" y="267758"/>
                  <a:pt x="356658" y="413808"/>
                  <a:pt x="415925" y="520700"/>
                </a:cubicBezTo>
                <a:cubicBezTo>
                  <a:pt x="475192" y="627592"/>
                  <a:pt x="528108" y="715433"/>
                  <a:pt x="603250" y="822325"/>
                </a:cubicBezTo>
                <a:cubicBezTo>
                  <a:pt x="678392" y="929217"/>
                  <a:pt x="802746" y="1080558"/>
                  <a:pt x="866775" y="1162050"/>
                </a:cubicBezTo>
                <a:cubicBezTo>
                  <a:pt x="930804" y="1243542"/>
                  <a:pt x="940858" y="1279525"/>
                  <a:pt x="987425" y="1311275"/>
                </a:cubicBezTo>
                <a:cubicBezTo>
                  <a:pt x="1033992" y="1343025"/>
                  <a:pt x="1115483" y="1341967"/>
                  <a:pt x="1146175" y="1352550"/>
                </a:cubicBezTo>
                <a:cubicBezTo>
                  <a:pt x="1176867" y="1363133"/>
                  <a:pt x="1174221" y="1368954"/>
                  <a:pt x="1171575" y="1374775"/>
                </a:cubicBezTo>
              </a:path>
            </a:pathLst>
          </a:custGeom>
          <a:noFill/>
          <a:ln>
            <a:solidFill>
              <a:srgbClr val="A5F5F5"/>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7" name="Freeform: Shape 16">
            <a:extLst>
              <a:ext uri="{FF2B5EF4-FFF2-40B4-BE49-F238E27FC236}">
                <a16:creationId xmlns:a16="http://schemas.microsoft.com/office/drawing/2014/main" id="{A635A8DF-88E9-205F-3815-253CC7FD8339}"/>
              </a:ext>
            </a:extLst>
          </p:cNvPr>
          <p:cNvSpPr/>
          <p:nvPr/>
        </p:nvSpPr>
        <p:spPr>
          <a:xfrm>
            <a:off x="1228725" y="3790950"/>
            <a:ext cx="1168400" cy="1798548"/>
          </a:xfrm>
          <a:custGeom>
            <a:avLst/>
            <a:gdLst>
              <a:gd name="connsiteX0" fmla="*/ 0 w 1168400"/>
              <a:gd name="connsiteY0" fmla="*/ 0 h 1798548"/>
              <a:gd name="connsiteX1" fmla="*/ 50800 w 1168400"/>
              <a:gd name="connsiteY1" fmla="*/ 123825 h 1798548"/>
              <a:gd name="connsiteX2" fmla="*/ 50800 w 1168400"/>
              <a:gd name="connsiteY2" fmla="*/ 301625 h 1798548"/>
              <a:gd name="connsiteX3" fmla="*/ 219075 w 1168400"/>
              <a:gd name="connsiteY3" fmla="*/ 488950 h 1798548"/>
              <a:gd name="connsiteX4" fmla="*/ 615950 w 1168400"/>
              <a:gd name="connsiteY4" fmla="*/ 822325 h 1798548"/>
              <a:gd name="connsiteX5" fmla="*/ 765175 w 1168400"/>
              <a:gd name="connsiteY5" fmla="*/ 1174750 h 1798548"/>
              <a:gd name="connsiteX6" fmla="*/ 933450 w 1168400"/>
              <a:gd name="connsiteY6" fmla="*/ 1501775 h 1798548"/>
              <a:gd name="connsiteX7" fmla="*/ 1047750 w 1168400"/>
              <a:gd name="connsiteY7" fmla="*/ 1720850 h 1798548"/>
              <a:gd name="connsiteX8" fmla="*/ 1117600 w 1168400"/>
              <a:gd name="connsiteY8" fmla="*/ 1790700 h 1798548"/>
              <a:gd name="connsiteX9" fmla="*/ 1168400 w 1168400"/>
              <a:gd name="connsiteY9" fmla="*/ 1793875 h 1798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68400" h="1798548">
                <a:moveTo>
                  <a:pt x="0" y="0"/>
                </a:moveTo>
                <a:cubicBezTo>
                  <a:pt x="21166" y="36777"/>
                  <a:pt x="42333" y="73554"/>
                  <a:pt x="50800" y="123825"/>
                </a:cubicBezTo>
                <a:cubicBezTo>
                  <a:pt x="59267" y="174096"/>
                  <a:pt x="22754" y="240771"/>
                  <a:pt x="50800" y="301625"/>
                </a:cubicBezTo>
                <a:cubicBezTo>
                  <a:pt x="78846" y="362479"/>
                  <a:pt x="124883" y="402167"/>
                  <a:pt x="219075" y="488950"/>
                </a:cubicBezTo>
                <a:cubicBezTo>
                  <a:pt x="313267" y="575733"/>
                  <a:pt x="524933" y="708025"/>
                  <a:pt x="615950" y="822325"/>
                </a:cubicBezTo>
                <a:cubicBezTo>
                  <a:pt x="706967" y="936625"/>
                  <a:pt x="712258" y="1061508"/>
                  <a:pt x="765175" y="1174750"/>
                </a:cubicBezTo>
                <a:cubicBezTo>
                  <a:pt x="818092" y="1287992"/>
                  <a:pt x="886354" y="1410758"/>
                  <a:pt x="933450" y="1501775"/>
                </a:cubicBezTo>
                <a:cubicBezTo>
                  <a:pt x="980546" y="1592792"/>
                  <a:pt x="1017058" y="1672696"/>
                  <a:pt x="1047750" y="1720850"/>
                </a:cubicBezTo>
                <a:cubicBezTo>
                  <a:pt x="1078442" y="1769004"/>
                  <a:pt x="1097492" y="1778529"/>
                  <a:pt x="1117600" y="1790700"/>
                </a:cubicBezTo>
                <a:cubicBezTo>
                  <a:pt x="1137708" y="1802871"/>
                  <a:pt x="1153054" y="1798373"/>
                  <a:pt x="1168400" y="1793875"/>
                </a:cubicBezTo>
              </a:path>
            </a:pathLst>
          </a:custGeom>
          <a:noFill/>
          <a:ln>
            <a:solidFill>
              <a:srgbClr val="F5F968"/>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8" name="Freeform: Shape 17">
            <a:extLst>
              <a:ext uri="{FF2B5EF4-FFF2-40B4-BE49-F238E27FC236}">
                <a16:creationId xmlns:a16="http://schemas.microsoft.com/office/drawing/2014/main" id="{FC29FE11-0C1F-8501-5560-1679677FE7D0}"/>
              </a:ext>
            </a:extLst>
          </p:cNvPr>
          <p:cNvSpPr/>
          <p:nvPr/>
        </p:nvSpPr>
        <p:spPr>
          <a:xfrm>
            <a:off x="1228725" y="3216275"/>
            <a:ext cx="1168400" cy="2089487"/>
          </a:xfrm>
          <a:custGeom>
            <a:avLst/>
            <a:gdLst>
              <a:gd name="connsiteX0" fmla="*/ 0 w 1168400"/>
              <a:gd name="connsiteY0" fmla="*/ 0 h 2089487"/>
              <a:gd name="connsiteX1" fmla="*/ 60325 w 1168400"/>
              <a:gd name="connsiteY1" fmla="*/ 257175 h 2089487"/>
              <a:gd name="connsiteX2" fmla="*/ 257175 w 1168400"/>
              <a:gd name="connsiteY2" fmla="*/ 434975 h 2089487"/>
              <a:gd name="connsiteX3" fmla="*/ 533400 w 1168400"/>
              <a:gd name="connsiteY3" fmla="*/ 444500 h 2089487"/>
              <a:gd name="connsiteX4" fmla="*/ 885825 w 1168400"/>
              <a:gd name="connsiteY4" fmla="*/ 593725 h 2089487"/>
              <a:gd name="connsiteX5" fmla="*/ 939800 w 1168400"/>
              <a:gd name="connsiteY5" fmla="*/ 936625 h 2089487"/>
              <a:gd name="connsiteX6" fmla="*/ 911225 w 1168400"/>
              <a:gd name="connsiteY6" fmla="*/ 1336675 h 2089487"/>
              <a:gd name="connsiteX7" fmla="*/ 917575 w 1168400"/>
              <a:gd name="connsiteY7" fmla="*/ 1682750 h 2089487"/>
              <a:gd name="connsiteX8" fmla="*/ 1006475 w 1168400"/>
              <a:gd name="connsiteY8" fmla="*/ 1920875 h 2089487"/>
              <a:gd name="connsiteX9" fmla="*/ 1085850 w 1168400"/>
              <a:gd name="connsiteY9" fmla="*/ 2076450 h 2089487"/>
              <a:gd name="connsiteX10" fmla="*/ 1168400 w 1168400"/>
              <a:gd name="connsiteY10" fmla="*/ 2070100 h 2089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8400" h="2089487">
                <a:moveTo>
                  <a:pt x="0" y="0"/>
                </a:moveTo>
                <a:cubicBezTo>
                  <a:pt x="8731" y="92339"/>
                  <a:pt x="17463" y="184679"/>
                  <a:pt x="60325" y="257175"/>
                </a:cubicBezTo>
                <a:cubicBezTo>
                  <a:pt x="103187" y="329671"/>
                  <a:pt x="178329" y="403754"/>
                  <a:pt x="257175" y="434975"/>
                </a:cubicBezTo>
                <a:cubicBezTo>
                  <a:pt x="336021" y="466196"/>
                  <a:pt x="428625" y="418042"/>
                  <a:pt x="533400" y="444500"/>
                </a:cubicBezTo>
                <a:cubicBezTo>
                  <a:pt x="638175" y="470958"/>
                  <a:pt x="818092" y="511704"/>
                  <a:pt x="885825" y="593725"/>
                </a:cubicBezTo>
                <a:cubicBezTo>
                  <a:pt x="953558" y="675746"/>
                  <a:pt x="935567" y="812800"/>
                  <a:pt x="939800" y="936625"/>
                </a:cubicBezTo>
                <a:cubicBezTo>
                  <a:pt x="944033" y="1060450"/>
                  <a:pt x="914929" y="1212321"/>
                  <a:pt x="911225" y="1336675"/>
                </a:cubicBezTo>
                <a:cubicBezTo>
                  <a:pt x="907521" y="1461029"/>
                  <a:pt x="901700" y="1585383"/>
                  <a:pt x="917575" y="1682750"/>
                </a:cubicBezTo>
                <a:cubicBezTo>
                  <a:pt x="933450" y="1780117"/>
                  <a:pt x="978429" y="1855258"/>
                  <a:pt x="1006475" y="1920875"/>
                </a:cubicBezTo>
                <a:cubicBezTo>
                  <a:pt x="1034521" y="1986492"/>
                  <a:pt x="1058863" y="2051579"/>
                  <a:pt x="1085850" y="2076450"/>
                </a:cubicBezTo>
                <a:cubicBezTo>
                  <a:pt x="1112837" y="2101321"/>
                  <a:pt x="1140618" y="2085710"/>
                  <a:pt x="1168400" y="2070100"/>
                </a:cubicBezTo>
              </a:path>
            </a:pathLst>
          </a:custGeom>
          <a:noFill/>
          <a:ln>
            <a:solidFill>
              <a:srgbClr val="77B7EC"/>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667529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F43052-11D2-C6B5-9AF6-F751EA233B6F}"/>
            </a:ext>
          </a:extLst>
        </p:cNvPr>
        <p:cNvGrpSpPr/>
        <p:nvPr/>
      </p:nvGrpSpPr>
      <p:grpSpPr>
        <a:xfrm>
          <a:off x="0" y="0"/>
          <a:ext cx="0" cy="0"/>
          <a:chOff x="0" y="0"/>
          <a:chExt cx="0" cy="0"/>
        </a:xfrm>
      </p:grpSpPr>
      <p:pic>
        <p:nvPicPr>
          <p:cNvPr id="19" name="Picture 18" descr="A map of the north pole&#10;&#10;Description automatically generated with medium confidence">
            <a:extLst>
              <a:ext uri="{FF2B5EF4-FFF2-40B4-BE49-F238E27FC236}">
                <a16:creationId xmlns:a16="http://schemas.microsoft.com/office/drawing/2014/main" id="{5A395798-DDD4-6BA4-2763-9CCB7F32C59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82689" y="1644837"/>
            <a:ext cx="2963982" cy="3766483"/>
          </a:xfrm>
          <a:prstGeom prst="rect">
            <a:avLst/>
          </a:prstGeom>
        </p:spPr>
      </p:pic>
      <p:pic>
        <p:nvPicPr>
          <p:cNvPr id="17" name="Picture 16" descr="A map of the area&#10;&#10;Description automatically generated with medium confidence">
            <a:extLst>
              <a:ext uri="{FF2B5EF4-FFF2-40B4-BE49-F238E27FC236}">
                <a16:creationId xmlns:a16="http://schemas.microsoft.com/office/drawing/2014/main" id="{BC9CF801-0DD3-55FA-796D-174A4ECB676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17866" y="1644837"/>
            <a:ext cx="2995532" cy="3766483"/>
          </a:xfrm>
          <a:prstGeom prst="rect">
            <a:avLst/>
          </a:prstGeom>
        </p:spPr>
      </p:pic>
      <p:pic>
        <p:nvPicPr>
          <p:cNvPr id="15" name="Picture 14" descr="A map of the north pole&#10;&#10;Description automatically generated">
            <a:extLst>
              <a:ext uri="{FF2B5EF4-FFF2-40B4-BE49-F238E27FC236}">
                <a16:creationId xmlns:a16="http://schemas.microsoft.com/office/drawing/2014/main" id="{4E2DEF9F-EC25-E36F-0EEE-A4797D054F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72811" y="1650625"/>
            <a:ext cx="2981555" cy="3766483"/>
          </a:xfrm>
          <a:prstGeom prst="rect">
            <a:avLst/>
          </a:prstGeom>
        </p:spPr>
      </p:pic>
      <p:pic>
        <p:nvPicPr>
          <p:cNvPr id="12" name="Picture 11" descr="A map of the area&#10;&#10;Description automatically generated">
            <a:extLst>
              <a:ext uri="{FF2B5EF4-FFF2-40B4-BE49-F238E27FC236}">
                <a16:creationId xmlns:a16="http://schemas.microsoft.com/office/drawing/2014/main" id="{795C0294-4216-3EF4-CF9B-455BAD15EC2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329" y="1650625"/>
            <a:ext cx="2963982" cy="3766483"/>
          </a:xfrm>
          <a:prstGeom prst="rect">
            <a:avLst/>
          </a:prstGeom>
        </p:spPr>
      </p:pic>
      <p:sp>
        <p:nvSpPr>
          <p:cNvPr id="6" name="CuadroTexto 11">
            <a:extLst>
              <a:ext uri="{FF2B5EF4-FFF2-40B4-BE49-F238E27FC236}">
                <a16:creationId xmlns:a16="http://schemas.microsoft.com/office/drawing/2014/main" id="{FDCD78B3-5114-EA40-CC89-1958DDE38DB5}"/>
              </a:ext>
            </a:extLst>
          </p:cNvPr>
          <p:cNvSpPr txBox="1"/>
          <p:nvPr/>
        </p:nvSpPr>
        <p:spPr>
          <a:xfrm>
            <a:off x="40775" y="5631416"/>
            <a:ext cx="2968536" cy="584775"/>
          </a:xfrm>
          <a:prstGeom prst="rect">
            <a:avLst/>
          </a:prstGeom>
          <a:noFill/>
          <a:ln>
            <a:noFill/>
          </a:ln>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en-US" sz="1600" b="1" dirty="0">
                <a:cs typeface="Arial" panose="020B0604020202020204" pitchFamily="34" charset="0"/>
              </a:rPr>
              <a:t>Late Miocene – mid Pliocene</a:t>
            </a:r>
          </a:p>
          <a:p>
            <a:pPr algn="ctr"/>
            <a:r>
              <a:rPr lang="en-US" sz="1600" b="1" dirty="0">
                <a:cs typeface="Arial" panose="020B0604020202020204" pitchFamily="34" charset="0"/>
              </a:rPr>
              <a:t>(5.8 – 3.6 Ma)</a:t>
            </a:r>
          </a:p>
        </p:txBody>
      </p:sp>
      <p:sp>
        <p:nvSpPr>
          <p:cNvPr id="7" name="CuadroTexto 11">
            <a:extLst>
              <a:ext uri="{FF2B5EF4-FFF2-40B4-BE49-F238E27FC236}">
                <a16:creationId xmlns:a16="http://schemas.microsoft.com/office/drawing/2014/main" id="{7F89E9DC-27D2-4F8C-5B75-CB1668563C41}"/>
              </a:ext>
            </a:extLst>
          </p:cNvPr>
          <p:cNvSpPr txBox="1"/>
          <p:nvPr/>
        </p:nvSpPr>
        <p:spPr>
          <a:xfrm>
            <a:off x="3460726" y="5631416"/>
            <a:ext cx="2210307" cy="584775"/>
          </a:xfrm>
          <a:prstGeom prst="rect">
            <a:avLst/>
          </a:prstGeom>
          <a:noFill/>
          <a:ln>
            <a:noFill/>
          </a:ln>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en-US" sz="1600" b="1" dirty="0">
                <a:cs typeface="Arial" panose="020B0604020202020204" pitchFamily="34" charset="0"/>
              </a:rPr>
              <a:t>Mid - late Pliocene (3.6 – 2.58 Ma)</a:t>
            </a:r>
          </a:p>
        </p:txBody>
      </p:sp>
      <p:sp>
        <p:nvSpPr>
          <p:cNvPr id="8" name="CuadroTexto 11">
            <a:extLst>
              <a:ext uri="{FF2B5EF4-FFF2-40B4-BE49-F238E27FC236}">
                <a16:creationId xmlns:a16="http://schemas.microsoft.com/office/drawing/2014/main" id="{257743BD-AED1-80CA-287F-7D814AB43878}"/>
              </a:ext>
            </a:extLst>
          </p:cNvPr>
          <p:cNvSpPr txBox="1"/>
          <p:nvPr/>
        </p:nvSpPr>
        <p:spPr>
          <a:xfrm>
            <a:off x="6388239" y="5631416"/>
            <a:ext cx="2468553" cy="584775"/>
          </a:xfrm>
          <a:prstGeom prst="rect">
            <a:avLst/>
          </a:prstGeom>
          <a:noFill/>
          <a:ln>
            <a:noFill/>
          </a:ln>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en-US" sz="1600" b="1" dirty="0">
                <a:cs typeface="Arial" panose="020B0604020202020204" pitchFamily="34" charset="0"/>
              </a:rPr>
              <a:t>Early – mid Pleistocene</a:t>
            </a:r>
          </a:p>
          <a:p>
            <a:pPr algn="ctr"/>
            <a:r>
              <a:rPr lang="en-US" sz="1600" b="1" dirty="0">
                <a:cs typeface="Arial" panose="020B0604020202020204" pitchFamily="34" charset="0"/>
              </a:rPr>
              <a:t>(2.58 – 1.5 Ma)</a:t>
            </a:r>
          </a:p>
        </p:txBody>
      </p:sp>
      <p:sp>
        <p:nvSpPr>
          <p:cNvPr id="9" name="CuadroTexto 11">
            <a:extLst>
              <a:ext uri="{FF2B5EF4-FFF2-40B4-BE49-F238E27FC236}">
                <a16:creationId xmlns:a16="http://schemas.microsoft.com/office/drawing/2014/main" id="{25AF0129-58D2-3FB7-6EE3-D6B6244912BC}"/>
              </a:ext>
            </a:extLst>
          </p:cNvPr>
          <p:cNvSpPr txBox="1"/>
          <p:nvPr/>
        </p:nvSpPr>
        <p:spPr>
          <a:xfrm>
            <a:off x="9298504" y="5631416"/>
            <a:ext cx="2743694" cy="584775"/>
          </a:xfrm>
          <a:prstGeom prst="rect">
            <a:avLst/>
          </a:prstGeom>
          <a:noFill/>
          <a:ln>
            <a:noFill/>
          </a:ln>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en-US" sz="1600" b="1" dirty="0">
                <a:cs typeface="Arial" panose="020B0604020202020204" pitchFamily="34" charset="0"/>
              </a:rPr>
              <a:t>Mid Pleistocene – Present</a:t>
            </a:r>
          </a:p>
          <a:p>
            <a:pPr algn="ctr"/>
            <a:r>
              <a:rPr lang="en-US" sz="1600" b="1" dirty="0">
                <a:cs typeface="Arial" panose="020B0604020202020204" pitchFamily="34" charset="0"/>
              </a:rPr>
              <a:t>(&lt;1.5 Ma)</a:t>
            </a:r>
          </a:p>
        </p:txBody>
      </p:sp>
      <p:sp>
        <p:nvSpPr>
          <p:cNvPr id="3" name="Slide Number Placeholder 4">
            <a:extLst>
              <a:ext uri="{FF2B5EF4-FFF2-40B4-BE49-F238E27FC236}">
                <a16:creationId xmlns:a16="http://schemas.microsoft.com/office/drawing/2014/main" id="{775CA3CC-F122-2ADC-58E2-8300AF8F24C2}"/>
              </a:ext>
            </a:extLst>
          </p:cNvPr>
          <p:cNvSpPr>
            <a:spLocks noGrp="1"/>
          </p:cNvSpPr>
          <p:nvPr>
            <p:ph type="sldNum" sz="quarter" idx="4"/>
          </p:nvPr>
        </p:nvSpPr>
        <p:spPr>
          <a:xfrm>
            <a:off x="9448800" y="6492875"/>
            <a:ext cx="2743200" cy="365125"/>
          </a:xfrm>
        </p:spPr>
        <p:txBody>
          <a:bodyPr/>
          <a:lstStyle/>
          <a:p>
            <a:fld id="{B76F204B-EB0C-4A0F-9081-03655D555E55}" type="slidenum">
              <a:rPr lang="nb-NO" smtClean="0"/>
              <a:t>14</a:t>
            </a:fld>
            <a:endParaRPr lang="nb-NO" dirty="0"/>
          </a:p>
        </p:txBody>
      </p:sp>
      <p:sp>
        <p:nvSpPr>
          <p:cNvPr id="4" name="Footer Placeholder 4">
            <a:extLst>
              <a:ext uri="{FF2B5EF4-FFF2-40B4-BE49-F238E27FC236}">
                <a16:creationId xmlns:a16="http://schemas.microsoft.com/office/drawing/2014/main" id="{6B4C3DE2-B0A3-2EFF-14CC-D67C223F46B1}"/>
              </a:ext>
            </a:extLst>
          </p:cNvPr>
          <p:cNvSpPr txBox="1">
            <a:spLocks/>
          </p:cNvSpPr>
          <p:nvPr/>
        </p:nvSpPr>
        <p:spPr>
          <a:xfrm>
            <a:off x="8671941" y="182040"/>
            <a:ext cx="2825791" cy="365125"/>
          </a:xfrm>
          <a:prstGeom prst="rect">
            <a:avLst/>
          </a:prstGeom>
        </p:spPr>
        <p:txBody>
          <a:bodyPr vert="horz" lIns="91440" tIns="45720" rIns="91440" bIns="45720" rtlCol="0" anchor="ctr"/>
          <a:lstStyle>
            <a:defPPr>
              <a:defRPr lang="nb-NO"/>
            </a:defPPr>
            <a:lvl1pPr marL="0" algn="ctr" defTabSz="914400" rtl="0" eaLnBrk="1" latinLnBrk="0" hangingPunct="1">
              <a:defRPr sz="1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t>DYPOLE – Dynamics of Polar confined basins</a:t>
            </a:r>
          </a:p>
        </p:txBody>
      </p:sp>
      <p:sp>
        <p:nvSpPr>
          <p:cNvPr id="5" name="Footer Placeholder 4">
            <a:extLst>
              <a:ext uri="{FF2B5EF4-FFF2-40B4-BE49-F238E27FC236}">
                <a16:creationId xmlns:a16="http://schemas.microsoft.com/office/drawing/2014/main" id="{62674CC7-D628-6B3F-6971-F21A48F15348}"/>
              </a:ext>
            </a:extLst>
          </p:cNvPr>
          <p:cNvSpPr>
            <a:spLocks noGrp="1"/>
          </p:cNvSpPr>
          <p:nvPr>
            <p:ph type="ftr" sz="quarter" idx="3"/>
          </p:nvPr>
        </p:nvSpPr>
        <p:spPr>
          <a:xfrm>
            <a:off x="0" y="6492874"/>
            <a:ext cx="2825791" cy="365125"/>
          </a:xfrm>
        </p:spPr>
        <p:txBody>
          <a:bodyPr/>
          <a:lstStyle/>
          <a:p>
            <a:pPr algn="l"/>
            <a:r>
              <a:rPr lang="en-US" dirty="0"/>
              <a:t>EGU 2024</a:t>
            </a:r>
          </a:p>
        </p:txBody>
      </p:sp>
      <p:sp>
        <p:nvSpPr>
          <p:cNvPr id="13" name="Title 1">
            <a:extLst>
              <a:ext uri="{FF2B5EF4-FFF2-40B4-BE49-F238E27FC236}">
                <a16:creationId xmlns:a16="http://schemas.microsoft.com/office/drawing/2014/main" id="{278BC067-1F99-39AE-741F-1D0124E0A048}"/>
              </a:ext>
            </a:extLst>
          </p:cNvPr>
          <p:cNvSpPr>
            <a:spLocks noGrp="1"/>
          </p:cNvSpPr>
          <p:nvPr>
            <p:ph type="title"/>
          </p:nvPr>
        </p:nvSpPr>
        <p:spPr>
          <a:xfrm>
            <a:off x="526648" y="1"/>
            <a:ext cx="11163782" cy="729204"/>
          </a:xfrm>
        </p:spPr>
        <p:txBody>
          <a:bodyPr>
            <a:normAutofit/>
          </a:bodyPr>
          <a:lstStyle/>
          <a:p>
            <a:r>
              <a:rPr lang="en-US" dirty="0"/>
              <a:t>Late Neogene – Quaternary sediments</a:t>
            </a:r>
          </a:p>
        </p:txBody>
      </p:sp>
      <p:sp>
        <p:nvSpPr>
          <p:cNvPr id="2" name="Title 1">
            <a:extLst>
              <a:ext uri="{FF2B5EF4-FFF2-40B4-BE49-F238E27FC236}">
                <a16:creationId xmlns:a16="http://schemas.microsoft.com/office/drawing/2014/main" id="{0BD01054-8788-8FD3-6002-63D83FFCE622}"/>
              </a:ext>
            </a:extLst>
          </p:cNvPr>
          <p:cNvSpPr txBox="1">
            <a:spLocks/>
          </p:cNvSpPr>
          <p:nvPr/>
        </p:nvSpPr>
        <p:spPr>
          <a:xfrm>
            <a:off x="526648" y="844319"/>
            <a:ext cx="3524652" cy="72920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chemeClr val="tx1"/>
                </a:solidFill>
                <a:latin typeface="+mj-lt"/>
                <a:ea typeface="+mj-ea"/>
                <a:cs typeface="+mj-cs"/>
              </a:defRPr>
            </a:lvl1pPr>
          </a:lstStyle>
          <a:p>
            <a:pPr marL="285750" indent="-285750">
              <a:buFont typeface="Wingdings" panose="05000000000000000000" pitchFamily="2" charset="2"/>
              <a:buChar char="Ø"/>
            </a:pPr>
            <a:r>
              <a:rPr lang="en-US" sz="1400" b="0" dirty="0">
                <a:latin typeface="+mn-lt"/>
              </a:rPr>
              <a:t>Sediment thickness reconstruction </a:t>
            </a:r>
          </a:p>
        </p:txBody>
      </p:sp>
    </p:spTree>
    <p:extLst>
      <p:ext uri="{BB962C8B-B14F-4D97-AF65-F5344CB8AC3E}">
        <p14:creationId xmlns:p14="http://schemas.microsoft.com/office/powerpoint/2010/main" val="837276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E934F7-417F-2A82-3288-2A17D5DBFD9F}"/>
            </a:ext>
          </a:extLst>
        </p:cNvPr>
        <p:cNvGrpSpPr/>
        <p:nvPr/>
      </p:nvGrpSpPr>
      <p:grpSpPr>
        <a:xfrm>
          <a:off x="0" y="0"/>
          <a:ext cx="0" cy="0"/>
          <a:chOff x="0" y="0"/>
          <a:chExt cx="0" cy="0"/>
        </a:xfrm>
      </p:grpSpPr>
      <p:pic>
        <p:nvPicPr>
          <p:cNvPr id="20" name="Picture 19" descr="A map of the north pole&#10;&#10;Description automatically generated">
            <a:extLst>
              <a:ext uri="{FF2B5EF4-FFF2-40B4-BE49-F238E27FC236}">
                <a16:creationId xmlns:a16="http://schemas.microsoft.com/office/drawing/2014/main" id="{C9B69895-DCED-3D11-32D1-F60496E270D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79181" y="1284864"/>
            <a:ext cx="3000134" cy="3812423"/>
          </a:xfrm>
          <a:prstGeom prst="rect">
            <a:avLst/>
          </a:prstGeom>
        </p:spPr>
      </p:pic>
      <p:pic>
        <p:nvPicPr>
          <p:cNvPr id="17" name="Picture 16" descr="A map of the north pole&#10;&#10;Description automatically generated">
            <a:extLst>
              <a:ext uri="{FF2B5EF4-FFF2-40B4-BE49-F238E27FC236}">
                <a16:creationId xmlns:a16="http://schemas.microsoft.com/office/drawing/2014/main" id="{8A6B1E15-A982-F728-2EDE-9B890028A4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19653" y="1284864"/>
            <a:ext cx="3000134" cy="3812423"/>
          </a:xfrm>
          <a:prstGeom prst="rect">
            <a:avLst/>
          </a:prstGeom>
        </p:spPr>
      </p:pic>
      <p:pic>
        <p:nvPicPr>
          <p:cNvPr id="14" name="Picture 13" descr="A map of the north pole&#10;&#10;Description automatically generated">
            <a:extLst>
              <a:ext uri="{FF2B5EF4-FFF2-40B4-BE49-F238E27FC236}">
                <a16:creationId xmlns:a16="http://schemas.microsoft.com/office/drawing/2014/main" id="{171C6FFD-1FF1-9CF8-5024-35F465E941D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60126" y="1284864"/>
            <a:ext cx="3000134" cy="3812423"/>
          </a:xfrm>
          <a:prstGeom prst="rect">
            <a:avLst/>
          </a:prstGeom>
        </p:spPr>
      </p:pic>
      <p:pic>
        <p:nvPicPr>
          <p:cNvPr id="10" name="Picture 9" descr="A map of the north pole&#10;&#10;Description automatically generated">
            <a:extLst>
              <a:ext uri="{FF2B5EF4-FFF2-40B4-BE49-F238E27FC236}">
                <a16:creationId xmlns:a16="http://schemas.microsoft.com/office/drawing/2014/main" id="{73A8629F-B763-E288-FB38-4BEB834E6D4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9" y="1284864"/>
            <a:ext cx="3000134" cy="3812423"/>
          </a:xfrm>
          <a:prstGeom prst="rect">
            <a:avLst/>
          </a:prstGeom>
        </p:spPr>
      </p:pic>
      <p:sp>
        <p:nvSpPr>
          <p:cNvPr id="6" name="CuadroTexto 11">
            <a:extLst>
              <a:ext uri="{FF2B5EF4-FFF2-40B4-BE49-F238E27FC236}">
                <a16:creationId xmlns:a16="http://schemas.microsoft.com/office/drawing/2014/main" id="{FDC09820-77B0-6625-38B9-F6B357373FAF}"/>
              </a:ext>
            </a:extLst>
          </p:cNvPr>
          <p:cNvSpPr txBox="1"/>
          <p:nvPr/>
        </p:nvSpPr>
        <p:spPr>
          <a:xfrm>
            <a:off x="0" y="5265655"/>
            <a:ext cx="3000733" cy="584775"/>
          </a:xfrm>
          <a:prstGeom prst="rect">
            <a:avLst/>
          </a:prstGeom>
          <a:noFill/>
          <a:ln>
            <a:noFill/>
          </a:ln>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en-US" sz="1600" b="1" dirty="0">
                <a:cs typeface="Arial" panose="020B0604020202020204" pitchFamily="34" charset="0"/>
              </a:rPr>
              <a:t>Late Miocene – mid Pliocene</a:t>
            </a:r>
          </a:p>
          <a:p>
            <a:pPr algn="ctr"/>
            <a:r>
              <a:rPr lang="en-US" sz="1600" b="1" dirty="0">
                <a:cs typeface="Arial" panose="020B0604020202020204" pitchFamily="34" charset="0"/>
              </a:rPr>
              <a:t>(5.8 – 3.6 Ma)</a:t>
            </a:r>
          </a:p>
        </p:txBody>
      </p:sp>
      <p:sp>
        <p:nvSpPr>
          <p:cNvPr id="7" name="CuadroTexto 11">
            <a:extLst>
              <a:ext uri="{FF2B5EF4-FFF2-40B4-BE49-F238E27FC236}">
                <a16:creationId xmlns:a16="http://schemas.microsoft.com/office/drawing/2014/main" id="{873A67B6-34D2-E57B-C439-045DE9925667}"/>
              </a:ext>
            </a:extLst>
          </p:cNvPr>
          <p:cNvSpPr txBox="1"/>
          <p:nvPr/>
        </p:nvSpPr>
        <p:spPr>
          <a:xfrm>
            <a:off x="3568907" y="5263913"/>
            <a:ext cx="1982572" cy="584775"/>
          </a:xfrm>
          <a:prstGeom prst="rect">
            <a:avLst/>
          </a:prstGeom>
          <a:noFill/>
          <a:ln>
            <a:noFill/>
          </a:ln>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en-US" sz="1600" b="1" dirty="0">
                <a:cs typeface="Arial" panose="020B0604020202020204" pitchFamily="34" charset="0"/>
              </a:rPr>
              <a:t>Mid - late Pliocene (3.6 – 2.58 Ma)</a:t>
            </a:r>
          </a:p>
        </p:txBody>
      </p:sp>
      <p:sp>
        <p:nvSpPr>
          <p:cNvPr id="8" name="CuadroTexto 11">
            <a:extLst>
              <a:ext uri="{FF2B5EF4-FFF2-40B4-BE49-F238E27FC236}">
                <a16:creationId xmlns:a16="http://schemas.microsoft.com/office/drawing/2014/main" id="{B2AAB436-89FE-43EB-BC9E-7D1E76112F4C}"/>
              </a:ext>
            </a:extLst>
          </p:cNvPr>
          <p:cNvSpPr txBox="1"/>
          <p:nvPr/>
        </p:nvSpPr>
        <p:spPr>
          <a:xfrm>
            <a:off x="6388293" y="5263912"/>
            <a:ext cx="2462854" cy="584775"/>
          </a:xfrm>
          <a:prstGeom prst="rect">
            <a:avLst/>
          </a:prstGeom>
          <a:noFill/>
          <a:ln>
            <a:noFill/>
          </a:ln>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en-US" sz="1600" b="1" dirty="0">
                <a:cs typeface="Arial" panose="020B0604020202020204" pitchFamily="34" charset="0"/>
              </a:rPr>
              <a:t>Early – mid Pleistocene</a:t>
            </a:r>
          </a:p>
          <a:p>
            <a:pPr algn="ctr"/>
            <a:r>
              <a:rPr lang="en-US" sz="1600" b="1" dirty="0">
                <a:cs typeface="Arial" panose="020B0604020202020204" pitchFamily="34" charset="0"/>
              </a:rPr>
              <a:t>(2.58 – 1.5 Ma)</a:t>
            </a:r>
          </a:p>
        </p:txBody>
      </p:sp>
      <p:sp>
        <p:nvSpPr>
          <p:cNvPr id="9" name="CuadroTexto 11">
            <a:extLst>
              <a:ext uri="{FF2B5EF4-FFF2-40B4-BE49-F238E27FC236}">
                <a16:creationId xmlns:a16="http://schemas.microsoft.com/office/drawing/2014/main" id="{C42DF863-3A8D-103A-AB81-86E7CA20E378}"/>
              </a:ext>
            </a:extLst>
          </p:cNvPr>
          <p:cNvSpPr txBox="1"/>
          <p:nvPr/>
        </p:nvSpPr>
        <p:spPr>
          <a:xfrm>
            <a:off x="9307647" y="5263912"/>
            <a:ext cx="2743200" cy="584775"/>
          </a:xfrm>
          <a:prstGeom prst="rect">
            <a:avLst/>
          </a:prstGeom>
          <a:noFill/>
          <a:ln>
            <a:noFill/>
          </a:ln>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en-US" sz="1600" b="1" dirty="0">
                <a:cs typeface="Arial" panose="020B0604020202020204" pitchFamily="34" charset="0"/>
              </a:rPr>
              <a:t>Mid Pleistocene – Present</a:t>
            </a:r>
          </a:p>
          <a:p>
            <a:pPr algn="ctr"/>
            <a:r>
              <a:rPr lang="en-US" sz="1600" b="1" dirty="0">
                <a:cs typeface="Arial" panose="020B0604020202020204" pitchFamily="34" charset="0"/>
              </a:rPr>
              <a:t>(&gt; 1.5 Ma)</a:t>
            </a:r>
          </a:p>
        </p:txBody>
      </p:sp>
      <p:sp>
        <p:nvSpPr>
          <p:cNvPr id="3" name="Slide Number Placeholder 4">
            <a:extLst>
              <a:ext uri="{FF2B5EF4-FFF2-40B4-BE49-F238E27FC236}">
                <a16:creationId xmlns:a16="http://schemas.microsoft.com/office/drawing/2014/main" id="{F5308194-B038-331E-7023-204B5B1C006B}"/>
              </a:ext>
            </a:extLst>
          </p:cNvPr>
          <p:cNvSpPr>
            <a:spLocks noGrp="1"/>
          </p:cNvSpPr>
          <p:nvPr>
            <p:ph type="sldNum" sz="quarter" idx="4"/>
          </p:nvPr>
        </p:nvSpPr>
        <p:spPr>
          <a:xfrm>
            <a:off x="9448800" y="6492875"/>
            <a:ext cx="2743200" cy="365125"/>
          </a:xfrm>
        </p:spPr>
        <p:txBody>
          <a:bodyPr/>
          <a:lstStyle/>
          <a:p>
            <a:fld id="{B76F204B-EB0C-4A0F-9081-03655D555E55}" type="slidenum">
              <a:rPr lang="nb-NO" smtClean="0"/>
              <a:t>15</a:t>
            </a:fld>
            <a:endParaRPr lang="nb-NO" dirty="0"/>
          </a:p>
        </p:txBody>
      </p:sp>
      <p:sp>
        <p:nvSpPr>
          <p:cNvPr id="4" name="Footer Placeholder 4">
            <a:extLst>
              <a:ext uri="{FF2B5EF4-FFF2-40B4-BE49-F238E27FC236}">
                <a16:creationId xmlns:a16="http://schemas.microsoft.com/office/drawing/2014/main" id="{F1D7BC71-38A6-94E7-E58C-F31611E4EDF2}"/>
              </a:ext>
            </a:extLst>
          </p:cNvPr>
          <p:cNvSpPr txBox="1">
            <a:spLocks/>
          </p:cNvSpPr>
          <p:nvPr/>
        </p:nvSpPr>
        <p:spPr>
          <a:xfrm>
            <a:off x="8671941" y="182040"/>
            <a:ext cx="2825791" cy="365125"/>
          </a:xfrm>
          <a:prstGeom prst="rect">
            <a:avLst/>
          </a:prstGeom>
        </p:spPr>
        <p:txBody>
          <a:bodyPr vert="horz" lIns="91440" tIns="45720" rIns="91440" bIns="45720" rtlCol="0" anchor="ctr"/>
          <a:lstStyle>
            <a:defPPr>
              <a:defRPr lang="nb-NO"/>
            </a:defPPr>
            <a:lvl1pPr marL="0" algn="ctr" defTabSz="914400" rtl="0" eaLnBrk="1" latinLnBrk="0" hangingPunct="1">
              <a:defRPr sz="1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t>DYPOLE – Dynamics of Polar confined basins</a:t>
            </a:r>
          </a:p>
        </p:txBody>
      </p:sp>
      <p:sp>
        <p:nvSpPr>
          <p:cNvPr id="5" name="Footer Placeholder 4">
            <a:extLst>
              <a:ext uri="{FF2B5EF4-FFF2-40B4-BE49-F238E27FC236}">
                <a16:creationId xmlns:a16="http://schemas.microsoft.com/office/drawing/2014/main" id="{7A5DB375-5AD6-EE8D-45F4-82593C305C8C}"/>
              </a:ext>
            </a:extLst>
          </p:cNvPr>
          <p:cNvSpPr>
            <a:spLocks noGrp="1"/>
          </p:cNvSpPr>
          <p:nvPr>
            <p:ph type="ftr" sz="quarter" idx="3"/>
          </p:nvPr>
        </p:nvSpPr>
        <p:spPr>
          <a:xfrm>
            <a:off x="0" y="6492874"/>
            <a:ext cx="2825791" cy="365125"/>
          </a:xfrm>
        </p:spPr>
        <p:txBody>
          <a:bodyPr/>
          <a:lstStyle/>
          <a:p>
            <a:pPr algn="l"/>
            <a:r>
              <a:rPr lang="en-US" dirty="0"/>
              <a:t>EGU 2024</a:t>
            </a:r>
          </a:p>
        </p:txBody>
      </p:sp>
      <p:sp>
        <p:nvSpPr>
          <p:cNvPr id="13" name="Title 1">
            <a:extLst>
              <a:ext uri="{FF2B5EF4-FFF2-40B4-BE49-F238E27FC236}">
                <a16:creationId xmlns:a16="http://schemas.microsoft.com/office/drawing/2014/main" id="{759B79EC-CCF1-683D-11C3-474881629824}"/>
              </a:ext>
            </a:extLst>
          </p:cNvPr>
          <p:cNvSpPr>
            <a:spLocks noGrp="1"/>
          </p:cNvSpPr>
          <p:nvPr>
            <p:ph type="title"/>
          </p:nvPr>
        </p:nvSpPr>
        <p:spPr>
          <a:xfrm>
            <a:off x="526648" y="1"/>
            <a:ext cx="11163782" cy="729204"/>
          </a:xfrm>
        </p:spPr>
        <p:txBody>
          <a:bodyPr>
            <a:normAutofit/>
          </a:bodyPr>
          <a:lstStyle/>
          <a:p>
            <a:r>
              <a:rPr lang="en-US" dirty="0"/>
              <a:t>Late Neogene – Quaternary evolution</a:t>
            </a:r>
          </a:p>
        </p:txBody>
      </p:sp>
      <p:pic>
        <p:nvPicPr>
          <p:cNvPr id="23" name="Picture 22">
            <a:extLst>
              <a:ext uri="{FF2B5EF4-FFF2-40B4-BE49-F238E27FC236}">
                <a16:creationId xmlns:a16="http://schemas.microsoft.com/office/drawing/2014/main" id="{670ACAC6-2D36-8056-4BA0-6B105EF08B2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73667" y="5987208"/>
            <a:ext cx="6891972" cy="760652"/>
          </a:xfrm>
          <a:prstGeom prst="rect">
            <a:avLst/>
          </a:prstGeom>
        </p:spPr>
      </p:pic>
    </p:spTree>
    <p:extLst>
      <p:ext uri="{BB962C8B-B14F-4D97-AF65-F5344CB8AC3E}">
        <p14:creationId xmlns:p14="http://schemas.microsoft.com/office/powerpoint/2010/main" val="3693297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814D9-804A-D111-950F-0BCD3C5E69F2}"/>
              </a:ext>
            </a:extLst>
          </p:cNvPr>
          <p:cNvSpPr>
            <a:spLocks noGrp="1"/>
          </p:cNvSpPr>
          <p:nvPr>
            <p:ph type="title"/>
          </p:nvPr>
        </p:nvSpPr>
        <p:spPr/>
        <p:txBody>
          <a:bodyPr/>
          <a:lstStyle/>
          <a:p>
            <a:r>
              <a:rPr lang="nb-NO" dirty="0"/>
              <a:t>CONCLUSIONS</a:t>
            </a:r>
          </a:p>
        </p:txBody>
      </p:sp>
      <p:sp>
        <p:nvSpPr>
          <p:cNvPr id="3" name="Content Placeholder 2">
            <a:extLst>
              <a:ext uri="{FF2B5EF4-FFF2-40B4-BE49-F238E27FC236}">
                <a16:creationId xmlns:a16="http://schemas.microsoft.com/office/drawing/2014/main" id="{79A07844-2DC8-89F2-45B8-41F916CAA4BF}"/>
              </a:ext>
            </a:extLst>
          </p:cNvPr>
          <p:cNvSpPr>
            <a:spLocks noGrp="1"/>
          </p:cNvSpPr>
          <p:nvPr>
            <p:ph idx="1"/>
          </p:nvPr>
        </p:nvSpPr>
        <p:spPr>
          <a:xfrm>
            <a:off x="526649" y="1205766"/>
            <a:ext cx="11163782" cy="5006930"/>
          </a:xfrm>
        </p:spPr>
        <p:txBody>
          <a:bodyPr>
            <a:normAutofit/>
          </a:bodyPr>
          <a:lstStyle/>
          <a:p>
            <a:pPr>
              <a:lnSpc>
                <a:spcPct val="150000"/>
              </a:lnSpc>
              <a:buFont typeface="Wingdings" panose="05000000000000000000" pitchFamily="2" charset="2"/>
              <a:buChar char="Ø"/>
            </a:pPr>
            <a:r>
              <a:rPr lang="en-US" sz="1600" dirty="0"/>
              <a:t>Alongslope accumulations occurred both along the western Svalbard margin and to the south of the Yermak Plateau throughout the last ~5.8 Ma.</a:t>
            </a:r>
          </a:p>
          <a:p>
            <a:pPr>
              <a:lnSpc>
                <a:spcPct val="150000"/>
              </a:lnSpc>
              <a:buFont typeface="Wingdings" panose="05000000000000000000" pitchFamily="2" charset="2"/>
              <a:buChar char="Ø"/>
            </a:pPr>
            <a:r>
              <a:rPr lang="en-US" sz="1600" dirty="0"/>
              <a:t>A westward migration of alongslope accumulations to the NE Vestnesa Ridge was identified.</a:t>
            </a:r>
          </a:p>
          <a:p>
            <a:pPr>
              <a:lnSpc>
                <a:spcPct val="150000"/>
              </a:lnSpc>
              <a:buFont typeface="Wingdings" panose="05000000000000000000" pitchFamily="2" charset="2"/>
              <a:buChar char="Ø"/>
            </a:pPr>
            <a:r>
              <a:rPr lang="en-US" sz="1600" dirty="0"/>
              <a:t>Ocean currents were likely deviated to the west due to downslope accumulations at the western Svalbard margin after ~2.78 Ma.</a:t>
            </a:r>
          </a:p>
          <a:p>
            <a:pPr>
              <a:lnSpc>
                <a:spcPct val="150000"/>
              </a:lnSpc>
              <a:buFont typeface="Wingdings" panose="05000000000000000000" pitchFamily="2" charset="2"/>
              <a:buChar char="Ø"/>
            </a:pPr>
            <a:r>
              <a:rPr lang="en-US" sz="1600" dirty="0"/>
              <a:t>Glacial fan progradation began approximately ~2.78 Ma, initiating with the building up of Sjubrebanken fan until ~1.20 Ma and subsequently the development of Kongsfjorden fan from ~1.20 to 0.78 Ma.</a:t>
            </a:r>
          </a:p>
          <a:p>
            <a:pPr>
              <a:lnSpc>
                <a:spcPct val="150000"/>
              </a:lnSpc>
              <a:buFont typeface="Wingdings" panose="05000000000000000000" pitchFamily="2" charset="2"/>
              <a:buChar char="Ø"/>
            </a:pPr>
            <a:r>
              <a:rPr lang="en-US" sz="1600" dirty="0"/>
              <a:t>These findings suggest significant changes in environmental conditions and sediment deposition patterns over the last ~5.8 Ma, influenced by the </a:t>
            </a:r>
            <a:r>
              <a:rPr lang="en-US" sz="1600" b="0" dirty="0">
                <a:latin typeface="+mn-lt"/>
              </a:rPr>
              <a:t>North Hemisphere Glaciations.</a:t>
            </a:r>
          </a:p>
          <a:p>
            <a:pPr>
              <a:lnSpc>
                <a:spcPct val="150000"/>
              </a:lnSpc>
              <a:buFont typeface="Wingdings" panose="05000000000000000000" pitchFamily="2" charset="2"/>
              <a:buChar char="Ø"/>
            </a:pPr>
            <a:r>
              <a:rPr lang="en-US" sz="1600" dirty="0"/>
              <a:t>Future work will integrate preliminary results with sedimentary processes in the mid and northern Yermak Plateau and the Woodfjorden Trough.</a:t>
            </a:r>
          </a:p>
        </p:txBody>
      </p:sp>
      <p:sp>
        <p:nvSpPr>
          <p:cNvPr id="8" name="Slide Number Placeholder 7">
            <a:extLst>
              <a:ext uri="{FF2B5EF4-FFF2-40B4-BE49-F238E27FC236}">
                <a16:creationId xmlns:a16="http://schemas.microsoft.com/office/drawing/2014/main" id="{51CABF9D-977D-1248-380A-5FEDD434B177}"/>
              </a:ext>
            </a:extLst>
          </p:cNvPr>
          <p:cNvSpPr>
            <a:spLocks noGrp="1"/>
          </p:cNvSpPr>
          <p:nvPr>
            <p:ph type="sldNum" sz="quarter" idx="4"/>
          </p:nvPr>
        </p:nvSpPr>
        <p:spPr/>
        <p:txBody>
          <a:bodyPr/>
          <a:lstStyle/>
          <a:p>
            <a:fld id="{B76F204B-EB0C-4A0F-9081-03655D555E55}" type="slidenum">
              <a:rPr lang="nb-NO" smtClean="0"/>
              <a:t>16</a:t>
            </a:fld>
            <a:endParaRPr lang="nb-NO" dirty="0"/>
          </a:p>
        </p:txBody>
      </p:sp>
      <p:sp>
        <p:nvSpPr>
          <p:cNvPr id="27" name="Footer Placeholder 4">
            <a:extLst>
              <a:ext uri="{FF2B5EF4-FFF2-40B4-BE49-F238E27FC236}">
                <a16:creationId xmlns:a16="http://schemas.microsoft.com/office/drawing/2014/main" id="{3EB1CE50-AE57-0170-3147-FCF92093ADA7}"/>
              </a:ext>
            </a:extLst>
          </p:cNvPr>
          <p:cNvSpPr txBox="1">
            <a:spLocks/>
          </p:cNvSpPr>
          <p:nvPr/>
        </p:nvSpPr>
        <p:spPr>
          <a:xfrm>
            <a:off x="8671941" y="182040"/>
            <a:ext cx="2825791" cy="365125"/>
          </a:xfrm>
          <a:prstGeom prst="rect">
            <a:avLst/>
          </a:prstGeom>
        </p:spPr>
        <p:txBody>
          <a:bodyPr vert="horz" lIns="91440" tIns="45720" rIns="91440" bIns="45720" rtlCol="0" anchor="ctr"/>
          <a:lstStyle>
            <a:defPPr>
              <a:defRPr lang="nb-NO"/>
            </a:defPPr>
            <a:lvl1pPr marL="0" algn="ctr" defTabSz="914400" rtl="0" eaLnBrk="1" latinLnBrk="0" hangingPunct="1">
              <a:defRPr sz="1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t>DYPOLE – Dynamics of Polar confined basins</a:t>
            </a:r>
          </a:p>
        </p:txBody>
      </p:sp>
      <p:sp>
        <p:nvSpPr>
          <p:cNvPr id="4" name="Footer Placeholder 4">
            <a:extLst>
              <a:ext uri="{FF2B5EF4-FFF2-40B4-BE49-F238E27FC236}">
                <a16:creationId xmlns:a16="http://schemas.microsoft.com/office/drawing/2014/main" id="{698C4A80-1E9D-5720-9BD5-E018585C0832}"/>
              </a:ext>
            </a:extLst>
          </p:cNvPr>
          <p:cNvSpPr>
            <a:spLocks noGrp="1"/>
          </p:cNvSpPr>
          <p:nvPr>
            <p:ph type="ftr" sz="quarter" idx="3"/>
          </p:nvPr>
        </p:nvSpPr>
        <p:spPr>
          <a:xfrm>
            <a:off x="0" y="6492874"/>
            <a:ext cx="2825791" cy="365125"/>
          </a:xfrm>
        </p:spPr>
        <p:txBody>
          <a:bodyPr/>
          <a:lstStyle/>
          <a:p>
            <a:pPr algn="l"/>
            <a:r>
              <a:rPr lang="en-US" dirty="0"/>
              <a:t>EGU 2024</a:t>
            </a:r>
          </a:p>
        </p:txBody>
      </p:sp>
    </p:spTree>
    <p:extLst>
      <p:ext uri="{BB962C8B-B14F-4D97-AF65-F5344CB8AC3E}">
        <p14:creationId xmlns:p14="http://schemas.microsoft.com/office/powerpoint/2010/main" val="3220833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337E757-8C0B-960D-B159-22C82A2941BA}"/>
              </a:ext>
            </a:extLst>
          </p:cNvPr>
          <p:cNvSpPr>
            <a:spLocks noGrp="1"/>
          </p:cNvSpPr>
          <p:nvPr>
            <p:ph type="sldNum" sz="quarter" idx="4"/>
          </p:nvPr>
        </p:nvSpPr>
        <p:spPr/>
        <p:txBody>
          <a:bodyPr/>
          <a:lstStyle/>
          <a:p>
            <a:fld id="{B76F204B-EB0C-4A0F-9081-03655D555E55}" type="slidenum">
              <a:rPr lang="nb-NO" smtClean="0"/>
              <a:t>17</a:t>
            </a:fld>
            <a:endParaRPr lang="nb-NO" dirty="0"/>
          </a:p>
        </p:txBody>
      </p:sp>
      <p:pic>
        <p:nvPicPr>
          <p:cNvPr id="4" name="Picture 3" descr="A ship on the snow&#10;&#10;Description automatically generated">
            <a:extLst>
              <a:ext uri="{FF2B5EF4-FFF2-40B4-BE49-F238E27FC236}">
                <a16:creationId xmlns:a16="http://schemas.microsoft.com/office/drawing/2014/main" id="{6C8E93F2-2CD3-A812-E496-75F2E984EB7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itle 1">
            <a:extLst>
              <a:ext uri="{FF2B5EF4-FFF2-40B4-BE49-F238E27FC236}">
                <a16:creationId xmlns:a16="http://schemas.microsoft.com/office/drawing/2014/main" id="{074D7DC0-CE80-CE57-7EBE-180C16AA2B74}"/>
              </a:ext>
            </a:extLst>
          </p:cNvPr>
          <p:cNvSpPr txBox="1">
            <a:spLocks/>
          </p:cNvSpPr>
          <p:nvPr/>
        </p:nvSpPr>
        <p:spPr>
          <a:xfrm>
            <a:off x="285508" y="2328322"/>
            <a:ext cx="11163782" cy="364078"/>
          </a:xfrm>
          <a:prstGeom prst="rect">
            <a:avLst/>
          </a:prstGeom>
        </p:spPr>
        <p:txBody>
          <a:bodyPr/>
          <a:lstStyle>
            <a:lvl1pPr algn="l" defTabSz="914400" rtl="0" eaLnBrk="1" latinLnBrk="0" hangingPunct="1">
              <a:lnSpc>
                <a:spcPct val="90000"/>
              </a:lnSpc>
              <a:spcBef>
                <a:spcPct val="0"/>
              </a:spcBef>
              <a:buNone/>
              <a:defRPr sz="2400" b="1" kern="1200">
                <a:solidFill>
                  <a:schemeClr val="tx1"/>
                </a:solidFill>
                <a:latin typeface="+mj-lt"/>
                <a:ea typeface="+mj-ea"/>
                <a:cs typeface="+mj-cs"/>
              </a:defRPr>
            </a:lvl1pPr>
          </a:lstStyle>
          <a:p>
            <a:r>
              <a:rPr lang="nb-NO" dirty="0">
                <a:solidFill>
                  <a:schemeClr val="bg1"/>
                </a:solidFill>
              </a:rPr>
              <a:t>REFERENCES</a:t>
            </a:r>
          </a:p>
        </p:txBody>
      </p:sp>
      <p:sp>
        <p:nvSpPr>
          <p:cNvPr id="5" name="Content Placeholder 2">
            <a:extLst>
              <a:ext uri="{FF2B5EF4-FFF2-40B4-BE49-F238E27FC236}">
                <a16:creationId xmlns:a16="http://schemas.microsoft.com/office/drawing/2014/main" id="{1286438B-5120-73CA-0576-19AFAC75AC84}"/>
              </a:ext>
            </a:extLst>
          </p:cNvPr>
          <p:cNvSpPr txBox="1">
            <a:spLocks/>
          </p:cNvSpPr>
          <p:nvPr/>
        </p:nvSpPr>
        <p:spPr>
          <a:xfrm>
            <a:off x="285508" y="3078642"/>
            <a:ext cx="7047390" cy="2484450"/>
          </a:xfrm>
          <a:prstGeom prst="rect">
            <a:avLst/>
          </a:prstGeom>
          <a:solidFill>
            <a:schemeClr val="accent1">
              <a:lumMod val="20000"/>
              <a:lumOff val="80000"/>
              <a:alpha val="20000"/>
            </a:schemeClr>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dirty="0">
                <a:solidFill>
                  <a:schemeClr val="bg1"/>
                </a:solidFill>
              </a:rPr>
              <a:t>GEBCO Bathymetric Compilation Group, 2022. The GEBCO_2022 Grid - a continuous terrain model of the global oceans and land. British Oceanographic Data Centre, National Oceanography Centre, NERC, UK. </a:t>
            </a:r>
            <a:r>
              <a:rPr lang="en-US" sz="1200" dirty="0">
                <a:solidFill>
                  <a:schemeClr val="bg1"/>
                </a:solidFill>
                <a:hlinkClick r:id="rId3"/>
              </a:rPr>
              <a:t>https://doi.org/10.5285/e0f0bb80-ab44-2739-e053-6c86abc0289c</a:t>
            </a:r>
            <a:r>
              <a:rPr lang="en-US" sz="1200" dirty="0">
                <a:solidFill>
                  <a:schemeClr val="bg1"/>
                </a:solidFill>
              </a:rPr>
              <a:t>.</a:t>
            </a:r>
          </a:p>
          <a:p>
            <a:r>
              <a:rPr lang="en-US" sz="1200" dirty="0">
                <a:solidFill>
                  <a:schemeClr val="bg1"/>
                </a:solidFill>
              </a:rPr>
              <a:t>Mattingsdal, R., Knies, J., </a:t>
            </a:r>
            <a:r>
              <a:rPr lang="en-US" sz="1200" dirty="0" err="1">
                <a:solidFill>
                  <a:schemeClr val="bg1"/>
                </a:solidFill>
              </a:rPr>
              <a:t>Andreassen</a:t>
            </a:r>
            <a:r>
              <a:rPr lang="en-US" sz="1200" dirty="0">
                <a:solidFill>
                  <a:schemeClr val="bg1"/>
                </a:solidFill>
              </a:rPr>
              <a:t>, K., Fabian, K., Husum, K., </a:t>
            </a:r>
            <a:r>
              <a:rPr lang="en-US" sz="1200" dirty="0" err="1">
                <a:solidFill>
                  <a:schemeClr val="bg1"/>
                </a:solidFill>
              </a:rPr>
              <a:t>Grøsfjeld</a:t>
            </a:r>
            <a:r>
              <a:rPr lang="en-US" sz="1200" dirty="0">
                <a:solidFill>
                  <a:schemeClr val="bg1"/>
                </a:solidFill>
              </a:rPr>
              <a:t>, K., and De </a:t>
            </a:r>
            <a:r>
              <a:rPr lang="en-US" sz="1200" dirty="0" err="1">
                <a:solidFill>
                  <a:schemeClr val="bg1"/>
                </a:solidFill>
              </a:rPr>
              <a:t>Schepper</a:t>
            </a:r>
            <a:r>
              <a:rPr lang="en-US" sz="1200" dirty="0">
                <a:solidFill>
                  <a:schemeClr val="bg1"/>
                </a:solidFill>
              </a:rPr>
              <a:t>, S. (2014). A new 6 Myr stratigraphic framework for the Atlantic–Arctic Gateway. Quaternary Sci. Rev., 92, 170–178.</a:t>
            </a:r>
          </a:p>
          <a:p>
            <a:r>
              <a:rPr lang="en-US" sz="1200" dirty="0">
                <a:solidFill>
                  <a:schemeClr val="bg1"/>
                </a:solidFill>
              </a:rPr>
              <a:t>Rydningen, T. A., </a:t>
            </a:r>
            <a:r>
              <a:rPr lang="en-US" sz="1200" dirty="0" err="1">
                <a:solidFill>
                  <a:schemeClr val="bg1"/>
                </a:solidFill>
              </a:rPr>
              <a:t>Høgseth</a:t>
            </a:r>
            <a:r>
              <a:rPr lang="en-US" sz="1200" dirty="0">
                <a:solidFill>
                  <a:schemeClr val="bg1"/>
                </a:solidFill>
              </a:rPr>
              <a:t>, G. V, Lasabuda, A. P. E., Laberg, J. S., </a:t>
            </a:r>
            <a:r>
              <a:rPr lang="en-US" sz="1200" dirty="0" err="1">
                <a:solidFill>
                  <a:schemeClr val="bg1"/>
                </a:solidFill>
              </a:rPr>
              <a:t>Safronova</a:t>
            </a:r>
            <a:r>
              <a:rPr lang="en-US" sz="1200" dirty="0">
                <a:solidFill>
                  <a:schemeClr val="bg1"/>
                </a:solidFill>
              </a:rPr>
              <a:t>, P. A., &amp; Forwick, M. (2020). An Early Neogene – Early Quaternary Contourite Drifts System on the SW Barents Sea Continental Margin, Norwegian Arctic. Geochemistry. Geophysics. Geosystems., 21.</a:t>
            </a:r>
          </a:p>
          <a:p>
            <a:r>
              <a:rPr lang="en-US" sz="1200" dirty="0">
                <a:solidFill>
                  <a:schemeClr val="bg1"/>
                </a:solidFill>
                <a:latin typeface="Arial" panose="020B0604020202020204" pitchFamily="34" charset="0"/>
                <a:cs typeface="Arial" panose="020B0604020202020204" pitchFamily="34" charset="0"/>
              </a:rPr>
              <a:t>Dahlgren, K.I.T., Vorren, T.O., Stoker, M.S., Nielsen, T., </a:t>
            </a:r>
            <a:r>
              <a:rPr lang="en-US" sz="1200" dirty="0" err="1">
                <a:solidFill>
                  <a:schemeClr val="bg1"/>
                </a:solidFill>
                <a:latin typeface="Arial" panose="020B0604020202020204" pitchFamily="34" charset="0"/>
                <a:cs typeface="Arial" panose="020B0604020202020204" pitchFamily="34" charset="0"/>
              </a:rPr>
              <a:t>Nygård</a:t>
            </a:r>
            <a:r>
              <a:rPr lang="en-US" sz="1200" dirty="0">
                <a:solidFill>
                  <a:schemeClr val="bg1"/>
                </a:solidFill>
                <a:latin typeface="Arial" panose="020B0604020202020204" pitchFamily="34" charset="0"/>
                <a:cs typeface="Arial" panose="020B0604020202020204" pitchFamily="34" charset="0"/>
              </a:rPr>
              <a:t>, A., </a:t>
            </a:r>
            <a:r>
              <a:rPr lang="en-US" sz="1200" dirty="0" err="1">
                <a:solidFill>
                  <a:schemeClr val="bg1"/>
                </a:solidFill>
                <a:latin typeface="Arial" panose="020B0604020202020204" pitchFamily="34" charset="0"/>
                <a:cs typeface="Arial" panose="020B0604020202020204" pitchFamily="34" charset="0"/>
              </a:rPr>
              <a:t>Sejrup</a:t>
            </a:r>
            <a:r>
              <a:rPr lang="en-US" sz="1200" dirty="0">
                <a:solidFill>
                  <a:schemeClr val="bg1"/>
                </a:solidFill>
                <a:latin typeface="Arial" panose="020B0604020202020204" pitchFamily="34" charset="0"/>
                <a:cs typeface="Arial" panose="020B0604020202020204" pitchFamily="34" charset="0"/>
              </a:rPr>
              <a:t>, H.P., De </a:t>
            </a:r>
            <a:r>
              <a:rPr lang="en-US" sz="1200" dirty="0" err="1">
                <a:solidFill>
                  <a:schemeClr val="bg1"/>
                </a:solidFill>
                <a:latin typeface="Arial" panose="020B0604020202020204" pitchFamily="34" charset="0"/>
                <a:cs typeface="Arial" panose="020B0604020202020204" pitchFamily="34" charset="0"/>
              </a:rPr>
              <a:t>Santis</a:t>
            </a:r>
            <a:r>
              <a:rPr lang="en-US" sz="1200" dirty="0">
                <a:solidFill>
                  <a:schemeClr val="bg1"/>
                </a:solidFill>
                <a:latin typeface="Arial" panose="020B0604020202020204" pitchFamily="34" charset="0"/>
                <a:cs typeface="Arial" panose="020B0604020202020204" pitchFamily="34" charset="0"/>
              </a:rPr>
              <a:t>, L. (2005). Late Cenozoic prograding wedges on the NW European continental margin: their formation and relationship to tectonics and climate. Marine and Petroleum Geology., 22, 1089-1110.</a:t>
            </a:r>
            <a:endParaRPr lang="en-US" sz="1200" dirty="0">
              <a:solidFill>
                <a:srgbClr val="FF0000"/>
              </a:solidFill>
            </a:endParaRPr>
          </a:p>
        </p:txBody>
      </p:sp>
      <p:pic>
        <p:nvPicPr>
          <p:cNvPr id="6" name="Picture 5" descr="A qr code on a white background&#10;&#10;Description automatically generated">
            <a:extLst>
              <a:ext uri="{FF2B5EF4-FFF2-40B4-BE49-F238E27FC236}">
                <a16:creationId xmlns:a16="http://schemas.microsoft.com/office/drawing/2014/main" id="{440045FA-4A66-517D-BD57-3B527F4A39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59754" y="6027498"/>
            <a:ext cx="774429" cy="774429"/>
          </a:xfrm>
          <a:prstGeom prst="rect">
            <a:avLst/>
          </a:prstGeom>
        </p:spPr>
      </p:pic>
    </p:spTree>
    <p:extLst>
      <p:ext uri="{BB962C8B-B14F-4D97-AF65-F5344CB8AC3E}">
        <p14:creationId xmlns:p14="http://schemas.microsoft.com/office/powerpoint/2010/main" val="2291622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map of water with red lines&#10;&#10;Description automatically generated">
            <a:extLst>
              <a:ext uri="{FF2B5EF4-FFF2-40B4-BE49-F238E27FC236}">
                <a16:creationId xmlns:a16="http://schemas.microsoft.com/office/drawing/2014/main" id="{E85B9D93-8A99-D699-F855-EDA5E5B006B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4784" y="858225"/>
            <a:ext cx="4360541" cy="5623723"/>
          </a:xfrm>
          <a:prstGeom prst="rect">
            <a:avLst/>
          </a:prstGeom>
        </p:spPr>
      </p:pic>
      <p:sp>
        <p:nvSpPr>
          <p:cNvPr id="2" name="Title 1">
            <a:extLst>
              <a:ext uri="{FF2B5EF4-FFF2-40B4-BE49-F238E27FC236}">
                <a16:creationId xmlns:a16="http://schemas.microsoft.com/office/drawing/2014/main" id="{180C9A82-A65D-34EF-B9FD-8BB016A9FE7B}"/>
              </a:ext>
            </a:extLst>
          </p:cNvPr>
          <p:cNvSpPr>
            <a:spLocks noGrp="1"/>
          </p:cNvSpPr>
          <p:nvPr>
            <p:ph type="title"/>
          </p:nvPr>
        </p:nvSpPr>
        <p:spPr/>
        <p:txBody>
          <a:bodyPr/>
          <a:lstStyle/>
          <a:p>
            <a:r>
              <a:rPr lang="nb-NO" dirty="0"/>
              <a:t>INTRODUCTION</a:t>
            </a:r>
          </a:p>
        </p:txBody>
      </p:sp>
      <p:sp>
        <p:nvSpPr>
          <p:cNvPr id="8" name="Slide Number Placeholder 7">
            <a:extLst>
              <a:ext uri="{FF2B5EF4-FFF2-40B4-BE49-F238E27FC236}">
                <a16:creationId xmlns:a16="http://schemas.microsoft.com/office/drawing/2014/main" id="{5E234141-544B-2375-F2F9-04F6CDEE312E}"/>
              </a:ext>
            </a:extLst>
          </p:cNvPr>
          <p:cNvSpPr>
            <a:spLocks noGrp="1"/>
          </p:cNvSpPr>
          <p:nvPr>
            <p:ph type="sldNum" sz="quarter" idx="4"/>
          </p:nvPr>
        </p:nvSpPr>
        <p:spPr/>
        <p:txBody>
          <a:bodyPr/>
          <a:lstStyle/>
          <a:p>
            <a:fld id="{B76F204B-EB0C-4A0F-9081-03655D555E55}" type="slidenum">
              <a:rPr lang="nb-NO" smtClean="0"/>
              <a:t>2</a:t>
            </a:fld>
            <a:endParaRPr lang="nb-NO" dirty="0"/>
          </a:p>
        </p:txBody>
      </p:sp>
      <p:sp>
        <p:nvSpPr>
          <p:cNvPr id="3" name="Text Placeholder 9">
            <a:extLst>
              <a:ext uri="{FF2B5EF4-FFF2-40B4-BE49-F238E27FC236}">
                <a16:creationId xmlns:a16="http://schemas.microsoft.com/office/drawing/2014/main" id="{BDE77551-EE5F-DE9A-4847-4A32AF64B2F7}"/>
              </a:ext>
            </a:extLst>
          </p:cNvPr>
          <p:cNvSpPr txBox="1">
            <a:spLocks/>
          </p:cNvSpPr>
          <p:nvPr/>
        </p:nvSpPr>
        <p:spPr>
          <a:xfrm>
            <a:off x="4555326" y="6232242"/>
            <a:ext cx="7636674" cy="625757"/>
          </a:xfrm>
          <a:prstGeom prst="rect">
            <a:avLst/>
          </a:prstGeom>
        </p:spPr>
        <p:txBody>
          <a:bodyPr/>
          <a:lstStyle>
            <a:lvl1pPr marL="945010" indent="-945010" algn="l" defTabSz="3780038" rtl="0" eaLnBrk="1" latinLnBrk="0" hangingPunct="1">
              <a:lnSpc>
                <a:spcPct val="90000"/>
              </a:lnSpc>
              <a:spcBef>
                <a:spcPts val="4134"/>
              </a:spcBef>
              <a:buFont typeface="Arial" panose="020B0604020202020204" pitchFamily="34" charset="0"/>
              <a:buChar char="•"/>
              <a:defRPr sz="11575" kern="1200">
                <a:solidFill>
                  <a:schemeClr val="tx1"/>
                </a:solidFill>
                <a:latin typeface="+mn-lt"/>
                <a:ea typeface="+mn-ea"/>
                <a:cs typeface="+mn-cs"/>
              </a:defRPr>
            </a:lvl1pPr>
            <a:lvl2pPr marL="2835029" indent="-945010" algn="l" defTabSz="3780038" rtl="0" eaLnBrk="1" latinLnBrk="0" hangingPunct="1">
              <a:lnSpc>
                <a:spcPct val="90000"/>
              </a:lnSpc>
              <a:spcBef>
                <a:spcPts val="2067"/>
              </a:spcBef>
              <a:buFont typeface="Arial" panose="020B0604020202020204" pitchFamily="34" charset="0"/>
              <a:buChar char="•"/>
              <a:defRPr sz="9921" kern="1200">
                <a:solidFill>
                  <a:schemeClr val="tx1"/>
                </a:solidFill>
                <a:latin typeface="+mn-lt"/>
                <a:ea typeface="+mn-ea"/>
                <a:cs typeface="+mn-cs"/>
              </a:defRPr>
            </a:lvl2pPr>
            <a:lvl3pPr marL="4725048" indent="-945010" algn="l" defTabSz="3780038" rtl="0" eaLnBrk="1" latinLnBrk="0" hangingPunct="1">
              <a:lnSpc>
                <a:spcPct val="90000"/>
              </a:lnSpc>
              <a:spcBef>
                <a:spcPts val="2067"/>
              </a:spcBef>
              <a:buFont typeface="Arial" panose="020B0604020202020204" pitchFamily="34" charset="0"/>
              <a:buChar char="•"/>
              <a:defRPr sz="8268" kern="1200">
                <a:solidFill>
                  <a:schemeClr val="tx1"/>
                </a:solidFill>
                <a:latin typeface="+mn-lt"/>
                <a:ea typeface="+mn-ea"/>
                <a:cs typeface="+mn-cs"/>
              </a:defRPr>
            </a:lvl3pPr>
            <a:lvl4pPr marL="6615067" indent="-945010" algn="l" defTabSz="3780038" rtl="0" eaLnBrk="1" latinLnBrk="0" hangingPunct="1">
              <a:lnSpc>
                <a:spcPct val="90000"/>
              </a:lnSpc>
              <a:spcBef>
                <a:spcPts val="2067"/>
              </a:spcBef>
              <a:buFont typeface="Arial" panose="020B0604020202020204" pitchFamily="34" charset="0"/>
              <a:buChar char="•"/>
              <a:defRPr sz="7441" kern="1200">
                <a:solidFill>
                  <a:schemeClr val="tx1"/>
                </a:solidFill>
                <a:latin typeface="+mn-lt"/>
                <a:ea typeface="+mn-ea"/>
                <a:cs typeface="+mn-cs"/>
              </a:defRPr>
            </a:lvl4pPr>
            <a:lvl5pPr marL="8505086" indent="-945010" algn="l" defTabSz="3780038" rtl="0" eaLnBrk="1" latinLnBrk="0" hangingPunct="1">
              <a:lnSpc>
                <a:spcPct val="90000"/>
              </a:lnSpc>
              <a:spcBef>
                <a:spcPts val="2067"/>
              </a:spcBef>
              <a:buFont typeface="Arial" panose="020B0604020202020204" pitchFamily="34" charset="0"/>
              <a:buChar char="•"/>
              <a:defRPr sz="7441" kern="1200">
                <a:solidFill>
                  <a:schemeClr val="tx1"/>
                </a:solidFill>
                <a:latin typeface="+mn-lt"/>
                <a:ea typeface="+mn-ea"/>
                <a:cs typeface="+mn-cs"/>
              </a:defRPr>
            </a:lvl5pPr>
            <a:lvl6pPr marL="10395105" indent="-945010" algn="l" defTabSz="3780038" rtl="0" eaLnBrk="1" latinLnBrk="0" hangingPunct="1">
              <a:lnSpc>
                <a:spcPct val="90000"/>
              </a:lnSpc>
              <a:spcBef>
                <a:spcPts val="2067"/>
              </a:spcBef>
              <a:buFont typeface="Arial" panose="020B0604020202020204" pitchFamily="34" charset="0"/>
              <a:buChar char="•"/>
              <a:defRPr sz="7441" kern="1200">
                <a:solidFill>
                  <a:schemeClr val="tx1"/>
                </a:solidFill>
                <a:latin typeface="+mn-lt"/>
                <a:ea typeface="+mn-ea"/>
                <a:cs typeface="+mn-cs"/>
              </a:defRPr>
            </a:lvl6pPr>
            <a:lvl7pPr marL="12285124" indent="-945010" algn="l" defTabSz="3780038" rtl="0" eaLnBrk="1" latinLnBrk="0" hangingPunct="1">
              <a:lnSpc>
                <a:spcPct val="90000"/>
              </a:lnSpc>
              <a:spcBef>
                <a:spcPts val="2067"/>
              </a:spcBef>
              <a:buFont typeface="Arial" panose="020B0604020202020204" pitchFamily="34" charset="0"/>
              <a:buChar char="•"/>
              <a:defRPr sz="7441" kern="1200">
                <a:solidFill>
                  <a:schemeClr val="tx1"/>
                </a:solidFill>
                <a:latin typeface="+mn-lt"/>
                <a:ea typeface="+mn-ea"/>
                <a:cs typeface="+mn-cs"/>
              </a:defRPr>
            </a:lvl7pPr>
            <a:lvl8pPr marL="14175143" indent="-945010" algn="l" defTabSz="3780038" rtl="0" eaLnBrk="1" latinLnBrk="0" hangingPunct="1">
              <a:lnSpc>
                <a:spcPct val="90000"/>
              </a:lnSpc>
              <a:spcBef>
                <a:spcPts val="2067"/>
              </a:spcBef>
              <a:buFont typeface="Arial" panose="020B0604020202020204" pitchFamily="34" charset="0"/>
              <a:buChar char="•"/>
              <a:defRPr sz="7441" kern="1200">
                <a:solidFill>
                  <a:schemeClr val="tx1"/>
                </a:solidFill>
                <a:latin typeface="+mn-lt"/>
                <a:ea typeface="+mn-ea"/>
                <a:cs typeface="+mn-cs"/>
              </a:defRPr>
            </a:lvl8pPr>
            <a:lvl9pPr marL="16065162" indent="-945010" algn="l" defTabSz="3780038" rtl="0" eaLnBrk="1" latinLnBrk="0" hangingPunct="1">
              <a:lnSpc>
                <a:spcPct val="90000"/>
              </a:lnSpc>
              <a:spcBef>
                <a:spcPts val="2067"/>
              </a:spcBef>
              <a:buFont typeface="Arial" panose="020B0604020202020204" pitchFamily="34" charset="0"/>
              <a:buChar char="•"/>
              <a:defRPr sz="7441" kern="1200">
                <a:solidFill>
                  <a:schemeClr val="tx1"/>
                </a:solidFill>
                <a:latin typeface="+mn-lt"/>
                <a:ea typeface="+mn-ea"/>
                <a:cs typeface="+mn-cs"/>
              </a:defRPr>
            </a:lvl9pPr>
          </a:lstStyle>
          <a:p>
            <a:pPr marL="0" indent="0" algn="just">
              <a:buNone/>
            </a:pPr>
            <a:r>
              <a:rPr lang="en-US" sz="1200" i="1" dirty="0">
                <a:latin typeface="Arial" panose="020B0604020202020204" pitchFamily="34" charset="0"/>
                <a:cs typeface="Arial" panose="020B0604020202020204" pitchFamily="34" charset="0"/>
              </a:rPr>
              <a:t>Water masses across the studied margin: WSC – West Spitzbergen Current; EGC – East Greenland Current; NCC - Norwegian Coastal Current; NWAC – Norwegian Atlantic Current; NIIC – North Icelandic Irminger Current; RFC – Recirculated Faroe Current; EIC – East Icelandic Current; FC – Faroe Current.</a:t>
            </a:r>
            <a:endParaRPr lang="nb-NO" sz="1200" i="1" dirty="0">
              <a:latin typeface="Arial" panose="020B0604020202020204" pitchFamily="34" charset="0"/>
              <a:cs typeface="Arial" panose="020B0604020202020204" pitchFamily="34" charset="0"/>
            </a:endParaRPr>
          </a:p>
        </p:txBody>
      </p:sp>
      <p:sp>
        <p:nvSpPr>
          <p:cNvPr id="16" name="Footer Placeholder 4">
            <a:extLst>
              <a:ext uri="{FF2B5EF4-FFF2-40B4-BE49-F238E27FC236}">
                <a16:creationId xmlns:a16="http://schemas.microsoft.com/office/drawing/2014/main" id="{C25BDE5F-047D-9D18-33CC-CE6445F9E2FD}"/>
              </a:ext>
            </a:extLst>
          </p:cNvPr>
          <p:cNvSpPr txBox="1">
            <a:spLocks/>
          </p:cNvSpPr>
          <p:nvPr/>
        </p:nvSpPr>
        <p:spPr>
          <a:xfrm>
            <a:off x="8671941" y="182040"/>
            <a:ext cx="2825791" cy="365125"/>
          </a:xfrm>
          <a:prstGeom prst="rect">
            <a:avLst/>
          </a:prstGeom>
        </p:spPr>
        <p:txBody>
          <a:bodyPr vert="horz" lIns="91440" tIns="45720" rIns="91440" bIns="45720" rtlCol="0" anchor="ctr"/>
          <a:lstStyle>
            <a:defPPr>
              <a:defRPr lang="nb-NO"/>
            </a:defPPr>
            <a:lvl1pPr marL="0" algn="ctr" defTabSz="914400" rtl="0" eaLnBrk="1" latinLnBrk="0" hangingPunct="1">
              <a:defRPr sz="1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t>DYPOLE – Dynamics of Polar confined basins</a:t>
            </a:r>
          </a:p>
        </p:txBody>
      </p:sp>
      <p:sp>
        <p:nvSpPr>
          <p:cNvPr id="4" name="Title 1">
            <a:extLst>
              <a:ext uri="{FF2B5EF4-FFF2-40B4-BE49-F238E27FC236}">
                <a16:creationId xmlns:a16="http://schemas.microsoft.com/office/drawing/2014/main" id="{29CDDA79-7A3C-EFF9-8AA5-6EF4F28619F5}"/>
              </a:ext>
            </a:extLst>
          </p:cNvPr>
          <p:cNvSpPr txBox="1">
            <a:spLocks/>
          </p:cNvSpPr>
          <p:nvPr/>
        </p:nvSpPr>
        <p:spPr>
          <a:xfrm>
            <a:off x="5152814" y="1634893"/>
            <a:ext cx="6629802" cy="40703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chemeClr val="tx1"/>
                </a:solidFill>
                <a:latin typeface="+mj-lt"/>
                <a:ea typeface="+mj-ea"/>
                <a:cs typeface="+mj-cs"/>
              </a:defRPr>
            </a:lvl1pPr>
          </a:lstStyle>
          <a:p>
            <a:pPr marL="285750" indent="-285750">
              <a:buFont typeface="Wingdings" panose="05000000000000000000" pitchFamily="2" charset="2"/>
              <a:buChar char="Ø"/>
            </a:pPr>
            <a:r>
              <a:rPr lang="en-US" sz="1600" b="0" dirty="0">
                <a:latin typeface="+mn-lt"/>
              </a:rPr>
              <a:t>Fram Strait opening (23 -17 Ma)</a:t>
            </a:r>
          </a:p>
          <a:p>
            <a:pPr marL="285750" indent="-285750">
              <a:buFont typeface="Wingdings" panose="05000000000000000000" pitchFamily="2" charset="2"/>
              <a:buChar char="Ø"/>
            </a:pPr>
            <a:endParaRPr lang="en-US" sz="1600" b="0" dirty="0">
              <a:latin typeface="+mn-lt"/>
            </a:endParaRPr>
          </a:p>
          <a:p>
            <a:pPr marL="285750" indent="-285750">
              <a:buFont typeface="Wingdings" panose="05000000000000000000" pitchFamily="2" charset="2"/>
              <a:buChar char="Ø"/>
            </a:pPr>
            <a:endParaRPr lang="en-US" sz="1600" b="0" dirty="0">
              <a:latin typeface="+mn-lt"/>
            </a:endParaRPr>
          </a:p>
          <a:p>
            <a:pPr marL="285750" indent="-285750">
              <a:buFont typeface="Wingdings" panose="05000000000000000000" pitchFamily="2" charset="2"/>
              <a:buChar char="Ø"/>
            </a:pPr>
            <a:r>
              <a:rPr lang="en-US" sz="1600" b="0" dirty="0">
                <a:latin typeface="+mn-lt"/>
              </a:rPr>
              <a:t>Water exchange between Atlantic – Arctic ocean</a:t>
            </a:r>
          </a:p>
          <a:p>
            <a:pPr marL="285750" indent="-285750">
              <a:buFont typeface="Wingdings" panose="05000000000000000000" pitchFamily="2" charset="2"/>
              <a:buChar char="Ø"/>
            </a:pPr>
            <a:endParaRPr lang="en-US" sz="1600" b="0" dirty="0">
              <a:latin typeface="+mn-lt"/>
            </a:endParaRPr>
          </a:p>
          <a:p>
            <a:pPr marL="285750" indent="-285750">
              <a:buFont typeface="Wingdings" panose="05000000000000000000" pitchFamily="2" charset="2"/>
              <a:buChar char="Ø"/>
            </a:pPr>
            <a:endParaRPr lang="en-US" sz="1600" b="0" dirty="0">
              <a:latin typeface="+mn-lt"/>
            </a:endParaRPr>
          </a:p>
          <a:p>
            <a:pPr marL="285750" indent="-285750">
              <a:buFont typeface="Wingdings" panose="05000000000000000000" pitchFamily="2" charset="2"/>
              <a:buChar char="Ø"/>
            </a:pPr>
            <a:r>
              <a:rPr lang="en-US" sz="1600" b="0" dirty="0">
                <a:latin typeface="+mn-lt"/>
              </a:rPr>
              <a:t>Paleoclimatic implications (North Hemisphere Glaciations)</a:t>
            </a:r>
          </a:p>
          <a:p>
            <a:pPr marL="285750" indent="-285750">
              <a:buFont typeface="Wingdings" panose="05000000000000000000" pitchFamily="2" charset="2"/>
              <a:buChar char="Ø"/>
            </a:pPr>
            <a:endParaRPr lang="en-US" sz="1600" b="0" dirty="0">
              <a:latin typeface="+mn-lt"/>
            </a:endParaRPr>
          </a:p>
          <a:p>
            <a:pPr marL="285750" indent="-285750">
              <a:buFont typeface="Wingdings" panose="05000000000000000000" pitchFamily="2" charset="2"/>
              <a:buChar char="Ø"/>
            </a:pPr>
            <a:endParaRPr lang="en-US" sz="1600" b="0" dirty="0">
              <a:latin typeface="+mn-lt"/>
            </a:endParaRPr>
          </a:p>
          <a:p>
            <a:pPr marL="285750" indent="-285750">
              <a:buFont typeface="Wingdings" panose="05000000000000000000" pitchFamily="2" charset="2"/>
              <a:buChar char="Ø"/>
            </a:pPr>
            <a:r>
              <a:rPr lang="en-US" sz="1600" b="0" dirty="0" err="1">
                <a:latin typeface="+mn-lt"/>
              </a:rPr>
              <a:t>Paleoarchives</a:t>
            </a:r>
            <a:r>
              <a:rPr lang="en-US" sz="1600" b="0" dirty="0">
                <a:latin typeface="+mn-lt"/>
              </a:rPr>
              <a:t> and sediment processes:</a:t>
            </a:r>
          </a:p>
          <a:p>
            <a:pPr marL="742950" lvl="1" indent="-285750">
              <a:buFont typeface="Wingdings" panose="05000000000000000000" pitchFamily="2" charset="2"/>
              <a:buChar char="Ø"/>
            </a:pPr>
            <a:endParaRPr lang="en-US" sz="1000" dirty="0"/>
          </a:p>
          <a:p>
            <a:pPr marL="742950" lvl="1" indent="-285750">
              <a:buFont typeface="Wingdings" panose="05000000000000000000" pitchFamily="2" charset="2"/>
              <a:buChar char="Ø"/>
            </a:pPr>
            <a:r>
              <a:rPr lang="en-US" sz="1600" b="0" dirty="0">
                <a:latin typeface="+mn-lt"/>
              </a:rPr>
              <a:t>Along-slope (Contourite drifts)</a:t>
            </a:r>
          </a:p>
          <a:p>
            <a:pPr marL="742950" lvl="1" indent="-285750">
              <a:buFont typeface="Wingdings" panose="05000000000000000000" pitchFamily="2" charset="2"/>
              <a:buChar char="Ø"/>
            </a:pPr>
            <a:endParaRPr lang="en-US" sz="1600" dirty="0"/>
          </a:p>
          <a:p>
            <a:pPr marL="742950" lvl="1" indent="-285750">
              <a:buFont typeface="Wingdings" panose="05000000000000000000" pitchFamily="2" charset="2"/>
              <a:buChar char="Ø"/>
            </a:pPr>
            <a:r>
              <a:rPr lang="en-US" sz="1600" b="0" dirty="0">
                <a:latin typeface="+mn-lt"/>
              </a:rPr>
              <a:t>Down-slope (Prograding </a:t>
            </a:r>
            <a:r>
              <a:rPr lang="en-US" sz="1600" dirty="0"/>
              <a:t>fans</a:t>
            </a:r>
            <a:r>
              <a:rPr lang="en-US" sz="1600" b="0" dirty="0">
                <a:latin typeface="+mn-lt"/>
              </a:rPr>
              <a:t>)</a:t>
            </a:r>
          </a:p>
          <a:p>
            <a:pPr marL="742950" lvl="1" indent="-285750">
              <a:buFont typeface="Wingdings" panose="05000000000000000000" pitchFamily="2" charset="2"/>
              <a:buChar char="Ø"/>
            </a:pPr>
            <a:endParaRPr lang="en-US" sz="1600" b="0" dirty="0">
              <a:latin typeface="+mn-lt"/>
            </a:endParaRPr>
          </a:p>
          <a:p>
            <a:pPr marL="285750" indent="-285750">
              <a:buFont typeface="Wingdings" panose="05000000000000000000" pitchFamily="2" charset="2"/>
              <a:buChar char="Ø"/>
            </a:pPr>
            <a:endParaRPr lang="en-US" sz="1600" b="0" dirty="0">
              <a:latin typeface="+mn-lt"/>
            </a:endParaRPr>
          </a:p>
          <a:p>
            <a:pPr marL="285750" indent="-285750">
              <a:buFont typeface="Wingdings" panose="05000000000000000000" pitchFamily="2" charset="2"/>
              <a:buChar char="Ø"/>
            </a:pPr>
            <a:r>
              <a:rPr lang="en-US" sz="1600" b="0" dirty="0">
                <a:latin typeface="+mn-lt"/>
              </a:rPr>
              <a:t>Late Neogene – Quaternary reconstruction</a:t>
            </a:r>
          </a:p>
        </p:txBody>
      </p:sp>
      <p:sp>
        <p:nvSpPr>
          <p:cNvPr id="5" name="Footer Placeholder 4">
            <a:extLst>
              <a:ext uri="{FF2B5EF4-FFF2-40B4-BE49-F238E27FC236}">
                <a16:creationId xmlns:a16="http://schemas.microsoft.com/office/drawing/2014/main" id="{8B7FAC7D-F55C-B9BC-D39E-8F329D25F5D3}"/>
              </a:ext>
            </a:extLst>
          </p:cNvPr>
          <p:cNvSpPr>
            <a:spLocks noGrp="1"/>
          </p:cNvSpPr>
          <p:nvPr>
            <p:ph type="ftr" sz="quarter" idx="3"/>
          </p:nvPr>
        </p:nvSpPr>
        <p:spPr>
          <a:xfrm>
            <a:off x="0" y="6492874"/>
            <a:ext cx="2825791" cy="365125"/>
          </a:xfrm>
        </p:spPr>
        <p:txBody>
          <a:bodyPr/>
          <a:lstStyle/>
          <a:p>
            <a:pPr algn="l"/>
            <a:r>
              <a:rPr lang="en-US" dirty="0"/>
              <a:t>EGU 2024</a:t>
            </a:r>
          </a:p>
        </p:txBody>
      </p:sp>
    </p:spTree>
    <p:extLst>
      <p:ext uri="{BB962C8B-B14F-4D97-AF65-F5344CB8AC3E}">
        <p14:creationId xmlns:p14="http://schemas.microsoft.com/office/powerpoint/2010/main" val="4077500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A6447F-CB2E-0F3F-1E20-339D58BC46E8}"/>
            </a:ext>
          </a:extLst>
        </p:cNvPr>
        <p:cNvGrpSpPr/>
        <p:nvPr/>
      </p:nvGrpSpPr>
      <p:grpSpPr>
        <a:xfrm>
          <a:off x="0" y="0"/>
          <a:ext cx="0" cy="0"/>
          <a:chOff x="0" y="0"/>
          <a:chExt cx="0" cy="0"/>
        </a:xfrm>
      </p:grpSpPr>
      <p:pic>
        <p:nvPicPr>
          <p:cNvPr id="24" name="Picture 23" descr="A screenshot of a computer generated map&#10;&#10;Description automatically generated">
            <a:extLst>
              <a:ext uri="{FF2B5EF4-FFF2-40B4-BE49-F238E27FC236}">
                <a16:creationId xmlns:a16="http://schemas.microsoft.com/office/drawing/2014/main" id="{B67E0855-60E9-D67C-85CB-4AD06C75872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647" y="1415820"/>
            <a:ext cx="4259582" cy="4625772"/>
          </a:xfrm>
          <a:prstGeom prst="rect">
            <a:avLst/>
          </a:prstGeom>
        </p:spPr>
      </p:pic>
      <p:pic>
        <p:nvPicPr>
          <p:cNvPr id="7" name="Picture 6" descr="A close-up of a line of colored lines&#10;&#10;Description automatically generated">
            <a:extLst>
              <a:ext uri="{FF2B5EF4-FFF2-40B4-BE49-F238E27FC236}">
                <a16:creationId xmlns:a16="http://schemas.microsoft.com/office/drawing/2014/main" id="{7AC6B717-D6B7-DF8D-45C0-D0C11ECF76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97329" y="2022296"/>
            <a:ext cx="4882024" cy="3286400"/>
          </a:xfrm>
          <a:prstGeom prst="rect">
            <a:avLst/>
          </a:prstGeom>
        </p:spPr>
      </p:pic>
      <p:sp>
        <p:nvSpPr>
          <p:cNvPr id="2" name="Title 1">
            <a:extLst>
              <a:ext uri="{FF2B5EF4-FFF2-40B4-BE49-F238E27FC236}">
                <a16:creationId xmlns:a16="http://schemas.microsoft.com/office/drawing/2014/main" id="{48896934-9195-296A-1CB6-6AC27EDA75DB}"/>
              </a:ext>
            </a:extLst>
          </p:cNvPr>
          <p:cNvSpPr>
            <a:spLocks noGrp="1"/>
          </p:cNvSpPr>
          <p:nvPr>
            <p:ph type="title"/>
          </p:nvPr>
        </p:nvSpPr>
        <p:spPr/>
        <p:txBody>
          <a:bodyPr/>
          <a:lstStyle/>
          <a:p>
            <a:r>
              <a:rPr lang="nb-NO" dirty="0"/>
              <a:t>INTRODUCTION</a:t>
            </a:r>
          </a:p>
        </p:txBody>
      </p:sp>
      <p:sp>
        <p:nvSpPr>
          <p:cNvPr id="8" name="Slide Number Placeholder 7">
            <a:extLst>
              <a:ext uri="{FF2B5EF4-FFF2-40B4-BE49-F238E27FC236}">
                <a16:creationId xmlns:a16="http://schemas.microsoft.com/office/drawing/2014/main" id="{7F0D3399-22FE-B4CC-9AB4-04165E067315}"/>
              </a:ext>
            </a:extLst>
          </p:cNvPr>
          <p:cNvSpPr>
            <a:spLocks noGrp="1"/>
          </p:cNvSpPr>
          <p:nvPr>
            <p:ph type="sldNum" sz="quarter" idx="4"/>
          </p:nvPr>
        </p:nvSpPr>
        <p:spPr/>
        <p:txBody>
          <a:bodyPr/>
          <a:lstStyle/>
          <a:p>
            <a:fld id="{B76F204B-EB0C-4A0F-9081-03655D555E55}" type="slidenum">
              <a:rPr lang="nb-NO" smtClean="0"/>
              <a:t>3</a:t>
            </a:fld>
            <a:endParaRPr lang="nb-NO" dirty="0"/>
          </a:p>
        </p:txBody>
      </p:sp>
      <p:sp>
        <p:nvSpPr>
          <p:cNvPr id="16" name="Footer Placeholder 4">
            <a:extLst>
              <a:ext uri="{FF2B5EF4-FFF2-40B4-BE49-F238E27FC236}">
                <a16:creationId xmlns:a16="http://schemas.microsoft.com/office/drawing/2014/main" id="{0D853FEA-63B6-35FC-8DD4-CE3578F913EA}"/>
              </a:ext>
            </a:extLst>
          </p:cNvPr>
          <p:cNvSpPr txBox="1">
            <a:spLocks/>
          </p:cNvSpPr>
          <p:nvPr/>
        </p:nvSpPr>
        <p:spPr>
          <a:xfrm>
            <a:off x="8671941" y="182040"/>
            <a:ext cx="2825791" cy="365125"/>
          </a:xfrm>
          <a:prstGeom prst="rect">
            <a:avLst/>
          </a:prstGeom>
        </p:spPr>
        <p:txBody>
          <a:bodyPr vert="horz" lIns="91440" tIns="45720" rIns="91440" bIns="45720" rtlCol="0" anchor="ctr"/>
          <a:lstStyle>
            <a:defPPr>
              <a:defRPr lang="nb-NO"/>
            </a:defPPr>
            <a:lvl1pPr marL="0" algn="ctr" defTabSz="914400" rtl="0" eaLnBrk="1" latinLnBrk="0" hangingPunct="1">
              <a:defRPr sz="1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t>DYPOLE – Dynamics of Polar confined basins</a:t>
            </a:r>
          </a:p>
        </p:txBody>
      </p:sp>
      <p:sp>
        <p:nvSpPr>
          <p:cNvPr id="4" name="Title 1">
            <a:extLst>
              <a:ext uri="{FF2B5EF4-FFF2-40B4-BE49-F238E27FC236}">
                <a16:creationId xmlns:a16="http://schemas.microsoft.com/office/drawing/2014/main" id="{CD60DF79-71A7-AD36-404E-860BD9009633}"/>
              </a:ext>
            </a:extLst>
          </p:cNvPr>
          <p:cNvSpPr txBox="1">
            <a:spLocks/>
          </p:cNvSpPr>
          <p:nvPr/>
        </p:nvSpPr>
        <p:spPr>
          <a:xfrm>
            <a:off x="7289006" y="5424257"/>
            <a:ext cx="4790347" cy="9530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chemeClr val="tx1"/>
                </a:solidFill>
                <a:latin typeface="+mj-lt"/>
                <a:ea typeface="+mj-ea"/>
                <a:cs typeface="+mj-cs"/>
              </a:defRPr>
            </a:lvl1pPr>
          </a:lstStyle>
          <a:p>
            <a:r>
              <a:rPr lang="en-US" sz="1600" b="0" dirty="0">
                <a:latin typeface="+mn-lt"/>
              </a:rPr>
              <a:t>In detailed presentation:</a:t>
            </a:r>
          </a:p>
          <a:p>
            <a:pPr marL="285750" indent="-285750">
              <a:buFont typeface="Wingdings" panose="05000000000000000000" pitchFamily="2" charset="2"/>
              <a:buChar char="Ø"/>
            </a:pPr>
            <a:r>
              <a:rPr lang="en-US" sz="1600" b="0" dirty="0">
                <a:latin typeface="+mn-lt"/>
              </a:rPr>
              <a:t>Thickness maps</a:t>
            </a:r>
          </a:p>
          <a:p>
            <a:pPr marL="285750" indent="-285750">
              <a:buFont typeface="Wingdings" panose="05000000000000000000" pitchFamily="2" charset="2"/>
              <a:buChar char="Ø"/>
            </a:pPr>
            <a:r>
              <a:rPr lang="en-US" sz="1600" b="0" dirty="0">
                <a:latin typeface="+mn-lt"/>
              </a:rPr>
              <a:t>Regional reconstruction of sediment processes</a:t>
            </a:r>
          </a:p>
        </p:txBody>
      </p:sp>
      <p:pic>
        <p:nvPicPr>
          <p:cNvPr id="5" name="Picture 4" descr="A close-up of a chart&#10;&#10;Description automatically generated">
            <a:extLst>
              <a:ext uri="{FF2B5EF4-FFF2-40B4-BE49-F238E27FC236}">
                <a16:creationId xmlns:a16="http://schemas.microsoft.com/office/drawing/2014/main" id="{AB52BAA8-FFC2-A99B-CCB0-14D60F7A26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68668" y="1239057"/>
            <a:ext cx="2728662" cy="4849727"/>
          </a:xfrm>
          <a:prstGeom prst="rect">
            <a:avLst/>
          </a:prstGeom>
        </p:spPr>
      </p:pic>
      <p:sp>
        <p:nvSpPr>
          <p:cNvPr id="9" name="Footer Placeholder 4">
            <a:extLst>
              <a:ext uri="{FF2B5EF4-FFF2-40B4-BE49-F238E27FC236}">
                <a16:creationId xmlns:a16="http://schemas.microsoft.com/office/drawing/2014/main" id="{ED00975F-EC72-CA9F-BE89-B20400470FF5}"/>
              </a:ext>
            </a:extLst>
          </p:cNvPr>
          <p:cNvSpPr>
            <a:spLocks noGrp="1"/>
          </p:cNvSpPr>
          <p:nvPr>
            <p:ph type="ftr" sz="quarter" idx="3"/>
          </p:nvPr>
        </p:nvSpPr>
        <p:spPr>
          <a:xfrm>
            <a:off x="0" y="6492874"/>
            <a:ext cx="2825791" cy="365125"/>
          </a:xfrm>
        </p:spPr>
        <p:txBody>
          <a:bodyPr/>
          <a:lstStyle/>
          <a:p>
            <a:pPr algn="l"/>
            <a:r>
              <a:rPr lang="en-US" dirty="0"/>
              <a:t>EGU 2024</a:t>
            </a:r>
          </a:p>
        </p:txBody>
      </p:sp>
      <p:sp>
        <p:nvSpPr>
          <p:cNvPr id="17" name="Freeform: Shape 16">
            <a:extLst>
              <a:ext uri="{FF2B5EF4-FFF2-40B4-BE49-F238E27FC236}">
                <a16:creationId xmlns:a16="http://schemas.microsoft.com/office/drawing/2014/main" id="{1CF4E95F-B104-1E24-4034-8B791942A34C}"/>
              </a:ext>
            </a:extLst>
          </p:cNvPr>
          <p:cNvSpPr/>
          <p:nvPr/>
        </p:nvSpPr>
        <p:spPr>
          <a:xfrm>
            <a:off x="5884069" y="2521311"/>
            <a:ext cx="1407318" cy="1931133"/>
          </a:xfrm>
          <a:custGeom>
            <a:avLst/>
            <a:gdLst>
              <a:gd name="connsiteX0" fmla="*/ 0 w 1407318"/>
              <a:gd name="connsiteY0" fmla="*/ 0 h 1931133"/>
              <a:gd name="connsiteX1" fmla="*/ 164306 w 1407318"/>
              <a:gd name="connsiteY1" fmla="*/ 533400 h 1931133"/>
              <a:gd name="connsiteX2" fmla="*/ 673893 w 1407318"/>
              <a:gd name="connsiteY2" fmla="*/ 602456 h 1931133"/>
              <a:gd name="connsiteX3" fmla="*/ 1073943 w 1407318"/>
              <a:gd name="connsiteY3" fmla="*/ 661988 h 1931133"/>
              <a:gd name="connsiteX4" fmla="*/ 1162050 w 1407318"/>
              <a:gd name="connsiteY4" fmla="*/ 1171575 h 1931133"/>
              <a:gd name="connsiteX5" fmla="*/ 1178718 w 1407318"/>
              <a:gd name="connsiteY5" fmla="*/ 1828800 h 1931133"/>
              <a:gd name="connsiteX6" fmla="*/ 1407318 w 1407318"/>
              <a:gd name="connsiteY6" fmla="*/ 1919288 h 1931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7318" h="1931133">
                <a:moveTo>
                  <a:pt x="0" y="0"/>
                </a:moveTo>
                <a:cubicBezTo>
                  <a:pt x="25995" y="216495"/>
                  <a:pt x="51991" y="432991"/>
                  <a:pt x="164306" y="533400"/>
                </a:cubicBezTo>
                <a:cubicBezTo>
                  <a:pt x="276621" y="633809"/>
                  <a:pt x="673893" y="602456"/>
                  <a:pt x="673893" y="602456"/>
                </a:cubicBezTo>
                <a:cubicBezTo>
                  <a:pt x="825499" y="623887"/>
                  <a:pt x="992584" y="567135"/>
                  <a:pt x="1073943" y="661988"/>
                </a:cubicBezTo>
                <a:cubicBezTo>
                  <a:pt x="1155303" y="756841"/>
                  <a:pt x="1144588" y="977106"/>
                  <a:pt x="1162050" y="1171575"/>
                </a:cubicBezTo>
                <a:cubicBezTo>
                  <a:pt x="1179512" y="1366044"/>
                  <a:pt x="1137840" y="1704181"/>
                  <a:pt x="1178718" y="1828800"/>
                </a:cubicBezTo>
                <a:cubicBezTo>
                  <a:pt x="1219596" y="1953419"/>
                  <a:pt x="1313457" y="1936353"/>
                  <a:pt x="1407318" y="1919288"/>
                </a:cubicBezTo>
              </a:path>
            </a:pathLst>
          </a:custGeom>
          <a:noFill/>
          <a:ln w="19050">
            <a:solidFill>
              <a:srgbClr val="76B5E7"/>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8" name="Freeform: Shape 17">
            <a:extLst>
              <a:ext uri="{FF2B5EF4-FFF2-40B4-BE49-F238E27FC236}">
                <a16:creationId xmlns:a16="http://schemas.microsoft.com/office/drawing/2014/main" id="{F8794EEE-3256-B7AF-E557-CF8DCFF4DFFA}"/>
              </a:ext>
            </a:extLst>
          </p:cNvPr>
          <p:cNvSpPr/>
          <p:nvPr/>
        </p:nvSpPr>
        <p:spPr>
          <a:xfrm>
            <a:off x="5886450" y="3207111"/>
            <a:ext cx="1404938" cy="1531144"/>
          </a:xfrm>
          <a:custGeom>
            <a:avLst/>
            <a:gdLst>
              <a:gd name="connsiteX0" fmla="*/ 0 w 1404938"/>
              <a:gd name="connsiteY0" fmla="*/ 0 h 1531144"/>
              <a:gd name="connsiteX1" fmla="*/ 128588 w 1404938"/>
              <a:gd name="connsiteY1" fmla="*/ 569119 h 1531144"/>
              <a:gd name="connsiteX2" fmla="*/ 581025 w 1404938"/>
              <a:gd name="connsiteY2" fmla="*/ 792956 h 1531144"/>
              <a:gd name="connsiteX3" fmla="*/ 945356 w 1404938"/>
              <a:gd name="connsiteY3" fmla="*/ 1164431 h 1531144"/>
              <a:gd name="connsiteX4" fmla="*/ 1404938 w 1404938"/>
              <a:gd name="connsiteY4" fmla="*/ 1531144 h 1531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4938" h="1531144">
                <a:moveTo>
                  <a:pt x="0" y="0"/>
                </a:moveTo>
                <a:cubicBezTo>
                  <a:pt x="15875" y="218480"/>
                  <a:pt x="31751" y="436960"/>
                  <a:pt x="128588" y="569119"/>
                </a:cubicBezTo>
                <a:cubicBezTo>
                  <a:pt x="225425" y="701278"/>
                  <a:pt x="444897" y="693737"/>
                  <a:pt x="581025" y="792956"/>
                </a:cubicBezTo>
                <a:cubicBezTo>
                  <a:pt x="717153" y="892175"/>
                  <a:pt x="808037" y="1041400"/>
                  <a:pt x="945356" y="1164431"/>
                </a:cubicBezTo>
                <a:cubicBezTo>
                  <a:pt x="1082675" y="1287462"/>
                  <a:pt x="1243806" y="1409303"/>
                  <a:pt x="1404938" y="1531144"/>
                </a:cubicBezTo>
              </a:path>
            </a:pathLst>
          </a:custGeom>
          <a:noFill/>
          <a:ln w="19050">
            <a:solidFill>
              <a:srgbClr val="F3F94D"/>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9" name="Freeform: Shape 18">
            <a:extLst>
              <a:ext uri="{FF2B5EF4-FFF2-40B4-BE49-F238E27FC236}">
                <a16:creationId xmlns:a16="http://schemas.microsoft.com/office/drawing/2014/main" id="{388A7CE1-02EC-6949-6B5D-21DD9151D3D7}"/>
              </a:ext>
            </a:extLst>
          </p:cNvPr>
          <p:cNvSpPr/>
          <p:nvPr/>
        </p:nvSpPr>
        <p:spPr>
          <a:xfrm>
            <a:off x="5884069" y="3864336"/>
            <a:ext cx="1409700" cy="988219"/>
          </a:xfrm>
          <a:custGeom>
            <a:avLst/>
            <a:gdLst>
              <a:gd name="connsiteX0" fmla="*/ 0 w 1409700"/>
              <a:gd name="connsiteY0" fmla="*/ 0 h 988219"/>
              <a:gd name="connsiteX1" fmla="*/ 478631 w 1409700"/>
              <a:gd name="connsiteY1" fmla="*/ 495300 h 988219"/>
              <a:gd name="connsiteX2" fmla="*/ 1012031 w 1409700"/>
              <a:gd name="connsiteY2" fmla="*/ 904875 h 988219"/>
              <a:gd name="connsiteX3" fmla="*/ 1409700 w 1409700"/>
              <a:gd name="connsiteY3" fmla="*/ 988219 h 988219"/>
            </a:gdLst>
            <a:ahLst/>
            <a:cxnLst>
              <a:cxn ang="0">
                <a:pos x="connsiteX0" y="connsiteY0"/>
              </a:cxn>
              <a:cxn ang="0">
                <a:pos x="connsiteX1" y="connsiteY1"/>
              </a:cxn>
              <a:cxn ang="0">
                <a:pos x="connsiteX2" y="connsiteY2"/>
              </a:cxn>
              <a:cxn ang="0">
                <a:pos x="connsiteX3" y="connsiteY3"/>
              </a:cxn>
            </a:cxnLst>
            <a:rect l="l" t="t" r="r" b="b"/>
            <a:pathLst>
              <a:path w="1409700" h="988219">
                <a:moveTo>
                  <a:pt x="0" y="0"/>
                </a:moveTo>
                <a:cubicBezTo>
                  <a:pt x="154979" y="172244"/>
                  <a:pt x="309959" y="344488"/>
                  <a:pt x="478631" y="495300"/>
                </a:cubicBezTo>
                <a:cubicBezTo>
                  <a:pt x="647303" y="646113"/>
                  <a:pt x="856853" y="822722"/>
                  <a:pt x="1012031" y="904875"/>
                </a:cubicBezTo>
                <a:cubicBezTo>
                  <a:pt x="1167209" y="987028"/>
                  <a:pt x="1288454" y="987623"/>
                  <a:pt x="1409700" y="988219"/>
                </a:cubicBezTo>
              </a:path>
            </a:pathLst>
          </a:custGeom>
          <a:noFill/>
          <a:ln w="19050">
            <a:solidFill>
              <a:srgbClr val="99F7F7"/>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0" name="Freeform: Shape 19">
            <a:extLst>
              <a:ext uri="{FF2B5EF4-FFF2-40B4-BE49-F238E27FC236}">
                <a16:creationId xmlns:a16="http://schemas.microsoft.com/office/drawing/2014/main" id="{1FB7052C-A7CA-F3D6-E5DA-95716BE7523C}"/>
              </a:ext>
            </a:extLst>
          </p:cNvPr>
          <p:cNvSpPr/>
          <p:nvPr/>
        </p:nvSpPr>
        <p:spPr>
          <a:xfrm>
            <a:off x="5888831" y="4752542"/>
            <a:ext cx="1402557" cy="354764"/>
          </a:xfrm>
          <a:custGeom>
            <a:avLst/>
            <a:gdLst>
              <a:gd name="connsiteX0" fmla="*/ 0 w 1402557"/>
              <a:gd name="connsiteY0" fmla="*/ 0 h 354764"/>
              <a:gd name="connsiteX1" fmla="*/ 1097757 w 1402557"/>
              <a:gd name="connsiteY1" fmla="*/ 330993 h 354764"/>
              <a:gd name="connsiteX2" fmla="*/ 1402557 w 1402557"/>
              <a:gd name="connsiteY2" fmla="*/ 302418 h 354764"/>
            </a:gdLst>
            <a:ahLst/>
            <a:cxnLst>
              <a:cxn ang="0">
                <a:pos x="connsiteX0" y="connsiteY0"/>
              </a:cxn>
              <a:cxn ang="0">
                <a:pos x="connsiteX1" y="connsiteY1"/>
              </a:cxn>
              <a:cxn ang="0">
                <a:pos x="connsiteX2" y="connsiteY2"/>
              </a:cxn>
            </a:cxnLst>
            <a:rect l="l" t="t" r="r" b="b"/>
            <a:pathLst>
              <a:path w="1402557" h="354764">
                <a:moveTo>
                  <a:pt x="0" y="0"/>
                </a:moveTo>
                <a:cubicBezTo>
                  <a:pt x="431998" y="140295"/>
                  <a:pt x="863997" y="280590"/>
                  <a:pt x="1097757" y="330993"/>
                </a:cubicBezTo>
                <a:cubicBezTo>
                  <a:pt x="1331517" y="381396"/>
                  <a:pt x="1367037" y="341907"/>
                  <a:pt x="1402557" y="302418"/>
                </a:cubicBezTo>
              </a:path>
            </a:pathLst>
          </a:custGeom>
          <a:noFill/>
          <a:ln w="19050">
            <a:solidFill>
              <a:srgbClr val="BA12DB"/>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Text Placeholder 9">
            <a:extLst>
              <a:ext uri="{FF2B5EF4-FFF2-40B4-BE49-F238E27FC236}">
                <a16:creationId xmlns:a16="http://schemas.microsoft.com/office/drawing/2014/main" id="{A9F00DB0-2E88-B24A-C4A4-3FBA980B139B}"/>
              </a:ext>
            </a:extLst>
          </p:cNvPr>
          <p:cNvSpPr txBox="1">
            <a:spLocks/>
          </p:cNvSpPr>
          <p:nvPr/>
        </p:nvSpPr>
        <p:spPr>
          <a:xfrm>
            <a:off x="112647" y="6025640"/>
            <a:ext cx="4259582" cy="351673"/>
          </a:xfrm>
          <a:prstGeom prst="rect">
            <a:avLst/>
          </a:prstGeom>
        </p:spPr>
        <p:txBody>
          <a:bodyPr/>
          <a:lstStyle>
            <a:lvl1pPr marL="945010" indent="-945010" algn="l" defTabSz="3780038" rtl="0" eaLnBrk="1" latinLnBrk="0" hangingPunct="1">
              <a:lnSpc>
                <a:spcPct val="90000"/>
              </a:lnSpc>
              <a:spcBef>
                <a:spcPts val="4134"/>
              </a:spcBef>
              <a:buFont typeface="Arial" panose="020B0604020202020204" pitchFamily="34" charset="0"/>
              <a:buChar char="•"/>
              <a:defRPr sz="11575" kern="1200">
                <a:solidFill>
                  <a:schemeClr val="tx1"/>
                </a:solidFill>
                <a:latin typeface="+mn-lt"/>
                <a:ea typeface="+mn-ea"/>
                <a:cs typeface="+mn-cs"/>
              </a:defRPr>
            </a:lvl1pPr>
            <a:lvl2pPr marL="2835029" indent="-945010" algn="l" defTabSz="3780038" rtl="0" eaLnBrk="1" latinLnBrk="0" hangingPunct="1">
              <a:lnSpc>
                <a:spcPct val="90000"/>
              </a:lnSpc>
              <a:spcBef>
                <a:spcPts val="2067"/>
              </a:spcBef>
              <a:buFont typeface="Arial" panose="020B0604020202020204" pitchFamily="34" charset="0"/>
              <a:buChar char="•"/>
              <a:defRPr sz="9921" kern="1200">
                <a:solidFill>
                  <a:schemeClr val="tx1"/>
                </a:solidFill>
                <a:latin typeface="+mn-lt"/>
                <a:ea typeface="+mn-ea"/>
                <a:cs typeface="+mn-cs"/>
              </a:defRPr>
            </a:lvl2pPr>
            <a:lvl3pPr marL="4725048" indent="-945010" algn="l" defTabSz="3780038" rtl="0" eaLnBrk="1" latinLnBrk="0" hangingPunct="1">
              <a:lnSpc>
                <a:spcPct val="90000"/>
              </a:lnSpc>
              <a:spcBef>
                <a:spcPts val="2067"/>
              </a:spcBef>
              <a:buFont typeface="Arial" panose="020B0604020202020204" pitchFamily="34" charset="0"/>
              <a:buChar char="•"/>
              <a:defRPr sz="8268" kern="1200">
                <a:solidFill>
                  <a:schemeClr val="tx1"/>
                </a:solidFill>
                <a:latin typeface="+mn-lt"/>
                <a:ea typeface="+mn-ea"/>
                <a:cs typeface="+mn-cs"/>
              </a:defRPr>
            </a:lvl3pPr>
            <a:lvl4pPr marL="6615067" indent="-945010" algn="l" defTabSz="3780038" rtl="0" eaLnBrk="1" latinLnBrk="0" hangingPunct="1">
              <a:lnSpc>
                <a:spcPct val="90000"/>
              </a:lnSpc>
              <a:spcBef>
                <a:spcPts val="2067"/>
              </a:spcBef>
              <a:buFont typeface="Arial" panose="020B0604020202020204" pitchFamily="34" charset="0"/>
              <a:buChar char="•"/>
              <a:defRPr sz="7441" kern="1200">
                <a:solidFill>
                  <a:schemeClr val="tx1"/>
                </a:solidFill>
                <a:latin typeface="+mn-lt"/>
                <a:ea typeface="+mn-ea"/>
                <a:cs typeface="+mn-cs"/>
              </a:defRPr>
            </a:lvl4pPr>
            <a:lvl5pPr marL="8505086" indent="-945010" algn="l" defTabSz="3780038" rtl="0" eaLnBrk="1" latinLnBrk="0" hangingPunct="1">
              <a:lnSpc>
                <a:spcPct val="90000"/>
              </a:lnSpc>
              <a:spcBef>
                <a:spcPts val="2067"/>
              </a:spcBef>
              <a:buFont typeface="Arial" panose="020B0604020202020204" pitchFamily="34" charset="0"/>
              <a:buChar char="•"/>
              <a:defRPr sz="7441" kern="1200">
                <a:solidFill>
                  <a:schemeClr val="tx1"/>
                </a:solidFill>
                <a:latin typeface="+mn-lt"/>
                <a:ea typeface="+mn-ea"/>
                <a:cs typeface="+mn-cs"/>
              </a:defRPr>
            </a:lvl5pPr>
            <a:lvl6pPr marL="10395105" indent="-945010" algn="l" defTabSz="3780038" rtl="0" eaLnBrk="1" latinLnBrk="0" hangingPunct="1">
              <a:lnSpc>
                <a:spcPct val="90000"/>
              </a:lnSpc>
              <a:spcBef>
                <a:spcPts val="2067"/>
              </a:spcBef>
              <a:buFont typeface="Arial" panose="020B0604020202020204" pitchFamily="34" charset="0"/>
              <a:buChar char="•"/>
              <a:defRPr sz="7441" kern="1200">
                <a:solidFill>
                  <a:schemeClr val="tx1"/>
                </a:solidFill>
                <a:latin typeface="+mn-lt"/>
                <a:ea typeface="+mn-ea"/>
                <a:cs typeface="+mn-cs"/>
              </a:defRPr>
            </a:lvl6pPr>
            <a:lvl7pPr marL="12285124" indent="-945010" algn="l" defTabSz="3780038" rtl="0" eaLnBrk="1" latinLnBrk="0" hangingPunct="1">
              <a:lnSpc>
                <a:spcPct val="90000"/>
              </a:lnSpc>
              <a:spcBef>
                <a:spcPts val="2067"/>
              </a:spcBef>
              <a:buFont typeface="Arial" panose="020B0604020202020204" pitchFamily="34" charset="0"/>
              <a:buChar char="•"/>
              <a:defRPr sz="7441" kern="1200">
                <a:solidFill>
                  <a:schemeClr val="tx1"/>
                </a:solidFill>
                <a:latin typeface="+mn-lt"/>
                <a:ea typeface="+mn-ea"/>
                <a:cs typeface="+mn-cs"/>
              </a:defRPr>
            </a:lvl7pPr>
            <a:lvl8pPr marL="14175143" indent="-945010" algn="l" defTabSz="3780038" rtl="0" eaLnBrk="1" latinLnBrk="0" hangingPunct="1">
              <a:lnSpc>
                <a:spcPct val="90000"/>
              </a:lnSpc>
              <a:spcBef>
                <a:spcPts val="2067"/>
              </a:spcBef>
              <a:buFont typeface="Arial" panose="020B0604020202020204" pitchFamily="34" charset="0"/>
              <a:buChar char="•"/>
              <a:defRPr sz="7441" kern="1200">
                <a:solidFill>
                  <a:schemeClr val="tx1"/>
                </a:solidFill>
                <a:latin typeface="+mn-lt"/>
                <a:ea typeface="+mn-ea"/>
                <a:cs typeface="+mn-cs"/>
              </a:defRPr>
            </a:lvl8pPr>
            <a:lvl9pPr marL="16065162" indent="-945010" algn="l" defTabSz="3780038" rtl="0" eaLnBrk="1" latinLnBrk="0" hangingPunct="1">
              <a:lnSpc>
                <a:spcPct val="90000"/>
              </a:lnSpc>
              <a:spcBef>
                <a:spcPts val="2067"/>
              </a:spcBef>
              <a:buFont typeface="Arial" panose="020B0604020202020204" pitchFamily="34" charset="0"/>
              <a:buChar char="•"/>
              <a:defRPr sz="7441" kern="1200">
                <a:solidFill>
                  <a:schemeClr val="tx1"/>
                </a:solidFill>
                <a:latin typeface="+mn-lt"/>
                <a:ea typeface="+mn-ea"/>
                <a:cs typeface="+mn-cs"/>
              </a:defRPr>
            </a:lvl9pPr>
          </a:lstStyle>
          <a:p>
            <a:pPr marL="0" indent="0" algn="just">
              <a:buNone/>
            </a:pPr>
            <a:r>
              <a:rPr lang="en-US" sz="1400" i="1" dirty="0">
                <a:latin typeface="Arial" panose="020B0604020202020204" pitchFamily="34" charset="0"/>
                <a:cs typeface="Arial" panose="020B0604020202020204" pitchFamily="34" charset="0"/>
              </a:rPr>
              <a:t>Seismic data coverage and location of ODP sites.</a:t>
            </a:r>
            <a:endParaRPr lang="nb-NO" sz="14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75122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814D9-804A-D111-950F-0BCD3C5E69F2}"/>
              </a:ext>
            </a:extLst>
          </p:cNvPr>
          <p:cNvSpPr>
            <a:spLocks noGrp="1"/>
          </p:cNvSpPr>
          <p:nvPr>
            <p:ph type="title"/>
          </p:nvPr>
        </p:nvSpPr>
        <p:spPr/>
        <p:txBody>
          <a:bodyPr/>
          <a:lstStyle/>
          <a:p>
            <a:r>
              <a:rPr lang="nb-NO" dirty="0"/>
              <a:t>GEOLOGICAL BACKGROUND</a:t>
            </a:r>
          </a:p>
        </p:txBody>
      </p:sp>
      <p:sp>
        <p:nvSpPr>
          <p:cNvPr id="8" name="Slide Number Placeholder 7">
            <a:extLst>
              <a:ext uri="{FF2B5EF4-FFF2-40B4-BE49-F238E27FC236}">
                <a16:creationId xmlns:a16="http://schemas.microsoft.com/office/drawing/2014/main" id="{8F6DF12C-3848-85AE-E7BB-CB2C4D583039}"/>
              </a:ext>
            </a:extLst>
          </p:cNvPr>
          <p:cNvSpPr>
            <a:spLocks noGrp="1"/>
          </p:cNvSpPr>
          <p:nvPr>
            <p:ph type="sldNum" sz="quarter" idx="4"/>
          </p:nvPr>
        </p:nvSpPr>
        <p:spPr/>
        <p:txBody>
          <a:bodyPr/>
          <a:lstStyle/>
          <a:p>
            <a:fld id="{B76F204B-EB0C-4A0F-9081-03655D555E55}" type="slidenum">
              <a:rPr lang="nb-NO" smtClean="0"/>
              <a:t>4</a:t>
            </a:fld>
            <a:endParaRPr lang="nb-NO" dirty="0"/>
          </a:p>
        </p:txBody>
      </p:sp>
      <p:pic>
        <p:nvPicPr>
          <p:cNvPr id="9" name="Picture 8">
            <a:extLst>
              <a:ext uri="{FF2B5EF4-FFF2-40B4-BE49-F238E27FC236}">
                <a16:creationId xmlns:a16="http://schemas.microsoft.com/office/drawing/2014/main" id="{82B485C6-87DC-FFDB-5E26-DDD3D040FA56}"/>
              </a:ext>
            </a:extLst>
          </p:cNvPr>
          <p:cNvPicPr>
            <a:picLocks noChangeAspect="1"/>
          </p:cNvPicPr>
          <p:nvPr/>
        </p:nvPicPr>
        <p:blipFill rotWithShape="1">
          <a:blip r:embed="rId2">
            <a:extLst>
              <a:ext uri="{28A0092B-C50C-407E-A947-70E740481C1C}">
                <a14:useLocalDpi xmlns:a14="http://schemas.microsoft.com/office/drawing/2010/main" val="0"/>
              </a:ext>
            </a:extLst>
          </a:blip>
          <a:srcRect r="18542"/>
          <a:stretch/>
        </p:blipFill>
        <p:spPr>
          <a:xfrm>
            <a:off x="2124286" y="772960"/>
            <a:ext cx="8216336" cy="5673685"/>
          </a:xfrm>
          <a:prstGeom prst="rect">
            <a:avLst/>
          </a:prstGeom>
        </p:spPr>
      </p:pic>
      <p:sp>
        <p:nvSpPr>
          <p:cNvPr id="3" name="Text Placeholder 9">
            <a:extLst>
              <a:ext uri="{FF2B5EF4-FFF2-40B4-BE49-F238E27FC236}">
                <a16:creationId xmlns:a16="http://schemas.microsoft.com/office/drawing/2014/main" id="{0C2CEFDF-AD9F-7C16-E85E-849E8CF9062F}"/>
              </a:ext>
            </a:extLst>
          </p:cNvPr>
          <p:cNvSpPr txBox="1">
            <a:spLocks/>
          </p:cNvSpPr>
          <p:nvPr/>
        </p:nvSpPr>
        <p:spPr>
          <a:xfrm>
            <a:off x="2124286" y="6407555"/>
            <a:ext cx="8216336" cy="450445"/>
          </a:xfrm>
          <a:prstGeom prst="rect">
            <a:avLst/>
          </a:prstGeom>
        </p:spPr>
        <p:txBody>
          <a:bodyPr/>
          <a:lstStyle>
            <a:lvl1pPr marL="945010" indent="-945010" algn="l" defTabSz="3780038" rtl="0" eaLnBrk="1" latinLnBrk="0" hangingPunct="1">
              <a:lnSpc>
                <a:spcPct val="90000"/>
              </a:lnSpc>
              <a:spcBef>
                <a:spcPts val="4134"/>
              </a:spcBef>
              <a:buFont typeface="Arial" panose="020B0604020202020204" pitchFamily="34" charset="0"/>
              <a:buChar char="•"/>
              <a:defRPr sz="11575" kern="1200">
                <a:solidFill>
                  <a:schemeClr val="tx1"/>
                </a:solidFill>
                <a:latin typeface="+mn-lt"/>
                <a:ea typeface="+mn-ea"/>
                <a:cs typeface="+mn-cs"/>
              </a:defRPr>
            </a:lvl1pPr>
            <a:lvl2pPr marL="2835029" indent="-945010" algn="l" defTabSz="3780038" rtl="0" eaLnBrk="1" latinLnBrk="0" hangingPunct="1">
              <a:lnSpc>
                <a:spcPct val="90000"/>
              </a:lnSpc>
              <a:spcBef>
                <a:spcPts val="2067"/>
              </a:spcBef>
              <a:buFont typeface="Arial" panose="020B0604020202020204" pitchFamily="34" charset="0"/>
              <a:buChar char="•"/>
              <a:defRPr sz="9921" kern="1200">
                <a:solidFill>
                  <a:schemeClr val="tx1"/>
                </a:solidFill>
                <a:latin typeface="+mn-lt"/>
                <a:ea typeface="+mn-ea"/>
                <a:cs typeface="+mn-cs"/>
              </a:defRPr>
            </a:lvl2pPr>
            <a:lvl3pPr marL="4725048" indent="-945010" algn="l" defTabSz="3780038" rtl="0" eaLnBrk="1" latinLnBrk="0" hangingPunct="1">
              <a:lnSpc>
                <a:spcPct val="90000"/>
              </a:lnSpc>
              <a:spcBef>
                <a:spcPts val="2067"/>
              </a:spcBef>
              <a:buFont typeface="Arial" panose="020B0604020202020204" pitchFamily="34" charset="0"/>
              <a:buChar char="•"/>
              <a:defRPr sz="8268" kern="1200">
                <a:solidFill>
                  <a:schemeClr val="tx1"/>
                </a:solidFill>
                <a:latin typeface="+mn-lt"/>
                <a:ea typeface="+mn-ea"/>
                <a:cs typeface="+mn-cs"/>
              </a:defRPr>
            </a:lvl3pPr>
            <a:lvl4pPr marL="6615067" indent="-945010" algn="l" defTabSz="3780038" rtl="0" eaLnBrk="1" latinLnBrk="0" hangingPunct="1">
              <a:lnSpc>
                <a:spcPct val="90000"/>
              </a:lnSpc>
              <a:spcBef>
                <a:spcPts val="2067"/>
              </a:spcBef>
              <a:buFont typeface="Arial" panose="020B0604020202020204" pitchFamily="34" charset="0"/>
              <a:buChar char="•"/>
              <a:defRPr sz="7441" kern="1200">
                <a:solidFill>
                  <a:schemeClr val="tx1"/>
                </a:solidFill>
                <a:latin typeface="+mn-lt"/>
                <a:ea typeface="+mn-ea"/>
                <a:cs typeface="+mn-cs"/>
              </a:defRPr>
            </a:lvl4pPr>
            <a:lvl5pPr marL="8505086" indent="-945010" algn="l" defTabSz="3780038" rtl="0" eaLnBrk="1" latinLnBrk="0" hangingPunct="1">
              <a:lnSpc>
                <a:spcPct val="90000"/>
              </a:lnSpc>
              <a:spcBef>
                <a:spcPts val="2067"/>
              </a:spcBef>
              <a:buFont typeface="Arial" panose="020B0604020202020204" pitchFamily="34" charset="0"/>
              <a:buChar char="•"/>
              <a:defRPr sz="7441" kern="1200">
                <a:solidFill>
                  <a:schemeClr val="tx1"/>
                </a:solidFill>
                <a:latin typeface="+mn-lt"/>
                <a:ea typeface="+mn-ea"/>
                <a:cs typeface="+mn-cs"/>
              </a:defRPr>
            </a:lvl5pPr>
            <a:lvl6pPr marL="10395105" indent="-945010" algn="l" defTabSz="3780038" rtl="0" eaLnBrk="1" latinLnBrk="0" hangingPunct="1">
              <a:lnSpc>
                <a:spcPct val="90000"/>
              </a:lnSpc>
              <a:spcBef>
                <a:spcPts val="2067"/>
              </a:spcBef>
              <a:buFont typeface="Arial" panose="020B0604020202020204" pitchFamily="34" charset="0"/>
              <a:buChar char="•"/>
              <a:defRPr sz="7441" kern="1200">
                <a:solidFill>
                  <a:schemeClr val="tx1"/>
                </a:solidFill>
                <a:latin typeface="+mn-lt"/>
                <a:ea typeface="+mn-ea"/>
                <a:cs typeface="+mn-cs"/>
              </a:defRPr>
            </a:lvl6pPr>
            <a:lvl7pPr marL="12285124" indent="-945010" algn="l" defTabSz="3780038" rtl="0" eaLnBrk="1" latinLnBrk="0" hangingPunct="1">
              <a:lnSpc>
                <a:spcPct val="90000"/>
              </a:lnSpc>
              <a:spcBef>
                <a:spcPts val="2067"/>
              </a:spcBef>
              <a:buFont typeface="Arial" panose="020B0604020202020204" pitchFamily="34" charset="0"/>
              <a:buChar char="•"/>
              <a:defRPr sz="7441" kern="1200">
                <a:solidFill>
                  <a:schemeClr val="tx1"/>
                </a:solidFill>
                <a:latin typeface="+mn-lt"/>
                <a:ea typeface="+mn-ea"/>
                <a:cs typeface="+mn-cs"/>
              </a:defRPr>
            </a:lvl7pPr>
            <a:lvl8pPr marL="14175143" indent="-945010" algn="l" defTabSz="3780038" rtl="0" eaLnBrk="1" latinLnBrk="0" hangingPunct="1">
              <a:lnSpc>
                <a:spcPct val="90000"/>
              </a:lnSpc>
              <a:spcBef>
                <a:spcPts val="2067"/>
              </a:spcBef>
              <a:buFont typeface="Arial" panose="020B0604020202020204" pitchFamily="34" charset="0"/>
              <a:buChar char="•"/>
              <a:defRPr sz="7441" kern="1200">
                <a:solidFill>
                  <a:schemeClr val="tx1"/>
                </a:solidFill>
                <a:latin typeface="+mn-lt"/>
                <a:ea typeface="+mn-ea"/>
                <a:cs typeface="+mn-cs"/>
              </a:defRPr>
            </a:lvl8pPr>
            <a:lvl9pPr marL="16065162" indent="-945010" algn="l" defTabSz="3780038" rtl="0" eaLnBrk="1" latinLnBrk="0" hangingPunct="1">
              <a:lnSpc>
                <a:spcPct val="90000"/>
              </a:lnSpc>
              <a:spcBef>
                <a:spcPts val="2067"/>
              </a:spcBef>
              <a:buFont typeface="Arial" panose="020B0604020202020204" pitchFamily="34" charset="0"/>
              <a:buChar char="•"/>
              <a:defRPr sz="7441" kern="1200">
                <a:solidFill>
                  <a:schemeClr val="tx1"/>
                </a:solidFill>
                <a:latin typeface="+mn-lt"/>
                <a:ea typeface="+mn-ea"/>
                <a:cs typeface="+mn-cs"/>
              </a:defRPr>
            </a:lvl9pPr>
          </a:lstStyle>
          <a:p>
            <a:pPr marL="0" indent="0" algn="just">
              <a:buNone/>
            </a:pPr>
            <a:r>
              <a:rPr lang="en-US" sz="1400" i="1" dirty="0">
                <a:latin typeface="Arial" panose="020B0604020202020204" pitchFamily="34" charset="0"/>
                <a:cs typeface="Arial" panose="020B0604020202020204" pitchFamily="34" charset="0"/>
              </a:rPr>
              <a:t>Reconstruction of the opening of the Norwegian-Greenland Sea and the Fram Strait gateway. </a:t>
            </a:r>
            <a:br>
              <a:rPr lang="en-US" sz="1400" i="1" dirty="0">
                <a:latin typeface="Arial" panose="020B0604020202020204" pitchFamily="34" charset="0"/>
                <a:cs typeface="Arial" panose="020B0604020202020204" pitchFamily="34" charset="0"/>
              </a:rPr>
            </a:br>
            <a:r>
              <a:rPr lang="en-US" sz="1400" i="1" dirty="0">
                <a:latin typeface="Arial" panose="020B0604020202020204" pitchFamily="34" charset="0"/>
                <a:cs typeface="Arial" panose="020B0604020202020204" pitchFamily="34" charset="0"/>
              </a:rPr>
              <a:t>Modified from Rydningen et al. (2020).</a:t>
            </a:r>
            <a:endParaRPr lang="nb-NO" sz="1400" i="1" dirty="0">
              <a:latin typeface="Arial" panose="020B0604020202020204" pitchFamily="34" charset="0"/>
              <a:cs typeface="Arial" panose="020B0604020202020204" pitchFamily="34" charset="0"/>
            </a:endParaRPr>
          </a:p>
        </p:txBody>
      </p:sp>
      <p:sp>
        <p:nvSpPr>
          <p:cNvPr id="5" name="Footer Placeholder 4">
            <a:extLst>
              <a:ext uri="{FF2B5EF4-FFF2-40B4-BE49-F238E27FC236}">
                <a16:creationId xmlns:a16="http://schemas.microsoft.com/office/drawing/2014/main" id="{4B0EC5F0-C2B3-2064-D620-74FC97CDF4E4}"/>
              </a:ext>
            </a:extLst>
          </p:cNvPr>
          <p:cNvSpPr txBox="1">
            <a:spLocks/>
          </p:cNvSpPr>
          <p:nvPr/>
        </p:nvSpPr>
        <p:spPr>
          <a:xfrm>
            <a:off x="8671941" y="182040"/>
            <a:ext cx="2825791" cy="365125"/>
          </a:xfrm>
          <a:prstGeom prst="rect">
            <a:avLst/>
          </a:prstGeom>
        </p:spPr>
        <p:txBody>
          <a:bodyPr vert="horz" lIns="91440" tIns="45720" rIns="91440" bIns="45720" rtlCol="0" anchor="ctr"/>
          <a:lstStyle>
            <a:defPPr>
              <a:defRPr lang="nb-NO"/>
            </a:defPPr>
            <a:lvl1pPr marL="0" algn="ctr" defTabSz="914400" rtl="0" eaLnBrk="1" latinLnBrk="0" hangingPunct="1">
              <a:defRPr sz="1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t>DYPOLE – Dynamics of Polar confined basins</a:t>
            </a:r>
          </a:p>
        </p:txBody>
      </p:sp>
      <p:sp>
        <p:nvSpPr>
          <p:cNvPr id="4" name="Footer Placeholder 4">
            <a:extLst>
              <a:ext uri="{FF2B5EF4-FFF2-40B4-BE49-F238E27FC236}">
                <a16:creationId xmlns:a16="http://schemas.microsoft.com/office/drawing/2014/main" id="{94D22C34-F60A-5B6B-2330-C21766EDE114}"/>
              </a:ext>
            </a:extLst>
          </p:cNvPr>
          <p:cNvSpPr>
            <a:spLocks noGrp="1"/>
          </p:cNvSpPr>
          <p:nvPr>
            <p:ph type="ftr" sz="quarter" idx="3"/>
          </p:nvPr>
        </p:nvSpPr>
        <p:spPr>
          <a:xfrm>
            <a:off x="0" y="6492874"/>
            <a:ext cx="2825791" cy="365125"/>
          </a:xfrm>
        </p:spPr>
        <p:txBody>
          <a:bodyPr/>
          <a:lstStyle/>
          <a:p>
            <a:pPr algn="l"/>
            <a:r>
              <a:rPr lang="en-US" dirty="0"/>
              <a:t>EGU 2024</a:t>
            </a:r>
          </a:p>
        </p:txBody>
      </p:sp>
      <p:sp>
        <p:nvSpPr>
          <p:cNvPr id="6" name="Rectangle 5">
            <a:extLst>
              <a:ext uri="{FF2B5EF4-FFF2-40B4-BE49-F238E27FC236}">
                <a16:creationId xmlns:a16="http://schemas.microsoft.com/office/drawing/2014/main" id="{1F14B685-94A9-5F6C-2CB7-C01BE319905E}"/>
              </a:ext>
            </a:extLst>
          </p:cNvPr>
          <p:cNvSpPr/>
          <p:nvPr/>
        </p:nvSpPr>
        <p:spPr>
          <a:xfrm>
            <a:off x="3563548" y="1295836"/>
            <a:ext cx="172430" cy="193330"/>
          </a:xfrm>
          <a:prstGeom prst="rect">
            <a:avLst/>
          </a:prstGeom>
          <a:solidFill>
            <a:schemeClr val="accent1">
              <a:alpha val="2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029743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814D9-804A-D111-950F-0BCD3C5E69F2}"/>
              </a:ext>
            </a:extLst>
          </p:cNvPr>
          <p:cNvSpPr>
            <a:spLocks noGrp="1"/>
          </p:cNvSpPr>
          <p:nvPr>
            <p:ph type="title"/>
          </p:nvPr>
        </p:nvSpPr>
        <p:spPr/>
        <p:txBody>
          <a:bodyPr/>
          <a:lstStyle/>
          <a:p>
            <a:r>
              <a:rPr lang="nb-NO" dirty="0"/>
              <a:t>GEOLOGICAL BACKGROUND</a:t>
            </a:r>
          </a:p>
        </p:txBody>
      </p:sp>
      <p:sp>
        <p:nvSpPr>
          <p:cNvPr id="8" name="Slide Number Placeholder 7">
            <a:extLst>
              <a:ext uri="{FF2B5EF4-FFF2-40B4-BE49-F238E27FC236}">
                <a16:creationId xmlns:a16="http://schemas.microsoft.com/office/drawing/2014/main" id="{08554630-EDE8-7F55-8229-221EE03A0C3B}"/>
              </a:ext>
            </a:extLst>
          </p:cNvPr>
          <p:cNvSpPr>
            <a:spLocks noGrp="1"/>
          </p:cNvSpPr>
          <p:nvPr>
            <p:ph type="sldNum" sz="quarter" idx="4"/>
          </p:nvPr>
        </p:nvSpPr>
        <p:spPr/>
        <p:txBody>
          <a:bodyPr/>
          <a:lstStyle/>
          <a:p>
            <a:fld id="{B76F204B-EB0C-4A0F-9081-03655D555E55}" type="slidenum">
              <a:rPr lang="nb-NO" smtClean="0"/>
              <a:t>5</a:t>
            </a:fld>
            <a:endParaRPr lang="nb-NO" dirty="0"/>
          </a:p>
        </p:txBody>
      </p:sp>
      <p:pic>
        <p:nvPicPr>
          <p:cNvPr id="4" name="Content Placeholder 4">
            <a:extLst>
              <a:ext uri="{FF2B5EF4-FFF2-40B4-BE49-F238E27FC236}">
                <a16:creationId xmlns:a16="http://schemas.microsoft.com/office/drawing/2014/main" id="{7A62B91A-58E8-A975-454F-50803F34DE80}"/>
              </a:ext>
            </a:extLst>
          </p:cNvPr>
          <p:cNvPicPr>
            <a:picLocks noGrp="1" noChangeAspect="1"/>
          </p:cNvPicPr>
          <p:nvPr/>
        </p:nvPicPr>
        <p:blipFill rotWithShape="1">
          <a:blip r:embed="rId2"/>
          <a:srcRect t="17938" b="2845"/>
          <a:stretch/>
        </p:blipFill>
        <p:spPr>
          <a:xfrm>
            <a:off x="0" y="1416908"/>
            <a:ext cx="12190386" cy="4675910"/>
          </a:xfrm>
          <a:prstGeom prst="rect">
            <a:avLst/>
          </a:prstGeom>
        </p:spPr>
      </p:pic>
      <p:sp>
        <p:nvSpPr>
          <p:cNvPr id="3" name="TextBox 2">
            <a:extLst>
              <a:ext uri="{FF2B5EF4-FFF2-40B4-BE49-F238E27FC236}">
                <a16:creationId xmlns:a16="http://schemas.microsoft.com/office/drawing/2014/main" id="{548E5ED0-544F-B754-47DA-0A291C66E8DC}"/>
              </a:ext>
            </a:extLst>
          </p:cNvPr>
          <p:cNvSpPr txBox="1"/>
          <p:nvPr/>
        </p:nvSpPr>
        <p:spPr>
          <a:xfrm>
            <a:off x="9983972" y="5938929"/>
            <a:ext cx="1784143" cy="307777"/>
          </a:xfrm>
          <a:prstGeom prst="rect">
            <a:avLst/>
          </a:prstGeom>
          <a:noFill/>
        </p:spPr>
        <p:txBody>
          <a:bodyPr wrap="none" rtlCol="0">
            <a:spAutoFit/>
          </a:bodyPr>
          <a:lstStyle/>
          <a:p>
            <a:r>
              <a:rPr lang="en-US" sz="1400" dirty="0"/>
              <a:t>IODP webinar, 2023</a:t>
            </a:r>
          </a:p>
        </p:txBody>
      </p:sp>
      <p:sp>
        <p:nvSpPr>
          <p:cNvPr id="6" name="Rectangle 5">
            <a:extLst>
              <a:ext uri="{FF2B5EF4-FFF2-40B4-BE49-F238E27FC236}">
                <a16:creationId xmlns:a16="http://schemas.microsoft.com/office/drawing/2014/main" id="{19603136-012C-0ABD-B7B6-8ED3E34F10F1}"/>
              </a:ext>
            </a:extLst>
          </p:cNvPr>
          <p:cNvSpPr/>
          <p:nvPr/>
        </p:nvSpPr>
        <p:spPr>
          <a:xfrm>
            <a:off x="6774366" y="2176862"/>
            <a:ext cx="5272117" cy="1339627"/>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Rectangle 6">
            <a:extLst>
              <a:ext uri="{FF2B5EF4-FFF2-40B4-BE49-F238E27FC236}">
                <a16:creationId xmlns:a16="http://schemas.microsoft.com/office/drawing/2014/main" id="{0D1DBFEC-5CC5-E387-6EE1-589CE966A550}"/>
              </a:ext>
            </a:extLst>
          </p:cNvPr>
          <p:cNvSpPr/>
          <p:nvPr/>
        </p:nvSpPr>
        <p:spPr>
          <a:xfrm>
            <a:off x="5047167" y="4368799"/>
            <a:ext cx="902078" cy="316089"/>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Rectangle 8">
            <a:extLst>
              <a:ext uri="{FF2B5EF4-FFF2-40B4-BE49-F238E27FC236}">
                <a16:creationId xmlns:a16="http://schemas.microsoft.com/office/drawing/2014/main" id="{3DA280DC-16E1-D95F-781B-151365F9A052}"/>
              </a:ext>
            </a:extLst>
          </p:cNvPr>
          <p:cNvSpPr/>
          <p:nvPr/>
        </p:nvSpPr>
        <p:spPr>
          <a:xfrm>
            <a:off x="3020811" y="2376310"/>
            <a:ext cx="1184300" cy="499053"/>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Footer Placeholder 4">
            <a:extLst>
              <a:ext uri="{FF2B5EF4-FFF2-40B4-BE49-F238E27FC236}">
                <a16:creationId xmlns:a16="http://schemas.microsoft.com/office/drawing/2014/main" id="{09D57293-0700-2415-6FA4-673C82108D63}"/>
              </a:ext>
            </a:extLst>
          </p:cNvPr>
          <p:cNvSpPr txBox="1">
            <a:spLocks/>
          </p:cNvSpPr>
          <p:nvPr/>
        </p:nvSpPr>
        <p:spPr>
          <a:xfrm>
            <a:off x="8671941" y="182040"/>
            <a:ext cx="2825791" cy="365125"/>
          </a:xfrm>
          <a:prstGeom prst="rect">
            <a:avLst/>
          </a:prstGeom>
        </p:spPr>
        <p:txBody>
          <a:bodyPr vert="horz" lIns="91440" tIns="45720" rIns="91440" bIns="45720" rtlCol="0" anchor="ctr"/>
          <a:lstStyle>
            <a:defPPr>
              <a:defRPr lang="nb-NO"/>
            </a:defPPr>
            <a:lvl1pPr marL="0" algn="ctr" defTabSz="914400" rtl="0" eaLnBrk="1" latinLnBrk="0" hangingPunct="1">
              <a:defRPr sz="1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t>DYPOLE – Dynamics of Polar confined basins</a:t>
            </a:r>
          </a:p>
        </p:txBody>
      </p:sp>
      <p:sp>
        <p:nvSpPr>
          <p:cNvPr id="5" name="Footer Placeholder 4">
            <a:extLst>
              <a:ext uri="{FF2B5EF4-FFF2-40B4-BE49-F238E27FC236}">
                <a16:creationId xmlns:a16="http://schemas.microsoft.com/office/drawing/2014/main" id="{0A23BD10-61BC-965A-A9AB-B922F48F0D9D}"/>
              </a:ext>
            </a:extLst>
          </p:cNvPr>
          <p:cNvSpPr>
            <a:spLocks noGrp="1"/>
          </p:cNvSpPr>
          <p:nvPr>
            <p:ph type="ftr" sz="quarter" idx="3"/>
          </p:nvPr>
        </p:nvSpPr>
        <p:spPr>
          <a:xfrm>
            <a:off x="0" y="6492874"/>
            <a:ext cx="2825791" cy="365125"/>
          </a:xfrm>
        </p:spPr>
        <p:txBody>
          <a:bodyPr/>
          <a:lstStyle/>
          <a:p>
            <a:pPr algn="l"/>
            <a:r>
              <a:rPr lang="en-US" dirty="0"/>
              <a:t>EGU 2024</a:t>
            </a:r>
          </a:p>
        </p:txBody>
      </p:sp>
      <p:sp>
        <p:nvSpPr>
          <p:cNvPr id="10" name="Rectangle 9">
            <a:extLst>
              <a:ext uri="{FF2B5EF4-FFF2-40B4-BE49-F238E27FC236}">
                <a16:creationId xmlns:a16="http://schemas.microsoft.com/office/drawing/2014/main" id="{AA9F637A-C9E7-36C1-B9E6-EE3D6AF7CCB3}"/>
              </a:ext>
            </a:extLst>
          </p:cNvPr>
          <p:cNvSpPr/>
          <p:nvPr/>
        </p:nvSpPr>
        <p:spPr>
          <a:xfrm>
            <a:off x="7421725" y="5260625"/>
            <a:ext cx="172430" cy="193330"/>
          </a:xfrm>
          <a:prstGeom prst="rect">
            <a:avLst/>
          </a:prstGeom>
          <a:solidFill>
            <a:srgbClr val="FAF5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12" name="Rectangle 11">
            <a:extLst>
              <a:ext uri="{FF2B5EF4-FFF2-40B4-BE49-F238E27FC236}">
                <a16:creationId xmlns:a16="http://schemas.microsoft.com/office/drawing/2014/main" id="{7A69E8D1-0D22-E519-A2BA-BEC3C6129401}"/>
              </a:ext>
            </a:extLst>
          </p:cNvPr>
          <p:cNvSpPr/>
          <p:nvPr/>
        </p:nvSpPr>
        <p:spPr>
          <a:xfrm>
            <a:off x="7415826" y="5067295"/>
            <a:ext cx="172430" cy="19333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p>
        </p:txBody>
      </p:sp>
    </p:spTree>
    <p:extLst>
      <p:ext uri="{BB962C8B-B14F-4D97-AF65-F5344CB8AC3E}">
        <p14:creationId xmlns:p14="http://schemas.microsoft.com/office/powerpoint/2010/main" val="3280287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03C788D1-5DA3-8CA2-8B36-F559C5118861}"/>
              </a:ext>
            </a:extLst>
          </p:cNvPr>
          <p:cNvPicPr>
            <a:picLocks noChangeAspect="1"/>
          </p:cNvPicPr>
          <p:nvPr/>
        </p:nvPicPr>
        <p:blipFill rotWithShape="1">
          <a:blip r:embed="rId2"/>
          <a:srcRect t="2172"/>
          <a:stretch/>
        </p:blipFill>
        <p:spPr>
          <a:xfrm>
            <a:off x="973703" y="1441677"/>
            <a:ext cx="3462441" cy="4650789"/>
          </a:xfrm>
          <a:prstGeom prst="rect">
            <a:avLst/>
          </a:prstGeom>
          <a:ln w="12700" cap="sq">
            <a:solidFill>
              <a:srgbClr val="000000"/>
            </a:solidFill>
            <a:miter lim="800000"/>
          </a:ln>
          <a:effectLst>
            <a:outerShdw blurRad="57150" dist="50800" dir="2700000" algn="tl" rotWithShape="0">
              <a:srgbClr val="000000">
                <a:alpha val="40000"/>
              </a:srgbClr>
            </a:outerShdw>
          </a:effectLst>
        </p:spPr>
      </p:pic>
      <p:pic>
        <p:nvPicPr>
          <p:cNvPr id="17" name="Picture 16">
            <a:extLst>
              <a:ext uri="{FF2B5EF4-FFF2-40B4-BE49-F238E27FC236}">
                <a16:creationId xmlns:a16="http://schemas.microsoft.com/office/drawing/2014/main" id="{E65FFFF4-4582-C7D8-4FC9-A1CC0850DB43}"/>
              </a:ext>
            </a:extLst>
          </p:cNvPr>
          <p:cNvPicPr>
            <a:picLocks noChangeAspect="1"/>
          </p:cNvPicPr>
          <p:nvPr/>
        </p:nvPicPr>
        <p:blipFill>
          <a:blip r:embed="rId3"/>
          <a:stretch>
            <a:fillRect/>
          </a:stretch>
        </p:blipFill>
        <p:spPr>
          <a:xfrm>
            <a:off x="7913082" y="1441677"/>
            <a:ext cx="3359071" cy="4650789"/>
          </a:xfrm>
          <a:prstGeom prst="rect">
            <a:avLst/>
          </a:prstGeom>
          <a:ln w="12700" cap="sq">
            <a:solidFill>
              <a:srgbClr val="000000"/>
            </a:solidFill>
            <a:miter lim="800000"/>
          </a:ln>
          <a:effectLst>
            <a:outerShdw blurRad="57150" dist="50800" dir="2700000" algn="tl" rotWithShape="0">
              <a:srgbClr val="000000">
                <a:alpha val="40000"/>
              </a:srgbClr>
            </a:outerShdw>
          </a:effectLst>
        </p:spPr>
      </p:pic>
      <p:sp>
        <p:nvSpPr>
          <p:cNvPr id="7" name="Rectangle 6">
            <a:extLst>
              <a:ext uri="{FF2B5EF4-FFF2-40B4-BE49-F238E27FC236}">
                <a16:creationId xmlns:a16="http://schemas.microsoft.com/office/drawing/2014/main" id="{FC9760A7-BAA1-DA5E-7260-21D83F590C19}"/>
              </a:ext>
            </a:extLst>
          </p:cNvPr>
          <p:cNvSpPr/>
          <p:nvPr/>
        </p:nvSpPr>
        <p:spPr>
          <a:xfrm>
            <a:off x="7913082" y="5922611"/>
            <a:ext cx="1545312" cy="176981"/>
          </a:xfrm>
          <a:prstGeom prst="rect">
            <a:avLst/>
          </a:prstGeom>
          <a:solidFill>
            <a:schemeClr val="bg1">
              <a:lumMod val="85000"/>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A2289F20-8EC0-D732-A6D6-AE249858A5F2}"/>
              </a:ext>
            </a:extLst>
          </p:cNvPr>
          <p:cNvSpPr/>
          <p:nvPr/>
        </p:nvSpPr>
        <p:spPr>
          <a:xfrm>
            <a:off x="986903" y="5916141"/>
            <a:ext cx="1651819" cy="176981"/>
          </a:xfrm>
          <a:prstGeom prst="rect">
            <a:avLst/>
          </a:prstGeom>
          <a:solidFill>
            <a:schemeClr val="bg1">
              <a:lumMod val="85000"/>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le 1">
            <a:extLst>
              <a:ext uri="{FF2B5EF4-FFF2-40B4-BE49-F238E27FC236}">
                <a16:creationId xmlns:a16="http://schemas.microsoft.com/office/drawing/2014/main" id="{425814D9-804A-D111-950F-0BCD3C5E69F2}"/>
              </a:ext>
            </a:extLst>
          </p:cNvPr>
          <p:cNvSpPr>
            <a:spLocks noGrp="1"/>
          </p:cNvSpPr>
          <p:nvPr>
            <p:ph type="title"/>
          </p:nvPr>
        </p:nvSpPr>
        <p:spPr/>
        <p:txBody>
          <a:bodyPr/>
          <a:lstStyle/>
          <a:p>
            <a:r>
              <a:rPr lang="nb-NO" dirty="0"/>
              <a:t>SEDIMENTARY PROCESSES</a:t>
            </a:r>
          </a:p>
        </p:txBody>
      </p:sp>
      <p:sp>
        <p:nvSpPr>
          <p:cNvPr id="8" name="Slide Number Placeholder 7">
            <a:extLst>
              <a:ext uri="{FF2B5EF4-FFF2-40B4-BE49-F238E27FC236}">
                <a16:creationId xmlns:a16="http://schemas.microsoft.com/office/drawing/2014/main" id="{51CABF9D-977D-1248-380A-5FEDD434B177}"/>
              </a:ext>
            </a:extLst>
          </p:cNvPr>
          <p:cNvSpPr>
            <a:spLocks noGrp="1"/>
          </p:cNvSpPr>
          <p:nvPr>
            <p:ph type="sldNum" sz="quarter" idx="4"/>
          </p:nvPr>
        </p:nvSpPr>
        <p:spPr/>
        <p:txBody>
          <a:bodyPr/>
          <a:lstStyle/>
          <a:p>
            <a:fld id="{B76F204B-EB0C-4A0F-9081-03655D555E55}" type="slidenum">
              <a:rPr lang="nb-NO" smtClean="0"/>
              <a:t>6</a:t>
            </a:fld>
            <a:endParaRPr lang="nb-NO" dirty="0"/>
          </a:p>
        </p:txBody>
      </p:sp>
      <p:sp>
        <p:nvSpPr>
          <p:cNvPr id="15" name="Text Placeholder 9">
            <a:extLst>
              <a:ext uri="{FF2B5EF4-FFF2-40B4-BE49-F238E27FC236}">
                <a16:creationId xmlns:a16="http://schemas.microsoft.com/office/drawing/2014/main" id="{891D6924-D365-1381-AFCB-62BBEDEAE6A3}"/>
              </a:ext>
            </a:extLst>
          </p:cNvPr>
          <p:cNvSpPr txBox="1">
            <a:spLocks/>
          </p:cNvSpPr>
          <p:nvPr/>
        </p:nvSpPr>
        <p:spPr>
          <a:xfrm>
            <a:off x="930845" y="5873937"/>
            <a:ext cx="1785369" cy="274594"/>
          </a:xfrm>
          <a:prstGeom prst="rect">
            <a:avLst/>
          </a:prstGeom>
        </p:spPr>
        <p:txBody>
          <a:bodyPr/>
          <a:lstStyle>
            <a:lvl1pPr marL="945010" indent="-945010" algn="l" defTabSz="3780038" rtl="0" eaLnBrk="1" latinLnBrk="0" hangingPunct="1">
              <a:lnSpc>
                <a:spcPct val="90000"/>
              </a:lnSpc>
              <a:spcBef>
                <a:spcPts val="4134"/>
              </a:spcBef>
              <a:buFont typeface="Arial" panose="020B0604020202020204" pitchFamily="34" charset="0"/>
              <a:buChar char="•"/>
              <a:defRPr sz="11575" kern="1200">
                <a:solidFill>
                  <a:schemeClr val="tx1"/>
                </a:solidFill>
                <a:latin typeface="+mn-lt"/>
                <a:ea typeface="+mn-ea"/>
                <a:cs typeface="+mn-cs"/>
              </a:defRPr>
            </a:lvl1pPr>
            <a:lvl2pPr marL="2835029" indent="-945010" algn="l" defTabSz="3780038" rtl="0" eaLnBrk="1" latinLnBrk="0" hangingPunct="1">
              <a:lnSpc>
                <a:spcPct val="90000"/>
              </a:lnSpc>
              <a:spcBef>
                <a:spcPts val="2067"/>
              </a:spcBef>
              <a:buFont typeface="Arial" panose="020B0604020202020204" pitchFamily="34" charset="0"/>
              <a:buChar char="•"/>
              <a:defRPr sz="9921" kern="1200">
                <a:solidFill>
                  <a:schemeClr val="tx1"/>
                </a:solidFill>
                <a:latin typeface="+mn-lt"/>
                <a:ea typeface="+mn-ea"/>
                <a:cs typeface="+mn-cs"/>
              </a:defRPr>
            </a:lvl2pPr>
            <a:lvl3pPr marL="4725048" indent="-945010" algn="l" defTabSz="3780038" rtl="0" eaLnBrk="1" latinLnBrk="0" hangingPunct="1">
              <a:lnSpc>
                <a:spcPct val="90000"/>
              </a:lnSpc>
              <a:spcBef>
                <a:spcPts val="2067"/>
              </a:spcBef>
              <a:buFont typeface="Arial" panose="020B0604020202020204" pitchFamily="34" charset="0"/>
              <a:buChar char="•"/>
              <a:defRPr sz="8268" kern="1200">
                <a:solidFill>
                  <a:schemeClr val="tx1"/>
                </a:solidFill>
                <a:latin typeface="+mn-lt"/>
                <a:ea typeface="+mn-ea"/>
                <a:cs typeface="+mn-cs"/>
              </a:defRPr>
            </a:lvl3pPr>
            <a:lvl4pPr marL="6615067" indent="-945010" algn="l" defTabSz="3780038" rtl="0" eaLnBrk="1" latinLnBrk="0" hangingPunct="1">
              <a:lnSpc>
                <a:spcPct val="90000"/>
              </a:lnSpc>
              <a:spcBef>
                <a:spcPts val="2067"/>
              </a:spcBef>
              <a:buFont typeface="Arial" panose="020B0604020202020204" pitchFamily="34" charset="0"/>
              <a:buChar char="•"/>
              <a:defRPr sz="7441" kern="1200">
                <a:solidFill>
                  <a:schemeClr val="tx1"/>
                </a:solidFill>
                <a:latin typeface="+mn-lt"/>
                <a:ea typeface="+mn-ea"/>
                <a:cs typeface="+mn-cs"/>
              </a:defRPr>
            </a:lvl4pPr>
            <a:lvl5pPr marL="8505086" indent="-945010" algn="l" defTabSz="3780038" rtl="0" eaLnBrk="1" latinLnBrk="0" hangingPunct="1">
              <a:lnSpc>
                <a:spcPct val="90000"/>
              </a:lnSpc>
              <a:spcBef>
                <a:spcPts val="2067"/>
              </a:spcBef>
              <a:buFont typeface="Arial" panose="020B0604020202020204" pitchFamily="34" charset="0"/>
              <a:buChar char="•"/>
              <a:defRPr sz="7441" kern="1200">
                <a:solidFill>
                  <a:schemeClr val="tx1"/>
                </a:solidFill>
                <a:latin typeface="+mn-lt"/>
                <a:ea typeface="+mn-ea"/>
                <a:cs typeface="+mn-cs"/>
              </a:defRPr>
            </a:lvl5pPr>
            <a:lvl6pPr marL="10395105" indent="-945010" algn="l" defTabSz="3780038" rtl="0" eaLnBrk="1" latinLnBrk="0" hangingPunct="1">
              <a:lnSpc>
                <a:spcPct val="90000"/>
              </a:lnSpc>
              <a:spcBef>
                <a:spcPts val="2067"/>
              </a:spcBef>
              <a:buFont typeface="Arial" panose="020B0604020202020204" pitchFamily="34" charset="0"/>
              <a:buChar char="•"/>
              <a:defRPr sz="7441" kern="1200">
                <a:solidFill>
                  <a:schemeClr val="tx1"/>
                </a:solidFill>
                <a:latin typeface="+mn-lt"/>
                <a:ea typeface="+mn-ea"/>
                <a:cs typeface="+mn-cs"/>
              </a:defRPr>
            </a:lvl6pPr>
            <a:lvl7pPr marL="12285124" indent="-945010" algn="l" defTabSz="3780038" rtl="0" eaLnBrk="1" latinLnBrk="0" hangingPunct="1">
              <a:lnSpc>
                <a:spcPct val="90000"/>
              </a:lnSpc>
              <a:spcBef>
                <a:spcPts val="2067"/>
              </a:spcBef>
              <a:buFont typeface="Arial" panose="020B0604020202020204" pitchFamily="34" charset="0"/>
              <a:buChar char="•"/>
              <a:defRPr sz="7441" kern="1200">
                <a:solidFill>
                  <a:schemeClr val="tx1"/>
                </a:solidFill>
                <a:latin typeface="+mn-lt"/>
                <a:ea typeface="+mn-ea"/>
                <a:cs typeface="+mn-cs"/>
              </a:defRPr>
            </a:lvl7pPr>
            <a:lvl8pPr marL="14175143" indent="-945010" algn="l" defTabSz="3780038" rtl="0" eaLnBrk="1" latinLnBrk="0" hangingPunct="1">
              <a:lnSpc>
                <a:spcPct val="90000"/>
              </a:lnSpc>
              <a:spcBef>
                <a:spcPts val="2067"/>
              </a:spcBef>
              <a:buFont typeface="Arial" panose="020B0604020202020204" pitchFamily="34" charset="0"/>
              <a:buChar char="•"/>
              <a:defRPr sz="7441" kern="1200">
                <a:solidFill>
                  <a:schemeClr val="tx1"/>
                </a:solidFill>
                <a:latin typeface="+mn-lt"/>
                <a:ea typeface="+mn-ea"/>
                <a:cs typeface="+mn-cs"/>
              </a:defRPr>
            </a:lvl8pPr>
            <a:lvl9pPr marL="16065162" indent="-945010" algn="l" defTabSz="3780038" rtl="0" eaLnBrk="1" latinLnBrk="0" hangingPunct="1">
              <a:lnSpc>
                <a:spcPct val="90000"/>
              </a:lnSpc>
              <a:spcBef>
                <a:spcPts val="2067"/>
              </a:spcBef>
              <a:buFont typeface="Arial" panose="020B0604020202020204" pitchFamily="34" charset="0"/>
              <a:buChar char="•"/>
              <a:defRPr sz="7441" kern="1200">
                <a:solidFill>
                  <a:schemeClr val="tx1"/>
                </a:solidFill>
                <a:latin typeface="+mn-lt"/>
                <a:ea typeface="+mn-ea"/>
                <a:cs typeface="+mn-cs"/>
              </a:defRPr>
            </a:lvl9pPr>
          </a:lstStyle>
          <a:p>
            <a:pPr marL="0" indent="0" algn="just">
              <a:buNone/>
            </a:pPr>
            <a:r>
              <a:rPr lang="en-US" sz="1200" i="1" dirty="0">
                <a:latin typeface="Arial" panose="020B0604020202020204" pitchFamily="34" charset="0"/>
                <a:cs typeface="Arial" panose="020B0604020202020204" pitchFamily="34" charset="0"/>
              </a:rPr>
              <a:t>Rydningen et al. (2020)</a:t>
            </a:r>
            <a:endParaRPr lang="nb-NO" sz="1200" i="1" dirty="0">
              <a:latin typeface="Arial" panose="020B0604020202020204" pitchFamily="34" charset="0"/>
              <a:cs typeface="Arial" panose="020B0604020202020204" pitchFamily="34" charset="0"/>
            </a:endParaRPr>
          </a:p>
        </p:txBody>
      </p:sp>
      <p:sp>
        <p:nvSpPr>
          <p:cNvPr id="18" name="Text Placeholder 9">
            <a:extLst>
              <a:ext uri="{FF2B5EF4-FFF2-40B4-BE49-F238E27FC236}">
                <a16:creationId xmlns:a16="http://schemas.microsoft.com/office/drawing/2014/main" id="{2143B34F-4D3F-39FC-B051-838BB447CBF3}"/>
              </a:ext>
            </a:extLst>
          </p:cNvPr>
          <p:cNvSpPr txBox="1">
            <a:spLocks/>
          </p:cNvSpPr>
          <p:nvPr/>
        </p:nvSpPr>
        <p:spPr>
          <a:xfrm>
            <a:off x="7846335" y="5889375"/>
            <a:ext cx="1679230" cy="274594"/>
          </a:xfrm>
          <a:prstGeom prst="rect">
            <a:avLst/>
          </a:prstGeom>
        </p:spPr>
        <p:txBody>
          <a:bodyPr/>
          <a:lstStyle>
            <a:lvl1pPr marL="945010" indent="-945010" algn="l" defTabSz="3780038" rtl="0" eaLnBrk="1" latinLnBrk="0" hangingPunct="1">
              <a:lnSpc>
                <a:spcPct val="90000"/>
              </a:lnSpc>
              <a:spcBef>
                <a:spcPts val="4134"/>
              </a:spcBef>
              <a:buFont typeface="Arial" panose="020B0604020202020204" pitchFamily="34" charset="0"/>
              <a:buChar char="•"/>
              <a:defRPr sz="11575" kern="1200">
                <a:solidFill>
                  <a:schemeClr val="tx1"/>
                </a:solidFill>
                <a:latin typeface="+mn-lt"/>
                <a:ea typeface="+mn-ea"/>
                <a:cs typeface="+mn-cs"/>
              </a:defRPr>
            </a:lvl1pPr>
            <a:lvl2pPr marL="2835029" indent="-945010" algn="l" defTabSz="3780038" rtl="0" eaLnBrk="1" latinLnBrk="0" hangingPunct="1">
              <a:lnSpc>
                <a:spcPct val="90000"/>
              </a:lnSpc>
              <a:spcBef>
                <a:spcPts val="2067"/>
              </a:spcBef>
              <a:buFont typeface="Arial" panose="020B0604020202020204" pitchFamily="34" charset="0"/>
              <a:buChar char="•"/>
              <a:defRPr sz="9921" kern="1200">
                <a:solidFill>
                  <a:schemeClr val="tx1"/>
                </a:solidFill>
                <a:latin typeface="+mn-lt"/>
                <a:ea typeface="+mn-ea"/>
                <a:cs typeface="+mn-cs"/>
              </a:defRPr>
            </a:lvl2pPr>
            <a:lvl3pPr marL="4725048" indent="-945010" algn="l" defTabSz="3780038" rtl="0" eaLnBrk="1" latinLnBrk="0" hangingPunct="1">
              <a:lnSpc>
                <a:spcPct val="90000"/>
              </a:lnSpc>
              <a:spcBef>
                <a:spcPts val="2067"/>
              </a:spcBef>
              <a:buFont typeface="Arial" panose="020B0604020202020204" pitchFamily="34" charset="0"/>
              <a:buChar char="•"/>
              <a:defRPr sz="8268" kern="1200">
                <a:solidFill>
                  <a:schemeClr val="tx1"/>
                </a:solidFill>
                <a:latin typeface="+mn-lt"/>
                <a:ea typeface="+mn-ea"/>
                <a:cs typeface="+mn-cs"/>
              </a:defRPr>
            </a:lvl3pPr>
            <a:lvl4pPr marL="6615067" indent="-945010" algn="l" defTabSz="3780038" rtl="0" eaLnBrk="1" latinLnBrk="0" hangingPunct="1">
              <a:lnSpc>
                <a:spcPct val="90000"/>
              </a:lnSpc>
              <a:spcBef>
                <a:spcPts val="2067"/>
              </a:spcBef>
              <a:buFont typeface="Arial" panose="020B0604020202020204" pitchFamily="34" charset="0"/>
              <a:buChar char="•"/>
              <a:defRPr sz="7441" kern="1200">
                <a:solidFill>
                  <a:schemeClr val="tx1"/>
                </a:solidFill>
                <a:latin typeface="+mn-lt"/>
                <a:ea typeface="+mn-ea"/>
                <a:cs typeface="+mn-cs"/>
              </a:defRPr>
            </a:lvl4pPr>
            <a:lvl5pPr marL="8505086" indent="-945010" algn="l" defTabSz="3780038" rtl="0" eaLnBrk="1" latinLnBrk="0" hangingPunct="1">
              <a:lnSpc>
                <a:spcPct val="90000"/>
              </a:lnSpc>
              <a:spcBef>
                <a:spcPts val="2067"/>
              </a:spcBef>
              <a:buFont typeface="Arial" panose="020B0604020202020204" pitchFamily="34" charset="0"/>
              <a:buChar char="•"/>
              <a:defRPr sz="7441" kern="1200">
                <a:solidFill>
                  <a:schemeClr val="tx1"/>
                </a:solidFill>
                <a:latin typeface="+mn-lt"/>
                <a:ea typeface="+mn-ea"/>
                <a:cs typeface="+mn-cs"/>
              </a:defRPr>
            </a:lvl5pPr>
            <a:lvl6pPr marL="10395105" indent="-945010" algn="l" defTabSz="3780038" rtl="0" eaLnBrk="1" latinLnBrk="0" hangingPunct="1">
              <a:lnSpc>
                <a:spcPct val="90000"/>
              </a:lnSpc>
              <a:spcBef>
                <a:spcPts val="2067"/>
              </a:spcBef>
              <a:buFont typeface="Arial" panose="020B0604020202020204" pitchFamily="34" charset="0"/>
              <a:buChar char="•"/>
              <a:defRPr sz="7441" kern="1200">
                <a:solidFill>
                  <a:schemeClr val="tx1"/>
                </a:solidFill>
                <a:latin typeface="+mn-lt"/>
                <a:ea typeface="+mn-ea"/>
                <a:cs typeface="+mn-cs"/>
              </a:defRPr>
            </a:lvl6pPr>
            <a:lvl7pPr marL="12285124" indent="-945010" algn="l" defTabSz="3780038" rtl="0" eaLnBrk="1" latinLnBrk="0" hangingPunct="1">
              <a:lnSpc>
                <a:spcPct val="90000"/>
              </a:lnSpc>
              <a:spcBef>
                <a:spcPts val="2067"/>
              </a:spcBef>
              <a:buFont typeface="Arial" panose="020B0604020202020204" pitchFamily="34" charset="0"/>
              <a:buChar char="•"/>
              <a:defRPr sz="7441" kern="1200">
                <a:solidFill>
                  <a:schemeClr val="tx1"/>
                </a:solidFill>
                <a:latin typeface="+mn-lt"/>
                <a:ea typeface="+mn-ea"/>
                <a:cs typeface="+mn-cs"/>
              </a:defRPr>
            </a:lvl7pPr>
            <a:lvl8pPr marL="14175143" indent="-945010" algn="l" defTabSz="3780038" rtl="0" eaLnBrk="1" latinLnBrk="0" hangingPunct="1">
              <a:lnSpc>
                <a:spcPct val="90000"/>
              </a:lnSpc>
              <a:spcBef>
                <a:spcPts val="2067"/>
              </a:spcBef>
              <a:buFont typeface="Arial" panose="020B0604020202020204" pitchFamily="34" charset="0"/>
              <a:buChar char="•"/>
              <a:defRPr sz="7441" kern="1200">
                <a:solidFill>
                  <a:schemeClr val="tx1"/>
                </a:solidFill>
                <a:latin typeface="+mn-lt"/>
                <a:ea typeface="+mn-ea"/>
                <a:cs typeface="+mn-cs"/>
              </a:defRPr>
            </a:lvl8pPr>
            <a:lvl9pPr marL="16065162" indent="-945010" algn="l" defTabSz="3780038" rtl="0" eaLnBrk="1" latinLnBrk="0" hangingPunct="1">
              <a:lnSpc>
                <a:spcPct val="90000"/>
              </a:lnSpc>
              <a:spcBef>
                <a:spcPts val="2067"/>
              </a:spcBef>
              <a:buFont typeface="Arial" panose="020B0604020202020204" pitchFamily="34" charset="0"/>
              <a:buChar char="•"/>
              <a:defRPr sz="7441" kern="1200">
                <a:solidFill>
                  <a:schemeClr val="tx1"/>
                </a:solidFill>
                <a:latin typeface="+mn-lt"/>
                <a:ea typeface="+mn-ea"/>
                <a:cs typeface="+mn-cs"/>
              </a:defRPr>
            </a:lvl9pPr>
          </a:lstStyle>
          <a:p>
            <a:pPr marL="0" indent="0" algn="just">
              <a:buNone/>
            </a:pPr>
            <a:r>
              <a:rPr lang="en-US" sz="1200" i="1" dirty="0">
                <a:latin typeface="Arial" panose="020B0604020202020204" pitchFamily="34" charset="0"/>
                <a:cs typeface="Arial" panose="020B0604020202020204" pitchFamily="34" charset="0"/>
              </a:rPr>
              <a:t>Dahlgren et al. (2005)</a:t>
            </a:r>
            <a:endParaRPr lang="nb-NO" sz="1200" i="1" dirty="0">
              <a:latin typeface="Arial" panose="020B0604020202020204" pitchFamily="34" charset="0"/>
              <a:cs typeface="Arial" panose="020B0604020202020204" pitchFamily="34" charset="0"/>
            </a:endParaRPr>
          </a:p>
        </p:txBody>
      </p:sp>
      <p:sp>
        <p:nvSpPr>
          <p:cNvPr id="4" name="CuadroTexto 11">
            <a:extLst>
              <a:ext uri="{FF2B5EF4-FFF2-40B4-BE49-F238E27FC236}">
                <a16:creationId xmlns:a16="http://schemas.microsoft.com/office/drawing/2014/main" id="{70AFFF8B-2D6B-EBAD-5121-34831724CFD8}"/>
              </a:ext>
            </a:extLst>
          </p:cNvPr>
          <p:cNvSpPr txBox="1"/>
          <p:nvPr/>
        </p:nvSpPr>
        <p:spPr>
          <a:xfrm>
            <a:off x="973703" y="1022427"/>
            <a:ext cx="3462441" cy="338554"/>
          </a:xfrm>
          <a:prstGeom prst="rect">
            <a:avLst/>
          </a:prstGeom>
          <a:noFill/>
          <a:ln>
            <a:noFill/>
          </a:ln>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en-US" sz="1600" b="1" dirty="0">
                <a:cs typeface="Arial" panose="020B0604020202020204" pitchFamily="34" charset="0"/>
              </a:rPr>
              <a:t>Along-slope processes</a:t>
            </a:r>
          </a:p>
        </p:txBody>
      </p:sp>
      <p:sp>
        <p:nvSpPr>
          <p:cNvPr id="6" name="Footer Placeholder 4">
            <a:extLst>
              <a:ext uri="{FF2B5EF4-FFF2-40B4-BE49-F238E27FC236}">
                <a16:creationId xmlns:a16="http://schemas.microsoft.com/office/drawing/2014/main" id="{80E303B7-FF0C-D006-1D5E-6E4BB6164FD2}"/>
              </a:ext>
            </a:extLst>
          </p:cNvPr>
          <p:cNvSpPr txBox="1">
            <a:spLocks/>
          </p:cNvSpPr>
          <p:nvPr/>
        </p:nvSpPr>
        <p:spPr>
          <a:xfrm>
            <a:off x="8671941" y="182040"/>
            <a:ext cx="2825791" cy="365125"/>
          </a:xfrm>
          <a:prstGeom prst="rect">
            <a:avLst/>
          </a:prstGeom>
        </p:spPr>
        <p:txBody>
          <a:bodyPr vert="horz" lIns="91440" tIns="45720" rIns="91440" bIns="45720" rtlCol="0" anchor="ctr"/>
          <a:lstStyle>
            <a:defPPr>
              <a:defRPr lang="nb-NO"/>
            </a:defPPr>
            <a:lvl1pPr marL="0" algn="ctr" defTabSz="914400" rtl="0" eaLnBrk="1" latinLnBrk="0" hangingPunct="1">
              <a:defRPr sz="1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t>DYPOLE – Dynamics of Polar confined basins</a:t>
            </a:r>
          </a:p>
        </p:txBody>
      </p:sp>
      <p:sp>
        <p:nvSpPr>
          <p:cNvPr id="9" name="Footer Placeholder 4">
            <a:extLst>
              <a:ext uri="{FF2B5EF4-FFF2-40B4-BE49-F238E27FC236}">
                <a16:creationId xmlns:a16="http://schemas.microsoft.com/office/drawing/2014/main" id="{F4DE2F34-47BE-F0F3-028F-E48CB6F7A187}"/>
              </a:ext>
            </a:extLst>
          </p:cNvPr>
          <p:cNvSpPr>
            <a:spLocks noGrp="1"/>
          </p:cNvSpPr>
          <p:nvPr>
            <p:ph type="ftr" sz="quarter" idx="3"/>
          </p:nvPr>
        </p:nvSpPr>
        <p:spPr>
          <a:xfrm>
            <a:off x="0" y="6492874"/>
            <a:ext cx="2825791" cy="365125"/>
          </a:xfrm>
        </p:spPr>
        <p:txBody>
          <a:bodyPr/>
          <a:lstStyle/>
          <a:p>
            <a:pPr algn="l"/>
            <a:r>
              <a:rPr lang="en-US" dirty="0"/>
              <a:t>EGU 2024</a:t>
            </a:r>
          </a:p>
        </p:txBody>
      </p:sp>
      <p:sp>
        <p:nvSpPr>
          <p:cNvPr id="12" name="Content Placeholder 2">
            <a:extLst>
              <a:ext uri="{FF2B5EF4-FFF2-40B4-BE49-F238E27FC236}">
                <a16:creationId xmlns:a16="http://schemas.microsoft.com/office/drawing/2014/main" id="{895C579B-CC11-3312-4E45-D65F626F0A46}"/>
              </a:ext>
            </a:extLst>
          </p:cNvPr>
          <p:cNvSpPr>
            <a:spLocks noGrp="1"/>
          </p:cNvSpPr>
          <p:nvPr>
            <p:ph idx="1"/>
          </p:nvPr>
        </p:nvSpPr>
        <p:spPr>
          <a:xfrm>
            <a:off x="8135163" y="1014194"/>
            <a:ext cx="2914908" cy="338555"/>
          </a:xfrm>
        </p:spPr>
        <p:txBody>
          <a:bodyPr>
            <a:normAutofit/>
          </a:bodyPr>
          <a:lstStyle/>
          <a:p>
            <a:pPr marL="0" indent="0" algn="ctr">
              <a:buNone/>
            </a:pPr>
            <a:r>
              <a:rPr lang="en-US" sz="1600" b="1" dirty="0"/>
              <a:t>Down-slope processes</a:t>
            </a:r>
          </a:p>
        </p:txBody>
      </p:sp>
      <p:sp>
        <p:nvSpPr>
          <p:cNvPr id="19" name="Content Placeholder 2">
            <a:extLst>
              <a:ext uri="{FF2B5EF4-FFF2-40B4-BE49-F238E27FC236}">
                <a16:creationId xmlns:a16="http://schemas.microsoft.com/office/drawing/2014/main" id="{A2C44627-236B-294A-E3FC-B4D589901B8C}"/>
              </a:ext>
            </a:extLst>
          </p:cNvPr>
          <p:cNvSpPr txBox="1">
            <a:spLocks/>
          </p:cNvSpPr>
          <p:nvPr/>
        </p:nvSpPr>
        <p:spPr>
          <a:xfrm>
            <a:off x="5465501" y="1438099"/>
            <a:ext cx="2447581" cy="96546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buNone/>
              <a:defRPr/>
            </a:pPr>
            <a:r>
              <a:rPr kumimoji="0" lang="en-US" sz="1600" b="0" i="0" u="none" strike="noStrike" kern="1200" cap="none" spc="0" normalizeH="0" baseline="0" noProof="0" dirty="0">
                <a:ln>
                  <a:noFill/>
                </a:ln>
                <a:solidFill>
                  <a:prstClr val="black"/>
                </a:solidFill>
                <a:effectLst/>
                <a:uLnTx/>
                <a:uFillTx/>
                <a:latin typeface="Arial" panose="020B0604020202020204"/>
              </a:rPr>
              <a:t>Paleoclimatic</a:t>
            </a:r>
            <a:r>
              <a:rPr lang="en-US" sz="1600" dirty="0">
                <a:solidFill>
                  <a:prstClr val="black"/>
                </a:solidFill>
              </a:rPr>
              <a:t> archives to reconstruct Quaternary development of the continental margin</a:t>
            </a:r>
            <a:r>
              <a:rPr lang="en-US" sz="1600" dirty="0">
                <a:solidFill>
                  <a:prstClr val="black"/>
                </a:solidFill>
                <a:latin typeface="Arial" panose="020B0604020202020204"/>
              </a:rPr>
              <a:t>.</a:t>
            </a:r>
            <a:endParaRPr kumimoji="0" lang="en-US" sz="1600" b="0" i="0" u="none" strike="noStrike" kern="1200" cap="none" spc="0" normalizeH="0" baseline="0" noProof="0" dirty="0">
              <a:ln>
                <a:noFill/>
              </a:ln>
              <a:solidFill>
                <a:prstClr val="black"/>
              </a:solidFill>
              <a:effectLst/>
              <a:uLnTx/>
              <a:uFillTx/>
              <a:latin typeface="Arial" panose="020B0604020202020204"/>
            </a:endParaRPr>
          </a:p>
        </p:txBody>
      </p:sp>
      <p:sp>
        <p:nvSpPr>
          <p:cNvPr id="20" name="Content Placeholder 2">
            <a:extLst>
              <a:ext uri="{FF2B5EF4-FFF2-40B4-BE49-F238E27FC236}">
                <a16:creationId xmlns:a16="http://schemas.microsoft.com/office/drawing/2014/main" id="{CD69664C-ACE5-3412-A864-23CE153D75A8}"/>
              </a:ext>
            </a:extLst>
          </p:cNvPr>
          <p:cNvSpPr txBox="1">
            <a:spLocks/>
          </p:cNvSpPr>
          <p:nvPr/>
        </p:nvSpPr>
        <p:spPr>
          <a:xfrm>
            <a:off x="7925425" y="6092466"/>
            <a:ext cx="3359071" cy="55101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600" dirty="0"/>
              <a:t>Trough mouth fans and</a:t>
            </a:r>
            <a:br>
              <a:rPr lang="en-US" sz="1600" dirty="0"/>
            </a:br>
            <a:r>
              <a:rPr lang="en-US" sz="1600" dirty="0"/>
              <a:t>prograding wedges</a:t>
            </a:r>
          </a:p>
        </p:txBody>
      </p:sp>
      <p:sp>
        <p:nvSpPr>
          <p:cNvPr id="21" name="Content Placeholder 2">
            <a:extLst>
              <a:ext uri="{FF2B5EF4-FFF2-40B4-BE49-F238E27FC236}">
                <a16:creationId xmlns:a16="http://schemas.microsoft.com/office/drawing/2014/main" id="{E56B9A6F-3A34-7544-3F23-6C62493CF8C1}"/>
              </a:ext>
            </a:extLst>
          </p:cNvPr>
          <p:cNvSpPr txBox="1">
            <a:spLocks/>
          </p:cNvSpPr>
          <p:nvPr/>
        </p:nvSpPr>
        <p:spPr>
          <a:xfrm>
            <a:off x="4436144" y="5188503"/>
            <a:ext cx="2607187" cy="90396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defRPr/>
            </a:pPr>
            <a:r>
              <a:rPr kumimoji="0" lang="en-US" sz="1600" b="0" i="0" u="none" strike="noStrike" kern="1200" cap="none" spc="0" normalizeH="0" baseline="0" noProof="0" dirty="0">
                <a:ln>
                  <a:noFill/>
                </a:ln>
                <a:solidFill>
                  <a:prstClr val="black"/>
                </a:solidFill>
                <a:effectLst/>
                <a:uLnTx/>
                <a:uFillTx/>
                <a:latin typeface="Arial" panose="020B0604020202020204"/>
              </a:rPr>
              <a:t>Paleoclimatic</a:t>
            </a:r>
            <a:r>
              <a:rPr lang="en-US" sz="1600" dirty="0">
                <a:solidFill>
                  <a:prstClr val="black"/>
                </a:solidFill>
              </a:rPr>
              <a:t> archives to reconstruct ocean currents and development of the continental margins.</a:t>
            </a:r>
            <a:r>
              <a:rPr kumimoji="0" lang="en-US" sz="1600" b="0" i="0" u="none" strike="noStrike" kern="1200" cap="none" spc="0" normalizeH="0" noProof="0" dirty="0">
                <a:ln>
                  <a:noFill/>
                </a:ln>
                <a:solidFill>
                  <a:prstClr val="black"/>
                </a:solidFill>
                <a:effectLst/>
                <a:uLnTx/>
                <a:uFillTx/>
                <a:latin typeface="Arial" panose="020B0604020202020204"/>
              </a:rPr>
              <a:t> </a:t>
            </a:r>
            <a:endParaRPr kumimoji="0" lang="en-US" sz="1600" b="0" i="0" u="none" strike="noStrike" kern="1200" cap="none" spc="0" normalizeH="0" baseline="0" noProof="0" dirty="0">
              <a:ln>
                <a:noFill/>
              </a:ln>
              <a:solidFill>
                <a:prstClr val="black"/>
              </a:solidFill>
              <a:effectLst/>
              <a:uLnTx/>
              <a:uFillTx/>
              <a:latin typeface="Arial" panose="020B0604020202020204"/>
            </a:endParaRPr>
          </a:p>
        </p:txBody>
      </p:sp>
      <p:sp>
        <p:nvSpPr>
          <p:cNvPr id="22" name="CuadroTexto 11">
            <a:extLst>
              <a:ext uri="{FF2B5EF4-FFF2-40B4-BE49-F238E27FC236}">
                <a16:creationId xmlns:a16="http://schemas.microsoft.com/office/drawing/2014/main" id="{B2967BAA-8D01-9E95-919F-8A2AC15E837D}"/>
              </a:ext>
            </a:extLst>
          </p:cNvPr>
          <p:cNvSpPr txBox="1"/>
          <p:nvPr/>
        </p:nvSpPr>
        <p:spPr>
          <a:xfrm>
            <a:off x="973703" y="6092466"/>
            <a:ext cx="3462441" cy="338554"/>
          </a:xfrm>
          <a:prstGeom prst="rect">
            <a:avLst/>
          </a:prstGeom>
          <a:noFill/>
          <a:ln>
            <a:noFill/>
          </a:ln>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en-US" sz="1600" dirty="0">
                <a:cs typeface="Arial" panose="020B0604020202020204" pitchFamily="34" charset="0"/>
              </a:rPr>
              <a:t>Contourite drifts</a:t>
            </a:r>
          </a:p>
        </p:txBody>
      </p:sp>
      <p:sp>
        <p:nvSpPr>
          <p:cNvPr id="23" name="Rectangle 22">
            <a:extLst>
              <a:ext uri="{FF2B5EF4-FFF2-40B4-BE49-F238E27FC236}">
                <a16:creationId xmlns:a16="http://schemas.microsoft.com/office/drawing/2014/main" id="{0957D650-2C33-C513-83D3-7803E1DE896A}"/>
              </a:ext>
            </a:extLst>
          </p:cNvPr>
          <p:cNvSpPr/>
          <p:nvPr/>
        </p:nvSpPr>
        <p:spPr>
          <a:xfrm>
            <a:off x="3166437" y="1790115"/>
            <a:ext cx="360535" cy="352194"/>
          </a:xfrm>
          <a:prstGeom prst="rect">
            <a:avLst/>
          </a:prstGeom>
          <a:solidFill>
            <a:schemeClr val="accent5">
              <a:lumMod val="60000"/>
              <a:lumOff val="40000"/>
              <a:alpha val="2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solidFill>
                <a:srgbClr val="FDFFFD"/>
              </a:solidFill>
            </a:endParaRPr>
          </a:p>
        </p:txBody>
      </p:sp>
      <p:sp>
        <p:nvSpPr>
          <p:cNvPr id="24" name="Rectangle 23">
            <a:extLst>
              <a:ext uri="{FF2B5EF4-FFF2-40B4-BE49-F238E27FC236}">
                <a16:creationId xmlns:a16="http://schemas.microsoft.com/office/drawing/2014/main" id="{0D678385-F50A-883E-DECC-AC41C94AECC4}"/>
              </a:ext>
            </a:extLst>
          </p:cNvPr>
          <p:cNvSpPr/>
          <p:nvPr/>
        </p:nvSpPr>
        <p:spPr>
          <a:xfrm>
            <a:off x="9644867" y="1478107"/>
            <a:ext cx="360535" cy="352194"/>
          </a:xfrm>
          <a:prstGeom prst="rect">
            <a:avLst/>
          </a:prstGeom>
          <a:solidFill>
            <a:schemeClr val="accent5">
              <a:lumMod val="60000"/>
              <a:lumOff val="40000"/>
              <a:alpha val="2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solidFill>
                <a:srgbClr val="FDFFFD"/>
              </a:solidFill>
            </a:endParaRPr>
          </a:p>
        </p:txBody>
      </p:sp>
    </p:spTree>
    <p:extLst>
      <p:ext uri="{BB962C8B-B14F-4D97-AF65-F5344CB8AC3E}">
        <p14:creationId xmlns:p14="http://schemas.microsoft.com/office/powerpoint/2010/main" val="1237089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close-up of a section of a mountain&#10;&#10;Description automatically generated">
            <a:extLst>
              <a:ext uri="{FF2B5EF4-FFF2-40B4-BE49-F238E27FC236}">
                <a16:creationId xmlns:a16="http://schemas.microsoft.com/office/drawing/2014/main" id="{0D163788-42AD-351D-5190-2B706C9A6F86}"/>
              </a:ext>
            </a:extLst>
          </p:cNvPr>
          <p:cNvPicPr>
            <a:picLocks noChangeAspect="1"/>
          </p:cNvPicPr>
          <p:nvPr/>
        </p:nvPicPr>
        <p:blipFill rotWithShape="1">
          <a:blip r:embed="rId2">
            <a:extLst>
              <a:ext uri="{28A0092B-C50C-407E-A947-70E740481C1C}">
                <a14:useLocalDpi xmlns:a14="http://schemas.microsoft.com/office/drawing/2010/main" val="0"/>
              </a:ext>
            </a:extLst>
          </a:blip>
          <a:srcRect b="47281"/>
          <a:stretch/>
        </p:blipFill>
        <p:spPr>
          <a:xfrm>
            <a:off x="0" y="2003885"/>
            <a:ext cx="12192000" cy="4054768"/>
          </a:xfrm>
          <a:prstGeom prst="rect">
            <a:avLst/>
          </a:prstGeom>
        </p:spPr>
      </p:pic>
      <p:sp>
        <p:nvSpPr>
          <p:cNvPr id="2" name="Title 1">
            <a:extLst>
              <a:ext uri="{FF2B5EF4-FFF2-40B4-BE49-F238E27FC236}">
                <a16:creationId xmlns:a16="http://schemas.microsoft.com/office/drawing/2014/main" id="{E84EFA45-0C74-06EA-36D5-C5211F32D555}"/>
              </a:ext>
            </a:extLst>
          </p:cNvPr>
          <p:cNvSpPr>
            <a:spLocks noGrp="1"/>
          </p:cNvSpPr>
          <p:nvPr>
            <p:ph type="title"/>
          </p:nvPr>
        </p:nvSpPr>
        <p:spPr/>
        <p:txBody>
          <a:bodyPr/>
          <a:lstStyle/>
          <a:p>
            <a:r>
              <a:rPr lang="nb-NO" dirty="0"/>
              <a:t>STRATIGRAPHIC FRAMEWORK</a:t>
            </a:r>
          </a:p>
        </p:txBody>
      </p:sp>
      <p:sp>
        <p:nvSpPr>
          <p:cNvPr id="5" name="Slide Number Placeholder 4">
            <a:extLst>
              <a:ext uri="{FF2B5EF4-FFF2-40B4-BE49-F238E27FC236}">
                <a16:creationId xmlns:a16="http://schemas.microsoft.com/office/drawing/2014/main" id="{03107C2E-6BA1-3F65-7640-1230E2F44ADC}"/>
              </a:ext>
            </a:extLst>
          </p:cNvPr>
          <p:cNvSpPr>
            <a:spLocks noGrp="1"/>
          </p:cNvSpPr>
          <p:nvPr>
            <p:ph type="sldNum" sz="quarter" idx="4"/>
          </p:nvPr>
        </p:nvSpPr>
        <p:spPr/>
        <p:txBody>
          <a:bodyPr/>
          <a:lstStyle/>
          <a:p>
            <a:fld id="{B76F204B-EB0C-4A0F-9081-03655D555E55}" type="slidenum">
              <a:rPr lang="nb-NO" smtClean="0"/>
              <a:t>7</a:t>
            </a:fld>
            <a:endParaRPr lang="nb-NO" dirty="0"/>
          </a:p>
        </p:txBody>
      </p:sp>
      <p:sp>
        <p:nvSpPr>
          <p:cNvPr id="7" name="Text Placeholder 9">
            <a:extLst>
              <a:ext uri="{FF2B5EF4-FFF2-40B4-BE49-F238E27FC236}">
                <a16:creationId xmlns:a16="http://schemas.microsoft.com/office/drawing/2014/main" id="{055806ED-EF8D-44B0-8D39-C3320FC91D70}"/>
              </a:ext>
            </a:extLst>
          </p:cNvPr>
          <p:cNvSpPr txBox="1">
            <a:spLocks/>
          </p:cNvSpPr>
          <p:nvPr/>
        </p:nvSpPr>
        <p:spPr>
          <a:xfrm>
            <a:off x="0" y="6130278"/>
            <a:ext cx="12192000" cy="537306"/>
          </a:xfrm>
          <a:prstGeom prst="rect">
            <a:avLst/>
          </a:prstGeom>
        </p:spPr>
        <p:txBody>
          <a:bodyPr/>
          <a:lstStyle>
            <a:lvl1pPr marL="945010" indent="-945010" algn="l" defTabSz="3780038" rtl="0" eaLnBrk="1" latinLnBrk="0" hangingPunct="1">
              <a:lnSpc>
                <a:spcPct val="90000"/>
              </a:lnSpc>
              <a:spcBef>
                <a:spcPts val="4134"/>
              </a:spcBef>
              <a:buFont typeface="Arial" panose="020B0604020202020204" pitchFamily="34" charset="0"/>
              <a:buChar char="•"/>
              <a:defRPr sz="11575" kern="1200">
                <a:solidFill>
                  <a:schemeClr val="tx1"/>
                </a:solidFill>
                <a:latin typeface="+mn-lt"/>
                <a:ea typeface="+mn-ea"/>
                <a:cs typeface="+mn-cs"/>
              </a:defRPr>
            </a:lvl1pPr>
            <a:lvl2pPr marL="2835029" indent="-945010" algn="l" defTabSz="3780038" rtl="0" eaLnBrk="1" latinLnBrk="0" hangingPunct="1">
              <a:lnSpc>
                <a:spcPct val="90000"/>
              </a:lnSpc>
              <a:spcBef>
                <a:spcPts val="2067"/>
              </a:spcBef>
              <a:buFont typeface="Arial" panose="020B0604020202020204" pitchFamily="34" charset="0"/>
              <a:buChar char="•"/>
              <a:defRPr sz="9921" kern="1200">
                <a:solidFill>
                  <a:schemeClr val="tx1"/>
                </a:solidFill>
                <a:latin typeface="+mn-lt"/>
                <a:ea typeface="+mn-ea"/>
                <a:cs typeface="+mn-cs"/>
              </a:defRPr>
            </a:lvl2pPr>
            <a:lvl3pPr marL="4725048" indent="-945010" algn="l" defTabSz="3780038" rtl="0" eaLnBrk="1" latinLnBrk="0" hangingPunct="1">
              <a:lnSpc>
                <a:spcPct val="90000"/>
              </a:lnSpc>
              <a:spcBef>
                <a:spcPts val="2067"/>
              </a:spcBef>
              <a:buFont typeface="Arial" panose="020B0604020202020204" pitchFamily="34" charset="0"/>
              <a:buChar char="•"/>
              <a:defRPr sz="8268" kern="1200">
                <a:solidFill>
                  <a:schemeClr val="tx1"/>
                </a:solidFill>
                <a:latin typeface="+mn-lt"/>
                <a:ea typeface="+mn-ea"/>
                <a:cs typeface="+mn-cs"/>
              </a:defRPr>
            </a:lvl3pPr>
            <a:lvl4pPr marL="6615067" indent="-945010" algn="l" defTabSz="3780038" rtl="0" eaLnBrk="1" latinLnBrk="0" hangingPunct="1">
              <a:lnSpc>
                <a:spcPct val="90000"/>
              </a:lnSpc>
              <a:spcBef>
                <a:spcPts val="2067"/>
              </a:spcBef>
              <a:buFont typeface="Arial" panose="020B0604020202020204" pitchFamily="34" charset="0"/>
              <a:buChar char="•"/>
              <a:defRPr sz="7441" kern="1200">
                <a:solidFill>
                  <a:schemeClr val="tx1"/>
                </a:solidFill>
                <a:latin typeface="+mn-lt"/>
                <a:ea typeface="+mn-ea"/>
                <a:cs typeface="+mn-cs"/>
              </a:defRPr>
            </a:lvl4pPr>
            <a:lvl5pPr marL="8505086" indent="-945010" algn="l" defTabSz="3780038" rtl="0" eaLnBrk="1" latinLnBrk="0" hangingPunct="1">
              <a:lnSpc>
                <a:spcPct val="90000"/>
              </a:lnSpc>
              <a:spcBef>
                <a:spcPts val="2067"/>
              </a:spcBef>
              <a:buFont typeface="Arial" panose="020B0604020202020204" pitchFamily="34" charset="0"/>
              <a:buChar char="•"/>
              <a:defRPr sz="7441" kern="1200">
                <a:solidFill>
                  <a:schemeClr val="tx1"/>
                </a:solidFill>
                <a:latin typeface="+mn-lt"/>
                <a:ea typeface="+mn-ea"/>
                <a:cs typeface="+mn-cs"/>
              </a:defRPr>
            </a:lvl5pPr>
            <a:lvl6pPr marL="10395105" indent="-945010" algn="l" defTabSz="3780038" rtl="0" eaLnBrk="1" latinLnBrk="0" hangingPunct="1">
              <a:lnSpc>
                <a:spcPct val="90000"/>
              </a:lnSpc>
              <a:spcBef>
                <a:spcPts val="2067"/>
              </a:spcBef>
              <a:buFont typeface="Arial" panose="020B0604020202020204" pitchFamily="34" charset="0"/>
              <a:buChar char="•"/>
              <a:defRPr sz="7441" kern="1200">
                <a:solidFill>
                  <a:schemeClr val="tx1"/>
                </a:solidFill>
                <a:latin typeface="+mn-lt"/>
                <a:ea typeface="+mn-ea"/>
                <a:cs typeface="+mn-cs"/>
              </a:defRPr>
            </a:lvl6pPr>
            <a:lvl7pPr marL="12285124" indent="-945010" algn="l" defTabSz="3780038" rtl="0" eaLnBrk="1" latinLnBrk="0" hangingPunct="1">
              <a:lnSpc>
                <a:spcPct val="90000"/>
              </a:lnSpc>
              <a:spcBef>
                <a:spcPts val="2067"/>
              </a:spcBef>
              <a:buFont typeface="Arial" panose="020B0604020202020204" pitchFamily="34" charset="0"/>
              <a:buChar char="•"/>
              <a:defRPr sz="7441" kern="1200">
                <a:solidFill>
                  <a:schemeClr val="tx1"/>
                </a:solidFill>
                <a:latin typeface="+mn-lt"/>
                <a:ea typeface="+mn-ea"/>
                <a:cs typeface="+mn-cs"/>
              </a:defRPr>
            </a:lvl7pPr>
            <a:lvl8pPr marL="14175143" indent="-945010" algn="l" defTabSz="3780038" rtl="0" eaLnBrk="1" latinLnBrk="0" hangingPunct="1">
              <a:lnSpc>
                <a:spcPct val="90000"/>
              </a:lnSpc>
              <a:spcBef>
                <a:spcPts val="2067"/>
              </a:spcBef>
              <a:buFont typeface="Arial" panose="020B0604020202020204" pitchFamily="34" charset="0"/>
              <a:buChar char="•"/>
              <a:defRPr sz="7441" kern="1200">
                <a:solidFill>
                  <a:schemeClr val="tx1"/>
                </a:solidFill>
                <a:latin typeface="+mn-lt"/>
                <a:ea typeface="+mn-ea"/>
                <a:cs typeface="+mn-cs"/>
              </a:defRPr>
            </a:lvl8pPr>
            <a:lvl9pPr marL="16065162" indent="-945010" algn="l" defTabSz="3780038" rtl="0" eaLnBrk="1" latinLnBrk="0" hangingPunct="1">
              <a:lnSpc>
                <a:spcPct val="90000"/>
              </a:lnSpc>
              <a:spcBef>
                <a:spcPts val="2067"/>
              </a:spcBef>
              <a:buFont typeface="Arial" panose="020B0604020202020204" pitchFamily="34" charset="0"/>
              <a:buChar char="•"/>
              <a:defRPr sz="7441" kern="1200">
                <a:solidFill>
                  <a:schemeClr val="tx1"/>
                </a:solidFill>
                <a:latin typeface="+mn-lt"/>
                <a:ea typeface="+mn-ea"/>
                <a:cs typeface="+mn-cs"/>
              </a:defRPr>
            </a:lvl9pPr>
          </a:lstStyle>
          <a:p>
            <a:pPr marL="0" indent="0" algn="just">
              <a:buNone/>
            </a:pPr>
            <a:r>
              <a:rPr lang="en-GB" sz="1400" i="1" dirty="0">
                <a:latin typeface="Arial" panose="020B0604020202020204" pitchFamily="34" charset="0"/>
                <a:cs typeface="Arial" panose="020B0604020202020204" pitchFamily="34" charset="0"/>
              </a:rPr>
              <a:t>Composite seismic line across the Yermak Plateau and the northwestern Barents Sea-Svalbard margin displaying interpreted late Cenozoic color-coded reflectors ranging ages from 0.78 to 5.8 Ma. The reflectors are based on Mattingsdal et al. (2014) and were tied to the survey 10JM-GlaciBar.</a:t>
            </a:r>
            <a:endParaRPr lang="nb-NO" sz="1400" i="1" dirty="0">
              <a:latin typeface="Arial" panose="020B0604020202020204" pitchFamily="34" charset="0"/>
              <a:cs typeface="Arial" panose="020B0604020202020204" pitchFamily="34" charset="0"/>
            </a:endParaRPr>
          </a:p>
        </p:txBody>
      </p:sp>
      <p:sp>
        <p:nvSpPr>
          <p:cNvPr id="9" name="Title 1">
            <a:extLst>
              <a:ext uri="{FF2B5EF4-FFF2-40B4-BE49-F238E27FC236}">
                <a16:creationId xmlns:a16="http://schemas.microsoft.com/office/drawing/2014/main" id="{314CD885-0177-DC9B-0F15-3CAE9BF92668}"/>
              </a:ext>
            </a:extLst>
          </p:cNvPr>
          <p:cNvSpPr txBox="1">
            <a:spLocks/>
          </p:cNvSpPr>
          <p:nvPr/>
        </p:nvSpPr>
        <p:spPr>
          <a:xfrm>
            <a:off x="526648" y="844319"/>
            <a:ext cx="4127902" cy="72920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chemeClr val="tx1"/>
                </a:solidFill>
                <a:latin typeface="+mj-lt"/>
                <a:ea typeface="+mj-ea"/>
                <a:cs typeface="+mj-cs"/>
              </a:defRPr>
            </a:lvl1pPr>
          </a:lstStyle>
          <a:p>
            <a:pPr marL="285750" indent="-285750">
              <a:buFont typeface="Wingdings" panose="05000000000000000000" pitchFamily="2" charset="2"/>
              <a:buChar char="Ø"/>
            </a:pPr>
            <a:r>
              <a:rPr lang="en-US" sz="1400" b="0" dirty="0">
                <a:latin typeface="+mn-lt"/>
              </a:rPr>
              <a:t>ODP chronostratigraphic markers – Profile 1 </a:t>
            </a:r>
          </a:p>
        </p:txBody>
      </p:sp>
      <p:sp>
        <p:nvSpPr>
          <p:cNvPr id="23" name="Footer Placeholder 4">
            <a:extLst>
              <a:ext uri="{FF2B5EF4-FFF2-40B4-BE49-F238E27FC236}">
                <a16:creationId xmlns:a16="http://schemas.microsoft.com/office/drawing/2014/main" id="{1D2E78F9-1F08-CF50-B93B-CC63BEA57083}"/>
              </a:ext>
            </a:extLst>
          </p:cNvPr>
          <p:cNvSpPr txBox="1">
            <a:spLocks/>
          </p:cNvSpPr>
          <p:nvPr/>
        </p:nvSpPr>
        <p:spPr>
          <a:xfrm>
            <a:off x="8671941" y="182040"/>
            <a:ext cx="2825791" cy="365125"/>
          </a:xfrm>
          <a:prstGeom prst="rect">
            <a:avLst/>
          </a:prstGeom>
        </p:spPr>
        <p:txBody>
          <a:bodyPr vert="horz" lIns="91440" tIns="45720" rIns="91440" bIns="45720" rtlCol="0" anchor="ctr"/>
          <a:lstStyle>
            <a:defPPr>
              <a:defRPr lang="nb-NO"/>
            </a:defPPr>
            <a:lvl1pPr marL="0" algn="ctr" defTabSz="914400" rtl="0" eaLnBrk="1" latinLnBrk="0" hangingPunct="1">
              <a:defRPr sz="1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t>DYPOLE – Dynamics of Polar confined basins</a:t>
            </a:r>
          </a:p>
        </p:txBody>
      </p:sp>
      <p:sp>
        <p:nvSpPr>
          <p:cNvPr id="3" name="Footer Placeholder 4">
            <a:extLst>
              <a:ext uri="{FF2B5EF4-FFF2-40B4-BE49-F238E27FC236}">
                <a16:creationId xmlns:a16="http://schemas.microsoft.com/office/drawing/2014/main" id="{4418F7E2-6476-B220-1F5A-2D304BBDA1B0}"/>
              </a:ext>
            </a:extLst>
          </p:cNvPr>
          <p:cNvSpPr>
            <a:spLocks noGrp="1"/>
          </p:cNvSpPr>
          <p:nvPr>
            <p:ph type="ftr" sz="quarter" idx="3"/>
          </p:nvPr>
        </p:nvSpPr>
        <p:spPr>
          <a:xfrm>
            <a:off x="0" y="6492874"/>
            <a:ext cx="2825791" cy="365125"/>
          </a:xfrm>
        </p:spPr>
        <p:txBody>
          <a:bodyPr/>
          <a:lstStyle/>
          <a:p>
            <a:pPr algn="l"/>
            <a:r>
              <a:rPr lang="en-US" dirty="0"/>
              <a:t>EGU 2024</a:t>
            </a:r>
          </a:p>
        </p:txBody>
      </p:sp>
      <p:pic>
        <p:nvPicPr>
          <p:cNvPr id="10" name="Picture 9" descr="A close-up of a section of a mountain&#10;&#10;Description automatically generated">
            <a:extLst>
              <a:ext uri="{FF2B5EF4-FFF2-40B4-BE49-F238E27FC236}">
                <a16:creationId xmlns:a16="http://schemas.microsoft.com/office/drawing/2014/main" id="{2B426EAA-95CC-5BA0-BB30-1E0F42E441E7}"/>
              </a:ext>
            </a:extLst>
          </p:cNvPr>
          <p:cNvPicPr>
            <a:picLocks noChangeAspect="1"/>
          </p:cNvPicPr>
          <p:nvPr/>
        </p:nvPicPr>
        <p:blipFill rotWithShape="1">
          <a:blip r:embed="rId3">
            <a:extLst>
              <a:ext uri="{28A0092B-C50C-407E-A947-70E740481C1C}">
                <a14:useLocalDpi xmlns:a14="http://schemas.microsoft.com/office/drawing/2010/main" val="0"/>
              </a:ext>
            </a:extLst>
          </a:blip>
          <a:srcRect t="52348"/>
          <a:stretch/>
        </p:blipFill>
        <p:spPr>
          <a:xfrm>
            <a:off x="-1394" y="1927035"/>
            <a:ext cx="12198619" cy="3667090"/>
          </a:xfrm>
          <a:prstGeom prst="rect">
            <a:avLst/>
          </a:prstGeom>
        </p:spPr>
      </p:pic>
      <p:pic>
        <p:nvPicPr>
          <p:cNvPr id="21" name="Picture 20" descr="A map of a red line&#10;&#10;Description automatically generated with medium confidence">
            <a:extLst>
              <a:ext uri="{FF2B5EF4-FFF2-40B4-BE49-F238E27FC236}">
                <a16:creationId xmlns:a16="http://schemas.microsoft.com/office/drawing/2014/main" id="{EF804FDA-A406-8184-4312-82962C46EB6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64290" y="1091602"/>
            <a:ext cx="1468067" cy="1593636"/>
          </a:xfrm>
          <a:prstGeom prst="rect">
            <a:avLst/>
          </a:prstGeom>
        </p:spPr>
      </p:pic>
    </p:spTree>
    <p:extLst>
      <p:ext uri="{BB962C8B-B14F-4D97-AF65-F5344CB8AC3E}">
        <p14:creationId xmlns:p14="http://schemas.microsoft.com/office/powerpoint/2010/main" val="2587866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625DA6-1EE7-EE1F-5567-921C92AE9DB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FDE26F6-8F19-763D-435C-B8A8F3DA890A}"/>
              </a:ext>
            </a:extLst>
          </p:cNvPr>
          <p:cNvSpPr>
            <a:spLocks noGrp="1"/>
          </p:cNvSpPr>
          <p:nvPr>
            <p:ph type="title"/>
          </p:nvPr>
        </p:nvSpPr>
        <p:spPr/>
        <p:txBody>
          <a:bodyPr/>
          <a:lstStyle/>
          <a:p>
            <a:r>
              <a:rPr lang="nb-NO" dirty="0"/>
              <a:t>STRATIGRAPHIC FRAMEWORK</a:t>
            </a:r>
          </a:p>
        </p:txBody>
      </p:sp>
      <p:sp>
        <p:nvSpPr>
          <p:cNvPr id="5" name="Slide Number Placeholder 4">
            <a:extLst>
              <a:ext uri="{FF2B5EF4-FFF2-40B4-BE49-F238E27FC236}">
                <a16:creationId xmlns:a16="http://schemas.microsoft.com/office/drawing/2014/main" id="{25A20015-F807-C46B-9365-DAE07B0E5FAA}"/>
              </a:ext>
            </a:extLst>
          </p:cNvPr>
          <p:cNvSpPr>
            <a:spLocks noGrp="1"/>
          </p:cNvSpPr>
          <p:nvPr>
            <p:ph type="sldNum" sz="quarter" idx="4"/>
          </p:nvPr>
        </p:nvSpPr>
        <p:spPr/>
        <p:txBody>
          <a:bodyPr/>
          <a:lstStyle/>
          <a:p>
            <a:fld id="{B76F204B-EB0C-4A0F-9081-03655D555E55}" type="slidenum">
              <a:rPr lang="nb-NO" smtClean="0"/>
              <a:t>8</a:t>
            </a:fld>
            <a:endParaRPr lang="nb-NO" dirty="0"/>
          </a:p>
        </p:txBody>
      </p:sp>
      <p:sp>
        <p:nvSpPr>
          <p:cNvPr id="7" name="Text Placeholder 9">
            <a:extLst>
              <a:ext uri="{FF2B5EF4-FFF2-40B4-BE49-F238E27FC236}">
                <a16:creationId xmlns:a16="http://schemas.microsoft.com/office/drawing/2014/main" id="{D5B62675-8F9B-9F03-72DA-A2477CB858ED}"/>
              </a:ext>
            </a:extLst>
          </p:cNvPr>
          <p:cNvSpPr txBox="1">
            <a:spLocks/>
          </p:cNvSpPr>
          <p:nvPr/>
        </p:nvSpPr>
        <p:spPr>
          <a:xfrm>
            <a:off x="0" y="5991052"/>
            <a:ext cx="12192000" cy="714547"/>
          </a:xfrm>
          <a:prstGeom prst="rect">
            <a:avLst/>
          </a:prstGeom>
        </p:spPr>
        <p:txBody>
          <a:bodyPr/>
          <a:lstStyle>
            <a:lvl1pPr marL="945010" indent="-945010" algn="l" defTabSz="3780038" rtl="0" eaLnBrk="1" latinLnBrk="0" hangingPunct="1">
              <a:lnSpc>
                <a:spcPct val="90000"/>
              </a:lnSpc>
              <a:spcBef>
                <a:spcPts val="4134"/>
              </a:spcBef>
              <a:buFont typeface="Arial" panose="020B0604020202020204" pitchFamily="34" charset="0"/>
              <a:buChar char="•"/>
              <a:defRPr sz="11575" kern="1200">
                <a:solidFill>
                  <a:schemeClr val="tx1"/>
                </a:solidFill>
                <a:latin typeface="+mn-lt"/>
                <a:ea typeface="+mn-ea"/>
                <a:cs typeface="+mn-cs"/>
              </a:defRPr>
            </a:lvl1pPr>
            <a:lvl2pPr marL="2835029" indent="-945010" algn="l" defTabSz="3780038" rtl="0" eaLnBrk="1" latinLnBrk="0" hangingPunct="1">
              <a:lnSpc>
                <a:spcPct val="90000"/>
              </a:lnSpc>
              <a:spcBef>
                <a:spcPts val="2067"/>
              </a:spcBef>
              <a:buFont typeface="Arial" panose="020B0604020202020204" pitchFamily="34" charset="0"/>
              <a:buChar char="•"/>
              <a:defRPr sz="9921" kern="1200">
                <a:solidFill>
                  <a:schemeClr val="tx1"/>
                </a:solidFill>
                <a:latin typeface="+mn-lt"/>
                <a:ea typeface="+mn-ea"/>
                <a:cs typeface="+mn-cs"/>
              </a:defRPr>
            </a:lvl2pPr>
            <a:lvl3pPr marL="4725048" indent="-945010" algn="l" defTabSz="3780038" rtl="0" eaLnBrk="1" latinLnBrk="0" hangingPunct="1">
              <a:lnSpc>
                <a:spcPct val="90000"/>
              </a:lnSpc>
              <a:spcBef>
                <a:spcPts val="2067"/>
              </a:spcBef>
              <a:buFont typeface="Arial" panose="020B0604020202020204" pitchFamily="34" charset="0"/>
              <a:buChar char="•"/>
              <a:defRPr sz="8268" kern="1200">
                <a:solidFill>
                  <a:schemeClr val="tx1"/>
                </a:solidFill>
                <a:latin typeface="+mn-lt"/>
                <a:ea typeface="+mn-ea"/>
                <a:cs typeface="+mn-cs"/>
              </a:defRPr>
            </a:lvl3pPr>
            <a:lvl4pPr marL="6615067" indent="-945010" algn="l" defTabSz="3780038" rtl="0" eaLnBrk="1" latinLnBrk="0" hangingPunct="1">
              <a:lnSpc>
                <a:spcPct val="90000"/>
              </a:lnSpc>
              <a:spcBef>
                <a:spcPts val="2067"/>
              </a:spcBef>
              <a:buFont typeface="Arial" panose="020B0604020202020204" pitchFamily="34" charset="0"/>
              <a:buChar char="•"/>
              <a:defRPr sz="7441" kern="1200">
                <a:solidFill>
                  <a:schemeClr val="tx1"/>
                </a:solidFill>
                <a:latin typeface="+mn-lt"/>
                <a:ea typeface="+mn-ea"/>
                <a:cs typeface="+mn-cs"/>
              </a:defRPr>
            </a:lvl4pPr>
            <a:lvl5pPr marL="8505086" indent="-945010" algn="l" defTabSz="3780038" rtl="0" eaLnBrk="1" latinLnBrk="0" hangingPunct="1">
              <a:lnSpc>
                <a:spcPct val="90000"/>
              </a:lnSpc>
              <a:spcBef>
                <a:spcPts val="2067"/>
              </a:spcBef>
              <a:buFont typeface="Arial" panose="020B0604020202020204" pitchFamily="34" charset="0"/>
              <a:buChar char="•"/>
              <a:defRPr sz="7441" kern="1200">
                <a:solidFill>
                  <a:schemeClr val="tx1"/>
                </a:solidFill>
                <a:latin typeface="+mn-lt"/>
                <a:ea typeface="+mn-ea"/>
                <a:cs typeface="+mn-cs"/>
              </a:defRPr>
            </a:lvl5pPr>
            <a:lvl6pPr marL="10395105" indent="-945010" algn="l" defTabSz="3780038" rtl="0" eaLnBrk="1" latinLnBrk="0" hangingPunct="1">
              <a:lnSpc>
                <a:spcPct val="90000"/>
              </a:lnSpc>
              <a:spcBef>
                <a:spcPts val="2067"/>
              </a:spcBef>
              <a:buFont typeface="Arial" panose="020B0604020202020204" pitchFamily="34" charset="0"/>
              <a:buChar char="•"/>
              <a:defRPr sz="7441" kern="1200">
                <a:solidFill>
                  <a:schemeClr val="tx1"/>
                </a:solidFill>
                <a:latin typeface="+mn-lt"/>
                <a:ea typeface="+mn-ea"/>
                <a:cs typeface="+mn-cs"/>
              </a:defRPr>
            </a:lvl6pPr>
            <a:lvl7pPr marL="12285124" indent="-945010" algn="l" defTabSz="3780038" rtl="0" eaLnBrk="1" latinLnBrk="0" hangingPunct="1">
              <a:lnSpc>
                <a:spcPct val="90000"/>
              </a:lnSpc>
              <a:spcBef>
                <a:spcPts val="2067"/>
              </a:spcBef>
              <a:buFont typeface="Arial" panose="020B0604020202020204" pitchFamily="34" charset="0"/>
              <a:buChar char="•"/>
              <a:defRPr sz="7441" kern="1200">
                <a:solidFill>
                  <a:schemeClr val="tx1"/>
                </a:solidFill>
                <a:latin typeface="+mn-lt"/>
                <a:ea typeface="+mn-ea"/>
                <a:cs typeface="+mn-cs"/>
              </a:defRPr>
            </a:lvl7pPr>
            <a:lvl8pPr marL="14175143" indent="-945010" algn="l" defTabSz="3780038" rtl="0" eaLnBrk="1" latinLnBrk="0" hangingPunct="1">
              <a:lnSpc>
                <a:spcPct val="90000"/>
              </a:lnSpc>
              <a:spcBef>
                <a:spcPts val="2067"/>
              </a:spcBef>
              <a:buFont typeface="Arial" panose="020B0604020202020204" pitchFamily="34" charset="0"/>
              <a:buChar char="•"/>
              <a:defRPr sz="7441" kern="1200">
                <a:solidFill>
                  <a:schemeClr val="tx1"/>
                </a:solidFill>
                <a:latin typeface="+mn-lt"/>
                <a:ea typeface="+mn-ea"/>
                <a:cs typeface="+mn-cs"/>
              </a:defRPr>
            </a:lvl8pPr>
            <a:lvl9pPr marL="16065162" indent="-945010" algn="l" defTabSz="3780038" rtl="0" eaLnBrk="1" latinLnBrk="0" hangingPunct="1">
              <a:lnSpc>
                <a:spcPct val="90000"/>
              </a:lnSpc>
              <a:spcBef>
                <a:spcPts val="2067"/>
              </a:spcBef>
              <a:buFont typeface="Arial" panose="020B0604020202020204" pitchFamily="34" charset="0"/>
              <a:buChar char="•"/>
              <a:defRPr sz="7441" kern="1200">
                <a:solidFill>
                  <a:schemeClr val="tx1"/>
                </a:solidFill>
                <a:latin typeface="+mn-lt"/>
                <a:ea typeface="+mn-ea"/>
                <a:cs typeface="+mn-cs"/>
              </a:defRPr>
            </a:lvl9pPr>
          </a:lstStyle>
          <a:p>
            <a:pPr marL="0" indent="0" algn="just">
              <a:buNone/>
            </a:pPr>
            <a:r>
              <a:rPr lang="en-GB" sz="1400" i="1" dirty="0">
                <a:latin typeface="Arial" panose="020B0604020202020204" pitchFamily="34" charset="0"/>
                <a:cs typeface="Arial" panose="020B0604020202020204" pitchFamily="34" charset="0"/>
              </a:rPr>
              <a:t>Composite seismic line across the northwestern Barents Sea-Svalbard margin displaying interpreted late Cenozoic color-coded reflectors ranging ages from 0.78 to 5.8 Ma. Prograding fans Sjubrebanken and Kongsfjorden are interpreted. The reflectors are based on Mattingsdal et al. (2014) and were tied to the surveys UNIS2005 and 09JM_GEO3144.</a:t>
            </a:r>
            <a:endParaRPr lang="nb-NO" sz="1400" i="1" dirty="0">
              <a:latin typeface="Arial" panose="020B0604020202020204" pitchFamily="34" charset="0"/>
              <a:cs typeface="Arial" panose="020B0604020202020204" pitchFamily="34" charset="0"/>
            </a:endParaRPr>
          </a:p>
        </p:txBody>
      </p:sp>
      <p:sp>
        <p:nvSpPr>
          <p:cNvPr id="23" name="Footer Placeholder 4">
            <a:extLst>
              <a:ext uri="{FF2B5EF4-FFF2-40B4-BE49-F238E27FC236}">
                <a16:creationId xmlns:a16="http://schemas.microsoft.com/office/drawing/2014/main" id="{E718E610-C37E-0F43-1894-82AC7ABB37AD}"/>
              </a:ext>
            </a:extLst>
          </p:cNvPr>
          <p:cNvSpPr txBox="1">
            <a:spLocks/>
          </p:cNvSpPr>
          <p:nvPr/>
        </p:nvSpPr>
        <p:spPr>
          <a:xfrm>
            <a:off x="8671941" y="182040"/>
            <a:ext cx="2825791" cy="365125"/>
          </a:xfrm>
          <a:prstGeom prst="rect">
            <a:avLst/>
          </a:prstGeom>
        </p:spPr>
        <p:txBody>
          <a:bodyPr vert="horz" lIns="91440" tIns="45720" rIns="91440" bIns="45720" rtlCol="0" anchor="ctr"/>
          <a:lstStyle>
            <a:defPPr>
              <a:defRPr lang="nb-NO"/>
            </a:defPPr>
            <a:lvl1pPr marL="0" algn="ctr" defTabSz="914400" rtl="0" eaLnBrk="1" latinLnBrk="0" hangingPunct="1">
              <a:defRPr sz="1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t>DYPOLE – Dynamics of Polar confined basins</a:t>
            </a:r>
          </a:p>
        </p:txBody>
      </p:sp>
      <p:sp>
        <p:nvSpPr>
          <p:cNvPr id="3" name="Footer Placeholder 4">
            <a:extLst>
              <a:ext uri="{FF2B5EF4-FFF2-40B4-BE49-F238E27FC236}">
                <a16:creationId xmlns:a16="http://schemas.microsoft.com/office/drawing/2014/main" id="{68A3679C-AFF3-6E45-573B-E8E7334449E6}"/>
              </a:ext>
            </a:extLst>
          </p:cNvPr>
          <p:cNvSpPr>
            <a:spLocks noGrp="1"/>
          </p:cNvSpPr>
          <p:nvPr>
            <p:ph type="ftr" sz="quarter" idx="3"/>
          </p:nvPr>
        </p:nvSpPr>
        <p:spPr>
          <a:xfrm>
            <a:off x="0" y="6492874"/>
            <a:ext cx="2825791" cy="365125"/>
          </a:xfrm>
        </p:spPr>
        <p:txBody>
          <a:bodyPr/>
          <a:lstStyle/>
          <a:p>
            <a:pPr algn="l"/>
            <a:r>
              <a:rPr lang="en-US" dirty="0"/>
              <a:t>EGU 2024</a:t>
            </a:r>
          </a:p>
        </p:txBody>
      </p:sp>
      <p:pic>
        <p:nvPicPr>
          <p:cNvPr id="15" name="Picture 14" descr="A close-up of a section of a mountain&#10;&#10;Description automatically generated">
            <a:extLst>
              <a:ext uri="{FF2B5EF4-FFF2-40B4-BE49-F238E27FC236}">
                <a16:creationId xmlns:a16="http://schemas.microsoft.com/office/drawing/2014/main" id="{01A0E9DC-F098-5EDA-7399-E668CEAAFF94}"/>
              </a:ext>
            </a:extLst>
          </p:cNvPr>
          <p:cNvPicPr>
            <a:picLocks noChangeAspect="1"/>
          </p:cNvPicPr>
          <p:nvPr/>
        </p:nvPicPr>
        <p:blipFill rotWithShape="1">
          <a:blip r:embed="rId2">
            <a:extLst>
              <a:ext uri="{28A0092B-C50C-407E-A947-70E740481C1C}">
                <a14:useLocalDpi xmlns:a14="http://schemas.microsoft.com/office/drawing/2010/main" val="0"/>
              </a:ext>
            </a:extLst>
          </a:blip>
          <a:srcRect b="47732"/>
          <a:stretch/>
        </p:blipFill>
        <p:spPr>
          <a:xfrm>
            <a:off x="0" y="1751429"/>
            <a:ext cx="12192000" cy="4270259"/>
          </a:xfrm>
          <a:prstGeom prst="rect">
            <a:avLst/>
          </a:prstGeom>
        </p:spPr>
      </p:pic>
      <p:pic>
        <p:nvPicPr>
          <p:cNvPr id="18" name="Picture 17" descr="A close-up of a section of a mountain&#10;&#10;Description automatically generated">
            <a:extLst>
              <a:ext uri="{FF2B5EF4-FFF2-40B4-BE49-F238E27FC236}">
                <a16:creationId xmlns:a16="http://schemas.microsoft.com/office/drawing/2014/main" id="{821534B6-A91E-489E-D03C-933AFE6196D4}"/>
              </a:ext>
            </a:extLst>
          </p:cNvPr>
          <p:cNvPicPr>
            <a:picLocks noChangeAspect="1"/>
          </p:cNvPicPr>
          <p:nvPr/>
        </p:nvPicPr>
        <p:blipFill rotWithShape="1">
          <a:blip r:embed="rId2">
            <a:extLst>
              <a:ext uri="{28A0092B-C50C-407E-A947-70E740481C1C}">
                <a14:useLocalDpi xmlns:a14="http://schemas.microsoft.com/office/drawing/2010/main" val="0"/>
              </a:ext>
            </a:extLst>
          </a:blip>
          <a:srcRect t="52882"/>
          <a:stretch/>
        </p:blipFill>
        <p:spPr>
          <a:xfrm>
            <a:off x="-5899" y="1739630"/>
            <a:ext cx="12192000" cy="3849460"/>
          </a:xfrm>
          <a:prstGeom prst="rect">
            <a:avLst/>
          </a:prstGeom>
        </p:spPr>
      </p:pic>
      <p:pic>
        <p:nvPicPr>
          <p:cNvPr id="28" name="Picture 27" descr="A map of a road with lines&#10;&#10;Description automatically generated with medium confidence">
            <a:extLst>
              <a:ext uri="{FF2B5EF4-FFF2-40B4-BE49-F238E27FC236}">
                <a16:creationId xmlns:a16="http://schemas.microsoft.com/office/drawing/2014/main" id="{4F1756E3-771A-1B66-4F7E-19C98244C04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64289" y="1091802"/>
            <a:ext cx="1468067" cy="1593636"/>
          </a:xfrm>
          <a:prstGeom prst="rect">
            <a:avLst/>
          </a:prstGeom>
        </p:spPr>
      </p:pic>
      <p:sp>
        <p:nvSpPr>
          <p:cNvPr id="9" name="Title 1">
            <a:extLst>
              <a:ext uri="{FF2B5EF4-FFF2-40B4-BE49-F238E27FC236}">
                <a16:creationId xmlns:a16="http://schemas.microsoft.com/office/drawing/2014/main" id="{EFCA5E05-CF7C-360B-3586-FC9F500F85C9}"/>
              </a:ext>
            </a:extLst>
          </p:cNvPr>
          <p:cNvSpPr txBox="1">
            <a:spLocks/>
          </p:cNvSpPr>
          <p:nvPr/>
        </p:nvSpPr>
        <p:spPr>
          <a:xfrm>
            <a:off x="526648" y="844319"/>
            <a:ext cx="4127902" cy="72920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chemeClr val="tx1"/>
                </a:solidFill>
                <a:latin typeface="+mj-lt"/>
                <a:ea typeface="+mj-ea"/>
                <a:cs typeface="+mj-cs"/>
              </a:defRPr>
            </a:lvl1pPr>
          </a:lstStyle>
          <a:p>
            <a:pPr marL="285750" indent="-285750">
              <a:buFont typeface="Wingdings" panose="05000000000000000000" pitchFamily="2" charset="2"/>
              <a:buChar char="Ø"/>
            </a:pPr>
            <a:r>
              <a:rPr lang="en-US" sz="1400" b="0" dirty="0">
                <a:latin typeface="+mn-lt"/>
              </a:rPr>
              <a:t>ODP chronostratigraphic markers – Profile 2 </a:t>
            </a:r>
          </a:p>
        </p:txBody>
      </p:sp>
    </p:spTree>
    <p:extLst>
      <p:ext uri="{BB962C8B-B14F-4D97-AF65-F5344CB8AC3E}">
        <p14:creationId xmlns:p14="http://schemas.microsoft.com/office/powerpoint/2010/main" val="75959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63EC61-51C7-5D20-B5C4-9E459383D34B}"/>
            </a:ext>
          </a:extLst>
        </p:cNvPr>
        <p:cNvGrpSpPr/>
        <p:nvPr/>
      </p:nvGrpSpPr>
      <p:grpSpPr>
        <a:xfrm>
          <a:off x="0" y="0"/>
          <a:ext cx="0" cy="0"/>
          <a:chOff x="0" y="0"/>
          <a:chExt cx="0" cy="0"/>
        </a:xfrm>
      </p:grpSpPr>
      <p:pic>
        <p:nvPicPr>
          <p:cNvPr id="15" name="Picture 14" descr="A close-up of a section of a mountain&#10;&#10;Description automatically generated">
            <a:extLst>
              <a:ext uri="{FF2B5EF4-FFF2-40B4-BE49-F238E27FC236}">
                <a16:creationId xmlns:a16="http://schemas.microsoft.com/office/drawing/2014/main" id="{F7E9AB24-E205-691D-84BC-79BDA69D141C}"/>
              </a:ext>
            </a:extLst>
          </p:cNvPr>
          <p:cNvPicPr>
            <a:picLocks noChangeAspect="1"/>
          </p:cNvPicPr>
          <p:nvPr/>
        </p:nvPicPr>
        <p:blipFill rotWithShape="1">
          <a:blip r:embed="rId2">
            <a:extLst>
              <a:ext uri="{28A0092B-C50C-407E-A947-70E740481C1C}">
                <a14:useLocalDpi xmlns:a14="http://schemas.microsoft.com/office/drawing/2010/main" val="0"/>
              </a:ext>
            </a:extLst>
          </a:blip>
          <a:srcRect b="47732"/>
          <a:stretch/>
        </p:blipFill>
        <p:spPr>
          <a:xfrm>
            <a:off x="0" y="1751429"/>
            <a:ext cx="12192000" cy="4270259"/>
          </a:xfrm>
          <a:prstGeom prst="rect">
            <a:avLst/>
          </a:prstGeom>
        </p:spPr>
      </p:pic>
      <p:pic>
        <p:nvPicPr>
          <p:cNvPr id="21" name="Picture 20" descr="A close-up of a section of a mountain&#10;&#10;Description automatically generated">
            <a:extLst>
              <a:ext uri="{FF2B5EF4-FFF2-40B4-BE49-F238E27FC236}">
                <a16:creationId xmlns:a16="http://schemas.microsoft.com/office/drawing/2014/main" id="{2EC034A8-3328-C0B7-CF1D-22D2AFDC191F}"/>
              </a:ext>
            </a:extLst>
          </p:cNvPr>
          <p:cNvPicPr>
            <a:picLocks noChangeAspect="1"/>
          </p:cNvPicPr>
          <p:nvPr/>
        </p:nvPicPr>
        <p:blipFill rotWithShape="1">
          <a:blip r:embed="rId3">
            <a:extLst>
              <a:ext uri="{28A0092B-C50C-407E-A947-70E740481C1C}">
                <a14:useLocalDpi xmlns:a14="http://schemas.microsoft.com/office/drawing/2010/main" val="0"/>
              </a:ext>
            </a:extLst>
          </a:blip>
          <a:srcRect t="52890"/>
          <a:stretch/>
        </p:blipFill>
        <p:spPr>
          <a:xfrm>
            <a:off x="-6351" y="1735015"/>
            <a:ext cx="12200797" cy="3851674"/>
          </a:xfrm>
          <a:prstGeom prst="rect">
            <a:avLst/>
          </a:prstGeom>
        </p:spPr>
      </p:pic>
      <p:sp>
        <p:nvSpPr>
          <p:cNvPr id="2" name="Title 1">
            <a:extLst>
              <a:ext uri="{FF2B5EF4-FFF2-40B4-BE49-F238E27FC236}">
                <a16:creationId xmlns:a16="http://schemas.microsoft.com/office/drawing/2014/main" id="{95D5AEB2-5540-1D40-D568-2A23DD048177}"/>
              </a:ext>
            </a:extLst>
          </p:cNvPr>
          <p:cNvSpPr>
            <a:spLocks noGrp="1"/>
          </p:cNvSpPr>
          <p:nvPr>
            <p:ph type="title"/>
          </p:nvPr>
        </p:nvSpPr>
        <p:spPr/>
        <p:txBody>
          <a:bodyPr/>
          <a:lstStyle/>
          <a:p>
            <a:r>
              <a:rPr lang="nb-NO" dirty="0"/>
              <a:t>STRATIGRAPHIC FRAMEWORK</a:t>
            </a:r>
          </a:p>
        </p:txBody>
      </p:sp>
      <p:sp>
        <p:nvSpPr>
          <p:cNvPr id="5" name="Slide Number Placeholder 4">
            <a:extLst>
              <a:ext uri="{FF2B5EF4-FFF2-40B4-BE49-F238E27FC236}">
                <a16:creationId xmlns:a16="http://schemas.microsoft.com/office/drawing/2014/main" id="{279B3ABE-E7EE-B511-A8C3-29CFE28D6356}"/>
              </a:ext>
            </a:extLst>
          </p:cNvPr>
          <p:cNvSpPr>
            <a:spLocks noGrp="1"/>
          </p:cNvSpPr>
          <p:nvPr>
            <p:ph type="sldNum" sz="quarter" idx="4"/>
          </p:nvPr>
        </p:nvSpPr>
        <p:spPr/>
        <p:txBody>
          <a:bodyPr/>
          <a:lstStyle/>
          <a:p>
            <a:fld id="{B76F204B-EB0C-4A0F-9081-03655D555E55}" type="slidenum">
              <a:rPr lang="nb-NO" smtClean="0"/>
              <a:t>9</a:t>
            </a:fld>
            <a:endParaRPr lang="nb-NO" dirty="0"/>
          </a:p>
        </p:txBody>
      </p:sp>
      <p:sp>
        <p:nvSpPr>
          <p:cNvPr id="23" name="Footer Placeholder 4">
            <a:extLst>
              <a:ext uri="{FF2B5EF4-FFF2-40B4-BE49-F238E27FC236}">
                <a16:creationId xmlns:a16="http://schemas.microsoft.com/office/drawing/2014/main" id="{86B71886-6338-3D43-748A-61960FC18E7B}"/>
              </a:ext>
            </a:extLst>
          </p:cNvPr>
          <p:cNvSpPr txBox="1">
            <a:spLocks/>
          </p:cNvSpPr>
          <p:nvPr/>
        </p:nvSpPr>
        <p:spPr>
          <a:xfrm>
            <a:off x="8671941" y="182040"/>
            <a:ext cx="2825791" cy="365125"/>
          </a:xfrm>
          <a:prstGeom prst="rect">
            <a:avLst/>
          </a:prstGeom>
        </p:spPr>
        <p:txBody>
          <a:bodyPr vert="horz" lIns="91440" tIns="45720" rIns="91440" bIns="45720" rtlCol="0" anchor="ctr"/>
          <a:lstStyle>
            <a:defPPr>
              <a:defRPr lang="nb-NO"/>
            </a:defPPr>
            <a:lvl1pPr marL="0" algn="ctr" defTabSz="914400" rtl="0" eaLnBrk="1" latinLnBrk="0" hangingPunct="1">
              <a:defRPr sz="1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t>DYPOLE – Dynamics of Polar confined basins</a:t>
            </a:r>
          </a:p>
        </p:txBody>
      </p:sp>
      <p:sp>
        <p:nvSpPr>
          <p:cNvPr id="3" name="Footer Placeholder 4">
            <a:extLst>
              <a:ext uri="{FF2B5EF4-FFF2-40B4-BE49-F238E27FC236}">
                <a16:creationId xmlns:a16="http://schemas.microsoft.com/office/drawing/2014/main" id="{516E5754-EB71-CD44-4719-9DC7317D8C07}"/>
              </a:ext>
            </a:extLst>
          </p:cNvPr>
          <p:cNvSpPr>
            <a:spLocks noGrp="1"/>
          </p:cNvSpPr>
          <p:nvPr>
            <p:ph type="ftr" sz="quarter" idx="3"/>
          </p:nvPr>
        </p:nvSpPr>
        <p:spPr>
          <a:xfrm>
            <a:off x="0" y="6492874"/>
            <a:ext cx="2825791" cy="365125"/>
          </a:xfrm>
        </p:spPr>
        <p:txBody>
          <a:bodyPr/>
          <a:lstStyle/>
          <a:p>
            <a:pPr algn="l"/>
            <a:r>
              <a:rPr lang="en-US" dirty="0"/>
              <a:t>EGU 2024</a:t>
            </a:r>
          </a:p>
        </p:txBody>
      </p:sp>
      <p:sp>
        <p:nvSpPr>
          <p:cNvPr id="6" name="Oval 5">
            <a:extLst>
              <a:ext uri="{FF2B5EF4-FFF2-40B4-BE49-F238E27FC236}">
                <a16:creationId xmlns:a16="http://schemas.microsoft.com/office/drawing/2014/main" id="{0B23A467-FE17-48F2-3D02-CA76D14A2713}"/>
              </a:ext>
            </a:extLst>
          </p:cNvPr>
          <p:cNvSpPr/>
          <p:nvPr/>
        </p:nvSpPr>
        <p:spPr>
          <a:xfrm>
            <a:off x="1766090" y="2885541"/>
            <a:ext cx="1103971" cy="1132623"/>
          </a:xfrm>
          <a:prstGeom prst="ellipse">
            <a:avLst/>
          </a:prstGeom>
          <a:solidFill>
            <a:schemeClr val="bg1">
              <a:alpha val="20000"/>
            </a:schemeClr>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8" name="Oval 7">
            <a:extLst>
              <a:ext uri="{FF2B5EF4-FFF2-40B4-BE49-F238E27FC236}">
                <a16:creationId xmlns:a16="http://schemas.microsoft.com/office/drawing/2014/main" id="{DB3CD9BA-FB5E-F219-1770-3C1CA566A55B}"/>
              </a:ext>
            </a:extLst>
          </p:cNvPr>
          <p:cNvSpPr/>
          <p:nvPr/>
        </p:nvSpPr>
        <p:spPr>
          <a:xfrm>
            <a:off x="7461791" y="3907398"/>
            <a:ext cx="1103971" cy="1132623"/>
          </a:xfrm>
          <a:prstGeom prst="ellipse">
            <a:avLst/>
          </a:prstGeom>
          <a:solidFill>
            <a:schemeClr val="bg1">
              <a:alpha val="20000"/>
            </a:schemeClr>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6" name="TextBox 15">
            <a:extLst>
              <a:ext uri="{FF2B5EF4-FFF2-40B4-BE49-F238E27FC236}">
                <a16:creationId xmlns:a16="http://schemas.microsoft.com/office/drawing/2014/main" id="{9BA104DA-2928-3347-8F78-BDDC08FC2FDD}"/>
              </a:ext>
            </a:extLst>
          </p:cNvPr>
          <p:cNvSpPr txBox="1"/>
          <p:nvPr/>
        </p:nvSpPr>
        <p:spPr>
          <a:xfrm>
            <a:off x="816093" y="768390"/>
            <a:ext cx="248355" cy="246221"/>
          </a:xfrm>
          <a:prstGeom prst="rect">
            <a:avLst/>
          </a:prstGeom>
          <a:noFill/>
        </p:spPr>
        <p:txBody>
          <a:bodyPr wrap="square" rtlCol="0">
            <a:spAutoFit/>
          </a:bodyPr>
          <a:lstStyle/>
          <a:p>
            <a:r>
              <a:rPr lang="nb-NO" sz="1000" b="1" dirty="0"/>
              <a:t>A</a:t>
            </a:r>
          </a:p>
        </p:txBody>
      </p:sp>
      <p:sp>
        <p:nvSpPr>
          <p:cNvPr id="17" name="TextBox 16">
            <a:extLst>
              <a:ext uri="{FF2B5EF4-FFF2-40B4-BE49-F238E27FC236}">
                <a16:creationId xmlns:a16="http://schemas.microsoft.com/office/drawing/2014/main" id="{29DCA334-E423-AE03-D4B1-C58024258DDB}"/>
              </a:ext>
            </a:extLst>
          </p:cNvPr>
          <p:cNvSpPr txBox="1"/>
          <p:nvPr/>
        </p:nvSpPr>
        <p:spPr>
          <a:xfrm>
            <a:off x="1596057" y="2992885"/>
            <a:ext cx="248355" cy="246221"/>
          </a:xfrm>
          <a:prstGeom prst="rect">
            <a:avLst/>
          </a:prstGeom>
          <a:noFill/>
        </p:spPr>
        <p:txBody>
          <a:bodyPr wrap="square" rtlCol="0">
            <a:spAutoFit/>
          </a:bodyPr>
          <a:lstStyle/>
          <a:p>
            <a:r>
              <a:rPr lang="nb-NO" sz="1000" b="1" dirty="0"/>
              <a:t>A</a:t>
            </a:r>
          </a:p>
        </p:txBody>
      </p:sp>
      <p:sp>
        <p:nvSpPr>
          <p:cNvPr id="19" name="TextBox 18">
            <a:extLst>
              <a:ext uri="{FF2B5EF4-FFF2-40B4-BE49-F238E27FC236}">
                <a16:creationId xmlns:a16="http://schemas.microsoft.com/office/drawing/2014/main" id="{15E1C5E9-8289-2FA9-64CF-B017ACA26150}"/>
              </a:ext>
            </a:extLst>
          </p:cNvPr>
          <p:cNvSpPr txBox="1"/>
          <p:nvPr/>
        </p:nvSpPr>
        <p:spPr>
          <a:xfrm>
            <a:off x="7317186" y="4002535"/>
            <a:ext cx="248355" cy="246221"/>
          </a:xfrm>
          <a:prstGeom prst="rect">
            <a:avLst/>
          </a:prstGeom>
          <a:noFill/>
        </p:spPr>
        <p:txBody>
          <a:bodyPr wrap="square" rtlCol="0">
            <a:spAutoFit/>
          </a:bodyPr>
          <a:lstStyle/>
          <a:p>
            <a:r>
              <a:rPr lang="nb-NO" sz="1000" b="1" dirty="0"/>
              <a:t>B</a:t>
            </a:r>
          </a:p>
        </p:txBody>
      </p:sp>
      <p:sp>
        <p:nvSpPr>
          <p:cNvPr id="4" name="Title 1">
            <a:extLst>
              <a:ext uri="{FF2B5EF4-FFF2-40B4-BE49-F238E27FC236}">
                <a16:creationId xmlns:a16="http://schemas.microsoft.com/office/drawing/2014/main" id="{A8ADD7F9-65E2-44A1-0CA9-E1FBC8D14C1A}"/>
              </a:ext>
            </a:extLst>
          </p:cNvPr>
          <p:cNvSpPr txBox="1">
            <a:spLocks/>
          </p:cNvSpPr>
          <p:nvPr/>
        </p:nvSpPr>
        <p:spPr>
          <a:xfrm>
            <a:off x="2825791" y="1142699"/>
            <a:ext cx="1714459" cy="464229"/>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2400" b="1" kern="1200">
                <a:solidFill>
                  <a:schemeClr val="tx1"/>
                </a:solidFill>
                <a:latin typeface="+mj-lt"/>
                <a:ea typeface="+mj-ea"/>
                <a:cs typeface="+mj-cs"/>
              </a:defRPr>
            </a:lvl1pPr>
          </a:lstStyle>
          <a:p>
            <a:pPr algn="ctr"/>
            <a:r>
              <a:rPr lang="en-US" sz="1400" b="0" dirty="0">
                <a:latin typeface="+mn-lt"/>
              </a:rPr>
              <a:t>Youngest part of fan:</a:t>
            </a:r>
          </a:p>
          <a:p>
            <a:pPr algn="ctr"/>
            <a:r>
              <a:rPr lang="en-US" sz="1400" b="0" dirty="0">
                <a:latin typeface="+mn-lt"/>
              </a:rPr>
              <a:t> ~ 1.20 Ma</a:t>
            </a:r>
          </a:p>
        </p:txBody>
      </p:sp>
      <p:sp>
        <p:nvSpPr>
          <p:cNvPr id="18" name="Title 1">
            <a:extLst>
              <a:ext uri="{FF2B5EF4-FFF2-40B4-BE49-F238E27FC236}">
                <a16:creationId xmlns:a16="http://schemas.microsoft.com/office/drawing/2014/main" id="{353F3AF4-1C27-4C40-7AEC-85C31B7D3E75}"/>
              </a:ext>
            </a:extLst>
          </p:cNvPr>
          <p:cNvSpPr txBox="1">
            <a:spLocks/>
          </p:cNvSpPr>
          <p:nvPr/>
        </p:nvSpPr>
        <p:spPr>
          <a:xfrm>
            <a:off x="8081294" y="1138299"/>
            <a:ext cx="1714459" cy="464229"/>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2400" b="1" kern="1200">
                <a:solidFill>
                  <a:schemeClr val="tx1"/>
                </a:solidFill>
                <a:latin typeface="+mj-lt"/>
                <a:ea typeface="+mj-ea"/>
                <a:cs typeface="+mj-cs"/>
              </a:defRPr>
            </a:lvl1pPr>
          </a:lstStyle>
          <a:p>
            <a:pPr algn="ctr"/>
            <a:r>
              <a:rPr lang="en-US" sz="1400" b="0" dirty="0">
                <a:latin typeface="+mn-lt"/>
              </a:rPr>
              <a:t>Onset of fan:</a:t>
            </a:r>
          </a:p>
          <a:p>
            <a:pPr algn="ctr"/>
            <a:r>
              <a:rPr lang="en-US" sz="1400" b="0" dirty="0">
                <a:latin typeface="+mn-lt"/>
              </a:rPr>
              <a:t>~ 2.78 - 2.58 Ma</a:t>
            </a:r>
          </a:p>
        </p:txBody>
      </p:sp>
      <p:sp>
        <p:nvSpPr>
          <p:cNvPr id="22" name="Text Placeholder 9">
            <a:extLst>
              <a:ext uri="{FF2B5EF4-FFF2-40B4-BE49-F238E27FC236}">
                <a16:creationId xmlns:a16="http://schemas.microsoft.com/office/drawing/2014/main" id="{5CCD3C0A-3CA3-F32A-A2C7-0D27B57BAE1C}"/>
              </a:ext>
            </a:extLst>
          </p:cNvPr>
          <p:cNvSpPr txBox="1">
            <a:spLocks/>
          </p:cNvSpPr>
          <p:nvPr/>
        </p:nvSpPr>
        <p:spPr>
          <a:xfrm>
            <a:off x="0" y="5991052"/>
            <a:ext cx="12192000" cy="714547"/>
          </a:xfrm>
          <a:prstGeom prst="rect">
            <a:avLst/>
          </a:prstGeom>
        </p:spPr>
        <p:txBody>
          <a:bodyPr/>
          <a:lstStyle>
            <a:lvl1pPr marL="945010" indent="-945010" algn="l" defTabSz="3780038" rtl="0" eaLnBrk="1" latinLnBrk="0" hangingPunct="1">
              <a:lnSpc>
                <a:spcPct val="90000"/>
              </a:lnSpc>
              <a:spcBef>
                <a:spcPts val="4134"/>
              </a:spcBef>
              <a:buFont typeface="Arial" panose="020B0604020202020204" pitchFamily="34" charset="0"/>
              <a:buChar char="•"/>
              <a:defRPr sz="11575" kern="1200">
                <a:solidFill>
                  <a:schemeClr val="tx1"/>
                </a:solidFill>
                <a:latin typeface="+mn-lt"/>
                <a:ea typeface="+mn-ea"/>
                <a:cs typeface="+mn-cs"/>
              </a:defRPr>
            </a:lvl1pPr>
            <a:lvl2pPr marL="2835029" indent="-945010" algn="l" defTabSz="3780038" rtl="0" eaLnBrk="1" latinLnBrk="0" hangingPunct="1">
              <a:lnSpc>
                <a:spcPct val="90000"/>
              </a:lnSpc>
              <a:spcBef>
                <a:spcPts val="2067"/>
              </a:spcBef>
              <a:buFont typeface="Arial" panose="020B0604020202020204" pitchFamily="34" charset="0"/>
              <a:buChar char="•"/>
              <a:defRPr sz="9921" kern="1200">
                <a:solidFill>
                  <a:schemeClr val="tx1"/>
                </a:solidFill>
                <a:latin typeface="+mn-lt"/>
                <a:ea typeface="+mn-ea"/>
                <a:cs typeface="+mn-cs"/>
              </a:defRPr>
            </a:lvl2pPr>
            <a:lvl3pPr marL="4725048" indent="-945010" algn="l" defTabSz="3780038" rtl="0" eaLnBrk="1" latinLnBrk="0" hangingPunct="1">
              <a:lnSpc>
                <a:spcPct val="90000"/>
              </a:lnSpc>
              <a:spcBef>
                <a:spcPts val="2067"/>
              </a:spcBef>
              <a:buFont typeface="Arial" panose="020B0604020202020204" pitchFamily="34" charset="0"/>
              <a:buChar char="•"/>
              <a:defRPr sz="8268" kern="1200">
                <a:solidFill>
                  <a:schemeClr val="tx1"/>
                </a:solidFill>
                <a:latin typeface="+mn-lt"/>
                <a:ea typeface="+mn-ea"/>
                <a:cs typeface="+mn-cs"/>
              </a:defRPr>
            </a:lvl3pPr>
            <a:lvl4pPr marL="6615067" indent="-945010" algn="l" defTabSz="3780038" rtl="0" eaLnBrk="1" latinLnBrk="0" hangingPunct="1">
              <a:lnSpc>
                <a:spcPct val="90000"/>
              </a:lnSpc>
              <a:spcBef>
                <a:spcPts val="2067"/>
              </a:spcBef>
              <a:buFont typeface="Arial" panose="020B0604020202020204" pitchFamily="34" charset="0"/>
              <a:buChar char="•"/>
              <a:defRPr sz="7441" kern="1200">
                <a:solidFill>
                  <a:schemeClr val="tx1"/>
                </a:solidFill>
                <a:latin typeface="+mn-lt"/>
                <a:ea typeface="+mn-ea"/>
                <a:cs typeface="+mn-cs"/>
              </a:defRPr>
            </a:lvl4pPr>
            <a:lvl5pPr marL="8505086" indent="-945010" algn="l" defTabSz="3780038" rtl="0" eaLnBrk="1" latinLnBrk="0" hangingPunct="1">
              <a:lnSpc>
                <a:spcPct val="90000"/>
              </a:lnSpc>
              <a:spcBef>
                <a:spcPts val="2067"/>
              </a:spcBef>
              <a:buFont typeface="Arial" panose="020B0604020202020204" pitchFamily="34" charset="0"/>
              <a:buChar char="•"/>
              <a:defRPr sz="7441" kern="1200">
                <a:solidFill>
                  <a:schemeClr val="tx1"/>
                </a:solidFill>
                <a:latin typeface="+mn-lt"/>
                <a:ea typeface="+mn-ea"/>
                <a:cs typeface="+mn-cs"/>
              </a:defRPr>
            </a:lvl5pPr>
            <a:lvl6pPr marL="10395105" indent="-945010" algn="l" defTabSz="3780038" rtl="0" eaLnBrk="1" latinLnBrk="0" hangingPunct="1">
              <a:lnSpc>
                <a:spcPct val="90000"/>
              </a:lnSpc>
              <a:spcBef>
                <a:spcPts val="2067"/>
              </a:spcBef>
              <a:buFont typeface="Arial" panose="020B0604020202020204" pitchFamily="34" charset="0"/>
              <a:buChar char="•"/>
              <a:defRPr sz="7441" kern="1200">
                <a:solidFill>
                  <a:schemeClr val="tx1"/>
                </a:solidFill>
                <a:latin typeface="+mn-lt"/>
                <a:ea typeface="+mn-ea"/>
                <a:cs typeface="+mn-cs"/>
              </a:defRPr>
            </a:lvl6pPr>
            <a:lvl7pPr marL="12285124" indent="-945010" algn="l" defTabSz="3780038" rtl="0" eaLnBrk="1" latinLnBrk="0" hangingPunct="1">
              <a:lnSpc>
                <a:spcPct val="90000"/>
              </a:lnSpc>
              <a:spcBef>
                <a:spcPts val="2067"/>
              </a:spcBef>
              <a:buFont typeface="Arial" panose="020B0604020202020204" pitchFamily="34" charset="0"/>
              <a:buChar char="•"/>
              <a:defRPr sz="7441" kern="1200">
                <a:solidFill>
                  <a:schemeClr val="tx1"/>
                </a:solidFill>
                <a:latin typeface="+mn-lt"/>
                <a:ea typeface="+mn-ea"/>
                <a:cs typeface="+mn-cs"/>
              </a:defRPr>
            </a:lvl7pPr>
            <a:lvl8pPr marL="14175143" indent="-945010" algn="l" defTabSz="3780038" rtl="0" eaLnBrk="1" latinLnBrk="0" hangingPunct="1">
              <a:lnSpc>
                <a:spcPct val="90000"/>
              </a:lnSpc>
              <a:spcBef>
                <a:spcPts val="2067"/>
              </a:spcBef>
              <a:buFont typeface="Arial" panose="020B0604020202020204" pitchFamily="34" charset="0"/>
              <a:buChar char="•"/>
              <a:defRPr sz="7441" kern="1200">
                <a:solidFill>
                  <a:schemeClr val="tx1"/>
                </a:solidFill>
                <a:latin typeface="+mn-lt"/>
                <a:ea typeface="+mn-ea"/>
                <a:cs typeface="+mn-cs"/>
              </a:defRPr>
            </a:lvl8pPr>
            <a:lvl9pPr marL="16065162" indent="-945010" algn="l" defTabSz="3780038" rtl="0" eaLnBrk="1" latinLnBrk="0" hangingPunct="1">
              <a:lnSpc>
                <a:spcPct val="90000"/>
              </a:lnSpc>
              <a:spcBef>
                <a:spcPts val="2067"/>
              </a:spcBef>
              <a:buFont typeface="Arial" panose="020B0604020202020204" pitchFamily="34" charset="0"/>
              <a:buChar char="•"/>
              <a:defRPr sz="7441" kern="1200">
                <a:solidFill>
                  <a:schemeClr val="tx1"/>
                </a:solidFill>
                <a:latin typeface="+mn-lt"/>
                <a:ea typeface="+mn-ea"/>
                <a:cs typeface="+mn-cs"/>
              </a:defRPr>
            </a:lvl9pPr>
          </a:lstStyle>
          <a:p>
            <a:pPr marL="0" indent="0" algn="just">
              <a:buNone/>
            </a:pPr>
            <a:r>
              <a:rPr lang="en-GB" sz="1400" i="1" dirty="0">
                <a:latin typeface="Arial" panose="020B0604020202020204" pitchFamily="34" charset="0"/>
                <a:cs typeface="Arial" panose="020B0604020202020204" pitchFamily="34" charset="0"/>
              </a:rPr>
              <a:t>Composite seismic line across the northwestern Barents Sea-Svalbard margin displaying interpreted late Cenozoic color-coded reflectors ranging ages from 0.78 to 5.8 Ma. Prograding fans Sjubrebanken and Kongsfjorden are interpreted. The reflectors are based on Mattingsdal et al. (2014) and were tied to the surveys UNIS2005 and 09JM_GEO3144.</a:t>
            </a:r>
            <a:endParaRPr lang="nb-NO" sz="1400" i="1" dirty="0">
              <a:latin typeface="Arial" panose="020B0604020202020204" pitchFamily="34" charset="0"/>
              <a:cs typeface="Arial" panose="020B0604020202020204" pitchFamily="34" charset="0"/>
            </a:endParaRPr>
          </a:p>
        </p:txBody>
      </p:sp>
      <p:graphicFrame>
        <p:nvGraphicFramePr>
          <p:cNvPr id="24" name="Object 23">
            <a:extLst>
              <a:ext uri="{FF2B5EF4-FFF2-40B4-BE49-F238E27FC236}">
                <a16:creationId xmlns:a16="http://schemas.microsoft.com/office/drawing/2014/main" id="{EB43E59A-7E7A-25AA-6A16-B0C440E9D101}"/>
              </a:ext>
            </a:extLst>
          </p:cNvPr>
          <p:cNvGraphicFramePr>
            <a:graphicFrameLocks noChangeAspect="1"/>
          </p:cNvGraphicFramePr>
          <p:nvPr>
            <p:extLst>
              <p:ext uri="{D42A27DB-BD31-4B8C-83A1-F6EECF244321}">
                <p14:modId xmlns:p14="http://schemas.microsoft.com/office/powerpoint/2010/main" val="1828885589"/>
              </p:ext>
            </p:extLst>
          </p:nvPr>
        </p:nvGraphicFramePr>
        <p:xfrm>
          <a:off x="586803" y="725871"/>
          <a:ext cx="2238988" cy="2267013"/>
        </p:xfrm>
        <a:graphic>
          <a:graphicData uri="http://schemas.openxmlformats.org/presentationml/2006/ole">
            <mc:AlternateContent xmlns:mc="http://schemas.openxmlformats.org/markup-compatibility/2006">
              <mc:Choice xmlns:v="urn:schemas-microsoft-com:vml" Requires="v">
                <p:oleObj name="CorelDRAW" r:id="rId4" imgW="1141188" imgH="1155246" progId="CorelDraw.Graphic.19">
                  <p:embed/>
                </p:oleObj>
              </mc:Choice>
              <mc:Fallback>
                <p:oleObj name="CorelDRAW" r:id="rId4" imgW="1141188" imgH="1155246" progId="CorelDraw.Graphic.19">
                  <p:embed/>
                  <p:pic>
                    <p:nvPicPr>
                      <p:cNvPr id="0" name=""/>
                      <p:cNvPicPr/>
                      <p:nvPr/>
                    </p:nvPicPr>
                    <p:blipFill>
                      <a:blip r:embed="rId5"/>
                      <a:stretch>
                        <a:fillRect/>
                      </a:stretch>
                    </p:blipFill>
                    <p:spPr>
                      <a:xfrm>
                        <a:off x="586803" y="725871"/>
                        <a:ext cx="2238988" cy="2267013"/>
                      </a:xfrm>
                      <a:prstGeom prst="rect">
                        <a:avLst/>
                      </a:prstGeom>
                    </p:spPr>
                  </p:pic>
                </p:oleObj>
              </mc:Fallback>
            </mc:AlternateContent>
          </a:graphicData>
        </a:graphic>
      </p:graphicFrame>
      <p:graphicFrame>
        <p:nvGraphicFramePr>
          <p:cNvPr id="25" name="Object 24">
            <a:extLst>
              <a:ext uri="{FF2B5EF4-FFF2-40B4-BE49-F238E27FC236}">
                <a16:creationId xmlns:a16="http://schemas.microsoft.com/office/drawing/2014/main" id="{398B6255-F591-56D9-C37A-52A9AE57BEB4}"/>
              </a:ext>
            </a:extLst>
          </p:cNvPr>
          <p:cNvGraphicFramePr>
            <a:graphicFrameLocks noChangeAspect="1"/>
          </p:cNvGraphicFramePr>
          <p:nvPr>
            <p:extLst>
              <p:ext uri="{D42A27DB-BD31-4B8C-83A1-F6EECF244321}">
                <p14:modId xmlns:p14="http://schemas.microsoft.com/office/powerpoint/2010/main" val="2877462003"/>
              </p:ext>
            </p:extLst>
          </p:nvPr>
        </p:nvGraphicFramePr>
        <p:xfrm>
          <a:off x="5830990" y="729205"/>
          <a:ext cx="2252118" cy="2280308"/>
        </p:xfrm>
        <a:graphic>
          <a:graphicData uri="http://schemas.openxmlformats.org/presentationml/2006/ole">
            <mc:AlternateContent xmlns:mc="http://schemas.openxmlformats.org/markup-compatibility/2006">
              <mc:Choice xmlns:v="urn:schemas-microsoft-com:vml" Requires="v">
                <p:oleObj name="CorelDRAW" r:id="rId6" imgW="1141596" imgH="1155246" progId="CorelDraw.Graphic.19">
                  <p:embed/>
                </p:oleObj>
              </mc:Choice>
              <mc:Fallback>
                <p:oleObj name="CorelDRAW" r:id="rId6" imgW="1141596" imgH="1155246" progId="CorelDraw.Graphic.19">
                  <p:embed/>
                  <p:pic>
                    <p:nvPicPr>
                      <p:cNvPr id="0" name=""/>
                      <p:cNvPicPr/>
                      <p:nvPr/>
                    </p:nvPicPr>
                    <p:blipFill>
                      <a:blip r:embed="rId7"/>
                      <a:stretch>
                        <a:fillRect/>
                      </a:stretch>
                    </p:blipFill>
                    <p:spPr>
                      <a:xfrm>
                        <a:off x="5830990" y="729205"/>
                        <a:ext cx="2252118" cy="2280308"/>
                      </a:xfrm>
                      <a:prstGeom prst="rect">
                        <a:avLst/>
                      </a:prstGeom>
                    </p:spPr>
                  </p:pic>
                </p:oleObj>
              </mc:Fallback>
            </mc:AlternateContent>
          </a:graphicData>
        </a:graphic>
      </p:graphicFrame>
      <p:sp>
        <p:nvSpPr>
          <p:cNvPr id="13" name="TextBox 12">
            <a:extLst>
              <a:ext uri="{FF2B5EF4-FFF2-40B4-BE49-F238E27FC236}">
                <a16:creationId xmlns:a16="http://schemas.microsoft.com/office/drawing/2014/main" id="{CC840A8A-AD53-34DD-E5DE-76F6874FB4FF}"/>
              </a:ext>
            </a:extLst>
          </p:cNvPr>
          <p:cNvSpPr txBox="1"/>
          <p:nvPr/>
        </p:nvSpPr>
        <p:spPr>
          <a:xfrm>
            <a:off x="5920018" y="931926"/>
            <a:ext cx="248355" cy="246221"/>
          </a:xfrm>
          <a:prstGeom prst="rect">
            <a:avLst/>
          </a:prstGeom>
          <a:noFill/>
        </p:spPr>
        <p:txBody>
          <a:bodyPr wrap="square" rtlCol="0">
            <a:spAutoFit/>
          </a:bodyPr>
          <a:lstStyle/>
          <a:p>
            <a:r>
              <a:rPr lang="nb-NO" sz="1000" b="1" dirty="0"/>
              <a:t>B</a:t>
            </a:r>
          </a:p>
        </p:txBody>
      </p:sp>
    </p:spTree>
    <p:extLst>
      <p:ext uri="{BB962C8B-B14F-4D97-AF65-F5344CB8AC3E}">
        <p14:creationId xmlns:p14="http://schemas.microsoft.com/office/powerpoint/2010/main" val="3076388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Lys med mønster">
  <a:themeElements>
    <a:clrScheme name="UiT Norges arktiske universitet">
      <a:dk1>
        <a:sysClr val="windowText" lastClr="000000"/>
      </a:dk1>
      <a:lt1>
        <a:sysClr val="window" lastClr="FFFFFF"/>
      </a:lt1>
      <a:dk2>
        <a:srgbClr val="00617F"/>
      </a:dk2>
      <a:lt2>
        <a:srgbClr val="A6BBC8"/>
      </a:lt2>
      <a:accent1>
        <a:srgbClr val="007396"/>
      </a:accent1>
      <a:accent2>
        <a:srgbClr val="CB333B"/>
      </a:accent2>
      <a:accent3>
        <a:srgbClr val="F2A900"/>
      </a:accent3>
      <a:accent4>
        <a:srgbClr val="009CB6"/>
      </a:accent4>
      <a:accent5>
        <a:srgbClr val="DE7C00"/>
      </a:accent5>
      <a:accent6>
        <a:srgbClr val="59BEC9"/>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1C7057D0-6097-44F4-A2E5-70A5DCBAA566}" vid="{2719B6C5-9A54-423D-86A4-95EF36B6C8EF}"/>
    </a:ext>
  </a:extLst>
</a:theme>
</file>

<file path=ppt/theme/theme2.xml><?xml version="1.0" encoding="utf-8"?>
<a:theme xmlns:a="http://schemas.openxmlformats.org/drawingml/2006/main" name="1_Lys med mønster">
  <a:themeElements>
    <a:clrScheme name="UiT Norges arktiske universitet">
      <a:dk1>
        <a:sysClr val="windowText" lastClr="000000"/>
      </a:dk1>
      <a:lt1>
        <a:sysClr val="window" lastClr="FFFFFF"/>
      </a:lt1>
      <a:dk2>
        <a:srgbClr val="00617F"/>
      </a:dk2>
      <a:lt2>
        <a:srgbClr val="A6BBC8"/>
      </a:lt2>
      <a:accent1>
        <a:srgbClr val="007396"/>
      </a:accent1>
      <a:accent2>
        <a:srgbClr val="CB333B"/>
      </a:accent2>
      <a:accent3>
        <a:srgbClr val="F2A900"/>
      </a:accent3>
      <a:accent4>
        <a:srgbClr val="009CB6"/>
      </a:accent4>
      <a:accent5>
        <a:srgbClr val="DE7C00"/>
      </a:accent5>
      <a:accent6>
        <a:srgbClr val="59BEC9"/>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1C7057D0-6097-44F4-A2E5-70A5DCBAA566}" vid="{2719B6C5-9A54-423D-86A4-95EF36B6C8EF}"/>
    </a:ext>
  </a:extLst>
</a:theme>
</file>

<file path=ppt/theme/theme3.xml><?xml version="1.0" encoding="utf-8"?>
<a:theme xmlns:a="http://schemas.openxmlformats.org/drawingml/2006/main" name="1_IM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Lys med mønster">
  <a:themeElements>
    <a:clrScheme name="UiT Norges arktiske universitet">
      <a:dk1>
        <a:sysClr val="windowText" lastClr="000000"/>
      </a:dk1>
      <a:lt1>
        <a:sysClr val="window" lastClr="FFFFFF"/>
      </a:lt1>
      <a:dk2>
        <a:srgbClr val="00617F"/>
      </a:dk2>
      <a:lt2>
        <a:srgbClr val="A6BBC8"/>
      </a:lt2>
      <a:accent1>
        <a:srgbClr val="007396"/>
      </a:accent1>
      <a:accent2>
        <a:srgbClr val="CB333B"/>
      </a:accent2>
      <a:accent3>
        <a:srgbClr val="F2A900"/>
      </a:accent3>
      <a:accent4>
        <a:srgbClr val="009CB6"/>
      </a:accent4>
      <a:accent5>
        <a:srgbClr val="DE7C00"/>
      </a:accent5>
      <a:accent6>
        <a:srgbClr val="59BEC9"/>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1C7057D0-6097-44F4-A2E5-70A5DCBAA566}" vid="{2719B6C5-9A54-423D-86A4-95EF36B6C8EF}"/>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0CF74B9924A90429AFF83904CD5AC51" ma:contentTypeVersion="10" ma:contentTypeDescription="Create a new document." ma:contentTypeScope="" ma:versionID="c219061678790ba91acd956595d5746d">
  <xsd:schema xmlns:xsd="http://www.w3.org/2001/XMLSchema" xmlns:xs="http://www.w3.org/2001/XMLSchema" xmlns:p="http://schemas.microsoft.com/office/2006/metadata/properties" xmlns:ns2="6c86f083-272a-4d16-a1ee-41e11cc1f196" xmlns:ns3="398a922c-8803-48c8-8c4d-45441d0c0e87" targetNamespace="http://schemas.microsoft.com/office/2006/metadata/properties" ma:root="true" ma:fieldsID="0367899129e833eb231d53942e145767" ns2:_="" ns3:_="">
    <xsd:import namespace="6c86f083-272a-4d16-a1ee-41e11cc1f196"/>
    <xsd:import namespace="398a922c-8803-48c8-8c4d-45441d0c0e87"/>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Location"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c86f083-272a-4d16-a1ee-41e11cc1f19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98a922c-8803-48c8-8c4d-45441d0c0e87"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B6906F1-BC5A-4F5D-9478-51E87E6F6B85}">
  <ds:schemaRefs>
    <ds:schemaRef ds:uri="http://schemas.microsoft.com/sharepoint/v3/contenttype/forms"/>
  </ds:schemaRefs>
</ds:datastoreItem>
</file>

<file path=customXml/itemProps2.xml><?xml version="1.0" encoding="utf-8"?>
<ds:datastoreItem xmlns:ds="http://schemas.openxmlformats.org/officeDocument/2006/customXml" ds:itemID="{F8163F9A-A59C-469F-AC56-9E178540FB6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c86f083-272a-4d16-a1ee-41e11cc1f196"/>
    <ds:schemaRef ds:uri="398a922c-8803-48c8-8c4d-45441d0c0e8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6D1808F-9832-46E2-89EE-68E7FE346F1E}">
  <ds:schemaRefs>
    <ds:schemaRef ds:uri="http://purl.org/dc/terms/"/>
    <ds:schemaRef ds:uri="http://schemas.openxmlformats.org/package/2006/metadata/core-properties"/>
    <ds:schemaRef ds:uri="http://purl.org/dc/elements/1.1/"/>
    <ds:schemaRef ds:uri="398a922c-8803-48c8-8c4d-45441d0c0e87"/>
    <ds:schemaRef ds:uri="http://schemas.microsoft.com/office/2006/metadata/properties"/>
    <ds:schemaRef ds:uri="http://www.w3.org/XML/1998/namespace"/>
    <ds:schemaRef ds:uri="http://schemas.microsoft.com/office/2006/documentManagement/types"/>
    <ds:schemaRef ds:uri="http://purl.org/dc/dcmitype/"/>
    <ds:schemaRef ds:uri="http://schemas.microsoft.com/office/infopath/2007/PartnerControls"/>
    <ds:schemaRef ds:uri="6c86f083-272a-4d16-a1ee-41e11cc1f196"/>
  </ds:schemaRefs>
</ds:datastoreItem>
</file>

<file path=docProps/app.xml><?xml version="1.0" encoding="utf-8"?>
<Properties xmlns="http://schemas.openxmlformats.org/officeDocument/2006/extended-properties" xmlns:vt="http://schemas.openxmlformats.org/officeDocument/2006/docPropsVTypes">
  <Template>UiT_PowerPoint_bokmal</Template>
  <TotalTime>28710</TotalTime>
  <Words>1296</Words>
  <Application>Microsoft Office PowerPoint</Application>
  <PresentationFormat>Widescreen</PresentationFormat>
  <Paragraphs>161</Paragraphs>
  <Slides>17</Slides>
  <Notes>1</Notes>
  <HiddenSlides>0</HiddenSlides>
  <MMClips>0</MMClips>
  <ScaleCrop>false</ScaleCrop>
  <HeadingPairs>
    <vt:vector size="8" baseType="variant">
      <vt:variant>
        <vt:lpstr>Fonts Used</vt:lpstr>
      </vt:variant>
      <vt:variant>
        <vt:i4>3</vt:i4>
      </vt:variant>
      <vt:variant>
        <vt:lpstr>Theme</vt:lpstr>
      </vt:variant>
      <vt:variant>
        <vt:i4>4</vt:i4>
      </vt:variant>
      <vt:variant>
        <vt:lpstr>Embedded OLE Servers</vt:lpstr>
      </vt:variant>
      <vt:variant>
        <vt:i4>1</vt:i4>
      </vt:variant>
      <vt:variant>
        <vt:lpstr>Slide Titles</vt:lpstr>
      </vt:variant>
      <vt:variant>
        <vt:i4>17</vt:i4>
      </vt:variant>
    </vt:vector>
  </HeadingPairs>
  <TitlesOfParts>
    <vt:vector size="25" baseType="lpstr">
      <vt:lpstr>Arial</vt:lpstr>
      <vt:lpstr>Calibri</vt:lpstr>
      <vt:lpstr>Wingdings</vt:lpstr>
      <vt:lpstr>Lys med mønster</vt:lpstr>
      <vt:lpstr>1_Lys med mønster</vt:lpstr>
      <vt:lpstr>1_IMG</vt:lpstr>
      <vt:lpstr>2_Lys med mønster</vt:lpstr>
      <vt:lpstr>CorelDRAW</vt:lpstr>
      <vt:lpstr>Neogene – Quaternary evolution of the northeastern Fram gateway, European Arctic – Preliminary results </vt:lpstr>
      <vt:lpstr>INTRODUCTION</vt:lpstr>
      <vt:lpstr>INTRODUCTION</vt:lpstr>
      <vt:lpstr>GEOLOGICAL BACKGROUND</vt:lpstr>
      <vt:lpstr>GEOLOGICAL BACKGROUND</vt:lpstr>
      <vt:lpstr>SEDIMENTARY PROCESSES</vt:lpstr>
      <vt:lpstr>STRATIGRAPHIC FRAMEWORK</vt:lpstr>
      <vt:lpstr>STRATIGRAPHIC FRAMEWORK</vt:lpstr>
      <vt:lpstr>STRATIGRAPHIC FRAMEWORK</vt:lpstr>
      <vt:lpstr>STRATIGRAPHIC FRAMEWORK</vt:lpstr>
      <vt:lpstr>STRATIGRAPHIC FRAMEWORK</vt:lpstr>
      <vt:lpstr>PROGRADING SYSTEMS - sediment thickness</vt:lpstr>
      <vt:lpstr>Late Neogene – Quaternary sediments</vt:lpstr>
      <vt:lpstr>Late Neogene – Quaternary sediments</vt:lpstr>
      <vt:lpstr>Late Neogene – Quaternary evolution</vt:lpstr>
      <vt:lpstr>CONCLUSIONS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Tom Arne Rydningen</dc:creator>
  <cp:lastModifiedBy>Orlando Martinez Bautista</cp:lastModifiedBy>
  <cp:revision>477</cp:revision>
  <cp:lastPrinted>2024-04-12T08:38:28Z</cp:lastPrinted>
  <dcterms:created xsi:type="dcterms:W3CDTF">2022-06-14T14:39:00Z</dcterms:created>
  <dcterms:modified xsi:type="dcterms:W3CDTF">2024-04-13T11:56:27Z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0x01010090CF74B9924A90429AFF83904CD5AC51</vt:lpwstr>
  </property>
</Properties>
</file>