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  <p:sldMasterId id="2147483695" r:id="rId3"/>
  </p:sldMasterIdLst>
  <p:notesMasterIdLst>
    <p:notesMasterId r:id="rId13"/>
  </p:notesMasterIdLst>
  <p:sldIdLst>
    <p:sldId id="462" r:id="rId4"/>
    <p:sldId id="463" r:id="rId5"/>
    <p:sldId id="464" r:id="rId6"/>
    <p:sldId id="465" r:id="rId7"/>
    <p:sldId id="466" r:id="rId8"/>
    <p:sldId id="402" r:id="rId9"/>
    <p:sldId id="257" r:id="rId10"/>
    <p:sldId id="259" r:id="rId11"/>
    <p:sldId id="320" r:id="rId1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37EA"/>
    <a:srgbClr val="CB24F9"/>
    <a:srgbClr val="1A3FF7"/>
    <a:srgbClr val="92E450"/>
    <a:srgbClr val="0AF5FF"/>
    <a:srgbClr val="1F65F7"/>
    <a:srgbClr val="FF1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6"/>
    <p:restoredTop sz="93450"/>
  </p:normalViewPr>
  <p:slideViewPr>
    <p:cSldViewPr snapToGrid="0" snapToObjects="1">
      <p:cViewPr varScale="1">
        <p:scale>
          <a:sx n="111" d="100"/>
          <a:sy n="111" d="100"/>
        </p:scale>
        <p:origin x="976" y="20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08655-2FB3-904E-935C-E0CE61A2A261}" type="datetimeFigureOut">
              <a:rPr lang="fr-FR" smtClean="0"/>
              <a:t>18/04/2024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6D418-13C6-DA49-9B2A-240762C569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9083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6D418-13C6-DA49-9B2A-240762C5690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876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CF983C-8849-0A5C-2124-301D40637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28B6380-16A0-647B-1320-130EBD21D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6832750-66A1-99CC-26AB-2D0441D749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9E7782-3BD2-40EA-72A1-B2737B6D3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6D418-13C6-DA49-9B2A-240762C5690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84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E91DAA-0B52-BB42-B092-00D4DA05A14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47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4ce7c34a8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4ce7c34a8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4215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ts val="560"/>
              </a:spcBef>
              <a:defRPr/>
            </a:pPr>
            <a:endParaRPr lang="en-US" sz="1400" dirty="0">
              <a:solidFill>
                <a:srgbClr val="000000"/>
              </a:solidFill>
              <a:latin typeface="Times New Roman" charset="0"/>
              <a:cs typeface="Times New Roman" charset="0"/>
              <a:sym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27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960E0-990E-F744-9F97-5A87243F9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6A3B54-8BB3-D642-AA65-F88F44092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6110C8-F33A-FC46-B848-490D57A6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55ACE7-7109-C645-BB0A-DCB82DC5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AA510D-F7D1-F043-98B7-9B4A4463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1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45C3C-8085-2846-8822-78CD2CE53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295E23-CBAC-8E47-A6C7-8701ED95B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AFAEED-7977-8149-9CFB-300D5010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73497-44E1-4845-B1ED-732A2CF3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C886AB-B39F-5841-A318-FD124597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1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55559B-79F2-9842-A573-2CE2DDB37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90F02B-3B27-FA4E-952A-870474187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F7A6CF-0ECE-0344-819E-3DB087E7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ACD376-5FA9-1847-B022-4C29709A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F0FA8-8FA5-BE48-ACBD-221795A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121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userDrawn="1">
  <p:cSld name="Titre seul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9" name="Titre de diapositive"/>
          <p:cNvSpPr txBox="1">
            <a:spLocks noGrp="1"/>
          </p:cNvSpPr>
          <p:nvPr>
            <p:ph type="title" hasCustomPrompt="1"/>
          </p:nvPr>
        </p:nvSpPr>
        <p:spPr bwMode="auto"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t>Titre de diapositive</a:t>
            </a:r>
          </a:p>
        </p:txBody>
      </p:sp>
      <p:sp>
        <p:nvSpPr>
          <p:cNvPr id="80" name="Sous-titre de diapositive"/>
          <p:cNvSpPr txBox="1">
            <a:spLocks noGrp="1"/>
          </p:cNvSpPr>
          <p:nvPr>
            <p:ph type="body" sz="quarter" idx="21" hasCustomPrompt="1"/>
          </p:nvPr>
        </p:nvSpPr>
        <p:spPr bwMode="auto"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pPr>
              <a:defRPr/>
            </a:pPr>
            <a:r>
              <a:t>Sous-titre de diapositive</a:t>
            </a:r>
          </a:p>
        </p:txBody>
      </p:sp>
      <p:sp>
        <p:nvSpPr>
          <p:cNvPr id="81" name="Numéro de diapositive"/>
          <p:cNvSpPr txBox="1">
            <a:spLocks noGrp="1"/>
          </p:cNvSpPr>
          <p:nvPr>
            <p:ph type="sldNum" sz="quarter" idx="2"/>
          </p:nvPr>
        </p:nvSpPr>
        <p:spPr bwMode="auto">
          <a:prstGeom prst="rect">
            <a:avLst/>
          </a:prstGeom>
        </p:spPr>
        <p:txBody>
          <a:bodyPr/>
          <a:lstStyle/>
          <a:p>
            <a:pPr>
              <a:defRPr/>
            </a:pPr>
            <a:fld id="{86CB4B4D-7CA3-9044-876B-883B54F8677D}" type="slidenum">
              <a:r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338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0" algn="ctr">
              <a:spcBef>
                <a:spcPts val="0"/>
              </a:spcBef>
              <a:buSzTx/>
              <a:buNone/>
              <a:defRPr sz="2531"/>
            </a:lvl2pPr>
            <a:lvl3pPr marL="0" indent="0" algn="ctr">
              <a:spcBef>
                <a:spcPts val="0"/>
              </a:spcBef>
              <a:buSzTx/>
              <a:buNone/>
              <a:defRPr sz="2531"/>
            </a:lvl3pPr>
            <a:lvl4pPr marL="0" indent="0" algn="ctr">
              <a:spcBef>
                <a:spcPts val="0"/>
              </a:spcBef>
              <a:buSzTx/>
              <a:buNone/>
              <a:defRPr sz="2531"/>
            </a:lvl4pPr>
            <a:lvl5pPr marL="0" indent="0" algn="ctr">
              <a:spcBef>
                <a:spcPts val="0"/>
              </a:spcBef>
              <a:buSzTx/>
              <a:buNone/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1037804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33406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numCol="2" spcCol="523240" anchor="t"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12153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526381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13262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531">
                <a:solidFill>
                  <a:srgbClr val="0220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18591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n°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-11906" y="107156"/>
            <a:ext cx="12203906" cy="928688"/>
          </a:xfrm>
          <a:prstGeom prst="rect">
            <a:avLst/>
          </a:prstGeom>
        </p:spPr>
        <p:txBody>
          <a:bodyPr/>
          <a:lstStyle>
            <a:lvl1pPr>
              <a:defRPr sz="3445">
                <a:solidFill>
                  <a:srgbClr val="0220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502104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51CEE-C17E-FA4C-9B81-5BB50805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D4933-2DB6-7B4B-9EA5-F426B5BD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2C1143-E96D-F44B-B328-574E2F0E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EF67DD-3568-A049-8B67-6A0CF2E5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358E71-0A94-F74E-8BA8-0F4C769F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2250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n°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.jpg" descr="image.jp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4648"/>
            <a:ext cx="12192001" cy="6929438"/>
          </a:xfrm>
          <a:prstGeom prst="rect">
            <a:avLst/>
          </a:prstGeom>
        </p:spPr>
      </p:pic>
      <p:sp>
        <p:nvSpPr>
          <p:cNvPr id="70" name="Rounded Rectangle"/>
          <p:cNvSpPr/>
          <p:nvPr/>
        </p:nvSpPr>
        <p:spPr>
          <a:xfrm>
            <a:off x="178594" y="98227"/>
            <a:ext cx="11834813" cy="759023"/>
          </a:xfrm>
          <a:prstGeom prst="roundRect">
            <a:avLst>
              <a:gd name="adj" fmla="val 17647"/>
            </a:avLst>
          </a:prstGeom>
          <a:solidFill>
            <a:srgbClr val="000000">
              <a:alpha val="54000"/>
            </a:srgbClr>
          </a:solidFill>
          <a:ln w="25400">
            <a:solidFill>
              <a:srgbClr val="000000">
                <a:alpha val="54000"/>
              </a:srgbClr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algn="ctr" defTabSz="410751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2812"/>
          </a:p>
        </p:txBody>
      </p:sp>
      <p:sp>
        <p:nvSpPr>
          <p:cNvPr id="71" name="Soutenance de Thèse - Lucie Rolland - 29 octobre 2010"/>
          <p:cNvSpPr/>
          <p:nvPr/>
        </p:nvSpPr>
        <p:spPr>
          <a:xfrm>
            <a:off x="3067433" y="6399162"/>
            <a:ext cx="6036470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0576" marR="50576">
              <a:buClr>
                <a:srgbClr val="C3ECFF"/>
              </a:buClr>
              <a:buFont typeface="Arial"/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  <a:defRPr sz="2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547"/>
              <a:t>Soutenance de Thèse - Lucie Rolland - 29 octobre 2010</a:t>
            </a:r>
          </a:p>
        </p:txBody>
      </p:sp>
      <p:sp>
        <p:nvSpPr>
          <p:cNvPr id="72" name="Rounded Rectangle"/>
          <p:cNvSpPr/>
          <p:nvPr/>
        </p:nvSpPr>
        <p:spPr>
          <a:xfrm>
            <a:off x="166688" y="946547"/>
            <a:ext cx="11858625" cy="5348883"/>
          </a:xfrm>
          <a:prstGeom prst="roundRect">
            <a:avLst>
              <a:gd name="adj" fmla="val 2504"/>
            </a:avLst>
          </a:prstGeom>
          <a:solidFill>
            <a:srgbClr val="FFFFFF">
              <a:alpha val="90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algn="ctr" defTabSz="410751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2812"/>
          </a:p>
        </p:txBody>
      </p:sp>
      <p:sp>
        <p:nvSpPr>
          <p:cNvPr id="73" name="Title Text"/>
          <p:cNvSpPr txBox="1">
            <a:spLocks noGrp="1"/>
          </p:cNvSpPr>
          <p:nvPr>
            <p:ph type="title"/>
          </p:nvPr>
        </p:nvSpPr>
        <p:spPr>
          <a:xfrm>
            <a:off x="1071563" y="17859"/>
            <a:ext cx="9810750" cy="928688"/>
          </a:xfrm>
          <a:prstGeom prst="rect">
            <a:avLst/>
          </a:prstGeom>
        </p:spPr>
        <p:txBody>
          <a:bodyPr/>
          <a:lstStyle>
            <a:lvl1pPr>
              <a:tabLst>
                <a:tab pos="2268060" algn="l"/>
              </a:tabLst>
              <a:defRPr sz="3375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011902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n°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.png" descr="image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9781" y="-151804"/>
            <a:ext cx="14367360" cy="702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692" y="10949"/>
                </a:moveTo>
                <a:cubicBezTo>
                  <a:pt x="10702" y="10940"/>
                  <a:pt x="10715" y="10953"/>
                  <a:pt x="10710" y="10967"/>
                </a:cubicBezTo>
                <a:cubicBezTo>
                  <a:pt x="10707" y="10972"/>
                  <a:pt x="10703" y="10977"/>
                  <a:pt x="10700" y="10977"/>
                </a:cubicBezTo>
                <a:cubicBezTo>
                  <a:pt x="10690" y="10977"/>
                  <a:pt x="10684" y="10957"/>
                  <a:pt x="10692" y="10949"/>
                </a:cubicBezTo>
                <a:close/>
              </a:path>
            </a:pathLst>
          </a:custGeom>
        </p:spPr>
      </p:pic>
      <p:pic>
        <p:nvPicPr>
          <p:cNvPr id="82" name="image.png" descr="image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178844" y="-598289"/>
            <a:ext cx="14367360" cy="7022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0692" y="10949"/>
                </a:moveTo>
                <a:cubicBezTo>
                  <a:pt x="10702" y="10940"/>
                  <a:pt x="10715" y="10953"/>
                  <a:pt x="10710" y="10967"/>
                </a:cubicBezTo>
                <a:cubicBezTo>
                  <a:pt x="10707" y="10972"/>
                  <a:pt x="10703" y="10977"/>
                  <a:pt x="10700" y="10977"/>
                </a:cubicBezTo>
                <a:cubicBezTo>
                  <a:pt x="10690" y="10977"/>
                  <a:pt x="10684" y="10957"/>
                  <a:pt x="10692" y="10949"/>
                </a:cubicBezTo>
                <a:close/>
              </a:path>
            </a:pathLst>
          </a:custGeom>
        </p:spPr>
      </p:pic>
      <p:sp>
        <p:nvSpPr>
          <p:cNvPr id="83" name="Rounded Rectangle"/>
          <p:cNvSpPr/>
          <p:nvPr/>
        </p:nvSpPr>
        <p:spPr>
          <a:xfrm>
            <a:off x="166687" y="80367"/>
            <a:ext cx="11834813" cy="759023"/>
          </a:xfrm>
          <a:prstGeom prst="roundRect">
            <a:avLst>
              <a:gd name="adj" fmla="val 17647"/>
            </a:avLst>
          </a:prstGeom>
          <a:solidFill>
            <a:srgbClr val="0433FF">
              <a:alpha val="31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algn="ctr" defTabSz="410751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2812"/>
          </a:p>
        </p:txBody>
      </p:sp>
      <p:sp>
        <p:nvSpPr>
          <p:cNvPr id="84" name="Rounded Rectangle"/>
          <p:cNvSpPr/>
          <p:nvPr/>
        </p:nvSpPr>
        <p:spPr>
          <a:xfrm>
            <a:off x="166688" y="946547"/>
            <a:ext cx="11858625" cy="5348883"/>
          </a:xfrm>
          <a:prstGeom prst="roundRect">
            <a:avLst>
              <a:gd name="adj" fmla="val 2504"/>
            </a:avLst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algn="ctr" defTabSz="410751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2812"/>
          </a:p>
        </p:txBody>
      </p:sp>
      <p:sp>
        <p:nvSpPr>
          <p:cNvPr id="85" name="Rounded Rectangle"/>
          <p:cNvSpPr/>
          <p:nvPr/>
        </p:nvSpPr>
        <p:spPr>
          <a:xfrm>
            <a:off x="166688" y="6384727"/>
            <a:ext cx="11858625" cy="446484"/>
          </a:xfrm>
          <a:prstGeom prst="roundRect">
            <a:avLst>
              <a:gd name="adj" fmla="val 30000"/>
            </a:avLst>
          </a:prstGeom>
          <a:blipFill>
            <a:blip r:embed="rId3">
              <a:alphaModFix amt="84000"/>
            </a:blip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algn="ctr" defTabSz="410751">
              <a:lnSpc>
                <a:spcPct val="100000"/>
              </a:lnSpc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sz="2812"/>
          </a:p>
        </p:txBody>
      </p:sp>
      <p:sp>
        <p:nvSpPr>
          <p:cNvPr id="86" name="Soutenance de Thèse - Lucie Rolland - 29 octobre 2010"/>
          <p:cNvSpPr/>
          <p:nvPr/>
        </p:nvSpPr>
        <p:spPr>
          <a:xfrm>
            <a:off x="1781557" y="6461669"/>
            <a:ext cx="8465345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0576" marR="50576" algn="ctr">
              <a:lnSpc>
                <a:spcPct val="100000"/>
              </a:lnSpc>
              <a:buClr>
                <a:srgbClr val="C3ECFF"/>
              </a:buClr>
              <a:buFont typeface="Arial"/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  <a:defRPr sz="2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547"/>
              <a:t>Soutenance de Thèse - Lucie Rolland - 29 octobre 2010</a:t>
            </a:r>
          </a:p>
        </p:txBody>
      </p:sp>
      <p:sp>
        <p:nvSpPr>
          <p:cNvPr id="87" name="Title Text"/>
          <p:cNvSpPr txBox="1">
            <a:spLocks noGrp="1"/>
          </p:cNvSpPr>
          <p:nvPr>
            <p:ph type="title"/>
          </p:nvPr>
        </p:nvSpPr>
        <p:spPr>
          <a:xfrm>
            <a:off x="166688" y="-26789"/>
            <a:ext cx="11858625" cy="928688"/>
          </a:xfrm>
          <a:prstGeom prst="rect">
            <a:avLst/>
          </a:prstGeom>
        </p:spPr>
        <p:txBody>
          <a:bodyPr/>
          <a:lstStyle>
            <a:lvl1pPr>
              <a:tabLst>
                <a:tab pos="2268060" algn="l"/>
              </a:tabLst>
              <a:defRPr sz="3375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r>
              <a:t>Title Text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453433" y="6424347"/>
            <a:ext cx="488916" cy="362215"/>
          </a:xfrm>
          <a:prstGeom prst="rect">
            <a:avLst/>
          </a:prstGeom>
        </p:spPr>
        <p:txBody>
          <a:bodyPr/>
          <a:lstStyle>
            <a:lvl1pPr>
              <a:defRPr sz="1687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33146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190625" y="2089547"/>
            <a:ext cx="9810750" cy="267890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81713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Image"/>
          <p:cNvSpPr>
            <a:spLocks noGrp="1"/>
          </p:cNvSpPr>
          <p:nvPr>
            <p:ph type="pic" sz="half" idx="13"/>
          </p:nvPr>
        </p:nvSpPr>
        <p:spPr>
          <a:xfrm>
            <a:off x="2286000" y="1151930"/>
            <a:ext cx="7620000" cy="35453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1190625" y="5179219"/>
            <a:ext cx="9810750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53864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Image"/>
          <p:cNvSpPr>
            <a:spLocks noGrp="1"/>
          </p:cNvSpPr>
          <p:nvPr>
            <p:ph type="pic" sz="half" idx="13"/>
          </p:nvPr>
        </p:nvSpPr>
        <p:spPr>
          <a:xfrm>
            <a:off x="2286000" y="1151930"/>
            <a:ext cx="7620000" cy="3545301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190625" y="5179219"/>
            <a:ext cx="9810750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63155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Image"/>
          <p:cNvSpPr>
            <a:spLocks noGrp="1"/>
          </p:cNvSpPr>
          <p:nvPr>
            <p:ph type="pic" sz="half" idx="13"/>
          </p:nvPr>
        </p:nvSpPr>
        <p:spPr>
          <a:xfrm>
            <a:off x="6679407" y="1134071"/>
            <a:ext cx="3952876" cy="444989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2" name="Title Text"/>
          <p:cNvSpPr txBox="1">
            <a:spLocks noGrp="1"/>
          </p:cNvSpPr>
          <p:nvPr>
            <p:ph type="title"/>
          </p:nvPr>
        </p:nvSpPr>
        <p:spPr>
          <a:xfrm>
            <a:off x="595312" y="991195"/>
            <a:ext cx="5500688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1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5312" y="3366492"/>
            <a:ext cx="5500688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46512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Image"/>
          <p:cNvSpPr>
            <a:spLocks noGrp="1"/>
          </p:cNvSpPr>
          <p:nvPr>
            <p:ph type="pic" sz="half" idx="13"/>
          </p:nvPr>
        </p:nvSpPr>
        <p:spPr>
          <a:xfrm>
            <a:off x="6679407" y="1134071"/>
            <a:ext cx="3952876" cy="4449897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32" name="Title Text"/>
          <p:cNvSpPr txBox="1">
            <a:spLocks noGrp="1"/>
          </p:cNvSpPr>
          <p:nvPr>
            <p:ph type="title"/>
          </p:nvPr>
        </p:nvSpPr>
        <p:spPr>
          <a:xfrm>
            <a:off x="595312" y="991195"/>
            <a:ext cx="5500688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13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5312" y="3366492"/>
            <a:ext cx="5500688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06566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Image"/>
          <p:cNvSpPr>
            <a:spLocks noGrp="1"/>
          </p:cNvSpPr>
          <p:nvPr>
            <p:ph type="pic" sz="quarter" idx="13"/>
          </p:nvPr>
        </p:nvSpPr>
        <p:spPr>
          <a:xfrm>
            <a:off x="6727032" y="1785938"/>
            <a:ext cx="3845720" cy="432926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4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4726781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330062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n°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outenance de Thèse - Lucie Rolland - 29 octobre 2010"/>
          <p:cNvSpPr/>
          <p:nvPr/>
        </p:nvSpPr>
        <p:spPr>
          <a:xfrm>
            <a:off x="3067433" y="6461669"/>
            <a:ext cx="6036470" cy="310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>
            <a:spAutoFit/>
          </a:bodyPr>
          <a:lstStyle>
            <a:lvl1pPr marL="50576" marR="50576">
              <a:buClr>
                <a:srgbClr val="C3ECFF"/>
              </a:buClr>
              <a:buFont typeface="Arial"/>
              <a:tabLst>
                <a:tab pos="50800" algn="l"/>
                <a:tab pos="622300" algn="l"/>
                <a:tab pos="1206500" algn="l"/>
                <a:tab pos="1790700" algn="l"/>
                <a:tab pos="2362200" algn="l"/>
                <a:tab pos="2946400" algn="l"/>
                <a:tab pos="3517900" algn="l"/>
                <a:tab pos="4114800" algn="l"/>
                <a:tab pos="4686300" algn="l"/>
                <a:tab pos="5257800" algn="l"/>
                <a:tab pos="5854700" algn="l"/>
                <a:tab pos="6426200" algn="l"/>
                <a:tab pos="6997700" algn="l"/>
                <a:tab pos="7581900" algn="l"/>
                <a:tab pos="8166100" algn="l"/>
                <a:tab pos="8750300" algn="l"/>
                <a:tab pos="9321800" algn="l"/>
                <a:tab pos="9893300" algn="l"/>
                <a:tab pos="10490200" algn="l"/>
                <a:tab pos="11061700" algn="l"/>
                <a:tab pos="11633200" algn="l"/>
                <a:tab pos="11645900" algn="l"/>
              </a:tabLst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sz="1547"/>
              <a:t>Soutenance de Thèse - Lucie Rolland - 29 octobre 2010</a:t>
            </a:r>
          </a:p>
        </p:txBody>
      </p:sp>
      <p:sp>
        <p:nvSpPr>
          <p:cNvPr id="152" name="Image"/>
          <p:cNvSpPr>
            <a:spLocks noGrp="1"/>
          </p:cNvSpPr>
          <p:nvPr>
            <p:ph type="pic" sz="quarter" idx="13"/>
          </p:nvPr>
        </p:nvSpPr>
        <p:spPr>
          <a:xfrm>
            <a:off x="6727032" y="1785938"/>
            <a:ext cx="3845720" cy="432926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53" name="Title Text"/>
          <p:cNvSpPr txBox="1">
            <a:spLocks noGrp="1"/>
          </p:cNvSpPr>
          <p:nvPr>
            <p:ph type="title"/>
          </p:nvPr>
        </p:nvSpPr>
        <p:spPr>
          <a:xfrm>
            <a:off x="1190625" y="116086"/>
            <a:ext cx="9810750" cy="919758"/>
          </a:xfrm>
          <a:prstGeom prst="rect">
            <a:avLst/>
          </a:prstGeom>
        </p:spPr>
        <p:txBody>
          <a:bodyPr/>
          <a:lstStyle>
            <a:lvl1pPr>
              <a:defRPr sz="2953">
                <a:solidFill>
                  <a:srgbClr val="0220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4726781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1168998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4726781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06617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A35EC-E1C8-9146-A709-3F43091B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EF4A51-1F1E-3445-893E-12C4AD8EF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B84D88-3126-C841-A1B6-5EAE57C2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49290-516F-EF48-9E42-849DB8B7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2D3EE-DF4A-554B-B5F3-4005C96E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106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86625" y="1946672"/>
            <a:ext cx="3714750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49445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1190625" y="1151930"/>
            <a:ext cx="9810750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8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90625" y="3536156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531"/>
            </a:lvl1pPr>
            <a:lvl2pPr marL="0" indent="0" algn="ctr">
              <a:spcBef>
                <a:spcPts val="0"/>
              </a:spcBef>
              <a:buSzTx/>
              <a:buNone/>
              <a:defRPr sz="2531"/>
            </a:lvl2pPr>
            <a:lvl3pPr marL="0" indent="0" algn="ctr">
              <a:spcBef>
                <a:spcPts val="0"/>
              </a:spcBef>
              <a:buSzTx/>
              <a:buNone/>
              <a:defRPr sz="2531"/>
            </a:lvl3pPr>
            <a:lvl4pPr marL="0" indent="0" algn="ctr">
              <a:spcBef>
                <a:spcPts val="0"/>
              </a:spcBef>
              <a:buSzTx/>
              <a:buNone/>
              <a:defRPr sz="2531"/>
            </a:lvl4pPr>
            <a:lvl5pPr marL="0" indent="0" algn="ctr">
              <a:spcBef>
                <a:spcPts val="0"/>
              </a:spcBef>
              <a:buSzTx/>
              <a:buNone/>
              <a:defRPr sz="253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101871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7725520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 sur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99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numCol="2" spcCol="523240" anchor="t"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4281854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2005917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06678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35651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itle Text"/>
          <p:cNvSpPr txBox="1">
            <a:spLocks noGrp="1"/>
          </p:cNvSpPr>
          <p:nvPr>
            <p:ph type="title"/>
          </p:nvPr>
        </p:nvSpPr>
        <p:spPr>
          <a:xfrm>
            <a:off x="1190625" y="2089547"/>
            <a:ext cx="9810750" cy="2678906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47289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Image"/>
          <p:cNvSpPr>
            <a:spLocks noGrp="1"/>
          </p:cNvSpPr>
          <p:nvPr>
            <p:ph type="pic" sz="half" idx="13"/>
          </p:nvPr>
        </p:nvSpPr>
        <p:spPr>
          <a:xfrm>
            <a:off x="2286000" y="1151930"/>
            <a:ext cx="7620000" cy="3545301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39" name="Title Text"/>
          <p:cNvSpPr txBox="1">
            <a:spLocks noGrp="1"/>
          </p:cNvSpPr>
          <p:nvPr>
            <p:ph type="title"/>
          </p:nvPr>
        </p:nvSpPr>
        <p:spPr>
          <a:xfrm>
            <a:off x="1190625" y="5179219"/>
            <a:ext cx="9810750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5058676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Refle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Image"/>
          <p:cNvSpPr>
            <a:spLocks noGrp="1"/>
          </p:cNvSpPr>
          <p:nvPr>
            <p:ph type="pic" sz="half" idx="13"/>
          </p:nvPr>
        </p:nvSpPr>
        <p:spPr>
          <a:xfrm>
            <a:off x="2286000" y="1151930"/>
            <a:ext cx="7620000" cy="3545301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1190625" y="5179219"/>
            <a:ext cx="9810750" cy="119657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4796462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5285-1686-1D40-B252-F8703C94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B750A4-5461-EB41-8130-C8E1B4266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E1AF97-EE97-7948-B423-19265B87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8E96F-1423-5E45-A26F-9BE0ABF89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3F239A-DDF7-1C48-8E99-CCF0EBA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ABAAD1-E6DB-8845-A806-DF5BE600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16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Image"/>
          <p:cNvSpPr>
            <a:spLocks noGrp="1"/>
          </p:cNvSpPr>
          <p:nvPr>
            <p:ph type="pic" sz="half" idx="13"/>
          </p:nvPr>
        </p:nvSpPr>
        <p:spPr>
          <a:xfrm>
            <a:off x="6679407" y="1134071"/>
            <a:ext cx="3952876" cy="444989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57" name="Title Text"/>
          <p:cNvSpPr txBox="1">
            <a:spLocks noGrp="1"/>
          </p:cNvSpPr>
          <p:nvPr>
            <p:ph type="title"/>
          </p:nvPr>
        </p:nvSpPr>
        <p:spPr>
          <a:xfrm>
            <a:off x="595312" y="991195"/>
            <a:ext cx="5500688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25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5312" y="3366492"/>
            <a:ext cx="5500688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18928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Refle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Image"/>
          <p:cNvSpPr>
            <a:spLocks noGrp="1"/>
          </p:cNvSpPr>
          <p:nvPr>
            <p:ph type="pic" sz="half" idx="13"/>
          </p:nvPr>
        </p:nvSpPr>
        <p:spPr>
          <a:xfrm>
            <a:off x="6679407" y="1134071"/>
            <a:ext cx="3952876" cy="4449897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67" name="Title Text"/>
          <p:cNvSpPr txBox="1">
            <a:spLocks noGrp="1"/>
          </p:cNvSpPr>
          <p:nvPr>
            <p:ph type="title"/>
          </p:nvPr>
        </p:nvSpPr>
        <p:spPr>
          <a:xfrm>
            <a:off x="595312" y="991195"/>
            <a:ext cx="5500688" cy="2321719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r>
              <a:t>Title Text</a:t>
            </a:r>
          </a:p>
        </p:txBody>
      </p:sp>
      <p:sp>
        <p:nvSpPr>
          <p:cNvPr id="2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95312" y="3366492"/>
            <a:ext cx="5500688" cy="23217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391"/>
            </a:lvl1pPr>
            <a:lvl2pPr marL="0" indent="0" algn="ctr">
              <a:spcBef>
                <a:spcPts val="0"/>
              </a:spcBef>
              <a:buSzTx/>
              <a:buNone/>
              <a:defRPr sz="2391"/>
            </a:lvl2pPr>
            <a:lvl3pPr marL="0" indent="0" algn="ctr">
              <a:spcBef>
                <a:spcPts val="0"/>
              </a:spcBef>
              <a:buSzTx/>
              <a:buNone/>
              <a:defRPr sz="2391"/>
            </a:lvl3pPr>
            <a:lvl4pPr marL="0" indent="0" algn="ctr">
              <a:spcBef>
                <a:spcPts val="0"/>
              </a:spcBef>
              <a:buSzTx/>
              <a:buNone/>
              <a:defRPr sz="2391"/>
            </a:lvl4pPr>
            <a:lvl5pPr marL="0" indent="0" algn="ctr">
              <a:spcBef>
                <a:spcPts val="0"/>
              </a:spcBef>
              <a:buSzTx/>
              <a:buNone/>
              <a:defRPr sz="239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74145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Image"/>
          <p:cNvSpPr>
            <a:spLocks noGrp="1"/>
          </p:cNvSpPr>
          <p:nvPr>
            <p:ph type="pic" sz="quarter" idx="13"/>
          </p:nvPr>
        </p:nvSpPr>
        <p:spPr>
          <a:xfrm>
            <a:off x="6727032" y="1785938"/>
            <a:ext cx="3845720" cy="4329267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27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4726781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823248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 -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8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190625" y="1946672"/>
            <a:ext cx="4726781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892306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re et puces - Dro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86625" y="1946672"/>
            <a:ext cx="3714750" cy="4018359"/>
          </a:xfrm>
          <a:prstGeom prst="rect">
            <a:avLst/>
          </a:prstGeom>
        </p:spPr>
        <p:txBody>
          <a:bodyPr/>
          <a:lstStyle>
            <a:lvl1pPr marL="571002" indent="-347767">
              <a:spcBef>
                <a:spcPts val="2672"/>
              </a:spcBef>
              <a:defRPr sz="2250"/>
            </a:lvl1pPr>
            <a:lvl2pPr marL="883530" indent="-347767">
              <a:spcBef>
                <a:spcPts val="2672"/>
              </a:spcBef>
              <a:defRPr sz="2250"/>
            </a:lvl2pPr>
            <a:lvl3pPr marL="1196057" indent="-347767">
              <a:spcBef>
                <a:spcPts val="2672"/>
              </a:spcBef>
              <a:defRPr sz="2250"/>
            </a:lvl3pPr>
            <a:lvl4pPr marL="1508585" indent="-347767">
              <a:spcBef>
                <a:spcPts val="2672"/>
              </a:spcBef>
              <a:defRPr sz="2250"/>
            </a:lvl4pPr>
            <a:lvl5pPr marL="1821113" indent="-347767">
              <a:spcBef>
                <a:spcPts val="2672"/>
              </a:spcBef>
              <a:defRPr sz="225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12966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960E0-990E-F744-9F97-5A87243F9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6A3B54-8BB3-D642-AA65-F88F44092A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6110C8-F33A-FC46-B848-490D57A6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55ACE7-7109-C645-BB0A-DCB82DC58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AA510D-F7D1-F043-98B7-9B4A4463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106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C51CEE-C17E-FA4C-9B81-5BB508055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FD4933-2DB6-7B4B-9EA5-F426B5BD9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2C1143-E96D-F44B-B328-574E2F0E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EF67DD-3568-A049-8B67-6A0CF2E5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358E71-0A94-F74E-8BA8-0F4C769F4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363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EA35EC-E1C8-9146-A709-3F43091B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EF4A51-1F1E-3445-893E-12C4AD8EF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B84D88-3126-C841-A1B6-5EAE57C27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B749290-516F-EF48-9E42-849DB8B74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7B2D3EE-DF4A-554B-B5F3-4005C96EC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583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555285-1686-1D40-B252-F8703C94E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B750A4-5461-EB41-8130-C8E1B42662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E1AF97-EE97-7948-B423-19265B870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ED8E96F-1423-5E45-A26F-9BE0ABF89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53F239A-DDF7-1C48-8E99-CCF0EBA5D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ABAAD1-E6DB-8845-A806-DF5BE6002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720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C4C56-18A8-C442-A46A-F4137717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AB7FF4-FD3D-A841-9512-3B56EEEF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083D6B-0E80-F844-A001-E5A48BDF9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5BB2E94-D6CF-E84E-A7A9-86C834739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C748F8-EB73-FB45-ACC5-8419DFA8A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A5CCD0-970F-F34A-9593-5855BBDD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E47565-1474-D245-BE74-64CC1800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5E7C36-3313-6947-8FC5-338F57E4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38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C4C56-18A8-C442-A46A-F4137717E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AB7FF4-FD3D-A841-9512-3B56EEEFD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8083D6B-0E80-F844-A001-E5A48BDF9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5BB2E94-D6CF-E84E-A7A9-86C834739E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AC748F8-EB73-FB45-ACC5-8419DFA8A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DA5CCD0-970F-F34A-9593-5855BBDD2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1E47565-1474-D245-BE74-64CC1800C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5E7C36-3313-6947-8FC5-338F57E40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117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8CE45-D224-8143-A047-9C9F04DE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5BAFC7-6A1A-8F4B-8710-565D6DDD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A55AB4-380A-8A4A-994C-0ADD98E3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3701B4-F106-4048-8633-D59445E4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879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9CE8A3-C82C-D844-A1C3-130DDAF4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689AD8-C072-4F4F-B8DE-37A80C96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D1FB91-D917-5D47-A3AB-BBACACCB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00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68D93-BBE3-114A-99B1-171FCB90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72D88-4D75-174B-A8A7-24D1791F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BD30CE-33B3-264C-AFAB-AF13180D5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786097-5AEE-D341-8A0A-8B79C687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FE31D5-EA9F-FA4F-8C73-C51F3CF1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D5F231-7923-8844-AF77-D0D8F0F9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77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8075-0F4C-8D43-ADB5-9E0D8190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7F3DCC-E4C8-C549-BFAA-89A26D106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79C838-F304-A646-B932-49BA6C27F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542C97-FA98-2C4C-86A8-32EBF111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9AD75D-82B8-FD46-AF06-AB999484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0D3071-E901-EA43-BAD5-B64772AE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272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45C3C-8085-2846-8822-78CD2CE53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295E23-CBAC-8E47-A6C7-8701ED95B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DAFAEED-7977-8149-9CFB-300D50106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73497-44E1-4845-B1ED-732A2CF3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C886AB-B39F-5841-A318-FD1245972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212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55559B-79F2-9842-A573-2CE2DDB37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990F02B-3B27-FA4E-952A-870474187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F7A6CF-0ECE-0344-819E-3DB087E7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ACD376-5FA9-1847-B022-4C29709A7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3F0FA8-8FA5-BE48-ACBD-221795A5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923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odèle n°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-11906" y="107156"/>
            <a:ext cx="12203906" cy="928688"/>
          </a:xfrm>
          <a:prstGeom prst="rect">
            <a:avLst/>
          </a:prstGeom>
        </p:spPr>
        <p:txBody>
          <a:bodyPr/>
          <a:lstStyle>
            <a:lvl1pPr>
              <a:defRPr sz="3445">
                <a:solidFill>
                  <a:srgbClr val="0220B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3983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8CE45-D224-8143-A047-9C9F04DE1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5BAFC7-6A1A-8F4B-8710-565D6DDD2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9A55AB4-380A-8A4A-994C-0ADD98E35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3701B4-F106-4048-8633-D59445E41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74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9CE8A3-C82C-D844-A1C3-130DDAF48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B689AD8-C072-4F4F-B8DE-37A80C96D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D1FB91-D917-5D47-A3AB-BBACACCB0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5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D68D93-BBE3-114A-99B1-171FCB901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A72D88-4D75-174B-A8A7-24D1791FE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8BD30CE-33B3-264C-AFAB-AF13180D5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786097-5AEE-D341-8A0A-8B79C6871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FE31D5-EA9F-FA4F-8C73-C51F3CF1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D5F231-7923-8844-AF77-D0D8F0F98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84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658075-0F4C-8D43-ADB5-9E0D81902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9D7F3DCC-E4C8-C549-BFAA-89A26D106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79C838-F304-A646-B932-49BA6C27F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542C97-FA98-2C4C-86A8-32EBF111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9AD75D-82B8-FD46-AF06-AB999484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C0D3071-E901-EA43-BAD5-B64772AE9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6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188F7B-60F2-4744-BE25-324A7C78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31DD5F-4A8E-8B42-8E37-E9ECBC6E4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63CF73-2F10-9A4D-9DAB-A163E94E4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BC09BC-7F80-D443-8D3E-6B6F55F3F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9CBF31-6226-7847-8748-1E1D55C0D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50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892969"/>
            <a:ext cx="9810750" cy="50720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076" y="6471314"/>
            <a:ext cx="395942" cy="29738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marL="0" marR="0" algn="ctr" defTabSz="410751">
              <a:lnSpc>
                <a:spcPct val="100000"/>
              </a:lnSpc>
              <a:defRPr sz="1266">
                <a:uFillTx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397593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</p:sldLayoutIdLst>
  <p:transition spd="med"/>
  <p:txStyles>
    <p:titleStyle>
      <a:lvl1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410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0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25056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1pPr>
      <a:lvl2pPr marL="937584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2pPr>
      <a:lvl3pPr marL="1250112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3pPr>
      <a:lvl4pPr marL="1562640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4pPr>
      <a:lvl5pPr marL="1875168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5pPr>
      <a:lvl6pPr marL="2125190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6pPr>
      <a:lvl7pPr marL="2375212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7pPr>
      <a:lvl8pPr marL="2625235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8pPr>
      <a:lvl9pPr marL="2875257" marR="0" indent="-401822" algn="l" defTabSz="410751" rtl="0" latinLnBrk="0">
        <a:lnSpc>
          <a:spcPct val="100000"/>
        </a:lnSpc>
        <a:spcBef>
          <a:spcPts val="3375"/>
        </a:spcBef>
        <a:spcAft>
          <a:spcPts val="0"/>
        </a:spcAft>
        <a:buClrTx/>
        <a:buSzPct val="171000"/>
        <a:buFontTx/>
        <a:buChar char="•"/>
        <a:tabLst/>
        <a:defRPr sz="295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66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8188F7B-60F2-4744-BE25-324A7C784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31DD5F-4A8E-8B42-8E37-E9ECBC6E4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63CF73-2F10-9A4D-9DAB-A163E94E4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FB52D-1D98-5E49-84F3-EBEE4CDE45BA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FBC09BC-7F80-D443-8D3E-6B6F55F3F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9CBF31-6226-7847-8748-1E1D55C0D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C1F94-B7C3-8A43-8BFB-33E599B5F1F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4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8.pn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36F4D194-5C3C-0DEB-E147-15FDAA897014}"/>
              </a:ext>
            </a:extLst>
          </p:cNvPr>
          <p:cNvSpPr/>
          <p:nvPr/>
        </p:nvSpPr>
        <p:spPr>
          <a:xfrm>
            <a:off x="1995871" y="1602017"/>
            <a:ext cx="82002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GNSS low-cost prototype on ship for catching tsunami wave propagation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Image 1" descr="Une image contenant cercle, Graphique, logo, conception&#10;&#10;Description générée automatiquement">
            <a:extLst>
              <a:ext uri="{FF2B5EF4-FFF2-40B4-BE49-F238E27FC236}">
                <a16:creationId xmlns:a16="http://schemas.microsoft.com/office/drawing/2014/main" id="{E14B816B-FA3A-9F36-724A-B012D0F3C2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31" y="215621"/>
            <a:ext cx="1608992" cy="984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FF61C3-C0D5-9AB3-C765-FAA7E0BB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15791" y="165153"/>
            <a:ext cx="1034561" cy="10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1AC6EE17-CC16-CB1C-13ED-8CA6A3CB19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149" y="280197"/>
            <a:ext cx="1162922" cy="9643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6481154-950C-9C63-7500-B7047312F39B}"/>
              </a:ext>
            </a:extLst>
          </p:cNvPr>
          <p:cNvSpPr txBox="1"/>
          <p:nvPr/>
        </p:nvSpPr>
        <p:spPr>
          <a:xfrm>
            <a:off x="2507656" y="2002127"/>
            <a:ext cx="69084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P. Jarrin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fr-FR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L. Rolland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M. Vidal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P. Sakic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F. Leclerc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J.-X. Dessa</a:t>
            </a:r>
            <a:r>
              <a:rPr kumimoji="0" lang="fr-FR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C7098F-D120-80D3-36B1-885F61332BA2}"/>
              </a:ext>
            </a:extLst>
          </p:cNvPr>
          <p:cNvSpPr txBox="1"/>
          <p:nvPr/>
        </p:nvSpPr>
        <p:spPr>
          <a:xfrm>
            <a:off x="2297913" y="2351978"/>
            <a:ext cx="732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0510" marR="0" lvl="0" indent="-2705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(1)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Geoazur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IRD,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Université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de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Nice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Sophia-Antipolis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Observatoire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de la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Côte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d’Azur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CNRS,  </a:t>
            </a:r>
            <a:r>
              <a:rPr kumimoji="0" lang="es-ES_trad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Valbonne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France.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270510" marR="0" lvl="0" indent="-27051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(2)   Institut de Physique du Globe de Paris, Université de Paris, Paris, France</a:t>
            </a:r>
            <a:r>
              <a:rPr kumimoji="0" lang="es-ES_trad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A55107-6230-E735-8E68-C1CA414379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92" y="1602017"/>
            <a:ext cx="1257300" cy="1270000"/>
          </a:xfrm>
          <a:prstGeom prst="rect">
            <a:avLst/>
          </a:prstGeom>
        </p:spPr>
      </p:pic>
      <p:pic>
        <p:nvPicPr>
          <p:cNvPr id="7" name="Picture 6" descr="Résultat de recherche d'images pour &quot;anr&quot;">
            <a:extLst>
              <a:ext uri="{FF2B5EF4-FFF2-40B4-BE49-F238E27FC236}">
                <a16:creationId xmlns:a16="http://schemas.microsoft.com/office/drawing/2014/main" id="{6958599A-50E9-4FD0-5874-084E93D24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512" y="5206221"/>
            <a:ext cx="1237873" cy="12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E9C76BCE-CB1E-EA32-463D-782F4EBB5E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5765" y="5584370"/>
            <a:ext cx="1113981" cy="1113981"/>
          </a:xfrm>
          <a:prstGeom prst="rect">
            <a:avLst/>
          </a:prstGeom>
        </p:spPr>
      </p:pic>
      <p:pic>
        <p:nvPicPr>
          <p:cNvPr id="10" name="pasted-image.tiff" descr="pasted-image.tiff">
            <a:extLst>
              <a:ext uri="{FF2B5EF4-FFF2-40B4-BE49-F238E27FC236}">
                <a16:creationId xmlns:a16="http://schemas.microsoft.com/office/drawing/2014/main" id="{9FC68EC4-272D-E060-982B-B3ABE6CC76C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6851" y="29690"/>
            <a:ext cx="2885334" cy="1465387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ANR-19-CE04-0003">
            <a:extLst>
              <a:ext uri="{FF2B5EF4-FFF2-40B4-BE49-F238E27FC236}">
                <a16:creationId xmlns:a16="http://schemas.microsoft.com/office/drawing/2014/main" id="{2170F533-1778-59FF-8014-75B7761E59E2}"/>
              </a:ext>
            </a:extLst>
          </p:cNvPr>
          <p:cNvSpPr txBox="1"/>
          <p:nvPr/>
        </p:nvSpPr>
        <p:spPr>
          <a:xfrm>
            <a:off x="64395" y="6530924"/>
            <a:ext cx="2161443" cy="2229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b="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ANR-19-CE04-0003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83D12386-4B91-7957-A35B-5480E937A184}"/>
              </a:ext>
            </a:extLst>
          </p:cNvPr>
          <p:cNvGrpSpPr/>
          <p:nvPr/>
        </p:nvGrpSpPr>
        <p:grpSpPr>
          <a:xfrm>
            <a:off x="4533366" y="5703093"/>
            <a:ext cx="3472305" cy="973466"/>
            <a:chOff x="4601839" y="5844762"/>
            <a:chExt cx="3159131" cy="883313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CE56AAF7-C6E5-E72C-18FA-6DA15C76E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01839" y="5844762"/>
              <a:ext cx="3159131" cy="8615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D3044F-3602-03F9-B466-6D364BB6E74B}"/>
                </a:ext>
              </a:extLst>
            </p:cNvPr>
            <p:cNvSpPr/>
            <p:nvPr/>
          </p:nvSpPr>
          <p:spPr>
            <a:xfrm>
              <a:off x="6481612" y="6616620"/>
              <a:ext cx="1279358" cy="111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Image 16">
            <a:extLst>
              <a:ext uri="{FF2B5EF4-FFF2-40B4-BE49-F238E27FC236}">
                <a16:creationId xmlns:a16="http://schemas.microsoft.com/office/drawing/2014/main" id="{BC027D02-FBDD-408C-DA13-9181577E21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6741" y="239525"/>
            <a:ext cx="1825491" cy="9362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8441E4C-A450-5FCD-80F6-6D6577FB199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9045" y="2942869"/>
            <a:ext cx="4733910" cy="26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68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sunamis predi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Tsunamis prediction</a:t>
            </a:r>
          </a:p>
        </p:txBody>
      </p:sp>
      <p:pic>
        <p:nvPicPr>
          <p:cNvPr id="822" name="lucie-tsunamie.tiff" descr="lucie-tsunami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16" y="3598664"/>
            <a:ext cx="8895677" cy="2705695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Sismometer"/>
          <p:cNvSpPr/>
          <p:nvPr/>
        </p:nvSpPr>
        <p:spPr>
          <a:xfrm>
            <a:off x="9176743" y="3036094"/>
            <a:ext cx="1539525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S</a:t>
            </a: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e</a:t>
            </a:r>
            <a:r>
              <a:rPr kumimoji="0" sz="203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ismometer</a:t>
            </a:r>
            <a:endParaRPr kumimoji="0" sz="20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824" name="v ≃ 800 km/h"/>
          <p:cNvSpPr/>
          <p:nvPr/>
        </p:nvSpPr>
        <p:spPr>
          <a:xfrm>
            <a:off x="2238375" y="3196828"/>
            <a:ext cx="1598836" cy="38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v ≃ 800 km/h</a:t>
            </a:r>
          </a:p>
        </p:txBody>
      </p:sp>
      <p:pic>
        <p:nvPicPr>
          <p:cNvPr id="825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909" y="2614072"/>
            <a:ext cx="1598415" cy="1969877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Buoys connected to a pressure sensor in deep ocean"/>
          <p:cNvSpPr/>
          <p:nvPr/>
        </p:nvSpPr>
        <p:spPr>
          <a:xfrm>
            <a:off x="4229695" y="1732360"/>
            <a:ext cx="2838925" cy="825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ts val="2900"/>
              </a:lnSpc>
              <a:defRPr sz="2200"/>
            </a:lvl1pPr>
          </a:lstStyle>
          <a:p>
            <a:pPr marL="36866" marR="36866" lvl="0" indent="0" algn="l" defTabSz="407548" rtl="0" eaLnBrk="1" fontAlgn="auto" latinLnBrk="0" hangingPunct="0">
              <a:lnSpc>
                <a:spcPts val="2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Buoys connected to a pressure sensor in deep ocean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 </a:t>
            </a:r>
          </a:p>
          <a:p>
            <a:pPr marL="36866" marR="36866" lvl="0" indent="0" algn="l" defTabSz="407548" rtl="0" eaLnBrk="1" fontAlgn="auto" latinLnBrk="0" hangingPunct="0">
              <a:lnSpc>
                <a:spcPts val="2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(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very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 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expensive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 and 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sparse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)</a:t>
            </a:r>
            <a:endParaRPr kumimoji="0" sz="154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827" name="Triangle"/>
          <p:cNvSpPr/>
          <p:nvPr/>
        </p:nvSpPr>
        <p:spPr>
          <a:xfrm>
            <a:off x="5667375" y="4822031"/>
            <a:ext cx="321469" cy="2678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10800" y="0"/>
                </a:lnTo>
                <a:close/>
              </a:path>
            </a:pathLst>
          </a:custGeom>
          <a:solidFill>
            <a:srgbClr val="009000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828" name="Line"/>
          <p:cNvSpPr/>
          <p:nvPr/>
        </p:nvSpPr>
        <p:spPr>
          <a:xfrm>
            <a:off x="5301258" y="4402336"/>
            <a:ext cx="428625" cy="5447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770" y="6369"/>
                  <a:pt x="7082" y="11077"/>
                  <a:pt x="7082" y="11077"/>
                </a:cubicBezTo>
                <a:lnTo>
                  <a:pt x="12039" y="15231"/>
                </a:lnTo>
                <a:lnTo>
                  <a:pt x="17705" y="19108"/>
                </a:lnTo>
                <a:lnTo>
                  <a:pt x="21600" y="21600"/>
                </a:lnTo>
              </a:path>
            </a:pathLst>
          </a:custGeom>
          <a:ln w="381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200">
                <a:uFillTx/>
              </a:defRPr>
            </a:pPr>
            <a:endParaRPr kumimoji="0" sz="295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829" name="2- Mesuring the progress of the tsunami wavefront in real-time"/>
          <p:cNvSpPr/>
          <p:nvPr/>
        </p:nvSpPr>
        <p:spPr>
          <a:xfrm>
            <a:off x="1765100" y="875110"/>
            <a:ext cx="6854918" cy="385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ts val="3700"/>
              </a:lnSpc>
            </a:lvl1pPr>
          </a:lstStyle>
          <a:p>
            <a:pPr marL="36866" marR="36866" lvl="0" indent="0" algn="l" defTabSz="407548" rtl="0" eaLnBrk="1" fontAlgn="auto" latinLnBrk="0" hangingPunct="0">
              <a:lnSpc>
                <a:spcPts val="26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Mesuring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 the progress of the tsunami wavefront in real-time</a:t>
            </a:r>
          </a:p>
        </p:txBody>
      </p:sp>
      <p:sp>
        <p:nvSpPr>
          <p:cNvPr id="830" name="Rectangle"/>
          <p:cNvSpPr/>
          <p:nvPr/>
        </p:nvSpPr>
        <p:spPr>
          <a:xfrm>
            <a:off x="6221016" y="3705820"/>
            <a:ext cx="1250156" cy="2411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831" name="Line"/>
          <p:cNvSpPr/>
          <p:nvPr/>
        </p:nvSpPr>
        <p:spPr>
          <a:xfrm flipH="1" flipV="1">
            <a:off x="6846094" y="3830836"/>
            <a:ext cx="4911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832" name="Line"/>
          <p:cNvSpPr/>
          <p:nvPr/>
        </p:nvSpPr>
        <p:spPr>
          <a:xfrm flipV="1">
            <a:off x="2738423" y="4576466"/>
            <a:ext cx="136627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833" name="250 km"/>
          <p:cNvSpPr/>
          <p:nvPr/>
        </p:nvSpPr>
        <p:spPr>
          <a:xfrm>
            <a:off x="3050977" y="4563071"/>
            <a:ext cx="940002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250 km</a:t>
            </a:r>
          </a:p>
        </p:txBody>
      </p:sp>
      <p:sp>
        <p:nvSpPr>
          <p:cNvPr id="834" name="Line"/>
          <p:cNvSpPr/>
          <p:nvPr/>
        </p:nvSpPr>
        <p:spPr>
          <a:xfrm flipH="1">
            <a:off x="2649140" y="4196953"/>
            <a:ext cx="1" cy="42862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3" name="&lt; 2 m">
            <a:extLst>
              <a:ext uri="{FF2B5EF4-FFF2-40B4-BE49-F238E27FC236}">
                <a16:creationId xmlns:a16="http://schemas.microsoft.com/office/drawing/2014/main" id="{63081417-C8F3-23EE-E4F4-C4D43583E12E}"/>
              </a:ext>
            </a:extLst>
          </p:cNvPr>
          <p:cNvSpPr/>
          <p:nvPr/>
        </p:nvSpPr>
        <p:spPr>
          <a:xfrm>
            <a:off x="1177000" y="4187519"/>
            <a:ext cx="1202894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1c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m </a:t>
            </a: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– 2m</a:t>
            </a:r>
            <a:endParaRPr kumimoji="0" sz="20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E17CB750-3B47-7291-5E31-CE3063D54B55}"/>
              </a:ext>
            </a:extLst>
          </p:cNvPr>
          <p:cNvSpPr/>
          <p:nvPr/>
        </p:nvSpPr>
        <p:spPr>
          <a:xfrm flipH="1">
            <a:off x="6439983" y="3720043"/>
            <a:ext cx="0" cy="73151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5" name="&lt; 2 m">
            <a:extLst>
              <a:ext uri="{FF2B5EF4-FFF2-40B4-BE49-F238E27FC236}">
                <a16:creationId xmlns:a16="http://schemas.microsoft.com/office/drawing/2014/main" id="{AB453B16-FF7F-C7C2-A581-C2C7666C9F51}"/>
              </a:ext>
            </a:extLst>
          </p:cNvPr>
          <p:cNvSpPr/>
          <p:nvPr/>
        </p:nvSpPr>
        <p:spPr>
          <a:xfrm>
            <a:off x="6058039" y="3337522"/>
            <a:ext cx="1419299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10cm-20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 m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Tsunamis predi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Tsunamis prediction</a:t>
            </a:r>
          </a:p>
        </p:txBody>
      </p:sp>
      <p:pic>
        <p:nvPicPr>
          <p:cNvPr id="822" name="lucie-tsunamie.tiff" descr="lucie-tsunami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016" y="3688817"/>
            <a:ext cx="8895677" cy="2705695"/>
          </a:xfrm>
          <a:prstGeom prst="rect">
            <a:avLst/>
          </a:prstGeom>
          <a:ln w="12700">
            <a:miter lim="400000"/>
          </a:ln>
        </p:spPr>
      </p:pic>
      <p:sp>
        <p:nvSpPr>
          <p:cNvPr id="823" name="Sismometer"/>
          <p:cNvSpPr/>
          <p:nvPr/>
        </p:nvSpPr>
        <p:spPr>
          <a:xfrm>
            <a:off x="9176743" y="3036094"/>
            <a:ext cx="1539525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S</a:t>
            </a: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e</a:t>
            </a:r>
            <a:r>
              <a:rPr kumimoji="0" sz="203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ismometer</a:t>
            </a:r>
            <a:endParaRPr kumimoji="0" sz="20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cs typeface="Gill Sans"/>
              <a:sym typeface="Gill Sans"/>
            </a:endParaRPr>
          </a:p>
        </p:txBody>
      </p:sp>
      <p:sp>
        <p:nvSpPr>
          <p:cNvPr id="824" name="v ≃ 800 km/h"/>
          <p:cNvSpPr/>
          <p:nvPr/>
        </p:nvSpPr>
        <p:spPr>
          <a:xfrm>
            <a:off x="1600766" y="3379016"/>
            <a:ext cx="1598836" cy="380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v ≃ 800 km/h</a:t>
            </a:r>
          </a:p>
        </p:txBody>
      </p:sp>
      <p:sp>
        <p:nvSpPr>
          <p:cNvPr id="826" name="Buoys connected to a pressure sensor in deep ocean"/>
          <p:cNvSpPr/>
          <p:nvPr/>
        </p:nvSpPr>
        <p:spPr>
          <a:xfrm>
            <a:off x="4262905" y="3075838"/>
            <a:ext cx="2337021" cy="568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ts val="2900"/>
              </a:lnSpc>
              <a:defRPr sz="2200"/>
            </a:lvl1pPr>
          </a:lstStyle>
          <a:p>
            <a:pPr marL="36866" marR="36866" lvl="0" indent="0" algn="l" defTabSz="407548" rtl="0" eaLnBrk="1" fontAlgn="auto" latinLnBrk="0" hangingPunct="0">
              <a:lnSpc>
                <a:spcPts val="20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Ships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 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equipped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 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with</a:t>
            </a:r>
            <a:r>
              <a:rPr kumimoji="0" lang="fr-FR" sz="154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 low-cost GNSS </a:t>
            </a:r>
            <a:r>
              <a:rPr kumimoji="0" lang="fr-FR" sz="1547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sensors</a:t>
            </a:r>
            <a:endParaRPr kumimoji="0" lang="fr-FR" sz="154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cs typeface="Gill Sans"/>
              <a:sym typeface="Gill Sans"/>
            </a:endParaRPr>
          </a:p>
        </p:txBody>
      </p:sp>
      <p:sp>
        <p:nvSpPr>
          <p:cNvPr id="829" name="2- Mesuring the progress of the tsunami wavefront in real-time"/>
          <p:cNvSpPr/>
          <p:nvPr/>
        </p:nvSpPr>
        <p:spPr>
          <a:xfrm>
            <a:off x="1765101" y="875110"/>
            <a:ext cx="7543286" cy="3851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>
            <a:spAutoFit/>
          </a:bodyPr>
          <a:lstStyle>
            <a:lvl1pPr>
              <a:lnSpc>
                <a:spcPts val="3700"/>
              </a:lnSpc>
            </a:lvl1pPr>
          </a:lstStyle>
          <a:p>
            <a:pPr marL="36866" marR="36866" lvl="0" indent="0" algn="l" defTabSz="407548" rtl="0" eaLnBrk="1" fontAlgn="auto" latinLnBrk="0" hangingPunct="0">
              <a:lnSpc>
                <a:spcPts val="26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Mesuring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 the progress of the tsunami wavefront in real-time</a:t>
            </a:r>
          </a:p>
        </p:txBody>
      </p:sp>
      <p:sp>
        <p:nvSpPr>
          <p:cNvPr id="830" name="Rectangle"/>
          <p:cNvSpPr/>
          <p:nvPr/>
        </p:nvSpPr>
        <p:spPr>
          <a:xfrm>
            <a:off x="6221016" y="3705820"/>
            <a:ext cx="1250156" cy="2411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FillTx/>
              </a:defRPr>
            </a:pPr>
            <a:endParaRPr kumimoji="0" sz="2812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cs typeface="Gill Sans"/>
              <a:sym typeface="Gill Sans"/>
            </a:endParaRPr>
          </a:p>
        </p:txBody>
      </p:sp>
      <p:sp>
        <p:nvSpPr>
          <p:cNvPr id="831" name="Line"/>
          <p:cNvSpPr/>
          <p:nvPr/>
        </p:nvSpPr>
        <p:spPr>
          <a:xfrm flipH="1" flipV="1">
            <a:off x="6846094" y="3830836"/>
            <a:ext cx="491133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832" name="Line"/>
          <p:cNvSpPr/>
          <p:nvPr/>
        </p:nvSpPr>
        <p:spPr>
          <a:xfrm flipV="1">
            <a:off x="2738423" y="4576466"/>
            <a:ext cx="1366272" cy="1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833" name="250 km"/>
          <p:cNvSpPr/>
          <p:nvPr/>
        </p:nvSpPr>
        <p:spPr>
          <a:xfrm>
            <a:off x="3050977" y="4563071"/>
            <a:ext cx="940002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3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250 km</a:t>
            </a:r>
          </a:p>
        </p:txBody>
      </p:sp>
      <p:sp>
        <p:nvSpPr>
          <p:cNvPr id="834" name="Line"/>
          <p:cNvSpPr/>
          <p:nvPr/>
        </p:nvSpPr>
        <p:spPr>
          <a:xfrm flipH="1">
            <a:off x="2649140" y="4196953"/>
            <a:ext cx="1" cy="428625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835" name="&lt; 2 m"/>
          <p:cNvSpPr/>
          <p:nvPr/>
        </p:nvSpPr>
        <p:spPr>
          <a:xfrm>
            <a:off x="1177000" y="4187519"/>
            <a:ext cx="1202894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1c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m </a:t>
            </a: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– 2m</a:t>
            </a:r>
            <a:endParaRPr kumimoji="0" sz="2039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latin typeface="Gill Sans"/>
              <a:cs typeface="Gill Sans"/>
              <a:sym typeface="Gill Sans"/>
            </a:endParaRPr>
          </a:p>
        </p:txBody>
      </p:sp>
      <p:sp>
        <p:nvSpPr>
          <p:cNvPr id="2" name="Trapèze 1">
            <a:extLst>
              <a:ext uri="{FF2B5EF4-FFF2-40B4-BE49-F238E27FC236}">
                <a16:creationId xmlns:a16="http://schemas.microsoft.com/office/drawing/2014/main" id="{6C6AB724-A0F5-32EA-01B1-7118860CA879}"/>
              </a:ext>
            </a:extLst>
          </p:cNvPr>
          <p:cNvSpPr/>
          <p:nvPr/>
        </p:nvSpPr>
        <p:spPr>
          <a:xfrm rot="10800000">
            <a:off x="3356658" y="3972846"/>
            <a:ext cx="879676" cy="463032"/>
          </a:xfrm>
          <a:prstGeom prst="trapezoid">
            <a:avLst/>
          </a:prstGeom>
          <a:solidFill>
            <a:schemeClr val="accent5">
              <a:lumMod val="5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3" name="Trapèze 2">
            <a:extLst>
              <a:ext uri="{FF2B5EF4-FFF2-40B4-BE49-F238E27FC236}">
                <a16:creationId xmlns:a16="http://schemas.microsoft.com/office/drawing/2014/main" id="{A69BE1BE-91F9-3511-A580-A5ABAD8B9FED}"/>
              </a:ext>
            </a:extLst>
          </p:cNvPr>
          <p:cNvSpPr/>
          <p:nvPr/>
        </p:nvSpPr>
        <p:spPr>
          <a:xfrm rot="10800000">
            <a:off x="7331764" y="3594855"/>
            <a:ext cx="879676" cy="463032"/>
          </a:xfrm>
          <a:prstGeom prst="trapezoid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LnTx/>
              <a:uFillTx/>
              <a:latin typeface="Gill Sans"/>
              <a:ea typeface="+mn-ea"/>
              <a:cs typeface="Gill Sans"/>
              <a:sym typeface="Gill Sans"/>
            </a:endParaRPr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11371B07-2A42-EB4F-F01D-EF708283FEA3}"/>
              </a:ext>
            </a:extLst>
          </p:cNvPr>
          <p:cNvSpPr/>
          <p:nvPr/>
        </p:nvSpPr>
        <p:spPr>
          <a:xfrm flipH="1">
            <a:off x="6356109" y="3759826"/>
            <a:ext cx="0" cy="73151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5719" tIns="35719" rIns="35719" bIns="35719" anchor="ctr"/>
          <a:lstStyle/>
          <a:p>
            <a:pPr marL="0" marR="0" lvl="0" indent="0" algn="l" defTabSz="32145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kumimoji="0" sz="84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sp>
        <p:nvSpPr>
          <p:cNvPr id="5" name="&lt; 2 m">
            <a:extLst>
              <a:ext uri="{FF2B5EF4-FFF2-40B4-BE49-F238E27FC236}">
                <a16:creationId xmlns:a16="http://schemas.microsoft.com/office/drawing/2014/main" id="{6D6C412D-441A-FFEB-649D-D62012A3D456}"/>
              </a:ext>
            </a:extLst>
          </p:cNvPr>
          <p:cNvSpPr/>
          <p:nvPr/>
        </p:nvSpPr>
        <p:spPr>
          <a:xfrm>
            <a:off x="4985733" y="3881171"/>
            <a:ext cx="1419299" cy="37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/>
          <a:p>
            <a:pPr marL="36866" marR="36866" lvl="0" indent="0" algn="l" defTabSz="407548" rtl="0" eaLnBrk="1" fontAlgn="auto" latinLnBrk="0" hangingPunct="0">
              <a:lnSpc>
                <a:spcPts val="253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10cm-20</a:t>
            </a:r>
            <a:r>
              <a:rPr kumimoji="0" sz="2039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cs typeface="Gill Sans"/>
                <a:sym typeface="Gill Sans"/>
              </a:rPr>
              <a:t> m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C51A285-78D0-CC0F-FF31-A0679288AE6E}"/>
              </a:ext>
            </a:extLst>
          </p:cNvPr>
          <p:cNvGrpSpPr/>
          <p:nvPr/>
        </p:nvGrpSpPr>
        <p:grpSpPr>
          <a:xfrm>
            <a:off x="3797794" y="3681085"/>
            <a:ext cx="465111" cy="288233"/>
            <a:chOff x="3797794" y="3681085"/>
            <a:chExt cx="465111" cy="288233"/>
          </a:xfrm>
        </p:grpSpPr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0C2F5B7B-2536-C43D-C86D-E0CDF5984BE3}"/>
                </a:ext>
              </a:extLst>
            </p:cNvPr>
            <p:cNvCxnSpPr/>
            <p:nvPr/>
          </p:nvCxnSpPr>
          <p:spPr>
            <a:xfrm flipH="1">
              <a:off x="3849310" y="3804039"/>
              <a:ext cx="167427" cy="1557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E644B1D-8DAA-679E-2AB5-7017622FCB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510" y="3827767"/>
              <a:ext cx="161627" cy="1415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2A792730-5410-2870-60D2-8FD9EBF9DC25}"/>
                </a:ext>
              </a:extLst>
            </p:cNvPr>
            <p:cNvSpPr/>
            <p:nvPr/>
          </p:nvSpPr>
          <p:spPr>
            <a:xfrm>
              <a:off x="3797794" y="3681085"/>
              <a:ext cx="465111" cy="1487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+mn-ea"/>
                <a:cs typeface="Gill Sans"/>
                <a:sym typeface="Gill San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0F76A46-DD80-CEEE-B86A-9C007CC89030}"/>
              </a:ext>
            </a:extLst>
          </p:cNvPr>
          <p:cNvGrpSpPr/>
          <p:nvPr/>
        </p:nvGrpSpPr>
        <p:grpSpPr>
          <a:xfrm>
            <a:off x="7771601" y="3311335"/>
            <a:ext cx="465111" cy="288233"/>
            <a:chOff x="3797794" y="3681085"/>
            <a:chExt cx="465111" cy="288233"/>
          </a:xfrm>
        </p:grpSpPr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846CC1A-1B36-0DC0-F527-A4BA2811552F}"/>
                </a:ext>
              </a:extLst>
            </p:cNvPr>
            <p:cNvCxnSpPr/>
            <p:nvPr/>
          </p:nvCxnSpPr>
          <p:spPr>
            <a:xfrm flipH="1">
              <a:off x="3849310" y="3804039"/>
              <a:ext cx="167427" cy="1557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BD843378-A959-507A-02B9-0F8409DCEFD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07510" y="3827767"/>
              <a:ext cx="161627" cy="14155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FC67E900-F4B3-DAC2-F529-E4D6CE3426A2}"/>
                </a:ext>
              </a:extLst>
            </p:cNvPr>
            <p:cNvSpPr/>
            <p:nvPr/>
          </p:nvSpPr>
          <p:spPr>
            <a:xfrm>
              <a:off x="3797794" y="3681085"/>
              <a:ext cx="465111" cy="148712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Gill Sans"/>
                <a:ea typeface="+mn-ea"/>
                <a:cs typeface="Gill Sans"/>
                <a:sym typeface="Gill Sans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D646A0A3-E860-4043-57D8-10B5013ACFFE}"/>
              </a:ext>
            </a:extLst>
          </p:cNvPr>
          <p:cNvSpPr txBox="1"/>
          <p:nvPr/>
        </p:nvSpPr>
        <p:spPr>
          <a:xfrm>
            <a:off x="3734874" y="3406411"/>
            <a:ext cx="58413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2434" marR="52434" lvl="0" indent="0" algn="l" defTabSz="579644" rtl="0" eaLnBrk="1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GNSS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439B511-E5D7-22F1-4F64-6873CCE9B309}"/>
              </a:ext>
            </a:extLst>
          </p:cNvPr>
          <p:cNvSpPr txBox="1"/>
          <p:nvPr/>
        </p:nvSpPr>
        <p:spPr>
          <a:xfrm>
            <a:off x="7712089" y="3036094"/>
            <a:ext cx="58413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52434" marR="52434" lvl="0" indent="0" algn="l" defTabSz="579644" rtl="0" eaLnBrk="1" fontAlgn="auto" latinLnBrk="0" hangingPunct="0">
              <a:lnSpc>
                <a:spcPts val="3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Gill Sans"/>
                <a:ea typeface="+mn-ea"/>
                <a:cs typeface="Gill Sans"/>
                <a:sym typeface="Gill Sans"/>
              </a:rPr>
              <a:t>GNSS</a:t>
            </a:r>
          </a:p>
        </p:txBody>
      </p:sp>
    </p:spTree>
    <p:extLst>
      <p:ext uri="{BB962C8B-B14F-4D97-AF65-F5344CB8AC3E}">
        <p14:creationId xmlns:p14="http://schemas.microsoft.com/office/powerpoint/2010/main" val="252041064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BE1E-3257-4D3F-9A54-EA9A1502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oneTexte 29">
            <a:extLst>
              <a:ext uri="{FF2B5EF4-FFF2-40B4-BE49-F238E27FC236}">
                <a16:creationId xmlns:a16="http://schemas.microsoft.com/office/drawing/2014/main" id="{50456C92-CB29-EA34-D298-2664B627C3EB}"/>
              </a:ext>
            </a:extLst>
          </p:cNvPr>
          <p:cNvSpPr txBox="1"/>
          <p:nvPr/>
        </p:nvSpPr>
        <p:spPr>
          <a:xfrm>
            <a:off x="11609196" y="1292938"/>
            <a:ext cx="5828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PQP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6BCB0FE2-77D5-5B10-A7D9-EF9DA1CAFD12}"/>
              </a:ext>
            </a:extLst>
          </p:cNvPr>
          <p:cNvSpPr txBox="1"/>
          <p:nvPr/>
        </p:nvSpPr>
        <p:spPr>
          <a:xfrm>
            <a:off x="5804597" y="810843"/>
            <a:ext cx="7971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L’Europe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ECC09E8-8E40-5F05-F2DD-F88899D3BEF6}"/>
              </a:ext>
            </a:extLst>
          </p:cNvPr>
          <p:cNvSpPr txBox="1"/>
          <p:nvPr/>
        </p:nvSpPr>
        <p:spPr>
          <a:xfrm>
            <a:off x="6089935" y="5418650"/>
            <a:ext cx="59138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Dual frequency mosaic-X5 GNSS receiver, AS ANT3BCAL antenna.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Low-cost GNSS station agrees in accuracy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high-class stations.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 is a reliable instrument to be used in several applications, e.g. crustal deformation, tsunami monitoring, ionosphere monitoring, etc.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1D3513F-E7C3-A057-D148-8CC0024B9A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370" b="22114"/>
          <a:stretch/>
        </p:blipFill>
        <p:spPr>
          <a:xfrm>
            <a:off x="617775" y="1426542"/>
            <a:ext cx="3985765" cy="480330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3243150-6F9A-CFDE-9E37-56E5C424A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33"/>
          <a:stretch/>
        </p:blipFill>
        <p:spPr>
          <a:xfrm>
            <a:off x="6895865" y="2395637"/>
            <a:ext cx="4509896" cy="279487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5E828D07-640F-780E-7637-7C93F8E0BCBB}"/>
              </a:ext>
            </a:extLst>
          </p:cNvPr>
          <p:cNvSpPr txBox="1"/>
          <p:nvPr/>
        </p:nvSpPr>
        <p:spPr>
          <a:xfrm>
            <a:off x="617775" y="857082"/>
            <a:ext cx="45000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Example: 1-second kinematic solution from low-cost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high-class GNSS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A5B0DDD-EE2F-1C5A-C2AC-0E2496164F91}"/>
              </a:ext>
            </a:extLst>
          </p:cNvPr>
          <p:cNvSpPr txBox="1"/>
          <p:nvPr/>
        </p:nvSpPr>
        <p:spPr>
          <a:xfrm>
            <a:off x="841398" y="6322329"/>
            <a:ext cx="32171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Modified after Vidal et al. (2024)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0DE79EE-A392-21CE-16D1-E1D529323295}"/>
              </a:ext>
            </a:extLst>
          </p:cNvPr>
          <p:cNvSpPr txBox="1"/>
          <p:nvPr/>
        </p:nvSpPr>
        <p:spPr>
          <a:xfrm>
            <a:off x="6863348" y="5166079"/>
            <a:ext cx="32171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Vidal et al. (2024)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6DC2A26-B422-7424-90CB-2F0C1317E5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05679">
            <a:off x="5400879" y="703403"/>
            <a:ext cx="5028127" cy="14745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17173D-4D1A-ED80-652E-E7C2E989960D}"/>
              </a:ext>
            </a:extLst>
          </p:cNvPr>
          <p:cNvSpPr/>
          <p:nvPr/>
        </p:nvSpPr>
        <p:spPr>
          <a:xfrm>
            <a:off x="3934450" y="354424"/>
            <a:ext cx="45374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Low-cost dual frequency GNSS prototype</a:t>
            </a:r>
          </a:p>
        </p:txBody>
      </p:sp>
    </p:spTree>
    <p:extLst>
      <p:ext uri="{BB962C8B-B14F-4D97-AF65-F5344CB8AC3E}">
        <p14:creationId xmlns:p14="http://schemas.microsoft.com/office/powerpoint/2010/main" val="2654487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6BE1E-3257-4D3F-9A54-EA9A15029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ZoneTexte 33">
            <a:extLst>
              <a:ext uri="{FF2B5EF4-FFF2-40B4-BE49-F238E27FC236}">
                <a16:creationId xmlns:a16="http://schemas.microsoft.com/office/drawing/2014/main" id="{018347CE-7522-C325-AE24-81187C80CF06}"/>
              </a:ext>
            </a:extLst>
          </p:cNvPr>
          <p:cNvSpPr txBox="1"/>
          <p:nvPr/>
        </p:nvSpPr>
        <p:spPr>
          <a:xfrm>
            <a:off x="6881247" y="943091"/>
            <a:ext cx="434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Deployment of GNSS stations.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2" charset="2"/>
              <a:buChar char="Þ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GNSS Antennas anchored on the ships bridge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A62EF17-DBBF-DFF3-5AE0-4D0A44E1C58F}"/>
              </a:ext>
            </a:extLst>
          </p:cNvPr>
          <p:cNvSpPr txBox="1"/>
          <p:nvPr/>
        </p:nvSpPr>
        <p:spPr>
          <a:xfrm>
            <a:off x="522995" y="802435"/>
            <a:ext cx="31751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 of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sGNSS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6" name="Image 5" descr="Une image contenant transport, embarcation, ciel, plein air&#10;&#10;Description générée automatiquement">
            <a:extLst>
              <a:ext uri="{FF2B5EF4-FFF2-40B4-BE49-F238E27FC236}">
                <a16:creationId xmlns:a16="http://schemas.microsoft.com/office/drawing/2014/main" id="{C87E51A7-048B-0316-6F11-B17A9E0C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548" y="4276432"/>
            <a:ext cx="3075895" cy="212740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0E58ADA-872B-C0B2-09E0-681881769A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98" b="37148"/>
          <a:stretch/>
        </p:blipFill>
        <p:spPr>
          <a:xfrm>
            <a:off x="9388237" y="4095420"/>
            <a:ext cx="2482122" cy="243940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CE9ED16-624F-BF70-A4BA-A168171FA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830" y="1989498"/>
            <a:ext cx="2136541" cy="1602406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BC34EF2-BE91-5206-74D9-E592E88A0ED9}"/>
              </a:ext>
            </a:extLst>
          </p:cNvPr>
          <p:cNvCxnSpPr>
            <a:cxnSpLocks/>
          </p:cNvCxnSpPr>
          <p:nvPr/>
        </p:nvCxnSpPr>
        <p:spPr>
          <a:xfrm flipV="1">
            <a:off x="9965558" y="2151265"/>
            <a:ext cx="299746" cy="196728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B811231F-AC0E-1AFE-0E8B-40331463DE74}"/>
              </a:ext>
            </a:extLst>
          </p:cNvPr>
          <p:cNvGrpSpPr/>
          <p:nvPr/>
        </p:nvGrpSpPr>
        <p:grpSpPr>
          <a:xfrm>
            <a:off x="9235850" y="2327988"/>
            <a:ext cx="739877" cy="447160"/>
            <a:chOff x="6149403" y="2633939"/>
            <a:chExt cx="785008" cy="4616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F84ECDD-F702-D616-E326-48BD6CBAA210}"/>
                </a:ext>
              </a:extLst>
            </p:cNvPr>
            <p:cNvSpPr/>
            <p:nvPr/>
          </p:nvSpPr>
          <p:spPr>
            <a:xfrm>
              <a:off x="6149403" y="2643328"/>
              <a:ext cx="778476" cy="4522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A578368E-499E-46F9-5878-350CFAADC44A}"/>
                </a:ext>
              </a:extLst>
            </p:cNvPr>
            <p:cNvSpPr txBox="1"/>
            <p:nvPr/>
          </p:nvSpPr>
          <p:spPr>
            <a:xfrm>
              <a:off x="6149403" y="2633939"/>
              <a:ext cx="785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GNSS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Antenna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EA19A74A-ED13-C141-837B-8BBF1EEADBB4}"/>
              </a:ext>
            </a:extLst>
          </p:cNvPr>
          <p:cNvGrpSpPr/>
          <p:nvPr/>
        </p:nvGrpSpPr>
        <p:grpSpPr>
          <a:xfrm>
            <a:off x="11452122" y="3954163"/>
            <a:ext cx="739877" cy="447160"/>
            <a:chOff x="6149403" y="2633939"/>
            <a:chExt cx="785008" cy="46166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8EACCE3-90E2-E270-A3C2-4EBAC98C091A}"/>
                </a:ext>
              </a:extLst>
            </p:cNvPr>
            <p:cNvSpPr/>
            <p:nvPr/>
          </p:nvSpPr>
          <p:spPr>
            <a:xfrm>
              <a:off x="6149403" y="2643328"/>
              <a:ext cx="778476" cy="4522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7D86FC88-B78F-5534-10A7-8FBF1F9073B1}"/>
                </a:ext>
              </a:extLst>
            </p:cNvPr>
            <p:cNvSpPr txBox="1"/>
            <p:nvPr/>
          </p:nvSpPr>
          <p:spPr>
            <a:xfrm>
              <a:off x="6149403" y="2633939"/>
              <a:ext cx="785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GNSS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Antenna</a:t>
              </a:r>
            </a:p>
          </p:txBody>
        </p:sp>
      </p:grp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D2BEF82-CD6C-213B-FAF9-D730A0718028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10629298" y="4177743"/>
            <a:ext cx="822824" cy="181412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47EB41B-83B2-6A45-A296-5F6C20803465}"/>
              </a:ext>
            </a:extLst>
          </p:cNvPr>
          <p:cNvGrpSpPr/>
          <p:nvPr/>
        </p:nvGrpSpPr>
        <p:grpSpPr>
          <a:xfrm>
            <a:off x="6881247" y="1805553"/>
            <a:ext cx="2026508" cy="2203620"/>
            <a:chOff x="4926928" y="609942"/>
            <a:chExt cx="3300707" cy="3368213"/>
          </a:xfrm>
        </p:grpSpPr>
        <p:pic>
          <p:nvPicPr>
            <p:cNvPr id="29" name="Image 28" descr="Une image contenant ciel, plein air, nuage, bateau&#10;&#10;Description générée automatiquement">
              <a:extLst>
                <a:ext uri="{FF2B5EF4-FFF2-40B4-BE49-F238E27FC236}">
                  <a16:creationId xmlns:a16="http://schemas.microsoft.com/office/drawing/2014/main" id="{76247054-AFDC-2F1E-B988-A48EEB0EA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r="15199" b="-2"/>
            <a:stretch/>
          </p:blipFill>
          <p:spPr>
            <a:xfrm>
              <a:off x="4975897" y="726441"/>
              <a:ext cx="3251738" cy="3251714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B400840-6626-9079-95E8-DA0424D01AF4}"/>
                </a:ext>
              </a:extLst>
            </p:cNvPr>
            <p:cNvSpPr txBox="1"/>
            <p:nvPr/>
          </p:nvSpPr>
          <p:spPr>
            <a:xfrm>
              <a:off x="4926928" y="609942"/>
              <a:ext cx="3144697" cy="4819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9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L’Europe</a:t>
              </a:r>
              <a:r>
                <a:rPr kumimoji="0" lang="en-US" sz="9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ship. Courtesy from F. Leclerc</a:t>
              </a:r>
              <a:endParaRPr kumimoji="0" lang="fr-FR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89FAFF5-11B6-5FA9-553B-FA16DFE6927B}"/>
              </a:ext>
            </a:extLst>
          </p:cNvPr>
          <p:cNvSpPr/>
          <p:nvPr/>
        </p:nvSpPr>
        <p:spPr>
          <a:xfrm>
            <a:off x="3149537" y="211994"/>
            <a:ext cx="58360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Low-cost Mobile GNSS observations on Ships/Vessel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3CAE3F91-303B-6CB7-414C-A788BC6FC69E}"/>
              </a:ext>
            </a:extLst>
          </p:cNvPr>
          <p:cNvGraphicFramePr>
            <a:graphicFrameLocks noGrp="1"/>
          </p:cNvGraphicFramePr>
          <p:nvPr/>
        </p:nvGraphicFramePr>
        <p:xfrm>
          <a:off x="530629" y="1172877"/>
          <a:ext cx="4976415" cy="29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4282">
                  <a:extLst>
                    <a:ext uri="{9D8B030D-6E8A-4147-A177-3AD203B41FA5}">
                      <a16:colId xmlns:a16="http://schemas.microsoft.com/office/drawing/2014/main" val="2419539236"/>
                    </a:ext>
                  </a:extLst>
                </a:gridCol>
                <a:gridCol w="908348">
                  <a:extLst>
                    <a:ext uri="{9D8B030D-6E8A-4147-A177-3AD203B41FA5}">
                      <a16:colId xmlns:a16="http://schemas.microsoft.com/office/drawing/2014/main" val="18818112"/>
                    </a:ext>
                  </a:extLst>
                </a:gridCol>
                <a:gridCol w="933886">
                  <a:extLst>
                    <a:ext uri="{9D8B030D-6E8A-4147-A177-3AD203B41FA5}">
                      <a16:colId xmlns:a16="http://schemas.microsoft.com/office/drawing/2014/main" val="3411038460"/>
                    </a:ext>
                  </a:extLst>
                </a:gridCol>
                <a:gridCol w="938534">
                  <a:extLst>
                    <a:ext uri="{9D8B030D-6E8A-4147-A177-3AD203B41FA5}">
                      <a16:colId xmlns:a16="http://schemas.microsoft.com/office/drawing/2014/main" val="3031080801"/>
                    </a:ext>
                  </a:extLst>
                </a:gridCol>
                <a:gridCol w="1211365">
                  <a:extLst>
                    <a:ext uri="{9D8B030D-6E8A-4147-A177-3AD203B41FA5}">
                      <a16:colId xmlns:a16="http://schemas.microsoft.com/office/drawing/2014/main" val="452496018"/>
                    </a:ext>
                  </a:extLst>
                </a:gridCol>
              </a:tblGrid>
              <a:tr h="965243">
                <a:tc>
                  <a:txBody>
                    <a:bodyPr/>
                    <a:lstStyle/>
                    <a:p>
                      <a:r>
                        <a:rPr lang="en-US" sz="1400" b="1" noProof="0"/>
                        <a:t>Survey</a:t>
                      </a:r>
                      <a:endParaRPr lang="en-US" sz="14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Mobile 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Ship</a:t>
                      </a:r>
                    </a:p>
                    <a:p>
                      <a:pPr algn="ctr"/>
                      <a:r>
                        <a:rPr lang="en-US" sz="1400" noProof="0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Ship Length</a:t>
                      </a:r>
                    </a:p>
                    <a:p>
                      <a:pPr algn="ctr"/>
                      <a:r>
                        <a:rPr lang="en-US" sz="1400" noProof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Obs.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819836"/>
                  </a:ext>
                </a:extLst>
              </a:tr>
              <a:tr h="489325">
                <a:tc>
                  <a:txBody>
                    <a:bodyPr/>
                    <a:lstStyle/>
                    <a:p>
                      <a:r>
                        <a:rPr lang="en-US" sz="1400" noProof="0"/>
                        <a:t>Amorgo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GPS1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L’Europe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~3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8366113"/>
                  </a:ext>
                </a:extLst>
              </a:tr>
              <a:tr h="489325">
                <a:tc>
                  <a:txBody>
                    <a:bodyPr/>
                    <a:lstStyle/>
                    <a:p>
                      <a:r>
                        <a:rPr lang="en-US" sz="1400" noProof="0"/>
                        <a:t>Geonice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GPS2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Tethys2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24.9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~10 days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331234"/>
                  </a:ext>
                </a:extLst>
              </a:tr>
              <a:tr h="489325">
                <a:tc>
                  <a:txBody>
                    <a:bodyPr/>
                    <a:lstStyle/>
                    <a:p>
                      <a:r>
                        <a:rPr lang="en-US" sz="1400" noProof="0"/>
                        <a:t>La Plata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GPS3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/>
                        <a:t>Balsamo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~6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~12 hours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1283258"/>
                  </a:ext>
                </a:extLst>
              </a:tr>
              <a:tr h="489325">
                <a:tc>
                  <a:txBody>
                    <a:bodyPr/>
                    <a:lstStyle/>
                    <a:p>
                      <a:r>
                        <a:rPr lang="en-US" sz="1400" noProof="0"/>
                        <a:t>Super-M.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GPS4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noProof="0" dirty="0" err="1"/>
                        <a:t>Pourquoi</a:t>
                      </a:r>
                      <a:r>
                        <a:rPr lang="en-US" sz="1400" noProof="0" dirty="0"/>
                        <a:t> Pas (PQP)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/>
                        <a:t>107.6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/>
                        <a:t>~1 month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844954"/>
                  </a:ext>
                </a:extLst>
              </a:tr>
            </a:tbl>
          </a:graphicData>
        </a:graphic>
      </p:graphicFrame>
      <p:pic>
        <p:nvPicPr>
          <p:cNvPr id="5" name="Image 4" descr="Une image contenant plein air, ciel, bateau, quai&#10;&#10;Description générée automatiquement">
            <a:extLst>
              <a:ext uri="{FF2B5EF4-FFF2-40B4-BE49-F238E27FC236}">
                <a16:creationId xmlns:a16="http://schemas.microsoft.com/office/drawing/2014/main" id="{2D7AF631-9A74-7CB4-FD63-C215A7D773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1" r="32160" b="2"/>
          <a:stretch/>
        </p:blipFill>
        <p:spPr>
          <a:xfrm>
            <a:off x="889728" y="4502029"/>
            <a:ext cx="1911528" cy="19115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CA46465-EAFE-81EB-7F00-6F0F9714647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486" b="32598"/>
          <a:stretch/>
        </p:blipFill>
        <p:spPr>
          <a:xfrm>
            <a:off x="3428491" y="4621660"/>
            <a:ext cx="1497391" cy="1824291"/>
          </a:xfrm>
          <a:prstGeom prst="rect">
            <a:avLst/>
          </a:prstGeom>
        </p:spPr>
      </p:pic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4D7D367-C62C-8186-8939-819AEDD24872}"/>
              </a:ext>
            </a:extLst>
          </p:cNvPr>
          <p:cNvCxnSpPr>
            <a:cxnSpLocks/>
          </p:cNvCxnSpPr>
          <p:nvPr/>
        </p:nvCxnSpPr>
        <p:spPr>
          <a:xfrm flipH="1">
            <a:off x="4114957" y="4782990"/>
            <a:ext cx="432353" cy="589635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A17A4509-0925-80ED-28E4-0624491E729F}"/>
              </a:ext>
            </a:extLst>
          </p:cNvPr>
          <p:cNvGrpSpPr/>
          <p:nvPr/>
        </p:nvGrpSpPr>
        <p:grpSpPr>
          <a:xfrm>
            <a:off x="4533378" y="4369142"/>
            <a:ext cx="785008" cy="461665"/>
            <a:chOff x="6149403" y="2633939"/>
            <a:chExt cx="785008" cy="46166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01202EC-FC4D-B1DE-A0B2-E6D1752ED137}"/>
                </a:ext>
              </a:extLst>
            </p:cNvPr>
            <p:cNvSpPr/>
            <p:nvPr/>
          </p:nvSpPr>
          <p:spPr>
            <a:xfrm>
              <a:off x="6149403" y="2643328"/>
              <a:ext cx="778476" cy="45227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29BFCD2-7708-AC36-F1A8-1C4635DA8BC2}"/>
                </a:ext>
              </a:extLst>
            </p:cNvPr>
            <p:cNvSpPr txBox="1"/>
            <p:nvPr/>
          </p:nvSpPr>
          <p:spPr>
            <a:xfrm>
              <a:off x="6149403" y="2633939"/>
              <a:ext cx="7850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GNSS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Antenna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DFF5AF49-200E-76D2-EC56-BDF008FB8AE5}"/>
              </a:ext>
            </a:extLst>
          </p:cNvPr>
          <p:cNvSpPr txBox="1"/>
          <p:nvPr/>
        </p:nvSpPr>
        <p:spPr>
          <a:xfrm>
            <a:off x="6151640" y="5850714"/>
            <a:ext cx="3014230" cy="573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PQP  vessel https://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www.flotteoceanographique.fr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111D3C1-C102-7B96-222D-ABA4AFF73576}"/>
              </a:ext>
            </a:extLst>
          </p:cNvPr>
          <p:cNvSpPr txBox="1"/>
          <p:nvPr/>
        </p:nvSpPr>
        <p:spPr>
          <a:xfrm>
            <a:off x="694912" y="6088019"/>
            <a:ext cx="1339318" cy="325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Tethys2 ship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01F4AA7-A7AC-761B-931E-C12C7359EA30}"/>
              </a:ext>
            </a:extLst>
          </p:cNvPr>
          <p:cNvSpPr txBox="1"/>
          <p:nvPr/>
        </p:nvSpPr>
        <p:spPr>
          <a:xfrm>
            <a:off x="4809493" y="6474995"/>
            <a:ext cx="414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GNSS data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ships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173053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D2AD7-469E-5CD7-DBE8-1C31B04F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9D7A82B-5A20-60C0-6FFA-7628B2C5B263}"/>
              </a:ext>
            </a:extLst>
          </p:cNvPr>
          <p:cNvSpPr txBox="1"/>
          <p:nvPr/>
        </p:nvSpPr>
        <p:spPr>
          <a:xfrm>
            <a:off x="3118608" y="206079"/>
            <a:ext cx="65629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 4: Multi-GNSS kinematic solution and Noise analysis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F28A45E-4B4F-C397-3F13-6F9B85540A43}"/>
              </a:ext>
            </a:extLst>
          </p:cNvPr>
          <p:cNvSpPr/>
          <p:nvPr/>
        </p:nvSpPr>
        <p:spPr>
          <a:xfrm>
            <a:off x="1795032" y="654582"/>
            <a:ext cx="2092960" cy="276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E18E1344-2CB0-7327-77FA-9E8B6CF041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6" t="65892"/>
          <a:stretch/>
        </p:blipFill>
        <p:spPr>
          <a:xfrm>
            <a:off x="4141059" y="1903606"/>
            <a:ext cx="3712729" cy="1440641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33D5384D-9F99-0CCF-4336-263C4B8EB3AC}"/>
              </a:ext>
            </a:extLst>
          </p:cNvPr>
          <p:cNvSpPr txBox="1"/>
          <p:nvPr/>
        </p:nvSpPr>
        <p:spPr>
          <a:xfrm>
            <a:off x="4430698" y="1751378"/>
            <a:ext cx="36052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Ground-based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ISPT GNSS station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C13ED7BB-B305-7383-C44E-55E2DB89820C}"/>
              </a:ext>
            </a:extLst>
          </p:cNvPr>
          <p:cNvSpPr txBox="1"/>
          <p:nvPr/>
        </p:nvSpPr>
        <p:spPr>
          <a:xfrm>
            <a:off x="26602" y="764198"/>
            <a:ext cx="38613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Short-term vertical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displacements from 5 days of survey (PQP vessel)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Accuracy ~1-meter level.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C81B71E-7895-C852-4DF0-82EDEC85F768}"/>
              </a:ext>
            </a:extLst>
          </p:cNvPr>
          <p:cNvSpPr txBox="1"/>
          <p:nvPr/>
        </p:nvSpPr>
        <p:spPr>
          <a:xfrm>
            <a:off x="1116607" y="6467229"/>
            <a:ext cx="708776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Percentage of spectra that fall within a certain power and period bin (PPSD)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0139E4F8-83AF-98F9-E20F-69259E5EF168}"/>
              </a:ext>
            </a:extLst>
          </p:cNvPr>
          <p:cNvGrpSpPr/>
          <p:nvPr/>
        </p:nvGrpSpPr>
        <p:grpSpPr>
          <a:xfrm>
            <a:off x="4105439" y="3878878"/>
            <a:ext cx="3525038" cy="2643779"/>
            <a:chOff x="4105439" y="3843292"/>
            <a:chExt cx="3525038" cy="264377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9E560B4-0D74-80F4-51CD-E731F2883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5439" y="3843292"/>
              <a:ext cx="3525038" cy="2643779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D540477-6FD4-4457-AD26-D69D90F8BB69}"/>
                </a:ext>
              </a:extLst>
            </p:cNvPr>
            <p:cNvSpPr/>
            <p:nvPr/>
          </p:nvSpPr>
          <p:spPr>
            <a:xfrm>
              <a:off x="4304044" y="3941943"/>
              <a:ext cx="2980844" cy="132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67C1BB5-8CE0-AAD9-908D-3BC1C7EA4A9C}"/>
              </a:ext>
            </a:extLst>
          </p:cNvPr>
          <p:cNvGrpSpPr/>
          <p:nvPr/>
        </p:nvGrpSpPr>
        <p:grpSpPr>
          <a:xfrm>
            <a:off x="259152" y="3902923"/>
            <a:ext cx="3525038" cy="2643779"/>
            <a:chOff x="181477" y="3843293"/>
            <a:chExt cx="3525038" cy="264377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2F7E86E9-F68B-806D-3363-93ABAA213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477" y="3843293"/>
              <a:ext cx="3525038" cy="2643779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9B3D010-9C6F-F728-AD57-EE80E395E285}"/>
                </a:ext>
              </a:extLst>
            </p:cNvPr>
            <p:cNvSpPr/>
            <p:nvPr/>
          </p:nvSpPr>
          <p:spPr>
            <a:xfrm>
              <a:off x="344110" y="3941943"/>
              <a:ext cx="3050789" cy="1325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ZoneTexte 47">
            <a:extLst>
              <a:ext uri="{FF2B5EF4-FFF2-40B4-BE49-F238E27FC236}">
                <a16:creationId xmlns:a16="http://schemas.microsoft.com/office/drawing/2014/main" id="{DB035D5D-C136-9690-D4A1-CE3DCF64024E}"/>
              </a:ext>
            </a:extLst>
          </p:cNvPr>
          <p:cNvSpPr txBox="1"/>
          <p:nvPr/>
        </p:nvSpPr>
        <p:spPr>
          <a:xfrm>
            <a:off x="8163712" y="5044648"/>
            <a:ext cx="391304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Noise in fixed and mobile GNSS is much closer 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the ~10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‐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cm level at periods  &gt; 100s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Noise in mobile GNSS increases at periods between 3 and 30s.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E0D049C4-01E4-2604-EF67-361E727D3799}"/>
              </a:ext>
            </a:extLst>
          </p:cNvPr>
          <p:cNvCxnSpPr/>
          <p:nvPr/>
        </p:nvCxnSpPr>
        <p:spPr>
          <a:xfrm flipH="1">
            <a:off x="609600" y="5503701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AD54442F-ED60-916C-88C1-F52680736CD0}"/>
              </a:ext>
            </a:extLst>
          </p:cNvPr>
          <p:cNvSpPr/>
          <p:nvPr/>
        </p:nvSpPr>
        <p:spPr>
          <a:xfrm>
            <a:off x="2832038" y="5410647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CE091F3E-C3D9-7F1D-A665-8689B1329CA0}"/>
              </a:ext>
            </a:extLst>
          </p:cNvPr>
          <p:cNvCxnSpPr/>
          <p:nvPr/>
        </p:nvCxnSpPr>
        <p:spPr>
          <a:xfrm flipH="1">
            <a:off x="609600" y="5137143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8667DA43-63C8-BD22-615C-DEA34BF2CB39}"/>
              </a:ext>
            </a:extLst>
          </p:cNvPr>
          <p:cNvCxnSpPr/>
          <p:nvPr/>
        </p:nvCxnSpPr>
        <p:spPr>
          <a:xfrm flipH="1">
            <a:off x="609600" y="4883907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>
            <a:extLst>
              <a:ext uri="{FF2B5EF4-FFF2-40B4-BE49-F238E27FC236}">
                <a16:creationId xmlns:a16="http://schemas.microsoft.com/office/drawing/2014/main" id="{E4B2D612-9EB3-B41F-F047-ABD63F51904B}"/>
              </a:ext>
            </a:extLst>
          </p:cNvPr>
          <p:cNvSpPr/>
          <p:nvPr/>
        </p:nvSpPr>
        <p:spPr>
          <a:xfrm>
            <a:off x="2826663" y="5058352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CD9B767C-F678-FAA0-3A9E-F02C2FCA42F3}"/>
              </a:ext>
            </a:extLst>
          </p:cNvPr>
          <p:cNvCxnSpPr/>
          <p:nvPr/>
        </p:nvCxnSpPr>
        <p:spPr>
          <a:xfrm flipH="1">
            <a:off x="609600" y="4647020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4C8F7299-6931-7FFD-DC95-99FAE7233673}"/>
              </a:ext>
            </a:extLst>
          </p:cNvPr>
          <p:cNvSpPr/>
          <p:nvPr/>
        </p:nvSpPr>
        <p:spPr>
          <a:xfrm>
            <a:off x="647621" y="4805745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83ACDE8-D40E-D9DD-0781-57F833134055}"/>
              </a:ext>
            </a:extLst>
          </p:cNvPr>
          <p:cNvSpPr/>
          <p:nvPr/>
        </p:nvSpPr>
        <p:spPr>
          <a:xfrm>
            <a:off x="2841512" y="4577883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A4869CDD-DCC4-2B7B-94E0-59D1443F68AE}"/>
              </a:ext>
            </a:extLst>
          </p:cNvPr>
          <p:cNvSpPr txBox="1"/>
          <p:nvPr/>
        </p:nvSpPr>
        <p:spPr>
          <a:xfrm>
            <a:off x="577381" y="4767327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10cm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FBCE4B31-B079-66E6-4A9E-0B74B814E991}"/>
              </a:ext>
            </a:extLst>
          </p:cNvPr>
          <p:cNvSpPr txBox="1"/>
          <p:nvPr/>
        </p:nvSpPr>
        <p:spPr>
          <a:xfrm>
            <a:off x="2765139" y="4525030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20cm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4" name="ZoneTexte 1023">
            <a:extLst>
              <a:ext uri="{FF2B5EF4-FFF2-40B4-BE49-F238E27FC236}">
                <a16:creationId xmlns:a16="http://schemas.microsoft.com/office/drawing/2014/main" id="{D80EBCB5-4A1A-21F0-E65A-CCADA5D705A1}"/>
              </a:ext>
            </a:extLst>
          </p:cNvPr>
          <p:cNvSpPr txBox="1"/>
          <p:nvPr/>
        </p:nvSpPr>
        <p:spPr>
          <a:xfrm>
            <a:off x="2787525" y="5009369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5" name="Connecteur droit 1024">
            <a:extLst>
              <a:ext uri="{FF2B5EF4-FFF2-40B4-BE49-F238E27FC236}">
                <a16:creationId xmlns:a16="http://schemas.microsoft.com/office/drawing/2014/main" id="{C0578FB4-F3F2-D922-4DE5-E6CD0FD0BB29}"/>
              </a:ext>
            </a:extLst>
          </p:cNvPr>
          <p:cNvCxnSpPr/>
          <p:nvPr/>
        </p:nvCxnSpPr>
        <p:spPr>
          <a:xfrm flipH="1">
            <a:off x="4521473" y="5503312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" name="Rectangle 1026">
            <a:extLst>
              <a:ext uri="{FF2B5EF4-FFF2-40B4-BE49-F238E27FC236}">
                <a16:creationId xmlns:a16="http://schemas.microsoft.com/office/drawing/2014/main" id="{2ED83226-82E8-B003-FA31-ACBFFC294A47}"/>
              </a:ext>
            </a:extLst>
          </p:cNvPr>
          <p:cNvSpPr/>
          <p:nvPr/>
        </p:nvSpPr>
        <p:spPr>
          <a:xfrm>
            <a:off x="6743911" y="5442631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29" name="Connecteur droit 1028">
            <a:extLst>
              <a:ext uri="{FF2B5EF4-FFF2-40B4-BE49-F238E27FC236}">
                <a16:creationId xmlns:a16="http://schemas.microsoft.com/office/drawing/2014/main" id="{4544E40F-CBCB-2BE9-8E6B-0B89B060A179}"/>
              </a:ext>
            </a:extLst>
          </p:cNvPr>
          <p:cNvCxnSpPr/>
          <p:nvPr/>
        </p:nvCxnSpPr>
        <p:spPr>
          <a:xfrm flipH="1">
            <a:off x="4521473" y="5136754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Connecteur droit 1029">
            <a:extLst>
              <a:ext uri="{FF2B5EF4-FFF2-40B4-BE49-F238E27FC236}">
                <a16:creationId xmlns:a16="http://schemas.microsoft.com/office/drawing/2014/main" id="{836C14A9-25B2-C43F-145A-6DA034A26D5B}"/>
              </a:ext>
            </a:extLst>
          </p:cNvPr>
          <p:cNvCxnSpPr/>
          <p:nvPr/>
        </p:nvCxnSpPr>
        <p:spPr>
          <a:xfrm flipH="1">
            <a:off x="4521473" y="4894131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1" name="Connecteur droit 1030">
            <a:extLst>
              <a:ext uri="{FF2B5EF4-FFF2-40B4-BE49-F238E27FC236}">
                <a16:creationId xmlns:a16="http://schemas.microsoft.com/office/drawing/2014/main" id="{80B885CC-EEDB-8ECE-6478-361DCF62868F}"/>
              </a:ext>
            </a:extLst>
          </p:cNvPr>
          <p:cNvCxnSpPr/>
          <p:nvPr/>
        </p:nvCxnSpPr>
        <p:spPr>
          <a:xfrm flipH="1">
            <a:off x="4521473" y="4646631"/>
            <a:ext cx="2536763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1031">
            <a:extLst>
              <a:ext uri="{FF2B5EF4-FFF2-40B4-BE49-F238E27FC236}">
                <a16:creationId xmlns:a16="http://schemas.microsoft.com/office/drawing/2014/main" id="{8D0EF294-307C-DE9B-7D0B-C733F0E68805}"/>
              </a:ext>
            </a:extLst>
          </p:cNvPr>
          <p:cNvSpPr/>
          <p:nvPr/>
        </p:nvSpPr>
        <p:spPr>
          <a:xfrm>
            <a:off x="6736857" y="4575447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7B018C5-2028-CDBD-33CF-49DE31575964}"/>
              </a:ext>
            </a:extLst>
          </p:cNvPr>
          <p:cNvSpPr/>
          <p:nvPr/>
        </p:nvSpPr>
        <p:spPr>
          <a:xfrm>
            <a:off x="6738334" y="5093264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4" name="ZoneTexte 1033">
            <a:extLst>
              <a:ext uri="{FF2B5EF4-FFF2-40B4-BE49-F238E27FC236}">
                <a16:creationId xmlns:a16="http://schemas.microsoft.com/office/drawing/2014/main" id="{BE904D90-1BAA-9913-2381-520A0DB3365D}"/>
              </a:ext>
            </a:extLst>
          </p:cNvPr>
          <p:cNvSpPr txBox="1"/>
          <p:nvPr/>
        </p:nvSpPr>
        <p:spPr>
          <a:xfrm>
            <a:off x="6655202" y="4526552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20cm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ZoneTexte 1034">
            <a:extLst>
              <a:ext uri="{FF2B5EF4-FFF2-40B4-BE49-F238E27FC236}">
                <a16:creationId xmlns:a16="http://schemas.microsoft.com/office/drawing/2014/main" id="{4EABD9C7-6D69-FE24-B570-318C4C395034}"/>
              </a:ext>
            </a:extLst>
          </p:cNvPr>
          <p:cNvSpPr txBox="1"/>
          <p:nvPr/>
        </p:nvSpPr>
        <p:spPr>
          <a:xfrm>
            <a:off x="6670005" y="5046023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6" name="ZoneTexte 1035">
            <a:extLst>
              <a:ext uri="{FF2B5EF4-FFF2-40B4-BE49-F238E27FC236}">
                <a16:creationId xmlns:a16="http://schemas.microsoft.com/office/drawing/2014/main" id="{165973C6-0E4E-83C1-68E7-7E011CA2FEDF}"/>
              </a:ext>
            </a:extLst>
          </p:cNvPr>
          <p:cNvSpPr txBox="1"/>
          <p:nvPr/>
        </p:nvSpPr>
        <p:spPr>
          <a:xfrm>
            <a:off x="6655596" y="5395027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0.1cm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1C8829F0-7179-0979-985C-614B39490A6D}"/>
              </a:ext>
            </a:extLst>
          </p:cNvPr>
          <p:cNvSpPr/>
          <p:nvPr/>
        </p:nvSpPr>
        <p:spPr>
          <a:xfrm>
            <a:off x="4573487" y="4837145"/>
            <a:ext cx="258177" cy="1318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8" name="ZoneTexte 1037">
            <a:extLst>
              <a:ext uri="{FF2B5EF4-FFF2-40B4-BE49-F238E27FC236}">
                <a16:creationId xmlns:a16="http://schemas.microsoft.com/office/drawing/2014/main" id="{F3C404C8-21C4-4A87-20F2-4EC850BFBA9F}"/>
              </a:ext>
            </a:extLst>
          </p:cNvPr>
          <p:cNvSpPr txBox="1"/>
          <p:nvPr/>
        </p:nvSpPr>
        <p:spPr>
          <a:xfrm>
            <a:off x="4506380" y="4785044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10cm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ECCC662F-4622-B55D-45C2-A75F379C7863}"/>
              </a:ext>
            </a:extLst>
          </p:cNvPr>
          <p:cNvSpPr txBox="1"/>
          <p:nvPr/>
        </p:nvSpPr>
        <p:spPr>
          <a:xfrm>
            <a:off x="2743361" y="5382060"/>
            <a:ext cx="5392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0.1cm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1" name="ZoneTexte 1040">
            <a:extLst>
              <a:ext uri="{FF2B5EF4-FFF2-40B4-BE49-F238E27FC236}">
                <a16:creationId xmlns:a16="http://schemas.microsoft.com/office/drawing/2014/main" id="{FD136A4A-8266-6328-5118-B6DA00D59F11}"/>
              </a:ext>
            </a:extLst>
          </p:cNvPr>
          <p:cNvSpPr txBox="1"/>
          <p:nvPr/>
        </p:nvSpPr>
        <p:spPr>
          <a:xfrm>
            <a:off x="528245" y="3902685"/>
            <a:ext cx="779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GPS4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2" name="ZoneTexte 1041">
            <a:extLst>
              <a:ext uri="{FF2B5EF4-FFF2-40B4-BE49-F238E27FC236}">
                <a16:creationId xmlns:a16="http://schemas.microsoft.com/office/drawing/2014/main" id="{1025D3B9-FCF4-4C49-0E17-F1E3FE95FD40}"/>
              </a:ext>
            </a:extLst>
          </p:cNvPr>
          <p:cNvSpPr txBox="1"/>
          <p:nvPr/>
        </p:nvSpPr>
        <p:spPr>
          <a:xfrm>
            <a:off x="4442148" y="3893665"/>
            <a:ext cx="7790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ISPT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177D11FC-3017-28F5-2B74-D1DFF7B71169}"/>
              </a:ext>
            </a:extLst>
          </p:cNvPr>
          <p:cNvGrpSpPr/>
          <p:nvPr/>
        </p:nvGrpSpPr>
        <p:grpSpPr>
          <a:xfrm>
            <a:off x="8021552" y="1179846"/>
            <a:ext cx="4055205" cy="3555960"/>
            <a:chOff x="7933197" y="1220747"/>
            <a:chExt cx="4055205" cy="3555960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FCE5629-F26C-D19E-65E3-54E810ECF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2077" y="1516086"/>
              <a:ext cx="3616325" cy="3260621"/>
            </a:xfrm>
            <a:prstGeom prst="rect">
              <a:avLst/>
            </a:prstGeom>
          </p:spPr>
        </p:pic>
        <p:pic>
          <p:nvPicPr>
            <p:cNvPr id="10" name="Image 9" descr="Une image contenant transport, embarcation, ciel, plein air&#10;&#10;Description générée automatiquement">
              <a:extLst>
                <a:ext uri="{FF2B5EF4-FFF2-40B4-BE49-F238E27FC236}">
                  <a16:creationId xmlns:a16="http://schemas.microsoft.com/office/drawing/2014/main" id="{DBAC4960-67B8-939E-29B6-40D83D2E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818" t="17823" b="17752"/>
            <a:stretch/>
          </p:blipFill>
          <p:spPr>
            <a:xfrm>
              <a:off x="7933197" y="1220747"/>
              <a:ext cx="1716574" cy="796804"/>
            </a:xfrm>
            <a:prstGeom prst="rect">
              <a:avLst/>
            </a:prstGeom>
          </p:spPr>
        </p:pic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95E249C1-025E-886E-6FA5-9FAD680A7A7C}"/>
                </a:ext>
              </a:extLst>
            </p:cNvPr>
            <p:cNvCxnSpPr>
              <a:cxnSpLocks/>
            </p:cNvCxnSpPr>
            <p:nvPr/>
          </p:nvCxnSpPr>
          <p:spPr>
            <a:xfrm>
              <a:off x="9243097" y="1975583"/>
              <a:ext cx="438484" cy="337307"/>
            </a:xfrm>
            <a:prstGeom prst="straightConnector1">
              <a:avLst/>
            </a:prstGeom>
            <a:ln w="47625">
              <a:solidFill>
                <a:srgbClr val="E137EA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3A42B69B-8666-C343-7873-C0F787456EB4}"/>
              </a:ext>
            </a:extLst>
          </p:cNvPr>
          <p:cNvSpPr txBox="1"/>
          <p:nvPr/>
        </p:nvSpPr>
        <p:spPr>
          <a:xfrm>
            <a:off x="4170449" y="792898"/>
            <a:ext cx="36617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Short-term vertical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displacements from 15 days of </a:t>
            </a:r>
            <a:r>
              <a:rPr kumimoji="0" lang="en-US" sz="1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cGNSS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 observations on the Ground-based ISPT site in Ecuador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Accuracy ~4-cm level.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D4BA46E-AB15-BD73-A0AE-621BCCD1C213}"/>
              </a:ext>
            </a:extLst>
          </p:cNvPr>
          <p:cNvGrpSpPr/>
          <p:nvPr/>
        </p:nvGrpSpPr>
        <p:grpSpPr>
          <a:xfrm>
            <a:off x="0" y="1854471"/>
            <a:ext cx="3887992" cy="1440641"/>
            <a:chOff x="0" y="1854471"/>
            <a:chExt cx="3887992" cy="144064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A7FCCB0-3751-F6B9-DB34-7CF160D69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445" t="65974"/>
            <a:stretch/>
          </p:blipFill>
          <p:spPr>
            <a:xfrm>
              <a:off x="0" y="1854471"/>
              <a:ext cx="3887992" cy="1440641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A5B6E95-970D-8A22-87E8-0503066F3FDD}"/>
                </a:ext>
              </a:extLst>
            </p:cNvPr>
            <p:cNvSpPr/>
            <p:nvPr/>
          </p:nvSpPr>
          <p:spPr>
            <a:xfrm>
              <a:off x="3012974" y="1854471"/>
              <a:ext cx="601595" cy="1221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DCFF4C45-4F96-F0EB-B84A-132081285D54}"/>
              </a:ext>
            </a:extLst>
          </p:cNvPr>
          <p:cNvSpPr txBox="1"/>
          <p:nvPr/>
        </p:nvSpPr>
        <p:spPr>
          <a:xfrm>
            <a:off x="294141" y="1729439"/>
            <a:ext cx="2926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Mobile GPS4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04665E-C0F4-F0CF-7BED-9520C7B02706}"/>
              </a:ext>
            </a:extLst>
          </p:cNvPr>
          <p:cNvSpPr/>
          <p:nvPr/>
        </p:nvSpPr>
        <p:spPr>
          <a:xfrm>
            <a:off x="2276464" y="4147443"/>
            <a:ext cx="947173" cy="1628654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DC79BF6-5AB1-F048-B6F3-14791BA7492E}"/>
              </a:ext>
            </a:extLst>
          </p:cNvPr>
          <p:cNvSpPr txBox="1"/>
          <p:nvPr/>
        </p:nvSpPr>
        <p:spPr>
          <a:xfrm>
            <a:off x="1824077" y="3662708"/>
            <a:ext cx="17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Tsunami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window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63D8F1E9-4E1F-A826-343F-13A16E3BD087}"/>
              </a:ext>
            </a:extLst>
          </p:cNvPr>
          <p:cNvCxnSpPr>
            <a:cxnSpLocks/>
          </p:cNvCxnSpPr>
          <p:nvPr/>
        </p:nvCxnSpPr>
        <p:spPr>
          <a:xfrm>
            <a:off x="2209840" y="4048274"/>
            <a:ext cx="975064" cy="6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30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910DF23-8167-CB47-9353-7DD2311BFB01}"/>
              </a:ext>
            </a:extLst>
          </p:cNvPr>
          <p:cNvSpPr/>
          <p:nvPr/>
        </p:nvSpPr>
        <p:spPr>
          <a:xfrm>
            <a:off x="1684897" y="123212"/>
            <a:ext cx="10119176" cy="10121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38412D7-E920-1F4C-B72B-EBBCDEFF7F0D}"/>
              </a:ext>
            </a:extLst>
          </p:cNvPr>
          <p:cNvSpPr/>
          <p:nvPr/>
        </p:nvSpPr>
        <p:spPr>
          <a:xfrm>
            <a:off x="6113649" y="1203414"/>
            <a:ext cx="5691739" cy="2401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E4DD4-0E7C-D84F-9B9E-999C1F0A0CF7}"/>
              </a:ext>
            </a:extLst>
          </p:cNvPr>
          <p:cNvSpPr txBox="1"/>
          <p:nvPr/>
        </p:nvSpPr>
        <p:spPr>
          <a:xfrm>
            <a:off x="3342884" y="189614"/>
            <a:ext cx="7162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ITEC: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Ionospheric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Total Electron Content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tsunamimeter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1ACB92-6723-D24A-80D8-378CF2EFA952}"/>
              </a:ext>
            </a:extLst>
          </p:cNvPr>
          <p:cNvSpPr/>
          <p:nvPr/>
        </p:nvSpPr>
        <p:spPr>
          <a:xfrm>
            <a:off x="4769150" y="551516"/>
            <a:ext cx="4309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2019-2024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(5 </a:t>
            </a:r>
            <a:r>
              <a:rPr kumimoji="0" lang="fr-FR" sz="1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years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) –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ANR and CNES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project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7" name="Picture 4" descr="Résultat de recherche d'images pour &quot;ipgp logo&quot;">
            <a:extLst>
              <a:ext uri="{FF2B5EF4-FFF2-40B4-BE49-F238E27FC236}">
                <a16:creationId xmlns:a16="http://schemas.microsoft.com/office/drawing/2014/main" id="{FACBD8D8-DCCC-BD45-89D3-A2EEC524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9" y="1592980"/>
            <a:ext cx="665294" cy="96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https://geoazur.oca.eu/images/GEOAZUR/Logos/Logo_Geoazur_sstexte.jpg">
            <a:extLst>
              <a:ext uri="{FF2B5EF4-FFF2-40B4-BE49-F238E27FC236}">
                <a16:creationId xmlns:a16="http://schemas.microsoft.com/office/drawing/2014/main" id="{9D74ACCB-A4FD-7E40-B545-F00DDBB0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753" y="405598"/>
            <a:ext cx="1315316" cy="80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F4AFE5-7CC0-1A4A-8670-B50B3F589566}"/>
              </a:ext>
            </a:extLst>
          </p:cNvPr>
          <p:cNvSpPr txBox="1"/>
          <p:nvPr/>
        </p:nvSpPr>
        <p:spPr>
          <a:xfrm>
            <a:off x="6246307" y="1173577"/>
            <a:ext cx="555776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Technical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and science objectives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Design a tsunami </a:t>
            </a:r>
            <a:r>
              <a:rPr kumimoji="0" lang="fr-FR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measurement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system: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affordable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versatile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900" dirty="0" err="1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easy</a:t>
            </a:r>
            <a:r>
              <a:rPr lang="fr-FR" sz="190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to </a:t>
            </a:r>
            <a:r>
              <a:rPr lang="fr-FR" sz="1900" dirty="0" err="1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deploy</a:t>
            </a:r>
            <a:r>
              <a:rPr lang="fr-FR" sz="1900" dirty="0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 over </a:t>
            </a:r>
            <a:r>
              <a:rPr lang="fr-FR" sz="1900" dirty="0" err="1">
                <a:solidFill>
                  <a:prstClr val="white"/>
                </a:solidFill>
                <a:latin typeface="Calibri Light" panose="020F0302020204030204"/>
                <a:cs typeface="Arial" panose="020B0604020202020204" pitchFamily="34" charset="0"/>
              </a:rPr>
              <a:t>seas</a:t>
            </a:r>
            <a:endParaRPr kumimoji="0" lang="fr-FR" sz="1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(on </a:t>
            </a:r>
            <a:r>
              <a:rPr kumimoji="0" lang="fr-FR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buoys</a:t>
            </a:r>
            <a:r>
              <a:rPr kumimoji="0" lang="fr-FR" sz="19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and </a:t>
            </a:r>
            <a:r>
              <a:rPr kumimoji="0" lang="fr-FR" sz="19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existing</a:t>
            </a:r>
            <a:r>
              <a:rPr kumimoji="0" lang="fr-FR" sz="19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9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ships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Based</a:t>
            </a:r>
            <a:r>
              <a:rPr kumimoji="0" lang="fr-FR" sz="1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on the 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GPS/GNSS </a:t>
            </a:r>
            <a:r>
              <a:rPr kumimoji="0" lang="fr-F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technology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fr-F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including</a:t>
            </a: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Galileo)</a:t>
            </a:r>
            <a:r>
              <a:rPr kumimoji="0" lang="fr-FR" sz="19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9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TEC and tsunami </a:t>
            </a:r>
            <a:r>
              <a:rPr kumimoji="0" lang="fr-FR" sz="19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wave</a:t>
            </a:r>
            <a:r>
              <a:rPr kumimoji="0" lang="fr-FR" sz="19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9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height</a:t>
            </a:r>
            <a:r>
              <a:rPr kumimoji="0" lang="fr-FR" sz="190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90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measurement</a:t>
            </a:r>
            <a:endParaRPr kumimoji="0" lang="fr-FR" sz="19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0" name="Picture 6" descr="Résultat de recherche d'images pour &quot;anr&quot;">
            <a:extLst>
              <a:ext uri="{FF2B5EF4-FFF2-40B4-BE49-F238E27FC236}">
                <a16:creationId xmlns:a16="http://schemas.microsoft.com/office/drawing/2014/main" id="{518615BF-8BF3-DA4F-8A6F-B7237CAC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231" y="5135440"/>
            <a:ext cx="1237873" cy="127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Diagram&#10;&#10;Description automatically generated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34435" y="4062729"/>
            <a:ext cx="3150801" cy="26443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6" name="ZoneTexte 35"/>
          <p:cNvSpPr txBox="1"/>
          <p:nvPr/>
        </p:nvSpPr>
        <p:spPr>
          <a:xfrm>
            <a:off x="9043019" y="3685099"/>
            <a:ext cx="2580771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 err="1"/>
              <a:t>Invert</a:t>
            </a:r>
            <a:r>
              <a:rPr lang="fr-FR" sz="1600" b="1" dirty="0"/>
              <a:t> the </a:t>
            </a:r>
            <a:r>
              <a:rPr lang="fr-FR" sz="1600" b="1" dirty="0" err="1"/>
              <a:t>deformation</a:t>
            </a:r>
            <a:r>
              <a:rPr lang="fr-FR" sz="1600" b="1" dirty="0"/>
              <a:t> zone</a:t>
            </a:r>
          </a:p>
          <a:p>
            <a:pPr algn="ctr"/>
            <a:r>
              <a:rPr lang="fr-FR" sz="1200" b="1" dirty="0" err="1"/>
              <a:t>With</a:t>
            </a:r>
            <a:r>
              <a:rPr lang="fr-FR" sz="1200" b="1" dirty="0"/>
              <a:t> one single GNSS Station</a:t>
            </a:r>
          </a:p>
        </p:txBody>
      </p:sp>
      <p:sp>
        <p:nvSpPr>
          <p:cNvPr id="37" name="ZoneTexte 36"/>
          <p:cNvSpPr txBox="1"/>
          <p:nvPr/>
        </p:nvSpPr>
        <p:spPr>
          <a:xfrm>
            <a:off x="10245267" y="6550164"/>
            <a:ext cx="15298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Zedek</a:t>
            </a:r>
            <a:r>
              <a:rPr lang="fr-FR" sz="1400" i="1" dirty="0"/>
              <a:t> et al. (2021)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440" y="2951332"/>
            <a:ext cx="933450" cy="61912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94" y="3842692"/>
            <a:ext cx="1049051" cy="884783"/>
          </a:xfrm>
          <a:prstGeom prst="rect">
            <a:avLst/>
          </a:prstGeom>
        </p:spPr>
      </p:pic>
      <p:grpSp>
        <p:nvGrpSpPr>
          <p:cNvPr id="40" name="Groupe 39"/>
          <p:cNvGrpSpPr/>
          <p:nvPr/>
        </p:nvGrpSpPr>
        <p:grpSpPr>
          <a:xfrm>
            <a:off x="5701073" y="3686858"/>
            <a:ext cx="3559741" cy="2946995"/>
            <a:chOff x="8724497" y="1568521"/>
            <a:chExt cx="3559741" cy="2946995"/>
          </a:xfrm>
        </p:grpSpPr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CB69F954-E476-D740-9420-2BCD256CD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3943" y="2666965"/>
              <a:ext cx="3176674" cy="1244515"/>
            </a:xfrm>
            <a:prstGeom prst="rect">
              <a:avLst/>
            </a:prstGeom>
          </p:spPr>
        </p:pic>
        <p:sp>
          <p:nvSpPr>
            <p:cNvPr id="42" name="ZoneTexte 41"/>
            <p:cNvSpPr txBox="1"/>
            <p:nvPr/>
          </p:nvSpPr>
          <p:spPr>
            <a:xfrm>
              <a:off x="9269730" y="3853727"/>
              <a:ext cx="2592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Time </a:t>
              </a:r>
              <a:r>
                <a:rPr lang="fr-FR" dirty="0" err="1"/>
                <a:t>after</a:t>
              </a:r>
              <a:r>
                <a:rPr lang="fr-FR" dirty="0"/>
                <a:t> </a:t>
              </a:r>
              <a:r>
                <a:rPr lang="fr-FR" dirty="0" err="1"/>
                <a:t>earthquake</a:t>
              </a:r>
              <a:r>
                <a:rPr lang="fr-FR" dirty="0"/>
                <a:t> (h)</a:t>
              </a:r>
            </a:p>
          </p:txBody>
        </p:sp>
        <p:sp>
          <p:nvSpPr>
            <p:cNvPr id="43" name="ZoneTexte 42"/>
            <p:cNvSpPr txBox="1"/>
            <p:nvPr/>
          </p:nvSpPr>
          <p:spPr>
            <a:xfrm rot="16200000">
              <a:off x="8446536" y="3113937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>
                  <a:latin typeface="Symbol" panose="05050102010706020507" pitchFamily="18" charset="2"/>
                </a:rPr>
                <a:t>D</a:t>
              </a:r>
              <a:r>
                <a:rPr lang="fr-FR" dirty="0" err="1"/>
                <a:t>h</a:t>
              </a:r>
              <a:r>
                <a:rPr lang="fr-FR" dirty="0"/>
                <a:t> (cm)</a:t>
              </a:r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10672578" y="4207739"/>
              <a:ext cx="16116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i="1" dirty="0" err="1"/>
                <a:t>Rakoto</a:t>
              </a:r>
              <a:r>
                <a:rPr lang="fr-FR" sz="1400" i="1" dirty="0"/>
                <a:t> et al. (2018)</a:t>
              </a:r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9381975" y="1568521"/>
              <a:ext cx="2343590" cy="8925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fr-FR" sz="1600" b="1" dirty="0" err="1"/>
                <a:t>Invert</a:t>
              </a:r>
              <a:r>
                <a:rPr lang="fr-FR" sz="1600" b="1" dirty="0"/>
                <a:t> the tsunami </a:t>
              </a:r>
              <a:r>
                <a:rPr lang="fr-FR" sz="1600" b="1" dirty="0" err="1"/>
                <a:t>height</a:t>
              </a:r>
              <a:endParaRPr lang="fr-FR" sz="1600" b="1" dirty="0"/>
            </a:p>
            <a:p>
              <a:pPr marL="285750" indent="-285750">
                <a:buFontTx/>
                <a:buChar char="-"/>
              </a:pPr>
              <a:r>
                <a:rPr lang="fr-FR" sz="1200" b="1" dirty="0"/>
                <a:t>DART </a:t>
              </a:r>
            </a:p>
            <a:p>
              <a:pPr marL="285750" indent="-285750">
                <a:buFontTx/>
                <a:buChar char="-"/>
              </a:pPr>
              <a:r>
                <a:rPr lang="fr-FR" sz="1200" b="1" dirty="0" err="1">
                  <a:solidFill>
                    <a:schemeClr val="bg2">
                      <a:lumMod val="75000"/>
                    </a:schemeClr>
                  </a:solidFill>
                </a:rPr>
                <a:t>Inversed</a:t>
              </a:r>
              <a:r>
                <a:rPr lang="fr-FR" sz="1200" b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  <a:r>
                <a:rPr lang="fr-FR" sz="1200" b="1" dirty="0" err="1">
                  <a:solidFill>
                    <a:schemeClr val="bg2">
                      <a:lumMod val="75000"/>
                    </a:schemeClr>
                  </a:solidFill>
                </a:rPr>
                <a:t>dTEC</a:t>
              </a:r>
              <a:r>
                <a:rPr lang="fr-FR" sz="1200" b="1" dirty="0">
                  <a:solidFill>
                    <a:schemeClr val="bg2">
                      <a:lumMod val="75000"/>
                    </a:schemeClr>
                  </a:solidFill>
                </a:rPr>
                <a:t> </a:t>
              </a:r>
            </a:p>
            <a:p>
              <a:pPr marL="285750" indent="-285750">
                <a:buFontTx/>
                <a:buChar char="-"/>
              </a:pPr>
              <a:r>
                <a:rPr lang="fr-FR" sz="1200" b="1" dirty="0" err="1">
                  <a:solidFill>
                    <a:srgbClr val="FF0000"/>
                  </a:solidFill>
                </a:rPr>
                <a:t>Averaged</a:t>
              </a:r>
              <a:r>
                <a:rPr lang="fr-FR" sz="1200" b="1" dirty="0">
                  <a:solidFill>
                    <a:srgbClr val="FF0000"/>
                  </a:solidFill>
                </a:rPr>
                <a:t> </a:t>
              </a:r>
              <a:r>
                <a:rPr lang="fr-FR" sz="1200" b="1" dirty="0" err="1">
                  <a:solidFill>
                    <a:srgbClr val="FF0000"/>
                  </a:solidFill>
                </a:rPr>
                <a:t>inversed</a:t>
              </a:r>
              <a:r>
                <a:rPr lang="fr-FR" sz="1200" b="1" dirty="0">
                  <a:solidFill>
                    <a:srgbClr val="FF0000"/>
                  </a:solidFill>
                </a:rPr>
                <a:t> </a:t>
              </a:r>
              <a:r>
                <a:rPr lang="fr-FR" sz="1200" b="1" dirty="0" err="1">
                  <a:solidFill>
                    <a:srgbClr val="FF0000"/>
                  </a:solidFill>
                </a:rPr>
                <a:t>dTEC</a:t>
              </a:r>
              <a:endParaRPr lang="fr-FR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452141" y="852268"/>
            <a:ext cx="1059300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i="1" dirty="0">
                <a:solidFill>
                  <a:schemeClr val="bg1"/>
                </a:solidFill>
              </a:rPr>
              <a:t>L. Rolland, E. </a:t>
            </a:r>
            <a:r>
              <a:rPr lang="fr-FR" sz="1100" i="1" dirty="0" err="1">
                <a:solidFill>
                  <a:schemeClr val="bg1"/>
                </a:solidFill>
              </a:rPr>
              <a:t>Astafyeva</a:t>
            </a:r>
            <a:r>
              <a:rPr lang="fr-FR" sz="1100" i="1" dirty="0">
                <a:solidFill>
                  <a:schemeClr val="bg1"/>
                </a:solidFill>
              </a:rPr>
              <a:t>, Q. </a:t>
            </a:r>
            <a:r>
              <a:rPr lang="fr-FR" sz="1100" i="1" dirty="0" err="1">
                <a:solidFill>
                  <a:schemeClr val="bg1"/>
                </a:solidFill>
              </a:rPr>
              <a:t>Bletery</a:t>
            </a:r>
            <a:r>
              <a:rPr lang="fr-FR" sz="1100" i="1" dirty="0">
                <a:solidFill>
                  <a:schemeClr val="bg1"/>
                </a:solidFill>
              </a:rPr>
              <a:t>, P. </a:t>
            </a:r>
            <a:r>
              <a:rPr lang="fr-FR" sz="1100" i="1" dirty="0" err="1">
                <a:solidFill>
                  <a:schemeClr val="bg1"/>
                </a:solidFill>
              </a:rPr>
              <a:t>Coïsson</a:t>
            </a:r>
            <a:r>
              <a:rPr lang="fr-FR" sz="1100" i="1" dirty="0">
                <a:solidFill>
                  <a:schemeClr val="bg1"/>
                </a:solidFill>
              </a:rPr>
              <a:t>, B. </a:t>
            </a:r>
            <a:r>
              <a:rPr lang="fr-FR" sz="1100" i="1" dirty="0" err="1">
                <a:solidFill>
                  <a:schemeClr val="bg1"/>
                </a:solidFill>
              </a:rPr>
              <a:t>Delouis</a:t>
            </a:r>
            <a:r>
              <a:rPr lang="fr-FR" sz="1100" i="1" dirty="0">
                <a:solidFill>
                  <a:schemeClr val="bg1"/>
                </a:solidFill>
              </a:rPr>
              <a:t>, C. Maréchal, P. </a:t>
            </a:r>
            <a:r>
              <a:rPr lang="fr-FR" sz="1100" i="1" dirty="0" err="1">
                <a:solidFill>
                  <a:schemeClr val="bg1"/>
                </a:solidFill>
              </a:rPr>
              <a:t>Jarrin</a:t>
            </a:r>
            <a:r>
              <a:rPr lang="fr-FR" sz="1100" i="1" dirty="0">
                <a:solidFill>
                  <a:schemeClr val="bg1"/>
                </a:solidFill>
              </a:rPr>
              <a:t>, P. </a:t>
            </a:r>
            <a:r>
              <a:rPr lang="fr-FR" sz="1100" i="1" dirty="0" err="1">
                <a:solidFill>
                  <a:schemeClr val="bg1"/>
                </a:solidFill>
              </a:rPr>
              <a:t>Lognonné</a:t>
            </a:r>
            <a:r>
              <a:rPr lang="fr-FR" sz="1100" i="1" dirty="0">
                <a:solidFill>
                  <a:schemeClr val="bg1"/>
                </a:solidFill>
              </a:rPr>
              <a:t>, D. </a:t>
            </a:r>
            <a:r>
              <a:rPr lang="fr-FR" sz="1100" i="1" dirty="0" err="1">
                <a:solidFill>
                  <a:schemeClr val="bg1"/>
                </a:solidFill>
              </a:rPr>
              <a:t>Mikesell</a:t>
            </a:r>
            <a:r>
              <a:rPr lang="fr-FR" sz="1100" i="1" dirty="0">
                <a:solidFill>
                  <a:schemeClr val="bg1"/>
                </a:solidFill>
              </a:rPr>
              <a:t>, E. </a:t>
            </a:r>
            <a:r>
              <a:rPr lang="fr-FR" sz="1100" i="1" dirty="0" err="1">
                <a:solidFill>
                  <a:schemeClr val="bg1"/>
                </a:solidFill>
              </a:rPr>
              <a:t>Munaibari</a:t>
            </a:r>
            <a:r>
              <a:rPr lang="fr-FR" sz="1100" i="1" dirty="0">
                <a:solidFill>
                  <a:schemeClr val="bg1"/>
                </a:solidFill>
              </a:rPr>
              <a:t>, P. </a:t>
            </a:r>
            <a:r>
              <a:rPr lang="fr-FR" sz="1100" i="1" dirty="0" err="1">
                <a:solidFill>
                  <a:schemeClr val="bg1"/>
                </a:solidFill>
              </a:rPr>
              <a:t>Sakic</a:t>
            </a:r>
            <a:r>
              <a:rPr lang="fr-FR" sz="1100" i="1" dirty="0">
                <a:solidFill>
                  <a:schemeClr val="bg1"/>
                </a:solidFill>
              </a:rPr>
              <a:t>, A. </a:t>
            </a:r>
            <a:r>
              <a:rPr lang="fr-FR" sz="1100" i="1" dirty="0" err="1">
                <a:solidFill>
                  <a:schemeClr val="bg1"/>
                </a:solidFill>
              </a:rPr>
              <a:t>Sladen</a:t>
            </a:r>
            <a:r>
              <a:rPr lang="fr-FR" sz="1100" i="1" dirty="0">
                <a:solidFill>
                  <a:schemeClr val="bg1"/>
                </a:solidFill>
              </a:rPr>
              <a:t>, C. </a:t>
            </a:r>
            <a:r>
              <a:rPr lang="fr-FR" sz="1100" i="1" dirty="0" err="1">
                <a:solidFill>
                  <a:schemeClr val="bg1"/>
                </a:solidFill>
              </a:rPr>
              <a:t>Twardzik</a:t>
            </a:r>
            <a:r>
              <a:rPr lang="fr-FR" sz="1100" i="1" dirty="0">
                <a:solidFill>
                  <a:schemeClr val="bg1"/>
                </a:solidFill>
              </a:rPr>
              <a:t>, M. Vidal, F. </a:t>
            </a:r>
            <a:r>
              <a:rPr lang="fr-FR" sz="1100" i="1" dirty="0" err="1">
                <a:solidFill>
                  <a:schemeClr val="bg1"/>
                </a:solidFill>
              </a:rPr>
              <a:t>Zedek</a:t>
            </a:r>
            <a:endParaRPr lang="fr-FR" sz="1100" i="1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9798" y="1750365"/>
            <a:ext cx="2961638" cy="2865076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2026368" y="1518983"/>
            <a:ext cx="335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In </a:t>
            </a:r>
            <a:r>
              <a:rPr lang="fr-FR" sz="1400" b="1" dirty="0" err="1"/>
              <a:t>ionosphere</a:t>
            </a:r>
            <a:r>
              <a:rPr lang="fr-FR" sz="1400" b="1" dirty="0"/>
              <a:t>: </a:t>
            </a:r>
            <a:r>
              <a:rPr lang="fr-FR" sz="1400" b="1" dirty="0" err="1"/>
              <a:t>Haida</a:t>
            </a:r>
            <a:r>
              <a:rPr lang="fr-FR" sz="1400" b="1" dirty="0"/>
              <a:t> </a:t>
            </a:r>
            <a:r>
              <a:rPr lang="fr-FR" sz="1400" b="1" dirty="0" err="1"/>
              <a:t>Gwaii</a:t>
            </a:r>
            <a:r>
              <a:rPr lang="fr-FR" sz="1400" b="1" dirty="0"/>
              <a:t> 2012 tsunami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2260919" y="1176734"/>
            <a:ext cx="287939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/>
              <a:t>Detect</a:t>
            </a:r>
            <a:r>
              <a:rPr lang="fr-FR" sz="1600" b="1" dirty="0"/>
              <a:t> the tsunami signature</a:t>
            </a:r>
            <a:endParaRPr lang="fr-FR" sz="1200" b="1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54465" y="4967084"/>
            <a:ext cx="2412829" cy="1678490"/>
          </a:xfrm>
          <a:prstGeom prst="rect">
            <a:avLst/>
          </a:prstGeom>
        </p:spPr>
      </p:pic>
      <p:sp>
        <p:nvSpPr>
          <p:cNvPr id="49" name="ZoneTexte 48"/>
          <p:cNvSpPr txBox="1"/>
          <p:nvPr/>
        </p:nvSpPr>
        <p:spPr>
          <a:xfrm>
            <a:off x="1972346" y="4646536"/>
            <a:ext cx="3358493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At </a:t>
            </a:r>
            <a:r>
              <a:rPr lang="fr-FR" sz="1400" b="1" dirty="0" err="1"/>
              <a:t>sea-level</a:t>
            </a:r>
            <a:r>
              <a:rPr lang="fr-FR" sz="1400" b="1" dirty="0"/>
              <a:t>: 2010 Maule tsunami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486185" y="6565552"/>
            <a:ext cx="135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/>
              <a:t>Foster et al. (2011)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778757" y="4887939"/>
            <a:ext cx="1092287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0000FF"/>
                </a:solidFill>
              </a:rPr>
              <a:t>GPS </a:t>
            </a:r>
            <a:r>
              <a:rPr lang="fr-FR" sz="1200" b="1" dirty="0" err="1">
                <a:solidFill>
                  <a:srgbClr val="0000FF"/>
                </a:solidFill>
              </a:rPr>
              <a:t>ship</a:t>
            </a:r>
            <a:r>
              <a:rPr lang="fr-FR" sz="1200" b="1" dirty="0">
                <a:solidFill>
                  <a:srgbClr val="0000FF"/>
                </a:solidFill>
              </a:rPr>
              <a:t> data 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3779532" y="5877555"/>
            <a:ext cx="87415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3267029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 txBox="1">
            <a:spLocks noGrp="1"/>
          </p:cNvSpPr>
          <p:nvPr>
            <p:ph type="sldNum" idx="4294967295"/>
          </p:nvPr>
        </p:nvSpPr>
        <p:spPr>
          <a:xfrm>
            <a:off x="10060302" y="633313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algn="r"/>
            <a:fld id="{00000000-1234-1234-1234-123412341234}" type="slidenum">
              <a:rPr lang="en"/>
              <a:pPr algn="r"/>
              <a:t>8</a:t>
            </a:fld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title"/>
          </p:nvPr>
        </p:nvSpPr>
        <p:spPr>
          <a:xfrm>
            <a:off x="1653000" y="75560"/>
            <a:ext cx="8954100" cy="713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spcBef>
                <a:spcPts val="0"/>
              </a:spcBef>
              <a:buSzPts val="990"/>
            </a:pPr>
            <a:r>
              <a:rPr lang="en" sz="2600" b="1" dirty="0">
                <a:latin typeface="+mn-lt"/>
              </a:rPr>
              <a:t>Tsunami detection: Single Receiver Technique (SRT)</a:t>
            </a:r>
            <a:br>
              <a:rPr lang="en" sz="2600" b="1" dirty="0">
                <a:latin typeface="+mn-lt"/>
              </a:rPr>
            </a:br>
            <a:endParaRPr sz="1800" i="1" dirty="0">
              <a:latin typeface="+mn-lt"/>
            </a:endParaRPr>
          </a:p>
        </p:txBody>
      </p:sp>
      <p:pic>
        <p:nvPicPr>
          <p:cNvPr id="201" name="Google Shape;201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176" y="1840711"/>
            <a:ext cx="4425677" cy="3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2602" y="1840711"/>
            <a:ext cx="3353801" cy="347462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2"/>
          <p:cNvSpPr txBox="1"/>
          <p:nvPr/>
        </p:nvSpPr>
        <p:spPr>
          <a:xfrm>
            <a:off x="7855059" y="5614200"/>
            <a:ext cx="352089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400" i="1" dirty="0" err="1">
                <a:ea typeface="Lato"/>
                <a:cs typeface="Lato"/>
                <a:sym typeface="Lato"/>
              </a:rPr>
              <a:t>Munaibari</a:t>
            </a:r>
            <a:r>
              <a:rPr lang="en" sz="1400" i="1" dirty="0">
                <a:ea typeface="Lato"/>
                <a:cs typeface="Lato"/>
                <a:sym typeface="Lato"/>
              </a:rPr>
              <a:t> et al. (2023)</a:t>
            </a:r>
            <a:endParaRPr sz="1400" i="1" dirty="0">
              <a:ea typeface="Lato"/>
              <a:cs typeface="Lato"/>
              <a:sym typeface="Lato"/>
            </a:endParaRPr>
          </a:p>
        </p:txBody>
      </p:sp>
      <p:cxnSp>
        <p:nvCxnSpPr>
          <p:cNvPr id="204" name="Google Shape;204;p22"/>
          <p:cNvCxnSpPr/>
          <p:nvPr/>
        </p:nvCxnSpPr>
        <p:spPr>
          <a:xfrm rot="10800000" flipH="1">
            <a:off x="6450547" y="1466010"/>
            <a:ext cx="355200" cy="12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22"/>
          <p:cNvCxnSpPr>
            <a:endCxn id="206" idx="1"/>
          </p:cNvCxnSpPr>
          <p:nvPr/>
        </p:nvCxnSpPr>
        <p:spPr>
          <a:xfrm>
            <a:off x="8508022" y="1477635"/>
            <a:ext cx="375000" cy="4500"/>
          </a:xfrm>
          <a:prstGeom prst="straightConnector1">
            <a:avLst/>
          </a:prstGeom>
          <a:noFill/>
          <a:ln w="38100" cap="flat" cmpd="sng">
            <a:solidFill>
              <a:srgbClr val="98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22"/>
          <p:cNvSpPr txBox="1"/>
          <p:nvPr/>
        </p:nvSpPr>
        <p:spPr>
          <a:xfrm>
            <a:off x="6825618" y="1281960"/>
            <a:ext cx="107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/>
              <a:t>Event day</a:t>
            </a:r>
            <a:endParaRPr sz="1200" b="1"/>
          </a:p>
        </p:txBody>
      </p:sp>
      <p:sp>
        <p:nvSpPr>
          <p:cNvPr id="206" name="Google Shape;206;p22"/>
          <p:cNvSpPr txBox="1"/>
          <p:nvPr/>
        </p:nvSpPr>
        <p:spPr>
          <a:xfrm>
            <a:off x="8883022" y="1297485"/>
            <a:ext cx="151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/>
              <a:t>Event day before</a:t>
            </a:r>
            <a:endParaRPr sz="1200" b="1"/>
          </a:p>
        </p:txBody>
      </p:sp>
      <p:sp>
        <p:nvSpPr>
          <p:cNvPr id="208" name="Google Shape;208;p22"/>
          <p:cNvSpPr txBox="1"/>
          <p:nvPr/>
        </p:nvSpPr>
        <p:spPr>
          <a:xfrm>
            <a:off x="4459424" y="1295235"/>
            <a:ext cx="141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/>
              <a:t>Tsunami arrival</a:t>
            </a:r>
            <a:endParaRPr sz="1200" b="1"/>
          </a:p>
        </p:txBody>
      </p:sp>
      <p:cxnSp>
        <p:nvCxnSpPr>
          <p:cNvPr id="209" name="Google Shape;209;p22"/>
          <p:cNvCxnSpPr>
            <a:endCxn id="208" idx="1"/>
          </p:cNvCxnSpPr>
          <p:nvPr/>
        </p:nvCxnSpPr>
        <p:spPr>
          <a:xfrm rot="10800000" flipH="1">
            <a:off x="3971924" y="1479885"/>
            <a:ext cx="487500" cy="5100"/>
          </a:xfrm>
          <a:prstGeom prst="straightConnector1">
            <a:avLst/>
          </a:prstGeom>
          <a:noFill/>
          <a:ln w="38100" cap="flat" cmpd="sng">
            <a:solidFill>
              <a:srgbClr val="02D5D5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0" name="Google Shape;210;p22"/>
          <p:cNvCxnSpPr/>
          <p:nvPr/>
        </p:nvCxnSpPr>
        <p:spPr>
          <a:xfrm>
            <a:off x="1838324" y="1498935"/>
            <a:ext cx="538200" cy="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dashDot"/>
            <a:round/>
            <a:headEnd type="none" w="med" len="med"/>
            <a:tailEnd type="none" w="med" len="med"/>
          </a:ln>
        </p:spPr>
      </p:cxnSp>
      <p:sp>
        <p:nvSpPr>
          <p:cNvPr id="211" name="Google Shape;211;p22"/>
          <p:cNvSpPr txBox="1"/>
          <p:nvPr/>
        </p:nvSpPr>
        <p:spPr>
          <a:xfrm>
            <a:off x="2402024" y="1314285"/>
            <a:ext cx="141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" sz="1200" b="1"/>
              <a:t>Event time</a:t>
            </a:r>
            <a:endParaRPr sz="1200" b="1"/>
          </a:p>
        </p:txBody>
      </p:sp>
      <p:pic>
        <p:nvPicPr>
          <p:cNvPr id="212" name="Google Shape;212;p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86090" y="4471574"/>
            <a:ext cx="218849" cy="19975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445028" y="787827"/>
            <a:ext cx="6851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Mw8.1 </a:t>
            </a:r>
            <a:r>
              <a:rPr lang="fr-FR" b="1" dirty="0" err="1"/>
              <a:t>Kermadec</a:t>
            </a:r>
            <a:r>
              <a:rPr lang="fr-FR" b="1" dirty="0"/>
              <a:t> </a:t>
            </a:r>
            <a:r>
              <a:rPr lang="fr-FR" b="1" dirty="0" err="1"/>
              <a:t>earthquake</a:t>
            </a:r>
            <a:r>
              <a:rPr lang="fr-FR" b="1" dirty="0"/>
              <a:t> and tsunami (~3cm </a:t>
            </a:r>
            <a:r>
              <a:rPr lang="fr-FR" b="1" dirty="0" err="1"/>
              <a:t>height</a:t>
            </a:r>
            <a:r>
              <a:rPr lang="fr-FR" b="1" dirty="0"/>
              <a:t> at </a:t>
            </a:r>
            <a:r>
              <a:rPr lang="fr-FR" b="1" dirty="0" err="1"/>
              <a:t>near-field</a:t>
            </a:r>
            <a:r>
              <a:rPr lang="fr-FR" b="1" dirty="0"/>
              <a:t>)</a:t>
            </a:r>
          </a:p>
        </p:txBody>
      </p:sp>
      <p:sp>
        <p:nvSpPr>
          <p:cNvPr id="18" name="Google Shape;200;p22"/>
          <p:cNvSpPr txBox="1"/>
          <p:nvPr/>
        </p:nvSpPr>
        <p:spPr>
          <a:xfrm>
            <a:off x="372847" y="5923469"/>
            <a:ext cx="10995660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en" sz="2200" dirty="0">
                <a:ea typeface="Lato"/>
                <a:cs typeface="Lato"/>
                <a:sym typeface="Lato"/>
              </a:rPr>
              <a:t>One single GNSS receiver allows to detect and assess tsunami-induced TEC signatures</a:t>
            </a:r>
            <a:endParaRPr sz="2200" dirty="0">
              <a:ea typeface="Lato"/>
              <a:cs typeface="Lato"/>
              <a:sym typeface="Lato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DFD4CE1-88AD-BFE7-9718-33038F5548E5}"/>
              </a:ext>
            </a:extLst>
          </p:cNvPr>
          <p:cNvSpPr txBox="1"/>
          <p:nvPr/>
        </p:nvSpPr>
        <p:spPr>
          <a:xfrm>
            <a:off x="2821791" y="643338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https://</a:t>
            </a:r>
            <a:r>
              <a:rPr lang="fr-FR" dirty="0" err="1"/>
              <a:t>link.springer.com</a:t>
            </a:r>
            <a:r>
              <a:rPr lang="fr-FR" dirty="0"/>
              <a:t>/article/10.1007/s00024-023-03271-5</a:t>
            </a:r>
          </a:p>
        </p:txBody>
      </p:sp>
    </p:spTree>
    <p:extLst>
      <p:ext uri="{BB962C8B-B14F-4D97-AF65-F5344CB8AC3E}">
        <p14:creationId xmlns:p14="http://schemas.microsoft.com/office/powerpoint/2010/main" val="377981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F6E145E1-8EE7-3C4C-859D-71506F706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505" y="-623392"/>
            <a:ext cx="12445341" cy="915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2"/>
          <p:cNvSpPr>
            <a:spLocks/>
          </p:cNvSpPr>
          <p:nvPr/>
        </p:nvSpPr>
        <p:spPr bwMode="auto">
          <a:xfrm>
            <a:off x="5560228" y="2143126"/>
            <a:ext cx="500063" cy="446484"/>
          </a:xfrm>
          <a:prstGeom prst="rect">
            <a:avLst/>
          </a:prstGeom>
          <a:noFill/>
          <a:ln w="2540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6428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3735" name="Rectangle 7"/>
          <p:cNvSpPr>
            <a:spLocks/>
          </p:cNvSpPr>
          <p:nvPr/>
        </p:nvSpPr>
        <p:spPr bwMode="auto">
          <a:xfrm>
            <a:off x="2506749" y="1149284"/>
            <a:ext cx="2252664" cy="323165"/>
          </a:xfrm>
          <a:prstGeom prst="rect">
            <a:avLst/>
          </a:prstGeom>
          <a:noFill/>
          <a:ln>
            <a:noFill/>
          </a:ln>
          <a:effectLst>
            <a:outerShdw blurRad="12700" dist="25399" dir="2519987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6428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2012/10/28, Mw 7.8</a:t>
            </a:r>
          </a:p>
        </p:txBody>
      </p:sp>
      <p:sp>
        <p:nvSpPr>
          <p:cNvPr id="12" name="Rectangle 3"/>
          <p:cNvSpPr>
            <a:spLocks/>
          </p:cNvSpPr>
          <p:nvPr/>
        </p:nvSpPr>
        <p:spPr bwMode="auto">
          <a:xfrm>
            <a:off x="-652611" y="45900"/>
            <a:ext cx="8237637" cy="15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5701" tIns="35701" rIns="35701" bIns="35701" anchor="ctr"/>
          <a:lstStyle/>
          <a:p>
            <a:pPr marL="0" marR="0" lvl="0" indent="0" algn="ctr" defTabSz="64281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The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Haida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Gwaii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tsunami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pic>
        <p:nvPicPr>
          <p:cNvPr id="8" name="IPPTECvsTsunami_Charlotte_fast.mov">
            <a:extLst>
              <a:ext uri="{FF2B5EF4-FFF2-40B4-BE49-F238E27FC236}">
                <a16:creationId xmlns:a16="http://schemas.microsoft.com/office/drawing/2014/main" id="{5FDCE808-F90A-B243-80CE-E77DA6F5291B}"/>
              </a:ext>
            </a:extLst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3008" y="1472449"/>
            <a:ext cx="4790285" cy="500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52434" marR="52434" indent="0" algn="l" defTabSz="579644" rtl="0" fontAlgn="auto" latinLnBrk="0" hangingPunct="0">
          <a:lnSpc>
            <a:spcPts val="36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9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29907</TotalTime>
  <Words>715</Words>
  <Application>Microsoft Macintosh PowerPoint</Application>
  <PresentationFormat>Grand écran</PresentationFormat>
  <Paragraphs>138</Paragraphs>
  <Slides>9</Slides>
  <Notes>5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9</vt:i4>
      </vt:variant>
    </vt:vector>
  </HeadingPairs>
  <TitlesOfParts>
    <vt:vector size="22" baseType="lpstr">
      <vt:lpstr>Arial</vt:lpstr>
      <vt:lpstr>Calibri</vt:lpstr>
      <vt:lpstr>Calibri Bold</vt:lpstr>
      <vt:lpstr>Calibri Light</vt:lpstr>
      <vt:lpstr>Gill Sans</vt:lpstr>
      <vt:lpstr>Helvetica</vt:lpstr>
      <vt:lpstr>Lato</vt:lpstr>
      <vt:lpstr>Symbol</vt:lpstr>
      <vt:lpstr>Times</vt:lpstr>
      <vt:lpstr>Times New Roman</vt:lpstr>
      <vt:lpstr>Thème Office</vt:lpstr>
      <vt:lpstr>White</vt:lpstr>
      <vt:lpstr>1_Thème Office</vt:lpstr>
      <vt:lpstr>Présentation PowerPoint</vt:lpstr>
      <vt:lpstr>Tsunamis prediction</vt:lpstr>
      <vt:lpstr>Tsunamis prediction</vt:lpstr>
      <vt:lpstr>Présentation PowerPoint</vt:lpstr>
      <vt:lpstr>Présentation PowerPoint</vt:lpstr>
      <vt:lpstr>Présentation PowerPoint</vt:lpstr>
      <vt:lpstr>Présentation PowerPoint</vt:lpstr>
      <vt:lpstr>Tsunami detection: Single Receiver Technique (SRT)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Paúl Jarrín</dc:creator>
  <cp:lastModifiedBy>Lucie ROLLAND</cp:lastModifiedBy>
  <cp:revision>781</cp:revision>
  <cp:lastPrinted>2022-11-21T19:23:23Z</cp:lastPrinted>
  <dcterms:created xsi:type="dcterms:W3CDTF">2021-10-27T13:55:28Z</dcterms:created>
  <dcterms:modified xsi:type="dcterms:W3CDTF">2024-04-18T17:01:32Z</dcterms:modified>
</cp:coreProperties>
</file>