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56" r:id="rId2"/>
    <p:sldId id="318" r:id="rId3"/>
    <p:sldId id="296" r:id="rId4"/>
    <p:sldId id="276" r:id="rId5"/>
    <p:sldId id="277" r:id="rId6"/>
    <p:sldId id="283" r:id="rId7"/>
    <p:sldId id="298" r:id="rId8"/>
    <p:sldId id="316" r:id="rId9"/>
    <p:sldId id="317" r:id="rId10"/>
    <p:sldId id="319" r:id="rId11"/>
    <p:sldId id="320"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p:scale>
          <a:sx n="66" d="100"/>
          <a:sy n="66" d="100"/>
        </p:scale>
        <p:origin x="1194"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20E4-E9B4-48BB-9A46-93492DD37D4F}" type="datetimeFigureOut">
              <a:rPr lang="en-IE" smtClean="0"/>
              <a:t>04/04/2024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FA711-269A-4A04-A758-F414A9F3A60E}" type="slidenum">
              <a:rPr lang="en-IE" smtClean="0"/>
              <a:t>‹#›</a:t>
            </a:fld>
            <a:endParaRPr lang="en-IE"/>
          </a:p>
        </p:txBody>
      </p:sp>
    </p:spTree>
    <p:extLst>
      <p:ext uri="{BB962C8B-B14F-4D97-AF65-F5344CB8AC3E}">
        <p14:creationId xmlns:p14="http://schemas.microsoft.com/office/powerpoint/2010/main" val="257697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Moving to Airborne and just showing the range of data that are actually available in Ireland. Showcase for the Tellus Project. My particular focus is on Radiometric data or Gamma Ray spectroscopy .</a:t>
            </a:r>
          </a:p>
        </p:txBody>
      </p:sp>
      <p:sp>
        <p:nvSpPr>
          <p:cNvPr id="4" name="Slide Number Placeholder 3"/>
          <p:cNvSpPr>
            <a:spLocks noGrp="1"/>
          </p:cNvSpPr>
          <p:nvPr>
            <p:ph type="sldNum" sz="quarter" idx="5"/>
          </p:nvPr>
        </p:nvSpPr>
        <p:spPr/>
        <p:txBody>
          <a:bodyPr/>
          <a:lstStyle/>
          <a:p>
            <a:fld id="{86CD7501-68BC-458C-A3CA-A334F87868C4}" type="slidenum">
              <a:rPr lang="en-IE" smtClean="0"/>
              <a:t>4</a:t>
            </a:fld>
            <a:endParaRPr lang="en-IE"/>
          </a:p>
        </p:txBody>
      </p:sp>
    </p:spTree>
    <p:extLst>
      <p:ext uri="{BB962C8B-B14F-4D97-AF65-F5344CB8AC3E}">
        <p14:creationId xmlns:p14="http://schemas.microsoft.com/office/powerpoint/2010/main" val="331345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Sticking with Radiometrics/Gamma Ray measurements, here is an overview of how it works for airborne surveys. </a:t>
            </a:r>
          </a:p>
        </p:txBody>
      </p:sp>
      <p:sp>
        <p:nvSpPr>
          <p:cNvPr id="4" name="Slide Number Placeholder 3"/>
          <p:cNvSpPr>
            <a:spLocks noGrp="1"/>
          </p:cNvSpPr>
          <p:nvPr>
            <p:ph type="sldNum" sz="quarter" idx="5"/>
          </p:nvPr>
        </p:nvSpPr>
        <p:spPr/>
        <p:txBody>
          <a:bodyPr/>
          <a:lstStyle/>
          <a:p>
            <a:fld id="{86CD7501-68BC-458C-A3CA-A334F87868C4}" type="slidenum">
              <a:rPr lang="en-IE" smtClean="0"/>
              <a:t>5</a:t>
            </a:fld>
            <a:endParaRPr lang="en-IE"/>
          </a:p>
        </p:txBody>
      </p:sp>
    </p:spTree>
    <p:extLst>
      <p:ext uri="{BB962C8B-B14F-4D97-AF65-F5344CB8AC3E}">
        <p14:creationId xmlns:p14="http://schemas.microsoft.com/office/powerpoint/2010/main" val="241681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46DA-B0AF-24E2-2E18-C373E6DB3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1FF0DF8F-2497-29FD-D369-93F75F372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C3E3F11-BEA6-12C4-B704-6F332322EB83}"/>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5" name="Footer Placeholder 4">
            <a:extLst>
              <a:ext uri="{FF2B5EF4-FFF2-40B4-BE49-F238E27FC236}">
                <a16:creationId xmlns:a16="http://schemas.microsoft.com/office/drawing/2014/main" id="{43F05622-D2AC-F6A7-8AE4-37F115D3F92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4448AFB-EE5C-9EDB-A351-64B7F805CCA1}"/>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367848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7C3EA-8861-7278-2466-CC6A7F8443B9}"/>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B321EBC-3524-4A7C-08FC-40F71027E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D88A347-8D65-445F-D5FD-F42EBE72F426}"/>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5" name="Footer Placeholder 4">
            <a:extLst>
              <a:ext uri="{FF2B5EF4-FFF2-40B4-BE49-F238E27FC236}">
                <a16:creationId xmlns:a16="http://schemas.microsoft.com/office/drawing/2014/main" id="{8CEE1004-F025-398B-D5D1-8253A3FF3FE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AF248E7-AD59-12CF-3309-87D27D1E6A5E}"/>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343786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0490A-5587-DA0F-BCD0-AC067B4DBF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9835183-4D93-7CAD-FB35-491C07AD4C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E1FB32A-DA3A-7FF3-7FBD-8AFEC2762734}"/>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5" name="Footer Placeholder 4">
            <a:extLst>
              <a:ext uri="{FF2B5EF4-FFF2-40B4-BE49-F238E27FC236}">
                <a16:creationId xmlns:a16="http://schemas.microsoft.com/office/drawing/2014/main" id="{40CF6B54-19FD-CD0E-7225-DED6101BA83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9F016A-0510-3B7B-D009-064135E9E3AD}"/>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301442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91E40-89EA-19E1-2FEA-F16790E23F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BA295D8-0973-7157-A058-B074824B6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CAACDB2-9339-1077-FABE-39AB365345B2}"/>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5" name="Footer Placeholder 4">
            <a:extLst>
              <a:ext uri="{FF2B5EF4-FFF2-40B4-BE49-F238E27FC236}">
                <a16:creationId xmlns:a16="http://schemas.microsoft.com/office/drawing/2014/main" id="{7D2CF07E-A852-2391-EE04-DE9FD4827F5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CBB2BAE-A5AD-C7FF-6EBE-EB173610D573}"/>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103260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55B7-BB0F-027B-008B-282A7DB0B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06549650-44DB-2362-C287-2F374012A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C0C50F-5E19-0A21-53F1-FAA305AD55FE}"/>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5" name="Footer Placeholder 4">
            <a:extLst>
              <a:ext uri="{FF2B5EF4-FFF2-40B4-BE49-F238E27FC236}">
                <a16:creationId xmlns:a16="http://schemas.microsoft.com/office/drawing/2014/main" id="{D79CE9C4-CE65-C22B-03CF-635B9467F9C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4F73220-C4AE-A1A9-6F0F-E299252E880A}"/>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264210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50DD-654D-ACC4-3C3D-D1C11214816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2923D23-9C74-99D8-7FBE-4B4EA7F91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99599F1-F958-1DF9-157F-06F2F42CC4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A243225-5E8B-3D3F-5A6F-1C3570D2CBB8}"/>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6" name="Footer Placeholder 5">
            <a:extLst>
              <a:ext uri="{FF2B5EF4-FFF2-40B4-BE49-F238E27FC236}">
                <a16:creationId xmlns:a16="http://schemas.microsoft.com/office/drawing/2014/main" id="{ADC65F7A-9A49-AFB5-0109-41DD476D6CF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D3C6215-571A-352B-893C-EAB04E7BCABD}"/>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946418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5D21-DBD0-75BD-0BE5-E79775B67B8D}"/>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702EB52-00D0-9636-B047-224F89CF5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684DEA-1833-38A5-0AB4-AFA0DEB33B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95A189B-1F27-D26A-2AA3-E70617A82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6C78AA-DBF6-C951-DF41-9CC2159BA1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F20FF07-E8C0-2AC1-2BAE-24DA767E56C9}"/>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8" name="Footer Placeholder 7">
            <a:extLst>
              <a:ext uri="{FF2B5EF4-FFF2-40B4-BE49-F238E27FC236}">
                <a16:creationId xmlns:a16="http://schemas.microsoft.com/office/drawing/2014/main" id="{DE8F734E-4D51-0E94-1F24-CB90EAF7F315}"/>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F887754-E52B-C8C1-9AF5-18242F51C425}"/>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339787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79300-514B-A8B1-B241-83813F99B99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0719BC9-15EB-66E7-A2CB-EB5B3BC27971}"/>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4" name="Footer Placeholder 3">
            <a:extLst>
              <a:ext uri="{FF2B5EF4-FFF2-40B4-BE49-F238E27FC236}">
                <a16:creationId xmlns:a16="http://schemas.microsoft.com/office/drawing/2014/main" id="{BCADE719-D6B9-D871-8CB6-506BBFC9764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C49E975-5272-5C10-DFB6-BCC3EF9064B2}"/>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405457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D1247-09D7-195C-8D41-EBDDF7CC1272}"/>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3" name="Footer Placeholder 2">
            <a:extLst>
              <a:ext uri="{FF2B5EF4-FFF2-40B4-BE49-F238E27FC236}">
                <a16:creationId xmlns:a16="http://schemas.microsoft.com/office/drawing/2014/main" id="{4548DAF1-EDE8-D99E-5D9A-2EFCBA1C34A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A0013690-E087-5870-1E98-A9CC20299F05}"/>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82007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D7BA-FA91-C513-3D81-277FF4DFF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934F38C-04C5-8967-2BEA-0EE259133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AE6D4CB2-6DAA-1725-5BCC-E77BB2600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EA702-A0F0-0153-990B-F123B3D33291}"/>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6" name="Footer Placeholder 5">
            <a:extLst>
              <a:ext uri="{FF2B5EF4-FFF2-40B4-BE49-F238E27FC236}">
                <a16:creationId xmlns:a16="http://schemas.microsoft.com/office/drawing/2014/main" id="{931D7299-508E-43D3-64A5-B315B9C2D6D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CACC1E0-A6F9-4B2F-5D70-9FA8495AB198}"/>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299439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D7B7-9970-7B36-DA89-4C1CACCA4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A7C3873-36BB-6C52-10A6-53C445AE0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F5C9C72-72A9-A59C-77DA-EAF0CADD1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7F26B-90C0-45FD-EF69-18D2D6B164D4}"/>
              </a:ext>
            </a:extLst>
          </p:cNvPr>
          <p:cNvSpPr>
            <a:spLocks noGrp="1"/>
          </p:cNvSpPr>
          <p:nvPr>
            <p:ph type="dt" sz="half" idx="10"/>
          </p:nvPr>
        </p:nvSpPr>
        <p:spPr/>
        <p:txBody>
          <a:bodyPr/>
          <a:lstStyle/>
          <a:p>
            <a:fld id="{01714429-1F0F-4761-ADDF-9BE40F5CDE59}" type="datetimeFigureOut">
              <a:rPr lang="en-IE" smtClean="0"/>
              <a:t>04/04/2024</a:t>
            </a:fld>
            <a:endParaRPr lang="en-IE"/>
          </a:p>
        </p:txBody>
      </p:sp>
      <p:sp>
        <p:nvSpPr>
          <p:cNvPr id="6" name="Footer Placeholder 5">
            <a:extLst>
              <a:ext uri="{FF2B5EF4-FFF2-40B4-BE49-F238E27FC236}">
                <a16:creationId xmlns:a16="http://schemas.microsoft.com/office/drawing/2014/main" id="{A5D70AF4-D9EA-3F13-EA7B-52173868CCB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065689F-0B84-230A-5749-B1AE15B3AE90}"/>
              </a:ext>
            </a:extLst>
          </p:cNvPr>
          <p:cNvSpPr>
            <a:spLocks noGrp="1"/>
          </p:cNvSpPr>
          <p:nvPr>
            <p:ph type="sldNum" sz="quarter" idx="12"/>
          </p:nvPr>
        </p:nvSpPr>
        <p:spPr/>
        <p:txBody>
          <a:bodyPr/>
          <a:lstStyle/>
          <a:p>
            <a:fld id="{B07733C0-A527-42B7-8E38-83D12D049209}" type="slidenum">
              <a:rPr lang="en-IE" smtClean="0"/>
              <a:t>‹#›</a:t>
            </a:fld>
            <a:endParaRPr lang="en-IE"/>
          </a:p>
        </p:txBody>
      </p:sp>
    </p:spTree>
    <p:extLst>
      <p:ext uri="{BB962C8B-B14F-4D97-AF65-F5344CB8AC3E}">
        <p14:creationId xmlns:p14="http://schemas.microsoft.com/office/powerpoint/2010/main" val="3586978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D92954-97D8-0C68-6A07-F01A755B6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7004882-A1E2-E8FE-F4A1-AC09B21579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88317AD-7B0C-567D-409E-E8A0AACBC7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14429-1F0F-4761-ADDF-9BE40F5CDE59}" type="datetimeFigureOut">
              <a:rPr lang="en-IE" smtClean="0"/>
              <a:t>04/04/2024</a:t>
            </a:fld>
            <a:endParaRPr lang="en-IE"/>
          </a:p>
        </p:txBody>
      </p:sp>
      <p:sp>
        <p:nvSpPr>
          <p:cNvPr id="5" name="Footer Placeholder 4">
            <a:extLst>
              <a:ext uri="{FF2B5EF4-FFF2-40B4-BE49-F238E27FC236}">
                <a16:creationId xmlns:a16="http://schemas.microsoft.com/office/drawing/2014/main" id="{7E607300-6FAD-42DA-3478-9CF73033F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7B8CF53-A0AB-3CF8-A589-0EAE5D188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733C0-A527-42B7-8E38-83D12D049209}" type="slidenum">
              <a:rPr lang="en-IE" smtClean="0"/>
              <a:t>‹#›</a:t>
            </a:fld>
            <a:endParaRPr lang="en-IE"/>
          </a:p>
        </p:txBody>
      </p:sp>
    </p:spTree>
    <p:extLst>
      <p:ext uri="{BB962C8B-B14F-4D97-AF65-F5344CB8AC3E}">
        <p14:creationId xmlns:p14="http://schemas.microsoft.com/office/powerpoint/2010/main" val="4077018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jpeg"/><Relationship Id="rId12" Type="http://schemas.openxmlformats.org/officeDocument/2006/relationships/image" Target="../media/image38.png"/><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jpeg"/><Relationship Id="rId10" Type="http://schemas.openxmlformats.org/officeDocument/2006/relationships/image" Target="../media/image25.png"/><Relationship Id="rId4" Type="http://schemas.microsoft.com/office/2007/relationships/hdphoto" Target="../media/hdphoto3.wdp"/><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0.jpeg"/><Relationship Id="rId7" Type="http://schemas.microsoft.com/office/2007/relationships/hdphoto" Target="../media/hdphoto4.wdp"/><Relationship Id="rId12" Type="http://schemas.openxmlformats.org/officeDocument/2006/relationships/image" Target="../media/image38.png"/><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42.jpeg"/><Relationship Id="rId10" Type="http://schemas.openxmlformats.org/officeDocument/2006/relationships/image" Target="../media/image25.png"/><Relationship Id="rId4" Type="http://schemas.openxmlformats.org/officeDocument/2006/relationships/image" Target="../media/image41.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inity College Dublin (@tcddublin) / Twitter">
            <a:extLst>
              <a:ext uri="{FF2B5EF4-FFF2-40B4-BE49-F238E27FC236}">
                <a16:creationId xmlns:a16="http://schemas.microsoft.com/office/drawing/2014/main" id="{FF020972-39A6-8F62-1590-950C211E0BC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60758" y="1"/>
            <a:ext cx="1262913"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6C92863-4675-D710-1293-538F94F1B5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 y="8782"/>
            <a:ext cx="2337175" cy="698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Ryan Institute Logo">
            <a:extLst>
              <a:ext uri="{FF2B5EF4-FFF2-40B4-BE49-F238E27FC236}">
                <a16:creationId xmlns:a16="http://schemas.microsoft.com/office/drawing/2014/main" id="{3D16B23C-72C2-9963-B3E7-1747F19125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3704" y="5903893"/>
            <a:ext cx="2758296" cy="986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5605F069-1E89-9632-86A4-CB54D2CB76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4690" y="32803"/>
            <a:ext cx="3148353" cy="673994"/>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C9449B39-09B2-A56E-8ACE-E0A133B02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03893"/>
            <a:ext cx="2670805" cy="954107"/>
          </a:xfrm>
          <a:prstGeom prst="rect">
            <a:avLst/>
          </a:prstGeom>
        </p:spPr>
      </p:pic>
      <p:pic>
        <p:nvPicPr>
          <p:cNvPr id="9" name="Picture 8">
            <a:extLst>
              <a:ext uri="{FF2B5EF4-FFF2-40B4-BE49-F238E27FC236}">
                <a16:creationId xmlns:a16="http://schemas.microsoft.com/office/drawing/2014/main" id="{FBCACEDE-C6E2-8329-DFB2-8775C40C1A8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847255" y="32803"/>
            <a:ext cx="2013852" cy="6989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2E16-2BD7-D4D9-FBF8-642BF1611401}"/>
              </a:ext>
            </a:extLst>
          </p:cNvPr>
          <p:cNvSpPr txBox="1"/>
          <p:nvPr/>
        </p:nvSpPr>
        <p:spPr>
          <a:xfrm>
            <a:off x="1" y="1139184"/>
            <a:ext cx="12133042" cy="1569660"/>
          </a:xfrm>
          <a:prstGeom prst="rect">
            <a:avLst/>
          </a:prstGeom>
          <a:noFill/>
        </p:spPr>
        <p:txBody>
          <a:bodyPr wrap="square" rtlCol="0">
            <a:spAutoFit/>
          </a:bodyPr>
          <a:lstStyle/>
          <a:p>
            <a:pPr algn="ctr"/>
            <a:r>
              <a:rPr lang="en-US" sz="3200" dirty="0">
                <a:latin typeface="Aharoni" panose="02010803020104030203" pitchFamily="2" charset="-79"/>
                <a:cs typeface="Aharoni" panose="02010803020104030203" pitchFamily="2" charset="-79"/>
              </a:rPr>
              <a:t>Identifying the Transition Zone between Peat and Mineral Soils Using Airborne Radiometric Data: a national scale case study from Ireland</a:t>
            </a:r>
          </a:p>
        </p:txBody>
      </p:sp>
      <p:sp>
        <p:nvSpPr>
          <p:cNvPr id="11" name="TextBox 10">
            <a:extLst>
              <a:ext uri="{FF2B5EF4-FFF2-40B4-BE49-F238E27FC236}">
                <a16:creationId xmlns:a16="http://schemas.microsoft.com/office/drawing/2014/main" id="{FE23DC61-DA3F-FAEE-9A0F-3467F0A3DECF}"/>
              </a:ext>
            </a:extLst>
          </p:cNvPr>
          <p:cNvSpPr txBox="1"/>
          <p:nvPr/>
        </p:nvSpPr>
        <p:spPr>
          <a:xfrm>
            <a:off x="792770" y="3432829"/>
            <a:ext cx="10108968" cy="1395254"/>
          </a:xfrm>
          <a:prstGeom prst="rect">
            <a:avLst/>
          </a:prstGeom>
          <a:noFill/>
        </p:spPr>
        <p:txBody>
          <a:bodyPr wrap="square" rtlCol="0">
            <a:spAutoFit/>
          </a:bodyPr>
          <a:lstStyle/>
          <a:p>
            <a:pPr algn="ctr"/>
            <a:r>
              <a:rPr lang="en-GB" u="sng" dirty="0"/>
              <a:t>Dave O’Leary</a:t>
            </a:r>
            <a:r>
              <a:rPr lang="en-GB" u="sng" baseline="30000" dirty="0"/>
              <a:t>1,3</a:t>
            </a:r>
            <a:r>
              <a:rPr lang="en-GB" dirty="0"/>
              <a:t> (DaveOLearyPhD@gmail.com), J. Connolly</a:t>
            </a:r>
            <a:r>
              <a:rPr lang="en-GB" baseline="30000" dirty="0"/>
              <a:t>2</a:t>
            </a:r>
            <a:r>
              <a:rPr lang="en-GB" dirty="0"/>
              <a:t>, L. Gilet</a:t>
            </a:r>
            <a:r>
              <a:rPr lang="en-GB" baseline="30000" dirty="0"/>
              <a:t>2</a:t>
            </a:r>
            <a:r>
              <a:rPr lang="en-GB" dirty="0"/>
              <a:t>, P. Tuohy</a:t>
            </a:r>
            <a:r>
              <a:rPr lang="en-GB" baseline="30000" dirty="0"/>
              <a:t>3</a:t>
            </a:r>
            <a:r>
              <a:rPr lang="en-GB" dirty="0"/>
              <a:t>, J. Hodgson</a:t>
            </a:r>
            <a:r>
              <a:rPr lang="en-GB" baseline="30000" dirty="0"/>
              <a:t>4</a:t>
            </a:r>
            <a:r>
              <a:rPr lang="en-GB" dirty="0"/>
              <a:t>, E. Daly</a:t>
            </a:r>
            <a:r>
              <a:rPr lang="en-GB" baseline="30000" dirty="0"/>
              <a:t>1</a:t>
            </a:r>
          </a:p>
          <a:p>
            <a:pPr algn="ctr"/>
            <a:endParaRPr lang="en-GB" sz="1600" baseline="30000" dirty="0"/>
          </a:p>
          <a:p>
            <a:r>
              <a:rPr lang="en-GB" sz="1400" baseline="30000" dirty="0"/>
              <a:t>1</a:t>
            </a:r>
            <a:r>
              <a:rPr lang="en-GB" sz="1400" i="1" dirty="0"/>
              <a:t> </a:t>
            </a:r>
            <a:r>
              <a:rPr lang="en-US" sz="1400" i="1" dirty="0"/>
              <a:t>Earth and Ocean Sciences and Ryan Institute, College of Science and Engineering, University of Galway</a:t>
            </a:r>
            <a:r>
              <a:rPr lang="en-GB" sz="1400" i="1" dirty="0"/>
              <a:t>, Ireland</a:t>
            </a:r>
          </a:p>
          <a:p>
            <a:r>
              <a:rPr lang="en-GB" sz="1400" i="1" baseline="30000" dirty="0"/>
              <a:t>2</a:t>
            </a:r>
            <a:r>
              <a:rPr lang="en-GB" sz="1400" i="1" dirty="0"/>
              <a:t> Department of Geography, Trinity College, Dublin, Ireland</a:t>
            </a:r>
          </a:p>
          <a:p>
            <a:r>
              <a:rPr lang="en-US" sz="1400" i="1" baseline="30000" dirty="0"/>
              <a:t>3 </a:t>
            </a:r>
            <a:r>
              <a:rPr lang="en-US" sz="1400" i="1" dirty="0"/>
              <a:t>Animal and Grassland Research and Innovation Centre, </a:t>
            </a:r>
            <a:r>
              <a:rPr lang="en-US" sz="1400" i="1" dirty="0" err="1"/>
              <a:t>Teagasc</a:t>
            </a:r>
            <a:r>
              <a:rPr lang="en-US" sz="1400" i="1" dirty="0"/>
              <a:t>, </a:t>
            </a:r>
            <a:r>
              <a:rPr lang="en-US" sz="1400" i="1" dirty="0" err="1"/>
              <a:t>Moorepark</a:t>
            </a:r>
            <a:r>
              <a:rPr lang="en-US" sz="1400" i="1" dirty="0"/>
              <a:t>, Fermoy, Co. Cork, Ireland</a:t>
            </a:r>
            <a:endParaRPr lang="en-GB" sz="1400" i="1" dirty="0"/>
          </a:p>
          <a:p>
            <a:r>
              <a:rPr lang="en-GB" sz="1400" i="1" baseline="30000" dirty="0"/>
              <a:t>4</a:t>
            </a:r>
            <a:r>
              <a:rPr lang="en-GB" sz="1400" i="1" dirty="0"/>
              <a:t> Geological Survey, Ireland (GSI), </a:t>
            </a:r>
            <a:r>
              <a:rPr lang="en-GB" sz="1400" i="1" dirty="0" err="1"/>
              <a:t>Booterstown</a:t>
            </a:r>
            <a:r>
              <a:rPr lang="en-GB" sz="1400" i="1" dirty="0"/>
              <a:t>, Blackrock, Dublin, Ireland</a:t>
            </a:r>
          </a:p>
        </p:txBody>
      </p:sp>
      <p:pic>
        <p:nvPicPr>
          <p:cNvPr id="15" name="Picture 14">
            <a:extLst>
              <a:ext uri="{FF2B5EF4-FFF2-40B4-BE49-F238E27FC236}">
                <a16:creationId xmlns:a16="http://schemas.microsoft.com/office/drawing/2014/main" id="{E3CD43A9-7C76-A7BC-C994-867FA5DC1E2E}"/>
              </a:ext>
            </a:extLst>
          </p:cNvPr>
          <p:cNvPicPr>
            <a:picLocks noChangeAspect="1"/>
          </p:cNvPicPr>
          <p:nvPr/>
        </p:nvPicPr>
        <p:blipFill>
          <a:blip r:embed="rId8"/>
          <a:stretch>
            <a:fillRect/>
          </a:stretch>
        </p:blipFill>
        <p:spPr>
          <a:xfrm>
            <a:off x="474134" y="4829315"/>
            <a:ext cx="10735986" cy="1115665"/>
          </a:xfrm>
          <a:prstGeom prst="rect">
            <a:avLst/>
          </a:prstGeom>
        </p:spPr>
      </p:pic>
      <p:sp>
        <p:nvSpPr>
          <p:cNvPr id="16" name="TextBox 15">
            <a:extLst>
              <a:ext uri="{FF2B5EF4-FFF2-40B4-BE49-F238E27FC236}">
                <a16:creationId xmlns:a16="http://schemas.microsoft.com/office/drawing/2014/main" id="{926B3BDA-76C3-0125-D144-45629515066F}"/>
              </a:ext>
            </a:extLst>
          </p:cNvPr>
          <p:cNvSpPr txBox="1"/>
          <p:nvPr/>
        </p:nvSpPr>
        <p:spPr>
          <a:xfrm>
            <a:off x="3904338" y="2739716"/>
            <a:ext cx="3875577" cy="461665"/>
          </a:xfrm>
          <a:prstGeom prst="rect">
            <a:avLst/>
          </a:prstGeom>
          <a:noFill/>
        </p:spPr>
        <p:txBody>
          <a:bodyPr wrap="square" rtlCol="0">
            <a:spAutoFit/>
          </a:bodyPr>
          <a:lstStyle/>
          <a:p>
            <a:pPr algn="ctr"/>
            <a:r>
              <a:rPr lang="en-IE" sz="2400" dirty="0"/>
              <a:t>Supplementary Material</a:t>
            </a:r>
          </a:p>
        </p:txBody>
      </p:sp>
    </p:spTree>
    <p:extLst>
      <p:ext uri="{BB962C8B-B14F-4D97-AF65-F5344CB8AC3E}">
        <p14:creationId xmlns:p14="http://schemas.microsoft.com/office/powerpoint/2010/main" val="510863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yellow rectangle in a green area&#10;&#10;Description automatically generated">
            <a:extLst>
              <a:ext uri="{FF2B5EF4-FFF2-40B4-BE49-F238E27FC236}">
                <a16:creationId xmlns:a16="http://schemas.microsoft.com/office/drawing/2014/main" id="{823E46CA-5B0E-0F25-4D55-BD06A017B37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51496" y="3525033"/>
            <a:ext cx="4267795" cy="2548293"/>
          </a:xfrm>
          <a:prstGeom prst="rect">
            <a:avLst/>
          </a:prstGeom>
        </p:spPr>
      </p:pic>
      <p:pic>
        <p:nvPicPr>
          <p:cNvPr id="2" name="Picture 1" descr="A green field with a large field&#10;&#10;Description automatically generated with medium confidence">
            <a:extLst>
              <a:ext uri="{FF2B5EF4-FFF2-40B4-BE49-F238E27FC236}">
                <a16:creationId xmlns:a16="http://schemas.microsoft.com/office/drawing/2014/main" id="{F9C42DD0-C500-9730-D4EF-6C39846EB22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30629" y="903110"/>
            <a:ext cx="3096971" cy="1742046"/>
          </a:xfrm>
          <a:prstGeom prst="rect">
            <a:avLst/>
          </a:prstGeom>
        </p:spPr>
      </p:pic>
      <p:pic>
        <p:nvPicPr>
          <p:cNvPr id="3" name="Picture 2">
            <a:extLst>
              <a:ext uri="{FF2B5EF4-FFF2-40B4-BE49-F238E27FC236}">
                <a16:creationId xmlns:a16="http://schemas.microsoft.com/office/drawing/2014/main" id="{2908F522-6DA3-E6B6-9A85-CA77EFFAFA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3876" y="5562231"/>
            <a:ext cx="1136112" cy="1136112"/>
          </a:xfrm>
          <a:prstGeom prst="rect">
            <a:avLst/>
          </a:prstGeom>
        </p:spPr>
      </p:pic>
      <p:pic>
        <p:nvPicPr>
          <p:cNvPr id="4" name="Picture 3">
            <a:extLst>
              <a:ext uri="{FF2B5EF4-FFF2-40B4-BE49-F238E27FC236}">
                <a16:creationId xmlns:a16="http://schemas.microsoft.com/office/drawing/2014/main" id="{3792F21C-4791-F673-C939-31287838AF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629" y="5844019"/>
            <a:ext cx="1903247" cy="667557"/>
          </a:xfrm>
          <a:prstGeom prst="rect">
            <a:avLst/>
          </a:prstGeom>
        </p:spPr>
      </p:pic>
      <p:sp>
        <p:nvSpPr>
          <p:cNvPr id="5" name="TextBox 4">
            <a:extLst>
              <a:ext uri="{FF2B5EF4-FFF2-40B4-BE49-F238E27FC236}">
                <a16:creationId xmlns:a16="http://schemas.microsoft.com/office/drawing/2014/main" id="{7C54B1E1-42AF-EF05-0857-327F871B2FAC}"/>
              </a:ext>
            </a:extLst>
          </p:cNvPr>
          <p:cNvSpPr txBox="1"/>
          <p:nvPr/>
        </p:nvSpPr>
        <p:spPr>
          <a:xfrm>
            <a:off x="130629" y="159657"/>
            <a:ext cx="6702201" cy="461665"/>
          </a:xfrm>
          <a:prstGeom prst="rect">
            <a:avLst/>
          </a:prstGeom>
          <a:noFill/>
        </p:spPr>
        <p:txBody>
          <a:bodyPr wrap="square" rtlCol="0">
            <a:spAutoFit/>
          </a:bodyPr>
          <a:lstStyle/>
          <a:p>
            <a:r>
              <a:rPr lang="en-IE" sz="2400" u="sng" dirty="0"/>
              <a:t>Field Scale Transition zones – </a:t>
            </a:r>
            <a:r>
              <a:rPr lang="en-IE" sz="2400" u="sng" dirty="0" err="1"/>
              <a:t>ReWET</a:t>
            </a:r>
            <a:r>
              <a:rPr lang="en-IE" sz="2400" u="sng" dirty="0"/>
              <a:t> Site 1</a:t>
            </a:r>
          </a:p>
        </p:txBody>
      </p:sp>
      <p:pic>
        <p:nvPicPr>
          <p:cNvPr id="7" name="Picture 6">
            <a:extLst>
              <a:ext uri="{FF2B5EF4-FFF2-40B4-BE49-F238E27FC236}">
                <a16:creationId xmlns:a16="http://schemas.microsoft.com/office/drawing/2014/main" id="{0F9C0581-06C0-1D16-7979-D10269A3CBF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451496" y="883034"/>
            <a:ext cx="4267795" cy="2548293"/>
          </a:xfrm>
          <a:prstGeom prst="rect">
            <a:avLst/>
          </a:prstGeom>
        </p:spPr>
      </p:pic>
      <p:pic>
        <p:nvPicPr>
          <p:cNvPr id="11" name="Picture 10">
            <a:extLst>
              <a:ext uri="{FF2B5EF4-FFF2-40B4-BE49-F238E27FC236}">
                <a16:creationId xmlns:a16="http://schemas.microsoft.com/office/drawing/2014/main" id="{0603335F-5CA4-BECF-8007-ECD8128AAF5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32400" y="3525032"/>
            <a:ext cx="4267795" cy="2548293"/>
          </a:xfrm>
          <a:prstGeom prst="rect">
            <a:avLst/>
          </a:prstGeom>
        </p:spPr>
      </p:pic>
      <p:pic>
        <p:nvPicPr>
          <p:cNvPr id="13" name="Picture 12">
            <a:extLst>
              <a:ext uri="{FF2B5EF4-FFF2-40B4-BE49-F238E27FC236}">
                <a16:creationId xmlns:a16="http://schemas.microsoft.com/office/drawing/2014/main" id="{5AFF09CC-EC7C-90EE-FC1B-7C241803540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832398" y="883033"/>
            <a:ext cx="4267795" cy="2548293"/>
          </a:xfrm>
          <a:prstGeom prst="rect">
            <a:avLst/>
          </a:prstGeom>
        </p:spPr>
      </p:pic>
      <p:sp>
        <p:nvSpPr>
          <p:cNvPr id="14" name="TextBox 13">
            <a:extLst>
              <a:ext uri="{FF2B5EF4-FFF2-40B4-BE49-F238E27FC236}">
                <a16:creationId xmlns:a16="http://schemas.microsoft.com/office/drawing/2014/main" id="{BDE09EFE-C0AF-DF3C-CE34-FA936F9BEF36}"/>
              </a:ext>
            </a:extLst>
          </p:cNvPr>
          <p:cNvSpPr txBox="1"/>
          <p:nvPr/>
        </p:nvSpPr>
        <p:spPr>
          <a:xfrm>
            <a:off x="5810251" y="927249"/>
            <a:ext cx="1752600" cy="369332"/>
          </a:xfrm>
          <a:prstGeom prst="rect">
            <a:avLst/>
          </a:prstGeom>
          <a:solidFill>
            <a:schemeClr val="bg1"/>
          </a:solidFill>
        </p:spPr>
        <p:txBody>
          <a:bodyPr wrap="square" rtlCol="0">
            <a:spAutoFit/>
          </a:bodyPr>
          <a:lstStyle/>
          <a:p>
            <a:pPr algn="ctr"/>
            <a:r>
              <a:rPr lang="en-IE" dirty="0"/>
              <a:t>Satellite Imagery</a:t>
            </a:r>
          </a:p>
        </p:txBody>
      </p:sp>
      <p:sp>
        <p:nvSpPr>
          <p:cNvPr id="15" name="TextBox 14">
            <a:extLst>
              <a:ext uri="{FF2B5EF4-FFF2-40B4-BE49-F238E27FC236}">
                <a16:creationId xmlns:a16="http://schemas.microsoft.com/office/drawing/2014/main" id="{63E76B94-E364-5DC8-FAF1-805D4F8CE3B3}"/>
              </a:ext>
            </a:extLst>
          </p:cNvPr>
          <p:cNvSpPr txBox="1"/>
          <p:nvPr/>
        </p:nvSpPr>
        <p:spPr>
          <a:xfrm>
            <a:off x="5810251" y="3594249"/>
            <a:ext cx="1752600" cy="369332"/>
          </a:xfrm>
          <a:prstGeom prst="rect">
            <a:avLst/>
          </a:prstGeom>
          <a:solidFill>
            <a:schemeClr val="bg1"/>
          </a:solidFill>
        </p:spPr>
        <p:txBody>
          <a:bodyPr wrap="square" rtlCol="0">
            <a:spAutoFit/>
          </a:bodyPr>
          <a:lstStyle/>
          <a:p>
            <a:pPr algn="ctr"/>
            <a:r>
              <a:rPr lang="en-IE" dirty="0"/>
              <a:t>Tellus SOC map</a:t>
            </a:r>
          </a:p>
        </p:txBody>
      </p:sp>
      <p:sp>
        <p:nvSpPr>
          <p:cNvPr id="16" name="TextBox 15">
            <a:extLst>
              <a:ext uri="{FF2B5EF4-FFF2-40B4-BE49-F238E27FC236}">
                <a16:creationId xmlns:a16="http://schemas.microsoft.com/office/drawing/2014/main" id="{5428A9DD-5B1B-AA78-14EF-D9C0942A000E}"/>
              </a:ext>
            </a:extLst>
          </p:cNvPr>
          <p:cNvSpPr txBox="1"/>
          <p:nvPr/>
        </p:nvSpPr>
        <p:spPr>
          <a:xfrm>
            <a:off x="10215337" y="927249"/>
            <a:ext cx="1752600" cy="369332"/>
          </a:xfrm>
          <a:prstGeom prst="rect">
            <a:avLst/>
          </a:prstGeom>
          <a:solidFill>
            <a:schemeClr val="bg1"/>
          </a:solidFill>
        </p:spPr>
        <p:txBody>
          <a:bodyPr wrap="square" rtlCol="0">
            <a:spAutoFit/>
          </a:bodyPr>
          <a:lstStyle/>
          <a:p>
            <a:pPr algn="ctr"/>
            <a:r>
              <a:rPr lang="en-IE" dirty="0"/>
              <a:t>CORINE18 LC</a:t>
            </a:r>
          </a:p>
        </p:txBody>
      </p:sp>
      <p:sp>
        <p:nvSpPr>
          <p:cNvPr id="17" name="TextBox 16">
            <a:extLst>
              <a:ext uri="{FF2B5EF4-FFF2-40B4-BE49-F238E27FC236}">
                <a16:creationId xmlns:a16="http://schemas.microsoft.com/office/drawing/2014/main" id="{484A9701-D502-163A-B141-107BDB7CAA06}"/>
              </a:ext>
            </a:extLst>
          </p:cNvPr>
          <p:cNvSpPr txBox="1"/>
          <p:nvPr/>
        </p:nvSpPr>
        <p:spPr>
          <a:xfrm>
            <a:off x="10215337" y="3594249"/>
            <a:ext cx="1752600" cy="369332"/>
          </a:xfrm>
          <a:prstGeom prst="rect">
            <a:avLst/>
          </a:prstGeom>
          <a:solidFill>
            <a:schemeClr val="bg1"/>
          </a:solidFill>
        </p:spPr>
        <p:txBody>
          <a:bodyPr wrap="square" rtlCol="0">
            <a:spAutoFit/>
          </a:bodyPr>
          <a:lstStyle/>
          <a:p>
            <a:pPr algn="ctr"/>
            <a:r>
              <a:rPr lang="en-IE" dirty="0"/>
              <a:t>Quaternary Map</a:t>
            </a:r>
          </a:p>
        </p:txBody>
      </p:sp>
      <p:pic>
        <p:nvPicPr>
          <p:cNvPr id="18" name="Picture 17">
            <a:extLst>
              <a:ext uri="{FF2B5EF4-FFF2-40B4-BE49-F238E27FC236}">
                <a16:creationId xmlns:a16="http://schemas.microsoft.com/office/drawing/2014/main" id="{A7D96BAF-43C3-8A48-0A55-E7DA1932C90A}"/>
              </a:ext>
            </a:extLst>
          </p:cNvPr>
          <p:cNvPicPr>
            <a:picLocks noChangeAspect="1"/>
          </p:cNvPicPr>
          <p:nvPr/>
        </p:nvPicPr>
        <p:blipFill>
          <a:blip r:embed="rId10"/>
          <a:stretch>
            <a:fillRect/>
          </a:stretch>
        </p:blipFill>
        <p:spPr>
          <a:xfrm>
            <a:off x="3520235" y="5395845"/>
            <a:ext cx="1281935" cy="622442"/>
          </a:xfrm>
          <a:prstGeom prst="rect">
            <a:avLst/>
          </a:prstGeom>
        </p:spPr>
      </p:pic>
      <p:pic>
        <p:nvPicPr>
          <p:cNvPr id="20" name="Picture 19">
            <a:extLst>
              <a:ext uri="{FF2B5EF4-FFF2-40B4-BE49-F238E27FC236}">
                <a16:creationId xmlns:a16="http://schemas.microsoft.com/office/drawing/2014/main" id="{0D563795-CAC8-EF56-F13A-D19CB22B8AAA}"/>
              </a:ext>
            </a:extLst>
          </p:cNvPr>
          <p:cNvPicPr>
            <a:picLocks noChangeAspect="1"/>
          </p:cNvPicPr>
          <p:nvPr/>
        </p:nvPicPr>
        <p:blipFill>
          <a:blip r:embed="rId11"/>
          <a:stretch>
            <a:fillRect/>
          </a:stretch>
        </p:blipFill>
        <p:spPr>
          <a:xfrm>
            <a:off x="7875940" y="2995822"/>
            <a:ext cx="847725" cy="390525"/>
          </a:xfrm>
          <a:prstGeom prst="rect">
            <a:avLst/>
          </a:prstGeom>
        </p:spPr>
      </p:pic>
      <p:pic>
        <p:nvPicPr>
          <p:cNvPr id="22" name="Picture 21">
            <a:extLst>
              <a:ext uri="{FF2B5EF4-FFF2-40B4-BE49-F238E27FC236}">
                <a16:creationId xmlns:a16="http://schemas.microsoft.com/office/drawing/2014/main" id="{3922B804-BAB9-8958-B646-6A2BB31891F8}"/>
              </a:ext>
            </a:extLst>
          </p:cNvPr>
          <p:cNvPicPr>
            <a:picLocks noChangeAspect="1"/>
          </p:cNvPicPr>
          <p:nvPr/>
        </p:nvPicPr>
        <p:blipFill>
          <a:blip r:embed="rId12"/>
          <a:stretch>
            <a:fillRect/>
          </a:stretch>
        </p:blipFill>
        <p:spPr>
          <a:xfrm>
            <a:off x="7875940" y="5603492"/>
            <a:ext cx="847725" cy="371475"/>
          </a:xfrm>
          <a:prstGeom prst="rect">
            <a:avLst/>
          </a:prstGeom>
        </p:spPr>
      </p:pic>
      <p:cxnSp>
        <p:nvCxnSpPr>
          <p:cNvPr id="24" name="Straight Arrow Connector 23">
            <a:extLst>
              <a:ext uri="{FF2B5EF4-FFF2-40B4-BE49-F238E27FC236}">
                <a16:creationId xmlns:a16="http://schemas.microsoft.com/office/drawing/2014/main" id="{F09A00AD-ABB2-A31F-ECE8-BEA29FC66DE3}"/>
              </a:ext>
            </a:extLst>
          </p:cNvPr>
          <p:cNvCxnSpPr>
            <a:cxnSpLocks/>
          </p:cNvCxnSpPr>
          <p:nvPr/>
        </p:nvCxnSpPr>
        <p:spPr>
          <a:xfrm flipV="1">
            <a:off x="5471886" y="2554514"/>
            <a:ext cx="0" cy="44130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30289D6-8390-10DF-3A27-0B49E9AB4D3D}"/>
              </a:ext>
            </a:extLst>
          </p:cNvPr>
          <p:cNvCxnSpPr>
            <a:cxnSpLocks/>
          </p:cNvCxnSpPr>
          <p:nvPr/>
        </p:nvCxnSpPr>
        <p:spPr>
          <a:xfrm>
            <a:off x="130629" y="2157179"/>
            <a:ext cx="3093853" cy="78021"/>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B561AB-EE22-1373-268F-83BEFF4D4E9B}"/>
              </a:ext>
            </a:extLst>
          </p:cNvPr>
          <p:cNvCxnSpPr>
            <a:cxnSpLocks/>
          </p:cNvCxnSpPr>
          <p:nvPr/>
        </p:nvCxnSpPr>
        <p:spPr>
          <a:xfrm>
            <a:off x="130629" y="1696112"/>
            <a:ext cx="2983864" cy="78021"/>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4159C46-A7F2-39DD-2E92-8A9A48BD5F20}"/>
              </a:ext>
            </a:extLst>
          </p:cNvPr>
          <p:cNvCxnSpPr>
            <a:cxnSpLocks/>
          </p:cNvCxnSpPr>
          <p:nvPr/>
        </p:nvCxnSpPr>
        <p:spPr>
          <a:xfrm>
            <a:off x="3114493" y="1774235"/>
            <a:ext cx="109989" cy="148489"/>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44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yellow rectangle in a blue and green area&#10;&#10;Description automatically generated">
            <a:extLst>
              <a:ext uri="{FF2B5EF4-FFF2-40B4-BE49-F238E27FC236}">
                <a16:creationId xmlns:a16="http://schemas.microsoft.com/office/drawing/2014/main" id="{536890AD-26FA-CDBC-6F10-3E96170E473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51496" y="3525033"/>
            <a:ext cx="4267795" cy="2548293"/>
          </a:xfrm>
          <a:prstGeom prst="rect">
            <a:avLst/>
          </a:prstGeom>
        </p:spPr>
      </p:pic>
      <p:pic>
        <p:nvPicPr>
          <p:cNvPr id="39" name="Picture 38">
            <a:extLst>
              <a:ext uri="{FF2B5EF4-FFF2-40B4-BE49-F238E27FC236}">
                <a16:creationId xmlns:a16="http://schemas.microsoft.com/office/drawing/2014/main" id="{960B3EF6-12FE-D33E-47F9-93F4F7DBB29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32400" y="3525033"/>
            <a:ext cx="4267795" cy="2548293"/>
          </a:xfrm>
          <a:prstGeom prst="rect">
            <a:avLst/>
          </a:prstGeom>
        </p:spPr>
      </p:pic>
      <p:pic>
        <p:nvPicPr>
          <p:cNvPr id="37" name="Picture 36">
            <a:extLst>
              <a:ext uri="{FF2B5EF4-FFF2-40B4-BE49-F238E27FC236}">
                <a16:creationId xmlns:a16="http://schemas.microsoft.com/office/drawing/2014/main" id="{82C917B4-2416-3357-BA6E-147B6FBB067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832397" y="883033"/>
            <a:ext cx="4267795" cy="2548293"/>
          </a:xfrm>
          <a:prstGeom prst="rect">
            <a:avLst/>
          </a:prstGeom>
        </p:spPr>
      </p:pic>
      <p:pic>
        <p:nvPicPr>
          <p:cNvPr id="28" name="Picture 27">
            <a:extLst>
              <a:ext uri="{FF2B5EF4-FFF2-40B4-BE49-F238E27FC236}">
                <a16:creationId xmlns:a16="http://schemas.microsoft.com/office/drawing/2014/main" id="{F3D5900B-4F8D-7E03-065C-ECFEAB61B89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451496" y="883034"/>
            <a:ext cx="4267795" cy="2548293"/>
          </a:xfrm>
          <a:prstGeom prst="rect">
            <a:avLst/>
          </a:prstGeom>
        </p:spPr>
      </p:pic>
      <p:pic>
        <p:nvPicPr>
          <p:cNvPr id="6" name="Picture 5" descr="A green field with trees&#10;&#10;Description automatically generated">
            <a:extLst>
              <a:ext uri="{FF2B5EF4-FFF2-40B4-BE49-F238E27FC236}">
                <a16:creationId xmlns:a16="http://schemas.microsoft.com/office/drawing/2014/main" id="{28520797-B54C-2E05-9B46-C2BAE7EAD70F}"/>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30629" y="903110"/>
            <a:ext cx="3096971" cy="1742046"/>
          </a:xfrm>
          <a:prstGeom prst="rect">
            <a:avLst/>
          </a:prstGeom>
        </p:spPr>
      </p:pic>
      <p:pic>
        <p:nvPicPr>
          <p:cNvPr id="3" name="Picture 2">
            <a:extLst>
              <a:ext uri="{FF2B5EF4-FFF2-40B4-BE49-F238E27FC236}">
                <a16:creationId xmlns:a16="http://schemas.microsoft.com/office/drawing/2014/main" id="{2908F522-6DA3-E6B6-9A85-CA77EFFAFA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33876" y="5562231"/>
            <a:ext cx="1136112" cy="1136112"/>
          </a:xfrm>
          <a:prstGeom prst="rect">
            <a:avLst/>
          </a:prstGeom>
        </p:spPr>
      </p:pic>
      <p:pic>
        <p:nvPicPr>
          <p:cNvPr id="4" name="Picture 3">
            <a:extLst>
              <a:ext uri="{FF2B5EF4-FFF2-40B4-BE49-F238E27FC236}">
                <a16:creationId xmlns:a16="http://schemas.microsoft.com/office/drawing/2014/main" id="{3792F21C-4791-F673-C939-31287838AF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0629" y="5844019"/>
            <a:ext cx="1903247" cy="667557"/>
          </a:xfrm>
          <a:prstGeom prst="rect">
            <a:avLst/>
          </a:prstGeom>
        </p:spPr>
      </p:pic>
      <p:sp>
        <p:nvSpPr>
          <p:cNvPr id="5" name="TextBox 4">
            <a:extLst>
              <a:ext uri="{FF2B5EF4-FFF2-40B4-BE49-F238E27FC236}">
                <a16:creationId xmlns:a16="http://schemas.microsoft.com/office/drawing/2014/main" id="{7C54B1E1-42AF-EF05-0857-327F871B2FAC}"/>
              </a:ext>
            </a:extLst>
          </p:cNvPr>
          <p:cNvSpPr txBox="1"/>
          <p:nvPr/>
        </p:nvSpPr>
        <p:spPr>
          <a:xfrm>
            <a:off x="130629" y="159657"/>
            <a:ext cx="6702201" cy="461665"/>
          </a:xfrm>
          <a:prstGeom prst="rect">
            <a:avLst/>
          </a:prstGeom>
          <a:noFill/>
        </p:spPr>
        <p:txBody>
          <a:bodyPr wrap="square" rtlCol="0">
            <a:spAutoFit/>
          </a:bodyPr>
          <a:lstStyle/>
          <a:p>
            <a:r>
              <a:rPr lang="en-IE" sz="2400" u="sng" dirty="0"/>
              <a:t>Field Scale Transition zones – </a:t>
            </a:r>
            <a:r>
              <a:rPr lang="en-IE" sz="2400" u="sng" dirty="0" err="1"/>
              <a:t>ReWET</a:t>
            </a:r>
            <a:r>
              <a:rPr lang="en-IE" sz="2400" u="sng" dirty="0"/>
              <a:t> Site 2</a:t>
            </a:r>
          </a:p>
        </p:txBody>
      </p:sp>
      <p:sp>
        <p:nvSpPr>
          <p:cNvPr id="14" name="TextBox 13">
            <a:extLst>
              <a:ext uri="{FF2B5EF4-FFF2-40B4-BE49-F238E27FC236}">
                <a16:creationId xmlns:a16="http://schemas.microsoft.com/office/drawing/2014/main" id="{BDE09EFE-C0AF-DF3C-CE34-FA936F9BEF36}"/>
              </a:ext>
            </a:extLst>
          </p:cNvPr>
          <p:cNvSpPr txBox="1"/>
          <p:nvPr/>
        </p:nvSpPr>
        <p:spPr>
          <a:xfrm>
            <a:off x="5810251" y="927249"/>
            <a:ext cx="1752600" cy="369332"/>
          </a:xfrm>
          <a:prstGeom prst="rect">
            <a:avLst/>
          </a:prstGeom>
          <a:solidFill>
            <a:schemeClr val="bg1"/>
          </a:solidFill>
        </p:spPr>
        <p:txBody>
          <a:bodyPr wrap="square" rtlCol="0">
            <a:spAutoFit/>
          </a:bodyPr>
          <a:lstStyle/>
          <a:p>
            <a:pPr algn="ctr"/>
            <a:r>
              <a:rPr lang="en-IE" dirty="0"/>
              <a:t>Satellite Imagery</a:t>
            </a:r>
          </a:p>
        </p:txBody>
      </p:sp>
      <p:sp>
        <p:nvSpPr>
          <p:cNvPr id="15" name="TextBox 14">
            <a:extLst>
              <a:ext uri="{FF2B5EF4-FFF2-40B4-BE49-F238E27FC236}">
                <a16:creationId xmlns:a16="http://schemas.microsoft.com/office/drawing/2014/main" id="{63E76B94-E364-5DC8-FAF1-805D4F8CE3B3}"/>
              </a:ext>
            </a:extLst>
          </p:cNvPr>
          <p:cNvSpPr txBox="1"/>
          <p:nvPr/>
        </p:nvSpPr>
        <p:spPr>
          <a:xfrm>
            <a:off x="5810251" y="3594249"/>
            <a:ext cx="1752600" cy="369332"/>
          </a:xfrm>
          <a:prstGeom prst="rect">
            <a:avLst/>
          </a:prstGeom>
          <a:solidFill>
            <a:schemeClr val="bg1"/>
          </a:solidFill>
        </p:spPr>
        <p:txBody>
          <a:bodyPr wrap="square" rtlCol="0">
            <a:spAutoFit/>
          </a:bodyPr>
          <a:lstStyle/>
          <a:p>
            <a:pPr algn="ctr"/>
            <a:r>
              <a:rPr lang="en-IE" dirty="0"/>
              <a:t>Tellus SOC map</a:t>
            </a:r>
          </a:p>
        </p:txBody>
      </p:sp>
      <p:sp>
        <p:nvSpPr>
          <p:cNvPr id="16" name="TextBox 15">
            <a:extLst>
              <a:ext uri="{FF2B5EF4-FFF2-40B4-BE49-F238E27FC236}">
                <a16:creationId xmlns:a16="http://schemas.microsoft.com/office/drawing/2014/main" id="{5428A9DD-5B1B-AA78-14EF-D9C0942A000E}"/>
              </a:ext>
            </a:extLst>
          </p:cNvPr>
          <p:cNvSpPr txBox="1"/>
          <p:nvPr/>
        </p:nvSpPr>
        <p:spPr>
          <a:xfrm>
            <a:off x="10215337" y="927249"/>
            <a:ext cx="1752600" cy="369332"/>
          </a:xfrm>
          <a:prstGeom prst="rect">
            <a:avLst/>
          </a:prstGeom>
          <a:solidFill>
            <a:schemeClr val="bg1"/>
          </a:solidFill>
        </p:spPr>
        <p:txBody>
          <a:bodyPr wrap="square" rtlCol="0">
            <a:spAutoFit/>
          </a:bodyPr>
          <a:lstStyle/>
          <a:p>
            <a:pPr algn="ctr"/>
            <a:r>
              <a:rPr lang="en-IE" dirty="0"/>
              <a:t>CORINE18 LC</a:t>
            </a:r>
          </a:p>
        </p:txBody>
      </p:sp>
      <p:sp>
        <p:nvSpPr>
          <p:cNvPr id="17" name="TextBox 16">
            <a:extLst>
              <a:ext uri="{FF2B5EF4-FFF2-40B4-BE49-F238E27FC236}">
                <a16:creationId xmlns:a16="http://schemas.microsoft.com/office/drawing/2014/main" id="{484A9701-D502-163A-B141-107BDB7CAA06}"/>
              </a:ext>
            </a:extLst>
          </p:cNvPr>
          <p:cNvSpPr txBox="1"/>
          <p:nvPr/>
        </p:nvSpPr>
        <p:spPr>
          <a:xfrm>
            <a:off x="10215337" y="3594249"/>
            <a:ext cx="1752600" cy="369332"/>
          </a:xfrm>
          <a:prstGeom prst="rect">
            <a:avLst/>
          </a:prstGeom>
          <a:solidFill>
            <a:schemeClr val="bg1"/>
          </a:solidFill>
        </p:spPr>
        <p:txBody>
          <a:bodyPr wrap="square" rtlCol="0">
            <a:spAutoFit/>
          </a:bodyPr>
          <a:lstStyle/>
          <a:p>
            <a:pPr algn="ctr"/>
            <a:r>
              <a:rPr lang="en-IE" dirty="0"/>
              <a:t>Quaternary Map</a:t>
            </a:r>
          </a:p>
        </p:txBody>
      </p:sp>
      <p:pic>
        <p:nvPicPr>
          <p:cNvPr id="18" name="Picture 17">
            <a:extLst>
              <a:ext uri="{FF2B5EF4-FFF2-40B4-BE49-F238E27FC236}">
                <a16:creationId xmlns:a16="http://schemas.microsoft.com/office/drawing/2014/main" id="{A7D96BAF-43C3-8A48-0A55-E7DA1932C90A}"/>
              </a:ext>
            </a:extLst>
          </p:cNvPr>
          <p:cNvPicPr>
            <a:picLocks noChangeAspect="1"/>
          </p:cNvPicPr>
          <p:nvPr/>
        </p:nvPicPr>
        <p:blipFill>
          <a:blip r:embed="rId10"/>
          <a:stretch>
            <a:fillRect/>
          </a:stretch>
        </p:blipFill>
        <p:spPr>
          <a:xfrm>
            <a:off x="3520235" y="5395845"/>
            <a:ext cx="1281935" cy="622442"/>
          </a:xfrm>
          <a:prstGeom prst="rect">
            <a:avLst/>
          </a:prstGeom>
        </p:spPr>
      </p:pic>
      <p:pic>
        <p:nvPicPr>
          <p:cNvPr id="20" name="Picture 19">
            <a:extLst>
              <a:ext uri="{FF2B5EF4-FFF2-40B4-BE49-F238E27FC236}">
                <a16:creationId xmlns:a16="http://schemas.microsoft.com/office/drawing/2014/main" id="{0D563795-CAC8-EF56-F13A-D19CB22B8AAA}"/>
              </a:ext>
            </a:extLst>
          </p:cNvPr>
          <p:cNvPicPr>
            <a:picLocks noChangeAspect="1"/>
          </p:cNvPicPr>
          <p:nvPr/>
        </p:nvPicPr>
        <p:blipFill>
          <a:blip r:embed="rId11"/>
          <a:stretch>
            <a:fillRect/>
          </a:stretch>
        </p:blipFill>
        <p:spPr>
          <a:xfrm>
            <a:off x="7875940" y="2995822"/>
            <a:ext cx="847725" cy="390525"/>
          </a:xfrm>
          <a:prstGeom prst="rect">
            <a:avLst/>
          </a:prstGeom>
        </p:spPr>
      </p:pic>
      <p:pic>
        <p:nvPicPr>
          <p:cNvPr id="22" name="Picture 21">
            <a:extLst>
              <a:ext uri="{FF2B5EF4-FFF2-40B4-BE49-F238E27FC236}">
                <a16:creationId xmlns:a16="http://schemas.microsoft.com/office/drawing/2014/main" id="{3922B804-BAB9-8958-B646-6A2BB31891F8}"/>
              </a:ext>
            </a:extLst>
          </p:cNvPr>
          <p:cNvPicPr>
            <a:picLocks noChangeAspect="1"/>
          </p:cNvPicPr>
          <p:nvPr/>
        </p:nvPicPr>
        <p:blipFill>
          <a:blip r:embed="rId12"/>
          <a:stretch>
            <a:fillRect/>
          </a:stretch>
        </p:blipFill>
        <p:spPr>
          <a:xfrm>
            <a:off x="7875940" y="5603492"/>
            <a:ext cx="847725" cy="371475"/>
          </a:xfrm>
          <a:prstGeom prst="rect">
            <a:avLst/>
          </a:prstGeom>
        </p:spPr>
      </p:pic>
      <p:cxnSp>
        <p:nvCxnSpPr>
          <p:cNvPr id="24" name="Straight Arrow Connector 23">
            <a:extLst>
              <a:ext uri="{FF2B5EF4-FFF2-40B4-BE49-F238E27FC236}">
                <a16:creationId xmlns:a16="http://schemas.microsoft.com/office/drawing/2014/main" id="{F09A00AD-ABB2-A31F-ECE8-BEA29FC66DE3}"/>
              </a:ext>
            </a:extLst>
          </p:cNvPr>
          <p:cNvCxnSpPr>
            <a:cxnSpLocks/>
          </p:cNvCxnSpPr>
          <p:nvPr/>
        </p:nvCxnSpPr>
        <p:spPr>
          <a:xfrm flipV="1">
            <a:off x="3914121" y="2329466"/>
            <a:ext cx="494162" cy="79719"/>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30289D6-8390-10DF-3A27-0B49E9AB4D3D}"/>
              </a:ext>
            </a:extLst>
          </p:cNvPr>
          <p:cNvCxnSpPr>
            <a:cxnSpLocks/>
          </p:cNvCxnSpPr>
          <p:nvPr/>
        </p:nvCxnSpPr>
        <p:spPr>
          <a:xfrm>
            <a:off x="974727" y="1574432"/>
            <a:ext cx="211136" cy="973696"/>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B561AB-EE22-1373-268F-83BEFF4D4E9B}"/>
              </a:ext>
            </a:extLst>
          </p:cNvPr>
          <p:cNvCxnSpPr>
            <a:cxnSpLocks/>
          </p:cNvCxnSpPr>
          <p:nvPr/>
        </p:nvCxnSpPr>
        <p:spPr>
          <a:xfrm>
            <a:off x="1928813" y="1500188"/>
            <a:ext cx="533400" cy="842962"/>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4159C46-A7F2-39DD-2E92-8A9A48BD5F20}"/>
              </a:ext>
            </a:extLst>
          </p:cNvPr>
          <p:cNvCxnSpPr>
            <a:cxnSpLocks/>
          </p:cNvCxnSpPr>
          <p:nvPr/>
        </p:nvCxnSpPr>
        <p:spPr>
          <a:xfrm flipV="1">
            <a:off x="974727" y="1500188"/>
            <a:ext cx="954086" cy="74244"/>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ED7316-1C6D-0F31-C234-659637CB8F94}"/>
              </a:ext>
            </a:extLst>
          </p:cNvPr>
          <p:cNvCxnSpPr>
            <a:cxnSpLocks/>
          </p:cNvCxnSpPr>
          <p:nvPr/>
        </p:nvCxnSpPr>
        <p:spPr>
          <a:xfrm flipV="1">
            <a:off x="1185863" y="2343150"/>
            <a:ext cx="1276350" cy="197841"/>
          </a:xfrm>
          <a:prstGeom prst="line">
            <a:avLst/>
          </a:prstGeom>
          <a:ln w="19050">
            <a:solidFill>
              <a:srgbClr val="E4EE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840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inity College Dublin (@tcddublin) / Twitter">
            <a:extLst>
              <a:ext uri="{FF2B5EF4-FFF2-40B4-BE49-F238E27FC236}">
                <a16:creationId xmlns:a16="http://schemas.microsoft.com/office/drawing/2014/main" id="{FF020972-39A6-8F62-1590-950C211E0BC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60758" y="1"/>
            <a:ext cx="1262913" cy="838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6C92863-4675-D710-1293-538F94F1B5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 y="8782"/>
            <a:ext cx="2337175" cy="698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Ryan Institute Logo">
            <a:extLst>
              <a:ext uri="{FF2B5EF4-FFF2-40B4-BE49-F238E27FC236}">
                <a16:creationId xmlns:a16="http://schemas.microsoft.com/office/drawing/2014/main" id="{3D16B23C-72C2-9963-B3E7-1747F19125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3704" y="5903893"/>
            <a:ext cx="2758296" cy="986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5605F069-1E89-9632-86A4-CB54D2CB76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4690" y="32803"/>
            <a:ext cx="3148353" cy="673994"/>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C9449B39-09B2-A56E-8ACE-E0A133B02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5903893"/>
            <a:ext cx="2670805" cy="954107"/>
          </a:xfrm>
          <a:prstGeom prst="rect">
            <a:avLst/>
          </a:prstGeom>
        </p:spPr>
      </p:pic>
      <p:pic>
        <p:nvPicPr>
          <p:cNvPr id="9" name="Picture 8">
            <a:extLst>
              <a:ext uri="{FF2B5EF4-FFF2-40B4-BE49-F238E27FC236}">
                <a16:creationId xmlns:a16="http://schemas.microsoft.com/office/drawing/2014/main" id="{FBCACEDE-C6E2-8329-DFB2-8775C40C1A8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847255" y="32803"/>
            <a:ext cx="2013852" cy="6989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142E16-2BD7-D4D9-FBF8-642BF1611401}"/>
              </a:ext>
            </a:extLst>
          </p:cNvPr>
          <p:cNvSpPr txBox="1"/>
          <p:nvPr/>
        </p:nvSpPr>
        <p:spPr>
          <a:xfrm>
            <a:off x="474134" y="1139184"/>
            <a:ext cx="11243732" cy="2246769"/>
          </a:xfrm>
          <a:prstGeom prst="rect">
            <a:avLst/>
          </a:prstGeom>
          <a:noFill/>
        </p:spPr>
        <p:txBody>
          <a:bodyPr wrap="square" rtlCol="0">
            <a:spAutoFit/>
          </a:bodyPr>
          <a:lstStyle/>
          <a:p>
            <a:pPr algn="ctr"/>
            <a:r>
              <a:rPr lang="en-IE" sz="2800" dirty="0">
                <a:latin typeface="Aharoni" panose="02010803020104030203" pitchFamily="2" charset="-79"/>
                <a:cs typeface="Aharoni" panose="02010803020104030203" pitchFamily="2" charset="-79"/>
              </a:rPr>
              <a:t>Thank you</a:t>
            </a:r>
          </a:p>
          <a:p>
            <a:pPr algn="ctr"/>
            <a:endParaRPr lang="en-IE" sz="2800" dirty="0">
              <a:latin typeface="Aharoni" panose="02010803020104030203" pitchFamily="2" charset="-79"/>
              <a:cs typeface="Aharoni" panose="02010803020104030203" pitchFamily="2" charset="-79"/>
            </a:endParaRPr>
          </a:p>
          <a:p>
            <a:pPr algn="ctr"/>
            <a:r>
              <a:rPr lang="en-IE" sz="2800" dirty="0">
                <a:latin typeface="Aharoni" panose="02010803020104030203" pitchFamily="2" charset="-79"/>
                <a:cs typeface="Aharoni" panose="02010803020104030203" pitchFamily="2" charset="-79"/>
              </a:rPr>
              <a:t>Happy to take any questions </a:t>
            </a:r>
          </a:p>
          <a:p>
            <a:pPr algn="ctr"/>
            <a:r>
              <a:rPr lang="en-IE" sz="2800" dirty="0">
                <a:latin typeface="Aharoni" panose="02010803020104030203" pitchFamily="2" charset="-79"/>
                <a:cs typeface="Aharoni" panose="02010803020104030203" pitchFamily="2" charset="-79"/>
              </a:rPr>
              <a:t>via e-mail (DaveOLearyPhD@gmail.com) </a:t>
            </a:r>
          </a:p>
          <a:p>
            <a:pPr algn="ctr"/>
            <a:r>
              <a:rPr lang="en-IE" sz="2800" dirty="0">
                <a:latin typeface="Aharoni" panose="02010803020104030203" pitchFamily="2" charset="-79"/>
                <a:cs typeface="Aharoni" panose="02010803020104030203" pitchFamily="2" charset="-79"/>
              </a:rPr>
              <a:t>Twitter/X</a:t>
            </a:r>
          </a:p>
        </p:txBody>
      </p:sp>
      <p:sp>
        <p:nvSpPr>
          <p:cNvPr id="2" name="TextBox 1">
            <a:extLst>
              <a:ext uri="{FF2B5EF4-FFF2-40B4-BE49-F238E27FC236}">
                <a16:creationId xmlns:a16="http://schemas.microsoft.com/office/drawing/2014/main" id="{9F7BC5F2-1D18-4EA0-C804-5B35815C3F0F}"/>
              </a:ext>
            </a:extLst>
          </p:cNvPr>
          <p:cNvSpPr txBox="1"/>
          <p:nvPr/>
        </p:nvSpPr>
        <p:spPr>
          <a:xfrm>
            <a:off x="5170657" y="3642271"/>
            <a:ext cx="2796816" cy="461665"/>
          </a:xfrm>
          <a:prstGeom prst="rect">
            <a:avLst/>
          </a:prstGeom>
          <a:noFill/>
        </p:spPr>
        <p:txBody>
          <a:bodyPr wrap="square">
            <a:spAutoFit/>
          </a:bodyPr>
          <a:lstStyle/>
          <a:p>
            <a:r>
              <a:rPr lang="en-IE" sz="2400" dirty="0">
                <a:latin typeface="-apple-system"/>
              </a:rPr>
              <a:t>@BiggusDaveus</a:t>
            </a:r>
            <a:endParaRPr lang="en-IE" sz="2400" dirty="0"/>
          </a:p>
        </p:txBody>
      </p:sp>
      <p:pic>
        <p:nvPicPr>
          <p:cNvPr id="3" name="Picture 2">
            <a:extLst>
              <a:ext uri="{FF2B5EF4-FFF2-40B4-BE49-F238E27FC236}">
                <a16:creationId xmlns:a16="http://schemas.microsoft.com/office/drawing/2014/main" id="{E1AB5B91-06A1-8C3D-B921-B977D33AA18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55863" y="3544599"/>
            <a:ext cx="735616" cy="747659"/>
          </a:xfrm>
          <a:prstGeom prst="rect">
            <a:avLst/>
          </a:prstGeom>
        </p:spPr>
      </p:pic>
      <p:pic>
        <p:nvPicPr>
          <p:cNvPr id="11" name="Picture 10">
            <a:extLst>
              <a:ext uri="{FF2B5EF4-FFF2-40B4-BE49-F238E27FC236}">
                <a16:creationId xmlns:a16="http://schemas.microsoft.com/office/drawing/2014/main" id="{2FF3ADD8-BAAC-CEF1-4B68-D763F37ADCAA}"/>
              </a:ext>
            </a:extLst>
          </p:cNvPr>
          <p:cNvPicPr>
            <a:picLocks noChangeAspect="1"/>
          </p:cNvPicPr>
          <p:nvPr/>
        </p:nvPicPr>
        <p:blipFill>
          <a:blip r:embed="rId9"/>
          <a:stretch>
            <a:fillRect/>
          </a:stretch>
        </p:blipFill>
        <p:spPr>
          <a:xfrm>
            <a:off x="474134" y="4829315"/>
            <a:ext cx="10735986" cy="1115665"/>
          </a:xfrm>
          <a:prstGeom prst="rect">
            <a:avLst/>
          </a:prstGeom>
        </p:spPr>
      </p:pic>
    </p:spTree>
    <p:extLst>
      <p:ext uri="{BB962C8B-B14F-4D97-AF65-F5344CB8AC3E}">
        <p14:creationId xmlns:p14="http://schemas.microsoft.com/office/powerpoint/2010/main" val="109414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field with a large field&#10;&#10;Description automatically generated with medium confidence">
            <a:extLst>
              <a:ext uri="{FF2B5EF4-FFF2-40B4-BE49-F238E27FC236}">
                <a16:creationId xmlns:a16="http://schemas.microsoft.com/office/drawing/2014/main" id="{CE7291A5-B743-760D-DBCE-8F8212B9241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6095999" y="0"/>
            <a:ext cx="6096001" cy="3429000"/>
          </a:xfrm>
          <a:prstGeom prst="rect">
            <a:avLst/>
          </a:prstGeom>
        </p:spPr>
      </p:pic>
      <p:pic>
        <p:nvPicPr>
          <p:cNvPr id="5" name="Picture 4" descr="A green field with trees&#10;&#10;Description automatically generated">
            <a:extLst>
              <a:ext uri="{FF2B5EF4-FFF2-40B4-BE49-F238E27FC236}">
                <a16:creationId xmlns:a16="http://schemas.microsoft.com/office/drawing/2014/main" id="{E94F361A-DB45-0A2A-90D0-E75C398E329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0" y="3429000"/>
            <a:ext cx="6096000" cy="3429000"/>
          </a:xfrm>
          <a:prstGeom prst="rect">
            <a:avLst/>
          </a:prstGeom>
        </p:spPr>
      </p:pic>
      <p:sp>
        <p:nvSpPr>
          <p:cNvPr id="6" name="TextBox 5">
            <a:extLst>
              <a:ext uri="{FF2B5EF4-FFF2-40B4-BE49-F238E27FC236}">
                <a16:creationId xmlns:a16="http://schemas.microsoft.com/office/drawing/2014/main" id="{3DABC7B3-B9E6-F614-1D30-AE659B5F5984}"/>
              </a:ext>
            </a:extLst>
          </p:cNvPr>
          <p:cNvSpPr txBox="1"/>
          <p:nvPr/>
        </p:nvSpPr>
        <p:spPr>
          <a:xfrm>
            <a:off x="-1" y="0"/>
            <a:ext cx="5177307" cy="830997"/>
          </a:xfrm>
          <a:prstGeom prst="rect">
            <a:avLst/>
          </a:prstGeom>
          <a:noFill/>
        </p:spPr>
        <p:txBody>
          <a:bodyPr wrap="square" rtlCol="0">
            <a:spAutoFit/>
          </a:bodyPr>
          <a:lstStyle/>
          <a:p>
            <a:r>
              <a:rPr lang="en-US" sz="2400" b="1" u="sng" dirty="0">
                <a:latin typeface="Aharoni" panose="02010803020104030203" pitchFamily="2" charset="-79"/>
                <a:cs typeface="Aharoni" panose="02010803020104030203" pitchFamily="2" charset="-79"/>
              </a:rPr>
              <a:t>What are transition Zone between Peat and Non-Peat Soils </a:t>
            </a:r>
            <a:endParaRPr lang="en-IE" sz="2400" b="1" u="sng" dirty="0">
              <a:latin typeface="Aharoni" panose="02010803020104030203" pitchFamily="2" charset="-79"/>
              <a:cs typeface="Aharoni" panose="02010803020104030203" pitchFamily="2" charset="-79"/>
            </a:endParaRPr>
          </a:p>
        </p:txBody>
      </p:sp>
      <p:pic>
        <p:nvPicPr>
          <p:cNvPr id="7" name="Picture 6">
            <a:extLst>
              <a:ext uri="{FF2B5EF4-FFF2-40B4-BE49-F238E27FC236}">
                <a16:creationId xmlns:a16="http://schemas.microsoft.com/office/drawing/2014/main" id="{D8DD7F9C-39D9-4E60-A32B-D52A1CA7D1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8397" y="4650555"/>
            <a:ext cx="2005520" cy="2005520"/>
          </a:xfrm>
          <a:prstGeom prst="rect">
            <a:avLst/>
          </a:prstGeom>
        </p:spPr>
      </p:pic>
      <p:pic>
        <p:nvPicPr>
          <p:cNvPr id="8" name="Picture 7">
            <a:extLst>
              <a:ext uri="{FF2B5EF4-FFF2-40B4-BE49-F238E27FC236}">
                <a16:creationId xmlns:a16="http://schemas.microsoft.com/office/drawing/2014/main" id="{6EB0FAA5-FE13-71F1-4B34-20004631D1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0483" y="3853252"/>
            <a:ext cx="2968287" cy="1041116"/>
          </a:xfrm>
          <a:prstGeom prst="rect">
            <a:avLst/>
          </a:prstGeom>
        </p:spPr>
      </p:pic>
      <p:sp>
        <p:nvSpPr>
          <p:cNvPr id="9" name="TextBox 8">
            <a:extLst>
              <a:ext uri="{FF2B5EF4-FFF2-40B4-BE49-F238E27FC236}">
                <a16:creationId xmlns:a16="http://schemas.microsoft.com/office/drawing/2014/main" id="{72B33BFB-54C7-9E83-F42C-8442A5B4FB06}"/>
              </a:ext>
            </a:extLst>
          </p:cNvPr>
          <p:cNvSpPr txBox="1"/>
          <p:nvPr/>
        </p:nvSpPr>
        <p:spPr>
          <a:xfrm>
            <a:off x="268514" y="1252835"/>
            <a:ext cx="5558972" cy="2031325"/>
          </a:xfrm>
          <a:prstGeom prst="rect">
            <a:avLst/>
          </a:prstGeom>
          <a:noFill/>
        </p:spPr>
        <p:txBody>
          <a:bodyPr wrap="square" rtlCol="0">
            <a:spAutoFit/>
          </a:bodyPr>
          <a:lstStyle/>
          <a:p>
            <a:pPr marL="285750" indent="-285750">
              <a:buFont typeface="Arial" panose="020B0604020202020204" pitchFamily="34" charset="0"/>
              <a:buChar char="•"/>
            </a:pPr>
            <a:r>
              <a:rPr lang="en-IE" dirty="0"/>
              <a:t>Round the edge of industrial peat extract sites</a:t>
            </a:r>
          </a:p>
          <a:p>
            <a:endParaRPr lang="en-IE" dirty="0"/>
          </a:p>
          <a:p>
            <a:pPr marL="285750" indent="-285750">
              <a:buFont typeface="Arial" panose="020B0604020202020204" pitchFamily="34" charset="0"/>
              <a:buChar char="•"/>
            </a:pPr>
            <a:r>
              <a:rPr lang="en-IE" dirty="0"/>
              <a:t>Can be a variety of landcover types (grassland, forestry etc.)</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But is it a hard boundary or a transitional one? And where is this “transition zone”?</a:t>
            </a:r>
          </a:p>
        </p:txBody>
      </p:sp>
    </p:spTree>
    <p:extLst>
      <p:ext uri="{BB962C8B-B14F-4D97-AF65-F5344CB8AC3E}">
        <p14:creationId xmlns:p14="http://schemas.microsoft.com/office/powerpoint/2010/main" val="1346891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1C2A-3569-9695-D470-9A406B4DCF3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89377" y="-14673"/>
            <a:ext cx="2959297" cy="3405984"/>
          </a:xfrm>
          <a:prstGeom prst="rect">
            <a:avLst/>
          </a:prstGeom>
        </p:spPr>
      </p:pic>
      <p:pic>
        <p:nvPicPr>
          <p:cNvPr id="3" name="Picture 2">
            <a:extLst>
              <a:ext uri="{FF2B5EF4-FFF2-40B4-BE49-F238E27FC236}">
                <a16:creationId xmlns:a16="http://schemas.microsoft.com/office/drawing/2014/main" id="{F2CFC4D6-0F08-91C0-F122-DD6EEC748DC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02409" y="0"/>
            <a:ext cx="2959297" cy="3405984"/>
          </a:xfrm>
          <a:prstGeom prst="rect">
            <a:avLst/>
          </a:prstGeom>
        </p:spPr>
      </p:pic>
      <p:pic>
        <p:nvPicPr>
          <p:cNvPr id="4" name="Picture 3">
            <a:extLst>
              <a:ext uri="{FF2B5EF4-FFF2-40B4-BE49-F238E27FC236}">
                <a16:creationId xmlns:a16="http://schemas.microsoft.com/office/drawing/2014/main" id="{B4D4CE5F-CDB1-BE42-6298-BD99B0C561F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89377" y="3452017"/>
            <a:ext cx="2959297" cy="3405984"/>
          </a:xfrm>
          <a:prstGeom prst="rect">
            <a:avLst/>
          </a:prstGeom>
        </p:spPr>
      </p:pic>
      <p:pic>
        <p:nvPicPr>
          <p:cNvPr id="5" name="Picture 4">
            <a:extLst>
              <a:ext uri="{FF2B5EF4-FFF2-40B4-BE49-F238E27FC236}">
                <a16:creationId xmlns:a16="http://schemas.microsoft.com/office/drawing/2014/main" id="{859538BA-6FA0-2271-7F5E-F1D1109E2F9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97659" y="3429000"/>
            <a:ext cx="2959297" cy="3405984"/>
          </a:xfrm>
          <a:prstGeom prst="rect">
            <a:avLst/>
          </a:prstGeom>
        </p:spPr>
      </p:pic>
      <p:sp>
        <p:nvSpPr>
          <p:cNvPr id="6" name="TextBox 5">
            <a:extLst>
              <a:ext uri="{FF2B5EF4-FFF2-40B4-BE49-F238E27FC236}">
                <a16:creationId xmlns:a16="http://schemas.microsoft.com/office/drawing/2014/main" id="{44FD5CA4-445F-58CC-CC49-E5C694686079}"/>
              </a:ext>
            </a:extLst>
          </p:cNvPr>
          <p:cNvSpPr txBox="1"/>
          <p:nvPr/>
        </p:nvSpPr>
        <p:spPr>
          <a:xfrm>
            <a:off x="0" y="0"/>
            <a:ext cx="4572000" cy="461665"/>
          </a:xfrm>
          <a:prstGeom prst="rect">
            <a:avLst/>
          </a:prstGeom>
          <a:noFill/>
        </p:spPr>
        <p:txBody>
          <a:bodyPr wrap="square" rtlCol="0">
            <a:spAutoFit/>
          </a:bodyPr>
          <a:lstStyle/>
          <a:p>
            <a:r>
              <a:rPr lang="en-IE" sz="2400" b="1" u="sng" dirty="0">
                <a:latin typeface="Aharoni" panose="02010803020104030203" pitchFamily="2" charset="-79"/>
                <a:cs typeface="Aharoni" panose="02010803020104030203" pitchFamily="2" charset="-79"/>
              </a:rPr>
              <a:t>Current peatland databases</a:t>
            </a:r>
          </a:p>
        </p:txBody>
      </p:sp>
      <p:sp>
        <p:nvSpPr>
          <p:cNvPr id="7" name="TextBox 6">
            <a:extLst>
              <a:ext uri="{FF2B5EF4-FFF2-40B4-BE49-F238E27FC236}">
                <a16:creationId xmlns:a16="http://schemas.microsoft.com/office/drawing/2014/main" id="{D744A732-E7E2-578C-F762-92F8BEFF6E45}"/>
              </a:ext>
            </a:extLst>
          </p:cNvPr>
          <p:cNvSpPr txBox="1"/>
          <p:nvPr/>
        </p:nvSpPr>
        <p:spPr>
          <a:xfrm>
            <a:off x="323850" y="1028700"/>
            <a:ext cx="4762500" cy="3785652"/>
          </a:xfrm>
          <a:prstGeom prst="rect">
            <a:avLst/>
          </a:prstGeom>
          <a:noFill/>
        </p:spPr>
        <p:txBody>
          <a:bodyPr wrap="square" rtlCol="0">
            <a:spAutoFit/>
          </a:bodyPr>
          <a:lstStyle/>
          <a:p>
            <a:pPr marL="285750" indent="-285750">
              <a:buFont typeface="Arial" panose="020B0604020202020204" pitchFamily="34" charset="0"/>
              <a:buChar char="•"/>
            </a:pPr>
            <a:r>
              <a:rPr lang="en-IE" sz="2400" dirty="0"/>
              <a:t>Area of Ireland = ~ 69,000 km^2</a:t>
            </a:r>
            <a:endParaRPr lang="en-IE" sz="2400" baseline="30000" dirty="0"/>
          </a:p>
          <a:p>
            <a:pPr marL="285750" indent="-285750">
              <a:buFont typeface="Arial" panose="020B0604020202020204" pitchFamily="34" charset="0"/>
              <a:buChar char="•"/>
            </a:pPr>
            <a:endParaRPr lang="en-IE" sz="2400" dirty="0"/>
          </a:p>
          <a:p>
            <a:pPr marL="285750" indent="-285750">
              <a:buFont typeface="Arial" panose="020B0604020202020204" pitchFamily="34" charset="0"/>
              <a:buChar char="•"/>
            </a:pPr>
            <a:r>
              <a:rPr lang="en-IE" sz="2400" dirty="0"/>
              <a:t>Peat area estimates vary:</a:t>
            </a:r>
          </a:p>
          <a:p>
            <a:pPr marL="742950" lvl="1" indent="-285750">
              <a:buFont typeface="Arial" panose="020B0604020202020204" pitchFamily="34" charset="0"/>
              <a:buChar char="•"/>
            </a:pPr>
            <a:r>
              <a:rPr lang="en-IE" sz="2400" dirty="0"/>
              <a:t>QGM: 		~ 19 %</a:t>
            </a:r>
          </a:p>
          <a:p>
            <a:pPr marL="742950" lvl="1" indent="-285750">
              <a:buFont typeface="Arial" panose="020B0604020202020204" pitchFamily="34" charset="0"/>
              <a:buChar char="•"/>
            </a:pPr>
            <a:r>
              <a:rPr lang="en-IE" sz="2400" dirty="0"/>
              <a:t>Irish Soils:	~ 25 %</a:t>
            </a:r>
          </a:p>
          <a:p>
            <a:pPr marL="742950" lvl="1" indent="-285750">
              <a:buFont typeface="Arial" panose="020B0604020202020204" pitchFamily="34" charset="0"/>
              <a:buChar char="•"/>
            </a:pPr>
            <a:r>
              <a:rPr lang="en-IE" sz="2400" dirty="0"/>
              <a:t>CORINE2018:	~ 16 %</a:t>
            </a:r>
          </a:p>
          <a:p>
            <a:pPr marL="742950" lvl="1" indent="-285750">
              <a:buFont typeface="Arial" panose="020B0604020202020204" pitchFamily="34" charset="0"/>
              <a:buChar char="•"/>
            </a:pPr>
            <a:r>
              <a:rPr lang="en-IE" sz="2400" dirty="0"/>
              <a:t>DIPMv2:		~ 21 %</a:t>
            </a:r>
          </a:p>
          <a:p>
            <a:pPr marL="742950" lvl="1" indent="-285750">
              <a:buFont typeface="Arial" panose="020B0604020202020204" pitchFamily="34" charset="0"/>
              <a:buChar char="•"/>
            </a:pPr>
            <a:endParaRPr lang="en-IE" sz="2400" dirty="0"/>
          </a:p>
          <a:p>
            <a:pPr marL="285750" indent="-285750">
              <a:buFont typeface="Arial" panose="020B0604020202020204" pitchFamily="34" charset="0"/>
              <a:buChar char="•"/>
            </a:pPr>
            <a:r>
              <a:rPr lang="en-IE" sz="2400" dirty="0"/>
              <a:t>Each database created using different mapping methods</a:t>
            </a:r>
          </a:p>
        </p:txBody>
      </p:sp>
    </p:spTree>
    <p:extLst>
      <p:ext uri="{BB962C8B-B14F-4D97-AF65-F5344CB8AC3E}">
        <p14:creationId xmlns:p14="http://schemas.microsoft.com/office/powerpoint/2010/main" val="98069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1D0D8-613E-3C6D-E1AD-5122905980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31039" y="128688"/>
            <a:ext cx="3214688" cy="1178719"/>
          </a:xfrm>
          <a:prstGeom prst="rect">
            <a:avLst/>
          </a:prstGeom>
        </p:spPr>
      </p:pic>
      <p:pic>
        <p:nvPicPr>
          <p:cNvPr id="4" name="Picture 3">
            <a:extLst>
              <a:ext uri="{FF2B5EF4-FFF2-40B4-BE49-F238E27FC236}">
                <a16:creationId xmlns:a16="http://schemas.microsoft.com/office/drawing/2014/main" id="{8A3EADAD-F8C1-A3C9-FA3A-7A944904C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723" y="54346"/>
            <a:ext cx="2274338" cy="1597721"/>
          </a:xfrm>
          <a:prstGeom prst="rect">
            <a:avLst/>
          </a:prstGeom>
        </p:spPr>
      </p:pic>
      <p:pic>
        <p:nvPicPr>
          <p:cNvPr id="5" name="Picture 4">
            <a:extLst>
              <a:ext uri="{FF2B5EF4-FFF2-40B4-BE49-F238E27FC236}">
                <a16:creationId xmlns:a16="http://schemas.microsoft.com/office/drawing/2014/main" id="{48D2E410-D9D7-699E-8135-8B1DBE21C4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69699" y="56440"/>
            <a:ext cx="2264578" cy="1585205"/>
          </a:xfrm>
          <a:prstGeom prst="rect">
            <a:avLst/>
          </a:prstGeom>
        </p:spPr>
      </p:pic>
      <p:sp>
        <p:nvSpPr>
          <p:cNvPr id="8" name="TextBox 7">
            <a:extLst>
              <a:ext uri="{FF2B5EF4-FFF2-40B4-BE49-F238E27FC236}">
                <a16:creationId xmlns:a16="http://schemas.microsoft.com/office/drawing/2014/main" id="{3D98D833-A119-EFFA-6264-2789050BD8F4}"/>
              </a:ext>
            </a:extLst>
          </p:cNvPr>
          <p:cNvSpPr txBox="1"/>
          <p:nvPr/>
        </p:nvSpPr>
        <p:spPr>
          <a:xfrm>
            <a:off x="575460" y="2320024"/>
            <a:ext cx="3818740" cy="3170099"/>
          </a:xfrm>
          <a:prstGeom prst="rect">
            <a:avLst/>
          </a:prstGeom>
          <a:noFill/>
        </p:spPr>
        <p:txBody>
          <a:bodyPr wrap="square" rtlCol="0">
            <a:spAutoFit/>
          </a:bodyPr>
          <a:lstStyle/>
          <a:p>
            <a:r>
              <a:rPr lang="en-IE" sz="2400" b="1" dirty="0"/>
              <a:t>Airborne Geophysics Survey </a:t>
            </a:r>
          </a:p>
          <a:p>
            <a:endParaRPr lang="en-IE" sz="1600" dirty="0"/>
          </a:p>
          <a:p>
            <a:r>
              <a:rPr lang="en-IE" sz="2400" dirty="0"/>
              <a:t>- </a:t>
            </a:r>
            <a:r>
              <a:rPr lang="en-IE" sz="2400" b="1" u="sng" dirty="0"/>
              <a:t>Radiometrics</a:t>
            </a:r>
          </a:p>
          <a:p>
            <a:r>
              <a:rPr lang="en-IE" sz="2400" dirty="0"/>
              <a:t>- Airborne EM</a:t>
            </a:r>
          </a:p>
          <a:p>
            <a:r>
              <a:rPr lang="en-IE" sz="2400" dirty="0"/>
              <a:t>- Magnetics</a:t>
            </a:r>
          </a:p>
          <a:p>
            <a:endParaRPr lang="en-IE" sz="2400" dirty="0"/>
          </a:p>
          <a:p>
            <a:r>
              <a:rPr lang="en-IE" sz="2400" dirty="0"/>
              <a:t>National coverage line spacing 200m</a:t>
            </a:r>
          </a:p>
          <a:p>
            <a:endParaRPr lang="en-IE" sz="1600" dirty="0"/>
          </a:p>
        </p:txBody>
      </p:sp>
      <p:sp>
        <p:nvSpPr>
          <p:cNvPr id="9" name="TextBox 8">
            <a:extLst>
              <a:ext uri="{FF2B5EF4-FFF2-40B4-BE49-F238E27FC236}">
                <a16:creationId xmlns:a16="http://schemas.microsoft.com/office/drawing/2014/main" id="{239E3C22-0D72-5BB2-E8A8-14EBECA9FDF5}"/>
              </a:ext>
            </a:extLst>
          </p:cNvPr>
          <p:cNvSpPr txBox="1"/>
          <p:nvPr/>
        </p:nvSpPr>
        <p:spPr>
          <a:xfrm>
            <a:off x="8556820" y="2320024"/>
            <a:ext cx="3477457" cy="2923877"/>
          </a:xfrm>
          <a:prstGeom prst="rect">
            <a:avLst/>
          </a:prstGeom>
          <a:noFill/>
        </p:spPr>
        <p:txBody>
          <a:bodyPr wrap="square" rtlCol="0">
            <a:spAutoFit/>
          </a:bodyPr>
          <a:lstStyle/>
          <a:p>
            <a:r>
              <a:rPr lang="en-IE" sz="2400" b="1" dirty="0"/>
              <a:t>Geochemical Soils survey</a:t>
            </a:r>
          </a:p>
          <a:p>
            <a:endParaRPr lang="en-IE" sz="2400" dirty="0"/>
          </a:p>
          <a:p>
            <a:r>
              <a:rPr lang="en-IE" sz="2400" dirty="0"/>
              <a:t>- one sample every 4 km²</a:t>
            </a:r>
          </a:p>
          <a:p>
            <a:endParaRPr lang="en-IE" sz="2400" dirty="0"/>
          </a:p>
          <a:p>
            <a:r>
              <a:rPr lang="en-IE" sz="2400" dirty="0"/>
              <a:t>- baseline chemistry of soil, stream water and stream sediment </a:t>
            </a:r>
          </a:p>
          <a:p>
            <a:endParaRPr lang="en-IE" sz="1600" dirty="0"/>
          </a:p>
        </p:txBody>
      </p:sp>
      <p:pic>
        <p:nvPicPr>
          <p:cNvPr id="10" name="Picture 9">
            <a:extLst>
              <a:ext uri="{FF2B5EF4-FFF2-40B4-BE49-F238E27FC236}">
                <a16:creationId xmlns:a16="http://schemas.microsoft.com/office/drawing/2014/main" id="{9DB927E7-5CFC-7D1D-5404-A47C118B10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6363" y="1943100"/>
            <a:ext cx="3478728" cy="4914900"/>
          </a:xfrm>
          <a:prstGeom prst="rect">
            <a:avLst/>
          </a:prstGeom>
        </p:spPr>
      </p:pic>
      <p:pic>
        <p:nvPicPr>
          <p:cNvPr id="11" name="Picture 10">
            <a:extLst>
              <a:ext uri="{FF2B5EF4-FFF2-40B4-BE49-F238E27FC236}">
                <a16:creationId xmlns:a16="http://schemas.microsoft.com/office/drawing/2014/main" id="{4CECD9B8-BB48-C22C-56D3-66443429FD3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52382" y="213927"/>
            <a:ext cx="2958306" cy="10268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17809D7-B5A7-545E-BC54-84DF046300B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628900" y="4866717"/>
            <a:ext cx="1587500" cy="1991283"/>
          </a:xfrm>
          <a:prstGeom prst="rect">
            <a:avLst/>
          </a:prstGeom>
        </p:spPr>
      </p:pic>
    </p:spTree>
    <p:extLst>
      <p:ext uri="{BB962C8B-B14F-4D97-AF65-F5344CB8AC3E}">
        <p14:creationId xmlns:p14="http://schemas.microsoft.com/office/powerpoint/2010/main" val="336325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4A37F26-BCD2-A643-87AE-1A441A0F9F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5302" y="1"/>
            <a:ext cx="9143998" cy="6857999"/>
          </a:xfrm>
          <a:prstGeom prst="rect">
            <a:avLst/>
          </a:prstGeom>
        </p:spPr>
      </p:pic>
    </p:spTree>
    <p:extLst>
      <p:ext uri="{BB962C8B-B14F-4D97-AF65-F5344CB8AC3E}">
        <p14:creationId xmlns:p14="http://schemas.microsoft.com/office/powerpoint/2010/main" val="2796695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756A62DD-B2A9-4178-AC61-83FA7CB82D66}"/>
              </a:ext>
            </a:extLst>
          </p:cNvPr>
          <p:cNvSpPr txBox="1"/>
          <p:nvPr/>
        </p:nvSpPr>
        <p:spPr>
          <a:xfrm>
            <a:off x="0" y="0"/>
            <a:ext cx="3840566" cy="461665"/>
          </a:xfrm>
          <a:prstGeom prst="rect">
            <a:avLst/>
          </a:prstGeom>
          <a:noFill/>
        </p:spPr>
        <p:txBody>
          <a:bodyPr wrap="square" rtlCol="0">
            <a:spAutoFit/>
          </a:bodyPr>
          <a:lstStyle/>
          <a:p>
            <a:r>
              <a:rPr lang="en-IE" sz="2400" b="1" u="sng" dirty="0">
                <a:latin typeface="Aharoni" panose="02010803020104030203" pitchFamily="2" charset="-79"/>
                <a:cs typeface="Aharoni" panose="02010803020104030203" pitchFamily="2" charset="-79"/>
              </a:rPr>
              <a:t>Why Radiometric Data?</a:t>
            </a:r>
          </a:p>
        </p:txBody>
      </p:sp>
      <p:grpSp>
        <p:nvGrpSpPr>
          <p:cNvPr id="6" name="Group 5">
            <a:extLst>
              <a:ext uri="{FF2B5EF4-FFF2-40B4-BE49-F238E27FC236}">
                <a16:creationId xmlns:a16="http://schemas.microsoft.com/office/drawing/2014/main" id="{FEEC9E04-A96F-6530-A72F-11E4D9593F63}"/>
              </a:ext>
            </a:extLst>
          </p:cNvPr>
          <p:cNvGrpSpPr/>
          <p:nvPr/>
        </p:nvGrpSpPr>
        <p:grpSpPr>
          <a:xfrm>
            <a:off x="0" y="444972"/>
            <a:ext cx="12192000" cy="6413028"/>
            <a:chOff x="0" y="444972"/>
            <a:chExt cx="12192000" cy="6413028"/>
          </a:xfrm>
        </p:grpSpPr>
        <p:sp>
          <p:nvSpPr>
            <p:cNvPr id="48" name="Rectangle 47">
              <a:extLst>
                <a:ext uri="{FF2B5EF4-FFF2-40B4-BE49-F238E27FC236}">
                  <a16:creationId xmlns:a16="http://schemas.microsoft.com/office/drawing/2014/main" id="{1DDD3372-75D3-489D-ADD9-6C616FF5982B}"/>
                </a:ext>
              </a:extLst>
            </p:cNvPr>
            <p:cNvSpPr/>
            <p:nvPr/>
          </p:nvSpPr>
          <p:spPr>
            <a:xfrm>
              <a:off x="8220075" y="2807863"/>
              <a:ext cx="3971925" cy="13795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p>
          </p:txBody>
        </p:sp>
        <p:sp>
          <p:nvSpPr>
            <p:cNvPr id="47" name="Rectangle 46">
              <a:extLst>
                <a:ext uri="{FF2B5EF4-FFF2-40B4-BE49-F238E27FC236}">
                  <a16:creationId xmlns:a16="http://schemas.microsoft.com/office/drawing/2014/main" id="{08E91016-3927-43C1-A92E-358330EB3503}"/>
                </a:ext>
              </a:extLst>
            </p:cNvPr>
            <p:cNvSpPr/>
            <p:nvPr/>
          </p:nvSpPr>
          <p:spPr>
            <a:xfrm>
              <a:off x="5644311" y="2809032"/>
              <a:ext cx="2626912" cy="1367759"/>
            </a:xfrm>
            <a:prstGeom prst="rect">
              <a:avLst/>
            </a:prstGeom>
            <a:gradFill flip="none" rotWithShape="1">
              <a:gsLst>
                <a:gs pos="55722">
                  <a:schemeClr val="accent6">
                    <a:lumMod val="60000"/>
                    <a:lumOff val="40000"/>
                  </a:schemeClr>
                </a:gs>
                <a:gs pos="0">
                  <a:schemeClr val="accent2">
                    <a:lumMod val="50000"/>
                  </a:schemeClr>
                </a:gs>
                <a:gs pos="74000">
                  <a:schemeClr val="accent6">
                    <a:lumMod val="60000"/>
                    <a:lumOff val="40000"/>
                  </a:schemeClr>
                </a:gs>
                <a:gs pos="83000">
                  <a:schemeClr val="accent6">
                    <a:lumMod val="75000"/>
                  </a:schemeClr>
                </a:gs>
                <a:gs pos="100000">
                  <a:schemeClr val="accent6">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p>
          </p:txBody>
        </p:sp>
        <p:sp>
          <p:nvSpPr>
            <p:cNvPr id="3" name="Rectangle 2">
              <a:extLst>
                <a:ext uri="{FF2B5EF4-FFF2-40B4-BE49-F238E27FC236}">
                  <a16:creationId xmlns:a16="http://schemas.microsoft.com/office/drawing/2014/main" id="{2CF99DF2-4F47-490D-8B48-8FBCE698CAA8}"/>
                </a:ext>
              </a:extLst>
            </p:cNvPr>
            <p:cNvSpPr/>
            <p:nvPr/>
          </p:nvSpPr>
          <p:spPr>
            <a:xfrm>
              <a:off x="0" y="4164496"/>
              <a:ext cx="12192000" cy="269350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8D9A451C-F6CA-4B96-AF96-2AC6B716DB6F}"/>
                </a:ext>
              </a:extLst>
            </p:cNvPr>
            <p:cNvSpPr/>
            <p:nvPr/>
          </p:nvSpPr>
          <p:spPr>
            <a:xfrm>
              <a:off x="0" y="1229499"/>
              <a:ext cx="2389705" cy="294198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ight Triangle 6">
              <a:extLst>
                <a:ext uri="{FF2B5EF4-FFF2-40B4-BE49-F238E27FC236}">
                  <a16:creationId xmlns:a16="http://schemas.microsoft.com/office/drawing/2014/main" id="{EDD43BD9-BE0B-4C7F-816D-85FEC65F5B3A}"/>
                </a:ext>
              </a:extLst>
            </p:cNvPr>
            <p:cNvSpPr/>
            <p:nvPr/>
          </p:nvSpPr>
          <p:spPr>
            <a:xfrm>
              <a:off x="2382269" y="1207274"/>
              <a:ext cx="1165794" cy="1607132"/>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40544EDB-2562-4B07-AF29-C1B88D08629B}"/>
                </a:ext>
              </a:extLst>
            </p:cNvPr>
            <p:cNvSpPr/>
            <p:nvPr/>
          </p:nvSpPr>
          <p:spPr>
            <a:xfrm>
              <a:off x="2349333" y="2797534"/>
              <a:ext cx="1193881" cy="136497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AFDF4AF6-7F7E-4AD8-AAD4-82A544569414}"/>
                </a:ext>
              </a:extLst>
            </p:cNvPr>
            <p:cNvSpPr/>
            <p:nvPr/>
          </p:nvSpPr>
          <p:spPr>
            <a:xfrm>
              <a:off x="3544589" y="2809437"/>
              <a:ext cx="2118627" cy="1364974"/>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7E3B733C-FCF4-49AA-86DC-517969ABDEA5}"/>
                </a:ext>
              </a:extLst>
            </p:cNvPr>
            <p:cNvSpPr txBox="1"/>
            <p:nvPr/>
          </p:nvSpPr>
          <p:spPr>
            <a:xfrm>
              <a:off x="2374095" y="5450822"/>
              <a:ext cx="7552086" cy="461665"/>
            </a:xfrm>
            <a:prstGeom prst="rect">
              <a:avLst/>
            </a:prstGeom>
            <a:noFill/>
          </p:spPr>
          <p:txBody>
            <a:bodyPr wrap="square" rtlCol="0">
              <a:spAutoFit/>
            </a:bodyPr>
            <a:lstStyle/>
            <a:p>
              <a:r>
                <a:rPr lang="en-IE" sz="2400" dirty="0"/>
                <a:t>Bedrock/Underlying Sediments – Radiometric Source</a:t>
              </a:r>
            </a:p>
          </p:txBody>
        </p:sp>
        <p:grpSp>
          <p:nvGrpSpPr>
            <p:cNvPr id="51" name="Group 50">
              <a:extLst>
                <a:ext uri="{FF2B5EF4-FFF2-40B4-BE49-F238E27FC236}">
                  <a16:creationId xmlns:a16="http://schemas.microsoft.com/office/drawing/2014/main" id="{3F3629EC-2600-4131-B975-C3FBB57E2448}"/>
                </a:ext>
              </a:extLst>
            </p:cNvPr>
            <p:cNvGrpSpPr/>
            <p:nvPr/>
          </p:nvGrpSpPr>
          <p:grpSpPr>
            <a:xfrm>
              <a:off x="3977551" y="2676784"/>
              <a:ext cx="929683" cy="1664976"/>
              <a:chOff x="-1469608" y="2693504"/>
              <a:chExt cx="929683" cy="1664976"/>
            </a:xfrm>
          </p:grpSpPr>
          <p:sp>
            <p:nvSpPr>
              <p:cNvPr id="52" name="Freeform: Shape 51">
                <a:extLst>
                  <a:ext uri="{FF2B5EF4-FFF2-40B4-BE49-F238E27FC236}">
                    <a16:creationId xmlns:a16="http://schemas.microsoft.com/office/drawing/2014/main" id="{F858AD63-8162-42DC-BBFD-D558876E9A42}"/>
                  </a:ext>
                </a:extLst>
              </p:cNvPr>
              <p:cNvSpPr/>
              <p:nvPr/>
            </p:nvSpPr>
            <p:spPr>
              <a:xfrm>
                <a:off x="-1469608" y="2693504"/>
                <a:ext cx="241300" cy="166370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Freeform: Shape 52">
                <a:extLst>
                  <a:ext uri="{FF2B5EF4-FFF2-40B4-BE49-F238E27FC236}">
                    <a16:creationId xmlns:a16="http://schemas.microsoft.com/office/drawing/2014/main" id="{AC8FBA8E-9037-408C-A32D-AAB2ED24DBD8}"/>
                  </a:ext>
                </a:extLst>
              </p:cNvPr>
              <p:cNvSpPr/>
              <p:nvPr/>
            </p:nvSpPr>
            <p:spPr>
              <a:xfrm>
                <a:off x="-1117775" y="3220554"/>
                <a:ext cx="241300" cy="113665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4" name="Freeform: Shape 53">
                <a:extLst>
                  <a:ext uri="{FF2B5EF4-FFF2-40B4-BE49-F238E27FC236}">
                    <a16:creationId xmlns:a16="http://schemas.microsoft.com/office/drawing/2014/main" id="{F868B631-6694-4AAE-8B5E-887A0605AE39}"/>
                  </a:ext>
                </a:extLst>
              </p:cNvPr>
              <p:cNvSpPr/>
              <p:nvPr/>
            </p:nvSpPr>
            <p:spPr>
              <a:xfrm>
                <a:off x="-781225" y="2933579"/>
                <a:ext cx="241300" cy="1424901"/>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55" name="Group 54">
              <a:extLst>
                <a:ext uri="{FF2B5EF4-FFF2-40B4-BE49-F238E27FC236}">
                  <a16:creationId xmlns:a16="http://schemas.microsoft.com/office/drawing/2014/main" id="{01D32C78-7538-45DE-BAF5-1131CA1892D2}"/>
                </a:ext>
              </a:extLst>
            </p:cNvPr>
            <p:cNvGrpSpPr/>
            <p:nvPr/>
          </p:nvGrpSpPr>
          <p:grpSpPr>
            <a:xfrm>
              <a:off x="10942233" y="6026150"/>
              <a:ext cx="1249767" cy="831850"/>
              <a:chOff x="7175500" y="116017"/>
              <a:chExt cx="1422400" cy="1255583"/>
            </a:xfrm>
          </p:grpSpPr>
          <p:sp>
            <p:nvSpPr>
              <p:cNvPr id="56" name="Rectangle 55">
                <a:extLst>
                  <a:ext uri="{FF2B5EF4-FFF2-40B4-BE49-F238E27FC236}">
                    <a16:creationId xmlns:a16="http://schemas.microsoft.com/office/drawing/2014/main" id="{5176EEEE-F38B-40DC-A6E4-9B4C2E18BD76}"/>
                  </a:ext>
                </a:extLst>
              </p:cNvPr>
              <p:cNvSpPr/>
              <p:nvPr/>
            </p:nvSpPr>
            <p:spPr>
              <a:xfrm>
                <a:off x="7175500" y="116017"/>
                <a:ext cx="1422400" cy="12555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Freeform: Shape 56">
                <a:extLst>
                  <a:ext uri="{FF2B5EF4-FFF2-40B4-BE49-F238E27FC236}">
                    <a16:creationId xmlns:a16="http://schemas.microsoft.com/office/drawing/2014/main" id="{DA7991FA-D86A-4515-A4B4-F69E99301E8C}"/>
                  </a:ext>
                </a:extLst>
              </p:cNvPr>
              <p:cNvSpPr/>
              <p:nvPr/>
            </p:nvSpPr>
            <p:spPr>
              <a:xfrm>
                <a:off x="7794033" y="461665"/>
                <a:ext cx="181567" cy="793092"/>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8" name="Freeform: Shape 57">
                <a:extLst>
                  <a:ext uri="{FF2B5EF4-FFF2-40B4-BE49-F238E27FC236}">
                    <a16:creationId xmlns:a16="http://schemas.microsoft.com/office/drawing/2014/main" id="{1CBA279C-22F5-4921-B323-BABE5F135834}"/>
                  </a:ext>
                </a:extLst>
              </p:cNvPr>
              <p:cNvSpPr/>
              <p:nvPr/>
            </p:nvSpPr>
            <p:spPr>
              <a:xfrm>
                <a:off x="7489233" y="461665"/>
                <a:ext cx="181567" cy="793092"/>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9" name="Freeform: Shape 58">
                <a:extLst>
                  <a:ext uri="{FF2B5EF4-FFF2-40B4-BE49-F238E27FC236}">
                    <a16:creationId xmlns:a16="http://schemas.microsoft.com/office/drawing/2014/main" id="{D9BD096D-BBF6-4CC4-86B0-A31CD8D66064}"/>
                  </a:ext>
                </a:extLst>
              </p:cNvPr>
              <p:cNvSpPr/>
              <p:nvPr/>
            </p:nvSpPr>
            <p:spPr>
              <a:xfrm>
                <a:off x="8098833" y="461665"/>
                <a:ext cx="181567" cy="793092"/>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TextBox 59">
                <a:extLst>
                  <a:ext uri="{FF2B5EF4-FFF2-40B4-BE49-F238E27FC236}">
                    <a16:creationId xmlns:a16="http://schemas.microsoft.com/office/drawing/2014/main" id="{251FBC64-037E-4C8C-B829-FD1FDB30A84E}"/>
                  </a:ext>
                </a:extLst>
              </p:cNvPr>
              <p:cNvSpPr txBox="1"/>
              <p:nvPr/>
            </p:nvSpPr>
            <p:spPr>
              <a:xfrm>
                <a:off x="7415761" y="116017"/>
                <a:ext cx="1048080" cy="464554"/>
              </a:xfrm>
              <a:prstGeom prst="rect">
                <a:avLst/>
              </a:prstGeom>
              <a:noFill/>
            </p:spPr>
            <p:txBody>
              <a:bodyPr wrap="square" rtlCol="0">
                <a:spAutoFit/>
              </a:bodyPr>
              <a:lstStyle/>
              <a:p>
                <a:r>
                  <a:rPr lang="en-IE" sz="1400" dirty="0"/>
                  <a:t>K    U  Th</a:t>
                </a:r>
              </a:p>
            </p:txBody>
          </p:sp>
        </p:grpSp>
        <p:grpSp>
          <p:nvGrpSpPr>
            <p:cNvPr id="5" name="Group 4">
              <a:extLst>
                <a:ext uri="{FF2B5EF4-FFF2-40B4-BE49-F238E27FC236}">
                  <a16:creationId xmlns:a16="http://schemas.microsoft.com/office/drawing/2014/main" id="{71663AD4-4CD1-4846-B574-17109D21AE8C}"/>
                </a:ext>
              </a:extLst>
            </p:cNvPr>
            <p:cNvGrpSpPr/>
            <p:nvPr/>
          </p:nvGrpSpPr>
          <p:grpSpPr>
            <a:xfrm>
              <a:off x="537286" y="2370168"/>
              <a:ext cx="1318612" cy="1971592"/>
              <a:chOff x="1101952" y="2385612"/>
              <a:chExt cx="1318612" cy="1971592"/>
            </a:xfrm>
          </p:grpSpPr>
          <p:grpSp>
            <p:nvGrpSpPr>
              <p:cNvPr id="50" name="Group 49">
                <a:extLst>
                  <a:ext uri="{FF2B5EF4-FFF2-40B4-BE49-F238E27FC236}">
                    <a16:creationId xmlns:a16="http://schemas.microsoft.com/office/drawing/2014/main" id="{40E48462-A015-4FD7-B2C0-AFAEB3C6D60B}"/>
                  </a:ext>
                </a:extLst>
              </p:cNvPr>
              <p:cNvGrpSpPr/>
              <p:nvPr/>
            </p:nvGrpSpPr>
            <p:grpSpPr>
              <a:xfrm>
                <a:off x="1279476" y="2692228"/>
                <a:ext cx="929683" cy="1664976"/>
                <a:chOff x="467691" y="2693504"/>
                <a:chExt cx="929683" cy="1664976"/>
              </a:xfrm>
            </p:grpSpPr>
            <p:sp>
              <p:nvSpPr>
                <p:cNvPr id="14" name="Freeform: Shape 13">
                  <a:extLst>
                    <a:ext uri="{FF2B5EF4-FFF2-40B4-BE49-F238E27FC236}">
                      <a16:creationId xmlns:a16="http://schemas.microsoft.com/office/drawing/2014/main" id="{FD933D2F-C33F-4118-BDAE-831F77ABEABB}"/>
                    </a:ext>
                  </a:extLst>
                </p:cNvPr>
                <p:cNvSpPr/>
                <p:nvPr/>
              </p:nvSpPr>
              <p:spPr>
                <a:xfrm>
                  <a:off x="467691" y="2693504"/>
                  <a:ext cx="241300" cy="166370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Freeform: Shape 15">
                  <a:extLst>
                    <a:ext uri="{FF2B5EF4-FFF2-40B4-BE49-F238E27FC236}">
                      <a16:creationId xmlns:a16="http://schemas.microsoft.com/office/drawing/2014/main" id="{5BC14EBC-84AD-44ED-A63F-D754E374D410}"/>
                    </a:ext>
                  </a:extLst>
                </p:cNvPr>
                <p:cNvSpPr/>
                <p:nvPr/>
              </p:nvSpPr>
              <p:spPr>
                <a:xfrm>
                  <a:off x="819524" y="3220554"/>
                  <a:ext cx="241300" cy="113665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Freeform: Shape 17">
                  <a:extLst>
                    <a:ext uri="{FF2B5EF4-FFF2-40B4-BE49-F238E27FC236}">
                      <a16:creationId xmlns:a16="http://schemas.microsoft.com/office/drawing/2014/main" id="{AB8C87A8-1F08-4561-9E37-8953553E7A95}"/>
                    </a:ext>
                  </a:extLst>
                </p:cNvPr>
                <p:cNvSpPr/>
                <p:nvPr/>
              </p:nvSpPr>
              <p:spPr>
                <a:xfrm>
                  <a:off x="1156074" y="2933579"/>
                  <a:ext cx="241300" cy="1424901"/>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83" name="Group 82">
                <a:extLst>
                  <a:ext uri="{FF2B5EF4-FFF2-40B4-BE49-F238E27FC236}">
                    <a16:creationId xmlns:a16="http://schemas.microsoft.com/office/drawing/2014/main" id="{056176D2-C4FF-44D5-B7F4-07D8CB395890}"/>
                  </a:ext>
                </a:extLst>
              </p:cNvPr>
              <p:cNvGrpSpPr/>
              <p:nvPr/>
            </p:nvGrpSpPr>
            <p:grpSpPr>
              <a:xfrm>
                <a:off x="1101952" y="2385612"/>
                <a:ext cx="556592" cy="413047"/>
                <a:chOff x="1121830" y="2465124"/>
                <a:chExt cx="556592" cy="413047"/>
              </a:xfrm>
            </p:grpSpPr>
            <p:cxnSp>
              <p:nvCxnSpPr>
                <p:cNvPr id="73" name="Straight Arrow Connector 72">
                  <a:extLst>
                    <a:ext uri="{FF2B5EF4-FFF2-40B4-BE49-F238E27FC236}">
                      <a16:creationId xmlns:a16="http://schemas.microsoft.com/office/drawing/2014/main" id="{CAEA2024-110A-4733-A614-3B023FC89B83}"/>
                    </a:ext>
                  </a:extLst>
                </p:cNvPr>
                <p:cNvCxnSpPr/>
                <p:nvPr/>
              </p:nvCxnSpPr>
              <p:spPr>
                <a:xfrm flipH="1" flipV="1">
                  <a:off x="1121830" y="2611353"/>
                  <a:ext cx="278296" cy="61199"/>
                </a:xfrm>
                <a:prstGeom prst="straightConnector1">
                  <a:avLst/>
                </a:prstGeom>
                <a:ln w="15875">
                  <a:solidFill>
                    <a:srgbClr val="2F528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30B0545-623E-4900-928F-E7F9E8271FAF}"/>
                    </a:ext>
                  </a:extLst>
                </p:cNvPr>
                <p:cNvCxnSpPr>
                  <a:cxnSpLocks/>
                </p:cNvCxnSpPr>
                <p:nvPr/>
              </p:nvCxnSpPr>
              <p:spPr>
                <a:xfrm flipV="1">
                  <a:off x="1400126" y="2465124"/>
                  <a:ext cx="0" cy="207429"/>
                </a:xfrm>
                <a:prstGeom prst="straightConnector1">
                  <a:avLst/>
                </a:prstGeom>
                <a:ln w="15875">
                  <a:solidFill>
                    <a:srgbClr val="2F528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57DC1C6-499F-4BC2-8941-A382F0E9B936}"/>
                    </a:ext>
                  </a:extLst>
                </p:cNvPr>
                <p:cNvCxnSpPr>
                  <a:cxnSpLocks/>
                </p:cNvCxnSpPr>
                <p:nvPr/>
              </p:nvCxnSpPr>
              <p:spPr>
                <a:xfrm flipV="1">
                  <a:off x="1400126" y="2641952"/>
                  <a:ext cx="278296" cy="58179"/>
                </a:xfrm>
                <a:prstGeom prst="straightConnector1">
                  <a:avLst/>
                </a:prstGeom>
                <a:ln w="15875">
                  <a:solidFill>
                    <a:srgbClr val="2F528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5CEB900-887E-42BE-9951-8DBF58EDD241}"/>
                    </a:ext>
                  </a:extLst>
                </p:cNvPr>
                <p:cNvCxnSpPr>
                  <a:cxnSpLocks/>
                  <a:stCxn id="14" idx="6"/>
                </p:cNvCxnSpPr>
                <p:nvPr/>
              </p:nvCxnSpPr>
              <p:spPr>
                <a:xfrm flipH="1">
                  <a:off x="1168943" y="2692228"/>
                  <a:ext cx="258937" cy="185943"/>
                </a:xfrm>
                <a:prstGeom prst="straightConnector1">
                  <a:avLst/>
                </a:prstGeom>
                <a:ln w="15875">
                  <a:solidFill>
                    <a:srgbClr val="2F528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19B3F85E-DC73-4A0F-A18F-EAD94F845DB6}"/>
                  </a:ext>
                </a:extLst>
              </p:cNvPr>
              <p:cNvGrpSpPr/>
              <p:nvPr/>
            </p:nvGrpSpPr>
            <p:grpSpPr>
              <a:xfrm>
                <a:off x="1460305" y="2850734"/>
                <a:ext cx="556592" cy="413047"/>
                <a:chOff x="1121830" y="2465124"/>
                <a:chExt cx="556592" cy="413047"/>
              </a:xfrm>
            </p:grpSpPr>
            <p:cxnSp>
              <p:nvCxnSpPr>
                <p:cNvPr id="86" name="Straight Arrow Connector 85">
                  <a:extLst>
                    <a:ext uri="{FF2B5EF4-FFF2-40B4-BE49-F238E27FC236}">
                      <a16:creationId xmlns:a16="http://schemas.microsoft.com/office/drawing/2014/main" id="{834CAA57-DB9C-47C1-8762-C1F7E31D74B7}"/>
                    </a:ext>
                  </a:extLst>
                </p:cNvPr>
                <p:cNvCxnSpPr/>
                <p:nvPr/>
              </p:nvCxnSpPr>
              <p:spPr>
                <a:xfrm flipH="1" flipV="1">
                  <a:off x="1121830" y="2611353"/>
                  <a:ext cx="278296" cy="6119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E14F50A-FACF-45D0-B514-36595DA29D50}"/>
                    </a:ext>
                  </a:extLst>
                </p:cNvPr>
                <p:cNvCxnSpPr>
                  <a:cxnSpLocks/>
                </p:cNvCxnSpPr>
                <p:nvPr/>
              </p:nvCxnSpPr>
              <p:spPr>
                <a:xfrm flipV="1">
                  <a:off x="1400126" y="2465124"/>
                  <a:ext cx="0" cy="20742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BEC1C93-05E1-4BF6-AAB5-6AEE78D19EEA}"/>
                    </a:ext>
                  </a:extLst>
                </p:cNvPr>
                <p:cNvCxnSpPr>
                  <a:cxnSpLocks/>
                </p:cNvCxnSpPr>
                <p:nvPr/>
              </p:nvCxnSpPr>
              <p:spPr>
                <a:xfrm flipV="1">
                  <a:off x="1400126" y="2641952"/>
                  <a:ext cx="278296" cy="5817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1550A8F-0BE4-44CF-860D-8D47B0F15A4A}"/>
                    </a:ext>
                  </a:extLst>
                </p:cNvPr>
                <p:cNvCxnSpPr>
                  <a:cxnSpLocks/>
                </p:cNvCxnSpPr>
                <p:nvPr/>
              </p:nvCxnSpPr>
              <p:spPr>
                <a:xfrm flipH="1">
                  <a:off x="1168943" y="2692228"/>
                  <a:ext cx="258937" cy="18594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3B628C-1C24-404D-ADE7-9168263E42BE}"/>
                  </a:ext>
                </a:extLst>
              </p:cNvPr>
              <p:cNvGrpSpPr/>
              <p:nvPr/>
            </p:nvGrpSpPr>
            <p:grpSpPr>
              <a:xfrm>
                <a:off x="1863972" y="2550340"/>
                <a:ext cx="556592" cy="413047"/>
                <a:chOff x="1121830" y="2465124"/>
                <a:chExt cx="556592" cy="413047"/>
              </a:xfrm>
            </p:grpSpPr>
            <p:cxnSp>
              <p:nvCxnSpPr>
                <p:cNvPr id="91" name="Straight Arrow Connector 90">
                  <a:extLst>
                    <a:ext uri="{FF2B5EF4-FFF2-40B4-BE49-F238E27FC236}">
                      <a16:creationId xmlns:a16="http://schemas.microsoft.com/office/drawing/2014/main" id="{C7D3A502-79F6-452E-BD95-58A616CEFBD2}"/>
                    </a:ext>
                  </a:extLst>
                </p:cNvPr>
                <p:cNvCxnSpPr/>
                <p:nvPr/>
              </p:nvCxnSpPr>
              <p:spPr>
                <a:xfrm flipH="1" flipV="1">
                  <a:off x="1121830" y="2611353"/>
                  <a:ext cx="278296" cy="61199"/>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8819628-E16A-4301-BFA4-88C79671AD3A}"/>
                    </a:ext>
                  </a:extLst>
                </p:cNvPr>
                <p:cNvCxnSpPr>
                  <a:cxnSpLocks/>
                </p:cNvCxnSpPr>
                <p:nvPr/>
              </p:nvCxnSpPr>
              <p:spPr>
                <a:xfrm flipV="1">
                  <a:off x="1400126" y="2465124"/>
                  <a:ext cx="0" cy="207429"/>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EA0E128-1BCB-4536-B025-A08815A40F62}"/>
                    </a:ext>
                  </a:extLst>
                </p:cNvPr>
                <p:cNvCxnSpPr>
                  <a:cxnSpLocks/>
                </p:cNvCxnSpPr>
                <p:nvPr/>
              </p:nvCxnSpPr>
              <p:spPr>
                <a:xfrm flipV="1">
                  <a:off x="1400126" y="2641952"/>
                  <a:ext cx="278296" cy="58179"/>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2B836C0C-9A6D-417D-9525-ADABCD112799}"/>
                    </a:ext>
                  </a:extLst>
                </p:cNvPr>
                <p:cNvCxnSpPr>
                  <a:cxnSpLocks/>
                </p:cNvCxnSpPr>
                <p:nvPr/>
              </p:nvCxnSpPr>
              <p:spPr>
                <a:xfrm flipH="1">
                  <a:off x="1168943" y="2692228"/>
                  <a:ext cx="258937" cy="185943"/>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 name="TextBox 95">
              <a:extLst>
                <a:ext uri="{FF2B5EF4-FFF2-40B4-BE49-F238E27FC236}">
                  <a16:creationId xmlns:a16="http://schemas.microsoft.com/office/drawing/2014/main" id="{739FD21D-316D-4656-A803-243124B37B91}"/>
                </a:ext>
              </a:extLst>
            </p:cNvPr>
            <p:cNvSpPr txBox="1"/>
            <p:nvPr/>
          </p:nvSpPr>
          <p:spPr>
            <a:xfrm>
              <a:off x="2030452" y="3091738"/>
              <a:ext cx="1185911" cy="461665"/>
            </a:xfrm>
            <a:prstGeom prst="rect">
              <a:avLst/>
            </a:prstGeom>
            <a:noFill/>
          </p:spPr>
          <p:txBody>
            <a:bodyPr wrap="square" rtlCol="0">
              <a:spAutoFit/>
            </a:bodyPr>
            <a:lstStyle/>
            <a:p>
              <a:pPr algn="ctr"/>
              <a:r>
                <a:rPr lang="en-IE" sz="2400" dirty="0">
                  <a:solidFill>
                    <a:schemeClr val="bg1"/>
                  </a:solidFill>
                </a:rPr>
                <a:t>Peat</a:t>
              </a:r>
            </a:p>
          </p:txBody>
        </p:sp>
        <p:sp>
          <p:nvSpPr>
            <p:cNvPr id="98" name="TextBox 97">
              <a:extLst>
                <a:ext uri="{FF2B5EF4-FFF2-40B4-BE49-F238E27FC236}">
                  <a16:creationId xmlns:a16="http://schemas.microsoft.com/office/drawing/2014/main" id="{20C05F4A-AEDD-41A0-B7F9-00C11504836F}"/>
                </a:ext>
              </a:extLst>
            </p:cNvPr>
            <p:cNvSpPr txBox="1"/>
            <p:nvPr/>
          </p:nvSpPr>
          <p:spPr>
            <a:xfrm>
              <a:off x="197638" y="444972"/>
              <a:ext cx="2481631" cy="830997"/>
            </a:xfrm>
            <a:prstGeom prst="rect">
              <a:avLst/>
            </a:prstGeom>
            <a:noFill/>
          </p:spPr>
          <p:txBody>
            <a:bodyPr wrap="square" rtlCol="0">
              <a:spAutoFit/>
            </a:bodyPr>
            <a:lstStyle/>
            <a:p>
              <a:pPr algn="ctr"/>
              <a:r>
                <a:rPr lang="en-IE" sz="2400" dirty="0"/>
                <a:t>Very low radiometric signal</a:t>
              </a:r>
            </a:p>
          </p:txBody>
        </p:sp>
        <p:sp>
          <p:nvSpPr>
            <p:cNvPr id="100" name="TextBox 99">
              <a:extLst>
                <a:ext uri="{FF2B5EF4-FFF2-40B4-BE49-F238E27FC236}">
                  <a16:creationId xmlns:a16="http://schemas.microsoft.com/office/drawing/2014/main" id="{6A28A193-B796-46D2-BDD8-D11CBD85CBC8}"/>
                </a:ext>
              </a:extLst>
            </p:cNvPr>
            <p:cNvSpPr txBox="1"/>
            <p:nvPr/>
          </p:nvSpPr>
          <p:spPr>
            <a:xfrm>
              <a:off x="3225605" y="1941247"/>
              <a:ext cx="2437612" cy="830997"/>
            </a:xfrm>
            <a:prstGeom prst="rect">
              <a:avLst/>
            </a:prstGeom>
            <a:noFill/>
          </p:spPr>
          <p:txBody>
            <a:bodyPr wrap="square" rtlCol="0">
              <a:spAutoFit/>
            </a:bodyPr>
            <a:lstStyle/>
            <a:p>
              <a:pPr algn="ctr"/>
              <a:r>
                <a:rPr lang="en-IE" sz="2400" dirty="0"/>
                <a:t>Low radiometric signal</a:t>
              </a:r>
            </a:p>
          </p:txBody>
        </p:sp>
        <p:sp>
          <p:nvSpPr>
            <p:cNvPr id="69" name="TextBox 68">
              <a:extLst>
                <a:ext uri="{FF2B5EF4-FFF2-40B4-BE49-F238E27FC236}">
                  <a16:creationId xmlns:a16="http://schemas.microsoft.com/office/drawing/2014/main" id="{923385DA-BCF2-403B-80A8-A219FED56F3A}"/>
                </a:ext>
              </a:extLst>
            </p:cNvPr>
            <p:cNvSpPr txBox="1"/>
            <p:nvPr/>
          </p:nvSpPr>
          <p:spPr>
            <a:xfrm>
              <a:off x="9120213" y="3271242"/>
              <a:ext cx="1451747" cy="461665"/>
            </a:xfrm>
            <a:prstGeom prst="rect">
              <a:avLst/>
            </a:prstGeom>
            <a:noFill/>
          </p:spPr>
          <p:txBody>
            <a:bodyPr wrap="square" rtlCol="0">
              <a:spAutoFit/>
            </a:bodyPr>
            <a:lstStyle/>
            <a:p>
              <a:pPr algn="r"/>
              <a:r>
                <a:rPr lang="en-IE" sz="2400" dirty="0">
                  <a:solidFill>
                    <a:schemeClr val="bg1"/>
                  </a:solidFill>
                </a:rPr>
                <a:t>Non-Peat</a:t>
              </a:r>
            </a:p>
          </p:txBody>
        </p:sp>
        <p:sp>
          <p:nvSpPr>
            <p:cNvPr id="70" name="TextBox 69">
              <a:extLst>
                <a:ext uri="{FF2B5EF4-FFF2-40B4-BE49-F238E27FC236}">
                  <a16:creationId xmlns:a16="http://schemas.microsoft.com/office/drawing/2014/main" id="{E6A10477-3AC5-4792-B03C-610CCD5DE392}"/>
                </a:ext>
              </a:extLst>
            </p:cNvPr>
            <p:cNvSpPr txBox="1"/>
            <p:nvPr/>
          </p:nvSpPr>
          <p:spPr>
            <a:xfrm>
              <a:off x="6528786" y="3178804"/>
              <a:ext cx="1688502" cy="830997"/>
            </a:xfrm>
            <a:prstGeom prst="rect">
              <a:avLst/>
            </a:prstGeom>
            <a:noFill/>
          </p:spPr>
          <p:txBody>
            <a:bodyPr wrap="square" rtlCol="0">
              <a:spAutoFit/>
            </a:bodyPr>
            <a:lstStyle/>
            <a:p>
              <a:pPr algn="ctr"/>
              <a:r>
                <a:rPr lang="en-IE" sz="2400" dirty="0">
                  <a:solidFill>
                    <a:schemeClr val="bg1"/>
                  </a:solidFill>
                </a:rPr>
                <a:t>Transition Zone</a:t>
              </a:r>
            </a:p>
          </p:txBody>
        </p:sp>
        <p:grpSp>
          <p:nvGrpSpPr>
            <p:cNvPr id="2" name="Group 1">
              <a:extLst>
                <a:ext uri="{FF2B5EF4-FFF2-40B4-BE49-F238E27FC236}">
                  <a16:creationId xmlns:a16="http://schemas.microsoft.com/office/drawing/2014/main" id="{CA817C1E-2194-6D49-2BB0-94486B6DB263}"/>
                </a:ext>
              </a:extLst>
            </p:cNvPr>
            <p:cNvGrpSpPr/>
            <p:nvPr/>
          </p:nvGrpSpPr>
          <p:grpSpPr>
            <a:xfrm>
              <a:off x="9642277" y="1902345"/>
              <a:ext cx="929683" cy="1155317"/>
              <a:chOff x="8095280" y="2629867"/>
              <a:chExt cx="929683" cy="1664976"/>
            </a:xfrm>
          </p:grpSpPr>
          <p:sp>
            <p:nvSpPr>
              <p:cNvPr id="75" name="Freeform: Shape 74">
                <a:extLst>
                  <a:ext uri="{FF2B5EF4-FFF2-40B4-BE49-F238E27FC236}">
                    <a16:creationId xmlns:a16="http://schemas.microsoft.com/office/drawing/2014/main" id="{6761C60E-5A33-4637-BA65-BFFD123B0D3A}"/>
                  </a:ext>
                </a:extLst>
              </p:cNvPr>
              <p:cNvSpPr/>
              <p:nvPr/>
            </p:nvSpPr>
            <p:spPr>
              <a:xfrm>
                <a:off x="8095280" y="2629867"/>
                <a:ext cx="241300" cy="166370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762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6" name="Freeform: Shape 75">
                <a:extLst>
                  <a:ext uri="{FF2B5EF4-FFF2-40B4-BE49-F238E27FC236}">
                    <a16:creationId xmlns:a16="http://schemas.microsoft.com/office/drawing/2014/main" id="{DFE5371D-8965-429F-8EE7-A6DB3B0975FA}"/>
                  </a:ext>
                </a:extLst>
              </p:cNvPr>
              <p:cNvSpPr/>
              <p:nvPr/>
            </p:nvSpPr>
            <p:spPr>
              <a:xfrm>
                <a:off x="8447113" y="3156917"/>
                <a:ext cx="241300" cy="113665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762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8" name="Freeform: Shape 77">
                <a:extLst>
                  <a:ext uri="{FF2B5EF4-FFF2-40B4-BE49-F238E27FC236}">
                    <a16:creationId xmlns:a16="http://schemas.microsoft.com/office/drawing/2014/main" id="{5C742DF8-42F8-40AB-A545-A0419B3ED10F}"/>
                  </a:ext>
                </a:extLst>
              </p:cNvPr>
              <p:cNvSpPr/>
              <p:nvPr/>
            </p:nvSpPr>
            <p:spPr>
              <a:xfrm>
                <a:off x="8783663" y="2869942"/>
                <a:ext cx="241300" cy="1424901"/>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76200">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9" name="TextBox 78">
              <a:extLst>
                <a:ext uri="{FF2B5EF4-FFF2-40B4-BE49-F238E27FC236}">
                  <a16:creationId xmlns:a16="http://schemas.microsoft.com/office/drawing/2014/main" id="{C91603A5-CACF-4D02-A068-7C0F2403339F}"/>
                </a:ext>
              </a:extLst>
            </p:cNvPr>
            <p:cNvSpPr txBox="1"/>
            <p:nvPr/>
          </p:nvSpPr>
          <p:spPr>
            <a:xfrm>
              <a:off x="9754388" y="722498"/>
              <a:ext cx="2437612" cy="830997"/>
            </a:xfrm>
            <a:prstGeom prst="rect">
              <a:avLst/>
            </a:prstGeom>
            <a:noFill/>
          </p:spPr>
          <p:txBody>
            <a:bodyPr wrap="square" rtlCol="0">
              <a:spAutoFit/>
            </a:bodyPr>
            <a:lstStyle/>
            <a:p>
              <a:pPr algn="ctr"/>
              <a:r>
                <a:rPr lang="en-IE" sz="2400" dirty="0"/>
                <a:t>High radiometric signal</a:t>
              </a:r>
            </a:p>
          </p:txBody>
        </p:sp>
        <p:grpSp>
          <p:nvGrpSpPr>
            <p:cNvPr id="15" name="Group 14">
              <a:extLst>
                <a:ext uri="{FF2B5EF4-FFF2-40B4-BE49-F238E27FC236}">
                  <a16:creationId xmlns:a16="http://schemas.microsoft.com/office/drawing/2014/main" id="{B01F81ED-F7EA-7635-00EE-047D8855122D}"/>
                </a:ext>
              </a:extLst>
            </p:cNvPr>
            <p:cNvGrpSpPr/>
            <p:nvPr/>
          </p:nvGrpSpPr>
          <p:grpSpPr>
            <a:xfrm>
              <a:off x="10973194" y="2910127"/>
              <a:ext cx="929683" cy="1431497"/>
              <a:chOff x="-1469608" y="2693504"/>
              <a:chExt cx="929683" cy="1664976"/>
            </a:xfrm>
          </p:grpSpPr>
          <p:sp>
            <p:nvSpPr>
              <p:cNvPr id="17" name="Freeform: Shape 16">
                <a:extLst>
                  <a:ext uri="{FF2B5EF4-FFF2-40B4-BE49-F238E27FC236}">
                    <a16:creationId xmlns:a16="http://schemas.microsoft.com/office/drawing/2014/main" id="{4CEA9FF1-9819-BEE0-7165-B9086CD187F4}"/>
                  </a:ext>
                </a:extLst>
              </p:cNvPr>
              <p:cNvSpPr/>
              <p:nvPr/>
            </p:nvSpPr>
            <p:spPr>
              <a:xfrm>
                <a:off x="-1469608" y="2693504"/>
                <a:ext cx="241300" cy="166370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Freeform: Shape 18">
                <a:extLst>
                  <a:ext uri="{FF2B5EF4-FFF2-40B4-BE49-F238E27FC236}">
                    <a16:creationId xmlns:a16="http://schemas.microsoft.com/office/drawing/2014/main" id="{800A2F07-E0B9-CD95-83BE-DF91D247968D}"/>
                  </a:ext>
                </a:extLst>
              </p:cNvPr>
              <p:cNvSpPr/>
              <p:nvPr/>
            </p:nvSpPr>
            <p:spPr>
              <a:xfrm>
                <a:off x="-1117775" y="3220554"/>
                <a:ext cx="241300" cy="1136650"/>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reeform: Shape 19">
                <a:extLst>
                  <a:ext uri="{FF2B5EF4-FFF2-40B4-BE49-F238E27FC236}">
                    <a16:creationId xmlns:a16="http://schemas.microsoft.com/office/drawing/2014/main" id="{932DC0C1-D151-11DE-5CCA-752DEAE81530}"/>
                  </a:ext>
                </a:extLst>
              </p:cNvPr>
              <p:cNvSpPr/>
              <p:nvPr/>
            </p:nvSpPr>
            <p:spPr>
              <a:xfrm>
                <a:off x="-781225" y="2933579"/>
                <a:ext cx="241300" cy="1424901"/>
              </a:xfrm>
              <a:custGeom>
                <a:avLst/>
                <a:gdLst>
                  <a:gd name="connsiteX0" fmla="*/ 114300 w 165198"/>
                  <a:gd name="connsiteY0" fmla="*/ 622300 h 622300"/>
                  <a:gd name="connsiteX1" fmla="*/ 25400 w 165198"/>
                  <a:gd name="connsiteY1" fmla="*/ 546100 h 622300"/>
                  <a:gd name="connsiteX2" fmla="*/ 165100 w 165198"/>
                  <a:gd name="connsiteY2" fmla="*/ 406400 h 622300"/>
                  <a:gd name="connsiteX3" fmla="*/ 0 w 165198"/>
                  <a:gd name="connsiteY3" fmla="*/ 342900 h 622300"/>
                  <a:gd name="connsiteX4" fmla="*/ 165100 w 165198"/>
                  <a:gd name="connsiteY4" fmla="*/ 190500 h 622300"/>
                  <a:gd name="connsiteX5" fmla="*/ 25400 w 165198"/>
                  <a:gd name="connsiteY5" fmla="*/ 139700 h 622300"/>
                  <a:gd name="connsiteX6" fmla="*/ 101600 w 165198"/>
                  <a:gd name="connsiteY6"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98" h="622300">
                    <a:moveTo>
                      <a:pt x="114300" y="622300"/>
                    </a:moveTo>
                    <a:cubicBezTo>
                      <a:pt x="65616" y="602191"/>
                      <a:pt x="16933" y="582083"/>
                      <a:pt x="25400" y="546100"/>
                    </a:cubicBezTo>
                    <a:cubicBezTo>
                      <a:pt x="33867" y="510117"/>
                      <a:pt x="169333" y="440267"/>
                      <a:pt x="165100" y="406400"/>
                    </a:cubicBezTo>
                    <a:cubicBezTo>
                      <a:pt x="160867" y="372533"/>
                      <a:pt x="0" y="378883"/>
                      <a:pt x="0" y="342900"/>
                    </a:cubicBezTo>
                    <a:cubicBezTo>
                      <a:pt x="0" y="306917"/>
                      <a:pt x="160867" y="224367"/>
                      <a:pt x="165100" y="190500"/>
                    </a:cubicBezTo>
                    <a:cubicBezTo>
                      <a:pt x="169333" y="156633"/>
                      <a:pt x="35983" y="171450"/>
                      <a:pt x="25400" y="139700"/>
                    </a:cubicBezTo>
                    <a:cubicBezTo>
                      <a:pt x="14817" y="107950"/>
                      <a:pt x="58208" y="53975"/>
                      <a:pt x="101600" y="0"/>
                    </a:cubicBezTo>
                  </a:path>
                </a:pathLst>
              </a:custGeom>
              <a:noFill/>
              <a:ln w="38100">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Tree>
    <p:extLst>
      <p:ext uri="{BB962C8B-B14F-4D97-AF65-F5344CB8AC3E}">
        <p14:creationId xmlns:p14="http://schemas.microsoft.com/office/powerpoint/2010/main" val="2701627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1D58A-4CDE-F81C-4839-B7F2D254A4B1}"/>
              </a:ext>
            </a:extLst>
          </p:cNvPr>
          <p:cNvSpPr txBox="1"/>
          <p:nvPr/>
        </p:nvSpPr>
        <p:spPr>
          <a:xfrm>
            <a:off x="130629" y="159657"/>
            <a:ext cx="5965371" cy="461665"/>
          </a:xfrm>
          <a:prstGeom prst="rect">
            <a:avLst/>
          </a:prstGeom>
          <a:noFill/>
        </p:spPr>
        <p:txBody>
          <a:bodyPr wrap="square" rtlCol="0">
            <a:spAutoFit/>
          </a:bodyPr>
          <a:lstStyle/>
          <a:p>
            <a:r>
              <a:rPr lang="en-IE" sz="2400" u="sng" dirty="0"/>
              <a:t>Neural Network National deployment</a:t>
            </a:r>
          </a:p>
        </p:txBody>
      </p:sp>
      <p:pic>
        <p:nvPicPr>
          <p:cNvPr id="4" name="Picture 3">
            <a:extLst>
              <a:ext uri="{FF2B5EF4-FFF2-40B4-BE49-F238E27FC236}">
                <a16:creationId xmlns:a16="http://schemas.microsoft.com/office/drawing/2014/main" id="{276B5101-2142-FF9D-85E8-6A0957707E6E}"/>
              </a:ext>
            </a:extLst>
          </p:cNvPr>
          <p:cNvPicPr>
            <a:picLocks noChangeAspect="1"/>
          </p:cNvPicPr>
          <p:nvPr/>
        </p:nvPicPr>
        <p:blipFill>
          <a:blip r:embed="rId2"/>
          <a:stretch>
            <a:fillRect/>
          </a:stretch>
        </p:blipFill>
        <p:spPr>
          <a:xfrm>
            <a:off x="292040" y="972466"/>
            <a:ext cx="7425572" cy="5450296"/>
          </a:xfrm>
          <a:prstGeom prst="rect">
            <a:avLst/>
          </a:prstGeom>
          <a:solidFill>
            <a:schemeClr val="bg1"/>
          </a:solidFill>
        </p:spPr>
      </p:pic>
      <p:pic>
        <p:nvPicPr>
          <p:cNvPr id="6" name="Picture 5">
            <a:extLst>
              <a:ext uri="{FF2B5EF4-FFF2-40B4-BE49-F238E27FC236}">
                <a16:creationId xmlns:a16="http://schemas.microsoft.com/office/drawing/2014/main" id="{F23B72B2-F498-631F-57B3-D74FDA1D8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452" y="575154"/>
            <a:ext cx="4195919" cy="4682645"/>
          </a:xfrm>
          <a:prstGeom prst="rect">
            <a:avLst/>
          </a:prstGeom>
        </p:spPr>
      </p:pic>
      <p:pic>
        <p:nvPicPr>
          <p:cNvPr id="7" name="Picture 6">
            <a:extLst>
              <a:ext uri="{FF2B5EF4-FFF2-40B4-BE49-F238E27FC236}">
                <a16:creationId xmlns:a16="http://schemas.microsoft.com/office/drawing/2014/main" id="{6AEBEBE9-05DE-331D-BA0D-63780D146E95}"/>
              </a:ext>
            </a:extLst>
          </p:cNvPr>
          <p:cNvPicPr>
            <a:picLocks noChangeAspect="1"/>
          </p:cNvPicPr>
          <p:nvPr/>
        </p:nvPicPr>
        <p:blipFill>
          <a:blip r:embed="rId4"/>
          <a:stretch>
            <a:fillRect/>
          </a:stretch>
        </p:blipFill>
        <p:spPr>
          <a:xfrm>
            <a:off x="9719894" y="5413165"/>
            <a:ext cx="2472106" cy="1200329"/>
          </a:xfrm>
          <a:prstGeom prst="rect">
            <a:avLst/>
          </a:prstGeom>
        </p:spPr>
      </p:pic>
      <p:pic>
        <p:nvPicPr>
          <p:cNvPr id="9" name="Picture 8">
            <a:extLst>
              <a:ext uri="{FF2B5EF4-FFF2-40B4-BE49-F238E27FC236}">
                <a16:creationId xmlns:a16="http://schemas.microsoft.com/office/drawing/2014/main" id="{FAA5C105-18AB-D50D-532B-B620CEC9D52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096000" y="1728094"/>
            <a:ext cx="1587500" cy="1991283"/>
          </a:xfrm>
          <a:prstGeom prst="rect">
            <a:avLst/>
          </a:prstGeom>
        </p:spPr>
      </p:pic>
    </p:spTree>
    <p:extLst>
      <p:ext uri="{BB962C8B-B14F-4D97-AF65-F5344CB8AC3E}">
        <p14:creationId xmlns:p14="http://schemas.microsoft.com/office/powerpoint/2010/main" val="3569581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ireland with white and green land&#10;&#10;Description automatically generated">
            <a:extLst>
              <a:ext uri="{FF2B5EF4-FFF2-40B4-BE49-F238E27FC236}">
                <a16:creationId xmlns:a16="http://schemas.microsoft.com/office/drawing/2014/main" id="{D7E1C3BF-AB3E-176D-CEE4-BFD0501E19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88759" y="1240736"/>
            <a:ext cx="4414482" cy="5487428"/>
          </a:xfrm>
          <a:prstGeom prst="rect">
            <a:avLst/>
          </a:prstGeom>
        </p:spPr>
      </p:pic>
      <p:sp>
        <p:nvSpPr>
          <p:cNvPr id="3" name="TextBox 2">
            <a:extLst>
              <a:ext uri="{FF2B5EF4-FFF2-40B4-BE49-F238E27FC236}">
                <a16:creationId xmlns:a16="http://schemas.microsoft.com/office/drawing/2014/main" id="{6D1C5610-A5FE-D491-A041-017CE6F28B7C}"/>
              </a:ext>
            </a:extLst>
          </p:cNvPr>
          <p:cNvSpPr txBox="1"/>
          <p:nvPr/>
        </p:nvSpPr>
        <p:spPr>
          <a:xfrm>
            <a:off x="130629" y="159657"/>
            <a:ext cx="8344068" cy="461665"/>
          </a:xfrm>
          <a:prstGeom prst="rect">
            <a:avLst/>
          </a:prstGeom>
          <a:noFill/>
        </p:spPr>
        <p:txBody>
          <a:bodyPr wrap="square" rtlCol="0">
            <a:spAutoFit/>
          </a:bodyPr>
          <a:lstStyle/>
          <a:p>
            <a:r>
              <a:rPr lang="en-IE" sz="2400" u="sng" dirty="0"/>
              <a:t>Tellus Geochemistry Data - Validation</a:t>
            </a:r>
          </a:p>
        </p:txBody>
      </p:sp>
      <p:pic>
        <p:nvPicPr>
          <p:cNvPr id="5" name="Picture 4">
            <a:extLst>
              <a:ext uri="{FF2B5EF4-FFF2-40B4-BE49-F238E27FC236}">
                <a16:creationId xmlns:a16="http://schemas.microsoft.com/office/drawing/2014/main" id="{72F1C94A-9B9D-34AD-0865-78BEFC986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9699" y="56440"/>
            <a:ext cx="2264578" cy="1585205"/>
          </a:xfrm>
          <a:prstGeom prst="rect">
            <a:avLst/>
          </a:prstGeom>
        </p:spPr>
      </p:pic>
      <p:sp>
        <p:nvSpPr>
          <p:cNvPr id="6" name="TextBox 5">
            <a:extLst>
              <a:ext uri="{FF2B5EF4-FFF2-40B4-BE49-F238E27FC236}">
                <a16:creationId xmlns:a16="http://schemas.microsoft.com/office/drawing/2014/main" id="{A78AB192-D29A-AF8E-E46F-EABEB97D12A7}"/>
              </a:ext>
            </a:extLst>
          </p:cNvPr>
          <p:cNvSpPr txBox="1"/>
          <p:nvPr/>
        </p:nvSpPr>
        <p:spPr>
          <a:xfrm>
            <a:off x="8556820" y="2320024"/>
            <a:ext cx="3477457" cy="2923877"/>
          </a:xfrm>
          <a:prstGeom prst="rect">
            <a:avLst/>
          </a:prstGeom>
          <a:noFill/>
        </p:spPr>
        <p:txBody>
          <a:bodyPr wrap="square" rtlCol="0">
            <a:spAutoFit/>
          </a:bodyPr>
          <a:lstStyle/>
          <a:p>
            <a:r>
              <a:rPr lang="en-IE" sz="2400" b="1" dirty="0"/>
              <a:t>Geochemical Soils survey</a:t>
            </a:r>
          </a:p>
          <a:p>
            <a:endParaRPr lang="en-IE" sz="2400" dirty="0"/>
          </a:p>
          <a:p>
            <a:r>
              <a:rPr lang="en-IE" sz="2400" dirty="0"/>
              <a:t>- one sample every 4 km²</a:t>
            </a:r>
          </a:p>
          <a:p>
            <a:endParaRPr lang="en-IE" sz="2400" dirty="0"/>
          </a:p>
          <a:p>
            <a:r>
              <a:rPr lang="en-IE" sz="2400" dirty="0"/>
              <a:t>- baseline chemistry of soil, stream water and stream sediment </a:t>
            </a:r>
          </a:p>
          <a:p>
            <a:endParaRPr lang="en-IE" sz="1600" dirty="0"/>
          </a:p>
        </p:txBody>
      </p:sp>
      <p:pic>
        <p:nvPicPr>
          <p:cNvPr id="7" name="Picture 6">
            <a:extLst>
              <a:ext uri="{FF2B5EF4-FFF2-40B4-BE49-F238E27FC236}">
                <a16:creationId xmlns:a16="http://schemas.microsoft.com/office/drawing/2014/main" id="{D04DC21D-AD16-8A01-3EEF-0B8354CF8F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52382" y="213927"/>
            <a:ext cx="2958306" cy="1026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EFC9A9-FE28-E5CA-36D1-095FC8B524F7}"/>
              </a:ext>
            </a:extLst>
          </p:cNvPr>
          <p:cNvSpPr txBox="1"/>
          <p:nvPr/>
        </p:nvSpPr>
        <p:spPr>
          <a:xfrm>
            <a:off x="284512" y="2091624"/>
            <a:ext cx="3477457" cy="3785652"/>
          </a:xfrm>
          <a:prstGeom prst="rect">
            <a:avLst/>
          </a:prstGeom>
          <a:noFill/>
        </p:spPr>
        <p:txBody>
          <a:bodyPr wrap="square" rtlCol="0">
            <a:spAutoFit/>
          </a:bodyPr>
          <a:lstStyle/>
          <a:p>
            <a:r>
              <a:rPr lang="en-IE" sz="2400" b="1" dirty="0"/>
              <a:t>Currently 8,695 points publicly available</a:t>
            </a:r>
          </a:p>
          <a:p>
            <a:endParaRPr lang="en-IE" sz="2400" b="1" dirty="0"/>
          </a:p>
          <a:p>
            <a:r>
              <a:rPr lang="en-IE" sz="2400" dirty="0"/>
              <a:t>One measure taken is called Loss on Ignition (LOI) at 20 cm (Shallow) and 50 cm (Deep)</a:t>
            </a:r>
          </a:p>
          <a:p>
            <a:endParaRPr lang="en-IE" sz="2400" dirty="0"/>
          </a:p>
          <a:p>
            <a:r>
              <a:rPr lang="en-IE" sz="2400" dirty="0"/>
              <a:t>Measures % of organic matter</a:t>
            </a:r>
          </a:p>
        </p:txBody>
      </p:sp>
    </p:spTree>
    <p:extLst>
      <p:ext uri="{BB962C8B-B14F-4D97-AF65-F5344CB8AC3E}">
        <p14:creationId xmlns:p14="http://schemas.microsoft.com/office/powerpoint/2010/main" val="69919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B1E49-CAAC-D16E-C9A4-72482A908F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6296" y="-14514"/>
            <a:ext cx="4855703" cy="5710464"/>
          </a:xfrm>
          <a:prstGeom prst="rect">
            <a:avLst/>
          </a:prstGeom>
        </p:spPr>
      </p:pic>
      <p:sp>
        <p:nvSpPr>
          <p:cNvPr id="5" name="TextBox 4">
            <a:extLst>
              <a:ext uri="{FF2B5EF4-FFF2-40B4-BE49-F238E27FC236}">
                <a16:creationId xmlns:a16="http://schemas.microsoft.com/office/drawing/2014/main" id="{2A6CCB33-B5C1-BE37-1245-E9180FD932AF}"/>
              </a:ext>
            </a:extLst>
          </p:cNvPr>
          <p:cNvSpPr txBox="1"/>
          <p:nvPr/>
        </p:nvSpPr>
        <p:spPr>
          <a:xfrm>
            <a:off x="130629" y="159657"/>
            <a:ext cx="8344068" cy="461665"/>
          </a:xfrm>
          <a:prstGeom prst="rect">
            <a:avLst/>
          </a:prstGeom>
          <a:noFill/>
        </p:spPr>
        <p:txBody>
          <a:bodyPr wrap="square" rtlCol="0">
            <a:spAutoFit/>
          </a:bodyPr>
          <a:lstStyle/>
          <a:p>
            <a:r>
              <a:rPr lang="en-IE" sz="2400" u="sng" dirty="0"/>
              <a:t>Machine Confidence to Soil Organic Content (SOC)</a:t>
            </a:r>
          </a:p>
        </p:txBody>
      </p:sp>
      <p:sp>
        <p:nvSpPr>
          <p:cNvPr id="2" name="TextBox 1">
            <a:extLst>
              <a:ext uri="{FF2B5EF4-FFF2-40B4-BE49-F238E27FC236}">
                <a16:creationId xmlns:a16="http://schemas.microsoft.com/office/drawing/2014/main" id="{313754CB-1EEC-E265-3BB8-D42BF67D3D2E}"/>
              </a:ext>
            </a:extLst>
          </p:cNvPr>
          <p:cNvSpPr txBox="1"/>
          <p:nvPr/>
        </p:nvSpPr>
        <p:spPr>
          <a:xfrm>
            <a:off x="478971" y="928914"/>
            <a:ext cx="5617029" cy="2308324"/>
          </a:xfrm>
          <a:prstGeom prst="rect">
            <a:avLst/>
          </a:prstGeom>
          <a:noFill/>
        </p:spPr>
        <p:txBody>
          <a:bodyPr wrap="square" rtlCol="0">
            <a:spAutoFit/>
          </a:bodyPr>
          <a:lstStyle/>
          <a:p>
            <a:pPr marL="285750" indent="-285750">
              <a:buFont typeface="Arial" panose="020B0604020202020204" pitchFamily="34" charset="0"/>
              <a:buChar char="•"/>
            </a:pPr>
            <a:r>
              <a:rPr lang="en-IE" dirty="0"/>
              <a:t>Soil Organic Content as measured by Tellus LOI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Table shows average of LOI measurements (Shallow, Deep and Mean) that fa within each Machine Learning Confidence definition</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Machine Confidence can be translated to interpreted SOM</a:t>
            </a:r>
          </a:p>
        </p:txBody>
      </p:sp>
      <p:pic>
        <p:nvPicPr>
          <p:cNvPr id="3" name="Picture 2">
            <a:extLst>
              <a:ext uri="{FF2B5EF4-FFF2-40B4-BE49-F238E27FC236}">
                <a16:creationId xmlns:a16="http://schemas.microsoft.com/office/drawing/2014/main" id="{AEB27932-B0FC-6370-4776-D85B85B52D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971" y="3620763"/>
            <a:ext cx="6511372" cy="2580304"/>
          </a:xfrm>
          <a:prstGeom prst="rect">
            <a:avLst/>
          </a:prstGeom>
        </p:spPr>
      </p:pic>
      <p:pic>
        <p:nvPicPr>
          <p:cNvPr id="6" name="Picture 5">
            <a:extLst>
              <a:ext uri="{FF2B5EF4-FFF2-40B4-BE49-F238E27FC236}">
                <a16:creationId xmlns:a16="http://schemas.microsoft.com/office/drawing/2014/main" id="{D1138194-93B5-B18D-F865-01306B4311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8981" y="5902790"/>
            <a:ext cx="2584686" cy="955210"/>
          </a:xfrm>
          <a:prstGeom prst="rect">
            <a:avLst/>
          </a:prstGeom>
          <a:solidFill>
            <a:schemeClr val="bg1"/>
          </a:solidFill>
        </p:spPr>
      </p:pic>
      <p:sp>
        <p:nvSpPr>
          <p:cNvPr id="7" name="Rectangle 6">
            <a:extLst>
              <a:ext uri="{FF2B5EF4-FFF2-40B4-BE49-F238E27FC236}">
                <a16:creationId xmlns:a16="http://schemas.microsoft.com/office/drawing/2014/main" id="{C792C3B5-FBA3-BCEC-2464-EDCB7834707F}"/>
              </a:ext>
            </a:extLst>
          </p:cNvPr>
          <p:cNvSpPr/>
          <p:nvPr/>
        </p:nvSpPr>
        <p:spPr>
          <a:xfrm>
            <a:off x="7226300" y="2965450"/>
            <a:ext cx="1248397" cy="1060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86960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32406</TotalTime>
  <Words>501</Words>
  <Application>Microsoft Office PowerPoint</Application>
  <PresentationFormat>Widescreen</PresentationFormat>
  <Paragraphs>83</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Aharoni</vt:lpstr>
      <vt:lpstr>-apple-system</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 LEARY, DAVID</dc:creator>
  <cp:lastModifiedBy>O’Leary, David</cp:lastModifiedBy>
  <cp:revision>26</cp:revision>
  <dcterms:created xsi:type="dcterms:W3CDTF">2023-02-24T09:20:45Z</dcterms:created>
  <dcterms:modified xsi:type="dcterms:W3CDTF">2024-04-12T13:25:17Z</dcterms:modified>
</cp:coreProperties>
</file>