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75C61-C8CC-4770-97F8-900974403C93}" type="datetimeFigureOut">
              <a:rPr lang="en-IN" smtClean="0"/>
              <a:t>17-04-2024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79F5C-E645-4B70-B804-4573865BEB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3560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F47E5-1964-439A-837E-70D0C0FF46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9350-CFB0-4679-A605-189686E42E17}" type="datetimeFigureOut">
              <a:rPr lang="en-IN" smtClean="0"/>
              <a:t>17-04-2024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6ACF-C5C1-47AA-8C9C-E1250E8CAE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788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9350-CFB0-4679-A605-189686E42E17}" type="datetimeFigureOut">
              <a:rPr lang="en-IN" smtClean="0"/>
              <a:t>17-04-2024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6ACF-C5C1-47AA-8C9C-E1250E8CAE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241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9350-CFB0-4679-A605-189686E42E17}" type="datetimeFigureOut">
              <a:rPr lang="en-IN" smtClean="0"/>
              <a:t>17-04-2024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6ACF-C5C1-47AA-8C9C-E1250E8CAE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419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9350-CFB0-4679-A605-189686E42E17}" type="datetimeFigureOut">
              <a:rPr lang="en-IN" smtClean="0"/>
              <a:t>17-04-2024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6ACF-C5C1-47AA-8C9C-E1250E8CAE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823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9350-CFB0-4679-A605-189686E42E17}" type="datetimeFigureOut">
              <a:rPr lang="en-IN" smtClean="0"/>
              <a:t>17-04-2024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6ACF-C5C1-47AA-8C9C-E1250E8CAE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609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9350-CFB0-4679-A605-189686E42E17}" type="datetimeFigureOut">
              <a:rPr lang="en-IN" smtClean="0"/>
              <a:t>17-04-2024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6ACF-C5C1-47AA-8C9C-E1250E8CAE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701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9350-CFB0-4679-A605-189686E42E17}" type="datetimeFigureOut">
              <a:rPr lang="en-IN" smtClean="0"/>
              <a:t>17-04-2024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6ACF-C5C1-47AA-8C9C-E1250E8CAE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911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9350-CFB0-4679-A605-189686E42E17}" type="datetimeFigureOut">
              <a:rPr lang="en-IN" smtClean="0"/>
              <a:t>17-04-2024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6ACF-C5C1-47AA-8C9C-E1250E8CAE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8850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9350-CFB0-4679-A605-189686E42E17}" type="datetimeFigureOut">
              <a:rPr lang="en-IN" smtClean="0"/>
              <a:t>17-04-2024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6ACF-C5C1-47AA-8C9C-E1250E8CAE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807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9350-CFB0-4679-A605-189686E42E17}" type="datetimeFigureOut">
              <a:rPr lang="en-IN" smtClean="0"/>
              <a:t>17-04-2024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6ACF-C5C1-47AA-8C9C-E1250E8CAE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805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9350-CFB0-4679-A605-189686E42E17}" type="datetimeFigureOut">
              <a:rPr lang="en-IN" smtClean="0"/>
              <a:t>17-04-2024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6ACF-C5C1-47AA-8C9C-E1250E8CAE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05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89350-CFB0-4679-A605-189686E42E17}" type="datetimeFigureOut">
              <a:rPr lang="en-IN" smtClean="0"/>
              <a:t>17-04-2024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36ACF-C5C1-47AA-8C9C-E1250E8CAE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046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77712" cy="6858000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3962400" y="3855719"/>
            <a:ext cx="5214620" cy="22860"/>
          </a:xfrm>
          <a:custGeom>
            <a:avLst/>
            <a:gdLst/>
            <a:ahLst/>
            <a:cxnLst/>
            <a:rect l="l" t="t" r="r" b="b"/>
            <a:pathLst>
              <a:path w="5214620" h="22860">
                <a:moveTo>
                  <a:pt x="0" y="22577"/>
                </a:moveTo>
                <a:lnTo>
                  <a:pt x="5214108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Arial M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962400" y="5334000"/>
            <a:ext cx="5334000" cy="45719"/>
          </a:xfrm>
          <a:custGeom>
            <a:avLst/>
            <a:gdLst/>
            <a:ahLst/>
            <a:cxnLst/>
            <a:rect l="l" t="t" r="r" b="b"/>
            <a:pathLst>
              <a:path w="5214620" h="22860">
                <a:moveTo>
                  <a:pt x="0" y="22577"/>
                </a:moveTo>
                <a:lnTo>
                  <a:pt x="5214108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Arial M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76400" y="1461866"/>
            <a:ext cx="10308047" cy="1490152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spc="-5" dirty="0" smtClean="0">
                <a:latin typeface="Arial MT"/>
                <a:ea typeface="Cambria" panose="02040503050406030204" pitchFamily="18" charset="0"/>
                <a:cs typeface="Times New Roman" panose="02020603050405020304" pitchFamily="18" charset="0"/>
              </a:rPr>
              <a:t>Google’s cloud computing platform performance assessment of spatio-temporal and estimation for global water quality analysis and surface water mapping using integrated satellite data of MODIS (TERRA), Landsat- (8, 9), Sentinel‑2A/B and </a:t>
            </a:r>
            <a:r>
              <a:rPr lang="en-US" sz="2400" b="1" spc="-5" dirty="0" err="1" smtClean="0">
                <a:latin typeface="Arial MT"/>
                <a:ea typeface="Cambria" panose="02040503050406030204" pitchFamily="18" charset="0"/>
                <a:cs typeface="Times New Roman" panose="02020603050405020304" pitchFamily="18" charset="0"/>
              </a:rPr>
              <a:t>Planetscope</a:t>
            </a:r>
            <a:endParaRPr sz="2400" b="1" dirty="0">
              <a:latin typeface="Arial M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46194" y="3902516"/>
            <a:ext cx="5647032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b="1" spc="-5" dirty="0" smtClean="0">
                <a:latin typeface="Arial MT"/>
                <a:ea typeface="Cambria" panose="02040503050406030204" pitchFamily="18" charset="0"/>
                <a:cs typeface="Times New Roman" panose="02020603050405020304" pitchFamily="18" charset="0"/>
              </a:rPr>
              <a:t>Supervisors</a:t>
            </a:r>
            <a:endParaRPr lang="en-US" sz="2000" spc="-5" dirty="0">
              <a:latin typeface="Arial M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2000" spc="-5" dirty="0">
                <a:latin typeface="Arial MT"/>
                <a:ea typeface="Cambria" panose="02040503050406030204" pitchFamily="18" charset="0"/>
                <a:cs typeface="Times New Roman" panose="02020603050405020304" pitchFamily="18" charset="0"/>
              </a:rPr>
              <a:t>Prof. Brejesh Lall, DEE, IIT- Delhi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spc="-5" dirty="0" smtClean="0">
                <a:latin typeface="Arial MT"/>
                <a:ea typeface="Cambria" panose="02040503050406030204" pitchFamily="18" charset="0"/>
                <a:cs typeface="Times New Roman" panose="02020603050405020304" pitchFamily="18" charset="0"/>
              </a:rPr>
              <a:t>Prof. </a:t>
            </a:r>
            <a:r>
              <a:rPr lang="en-US" sz="2000" spc="-5" dirty="0">
                <a:latin typeface="Arial MT"/>
                <a:ea typeface="Cambria" panose="02040503050406030204" pitchFamily="18" charset="0"/>
                <a:cs typeface="Times New Roman" panose="02020603050405020304" pitchFamily="18" charset="0"/>
              </a:rPr>
              <a:t>Shaikh Zia Ahammad</a:t>
            </a:r>
            <a:r>
              <a:rPr sz="2000" dirty="0">
                <a:latin typeface="Arial MT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sz="2000" spc="-30" dirty="0">
                <a:latin typeface="Arial M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>
                <a:latin typeface="Arial MT"/>
                <a:ea typeface="Cambria" panose="02040503050406030204" pitchFamily="18" charset="0"/>
                <a:cs typeface="Times New Roman" panose="02020603050405020304" pitchFamily="18" charset="0"/>
              </a:rPr>
              <a:t>DBEB, IIT- Delhi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spc="-5" dirty="0">
                <a:latin typeface="Arial MT"/>
                <a:ea typeface="Cambria" panose="02040503050406030204" pitchFamily="18" charset="0"/>
                <a:cs typeface="Times New Roman" panose="02020603050405020304" pitchFamily="18" charset="0"/>
              </a:rPr>
              <a:t>Dr. Sanya Anees, DECE, </a:t>
            </a:r>
            <a:r>
              <a:rPr lang="en-US" sz="2000" spc="-5" dirty="0" smtClean="0">
                <a:latin typeface="Arial MT"/>
                <a:ea typeface="Cambria" panose="02040503050406030204" pitchFamily="18" charset="0"/>
                <a:cs typeface="Times New Roman" panose="02020603050405020304" pitchFamily="18" charset="0"/>
              </a:rPr>
              <a:t>NSUT - Delhi</a:t>
            </a:r>
            <a:endParaRPr sz="2000" spc="-5" dirty="0">
              <a:latin typeface="Arial M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23"/>
          <p:cNvSpPr txBox="1"/>
          <p:nvPr/>
        </p:nvSpPr>
        <p:spPr>
          <a:xfrm>
            <a:off x="3208130" y="3085675"/>
            <a:ext cx="6799362" cy="6412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b="1" spc="-5" dirty="0">
                <a:latin typeface="Arial MT"/>
                <a:ea typeface="Cambria" panose="02040503050406030204" pitchFamily="18" charset="0"/>
                <a:cs typeface="Times New Roman" panose="02020603050405020304" pitchFamily="18" charset="0"/>
              </a:rPr>
              <a:t>Presented By</a:t>
            </a:r>
            <a:r>
              <a:rPr lang="en-US" sz="2000" spc="-5" dirty="0">
                <a:latin typeface="Arial MT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spc="-5" dirty="0">
                <a:latin typeface="Arial MT"/>
                <a:ea typeface="Cambria" panose="02040503050406030204" pitchFamily="18" charset="0"/>
                <a:cs typeface="Times New Roman" panose="02020603050405020304" pitchFamily="18" charset="0"/>
              </a:rPr>
              <a:t>Abhinav Galodha</a:t>
            </a:r>
            <a:r>
              <a:rPr sz="2000" dirty="0">
                <a:latin typeface="Arial MT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sz="2000" spc="-30" dirty="0">
                <a:latin typeface="Arial M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N" sz="2000" spc="-30" dirty="0" smtClean="0">
                <a:latin typeface="Arial MT"/>
                <a:ea typeface="Cambria" panose="02040503050406030204" pitchFamily="18" charset="0"/>
                <a:cs typeface="Times New Roman" panose="02020603050405020304" pitchFamily="18" charset="0"/>
              </a:rPr>
              <a:t>Senior </a:t>
            </a:r>
            <a:r>
              <a:rPr lang="en-US" sz="2000" spc="-5" dirty="0" smtClean="0">
                <a:latin typeface="Arial MT"/>
                <a:ea typeface="Cambria" panose="02040503050406030204" pitchFamily="18" charset="0"/>
                <a:cs typeface="Times New Roman" panose="02020603050405020304" pitchFamily="18" charset="0"/>
              </a:rPr>
              <a:t>Research Scholar, IIT Delhi</a:t>
            </a:r>
            <a:endParaRPr sz="2000" dirty="0">
              <a:latin typeface="Arial M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12" y="-26720"/>
            <a:ext cx="1521565" cy="1457418"/>
          </a:xfrm>
          <a:prstGeom prst="rect">
            <a:avLst/>
          </a:prstGeom>
        </p:spPr>
      </p:pic>
      <p:sp>
        <p:nvSpPr>
          <p:cNvPr id="10" name="object 8"/>
          <p:cNvSpPr txBox="1"/>
          <p:nvPr/>
        </p:nvSpPr>
        <p:spPr>
          <a:xfrm>
            <a:off x="11734800" y="6615088"/>
            <a:ext cx="402528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r>
              <a:rPr lang="en-US" sz="1200" dirty="0">
                <a:latin typeface="Arial MT"/>
                <a:cs typeface="Arial MT"/>
              </a:rPr>
              <a:t>1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2030076D-519C-37B2-BC14-D9881EA50FA3}"/>
              </a:ext>
            </a:extLst>
          </p:cNvPr>
          <p:cNvSpPr txBox="1">
            <a:spLocks noGrp="1"/>
          </p:cNvSpPr>
          <p:nvPr>
            <p:ph type="ftr" sz="quarter" idx="4294967295"/>
          </p:nvPr>
        </p:nvSpPr>
        <p:spPr>
          <a:xfrm>
            <a:off x="5662306" y="6534663"/>
            <a:ext cx="2141739" cy="16671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315"/>
              </a:lnSpc>
            </a:pPr>
            <a:r>
              <a:rPr lang="en-US" sz="1200" dirty="0" smtClean="0">
                <a:latin typeface="Arial MT"/>
              </a:rPr>
              <a:t>EGU-2024</a:t>
            </a:r>
            <a:endParaRPr lang="en-US" sz="1200" dirty="0" smtClean="0">
              <a:latin typeface="Arial M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B78F1D-C94A-99BD-9221-F56C9D4AB55F}"/>
              </a:ext>
            </a:extLst>
          </p:cNvPr>
          <p:cNvCxnSpPr>
            <a:cxnSpLocks/>
          </p:cNvCxnSpPr>
          <p:nvPr/>
        </p:nvCxnSpPr>
        <p:spPr>
          <a:xfrm>
            <a:off x="2159000" y="6400800"/>
            <a:ext cx="97282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CC65BC6-742B-3543-65DE-862D47C3697C}"/>
              </a:ext>
            </a:extLst>
          </p:cNvPr>
          <p:cNvSpPr txBox="1"/>
          <p:nvPr/>
        </p:nvSpPr>
        <p:spPr>
          <a:xfrm>
            <a:off x="2614859" y="5671307"/>
            <a:ext cx="82366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 MT"/>
              </a:rPr>
              <a:t>School of Interdisciplinary Research (SIRe), Indian Institute of Technology Delhi, India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676" y="10574"/>
            <a:ext cx="4900771" cy="137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 txBox="1">
            <a:spLocks noGrp="1"/>
          </p:cNvSpPr>
          <p:nvPr>
            <p:ph type="sldNum" sz="quarter" idx="4294967295"/>
          </p:nvPr>
        </p:nvSpPr>
        <p:spPr>
          <a:xfrm>
            <a:off x="11731625" y="6629400"/>
            <a:ext cx="231775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sz="1200" dirty="0">
                <a:latin typeface="Arial MT"/>
              </a:rPr>
              <a:t>2</a:t>
            </a:fld>
            <a:endParaRPr sz="1200" dirty="0">
              <a:latin typeface="Arial M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38866" y="6553200"/>
            <a:ext cx="1129593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bject 6">
            <a:extLst>
              <a:ext uri="{FF2B5EF4-FFF2-40B4-BE49-F238E27FC236}">
                <a16:creationId xmlns:a16="http://schemas.microsoft.com/office/drawing/2014/main" id="{2030076D-519C-37B2-BC14-D9881EA50FA3}"/>
              </a:ext>
            </a:extLst>
          </p:cNvPr>
          <p:cNvSpPr txBox="1">
            <a:spLocks noGrp="1"/>
          </p:cNvSpPr>
          <p:nvPr>
            <p:ph type="ftr" sz="quarter" idx="4294967295"/>
          </p:nvPr>
        </p:nvSpPr>
        <p:spPr>
          <a:xfrm>
            <a:off x="5168363" y="6641526"/>
            <a:ext cx="2141739" cy="16671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315"/>
              </a:lnSpc>
            </a:pPr>
            <a:r>
              <a:rPr lang="en-US" sz="1200" dirty="0" smtClean="0">
                <a:latin typeface="Arial MT"/>
              </a:rPr>
              <a:t>EGU-2024</a:t>
            </a:r>
            <a:endParaRPr lang="en-US" sz="1200" dirty="0" smtClean="0">
              <a:latin typeface="Arial MT"/>
            </a:endParaRPr>
          </a:p>
        </p:txBody>
      </p:sp>
      <p:sp>
        <p:nvSpPr>
          <p:cNvPr id="13" name="object 2"/>
          <p:cNvSpPr txBox="1">
            <a:spLocks/>
          </p:cNvSpPr>
          <p:nvPr/>
        </p:nvSpPr>
        <p:spPr>
          <a:xfrm>
            <a:off x="3188721" y="302221"/>
            <a:ext cx="602641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2800" b="1" dirty="0"/>
              <a:t>Work done I</a:t>
            </a:r>
            <a:r>
              <a:rPr lang="en-US" sz="2800" dirty="0"/>
              <a:t>: </a:t>
            </a:r>
            <a:r>
              <a:rPr lang="en-US" sz="2800" dirty="0" smtClean="0"/>
              <a:t>Results &amp; Discussion</a:t>
            </a:r>
            <a:endParaRPr lang="en-US" sz="2800" b="1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54" y="745932"/>
            <a:ext cx="11370546" cy="574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bhinav Galodha\OneDrive\Desktop\SV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5" y="2786768"/>
            <a:ext cx="3881847" cy="3610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bhinav Galodha\OneDrive\Desktop\CART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72" y="2789699"/>
            <a:ext cx="4114800" cy="3610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bhinav Galodha\OneDrive\Desktop\RF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382" y="2786769"/>
            <a:ext cx="3801745" cy="36101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884494" y="6356085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 MT"/>
                <a:cs typeface="Times New Roman" panose="02020603050405020304" pitchFamily="18" charset="0"/>
              </a:rPr>
              <a:t>SVM</a:t>
            </a:r>
            <a:endParaRPr lang="en-IN" sz="1200" b="1" dirty="0">
              <a:latin typeface="Arial M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5542" y="6353152"/>
            <a:ext cx="613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 MT"/>
                <a:cs typeface="Times New Roman" panose="02020603050405020304" pitchFamily="18" charset="0"/>
              </a:rPr>
              <a:t>CART</a:t>
            </a:r>
            <a:endParaRPr lang="en-IN" sz="1200" b="1" dirty="0">
              <a:latin typeface="Arial M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85144" y="6353152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 MT"/>
                <a:cs typeface="Times New Roman" panose="02020603050405020304" pitchFamily="18" charset="0"/>
              </a:rPr>
              <a:t>RF</a:t>
            </a:r>
            <a:endParaRPr lang="en-IN" sz="1200" b="1" dirty="0">
              <a:latin typeface="Arial MT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outdoor, transport, balloon, traffic light&#10;&#10;Description automatically generated">
            <a:extLst>
              <a:ext uri="{FF2B5EF4-FFF2-40B4-BE49-F238E27FC236}">
                <a16:creationId xmlns:a16="http://schemas.microsoft.com/office/drawing/2014/main" id="{84778AF4-79AC-964C-8C15-F9AFCADFAF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152" y="60151"/>
            <a:ext cx="1998848" cy="18448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50004"/>
            <a:ext cx="2438400" cy="1854995"/>
          </a:xfrm>
          <a:prstGeom prst="rect">
            <a:avLst/>
          </a:prstGeom>
        </p:spPr>
      </p:pic>
      <p:cxnSp>
        <p:nvCxnSpPr>
          <p:cNvPr id="13" name="Elbow Connector 12"/>
          <p:cNvCxnSpPr>
            <a:stCxn id="10" idx="1"/>
            <a:endCxn id="4" idx="0"/>
          </p:cNvCxnSpPr>
          <p:nvPr/>
        </p:nvCxnSpPr>
        <p:spPr>
          <a:xfrm rot="10800000" flipV="1">
            <a:off x="2154440" y="982576"/>
            <a:ext cx="1561713" cy="1804192"/>
          </a:xfrm>
          <a:prstGeom prst="bentConnector2">
            <a:avLst/>
          </a:prstGeom>
          <a:ln w="28575"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1" idx="2"/>
            <a:endCxn id="6" idx="0"/>
          </p:cNvCxnSpPr>
          <p:nvPr/>
        </p:nvCxnSpPr>
        <p:spPr>
          <a:xfrm rot="16200000" flipH="1">
            <a:off x="8203042" y="788556"/>
            <a:ext cx="881770" cy="3114655"/>
          </a:xfrm>
          <a:prstGeom prst="bentConnector3">
            <a:avLst>
              <a:gd name="adj1" fmla="val 50000"/>
            </a:avLst>
          </a:prstGeom>
          <a:ln w="28575"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1" idx="2"/>
            <a:endCxn id="5" idx="0"/>
          </p:cNvCxnSpPr>
          <p:nvPr/>
        </p:nvCxnSpPr>
        <p:spPr>
          <a:xfrm rot="5400000">
            <a:off x="6199886" y="1902985"/>
            <a:ext cx="884700" cy="888728"/>
          </a:xfrm>
          <a:prstGeom prst="bentConnector3">
            <a:avLst>
              <a:gd name="adj1" fmla="val 50000"/>
            </a:avLst>
          </a:prstGeom>
          <a:ln w="28575"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0" idx="2"/>
            <a:endCxn id="5" idx="0"/>
          </p:cNvCxnSpPr>
          <p:nvPr/>
        </p:nvCxnSpPr>
        <p:spPr>
          <a:xfrm rot="16200000" flipH="1">
            <a:off x="5014375" y="1606201"/>
            <a:ext cx="884699" cy="1482296"/>
          </a:xfrm>
          <a:prstGeom prst="bentConnector3">
            <a:avLst>
              <a:gd name="adj1" fmla="val 50000"/>
            </a:avLst>
          </a:prstGeom>
          <a:ln w="28575"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0" y="191042"/>
            <a:ext cx="3718651" cy="720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2000" b="1" dirty="0" smtClean="0">
                <a:latin typeface="Arial MT"/>
                <a:ea typeface="+mj-ea"/>
                <a:cs typeface="Arial MT"/>
              </a:rPr>
              <a:t>Work Done: </a:t>
            </a:r>
            <a:r>
              <a:rPr lang="en-US" sz="2000" dirty="0" smtClean="0">
                <a:latin typeface="Arial MT"/>
                <a:ea typeface="+mj-ea"/>
                <a:cs typeface="Arial MT"/>
              </a:rPr>
              <a:t>ML Algorithms </a:t>
            </a:r>
          </a:p>
          <a:p>
            <a:pPr marL="12700" algn="ctr">
              <a:spcBef>
                <a:spcPts val="100"/>
              </a:spcBef>
            </a:pPr>
            <a:r>
              <a:rPr lang="en-US" sz="2000" dirty="0" smtClean="0">
                <a:latin typeface="Arial MT"/>
                <a:ea typeface="+mj-ea"/>
                <a:cs typeface="Arial MT"/>
              </a:rPr>
              <a:t>(Water-Use classification)</a:t>
            </a:r>
            <a:endParaRPr lang="en-US" sz="2000" dirty="0">
              <a:latin typeface="Arial MT"/>
              <a:ea typeface="+mj-ea"/>
              <a:cs typeface="Arial MT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1999" y="60150"/>
            <a:ext cx="3810001" cy="2073449"/>
          </a:xfrm>
          <a:prstGeom prst="rect">
            <a:avLst/>
          </a:prstGeom>
        </p:spPr>
      </p:pic>
      <p:sp>
        <p:nvSpPr>
          <p:cNvPr id="44" name="object 34"/>
          <p:cNvSpPr txBox="1">
            <a:spLocks noGrp="1"/>
          </p:cNvSpPr>
          <p:nvPr>
            <p:ph type="sldNum" sz="quarter" idx="4294967295"/>
          </p:nvPr>
        </p:nvSpPr>
        <p:spPr>
          <a:xfrm>
            <a:off x="11731625" y="6679162"/>
            <a:ext cx="231775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sz="1200" dirty="0">
                <a:latin typeface="Arial MT"/>
              </a:rPr>
              <a:t>3</a:t>
            </a:fld>
            <a:endParaRPr sz="1200" dirty="0">
              <a:latin typeface="Arial MT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438866" y="6602962"/>
            <a:ext cx="1129593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object 6">
            <a:extLst>
              <a:ext uri="{FF2B5EF4-FFF2-40B4-BE49-F238E27FC236}">
                <a16:creationId xmlns:a16="http://schemas.microsoft.com/office/drawing/2014/main" id="{2030076D-519C-37B2-BC14-D9881EA50FA3}"/>
              </a:ext>
            </a:extLst>
          </p:cNvPr>
          <p:cNvSpPr txBox="1">
            <a:spLocks noGrp="1"/>
          </p:cNvSpPr>
          <p:nvPr>
            <p:ph type="ftr" sz="quarter" idx="4294967295"/>
          </p:nvPr>
        </p:nvSpPr>
        <p:spPr>
          <a:xfrm>
            <a:off x="5168363" y="6656120"/>
            <a:ext cx="2141739" cy="16671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315"/>
              </a:lnSpc>
            </a:pPr>
            <a:r>
              <a:rPr lang="en-US" sz="1200" dirty="0" smtClean="0">
                <a:latin typeface="Arial MT"/>
              </a:rPr>
              <a:t>  </a:t>
            </a:r>
            <a:r>
              <a:rPr lang="en-US" sz="1200" dirty="0" smtClean="0">
                <a:latin typeface="Arial MT"/>
              </a:rPr>
              <a:t>EGU-2024</a:t>
            </a:r>
            <a:endParaRPr lang="en-US" sz="1200" dirty="0" smtClean="0">
              <a:latin typeface="Arial M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204347"/>
              </p:ext>
            </p:extLst>
          </p:nvPr>
        </p:nvGraphicFramePr>
        <p:xfrm>
          <a:off x="4500401" y="5503258"/>
          <a:ext cx="3394942" cy="853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97471">
                  <a:extLst>
                    <a:ext uri="{9D8B030D-6E8A-4147-A177-3AD203B41FA5}">
                      <a16:colId xmlns:a16="http://schemas.microsoft.com/office/drawing/2014/main" val="3012727547"/>
                    </a:ext>
                  </a:extLst>
                </a:gridCol>
                <a:gridCol w="1697471">
                  <a:extLst>
                    <a:ext uri="{9D8B030D-6E8A-4147-A177-3AD203B41FA5}">
                      <a16:colId xmlns:a16="http://schemas.microsoft.com/office/drawing/2014/main" val="15695537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sz="800" dirty="0" smtClean="0">
                          <a:latin typeface="Arial MT"/>
                        </a:rPr>
                        <a:t>Classifier Model Building</a:t>
                      </a:r>
                      <a:endParaRPr lang="en-IN" sz="800" dirty="0">
                        <a:latin typeface="Arial 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800" b="0" i="0" kern="1200" dirty="0" smtClean="0">
                          <a:solidFill>
                            <a:schemeClr val="lt1"/>
                          </a:solidFill>
                          <a:effectLst/>
                          <a:latin typeface="Arial MT"/>
                          <a:ea typeface="+mn-ea"/>
                          <a:cs typeface="+mn-cs"/>
                        </a:rPr>
                        <a:t>Validation accuracy</a:t>
                      </a:r>
                      <a:endParaRPr lang="en-IN" sz="800" dirty="0">
                        <a:latin typeface="Arial M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652161"/>
                  </a:ext>
                </a:extLst>
              </a:tr>
              <a:tr h="198167">
                <a:tc>
                  <a:txBody>
                    <a:bodyPr/>
                    <a:lstStyle/>
                    <a:p>
                      <a:pPr algn="ctr"/>
                      <a:r>
                        <a:rPr lang="en-IN" sz="800" dirty="0" smtClean="0">
                          <a:latin typeface="Arial MT"/>
                        </a:rPr>
                        <a:t>Random Forest</a:t>
                      </a:r>
                      <a:endParaRPr lang="en-IN" sz="800" dirty="0">
                        <a:latin typeface="Arial 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800" dirty="0" smtClean="0">
                          <a:latin typeface="Arial MT"/>
                        </a:rPr>
                        <a:t>84.848%</a:t>
                      </a:r>
                      <a:endParaRPr lang="en-IN" sz="800" dirty="0">
                        <a:latin typeface="Arial M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948464"/>
                  </a:ext>
                </a:extLst>
              </a:tr>
              <a:tr h="198167">
                <a:tc>
                  <a:txBody>
                    <a:bodyPr/>
                    <a:lstStyle/>
                    <a:p>
                      <a:pPr algn="ctr"/>
                      <a:r>
                        <a:rPr lang="en-IN" sz="800" dirty="0" smtClean="0">
                          <a:latin typeface="Arial MT"/>
                        </a:rPr>
                        <a:t>Support Vector</a:t>
                      </a:r>
                      <a:r>
                        <a:rPr lang="en-IN" sz="800" baseline="0" dirty="0" smtClean="0">
                          <a:latin typeface="Arial MT"/>
                        </a:rPr>
                        <a:t> Machine (SVM)</a:t>
                      </a:r>
                      <a:endParaRPr lang="en-IN" sz="800" dirty="0">
                        <a:latin typeface="Arial 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800" dirty="0" smtClean="0">
                          <a:latin typeface="Arial MT"/>
                        </a:rPr>
                        <a:t>78.787%</a:t>
                      </a:r>
                      <a:endParaRPr lang="en-IN" sz="800" dirty="0">
                        <a:latin typeface="Arial M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755110"/>
                  </a:ext>
                </a:extLst>
              </a:tr>
              <a:tr h="198167">
                <a:tc>
                  <a:txBody>
                    <a:bodyPr/>
                    <a:lstStyle/>
                    <a:p>
                      <a:pPr algn="ctr"/>
                      <a:r>
                        <a:rPr lang="en-IN" sz="800" dirty="0" smtClean="0">
                          <a:latin typeface="Arial MT"/>
                        </a:rPr>
                        <a:t>smileCART</a:t>
                      </a:r>
                      <a:endParaRPr lang="en-IN" sz="800" dirty="0">
                        <a:latin typeface="Arial 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800" dirty="0" smtClean="0">
                          <a:latin typeface="Arial MT"/>
                        </a:rPr>
                        <a:t>81.818%</a:t>
                      </a:r>
                      <a:endParaRPr lang="en-IN" sz="800" dirty="0">
                        <a:latin typeface="Arial M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547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06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D1CE62-6D21-4ABF-C820-89D6C266B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2" y="380312"/>
            <a:ext cx="11292759" cy="505130"/>
          </a:xfrm>
        </p:spPr>
        <p:txBody>
          <a:bodyPr anchor="b">
            <a:normAutofit/>
          </a:bodyPr>
          <a:lstStyle/>
          <a:p>
            <a:pPr algn="ctr"/>
            <a:r>
              <a:rPr lang="en-US" sz="2800" b="1" kern="1200" dirty="0" smtClean="0">
                <a:latin typeface="Arial MT"/>
              </a:rPr>
              <a:t>Work Done: </a:t>
            </a:r>
            <a:r>
              <a:rPr lang="en-US" sz="2800" kern="1200" dirty="0" smtClean="0">
                <a:latin typeface="Arial MT"/>
              </a:rPr>
              <a:t>Hyperspectral </a:t>
            </a:r>
            <a:r>
              <a:rPr lang="en-US" sz="2800" kern="1200" dirty="0">
                <a:latin typeface="Arial MT"/>
              </a:rPr>
              <a:t>vs Multispectral Comparative Study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58EC24-17FC-F9AA-BC9F-8B723DEE74DA}"/>
              </a:ext>
            </a:extLst>
          </p:cNvPr>
          <p:cNvSpPr>
            <a:spLocks/>
          </p:cNvSpPr>
          <p:nvPr/>
        </p:nvSpPr>
        <p:spPr>
          <a:xfrm>
            <a:off x="1013547" y="1295400"/>
            <a:ext cx="1345205" cy="436678"/>
          </a:xfrm>
          <a:prstGeom prst="rect">
            <a:avLst/>
          </a:prstGeom>
        </p:spPr>
        <p:txBody>
          <a:bodyPr/>
          <a:lstStyle/>
          <a:p>
            <a:pPr algn="ctr" defTabSz="923544">
              <a:spcAft>
                <a:spcPts val="600"/>
              </a:spcAft>
            </a:pPr>
            <a:r>
              <a:rPr lang="en-US" sz="1818" b="1" dirty="0">
                <a:latin typeface="Arial MT"/>
              </a:rPr>
              <a:t>Yamuna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653F38C-5F30-0BB1-EAF7-FC9737A81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628978"/>
            <a:ext cx="3375737" cy="227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E7FF20-2E8C-5DDF-B6EF-BE67B4951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295" y="1371600"/>
            <a:ext cx="4063504" cy="266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4E72EA-2333-4368-F211-0661903D5D31}"/>
              </a:ext>
            </a:extLst>
          </p:cNvPr>
          <p:cNvSpPr txBox="1"/>
          <p:nvPr/>
        </p:nvSpPr>
        <p:spPr>
          <a:xfrm>
            <a:off x="888003" y="990600"/>
            <a:ext cx="1814175" cy="37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3544">
              <a:spcAft>
                <a:spcPts val="600"/>
              </a:spcAft>
            </a:pPr>
            <a:r>
              <a:rPr lang="en-US" sz="1818" b="1" kern="1200" dirty="0">
                <a:solidFill>
                  <a:schemeClr val="tx1"/>
                </a:solidFill>
                <a:latin typeface="Arial MT"/>
              </a:rPr>
              <a:t>Hyperspectral</a:t>
            </a:r>
            <a:endParaRPr lang="en-US" b="1" dirty="0">
              <a:latin typeface="Arial M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C23622-B6AF-8FA2-E90B-A9902F9A973B}"/>
              </a:ext>
            </a:extLst>
          </p:cNvPr>
          <p:cNvSpPr txBox="1"/>
          <p:nvPr/>
        </p:nvSpPr>
        <p:spPr>
          <a:xfrm>
            <a:off x="4535626" y="990600"/>
            <a:ext cx="1676400" cy="37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3544">
              <a:spcAft>
                <a:spcPts val="600"/>
              </a:spcAft>
            </a:pPr>
            <a:r>
              <a:rPr lang="en-US" sz="1818" b="1" dirty="0">
                <a:latin typeface="Arial MT"/>
              </a:rPr>
              <a:t>Multispectral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B58EC24-17FC-F9AA-BC9F-8B723DEE74DA}"/>
              </a:ext>
            </a:extLst>
          </p:cNvPr>
          <p:cNvSpPr>
            <a:spLocks/>
          </p:cNvSpPr>
          <p:nvPr/>
        </p:nvSpPr>
        <p:spPr>
          <a:xfrm>
            <a:off x="917311" y="6199690"/>
            <a:ext cx="1537678" cy="353510"/>
          </a:xfrm>
          <a:prstGeom prst="rect">
            <a:avLst/>
          </a:prstGeom>
        </p:spPr>
        <p:txBody>
          <a:bodyPr/>
          <a:lstStyle/>
          <a:p>
            <a:pPr algn="ctr" defTabSz="914309">
              <a:spcAft>
                <a:spcPts val="594"/>
              </a:spcAft>
            </a:pPr>
            <a:r>
              <a:rPr lang="en-US" sz="1818" b="1" dirty="0">
                <a:latin typeface="Arial MT"/>
              </a:rPr>
              <a:t>Reservoir</a:t>
            </a:r>
          </a:p>
          <a:p>
            <a:pPr defTabSz="914309">
              <a:spcAft>
                <a:spcPts val="594"/>
              </a:spcAft>
            </a:pPr>
            <a:endParaRPr lang="en-US" sz="4000" dirty="0">
              <a:latin typeface="Arial MT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D39312A-E76C-D7ED-F4C6-DD79D4FE9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4038600"/>
            <a:ext cx="337573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screenshot of a graph&#10;&#10;Description automatically generated">
            <a:extLst>
              <a:ext uri="{FF2B5EF4-FFF2-40B4-BE49-F238E27FC236}">
                <a16:creationId xmlns:a16="http://schemas.microsoft.com/office/drawing/2014/main" id="{3B763BCB-2D64-C922-F3D5-8FA826124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0294" y="4038600"/>
            <a:ext cx="4063505" cy="2553113"/>
          </a:xfrm>
          <a:prstGeom prst="rect">
            <a:avLst/>
          </a:prstGeom>
        </p:spPr>
      </p:pic>
      <p:sp>
        <p:nvSpPr>
          <p:cNvPr id="13" name="object 34"/>
          <p:cNvSpPr txBox="1">
            <a:spLocks noGrp="1"/>
          </p:cNvSpPr>
          <p:nvPr>
            <p:ph type="sldNum" sz="quarter" idx="4294967295"/>
          </p:nvPr>
        </p:nvSpPr>
        <p:spPr>
          <a:xfrm>
            <a:off x="11731625" y="6629400"/>
            <a:ext cx="231775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sz="1200" dirty="0">
                <a:latin typeface="Arial MT"/>
              </a:rPr>
              <a:t>4</a:t>
            </a:fld>
            <a:endParaRPr sz="1200" dirty="0">
              <a:latin typeface="Arial M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38866" y="6553200"/>
            <a:ext cx="1129593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bject 6">
            <a:extLst>
              <a:ext uri="{FF2B5EF4-FFF2-40B4-BE49-F238E27FC236}">
                <a16:creationId xmlns:a16="http://schemas.microsoft.com/office/drawing/2014/main" id="{2030076D-519C-37B2-BC14-D9881EA50FA3}"/>
              </a:ext>
            </a:extLst>
          </p:cNvPr>
          <p:cNvSpPr txBox="1">
            <a:spLocks noGrp="1"/>
          </p:cNvSpPr>
          <p:nvPr>
            <p:ph type="ftr" sz="quarter" idx="4294967295"/>
          </p:nvPr>
        </p:nvSpPr>
        <p:spPr>
          <a:xfrm>
            <a:off x="5168363" y="6641526"/>
            <a:ext cx="2141739" cy="16671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315"/>
              </a:lnSpc>
            </a:pPr>
            <a:r>
              <a:rPr lang="en-US" sz="1200" dirty="0" smtClean="0">
                <a:latin typeface="Arial MT"/>
              </a:rPr>
              <a:t>  </a:t>
            </a:r>
            <a:r>
              <a:rPr lang="en-US" sz="1200" dirty="0" smtClean="0">
                <a:latin typeface="Arial MT"/>
              </a:rPr>
              <a:t>EGU-2024</a:t>
            </a:r>
            <a:endParaRPr lang="en-US" sz="1200" dirty="0">
              <a:latin typeface="Arial MT"/>
            </a:endParaRPr>
          </a:p>
        </p:txBody>
      </p:sp>
      <p:pic>
        <p:nvPicPr>
          <p:cNvPr id="16" name="object 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20001" y="1328507"/>
            <a:ext cx="4495799" cy="36244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772400" y="5004510"/>
            <a:ext cx="4343400" cy="1282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854075">
              <a:lnSpc>
                <a:spcPct val="80000"/>
              </a:lnSpc>
              <a:spcBef>
                <a:spcPts val="825"/>
              </a:spcBef>
              <a:buSzPct val="110000"/>
              <a:tabLst>
                <a:tab pos="381635" algn="l"/>
                <a:tab pos="382270" algn="l"/>
              </a:tabLst>
            </a:pPr>
            <a:r>
              <a:rPr lang="fr-FR" sz="1600" dirty="0">
                <a:latin typeface="Arial MT"/>
                <a:cs typeface="Verdana"/>
              </a:rPr>
              <a:t>Dimensionality </a:t>
            </a:r>
            <a:r>
              <a:rPr lang="fr-FR" sz="1600" dirty="0" smtClean="0">
                <a:latin typeface="Arial MT"/>
                <a:cs typeface="Verdana"/>
              </a:rPr>
              <a:t>Réduction  </a:t>
            </a:r>
            <a:r>
              <a:rPr lang="fr-FR" sz="1600" dirty="0">
                <a:latin typeface="Arial MT"/>
                <a:cs typeface="Verdana"/>
              </a:rPr>
              <a:t>Techniques: </a:t>
            </a:r>
            <a:endParaRPr lang="fr-FR" sz="1600" dirty="0" smtClean="0">
              <a:latin typeface="Arial MT"/>
              <a:cs typeface="Verdana"/>
            </a:endParaRPr>
          </a:p>
          <a:p>
            <a:pPr marL="12065" marR="854075">
              <a:lnSpc>
                <a:spcPct val="80000"/>
              </a:lnSpc>
              <a:spcBef>
                <a:spcPts val="825"/>
              </a:spcBef>
              <a:buSzPct val="110000"/>
              <a:tabLst>
                <a:tab pos="381635" algn="l"/>
                <a:tab pos="382270" algn="l"/>
              </a:tabLst>
            </a:pPr>
            <a:r>
              <a:rPr lang="fr-FR" sz="1600" dirty="0" smtClean="0">
                <a:latin typeface="Arial MT"/>
                <a:cs typeface="Verdana"/>
              </a:rPr>
              <a:t>Principal </a:t>
            </a:r>
            <a:r>
              <a:rPr lang="fr-FR" sz="1600" dirty="0">
                <a:latin typeface="Arial MT"/>
                <a:cs typeface="Verdana"/>
              </a:rPr>
              <a:t>Component Analysis  (PCA) </a:t>
            </a:r>
            <a:endParaRPr lang="fr-FR" sz="1600" dirty="0" smtClean="0">
              <a:latin typeface="Arial MT"/>
              <a:cs typeface="Verdana"/>
            </a:endParaRPr>
          </a:p>
          <a:p>
            <a:pPr marL="12065" marR="854075">
              <a:lnSpc>
                <a:spcPct val="80000"/>
              </a:lnSpc>
              <a:spcBef>
                <a:spcPts val="825"/>
              </a:spcBef>
              <a:buSzPct val="110000"/>
              <a:tabLst>
                <a:tab pos="381635" algn="l"/>
                <a:tab pos="382270" algn="l"/>
              </a:tabLst>
            </a:pPr>
            <a:r>
              <a:rPr lang="fr-FR" sz="1600" dirty="0" smtClean="0">
                <a:latin typeface="Arial MT"/>
                <a:cs typeface="Verdana"/>
              </a:rPr>
              <a:t>Minimum </a:t>
            </a:r>
            <a:r>
              <a:rPr lang="fr-FR" sz="1600" dirty="0">
                <a:latin typeface="Arial MT"/>
                <a:cs typeface="Verdana"/>
              </a:rPr>
              <a:t>Noise Fraction (MNF)</a:t>
            </a:r>
          </a:p>
        </p:txBody>
      </p:sp>
    </p:spTree>
    <p:extLst>
      <p:ext uri="{BB962C8B-B14F-4D97-AF65-F5344CB8AC3E}">
        <p14:creationId xmlns:p14="http://schemas.microsoft.com/office/powerpoint/2010/main" val="107064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FB939131-0C9A-E948-3257-33C35E46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48" y="166123"/>
            <a:ext cx="11693769" cy="48503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latin typeface="Arial MT"/>
              </a:rPr>
              <a:t>Work Done: </a:t>
            </a:r>
            <a:r>
              <a:rPr lang="en-US" sz="2800" dirty="0">
                <a:latin typeface="Arial MT"/>
              </a:rPr>
              <a:t>SGD </a:t>
            </a:r>
            <a:r>
              <a:rPr lang="en-US" sz="2800" dirty="0">
                <a:latin typeface="Arial MT"/>
              </a:rPr>
              <a:t>model for Chl-a </a:t>
            </a:r>
            <a:r>
              <a:rPr lang="en-US" sz="2800" dirty="0">
                <a:latin typeface="Arial MT"/>
              </a:rPr>
              <a:t>estimation and </a:t>
            </a:r>
            <a:r>
              <a:rPr lang="en-US" sz="2800" dirty="0">
                <a:latin typeface="Arial MT"/>
              </a:rPr>
              <a:t>Turbidity estimation</a:t>
            </a:r>
          </a:p>
        </p:txBody>
      </p:sp>
      <p:pic>
        <p:nvPicPr>
          <p:cNvPr id="33" name="Picture 32" descr="A table with numbers and a few letters&#10;&#10;Description automatically generated with medium confidence">
            <a:extLst>
              <a:ext uri="{FF2B5EF4-FFF2-40B4-BE49-F238E27FC236}">
                <a16:creationId xmlns:a16="http://schemas.microsoft.com/office/drawing/2014/main" id="{5021B3DC-161F-38A4-D38A-9D133B78A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64" y="1143000"/>
            <a:ext cx="3194551" cy="285376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F54128-5FFA-618E-0A72-93075F2BA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594" y="1143000"/>
            <a:ext cx="3324270" cy="2853765"/>
          </a:xfrm>
          <a:prstGeom prst="rect">
            <a:avLst/>
          </a:prstGeom>
        </p:spPr>
      </p:pic>
      <p:pic>
        <p:nvPicPr>
          <p:cNvPr id="35" name="Picture 34" descr="A number and text on a white background&#10;&#10;Description automatically generated">
            <a:extLst>
              <a:ext uri="{FF2B5EF4-FFF2-40B4-BE49-F238E27FC236}">
                <a16:creationId xmlns:a16="http://schemas.microsoft.com/office/drawing/2014/main" id="{85577473-8641-87B5-7560-62CEE98F2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4206" y="2064297"/>
            <a:ext cx="3435041" cy="101116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35DA0D5-3337-30F3-7F45-05986B0D5CCE}"/>
              </a:ext>
            </a:extLst>
          </p:cNvPr>
          <p:cNvSpPr txBox="1"/>
          <p:nvPr/>
        </p:nvSpPr>
        <p:spPr>
          <a:xfrm>
            <a:off x="1430279" y="841933"/>
            <a:ext cx="1688841" cy="38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MT"/>
              </a:rPr>
              <a:t>Input dataset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D72E583-1618-D7A7-069E-9EDE2D36210D}"/>
              </a:ext>
            </a:extLst>
          </p:cNvPr>
          <p:cNvSpPr txBox="1"/>
          <p:nvPr/>
        </p:nvSpPr>
        <p:spPr>
          <a:xfrm>
            <a:off x="5359934" y="761591"/>
            <a:ext cx="1688841" cy="38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MT"/>
              </a:rPr>
              <a:t>Model Training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DA58891-8C08-E3C2-F7F2-8C2FC22AB601}"/>
              </a:ext>
            </a:extLst>
          </p:cNvPr>
          <p:cNvSpPr txBox="1"/>
          <p:nvPr/>
        </p:nvSpPr>
        <p:spPr>
          <a:xfrm>
            <a:off x="9026680" y="7736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MT"/>
              </a:rPr>
              <a:t>Model Performance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9CC892F-3BA4-D51C-35E9-0702B9943930}"/>
              </a:ext>
            </a:extLst>
          </p:cNvPr>
          <p:cNvCxnSpPr>
            <a:stCxn id="33" idx="3"/>
            <a:endCxn id="34" idx="1"/>
          </p:cNvCxnSpPr>
          <p:nvPr/>
        </p:nvCxnSpPr>
        <p:spPr>
          <a:xfrm>
            <a:off x="3791015" y="2569883"/>
            <a:ext cx="8935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9CC892F-3BA4-D51C-35E9-0702B9943930}"/>
              </a:ext>
            </a:extLst>
          </p:cNvPr>
          <p:cNvCxnSpPr>
            <a:stCxn id="34" idx="3"/>
            <a:endCxn id="35" idx="1"/>
          </p:cNvCxnSpPr>
          <p:nvPr/>
        </p:nvCxnSpPr>
        <p:spPr>
          <a:xfrm flipV="1">
            <a:off x="8008864" y="2569882"/>
            <a:ext cx="69534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bject 34"/>
          <p:cNvSpPr txBox="1">
            <a:spLocks noGrp="1"/>
          </p:cNvSpPr>
          <p:nvPr>
            <p:ph type="sldNum" sz="quarter" idx="4294967295"/>
          </p:nvPr>
        </p:nvSpPr>
        <p:spPr>
          <a:xfrm>
            <a:off x="11731625" y="6629400"/>
            <a:ext cx="231775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sz="1200" dirty="0">
                <a:latin typeface="Arial MT"/>
              </a:rPr>
              <a:t>5</a:t>
            </a:fld>
            <a:endParaRPr sz="1200" dirty="0">
              <a:latin typeface="Arial M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438866" y="6553200"/>
            <a:ext cx="1129593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object 6">
            <a:extLst>
              <a:ext uri="{FF2B5EF4-FFF2-40B4-BE49-F238E27FC236}">
                <a16:creationId xmlns:a16="http://schemas.microsoft.com/office/drawing/2014/main" id="{2030076D-519C-37B2-BC14-D9881EA50FA3}"/>
              </a:ext>
            </a:extLst>
          </p:cNvPr>
          <p:cNvSpPr txBox="1">
            <a:spLocks noGrp="1"/>
          </p:cNvSpPr>
          <p:nvPr>
            <p:ph type="ftr" sz="quarter" idx="4294967295"/>
          </p:nvPr>
        </p:nvSpPr>
        <p:spPr>
          <a:xfrm>
            <a:off x="5168363" y="6641526"/>
            <a:ext cx="2141739" cy="16671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315"/>
              </a:lnSpc>
            </a:pPr>
            <a:r>
              <a:rPr lang="en-US" sz="1200" dirty="0" smtClean="0">
                <a:latin typeface="Arial MT"/>
              </a:rPr>
              <a:t>EGU-2024</a:t>
            </a:r>
            <a:endParaRPr lang="en-US" sz="1200" dirty="0" smtClean="0">
              <a:latin typeface="Arial MT"/>
            </a:endParaRPr>
          </a:p>
        </p:txBody>
      </p:sp>
      <p:pic>
        <p:nvPicPr>
          <p:cNvPr id="45" name="Picture 44" descr="A table with numbers and a few black text&#10;&#10;Description automatically generated with medium confidence">
            <a:extLst>
              <a:ext uri="{FF2B5EF4-FFF2-40B4-BE49-F238E27FC236}">
                <a16:creationId xmlns:a16="http://schemas.microsoft.com/office/drawing/2014/main" id="{C88ED0FD-6165-EABD-86F3-F700733FC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1857" y="4246282"/>
            <a:ext cx="2165684" cy="2057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DB21B54-5C9C-26CD-4CFD-76F91D056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038600"/>
            <a:ext cx="3436864" cy="2451585"/>
          </a:xfrm>
          <a:prstGeom prst="rect">
            <a:avLst/>
          </a:prstGeom>
        </p:spPr>
      </p:pic>
      <p:pic>
        <p:nvPicPr>
          <p:cNvPr id="47" name="Picture 46" descr="A number on a white background&#10;&#10;Description automatically generated">
            <a:extLst>
              <a:ext uri="{FF2B5EF4-FFF2-40B4-BE49-F238E27FC236}">
                <a16:creationId xmlns:a16="http://schemas.microsoft.com/office/drawing/2014/main" id="{2CB4D8A6-3F31-F8D7-5709-99BA1E0E2F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3360" y="4815757"/>
            <a:ext cx="3725887" cy="897270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560A9C0-4B97-E50D-8C4A-8F835B7C319F}"/>
              </a:ext>
            </a:extLst>
          </p:cNvPr>
          <p:cNvCxnSpPr>
            <a:stCxn id="45" idx="3"/>
            <a:endCxn id="46" idx="1"/>
          </p:cNvCxnSpPr>
          <p:nvPr/>
        </p:nvCxnSpPr>
        <p:spPr>
          <a:xfrm flipV="1">
            <a:off x="3357541" y="5264393"/>
            <a:ext cx="1214459" cy="10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E361283-D772-04CA-67FE-ECF83286B117}"/>
              </a:ext>
            </a:extLst>
          </p:cNvPr>
          <p:cNvCxnSpPr>
            <a:stCxn id="46" idx="3"/>
            <a:endCxn id="47" idx="1"/>
          </p:cNvCxnSpPr>
          <p:nvPr/>
        </p:nvCxnSpPr>
        <p:spPr>
          <a:xfrm flipV="1">
            <a:off x="8008864" y="5264392"/>
            <a:ext cx="40449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48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190</Words>
  <Application>Microsoft Office PowerPoint</Application>
  <PresentationFormat>Widescreen</PresentationFormat>
  <Paragraphs>45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Arial MT</vt:lpstr>
      <vt:lpstr>Calibri</vt:lpstr>
      <vt:lpstr>Calibri Light</vt:lpstr>
      <vt:lpstr>Cambria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Work Done: Hyperspectral vs Multispectral Comparative Study</vt:lpstr>
      <vt:lpstr>Work Done: SGD model for Chl-a estimation and Turbidity estimation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Abhinav Galohda</dc:creator>
  <cp:lastModifiedBy>Abhinav Galohda</cp:lastModifiedBy>
  <cp:revision>7</cp:revision>
  <dcterms:created xsi:type="dcterms:W3CDTF">2024-04-17T02:42:57Z</dcterms:created>
  <dcterms:modified xsi:type="dcterms:W3CDTF">2024-04-17T04:30:47Z</dcterms:modified>
</cp:coreProperties>
</file>