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1" r:id="rId3"/>
    <p:sldId id="262" r:id="rId4"/>
    <p:sldId id="269" r:id="rId5"/>
    <p:sldId id="316" r:id="rId6"/>
    <p:sldId id="266" r:id="rId7"/>
    <p:sldId id="318" r:id="rId8"/>
    <p:sldId id="321" r:id="rId9"/>
    <p:sldId id="267" r:id="rId10"/>
    <p:sldId id="268" r:id="rId11"/>
    <p:sldId id="2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howGuides="1">
      <p:cViewPr varScale="1">
        <p:scale>
          <a:sx n="84" d="100"/>
          <a:sy n="84" d="100"/>
        </p:scale>
        <p:origin x="583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0B99C-84A1-4D40-8979-FA06B59C5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48B90-2AF3-4D29-8F30-3B5538D76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F1DF7-3083-4473-B0C7-2872ED47D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73EC0-A37C-42D1-9ADD-5D0F6E8AB253}" type="datetimeFigureOut">
              <a:rPr lang="en-US" smtClean="0"/>
              <a:t>01-Mar-24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6079F-2587-4354-B97B-E2501FD70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D9A6D-DCD7-4AA3-B2FE-73DE75FC1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C599-2585-40BD-8968-7D4A24049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18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DC7AD-8E9F-427F-8AA8-F86FBFFA7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17A3F5-F5F9-4FEF-9477-70A2E4D42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2969E-2993-4C6F-AC25-35B60E106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73EC0-A37C-42D1-9ADD-5D0F6E8AB253}" type="datetimeFigureOut">
              <a:rPr lang="en-US" smtClean="0"/>
              <a:t>01-Mar-24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19BB9-8BB3-4484-88A6-1F7482B82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F7DD4-565E-4911-A357-A091B1D5F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C599-2585-40BD-8968-7D4A24049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9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E0478E-8E84-4BDB-BB88-E9B1427046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129011-B762-4BF0-9297-5593C36A4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F3E8A-8758-4829-B075-5730470CB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73EC0-A37C-42D1-9ADD-5D0F6E8AB253}" type="datetimeFigureOut">
              <a:rPr lang="en-US" smtClean="0"/>
              <a:t>01-Mar-24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F34F9-9D26-4732-814F-32030003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8368F-13A8-4320-8268-9186AA40C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C599-2585-40BD-8968-7D4A24049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56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5D321-9BA8-4E99-B128-8AA6F9A93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86063-6EC1-4BF8-8019-991AC163D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2B989-857D-49EC-873B-EDAEC1DE2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73EC0-A37C-42D1-9ADD-5D0F6E8AB253}" type="datetimeFigureOut">
              <a:rPr lang="en-US" smtClean="0"/>
              <a:t>01-Mar-24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C3FAB-CA88-409E-96A4-2C1CDD097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658C0-A92C-4C63-BCCD-F3B82EEE5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C599-2585-40BD-8968-7D4A24049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4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265E9-6D93-471A-8C97-593141244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4EEED-6BAC-4276-BEBA-6F5AFEF49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691BC-3915-4538-B29F-02E629947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73EC0-A37C-42D1-9ADD-5D0F6E8AB253}" type="datetimeFigureOut">
              <a:rPr lang="en-US" smtClean="0"/>
              <a:t>01-Mar-24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2F056-8B3C-40CE-88E4-75C5461EE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41E55-2C4F-452F-B716-ACD42A1C6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C599-2585-40BD-8968-7D4A24049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9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26BDA-4B75-4CF5-966B-E761CF459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D35BD-CF72-4972-85F7-B9D9A6D94C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A52130-975F-4868-8B61-2FAA15DC1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17D852-77EC-428F-86EC-AA9E4391C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73EC0-A37C-42D1-9ADD-5D0F6E8AB253}" type="datetimeFigureOut">
              <a:rPr lang="en-US" smtClean="0"/>
              <a:t>01-Mar-24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C47C7-776F-463A-A27C-3CA677255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B8B386-0E98-4316-BA7F-D1834D193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C599-2585-40BD-8968-7D4A24049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52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6F80F-389B-4647-922C-06132A342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6B061-BE84-49B4-B56D-64328534A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2A39F2-12E5-4010-92D5-2F14B3C2AD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E910E3-AECB-4582-843D-4C1FF001B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5C2C30-018B-428D-BB9E-1480274A4D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6628A3-6919-49AB-92F8-16B2FE7EA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73EC0-A37C-42D1-9ADD-5D0F6E8AB253}" type="datetimeFigureOut">
              <a:rPr lang="en-US" smtClean="0"/>
              <a:t>01-Mar-24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B2E627-2E42-443C-803D-D10DB922B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65AAC3-80B0-4C1D-B09C-410C880B3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C599-2585-40BD-8968-7D4A24049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5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A6230-D796-4F9A-BF36-AD7414193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50AAAA-4552-42BF-985D-4F99E2B20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73EC0-A37C-42D1-9ADD-5D0F6E8AB253}" type="datetimeFigureOut">
              <a:rPr lang="en-US" smtClean="0"/>
              <a:t>01-Mar-24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7356A-5D97-4465-B2AA-AB91848FE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90D754-062E-4903-B308-2A0DDEE5E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C599-2585-40BD-8968-7D4A24049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44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AAECB9-377C-4A15-84A2-7B7F85D9D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73EC0-A37C-42D1-9ADD-5D0F6E8AB253}" type="datetimeFigureOut">
              <a:rPr lang="en-US" smtClean="0"/>
              <a:t>01-Mar-24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7C75D8-3959-41B2-8EF7-CDF611F5C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3CD36-7E8C-45A5-813D-8C8B0AD8C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C599-2585-40BD-8968-7D4A24049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38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C4E74-E963-4583-B505-1700CEF8E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12FD3-D523-4534-9B9A-01C273C9E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36CED4-AD9D-4D8F-8C28-6695B0AA1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AE1AF7-E3CF-4EDA-A2F1-110AA1C35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73EC0-A37C-42D1-9ADD-5D0F6E8AB253}" type="datetimeFigureOut">
              <a:rPr lang="en-US" smtClean="0"/>
              <a:t>01-Mar-24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2D76CC-A839-4387-BC8F-A7426D429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F4B05B-1016-4BCD-92FC-38F89CE2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C599-2585-40BD-8968-7D4A24049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51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847D7-F410-4887-9E9E-5F3A991F1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715FCF-B54B-4CD3-8869-92800E049B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93ED80-49AE-45D4-A4B2-09DA4A3DC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8193AC-E024-4F2C-B71E-1F01CACD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73EC0-A37C-42D1-9ADD-5D0F6E8AB253}" type="datetimeFigureOut">
              <a:rPr lang="en-US" smtClean="0"/>
              <a:t>01-Mar-24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BA869-606D-41A0-82EB-C8606B78A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D6153E-FD9A-4105-92C1-AD14E9FC7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C599-2585-40BD-8968-7D4A24049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1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0935BF-3BAB-4448-90F0-016CECEB5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3C399-4707-4CA8-8ECF-67F8844F8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A7036-1114-428C-A90A-15C0D4605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73EC0-A37C-42D1-9ADD-5D0F6E8AB253}" type="datetimeFigureOut">
              <a:rPr lang="en-US" smtClean="0"/>
              <a:t>01-Mar-24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169A0-5ABE-4D05-9212-7D1E0A2D6F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AD0AB-EA76-4E6D-9E36-4CEE9F840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AC599-2585-40BD-8968-7D4A24049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lobalcarbonproject.org/carbonbudget/" TargetMode="External"/><Relationship Id="rId5" Type="http://schemas.openxmlformats.org/officeDocument/2006/relationships/hyperlink" Target="https://doi.org/10.5194/essd-14-4811-2022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carbonproject.org/carbonbudget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872BB0-57F7-4A8B-9EC4-3178EC19AEC7}"/>
              </a:ext>
            </a:extLst>
          </p:cNvPr>
          <p:cNvSpPr/>
          <p:nvPr/>
        </p:nvSpPr>
        <p:spPr>
          <a:xfrm>
            <a:off x="191344" y="40362"/>
            <a:ext cx="10952993" cy="96706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24B605-DE15-4194-8047-9058C032E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15662"/>
            <a:ext cx="2880320" cy="10164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EE7507-DE87-4850-AB16-0F0C5F480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40362"/>
            <a:ext cx="864096" cy="96706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9409B2-6F78-447A-A55B-D81E04FF8B07}"/>
              </a:ext>
            </a:extLst>
          </p:cNvPr>
          <p:cNvSpPr txBox="1"/>
          <p:nvPr/>
        </p:nvSpPr>
        <p:spPr>
          <a:xfrm>
            <a:off x="168336" y="2204864"/>
            <a:ext cx="11521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Exploring Regional-Scale Covariation: Atmospheric CO</a:t>
            </a:r>
            <a:r>
              <a:rPr lang="en-US" sz="3000" b="1" i="0" u="none" strike="noStrike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b="1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Anomalies</a:t>
            </a:r>
          </a:p>
          <a:p>
            <a:pPr algn="ctr"/>
            <a:r>
              <a:rPr lang="en-US" sz="3000" b="1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Patterns, Vegetation Spread, and Climate Variables</a:t>
            </a: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7499C0-FE2B-4846-B932-6A7E3F90C686}"/>
              </a:ext>
            </a:extLst>
          </p:cNvPr>
          <p:cNvSpPr/>
          <p:nvPr/>
        </p:nvSpPr>
        <p:spPr>
          <a:xfrm>
            <a:off x="15352" y="6021288"/>
            <a:ext cx="12176648" cy="82105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74EF08-DA3E-479C-979A-9E121BB16394}"/>
              </a:ext>
            </a:extLst>
          </p:cNvPr>
          <p:cNvSpPr txBox="1"/>
          <p:nvPr/>
        </p:nvSpPr>
        <p:spPr>
          <a:xfrm>
            <a:off x="767408" y="3305809"/>
            <a:ext cx="9145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0" strike="noStrike" baseline="0" dirty="0" err="1">
                <a:solidFill>
                  <a:srgbClr val="7030A0"/>
                </a:solidFill>
                <a:latin typeface="OpenSans-Bold"/>
              </a:rPr>
              <a:t>Buddola</a:t>
            </a:r>
            <a:r>
              <a:rPr lang="en-US" sz="1800" b="1" i="0" strike="noStrike" baseline="0" dirty="0">
                <a:solidFill>
                  <a:srgbClr val="7030A0"/>
                </a:solidFill>
                <a:latin typeface="OpenSans-Bold"/>
              </a:rPr>
              <a:t> Jagadish</a:t>
            </a:r>
            <a:r>
              <a:rPr lang="en-US" sz="1800" b="1" i="0" u="none" strike="noStrike" baseline="0" dirty="0">
                <a:solidFill>
                  <a:srgbClr val="7030A0"/>
                </a:solidFill>
                <a:latin typeface="OpenSans"/>
              </a:rPr>
              <a:t>, Prabir Kumar Patra, and Mukunda Dev Behera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02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872BB0-57F7-4A8B-9EC4-3178EC19AEC7}"/>
              </a:ext>
            </a:extLst>
          </p:cNvPr>
          <p:cNvSpPr/>
          <p:nvPr/>
        </p:nvSpPr>
        <p:spPr>
          <a:xfrm>
            <a:off x="191344" y="40362"/>
            <a:ext cx="10952993" cy="96706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24B605-DE15-4194-8047-9058C032E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15662"/>
            <a:ext cx="2880320" cy="10164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EE7507-DE87-4850-AB16-0F0C5F480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40362"/>
            <a:ext cx="864096" cy="96706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C7499C0-FE2B-4846-B932-6A7E3F90C686}"/>
              </a:ext>
            </a:extLst>
          </p:cNvPr>
          <p:cNvSpPr/>
          <p:nvPr/>
        </p:nvSpPr>
        <p:spPr>
          <a:xfrm>
            <a:off x="15352" y="6021288"/>
            <a:ext cx="12176648" cy="82105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840263-A5C7-476E-A8B3-4AE73CAE2B4B}"/>
              </a:ext>
            </a:extLst>
          </p:cNvPr>
          <p:cNvSpPr txBox="1"/>
          <p:nvPr/>
        </p:nvSpPr>
        <p:spPr>
          <a:xfrm>
            <a:off x="119336" y="1054008"/>
            <a:ext cx="20162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D82F4D-C726-4003-91F4-DE12350EEA5E}"/>
              </a:ext>
            </a:extLst>
          </p:cNvPr>
          <p:cNvSpPr txBox="1"/>
          <p:nvPr/>
        </p:nvSpPr>
        <p:spPr>
          <a:xfrm>
            <a:off x="119336" y="1628800"/>
            <a:ext cx="119533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Friedlingstein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O'sullivan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M., Jones, M.W., Andrew, R.M., Bakker, D.C., Hauck, J.,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Landschützer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P., Le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Quéré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Luijkx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I.T., Peters, G.P. and Peters, W., 2023. Global carbon budget 2023. Earth System Science Data, 15(12), pp.5301-5369.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Budget, Global Carbon. "Global Carbon Budget 2023." (2023).</a:t>
            </a:r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Rödenbeck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C., </a:t>
            </a:r>
            <a:r>
              <a:rPr lang="en-I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Zaehle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S., Keeling, R. and </a:t>
            </a:r>
            <a:r>
              <a:rPr lang="en-I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Heimann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M., 2020. The European carbon cycle response to heat and drought as seen from atmospheric CO2 data for 1999–2018. </a:t>
            </a:r>
            <a:r>
              <a:rPr lang="en-I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Philosophical Transactions of the Royal Society B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375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(1810), p.20190506.</a:t>
            </a:r>
          </a:p>
          <a:p>
            <a:pPr algn="just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Wang, W., </a:t>
            </a:r>
            <a:r>
              <a:rPr lang="en-I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Ciais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P., </a:t>
            </a:r>
            <a:r>
              <a:rPr lang="en-I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Nemani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R.R., </a:t>
            </a:r>
            <a:r>
              <a:rPr lang="en-I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Canadell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J.G., Piao, S., </a:t>
            </a:r>
            <a:r>
              <a:rPr lang="en-I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Sitch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S., White, M.A., Hashimoto, H., </a:t>
            </a:r>
            <a:r>
              <a:rPr lang="en-I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Milesi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 and Myneni, R.B., 2013. Variations in atmospheric CO2 growth rates coupled with tropical temperature. </a:t>
            </a:r>
            <a:r>
              <a:rPr lang="en-I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Proceedings of the National Academy of Sciences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(32), pp.13061-13066.</a:t>
            </a:r>
          </a:p>
          <a:p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Kondo, M., </a:t>
            </a:r>
            <a:r>
              <a:rPr lang="en-I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Ichii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K., Patra, P.K., </a:t>
            </a:r>
            <a:r>
              <a:rPr lang="en-I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Canadell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J.G., Poulter, B., </a:t>
            </a:r>
            <a:r>
              <a:rPr lang="en-I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Sitch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S., Calle, L., Liu, Y.Y., Van Dijk, A.I., Saeki, T. and </a:t>
            </a:r>
            <a:r>
              <a:rPr lang="en-I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Saigusa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N., 2018. Land use change and El Niño-Southern Oscillation drive decadal carbon balance shifts in Southeast Asia. </a:t>
            </a:r>
            <a:r>
              <a:rPr lang="en-I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Nature communications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(1), pp.1-11.</a:t>
            </a:r>
          </a:p>
          <a:p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79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088343A-0DF4-4756-A7CE-9FABB9871E74}"/>
              </a:ext>
            </a:extLst>
          </p:cNvPr>
          <p:cNvSpPr txBox="1"/>
          <p:nvPr/>
        </p:nvSpPr>
        <p:spPr>
          <a:xfrm>
            <a:off x="3359696" y="4149080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8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7A8424-0EEE-4C1F-AE88-575AB680CDC4}"/>
              </a:ext>
            </a:extLst>
          </p:cNvPr>
          <p:cNvGrpSpPr/>
          <p:nvPr/>
        </p:nvGrpSpPr>
        <p:grpSpPr>
          <a:xfrm>
            <a:off x="47328" y="15662"/>
            <a:ext cx="12025336" cy="1016468"/>
            <a:chOff x="47328" y="15662"/>
            <a:chExt cx="12025336" cy="101646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6928319-6503-42B0-AC7C-BDA7D167F5A8}"/>
                </a:ext>
              </a:extLst>
            </p:cNvPr>
            <p:cNvSpPr/>
            <p:nvPr/>
          </p:nvSpPr>
          <p:spPr>
            <a:xfrm>
              <a:off x="191344" y="40362"/>
              <a:ext cx="10952993" cy="96706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82430E2-3C97-429E-9F0F-0E6DFA1BC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28" y="15662"/>
              <a:ext cx="2880320" cy="101646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B0EA173-C1B1-47E0-801A-C61D63F34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8568" y="40362"/>
              <a:ext cx="864096" cy="967067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1873368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0C6E379-9CA5-44B5-8BD5-D595B9C5612A}"/>
              </a:ext>
            </a:extLst>
          </p:cNvPr>
          <p:cNvGrpSpPr/>
          <p:nvPr/>
        </p:nvGrpSpPr>
        <p:grpSpPr>
          <a:xfrm>
            <a:off x="47328" y="15662"/>
            <a:ext cx="12025336" cy="1016468"/>
            <a:chOff x="47328" y="15662"/>
            <a:chExt cx="12025336" cy="101646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5872BB0-57F7-4A8B-9EC4-3178EC19AEC7}"/>
                </a:ext>
              </a:extLst>
            </p:cNvPr>
            <p:cNvSpPr/>
            <p:nvPr/>
          </p:nvSpPr>
          <p:spPr>
            <a:xfrm>
              <a:off x="191344" y="40362"/>
              <a:ext cx="10952993" cy="96706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D24B605-DE15-4194-8047-9058C032E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28" y="15662"/>
              <a:ext cx="2880320" cy="1016468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4EE7507-DE87-4850-AB16-0F0C5F480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8568" y="40362"/>
              <a:ext cx="864096" cy="967067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99409B2-6F78-447A-A55B-D81E04FF8B07}"/>
              </a:ext>
            </a:extLst>
          </p:cNvPr>
          <p:cNvSpPr txBox="1"/>
          <p:nvPr/>
        </p:nvSpPr>
        <p:spPr>
          <a:xfrm>
            <a:off x="34060" y="1261167"/>
            <a:ext cx="115212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0" u="sng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</a:p>
          <a:p>
            <a:endParaRPr lang="en-US" sz="3000" b="1" i="0" u="none" strike="noStrike" baseline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Motivation</a:t>
            </a:r>
          </a:p>
          <a:p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Study area</a:t>
            </a:r>
          </a:p>
          <a:p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Materials and Methods </a:t>
            </a:r>
          </a:p>
          <a:p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Results and Discussion</a:t>
            </a:r>
          </a:p>
          <a:p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Conclusions</a:t>
            </a:r>
          </a:p>
          <a:p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References</a:t>
            </a:r>
          </a:p>
          <a:p>
            <a:pPr algn="ctr"/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7499C0-FE2B-4846-B932-6A7E3F90C686}"/>
              </a:ext>
            </a:extLst>
          </p:cNvPr>
          <p:cNvSpPr/>
          <p:nvPr/>
        </p:nvSpPr>
        <p:spPr>
          <a:xfrm>
            <a:off x="15352" y="6021288"/>
            <a:ext cx="12176648" cy="82105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05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D24B605-DE15-4194-8047-9058C032E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15662"/>
            <a:ext cx="2880320" cy="10164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EE7507-DE87-4850-AB16-0F0C5F480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40362"/>
            <a:ext cx="864096" cy="96706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F0AF56-1524-4537-9E0A-E64BF660F4F3}"/>
              </a:ext>
            </a:extLst>
          </p:cNvPr>
          <p:cNvSpPr txBox="1"/>
          <p:nvPr/>
        </p:nvSpPr>
        <p:spPr>
          <a:xfrm>
            <a:off x="75928" y="1196752"/>
            <a:ext cx="61005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</p:txBody>
      </p:sp>
      <p:sp>
        <p:nvSpPr>
          <p:cNvPr id="9" name="Google Shape;469;p46">
            <a:extLst>
              <a:ext uri="{FF2B5EF4-FFF2-40B4-BE49-F238E27FC236}">
                <a16:creationId xmlns:a16="http://schemas.microsoft.com/office/drawing/2014/main" id="{1D3941D0-3ACE-4712-A88D-05730E7955E6}"/>
              </a:ext>
            </a:extLst>
          </p:cNvPr>
          <p:cNvSpPr txBox="1">
            <a:spLocks/>
          </p:cNvSpPr>
          <p:nvPr/>
        </p:nvSpPr>
        <p:spPr>
          <a:xfrm>
            <a:off x="5159897" y="620688"/>
            <a:ext cx="6048672" cy="68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4C9BDB"/>
              </a:buClr>
              <a:buSzPts val="1800"/>
              <a:buFont typeface="Arial" panose="020B0604020202020204" pitchFamily="34" charset="0"/>
              <a:buNone/>
            </a:pPr>
            <a:r>
              <a:rPr lang="en-GB" sz="1800" noProof="1">
                <a:solidFill>
                  <a:srgbClr val="4083B7"/>
                </a:solidFill>
              </a:rPr>
              <a:t>Carbon emissions are partitioned among the atmosphere and carbon sinks on land and in the ocean The “imbalance” between total emissions and total sinks is an active area of research</a:t>
            </a:r>
          </a:p>
        </p:txBody>
      </p:sp>
      <p:pic>
        <p:nvPicPr>
          <p:cNvPr id="10" name="Google Shape;429;p43">
            <a:extLst>
              <a:ext uri="{FF2B5EF4-FFF2-40B4-BE49-F238E27FC236}">
                <a16:creationId xmlns:a16="http://schemas.microsoft.com/office/drawing/2014/main" id="{2FC67873-9088-451A-8B86-87D206C2CBEB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4497923" y="1628800"/>
            <a:ext cx="7692373" cy="45462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B7D14A-70B0-4C64-9728-D814BD428B3B}"/>
              </a:ext>
            </a:extLst>
          </p:cNvPr>
          <p:cNvSpPr txBox="1"/>
          <p:nvPr/>
        </p:nvSpPr>
        <p:spPr>
          <a:xfrm>
            <a:off x="4655840" y="645333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9BDB"/>
              </a:buClr>
              <a:buSzPts val="1400"/>
              <a:buNone/>
            </a:pPr>
            <a:r>
              <a:rPr lang="en-GB" noProof="1">
                <a:solidFill>
                  <a:srgbClr val="4083B7"/>
                </a:solidFill>
              </a:rPr>
              <a:t>Source: </a:t>
            </a:r>
            <a:r>
              <a:rPr lang="en-GB" u="sng" noProof="1">
                <a:solidFill>
                  <a:schemeClr val="hlink"/>
                </a:solidFill>
                <a:hlinkClick r:id="rId5"/>
              </a:rPr>
              <a:t>Friedlingstein et al 202</a:t>
            </a:r>
            <a:r>
              <a:rPr lang="en-GB" u="sng" noProof="1">
                <a:solidFill>
                  <a:schemeClr val="hlink"/>
                </a:solidFill>
              </a:rPr>
              <a:t>3</a:t>
            </a:r>
            <a:r>
              <a:rPr lang="en-GB" noProof="1">
                <a:solidFill>
                  <a:srgbClr val="4083B7"/>
                </a:solidFill>
              </a:rPr>
              <a:t>;</a:t>
            </a:r>
            <a:r>
              <a:rPr lang="en-GB" noProof="1">
                <a:solidFill>
                  <a:srgbClr val="000000"/>
                </a:solidFill>
              </a:rPr>
              <a:t> </a:t>
            </a:r>
            <a:r>
              <a:rPr lang="en-GB" u="sng" noProof="1">
                <a:solidFill>
                  <a:schemeClr val="hlink"/>
                </a:solidFill>
                <a:hlinkClick r:id="rId6"/>
              </a:rPr>
              <a:t>Global Carbon Project 202</a:t>
            </a:r>
            <a:r>
              <a:rPr lang="en-GB" u="sng" noProof="1">
                <a:solidFill>
                  <a:schemeClr val="hlink"/>
                </a:solidFill>
              </a:rPr>
              <a:t>3</a:t>
            </a:r>
            <a:endParaRPr lang="en-GB" noProof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BD028E-5E97-46A0-AE36-8CD88286C392}"/>
              </a:ext>
            </a:extLst>
          </p:cNvPr>
          <p:cNvSpPr txBox="1"/>
          <p:nvPr/>
        </p:nvSpPr>
        <p:spPr>
          <a:xfrm>
            <a:off x="366241" y="5589240"/>
            <a:ext cx="47936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Terrestrial ecosystems regulate the concentrations of CO</a:t>
            </a:r>
            <a:r>
              <a:rPr lang="en-US" sz="1800" b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atmosphere through </a:t>
            </a:r>
            <a:r>
              <a:rPr lang="en-US" sz="1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photosynthesis and respiration 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CA41D92-5F0A-4DF8-AD57-36070841FAB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812" t="12116" r="11415"/>
          <a:stretch/>
        </p:blipFill>
        <p:spPr>
          <a:xfrm>
            <a:off x="551384" y="3170713"/>
            <a:ext cx="3584012" cy="23077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2A9ABD-E694-4CC8-9877-0FA2314F2E0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" t="8474" r="51761" b="17739"/>
          <a:stretch/>
        </p:blipFill>
        <p:spPr>
          <a:xfrm>
            <a:off x="3071664" y="200313"/>
            <a:ext cx="2031665" cy="1524961"/>
          </a:xfrm>
          <a:prstGeom prst="rect">
            <a:avLst/>
          </a:prstGeom>
        </p:spPr>
      </p:pic>
      <p:pic>
        <p:nvPicPr>
          <p:cNvPr id="17" name="Google Shape;477;p47">
            <a:extLst>
              <a:ext uri="{FF2B5EF4-FFF2-40B4-BE49-F238E27FC236}">
                <a16:creationId xmlns:a16="http://schemas.microsoft.com/office/drawing/2014/main" id="{18EA1235-A356-4BC8-A4FF-042B0AC330E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9"/>
          <a:srcRect t="50199"/>
          <a:stretch/>
        </p:blipFill>
        <p:spPr>
          <a:xfrm>
            <a:off x="65478" y="1762797"/>
            <a:ext cx="4555823" cy="1399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4970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35C6C8-A98F-4C8D-BA98-FCB418DBD879}"/>
              </a:ext>
            </a:extLst>
          </p:cNvPr>
          <p:cNvSpPr txBox="1"/>
          <p:nvPr/>
        </p:nvSpPr>
        <p:spPr>
          <a:xfrm>
            <a:off x="551384" y="5858964"/>
            <a:ext cx="121740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00CC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Analyze the atmospheric CO</a:t>
            </a:r>
            <a:r>
              <a:rPr lang="en-US" b="1" baseline="-25000" dirty="0">
                <a:solidFill>
                  <a:srgbClr val="00CC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00CC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time series profile with the selected biophysical and meteorological variables </a:t>
            </a:r>
          </a:p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976A5A-B0DE-4C2F-A693-6DD8D0C983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575" y="1556792"/>
            <a:ext cx="6349089" cy="38098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4E561F-CC44-4894-AE07-F2A1764C959A}"/>
              </a:ext>
            </a:extLst>
          </p:cNvPr>
          <p:cNvSpPr txBox="1"/>
          <p:nvPr/>
        </p:nvSpPr>
        <p:spPr>
          <a:xfrm>
            <a:off x="191344" y="1068705"/>
            <a:ext cx="1638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Hypothesis</a:t>
            </a:r>
          </a:p>
        </p:txBody>
      </p:sp>
      <p:sp>
        <p:nvSpPr>
          <p:cNvPr id="14" name="Google Shape;539;p55">
            <a:extLst>
              <a:ext uri="{FF2B5EF4-FFF2-40B4-BE49-F238E27FC236}">
                <a16:creationId xmlns:a16="http://schemas.microsoft.com/office/drawing/2014/main" id="{FBB95565-E7E4-4A09-AB7C-7FD5E6302D7E}"/>
              </a:ext>
            </a:extLst>
          </p:cNvPr>
          <p:cNvSpPr txBox="1">
            <a:spLocks/>
          </p:cNvSpPr>
          <p:nvPr/>
        </p:nvSpPr>
        <p:spPr>
          <a:xfrm>
            <a:off x="195232" y="1916832"/>
            <a:ext cx="5472608" cy="2555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4C9BDB"/>
              </a:buClr>
              <a:buSzPts val="1800"/>
              <a:buNone/>
            </a:pPr>
            <a:r>
              <a:rPr lang="en-GB" sz="1600" b="1" noProof="1">
                <a:solidFill>
                  <a:schemeClr val="accent1"/>
                </a:solidFill>
              </a:rPr>
              <a:t>Process models suggest that increasing atmospheric CO</a:t>
            </a:r>
            <a:r>
              <a:rPr lang="en-GB" sz="1600" b="1" baseline="-25000" noProof="1">
                <a:solidFill>
                  <a:schemeClr val="accent1"/>
                </a:solidFill>
              </a:rPr>
              <a:t>2</a:t>
            </a:r>
            <a:r>
              <a:rPr lang="en-GB" sz="1600" b="1" noProof="1">
                <a:solidFill>
                  <a:schemeClr val="accent1"/>
                </a:solidFill>
              </a:rPr>
              <a:t> drives the land and ocean sinks while climate change reduces the carbon sinks; </a:t>
            </a:r>
            <a:r>
              <a:rPr lang="en-GB" sz="1600" b="1" noProof="1">
                <a:solidFill>
                  <a:srgbClr val="FF0000"/>
                </a:solidFill>
              </a:rPr>
              <a:t>the climate effect is largest in tropical and semi-arid land ecosystems</a:t>
            </a:r>
            <a:r>
              <a:rPr lang="en-GB" sz="1600" b="1" noProof="1">
                <a:solidFill>
                  <a:srgbClr val="4083B7"/>
                </a:solidFill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4C9BDB"/>
              </a:buClr>
              <a:buSzPts val="1800"/>
              <a:buNone/>
            </a:pPr>
            <a:endParaRPr lang="en-GB" sz="1600" b="1" noProof="1">
              <a:solidFill>
                <a:srgbClr val="4083B7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4C9BDB"/>
              </a:buClr>
              <a:buSzPts val="1800"/>
              <a:buNone/>
            </a:pPr>
            <a:endParaRPr lang="en-GB" sz="1600" b="1" noProof="1">
              <a:solidFill>
                <a:srgbClr val="4083B7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4C9BDB"/>
              </a:buClr>
              <a:buSzPts val="1800"/>
              <a:buFont typeface="Wingdings" panose="05000000000000000000" pitchFamily="2" charset="2"/>
              <a:buChar char="Ø"/>
            </a:pPr>
            <a:endParaRPr lang="en-GB" sz="1600" noProof="1">
              <a:solidFill>
                <a:srgbClr val="4083B7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4C9BDB"/>
              </a:buClr>
              <a:buSzPts val="1800"/>
              <a:buNone/>
            </a:pPr>
            <a:r>
              <a:rPr lang="en-GB" sz="1600" b="1" noProof="1">
                <a:solidFill>
                  <a:schemeClr val="accent1"/>
                </a:solidFill>
              </a:rPr>
              <a:t>Globally during the 2012-2021 decade, climate change reduced the </a:t>
            </a:r>
            <a:r>
              <a:rPr lang="en-GB" sz="1600" b="1" noProof="1">
                <a:solidFill>
                  <a:srgbClr val="C00000"/>
                </a:solidFill>
              </a:rPr>
              <a:t>land sink by ~17% </a:t>
            </a:r>
            <a:r>
              <a:rPr lang="en-GB" sz="1600" b="1" noProof="1">
                <a:solidFill>
                  <a:schemeClr val="accent1"/>
                </a:solidFill>
              </a:rPr>
              <a:t>and the </a:t>
            </a:r>
            <a:r>
              <a:rPr lang="en-GB" sz="1600" b="1" noProof="1">
                <a:solidFill>
                  <a:srgbClr val="00B0F0"/>
                </a:solidFill>
              </a:rPr>
              <a:t>ocean sink by</a:t>
            </a:r>
            <a:r>
              <a:rPr lang="en-GB" sz="1600" b="1" noProof="1">
                <a:solidFill>
                  <a:schemeClr val="accent1"/>
                </a:solidFill>
              </a:rPr>
              <a:t> </a:t>
            </a:r>
            <a:r>
              <a:rPr lang="en-GB" sz="1600" b="1" noProof="1">
                <a:solidFill>
                  <a:srgbClr val="00B0F0"/>
                </a:solidFill>
              </a:rPr>
              <a:t>~4%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62186D-F9BC-48FC-8BF0-DDF4D06D1FBC}"/>
              </a:ext>
            </a:extLst>
          </p:cNvPr>
          <p:cNvSpPr txBox="1"/>
          <p:nvPr/>
        </p:nvSpPr>
        <p:spPr>
          <a:xfrm>
            <a:off x="6209976" y="645333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9BDB"/>
              </a:buClr>
              <a:buSzPts val="1400"/>
              <a:buNone/>
            </a:pPr>
            <a:r>
              <a:rPr lang="en-GB" noProof="1">
                <a:solidFill>
                  <a:srgbClr val="4083B7"/>
                </a:solidFill>
              </a:rPr>
              <a:t>Source: </a:t>
            </a:r>
            <a:r>
              <a:rPr lang="en-GB" u="sng" noProof="1">
                <a:solidFill>
                  <a:schemeClr val="hlink"/>
                </a:solidFill>
              </a:rPr>
              <a:t>Friedlingstein et al 2023</a:t>
            </a:r>
            <a:r>
              <a:rPr lang="en-GB" noProof="1">
                <a:solidFill>
                  <a:srgbClr val="4083B7"/>
                </a:solidFill>
              </a:rPr>
              <a:t>;</a:t>
            </a:r>
            <a:r>
              <a:rPr lang="en-GB" noProof="1">
                <a:solidFill>
                  <a:srgbClr val="000000"/>
                </a:solidFill>
              </a:rPr>
              <a:t> </a:t>
            </a:r>
            <a:r>
              <a:rPr lang="en-GB" u="sng" noProof="1">
                <a:solidFill>
                  <a:schemeClr val="hlink"/>
                </a:solidFill>
                <a:hlinkClick r:id="rId3"/>
              </a:rPr>
              <a:t>Global Carbon Project 202</a:t>
            </a:r>
            <a:r>
              <a:rPr lang="en-GB" u="sng" noProof="1">
                <a:solidFill>
                  <a:schemeClr val="hlink"/>
                </a:solidFill>
              </a:rPr>
              <a:t>3</a:t>
            </a:r>
            <a:endParaRPr lang="en-GB" noProof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F85ED6-90C7-4745-A505-6A489441C3BE}"/>
              </a:ext>
            </a:extLst>
          </p:cNvPr>
          <p:cNvSpPr/>
          <p:nvPr/>
        </p:nvSpPr>
        <p:spPr>
          <a:xfrm>
            <a:off x="191344" y="40362"/>
            <a:ext cx="10952993" cy="96706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679AC4-3966-4B2B-BCCF-5B266B563F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15662"/>
            <a:ext cx="2880320" cy="10164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2887F7-D01B-41A2-83D8-12623AACCC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40362"/>
            <a:ext cx="864096" cy="96706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6969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3F209C0A-65EF-481B-99D7-F65EECC96193}"/>
              </a:ext>
            </a:extLst>
          </p:cNvPr>
          <p:cNvGrpSpPr/>
          <p:nvPr/>
        </p:nvGrpSpPr>
        <p:grpSpPr>
          <a:xfrm>
            <a:off x="56372" y="-39788"/>
            <a:ext cx="12025336" cy="1016468"/>
            <a:chOff x="47328" y="15662"/>
            <a:chExt cx="12025336" cy="1016468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DBBF5D0-E3CE-451F-A89B-49632C20EF88}"/>
                </a:ext>
              </a:extLst>
            </p:cNvPr>
            <p:cNvSpPr/>
            <p:nvPr/>
          </p:nvSpPr>
          <p:spPr>
            <a:xfrm>
              <a:off x="191344" y="40362"/>
              <a:ext cx="10952993" cy="96706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CECF4D3C-2E86-491D-8616-9941D486D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28" y="15662"/>
              <a:ext cx="2880320" cy="1016468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50077534-A615-4937-8F08-4CB882BAD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8568" y="40362"/>
              <a:ext cx="864096" cy="967067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52C1058-9CDD-48C9-8C61-D81E13866E87}"/>
              </a:ext>
            </a:extLst>
          </p:cNvPr>
          <p:cNvGrpSpPr/>
          <p:nvPr/>
        </p:nvGrpSpPr>
        <p:grpSpPr>
          <a:xfrm>
            <a:off x="-12468" y="898812"/>
            <a:ext cx="11690603" cy="5686743"/>
            <a:chOff x="-998494" y="-250185"/>
            <a:chExt cx="13081312" cy="7056664"/>
          </a:xfrm>
        </p:grpSpPr>
        <p:grpSp>
          <p:nvGrpSpPr>
            <p:cNvPr id="103" name="Group 102"/>
            <p:cNvGrpSpPr/>
            <p:nvPr/>
          </p:nvGrpSpPr>
          <p:grpSpPr>
            <a:xfrm>
              <a:off x="188388" y="-144069"/>
              <a:ext cx="11894430" cy="6767781"/>
              <a:chOff x="147589" y="55485"/>
              <a:chExt cx="11855557" cy="6739546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7277" y="2684375"/>
                <a:ext cx="2016224" cy="903824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7277" y="4160997"/>
                <a:ext cx="2016224" cy="779971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5363162" y="2301780"/>
                <a:ext cx="2640980" cy="3378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Missing data imputation</a:t>
                </a:r>
                <a:endParaRPr lang="en-IN" sz="1400" b="1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521858" y="3775010"/>
                <a:ext cx="2351810" cy="3803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series creation</a:t>
                </a:r>
                <a:endParaRPr lang="en-IN" sz="1400" b="1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447337" y="5196099"/>
                <a:ext cx="2496102" cy="3803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series Decomposition</a:t>
                </a:r>
                <a:endParaRPr lang="en-IN" sz="1400" b="1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9278179" y="2508735"/>
                <a:ext cx="2724967" cy="2437393"/>
                <a:chOff x="8389922" y="2908798"/>
                <a:chExt cx="2386599" cy="2486162"/>
              </a:xfrm>
            </p:grpSpPr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759"/>
                <a:stretch/>
              </p:blipFill>
              <p:spPr>
                <a:xfrm>
                  <a:off x="8400257" y="2908798"/>
                  <a:ext cx="2376264" cy="1143975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708"/>
                <a:stretch/>
              </p:blipFill>
              <p:spPr>
                <a:xfrm>
                  <a:off x="8389922" y="4100906"/>
                  <a:ext cx="2386599" cy="1294054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  <p:grpSp>
            <p:nvGrpSpPr>
              <p:cNvPr id="20" name="Group 19"/>
              <p:cNvGrpSpPr/>
              <p:nvPr/>
            </p:nvGrpSpPr>
            <p:grpSpPr>
              <a:xfrm>
                <a:off x="4957326" y="5621639"/>
                <a:ext cx="3258786" cy="1173392"/>
                <a:chOff x="4979477" y="5559173"/>
                <a:chExt cx="3258786" cy="1173392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79477" y="5559173"/>
                  <a:ext cx="1578884" cy="117339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08259" y="5559173"/>
                  <a:ext cx="1530004" cy="117339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78919" y="1112807"/>
                <a:ext cx="2014378" cy="98094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5193093" y="712884"/>
                <a:ext cx="2351558" cy="3378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Zonal Time series analysis</a:t>
                </a:r>
                <a:endParaRPr lang="en-IN" sz="1400" b="1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97656" y="410851"/>
                <a:ext cx="2047085" cy="107456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344521" y="758137"/>
                <a:ext cx="1256484" cy="57048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sz="1200" b="1" dirty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XCO2 Daily </a:t>
                </a:r>
              </a:p>
              <a:p>
                <a:r>
                  <a:rPr lang="en-IN" sz="1200" b="1" dirty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 grid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47589" y="2656096"/>
                <a:ext cx="1408384" cy="3422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IN" sz="1200" b="1" dirty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Air temperature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58967" y="4157951"/>
                <a:ext cx="1565928" cy="3422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</a:t>
                </a:r>
                <a:r>
                  <a:rPr lang="en-US" sz="1200" b="1" spc="-10" dirty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b="1" dirty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precipitation</a:t>
                </a:r>
                <a:endParaRPr lang="en-IN" sz="1200" b="1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0636" y="5521347"/>
                <a:ext cx="457176" cy="276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IN" sz="1200" b="1" dirty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LAI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091943" y="3879205"/>
                <a:ext cx="1983065" cy="14452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endParaRPr lang="en-I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I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N" sz="1400" b="1" dirty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Space time matching</a:t>
                </a:r>
              </a:p>
              <a:p>
                <a:endParaRPr lang="en-I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I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32660" y="2041904"/>
                <a:ext cx="1080210" cy="34229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N" sz="1200" b="1" dirty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Quality flag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834287" y="993990"/>
                <a:ext cx="1192843" cy="3422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N" sz="1200" b="1" dirty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Gridded data</a:t>
                </a:r>
              </a:p>
            </p:txBody>
          </p:sp>
          <p:cxnSp>
            <p:nvCxnSpPr>
              <p:cNvPr id="39" name="Straight Arrow Connector 38"/>
              <p:cNvCxnSpPr>
                <a:cxnSpLocks/>
                <a:stCxn id="10" idx="2"/>
                <a:endCxn id="27" idx="0"/>
              </p:cNvCxnSpPr>
              <p:nvPr/>
            </p:nvCxnSpPr>
            <p:spPr>
              <a:xfrm>
                <a:off x="972763" y="1328625"/>
                <a:ext cx="2" cy="713279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Elbow Connector 58"/>
              <p:cNvCxnSpPr>
                <a:cxnSpLocks/>
                <a:stCxn id="60" idx="3"/>
                <a:endCxn id="23" idx="2"/>
              </p:cNvCxnSpPr>
              <p:nvPr/>
            </p:nvCxnSpPr>
            <p:spPr>
              <a:xfrm flipV="1">
                <a:off x="2434423" y="5324443"/>
                <a:ext cx="1649053" cy="1084468"/>
              </a:xfrm>
              <a:prstGeom prst="bentConnector2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Elbow Connector 24"/>
              <p:cNvCxnSpPr>
                <a:cxnSpLocks/>
                <a:stCxn id="61" idx="3"/>
                <a:endCxn id="23" idx="1"/>
              </p:cNvCxnSpPr>
              <p:nvPr/>
            </p:nvCxnSpPr>
            <p:spPr>
              <a:xfrm flipV="1">
                <a:off x="2439421" y="4601825"/>
                <a:ext cx="652522" cy="417669"/>
              </a:xfrm>
              <a:prstGeom prst="bentConnector3">
                <a:avLst>
                  <a:gd name="adj1" fmla="val 50000"/>
                </a:avLst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Elbow Connector 28"/>
              <p:cNvCxnSpPr>
                <a:cxnSpLocks/>
                <a:stCxn id="62" idx="3"/>
                <a:endCxn id="23" idx="1"/>
              </p:cNvCxnSpPr>
              <p:nvPr/>
            </p:nvCxnSpPr>
            <p:spPr>
              <a:xfrm>
                <a:off x="2590806" y="3558150"/>
                <a:ext cx="501137" cy="1043675"/>
              </a:xfrm>
              <a:prstGeom prst="bentConnector3">
                <a:avLst>
                  <a:gd name="adj1" fmla="val 50000"/>
                </a:avLst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Elbow Connector 33"/>
              <p:cNvCxnSpPr>
                <a:stCxn id="81" idx="2"/>
                <a:endCxn id="23" idx="0"/>
              </p:cNvCxnSpPr>
              <p:nvPr/>
            </p:nvCxnSpPr>
            <p:spPr>
              <a:xfrm rot="16200000" flipH="1">
                <a:off x="3220124" y="3015853"/>
                <a:ext cx="1078932" cy="647771"/>
              </a:xfrm>
              <a:prstGeom prst="bentConnector3">
                <a:avLst>
                  <a:gd name="adj1" fmla="val 50000"/>
                </a:avLst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Elbow Connector 40"/>
              <p:cNvCxnSpPr>
                <a:cxnSpLocks/>
                <a:stCxn id="23" idx="3"/>
                <a:endCxn id="16" idx="0"/>
              </p:cNvCxnSpPr>
              <p:nvPr/>
            </p:nvCxnSpPr>
            <p:spPr>
              <a:xfrm flipV="1">
                <a:off x="5075008" y="712885"/>
                <a:ext cx="1293864" cy="3888941"/>
              </a:xfrm>
              <a:prstGeom prst="bentConnector4">
                <a:avLst>
                  <a:gd name="adj1" fmla="val 4563"/>
                  <a:gd name="adj2" fmla="val 107264"/>
                </a:avLst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>
                <a:cxnSpLocks/>
                <a:stCxn id="15" idx="2"/>
                <a:endCxn id="5" idx="0"/>
              </p:cNvCxnSpPr>
              <p:nvPr/>
            </p:nvCxnSpPr>
            <p:spPr>
              <a:xfrm flipH="1">
                <a:off x="6683652" y="2093756"/>
                <a:ext cx="2456" cy="208024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>
                <a:cxnSpLocks/>
                <a:stCxn id="3" idx="2"/>
                <a:endCxn id="6" idx="0"/>
              </p:cNvCxnSpPr>
              <p:nvPr/>
            </p:nvCxnSpPr>
            <p:spPr>
              <a:xfrm>
                <a:off x="6695389" y="3588200"/>
                <a:ext cx="2374" cy="18681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/>
              <p:cNvSpPr txBox="1"/>
              <p:nvPr/>
            </p:nvSpPr>
            <p:spPr>
              <a:xfrm>
                <a:off x="9733825" y="2102099"/>
                <a:ext cx="1856772" cy="3803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IAV and Anomalies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9759979" y="5193591"/>
                <a:ext cx="1675557" cy="3803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Lead lag analysis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9792371" y="55485"/>
                <a:ext cx="1228599" cy="3803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 frame </a:t>
                </a:r>
              </a:p>
            </p:txBody>
          </p:sp>
          <p:cxnSp>
            <p:nvCxnSpPr>
              <p:cNvPr id="79" name="Straight Arrow Connector 78"/>
              <p:cNvCxnSpPr>
                <a:cxnSpLocks/>
                <a:stCxn id="4" idx="2"/>
                <a:endCxn id="8" idx="0"/>
              </p:cNvCxnSpPr>
              <p:nvPr/>
            </p:nvCxnSpPr>
            <p:spPr>
              <a:xfrm>
                <a:off x="6695389" y="4940967"/>
                <a:ext cx="0" cy="255132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4" name="Picture 83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2087" b="-5435"/>
              <a:stretch/>
            </p:blipFill>
            <p:spPr>
              <a:xfrm>
                <a:off x="9559707" y="5564794"/>
                <a:ext cx="2188215" cy="123023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cxnSp>
            <p:nvCxnSpPr>
              <p:cNvPr id="87" name="Straight Arrow Connector 86"/>
              <p:cNvCxnSpPr>
                <a:cxnSpLocks/>
                <a:stCxn id="11" idx="2"/>
              </p:cNvCxnSpPr>
              <p:nvPr/>
            </p:nvCxnSpPr>
            <p:spPr>
              <a:xfrm>
                <a:off x="10640663" y="4946128"/>
                <a:ext cx="0" cy="40886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Elbow Connector 94"/>
              <p:cNvCxnSpPr>
                <a:cxnSpLocks/>
                <a:stCxn id="76" idx="0"/>
                <a:endCxn id="69" idx="0"/>
              </p:cNvCxnSpPr>
              <p:nvPr/>
            </p:nvCxnSpPr>
            <p:spPr>
              <a:xfrm rot="5400000" flipH="1" flipV="1">
                <a:off x="8812672" y="1846500"/>
                <a:ext cx="1593942" cy="2105140"/>
              </a:xfrm>
              <a:prstGeom prst="bentConnector3">
                <a:avLst>
                  <a:gd name="adj1" fmla="val 117722"/>
                </a:avLst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Group 112"/>
            <p:cNvGrpSpPr/>
            <p:nvPr/>
          </p:nvGrpSpPr>
          <p:grpSpPr>
            <a:xfrm>
              <a:off x="148055" y="752318"/>
              <a:ext cx="9220402" cy="6054161"/>
              <a:chOff x="103864" y="751121"/>
              <a:chExt cx="9238376" cy="6098770"/>
            </a:xfrm>
          </p:grpSpPr>
          <p:cxnSp>
            <p:nvCxnSpPr>
              <p:cNvPr id="48" name="Elbow Connector 47"/>
              <p:cNvCxnSpPr>
                <a:cxnSpLocks/>
                <a:stCxn id="15" idx="3"/>
                <a:endCxn id="2" idx="1"/>
              </p:cNvCxnSpPr>
              <p:nvPr/>
            </p:nvCxnSpPr>
            <p:spPr>
              <a:xfrm flipV="1">
                <a:off x="7729483" y="751121"/>
                <a:ext cx="1612757" cy="662742"/>
              </a:xfrm>
              <a:prstGeom prst="bentConnector3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0" name="Picture 59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34" t="10625" r="11856" b="5703"/>
              <a:stretch/>
            </p:blipFill>
            <p:spPr>
              <a:xfrm>
                <a:off x="119336" y="5700475"/>
                <a:ext cx="2323745" cy="1149416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21" t="10256" r="12290" b="4433"/>
              <a:stretch/>
            </p:blipFill>
            <p:spPr>
              <a:xfrm>
                <a:off x="124359" y="4266128"/>
                <a:ext cx="2323746" cy="1207071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17" t="11485" r="7317" b="4845"/>
              <a:stretch/>
            </p:blipFill>
            <p:spPr>
              <a:xfrm>
                <a:off x="103864" y="2743919"/>
                <a:ext cx="2496418" cy="1294934"/>
              </a:xfrm>
              <a:prstGeom prst="rect">
                <a:avLst/>
              </a:prstGeom>
            </p:spPr>
          </p:pic>
          <p:grpSp>
            <p:nvGrpSpPr>
              <p:cNvPr id="104" name="Group 103"/>
              <p:cNvGrpSpPr/>
              <p:nvPr/>
            </p:nvGrpSpPr>
            <p:grpSpPr>
              <a:xfrm>
                <a:off x="2706391" y="1077450"/>
                <a:ext cx="1533435" cy="1547275"/>
                <a:chOff x="2353874" y="983386"/>
                <a:chExt cx="2110727" cy="2480721"/>
              </a:xfrm>
            </p:grpSpPr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 rotWithShape="1"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8686" t="-1" r="8782" b="-2006"/>
                <a:stretch/>
              </p:blipFill>
              <p:spPr>
                <a:xfrm>
                  <a:off x="2353874" y="983386"/>
                  <a:ext cx="2110727" cy="1289387"/>
                </a:xfrm>
                <a:prstGeom prst="rect">
                  <a:avLst/>
                </a:prstGeom>
              </p:spPr>
            </p:pic>
            <p:pic>
              <p:nvPicPr>
                <p:cNvPr id="81" name="Picture 80"/>
                <p:cNvPicPr>
                  <a:picLocks noChangeAspect="1"/>
                </p:cNvPicPr>
                <p:nvPr/>
              </p:nvPicPr>
              <p:blipFill rotWithShape="1"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7981" b="-1717"/>
                <a:stretch/>
              </p:blipFill>
              <p:spPr>
                <a:xfrm>
                  <a:off x="2368811" y="2207396"/>
                  <a:ext cx="2016147" cy="1256711"/>
                </a:xfrm>
                <a:prstGeom prst="rect">
                  <a:avLst/>
                </a:prstGeom>
              </p:spPr>
            </p:pic>
          </p:grpSp>
          <p:cxnSp>
            <p:nvCxnSpPr>
              <p:cNvPr id="111" name="Elbow Connector 110"/>
              <p:cNvCxnSpPr>
                <a:stCxn id="27" idx="2"/>
                <a:endCxn id="28" idx="0"/>
              </p:cNvCxnSpPr>
              <p:nvPr/>
            </p:nvCxnSpPr>
            <p:spPr>
              <a:xfrm rot="5400000" flipH="1" flipV="1">
                <a:off x="1506017" y="265264"/>
                <a:ext cx="1406318" cy="2470809"/>
              </a:xfrm>
              <a:prstGeom prst="bentConnector5">
                <a:avLst>
                  <a:gd name="adj1" fmla="val -20320"/>
                  <a:gd name="adj2" fmla="val 48854"/>
                  <a:gd name="adj3" fmla="val 120320"/>
                </a:avLst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5" name="TextBox 114"/>
            <p:cNvSpPr txBox="1"/>
            <p:nvPr/>
          </p:nvSpPr>
          <p:spPr>
            <a:xfrm rot="16200000">
              <a:off x="3774228" y="1696869"/>
              <a:ext cx="1072556" cy="309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Daily data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2F485E0-CED4-47B5-B2E6-2C28CE22E470}"/>
                </a:ext>
              </a:extLst>
            </p:cNvPr>
            <p:cNvSpPr txBox="1"/>
            <p:nvPr/>
          </p:nvSpPr>
          <p:spPr>
            <a:xfrm>
              <a:off x="7997190" y="3511739"/>
              <a:ext cx="1256508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JP" sz="1400" b="1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ootstrap</a:t>
              </a:r>
              <a:endParaRPr lang="en-US" sz="1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400" b="1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IN" sz="1400" b="1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analysis</a:t>
              </a:r>
              <a:endParaRPr lang="en-IN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4" name="Connector: Elbow 53">
              <a:extLst>
                <a:ext uri="{FF2B5EF4-FFF2-40B4-BE49-F238E27FC236}">
                  <a16:creationId xmlns:a16="http://schemas.microsoft.com/office/drawing/2014/main" id="{E9F0B3E9-A9BC-4566-8AFB-96AE4147FC9C}"/>
                </a:ext>
              </a:extLst>
            </p:cNvPr>
            <p:cNvCxnSpPr>
              <a:stCxn id="14" idx="3"/>
              <a:endCxn id="76" idx="2"/>
            </p:cNvCxnSpPr>
            <p:nvPr/>
          </p:nvCxnSpPr>
          <p:spPr>
            <a:xfrm flipV="1">
              <a:off x="8283367" y="4096514"/>
              <a:ext cx="342077" cy="1938044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E9CDFBF-A468-45CA-A664-518148ECC235}"/>
                </a:ext>
              </a:extLst>
            </p:cNvPr>
            <p:cNvSpPr txBox="1"/>
            <p:nvPr/>
          </p:nvSpPr>
          <p:spPr>
            <a:xfrm>
              <a:off x="-998494" y="-250185"/>
              <a:ext cx="3689991" cy="572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u="sng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Materials and Methods</a:t>
              </a:r>
              <a:r>
                <a:rPr lang="en-US" b="1" dirty="0">
                  <a:solidFill>
                    <a:srgbClr val="C00000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6064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872BB0-57F7-4A8B-9EC4-3178EC19AEC7}"/>
              </a:ext>
            </a:extLst>
          </p:cNvPr>
          <p:cNvSpPr/>
          <p:nvPr/>
        </p:nvSpPr>
        <p:spPr>
          <a:xfrm>
            <a:off x="191344" y="40362"/>
            <a:ext cx="10952993" cy="96706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24B605-DE15-4194-8047-9058C032E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15662"/>
            <a:ext cx="2880320" cy="10164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EE7507-DE87-4850-AB16-0F0C5F480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40362"/>
            <a:ext cx="864096" cy="96706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C7499C0-FE2B-4846-B932-6A7E3F90C686}"/>
              </a:ext>
            </a:extLst>
          </p:cNvPr>
          <p:cNvSpPr/>
          <p:nvPr/>
        </p:nvSpPr>
        <p:spPr>
          <a:xfrm>
            <a:off x="15352" y="6021288"/>
            <a:ext cx="12176648" cy="82105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ED1BCD-7A74-4BAF-A565-E0ABA915EBFD}"/>
              </a:ext>
            </a:extLst>
          </p:cNvPr>
          <p:cNvSpPr txBox="1"/>
          <p:nvPr/>
        </p:nvSpPr>
        <p:spPr>
          <a:xfrm>
            <a:off x="2855640" y="2677285"/>
            <a:ext cx="727280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4033664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DE9F521-AC21-4BA0-9A08-9ADCB18228FC}"/>
              </a:ext>
            </a:extLst>
          </p:cNvPr>
          <p:cNvGrpSpPr/>
          <p:nvPr/>
        </p:nvGrpSpPr>
        <p:grpSpPr>
          <a:xfrm>
            <a:off x="519095" y="400820"/>
            <a:ext cx="11186947" cy="4565252"/>
            <a:chOff x="119335" y="620689"/>
            <a:chExt cx="10905516" cy="442399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09" t="54046" r="441" b="30987"/>
            <a:stretch/>
          </p:blipFill>
          <p:spPr>
            <a:xfrm>
              <a:off x="9833841" y="620689"/>
              <a:ext cx="1158705" cy="160868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EEDF735-C4D9-4AFA-ABFC-06FCE41F8B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75" r="22704" b="51722"/>
            <a:stretch/>
          </p:blipFill>
          <p:spPr>
            <a:xfrm>
              <a:off x="119336" y="697447"/>
              <a:ext cx="9424001" cy="2816588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8254F06-45FB-4BE9-B626-287B8E05C457}"/>
                </a:ext>
              </a:extLst>
            </p:cNvPr>
            <p:cNvGrpSpPr/>
            <p:nvPr/>
          </p:nvGrpSpPr>
          <p:grpSpPr>
            <a:xfrm>
              <a:off x="119335" y="3573016"/>
              <a:ext cx="9424001" cy="1471663"/>
              <a:chOff x="119336" y="3531327"/>
              <a:chExt cx="9289032" cy="1337833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D66CD5C8-F863-4CFF-8423-162477B1E0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64" r="23810" b="52138"/>
              <a:stretch/>
            </p:blipFill>
            <p:spPr>
              <a:xfrm>
                <a:off x="119336" y="3531327"/>
                <a:ext cx="9289032" cy="1265825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EB789695-996B-41A8-A9F0-4FB74622E7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0719" r="23810" b="2758"/>
              <a:stretch/>
            </p:blipFill>
            <p:spPr>
              <a:xfrm>
                <a:off x="119336" y="4682758"/>
                <a:ext cx="9289032" cy="186402"/>
              </a:xfrm>
              <a:prstGeom prst="rect">
                <a:avLst/>
              </a:prstGeom>
            </p:spPr>
          </p:pic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E985B03-2E0C-4FAF-AF17-6F1E123695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793" t="33094" r="200" b="59085"/>
            <a:stretch/>
          </p:blipFill>
          <p:spPr>
            <a:xfrm>
              <a:off x="9870510" y="3681860"/>
              <a:ext cx="1154341" cy="1127306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8756963-FB2F-4095-AFFC-C2FA07B561EF}"/>
              </a:ext>
            </a:extLst>
          </p:cNvPr>
          <p:cNvSpPr/>
          <p:nvPr/>
        </p:nvSpPr>
        <p:spPr>
          <a:xfrm>
            <a:off x="47328" y="5229200"/>
            <a:ext cx="125861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The tropical evergreen forest regions of </a:t>
            </a:r>
            <a:r>
              <a:rPr lang="en-US" sz="1400" b="1" dirty="0">
                <a:solidFill>
                  <a:srgbClr val="00CCFF"/>
                </a:solidFill>
              </a:rPr>
              <a:t>SEA</a:t>
            </a:r>
            <a:r>
              <a:rPr lang="en-US" sz="1400" dirty="0"/>
              <a:t> </a:t>
            </a:r>
            <a:r>
              <a:rPr lang="en-US" sz="1400" b="1" dirty="0">
                <a:solidFill>
                  <a:srgbClr val="00CCFF"/>
                </a:solidFill>
              </a:rPr>
              <a:t>promptly exhibited </a:t>
            </a:r>
            <a:r>
              <a:rPr lang="en-US" sz="1400" dirty="0"/>
              <a:t>a direct correlation between 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anomalies</a:t>
            </a:r>
            <a:r>
              <a:rPr lang="en-US" sz="1400" dirty="0"/>
              <a:t> of CO</a:t>
            </a:r>
            <a:r>
              <a:rPr lang="en-US" sz="1400" baseline="-25000" dirty="0"/>
              <a:t>2</a:t>
            </a:r>
            <a:r>
              <a:rPr lang="en-US" sz="1400" dirty="0"/>
              <a:t> and </a:t>
            </a:r>
            <a:r>
              <a:rPr lang="en-US" sz="1400" b="1" dirty="0">
                <a:solidFill>
                  <a:srgbClr val="00CCFF"/>
                </a:solidFill>
              </a:rPr>
              <a:t>temperature</a:t>
            </a:r>
            <a:r>
              <a:rPr lang="en-US" sz="1400" dirty="0"/>
              <a:t>, as well as</a:t>
            </a:r>
            <a:r>
              <a:rPr lang="en-US" sz="1400" b="1" dirty="0">
                <a:solidFill>
                  <a:srgbClr val="00CCFF"/>
                </a:solidFill>
              </a:rPr>
              <a:t> precipitation</a:t>
            </a:r>
            <a:r>
              <a:rPr lang="en-US" sz="1400" dirty="0"/>
              <a:t>, with a positive effect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arid zones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precipitation were negatively correlated with XCO2. which could indicate the </a:t>
            </a:r>
            <a:r>
              <a:rPr lang="en-US" sz="1400" b="1" dirty="0">
                <a:solidFill>
                  <a:srgbClr val="49AB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dependency of precipitation on vegetation photosynthesis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b="1" dirty="0">
              <a:solidFill>
                <a:srgbClr val="49AB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Forest dominant regions of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showed a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correlation </a:t>
            </a:r>
            <a:r>
              <a:rPr lang="en-US" sz="1400" b="1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high LAI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anomalies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CO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vice versa </a:t>
            </a:r>
            <a:r>
              <a:rPr lang="en-US" sz="1400" b="1" dirty="0">
                <a:solidFill>
                  <a:srgbClr val="49AB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</a:t>
            </a:r>
            <a:r>
              <a:rPr lang="en-US" sz="1400" b="1" baseline="-25000" dirty="0">
                <a:solidFill>
                  <a:srgbClr val="49AB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1400" b="1" dirty="0">
                <a:solidFill>
                  <a:srgbClr val="49AB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withdraw through</a:t>
            </a:r>
            <a:r>
              <a:rPr lang="en-US" sz="1400" b="1" baseline="-25000" dirty="0">
                <a:solidFill>
                  <a:srgbClr val="49AB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49AB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photosynthesis)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b="1" dirty="0">
              <a:solidFill>
                <a:srgbClr val="00B0F0"/>
              </a:solidFill>
            </a:endParaRPr>
          </a:p>
          <a:p>
            <a:endParaRPr lang="en-US" sz="1400" b="1" dirty="0">
              <a:solidFill>
                <a:srgbClr val="00B0F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119DA79-B454-45D5-A2EF-B49986603D8D}"/>
              </a:ext>
            </a:extLst>
          </p:cNvPr>
          <p:cNvGrpSpPr/>
          <p:nvPr/>
        </p:nvGrpSpPr>
        <p:grpSpPr>
          <a:xfrm>
            <a:off x="10467903" y="2309541"/>
            <a:ext cx="1066891" cy="1045967"/>
            <a:chOff x="11149617" y="2572687"/>
            <a:chExt cx="824674" cy="93871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14673CB-5608-4BCA-852F-5F5266EA0E30}"/>
                </a:ext>
              </a:extLst>
            </p:cNvPr>
            <p:cNvSpPr txBox="1"/>
            <p:nvPr/>
          </p:nvSpPr>
          <p:spPr>
            <a:xfrm>
              <a:off x="11499481" y="2572687"/>
              <a:ext cx="474810" cy="938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Lag0</a:t>
              </a:r>
            </a:p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Lag1</a:t>
              </a:r>
            </a:p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Lag2</a:t>
              </a:r>
            </a:p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Lag3</a:t>
              </a:r>
            </a:p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Lag4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0BF46FE-3862-4793-8B0A-72DD9244C1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39" t="29555" r="25442" b="64717"/>
            <a:stretch/>
          </p:blipFill>
          <p:spPr>
            <a:xfrm>
              <a:off x="11149617" y="2624063"/>
              <a:ext cx="374707" cy="835968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49BD7F9-0EAA-4501-BA85-FC1AB1F44A7D}"/>
              </a:ext>
            </a:extLst>
          </p:cNvPr>
          <p:cNvSpPr/>
          <p:nvPr/>
        </p:nvSpPr>
        <p:spPr>
          <a:xfrm>
            <a:off x="407654" y="-50253"/>
            <a:ext cx="10081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Maximum (Lag) correlation between XCO</a:t>
            </a:r>
            <a:r>
              <a:rPr lang="en-US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and Bio-Climatic anomalies in each zone</a:t>
            </a:r>
            <a:endParaRPr lang="en-IN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EC1CBA-4EE0-4E19-9D69-9A9C23E4E20E}"/>
              </a:ext>
            </a:extLst>
          </p:cNvPr>
          <p:cNvSpPr txBox="1"/>
          <p:nvPr/>
        </p:nvSpPr>
        <p:spPr>
          <a:xfrm rot="16200000">
            <a:off x="-5209" y="2410404"/>
            <a:ext cx="7122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Latitude</a:t>
            </a:r>
            <a:endParaRPr lang="en-IN" sz="1200" b="1" dirty="0">
              <a:solidFill>
                <a:srgbClr val="0070C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21ADE0-A829-483C-A2EE-732A2502793A}"/>
              </a:ext>
            </a:extLst>
          </p:cNvPr>
          <p:cNvSpPr txBox="1"/>
          <p:nvPr/>
        </p:nvSpPr>
        <p:spPr>
          <a:xfrm>
            <a:off x="5025689" y="4912803"/>
            <a:ext cx="825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Longitude</a:t>
            </a:r>
            <a:endParaRPr lang="en-IN" sz="1200" b="1" dirty="0">
              <a:solidFill>
                <a:srgbClr val="0070C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5580B0-A8B8-4A49-936B-196ECA4B2A4B}"/>
              </a:ext>
            </a:extLst>
          </p:cNvPr>
          <p:cNvSpPr/>
          <p:nvPr/>
        </p:nvSpPr>
        <p:spPr>
          <a:xfrm>
            <a:off x="5384984" y="417381"/>
            <a:ext cx="2412992" cy="238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Precipitation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318E534-BB6F-4211-8059-B4EB535227C6}"/>
              </a:ext>
            </a:extLst>
          </p:cNvPr>
          <p:cNvSpPr/>
          <p:nvPr/>
        </p:nvSpPr>
        <p:spPr>
          <a:xfrm>
            <a:off x="7744337" y="400820"/>
            <a:ext cx="2412992" cy="238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Temperature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EAEB8A-0AE7-4FBF-A136-C08F8C4E5600}"/>
              </a:ext>
            </a:extLst>
          </p:cNvPr>
          <p:cNvSpPr txBox="1"/>
          <p:nvPr/>
        </p:nvSpPr>
        <p:spPr>
          <a:xfrm>
            <a:off x="591925" y="198078"/>
            <a:ext cx="21582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Maximum Correlation: </a:t>
            </a:r>
            <a:endParaRPr lang="en-IN" sz="1600" b="1" dirty="0">
              <a:solidFill>
                <a:srgbClr val="0070C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59976DB-E4EA-4E66-A565-D3461C181FF4}"/>
              </a:ext>
            </a:extLst>
          </p:cNvPr>
          <p:cNvSpPr/>
          <p:nvPr/>
        </p:nvSpPr>
        <p:spPr>
          <a:xfrm>
            <a:off x="3019443" y="424944"/>
            <a:ext cx="2412992" cy="214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LAI-</a:t>
            </a:r>
            <a:r>
              <a:rPr lang="en-US" sz="1200" b="1" dirty="0" err="1">
                <a:solidFill>
                  <a:srgbClr val="C00000"/>
                </a:solidFill>
              </a:rPr>
              <a:t>hv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AC3DC7F-4800-4E59-B206-C8F8E9ABB2E2}"/>
              </a:ext>
            </a:extLst>
          </p:cNvPr>
          <p:cNvSpPr/>
          <p:nvPr/>
        </p:nvSpPr>
        <p:spPr>
          <a:xfrm>
            <a:off x="662412" y="472579"/>
            <a:ext cx="2412992" cy="177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LAI-lv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DFC9E0F-D46D-48C6-93A1-EC72B142FFA1}"/>
              </a:ext>
            </a:extLst>
          </p:cNvPr>
          <p:cNvSpPr/>
          <p:nvPr/>
        </p:nvSpPr>
        <p:spPr>
          <a:xfrm>
            <a:off x="676476" y="2041967"/>
            <a:ext cx="9649072" cy="125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AAEBEE4-47DE-4469-B7C5-BF3D21936ECE}"/>
              </a:ext>
            </a:extLst>
          </p:cNvPr>
          <p:cNvSpPr/>
          <p:nvPr/>
        </p:nvSpPr>
        <p:spPr>
          <a:xfrm>
            <a:off x="658368" y="3460328"/>
            <a:ext cx="9649072" cy="125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BD600A-5755-4FA1-8EC5-0A52819E8DA8}"/>
              </a:ext>
            </a:extLst>
          </p:cNvPr>
          <p:cNvSpPr txBox="1"/>
          <p:nvPr/>
        </p:nvSpPr>
        <p:spPr>
          <a:xfrm>
            <a:off x="648573" y="3281185"/>
            <a:ext cx="5181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Significance (P Value) of Maximum Correlation occurrence:</a:t>
            </a:r>
            <a:endParaRPr lang="en-IN" sz="1600" b="1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63D286-6B8D-4B2F-AFC6-259CA155BA37}"/>
              </a:ext>
            </a:extLst>
          </p:cNvPr>
          <p:cNvSpPr txBox="1"/>
          <p:nvPr/>
        </p:nvSpPr>
        <p:spPr>
          <a:xfrm>
            <a:off x="579096" y="1833086"/>
            <a:ext cx="646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Maximum Correlation occurrence at different (up to 4-months) Lag Period:</a:t>
            </a:r>
            <a:endParaRPr lang="en-IN" sz="1600" b="1" dirty="0">
              <a:solidFill>
                <a:srgbClr val="0070C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95DCA79-E12F-49F3-9644-6B92DA125CCD}"/>
              </a:ext>
            </a:extLst>
          </p:cNvPr>
          <p:cNvSpPr txBox="1"/>
          <p:nvPr/>
        </p:nvSpPr>
        <p:spPr>
          <a:xfrm>
            <a:off x="10592898" y="253722"/>
            <a:ext cx="1022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Correlation</a:t>
            </a:r>
            <a:endParaRPr lang="en-IN" sz="1400" b="1" dirty="0">
              <a:solidFill>
                <a:srgbClr val="0070C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124FF33-2059-4093-A2C5-33FE3A9C664E}"/>
              </a:ext>
            </a:extLst>
          </p:cNvPr>
          <p:cNvSpPr txBox="1"/>
          <p:nvPr/>
        </p:nvSpPr>
        <p:spPr>
          <a:xfrm>
            <a:off x="10714594" y="3293528"/>
            <a:ext cx="735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P Value</a:t>
            </a:r>
            <a:endParaRPr lang="en-IN" sz="1400" b="1" dirty="0">
              <a:solidFill>
                <a:srgbClr val="0070C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93F1279-0C86-425F-9387-B19FC8895143}"/>
              </a:ext>
            </a:extLst>
          </p:cNvPr>
          <p:cNvSpPr txBox="1"/>
          <p:nvPr/>
        </p:nvSpPr>
        <p:spPr>
          <a:xfrm>
            <a:off x="10484297" y="2051185"/>
            <a:ext cx="1221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Lag in months</a:t>
            </a:r>
            <a:endParaRPr lang="en-IN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16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8647A48-351C-44AE-9A68-315853D2DA27}"/>
              </a:ext>
            </a:extLst>
          </p:cNvPr>
          <p:cNvSpPr/>
          <p:nvPr/>
        </p:nvSpPr>
        <p:spPr>
          <a:xfrm>
            <a:off x="93562" y="4944218"/>
            <a:ext cx="1209843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Arid and semi-arid regions </a:t>
            </a:r>
            <a:r>
              <a:rPr lang="en-US" sz="1600" b="1" dirty="0">
                <a:solidFill>
                  <a:srgbClr val="00CCFF"/>
                </a:solidFill>
              </a:rPr>
              <a:t>promptly exhibited </a:t>
            </a:r>
            <a:r>
              <a:rPr lang="en-US" sz="1600" dirty="0"/>
              <a:t>a direct correlation between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anomalies</a:t>
            </a:r>
            <a:r>
              <a:rPr lang="en-US" sz="1600" dirty="0"/>
              <a:t> of  LAI low and </a:t>
            </a:r>
            <a:r>
              <a:rPr lang="en-US" sz="1600" b="1" dirty="0">
                <a:solidFill>
                  <a:srgbClr val="00CCFF"/>
                </a:solidFill>
              </a:rPr>
              <a:t>temperature (negative)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b="1" dirty="0">
              <a:solidFill>
                <a:srgbClr val="00CC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 In </a:t>
            </a:r>
            <a:r>
              <a:rPr lang="en-US" sz="1600" b="1" dirty="0">
                <a:solidFill>
                  <a:srgbClr val="00B050"/>
                </a:solidFill>
              </a:rPr>
              <a:t>Most</a:t>
            </a:r>
            <a:r>
              <a:rPr lang="en-US" sz="1600" dirty="0"/>
              <a:t> of the regions, precipitation and </a:t>
            </a:r>
            <a:r>
              <a:rPr lang="en-US" sz="1600" b="1" dirty="0">
                <a:solidFill>
                  <a:srgbClr val="00B050"/>
                </a:solidFill>
              </a:rPr>
              <a:t>low LAI </a:t>
            </a:r>
            <a:r>
              <a:rPr lang="en-US" sz="1600" dirty="0"/>
              <a:t>correlated </a:t>
            </a:r>
            <a:r>
              <a:rPr lang="en-US" sz="1600" b="1" dirty="0">
                <a:solidFill>
                  <a:srgbClr val="00B050"/>
                </a:solidFill>
              </a:rPr>
              <a:t>positively</a:t>
            </a:r>
            <a:r>
              <a:rPr lang="en-US" sz="1600" dirty="0"/>
              <a:t> with different lags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In SEA, </a:t>
            </a:r>
            <a:r>
              <a:rPr lang="en-US" sz="1600" b="1" dirty="0">
                <a:solidFill>
                  <a:srgbClr val="00CCFF"/>
                </a:solidFill>
              </a:rPr>
              <a:t>precipitation</a:t>
            </a:r>
            <a:r>
              <a:rPr lang="en-US" sz="1600" dirty="0"/>
              <a:t> correlated </a:t>
            </a:r>
            <a:r>
              <a:rPr lang="en-US" sz="1600" b="1" dirty="0">
                <a:solidFill>
                  <a:srgbClr val="FF0000"/>
                </a:solidFill>
              </a:rPr>
              <a:t>negatively</a:t>
            </a:r>
            <a:r>
              <a:rPr lang="en-US" sz="1600" dirty="0"/>
              <a:t> with</a:t>
            </a:r>
            <a:r>
              <a:rPr lang="en-US" sz="1600" b="1" dirty="0">
                <a:solidFill>
                  <a:srgbClr val="00B050"/>
                </a:solidFill>
              </a:rPr>
              <a:t> high LAI (3 months lag )??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b="1" dirty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In SEA, temperature correlated </a:t>
            </a:r>
            <a:r>
              <a:rPr lang="en-US" sz="1600" b="1" dirty="0">
                <a:solidFill>
                  <a:srgbClr val="FF0000"/>
                </a:solidFill>
              </a:rPr>
              <a:t>negatively</a:t>
            </a:r>
            <a:r>
              <a:rPr lang="en-US" sz="1600" dirty="0"/>
              <a:t> with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>
                <a:solidFill>
                  <a:srgbClr val="00CCFF"/>
                </a:solidFill>
              </a:rPr>
              <a:t>precipitation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00B050"/>
                </a:solidFill>
              </a:rPr>
              <a:t>(2 months lag 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2E9B3C-C771-4595-BF82-7D5B1E2E4EDB}"/>
              </a:ext>
            </a:extLst>
          </p:cNvPr>
          <p:cNvSpPr/>
          <p:nvPr/>
        </p:nvSpPr>
        <p:spPr>
          <a:xfrm>
            <a:off x="479376" y="-41502"/>
            <a:ext cx="10081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Maximum Correlation among Bio-Climatic anomalies in each zone</a:t>
            </a:r>
            <a:endParaRPr lang="en-IN" sz="20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646ECA-5CE8-41F9-B83B-89CDE4D9F125}"/>
              </a:ext>
            </a:extLst>
          </p:cNvPr>
          <p:cNvGrpSpPr/>
          <p:nvPr/>
        </p:nvGrpSpPr>
        <p:grpSpPr>
          <a:xfrm>
            <a:off x="77737" y="598415"/>
            <a:ext cx="11778193" cy="4207323"/>
            <a:chOff x="77737" y="598415"/>
            <a:chExt cx="11778193" cy="420732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AAF79C8-9B1C-4051-AF71-EBC3EB031E48}"/>
                </a:ext>
              </a:extLst>
            </p:cNvPr>
            <p:cNvGrpSpPr/>
            <p:nvPr/>
          </p:nvGrpSpPr>
          <p:grpSpPr>
            <a:xfrm>
              <a:off x="77737" y="598415"/>
              <a:ext cx="11778193" cy="4207323"/>
              <a:chOff x="77737" y="598415"/>
              <a:chExt cx="11778193" cy="4207323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814456E-C7E4-4AD9-A851-EC42807B6724}"/>
                  </a:ext>
                </a:extLst>
              </p:cNvPr>
              <p:cNvGrpSpPr/>
              <p:nvPr/>
            </p:nvGrpSpPr>
            <p:grpSpPr>
              <a:xfrm>
                <a:off x="77737" y="598415"/>
                <a:ext cx="11778193" cy="4207323"/>
                <a:chOff x="0" y="463921"/>
                <a:chExt cx="11778193" cy="4207323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67ADB259-8FE8-401D-B41A-B2C5B5D41029}"/>
                    </a:ext>
                  </a:extLst>
                </p:cNvPr>
                <p:cNvGrpSpPr/>
                <p:nvPr/>
              </p:nvGrpSpPr>
              <p:grpSpPr>
                <a:xfrm>
                  <a:off x="26214" y="463921"/>
                  <a:ext cx="11674811" cy="2893072"/>
                  <a:chOff x="26214" y="463729"/>
                  <a:chExt cx="12815634" cy="3001856"/>
                </a:xfrm>
              </p:grpSpPr>
              <p:grpSp>
                <p:nvGrpSpPr>
                  <p:cNvPr id="3" name="Group 2">
                    <a:extLst>
                      <a:ext uri="{FF2B5EF4-FFF2-40B4-BE49-F238E27FC236}">
                        <a16:creationId xmlns:a16="http://schemas.microsoft.com/office/drawing/2014/main" id="{7AFD3026-BBF8-43C9-95F7-0F7F2C33219C}"/>
                      </a:ext>
                    </a:extLst>
                  </p:cNvPr>
                  <p:cNvGrpSpPr/>
                  <p:nvPr/>
                </p:nvGrpSpPr>
                <p:grpSpPr>
                  <a:xfrm>
                    <a:off x="26214" y="486345"/>
                    <a:ext cx="12815634" cy="2979240"/>
                    <a:chOff x="107800" y="603068"/>
                    <a:chExt cx="12870982" cy="2979240"/>
                  </a:xfrm>
                </p:grpSpPr>
                <p:pic>
                  <p:nvPicPr>
                    <p:cNvPr id="2" name="Picture 1"/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51128"/>
                    <a:stretch/>
                  </p:blipFill>
                  <p:spPr>
                    <a:xfrm>
                      <a:off x="107800" y="603068"/>
                      <a:ext cx="12192000" cy="29792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Picture 8"/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95409" t="54047" b="29416"/>
                    <a:stretch/>
                  </p:blipFill>
                  <p:spPr>
                    <a:xfrm>
                      <a:off x="11883087" y="632689"/>
                      <a:ext cx="1095695" cy="138172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1" name="Picture 10">
                    <a:extLst>
                      <a:ext uri="{FF2B5EF4-FFF2-40B4-BE49-F238E27FC236}">
                        <a16:creationId xmlns:a16="http://schemas.microsoft.com/office/drawing/2014/main" id="{AE869EF9-1E3A-4777-922C-77AFA5C120C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7001" t="2559" r="3425" b="52553"/>
                  <a:stretch/>
                </p:blipFill>
                <p:spPr>
                  <a:xfrm>
                    <a:off x="9374600" y="463729"/>
                    <a:ext cx="2376264" cy="273630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3C20FDF0-2C64-4124-A044-26C2F8860DDC}"/>
                    </a:ext>
                  </a:extLst>
                </p:cNvPr>
                <p:cNvGrpSpPr/>
                <p:nvPr/>
              </p:nvGrpSpPr>
              <p:grpSpPr>
                <a:xfrm>
                  <a:off x="0" y="3212976"/>
                  <a:ext cx="10657184" cy="1458268"/>
                  <a:chOff x="40075" y="3861048"/>
                  <a:chExt cx="11564640" cy="1441229"/>
                </a:xfrm>
              </p:grpSpPr>
              <p:pic>
                <p:nvPicPr>
                  <p:cNvPr id="12" name="Picture 11">
                    <a:extLst>
                      <a:ext uri="{FF2B5EF4-FFF2-40B4-BE49-F238E27FC236}">
                        <a16:creationId xmlns:a16="http://schemas.microsoft.com/office/drawing/2014/main" id="{B093911A-DB19-4563-860D-6633D5C3507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6484" r="4911" b="52083"/>
                  <a:stretch/>
                </p:blipFill>
                <p:spPr>
                  <a:xfrm>
                    <a:off x="9336360" y="3861048"/>
                    <a:ext cx="2268355" cy="1369221"/>
                  </a:xfrm>
                  <a:prstGeom prst="rect">
                    <a:avLst/>
                  </a:prstGeom>
                </p:spPr>
              </p:pic>
              <p:pic>
                <p:nvPicPr>
                  <p:cNvPr id="13" name="Picture 12">
                    <a:extLst>
                      <a:ext uri="{FF2B5EF4-FFF2-40B4-BE49-F238E27FC236}">
                        <a16:creationId xmlns:a16="http://schemas.microsoft.com/office/drawing/2014/main" id="{87E3F58E-B174-4186-9B9B-ABCD29E97A7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50399" r="23750" b="1684"/>
                  <a:stretch/>
                </p:blipFill>
                <p:spPr>
                  <a:xfrm>
                    <a:off x="40075" y="3933056"/>
                    <a:ext cx="9296285" cy="1369221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FBBCA674-FB91-4AFB-BF33-A94E444CC0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5793" t="33094" r="200" b="59085"/>
                <a:stretch/>
              </p:blipFill>
              <p:spPr>
                <a:xfrm>
                  <a:off x="10770081" y="3429000"/>
                  <a:ext cx="1008112" cy="1047858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AC1C552-386A-4AB2-B06F-39AA0C101A6C}"/>
                  </a:ext>
                </a:extLst>
              </p:cNvPr>
              <p:cNvSpPr/>
              <p:nvPr/>
            </p:nvSpPr>
            <p:spPr>
              <a:xfrm>
                <a:off x="217078" y="1939755"/>
                <a:ext cx="10532386" cy="2172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B5ADC8E-39C3-4D04-9C49-A2CE2E87187B}"/>
                </a:ext>
              </a:extLst>
            </p:cNvPr>
            <p:cNvSpPr/>
            <p:nvPr/>
          </p:nvSpPr>
          <p:spPr>
            <a:xfrm>
              <a:off x="176180" y="3351158"/>
              <a:ext cx="10532386" cy="2172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533222D-F90E-4885-BDC0-DDC10B846F2C}"/>
              </a:ext>
            </a:extLst>
          </p:cNvPr>
          <p:cNvGrpSpPr/>
          <p:nvPr/>
        </p:nvGrpSpPr>
        <p:grpSpPr>
          <a:xfrm>
            <a:off x="10811017" y="2179094"/>
            <a:ext cx="1066891" cy="1045967"/>
            <a:chOff x="11149617" y="2572687"/>
            <a:chExt cx="824674" cy="93871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4FEB3E4-E817-4F0B-8430-BE94C39CAFF3}"/>
                </a:ext>
              </a:extLst>
            </p:cNvPr>
            <p:cNvSpPr txBox="1"/>
            <p:nvPr/>
          </p:nvSpPr>
          <p:spPr>
            <a:xfrm>
              <a:off x="11499481" y="2572687"/>
              <a:ext cx="474810" cy="938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Lag0</a:t>
              </a:r>
            </a:p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Lag1</a:t>
              </a:r>
            </a:p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Lag2</a:t>
              </a:r>
            </a:p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Lag3</a:t>
              </a:r>
            </a:p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Lag4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76D518A-7DCE-46AC-8C42-AB2D5E59F7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39" t="29555" r="25442" b="64717"/>
            <a:stretch/>
          </p:blipFill>
          <p:spPr>
            <a:xfrm>
              <a:off x="11149617" y="2624063"/>
              <a:ext cx="374707" cy="835968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DC09AFD-23E3-47A1-BA45-998C565D3E86}"/>
              </a:ext>
            </a:extLst>
          </p:cNvPr>
          <p:cNvSpPr txBox="1"/>
          <p:nvPr/>
        </p:nvSpPr>
        <p:spPr>
          <a:xfrm>
            <a:off x="10783164" y="406961"/>
            <a:ext cx="1022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Correlation</a:t>
            </a:r>
            <a:endParaRPr lang="en-IN" sz="1400" b="1" dirty="0">
              <a:solidFill>
                <a:srgbClr val="0070C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F1B5C0-6DC4-4986-95BA-B24293FADAB6}"/>
              </a:ext>
            </a:extLst>
          </p:cNvPr>
          <p:cNvSpPr txBox="1"/>
          <p:nvPr/>
        </p:nvSpPr>
        <p:spPr>
          <a:xfrm>
            <a:off x="11008942" y="3269011"/>
            <a:ext cx="735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P Value</a:t>
            </a:r>
            <a:endParaRPr lang="en-IN" sz="1400" b="1" dirty="0">
              <a:solidFill>
                <a:srgbClr val="0070C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45F67D-052B-4E36-A71F-9B1D4B49FE5C}"/>
              </a:ext>
            </a:extLst>
          </p:cNvPr>
          <p:cNvSpPr txBox="1"/>
          <p:nvPr/>
        </p:nvSpPr>
        <p:spPr>
          <a:xfrm>
            <a:off x="10774509" y="1892559"/>
            <a:ext cx="1221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Lag in months</a:t>
            </a:r>
            <a:endParaRPr lang="en-IN" sz="1400" b="1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5AC8CD-ED35-484C-80B7-F43A84DDFCD7}"/>
              </a:ext>
            </a:extLst>
          </p:cNvPr>
          <p:cNvSpPr txBox="1"/>
          <p:nvPr/>
        </p:nvSpPr>
        <p:spPr>
          <a:xfrm>
            <a:off x="235458" y="240723"/>
            <a:ext cx="1870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Maximum Correlation:</a:t>
            </a:r>
            <a:endParaRPr lang="en-IN" sz="1400" b="1" dirty="0">
              <a:solidFill>
                <a:srgbClr val="0070C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A82B108-0D6F-42B0-8E6F-0D7D7737F3D8}"/>
              </a:ext>
            </a:extLst>
          </p:cNvPr>
          <p:cNvSpPr txBox="1"/>
          <p:nvPr/>
        </p:nvSpPr>
        <p:spPr>
          <a:xfrm>
            <a:off x="190088" y="1883018"/>
            <a:ext cx="5667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Maximum Correlation occurrence at different (up to 4-months) Lag Period:</a:t>
            </a:r>
            <a:endParaRPr lang="en-IN" sz="1400" b="1" dirty="0">
              <a:solidFill>
                <a:srgbClr val="0070C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C833DD-EF58-4E88-A86F-D66729688193}"/>
              </a:ext>
            </a:extLst>
          </p:cNvPr>
          <p:cNvSpPr txBox="1"/>
          <p:nvPr/>
        </p:nvSpPr>
        <p:spPr>
          <a:xfrm>
            <a:off x="217078" y="3199933"/>
            <a:ext cx="4547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Significance (P Value) of Maximum Correlation occurrence:</a:t>
            </a:r>
            <a:endParaRPr lang="en-IN" sz="1400" b="1" dirty="0">
              <a:solidFill>
                <a:srgbClr val="0070C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D98E16-1EAF-48D9-8BAB-AFE9E321083B}"/>
              </a:ext>
            </a:extLst>
          </p:cNvPr>
          <p:cNvSpPr txBox="1"/>
          <p:nvPr/>
        </p:nvSpPr>
        <p:spPr>
          <a:xfrm rot="16200000">
            <a:off x="-265277" y="2513125"/>
            <a:ext cx="7122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Latitude</a:t>
            </a:r>
            <a:endParaRPr lang="en-IN" sz="1200" b="1" dirty="0">
              <a:solidFill>
                <a:srgbClr val="0070C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C0AE8C-CBFA-4F6A-AA37-1B2E3A540DC3}"/>
              </a:ext>
            </a:extLst>
          </p:cNvPr>
          <p:cNvSpPr txBox="1"/>
          <p:nvPr/>
        </p:nvSpPr>
        <p:spPr>
          <a:xfrm>
            <a:off x="5029439" y="4736479"/>
            <a:ext cx="825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Longitude</a:t>
            </a:r>
            <a:endParaRPr lang="en-IN" sz="1200" b="1" dirty="0">
              <a:solidFill>
                <a:srgbClr val="0070C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D214E04-35B6-4188-94F0-112E671B686F}"/>
              </a:ext>
            </a:extLst>
          </p:cNvPr>
          <p:cNvGrpSpPr/>
          <p:nvPr/>
        </p:nvGrpSpPr>
        <p:grpSpPr>
          <a:xfrm>
            <a:off x="90846" y="533765"/>
            <a:ext cx="10617720" cy="212601"/>
            <a:chOff x="90846" y="533765"/>
            <a:chExt cx="10617720" cy="21260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8E9CD55-2E50-4BB9-BC27-6E9EAA76BF10}"/>
                </a:ext>
              </a:extLst>
            </p:cNvPr>
            <p:cNvSpPr/>
            <p:nvPr/>
          </p:nvSpPr>
          <p:spPr>
            <a:xfrm>
              <a:off x="8513224" y="563365"/>
              <a:ext cx="2195342" cy="164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C00000"/>
                  </a:solidFill>
                </a:rPr>
                <a:t>Precipitation vs LAI-lv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35D7FF7-3483-4080-A509-7AB5E40C745A}"/>
                </a:ext>
              </a:extLst>
            </p:cNvPr>
            <p:cNvSpPr/>
            <p:nvPr/>
          </p:nvSpPr>
          <p:spPr>
            <a:xfrm>
              <a:off x="6478032" y="533765"/>
              <a:ext cx="2129023" cy="2100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C00000"/>
                  </a:solidFill>
                </a:rPr>
                <a:t>Precipitation vs LAI-</a:t>
              </a:r>
              <a:r>
                <a:rPr lang="en-US" sz="1200" b="1" dirty="0" err="1">
                  <a:solidFill>
                    <a:srgbClr val="C00000"/>
                  </a:solidFill>
                </a:rPr>
                <a:t>hv</a:t>
              </a:r>
              <a:endParaRPr lang="en-US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C6457BD-BD12-4431-8AE0-9F00C7E8725E}"/>
                </a:ext>
              </a:extLst>
            </p:cNvPr>
            <p:cNvSpPr/>
            <p:nvPr/>
          </p:nvSpPr>
          <p:spPr>
            <a:xfrm>
              <a:off x="4233799" y="540550"/>
              <a:ext cx="2412992" cy="196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C00000"/>
                  </a:solidFill>
                </a:rPr>
                <a:t>Temperature Vs Precipitation 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E0C335C-0DC4-4B7C-8474-32B8592382CC}"/>
                </a:ext>
              </a:extLst>
            </p:cNvPr>
            <p:cNvSpPr/>
            <p:nvPr/>
          </p:nvSpPr>
          <p:spPr>
            <a:xfrm>
              <a:off x="90846" y="542166"/>
              <a:ext cx="2202013" cy="204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C00000"/>
                  </a:solidFill>
                </a:rPr>
                <a:t>Temperature Vs LAI-lv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2E02ACF-95C3-451C-8914-CB404035578E}"/>
                </a:ext>
              </a:extLst>
            </p:cNvPr>
            <p:cNvSpPr/>
            <p:nvPr/>
          </p:nvSpPr>
          <p:spPr>
            <a:xfrm>
              <a:off x="2242847" y="540550"/>
              <a:ext cx="2202013" cy="204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C00000"/>
                  </a:solidFill>
                </a:rPr>
                <a:t>Temperature Vs LAI-</a:t>
              </a:r>
              <a:r>
                <a:rPr lang="en-US" sz="1200" b="1" dirty="0" err="1">
                  <a:solidFill>
                    <a:srgbClr val="C00000"/>
                  </a:solidFill>
                </a:rPr>
                <a:t>hv</a:t>
              </a:r>
              <a:endParaRPr lang="en-US" sz="12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8361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872BB0-57F7-4A8B-9EC4-3178EC19AEC7}"/>
              </a:ext>
            </a:extLst>
          </p:cNvPr>
          <p:cNvSpPr/>
          <p:nvPr/>
        </p:nvSpPr>
        <p:spPr>
          <a:xfrm>
            <a:off x="191344" y="40362"/>
            <a:ext cx="10952993" cy="96706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24B605-DE15-4194-8047-9058C032E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15662"/>
            <a:ext cx="2880320" cy="10164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EE7507-DE87-4850-AB16-0F0C5F480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40362"/>
            <a:ext cx="864096" cy="96706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C7499C0-FE2B-4846-B932-6A7E3F90C686}"/>
              </a:ext>
            </a:extLst>
          </p:cNvPr>
          <p:cNvSpPr/>
          <p:nvPr/>
        </p:nvSpPr>
        <p:spPr>
          <a:xfrm>
            <a:off x="15352" y="6021288"/>
            <a:ext cx="12176648" cy="82105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B5E784-AD04-4CD5-9A75-1FFD5937987C}"/>
              </a:ext>
            </a:extLst>
          </p:cNvPr>
          <p:cNvSpPr txBox="1"/>
          <p:nvPr/>
        </p:nvSpPr>
        <p:spPr>
          <a:xfrm>
            <a:off x="119336" y="1196752"/>
            <a:ext cx="61005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C49D8E-6FE5-460D-939B-E063390BE69C}"/>
              </a:ext>
            </a:extLst>
          </p:cNvPr>
          <p:cNvSpPr txBox="1"/>
          <p:nvPr/>
        </p:nvSpPr>
        <p:spPr>
          <a:xfrm>
            <a:off x="489083" y="2006787"/>
            <a:ext cx="1146160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arid and semi-arid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regions, </a:t>
            </a:r>
            <a:r>
              <a:rPr lang="en-US" sz="2000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precipitation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could be a </a:t>
            </a:r>
            <a:r>
              <a:rPr lang="en-US" sz="2000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limiting factor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withdrawal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and precipitation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might not be a limiting factor for CO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withdrawal in tropical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aseasonal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forest-dominated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regions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dirty="0"/>
              <a:t>The tropical evergreen forest regions of </a:t>
            </a:r>
            <a:r>
              <a:rPr lang="en-US" sz="2000" b="1" dirty="0">
                <a:solidFill>
                  <a:srgbClr val="00CCFF"/>
                </a:solidFill>
              </a:rPr>
              <a:t>SEA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00CCFF"/>
                </a:solidFill>
              </a:rPr>
              <a:t>promptly exhibited </a:t>
            </a:r>
            <a:r>
              <a:rPr lang="en-US" sz="2000" dirty="0"/>
              <a:t>a contemporaneous correlation between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anomalies</a:t>
            </a:r>
            <a:r>
              <a:rPr lang="en-US" sz="2000" dirty="0"/>
              <a:t> of CO</a:t>
            </a:r>
            <a:r>
              <a:rPr lang="en-US" sz="2000" baseline="-25000" dirty="0"/>
              <a:t>2</a:t>
            </a:r>
            <a:r>
              <a:rPr lang="en-US" sz="2000" dirty="0"/>
              <a:t> and </a:t>
            </a:r>
            <a:r>
              <a:rPr lang="en-US" sz="2000" b="1" dirty="0">
                <a:solidFill>
                  <a:srgbClr val="00CCFF"/>
                </a:solidFill>
              </a:rPr>
              <a:t>temperature</a:t>
            </a:r>
            <a:r>
              <a:rPr lang="en-US" sz="2000" dirty="0"/>
              <a:t>, as well as</a:t>
            </a:r>
            <a:r>
              <a:rPr lang="en-US" sz="2000" b="1" dirty="0">
                <a:solidFill>
                  <a:srgbClr val="00CCFF"/>
                </a:solidFill>
              </a:rPr>
              <a:t> precipitation</a:t>
            </a:r>
            <a:r>
              <a:rPr lang="en-US" sz="2000" dirty="0"/>
              <a:t>, with a positive effect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In SEA, </a:t>
            </a:r>
            <a:r>
              <a:rPr lang="en-US" sz="2000" b="1" dirty="0">
                <a:solidFill>
                  <a:srgbClr val="00CCFF"/>
                </a:solidFill>
              </a:rPr>
              <a:t>precipitation</a:t>
            </a:r>
            <a:r>
              <a:rPr lang="en-US" sz="2000" dirty="0"/>
              <a:t> correlated </a:t>
            </a:r>
            <a:r>
              <a:rPr lang="en-US" sz="2000" b="1" dirty="0">
                <a:solidFill>
                  <a:srgbClr val="FF0000"/>
                </a:solidFill>
              </a:rPr>
              <a:t>negatively</a:t>
            </a:r>
            <a:r>
              <a:rPr lang="en-US" sz="2000" dirty="0"/>
              <a:t> with</a:t>
            </a:r>
            <a:r>
              <a:rPr lang="en-US" sz="2000" b="1" dirty="0">
                <a:solidFill>
                  <a:srgbClr val="00B050"/>
                </a:solidFill>
              </a:rPr>
              <a:t> high LAI (3 months lag 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In SEA, temperature correlated </a:t>
            </a:r>
            <a:r>
              <a:rPr lang="en-US" sz="2000" b="1" dirty="0">
                <a:solidFill>
                  <a:srgbClr val="FF0000"/>
                </a:solidFill>
              </a:rPr>
              <a:t>negatively</a:t>
            </a:r>
            <a:r>
              <a:rPr lang="en-US" sz="2000" dirty="0"/>
              <a:t> with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>
                <a:solidFill>
                  <a:srgbClr val="00CCFF"/>
                </a:solidFill>
              </a:rPr>
              <a:t>precipitation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00B050"/>
                </a:solidFill>
              </a:rPr>
              <a:t>(2 months lag)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b="1" dirty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988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963</TotalTime>
  <Words>885</Words>
  <Application>Microsoft Office PowerPoint</Application>
  <PresentationFormat>Widescreen</PresentationFormat>
  <Paragraphs>119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OpenSans</vt:lpstr>
      <vt:lpstr>OpenSans-Bold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 jagadish</dc:creator>
  <cp:lastModifiedBy>B jagadish</cp:lastModifiedBy>
  <cp:revision>35</cp:revision>
  <dcterms:created xsi:type="dcterms:W3CDTF">2024-02-27T10:08:39Z</dcterms:created>
  <dcterms:modified xsi:type="dcterms:W3CDTF">2024-03-01T05:17:44Z</dcterms:modified>
</cp:coreProperties>
</file>