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6" r:id="rId3"/>
    <p:sldId id="259" r:id="rId4"/>
    <p:sldId id="257" r:id="rId5"/>
    <p:sldId id="260" r:id="rId6"/>
    <p:sldId id="268" r:id="rId7"/>
    <p:sldId id="261" r:id="rId8"/>
    <p:sldId id="262" r:id="rId9"/>
    <p:sldId id="269" r:id="rId10"/>
    <p:sldId id="263" r:id="rId11"/>
    <p:sldId id="265" r:id="rId12"/>
    <p:sldId id="270" r:id="rId13"/>
    <p:sldId id="266" r:id="rId14"/>
    <p:sldId id="267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E7A89-7A0D-410A-8266-D26043EA0CD1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785B4-E74C-4516-BA77-5FB0106265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329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5B543-0236-4AEE-9F15-C7CF1150485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68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490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57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7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057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028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309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260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458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440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381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725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99978-D87C-408E-B226-6A3AC2AFC15F}" type="datetimeFigureOut">
              <a:rPr lang="en-IN" smtClean="0"/>
              <a:t>14-04-2024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AA8A5-A1DD-431A-B665-C903A3BB468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820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wmf"/><Relationship Id="rId7" Type="http://schemas.openxmlformats.org/officeDocument/2006/relationships/image" Target="../media/image12.ti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tif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tiff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-12000" y="4373852"/>
            <a:ext cx="12188972" cy="623778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en-US" sz="2000" spc="-16" dirty="0">
                <a:solidFill>
                  <a:srgbClr val="263E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SM8.1 - Assessment of Earthquake Related Hazards, Site Effects, and </a:t>
            </a:r>
            <a:r>
              <a:rPr lang="en-US" sz="2000" spc="-16" dirty="0" err="1">
                <a:solidFill>
                  <a:srgbClr val="263E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sz="2000" spc="-16" dirty="0">
                <a:solidFill>
                  <a:srgbClr val="263E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Room D2 on Monday, 15 April 2024, 09:45:EGU24-18652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2991" y="1096979"/>
            <a:ext cx="11729927" cy="955535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algn="ctr">
              <a:spcBef>
                <a:spcPts val="64"/>
              </a:spcBef>
            </a:pPr>
            <a:r>
              <a:rPr lang="en-US" sz="30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Site Characterization of Rajasthan, India with special emphasis on Seismic Hazard </a:t>
            </a:r>
            <a:r>
              <a:rPr lang="en-US" sz="307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sz="307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study for few major populated cities</a:t>
            </a:r>
            <a:endParaRPr sz="307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91D9E6-A6C5-2D01-5CD8-74DDAB3D0DCD}"/>
              </a:ext>
            </a:extLst>
          </p:cNvPr>
          <p:cNvSpPr/>
          <p:nvPr/>
        </p:nvSpPr>
        <p:spPr>
          <a:xfrm>
            <a:off x="3499419" y="2717434"/>
            <a:ext cx="5417070" cy="1152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52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Pritam</a:t>
            </a:r>
            <a:r>
              <a:rPr lang="en-IN" sz="2052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Singh </a:t>
            </a:r>
            <a:r>
              <a:rPr lang="en-IN" sz="2052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sz="2052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Sankar</a:t>
            </a:r>
            <a:r>
              <a:rPr lang="en-IN" sz="2052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52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kumar</a:t>
            </a:r>
            <a:r>
              <a:rPr lang="en-IN" sz="2052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52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Nath</a:t>
            </a:r>
            <a:endParaRPr lang="en-IN" sz="2052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Geology and Geophysics </a:t>
            </a:r>
          </a:p>
          <a:p>
            <a:pPr algn="ctr"/>
            <a:r>
              <a:rPr lang="en-I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IIT </a:t>
            </a:r>
            <a:r>
              <a:rPr lang="en-IN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Kharagpur</a:t>
            </a:r>
            <a:r>
              <a:rPr lang="en-I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India-721302</a:t>
            </a:r>
          </a:p>
          <a:p>
            <a:pPr algn="ctr"/>
            <a:endParaRPr lang="en-IN" sz="2052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ndian Institute of Technology Kharagpur">
            <a:extLst>
              <a:ext uri="{FF2B5EF4-FFF2-40B4-BE49-F238E27FC236}">
                <a16:creationId xmlns:a16="http://schemas.microsoft.com/office/drawing/2014/main" id="{D355B892-29EF-1263-8CC5-BB2F09E54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61" y="5435883"/>
            <a:ext cx="4957784" cy="11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8" y="5368635"/>
            <a:ext cx="4892792" cy="129825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12000" y="-24938"/>
            <a:ext cx="12204000" cy="716948"/>
            <a:chOff x="-582294" y="0"/>
            <a:chExt cx="12204000" cy="716948"/>
          </a:xfrm>
        </p:grpSpPr>
        <p:sp>
          <p:nvSpPr>
            <p:cNvPr id="5" name="Rectangle 4"/>
            <p:cNvSpPr/>
            <p:nvPr/>
          </p:nvSpPr>
          <p:spPr>
            <a:xfrm>
              <a:off x="9180906" y="0"/>
              <a:ext cx="2440800" cy="7132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740106" y="0"/>
              <a:ext cx="2440800" cy="71323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99306" y="0"/>
              <a:ext cx="2440800" cy="71323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582294" y="0"/>
              <a:ext cx="2440800" cy="7132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58506" y="3712"/>
              <a:ext cx="2440800" cy="71323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283220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757472"/>
            <a:ext cx="5119767" cy="2883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marL="0" marR="0" lvl="0" indent="0" algn="just" defTabSz="6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Ground Motion Simulation using “EXSIM”: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60200"/>
              </p:ext>
            </p:extLst>
          </p:nvPr>
        </p:nvGraphicFramePr>
        <p:xfrm>
          <a:off x="7881025" y="1169590"/>
          <a:ext cx="4264051" cy="562961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61996">
                  <a:extLst>
                    <a:ext uri="{9D8B030D-6E8A-4147-A177-3AD203B41FA5}">
                      <a16:colId xmlns:a16="http://schemas.microsoft.com/office/drawing/2014/main" val="164761584"/>
                    </a:ext>
                  </a:extLst>
                </a:gridCol>
                <a:gridCol w="862912">
                  <a:extLst>
                    <a:ext uri="{9D8B030D-6E8A-4147-A177-3AD203B41FA5}">
                      <a16:colId xmlns:a16="http://schemas.microsoft.com/office/drawing/2014/main" val="3858629705"/>
                    </a:ext>
                  </a:extLst>
                </a:gridCol>
                <a:gridCol w="1029845">
                  <a:extLst>
                    <a:ext uri="{9D8B030D-6E8A-4147-A177-3AD203B41FA5}">
                      <a16:colId xmlns:a16="http://schemas.microsoft.com/office/drawing/2014/main" val="4261626890"/>
                    </a:ext>
                  </a:extLst>
                </a:gridCol>
                <a:gridCol w="1009298">
                  <a:extLst>
                    <a:ext uri="{9D8B030D-6E8A-4147-A177-3AD203B41FA5}">
                      <a16:colId xmlns:a16="http://schemas.microsoft.com/office/drawing/2014/main" val="2114356140"/>
                    </a:ext>
                  </a:extLst>
                </a:gridCol>
              </a:tblGrid>
              <a:tr h="442819">
                <a:tc>
                  <a:txBody>
                    <a:bodyPr/>
                    <a:lstStyle/>
                    <a:p>
                      <a:pPr marL="2540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318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r>
                        <a:rPr lang="en-US" sz="1400" b="1" spc="-1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spc="-1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Bhuj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1938</a:t>
                      </a:r>
                      <a:r>
                        <a:rPr lang="en-US" sz="1400" b="1" spc="-7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1" spc="-5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Satpura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1595" algn="ctr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pc="-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1935</a:t>
                      </a:r>
                      <a:r>
                        <a:rPr lang="en-US" sz="1400" b="1" spc="-1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Quetta</a:t>
                      </a:r>
                      <a:endParaRPr lang="en-US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891524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Magnitude (</a:t>
                      </a:r>
                      <a:r>
                        <a:rPr lang="en-US" sz="1400" b="0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400" b="0" baseline="-25000" dirty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7.6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6.2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1437897897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1009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Latitude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23.36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21.53 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29.50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1702635606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1009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Longitud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70.34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75.83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66.80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755723112"/>
                  </a:ext>
                </a:extLst>
              </a:tr>
              <a:tr h="426060">
                <a:tc>
                  <a:txBody>
                    <a:bodyPr/>
                    <a:lstStyle/>
                    <a:p>
                      <a:pPr marL="0" marR="0" indent="889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Focal depth (km)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1285109595"/>
                  </a:ext>
                </a:extLst>
              </a:tr>
              <a:tr h="664227">
                <a:tc>
                  <a:txBody>
                    <a:bodyPr/>
                    <a:lstStyle/>
                    <a:p>
                      <a:pPr marL="0" marR="0" indent="889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Shear-wave velocity(</a:t>
                      </a:r>
                      <a:b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β) (km/s)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2101699828"/>
                  </a:ext>
                </a:extLst>
              </a:tr>
              <a:tr h="442819">
                <a:tc>
                  <a:txBody>
                    <a:bodyPr/>
                    <a:lstStyle/>
                    <a:p>
                      <a:pPr marL="0" marR="0" indent="8890" algn="l" defTabSz="6667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Crustal density (g/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cm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78474909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Stres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400" spc="-1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dro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4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(bars)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2759989578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Quality factor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0" marR="0" indent="26670" algn="l" defTabSz="6667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790f</a:t>
                      </a:r>
                      <a:r>
                        <a:rPr lang="en-US" sz="14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0.35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800f</a:t>
                      </a:r>
                      <a:r>
                        <a:rPr lang="en-US" sz="14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0.72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indent="0" algn="l" defTabSz="6667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790f</a:t>
                      </a:r>
                      <a:r>
                        <a:rPr lang="en-US" sz="14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0.35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4806954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Kapp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1400" spc="-4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factor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0.020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0.024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1106696117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1009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Strik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1994160128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1009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3842116274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Pulsating area                                                                       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4765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5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25%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1279500122"/>
                  </a:ext>
                </a:extLst>
              </a:tr>
              <a:tr h="442819"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Slip</a:t>
                      </a:r>
                      <a:r>
                        <a:rPr lang="en-US" sz="1400" spc="1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distribution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sz="1400" spc="-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field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sz="1400" spc="-10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field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>
                  <a:txBody>
                    <a:bodyPr/>
                    <a:lstStyle/>
                    <a:p>
                      <a:pPr marL="25400" marR="0" eaLnBrk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sz="1400" spc="-105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field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extLst>
                  <a:ext uri="{0D108BD9-81ED-4DB2-BD59-A6C34878D82A}">
                    <a16:rowId xmlns:a16="http://schemas.microsoft.com/office/drawing/2014/main" val="586224809"/>
                  </a:ext>
                </a:extLst>
              </a:tr>
              <a:tr h="46123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Geometrical spreading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1/R (R&lt;100 km)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1/R</a:t>
                      </a:r>
                      <a:r>
                        <a:rPr lang="en-US" sz="1400" baseline="30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(R&gt;100 km)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851776"/>
                  </a:ext>
                </a:extLst>
              </a:tr>
              <a:tr h="44281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Windowing function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Saragoni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Hart (1974)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507227"/>
                  </a:ext>
                </a:extLst>
              </a:tr>
              <a:tr h="2306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Damping</a:t>
                      </a:r>
                      <a:endParaRPr lang="en-US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5%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640" marR="6664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506329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7208596" y="689909"/>
            <a:ext cx="5185710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Earthquake source parameters used in this study</a:t>
            </a:r>
            <a:endParaRPr lang="en-IN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FD749-E4AA-9E07-10B9-D798C4F6F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39" y="1089314"/>
            <a:ext cx="7620660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0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2"/>
          <a:stretch/>
        </p:blipFill>
        <p:spPr>
          <a:xfrm>
            <a:off x="6433459" y="1079046"/>
            <a:ext cx="5544821" cy="566547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6822" y="679903"/>
            <a:ext cx="5443434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Site Response Analysis using “PLAXIS 2D”: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" y="1177970"/>
            <a:ext cx="6376637" cy="56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84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822" y="765864"/>
            <a:ext cx="5430982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Surface-consistent Probabilistic Seismic Hazard: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2" y="1307284"/>
            <a:ext cx="5854887" cy="5024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13" y="1307283"/>
            <a:ext cx="5854888" cy="50242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10" name="Group 9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99754" y="1452037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5560" y="1452037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202" y="6211669"/>
            <a:ext cx="12088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distributions of (a) Absolute site Amplification Factor, and (b) Peak Ground Acceleration (PGA) at surface level for 10% probability of exceedance in 50 years for the state of Rajasthan</a:t>
            </a:r>
          </a:p>
        </p:txBody>
      </p:sp>
    </p:spTree>
    <p:extLst>
      <p:ext uri="{BB962C8B-B14F-4D97-AF65-F5344CB8AC3E}">
        <p14:creationId xmlns:p14="http://schemas.microsoft.com/office/powerpoint/2010/main" val="3303651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56822" y="761875"/>
            <a:ext cx="3628487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hazard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652456" y="4847858"/>
            <a:ext cx="393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Hierarchy Process (AHP)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707DFF-C62D-534A-FB81-4DE0AA9E3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136" y="5321537"/>
            <a:ext cx="6407451" cy="1475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7273F9-710A-859F-9D1D-38E1DBDB9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2" y="1251080"/>
            <a:ext cx="8130922" cy="470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7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80" y="688295"/>
            <a:ext cx="9061965" cy="56607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4202" y="6211669"/>
            <a:ext cx="12088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Peak Ground Acceleration at surface, (b) Effective shear wave velocity, (c) Surface geology, (d) Geomorphology and (e) Seismic hazard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 of Jaipur city, Rajasthan.</a:t>
            </a:r>
          </a:p>
        </p:txBody>
      </p:sp>
    </p:spTree>
    <p:extLst>
      <p:ext uri="{BB962C8B-B14F-4D97-AF65-F5344CB8AC3E}">
        <p14:creationId xmlns:p14="http://schemas.microsoft.com/office/powerpoint/2010/main" val="181319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836" y="4886942"/>
            <a:ext cx="5318778" cy="856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" y="1662545"/>
            <a:ext cx="3864014" cy="29858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98" y="1589950"/>
            <a:ext cx="4051906" cy="3131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04" y="1574371"/>
            <a:ext cx="4056361" cy="31344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1188" y="1823842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64775" y="1823842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53011" y="1823842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1303" y="5927195"/>
            <a:ext cx="10594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hazard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 of (a) Jodhpur, (b) Jaisalmer and (c) Udaipur from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of Rajasthan.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822" y="903754"/>
            <a:ext cx="3628487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defTabSz="685800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 hazard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6710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0296" y="997528"/>
            <a:ext cx="3069772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marL="0" marR="0" lvl="0" indent="0" algn="l" defTabSz="6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Summary and Conclusion: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3426" y="1413164"/>
            <a:ext cx="11991650" cy="5342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Site classification mapping of the study region is believed to play an important role in large-scale seismic risk studies, site response analysis, site characterization, microzonation studies and earthquake-related disaster mitigation and management of the terrain.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characteristics have a substantial impact on a region's seismic hazard potential, hence its characterization has emerged as essential to estimate the seismic hazard connected to high-risk metropolitan areas around the world.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geophysical database, the current study evaluates a site response analysis towards holistic site characterization of the State of Rajasthan along with absolute amplification factor varying between 1.21 to 3.52.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surface-consistent PGA distribution exhibits the range of 0.10-0.68 g for 10% probability of exceedance in 50 years. In order to accomplish an earthquake-safe urban development plan, these site criteria may eventually be incorporated in establishing new seismic design codes for Rajasthan.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hazard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four cities will play a crucial role in risk assessment, site specific design and improvement of safety standard for future seismic activities.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endParaRPr lang="en-US" sz="1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343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27057"/>
            <a:ext cx="12192000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202124"/>
              </a:buClr>
            </a:pPr>
            <a:endParaRPr lang="en-IN" sz="1600" dirty="0">
              <a:solidFill>
                <a:srgbClr val="46464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Cornell, C. A. (</a:t>
            </a: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1968).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Engineering Seismic Risk Analysis, Bulletin of Seismological Society of America, 58, 1583–1606, </a:t>
            </a: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https://doi.org/10.1785/BSSA0580051583.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Esteva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(1970). Seismic Risk and Seismic Design Decisions, In Seismic Design for Nuclear Power Plants, R. J. Hansen (Editor), Massachusetts Institute of Technology Press, Cambridge, MA, USA, 142–82.</a:t>
            </a:r>
            <a:endParaRPr lang="en-IN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K. (2017). Probabilistic Seismic Hazard Atlas of 40 Cities in India. Geoscience Division, Ministry of Earth Sciences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MoES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Govt. of India, New Delhi, ©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MoES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Govt. of India, 457p.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S.K. (2016). Seismic Hazard, Vulnerability and Risk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Atlas of Kolkata. Geoscience Division, Ministry of Earth Sciences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MoES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Govt. of India,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Delhi.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Sun, C. G., Kim, H. S., and Cho, H. I. (2018). Geo-Proxy-Based Site Classification for Regional Zonation of Seismic Site Effects in South Korea. Applied Sciences 8(2), 314. https://doi.org/10.3390/app8020314.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6" name="Group 5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90296" y="1406722"/>
            <a:ext cx="3069772" cy="415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lvl="0" algn="just">
              <a:spcAft>
                <a:spcPts val="1000"/>
              </a:spcAft>
              <a:buClr>
                <a:srgbClr val="202124"/>
              </a:buClr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References Cited: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82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149118" y="2786532"/>
            <a:ext cx="4467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IN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0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302" y="5897444"/>
            <a:ext cx="504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Significant earthquake in India and its adjoining region depicted with epicentral location at the backdrop of population density distribution and major urban centers.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4934" b="3108"/>
          <a:stretch/>
        </p:blipFill>
        <p:spPr>
          <a:xfrm>
            <a:off x="0" y="751275"/>
            <a:ext cx="5059910" cy="49805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19" y="751275"/>
            <a:ext cx="5808471" cy="45108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46205" y="5388883"/>
            <a:ext cx="5619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Isoseismal map of 2001 Bhuj Earthquake and damage building in Rajasthan.</a:t>
            </a:r>
          </a:p>
          <a:p>
            <a:endParaRPr lang="en-I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41" name="Group 40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075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05" y="851586"/>
            <a:ext cx="7217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Followings are the major objectives of the present study: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05" y="1386972"/>
            <a:ext cx="12108195" cy="5165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Probabilistic Seismic Hazard Assessment (PSHA) at engineering bedrock considering both polygonal and tectonic sources for the state of Rajasthan.</a:t>
            </a: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Geophysical investigations worked out for effective shear wave velocity calculation.</a:t>
            </a: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motion simulation using stochastic finite fault method for the earthquakes affecting Rajasthan.</a:t>
            </a: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response analysis for generating absolute site amplification distribution map for Rajasthan state.</a:t>
            </a: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 of surface-consistent Peak Ground Acceleration (PGA) for 10% probability of exceedance in 50 years for the state of Rajasthan.</a:t>
            </a:r>
          </a:p>
          <a:p>
            <a:pPr marL="342900" indent="-342900" algn="just">
              <a:spcAft>
                <a:spcPts val="1000"/>
              </a:spcAft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hazard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microzonation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four major cities in Rajasthan, namely Jaipur,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Jodhpur, Jaisalmer and Udaipur.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20" name="Group 19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31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45" name="Group 4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97" y="1326622"/>
            <a:ext cx="4829208" cy="443515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" y="1326622"/>
            <a:ext cx="7105878" cy="453043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56822" y="757472"/>
            <a:ext cx="1898073" cy="3769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Study Region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6822" y="6056017"/>
            <a:ext cx="12135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Seismotectonic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map of Rajasthan and its surrounding and (b) Data coverage map of Rajasthan underlying surface geology.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5555" y="1620866"/>
            <a:ext cx="46839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294351" y="142081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3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22" y="781673"/>
            <a:ext cx="7590887" cy="451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algn="just">
              <a:defRPr/>
            </a:pPr>
            <a:r>
              <a:rPr lang="it-IT" sz="20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itchFamily="18" charset="0"/>
              </a:rPr>
              <a:t>Computational Model for Probabilistic Seismic  Hazard Analysis: </a:t>
            </a: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239510"/>
              </p:ext>
            </p:extLst>
          </p:nvPr>
        </p:nvGraphicFramePr>
        <p:xfrm>
          <a:off x="104231" y="1749949"/>
          <a:ext cx="6816940" cy="770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21100" imgH="431800" progId="Equation.DSMT4">
                  <p:embed/>
                </p:oleObj>
              </mc:Choice>
              <mc:Fallback>
                <p:oleObj name="Equation" r:id="rId2" imgW="3721100" imgH="431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31" y="1749949"/>
                        <a:ext cx="6816940" cy="7709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585436" y="3255542"/>
            <a:ext cx="3653819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552450" indent="-552450" algn="just">
              <a:defRPr/>
            </a:pPr>
            <a:r>
              <a:rPr lang="en-US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a&gt;A)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:Annual frequency of exceedance of ground  motion amplitude A, </a:t>
            </a:r>
          </a:p>
          <a:p>
            <a:pPr algn="just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:The activity rate for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en-US" sz="20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source</a:t>
            </a:r>
          </a:p>
          <a:p>
            <a:pPr marL="231775" indent="-231775" algn="just">
              <a:defRPr/>
            </a:pPr>
            <a:r>
              <a:rPr lang="en-US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:Probability of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exceeding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given magnitude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at source-to-site distance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</a:p>
          <a:p>
            <a:pPr algn="just">
              <a:defRPr/>
            </a:pPr>
            <a:r>
              <a:rPr lang="en-US" sz="20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</a:t>
            </a:r>
            <a:r>
              <a:rPr lang="en-US" sz="2000" b="1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</a:t>
            </a:r>
            <a:r>
              <a:rPr lang="en-US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:Probability density functions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algn="just">
              <a:defRPr/>
            </a:pPr>
            <a:r>
              <a:rPr lang="en-US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</a:t>
            </a:r>
            <a:r>
              <a:rPr lang="en-US" sz="20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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:Log - normal distribution</a:t>
            </a:r>
          </a:p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(Aleatory  unceratainity)</a:t>
            </a:r>
          </a:p>
          <a:p>
            <a:pPr algn="just">
              <a:defRPr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61479"/>
              </p:ext>
            </p:extLst>
          </p:nvPr>
        </p:nvGraphicFramePr>
        <p:xfrm>
          <a:off x="8717136" y="923145"/>
          <a:ext cx="3267120" cy="65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78200" imgH="762120" progId="Equation.DSMT4">
                  <p:embed/>
                </p:oleObj>
              </mc:Choice>
              <mc:Fallback>
                <p:oleObj name="Equation" r:id="rId4" imgW="3778200" imgH="7621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17136" y="923145"/>
                        <a:ext cx="3267120" cy="658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8717136" y="1595642"/>
            <a:ext cx="34460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Where,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ln(10), and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refers to the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b-value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 relation,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and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the  Mi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nimum magnitude and Maximum magnitude.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6822" y="1200121"/>
            <a:ext cx="8220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logic tree framework implementing the fundamental PSHA formulation developed by Cornell (1968) and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Esteva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(1970):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257"/>
            <a:ext cx="6077798" cy="4248743"/>
          </a:xfrm>
          <a:prstGeom prst="rect">
            <a:avLst/>
          </a:prstGeom>
        </p:spPr>
      </p:pic>
      <p:sp>
        <p:nvSpPr>
          <p:cNvPr id="260" name="Right Arrow 259"/>
          <p:cNvSpPr/>
          <p:nvPr/>
        </p:nvSpPr>
        <p:spPr>
          <a:xfrm>
            <a:off x="5465966" y="4667660"/>
            <a:ext cx="274320" cy="131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0" r="1"/>
          <a:stretch/>
        </p:blipFill>
        <p:spPr>
          <a:xfrm>
            <a:off x="5752063" y="2527485"/>
            <a:ext cx="2810046" cy="43598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13" name="Group 12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16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03748"/>
            <a:ext cx="6248400" cy="304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Probabilistic Seismic  Hazard Analysis at 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bedrock level: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8" y="1094508"/>
            <a:ext cx="6070551" cy="52093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6592" y="6150114"/>
            <a:ext cx="12135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distributions of Peak Ground Acceleration (PGA) at bedrock level for 10% probability of exceedance in 50 years for the state of Rajasthan</a:t>
            </a:r>
          </a:p>
        </p:txBody>
      </p:sp>
    </p:spTree>
    <p:extLst>
      <p:ext uri="{BB962C8B-B14F-4D97-AF65-F5344CB8AC3E}">
        <p14:creationId xmlns:p14="http://schemas.microsoft.com/office/powerpoint/2010/main" val="19770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6821" y="765864"/>
            <a:ext cx="11530959" cy="490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algn="just"/>
            <a:r>
              <a:rPr lang="en-I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Geophysical Investigation: Ambient Noise Survey and Multi Channel Analysis of Surface Wave (MASW)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461" y="2296675"/>
            <a:ext cx="6108452" cy="3507421"/>
            <a:chOff x="2920048" y="2182390"/>
            <a:chExt cx="6143230" cy="28282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188" y="2370611"/>
              <a:ext cx="2622090" cy="259996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48" y="4118488"/>
              <a:ext cx="3634883" cy="89212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048" y="2462003"/>
              <a:ext cx="3424320" cy="148728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063491" y="2185004"/>
              <a:ext cx="3642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55475" y="3979988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92645" y="218239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  <a:endPara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1461" y="1426641"/>
            <a:ext cx="2024743" cy="329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algn="just"/>
            <a:r>
              <a:rPr lang="en-I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HVSR Technique: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987586" y="1334225"/>
                <a:ext cx="2641236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I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HVSR</a:t>
                </a:r>
                <a14:m>
                  <m:oMath xmlns:m="http://schemas.openxmlformats.org/officeDocument/2006/math">
                    <m:r>
                      <a:rPr lang="en-IN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IN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IN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I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𝑁𝑆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I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𝐸𝑊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IN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I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den>
                        </m:f>
                      </m:e>
                    </m:rad>
                  </m:oMath>
                </a14:m>
                <a:endParaRPr lang="en-IN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586" y="1334225"/>
                <a:ext cx="2641236" cy="563680"/>
              </a:xfrm>
              <a:prstGeom prst="rect">
                <a:avLst/>
              </a:prstGeom>
              <a:blipFill>
                <a:blip r:embed="rId7"/>
                <a:stretch>
                  <a:fillRect l="-4619" b="-217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628822" y="1372083"/>
                <a:ext cx="756317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Where, HVSR is the Horizontal/Vertical Spectral Ratio,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𝑁𝑆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I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𝐸𝑊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IN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I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are the power spectra of north-south, east-west and the vertical component respectively, the summation is taken over all the data blocks.</a:t>
                </a:r>
                <a:endParaRPr lang="en-I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822" y="1372083"/>
                <a:ext cx="7563178" cy="1200329"/>
              </a:xfrm>
              <a:prstGeom prst="rect">
                <a:avLst/>
              </a:prstGeom>
              <a:blipFill>
                <a:blip r:embed="rId8"/>
                <a:stretch>
                  <a:fillRect l="-4432" t="-13706" r="-725" b="-1116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6261545" y="2467629"/>
            <a:ext cx="5906256" cy="3259883"/>
            <a:chOff x="3464309" y="3671452"/>
            <a:chExt cx="5550578" cy="270585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309" y="5149373"/>
              <a:ext cx="3347186" cy="122793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1554" y="3941125"/>
              <a:ext cx="2823238" cy="122621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990" y="3782171"/>
              <a:ext cx="2468897" cy="246889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 rot="10800000" flipV="1">
              <a:off x="3718285" y="3754133"/>
              <a:ext cx="414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  <a:endPara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38419" y="5141542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(e)</a:t>
              </a:r>
              <a:endPara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33422" y="367145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(f)</a:t>
              </a:r>
              <a:endParaRPr lang="en-IN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-7154" y="5804096"/>
            <a:ext cx="121749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Representation of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(a) Three component time-series data from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Microtremor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Survey, (b) average H/V curve in bold red line with </a:t>
            </a:r>
            <a:r>
              <a:rPr lang="en-IN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synthesized H/V curve in bold blue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and (c) synthesized 1D shear wave velocity with corresponding lithology inverted through H/V, (d) a 24-Channel MASW data, (e) Dispersion curves derived from MASW survey and (f) 1D shear wave velocity profile of the subsurface with corresponding obtained from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Shastri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Nagar (26.94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75.80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E), Jaipur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Rajasthan.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32685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5" name="Group 4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9002" y="765864"/>
            <a:ext cx="593158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algn="just" defTabSz="666700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inversion of H/V ratios and Dispersion curves: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1" y="1311485"/>
            <a:ext cx="5167745" cy="361101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358755" y="1408402"/>
            <a:ext cx="6716762" cy="3020794"/>
            <a:chOff x="2378052" y="3610713"/>
            <a:chExt cx="6716762" cy="302079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052" y="5190105"/>
              <a:ext cx="3929069" cy="1441401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2529779" y="3610713"/>
              <a:ext cx="6565035" cy="3020794"/>
              <a:chOff x="2529779" y="3610713"/>
              <a:chExt cx="6565035" cy="302079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9779" y="4236967"/>
                <a:ext cx="3557121" cy="87303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583871" y="4090291"/>
                <a:ext cx="4522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</a:t>
                </a:r>
                <a:endParaRPr lang="en-IN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663855" y="5181929"/>
                <a:ext cx="37221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</a:t>
                </a:r>
                <a:endParaRPr lang="en-IN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6901" y="3610713"/>
                <a:ext cx="3007913" cy="3020794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307121" y="3610713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(c)</a:t>
                </a:r>
                <a:endParaRPr lang="en-IN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0" y="5010920"/>
            <a:ext cx="5358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joint inversion of Rayleigh wave dispersion from SASW/MASW and H/V curves from microtremor record allows the retrieval of shear wave velocity profiles for the shallow subsoil.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40764" y="4397060"/>
            <a:ext cx="67512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Representative result of joint inversion of (a) Ambient  Noise driven H/V curve and (b) dispersion curves derived from MASW survey and (c) 1D shear wave velocity profile of the subsurface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with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acquired at a site from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Shastri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Nagar (26.94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N, 75.80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E), Jaipur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Rajasthan.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957524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21" y="803053"/>
            <a:ext cx="2173141" cy="346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59262" tIns="29631" rIns="59262" bIns="29631" rtlCol="0" anchor="ctr"/>
          <a:lstStyle/>
          <a:p>
            <a:pPr defTabSz="666700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Site Classification: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822" y="-24938"/>
            <a:ext cx="12088254" cy="665018"/>
            <a:chOff x="56822" y="-24938"/>
            <a:chExt cx="12088254" cy="665018"/>
          </a:xfrm>
        </p:grpSpPr>
        <p:grpSp>
          <p:nvGrpSpPr>
            <p:cNvPr id="4" name="Group 3"/>
            <p:cNvGrpSpPr/>
            <p:nvPr/>
          </p:nvGrpSpPr>
          <p:grpSpPr>
            <a:xfrm>
              <a:off x="942109" y="-24938"/>
              <a:ext cx="10444146" cy="665018"/>
              <a:chOff x="-582294" y="0"/>
              <a:chExt cx="12204000" cy="71694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9180906" y="0"/>
                <a:ext cx="2440800" cy="7132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740106" y="0"/>
                <a:ext cx="2440800" cy="71323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299306" y="0"/>
                <a:ext cx="2440800" cy="7132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582294" y="0"/>
                <a:ext cx="2440800" cy="71323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858506" y="3712"/>
                <a:ext cx="2440800" cy="71323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046876" y="92454"/>
              <a:ext cx="2113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</a:t>
              </a:r>
              <a:endParaRPr lang="en-IN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99554" y="73716"/>
              <a:ext cx="1499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Objectives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76746" y="100846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Methodology</a:t>
              </a:r>
              <a:endParaRPr lang="en-I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46999" y="82560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2" y="23278"/>
              <a:ext cx="777131" cy="6168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7780" y="0"/>
              <a:ext cx="557296" cy="62450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619501" y="76048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</a:t>
              </a:r>
              <a:endParaRPr lang="en-I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64" y="747578"/>
            <a:ext cx="5647464" cy="5440510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206753"/>
              </p:ext>
            </p:extLst>
          </p:nvPr>
        </p:nvGraphicFramePr>
        <p:xfrm>
          <a:off x="525904" y="1149927"/>
          <a:ext cx="1149308" cy="128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669" imgH="837836" progId="Equation.DSMT4">
                  <p:embed/>
                </p:oleObj>
              </mc:Choice>
              <mc:Fallback>
                <p:oleObj name="Equation" r:id="rId5" imgW="761669" imgH="837836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04" y="1149927"/>
                        <a:ext cx="1149308" cy="12836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20696" y="2566778"/>
            <a:ext cx="2306685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8322" indent="-588322" algn="just">
              <a:spcAft>
                <a:spcPts val="752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Effective Shear wave velocity in top 30m    depth of soil column </a:t>
            </a:r>
          </a:p>
          <a:p>
            <a:pPr algn="ctr">
              <a:spcAft>
                <a:spcPts val="752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: Thickness in meters</a:t>
            </a:r>
          </a:p>
          <a:p>
            <a:pPr algn="just">
              <a:spcAft>
                <a:spcPts val="752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: Shear wave velocity in m/s for the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layer from n layers in top 30m of the soil column.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01169" y="6295586"/>
            <a:ext cx="7833254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Site Classification map of Rajasthan following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(2018) site class</a:t>
            </a:r>
            <a:r>
              <a:rPr lang="en-I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IN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914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1527</Words>
  <Application>Microsoft Office PowerPoint</Application>
  <PresentationFormat>Widescreen</PresentationFormat>
  <Paragraphs>225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Shubhamay Maji</cp:lastModifiedBy>
  <cp:revision>51</cp:revision>
  <dcterms:created xsi:type="dcterms:W3CDTF">2024-04-13T06:58:37Z</dcterms:created>
  <dcterms:modified xsi:type="dcterms:W3CDTF">2024-04-13T20:02:31Z</dcterms:modified>
</cp:coreProperties>
</file>