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3" r:id="rId4"/>
    <p:sldId id="256" r:id="rId5"/>
    <p:sldId id="259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341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687FF-DDAB-C651-F87E-4651B4D07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E0C2DD-22F1-4660-83A3-1569D3B1B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9DE2F-7F74-243A-CCA9-2125E74AA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8BA54-D40B-43E5-823C-A942EEBCD333}" type="datetimeFigureOut">
              <a:rPr lang="it-IT" smtClean="0"/>
              <a:t>15/04/2024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332F8-465B-CA90-E4EF-37292FBFA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13E00-9EEB-F56E-2703-8EAF5306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55F9-8D97-4F05-9457-02F9C347C8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8667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F6433-6FAE-287C-810D-9D0BB7D8A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51C130-7620-5629-0D84-7B869F95A1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22008-5B9D-906B-ECB2-50330A24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8BA54-D40B-43E5-823C-A942EEBCD333}" type="datetimeFigureOut">
              <a:rPr lang="it-IT" smtClean="0"/>
              <a:t>15/04/2024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C70EC-98C9-64D5-9A36-FB08D6304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915BB-5601-F56D-E8BA-D306835E5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55F9-8D97-4F05-9457-02F9C347C8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3296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8670C1-4CFA-049A-DE11-2F2A5D16D3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80CFCB-662D-025F-1338-13D02A7E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DD95D-E394-27B8-2907-02C2E035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8BA54-D40B-43E5-823C-A942EEBCD333}" type="datetimeFigureOut">
              <a:rPr lang="it-IT" smtClean="0"/>
              <a:t>15/04/2024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C19A4-8FD1-685B-D9CE-615DD87A3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73100-D361-B900-3685-EC07BA09C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55F9-8D97-4F05-9457-02F9C347C8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822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EC4C3-9A05-6EDE-547F-5029AAC1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1869C-51FD-0C6A-3D3A-25480238B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D4E64-0AFF-E39B-42D3-B006AD7DB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8BA54-D40B-43E5-823C-A942EEBCD333}" type="datetimeFigureOut">
              <a:rPr lang="it-IT" smtClean="0"/>
              <a:t>15/04/2024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8208E-3AEF-6D5B-5DBC-D95B2DE4D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BA90C-86CB-0AFC-253B-6FD6679D1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55F9-8D97-4F05-9457-02F9C347C8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4484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54305-DB31-6F55-9F30-52A494A8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34831-F22A-3DE8-3659-710DAC8C1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8158E-5763-0405-2982-4521F509A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8BA54-D40B-43E5-823C-A942EEBCD333}" type="datetimeFigureOut">
              <a:rPr lang="it-IT" smtClean="0"/>
              <a:t>15/04/2024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187BF-3021-98CE-D404-B47FF4DA9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72915-305A-DCF1-CC46-17635652D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55F9-8D97-4F05-9457-02F9C347C8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8032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9890D-B7C8-142B-546E-68F2F4CAA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C41CA-9B65-0C66-5820-027A73557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3F274-5CC7-BC79-A3BC-E5335D2A1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4624ED-F5DE-3309-D2E6-3646A5F8B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8BA54-D40B-43E5-823C-A942EEBCD333}" type="datetimeFigureOut">
              <a:rPr lang="it-IT" smtClean="0"/>
              <a:t>15/04/2024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A1774-8923-FC69-E40A-93972B22B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613E60-55FF-D3CA-6F28-991D83EB5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55F9-8D97-4F05-9457-02F9C347C8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7261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B495-3393-DC9C-D68F-0A6ECD70E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47DB9-E187-27F3-5F0F-540E4FF24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BC8BC-F1AA-8E1D-1156-3B6D25B423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8D4DF6-F004-39F7-E3F4-72BB1BDCBD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04F0CB-CF86-B94C-0F4F-921EE7E421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0FAAFB-5D92-EED2-3A5A-20DD7CAF0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8BA54-D40B-43E5-823C-A942EEBCD333}" type="datetimeFigureOut">
              <a:rPr lang="it-IT" smtClean="0"/>
              <a:t>15/04/2024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31129B-164C-00D0-BF38-0956D1B7D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9CF303-FDBF-8C09-C2D2-311CA0E8C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55F9-8D97-4F05-9457-02F9C347C8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3725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AB86A-B980-4E3A-E27D-9CB05C8FB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EE09D-CC9A-D944-6458-25E310F8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8BA54-D40B-43E5-823C-A942EEBCD333}" type="datetimeFigureOut">
              <a:rPr lang="it-IT" smtClean="0"/>
              <a:t>15/04/2024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56CD77-C518-5C5E-7409-2EE971C4B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C61BDF-CCA4-58DF-508A-414286B0A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55F9-8D97-4F05-9457-02F9C347C8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3380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3B818-1FF2-89D2-632C-8A26E2113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8BA54-D40B-43E5-823C-A942EEBCD333}" type="datetimeFigureOut">
              <a:rPr lang="it-IT" smtClean="0"/>
              <a:t>15/04/2024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3257D5-9D87-1506-D13B-FFFC13CF8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D829E-5559-EB0C-857B-1E0206BE8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55F9-8D97-4F05-9457-02F9C347C8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6595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3A489-D5EF-CEB1-A1A9-477AE2DC0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8369A-42B2-52E7-A1F0-40A032D26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0209A2-3060-6E3A-BB92-5F62799FAE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3D79C-A6CA-C9E2-DCD2-ACC142A07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8BA54-D40B-43E5-823C-A942EEBCD333}" type="datetimeFigureOut">
              <a:rPr lang="it-IT" smtClean="0"/>
              <a:t>15/04/2024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C0E8A-4222-55D2-F4BA-84E825439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0AA434-95BC-74BC-F2CA-ECAD42A4E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55F9-8D97-4F05-9457-02F9C347C8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6924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92E82-602A-F8A1-5E51-31593674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C95C1E-F93A-2841-510F-0CF52100CD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0E4E3-B6A7-ED6B-6E0C-3F4CAE567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3A2734-169C-F386-1971-44D4FDEA0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8BA54-D40B-43E5-823C-A942EEBCD333}" type="datetimeFigureOut">
              <a:rPr lang="it-IT" smtClean="0"/>
              <a:t>15/04/2024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889C6-9FE7-1E72-D08A-ECCB09693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423DFE-35E8-A0E1-DEFA-E5BD2D6F9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FC55F9-8D97-4F05-9457-02F9C347C8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7397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446CD7-22B9-67F5-844D-7C2DF7A12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5E3083-D52C-A34A-C6F4-1C72EAF28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688A6-43B8-5A85-F517-F24E81B982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78BA54-D40B-43E5-823C-A942EEBCD333}" type="datetimeFigureOut">
              <a:rPr lang="it-IT" smtClean="0"/>
              <a:t>15/04/2024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4243A-D363-AEB8-4608-1BDC52734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8CE8B-8490-560C-F0F8-FBFFFA625C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FC55F9-8D97-4F05-9457-02F9C347C8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026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A33B1C6-1777-282F-6E24-CC2B4BB4B1DB}"/>
              </a:ext>
            </a:extLst>
          </p:cNvPr>
          <p:cNvSpPr txBox="1"/>
          <p:nvPr/>
        </p:nvSpPr>
        <p:spPr>
          <a:xfrm>
            <a:off x="386080" y="3520303"/>
            <a:ext cx="114401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effectLst/>
                <a:highlight>
                  <a:srgbClr val="FFFFFF"/>
                </a:highlight>
                <a:ea typeface="NSimSun" panose="02010609030101010101" pitchFamily="49" charset="-122"/>
              </a:rPr>
              <a:t>The uplift of East Africa-Arabia swell: the signature of the mantle upwelling and spreading</a:t>
            </a:r>
            <a:endParaRPr lang="it-IT" sz="3600" dirty="0">
              <a:ea typeface="NSimSun" panose="02010609030101010101" pitchFamily="49" charset="-122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02F25EF-7F9F-0CF5-DFF8-FF8B672A5FFA}"/>
              </a:ext>
            </a:extLst>
          </p:cNvPr>
          <p:cNvSpPr txBox="1"/>
          <p:nvPr/>
        </p:nvSpPr>
        <p:spPr>
          <a:xfrm>
            <a:off x="386080" y="5710566"/>
            <a:ext cx="114401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i="0" dirty="0">
                <a:effectLst/>
                <a:highlight>
                  <a:srgbClr val="FFFFFF"/>
                </a:highlight>
              </a:rPr>
              <a:t>Andrea </a:t>
            </a:r>
            <a:r>
              <a:rPr lang="it-IT" sz="2400" b="1" i="0" dirty="0" err="1">
                <a:effectLst/>
                <a:highlight>
                  <a:srgbClr val="FFFFFF"/>
                </a:highlight>
              </a:rPr>
              <a:t>Sembroni</a:t>
            </a:r>
            <a:r>
              <a:rPr lang="it-IT" sz="2400" b="0" i="0" dirty="0">
                <a:effectLst/>
                <a:highlight>
                  <a:srgbClr val="FFFFFF"/>
                </a:highlight>
              </a:rPr>
              <a:t>, Claudio </a:t>
            </a:r>
            <a:r>
              <a:rPr lang="it-IT" sz="2400" b="0" i="0" dirty="0" err="1">
                <a:effectLst/>
                <a:highlight>
                  <a:srgbClr val="FFFFFF"/>
                </a:highlight>
              </a:rPr>
              <a:t>Faccenna</a:t>
            </a:r>
            <a:r>
              <a:rPr lang="it-IT" sz="2400" b="0" i="0" dirty="0">
                <a:effectLst/>
                <a:highlight>
                  <a:srgbClr val="FFFFFF"/>
                </a:highlight>
              </a:rPr>
              <a:t>, </a:t>
            </a:r>
            <a:r>
              <a:rPr lang="it-IT" sz="2400" b="0" i="0" dirty="0" err="1">
                <a:effectLst/>
                <a:highlight>
                  <a:srgbClr val="FFFFFF"/>
                </a:highlight>
              </a:rPr>
              <a:t>Thorsten</a:t>
            </a:r>
            <a:r>
              <a:rPr lang="it-IT" sz="2400" b="0" i="0" dirty="0">
                <a:effectLst/>
                <a:highlight>
                  <a:srgbClr val="FFFFFF"/>
                </a:highlight>
              </a:rPr>
              <a:t> W. Becker, and Paola Molin</a:t>
            </a:r>
            <a:endParaRPr lang="it-IT" sz="2400" dirty="0"/>
          </a:p>
        </p:txBody>
      </p:sp>
      <p:pic>
        <p:nvPicPr>
          <p:cNvPr id="2050" name="Picture 2" descr="EGU General Assembly 2024 | JERICO Research Infrastructure">
            <a:extLst>
              <a:ext uri="{FF2B5EF4-FFF2-40B4-BE49-F238E27FC236}">
                <a16:creationId xmlns:a16="http://schemas.microsoft.com/office/drawing/2014/main" id="{D77C47F2-FE89-833D-E866-A1F9F7F35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764" y="106701"/>
            <a:ext cx="1643301" cy="107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DB2802B-ACAD-0041-8981-020271A466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25" r="12203"/>
          <a:stretch/>
        </p:blipFill>
        <p:spPr>
          <a:xfrm>
            <a:off x="5115443" y="173056"/>
            <a:ext cx="1428311" cy="969944"/>
          </a:xfrm>
          <a:prstGeom prst="rect">
            <a:avLst/>
          </a:prstGeom>
        </p:spPr>
      </p:pic>
      <p:pic>
        <p:nvPicPr>
          <p:cNvPr id="2052" name="Picture 4" descr="Jackson School of Geosciences logo">
            <a:extLst>
              <a:ext uri="{FF2B5EF4-FFF2-40B4-BE49-F238E27FC236}">
                <a16:creationId xmlns:a16="http://schemas.microsoft.com/office/drawing/2014/main" id="{02FFBBA7-EAAE-2EB3-5441-21F6920E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811" y="125431"/>
            <a:ext cx="2713517" cy="101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EL MUNICIPIO VIII LA SCIENZA È ECCELLENZA | Cara Garbatella">
            <a:extLst>
              <a:ext uri="{FF2B5EF4-FFF2-40B4-BE49-F238E27FC236}">
                <a16:creationId xmlns:a16="http://schemas.microsoft.com/office/drawing/2014/main" id="{00C1E445-576C-A336-6891-875D738C5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2" y="125430"/>
            <a:ext cx="4691607" cy="108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4">
            <a:extLst>
              <a:ext uri="{FF2B5EF4-FFF2-40B4-BE49-F238E27FC236}">
                <a16:creationId xmlns:a16="http://schemas.microsoft.com/office/drawing/2014/main" id="{1AF7B616-9551-4942-840F-D4168ADF08C4}"/>
              </a:ext>
            </a:extLst>
          </p:cNvPr>
          <p:cNvSpPr txBox="1"/>
          <p:nvPr/>
        </p:nvSpPr>
        <p:spPr>
          <a:xfrm>
            <a:off x="386080" y="2196633"/>
            <a:ext cx="114401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i="0" dirty="0">
                <a:effectLst/>
                <a:highlight>
                  <a:srgbClr val="FFFFFF"/>
                </a:highlight>
              </a:rPr>
              <a:t>Supplementary materials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769834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sea&#10;&#10;Description automatically generated">
            <a:extLst>
              <a:ext uri="{FF2B5EF4-FFF2-40B4-BE49-F238E27FC236}">
                <a16:creationId xmlns:a16="http://schemas.microsoft.com/office/drawing/2014/main" id="{314615EA-5BFC-B31C-9545-B503847528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2063" b="2405"/>
          <a:stretch/>
        </p:blipFill>
        <p:spPr>
          <a:xfrm>
            <a:off x="2173692" y="386496"/>
            <a:ext cx="4363848" cy="6158059"/>
          </a:xfrm>
          <a:prstGeom prst="rect">
            <a:avLst/>
          </a:prstGeom>
        </p:spPr>
      </p:pic>
      <p:pic>
        <p:nvPicPr>
          <p:cNvPr id="5" name="Picture 4" descr="A map of the terrain&#10;&#10;Description automatically generated with medium confidence">
            <a:extLst>
              <a:ext uri="{FF2B5EF4-FFF2-40B4-BE49-F238E27FC236}">
                <a16:creationId xmlns:a16="http://schemas.microsoft.com/office/drawing/2014/main" id="{6DE1A50E-4BE2-2992-2A49-4CF598DAF3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" b="3368"/>
          <a:stretch/>
        </p:blipFill>
        <p:spPr>
          <a:xfrm>
            <a:off x="6576978" y="329934"/>
            <a:ext cx="4417161" cy="62240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D1EBB4-F72A-6CDC-E218-8F55F428AE98}"/>
              </a:ext>
            </a:extLst>
          </p:cNvPr>
          <p:cNvSpPr txBox="1"/>
          <p:nvPr/>
        </p:nvSpPr>
        <p:spPr>
          <a:xfrm>
            <a:off x="18854" y="1406303"/>
            <a:ext cx="215483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Local relief map of the study area realized in GIS environment</a:t>
            </a:r>
            <a:r>
              <a:rPr lang="en-US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 b</a:t>
            </a:r>
            <a:r>
              <a:rPr lang="en-US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 a circular smoothing window (30 km in radius).</a:t>
            </a:r>
            <a:endParaRPr lang="it-IT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BE019B-E814-24F6-EDDC-85A57C81A962}"/>
              </a:ext>
            </a:extLst>
          </p:cNvPr>
          <p:cNvSpPr txBox="1"/>
          <p:nvPr/>
        </p:nvSpPr>
        <p:spPr>
          <a:xfrm>
            <a:off x="10786744" y="2801470"/>
            <a:ext cx="14861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Slope map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659767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436CB4-C6DD-22DD-E220-C65F7D6DB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108" y="2571536"/>
            <a:ext cx="4967741" cy="4232133"/>
          </a:xfrm>
          <a:prstGeom prst="rect">
            <a:avLst/>
          </a:prstGeom>
        </p:spPr>
      </p:pic>
      <p:pic>
        <p:nvPicPr>
          <p:cNvPr id="4" name="Picture 3" descr="A close-up of several maps&#10;&#10;Description automatically generated">
            <a:extLst>
              <a:ext uri="{FF2B5EF4-FFF2-40B4-BE49-F238E27FC236}">
                <a16:creationId xmlns:a16="http://schemas.microsoft.com/office/drawing/2014/main" id="{EB084A46-CD93-C1D8-4AA8-89430D5609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2"/>
          <a:stretch/>
        </p:blipFill>
        <p:spPr>
          <a:xfrm>
            <a:off x="65985" y="1572043"/>
            <a:ext cx="6622053" cy="4845127"/>
          </a:xfrm>
          <a:prstGeom prst="rect">
            <a:avLst/>
          </a:prstGeom>
        </p:spPr>
      </p:pic>
      <p:sp>
        <p:nvSpPr>
          <p:cNvPr id="5" name="CasellaDiTesto 7">
            <a:extLst>
              <a:ext uri="{FF2B5EF4-FFF2-40B4-BE49-F238E27FC236}">
                <a16:creationId xmlns:a16="http://schemas.microsoft.com/office/drawing/2014/main" id="{E4376669-CD5E-6CD7-18D3-9EB01A1A5A07}"/>
              </a:ext>
            </a:extLst>
          </p:cNvPr>
          <p:cNvSpPr txBox="1"/>
          <p:nvPr/>
        </p:nvSpPr>
        <p:spPr>
          <a:xfrm>
            <a:off x="445389" y="741046"/>
            <a:ext cx="2786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/>
              <a:t>Residual</a:t>
            </a:r>
            <a:r>
              <a:rPr lang="it-IT" sz="2400" b="1" dirty="0"/>
              <a:t> </a:t>
            </a:r>
            <a:r>
              <a:rPr lang="it-IT" sz="2400" b="1" dirty="0" err="1"/>
              <a:t>topography</a:t>
            </a:r>
            <a:r>
              <a:rPr lang="it-IT" sz="2400" b="1" dirty="0"/>
              <a:t> </a:t>
            </a:r>
          </a:p>
        </p:txBody>
      </p:sp>
      <p:sp>
        <p:nvSpPr>
          <p:cNvPr id="6" name="CasellaDiTesto 8">
            <a:extLst>
              <a:ext uri="{FF2B5EF4-FFF2-40B4-BE49-F238E27FC236}">
                <a16:creationId xmlns:a16="http://schemas.microsoft.com/office/drawing/2014/main" id="{2B3B3F5D-E4A8-224B-AD85-8FBAAC2B6939}"/>
              </a:ext>
            </a:extLst>
          </p:cNvPr>
          <p:cNvSpPr txBox="1"/>
          <p:nvPr/>
        </p:nvSpPr>
        <p:spPr>
          <a:xfrm>
            <a:off x="3510464" y="736795"/>
            <a:ext cx="2786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Dynamic</a:t>
            </a:r>
          </a:p>
          <a:p>
            <a:pPr algn="ctr"/>
            <a:r>
              <a:rPr lang="it-IT" sz="2400" b="1" dirty="0" err="1"/>
              <a:t>topography</a:t>
            </a:r>
            <a:r>
              <a:rPr lang="it-IT" sz="2400" b="1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73D844-AF22-470E-0570-D7BE087AC38D}"/>
              </a:ext>
            </a:extLst>
          </p:cNvPr>
          <p:cNvSpPr txBox="1"/>
          <p:nvPr/>
        </p:nvSpPr>
        <p:spPr>
          <a:xfrm>
            <a:off x="6513922" y="263948"/>
            <a:ext cx="55384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/>
                <a:ea typeface="Calibri" panose="020F0502020204030204" pitchFamily="34" charset="0"/>
              </a:rPr>
              <a:t>Tomography model averaged over uppermost mantle depths from 150 to 400 km. The yellow sticks indicate the fast velocity polarization orientation from azimuthal anisotropy (modified after </a:t>
            </a:r>
            <a:r>
              <a:rPr lang="en-US" sz="2400" b="1" dirty="0" err="1">
                <a:effectLst/>
                <a:ea typeface="Calibri" panose="020F0502020204030204" pitchFamily="34" charset="0"/>
              </a:rPr>
              <a:t>Faccenna</a:t>
            </a:r>
            <a:r>
              <a:rPr lang="en-US" sz="2400" b="1" dirty="0">
                <a:effectLst/>
                <a:ea typeface="Calibri" panose="020F0502020204030204" pitchFamily="34" charset="0"/>
              </a:rPr>
              <a:t> et al., 2013).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292166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ocean&#10;&#10;Description automatically generated with medium confidence">
            <a:extLst>
              <a:ext uri="{FF2B5EF4-FFF2-40B4-BE49-F238E27FC236}">
                <a16:creationId xmlns:a16="http://schemas.microsoft.com/office/drawing/2014/main" id="{11C65282-8E19-8A8E-FFC1-590481059E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" t="1792" r="8815" b="2856"/>
          <a:stretch/>
        </p:blipFill>
        <p:spPr>
          <a:xfrm>
            <a:off x="1894786" y="367644"/>
            <a:ext cx="8248453" cy="60641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23AD65-5F5B-7E7D-88DB-7509DC8CBA62}"/>
              </a:ext>
            </a:extLst>
          </p:cNvPr>
          <p:cNvSpPr txBox="1"/>
          <p:nvPr/>
        </p:nvSpPr>
        <p:spPr>
          <a:xfrm>
            <a:off x="11788" y="2673417"/>
            <a:ext cx="18955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East Africa - Arabia swell top surface remnants</a:t>
            </a:r>
            <a:endParaRPr lang="it-IT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1A50F5-50CA-2977-9D6A-D64FACBAFDA2}"/>
              </a:ext>
            </a:extLst>
          </p:cNvPr>
          <p:cNvSpPr txBox="1"/>
          <p:nvPr/>
        </p:nvSpPr>
        <p:spPr>
          <a:xfrm>
            <a:off x="10143239" y="2061813"/>
            <a:ext cx="209039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TIN surface obtained by interpolating the points at the edges of each surface remnants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39809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river&#10;&#10;Description automatically generated with medium confidence">
            <a:extLst>
              <a:ext uri="{FF2B5EF4-FFF2-40B4-BE49-F238E27FC236}">
                <a16:creationId xmlns:a16="http://schemas.microsoft.com/office/drawing/2014/main" id="{B0667EE5-960C-C486-9C96-52F751D7CF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2" t="2886" r="1943" b="41581"/>
          <a:stretch/>
        </p:blipFill>
        <p:spPr>
          <a:xfrm>
            <a:off x="931430" y="1177343"/>
            <a:ext cx="5850059" cy="5600532"/>
          </a:xfrm>
          <a:prstGeom prst="rect">
            <a:avLst/>
          </a:prstGeom>
        </p:spPr>
      </p:pic>
      <p:pic>
        <p:nvPicPr>
          <p:cNvPr id="5" name="Picture 4" descr="A graph of different types of graphs&#10;&#10;Description automatically generated with medium confidence">
            <a:extLst>
              <a:ext uri="{FF2B5EF4-FFF2-40B4-BE49-F238E27FC236}">
                <a16:creationId xmlns:a16="http://schemas.microsoft.com/office/drawing/2014/main" id="{A60B8DBF-E032-7D64-E037-D492636B96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754" y="273378"/>
            <a:ext cx="3959144" cy="64620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E4DA5A-BFAC-0F3E-F3BE-DC34211A5725}"/>
              </a:ext>
            </a:extLst>
          </p:cNvPr>
          <p:cNvSpPr txBox="1"/>
          <p:nvPr/>
        </p:nvSpPr>
        <p:spPr>
          <a:xfrm>
            <a:off x="658413" y="14137"/>
            <a:ext cx="60944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Traces of the topographic profiles extracted from the filtered topography (30 km radius smoothing circular window)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250343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p&#10;&#10;Description automatically generated">
            <a:extLst>
              <a:ext uri="{FF2B5EF4-FFF2-40B4-BE49-F238E27FC236}">
                <a16:creationId xmlns:a16="http://schemas.microsoft.com/office/drawing/2014/main" id="{02EB0115-E298-F921-70C7-F14EEDF05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68"/>
          <a:stretch/>
        </p:blipFill>
        <p:spPr>
          <a:xfrm>
            <a:off x="5623710" y="1731031"/>
            <a:ext cx="6060635" cy="3940404"/>
          </a:xfrm>
          <a:prstGeom prst="rect">
            <a:avLst/>
          </a:prstGeom>
        </p:spPr>
      </p:pic>
      <p:pic>
        <p:nvPicPr>
          <p:cNvPr id="4" name="Picture 3" descr="A close-up of a map&#10;&#10;Description automatically generated">
            <a:extLst>
              <a:ext uri="{FF2B5EF4-FFF2-40B4-BE49-F238E27FC236}">
                <a16:creationId xmlns:a16="http://schemas.microsoft.com/office/drawing/2014/main" id="{5804E34A-9F74-E026-EB5B-6EAF25C157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 b="37732"/>
          <a:stretch/>
        </p:blipFill>
        <p:spPr>
          <a:xfrm>
            <a:off x="282804" y="292231"/>
            <a:ext cx="5203595" cy="616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70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several graphs&#10;&#10;Description automatically generated">
            <a:extLst>
              <a:ext uri="{FF2B5EF4-FFF2-40B4-BE49-F238E27FC236}">
                <a16:creationId xmlns:a16="http://schemas.microsoft.com/office/drawing/2014/main" id="{77E2BEB9-15B6-7DD2-C208-79495B4F4B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0" r="7489" b="51340"/>
          <a:stretch/>
        </p:blipFill>
        <p:spPr>
          <a:xfrm>
            <a:off x="5414123" y="1656762"/>
            <a:ext cx="6190272" cy="5083403"/>
          </a:xfrm>
          <a:prstGeom prst="rect">
            <a:avLst/>
          </a:prstGeom>
        </p:spPr>
      </p:pic>
      <p:pic>
        <p:nvPicPr>
          <p:cNvPr id="6" name="Picture 5" descr="A map of the middle east&#10;&#10;Description automatically generated">
            <a:extLst>
              <a:ext uri="{FF2B5EF4-FFF2-40B4-BE49-F238E27FC236}">
                <a16:creationId xmlns:a16="http://schemas.microsoft.com/office/drawing/2014/main" id="{23AC5FD9-6F5D-D839-B2FE-B188ADDE76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" t="2199" r="4551" b="3505"/>
          <a:stretch/>
        </p:blipFill>
        <p:spPr>
          <a:xfrm>
            <a:off x="0" y="97873"/>
            <a:ext cx="4779390" cy="67601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DECBBC-8837-7F37-82A4-CD033A6545EF}"/>
              </a:ext>
            </a:extLst>
          </p:cNvPr>
          <p:cNvSpPr txBox="1"/>
          <p:nvPr/>
        </p:nvSpPr>
        <p:spPr>
          <a:xfrm>
            <a:off x="5618376" y="59090"/>
            <a:ext cx="6139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Volcanic deposits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5857DC-62F9-28CF-DFEC-EF3940EE6471}"/>
              </a:ext>
            </a:extLst>
          </p:cNvPr>
          <p:cNvSpPr txBox="1"/>
          <p:nvPr/>
        </p:nvSpPr>
        <p:spPr>
          <a:xfrm>
            <a:off x="4998564" y="667705"/>
            <a:ext cx="7086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Bimodal distribution characterized by a marked minimum at 16-17 Ma and at 8-9 Ma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211565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different colored maps&#10;&#10;Description automatically generated">
            <a:extLst>
              <a:ext uri="{FF2B5EF4-FFF2-40B4-BE49-F238E27FC236}">
                <a16:creationId xmlns:a16="http://schemas.microsoft.com/office/drawing/2014/main" id="{9E1B0BDF-7BDA-BF4E-7330-F2649E6EF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47" y="93986"/>
            <a:ext cx="7613656" cy="6707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AF691E-5C35-CD3D-1306-5F304399751F}"/>
              </a:ext>
            </a:extLst>
          </p:cNvPr>
          <p:cNvSpPr txBox="1"/>
          <p:nvPr/>
        </p:nvSpPr>
        <p:spPr>
          <a:xfrm>
            <a:off x="539689" y="2644170"/>
            <a:ext cx="33347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ea typeface="Calibri" panose="020F0502020204030204" pitchFamily="34" charset="0"/>
              </a:rPr>
              <a:t>Tectonic evolution of the study area (modified after Barrier and </a:t>
            </a:r>
            <a:r>
              <a:rPr lang="en-US" sz="2400" b="1" dirty="0" err="1">
                <a:effectLst/>
                <a:ea typeface="Calibri" panose="020F0502020204030204" pitchFamily="34" charset="0"/>
              </a:rPr>
              <a:t>Vrielynck</a:t>
            </a:r>
            <a:r>
              <a:rPr lang="en-US" sz="2400" b="1" dirty="0">
                <a:effectLst/>
                <a:ea typeface="Calibri" panose="020F0502020204030204" pitchFamily="34" charset="0"/>
              </a:rPr>
              <a:t>, 2008).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470861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</Words>
  <Application>Microsoft Office PowerPoint</Application>
  <PresentationFormat>Widescreen</PresentationFormat>
  <Paragraphs>15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4" baseType="lpstr">
      <vt:lpstr>NSimSun</vt:lpstr>
      <vt:lpstr>Aptos</vt:lpstr>
      <vt:lpstr>Aptos Display</vt:lpstr>
      <vt:lpstr>Arial</vt:lpstr>
      <vt:lpstr>Calibri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Sembroni</dc:creator>
  <cp:lastModifiedBy>Andrea</cp:lastModifiedBy>
  <cp:revision>10</cp:revision>
  <dcterms:created xsi:type="dcterms:W3CDTF">2024-04-10T08:08:44Z</dcterms:created>
  <dcterms:modified xsi:type="dcterms:W3CDTF">2024-04-15T12:56:31Z</dcterms:modified>
</cp:coreProperties>
</file>