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0" r:id="rId3"/>
    <p:sldId id="271" r:id="rId4"/>
    <p:sldId id="261" r:id="rId5"/>
    <p:sldId id="263" r:id="rId6"/>
    <p:sldId id="265" r:id="rId7"/>
    <p:sldId id="272" r:id="rId8"/>
    <p:sldId id="267" r:id="rId9"/>
    <p:sldId id="277" r:id="rId10"/>
    <p:sldId id="278" r:id="rId11"/>
    <p:sldId id="279" r:id="rId12"/>
    <p:sldId id="268" r:id="rId13"/>
    <p:sldId id="280" r:id="rId14"/>
    <p:sldId id="269" r:id="rId15"/>
    <p:sldId id="270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>
      <p:cViewPr varScale="1">
        <p:scale>
          <a:sx n="214" d="100"/>
          <a:sy n="214" d="100"/>
        </p:scale>
        <p:origin x="156" y="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twente.nl\home\VinkK\Karina%20UTwente%205-13\2024%20EGU\data%20senseboxes\overview%20of%20data%20availabi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days/# of senseboxes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days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Sheet1!$K$2:$K$8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Sheet1!$L$2:$L$8</c:f>
              <c:numCache>
                <c:formatCode>General</c:formatCode>
                <c:ptCount val="7"/>
                <c:pt idx="0">
                  <c:v>27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  <c:pt idx="5">
                  <c:v>17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7-4F67-A3D7-1C06FF24F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946736"/>
        <c:axId val="706946016"/>
      </c:barChart>
      <c:catAx>
        <c:axId val="70694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46016"/>
        <c:crosses val="autoZero"/>
        <c:auto val="1"/>
        <c:lblAlgn val="ctr"/>
        <c:lblOffset val="100"/>
        <c:noMultiLvlLbl val="0"/>
      </c:catAx>
      <c:valAx>
        <c:axId val="7069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4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0200" y="6438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3000" cy="5146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050"/>
            <a:ext cx="1114285" cy="512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30251"/>
            <a:ext cx="7486681" cy="22860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1239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717550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867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4676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4676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32288"/>
            <a:ext cx="9144000" cy="30003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133350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410200" y="1250950"/>
            <a:ext cx="3448081" cy="3302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246575"/>
            <a:ext cx="5257800" cy="33075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Footer text: to modify choose ‘Insert’ (or ‘View’ for office 2003 or earlier) then ‘Header and Footer’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371600" y="1231199"/>
            <a:ext cx="7772400" cy="2999700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6061"/>
            <a:ext cx="754380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1" y="742950"/>
            <a:ext cx="7543800" cy="21431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233488"/>
            <a:ext cx="6786562" cy="1102519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2276475"/>
            <a:ext cx="6788150" cy="826294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4629150"/>
            <a:ext cx="2362200" cy="45571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52550"/>
            <a:ext cx="7509600" cy="267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6" y="4629150"/>
            <a:ext cx="9366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FC12151D-39B0-8444-8B12-B052E4EA9241}" type="datetime1">
              <a:rPr lang="en-US" smtClean="0"/>
              <a:t>4/8/2024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4629150"/>
            <a:ext cx="40322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nl-NL" dirty="0" err="1"/>
              <a:t>Footer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: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modify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‘</a:t>
            </a:r>
            <a:r>
              <a:rPr lang="nl-NL" dirty="0" err="1"/>
              <a:t>Insert</a:t>
            </a:r>
            <a:r>
              <a:rPr lang="nl-NL" dirty="0"/>
              <a:t>’ (or ‘View’ </a:t>
            </a:r>
            <a:r>
              <a:rPr lang="nl-NL" dirty="0" err="1"/>
              <a:t>for</a:t>
            </a:r>
            <a:r>
              <a:rPr lang="nl-NL" dirty="0"/>
              <a:t> office 2003 or </a:t>
            </a:r>
            <a:r>
              <a:rPr lang="nl-NL" dirty="0" err="1"/>
              <a:t>earlier</a:t>
            </a:r>
            <a:r>
              <a:rPr lang="nl-NL" dirty="0"/>
              <a:t>) </a:t>
            </a:r>
            <a:r>
              <a:rPr lang="nl-NL" dirty="0" err="1"/>
              <a:t>then</a:t>
            </a:r>
            <a:r>
              <a:rPr lang="nl-NL" dirty="0"/>
              <a:t> ‘Header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Footer</a:t>
            </a:r>
            <a:r>
              <a:rPr lang="nl-NL" dirty="0"/>
              <a:t>’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4627562"/>
            <a:ext cx="374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371600" y="1047750"/>
            <a:ext cx="77808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hyperlink" Target="https://www.atlasleefomgeving.nl/kaarten?config=3ef897de-127f-471a-959b-93b7597de188&amp;gm-x=150000&amp;gm-y=460000&amp;gm-z=3&amp;gm-b=1544180834512,true,1;1578053360170,true,1&amp;activateOnStart=info&amp;deactivateOnStart=layercollection" TargetMode="External"/><Relationship Id="rId7" Type="http://schemas.openxmlformats.org/officeDocument/2006/relationships/image" Target="../media/image45.emf"/><Relationship Id="rId2" Type="http://schemas.openxmlformats.org/officeDocument/2006/relationships/hyperlink" Target="https://groenblauwenschede.ireporting.nl/hoofdrapport-wek/hoe-gaan-we-er-kome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Relationship Id="rId9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oenblauwenschede.ireporting.nl/hoofdrapport-wek/hoe-gaan-we-er-komen" TargetMode="External"/><Relationship Id="rId7" Type="http://schemas.openxmlformats.org/officeDocument/2006/relationships/image" Target="../media/image50.png"/><Relationship Id="rId2" Type="http://schemas.openxmlformats.org/officeDocument/2006/relationships/hyperlink" Target="https://groenblauwenschede.ireporting.nl/hoofdrapport-gap/samenvatting-in-beeld-en-woor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hyperlink" Target="https://groenblauwenschede.ireporting.nl/hoofdrapport-wek/hoe-gaan-we-er-komen/klimaatbestendig-inrichten/bij-herinrichting-van-de-openbare-ruimt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pan.nl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s://cdn.knmi.nl/system/data_center_publications/files/000/071/901/original/KNMI23_klimaatscenarios_gebruikersrapport_23-03.pdf" TargetMode="External"/><Relationship Id="rId4" Type="http://schemas.openxmlformats.org/officeDocument/2006/relationships/hyperlink" Target="https://www.groendak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sensebox.shop/product/bodenfeuchte-temperatursensor-smt50" TargetMode="External"/><Relationship Id="rId7" Type="http://schemas.openxmlformats.org/officeDocument/2006/relationships/image" Target="../media/image22.jpeg"/><Relationship Id="rId12" Type="http://schemas.openxmlformats.org/officeDocument/2006/relationships/hyperlink" Target="https://opensensemap.org/" TargetMode="External"/><Relationship Id="rId2" Type="http://schemas.openxmlformats.org/officeDocument/2006/relationships/hyperlink" Target="https://sensebox.shop/product/bm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s://columbia-green.com/wp-content/uploads/2019/07/Layered-Mineral-Wool-Retention-Layer-TIS.pdf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s://www.sciencedirect.com/science/article/abs/pii/B9780323853439000082" TargetMode="External"/><Relationship Id="rId4" Type="http://schemas.openxmlformats.org/officeDocument/2006/relationships/hyperlink" Target="https://www.edrocorp.com/150803new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Panel performance testing – 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from one season of monitoring data and implications for urban scale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252" y="2336007"/>
            <a:ext cx="6809496" cy="826294"/>
          </a:xfrm>
        </p:spPr>
        <p:txBody>
          <a:bodyPr/>
          <a:lstStyle/>
          <a:p>
            <a:pPr algn="ctr"/>
            <a:r>
              <a:rPr lang="en-GB" sz="1400" dirty="0"/>
              <a:t>Sean Vrielink (Karina </a:t>
            </a:r>
            <a:r>
              <a:rPr lang="en-GB" sz="1400" dirty="0" err="1"/>
              <a:t>vink</a:t>
            </a:r>
            <a:r>
              <a:rPr lang="en-GB" sz="1400" dirty="0"/>
              <a:t>), Department of civil engineering &amp; management, Faculty of engineering technology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3FC8B-D659-2E6E-CDDC-D852A4DE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8CC883D-787C-8AE2-7DE9-E990574EF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321867"/>
          </a:xfrm>
        </p:spPr>
        <p:txBody>
          <a:bodyPr/>
          <a:lstStyle/>
          <a:p>
            <a:pPr marL="0" indent="0">
              <a:lnSpc>
                <a:spcPts val="1500"/>
              </a:lnSpc>
              <a:buNone/>
            </a:pPr>
            <a:r>
              <a:rPr lang="en-US" sz="1500" b="1" kern="0" dirty="0"/>
              <a:t>Data cleansing and validation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1 had errors for temperature (stuck on -1,00 or 30,65</a:t>
            </a:r>
            <a:r>
              <a:rPr lang="en-US" sz="1500" dirty="0"/>
              <a:t> °C</a:t>
            </a:r>
            <a:r>
              <a:rPr lang="en-US" sz="1500" kern="0" dirty="0"/>
              <a:t>, 67%)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3 had errors for temperature (values over 79</a:t>
            </a:r>
            <a:r>
              <a:rPr lang="en-US" sz="1500" dirty="0"/>
              <a:t> °C</a:t>
            </a:r>
            <a:r>
              <a:rPr lang="en-US" sz="1500" kern="0" dirty="0"/>
              <a:t>, 0.02%)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Typical warm, average, cold day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Warm: 9-11 October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Average: 8-9 November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Cold: 1-2 December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Cold day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Top of roof tiles peaks both hot and cold, whereas top of green panels is more stable</a:t>
            </a:r>
          </a:p>
          <a:p>
            <a:endParaRPr lang="nl-NL" sz="15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2A76F7F-C63B-75E8-05D9-27806A3A50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0752B9-B6F0-7A71-2DE6-8241E6CA0A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Temperature – cold day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921E5A9-7543-7CC6-AFA2-8B2CA080B7B3}"/>
              </a:ext>
            </a:extLst>
          </p:cNvPr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43210B-2FED-485B-846B-0AF19FF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0BF317-7F69-C9E9-C2DC-12C123640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5709"/>
            <a:ext cx="5429529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1360B-184B-80E4-EF1C-3F00876C1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005DE25-36A0-0015-201A-ADA8E7693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dirty="0"/>
              <a:t>Max/min differences</a:t>
            </a:r>
          </a:p>
          <a:p>
            <a:pPr>
              <a:lnSpc>
                <a:spcPts val="1500"/>
              </a:lnSpc>
            </a:pPr>
            <a:r>
              <a:rPr lang="en-US" sz="1500" b="1" dirty="0"/>
              <a:t>Warm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Top of roof tiles the hottest, highest difference 13.4°C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Green panels all cooler especially in warmer months (10-11), same temperature as bottom of tiles for control in December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Cold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Effect not noticeable and even in reverse as bottom of green panel roof tiles is colder than top of roof tiles control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Bottom of green panels has least extremes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nl-NL" sz="15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E615B5-20FA-D77D-743C-830995DFBB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E029EC0-2E7F-7193-53D5-8EB4E7DD4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Temperature – max/min differences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8333906-3402-6884-DF8A-325BBF851341}"/>
              </a:ext>
            </a:extLst>
          </p:cNvPr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F9DC-BBD6-E9E9-B384-A7985B04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3E21B-CBD1-C8A6-5039-E2B4AF76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98467"/>
            <a:ext cx="5283472" cy="25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kern="0" dirty="0"/>
              <a:t>Data cleansing and validation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Soil moisture measurement only works up to freezing point.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RF1 showed implausible values and was taken out of the comparison.</a:t>
            </a:r>
          </a:p>
          <a:p>
            <a:pPr marL="180000"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Precipitation comparison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No relation between substrate moisture content and precipitation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More continuous data needed</a:t>
            </a:r>
          </a:p>
          <a:p>
            <a:endParaRPr lang="nl-NL" sz="1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https://www.truebner.de/assets/download/Manual_SMT50.pdf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Water absorption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E5E69-04C6-155C-B3BE-5A9B3D5F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" y="1277315"/>
            <a:ext cx="5626698" cy="32601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603AE2-8B07-B09F-E6A9-FA7D33B04266}"/>
              </a:ext>
            </a:extLst>
          </p:cNvPr>
          <p:cNvSpPr txBox="1"/>
          <p:nvPr/>
        </p:nvSpPr>
        <p:spPr>
          <a:xfrm>
            <a:off x="2411760" y="102319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Oct-Dec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5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9F045-08A9-5F25-6EF0-342A8460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E875682-9E73-9A63-5EB0-EF31AD6CD7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kern="0" dirty="0"/>
              <a:t>Data cleansing and validation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Soil moisture measurement only works up to freezing point.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RF1 showed implausible values and was taken out of the comparison.</a:t>
            </a:r>
          </a:p>
          <a:p>
            <a:pPr marL="180000"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Precipitation comparison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No relation between substrate moisture content and precipitation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More continuous data needed</a:t>
            </a:r>
          </a:p>
          <a:p>
            <a:endParaRPr lang="nl-NL" sz="15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3A6AE-C298-5D97-FBD7-25B65D08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C64C3B-CF03-99F7-3DE4-023384B2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https://www.truebner.de/assets/download/Manual_SMT50.pdf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88F4523-6967-C9C1-2D46-5F906A8729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DCD01B4-0E2F-451B-D499-A39CC01FE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Water absorption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071F8D8-993A-B8DE-50E0-138481736C2D}"/>
              </a:ext>
            </a:extLst>
          </p:cNvPr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3C4D73-AC27-9795-9641-22BA49D8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51749-EF81-36E5-1065-A3FB8509B708}"/>
              </a:ext>
            </a:extLst>
          </p:cNvPr>
          <p:cNvSpPr txBox="1"/>
          <p:nvPr/>
        </p:nvSpPr>
        <p:spPr>
          <a:xfrm>
            <a:off x="5436096" y="126"/>
            <a:ext cx="2024953" cy="103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lnSpc>
                <a:spcPts val="1500"/>
              </a:lnSpc>
            </a:pPr>
            <a:r>
              <a:rPr lang="en-US" sz="1000" b="1" kern="0" dirty="0"/>
              <a:t>Expected: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1 Rockwool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2 Recycled fabric/rockwool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3 Recycled fabric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4 Soil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DF45F-9E03-E140-B52B-882A45F9CFEA}"/>
              </a:ext>
            </a:extLst>
          </p:cNvPr>
          <p:cNvSpPr txBox="1"/>
          <p:nvPr/>
        </p:nvSpPr>
        <p:spPr>
          <a:xfrm>
            <a:off x="7106875" y="-20538"/>
            <a:ext cx="2024953" cy="103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lnSpc>
                <a:spcPts val="1500"/>
              </a:lnSpc>
            </a:pPr>
            <a:r>
              <a:rPr lang="en-US" sz="1000" b="1" kern="0" dirty="0"/>
              <a:t>Results: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1 Soil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2/3 Recycled fabric/rockwool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2/3 Rockwool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4 Recycled fabric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41DED-1671-9393-2653-40FA4F00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2" y="1296609"/>
            <a:ext cx="5626698" cy="33189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36E0DE-DB46-0967-04E2-ED36726D1355}"/>
              </a:ext>
            </a:extLst>
          </p:cNvPr>
          <p:cNvSpPr txBox="1"/>
          <p:nvPr/>
        </p:nvSpPr>
        <p:spPr>
          <a:xfrm>
            <a:off x="2339752" y="1061345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roof&#10;&#10;Description automatically generated">
            <a:extLst>
              <a:ext uri="{FF2B5EF4-FFF2-40B4-BE49-F238E27FC236}">
                <a16:creationId xmlns:a16="http://schemas.microsoft.com/office/drawing/2014/main" id="{D1E87CFD-8999-1151-5832-EF2163BF1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" y="3492494"/>
            <a:ext cx="1143227" cy="2032404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5279799" y="1139428"/>
            <a:ext cx="3608315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dirty="0"/>
              <a:t>Sensor accuracy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-moisture not accurate below 0°C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-placement given weather (wind)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Data quality</a:t>
            </a:r>
          </a:p>
          <a:p>
            <a:pPr>
              <a:lnSpc>
                <a:spcPts val="1500"/>
              </a:lnSpc>
            </a:pPr>
            <a:r>
              <a:rPr lang="en-US" sz="1500" b="1" dirty="0"/>
              <a:t>	</a:t>
            </a:r>
            <a:r>
              <a:rPr lang="en-US" sz="1500" dirty="0"/>
              <a:t>-alignment given daylight savings</a:t>
            </a:r>
          </a:p>
          <a:p>
            <a:pPr>
              <a:lnSpc>
                <a:spcPts val="1500"/>
              </a:lnSpc>
            </a:pPr>
            <a:r>
              <a:rPr lang="en-US" sz="1500" dirty="0"/>
              <a:t>	-temperature hourly/1 moment</a:t>
            </a:r>
          </a:p>
          <a:p>
            <a:pPr>
              <a:lnSpc>
                <a:spcPts val="1500"/>
              </a:lnSpc>
            </a:pPr>
            <a:r>
              <a:rPr lang="en-US" sz="1500" b="1" dirty="0"/>
              <a:t>	</a:t>
            </a:r>
            <a:r>
              <a:rPr lang="en-US" sz="1500" dirty="0"/>
              <a:t>-more data after 8am</a:t>
            </a:r>
            <a:endParaRPr lang="en-US" sz="1500" b="1" dirty="0"/>
          </a:p>
          <a:p>
            <a:pPr>
              <a:lnSpc>
                <a:spcPts val="1500"/>
              </a:lnSpc>
            </a:pPr>
            <a:endParaRPr lang="en-US" sz="1500" b="1" dirty="0"/>
          </a:p>
          <a:p>
            <a:pPr>
              <a:lnSpc>
                <a:spcPts val="1500"/>
              </a:lnSpc>
            </a:pPr>
            <a:r>
              <a:rPr lang="en-US" sz="1500" b="1" dirty="0"/>
              <a:t>Impacts of evapotranspiration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-thermal conductivity of materials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-substrate effects on plant growth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-high humidity and soil moisture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-high soil temperature and low soil moisture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endParaRPr lang="en-US" sz="1500" dirty="0"/>
          </a:p>
          <a:p>
            <a:endParaRPr lang="nl-NL" sz="1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027430" y="4786312"/>
            <a:ext cx="4032250" cy="357188"/>
          </a:xfrm>
        </p:spPr>
        <p:txBody>
          <a:bodyPr/>
          <a:lstStyle/>
          <a:p>
            <a:r>
              <a:rPr lang="nl-NL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Own</a:t>
            </a: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photos</a:t>
            </a: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Implications for future research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13" name="Picture 12" descr="Snow covered roof tops with snow&#10;&#10;Description automatically generated with medium confidence">
            <a:extLst>
              <a:ext uri="{FF2B5EF4-FFF2-40B4-BE49-F238E27FC236}">
                <a16:creationId xmlns:a16="http://schemas.microsoft.com/office/drawing/2014/main" id="{1D5F3CD3-CB4B-1C8D-5191-203C43EBBE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92619"/>
            <a:ext cx="2438400" cy="1371600"/>
          </a:xfrm>
          <a:prstGeom prst="rect">
            <a:avLst/>
          </a:prstGeom>
        </p:spPr>
      </p:pic>
      <p:pic>
        <p:nvPicPr>
          <p:cNvPr id="14" name="Picture 13" descr="A snow on a roof&#10;&#10;Description automatically generated">
            <a:extLst>
              <a:ext uri="{FF2B5EF4-FFF2-40B4-BE49-F238E27FC236}">
                <a16:creationId xmlns:a16="http://schemas.microsoft.com/office/drawing/2014/main" id="{830E28FF-E371-2590-8491-BD524AABD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" y="1094273"/>
            <a:ext cx="2439423" cy="1371600"/>
          </a:xfrm>
          <a:prstGeom prst="rect">
            <a:avLst/>
          </a:prstGeom>
        </p:spPr>
      </p:pic>
      <p:pic>
        <p:nvPicPr>
          <p:cNvPr id="15" name="Picture 14" descr="A piece of plastic wrapped around a piece of metal on a roof&#10;&#10;Description automatically generated">
            <a:extLst>
              <a:ext uri="{FF2B5EF4-FFF2-40B4-BE49-F238E27FC236}">
                <a16:creationId xmlns:a16="http://schemas.microsoft.com/office/drawing/2014/main" id="{4DF9335E-5D2C-CEAD-B39A-5DAA7C5A0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" y="2511205"/>
            <a:ext cx="1143227" cy="1143227"/>
          </a:xfrm>
          <a:prstGeom prst="rect">
            <a:avLst/>
          </a:prstGeom>
        </p:spPr>
      </p:pic>
      <p:pic>
        <p:nvPicPr>
          <p:cNvPr id="18" name="Picture 17" descr="A wooden box with a door open&#10;&#10;Description automatically generated">
            <a:extLst>
              <a:ext uri="{FF2B5EF4-FFF2-40B4-BE49-F238E27FC236}">
                <a16:creationId xmlns:a16="http://schemas.microsoft.com/office/drawing/2014/main" id="{29A6AB14-B26D-5987-1B99-B5F4DCFB6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42" y="2507653"/>
            <a:ext cx="2011642" cy="1131549"/>
          </a:xfrm>
          <a:prstGeom prst="rect">
            <a:avLst/>
          </a:prstGeom>
        </p:spPr>
      </p:pic>
      <p:pic>
        <p:nvPicPr>
          <p:cNvPr id="3" name="Picture 2" descr="A tray with plants and dirt&#10;&#10;Description automatically generated with medium confidence">
            <a:extLst>
              <a:ext uri="{FF2B5EF4-FFF2-40B4-BE49-F238E27FC236}">
                <a16:creationId xmlns:a16="http://schemas.microsoft.com/office/drawing/2014/main" id="{6B88F392-6A5E-08A9-EA61-66EEB4540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4" y="2507779"/>
            <a:ext cx="1691553" cy="16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185395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dirty="0"/>
              <a:t>Enschede climate ambitions</a:t>
            </a:r>
          </a:p>
          <a:p>
            <a:pPr marL="268288" indent="-268288">
              <a:lnSpc>
                <a:spcPts val="1500"/>
              </a:lnSpc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en-US" sz="1500" dirty="0"/>
              <a:t>New construction &gt;55mm/m2</a:t>
            </a:r>
          </a:p>
          <a:p>
            <a:pPr marL="268288" indent="-268288">
              <a:lnSpc>
                <a:spcPts val="1500"/>
              </a:lnSpc>
              <a:buFont typeface="Arial" panose="020B0604020202020204" pitchFamily="34" charset="0"/>
              <a:buChar char="•"/>
              <a:tabLst>
                <a:tab pos="88900" algn="l"/>
              </a:tabLst>
            </a:pPr>
            <a:r>
              <a:rPr lang="en-US" sz="1500" dirty="0"/>
              <a:t>Construction must advance climate label classification</a:t>
            </a:r>
            <a:endParaRPr lang="en-US" sz="1500" b="1" dirty="0"/>
          </a:p>
          <a:p>
            <a:pPr>
              <a:lnSpc>
                <a:spcPts val="1500"/>
              </a:lnSpc>
            </a:pPr>
            <a:endParaRPr lang="en-US" sz="1500" b="1" dirty="0"/>
          </a:p>
          <a:p>
            <a:pPr>
              <a:lnSpc>
                <a:spcPts val="1500"/>
              </a:lnSpc>
            </a:pPr>
            <a:r>
              <a:rPr lang="en-US" sz="1500" b="1" dirty="0"/>
              <a:t>Many other GI implemented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 can we measure the impact of roofs compared to other GI?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Do we need to measure the impact of roofs?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Proposed monitoring scheme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At least one test per house type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Full year of data</a:t>
            </a:r>
          </a:p>
          <a:p>
            <a:endParaRPr lang="nl-NL" sz="1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555776" y="4708818"/>
            <a:ext cx="5256584" cy="357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https://groenblauwenschede.ireporting.nl/hoofdrapport-wek/hoe-gaan-we-er-komen</a:t>
            </a: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Voorbeeldwoningen 2011, Bestaande bouw, Agentschap NL | januari 2011, Publicatie-nr. 2KPWB1034;</a:t>
            </a:r>
          </a:p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https://www.atlasleefomgeving.nl/kaarten?config=3ef897de-127f-471a-959b-93b7597de188&amp;gm-x=150000&amp;gm-y=460000&amp;gm-z=3&amp;gm-b=1544180834512,true,1;1578053360170,true,1&amp;activateOnStart=info&amp;deactivateOnStart=layercollection</a:t>
            </a: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2408978" cy="549739"/>
          </a:xfrm>
        </p:spPr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Implications for urban scale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424D4E5-DD15-1B3D-B47C-4E28F175E1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035" r="4035"/>
          <a:stretch/>
        </p:blipFill>
        <p:spPr/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4B1190-D272-E25A-7210-ED5D4F253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509" y="-29593"/>
            <a:ext cx="1625600" cy="10919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791652-8B6B-F790-9816-2D74DFC4B678}"/>
              </a:ext>
            </a:extLst>
          </p:cNvPr>
          <p:cNvSpPr txBox="1"/>
          <p:nvPr/>
        </p:nvSpPr>
        <p:spPr>
          <a:xfrm>
            <a:off x="5814508" y="836217"/>
            <a:ext cx="829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1946-1964</a:t>
            </a:r>
            <a:endParaRPr lang="en-US" sz="10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98A62CC-3889-D47F-97B4-D1D6B43B4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531" y="-117"/>
            <a:ext cx="2140806" cy="10596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A8314E-52F3-7861-34FF-5AD9D43D433C}"/>
              </a:ext>
            </a:extLst>
          </p:cNvPr>
          <p:cNvSpPr txBox="1"/>
          <p:nvPr/>
        </p:nvSpPr>
        <p:spPr>
          <a:xfrm>
            <a:off x="8395257" y="831011"/>
            <a:ext cx="829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1992-2005</a:t>
            </a:r>
          </a:p>
          <a:p>
            <a:endParaRPr lang="en-US" sz="105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015971E-CCBA-FE4D-AC36-8F9A4E3C0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1663" y="-31291"/>
            <a:ext cx="1625600" cy="10865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3C8CBD-CACA-C108-B5DF-E78CD3D1BF9B}"/>
              </a:ext>
            </a:extLst>
          </p:cNvPr>
          <p:cNvSpPr txBox="1"/>
          <p:nvPr/>
        </p:nvSpPr>
        <p:spPr>
          <a:xfrm>
            <a:off x="7578603" y="843406"/>
            <a:ext cx="947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1975-1991</a:t>
            </a:r>
            <a:endParaRPr lang="en-US" sz="105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7D55A5-A3FB-C7AF-3C52-10A009D8A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884" y="-13665"/>
            <a:ext cx="909275" cy="10710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0CFA7C-6E4E-4951-AB5B-EB3D4137F22C}"/>
              </a:ext>
            </a:extLst>
          </p:cNvPr>
          <p:cNvSpPr txBox="1"/>
          <p:nvPr/>
        </p:nvSpPr>
        <p:spPr>
          <a:xfrm>
            <a:off x="6696262" y="831011"/>
            <a:ext cx="8298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1965-1974</a:t>
            </a:r>
            <a:endParaRPr lang="en-US" sz="10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F1B584-2552-0B75-8616-81DD2167B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2527" y="-22518"/>
            <a:ext cx="1442987" cy="10848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C3CE989-68BA-8A5E-E448-ADD16670B4CA}"/>
              </a:ext>
            </a:extLst>
          </p:cNvPr>
          <p:cNvSpPr txBox="1"/>
          <p:nvPr/>
        </p:nvSpPr>
        <p:spPr>
          <a:xfrm>
            <a:off x="4662325" y="-64232"/>
            <a:ext cx="18694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Terraced housing types </a:t>
            </a:r>
            <a:endParaRPr lang="en-US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1AFF4-3585-9131-61C7-EE4F48289B30}"/>
              </a:ext>
            </a:extLst>
          </p:cNvPr>
          <p:cNvSpPr txBox="1"/>
          <p:nvPr/>
        </p:nvSpPr>
        <p:spPr>
          <a:xfrm>
            <a:off x="4707776" y="840324"/>
            <a:ext cx="5839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&lt;1945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906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0" grpId="0"/>
      <p:bldP spid="27" grpId="0"/>
      <p:bldP spid="3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kind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0274" y="2499742"/>
            <a:ext cx="5938814" cy="826294"/>
          </a:xfrm>
        </p:spPr>
        <p:txBody>
          <a:bodyPr/>
          <a:lstStyle/>
          <a:p>
            <a:pPr algn="ctr"/>
            <a:r>
              <a:rPr lang="en-GB" sz="1400" dirty="0"/>
              <a:t>Sean Vrielink</a:t>
            </a:r>
          </a:p>
          <a:p>
            <a:pPr algn="ctr"/>
            <a:r>
              <a:rPr lang="en-GB" sz="1400" dirty="0"/>
              <a:t>k.vink@utwente.nl</a:t>
            </a:r>
          </a:p>
          <a:p>
            <a:pPr algn="ctr"/>
            <a:r>
              <a:rPr lang="en-US" sz="1400" dirty="0"/>
              <a:t>https://lilagi.blogspot.com/</a:t>
            </a:r>
          </a:p>
        </p:txBody>
      </p:sp>
    </p:spTree>
    <p:extLst>
      <p:ext uri="{BB962C8B-B14F-4D97-AF65-F5344CB8AC3E}">
        <p14:creationId xmlns:p14="http://schemas.microsoft.com/office/powerpoint/2010/main" val="361905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553582" y="4522017"/>
            <a:ext cx="4032250" cy="357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https://groenblauwenschede.ireporting.nl/hoofdrapport-gap/samenvatting-in-beeld-en-woord</a:t>
            </a: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https://groenblauwenschede.ireporting.nl/hoofdrapport-wek/hoe-gaan-we-er-komen</a:t>
            </a: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https://groenblauwenschede.ireporting.nl/hoofdrapport-wek/hoe-gaan-we-er-komen/klimaatbestendig-inrichten/bij-herinrichting-van-de-openbare-ruimte</a:t>
            </a:r>
            <a:endParaRPr lang="nl-NL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https://groenblauwenschede.ireporting.nl/FbContent.ashx/pub_1004/Images/v2110111644/imgres_r4w1440h1600l65/Groenstructuurkaart_041021.jpg</a:t>
            </a:r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GB" dirty="0"/>
              <a:t>Enschede climate plans</a:t>
            </a:r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guidelines for redesigning public space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19" name="Picture Placeholder 18" descr="A map of a city&#10;&#10;Description automatically generated">
            <a:extLst>
              <a:ext uri="{FF2B5EF4-FFF2-40B4-BE49-F238E27FC236}">
                <a16:creationId xmlns:a16="http://schemas.microsoft.com/office/drawing/2014/main" id="{2D3CDC58-4AC2-6741-43CE-167F0F9B49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b="5540"/>
          <a:stretch>
            <a:fillRect/>
          </a:stretch>
        </p:blipFill>
        <p:spPr>
          <a:xfrm>
            <a:off x="18362" y="1190389"/>
            <a:ext cx="5257800" cy="330758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F48CF-6F73-C10A-E6D4-7068E9B07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7520" y="2284909"/>
            <a:ext cx="3760984" cy="1030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19DD31-C3C4-22F7-1A3B-AE762309E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520" y="3392054"/>
            <a:ext cx="3807060" cy="9076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D01E7-B554-9CA6-DE50-67A95AD675A3}"/>
              </a:ext>
            </a:extLst>
          </p:cNvPr>
          <p:cNvSpPr txBox="1"/>
          <p:nvPr/>
        </p:nvSpPr>
        <p:spPr>
          <a:xfrm>
            <a:off x="5499920" y="1236186"/>
            <a:ext cx="36889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(in Dutch)</a:t>
            </a:r>
          </a:p>
        </p:txBody>
      </p:sp>
    </p:spTree>
    <p:extLst>
      <p:ext uri="{BB962C8B-B14F-4D97-AF65-F5344CB8AC3E}">
        <p14:creationId xmlns:p14="http://schemas.microsoft.com/office/powerpoint/2010/main" val="329000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148064" y="4902100"/>
            <a:ext cx="3864471" cy="1668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Voorbeeldwoningen 2011, Bestaande bouw, Agentschap NL | januari 2011, Publicatie-nr. 2KPWB1034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Housing types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Example calculation for terraced housing &lt;1945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D88B2B-C517-E786-BA92-23413943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66800"/>
            <a:ext cx="3778640" cy="3943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093F-CE38-94A1-9D75-D61E598058E5}"/>
              </a:ext>
            </a:extLst>
          </p:cNvPr>
          <p:cNvSpPr txBox="1"/>
          <p:nvPr/>
        </p:nvSpPr>
        <p:spPr>
          <a:xfrm>
            <a:off x="3429001" y="3219822"/>
            <a:ext cx="1045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(In Dutch)</a:t>
            </a:r>
            <a:endParaRPr lang="en-US" sz="1050" dirty="0"/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907EE7B2-08DD-663B-7740-57C74EA9EA2D}"/>
              </a:ext>
            </a:extLst>
          </p:cNvPr>
          <p:cNvSpPr txBox="1">
            <a:spLocks/>
          </p:cNvSpPr>
          <p:nvPr/>
        </p:nvSpPr>
        <p:spPr bwMode="auto">
          <a:xfrm>
            <a:off x="4669106" y="1200150"/>
            <a:ext cx="4231290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500" b="1" kern="0"/>
              <a:t>Add green panels as energy saving measure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/>
              <a:t>Depends on current climate label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/>
              <a:t>Material costs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/>
              <a:t>Thermal conductivity properties</a:t>
            </a:r>
          </a:p>
          <a:p>
            <a:pPr marL="46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/>
              <a:t>Orientation towards sun</a:t>
            </a:r>
          </a:p>
          <a:p>
            <a:pPr>
              <a:lnSpc>
                <a:spcPts val="1500"/>
              </a:lnSpc>
            </a:pPr>
            <a:endParaRPr lang="en-US" sz="1500" kern="0"/>
          </a:p>
          <a:p>
            <a:endParaRPr lang="nl-NL" sz="1500" kern="0" dirty="0"/>
          </a:p>
        </p:txBody>
      </p:sp>
    </p:spTree>
    <p:extLst>
      <p:ext uri="{BB962C8B-B14F-4D97-AF65-F5344CB8AC3E}">
        <p14:creationId xmlns:p14="http://schemas.microsoft.com/office/powerpoint/2010/main" val="920782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C8A00-EE3A-031A-E2E3-4657AD7D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773-D837-174A-A28B-21000BA58558}" type="datetime1">
              <a:rPr lang="en-US" smtClean="0"/>
              <a:t>4/8/2024</a:t>
            </a:fld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A76A-027A-FA2B-7A88-30006347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4AD1-5399-3369-4954-0EAC17B37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267494"/>
            <a:ext cx="3312368" cy="214313"/>
          </a:xfrm>
        </p:spPr>
        <p:txBody>
          <a:bodyPr/>
          <a:lstStyle/>
          <a:p>
            <a:r>
              <a:rPr lang="en-US" dirty="0"/>
              <a:t>Sensor network connections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D6BC7-5778-5690-5E5D-C0891CB2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36"/>
            <a:ext cx="9144000" cy="42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C6C1C57-7F96-2B62-5544-288DD9DF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20" y="26014"/>
            <a:ext cx="1481937" cy="1352903"/>
          </a:xfrm>
          <a:prstGeom prst="rect">
            <a:avLst/>
          </a:prstGeom>
        </p:spPr>
      </p:pic>
      <p:sp>
        <p:nvSpPr>
          <p:cNvPr id="17409" name="Tijdelijke aanduiding voor inhoud 3"/>
          <p:cNvSpPr>
            <a:spLocks noGrp="1"/>
          </p:cNvSpPr>
          <p:nvPr>
            <p:ph idx="1"/>
          </p:nvPr>
        </p:nvSpPr>
        <p:spPr>
          <a:xfrm>
            <a:off x="1371600" y="1131590"/>
            <a:ext cx="7509600" cy="3276600"/>
          </a:xfrm>
        </p:spPr>
        <p:txBody>
          <a:bodyPr/>
          <a:lstStyle/>
          <a:p>
            <a:pPr>
              <a:lnSpc>
                <a:spcPts val="1500"/>
              </a:lnSpc>
              <a:buNone/>
            </a:pPr>
            <a:r>
              <a:rPr lang="en-US" sz="1100" b="1" dirty="0"/>
              <a:t>Impacts for the Netherlands in 2050-2100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Current climate zone: </a:t>
            </a:r>
            <a:r>
              <a:rPr lang="en-US" sz="1100" dirty="0" err="1"/>
              <a:t>Cfb</a:t>
            </a:r>
            <a:r>
              <a:rPr lang="en-US" sz="1100" dirty="0"/>
              <a:t> (Temperate, no dry season, warm summer), 2070: </a:t>
            </a:r>
            <a:r>
              <a:rPr lang="en-US" sz="1100" dirty="0" err="1"/>
              <a:t>Cfb</a:t>
            </a:r>
            <a:r>
              <a:rPr lang="en-US" sz="1100" dirty="0"/>
              <a:t>/</a:t>
            </a:r>
            <a:r>
              <a:rPr lang="en-US" sz="1100" dirty="0" err="1"/>
              <a:t>Cfa</a:t>
            </a:r>
            <a:r>
              <a:rPr lang="en-US" sz="1100" dirty="0"/>
              <a:t> (hot summer)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Temperature average increase of 0,9 - 4,4°C; winter 0,7 - 3,9 °C and summer 1,2 - 5,1 °C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Wetter seasons with winters +4-24% precipitation, spring +1-10%, fall +4-13%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Drier summers with -8 - -12% precipitation, annual average precipitation 851 mm, chances of precipitation shortages &gt;265mm increase with 16-63% </a:t>
            </a:r>
            <a:endParaRPr lang="en-US" sz="1100" b="1" dirty="0"/>
          </a:p>
          <a:p>
            <a:pPr>
              <a:lnSpc>
                <a:spcPts val="1500"/>
              </a:lnSpc>
              <a:buNone/>
            </a:pPr>
            <a:r>
              <a:rPr lang="en-US" sz="1100" b="1" dirty="0"/>
              <a:t>Green roofs can help reduce climate change impacts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Cooling through shade/leaf reflection and water loss to the atmosphere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Water absorption and evapotranspiration in soil and vegetation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Sequestering atmospheric carbon in biomass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Reducing temperature extremes through insulation</a:t>
            </a:r>
            <a:endParaRPr lang="en-US" sz="1100" b="1" dirty="0"/>
          </a:p>
          <a:p>
            <a:pPr>
              <a:lnSpc>
                <a:spcPts val="1500"/>
              </a:lnSpc>
              <a:buNone/>
            </a:pPr>
            <a:r>
              <a:rPr lang="en-US" sz="1100" b="1" dirty="0"/>
              <a:t>Existing types of green roofs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Several types applied on flat roofs, commercially available and financed by insurance companies/municipalities</a:t>
            </a:r>
          </a:p>
          <a:p>
            <a:pPr>
              <a:lnSpc>
                <a:spcPts val="1500"/>
              </a:lnSpc>
            </a:pPr>
            <a:r>
              <a:rPr lang="en-US" sz="1100" dirty="0"/>
              <a:t>Few types available for sloped roofs (e.g. </a:t>
            </a:r>
            <a:r>
              <a:rPr lang="en-US" sz="1100" dirty="0" err="1"/>
              <a:t>ecopan</a:t>
            </a:r>
            <a:r>
              <a:rPr lang="en-US" sz="1100" dirty="0"/>
              <a:t>), but none that leave existing roofs intact</a:t>
            </a:r>
          </a:p>
          <a:p>
            <a:pPr>
              <a:lnSpc>
                <a:spcPts val="1500"/>
              </a:lnSpc>
              <a:buNone/>
            </a:pPr>
            <a:r>
              <a:rPr lang="en-US" sz="1100" dirty="0"/>
              <a:t>  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67B-E6E1-F641-9292-F3DBB108B846}" type="datetime1">
              <a:rPr lang="en-US" smtClean="0"/>
              <a:t>4/8/2024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578063" y="4557301"/>
            <a:ext cx="3758512" cy="5601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https://ecopan.nl/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https://www.groendak.nl/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; 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https://cdn.knmi.nl/system/data_center_publications/files/000/071/901/original/KNMI23_klimaatscenarios_gebruikersrapport_23-03.pdf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latin typeface="+mj-lt"/>
                <a:cs typeface="Times New Roman" panose="02020603050405020304" pitchFamily="18" charset="0"/>
              </a:rPr>
              <a:t>; </a:t>
            </a:r>
            <a:r>
              <a:rPr lang="nl-NL" sz="800" dirty="0" err="1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Fuller</a:t>
            </a:r>
            <a:r>
              <a:rPr lang="nl-NL" sz="8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et al. (2010).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Chapter 4, Environment and biodiversity, in Dimensions of the sustainable city 2, Editors Mike Jenks, Colin Jones. Springer. </a:t>
            </a:r>
            <a:endParaRPr lang="nl-NL" sz="800" dirty="0">
              <a:solidFill>
                <a:schemeClr val="bg1">
                  <a:lumMod val="6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371600" y="133350"/>
            <a:ext cx="7486680" cy="549739"/>
          </a:xfrm>
        </p:spPr>
        <p:txBody>
          <a:bodyPr/>
          <a:lstStyle/>
          <a:p>
            <a:pPr>
              <a:defRPr/>
            </a:pPr>
            <a:r>
              <a:rPr lang="en-US" dirty="0"/>
              <a:t>Climate change impacts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1371600" y="819150"/>
            <a:ext cx="7486681" cy="162873"/>
          </a:xfrm>
        </p:spPr>
        <p:txBody>
          <a:bodyPr/>
          <a:lstStyle/>
          <a:p>
            <a:pPr>
              <a:defRPr/>
            </a:pPr>
            <a:r>
              <a:rPr lang="en-US" dirty="0"/>
              <a:t>How can GI help reduce negative impacts</a:t>
            </a:r>
          </a:p>
        </p:txBody>
      </p:sp>
      <p:pic>
        <p:nvPicPr>
          <p:cNvPr id="3" name="Picture 2" descr="Men working on a roof&#10;&#10;Description automatically generated">
            <a:extLst>
              <a:ext uri="{FF2B5EF4-FFF2-40B4-BE49-F238E27FC236}">
                <a16:creationId xmlns:a16="http://schemas.microsoft.com/office/drawing/2014/main" id="{535FFA66-BF76-5172-7994-994E57510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833" y="2692276"/>
            <a:ext cx="1471481" cy="1103611"/>
          </a:xfrm>
          <a:prstGeom prst="rect">
            <a:avLst/>
          </a:prstGeom>
        </p:spPr>
      </p:pic>
      <p:pic>
        <p:nvPicPr>
          <p:cNvPr id="10" name="Picture 9" descr="A person carrying a log on his back&#10;&#10;Description automatically generated">
            <a:extLst>
              <a:ext uri="{FF2B5EF4-FFF2-40B4-BE49-F238E27FC236}">
                <a16:creationId xmlns:a16="http://schemas.microsoft.com/office/drawing/2014/main" id="{9909619B-B78E-A9D9-6F76-187848212D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22" y="4083918"/>
            <a:ext cx="1496892" cy="1033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8" name="Tijdelijke aanduiding voor voettekst 7">
            <a:extLst>
              <a:ext uri="{FF2B5EF4-FFF2-40B4-BE49-F238E27FC236}">
                <a16:creationId xmlns:a16="http://schemas.microsoft.com/office/drawing/2014/main" id="{94C568F2-E729-6977-4A0E-907CF1AB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8545" y="4772662"/>
            <a:ext cx="3288407" cy="357188"/>
          </a:xfrm>
        </p:spPr>
        <p:txBody>
          <a:bodyPr/>
          <a:lstStyle/>
          <a:p>
            <a:r>
              <a:rPr lang="nl-NL" sz="800" dirty="0">
                <a:solidFill>
                  <a:schemeClr val="bg1">
                    <a:lumMod val="65000"/>
                  </a:schemeClr>
                </a:solidFill>
              </a:rPr>
              <a:t>https://www.atlasleefomgeving.nl/platte-daken-in-nederland-bag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53635A-2075-CF02-FFEF-C3F2ED73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44"/>
            <a:ext cx="9144000" cy="3977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1C35D8-0426-3927-DDC6-CF9D60D9FCD3}"/>
              </a:ext>
            </a:extLst>
          </p:cNvPr>
          <p:cNvSpPr txBox="1"/>
          <p:nvPr/>
        </p:nvSpPr>
        <p:spPr>
          <a:xfrm>
            <a:off x="323528" y="134211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Red-yellow </a:t>
            </a:r>
            <a:r>
              <a:rPr lang="en-GB" sz="1600" dirty="0" err="1"/>
              <a:t>colors</a:t>
            </a:r>
            <a:r>
              <a:rPr lang="en-GB" sz="1600" dirty="0"/>
              <a:t> show the number of non-flat roofs for the city of Enschede, Netherlands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08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71600" y="1131590"/>
            <a:ext cx="5144616" cy="939350"/>
          </a:xfrm>
        </p:spPr>
        <p:txBody>
          <a:bodyPr/>
          <a:lstStyle/>
          <a:p>
            <a:pPr>
              <a:lnSpc>
                <a:spcPts val="1500"/>
              </a:lnSpc>
              <a:buNone/>
            </a:pPr>
            <a:r>
              <a:rPr lang="en-US" sz="1200" b="1" dirty="0"/>
              <a:t>Design points</a:t>
            </a:r>
          </a:p>
          <a:p>
            <a:pPr>
              <a:lnSpc>
                <a:spcPts val="1500"/>
              </a:lnSpc>
            </a:pPr>
            <a:r>
              <a:rPr lang="en-US" sz="1200" dirty="0"/>
              <a:t>Fits on solar panel railings so that one side of the roof can be fitted with solar panels and the other with green panels</a:t>
            </a:r>
          </a:p>
          <a:p>
            <a:pPr>
              <a:lnSpc>
                <a:spcPts val="1500"/>
              </a:lnSpc>
            </a:pPr>
            <a:r>
              <a:rPr lang="en-US" sz="1200" dirty="0"/>
              <a:t>Consists of long thin trays that allow for water capture and plant growth</a:t>
            </a:r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85E9-E276-424C-880C-169030BCA3D1}" type="datetime1">
              <a:rPr lang="en-US" smtClean="0"/>
              <a:t>4/8/2024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655516" y="4904985"/>
            <a:ext cx="817122" cy="35718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600" dirty="0" err="1">
                <a:solidFill>
                  <a:schemeClr val="bg2"/>
                </a:solidFill>
              </a:rPr>
              <a:t>Own</a:t>
            </a:r>
            <a:r>
              <a:rPr lang="nl-NL" sz="600" dirty="0">
                <a:solidFill>
                  <a:schemeClr val="bg2"/>
                </a:solidFill>
              </a:rPr>
              <a:t> </a:t>
            </a:r>
            <a:r>
              <a:rPr lang="nl-NL" sz="600" dirty="0" err="1">
                <a:solidFill>
                  <a:schemeClr val="bg2"/>
                </a:solidFill>
              </a:rPr>
              <a:t>photos</a:t>
            </a:r>
            <a:r>
              <a:rPr lang="nl-NL" sz="600" dirty="0">
                <a:solidFill>
                  <a:schemeClr val="bg2"/>
                </a:solidFill>
              </a:rPr>
              <a:t>/ Youssef El Sadek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371600" y="133350"/>
            <a:ext cx="7486680" cy="549739"/>
          </a:xfrm>
        </p:spPr>
        <p:txBody>
          <a:bodyPr/>
          <a:lstStyle/>
          <a:p>
            <a:pPr>
              <a:defRPr/>
            </a:pPr>
            <a:r>
              <a:rPr lang="en-US" dirty="0"/>
              <a:t>Green panels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4"/>
          </p:nvPr>
        </p:nvSpPr>
        <p:spPr>
          <a:xfrm>
            <a:off x="1371600" y="742950"/>
            <a:ext cx="7486681" cy="239073"/>
          </a:xfrm>
        </p:spPr>
        <p:txBody>
          <a:bodyPr/>
          <a:lstStyle/>
          <a:p>
            <a:pPr>
              <a:defRPr/>
            </a:pPr>
            <a:r>
              <a:rPr lang="en-GB" dirty="0"/>
              <a:t>D</a:t>
            </a:r>
            <a:r>
              <a:rPr lang="en-US" dirty="0" err="1"/>
              <a:t>esigned</a:t>
            </a:r>
            <a:r>
              <a:rPr lang="en-US" dirty="0"/>
              <a:t> for sloped roofs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5829300" y="703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group of houses with a playground&#10;&#10;Description automatically generated">
            <a:extLst>
              <a:ext uri="{FF2B5EF4-FFF2-40B4-BE49-F238E27FC236}">
                <a16:creationId xmlns:a16="http://schemas.microsoft.com/office/drawing/2014/main" id="{1B139873-659B-A483-32FE-DCB205516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04" y="-1096"/>
            <a:ext cx="2592896" cy="1944672"/>
          </a:xfrm>
          <a:prstGeom prst="rect">
            <a:avLst/>
          </a:prstGeom>
        </p:spPr>
      </p:pic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C9BE3AB6-F82C-A975-D7FA-2D7493F61581}"/>
              </a:ext>
            </a:extLst>
          </p:cNvPr>
          <p:cNvSpPr txBox="1">
            <a:spLocks/>
          </p:cNvSpPr>
          <p:nvPr/>
        </p:nvSpPr>
        <p:spPr bwMode="auto">
          <a:xfrm>
            <a:off x="1371600" y="2006147"/>
            <a:ext cx="6797639" cy="23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200" kern="0" dirty="0"/>
              <a:t>Developed by </a:t>
            </a:r>
            <a:r>
              <a:rPr lang="en-US" sz="1200" kern="0" dirty="0" err="1"/>
              <a:t>Aurélio</a:t>
            </a:r>
            <a:r>
              <a:rPr lang="en-US" sz="1200" kern="0" dirty="0"/>
              <a:t> </a:t>
            </a:r>
            <a:r>
              <a:rPr lang="en-US" sz="1200" kern="0" dirty="0" err="1"/>
              <a:t>Wijnands</a:t>
            </a:r>
            <a:r>
              <a:rPr lang="en-US" sz="1200" kern="0" dirty="0"/>
              <a:t> (https://lelowijnands.wixsite.com/greenpanels)</a:t>
            </a:r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4716CFAA-01D6-1215-D9C1-60379593481E}"/>
              </a:ext>
            </a:extLst>
          </p:cNvPr>
          <p:cNvSpPr txBox="1">
            <a:spLocks/>
          </p:cNvSpPr>
          <p:nvPr/>
        </p:nvSpPr>
        <p:spPr bwMode="auto">
          <a:xfrm>
            <a:off x="1378896" y="2245220"/>
            <a:ext cx="5281336" cy="112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500"/>
              </a:lnSpc>
              <a:buFont typeface="Wingdings" pitchFamily="2" charset="2"/>
              <a:buNone/>
            </a:pPr>
            <a:r>
              <a:rPr lang="en-US" sz="1200" b="1" kern="0" dirty="0"/>
              <a:t>Construction</a:t>
            </a:r>
          </a:p>
          <a:p>
            <a:pPr>
              <a:lnSpc>
                <a:spcPts val="1500"/>
              </a:lnSpc>
            </a:pPr>
            <a:r>
              <a:rPr lang="en-US" sz="1200" kern="0" dirty="0"/>
              <a:t>New and recycled wood, recycled roof tiles, nails, labels, plastic covers</a:t>
            </a:r>
          </a:p>
          <a:p>
            <a:pPr>
              <a:lnSpc>
                <a:spcPts val="1500"/>
              </a:lnSpc>
            </a:pPr>
            <a:r>
              <a:rPr lang="en-US" sz="1200" kern="0" dirty="0"/>
              <a:t>Later modifications: recycled wood to enclose the roof, </a:t>
            </a:r>
            <a:r>
              <a:rPr lang="en-US" sz="1200" kern="0" dirty="0" err="1"/>
              <a:t>sensebox</a:t>
            </a:r>
            <a:r>
              <a:rPr lang="en-US" sz="1200" kern="0" dirty="0"/>
              <a:t> covers</a:t>
            </a:r>
          </a:p>
          <a:p>
            <a:pPr>
              <a:lnSpc>
                <a:spcPts val="1500"/>
              </a:lnSpc>
            </a:pPr>
            <a:r>
              <a:rPr lang="en-US" sz="1200" kern="0" dirty="0"/>
              <a:t>About 1 m2 of roof for Green Panels and 1 m2 for control roof</a:t>
            </a:r>
          </a:p>
        </p:txBody>
      </p:sp>
      <p:pic>
        <p:nvPicPr>
          <p:cNvPr id="10" name="Picture 9" descr="A wood frame on a roof&#10;&#10;Description automatically generated">
            <a:extLst>
              <a:ext uri="{FF2B5EF4-FFF2-40B4-BE49-F238E27FC236}">
                <a16:creationId xmlns:a16="http://schemas.microsoft.com/office/drawing/2014/main" id="{E42ADA31-46AC-FE5B-89E7-66A3B6318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56" y="3263365"/>
            <a:ext cx="1820214" cy="1820214"/>
          </a:xfrm>
          <a:prstGeom prst="rect">
            <a:avLst/>
          </a:prstGeom>
        </p:spPr>
      </p:pic>
      <p:pic>
        <p:nvPicPr>
          <p:cNvPr id="11" name="Picture 10" descr="A plant on a roof&#10;&#10;Description automatically generated with medium confidence">
            <a:extLst>
              <a:ext uri="{FF2B5EF4-FFF2-40B4-BE49-F238E27FC236}">
                <a16:creationId xmlns:a16="http://schemas.microsoft.com/office/drawing/2014/main" id="{43E67715-05F9-5A25-4A75-F32B563FB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70" y="3263365"/>
            <a:ext cx="2691274" cy="1820214"/>
          </a:xfrm>
          <a:prstGeom prst="rect">
            <a:avLst/>
          </a:prstGeom>
        </p:spPr>
      </p:pic>
      <p:pic>
        <p:nvPicPr>
          <p:cNvPr id="12" name="Picture 11" descr="A metal bracket attached to a roof&#10;&#10;Description automatically generated">
            <a:extLst>
              <a:ext uri="{FF2B5EF4-FFF2-40B4-BE49-F238E27FC236}">
                <a16:creationId xmlns:a16="http://schemas.microsoft.com/office/drawing/2014/main" id="{7AD1C85D-5D29-7B12-965B-2D5F47D00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83" y="2125683"/>
            <a:ext cx="971600" cy="971600"/>
          </a:xfrm>
          <a:prstGeom prst="rect">
            <a:avLst/>
          </a:prstGeom>
        </p:spPr>
      </p:pic>
      <p:pic>
        <p:nvPicPr>
          <p:cNvPr id="13" name="Picture 12" descr="A wooden box on a concrete surface&#10;&#10;Description automatically generated">
            <a:extLst>
              <a:ext uri="{FF2B5EF4-FFF2-40B4-BE49-F238E27FC236}">
                <a16:creationId xmlns:a16="http://schemas.microsoft.com/office/drawing/2014/main" id="{7FD8CFD2-C99E-93A3-60A9-51686FAA1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63364"/>
            <a:ext cx="3240360" cy="1820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1699462" y="1493169"/>
            <a:ext cx="1504386" cy="3022797"/>
          </a:xfrm>
        </p:spPr>
        <p:txBody>
          <a:bodyPr/>
          <a:lstStyle/>
          <a:p>
            <a:pPr marL="87313" indent="-87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b="1" dirty="0" err="1"/>
              <a:t>Sensebox</a:t>
            </a:r>
            <a:r>
              <a:rPr lang="en-US" sz="1200" b="1" dirty="0"/>
              <a:t> mini data logger</a:t>
            </a:r>
          </a:p>
          <a:p>
            <a:pPr marL="87313" indent="-87313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87313" indent="-87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Soil moisture &amp; soil temperature sensors </a:t>
            </a:r>
            <a:r>
              <a:rPr lang="en-US" sz="1200" dirty="0"/>
              <a:t>(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SMT50)</a:t>
            </a:r>
            <a:endParaRPr lang="en-US" sz="1200" b="1" dirty="0"/>
          </a:p>
          <a:p>
            <a:pPr>
              <a:lnSpc>
                <a:spcPts val="1500"/>
              </a:lnSpc>
            </a:pPr>
            <a:endParaRPr lang="en-US" sz="1200" b="1" dirty="0"/>
          </a:p>
          <a:p>
            <a:pPr>
              <a:lnSpc>
                <a:spcPts val="1500"/>
              </a:lnSpc>
            </a:pPr>
            <a:endParaRPr lang="en-US" sz="1200" dirty="0"/>
          </a:p>
          <a:p>
            <a:pPr marL="87313" indent="-87313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Environmental Sensors</a:t>
            </a:r>
            <a:r>
              <a:rPr lang="en-US" sz="1200" dirty="0"/>
              <a:t> (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BME680)</a:t>
            </a:r>
            <a:endParaRPr lang="en-US" sz="1200" b="1" dirty="0"/>
          </a:p>
          <a:p>
            <a:pPr>
              <a:lnSpc>
                <a:spcPts val="1500"/>
              </a:lnSpc>
            </a:pPr>
            <a:r>
              <a:rPr lang="en-US" sz="1050" dirty="0"/>
              <a:t>Air pressure, air temperature, Volatile Organic Compounds, and humidity.</a:t>
            </a:r>
            <a:endParaRPr lang="nl-NL" sz="1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4907556"/>
            <a:ext cx="2948113" cy="15438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https://sensebox.shop/product/sensebox-mini-v2; </a:t>
            </a:r>
            <a:r>
              <a:rPr lang="en-US" sz="600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https://sensebox.shop/product/bme</a:t>
            </a:r>
            <a:r>
              <a:rPr lang="en-US" sz="600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nl-NL" sz="600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https://sensebox.shop/product/bodenfeuchte-temperatursensor-smt50</a:t>
            </a:r>
            <a:endParaRPr lang="en-US" sz="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nl-NL" sz="6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Green panels and sloped roof demonstrator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Equipment and sensor network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3" name="Picture 2" descr="A green square electronic device&#10;&#10;Description automatically generated">
            <a:extLst>
              <a:ext uri="{FF2B5EF4-FFF2-40B4-BE49-F238E27FC236}">
                <a16:creationId xmlns:a16="http://schemas.microsoft.com/office/drawing/2014/main" id="{71951BE1-4ADB-02B6-9C26-BCB4035E8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" y="3302507"/>
            <a:ext cx="1704975" cy="10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green and black cable&#10;&#10;Description automatically generated with medium confidence">
            <a:extLst>
              <a:ext uri="{FF2B5EF4-FFF2-40B4-BE49-F238E27FC236}">
                <a16:creationId xmlns:a16="http://schemas.microsoft.com/office/drawing/2014/main" id="{28B26E42-9AE0-524A-B833-2B4A3AD1D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5" y="2279141"/>
            <a:ext cx="1256672" cy="107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green box with wires and electronics&#10;&#10;Description automatically generated">
            <a:extLst>
              <a:ext uri="{FF2B5EF4-FFF2-40B4-BE49-F238E27FC236}">
                <a16:creationId xmlns:a16="http://schemas.microsoft.com/office/drawing/2014/main" id="{8E8BC770-A960-FBAD-393D-E5590CEC85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" y="1138777"/>
            <a:ext cx="1629291" cy="108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trays of plants on a table&#10;&#10;Description automatically generated">
            <a:extLst>
              <a:ext uri="{FF2B5EF4-FFF2-40B4-BE49-F238E27FC236}">
                <a16:creationId xmlns:a16="http://schemas.microsoft.com/office/drawing/2014/main" id="{635E189A-A92A-BA37-2952-DA049FE0CD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212" y="1544543"/>
            <a:ext cx="2216698" cy="1246777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4077AA53-E558-4850-7AA7-B4D3FB0DF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342" y="1052215"/>
            <a:ext cx="2954658" cy="2284030"/>
          </a:xfrm>
          <a:prstGeom prst="rect">
            <a:avLst/>
          </a:prstGeom>
        </p:spPr>
      </p:pic>
      <p:pic>
        <p:nvPicPr>
          <p:cNvPr id="16" name="Picture 15" descr="A diagram of a green panel roof&#10;&#10;Description automatically generated">
            <a:extLst>
              <a:ext uri="{FF2B5EF4-FFF2-40B4-BE49-F238E27FC236}">
                <a16:creationId xmlns:a16="http://schemas.microsoft.com/office/drawing/2014/main" id="{F5905AD3-BC1F-3465-DCFB-1BC0835F14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57" y="3720047"/>
            <a:ext cx="2085418" cy="1361005"/>
          </a:xfrm>
          <a:prstGeom prst="rect">
            <a:avLst/>
          </a:prstGeom>
        </p:spPr>
      </p:pic>
      <p:pic>
        <p:nvPicPr>
          <p:cNvPr id="17" name="Picture 16" descr="A diagram of a roof&#10;&#10;Description automatically generated">
            <a:extLst>
              <a:ext uri="{FF2B5EF4-FFF2-40B4-BE49-F238E27FC236}">
                <a16:creationId xmlns:a16="http://schemas.microsoft.com/office/drawing/2014/main" id="{9D08515A-BD1C-96FC-3953-50B2A6979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1171" y="3720047"/>
            <a:ext cx="2134749" cy="1361005"/>
          </a:xfrm>
          <a:prstGeom prst="rect">
            <a:avLst/>
          </a:prstGeom>
        </p:spPr>
      </p:pic>
      <p:pic>
        <p:nvPicPr>
          <p:cNvPr id="18" name="Picture 17" descr="A white and black object on a roof&#10;&#10;Description automatically generated with medium confidence">
            <a:extLst>
              <a:ext uri="{FF2B5EF4-FFF2-40B4-BE49-F238E27FC236}">
                <a16:creationId xmlns:a16="http://schemas.microsoft.com/office/drawing/2014/main" id="{98C2677C-4639-3115-070C-BB89813622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03" y="3770207"/>
            <a:ext cx="1565999" cy="880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FB48F-6A6D-4933-5F3E-B127D5F47DE8}"/>
              </a:ext>
            </a:extLst>
          </p:cNvPr>
          <p:cNvSpPr txBox="1"/>
          <p:nvPr/>
        </p:nvSpPr>
        <p:spPr>
          <a:xfrm>
            <a:off x="5319001" y="671183"/>
            <a:ext cx="3564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https://opensensemap.org/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00F2D7-D3FD-0ED8-5615-E669B63B6B1F}"/>
              </a:ext>
            </a:extLst>
          </p:cNvPr>
          <p:cNvSpPr txBox="1"/>
          <p:nvPr/>
        </p:nvSpPr>
        <p:spPr>
          <a:xfrm>
            <a:off x="5796136" y="-20538"/>
            <a:ext cx="20893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1" dirty="0"/>
              <a:t>KNMI </a:t>
            </a:r>
            <a:r>
              <a:rPr lang="en-US" sz="800" dirty="0"/>
              <a:t>Provides reliable and consistent measurements, data, and forecasts to alert for extreme weather conditions, climate, and earthquakes, &gt;170 years.</a:t>
            </a: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5355258" y="1406456"/>
            <a:ext cx="3528392" cy="3321867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US" sz="1500" b="1" dirty="0"/>
              <a:t>October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First half warm, &gt;20°C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Second half colder, wetter (wettest October since 1906)</a:t>
            </a:r>
          </a:p>
          <a:p>
            <a:pPr>
              <a:lnSpc>
                <a:spcPts val="1500"/>
              </a:lnSpc>
            </a:pPr>
            <a:r>
              <a:rPr lang="en-US" sz="1500" b="1" dirty="0"/>
              <a:t>November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Storms, day temperature 15-10°C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End of the month frost and several cm of snow</a:t>
            </a:r>
          </a:p>
          <a:p>
            <a:pPr>
              <a:lnSpc>
                <a:spcPts val="1500"/>
              </a:lnSpc>
            </a:pPr>
            <a:r>
              <a:rPr lang="en-US" sz="1500" b="1" dirty="0"/>
              <a:t>December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Cold start, -10 at night, days &gt;0°C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Later, day temperatures ~10°C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Rain nearly every day, 2-5cm snow during the first week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Only 20h of sun in Twente</a:t>
            </a:r>
          </a:p>
          <a:p>
            <a:endParaRPr lang="nl-NL" sz="1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4603-950B-F24C-B799-395632E6F39C}" type="datetime1">
              <a:rPr lang="en-US" smtClean="0"/>
              <a:t>4/8/2024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398047" y="4775692"/>
            <a:ext cx="2736304" cy="35718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800" dirty="0">
                <a:solidFill>
                  <a:schemeClr val="bg2"/>
                </a:solidFill>
              </a:rPr>
              <a:t>https://www.knmi.nl/home</a:t>
            </a:r>
          </a:p>
          <a:p>
            <a:pPr algn="l">
              <a:lnSpc>
                <a:spcPct val="100000"/>
              </a:lnSpc>
            </a:pPr>
            <a:r>
              <a:rPr lang="nl-NL" sz="800" dirty="0">
                <a:solidFill>
                  <a:schemeClr val="bg2"/>
                </a:solidFill>
              </a:rPr>
              <a:t>https://daggegevens.knmi.nl/klimatologie/uurgegevens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KNMI weather parameters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Validation with royal Dutch meteorological institute data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7A21E-9EC5-659B-C688-A45670D9C576}"/>
              </a:ext>
            </a:extLst>
          </p:cNvPr>
          <p:cNvSpPr txBox="1"/>
          <p:nvPr/>
        </p:nvSpPr>
        <p:spPr>
          <a:xfrm>
            <a:off x="1412888" y="1088374"/>
            <a:ext cx="3159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Hourly data for weather station ~4km  </a:t>
            </a:r>
          </a:p>
        </p:txBody>
      </p:sp>
      <p:pic>
        <p:nvPicPr>
          <p:cNvPr id="18" name="Picture 17" descr="Diagram of a diagram of a weather station&#10;&#10;Description automatically generated">
            <a:extLst>
              <a:ext uri="{FF2B5EF4-FFF2-40B4-BE49-F238E27FC236}">
                <a16:creationId xmlns:a16="http://schemas.microsoft.com/office/drawing/2014/main" id="{E5977295-9431-7262-3103-15369D55E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"/>
            <a:ext cx="1425138" cy="14048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EA46D-63D3-79B9-AA35-2FE6BEFF6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321924"/>
            <a:ext cx="4737495" cy="1733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4B8FFD-AF28-8F06-A498-C36D76F64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51" y="3071317"/>
            <a:ext cx="4737496" cy="20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9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E114C199-60A6-A937-74B0-220C2840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08" y="3075806"/>
            <a:ext cx="2594618" cy="2005709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85E9-E276-424C-880C-169030BCA3D1}" type="datetime1">
              <a:rPr lang="en-US" smtClean="0"/>
              <a:t>4/8/2024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1371600" y="133350"/>
            <a:ext cx="7486680" cy="549739"/>
          </a:xfrm>
        </p:spPr>
        <p:txBody>
          <a:bodyPr/>
          <a:lstStyle/>
          <a:p>
            <a:r>
              <a:rPr lang="en-US" dirty="0"/>
              <a:t>Hypotheses and datasets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29300" y="7035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3208BE45-67D6-5AA6-8539-C90F87279AF9}"/>
              </a:ext>
            </a:extLst>
          </p:cNvPr>
          <p:cNvSpPr txBox="1">
            <a:spLocks/>
          </p:cNvSpPr>
          <p:nvPr/>
        </p:nvSpPr>
        <p:spPr bwMode="auto">
          <a:xfrm>
            <a:off x="1371600" y="1173828"/>
            <a:ext cx="3249082" cy="3969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500" b="1" kern="0" dirty="0"/>
              <a:t>Highest temperature extremes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1 Control roof top of tiles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2 Control roof bottom of tiles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3 Green Panels top of Panels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4/5 Green Panels bottom of Panels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4/5 Green Panels top of tiles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6 Green Panels bottom of tiles</a:t>
            </a:r>
          </a:p>
          <a:p>
            <a:pPr>
              <a:lnSpc>
                <a:spcPts val="1500"/>
              </a:lnSpc>
            </a:pPr>
            <a:endParaRPr lang="en-US" sz="1500" kern="0" dirty="0"/>
          </a:p>
          <a:p>
            <a:pPr>
              <a:lnSpc>
                <a:spcPts val="1500"/>
              </a:lnSpc>
            </a:pPr>
            <a:r>
              <a:rPr lang="en-US" sz="1500" b="1" kern="0" dirty="0"/>
              <a:t>Highest soil moisture capture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Water retention capacity:</a:t>
            </a:r>
          </a:p>
          <a:p>
            <a:pPr marL="718163" lvl="1">
              <a:lnSpc>
                <a:spcPts val="1500"/>
              </a:lnSpc>
            </a:pPr>
            <a:r>
              <a:rPr lang="en-US" sz="1200" kern="0" dirty="0"/>
              <a:t>Rockwool – 93%</a:t>
            </a:r>
          </a:p>
          <a:p>
            <a:pPr marL="718163" lvl="1">
              <a:lnSpc>
                <a:spcPts val="1500"/>
              </a:lnSpc>
            </a:pPr>
            <a:r>
              <a:rPr lang="en-US" sz="1200" kern="0" dirty="0"/>
              <a:t>Recycled fabric – 80%</a:t>
            </a:r>
          </a:p>
          <a:p>
            <a:pPr marL="718163" lvl="1">
              <a:lnSpc>
                <a:spcPts val="1500"/>
              </a:lnSpc>
            </a:pPr>
            <a:r>
              <a:rPr lang="en-US" sz="1200" kern="0" dirty="0"/>
              <a:t>Soil – 53%</a:t>
            </a:r>
          </a:p>
          <a:p>
            <a:pPr marL="180000">
              <a:lnSpc>
                <a:spcPts val="1500"/>
              </a:lnSpc>
            </a:pPr>
            <a:r>
              <a:rPr lang="en-US" sz="1200" kern="0" dirty="0"/>
              <a:t>Expect that recycled fabric/rockwool has around 87% water retention capacity</a:t>
            </a:r>
          </a:p>
          <a:p>
            <a:pPr marL="180000">
              <a:lnSpc>
                <a:spcPts val="1500"/>
              </a:lnSpc>
            </a:pPr>
            <a:endParaRPr lang="en-US" sz="1200" kern="0" dirty="0"/>
          </a:p>
          <a:p>
            <a:pPr marL="180000">
              <a:lnSpc>
                <a:spcPts val="1500"/>
              </a:lnSpc>
            </a:pPr>
            <a:endParaRPr lang="en-US" sz="1200" kern="0" dirty="0"/>
          </a:p>
          <a:p>
            <a:pPr marL="180000">
              <a:lnSpc>
                <a:spcPts val="1500"/>
              </a:lnSpc>
            </a:pPr>
            <a:endParaRPr lang="en-US" sz="1200" kern="0" dirty="0"/>
          </a:p>
          <a:p>
            <a:pPr marL="180000">
              <a:lnSpc>
                <a:spcPts val="1500"/>
              </a:lnSpc>
            </a:pPr>
            <a:endParaRPr lang="en-US" sz="1200" kern="0" dirty="0"/>
          </a:p>
          <a:p>
            <a:pPr marL="180000">
              <a:lnSpc>
                <a:spcPts val="1500"/>
              </a:lnSpc>
            </a:pPr>
            <a:endParaRPr lang="en-US" sz="1200" kern="0" dirty="0"/>
          </a:p>
          <a:p>
            <a:pPr>
              <a:lnSpc>
                <a:spcPts val="1500"/>
              </a:lnSpc>
            </a:pPr>
            <a:endParaRPr lang="en-US" sz="1500" kern="0" dirty="0"/>
          </a:p>
          <a:p>
            <a:endParaRPr lang="nl-NL" sz="1500" kern="0" dirty="0"/>
          </a:p>
        </p:txBody>
      </p:sp>
      <p:sp>
        <p:nvSpPr>
          <p:cNvPr id="15" name="Tijdelijke aanduiding voor tekst 1">
            <a:extLst>
              <a:ext uri="{FF2B5EF4-FFF2-40B4-BE49-F238E27FC236}">
                <a16:creationId xmlns:a16="http://schemas.microsoft.com/office/drawing/2014/main" id="{1FBA9418-3F13-3955-ED5B-5093D6856998}"/>
              </a:ext>
            </a:extLst>
          </p:cNvPr>
          <p:cNvSpPr txBox="1">
            <a:spLocks/>
          </p:cNvSpPr>
          <p:nvPr/>
        </p:nvSpPr>
        <p:spPr>
          <a:xfrm>
            <a:off x="5669267" y="1173828"/>
            <a:ext cx="3491880" cy="1094578"/>
          </a:xfrm>
          <a:prstGeom prst="rect">
            <a:avLst/>
          </a:prstGeom>
        </p:spPr>
        <p:txBody>
          <a:bodyPr/>
          <a:lstStyle>
            <a:lvl1pPr marL="255588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eaLnBrk="1" fontAlgn="base" hangingPunct="1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sz="1500" b="1" kern="0" dirty="0"/>
              <a:t>1,980 csv files</a:t>
            </a:r>
          </a:p>
          <a:p>
            <a:pPr>
              <a:lnSpc>
                <a:spcPts val="1500"/>
              </a:lnSpc>
            </a:pPr>
            <a:r>
              <a:rPr lang="en-US" sz="1500" kern="0" dirty="0"/>
              <a:t>Data gaps due to intermittent power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sz="1500" b="1" kern="0" dirty="0"/>
              <a:t>Transforming data for comparison</a:t>
            </a:r>
          </a:p>
          <a:p>
            <a:pPr marL="180000">
              <a:lnSpc>
                <a:spcPts val="1500"/>
              </a:lnSpc>
            </a:pPr>
            <a:r>
              <a:rPr lang="en-US" sz="1500" kern="0" dirty="0"/>
              <a:t>Hourly average</a:t>
            </a:r>
          </a:p>
          <a:p>
            <a:endParaRPr lang="nl-NL" sz="1500" kern="0" dirty="0"/>
          </a:p>
        </p:txBody>
      </p:sp>
      <p:sp>
        <p:nvSpPr>
          <p:cNvPr id="23" name="Tijdelijke aanduiding voor voettekst 4">
            <a:extLst>
              <a:ext uri="{FF2B5EF4-FFF2-40B4-BE49-F238E27FC236}">
                <a16:creationId xmlns:a16="http://schemas.microsoft.com/office/drawing/2014/main" id="{60E89C42-35F7-E744-ED4C-941B479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636" y="4845989"/>
            <a:ext cx="4608511" cy="35718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NL" sz="600" dirty="0">
                <a:solidFill>
                  <a:schemeClr val="bg2"/>
                </a:solidFill>
                <a:hlinkClick r:id="rId3"/>
              </a:rPr>
              <a:t>https://columbia-green.com/wp-content/uploads/2019/07/Layered-Mineral-Wool-Retention-Layer-TIS.pdf</a:t>
            </a:r>
            <a:r>
              <a:rPr lang="nl-NL" sz="600" dirty="0">
                <a:solidFill>
                  <a:schemeClr val="bg2"/>
                </a:solidFill>
              </a:rPr>
              <a:t>; </a:t>
            </a:r>
            <a:r>
              <a:rPr lang="nl-NL" sz="600" dirty="0">
                <a:solidFill>
                  <a:schemeClr val="bg2"/>
                </a:solidFill>
                <a:hlinkClick r:id="rId4"/>
              </a:rPr>
              <a:t>https://www.edrocorp.com/150803news.html</a:t>
            </a:r>
            <a:r>
              <a:rPr lang="nl-NL" sz="600" dirty="0">
                <a:solidFill>
                  <a:schemeClr val="bg2"/>
                </a:solidFill>
              </a:rPr>
              <a:t>;</a:t>
            </a:r>
            <a:r>
              <a:rPr lang="nl-NL" sz="600" dirty="0">
                <a:solidFill>
                  <a:schemeClr val="bg2"/>
                </a:solidFill>
                <a:hlinkClick r:id="rId5"/>
              </a:rPr>
              <a:t>https://www.sciencedirect.com/science/article/abs/pii/B9780323853439000082</a:t>
            </a:r>
            <a:endParaRPr lang="nl-NL" sz="600" dirty="0">
              <a:solidFill>
                <a:schemeClr val="bg2"/>
              </a:solidFill>
            </a:endParaRPr>
          </a:p>
        </p:txBody>
      </p:sp>
      <p:pic>
        <p:nvPicPr>
          <p:cNvPr id="24" name="Picture 23" descr="A diagram of a green panel roof&#10;&#10;Description automatically generated">
            <a:extLst>
              <a:ext uri="{FF2B5EF4-FFF2-40B4-BE49-F238E27FC236}">
                <a16:creationId xmlns:a16="http://schemas.microsoft.com/office/drawing/2014/main" id="{6E838439-B3AD-3971-EC89-65AE874F3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611" y="2046091"/>
            <a:ext cx="1336536" cy="872263"/>
          </a:xfrm>
          <a:prstGeom prst="rect">
            <a:avLst/>
          </a:prstGeom>
        </p:spPr>
      </p:pic>
      <p:pic>
        <p:nvPicPr>
          <p:cNvPr id="25" name="Picture 24" descr="A diagram of a roof&#10;&#10;Description automatically generated">
            <a:extLst>
              <a:ext uri="{FF2B5EF4-FFF2-40B4-BE49-F238E27FC236}">
                <a16:creationId xmlns:a16="http://schemas.microsoft.com/office/drawing/2014/main" id="{7AEC799B-6D74-F0E0-11EC-5CCCE6E98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611" y="1148871"/>
            <a:ext cx="1368152" cy="872263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230111-B391-51BE-96BB-5C7ECB6A0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57471"/>
              </p:ext>
            </p:extLst>
          </p:nvPr>
        </p:nvGraphicFramePr>
        <p:xfrm>
          <a:off x="5754459" y="2328165"/>
          <a:ext cx="3321497" cy="200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0A5CD9-013F-477F-5FC5-189D1499F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7634"/>
              </p:ext>
            </p:extLst>
          </p:nvPr>
        </p:nvGraphicFramePr>
        <p:xfrm>
          <a:off x="6145047" y="4432300"/>
          <a:ext cx="2518061" cy="55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347">
                  <a:extLst>
                    <a:ext uri="{9D8B030D-6E8A-4147-A177-3AD203B41FA5}">
                      <a16:colId xmlns:a16="http://schemas.microsoft.com/office/drawing/2014/main" val="3042320046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880956779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979666119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48909714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45956978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572518688"/>
                    </a:ext>
                  </a:extLst>
                </a:gridCol>
                <a:gridCol w="264594">
                  <a:extLst>
                    <a:ext uri="{9D8B030D-6E8A-4147-A177-3AD203B41FA5}">
                      <a16:colId xmlns:a16="http://schemas.microsoft.com/office/drawing/2014/main" val="308203589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box #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77924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days data/box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776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% of total days (92)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020237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FB5CEA-2277-E25E-C319-412EDB9E7880}"/>
              </a:ext>
            </a:extLst>
          </p:cNvPr>
          <p:cNvSpPr txBox="1"/>
          <p:nvPr/>
        </p:nvSpPr>
        <p:spPr>
          <a:xfrm>
            <a:off x="5754459" y="327957"/>
            <a:ext cx="3321496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https://archive.opensensemap.org/</a:t>
            </a:r>
          </a:p>
        </p:txBody>
      </p:sp>
    </p:spTree>
    <p:extLst>
      <p:ext uri="{BB962C8B-B14F-4D97-AF65-F5344CB8AC3E}">
        <p14:creationId xmlns:p14="http://schemas.microsoft.com/office/powerpoint/2010/main" val="1123434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664138"/>
          </a:xfrm>
        </p:spPr>
        <p:txBody>
          <a:bodyPr/>
          <a:lstStyle/>
          <a:p>
            <a:pPr marL="0" indent="0">
              <a:lnSpc>
                <a:spcPts val="1500"/>
              </a:lnSpc>
              <a:buNone/>
            </a:pPr>
            <a:r>
              <a:rPr lang="en-US" sz="1500" b="1" kern="0" dirty="0"/>
              <a:t>Data cleansing and validation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1 had errors for temperature (stuck on -1,00 or 30,65</a:t>
            </a:r>
            <a:r>
              <a:rPr lang="en-US" sz="1500" dirty="0"/>
              <a:t> °C</a:t>
            </a:r>
            <a:r>
              <a:rPr lang="en-US" sz="1500" kern="0" dirty="0"/>
              <a:t>, 67%)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3 had errors for temperature (values over 79</a:t>
            </a:r>
            <a:r>
              <a:rPr lang="en-US" sz="1500" dirty="0"/>
              <a:t> °C</a:t>
            </a:r>
            <a:r>
              <a:rPr lang="en-US" sz="1500" kern="0" dirty="0"/>
              <a:t>, 0.02%)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Typical warm, average, cold day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Warm: 9-11 October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Average: 8-9 November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Cold: 1-2 December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Warm day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All boxes warmer than average – might be due to black flat roof surroundings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Roof not yet enclosed, hot air may affect bottom of roof tiles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nl-NL" sz="15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Temperature – warm day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2FC0AC-8D99-C91B-791E-88DFE248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52" y="1067083"/>
            <a:ext cx="5416828" cy="36641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BAF2BA-C7E9-00F3-B917-1B95E82E387D}"/>
              </a:ext>
            </a:extLst>
          </p:cNvPr>
          <p:cNvSpPr txBox="1"/>
          <p:nvPr/>
        </p:nvSpPr>
        <p:spPr>
          <a:xfrm>
            <a:off x="2331023" y="1504791"/>
            <a:ext cx="2312985" cy="103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lnSpc>
                <a:spcPts val="1500"/>
              </a:lnSpc>
            </a:pPr>
            <a:r>
              <a:rPr lang="en-US" sz="1000" kern="0" dirty="0"/>
              <a:t>1 Control roof top of tiles 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3 Green Panels top of Panels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2 Control roof bottom of tiles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6 Green Panels bottom of tiles</a:t>
            </a:r>
          </a:p>
          <a:p>
            <a:pPr marL="180000">
              <a:lnSpc>
                <a:spcPts val="1500"/>
              </a:lnSpc>
            </a:pPr>
            <a:r>
              <a:rPr lang="en-US" sz="1000" kern="0" dirty="0"/>
              <a:t>4/5 Green Panels top of tiles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DDF256-F17F-4913-A958-998A563CE926}"/>
              </a:ext>
            </a:extLst>
          </p:cNvPr>
          <p:cNvCxnSpPr>
            <a:cxnSpLocks/>
          </p:cNvCxnSpPr>
          <p:nvPr/>
        </p:nvCxnSpPr>
        <p:spPr>
          <a:xfrm flipH="1">
            <a:off x="1979712" y="1616822"/>
            <a:ext cx="576064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9266C7-1F32-33F1-019A-76AF7D2CD10A}"/>
              </a:ext>
            </a:extLst>
          </p:cNvPr>
          <p:cNvCxnSpPr>
            <a:cxnSpLocks/>
          </p:cNvCxnSpPr>
          <p:nvPr/>
        </p:nvCxnSpPr>
        <p:spPr>
          <a:xfrm flipH="1">
            <a:off x="1996480" y="1851670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9A06BF-DF78-84BB-6D42-DA1F7228C2FA}"/>
              </a:ext>
            </a:extLst>
          </p:cNvPr>
          <p:cNvCxnSpPr>
            <a:cxnSpLocks/>
          </p:cNvCxnSpPr>
          <p:nvPr/>
        </p:nvCxnSpPr>
        <p:spPr>
          <a:xfrm flipH="1">
            <a:off x="2051720" y="2052982"/>
            <a:ext cx="504056" cy="17344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3B0B53-E185-543F-0FEB-91CD8553D19E}"/>
              </a:ext>
            </a:extLst>
          </p:cNvPr>
          <p:cNvCxnSpPr>
            <a:cxnSpLocks/>
          </p:cNvCxnSpPr>
          <p:nvPr/>
        </p:nvCxnSpPr>
        <p:spPr>
          <a:xfrm flipH="1">
            <a:off x="2042991" y="2226422"/>
            <a:ext cx="512785" cy="5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9C680B-191F-6968-E490-4E52E699C1A1}"/>
              </a:ext>
            </a:extLst>
          </p:cNvPr>
          <p:cNvCxnSpPr>
            <a:cxnSpLocks/>
          </p:cNvCxnSpPr>
          <p:nvPr/>
        </p:nvCxnSpPr>
        <p:spPr>
          <a:xfrm flipH="1">
            <a:off x="2068488" y="2427734"/>
            <a:ext cx="504056" cy="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5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4AD3-08C5-6CD3-C1CD-7077A993F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E62C276-AF2C-A530-11AD-07794EC8AD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1200150"/>
            <a:ext cx="3321496" cy="3321867"/>
          </a:xfrm>
        </p:spPr>
        <p:txBody>
          <a:bodyPr/>
          <a:lstStyle/>
          <a:p>
            <a:pPr marL="0" indent="0">
              <a:lnSpc>
                <a:spcPts val="1500"/>
              </a:lnSpc>
              <a:buNone/>
            </a:pPr>
            <a:r>
              <a:rPr lang="en-US" sz="1500" b="1" kern="0" dirty="0"/>
              <a:t>Data cleansing and validation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1 had errors for temperature (stuck on -1,00 or 30,65</a:t>
            </a:r>
            <a:r>
              <a:rPr lang="en-US" sz="1500" dirty="0"/>
              <a:t> °C</a:t>
            </a:r>
            <a:r>
              <a:rPr lang="en-US" sz="1500" kern="0" dirty="0"/>
              <a:t>, 67%)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Box 3 had errors for temperature (values over 79</a:t>
            </a:r>
            <a:r>
              <a:rPr lang="en-US" sz="1500" dirty="0"/>
              <a:t> °C</a:t>
            </a:r>
            <a:r>
              <a:rPr lang="en-US" sz="1500" kern="0" dirty="0"/>
              <a:t>, 0.02%)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Typical warm, average, cold day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Warm: 9-11 October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Average: 8-9 November</a:t>
            </a:r>
          </a:p>
          <a:p>
            <a:pPr marL="180000">
              <a:lnSpc>
                <a:spcPts val="1500"/>
              </a:lnSpc>
            </a:pPr>
            <a:r>
              <a:rPr lang="en-US" sz="1500" dirty="0"/>
              <a:t>Cold: 1-2 December</a:t>
            </a:r>
          </a:p>
          <a:p>
            <a:pPr>
              <a:lnSpc>
                <a:spcPts val="1500"/>
              </a:lnSpc>
            </a:pPr>
            <a:endParaRPr lang="en-US" sz="1500" dirty="0"/>
          </a:p>
          <a:p>
            <a:pPr>
              <a:lnSpc>
                <a:spcPts val="1500"/>
              </a:lnSpc>
            </a:pPr>
            <a:r>
              <a:rPr lang="en-US" sz="1500" b="1" dirty="0"/>
              <a:t>Average day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All boxes colder at night, half warmer during the day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Top of green panels cools down more than control roof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nl-NL" sz="15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0BE9B1F-EBEE-6C8A-89E5-BFAB2A8F03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2902" y="133350"/>
            <a:ext cx="7775378" cy="549739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465E6DB-3CE5-E9D3-6B9A-6CCC9D60E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2888" y="742950"/>
            <a:ext cx="7775393" cy="214313"/>
          </a:xfrm>
        </p:spPr>
        <p:txBody>
          <a:bodyPr/>
          <a:lstStyle/>
          <a:p>
            <a:r>
              <a:rPr lang="en-US" dirty="0"/>
              <a:t>Temperature – average day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0D1EE19-3E9B-26DB-F19F-15CCD1EFDC95}"/>
              </a:ext>
            </a:extLst>
          </p:cNvPr>
          <p:cNvCxnSpPr/>
          <p:nvPr/>
        </p:nvCxnSpPr>
        <p:spPr>
          <a:xfrm>
            <a:off x="1080000" y="1047750"/>
            <a:ext cx="8072462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0D1331-68D3-DB65-9823-C14B927A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25AC1A-B75F-0D71-3BD3-15A2C42F1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7750"/>
            <a:ext cx="5391427" cy="36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7136"/>
      </p:ext>
    </p:extLst>
  </p:cSld>
  <p:clrMapOvr>
    <a:masterClrMapping/>
  </p:clrMapOvr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1165</TotalTime>
  <Words>1741</Words>
  <Application>Microsoft Office PowerPoint</Application>
  <PresentationFormat>On-screen Show (16:9)</PresentationFormat>
  <Paragraphs>292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Wingdings</vt:lpstr>
      <vt:lpstr>UT_NL 16-9 new</vt:lpstr>
      <vt:lpstr>Green Panel performance testing –  Analysis from one season of monitoring data and implications for urban scale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kind attention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Vink, K. (ET)</dc:creator>
  <cp:lastModifiedBy>Vrielink, Sean (UT-ET)</cp:lastModifiedBy>
  <cp:revision>62</cp:revision>
  <dcterms:created xsi:type="dcterms:W3CDTF">2019-04-17T12:31:19Z</dcterms:created>
  <dcterms:modified xsi:type="dcterms:W3CDTF">2024-04-08T09:31:54Z</dcterms:modified>
</cp:coreProperties>
</file>