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0" r:id="rId4"/>
    <p:sldId id="262" r:id="rId5"/>
    <p:sldId id="264" r:id="rId6"/>
    <p:sldId id="263" r:id="rId7"/>
    <p:sldId id="265" r:id="rId8"/>
    <p:sldId id="266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5E23D-A294-8434-1143-60ACE2B84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FEBFAAC-0F0E-91E7-363E-0A8C15B06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BF577D-F7D3-22A5-6CBA-1BAE16D3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7BB84E6-01D5-2DF1-A12C-F6F8A785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913840-6807-DE39-420E-C8FFEE491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901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7BF0F7-3A31-A460-6417-4DF1F3AD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E27832F-634A-D40B-0EC4-B25CF29ED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09B6923-BE1C-F4F0-BCB6-07B05DDF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4EBBDFD-9B0E-E1AD-0CE0-7822B4ED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896D4ED-550B-87D0-22B3-E5F2396B7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5A54DE6-C1F7-C359-6501-BC5029C6DA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BF7EE41-507A-83AB-3D0E-E33259D10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9EB774-3664-B37E-E13D-F0A9951A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8F2C3F-0E59-A8AE-E595-ACABF7A60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3B4110-018F-E20F-CA99-50F4EE18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52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48403C-67B8-A843-926A-44318FB4A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B3F535-857D-DF25-F9F3-213BBE99B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A64F82C-E744-7D46-66BD-774F9BE93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7E9223C-D3B4-0CFC-8301-E5845086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1F5761-8E31-CC2D-CE02-3DEF638F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423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E00120-905F-32DF-8463-12E06584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0626EA3-0CDF-3F6D-B557-8C458666F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764774-BF15-4039-E626-3193846A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8DF808-F090-8FD9-98F7-93E841468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2803E91-18C1-C247-095A-F7A3672F2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647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A4F4AD-155D-977C-509C-E145A124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A0501B-D969-21D7-1E63-5AAD8C7C1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70B99F-551D-7053-6491-655AAE92A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E3E65C-B81F-4065-2CAF-7FDB76AB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5F8EAA2-8656-0F73-AEBF-D8842CFDE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FD5D332-965F-09A5-7249-FDA2C3FA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374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CB9A41-02D1-74BD-84F9-B4DAB554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C4CFB5A-401C-9E77-45B1-4E8423EB0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34B7B87-1675-14D7-8D11-3D26BAB6D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76C91E0-5D4E-3AA9-B9FC-68D6E5AAC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895347C-0DBF-A23D-FC4B-6B5C60B5F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A710488-4921-C232-F639-F0789356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4ED2C90-B6A7-CDF2-D052-AEBDB2232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E4AE2A0-97AB-BA3B-5639-FA64A71C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905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588D-78B4-7B00-A226-99FB4F736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DD91D95-9BAA-769D-A8C5-A4154B79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A511D17-31A1-2344-AE40-D8EF4447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4BC0882-8091-687F-30F3-5ED75B448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583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FE3151B-808F-241C-5B83-BC9CEB3C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7F17A83-3BC3-87C5-5975-53CFBD8A6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008008-9EA6-8851-CA1A-99DDC652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101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3D9E94-4660-71A9-1E12-55F98531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625721-7EA6-D0D5-F9E6-D3FCFC588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CAFD7E-0B78-9CBD-29FE-902B0C2D0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4A306DA-EA07-ACC9-969D-EE1CC4F5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408DCB-18F5-CA29-1E6A-AAD666E98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69EB73-D903-A62A-1362-70CF87A9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41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5CBE54-E1B2-C778-800C-32E677A6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48604F5-47D1-76A8-5B2E-81B10E642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82C55D4-AF00-8BDB-7229-2F4EC6432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D736C85-B1DB-6FA7-4C19-C4FDB0B52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11084CE-71ED-B5BF-CAC0-1817EA975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0A8E12F-E5BA-EFF8-D771-036328F5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807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EF52AEC-5BF2-9AFF-EAE1-DF4D0067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EB7506-2EA6-43FF-CB36-740790A18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433D7B-E26C-8853-A006-F5E7FC950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B5E84E-F859-4397-8030-8222928EF834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6863EB-1030-BDF9-E5CD-B4DBE70B9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0917D1-5401-5732-49FB-8678BF391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C31CFD-24EA-4058-8D97-ADF82C2F8F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51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slide" Target="slide7.xml"/><Relationship Id="rId4" Type="http://schemas.openxmlformats.org/officeDocument/2006/relationships/image" Target="../media/image3.png"/><Relationship Id="rId9" Type="http://schemas.openxmlformats.org/officeDocument/2006/relationships/slide" Target="slide6.xml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openxmlformats.org/officeDocument/2006/relationships/image" Target="../media/image12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044D05-A837-516A-636D-CA6FC189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BB0371B-B374-05EC-49D7-5D6078C6CEBF}"/>
              </a:ext>
            </a:extLst>
          </p:cNvPr>
          <p:cNvGrpSpPr/>
          <p:nvPr/>
        </p:nvGrpSpPr>
        <p:grpSpPr>
          <a:xfrm>
            <a:off x="7556160" y="6067808"/>
            <a:ext cx="4425169" cy="748357"/>
            <a:chOff x="7501943" y="6056832"/>
            <a:chExt cx="4425169" cy="748357"/>
          </a:xfrm>
        </p:grpSpPr>
        <p:pic>
          <p:nvPicPr>
            <p:cNvPr id="5" name="Obraz 4" descr="Obraz zawierający tekst, Czcionka, Grafika, symbol&#10;&#10;Opis wygenerowany automatycznie">
              <a:extLst>
                <a:ext uri="{FF2B5EF4-FFF2-40B4-BE49-F238E27FC236}">
                  <a16:creationId xmlns:a16="http://schemas.microsoft.com/office/drawing/2014/main" id="{0BC372EF-5A05-FA2F-9F47-9FC99A3B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895" y="6156317"/>
              <a:ext cx="2506217" cy="554847"/>
            </a:xfrm>
            <a:prstGeom prst="rect">
              <a:avLst/>
            </a:prstGeom>
          </p:spPr>
        </p:pic>
        <p:pic>
          <p:nvPicPr>
            <p:cNvPr id="6" name="Obraz 5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672C7F40-90D5-D662-C76B-3FB6E4AB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943" y="6056832"/>
              <a:ext cx="1661658" cy="748357"/>
            </a:xfrm>
            <a:prstGeom prst="rect">
              <a:avLst/>
            </a:prstGeom>
          </p:spPr>
        </p:pic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16DB34CE-C9B5-4F58-0B34-544FDA09D779}"/>
              </a:ext>
            </a:extLst>
          </p:cNvPr>
          <p:cNvSpPr txBox="1">
            <a:spLocks/>
          </p:cNvSpPr>
          <p:nvPr/>
        </p:nvSpPr>
        <p:spPr>
          <a:xfrm>
            <a:off x="373529" y="146836"/>
            <a:ext cx="11444941" cy="1133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Quantifying of the ten-year variation in surface velocity of the Svalbard Archipelago glaciers using SAR data</a:t>
            </a:r>
            <a:endParaRPr lang="pl-PL" sz="3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611EBFCB-0636-3608-C840-3A9B0E0F8ED3}"/>
              </a:ext>
            </a:extLst>
          </p:cNvPr>
          <p:cNvSpPr txBox="1">
            <a:spLocks/>
          </p:cNvSpPr>
          <p:nvPr/>
        </p:nvSpPr>
        <p:spPr>
          <a:xfrm>
            <a:off x="330200" y="1414650"/>
            <a:ext cx="11531599" cy="850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/>
              <a:t>Wojciech Milczarek</a:t>
            </a:r>
            <a:r>
              <a:rPr lang="pl-PL" baseline="30000" dirty="0"/>
              <a:t>1</a:t>
            </a:r>
            <a:r>
              <a:rPr lang="pl-PL" dirty="0"/>
              <a:t>, </a:t>
            </a:r>
            <a:r>
              <a:rPr lang="pl-PL" b="1" dirty="0"/>
              <a:t>Anna Kopeć</a:t>
            </a:r>
            <a:r>
              <a:rPr lang="pl-PL" baseline="30000" dirty="0"/>
              <a:t>1</a:t>
            </a:r>
            <a:r>
              <a:rPr lang="pl-PL" dirty="0"/>
              <a:t>, Michał Tympalski</a:t>
            </a:r>
            <a:r>
              <a:rPr lang="pl-PL" baseline="30000" dirty="0"/>
              <a:t>1</a:t>
            </a:r>
            <a:r>
              <a:rPr lang="pl-PL" dirty="0"/>
              <a:t>, and Marek Sompolski</a:t>
            </a:r>
            <a:r>
              <a:rPr lang="pl-PL" baseline="30000" dirty="0"/>
              <a:t>1</a:t>
            </a:r>
          </a:p>
          <a:p>
            <a:pPr marL="0" indent="0" algn="ctr">
              <a:buNone/>
            </a:pPr>
            <a:r>
              <a:rPr lang="pl-PL" baseline="30000" dirty="0" err="1"/>
              <a:t>Department</a:t>
            </a:r>
            <a:r>
              <a:rPr lang="pl-PL" baseline="30000" dirty="0"/>
              <a:t> of </a:t>
            </a:r>
            <a:r>
              <a:rPr lang="pl-PL" baseline="30000" dirty="0" err="1"/>
              <a:t>Geodesy</a:t>
            </a:r>
            <a:r>
              <a:rPr lang="pl-PL" baseline="30000" dirty="0"/>
              <a:t> and </a:t>
            </a:r>
            <a:r>
              <a:rPr lang="pl-PL" baseline="30000" dirty="0" err="1"/>
              <a:t>Geoinformatics</a:t>
            </a:r>
            <a:r>
              <a:rPr lang="pl-PL" baseline="30000" dirty="0"/>
              <a:t>, Wrocław University of Science and Technology, Poland</a:t>
            </a:r>
            <a:endParaRPr lang="pl-PL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D7B03B63-2615-2D49-0379-CE26A5C242AC}"/>
              </a:ext>
            </a:extLst>
          </p:cNvPr>
          <p:cNvGrpSpPr/>
          <p:nvPr/>
        </p:nvGrpSpPr>
        <p:grpSpPr>
          <a:xfrm>
            <a:off x="-501445" y="1055985"/>
            <a:ext cx="4080765" cy="3826595"/>
            <a:chOff x="-445878" y="1481483"/>
            <a:chExt cx="3677135" cy="3677135"/>
          </a:xfrm>
        </p:grpSpPr>
        <p:pic>
          <p:nvPicPr>
            <p:cNvPr id="7" name="Grafika 6" descr="Kształt organiczny">
              <a:extLst>
                <a:ext uri="{FF2B5EF4-FFF2-40B4-BE49-F238E27FC236}">
                  <a16:creationId xmlns:a16="http://schemas.microsoft.com/office/drawing/2014/main" id="{3CCC5858-08AF-6BEB-8AC1-A712C9DE5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45878" y="1481483"/>
              <a:ext cx="3677135" cy="3677135"/>
            </a:xfrm>
            <a:prstGeom prst="rect">
              <a:avLst/>
            </a:prstGeom>
          </p:spPr>
        </p:pic>
        <p:sp>
          <p:nvSpPr>
            <p:cNvPr id="10" name="Tytuł 1">
              <a:hlinkClick r:id="rId6" action="ppaction://hlinksldjump"/>
              <a:extLst>
                <a:ext uri="{FF2B5EF4-FFF2-40B4-BE49-F238E27FC236}">
                  <a16:creationId xmlns:a16="http://schemas.microsoft.com/office/drawing/2014/main" id="{F86B930D-F5AB-B69C-04B7-BC91DAB41779}"/>
                </a:ext>
              </a:extLst>
            </p:cNvPr>
            <p:cNvSpPr txBox="1">
              <a:spLocks/>
            </p:cNvSpPr>
            <p:nvPr/>
          </p:nvSpPr>
          <p:spPr>
            <a:xfrm>
              <a:off x="201464" y="2753368"/>
              <a:ext cx="2382453" cy="11333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Area</a:t>
              </a: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1</a:t>
              </a:r>
              <a:b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</a:br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Northwest</a:t>
              </a: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Spitsbergen</a:t>
              </a: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F1AFC0AB-A565-300C-943A-918148E436AA}"/>
              </a:ext>
            </a:extLst>
          </p:cNvPr>
          <p:cNvGrpSpPr/>
          <p:nvPr/>
        </p:nvGrpSpPr>
        <p:grpSpPr>
          <a:xfrm>
            <a:off x="1905195" y="2239507"/>
            <a:ext cx="4190804" cy="3467930"/>
            <a:chOff x="-460680" y="1559588"/>
            <a:chExt cx="3973596" cy="3677135"/>
          </a:xfrm>
        </p:grpSpPr>
        <p:pic>
          <p:nvPicPr>
            <p:cNvPr id="13" name="Grafika 12" descr="Kształt organiczny">
              <a:hlinkClick r:id="rId6" action="ppaction://hlinksldjump"/>
              <a:extLst>
                <a:ext uri="{FF2B5EF4-FFF2-40B4-BE49-F238E27FC236}">
                  <a16:creationId xmlns:a16="http://schemas.microsoft.com/office/drawing/2014/main" id="{1FA8D98E-8201-FA36-FC9E-043BD75B8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-460680" y="1559588"/>
              <a:ext cx="3973596" cy="3677135"/>
            </a:xfrm>
            <a:prstGeom prst="rect">
              <a:avLst/>
            </a:prstGeom>
          </p:spPr>
        </p:pic>
        <p:sp>
          <p:nvSpPr>
            <p:cNvPr id="14" name="Tytuł 1">
              <a:hlinkClick r:id="rId6" action="ppaction://hlinksldjump"/>
              <a:extLst>
                <a:ext uri="{FF2B5EF4-FFF2-40B4-BE49-F238E27FC236}">
                  <a16:creationId xmlns:a16="http://schemas.microsoft.com/office/drawing/2014/main" id="{F1F43C8E-2F7E-683E-FF37-9C3E27692982}"/>
                </a:ext>
              </a:extLst>
            </p:cNvPr>
            <p:cNvSpPr txBox="1">
              <a:spLocks/>
            </p:cNvSpPr>
            <p:nvPr/>
          </p:nvSpPr>
          <p:spPr>
            <a:xfrm>
              <a:off x="334891" y="2722752"/>
              <a:ext cx="2382453" cy="11333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Area</a:t>
              </a: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2</a:t>
              </a:r>
              <a:b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</a:br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Northeast</a:t>
              </a: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Spitsbergen</a:t>
              </a: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05F910E0-D983-93B1-BC6F-476625E1BE7C}"/>
              </a:ext>
            </a:extLst>
          </p:cNvPr>
          <p:cNvGrpSpPr/>
          <p:nvPr/>
        </p:nvGrpSpPr>
        <p:grpSpPr>
          <a:xfrm>
            <a:off x="8174042" y="1331219"/>
            <a:ext cx="4549776" cy="3764883"/>
            <a:chOff x="-419524" y="1498059"/>
            <a:chExt cx="3677135" cy="3677135"/>
          </a:xfrm>
        </p:grpSpPr>
        <p:pic>
          <p:nvPicPr>
            <p:cNvPr id="16" name="Grafika 15" descr="Kształt organiczny">
              <a:hlinkClick r:id="rId7" action="ppaction://hlinksldjump"/>
              <a:extLst>
                <a:ext uri="{FF2B5EF4-FFF2-40B4-BE49-F238E27FC236}">
                  <a16:creationId xmlns:a16="http://schemas.microsoft.com/office/drawing/2014/main" id="{7078DE74-BFE5-00D8-607E-3104757CD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-419524" y="1498059"/>
              <a:ext cx="3677135" cy="3677135"/>
            </a:xfrm>
            <a:prstGeom prst="rect">
              <a:avLst/>
            </a:prstGeom>
          </p:spPr>
        </p:pic>
        <p:sp>
          <p:nvSpPr>
            <p:cNvPr id="17" name="Tytuł 1">
              <a:hlinkClick r:id="rId7" action="ppaction://hlinksldjump"/>
              <a:extLst>
                <a:ext uri="{FF2B5EF4-FFF2-40B4-BE49-F238E27FC236}">
                  <a16:creationId xmlns:a16="http://schemas.microsoft.com/office/drawing/2014/main" id="{C5326F8E-678B-6BB5-E39B-CB2980023B65}"/>
                </a:ext>
              </a:extLst>
            </p:cNvPr>
            <p:cNvSpPr txBox="1">
              <a:spLocks/>
            </p:cNvSpPr>
            <p:nvPr/>
          </p:nvSpPr>
          <p:spPr>
            <a:xfrm>
              <a:off x="284397" y="2750666"/>
              <a:ext cx="2382453" cy="11333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Area</a:t>
              </a: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4</a:t>
              </a:r>
              <a:b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</a:br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Eastern</a:t>
              </a: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</a:t>
              </a:r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Islands</a:t>
              </a:r>
              <a:endParaRPr lang="pl-PL" sz="2000" b="1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8E62D42-2F33-5A3C-F5B4-6321F5CFC8CB}"/>
              </a:ext>
            </a:extLst>
          </p:cNvPr>
          <p:cNvGrpSpPr/>
          <p:nvPr/>
        </p:nvGrpSpPr>
        <p:grpSpPr>
          <a:xfrm>
            <a:off x="4286259" y="1313478"/>
            <a:ext cx="4549776" cy="3764883"/>
            <a:chOff x="-445878" y="1531525"/>
            <a:chExt cx="3677135" cy="3677135"/>
          </a:xfrm>
        </p:grpSpPr>
        <p:pic>
          <p:nvPicPr>
            <p:cNvPr id="19" name="Grafika 18" descr="Kształt organiczny">
              <a:hlinkClick r:id="rId8" action="ppaction://hlinksldjump"/>
              <a:extLst>
                <a:ext uri="{FF2B5EF4-FFF2-40B4-BE49-F238E27FC236}">
                  <a16:creationId xmlns:a16="http://schemas.microsoft.com/office/drawing/2014/main" id="{AA38B424-5A23-53B0-7FED-2664BE3E0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 flipV="1">
              <a:off x="-445878" y="1531525"/>
              <a:ext cx="3677135" cy="3677135"/>
            </a:xfrm>
            <a:prstGeom prst="rect">
              <a:avLst/>
            </a:prstGeom>
          </p:spPr>
        </p:pic>
        <p:sp>
          <p:nvSpPr>
            <p:cNvPr id="20" name="Tytuł 1">
              <a:hlinkClick r:id="rId8" action="ppaction://hlinksldjump"/>
              <a:extLst>
                <a:ext uri="{FF2B5EF4-FFF2-40B4-BE49-F238E27FC236}">
                  <a16:creationId xmlns:a16="http://schemas.microsoft.com/office/drawing/2014/main" id="{75AE82EF-3ECC-3B5D-F3B4-FCCEFCFB043F}"/>
                </a:ext>
              </a:extLst>
            </p:cNvPr>
            <p:cNvSpPr txBox="1">
              <a:spLocks/>
            </p:cNvSpPr>
            <p:nvPr/>
          </p:nvSpPr>
          <p:spPr>
            <a:xfrm>
              <a:off x="284397" y="2750666"/>
              <a:ext cx="2382453" cy="11333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Area</a:t>
              </a: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3</a:t>
              </a:r>
              <a:b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</a:br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Nordaustlandet</a:t>
              </a:r>
              <a:endParaRPr lang="pl-PL" sz="2000" b="1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203038C0-03F4-1677-251C-34F6BEA25F08}"/>
              </a:ext>
            </a:extLst>
          </p:cNvPr>
          <p:cNvGrpSpPr/>
          <p:nvPr/>
        </p:nvGrpSpPr>
        <p:grpSpPr>
          <a:xfrm>
            <a:off x="6228277" y="2946281"/>
            <a:ext cx="4549776" cy="3764883"/>
            <a:chOff x="-419524" y="1498059"/>
            <a:chExt cx="3677135" cy="3677135"/>
          </a:xfrm>
        </p:grpSpPr>
        <p:pic>
          <p:nvPicPr>
            <p:cNvPr id="22" name="Grafika 21" descr="Kształt organiczny">
              <a:hlinkClick r:id="rId9" action="ppaction://hlinksldjump"/>
              <a:extLst>
                <a:ext uri="{FF2B5EF4-FFF2-40B4-BE49-F238E27FC236}">
                  <a16:creationId xmlns:a16="http://schemas.microsoft.com/office/drawing/2014/main" id="{9620708E-5CA8-F9CF-B714-D242D702A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19524" y="1498059"/>
              <a:ext cx="3677135" cy="3677135"/>
            </a:xfrm>
            <a:prstGeom prst="rect">
              <a:avLst/>
            </a:prstGeom>
          </p:spPr>
        </p:pic>
        <p:sp>
          <p:nvSpPr>
            <p:cNvPr id="23" name="Tytuł 1">
              <a:hlinkClick r:id="rId9" action="ppaction://hlinksldjump"/>
              <a:extLst>
                <a:ext uri="{FF2B5EF4-FFF2-40B4-BE49-F238E27FC236}">
                  <a16:creationId xmlns:a16="http://schemas.microsoft.com/office/drawing/2014/main" id="{FBC77441-5156-B689-EB79-73F6DDD4457E}"/>
                </a:ext>
              </a:extLst>
            </p:cNvPr>
            <p:cNvSpPr txBox="1">
              <a:spLocks/>
            </p:cNvSpPr>
            <p:nvPr/>
          </p:nvSpPr>
          <p:spPr>
            <a:xfrm>
              <a:off x="284397" y="2750666"/>
              <a:ext cx="2382453" cy="11333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Area</a:t>
              </a: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5</a:t>
              </a:r>
              <a:b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</a:b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Southern</a:t>
              </a:r>
              <a:b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</a:b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Spitsbergen</a:t>
              </a:r>
            </a:p>
          </p:txBody>
        </p:sp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id="{77C89175-127A-2DD9-7D2C-09A746B0E604}"/>
              </a:ext>
            </a:extLst>
          </p:cNvPr>
          <p:cNvGrpSpPr/>
          <p:nvPr/>
        </p:nvGrpSpPr>
        <p:grpSpPr>
          <a:xfrm>
            <a:off x="-277114" y="3719963"/>
            <a:ext cx="3138037" cy="3138037"/>
            <a:chOff x="-290066" y="3686308"/>
            <a:chExt cx="3138037" cy="3138037"/>
          </a:xfrm>
        </p:grpSpPr>
        <p:pic>
          <p:nvPicPr>
            <p:cNvPr id="36" name="Grafika 35" descr="Kształt organiczny">
              <a:hlinkClick r:id="rId10" action="ppaction://hlinksldjump"/>
              <a:extLst>
                <a:ext uri="{FF2B5EF4-FFF2-40B4-BE49-F238E27FC236}">
                  <a16:creationId xmlns:a16="http://schemas.microsoft.com/office/drawing/2014/main" id="{B10820AE-AFE1-85E9-6AD7-810781DF8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V="1">
              <a:off x="-290066" y="3686308"/>
              <a:ext cx="3138037" cy="3138037"/>
            </a:xfrm>
            <a:prstGeom prst="rect">
              <a:avLst/>
            </a:prstGeom>
          </p:spPr>
        </p:pic>
        <p:sp>
          <p:nvSpPr>
            <p:cNvPr id="26" name="Tytuł 1">
              <a:hlinkClick r:id="rId10" action="ppaction://hlinksldjump"/>
              <a:extLst>
                <a:ext uri="{FF2B5EF4-FFF2-40B4-BE49-F238E27FC236}">
                  <a16:creationId xmlns:a16="http://schemas.microsoft.com/office/drawing/2014/main" id="{28FE50E6-0DCD-917E-9A81-571385AA71CE}"/>
                </a:ext>
              </a:extLst>
            </p:cNvPr>
            <p:cNvSpPr txBox="1">
              <a:spLocks/>
            </p:cNvSpPr>
            <p:nvPr/>
          </p:nvSpPr>
          <p:spPr>
            <a:xfrm>
              <a:off x="-61489" y="4644758"/>
              <a:ext cx="2643969" cy="11794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Data and</a:t>
              </a:r>
              <a:b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</a:b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</a:t>
              </a:r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Methods</a:t>
              </a:r>
              <a:endParaRPr lang="pl-PL" sz="2000" b="1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CCB265BE-813E-E7DB-207A-50E8D7E1F805}"/>
              </a:ext>
            </a:extLst>
          </p:cNvPr>
          <p:cNvGrpSpPr/>
          <p:nvPr/>
        </p:nvGrpSpPr>
        <p:grpSpPr>
          <a:xfrm>
            <a:off x="4072538" y="4058161"/>
            <a:ext cx="3138037" cy="3138037"/>
            <a:chOff x="4072538" y="4058161"/>
            <a:chExt cx="3138037" cy="3138037"/>
          </a:xfrm>
        </p:grpSpPr>
        <p:pic>
          <p:nvPicPr>
            <p:cNvPr id="31" name="Grafika 30" descr="Kształt organiczny">
              <a:hlinkClick r:id="rId13" action="ppaction://hlinksldjump"/>
              <a:extLst>
                <a:ext uri="{FF2B5EF4-FFF2-40B4-BE49-F238E27FC236}">
                  <a16:creationId xmlns:a16="http://schemas.microsoft.com/office/drawing/2014/main" id="{9FB32C8B-22CC-8EE4-744E-F5898DCFA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072538" y="4058161"/>
              <a:ext cx="3138037" cy="3138037"/>
            </a:xfrm>
            <a:prstGeom prst="rect">
              <a:avLst/>
            </a:prstGeom>
          </p:spPr>
        </p:pic>
        <p:sp>
          <p:nvSpPr>
            <p:cNvPr id="29" name="Tytuł 1">
              <a:hlinkClick r:id="rId13" action="ppaction://hlinksldjump"/>
              <a:extLst>
                <a:ext uri="{FF2B5EF4-FFF2-40B4-BE49-F238E27FC236}">
                  <a16:creationId xmlns:a16="http://schemas.microsoft.com/office/drawing/2014/main" id="{7243D5E7-F943-29E5-F2C1-412FE21E3A42}"/>
                </a:ext>
              </a:extLst>
            </p:cNvPr>
            <p:cNvSpPr txBox="1">
              <a:spLocks/>
            </p:cNvSpPr>
            <p:nvPr/>
          </p:nvSpPr>
          <p:spPr>
            <a:xfrm>
              <a:off x="4361492" y="5113844"/>
              <a:ext cx="2643969" cy="11794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Validation</a:t>
              </a:r>
              <a:b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</a:br>
              <a:r>
                <a:rPr lang="pl-PL" sz="2000" b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 </a:t>
              </a:r>
              <a:r>
                <a:rPr lang="pl-PL" sz="2000" b="1" dirty="0" err="1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results</a:t>
              </a:r>
              <a:endParaRPr lang="pl-PL" sz="2000" b="1" dirty="0">
                <a:solidFill>
                  <a:schemeClr val="tx2">
                    <a:lumMod val="90000"/>
                    <a:lumOff val="10000"/>
                  </a:schemeClr>
                </a:solidFill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A4B3ABC5-85C4-7EA1-F0EE-1DB0518494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808" y="4861466"/>
            <a:ext cx="821765" cy="115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5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BB0371B-B374-05EC-49D7-5D6078C6CEBF}"/>
              </a:ext>
            </a:extLst>
          </p:cNvPr>
          <p:cNvGrpSpPr/>
          <p:nvPr/>
        </p:nvGrpSpPr>
        <p:grpSpPr>
          <a:xfrm>
            <a:off x="7556160" y="6067808"/>
            <a:ext cx="4425169" cy="748357"/>
            <a:chOff x="7501943" y="6056832"/>
            <a:chExt cx="4425169" cy="748357"/>
          </a:xfrm>
        </p:grpSpPr>
        <p:pic>
          <p:nvPicPr>
            <p:cNvPr id="5" name="Obraz 4" descr="Obraz zawierający tekst, Czcionka, Grafika, symbol&#10;&#10;Opis wygenerowany automatycznie">
              <a:extLst>
                <a:ext uri="{FF2B5EF4-FFF2-40B4-BE49-F238E27FC236}">
                  <a16:creationId xmlns:a16="http://schemas.microsoft.com/office/drawing/2014/main" id="{0BC372EF-5A05-FA2F-9F47-9FC99A3B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895" y="6156317"/>
              <a:ext cx="2506217" cy="554847"/>
            </a:xfrm>
            <a:prstGeom prst="rect">
              <a:avLst/>
            </a:prstGeom>
          </p:spPr>
        </p:pic>
        <p:pic>
          <p:nvPicPr>
            <p:cNvPr id="6" name="Obraz 5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672C7F40-90D5-D662-C76B-3FB6E4AB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943" y="6056832"/>
              <a:ext cx="1661658" cy="748357"/>
            </a:xfrm>
            <a:prstGeom prst="rect">
              <a:avLst/>
            </a:prstGeom>
          </p:spPr>
        </p:pic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A180EC7E-9718-D77C-47B8-C3A2A5B075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-451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Area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1- </a:t>
            </a:r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Northwest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Spitsbergen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4B5F241-F926-4A69-771E-83D1ED3ADA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718" y="1492219"/>
            <a:ext cx="8393282" cy="411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tekst, zrzut ekranu, mapa&#10;&#10;Opis wygenerowany automatycznie">
            <a:extLst>
              <a:ext uri="{FF2B5EF4-FFF2-40B4-BE49-F238E27FC236}">
                <a16:creationId xmlns:a16="http://schemas.microsoft.com/office/drawing/2014/main" id="{AD65D8C5-7598-D3C1-129E-BE19D7440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63" y="2319919"/>
            <a:ext cx="2399938" cy="4443211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C91E8A7-0D41-85AE-906F-106EC8E22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28" b="54369"/>
          <a:stretch/>
        </p:blipFill>
        <p:spPr bwMode="auto">
          <a:xfrm>
            <a:off x="105002" y="0"/>
            <a:ext cx="1807512" cy="31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28B87A9-481B-7A45-1970-047CA998A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993" y="5571669"/>
            <a:ext cx="821765" cy="1150471"/>
          </a:xfrm>
          <a:prstGeom prst="rect">
            <a:avLst/>
          </a:prstGeom>
        </p:spPr>
      </p:pic>
      <p:pic>
        <p:nvPicPr>
          <p:cNvPr id="10" name="Grafika 9" descr="Dom z wypełnieniem pełnym">
            <a:hlinkClick r:id="rId8" action="ppaction://hlinksldjump"/>
            <a:extLst>
              <a:ext uri="{FF2B5EF4-FFF2-40B4-BE49-F238E27FC236}">
                <a16:creationId xmlns:a16="http://schemas.microsoft.com/office/drawing/2014/main" id="{F8F9FCDB-BC80-99F7-0332-321CF3F165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96600" y="1880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04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2BB0371B-B374-05EC-49D7-5D6078C6CEBF}"/>
              </a:ext>
            </a:extLst>
          </p:cNvPr>
          <p:cNvGrpSpPr/>
          <p:nvPr/>
        </p:nvGrpSpPr>
        <p:grpSpPr>
          <a:xfrm>
            <a:off x="7556160" y="6067808"/>
            <a:ext cx="4425169" cy="748357"/>
            <a:chOff x="7501943" y="6056832"/>
            <a:chExt cx="4425169" cy="748357"/>
          </a:xfrm>
        </p:grpSpPr>
        <p:pic>
          <p:nvPicPr>
            <p:cNvPr id="5" name="Obraz 4" descr="Obraz zawierający tekst, Czcionka, Grafika, symbol&#10;&#10;Opis wygenerowany automatycznie">
              <a:extLst>
                <a:ext uri="{FF2B5EF4-FFF2-40B4-BE49-F238E27FC236}">
                  <a16:creationId xmlns:a16="http://schemas.microsoft.com/office/drawing/2014/main" id="{0BC372EF-5A05-FA2F-9F47-9FC99A3B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895" y="6156317"/>
              <a:ext cx="2506217" cy="554847"/>
            </a:xfrm>
            <a:prstGeom prst="rect">
              <a:avLst/>
            </a:prstGeom>
          </p:spPr>
        </p:pic>
        <p:pic>
          <p:nvPicPr>
            <p:cNvPr id="6" name="Obraz 5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672C7F40-90D5-D662-C76B-3FB6E4AB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943" y="6056832"/>
              <a:ext cx="1661658" cy="748357"/>
            </a:xfrm>
            <a:prstGeom prst="rect">
              <a:avLst/>
            </a:prstGeom>
          </p:spPr>
        </p:pic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A180EC7E-9718-D77C-47B8-C3A2A5B075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42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Area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2 - </a:t>
            </a:r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Northeast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Spitsbergen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5353D37-FB12-5FD0-7A30-16DCEFFC5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61" b="54369"/>
          <a:stretch/>
        </p:blipFill>
        <p:spPr bwMode="auto">
          <a:xfrm>
            <a:off x="131651" y="987874"/>
            <a:ext cx="2694876" cy="432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 descr="Obraz zawierający tekst, zrzut ekranu, mapa&#10;&#10;Opis wygenerowany automatycznie">
            <a:extLst>
              <a:ext uri="{FF2B5EF4-FFF2-40B4-BE49-F238E27FC236}">
                <a16:creationId xmlns:a16="http://schemas.microsoft.com/office/drawing/2014/main" id="{85015594-E5E3-DA8A-E1AF-B8BBA8484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91" y="987874"/>
            <a:ext cx="3405197" cy="582829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CACDFCE-A003-A593-B8FA-79ED5690E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0"/>
          <a:stretch/>
        </p:blipFill>
        <p:spPr bwMode="auto">
          <a:xfrm>
            <a:off x="6054528" y="885317"/>
            <a:ext cx="5926798" cy="245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77E3157-17AA-B2E7-64EB-D15F67D35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70"/>
          <a:stretch/>
        </p:blipFill>
        <p:spPr bwMode="auto">
          <a:xfrm>
            <a:off x="6054528" y="3544857"/>
            <a:ext cx="5926801" cy="245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9DDFF1A-3544-2CF0-E4FD-C8B1344E0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6657" y="5545452"/>
            <a:ext cx="821765" cy="1150471"/>
          </a:xfrm>
          <a:prstGeom prst="rect">
            <a:avLst/>
          </a:prstGeom>
        </p:spPr>
      </p:pic>
      <p:pic>
        <p:nvPicPr>
          <p:cNvPr id="3" name="Grafika 2" descr="Dom z wypełnieniem pełnym">
            <a:hlinkClick r:id="rId8" action="ppaction://hlinksldjump"/>
            <a:extLst>
              <a:ext uri="{FF2B5EF4-FFF2-40B4-BE49-F238E27FC236}">
                <a16:creationId xmlns:a16="http://schemas.microsoft.com/office/drawing/2014/main" id="{7270D468-D00F-88A5-0DD6-13E036E8FC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1685" y="57100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7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, zrzut ekranu, mapa&#10;&#10;Opis wygenerowany automatycznie">
            <a:extLst>
              <a:ext uri="{FF2B5EF4-FFF2-40B4-BE49-F238E27FC236}">
                <a16:creationId xmlns:a16="http://schemas.microsoft.com/office/drawing/2014/main" id="{D51CF219-50E1-5B0A-6A44-2387F5AAC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6163"/>
          <a:stretch/>
        </p:blipFill>
        <p:spPr>
          <a:xfrm>
            <a:off x="96593" y="2919104"/>
            <a:ext cx="3329188" cy="3763515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2BB0371B-B374-05EC-49D7-5D6078C6CEBF}"/>
              </a:ext>
            </a:extLst>
          </p:cNvPr>
          <p:cNvGrpSpPr/>
          <p:nvPr/>
        </p:nvGrpSpPr>
        <p:grpSpPr>
          <a:xfrm>
            <a:off x="7556160" y="6067808"/>
            <a:ext cx="4425169" cy="748357"/>
            <a:chOff x="7501943" y="6056832"/>
            <a:chExt cx="4425169" cy="748357"/>
          </a:xfrm>
        </p:grpSpPr>
        <p:pic>
          <p:nvPicPr>
            <p:cNvPr id="5" name="Obraz 4" descr="Obraz zawierający tekst, Czcionka, Grafika, symbol&#10;&#10;Opis wygenerowany automatycznie">
              <a:extLst>
                <a:ext uri="{FF2B5EF4-FFF2-40B4-BE49-F238E27FC236}">
                  <a16:creationId xmlns:a16="http://schemas.microsoft.com/office/drawing/2014/main" id="{0BC372EF-5A05-FA2F-9F47-9FC99A3B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895" y="6156317"/>
              <a:ext cx="2506217" cy="554847"/>
            </a:xfrm>
            <a:prstGeom prst="rect">
              <a:avLst/>
            </a:prstGeom>
          </p:spPr>
        </p:pic>
        <p:pic>
          <p:nvPicPr>
            <p:cNvPr id="6" name="Obraz 5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672C7F40-90D5-D662-C76B-3FB6E4AB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943" y="6056832"/>
              <a:ext cx="1661658" cy="748357"/>
            </a:xfrm>
            <a:prstGeom prst="rect">
              <a:avLst/>
            </a:prstGeom>
          </p:spPr>
        </p:pic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A180EC7E-9718-D77C-47B8-C3A2A5B075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9442" y="987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Area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3 - </a:t>
            </a:r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Nordaustlandet</a:t>
            </a:r>
            <a:endParaRPr lang="pl-PL" sz="3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F310054-A4E8-A185-5C5B-EBBC62E2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76" y="1325563"/>
            <a:ext cx="8633798" cy="437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7F36F48-D178-D7E5-AA77-1A08AFC0C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61" b="58486"/>
          <a:stretch/>
        </p:blipFill>
        <p:spPr bwMode="auto">
          <a:xfrm>
            <a:off x="96593" y="263066"/>
            <a:ext cx="3148498" cy="253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1DEC420-DA9D-4C0F-67C5-59640EC71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748" y="5603068"/>
            <a:ext cx="821765" cy="1150471"/>
          </a:xfrm>
          <a:prstGeom prst="rect">
            <a:avLst/>
          </a:prstGeom>
        </p:spPr>
      </p:pic>
      <p:pic>
        <p:nvPicPr>
          <p:cNvPr id="3" name="Grafika 2" descr="Dom z wypełnieniem pełnym">
            <a:hlinkClick r:id="rId8" action="ppaction://hlinksldjump"/>
            <a:extLst>
              <a:ext uri="{FF2B5EF4-FFF2-40B4-BE49-F238E27FC236}">
                <a16:creationId xmlns:a16="http://schemas.microsoft.com/office/drawing/2014/main" id="{9189336E-851D-83F2-7435-3CF7B0AFB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96600" y="1880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2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87C3576-FCC4-8D6C-EFC3-5B57C0152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79" y="1010992"/>
            <a:ext cx="8151723" cy="53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2BB0371B-B374-05EC-49D7-5D6078C6CEBF}"/>
              </a:ext>
            </a:extLst>
          </p:cNvPr>
          <p:cNvGrpSpPr/>
          <p:nvPr/>
        </p:nvGrpSpPr>
        <p:grpSpPr>
          <a:xfrm>
            <a:off x="7556160" y="6067808"/>
            <a:ext cx="4425169" cy="748357"/>
            <a:chOff x="7501943" y="6056832"/>
            <a:chExt cx="4425169" cy="748357"/>
          </a:xfrm>
        </p:grpSpPr>
        <p:pic>
          <p:nvPicPr>
            <p:cNvPr id="5" name="Obraz 4" descr="Obraz zawierający tekst, Czcionka, Grafika, symbol&#10;&#10;Opis wygenerowany automatycznie">
              <a:extLst>
                <a:ext uri="{FF2B5EF4-FFF2-40B4-BE49-F238E27FC236}">
                  <a16:creationId xmlns:a16="http://schemas.microsoft.com/office/drawing/2014/main" id="{0BC372EF-5A05-FA2F-9F47-9FC99A3B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895" y="6156317"/>
              <a:ext cx="2506217" cy="554847"/>
            </a:xfrm>
            <a:prstGeom prst="rect">
              <a:avLst/>
            </a:prstGeom>
          </p:spPr>
        </p:pic>
        <p:pic>
          <p:nvPicPr>
            <p:cNvPr id="6" name="Obraz 5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672C7F40-90D5-D662-C76B-3FB6E4AB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943" y="6056832"/>
              <a:ext cx="1661658" cy="748357"/>
            </a:xfrm>
            <a:prstGeom prst="rect">
              <a:avLst/>
            </a:prstGeom>
          </p:spPr>
        </p:pic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A180EC7E-9718-D77C-47B8-C3A2A5B075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1879" y="418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Area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4 - </a:t>
            </a:r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Eastern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Islands</a:t>
            </a:r>
            <a:endParaRPr lang="pl-PL" sz="3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515D6C3-D14E-97DC-19E2-E4002B490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381" y="5634661"/>
            <a:ext cx="821765" cy="1150471"/>
          </a:xfrm>
          <a:prstGeom prst="rect">
            <a:avLst/>
          </a:prstGeom>
        </p:spPr>
      </p:pic>
      <p:pic>
        <p:nvPicPr>
          <p:cNvPr id="3" name="Grafika 2" descr="Dom z wypełnieniem pełnym">
            <a:hlinkClick r:id="rId6" action="ppaction://hlinksldjump"/>
            <a:extLst>
              <a:ext uri="{FF2B5EF4-FFF2-40B4-BE49-F238E27FC236}">
                <a16:creationId xmlns:a16="http://schemas.microsoft.com/office/drawing/2014/main" id="{0A118443-A2B8-F0F8-8A3E-4EAE6CF31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4679" y="57100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1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, zrzut ekranu, mapa&#10;&#10;Opis wygenerowany automatycznie">
            <a:extLst>
              <a:ext uri="{FF2B5EF4-FFF2-40B4-BE49-F238E27FC236}">
                <a16:creationId xmlns:a16="http://schemas.microsoft.com/office/drawing/2014/main" id="{52819A2A-9E86-A2C9-373E-3A6710105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" y="18255"/>
            <a:ext cx="3175443" cy="4311244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2BB0371B-B374-05EC-49D7-5D6078C6CEBF}"/>
              </a:ext>
            </a:extLst>
          </p:cNvPr>
          <p:cNvGrpSpPr/>
          <p:nvPr/>
        </p:nvGrpSpPr>
        <p:grpSpPr>
          <a:xfrm>
            <a:off x="7556160" y="6067808"/>
            <a:ext cx="4425169" cy="748357"/>
            <a:chOff x="7501943" y="6056832"/>
            <a:chExt cx="4425169" cy="748357"/>
          </a:xfrm>
        </p:grpSpPr>
        <p:pic>
          <p:nvPicPr>
            <p:cNvPr id="5" name="Obraz 4" descr="Obraz zawierający tekst, Czcionka, Grafika, symbol&#10;&#10;Opis wygenerowany automatycznie">
              <a:extLst>
                <a:ext uri="{FF2B5EF4-FFF2-40B4-BE49-F238E27FC236}">
                  <a16:creationId xmlns:a16="http://schemas.microsoft.com/office/drawing/2014/main" id="{0BC372EF-5A05-FA2F-9F47-9FC99A3B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895" y="6156317"/>
              <a:ext cx="2506217" cy="554847"/>
            </a:xfrm>
            <a:prstGeom prst="rect">
              <a:avLst/>
            </a:prstGeom>
          </p:spPr>
        </p:pic>
        <p:pic>
          <p:nvPicPr>
            <p:cNvPr id="6" name="Obraz 5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672C7F40-90D5-D662-C76B-3FB6E4AB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943" y="6056832"/>
              <a:ext cx="1661658" cy="748357"/>
            </a:xfrm>
            <a:prstGeom prst="rect">
              <a:avLst/>
            </a:prstGeom>
          </p:spPr>
        </p:pic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A180EC7E-9718-D77C-47B8-C3A2A5B075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Area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5 – Southern Spitsbergen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F673B8-4E4E-C4F6-F765-70E7B7B35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92" y="1066636"/>
            <a:ext cx="9102283" cy="478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F9C7175-933D-6A1D-F7F8-A18DB6ED7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" r="77926" b="55874"/>
          <a:stretch/>
        </p:blipFill>
        <p:spPr bwMode="auto">
          <a:xfrm>
            <a:off x="347751" y="4114799"/>
            <a:ext cx="2394215" cy="26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E549DF1-3C33-E298-FE41-278AFE9C2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9623" y="5931757"/>
            <a:ext cx="595639" cy="833895"/>
          </a:xfrm>
          <a:prstGeom prst="rect">
            <a:avLst/>
          </a:prstGeom>
        </p:spPr>
      </p:pic>
      <p:pic>
        <p:nvPicPr>
          <p:cNvPr id="3" name="Grafika 2" descr="Dom z wypełnieniem pełnym">
            <a:hlinkClick r:id="rId8" action="ppaction://hlinksldjump"/>
            <a:extLst>
              <a:ext uri="{FF2B5EF4-FFF2-40B4-BE49-F238E27FC236}">
                <a16:creationId xmlns:a16="http://schemas.microsoft.com/office/drawing/2014/main" id="{B8E7D004-2D17-D31C-B1E2-DEB3185378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9721" y="739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12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E9B89B8C-36F7-9618-4A12-BE557C65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5" y="2885428"/>
            <a:ext cx="3914795" cy="3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947EF8-2073-D444-941C-65BEF3501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BB0371B-B374-05EC-49D7-5D6078C6CEBF}"/>
              </a:ext>
            </a:extLst>
          </p:cNvPr>
          <p:cNvGrpSpPr/>
          <p:nvPr/>
        </p:nvGrpSpPr>
        <p:grpSpPr>
          <a:xfrm>
            <a:off x="7556160" y="6067808"/>
            <a:ext cx="4425169" cy="748357"/>
            <a:chOff x="7501943" y="6056832"/>
            <a:chExt cx="4425169" cy="748357"/>
          </a:xfrm>
        </p:grpSpPr>
        <p:pic>
          <p:nvPicPr>
            <p:cNvPr id="5" name="Obraz 4" descr="Obraz zawierający tekst, Czcionka, Grafika, symbol&#10;&#10;Opis wygenerowany automatycznie">
              <a:extLst>
                <a:ext uri="{FF2B5EF4-FFF2-40B4-BE49-F238E27FC236}">
                  <a16:creationId xmlns:a16="http://schemas.microsoft.com/office/drawing/2014/main" id="{0BC372EF-5A05-FA2F-9F47-9FC99A3B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895" y="6156317"/>
              <a:ext cx="2506217" cy="554847"/>
            </a:xfrm>
            <a:prstGeom prst="rect">
              <a:avLst/>
            </a:prstGeom>
          </p:spPr>
        </p:pic>
        <p:pic>
          <p:nvPicPr>
            <p:cNvPr id="6" name="Obraz 5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672C7F40-90D5-D662-C76B-3FB6E4AB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943" y="6056832"/>
              <a:ext cx="1661658" cy="748357"/>
            </a:xfrm>
            <a:prstGeom prst="rect">
              <a:avLst/>
            </a:prstGeom>
          </p:spPr>
        </p:pic>
      </p:grpSp>
      <p:sp>
        <p:nvSpPr>
          <p:cNvPr id="12" name="Tytuł 1">
            <a:extLst>
              <a:ext uri="{FF2B5EF4-FFF2-40B4-BE49-F238E27FC236}">
                <a16:creationId xmlns:a16="http://schemas.microsoft.com/office/drawing/2014/main" id="{EDED35B8-CD48-9690-1A49-4BA873FF658F}"/>
              </a:ext>
            </a:extLst>
          </p:cNvPr>
          <p:cNvSpPr txBox="1">
            <a:spLocks/>
          </p:cNvSpPr>
          <p:nvPr/>
        </p:nvSpPr>
        <p:spPr>
          <a:xfrm>
            <a:off x="488830" y="-2119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Data and </a:t>
            </a:r>
            <a:r>
              <a:rPr lang="pl-PL" sz="34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methods</a:t>
            </a:r>
            <a:endParaRPr lang="pl-PL" sz="3400" dirty="0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D388EB00-3A53-5944-B3C5-3724DB70E99F}"/>
              </a:ext>
            </a:extLst>
          </p:cNvPr>
          <p:cNvGrpSpPr/>
          <p:nvPr/>
        </p:nvGrpSpPr>
        <p:grpSpPr>
          <a:xfrm>
            <a:off x="7556160" y="6067808"/>
            <a:ext cx="4425169" cy="748357"/>
            <a:chOff x="7501943" y="6056832"/>
            <a:chExt cx="4425169" cy="748357"/>
          </a:xfrm>
        </p:grpSpPr>
        <p:pic>
          <p:nvPicPr>
            <p:cNvPr id="14" name="Obraz 13" descr="Obraz zawierający tekst, Czcionka, Grafika, symbol&#10;&#10;Opis wygenerowany automatycznie">
              <a:extLst>
                <a:ext uri="{FF2B5EF4-FFF2-40B4-BE49-F238E27FC236}">
                  <a16:creationId xmlns:a16="http://schemas.microsoft.com/office/drawing/2014/main" id="{7B6DCD6A-DCE5-7DAC-F2D1-66511E98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895" y="6156317"/>
              <a:ext cx="2506217" cy="554847"/>
            </a:xfrm>
            <a:prstGeom prst="rect">
              <a:avLst/>
            </a:prstGeom>
          </p:spPr>
        </p:pic>
        <p:pic>
          <p:nvPicPr>
            <p:cNvPr id="15" name="Obraz 14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B1922652-5529-866B-877B-D38D45677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943" y="6056832"/>
              <a:ext cx="1661658" cy="748357"/>
            </a:xfrm>
            <a:prstGeom prst="rect">
              <a:avLst/>
            </a:prstGeom>
          </p:spPr>
        </p:pic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0F9EFF9F-FD7F-B0E9-6ADD-76E220576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748" y="2191434"/>
            <a:ext cx="4549582" cy="387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27736D28-C2DB-4613-1CA5-7D042339D181}"/>
              </a:ext>
            </a:extLst>
          </p:cNvPr>
          <p:cNvSpPr txBox="1">
            <a:spLocks/>
          </p:cNvSpPr>
          <p:nvPr/>
        </p:nvSpPr>
        <p:spPr>
          <a:xfrm>
            <a:off x="0" y="1149818"/>
            <a:ext cx="3735294" cy="5406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2400" dirty="0"/>
          </a:p>
        </p:txBody>
      </p:sp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85AAC215-0310-7306-CC11-FFDC06325044}"/>
              </a:ext>
            </a:extLst>
          </p:cNvPr>
          <p:cNvGraphicFramePr>
            <a:graphicFrameLocks noGrp="1"/>
          </p:cNvGraphicFramePr>
          <p:nvPr/>
        </p:nvGraphicFramePr>
        <p:xfrm>
          <a:off x="65741" y="786382"/>
          <a:ext cx="6945407" cy="2152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2296">
                  <a:extLst>
                    <a:ext uri="{9D8B030D-6E8A-4147-A177-3AD203B41FA5}">
                      <a16:colId xmlns:a16="http://schemas.microsoft.com/office/drawing/2014/main" val="1268767437"/>
                    </a:ext>
                  </a:extLst>
                </a:gridCol>
                <a:gridCol w="1632570">
                  <a:extLst>
                    <a:ext uri="{9D8B030D-6E8A-4147-A177-3AD203B41FA5}">
                      <a16:colId xmlns:a16="http://schemas.microsoft.com/office/drawing/2014/main" val="67212955"/>
                    </a:ext>
                  </a:extLst>
                </a:gridCol>
                <a:gridCol w="1674974">
                  <a:extLst>
                    <a:ext uri="{9D8B030D-6E8A-4147-A177-3AD203B41FA5}">
                      <a16:colId xmlns:a16="http://schemas.microsoft.com/office/drawing/2014/main" val="3156838589"/>
                    </a:ext>
                  </a:extLst>
                </a:gridCol>
                <a:gridCol w="1745567">
                  <a:extLst>
                    <a:ext uri="{9D8B030D-6E8A-4147-A177-3AD203B41FA5}">
                      <a16:colId xmlns:a16="http://schemas.microsoft.com/office/drawing/2014/main" val="1625291456"/>
                    </a:ext>
                  </a:extLst>
                </a:gridCol>
              </a:tblGrid>
              <a:tr h="18605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kern="12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Path</a:t>
                      </a:r>
                      <a:r>
                        <a:rPr lang="pl-PL" sz="2000" b="1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no.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kern="12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14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kern="12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154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174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1928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kern="12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Polarization</a:t>
                      </a:r>
                      <a:r>
                        <a:rPr lang="pl-PL" sz="2000" b="1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/orbit </a:t>
                      </a:r>
                      <a:r>
                        <a:rPr lang="pl-PL" sz="2000" b="1" kern="12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direction</a:t>
                      </a:r>
                      <a:endParaRPr lang="pl-PL" sz="2000" b="1" kern="12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HH/ASC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VV/DSC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VV/ASC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308581"/>
                  </a:ext>
                </a:extLst>
              </a:tr>
              <a:tr h="36841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kern="12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Number</a:t>
                      </a:r>
                      <a:r>
                        <a:rPr lang="pl-PL" sz="2000" b="1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of SAR </a:t>
                      </a:r>
                      <a:r>
                        <a:rPr lang="pl-PL" sz="2000" b="1" kern="12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images</a:t>
                      </a:r>
                      <a:endParaRPr lang="pl-PL" sz="2000" b="1" kern="12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399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263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386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00324"/>
                  </a:ext>
                </a:extLst>
              </a:tr>
              <a:tr h="18605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1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Time </a:t>
                      </a:r>
                      <a:r>
                        <a:rPr lang="pl-PL" sz="2000" b="1" kern="1200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frame</a:t>
                      </a:r>
                      <a:endParaRPr lang="pl-PL" sz="2000" b="1" kern="12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kern="120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20150802-20230901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20180416-20230911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2000" b="0" kern="1200" dirty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20150813-20230831 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152919"/>
                  </a:ext>
                </a:extLst>
              </a:tr>
            </a:tbl>
          </a:graphicData>
        </a:graphic>
      </p:graphicFrame>
      <p:sp>
        <p:nvSpPr>
          <p:cNvPr id="20" name="Tytuł 1">
            <a:extLst>
              <a:ext uri="{FF2B5EF4-FFF2-40B4-BE49-F238E27FC236}">
                <a16:creationId xmlns:a16="http://schemas.microsoft.com/office/drawing/2014/main" id="{4E5DCECC-CCA2-4FEA-6779-4F752796BC4E}"/>
              </a:ext>
            </a:extLst>
          </p:cNvPr>
          <p:cNvSpPr txBox="1">
            <a:spLocks/>
          </p:cNvSpPr>
          <p:nvPr/>
        </p:nvSpPr>
        <p:spPr>
          <a:xfrm>
            <a:off x="7011148" y="-263980"/>
            <a:ext cx="51808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2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External</a:t>
            </a:r>
            <a:r>
              <a:rPr lang="pl-PL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22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AutoRIFT</a:t>
            </a:r>
            <a:r>
              <a:rPr lang="pl-PL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22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input</a:t>
            </a:r>
            <a:r>
              <a:rPr lang="pl-PL" sz="2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data for Svalbard</a:t>
            </a:r>
            <a:endParaRPr lang="pl-PL" sz="2200" dirty="0"/>
          </a:p>
        </p:txBody>
      </p:sp>
      <p:pic>
        <p:nvPicPr>
          <p:cNvPr id="21" name="Obraz 20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632CA5A7-5553-D6D4-2BF4-100B3E53C0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654" y="3098878"/>
            <a:ext cx="2080692" cy="3597862"/>
          </a:xfrm>
          <a:prstGeom prst="rect">
            <a:avLst/>
          </a:prstGeom>
        </p:spPr>
      </p:pic>
      <p:sp>
        <p:nvSpPr>
          <p:cNvPr id="22" name="Tytuł 1">
            <a:extLst>
              <a:ext uri="{FF2B5EF4-FFF2-40B4-BE49-F238E27FC236}">
                <a16:creationId xmlns:a16="http://schemas.microsoft.com/office/drawing/2014/main" id="{A1A3CF32-48D3-DBC1-2E11-AFD15822AFC4}"/>
              </a:ext>
            </a:extLst>
          </p:cNvPr>
          <p:cNvSpPr txBox="1">
            <a:spLocks/>
          </p:cNvSpPr>
          <p:nvPr/>
        </p:nvSpPr>
        <p:spPr>
          <a:xfrm rot="16200000">
            <a:off x="2405526" y="4299868"/>
            <a:ext cx="44606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Processing </a:t>
            </a:r>
            <a:r>
              <a:rPr lang="pl-PL" sz="24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workflow</a:t>
            </a:r>
            <a:endParaRPr lang="pl-PL" sz="2400" dirty="0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7E3CB6F-140A-63E4-4F4E-661F05750993}"/>
              </a:ext>
            </a:extLst>
          </p:cNvPr>
          <p:cNvSpPr txBox="1"/>
          <p:nvPr/>
        </p:nvSpPr>
        <p:spPr>
          <a:xfrm>
            <a:off x="7136346" y="545556"/>
            <a:ext cx="5057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163E64"/>
                </a:solidFill>
              </a:rPr>
              <a:t>Reference </a:t>
            </a:r>
            <a:r>
              <a:rPr lang="pl-PL" b="1" dirty="0" err="1">
                <a:solidFill>
                  <a:srgbClr val="163E64"/>
                </a:solidFill>
              </a:rPr>
              <a:t>velocity</a:t>
            </a:r>
            <a:r>
              <a:rPr lang="pl-PL" b="1" dirty="0">
                <a:solidFill>
                  <a:srgbClr val="163E64"/>
                </a:solidFill>
              </a:rPr>
              <a:t> (ITS-LIVE data for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163E64"/>
                </a:solidFill>
              </a:rPr>
              <a:t>DEM – </a:t>
            </a:r>
            <a:r>
              <a:rPr lang="pl-PL" b="1" dirty="0" err="1">
                <a:solidFill>
                  <a:srgbClr val="163E64"/>
                </a:solidFill>
              </a:rPr>
              <a:t>ArticDEM</a:t>
            </a:r>
            <a:endParaRPr lang="pl-PL" b="1" dirty="0">
              <a:solidFill>
                <a:srgbClr val="163E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rgbClr val="163E64"/>
                </a:solidFill>
              </a:rPr>
              <a:t>Slope</a:t>
            </a:r>
            <a:r>
              <a:rPr lang="pl-PL" b="1" dirty="0">
                <a:solidFill>
                  <a:srgbClr val="163E64"/>
                </a:solidFill>
              </a:rPr>
              <a:t> in x and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163E64"/>
                </a:solidFill>
              </a:rPr>
              <a:t>Chip max in x and 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rgbClr val="163E64"/>
                </a:solidFill>
              </a:rPr>
              <a:t>Search</a:t>
            </a:r>
            <a:r>
              <a:rPr lang="pl-PL" b="1" dirty="0">
                <a:solidFill>
                  <a:srgbClr val="163E64"/>
                </a:solidFill>
              </a:rPr>
              <a:t>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 err="1">
                <a:solidFill>
                  <a:srgbClr val="163E64"/>
                </a:solidFill>
              </a:rPr>
              <a:t>Stable</a:t>
            </a:r>
            <a:r>
              <a:rPr lang="pl-PL" b="1" dirty="0">
                <a:solidFill>
                  <a:srgbClr val="163E64"/>
                </a:solidFill>
              </a:rPr>
              <a:t> </a:t>
            </a:r>
            <a:r>
              <a:rPr lang="pl-PL" b="1" dirty="0" err="1">
                <a:solidFill>
                  <a:srgbClr val="163E64"/>
                </a:solidFill>
              </a:rPr>
              <a:t>surface</a:t>
            </a:r>
            <a:endParaRPr lang="pl-PL" b="1" dirty="0">
              <a:solidFill>
                <a:srgbClr val="163E64"/>
              </a:solidFill>
            </a:endParaRPr>
          </a:p>
        </p:txBody>
      </p:sp>
      <p:sp>
        <p:nvSpPr>
          <p:cNvPr id="24" name="Tytuł 1">
            <a:extLst>
              <a:ext uri="{FF2B5EF4-FFF2-40B4-BE49-F238E27FC236}">
                <a16:creationId xmlns:a16="http://schemas.microsoft.com/office/drawing/2014/main" id="{6C82E5AF-7304-7AD6-7F20-C46990094B7E}"/>
              </a:ext>
            </a:extLst>
          </p:cNvPr>
          <p:cNvSpPr txBox="1">
            <a:spLocks/>
          </p:cNvSpPr>
          <p:nvPr/>
        </p:nvSpPr>
        <p:spPr>
          <a:xfrm>
            <a:off x="9933641" y="1161068"/>
            <a:ext cx="22374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based</a:t>
            </a:r>
            <a:r>
              <a:rPr lang="pl-PL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on </a:t>
            </a:r>
            <a:r>
              <a:rPr lang="pl-PL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reference</a:t>
            </a:r>
            <a:r>
              <a:rPr lang="pl-PL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velocity</a:t>
            </a:r>
            <a:r>
              <a:rPr lang="pl-PL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and </a:t>
            </a:r>
            <a:r>
              <a:rPr lang="pl-PL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terrain</a:t>
            </a:r>
            <a:r>
              <a:rPr lang="pl-PL" sz="1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coverage</a:t>
            </a:r>
            <a:endParaRPr lang="pl-PL" sz="1800" dirty="0"/>
          </a:p>
        </p:txBody>
      </p:sp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F859CF05-9FF2-B287-58B8-71D09AFD8578}"/>
              </a:ext>
            </a:extLst>
          </p:cNvPr>
          <p:cNvSpPr/>
          <p:nvPr/>
        </p:nvSpPr>
        <p:spPr>
          <a:xfrm rot="10800000">
            <a:off x="9449551" y="1565146"/>
            <a:ext cx="513976" cy="4004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Grafika 7" descr="Dom z wypełnieniem pełnym">
            <a:hlinkClick r:id="rId7" action="ppaction://hlinksldjump"/>
            <a:extLst>
              <a:ext uri="{FF2B5EF4-FFF2-40B4-BE49-F238E27FC236}">
                <a16:creationId xmlns:a16="http://schemas.microsoft.com/office/drawing/2014/main" id="{20098F27-4392-C85C-F3FD-88608A35C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325" y="59093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0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0194201-DE5F-B48D-249C-F319557EF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2698" r="17058" b="83686"/>
          <a:stretch/>
        </p:blipFill>
        <p:spPr bwMode="auto">
          <a:xfrm>
            <a:off x="4863857" y="39907"/>
            <a:ext cx="7195969" cy="121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2BB0371B-B374-05EC-49D7-5D6078C6CEBF}"/>
              </a:ext>
            </a:extLst>
          </p:cNvPr>
          <p:cNvGrpSpPr/>
          <p:nvPr/>
        </p:nvGrpSpPr>
        <p:grpSpPr>
          <a:xfrm>
            <a:off x="7843663" y="6084179"/>
            <a:ext cx="4216163" cy="748357"/>
            <a:chOff x="7710949" y="6056831"/>
            <a:chExt cx="4216163" cy="748357"/>
          </a:xfrm>
        </p:grpSpPr>
        <p:pic>
          <p:nvPicPr>
            <p:cNvPr id="5" name="Obraz 4" descr="Obraz zawierający tekst, Czcionka, Grafika, symbol&#10;&#10;Opis wygenerowany automatycznie">
              <a:extLst>
                <a:ext uri="{FF2B5EF4-FFF2-40B4-BE49-F238E27FC236}">
                  <a16:creationId xmlns:a16="http://schemas.microsoft.com/office/drawing/2014/main" id="{0BC372EF-5A05-FA2F-9F47-9FC99A3BE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895" y="6156317"/>
              <a:ext cx="2506217" cy="554847"/>
            </a:xfrm>
            <a:prstGeom prst="rect">
              <a:avLst/>
            </a:prstGeom>
          </p:spPr>
        </p:pic>
        <p:pic>
          <p:nvPicPr>
            <p:cNvPr id="6" name="Obraz 5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672C7F40-90D5-D662-C76B-3FB6E4AB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949" y="6056831"/>
              <a:ext cx="1661658" cy="748357"/>
            </a:xfrm>
            <a:prstGeom prst="rect">
              <a:avLst/>
            </a:prstGeom>
          </p:spPr>
        </p:pic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A180EC7E-9718-D77C-47B8-C3A2A5B075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414" y="-157111"/>
            <a:ext cx="3691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Validation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results</a:t>
            </a:r>
            <a:endParaRPr lang="pl-PL" sz="36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86A53420-35A7-99D0-4619-837D257DF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17135" r="3582" b="9870"/>
          <a:stretch/>
        </p:blipFill>
        <p:spPr bwMode="auto">
          <a:xfrm>
            <a:off x="4814095" y="1418769"/>
            <a:ext cx="7107135" cy="459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3FD0E47-3B7F-460D-5B3E-9A2B63676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3" t="90247" r="26267" b="4012"/>
          <a:stretch/>
        </p:blipFill>
        <p:spPr bwMode="auto">
          <a:xfrm>
            <a:off x="4983481" y="6215095"/>
            <a:ext cx="2653950" cy="4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E30C3DC8-A8D0-E845-599E-E80F48A5741F}"/>
              </a:ext>
            </a:extLst>
          </p:cNvPr>
          <p:cNvGraphicFramePr>
            <a:graphicFrameLocks noGrp="1"/>
          </p:cNvGraphicFramePr>
          <p:nvPr/>
        </p:nvGraphicFramePr>
        <p:xfrm>
          <a:off x="201531" y="725156"/>
          <a:ext cx="4548748" cy="41781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514">
                  <a:extLst>
                    <a:ext uri="{9D8B030D-6E8A-4147-A177-3AD203B41FA5}">
                      <a16:colId xmlns:a16="http://schemas.microsoft.com/office/drawing/2014/main" val="2857460164"/>
                    </a:ext>
                  </a:extLst>
                </a:gridCol>
                <a:gridCol w="591146">
                  <a:extLst>
                    <a:ext uri="{9D8B030D-6E8A-4147-A177-3AD203B41FA5}">
                      <a16:colId xmlns:a16="http://schemas.microsoft.com/office/drawing/2014/main" val="2337124626"/>
                    </a:ext>
                  </a:extLst>
                </a:gridCol>
                <a:gridCol w="662204">
                  <a:extLst>
                    <a:ext uri="{9D8B030D-6E8A-4147-A177-3AD203B41FA5}">
                      <a16:colId xmlns:a16="http://schemas.microsoft.com/office/drawing/2014/main" val="4154171076"/>
                    </a:ext>
                  </a:extLst>
                </a:gridCol>
                <a:gridCol w="1072932">
                  <a:extLst>
                    <a:ext uri="{9D8B030D-6E8A-4147-A177-3AD203B41FA5}">
                      <a16:colId xmlns:a16="http://schemas.microsoft.com/office/drawing/2014/main" val="1493718405"/>
                    </a:ext>
                  </a:extLst>
                </a:gridCol>
                <a:gridCol w="928799">
                  <a:extLst>
                    <a:ext uri="{9D8B030D-6E8A-4147-A177-3AD203B41FA5}">
                      <a16:colId xmlns:a16="http://schemas.microsoft.com/office/drawing/2014/main" val="1910022685"/>
                    </a:ext>
                  </a:extLst>
                </a:gridCol>
                <a:gridCol w="910153">
                  <a:extLst>
                    <a:ext uri="{9D8B030D-6E8A-4147-A177-3AD203B41FA5}">
                      <a16:colId xmlns:a16="http://schemas.microsoft.com/office/drawing/2014/main" val="539675140"/>
                    </a:ext>
                  </a:extLst>
                </a:gridCol>
              </a:tblGrid>
              <a:tr h="24650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Path no 14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830272"/>
                  </a:ext>
                </a:extLst>
              </a:tr>
              <a:tr h="3735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Area no.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corr metric 1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corr metric 2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mean incorrect match %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mean metric 1 [m/yr]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mean metric 2 [1/yr]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46990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1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0.98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0.99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21.99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70.91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3.78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030262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0.97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0.97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22.32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45.10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5.42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585619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3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0.98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0.96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20.40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58.55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7.58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031548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4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0.92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0.98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23.89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49.31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2.14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561252"/>
                  </a:ext>
                </a:extLst>
              </a:tr>
              <a:tr h="24650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Path no 174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020301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5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0.99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0.96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18.29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61.13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4.37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415488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6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0.99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0.96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19.28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94.17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2.69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042004"/>
                  </a:ext>
                </a:extLst>
              </a:tr>
              <a:tr h="24650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Path no 154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761979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1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0.99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0.97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22.14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64.93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3.82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873135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0.97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0.98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15.83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47.83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3.46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894919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3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0.99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0.96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19.73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62.98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5.32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567958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4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0.97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0.96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25.03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85.67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 dirty="0">
                          <a:solidFill>
                            <a:srgbClr val="163E64"/>
                          </a:solidFill>
                          <a:effectLst/>
                        </a:rPr>
                        <a:t>2.57</a:t>
                      </a:r>
                      <a:endParaRPr lang="pl-PL" sz="1100" kern="100" dirty="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336803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5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0.91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0.95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19.09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39.67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4.13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579144"/>
                  </a:ext>
                </a:extLst>
              </a:tr>
              <a:tr h="246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6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0.93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0.97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21.92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>
                          <a:solidFill>
                            <a:srgbClr val="163E64"/>
                          </a:solidFill>
                          <a:effectLst/>
                        </a:rPr>
                        <a:t>78.08</a:t>
                      </a:r>
                      <a:endParaRPr lang="pl-PL" sz="1100" kern="10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800" kern="0" dirty="0">
                          <a:solidFill>
                            <a:srgbClr val="163E64"/>
                          </a:solidFill>
                          <a:effectLst/>
                        </a:rPr>
                        <a:t>3.31</a:t>
                      </a:r>
                      <a:endParaRPr lang="pl-PL" sz="1100" kern="100" dirty="0">
                        <a:solidFill>
                          <a:srgbClr val="163E64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761818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F833E91-113F-1244-B09E-3232E9AB79D1}"/>
              </a:ext>
            </a:extLst>
          </p:cNvPr>
          <p:cNvSpPr txBox="1"/>
          <p:nvPr/>
        </p:nvSpPr>
        <p:spPr>
          <a:xfrm>
            <a:off x="149524" y="4966964"/>
            <a:ext cx="5057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>
                <a:solidFill>
                  <a:srgbClr val="163E64"/>
                </a:solidFill>
              </a:rPr>
              <a:t>Metric</a:t>
            </a:r>
            <a:r>
              <a:rPr lang="pl-PL" sz="1600" b="1" dirty="0">
                <a:solidFill>
                  <a:srgbClr val="163E64"/>
                </a:solidFill>
              </a:rPr>
              <a:t> 1 - </a:t>
            </a:r>
            <a:r>
              <a:rPr lang="en-US" sz="1600" b="0" i="0" u="none" strike="noStrike" dirty="0">
                <a:solidFill>
                  <a:srgbClr val="163E64"/>
                </a:solidFill>
                <a:effectLst/>
                <a:latin typeface="Arial" panose="020B0604020202020204" pitchFamily="34" charset="0"/>
              </a:rPr>
              <a:t>uncertainty of ice velocity products on the assumption that ice-free areas are static, and non-zero velocity values are measurement errors</a:t>
            </a:r>
            <a:r>
              <a:rPr lang="pl-PL" sz="1600" b="0" i="0" u="none" strike="noStrike" dirty="0">
                <a:solidFill>
                  <a:srgbClr val="163E64"/>
                </a:solidFill>
                <a:effectLst/>
                <a:latin typeface="Arial" panose="020B0604020202020204" pitchFamily="34" charset="0"/>
              </a:rPr>
              <a:t>. </a:t>
            </a:r>
            <a:endParaRPr lang="pl-PL" sz="1600" b="1" dirty="0">
              <a:solidFill>
                <a:srgbClr val="163E64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8EBE950-8039-6BB5-A564-4B65EAC92CD2}"/>
              </a:ext>
            </a:extLst>
          </p:cNvPr>
          <p:cNvSpPr txBox="1"/>
          <p:nvPr/>
        </p:nvSpPr>
        <p:spPr>
          <a:xfrm>
            <a:off x="149525" y="5760192"/>
            <a:ext cx="48339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solidFill>
                  <a:srgbClr val="163E64"/>
                </a:solidFill>
                <a:latin typeface="Arial" panose="020B0604020202020204" pitchFamily="34" charset="0"/>
              </a:rPr>
              <a:t>S</a:t>
            </a:r>
            <a:r>
              <a:rPr lang="en-US" sz="1600" dirty="0" err="1">
                <a:solidFill>
                  <a:srgbClr val="163E64"/>
                </a:solidFill>
                <a:latin typeface="Arial" panose="020B0604020202020204" pitchFamily="34" charset="0"/>
              </a:rPr>
              <a:t>eparation</a:t>
            </a:r>
            <a:r>
              <a:rPr lang="en-US" sz="1600" dirty="0">
                <a:solidFill>
                  <a:srgbClr val="163E64"/>
                </a:solidFill>
                <a:latin typeface="Arial" panose="020B0604020202020204" pitchFamily="34" charset="0"/>
              </a:rPr>
              <a:t> of correct and incorrect feature matches over static terrain</a:t>
            </a:r>
            <a:r>
              <a:rPr lang="pl-PL" sz="1600" dirty="0">
                <a:solidFill>
                  <a:srgbClr val="163E64"/>
                </a:solidFill>
                <a:latin typeface="Arial" panose="020B0604020202020204" pitchFamily="34" charset="0"/>
              </a:rPr>
              <a:t> </a:t>
            </a:r>
            <a:r>
              <a:rPr lang="pl-PL" sz="1600" dirty="0" err="1">
                <a:solidFill>
                  <a:srgbClr val="163E64"/>
                </a:solidFill>
                <a:latin typeface="Arial" panose="020B0604020202020204" pitchFamily="34" charset="0"/>
              </a:rPr>
              <a:t>has</a:t>
            </a:r>
            <a:r>
              <a:rPr lang="pl-PL" sz="1600" dirty="0">
                <a:solidFill>
                  <a:srgbClr val="163E64"/>
                </a:solidFill>
                <a:latin typeface="Arial" panose="020B0604020202020204" pitchFamily="34" charset="0"/>
              </a:rPr>
              <a:t> </a:t>
            </a:r>
            <a:r>
              <a:rPr lang="pl-PL" sz="1600" dirty="0" err="1">
                <a:solidFill>
                  <a:srgbClr val="163E64"/>
                </a:solidFill>
                <a:latin typeface="Arial" panose="020B0604020202020204" pitchFamily="34" charset="0"/>
              </a:rPr>
              <a:t>been</a:t>
            </a:r>
            <a:r>
              <a:rPr lang="pl-PL" sz="1600" dirty="0">
                <a:solidFill>
                  <a:srgbClr val="163E64"/>
                </a:solidFill>
                <a:latin typeface="Arial" panose="020B0604020202020204" pitchFamily="34" charset="0"/>
              </a:rPr>
              <a:t> </a:t>
            </a:r>
            <a:r>
              <a:rPr lang="pl-PL" sz="1600" dirty="0" err="1">
                <a:solidFill>
                  <a:srgbClr val="163E64"/>
                </a:solidFill>
                <a:latin typeface="Arial" panose="020B0604020202020204" pitchFamily="34" charset="0"/>
              </a:rPr>
              <a:t>done</a:t>
            </a:r>
            <a:r>
              <a:rPr lang="pl-PL" sz="1600" dirty="0">
                <a:solidFill>
                  <a:srgbClr val="163E64"/>
                </a:solidFill>
                <a:latin typeface="Arial" panose="020B0604020202020204" pitchFamily="34" charset="0"/>
              </a:rPr>
              <a:t> with KDE.</a:t>
            </a:r>
          </a:p>
          <a:p>
            <a:pPr algn="just"/>
            <a:r>
              <a:rPr lang="pl-PL" sz="1600" b="1" dirty="0" err="1">
                <a:solidFill>
                  <a:srgbClr val="163E64"/>
                </a:solidFill>
                <a:latin typeface="Arial" panose="020B0604020202020204" pitchFamily="34" charset="0"/>
              </a:rPr>
              <a:t>Metric</a:t>
            </a:r>
            <a:r>
              <a:rPr lang="pl-PL" sz="1600" b="1" dirty="0">
                <a:solidFill>
                  <a:srgbClr val="163E64"/>
                </a:solidFill>
                <a:latin typeface="Arial" panose="020B0604020202020204" pitchFamily="34" charset="0"/>
              </a:rPr>
              <a:t> 2 </a:t>
            </a:r>
            <a:r>
              <a:rPr lang="pl-PL" sz="1600" dirty="0">
                <a:solidFill>
                  <a:srgbClr val="163E64"/>
                </a:solidFill>
                <a:latin typeface="Arial" panose="020B0604020202020204" pitchFamily="34" charset="0"/>
              </a:rPr>
              <a:t>- </a:t>
            </a:r>
            <a:r>
              <a:rPr lang="en-US" sz="1600" dirty="0">
                <a:solidFill>
                  <a:srgbClr val="163E64"/>
                </a:solidFill>
                <a:latin typeface="Arial" panose="020B0604020202020204" pitchFamily="34" charset="0"/>
              </a:rPr>
              <a:t>based on the physics of glacier flow</a:t>
            </a:r>
            <a:r>
              <a:rPr lang="pl-PL" sz="1600" dirty="0">
                <a:solidFill>
                  <a:srgbClr val="163E64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" name="Grafika 2" descr="Dom z wypełnieniem pełnym">
            <a:hlinkClick r:id="rId5" action="ppaction://hlinksldjump"/>
            <a:extLst>
              <a:ext uri="{FF2B5EF4-FFF2-40B4-BE49-F238E27FC236}">
                <a16:creationId xmlns:a16="http://schemas.microsoft.com/office/drawing/2014/main" id="{C9A672AE-D108-A6BB-ECB0-D416A347E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0575" y="66818"/>
            <a:ext cx="658338" cy="65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4435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341</Words>
  <Application>Microsoft Office PowerPoint</Application>
  <PresentationFormat>Panoramiczny</PresentationFormat>
  <Paragraphs>127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Motyw pakietu Office</vt:lpstr>
      <vt:lpstr> </vt:lpstr>
      <vt:lpstr>Area 1- Northwest Spitsbergen</vt:lpstr>
      <vt:lpstr>Area 2 - Northeast Spitsbergen</vt:lpstr>
      <vt:lpstr>Area 3 - Nordaustlandet</vt:lpstr>
      <vt:lpstr>Area 4 - Eastern Islands</vt:lpstr>
      <vt:lpstr>Area 5 – Southern Spitsbergen</vt:lpstr>
      <vt:lpstr>Prezentacja programu PowerPoint</vt:lpstr>
      <vt:lpstr>Validation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Anna Kopeć</dc:creator>
  <cp:lastModifiedBy>Anna Kopeć</cp:lastModifiedBy>
  <cp:revision>2</cp:revision>
  <dcterms:created xsi:type="dcterms:W3CDTF">2024-04-16T19:36:23Z</dcterms:created>
  <dcterms:modified xsi:type="dcterms:W3CDTF">2024-04-16T19:55:24Z</dcterms:modified>
</cp:coreProperties>
</file>