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6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CA9"/>
    <a:srgbClr val="156082"/>
    <a:srgbClr val="F6F4CE"/>
    <a:srgbClr val="C00000"/>
    <a:srgbClr val="495F4A"/>
    <a:srgbClr val="F1EBA3"/>
    <a:srgbClr val="FBFAE9"/>
    <a:srgbClr val="F9F7DB"/>
    <a:srgbClr val="F0E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2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hd%20adithya\reviewpaper\AnalysisofResultssds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03545729573728E-2"/>
          <c:y val="4.8645278247982031E-2"/>
          <c:w val="0.92639015311182116"/>
          <c:h val="0.76010107711808739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SubdivisionperYear!$H$46</c:f>
              <c:strCache>
                <c:ptCount val="1"/>
                <c:pt idx="0">
                  <c:v>Highlighting the value, contribution and classification of geosystem services </c:v>
                </c:pt>
              </c:strCache>
            </c:strRef>
          </c:tx>
          <c:spPr>
            <a:solidFill>
              <a:srgbClr val="F6F4CE"/>
            </a:solidFill>
            <a:ln>
              <a:noFill/>
            </a:ln>
            <a:effectLst/>
          </c:spPr>
          <c:invertIfNegative val="0"/>
          <c:val>
            <c:numRef>
              <c:f>SubdivisionperYear!$H$47:$H$66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1</c:v>
                </c:pt>
                <c:pt idx="12">
                  <c:v>3</c:v>
                </c:pt>
                <c:pt idx="13">
                  <c:v>2</c:v>
                </c:pt>
                <c:pt idx="14">
                  <c:v>6</c:v>
                </c:pt>
                <c:pt idx="15">
                  <c:v>4</c:v>
                </c:pt>
                <c:pt idx="16">
                  <c:v>8</c:v>
                </c:pt>
                <c:pt idx="17">
                  <c:v>3</c:v>
                </c:pt>
                <c:pt idx="18">
                  <c:v>2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D-4E63-998F-C447AEC9C9DA}"/>
            </c:ext>
          </c:extLst>
        </c:ser>
        <c:ser>
          <c:idx val="3"/>
          <c:order val="1"/>
          <c:tx>
            <c:strRef>
              <c:f>SubdivisionperYear!$G$46</c:f>
              <c:strCache>
                <c:ptCount val="1"/>
                <c:pt idx="0">
                  <c:v>Proposals of sustainable management of the geosystem services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SubdivisionperYear!$B$47:$B$66</c:f>
              <c:numCache>
                <c:formatCode>General</c:formatCode>
                <c:ptCount val="2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</c:numCache>
            </c:numRef>
          </c:cat>
          <c:val>
            <c:numRef>
              <c:f>SubdivisionperYear!$G$47:$G$66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3D-4E63-998F-C447AEC9C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5444160"/>
        <c:axId val="475440416"/>
      </c:barChart>
      <c:catAx>
        <c:axId val="47544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75440416"/>
        <c:crosses val="autoZero"/>
        <c:auto val="1"/>
        <c:lblAlgn val="ctr"/>
        <c:lblOffset val="100"/>
        <c:noMultiLvlLbl val="0"/>
      </c:catAx>
      <c:valAx>
        <c:axId val="475440416"/>
        <c:scaling>
          <c:orientation val="minMax"/>
          <c:max val="9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Light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47544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480952884277508E-2"/>
          <c:y val="0.87591705788541874"/>
          <c:w val="0.89999999999999991"/>
          <c:h val="0.12022934962795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 Light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ptos Light" panose="020B00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2BDE2-806C-1AD2-BA04-A3F1B69E3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A21C9-8008-9FBC-3342-5C543B4F6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38C48-4C34-89C2-D346-967E876A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FF94-FFE4-2001-5235-E54FFEB3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535C-EEE6-C034-CD85-CA01164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1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13822-0E30-E520-3EF6-242B0281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C0731-B60C-4498-1046-CF228F65B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05CEE-B7F5-0F18-6973-2554995C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1C75D-7779-7890-D811-09B0A07A7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0E514-BFF8-A8D1-4921-7F7463AB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9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883D9-11A2-E4DC-8F28-4D411B003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8342-54DD-92FE-FC1D-6202AB6F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3B0E2-95F9-9F87-051C-AC2CD58BF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91D00-4FA9-B7D6-237C-FCF97035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D919-C62A-848A-54A3-C861AF5B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672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59BB-A8F4-4823-8A33-DF19A2B8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14763-8657-C2A8-4213-CDE06BB8D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B7308-E389-BB60-AF22-F5553079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03AC3-0F92-6533-231B-EB027A6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70470-83FC-06A1-6725-90CFC229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86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4641-CB9B-CCAD-34CB-CCAC6939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CEA3D-BA69-F8C4-6781-CF9636460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A563-049E-A574-18BB-F77EA773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F3DF5-98FA-ED21-9F5B-582D0D35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E93C4-2550-E9C0-DD87-F459B141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0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4DBA-0599-4C9E-5344-88F5AC5B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B2C43-1718-335B-52C0-7752C61E8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12B44-F069-1711-74D7-9804107AA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85A47-4D7A-05D3-9ED0-B724D79D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27658-0F25-B7E8-EB46-37DE2765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70B3B5-2423-D0D2-F2ED-E2A1FEA9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5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BCF9-BF63-0F07-A9D8-7F85FC0C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8F6D7-D32F-BF95-61D3-17529390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E263DC-3E7E-F1E1-F460-F9AA275B3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890D8-50A9-E72D-0D64-71FA1693F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3709F-5910-1C32-2275-CEC7AB98B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249C9-F8A6-2A53-D719-CE646CAB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93946-F8CD-CDCF-6351-4FEF52613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6DF40C-3316-2F72-6D48-8AF99BE2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814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8D255-8E0A-BD35-B4CB-C41896420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B8373E-743D-DF82-678C-DE203EC8A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5C5110-A6FD-8FF0-84B7-46774466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6A9AD-E515-E852-C801-AA67A4A1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31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74067-80BF-662F-CE46-DD1C8B55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8590DC-3160-2F4E-067F-612455B9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D60BB-60D5-ECE3-BA39-40C540DC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97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2F88-BB25-F2EC-A128-6B4828A1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5B0A9-2FE8-4648-D15B-0B1AE5ADB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03562-D3A6-AAAF-666F-87C8AEB21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6EF18-CA26-3F34-EFDC-B7E8E708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B3235-7D23-F9BE-A539-B89EB55B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A0C66-9A87-DA8E-C368-00C09A5A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8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EE27-CA62-5617-3107-2129936DC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73602-6546-E4EA-E47D-110E82BFC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85F698-A743-C6C9-0ABF-405BC4FDF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83CE1-B1DA-0E49-1C4D-86341B11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C5F83-90F7-37D6-A03E-504DCC84B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5A0D-4FD4-4B51-E8C3-71C53858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57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3B8AF-9DE4-9A28-E202-6D0F0E66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C907C-6684-9731-B65E-6816510C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563684-5042-2E61-A197-FBD3C62D59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BD3B6-9C20-4F10-BFCE-2B3F57485772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00506-5968-6929-1DA8-4AD5B3CB6C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0FFB1-33BA-A73A-6809-C049CDA2C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CCE378-714D-4863-AF83-C75A8B5C31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5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7/s0376892911000117" TargetMode="External"/><Relationship Id="rId13" Type="http://schemas.openxmlformats.org/officeDocument/2006/relationships/hyperlink" Target="http://www.jstor.org/stable/1816009" TargetMode="External"/><Relationship Id="rId18" Type="http://schemas.openxmlformats.org/officeDocument/2006/relationships/slide" Target="slide3.xml"/><Relationship Id="rId3" Type="http://schemas.openxmlformats.org/officeDocument/2006/relationships/hyperlink" Target="https://doi.org/10.1007/s12371-020-00479-y" TargetMode="External"/><Relationship Id="rId7" Type="http://schemas.openxmlformats.org/officeDocument/2006/relationships/hyperlink" Target="https://doi.org/10.1016/j.pgeola.2011.08.002" TargetMode="External"/><Relationship Id="rId12" Type="http://schemas.openxmlformats.org/officeDocument/2006/relationships/hyperlink" Target="https://doi.org/10.1073/pnas.1911799116" TargetMode="External"/><Relationship Id="rId17" Type="http://schemas.openxmlformats.org/officeDocument/2006/relationships/hyperlink" Target="https://doi.org/10.1016/j.ecoser.2017.05.013" TargetMode="External"/><Relationship Id="rId2" Type="http://schemas.openxmlformats.org/officeDocument/2006/relationships/hyperlink" Target="https://doi.org/10.1016/j.envsci.2018.05.001" TargetMode="External"/><Relationship Id="rId16" Type="http://schemas.openxmlformats.org/officeDocument/2006/relationships/hyperlink" Target="https://doi.org/10.1016/j.ecoser.2016.06.00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080/26395916.2020.1758214" TargetMode="External"/><Relationship Id="rId11" Type="http://schemas.openxmlformats.org/officeDocument/2006/relationships/hyperlink" Target="https://doi.org/10.1111/cobi.12510" TargetMode="External"/><Relationship Id="rId5" Type="http://schemas.openxmlformats.org/officeDocument/2006/relationships/hyperlink" Target="https://doi.org/https:/doi.org/10.1016/S0921-8009(02)00089-7" TargetMode="External"/><Relationship Id="rId15" Type="http://schemas.openxmlformats.org/officeDocument/2006/relationships/hyperlink" Target="https://doi.org/10.1016/j.ecoser.2016.03.007" TargetMode="External"/><Relationship Id="rId10" Type="http://schemas.openxmlformats.org/officeDocument/2006/relationships/hyperlink" Target="file:///C:\Phd%20adithya\reviewpaper\www.cices.eu" TargetMode="External"/><Relationship Id="rId4" Type="http://schemas.openxmlformats.org/officeDocument/2006/relationships/hyperlink" Target="https://doi.org/https:/doi.org/10.1016/0921-8009(92)90024-M" TargetMode="External"/><Relationship Id="rId9" Type="http://schemas.openxmlformats.org/officeDocument/2006/relationships/hyperlink" Target="https://doi.org/10.1080/14702541.2012.725858" TargetMode="External"/><Relationship Id="rId14" Type="http://schemas.openxmlformats.org/officeDocument/2006/relationships/hyperlink" Target="https://doi.org/10.2307/229637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slide" Target="slide13.xml"/><Relationship Id="rId5" Type="http://schemas.openxmlformats.org/officeDocument/2006/relationships/image" Target="../media/image12.png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456C6D-954F-7E84-C61D-2AD5D9BC6CC1}"/>
              </a:ext>
            </a:extLst>
          </p:cNvPr>
          <p:cNvSpPr/>
          <p:nvPr/>
        </p:nvSpPr>
        <p:spPr>
          <a:xfrm rot="10800000">
            <a:off x="0" y="5893283"/>
            <a:ext cx="12192000" cy="649279"/>
          </a:xfrm>
          <a:prstGeom prst="rect">
            <a:avLst/>
          </a:prstGeom>
          <a:gradFill flip="none" rotWithShape="1">
            <a:gsLst>
              <a:gs pos="54094">
                <a:srgbClr val="F6F4CE"/>
              </a:gs>
              <a:gs pos="37000">
                <a:schemeClr val="bg1"/>
              </a:gs>
              <a:gs pos="74000">
                <a:srgbClr val="F6F4CE"/>
              </a:gs>
              <a:gs pos="83000">
                <a:srgbClr val="F6F4CE"/>
              </a:gs>
              <a:gs pos="100000">
                <a:srgbClr val="F6F4C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9B568-737F-3BA0-E25D-33DF9B219B5F}"/>
              </a:ext>
            </a:extLst>
          </p:cNvPr>
          <p:cNvSpPr txBox="1"/>
          <p:nvPr/>
        </p:nvSpPr>
        <p:spPr>
          <a:xfrm>
            <a:off x="95004" y="209180"/>
            <a:ext cx="8121896" cy="1969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i="0" dirty="0">
                <a:solidFill>
                  <a:srgbClr val="495F4A"/>
                </a:solidFill>
                <a:effectLst/>
                <a:latin typeface="Aptos Black" panose="020F0502020204030204" pitchFamily="34" charset="0"/>
              </a:rPr>
              <a:t>Sustainable Scale for Geosystem Services Use: Addressing the missing link in subsurface management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9827482-F03B-85FF-06C2-22076869F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463" y="5974098"/>
            <a:ext cx="518446" cy="487647"/>
          </a:xfrm>
          <a:prstGeom prst="rect">
            <a:avLst/>
          </a:prstGeom>
        </p:spPr>
      </p:pic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16F00423-42A5-D8E4-5012-E54808509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7" y="6030996"/>
            <a:ext cx="1712686" cy="373853"/>
          </a:xfrm>
          <a:prstGeom prst="rect">
            <a:avLst/>
          </a:prstGeom>
        </p:spPr>
      </p:pic>
      <p:pic>
        <p:nvPicPr>
          <p:cNvPr id="5" name="Picture 4" descr="A colorful striped object with red lines&#10;&#10;Description automatically generated with medium confidence">
            <a:extLst>
              <a:ext uri="{FF2B5EF4-FFF2-40B4-BE49-F238E27FC236}">
                <a16:creationId xmlns:a16="http://schemas.microsoft.com/office/drawing/2014/main" id="{3E1313CB-A6E8-2AC9-1048-75F25046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727" y="0"/>
            <a:ext cx="4194581" cy="8355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4D41F-D2F1-C1CC-46E9-8C27D055C685}"/>
              </a:ext>
            </a:extLst>
          </p:cNvPr>
          <p:cNvSpPr txBox="1"/>
          <p:nvPr/>
        </p:nvSpPr>
        <p:spPr>
          <a:xfrm>
            <a:off x="95004" y="2178373"/>
            <a:ext cx="8400402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Adithya Eswaran </a:t>
            </a:r>
            <a:r>
              <a:rPr lang="en-GB" sz="1600" baseline="30000" dirty="0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a*</a:t>
            </a:r>
            <a:r>
              <a:rPr lang="en-GB" sz="1600" dirty="0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, Tine Compernolle </a:t>
            </a:r>
            <a:r>
              <a:rPr lang="en-GB" sz="1600" baseline="30000" dirty="0" err="1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a,b</a:t>
            </a:r>
            <a:r>
              <a:rPr lang="en-GB" sz="1600" dirty="0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, Kris Piessens </a:t>
            </a:r>
            <a:r>
              <a:rPr lang="en-GB" sz="1600" baseline="30000" dirty="0">
                <a:solidFill>
                  <a:srgbClr val="495F4A"/>
                </a:solidFill>
                <a:effectLst/>
                <a:ea typeface="Times New Roman" panose="02020603050405020304" pitchFamily="18" charset="0"/>
              </a:rPr>
              <a:t>b</a:t>
            </a:r>
            <a:endParaRPr lang="en-GB" sz="1600" dirty="0">
              <a:solidFill>
                <a:srgbClr val="495F4A"/>
              </a:solidFill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1600" kern="100" baseline="30000" dirty="0">
                <a:solidFill>
                  <a:srgbClr val="495F4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kern="100" dirty="0">
                <a:solidFill>
                  <a:srgbClr val="495F4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Faculty of Business and Economics, University of Antwerp, Belgium</a:t>
            </a:r>
          </a:p>
          <a:p>
            <a:pPr>
              <a:lnSpc>
                <a:spcPct val="150000"/>
              </a:lnSpc>
            </a:pPr>
            <a:r>
              <a:rPr lang="en-GB" sz="1600" kern="100" baseline="30000" dirty="0">
                <a:solidFill>
                  <a:srgbClr val="495F4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GB" sz="1600" kern="100" dirty="0">
                <a:solidFill>
                  <a:srgbClr val="495F4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Geological Survey of Belgium, Royal Belgian Institute of Natural Sciences, Belgium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8E9EDC-A3DA-5C31-C361-330C31F8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944" y="5893283"/>
            <a:ext cx="689148" cy="9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ue and yellow sign with text&#10;&#10;Description automatically generated">
            <a:extLst>
              <a:ext uri="{FF2B5EF4-FFF2-40B4-BE49-F238E27FC236}">
                <a16:creationId xmlns:a16="http://schemas.microsoft.com/office/drawing/2014/main" id="{8317C82C-A17D-8C53-45B0-0DB0731DC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42" y="5893283"/>
            <a:ext cx="724208" cy="96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800100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Contribution [2/3] – Sustainable Scale for subsurface  based on each activity </a:t>
            </a:r>
            <a:endParaRPr lang="en-GB" sz="2500" dirty="0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18902D3D-E1EF-44BE-D5E9-10F3A91C0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12" y="992863"/>
            <a:ext cx="8666775" cy="454366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83FE48F3-7D62-EDD9-5E32-D1EED9F55196}"/>
              </a:ext>
            </a:extLst>
          </p:cNvPr>
          <p:cNvSpPr/>
          <p:nvPr/>
        </p:nvSpPr>
        <p:spPr>
          <a:xfrm>
            <a:off x="4080498" y="1807320"/>
            <a:ext cx="3187700" cy="406333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b="1" dirty="0"/>
              <a:t>Steady-State utilization</a:t>
            </a:r>
            <a:endParaRPr lang="en-GB" b="1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D4CBFCB-EE84-3343-0604-28DA99FDA86F}"/>
              </a:ext>
            </a:extLst>
          </p:cNvPr>
          <p:cNvSpPr/>
          <p:nvPr/>
        </p:nvSpPr>
        <p:spPr>
          <a:xfrm>
            <a:off x="7254941" y="1807320"/>
            <a:ext cx="3161187" cy="4063330"/>
          </a:xfrm>
          <a:prstGeom prst="rect">
            <a:avLst/>
          </a:prstGeom>
          <a:noFill/>
          <a:ln w="38100">
            <a:solidFill>
              <a:srgbClr val="F1ECA9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b="1" dirty="0"/>
              <a:t>Paired utilization</a:t>
            </a:r>
            <a:endParaRPr lang="en-GB" b="1" dirty="0"/>
          </a:p>
        </p:txBody>
      </p:sp>
      <p:sp>
        <p:nvSpPr>
          <p:cNvPr id="84" name="Action Button: Go Home 8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471B2CC-0805-E9B1-BEE1-CEAA06A217C6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02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Contribution [3/3] - </a:t>
            </a:r>
            <a:r>
              <a:rPr lang="en-GB" sz="2500" dirty="0"/>
              <a:t>Control mechanisms to stay within a sustainable scale of utilization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49BB8-A100-35EE-069B-F8B4B4051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400" y="1104463"/>
            <a:ext cx="3716990" cy="33676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AD9B67-9E13-4615-84B0-BE72F0F672AE}"/>
              </a:ext>
            </a:extLst>
          </p:cNvPr>
          <p:cNvSpPr txBox="1"/>
          <p:nvPr/>
        </p:nvSpPr>
        <p:spPr>
          <a:xfrm rot="16200000">
            <a:off x="323895" y="2647953"/>
            <a:ext cx="175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Exploitation Rate (</a:t>
            </a:r>
            <a:r>
              <a:rPr lang="en-US" sz="1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l-BE" sz="12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644A7-3EAB-5086-ACA9-F1454F3078F8}"/>
              </a:ext>
            </a:extLst>
          </p:cNvPr>
          <p:cNvSpPr txBox="1"/>
          <p:nvPr/>
        </p:nvSpPr>
        <p:spPr>
          <a:xfrm>
            <a:off x="4581428" y="4374627"/>
            <a:ext cx="70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1AF5E7-0557-9728-0B35-142D778C1AC4}"/>
              </a:ext>
            </a:extLst>
          </p:cNvPr>
          <p:cNvSpPr txBox="1"/>
          <p:nvPr/>
        </p:nvSpPr>
        <p:spPr>
          <a:xfrm>
            <a:off x="1502813" y="4374627"/>
            <a:ext cx="70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7A6B3E-E4BC-5618-A2D0-0851BBE413C1}"/>
              </a:ext>
            </a:extLst>
          </p:cNvPr>
          <p:cNvSpPr txBox="1"/>
          <p:nvPr/>
        </p:nvSpPr>
        <p:spPr>
          <a:xfrm>
            <a:off x="2366705" y="4472110"/>
            <a:ext cx="175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Regeneration Rate (</a:t>
            </a:r>
            <a:r>
              <a:rPr lang="en-US" sz="12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l-BE" sz="12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18C77D-966D-799A-85BE-9B1EE0FB1F13}"/>
              </a:ext>
            </a:extLst>
          </p:cNvPr>
          <p:cNvSpPr txBox="1"/>
          <p:nvPr/>
        </p:nvSpPr>
        <p:spPr>
          <a:xfrm rot="16200000">
            <a:off x="989660" y="3784532"/>
            <a:ext cx="70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E31C9-CB3E-48E5-1BEB-B03A496997FB}"/>
              </a:ext>
            </a:extLst>
          </p:cNvPr>
          <p:cNvSpPr txBox="1"/>
          <p:nvPr/>
        </p:nvSpPr>
        <p:spPr>
          <a:xfrm rot="16200000">
            <a:off x="989109" y="1316703"/>
            <a:ext cx="70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1AF4046-263E-9946-C93F-2C5F614D207E}"/>
              </a:ext>
            </a:extLst>
          </p:cNvPr>
          <p:cNvSpPr/>
          <p:nvPr/>
        </p:nvSpPr>
        <p:spPr>
          <a:xfrm>
            <a:off x="2753628" y="3821431"/>
            <a:ext cx="10795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ptos" panose="020B00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472E9C-7C99-4297-7F78-1AC6EDCD5821}"/>
              </a:ext>
            </a:extLst>
          </p:cNvPr>
          <p:cNvSpPr/>
          <p:nvPr/>
        </p:nvSpPr>
        <p:spPr>
          <a:xfrm>
            <a:off x="2753628" y="2786452"/>
            <a:ext cx="10795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ptos" panose="020B00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352472-8D03-220A-5D42-7885F6ADE230}"/>
              </a:ext>
            </a:extLst>
          </p:cNvPr>
          <p:cNvSpPr txBox="1"/>
          <p:nvPr/>
        </p:nvSpPr>
        <p:spPr>
          <a:xfrm>
            <a:off x="2304579" y="3831216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E = R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12A58E-E191-7F4A-2973-A0D466F90827}"/>
              </a:ext>
            </a:extLst>
          </p:cNvPr>
          <p:cNvSpPr txBox="1"/>
          <p:nvPr/>
        </p:nvSpPr>
        <p:spPr>
          <a:xfrm>
            <a:off x="2299987" y="2602645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E &gt; R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B6543-A0F8-FBF9-8D9D-391C7B27E338}"/>
              </a:ext>
            </a:extLst>
          </p:cNvPr>
          <p:cNvCxnSpPr>
            <a:cxnSpLocks/>
          </p:cNvCxnSpPr>
          <p:nvPr/>
        </p:nvCxnSpPr>
        <p:spPr>
          <a:xfrm>
            <a:off x="1478349" y="2830902"/>
            <a:ext cx="338441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A2494A-4B0E-0DFE-B95F-327561D89CF4}"/>
              </a:ext>
            </a:extLst>
          </p:cNvPr>
          <p:cNvCxnSpPr>
            <a:cxnSpLocks/>
          </p:cNvCxnSpPr>
          <p:nvPr/>
        </p:nvCxnSpPr>
        <p:spPr>
          <a:xfrm>
            <a:off x="1502813" y="3872231"/>
            <a:ext cx="3384417" cy="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653595F-3F4C-E441-1E24-91117F0DC7A4}"/>
              </a:ext>
            </a:extLst>
          </p:cNvPr>
          <p:cNvCxnSpPr/>
          <p:nvPr/>
        </p:nvCxnSpPr>
        <p:spPr>
          <a:xfrm>
            <a:off x="3090945" y="2828844"/>
            <a:ext cx="0" cy="10413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6013B74-6AF0-42CA-CA13-429E6FA037B6}"/>
              </a:ext>
            </a:extLst>
          </p:cNvPr>
          <p:cNvSpPr txBox="1"/>
          <p:nvPr/>
        </p:nvSpPr>
        <p:spPr>
          <a:xfrm>
            <a:off x="3091297" y="3032008"/>
            <a:ext cx="1900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Minimizing Exploitation rate for achieving Steady State exploitation 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85A1A4F-D4CE-1CCB-37CE-F81FFF06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234" y="1104463"/>
            <a:ext cx="3716990" cy="33676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5F0566D-B0D9-9D16-4E38-5B174FB3EB2A}"/>
              </a:ext>
            </a:extLst>
          </p:cNvPr>
          <p:cNvSpPr txBox="1"/>
          <p:nvPr/>
        </p:nvSpPr>
        <p:spPr>
          <a:xfrm rot="16200000">
            <a:off x="6686465" y="2638596"/>
            <a:ext cx="175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Exploitation Rate (</a:t>
            </a:r>
            <a:r>
              <a:rPr lang="en-US" sz="1200" b="1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l-BE" sz="12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8FAE27-B3FF-93CE-F4D2-10C05F9BBEA7}"/>
              </a:ext>
            </a:extLst>
          </p:cNvPr>
          <p:cNvSpPr txBox="1"/>
          <p:nvPr/>
        </p:nvSpPr>
        <p:spPr>
          <a:xfrm>
            <a:off x="8729275" y="4462753"/>
            <a:ext cx="1754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Regeneration Rate (</a:t>
            </a:r>
            <a:r>
              <a:rPr lang="en-US" sz="1200" b="1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200" b="1" dirty="0">
                <a:latin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nl-BE" sz="1200" b="1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075263-5FCD-B516-1E3C-0710997F1424}"/>
              </a:ext>
            </a:extLst>
          </p:cNvPr>
          <p:cNvSpPr txBox="1"/>
          <p:nvPr/>
        </p:nvSpPr>
        <p:spPr>
          <a:xfrm rot="16200000">
            <a:off x="7352230" y="3775175"/>
            <a:ext cx="70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DAB468-53B8-6C6A-B698-AC79C98AB067}"/>
              </a:ext>
            </a:extLst>
          </p:cNvPr>
          <p:cNvSpPr txBox="1"/>
          <p:nvPr/>
        </p:nvSpPr>
        <p:spPr>
          <a:xfrm rot="16200000">
            <a:off x="7351679" y="1307346"/>
            <a:ext cx="70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80E2442-DFC5-67FB-1F5A-78D01C6858DB}"/>
              </a:ext>
            </a:extLst>
          </p:cNvPr>
          <p:cNvSpPr/>
          <p:nvPr/>
        </p:nvSpPr>
        <p:spPr>
          <a:xfrm>
            <a:off x="9116198" y="2777095"/>
            <a:ext cx="107950" cy="101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ptos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652C8C-B739-2538-1995-4B613AED5041}"/>
              </a:ext>
            </a:extLst>
          </p:cNvPr>
          <p:cNvSpPr txBox="1"/>
          <p:nvPr/>
        </p:nvSpPr>
        <p:spPr>
          <a:xfrm>
            <a:off x="8206845" y="2827894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E = R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5B4A93-CDF3-F506-AFDE-0C64190BE085}"/>
              </a:ext>
            </a:extLst>
          </p:cNvPr>
          <p:cNvSpPr txBox="1"/>
          <p:nvPr/>
        </p:nvSpPr>
        <p:spPr>
          <a:xfrm>
            <a:off x="9275715" y="2689395"/>
            <a:ext cx="57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E &gt; R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C17A85-6859-42C3-F5AD-B8904D51E62B}"/>
              </a:ext>
            </a:extLst>
          </p:cNvPr>
          <p:cNvCxnSpPr>
            <a:cxnSpLocks/>
          </p:cNvCxnSpPr>
          <p:nvPr/>
        </p:nvCxnSpPr>
        <p:spPr>
          <a:xfrm>
            <a:off x="8224023" y="1222392"/>
            <a:ext cx="0" cy="3109406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ED41B5D-567C-8B6E-CE94-53711244C250}"/>
              </a:ext>
            </a:extLst>
          </p:cNvPr>
          <p:cNvSpPr txBox="1"/>
          <p:nvPr/>
        </p:nvSpPr>
        <p:spPr>
          <a:xfrm>
            <a:off x="10943998" y="4365270"/>
            <a:ext cx="701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5F9934-BE7E-1BA6-1C94-9B7457321382}"/>
              </a:ext>
            </a:extLst>
          </p:cNvPr>
          <p:cNvSpPr txBox="1"/>
          <p:nvPr/>
        </p:nvSpPr>
        <p:spPr>
          <a:xfrm>
            <a:off x="7865383" y="4365270"/>
            <a:ext cx="70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 </a:t>
            </a:r>
            <a:endParaRPr lang="nl-BE" sz="1200" dirty="0">
              <a:solidFill>
                <a:schemeClr val="bg2">
                  <a:lumMod val="25000"/>
                </a:schemeClr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736BA40-F2BB-D622-5C35-489C2E5AB847}"/>
              </a:ext>
            </a:extLst>
          </p:cNvPr>
          <p:cNvCxnSpPr>
            <a:cxnSpLocks/>
          </p:cNvCxnSpPr>
          <p:nvPr/>
        </p:nvCxnSpPr>
        <p:spPr>
          <a:xfrm flipH="1">
            <a:off x="8256200" y="2827894"/>
            <a:ext cx="85999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B512B88-2021-E4ED-5A4D-EF7A11A007EE}"/>
              </a:ext>
            </a:extLst>
          </p:cNvPr>
          <p:cNvSpPr/>
          <p:nvPr/>
        </p:nvSpPr>
        <p:spPr>
          <a:xfrm>
            <a:off x="8169773" y="2777094"/>
            <a:ext cx="107950" cy="1016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atin typeface="Aptos" panose="020B00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34B9A7-7A0B-A3B0-F200-FBA1CA458002}"/>
              </a:ext>
            </a:extLst>
          </p:cNvPr>
          <p:cNvSpPr txBox="1"/>
          <p:nvPr/>
        </p:nvSpPr>
        <p:spPr>
          <a:xfrm>
            <a:off x="8216123" y="1248186"/>
            <a:ext cx="10543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ptos" panose="020B0004020202020204" pitchFamily="34" charset="0"/>
                <a:cs typeface="Times New Roman" panose="02020603050405020304" pitchFamily="18" charset="0"/>
              </a:rPr>
              <a:t>Switching from the existing non-renewable resource to a renewable alternative</a:t>
            </a:r>
            <a:endParaRPr lang="nl-BE" sz="12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111C28E-107A-6363-B666-93C64A73C5D1}"/>
              </a:ext>
            </a:extLst>
          </p:cNvPr>
          <p:cNvSpPr/>
          <p:nvPr/>
        </p:nvSpPr>
        <p:spPr>
          <a:xfrm>
            <a:off x="927237" y="813598"/>
            <a:ext cx="4441956" cy="4799802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b="1" dirty="0"/>
              <a:t>Steady-State utilization</a:t>
            </a:r>
            <a:endParaRPr lang="en-GB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522B81-27C4-46E1-DF53-35F46807194D}"/>
              </a:ext>
            </a:extLst>
          </p:cNvPr>
          <p:cNvSpPr/>
          <p:nvPr/>
        </p:nvSpPr>
        <p:spPr>
          <a:xfrm>
            <a:off x="7119738" y="847028"/>
            <a:ext cx="4525739" cy="4762785"/>
          </a:xfrm>
          <a:prstGeom prst="rect">
            <a:avLst/>
          </a:prstGeom>
          <a:noFill/>
          <a:ln w="38100">
            <a:solidFill>
              <a:srgbClr val="F1ECA9"/>
            </a:solidFill>
            <a:prstDash val="dash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r>
              <a:rPr lang="en-US" b="1" dirty="0"/>
              <a:t>Paired utilization</a:t>
            </a:r>
            <a:endParaRPr lang="en-GB" b="1" dirty="0"/>
          </a:p>
        </p:txBody>
      </p:sp>
      <p:sp>
        <p:nvSpPr>
          <p:cNvPr id="43" name="Action Button: Go Home 42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043062-DB42-2EB1-09AF-F0D196F34B21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Summary and Conclusions</a:t>
            </a:r>
            <a:endParaRPr lang="en-GB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440D0-A6E0-AC98-1176-E9A949ABB6FE}"/>
              </a:ext>
            </a:extLst>
          </p:cNvPr>
          <p:cNvSpPr txBox="1"/>
          <p:nvPr/>
        </p:nvSpPr>
        <p:spPr>
          <a:xfrm>
            <a:off x="313312" y="1387415"/>
            <a:ext cx="11480800" cy="2041585"/>
          </a:xfrm>
          <a:prstGeom prst="rect">
            <a:avLst/>
          </a:prstGeom>
          <a:noFill/>
          <a:ln w="5715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AutoNum type="alphaUcParenBoth"/>
            </a:pP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bio-physical conditions of each service, the policymakers can </a:t>
            </a:r>
            <a:r>
              <a:rPr lang="en-US" sz="2000" kern="100" dirty="0">
                <a:effectLst/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establish targets for utilization levels </a:t>
            </a: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geological limits determined based on resource properties (its formation and regeneration) </a:t>
            </a:r>
            <a:endParaRPr lang="en-US" sz="2000" kern="100" dirty="0">
              <a:latin typeface="Aptos Light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lphaUcParenBoth"/>
            </a:pP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sustainable scale does not rely on resource substitution or technological progress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 it is to understand the rate at which we can </a:t>
            </a:r>
            <a:r>
              <a:rPr lang="en-US" sz="2000" kern="100" dirty="0">
                <a:effectLst/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utilize the subsurface without diminishing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ability to provide these services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6CDC25-5AF4-96EF-60E5-B2D17F679372}"/>
              </a:ext>
            </a:extLst>
          </p:cNvPr>
          <p:cNvSpPr/>
          <p:nvPr/>
        </p:nvSpPr>
        <p:spPr>
          <a:xfrm>
            <a:off x="287912" y="1041531"/>
            <a:ext cx="3598288" cy="345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Significance our contribution</a:t>
            </a:r>
            <a:endParaRPr lang="en-GB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FA0780-2B2C-C2C6-5DAC-21E85EBFFFCF}"/>
              </a:ext>
            </a:extLst>
          </p:cNvPr>
          <p:cNvSpPr txBox="1"/>
          <p:nvPr/>
        </p:nvSpPr>
        <p:spPr>
          <a:xfrm>
            <a:off x="313312" y="3907714"/>
            <a:ext cx="11480800" cy="2144177"/>
          </a:xfrm>
          <a:prstGeom prst="rect">
            <a:avLst/>
          </a:prstGeom>
          <a:noFill/>
          <a:ln w="5715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800"/>
              </a:spcAft>
              <a:buFont typeface="+mj-lt"/>
              <a:buAutoNum type="alphaUcPeriod"/>
            </a:pPr>
            <a:r>
              <a:rPr lang="en-US" sz="2000" kern="100" dirty="0">
                <a:effectLst/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Approaches in </a:t>
            </a:r>
            <a:r>
              <a:rPr lang="en-US" sz="2000" kern="100" dirty="0"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Ecological Economics</a:t>
            </a:r>
            <a:r>
              <a:rPr lang="en-US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significant </a:t>
            </a:r>
            <a:r>
              <a:rPr lang="en-US" sz="2000" kern="100" dirty="0"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potential</a:t>
            </a:r>
            <a:r>
              <a:rPr lang="en-US" sz="2000" kern="100" dirty="0"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address the </a:t>
            </a:r>
            <a:r>
              <a:rPr lang="en-US" sz="2000" kern="100" dirty="0"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concerns of </a:t>
            </a:r>
            <a:r>
              <a:rPr lang="en-US" sz="2000" kern="100" dirty="0"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management of the </a:t>
            </a:r>
            <a:r>
              <a:rPr lang="en-US" sz="2000" kern="100" dirty="0">
                <a:highlight>
                  <a:srgbClr val="F1ECA9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subsurface</a:t>
            </a:r>
            <a:r>
              <a:rPr lang="en-US" sz="2000" kern="100" dirty="0"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 algn="just">
              <a:spcAft>
                <a:spcPts val="800"/>
              </a:spcAft>
              <a:buFont typeface="+mj-lt"/>
              <a:buAutoNum type="alphaUcPeriod"/>
            </a:pPr>
            <a:r>
              <a:rPr lang="en-US" sz="2000" kern="100" dirty="0">
                <a:effectLst/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need for transdisciplinary research wherein </a:t>
            </a:r>
            <a:r>
              <a:rPr lang="en-US" sz="2000" kern="100" dirty="0">
                <a:effectLst/>
                <a:highlight>
                  <a:srgbClr val="F1ECA9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geologi</a:t>
            </a:r>
            <a:r>
              <a:rPr lang="en-US" sz="2000" kern="100" dirty="0">
                <a:highlight>
                  <a:srgbClr val="F1ECA9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sts are actively involved in conceptualizing such economic approaches. </a:t>
            </a:r>
          </a:p>
          <a:p>
            <a:pPr marL="457200" indent="-457200" algn="just">
              <a:spcAft>
                <a:spcPts val="800"/>
              </a:spcAft>
              <a:buFont typeface="+mj-lt"/>
              <a:buAutoNum type="alphaUcPeriod"/>
            </a:pPr>
            <a:r>
              <a:rPr lang="en-US" sz="2000" kern="100" dirty="0">
                <a:effectLst/>
                <a:highlight>
                  <a:srgbClr val="F1ECA9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000" kern="100" dirty="0">
                <a:highlight>
                  <a:srgbClr val="F1ECA9"/>
                </a:highlight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scale is one of the many options and not the sole option</a:t>
            </a:r>
            <a:r>
              <a:rPr lang="en-US" sz="2000" kern="100" dirty="0">
                <a:latin typeface="Aptos Ligh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It needs to take place along with other efforts such as maximal circular economy and resource efficiency. </a:t>
            </a:r>
            <a:endParaRPr lang="en-GB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4CC4DC-DEDD-9923-C8B8-2D356720DD10}"/>
              </a:ext>
            </a:extLst>
          </p:cNvPr>
          <p:cNvSpPr/>
          <p:nvPr/>
        </p:nvSpPr>
        <p:spPr>
          <a:xfrm>
            <a:off x="287912" y="3561830"/>
            <a:ext cx="3598288" cy="345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Implications</a:t>
            </a:r>
            <a:endParaRPr lang="en-GB" sz="2000" b="1" dirty="0"/>
          </a:p>
        </p:txBody>
      </p:sp>
      <p:sp>
        <p:nvSpPr>
          <p:cNvPr id="41" name="Action Button: Go Home 40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5FDA010-A744-0814-188A-5ED0FC5EABA7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2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Get in touch </a:t>
            </a:r>
            <a:endParaRPr lang="en-GB" sz="2500" dirty="0"/>
          </a:p>
        </p:txBody>
      </p:sp>
      <p:pic>
        <p:nvPicPr>
          <p:cNvPr id="9218" name="Picture 2" descr="A person standing in front of a whiteboard&#10;&#10;Description automatically generated">
            <a:extLst>
              <a:ext uri="{FF2B5EF4-FFF2-40B4-BE49-F238E27FC236}">
                <a16:creationId xmlns:a16="http://schemas.microsoft.com/office/drawing/2014/main" id="{732E22BE-8E08-9C68-1606-E575863B0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1" y="2598364"/>
            <a:ext cx="1530350" cy="1572277"/>
          </a:xfrm>
          <a:prstGeom prst="ellipse">
            <a:avLst/>
          </a:prstGeom>
          <a:ln w="63500" cap="rnd">
            <a:noFill/>
          </a:ln>
          <a:effectLst>
            <a:outerShdw blurRad="1270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Tine Compernolle">
            <a:extLst>
              <a:ext uri="{FF2B5EF4-FFF2-40B4-BE49-F238E27FC236}">
                <a16:creationId xmlns:a16="http://schemas.microsoft.com/office/drawing/2014/main" id="{08F81093-698D-B386-1F0C-CBA13835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829587"/>
            <a:ext cx="1530350" cy="1572277"/>
          </a:xfrm>
          <a:prstGeom prst="ellipse">
            <a:avLst/>
          </a:prstGeom>
          <a:ln w="63500" cap="rnd">
            <a:noFill/>
          </a:ln>
          <a:effectLst>
            <a:outerShdw blurRad="1270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5B59B82-03BC-B3DF-22A1-D27B499AB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51418" y="4367141"/>
            <a:ext cx="1507182" cy="1572277"/>
          </a:xfrm>
          <a:prstGeom prst="ellipse">
            <a:avLst/>
          </a:prstGeom>
          <a:ln w="63500" cap="rnd">
            <a:noFill/>
          </a:ln>
          <a:effectLst>
            <a:outerShdw blurRad="1270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21A4EF-15E9-66C6-9C96-1945A76B8202}"/>
              </a:ext>
            </a:extLst>
          </p:cNvPr>
          <p:cNvSpPr txBox="1"/>
          <p:nvPr/>
        </p:nvSpPr>
        <p:spPr>
          <a:xfrm>
            <a:off x="5970200" y="1081955"/>
            <a:ext cx="418121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cs typeface="Times New Roman" panose="02020603050405020304" pitchFamily="18" charset="0"/>
              </a:rPr>
              <a:t>Prof. Dr. Tine Compernolle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BF061-D4AF-B7A8-919E-66CA5B47661B}"/>
              </a:ext>
            </a:extLst>
          </p:cNvPr>
          <p:cNvSpPr txBox="1"/>
          <p:nvPr/>
        </p:nvSpPr>
        <p:spPr>
          <a:xfrm>
            <a:off x="6707832" y="2928725"/>
            <a:ext cx="339725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cs typeface="Times New Roman" panose="02020603050405020304" pitchFamily="18" charset="0"/>
              </a:rPr>
              <a:t>Dr. Kris Piessens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D4C84C-8656-A9F0-2B25-04B6EA2C2113}"/>
              </a:ext>
            </a:extLst>
          </p:cNvPr>
          <p:cNvSpPr txBox="1"/>
          <p:nvPr/>
        </p:nvSpPr>
        <p:spPr>
          <a:xfrm>
            <a:off x="5970200" y="4667934"/>
            <a:ext cx="41812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r.</a:t>
            </a:r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Adithya Eswaran</a:t>
            </a:r>
          </a:p>
          <a:p>
            <a:pPr algn="r"/>
            <a:r>
              <a:rPr lang="en-GB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 of Antwerp, Belgium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41" name="Graphic 40" descr="Envelope with solid fill">
            <a:extLst>
              <a:ext uri="{FF2B5EF4-FFF2-40B4-BE49-F238E27FC236}">
                <a16:creationId xmlns:a16="http://schemas.microsoft.com/office/drawing/2014/main" id="{070990CE-442A-DDE9-6B41-2A32D99E5B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9152" y="5330818"/>
            <a:ext cx="461823" cy="46182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40012E7-9534-35D1-D139-6E8E96C3C35C}"/>
              </a:ext>
            </a:extLst>
          </p:cNvPr>
          <p:cNvSpPr txBox="1"/>
          <p:nvPr/>
        </p:nvSpPr>
        <p:spPr>
          <a:xfrm>
            <a:off x="5038725" y="1381265"/>
            <a:ext cx="5089525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University of Antwerp, Belgium and Geological Survey of Belgium, Belgium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F4B6C6B-871B-3D16-89BB-AC9FA477197B}"/>
              </a:ext>
            </a:extLst>
          </p:cNvPr>
          <p:cNvSpPr txBox="1"/>
          <p:nvPr/>
        </p:nvSpPr>
        <p:spPr>
          <a:xfrm>
            <a:off x="5038725" y="3158423"/>
            <a:ext cx="5089525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Geological Survey of Belgium, Belgium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566722-C9AD-92C6-44F9-1BDB08970DBF}"/>
              </a:ext>
            </a:extLst>
          </p:cNvPr>
          <p:cNvSpPr txBox="1"/>
          <p:nvPr/>
        </p:nvSpPr>
        <p:spPr>
          <a:xfrm>
            <a:off x="6639102" y="5238200"/>
            <a:ext cx="3604489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kern="1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dithya.eswaran@uantwerpen.be</a:t>
            </a:r>
            <a:endParaRPr lang="en-GB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Action Button: Go Back or Previous 4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7C698F8-D760-47E5-613D-59FD74ED1AE0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Action Button: Go Forward or Next 4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0D3A59-4E97-EF0B-CEC2-F6203D7A0B61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Action Button: Go Home 53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4A09DFF-BCD3-B5F0-661A-A07EB4849CE1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469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4762091C-2DF8-B5D9-2EB1-1EE31EA365EB}"/>
              </a:ext>
            </a:extLst>
          </p:cNvPr>
          <p:cNvSpPr txBox="1"/>
          <p:nvPr/>
        </p:nvSpPr>
        <p:spPr>
          <a:xfrm>
            <a:off x="348686" y="344031"/>
            <a:ext cx="11602014" cy="711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Barbier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E. B. (2021). The evolution of economic views on natural resource scarcity.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Review of Environmental Economics and Policy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24-44.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Brilha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Gray, M., Pereira, D. I., &amp; Pereira, P. (2018). Geodiversity: An integrative review as a contribution to the sustainable management of the whole of nature.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Environmental Science &amp; Policy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19-28.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https://doi.org/10.1016/j.envsci.2018.05.001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 Silva, M. L. N., &amp; do Nascimento, M. A. L. (2020). Ecosystem Services and Typology of Urban Geodiversity: Qualitative Assessment in Natal Town, Brazilian Northeast. </a:t>
            </a:r>
            <a:r>
              <a:rPr lang="en-US" sz="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Geoheritage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https://doi.org/10.1007/s12371-020-00479-y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Daly, H. E. (1990). Toward some operational principles of sustainable development.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Ecological economics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1-6.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Daly, H. E. (1991).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Steady-state economics: with new essays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Island press.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Daly, H. E. (1992). Allocation, distribution, and scale: towards an economics that is efficient, just, and sustainable.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Ecological economics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185-193.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https://doi.org/https://doi.org/10.1016/0921-8009(92)90024-M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Groot, R., Wilson, M. A., &amp;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Boumans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R. M. J. (2002). A typology for the classification, description and valuation of ecosystem functions, goods and services.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Ecological economics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41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393-408.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https://doi.org/https://doi.org/10.1016/S0921-8009(02)00089-7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Groot, R. S. (1992).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Functions of nature: evaluation of nature in environmental planning, management and decision making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Wolters-Noordhoff BV.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Fox, N., Graham, L. J.,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Eigenbrod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F., Bullock, J. M., &amp; Parks, K. E. (2020). Incorporating geodiversity in ecosystem service decisions.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Ecosystems and People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151-159.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6"/>
              </a:rPr>
              <a:t>https://doi.org/10.1080/26395916.2020.1758214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Gordon, J. E., Barron, H. F., Hansom, J. D., &amp; Thomas, M. F. (2012). Engaging with geodiversity—why it matters.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Proceedings of the Geologists' Association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123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(1), 1-6.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https://doi.org/10.1016/j.pgeola.2011.08.002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Gray, M. (2004).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Geodiversity: valuing and conserving abiotic nature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John Wiley &amp; Sons.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Gray, M. (2011). Other nature: geodiversity and geosystem services.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Environmental Conservation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38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271-274.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8"/>
              </a:rPr>
              <a:t>https://doi.org/10.1017/s0376892911000117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Gray, M. (2012). Valuing Geodiversity in an ‘Ecosystem Services’ Context.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Scottish Geographical Journal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128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(3-4), 177-194.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9"/>
              </a:rPr>
              <a:t>https://doi.org/10.1080/14702541.2012.725858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Haines-Young, R., &amp;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Potschin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-Young, M. (2018).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Common International Classification of Ecosystem</a:t>
            </a:r>
            <a:r>
              <a:rPr lang="en-GB" sz="800" kern="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Services (CICES) V5.1 and Guidance on the Application of the Revised Structure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0"/>
              </a:rPr>
              <a:t>www.cices.eu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Haines-Young, R., &amp;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Potschin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M. (2013).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Common international classification of ecosystem services (CICES): consultation on version 4, August-December 2012. EEA Framework Contract No EEA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Hjort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Gordon, J. E., Gray, M., &amp; Hunter, M. L., Jr. (2015). Why geodiversity matters in valuing nature's stage. </a:t>
            </a:r>
            <a:r>
              <a:rPr lang="en-US" sz="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Conserv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Biol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29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(3), 630-639.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1"/>
              </a:rPr>
              <a:t>https://doi.org/10.1111/cobi.12510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Schrodt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F., Bailey, J. J., Kissling, W. D., Rijsdijk, K. F.,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Seijmonsbergen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A. C., van Ree, D.,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Hjort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Lawley, R. S., Williams, C. N., Anderson, M. G.,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Beier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P., van Beukering, P., Boyd, D. S.,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Brilha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J., </a:t>
            </a:r>
            <a:r>
              <a:rPr lang="en-US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Carcavilla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L., Dahlin, K. M., Gill, J. C., Gordon, J. E., Gray, M., . . . Field, R. (2019). Opinion: To advance sustainable stewardship, we must document not only biodiversity but geodiversity.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Proc Natl </a:t>
            </a:r>
            <a:r>
              <a:rPr lang="en-US" sz="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Acad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Sci U S A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(33), 16155-16158.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2"/>
              </a:rPr>
              <a:t>https://doi.org/10.1073/pnas.1911799116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Solow, R. M. (1974). The Economics of Resources or the Resources of Economics.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American Economic Review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64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(2), 1-14.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3"/>
              </a:rPr>
              <a:t>http://www.jstor.org/stable/1816009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Stiglitz, J. (1974). Growth with Exhaustible Natural Resources: Efficient and Optimal Growth Paths.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 Review of Economic Studies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41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123-137.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4"/>
              </a:rPr>
              <a:t>https://doi.org/10.2307/2296377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van der Meulen, E. S., Braat, L. C., &amp; </a:t>
            </a:r>
            <a:r>
              <a:rPr lang="nl-BE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Brils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J. M. (2016). 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Abiotic flows should be inherent part of ecosystem services classification. </a:t>
            </a:r>
            <a:r>
              <a:rPr lang="nl-BE" sz="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Ecosystem</a:t>
            </a:r>
            <a:r>
              <a:rPr lang="nl-BE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Services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nl-BE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1-5. </a:t>
            </a:r>
            <a:r>
              <a:rPr lang="nl-BE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5"/>
              </a:rPr>
              <a:t>https://doi.org/10.1016/j.ecoser.2016.03.007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van Ree, C. C. D. F., &amp; van </a:t>
            </a:r>
            <a:r>
              <a:rPr lang="nl-BE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Beukering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 J. H. (2016). 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Geosystem services: A concept in support of sustainable development of the subsurface. </a:t>
            </a:r>
            <a:r>
              <a:rPr lang="nl-BE" sz="8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Ecosystem</a:t>
            </a:r>
            <a:r>
              <a:rPr lang="nl-BE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Services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nl-BE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30-36. </a:t>
            </a:r>
            <a:r>
              <a:rPr lang="nl-BE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6"/>
              </a:rPr>
              <a:t>https://doi.org/10.1016/j.ecoser.2016.06.004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van Ree, C. C. D. F., van </a:t>
            </a:r>
            <a:r>
              <a:rPr lang="nl-BE" sz="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Beukering</a:t>
            </a:r>
            <a:r>
              <a:rPr lang="nl-BE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P. J. H., &amp; Boekestijn, J. (2017). 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Geosystem services: A hidden link in ecosystem management. 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Ecosystem Services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8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26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58-69. </a:t>
            </a:r>
            <a:r>
              <a:rPr lang="en-US" sz="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17"/>
              </a:rPr>
              <a:t>https://doi.org/10.1016/j.ecoser.2017.05.013</a:t>
            </a:r>
            <a:r>
              <a:rPr lang="en-US" sz="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GB" sz="8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800"/>
              </a:spcAft>
            </a:pPr>
            <a:endParaRPr lang="en-GB" sz="1600" kern="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9F2799-FD17-9227-3AEF-57DE5E8BA101}"/>
              </a:ext>
            </a:extLst>
          </p:cNvPr>
          <p:cNvSpPr/>
          <p:nvPr/>
        </p:nvSpPr>
        <p:spPr>
          <a:xfrm>
            <a:off x="0" y="0"/>
            <a:ext cx="12192000" cy="344031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Selected References  </a:t>
            </a:r>
            <a:endParaRPr lang="en-GB" sz="2500" dirty="0"/>
          </a:p>
        </p:txBody>
      </p:sp>
      <p:sp>
        <p:nvSpPr>
          <p:cNvPr id="5" name="Action Button: Go Back or Previous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8E12BDF-2D1A-E01E-1995-539EB6342620}"/>
              </a:ext>
            </a:extLst>
          </p:cNvPr>
          <p:cNvSpPr/>
          <p:nvPr/>
        </p:nvSpPr>
        <p:spPr>
          <a:xfrm>
            <a:off x="10302074" y="6292937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ction Button: Go Forward or Next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801B5AF-2A93-D9E4-B980-B53FE6BE5684}"/>
              </a:ext>
            </a:extLst>
          </p:cNvPr>
          <p:cNvSpPr/>
          <p:nvPr/>
        </p:nvSpPr>
        <p:spPr>
          <a:xfrm>
            <a:off x="11493648" y="6292936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Go Home 7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BE9FA59C-076D-300C-04A1-6E51ADFBB351}"/>
              </a:ext>
            </a:extLst>
          </p:cNvPr>
          <p:cNvSpPr/>
          <p:nvPr/>
        </p:nvSpPr>
        <p:spPr>
          <a:xfrm>
            <a:off x="10897861" y="6292936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85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id="{B7B6C9EA-F35D-A75F-44A4-7E284A072AC5}"/>
              </a:ext>
            </a:extLst>
          </p:cNvPr>
          <p:cNvSpPr txBox="1"/>
          <p:nvPr/>
        </p:nvSpPr>
        <p:spPr>
          <a:xfrm>
            <a:off x="2983115" y="4047212"/>
            <a:ext cx="8688185" cy="2677656"/>
          </a:xfrm>
          <a:prstGeom prst="rect">
            <a:avLst/>
          </a:prstGeom>
          <a:noFill/>
          <a:ln w="762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How do </a:t>
            </a:r>
            <a:r>
              <a:rPr lang="en-GB" sz="2400" dirty="0">
                <a:highlight>
                  <a:srgbClr val="F6F4CE"/>
                </a:highlight>
              </a:rPr>
              <a:t>we conceptualize the benefits </a:t>
            </a:r>
            <a:r>
              <a:rPr lang="en-GB" sz="2400" dirty="0"/>
              <a:t>obtained from the subsurface by tracing </a:t>
            </a:r>
            <a:r>
              <a:rPr lang="en-GB" sz="2400" dirty="0">
                <a:highlight>
                  <a:srgbClr val="F6F4CE"/>
                </a:highlight>
              </a:rPr>
              <a:t>natural processes, functions, and utilization?</a:t>
            </a:r>
          </a:p>
          <a:p>
            <a:endParaRPr lang="en-GB" sz="2400" dirty="0"/>
          </a:p>
          <a:p>
            <a:r>
              <a:rPr lang="en-GB" sz="2400" dirty="0"/>
              <a:t>Can </a:t>
            </a:r>
            <a:r>
              <a:rPr lang="en-GB" sz="2400" dirty="0">
                <a:highlight>
                  <a:srgbClr val="F6F4CE"/>
                </a:highlight>
              </a:rPr>
              <a:t>Ecological Economics </a:t>
            </a:r>
            <a:r>
              <a:rPr lang="en-GB" sz="2400" dirty="0"/>
              <a:t>provide </a:t>
            </a:r>
            <a:r>
              <a:rPr lang="en-GB" sz="2400" dirty="0">
                <a:highlight>
                  <a:srgbClr val="F6F4CE"/>
                </a:highlight>
              </a:rPr>
              <a:t>guidance to phase out from growth-obsessed </a:t>
            </a:r>
            <a:r>
              <a:rPr lang="en-GB" sz="2400" dirty="0"/>
              <a:t>economic models for</a:t>
            </a:r>
            <a:r>
              <a:rPr lang="en-GB" sz="2400" dirty="0">
                <a:highlight>
                  <a:srgbClr val="F6F4CE"/>
                </a:highlight>
              </a:rPr>
              <a:t> geosystem service utilization</a:t>
            </a:r>
            <a:r>
              <a:rPr lang="en-GB" sz="2400" dirty="0"/>
              <a:t>?  </a:t>
            </a:r>
          </a:p>
        </p:txBody>
      </p:sp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E5113650-4C65-06F9-CDF3-D1501CA0C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1" y="1006874"/>
            <a:ext cx="2356210" cy="1389516"/>
          </a:xfrm>
          <a:prstGeom prst="rect">
            <a:avLst/>
          </a:prstGeom>
        </p:spPr>
      </p:pic>
      <p:pic>
        <p:nvPicPr>
          <p:cNvPr id="5" name="Picture 4" descr="A screenshot of a computer generated image&#10;&#10;Description automatically generated">
            <a:extLst>
              <a:ext uri="{FF2B5EF4-FFF2-40B4-BE49-F238E27FC236}">
                <a16:creationId xmlns:a16="http://schemas.microsoft.com/office/drawing/2014/main" id="{0C8DA6F2-43D1-3A97-F587-CE5F18717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74" y="1006874"/>
            <a:ext cx="2341129" cy="4663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08470-47BA-C114-2F5C-E9E41A2D3130}"/>
              </a:ext>
            </a:extLst>
          </p:cNvPr>
          <p:cNvSpPr txBox="1"/>
          <p:nvPr/>
        </p:nvSpPr>
        <p:spPr>
          <a:xfrm>
            <a:off x="2838262" y="1006874"/>
            <a:ext cx="921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6F4CE"/>
                </a:highlight>
              </a:rPr>
              <a:t>Extractive, consumptive</a:t>
            </a:r>
            <a:r>
              <a:rPr lang="en-US" sz="2400" dirty="0"/>
              <a:t>, and non-renewable resources contribute to </a:t>
            </a:r>
            <a:r>
              <a:rPr lang="en-US" sz="2400" dirty="0">
                <a:highlight>
                  <a:srgbClr val="F6F4CE"/>
                </a:highlight>
              </a:rPr>
              <a:t>economic growth</a:t>
            </a:r>
            <a:r>
              <a:rPr lang="en-US" sz="2400" dirty="0"/>
              <a:t>. </a:t>
            </a:r>
            <a:endParaRPr lang="en-GB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EB6923-36F9-756A-EADE-012D2855AA8A}"/>
              </a:ext>
            </a:extLst>
          </p:cNvPr>
          <p:cNvSpPr txBox="1"/>
          <p:nvPr/>
        </p:nvSpPr>
        <p:spPr>
          <a:xfrm>
            <a:off x="2838262" y="1882324"/>
            <a:ext cx="921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6F4CE"/>
                </a:highlight>
              </a:rPr>
              <a:t>Multi-functional goods and services </a:t>
            </a:r>
            <a:r>
              <a:rPr lang="en-US" sz="2400" dirty="0"/>
              <a:t>with various regenerative capacities contribute to </a:t>
            </a:r>
            <a:r>
              <a:rPr lang="en-US" sz="2400" dirty="0">
                <a:highlight>
                  <a:srgbClr val="F6F4CE"/>
                </a:highlight>
              </a:rPr>
              <a:t>human well-being</a:t>
            </a:r>
            <a:r>
              <a:rPr lang="en-US" sz="2400" dirty="0"/>
              <a:t>.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A160BD-A293-81DA-CD3D-2FFDAB96A372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Balancing conservation and exploitation of the subsurface? </a:t>
            </a:r>
            <a:endParaRPr lang="en-GB" sz="3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D9311-28C0-62B5-0D22-4F8E93F676A7}"/>
              </a:ext>
            </a:extLst>
          </p:cNvPr>
          <p:cNvSpPr txBox="1"/>
          <p:nvPr/>
        </p:nvSpPr>
        <p:spPr>
          <a:xfrm>
            <a:off x="2838262" y="2818841"/>
            <a:ext cx="9008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6F4CE"/>
                </a:highlight>
              </a:rPr>
              <a:t>Ecological Economics </a:t>
            </a:r>
            <a:r>
              <a:rPr lang="en-US" sz="2400" dirty="0"/>
              <a:t>and</a:t>
            </a:r>
            <a:r>
              <a:rPr lang="en-US" sz="2400" dirty="0">
                <a:highlight>
                  <a:srgbClr val="F6F4CE"/>
                </a:highlight>
              </a:rPr>
              <a:t> Ecosystem Services </a:t>
            </a:r>
            <a:r>
              <a:rPr lang="en-US" sz="2400" dirty="0"/>
              <a:t>allow for addressing the plurality of nature, its finiteness and fragility. </a:t>
            </a:r>
            <a:r>
              <a:rPr lang="en-US" sz="2400" b="1" dirty="0">
                <a:solidFill>
                  <a:srgbClr val="C00000"/>
                </a:solidFill>
              </a:rPr>
              <a:t>But they overlook and undervalue the subsurface!</a:t>
            </a:r>
            <a:r>
              <a:rPr lang="en-US" sz="2400" dirty="0"/>
              <a:t> 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63213-C14E-A4E7-6158-65F149CF1745}"/>
              </a:ext>
            </a:extLst>
          </p:cNvPr>
          <p:cNvSpPr/>
          <p:nvPr/>
        </p:nvSpPr>
        <p:spPr>
          <a:xfrm>
            <a:off x="0" y="688063"/>
            <a:ext cx="12192000" cy="6169937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accent1">
                <a:shade val="15000"/>
                <a:alpha val="42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AB2AD7EB-2E76-F204-531A-01BEB5E839EE}"/>
              </a:ext>
            </a:extLst>
          </p:cNvPr>
          <p:cNvSpPr/>
          <p:nvPr/>
        </p:nvSpPr>
        <p:spPr>
          <a:xfrm>
            <a:off x="1272925" y="1265909"/>
            <a:ext cx="3104791" cy="35839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F252E53-A09D-EF54-F0DD-53CF8F80060D}"/>
              </a:ext>
            </a:extLst>
          </p:cNvPr>
          <p:cNvSpPr/>
          <p:nvPr/>
        </p:nvSpPr>
        <p:spPr>
          <a:xfrm>
            <a:off x="1272923" y="3982923"/>
            <a:ext cx="3104793" cy="3864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Subsurface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D63A87A-DD17-C3A6-56A5-45B218943423}"/>
              </a:ext>
            </a:extLst>
          </p:cNvPr>
          <p:cNvSpPr/>
          <p:nvPr/>
        </p:nvSpPr>
        <p:spPr>
          <a:xfrm>
            <a:off x="7814284" y="1265908"/>
            <a:ext cx="3104791" cy="35839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503D3ED-272B-74ED-91DD-57DAA7BCACFF}"/>
              </a:ext>
            </a:extLst>
          </p:cNvPr>
          <p:cNvSpPr/>
          <p:nvPr/>
        </p:nvSpPr>
        <p:spPr>
          <a:xfrm>
            <a:off x="7814283" y="3982923"/>
            <a:ext cx="3104791" cy="3864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&amp; Society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69F1F2F-45FA-FD2A-4195-59C913327AE7}"/>
              </a:ext>
            </a:extLst>
          </p:cNvPr>
          <p:cNvSpPr/>
          <p:nvPr/>
        </p:nvSpPr>
        <p:spPr>
          <a:xfrm>
            <a:off x="1567864" y="1483050"/>
            <a:ext cx="1400438" cy="7616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and Processes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C24769-51B9-88A6-110F-B77B49C7DC06}"/>
              </a:ext>
            </a:extLst>
          </p:cNvPr>
          <p:cNvSpPr/>
          <p:nvPr/>
        </p:nvSpPr>
        <p:spPr>
          <a:xfrm>
            <a:off x="2039180" y="2319486"/>
            <a:ext cx="1400438" cy="7616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C1346DA-EA07-D5C3-1A98-9E3B98981F07}"/>
              </a:ext>
            </a:extLst>
          </p:cNvPr>
          <p:cNvSpPr/>
          <p:nvPr/>
        </p:nvSpPr>
        <p:spPr>
          <a:xfrm>
            <a:off x="2741800" y="3155922"/>
            <a:ext cx="1400438" cy="761607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0538961E-4420-02C6-E27C-BFD8F84343CF}"/>
              </a:ext>
            </a:extLst>
          </p:cNvPr>
          <p:cNvSpPr/>
          <p:nvPr/>
        </p:nvSpPr>
        <p:spPr>
          <a:xfrm>
            <a:off x="4377713" y="1791967"/>
            <a:ext cx="3436569" cy="2653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48087D6-5A4B-8C9D-4E54-E4D4BD99F0A6}"/>
              </a:ext>
            </a:extLst>
          </p:cNvPr>
          <p:cNvSpPr/>
          <p:nvPr/>
        </p:nvSpPr>
        <p:spPr>
          <a:xfrm>
            <a:off x="869721" y="1088342"/>
            <a:ext cx="10452556" cy="45037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3155DB-B638-D690-B275-742AA4F5811B}"/>
              </a:ext>
            </a:extLst>
          </p:cNvPr>
          <p:cNvSpPr txBox="1"/>
          <p:nvPr/>
        </p:nvSpPr>
        <p:spPr>
          <a:xfrm>
            <a:off x="2905526" y="20308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888F65B-5D7F-D4F6-4844-C1CFED869DBF}"/>
              </a:ext>
            </a:extLst>
          </p:cNvPr>
          <p:cNvSpPr txBox="1"/>
          <p:nvPr/>
        </p:nvSpPr>
        <p:spPr>
          <a:xfrm>
            <a:off x="3821830" y="4232030"/>
            <a:ext cx="4400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Disutility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D4F1E399-FA32-8FEF-86AB-9BE2B1A9F1FE}"/>
              </a:ext>
            </a:extLst>
          </p:cNvPr>
          <p:cNvSpPr/>
          <p:nvPr/>
        </p:nvSpPr>
        <p:spPr>
          <a:xfrm rot="10800000">
            <a:off x="4377713" y="4081395"/>
            <a:ext cx="3436569" cy="2653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3DA6B6C-2B52-3CEC-CC9D-3F9B4EADE4FF}"/>
              </a:ext>
            </a:extLst>
          </p:cNvPr>
          <p:cNvSpPr/>
          <p:nvPr/>
        </p:nvSpPr>
        <p:spPr>
          <a:xfrm>
            <a:off x="869721" y="4989848"/>
            <a:ext cx="10452556" cy="6022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Finite Natural Capital </a:t>
            </a:r>
          </a:p>
        </p:txBody>
      </p:sp>
      <p:pic>
        <p:nvPicPr>
          <p:cNvPr id="53" name="Graphic 52" descr="Question Mark with solid fill">
            <a:extLst>
              <a:ext uri="{FF2B5EF4-FFF2-40B4-BE49-F238E27FC236}">
                <a16:creationId xmlns:a16="http://schemas.microsoft.com/office/drawing/2014/main" id="{4E2FB498-0FD3-6AA0-5190-449867DCE4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4412" y="-143890"/>
            <a:ext cx="2016061" cy="2016061"/>
          </a:xfrm>
          <a:prstGeom prst="rect">
            <a:avLst/>
          </a:prstGeom>
        </p:spPr>
      </p:pic>
      <p:pic>
        <p:nvPicPr>
          <p:cNvPr id="54" name="Graphic 53" descr="Question Mark with solid fill">
            <a:extLst>
              <a:ext uri="{FF2B5EF4-FFF2-40B4-BE49-F238E27FC236}">
                <a16:creationId xmlns:a16="http://schemas.microsoft.com/office/drawing/2014/main" id="{4ECC0024-192E-6249-E5E5-9FC74DBC0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0909" y="48788"/>
            <a:ext cx="2016061" cy="2016061"/>
          </a:xfrm>
          <a:prstGeom prst="rect">
            <a:avLst/>
          </a:prstGeom>
        </p:spPr>
      </p:pic>
      <p:pic>
        <p:nvPicPr>
          <p:cNvPr id="55" name="Graphic 54" descr="Question Mark with solid fill">
            <a:extLst>
              <a:ext uri="{FF2B5EF4-FFF2-40B4-BE49-F238E27FC236}">
                <a16:creationId xmlns:a16="http://schemas.microsoft.com/office/drawing/2014/main" id="{8F2B30DE-9742-D46D-3F97-32AE22969B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58647" y="1236626"/>
            <a:ext cx="2016061" cy="2016061"/>
          </a:xfrm>
          <a:prstGeom prst="rect">
            <a:avLst/>
          </a:prstGeom>
        </p:spPr>
      </p:pic>
      <p:pic>
        <p:nvPicPr>
          <p:cNvPr id="56" name="Graphic 55" descr="Question Mark with solid fill">
            <a:extLst>
              <a:ext uri="{FF2B5EF4-FFF2-40B4-BE49-F238E27FC236}">
                <a16:creationId xmlns:a16="http://schemas.microsoft.com/office/drawing/2014/main" id="{02C3EE35-C068-88CD-1D4E-7D02FFB37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7968" y="2166733"/>
            <a:ext cx="2016061" cy="2016061"/>
          </a:xfrm>
          <a:prstGeom prst="rect">
            <a:avLst/>
          </a:prstGeom>
        </p:spPr>
      </p:pic>
      <p:pic>
        <p:nvPicPr>
          <p:cNvPr id="57" name="Graphic 56" descr="Question Mark with solid fill">
            <a:extLst>
              <a:ext uri="{FF2B5EF4-FFF2-40B4-BE49-F238E27FC236}">
                <a16:creationId xmlns:a16="http://schemas.microsoft.com/office/drawing/2014/main" id="{3AB2A9E6-7E6B-0AD1-A275-BBBF7E787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8773" y="2973786"/>
            <a:ext cx="2016061" cy="2016061"/>
          </a:xfrm>
          <a:prstGeom prst="rect">
            <a:avLst/>
          </a:prstGeom>
        </p:spPr>
      </p:pic>
      <p:pic>
        <p:nvPicPr>
          <p:cNvPr id="58" name="Graphic 57" descr="Question Mark with solid fill">
            <a:extLst>
              <a:ext uri="{FF2B5EF4-FFF2-40B4-BE49-F238E27FC236}">
                <a16:creationId xmlns:a16="http://schemas.microsoft.com/office/drawing/2014/main" id="{9F52FF10-211E-8CF3-42D1-64DFC3CE8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87843" y="2530484"/>
            <a:ext cx="2016061" cy="2016061"/>
          </a:xfrm>
          <a:prstGeom prst="rect">
            <a:avLst/>
          </a:prstGeom>
        </p:spPr>
      </p:pic>
      <p:pic>
        <p:nvPicPr>
          <p:cNvPr id="59" name="Graphic 58" descr="Question Mark with solid fill">
            <a:extLst>
              <a:ext uri="{FF2B5EF4-FFF2-40B4-BE49-F238E27FC236}">
                <a16:creationId xmlns:a16="http://schemas.microsoft.com/office/drawing/2014/main" id="{4239A3C2-E2FA-D4AA-A9F5-F372DCC37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31987" y="1700607"/>
            <a:ext cx="2016061" cy="2016061"/>
          </a:xfrm>
          <a:prstGeom prst="rect">
            <a:avLst/>
          </a:prstGeom>
        </p:spPr>
      </p:pic>
      <p:pic>
        <p:nvPicPr>
          <p:cNvPr id="60" name="Graphic 59" descr="Question Mark with solid fill">
            <a:extLst>
              <a:ext uri="{FF2B5EF4-FFF2-40B4-BE49-F238E27FC236}">
                <a16:creationId xmlns:a16="http://schemas.microsoft.com/office/drawing/2014/main" id="{39575947-61C3-0BDC-0DBB-1B79BAEF3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16376" y="4851846"/>
            <a:ext cx="2016061" cy="2016061"/>
          </a:xfrm>
          <a:prstGeom prst="rect">
            <a:avLst/>
          </a:prstGeom>
        </p:spPr>
      </p:pic>
      <p:pic>
        <p:nvPicPr>
          <p:cNvPr id="61" name="Graphic 60" descr="Question Mark with solid fill">
            <a:extLst>
              <a:ext uri="{FF2B5EF4-FFF2-40B4-BE49-F238E27FC236}">
                <a16:creationId xmlns:a16="http://schemas.microsoft.com/office/drawing/2014/main" id="{3F8089D7-19C7-6594-9DA4-6C1E6B4324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41939"/>
            <a:ext cx="2016061" cy="2016061"/>
          </a:xfrm>
          <a:prstGeom prst="rect">
            <a:avLst/>
          </a:prstGeom>
        </p:spPr>
      </p:pic>
      <p:pic>
        <p:nvPicPr>
          <p:cNvPr id="62" name="Graphic 61" descr="Question Mark with solid fill">
            <a:extLst>
              <a:ext uri="{FF2B5EF4-FFF2-40B4-BE49-F238E27FC236}">
                <a16:creationId xmlns:a16="http://schemas.microsoft.com/office/drawing/2014/main" id="{547FFBF0-EDA1-F0EC-AA5E-D87AF23A0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98769" y="48788"/>
            <a:ext cx="2016061" cy="2016061"/>
          </a:xfrm>
          <a:prstGeom prst="rect">
            <a:avLst/>
          </a:prstGeom>
        </p:spPr>
      </p:pic>
      <p:pic>
        <p:nvPicPr>
          <p:cNvPr id="63" name="Graphic 62" descr="Question Mark with solid fill">
            <a:extLst>
              <a:ext uri="{FF2B5EF4-FFF2-40B4-BE49-F238E27FC236}">
                <a16:creationId xmlns:a16="http://schemas.microsoft.com/office/drawing/2014/main" id="{234802FB-342D-93A7-0DE2-53479BA5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58745" y="-75096"/>
            <a:ext cx="2016061" cy="2016061"/>
          </a:xfrm>
          <a:prstGeom prst="rect">
            <a:avLst/>
          </a:prstGeom>
        </p:spPr>
      </p:pic>
      <p:pic>
        <p:nvPicPr>
          <p:cNvPr id="64" name="Graphic 63" descr="Question Mark with solid fill">
            <a:extLst>
              <a:ext uri="{FF2B5EF4-FFF2-40B4-BE49-F238E27FC236}">
                <a16:creationId xmlns:a16="http://schemas.microsoft.com/office/drawing/2014/main" id="{A6786CC0-048E-B291-4482-7C3A4026D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8098" y="48787"/>
            <a:ext cx="2016061" cy="2016061"/>
          </a:xfrm>
          <a:prstGeom prst="rect">
            <a:avLst/>
          </a:prstGeom>
        </p:spPr>
      </p:pic>
      <p:pic>
        <p:nvPicPr>
          <p:cNvPr id="65" name="Graphic 64" descr="Question Mark with solid fill">
            <a:extLst>
              <a:ext uri="{FF2B5EF4-FFF2-40B4-BE49-F238E27FC236}">
                <a16:creationId xmlns:a16="http://schemas.microsoft.com/office/drawing/2014/main" id="{8B72FE6C-BDB8-0405-90CE-716AEEEE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59820" y="4851845"/>
            <a:ext cx="2016061" cy="2016061"/>
          </a:xfrm>
          <a:prstGeom prst="rect">
            <a:avLst/>
          </a:prstGeom>
        </p:spPr>
      </p:pic>
      <p:pic>
        <p:nvPicPr>
          <p:cNvPr id="66" name="Graphic 65" descr="Question Mark with solid fill">
            <a:extLst>
              <a:ext uri="{FF2B5EF4-FFF2-40B4-BE49-F238E27FC236}">
                <a16:creationId xmlns:a16="http://schemas.microsoft.com/office/drawing/2014/main" id="{A1038A40-496E-15B1-7993-C31831BBB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53153" y="4381944"/>
            <a:ext cx="2016061" cy="2016061"/>
          </a:xfrm>
          <a:prstGeom prst="rect">
            <a:avLst/>
          </a:prstGeom>
        </p:spPr>
      </p:pic>
      <p:pic>
        <p:nvPicPr>
          <p:cNvPr id="67" name="Graphic 66" descr="Question Mark with solid fill">
            <a:extLst>
              <a:ext uri="{FF2B5EF4-FFF2-40B4-BE49-F238E27FC236}">
                <a16:creationId xmlns:a16="http://schemas.microsoft.com/office/drawing/2014/main" id="{3E5F0D3D-9DC2-1D94-9F77-0A8F28944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8177" y="2708637"/>
            <a:ext cx="2016061" cy="2016061"/>
          </a:xfrm>
          <a:prstGeom prst="rect">
            <a:avLst/>
          </a:prstGeom>
        </p:spPr>
      </p:pic>
      <p:pic>
        <p:nvPicPr>
          <p:cNvPr id="68" name="Graphic 67" descr="Question Mark with solid fill">
            <a:extLst>
              <a:ext uri="{FF2B5EF4-FFF2-40B4-BE49-F238E27FC236}">
                <a16:creationId xmlns:a16="http://schemas.microsoft.com/office/drawing/2014/main" id="{42542790-F72A-21B8-3C2B-92F9D4F75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32321" y="1878760"/>
            <a:ext cx="2016061" cy="2016061"/>
          </a:xfrm>
          <a:prstGeom prst="rect">
            <a:avLst/>
          </a:prstGeom>
        </p:spPr>
      </p:pic>
      <p:pic>
        <p:nvPicPr>
          <p:cNvPr id="69" name="Graphic 68" descr="Question Mark with solid fill">
            <a:extLst>
              <a:ext uri="{FF2B5EF4-FFF2-40B4-BE49-F238E27FC236}">
                <a16:creationId xmlns:a16="http://schemas.microsoft.com/office/drawing/2014/main" id="{082EE4F0-9364-8E23-921D-1FE4FEBA6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398" y="575336"/>
            <a:ext cx="2016061" cy="2016061"/>
          </a:xfrm>
          <a:prstGeom prst="rect">
            <a:avLst/>
          </a:prstGeom>
        </p:spPr>
      </p:pic>
      <p:pic>
        <p:nvPicPr>
          <p:cNvPr id="70" name="Graphic 69" descr="Question Mark with solid fill">
            <a:extLst>
              <a:ext uri="{FF2B5EF4-FFF2-40B4-BE49-F238E27FC236}">
                <a16:creationId xmlns:a16="http://schemas.microsoft.com/office/drawing/2014/main" id="{37627653-F1D0-0211-E279-8628CDEE6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2749" y="4381945"/>
            <a:ext cx="2016061" cy="2016061"/>
          </a:xfrm>
          <a:prstGeom prst="rect">
            <a:avLst/>
          </a:prstGeom>
        </p:spPr>
      </p:pic>
      <p:pic>
        <p:nvPicPr>
          <p:cNvPr id="71" name="Graphic 70" descr="Question Mark with solid fill">
            <a:extLst>
              <a:ext uri="{FF2B5EF4-FFF2-40B4-BE49-F238E27FC236}">
                <a16:creationId xmlns:a16="http://schemas.microsoft.com/office/drawing/2014/main" id="{C500328B-9763-C2B6-CE25-9730B89D8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788" y="2708636"/>
            <a:ext cx="2016061" cy="2016061"/>
          </a:xfrm>
          <a:prstGeom prst="rect">
            <a:avLst/>
          </a:prstGeom>
        </p:spPr>
      </p:pic>
      <p:pic>
        <p:nvPicPr>
          <p:cNvPr id="72" name="Graphic 71" descr="Question Mark with solid fill">
            <a:extLst>
              <a:ext uri="{FF2B5EF4-FFF2-40B4-BE49-F238E27FC236}">
                <a16:creationId xmlns:a16="http://schemas.microsoft.com/office/drawing/2014/main" id="{FF45A300-D7D5-EB33-8764-9E0571D72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4362" y="3833910"/>
            <a:ext cx="2016061" cy="2016061"/>
          </a:xfrm>
          <a:prstGeom prst="rect">
            <a:avLst/>
          </a:prstGeom>
        </p:spPr>
      </p:pic>
      <p:pic>
        <p:nvPicPr>
          <p:cNvPr id="73" name="Graphic 72" descr="Question Mark with solid fill">
            <a:extLst>
              <a:ext uri="{FF2B5EF4-FFF2-40B4-BE49-F238E27FC236}">
                <a16:creationId xmlns:a16="http://schemas.microsoft.com/office/drawing/2014/main" id="{4910AA6E-D688-E786-2437-FF9C7E3AC2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2116" y="-539658"/>
            <a:ext cx="2016061" cy="2016061"/>
          </a:xfrm>
          <a:prstGeom prst="rect">
            <a:avLst/>
          </a:prstGeom>
        </p:spPr>
      </p:pic>
      <p:pic>
        <p:nvPicPr>
          <p:cNvPr id="74" name="Graphic 73" descr="Question Mark with solid fill">
            <a:extLst>
              <a:ext uri="{FF2B5EF4-FFF2-40B4-BE49-F238E27FC236}">
                <a16:creationId xmlns:a16="http://schemas.microsoft.com/office/drawing/2014/main" id="{E1F695AF-8E0B-B88B-B3DE-5DB501124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030" y="-1008031"/>
            <a:ext cx="2016061" cy="2016061"/>
          </a:xfrm>
          <a:prstGeom prst="rect">
            <a:avLst/>
          </a:prstGeom>
        </p:spPr>
      </p:pic>
      <p:pic>
        <p:nvPicPr>
          <p:cNvPr id="75" name="Graphic 74" descr="Question Mark with solid fill">
            <a:extLst>
              <a:ext uri="{FF2B5EF4-FFF2-40B4-BE49-F238E27FC236}">
                <a16:creationId xmlns:a16="http://schemas.microsoft.com/office/drawing/2014/main" id="{2CFA870B-B73B-EFB6-0D5D-A99E548C6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47950" y="2591397"/>
            <a:ext cx="2016061" cy="2016061"/>
          </a:xfrm>
          <a:prstGeom prst="rect">
            <a:avLst/>
          </a:prstGeom>
        </p:spPr>
      </p:pic>
      <p:pic>
        <p:nvPicPr>
          <p:cNvPr id="81" name="Graphic 80">
            <a:extLst>
              <a:ext uri="{FF2B5EF4-FFF2-40B4-BE49-F238E27FC236}">
                <a16:creationId xmlns:a16="http://schemas.microsoft.com/office/drawing/2014/main" id="{5AD97CA9-24ED-629C-F9AF-277CD0B15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243" y="6308261"/>
            <a:ext cx="464994" cy="437370"/>
          </a:xfrm>
          <a:prstGeom prst="rect">
            <a:avLst/>
          </a:prstGeom>
        </p:spPr>
      </p:pic>
      <p:pic>
        <p:nvPicPr>
          <p:cNvPr id="82" name="Picture 81" descr="A close-up of a logo&#10;&#10;Description automatically generated">
            <a:extLst>
              <a:ext uri="{FF2B5EF4-FFF2-40B4-BE49-F238E27FC236}">
                <a16:creationId xmlns:a16="http://schemas.microsoft.com/office/drawing/2014/main" id="{FFC6D342-24DD-66FD-AD47-8EA3CCA449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5" y="6359292"/>
            <a:ext cx="1536105" cy="3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6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6" grpId="0"/>
      <p:bldP spid="12" grpId="0" animBg="1"/>
      <p:bldP spid="2" grpId="0" animBg="1"/>
      <p:bldP spid="20" grpId="0"/>
      <p:bldP spid="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AC84752-F788-5D8A-4981-9A6A79F4E5F9}"/>
              </a:ext>
            </a:extLst>
          </p:cNvPr>
          <p:cNvSpPr txBox="1"/>
          <p:nvPr/>
        </p:nvSpPr>
        <p:spPr>
          <a:xfrm>
            <a:off x="72325" y="6481803"/>
            <a:ext cx="395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56082"/>
                </a:solidFill>
              </a:rPr>
              <a:t>Press to go to the specific sections</a:t>
            </a:r>
            <a:endParaRPr lang="en-GB" dirty="0">
              <a:solidFill>
                <a:srgbClr val="156082"/>
              </a:solidFill>
            </a:endParaRPr>
          </a:p>
        </p:txBody>
      </p:sp>
      <p:sp>
        <p:nvSpPr>
          <p:cNvPr id="7" name="Action Button: Go Home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59BA824-FBFB-7328-F2DA-E8EAB91497A1}"/>
              </a:ext>
            </a:extLst>
          </p:cNvPr>
          <p:cNvSpPr/>
          <p:nvPr/>
        </p:nvSpPr>
        <p:spPr>
          <a:xfrm>
            <a:off x="11588451" y="5450353"/>
            <a:ext cx="531223" cy="513805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A7D150C-E624-03B0-7DE5-22A764F0A752}"/>
              </a:ext>
            </a:extLst>
          </p:cNvPr>
          <p:cNvSpPr/>
          <p:nvPr/>
        </p:nvSpPr>
        <p:spPr>
          <a:xfrm>
            <a:off x="11588450" y="4719701"/>
            <a:ext cx="531223" cy="513805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4B54533-7E4E-7EB5-5A57-D5D9E14C2495}"/>
              </a:ext>
            </a:extLst>
          </p:cNvPr>
          <p:cNvSpPr/>
          <p:nvPr/>
        </p:nvSpPr>
        <p:spPr>
          <a:xfrm>
            <a:off x="11588452" y="6181005"/>
            <a:ext cx="531223" cy="513805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06CC8C-C8DF-F288-6262-3F285119AB58}"/>
              </a:ext>
            </a:extLst>
          </p:cNvPr>
          <p:cNvSpPr txBox="1"/>
          <p:nvPr/>
        </p:nvSpPr>
        <p:spPr>
          <a:xfrm>
            <a:off x="10030251" y="4691592"/>
            <a:ext cx="14964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156082"/>
                </a:solidFill>
              </a:rPr>
              <a:t>Previous slide</a:t>
            </a:r>
          </a:p>
          <a:p>
            <a:pPr algn="r"/>
            <a:endParaRPr lang="en-GB" dirty="0">
              <a:solidFill>
                <a:srgbClr val="156082"/>
              </a:solidFill>
            </a:endParaRPr>
          </a:p>
          <a:p>
            <a:pPr algn="r"/>
            <a:r>
              <a:rPr lang="en-GB" dirty="0">
                <a:solidFill>
                  <a:srgbClr val="156082"/>
                </a:solidFill>
              </a:rPr>
              <a:t>Returns to this slide</a:t>
            </a:r>
          </a:p>
          <a:p>
            <a:pPr algn="r"/>
            <a:endParaRPr lang="en-GB" dirty="0">
              <a:solidFill>
                <a:srgbClr val="156082"/>
              </a:solidFill>
            </a:endParaRPr>
          </a:p>
          <a:p>
            <a:pPr algn="r"/>
            <a:r>
              <a:rPr lang="en-GB" dirty="0">
                <a:solidFill>
                  <a:srgbClr val="156082"/>
                </a:solidFill>
              </a:rPr>
              <a:t>Next slide</a:t>
            </a:r>
          </a:p>
        </p:txBody>
      </p:sp>
      <p:pic>
        <p:nvPicPr>
          <p:cNvPr id="15" name="Picture 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8D1D322-C542-9470-D851-B7018A6D7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065" y="40181"/>
            <a:ext cx="909133" cy="90913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8B560A-21BF-2726-53D6-A3A6D57784F1}"/>
              </a:ext>
            </a:extLst>
          </p:cNvPr>
          <p:cNvSpPr txBox="1"/>
          <p:nvPr/>
        </p:nvSpPr>
        <p:spPr>
          <a:xfrm>
            <a:off x="10225192" y="916257"/>
            <a:ext cx="200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56082"/>
                </a:solidFill>
              </a:rPr>
              <a:t>Read the abstract here </a:t>
            </a:r>
            <a:endParaRPr lang="en-GB" b="1" dirty="0">
              <a:solidFill>
                <a:srgbClr val="156082"/>
              </a:solidFill>
            </a:endParaRPr>
          </a:p>
        </p:txBody>
      </p:sp>
      <p:pic>
        <p:nvPicPr>
          <p:cNvPr id="17" name="Picture 16" descr="A blue and yellow sign with text&#10;&#10;Description automatically generated">
            <a:extLst>
              <a:ext uri="{FF2B5EF4-FFF2-40B4-BE49-F238E27FC236}">
                <a16:creationId xmlns:a16="http://schemas.microsoft.com/office/drawing/2014/main" id="{FB305F8D-F37C-E149-F379-8284439BF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894" y="3112459"/>
            <a:ext cx="894304" cy="1191301"/>
          </a:xfrm>
          <a:prstGeom prst="rect">
            <a:avLst/>
          </a:prstGeom>
        </p:spPr>
      </p:pic>
      <p:pic>
        <p:nvPicPr>
          <p:cNvPr id="22" name="Graphic 21" descr="Touchscreen with solid fill">
            <a:extLst>
              <a:ext uri="{FF2B5EF4-FFF2-40B4-BE49-F238E27FC236}">
                <a16:creationId xmlns:a16="http://schemas.microsoft.com/office/drawing/2014/main" id="{A69CC889-93C8-3160-41F3-19ED43BA0E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4601" y="5811053"/>
            <a:ext cx="739904" cy="739904"/>
          </a:xfrm>
          <a:prstGeom prst="rect">
            <a:avLst/>
          </a:prstGeom>
        </p:spPr>
      </p:pic>
      <p:sp>
        <p:nvSpPr>
          <p:cNvPr id="23" name="Rectangle 22">
            <a:hlinkClick r:id="rId7" action="ppaction://hlinksldjump"/>
            <a:extLst>
              <a:ext uri="{FF2B5EF4-FFF2-40B4-BE49-F238E27FC236}">
                <a16:creationId xmlns:a16="http://schemas.microsoft.com/office/drawing/2014/main" id="{F15C00CE-8A04-1A2D-5F6E-669D02C4BD27}"/>
              </a:ext>
            </a:extLst>
          </p:cNvPr>
          <p:cNvSpPr/>
          <p:nvPr/>
        </p:nvSpPr>
        <p:spPr>
          <a:xfrm>
            <a:off x="876964" y="543286"/>
            <a:ext cx="9305167" cy="94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The urgency of this research </a:t>
            </a:r>
            <a:endParaRPr lang="en-GB" sz="2000" dirty="0">
              <a:solidFill>
                <a:srgbClr val="156082"/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93EFE5-2D21-8980-D5E1-A173B363347F}"/>
              </a:ext>
            </a:extLst>
          </p:cNvPr>
          <p:cNvSpPr txBox="1"/>
          <p:nvPr/>
        </p:nvSpPr>
        <p:spPr>
          <a:xfrm>
            <a:off x="289263" y="721894"/>
            <a:ext cx="117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6082"/>
                </a:solidFill>
                <a:latin typeface="Automate OT Bold" panose="02000506030000020003" pitchFamily="50" charset="0"/>
              </a:rPr>
              <a:t>01</a:t>
            </a:r>
            <a:endParaRPr lang="en-GB" sz="2400" b="1" dirty="0">
              <a:solidFill>
                <a:srgbClr val="156082"/>
              </a:solidFill>
              <a:latin typeface="Automate OT Bold" panose="02000506030000020003" pitchFamily="50" charset="0"/>
            </a:endParaRPr>
          </a:p>
        </p:txBody>
      </p:sp>
      <p:sp>
        <p:nvSpPr>
          <p:cNvPr id="25" name="Rectangle 24">
            <a:hlinkClick r:id="rId8" action="ppaction://hlinksldjump"/>
            <a:extLst>
              <a:ext uri="{FF2B5EF4-FFF2-40B4-BE49-F238E27FC236}">
                <a16:creationId xmlns:a16="http://schemas.microsoft.com/office/drawing/2014/main" id="{D218E6C9-4C85-2658-261D-8467B56A2EBE}"/>
              </a:ext>
            </a:extLst>
          </p:cNvPr>
          <p:cNvSpPr/>
          <p:nvPr/>
        </p:nvSpPr>
        <p:spPr>
          <a:xfrm>
            <a:off x="876964" y="1663886"/>
            <a:ext cx="9305167" cy="94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A shift from the productivist approach</a:t>
            </a:r>
          </a:p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Objective(s)</a:t>
            </a:r>
          </a:p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Existing literature on managing services </a:t>
            </a:r>
            <a:endParaRPr lang="en-GB" sz="2000" dirty="0">
              <a:solidFill>
                <a:srgbClr val="156082"/>
              </a:solidFill>
              <a:latin typeface="Aptos" panose="020B00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136D29-892A-FA8E-EFC4-BF95D8896609}"/>
              </a:ext>
            </a:extLst>
          </p:cNvPr>
          <p:cNvSpPr txBox="1"/>
          <p:nvPr/>
        </p:nvSpPr>
        <p:spPr>
          <a:xfrm>
            <a:off x="289263" y="1842494"/>
            <a:ext cx="117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6082"/>
                </a:solidFill>
                <a:latin typeface="Automate OT Bold" panose="02000506030000020003" pitchFamily="50" charset="0"/>
              </a:rPr>
              <a:t>02</a:t>
            </a:r>
            <a:endParaRPr lang="en-GB" sz="2400" b="1" dirty="0">
              <a:solidFill>
                <a:srgbClr val="156082"/>
              </a:solidFill>
              <a:latin typeface="Automate OT Bold" panose="02000506030000020003" pitchFamily="50" charset="0"/>
            </a:endParaRPr>
          </a:p>
        </p:txBody>
      </p:sp>
      <p:sp>
        <p:nvSpPr>
          <p:cNvPr id="27" name="Rectangle 26">
            <a:hlinkClick r:id="rId9" action="ppaction://hlinksldjump"/>
            <a:extLst>
              <a:ext uri="{FF2B5EF4-FFF2-40B4-BE49-F238E27FC236}">
                <a16:creationId xmlns:a16="http://schemas.microsoft.com/office/drawing/2014/main" id="{C8BC4CCB-8ED8-74AB-01CD-7EBADBFC0F7E}"/>
              </a:ext>
            </a:extLst>
          </p:cNvPr>
          <p:cNvSpPr/>
          <p:nvPr/>
        </p:nvSpPr>
        <p:spPr>
          <a:xfrm>
            <a:off x="876964" y="2836853"/>
            <a:ext cx="9305167" cy="94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Illustrating the dynamics of the subsurface using Ecosystem Services Cascade</a:t>
            </a:r>
            <a:endParaRPr lang="en-GB" sz="2000" dirty="0">
              <a:solidFill>
                <a:srgbClr val="156082"/>
              </a:solidFill>
              <a:latin typeface="Aptos" panose="020B00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A2B8E7-3AD3-AFA6-2814-386F477E1F25}"/>
              </a:ext>
            </a:extLst>
          </p:cNvPr>
          <p:cNvSpPr txBox="1"/>
          <p:nvPr/>
        </p:nvSpPr>
        <p:spPr>
          <a:xfrm>
            <a:off x="289263" y="3015461"/>
            <a:ext cx="117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6082"/>
                </a:solidFill>
                <a:latin typeface="Automate OT Bold" panose="02000506030000020003" pitchFamily="50" charset="0"/>
              </a:rPr>
              <a:t>03</a:t>
            </a:r>
            <a:endParaRPr lang="en-GB" sz="2400" b="1" dirty="0">
              <a:solidFill>
                <a:srgbClr val="156082"/>
              </a:solidFill>
              <a:latin typeface="Automate OT Bold" panose="02000506030000020003" pitchFamily="50" charset="0"/>
            </a:endParaRPr>
          </a:p>
        </p:txBody>
      </p:sp>
      <p:sp>
        <p:nvSpPr>
          <p:cNvPr id="29" name="Rectangle 28">
            <a:hlinkClick r:id="rId10" action="ppaction://hlinksldjump"/>
            <a:extLst>
              <a:ext uri="{FF2B5EF4-FFF2-40B4-BE49-F238E27FC236}">
                <a16:creationId xmlns:a16="http://schemas.microsoft.com/office/drawing/2014/main" id="{CF9F5059-2F1D-7400-D91C-E236A880A46C}"/>
              </a:ext>
            </a:extLst>
          </p:cNvPr>
          <p:cNvSpPr/>
          <p:nvPr/>
        </p:nvSpPr>
        <p:spPr>
          <a:xfrm>
            <a:off x="876964" y="4090735"/>
            <a:ext cx="9305167" cy="94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Contributions of this research</a:t>
            </a:r>
            <a:endParaRPr lang="en-GB" sz="2000" dirty="0">
              <a:solidFill>
                <a:srgbClr val="156082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EEE8337-44A1-E5ED-D0CA-3D1399C97A6F}"/>
              </a:ext>
            </a:extLst>
          </p:cNvPr>
          <p:cNvSpPr txBox="1"/>
          <p:nvPr/>
        </p:nvSpPr>
        <p:spPr>
          <a:xfrm>
            <a:off x="289263" y="4269343"/>
            <a:ext cx="117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6082"/>
                </a:solidFill>
                <a:latin typeface="Automate OT Bold" panose="02000506030000020003" pitchFamily="50" charset="0"/>
              </a:rPr>
              <a:t>04</a:t>
            </a:r>
            <a:endParaRPr lang="en-GB" sz="2400" b="1" dirty="0">
              <a:solidFill>
                <a:srgbClr val="156082"/>
              </a:solidFill>
              <a:latin typeface="Automate OT Bold" panose="02000506030000020003" pitchFamily="50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7F10E6-C67A-3292-F9CF-2CE671CEB286}"/>
              </a:ext>
            </a:extLst>
          </p:cNvPr>
          <p:cNvSpPr/>
          <p:nvPr/>
        </p:nvSpPr>
        <p:spPr>
          <a:xfrm>
            <a:off x="876964" y="5344616"/>
            <a:ext cx="9305167" cy="9419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156082"/>
                </a:solidFill>
                <a:latin typeface="Aptos" panose="020B0004020202020204" pitchFamily="34" charset="0"/>
              </a:rPr>
              <a:t>Summary and Conclusion</a:t>
            </a:r>
            <a:endParaRPr lang="en-GB" sz="2000" dirty="0">
              <a:solidFill>
                <a:srgbClr val="156082"/>
              </a:solidFill>
              <a:latin typeface="Aptos" panose="020B00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914B84F-8B50-0804-2E54-E11460C6EBA2}"/>
              </a:ext>
            </a:extLst>
          </p:cNvPr>
          <p:cNvSpPr txBox="1"/>
          <p:nvPr/>
        </p:nvSpPr>
        <p:spPr>
          <a:xfrm>
            <a:off x="289263" y="5523224"/>
            <a:ext cx="1175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56082"/>
                </a:solidFill>
                <a:latin typeface="Automate OT Bold" panose="02000506030000020003" pitchFamily="50" charset="0"/>
              </a:rPr>
              <a:t>05</a:t>
            </a:r>
            <a:endParaRPr lang="en-GB" sz="2400" b="1" dirty="0">
              <a:solidFill>
                <a:srgbClr val="156082"/>
              </a:solidFill>
              <a:latin typeface="Automate OT Bold" panose="02000506030000020003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3D05AC-EA48-B686-4F00-DC5CDDF2324E}"/>
              </a:ext>
            </a:extLst>
          </p:cNvPr>
          <p:cNvSpPr txBox="1"/>
          <p:nvPr/>
        </p:nvSpPr>
        <p:spPr>
          <a:xfrm>
            <a:off x="10721631" y="1856800"/>
            <a:ext cx="151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156082"/>
                </a:solidFill>
              </a:rPr>
              <a:t>Want to get in touch?  </a:t>
            </a:r>
            <a:endParaRPr lang="en-GB" b="1" dirty="0">
              <a:solidFill>
                <a:srgbClr val="156082"/>
              </a:solidFill>
            </a:endParaRPr>
          </a:p>
        </p:txBody>
      </p:sp>
      <p:sp>
        <p:nvSpPr>
          <p:cNvPr id="35" name="Action Button: Get Information 34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787D7120-178F-44B2-B779-D0641E34CFE7}"/>
              </a:ext>
            </a:extLst>
          </p:cNvPr>
          <p:cNvSpPr/>
          <p:nvPr/>
        </p:nvSpPr>
        <p:spPr>
          <a:xfrm>
            <a:off x="11807577" y="1595770"/>
            <a:ext cx="293582" cy="261030"/>
          </a:xfrm>
          <a:prstGeom prst="actionButtonInformati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36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73E959-1C51-AC7D-48B3-63EF3B14C004}"/>
              </a:ext>
            </a:extLst>
          </p:cNvPr>
          <p:cNvSpPr/>
          <p:nvPr/>
        </p:nvSpPr>
        <p:spPr>
          <a:xfrm>
            <a:off x="340892" y="1444716"/>
            <a:ext cx="8137961" cy="24430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Rapid pace of exploitation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to fulfill the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growing demands </a:t>
            </a:r>
            <a:r>
              <a:rPr lang="en-US" sz="2200" dirty="0">
                <a:solidFill>
                  <a:schemeClr val="tx1"/>
                </a:solidFill>
              </a:rPr>
              <a:t>of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population and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obsession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for a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growth-based economy.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Yet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managing the subsurface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is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under-represented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in mainstream economics literature.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</a:rPr>
              <a:t>According to mainstream economics –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</a:rPr>
              <a:t>technological progress and resource substitutes will solve resource scarcity </a:t>
            </a:r>
          </a:p>
        </p:txBody>
      </p:sp>
      <p:sp>
        <p:nvSpPr>
          <p:cNvPr id="3" name="Action Button: Go Home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7BFD5AC-08F3-B4F2-15E2-25793145565D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Why managing the subsurface sustainably is urgent? </a:t>
            </a:r>
            <a:endParaRPr lang="en-GB" sz="3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C35A86-E8B8-B41D-9510-684925726734}"/>
              </a:ext>
            </a:extLst>
          </p:cNvPr>
          <p:cNvSpPr txBox="1"/>
          <p:nvPr/>
        </p:nvSpPr>
        <p:spPr>
          <a:xfrm>
            <a:off x="680572" y="4777127"/>
            <a:ext cx="11170535" cy="830997"/>
          </a:xfrm>
          <a:prstGeom prst="rect">
            <a:avLst/>
          </a:prstGeom>
          <a:noFill/>
          <a:ln w="762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Optimizing for short-term economic gains, competing uses and a first-come-first-served mode of subsurface requires proactive action</a:t>
            </a:r>
            <a:endParaRPr lang="en-GB" sz="2400" dirty="0"/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658BB702-8402-223C-20C2-3CD77F12BDFE}"/>
              </a:ext>
            </a:extLst>
          </p:cNvPr>
          <p:cNvSpPr/>
          <p:nvPr/>
        </p:nvSpPr>
        <p:spPr>
          <a:xfrm>
            <a:off x="7943273" y="883587"/>
            <a:ext cx="3703782" cy="810385"/>
          </a:xfrm>
          <a:prstGeom prst="wedgeRoundRectCallout">
            <a:avLst>
              <a:gd name="adj1" fmla="val -52734"/>
              <a:gd name="adj2" fmla="val 68648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FF8550-E7D3-07C2-005C-1DCE60C897C0}"/>
              </a:ext>
            </a:extLst>
          </p:cNvPr>
          <p:cNvSpPr txBox="1"/>
          <p:nvPr/>
        </p:nvSpPr>
        <p:spPr>
          <a:xfrm>
            <a:off x="8322988" y="816624"/>
            <a:ext cx="3066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The demands of the uses of the subsurface keep growing. But the supply is not infinite!!</a:t>
            </a:r>
            <a:endParaRPr lang="en-GB" b="1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FBC9AECD-6B25-8744-7E2A-4EDA83AC2266}"/>
              </a:ext>
            </a:extLst>
          </p:cNvPr>
          <p:cNvSpPr/>
          <p:nvPr/>
        </p:nvSpPr>
        <p:spPr>
          <a:xfrm>
            <a:off x="7209153" y="3714483"/>
            <a:ext cx="3703782" cy="810385"/>
          </a:xfrm>
          <a:prstGeom prst="wedgeRoundRectCallout">
            <a:avLst>
              <a:gd name="adj1" fmla="val -53482"/>
              <a:gd name="adj2" fmla="val -73821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D90C5D-3387-88F2-F8A3-52F374BE5662}"/>
              </a:ext>
            </a:extLst>
          </p:cNvPr>
          <p:cNvSpPr txBox="1"/>
          <p:nvPr/>
        </p:nvSpPr>
        <p:spPr>
          <a:xfrm>
            <a:off x="7209154" y="3767273"/>
            <a:ext cx="3703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Recipe for resource depletion and impacts on the wider ecosystem </a:t>
            </a:r>
            <a:endParaRPr lang="en-GB" b="1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86295272-0567-FEBE-EBBE-3B9208A13DEF}"/>
              </a:ext>
            </a:extLst>
          </p:cNvPr>
          <p:cNvSpPr/>
          <p:nvPr/>
        </p:nvSpPr>
        <p:spPr>
          <a:xfrm>
            <a:off x="7366854" y="2345423"/>
            <a:ext cx="2908601" cy="459558"/>
          </a:xfrm>
          <a:prstGeom prst="wedgeRoundRectCallout">
            <a:avLst>
              <a:gd name="adj1" fmla="val -62709"/>
              <a:gd name="adj2" fmla="val 21918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B77169-C143-A851-1C6F-2DB0FD625A49}"/>
              </a:ext>
            </a:extLst>
          </p:cNvPr>
          <p:cNvSpPr txBox="1"/>
          <p:nvPr/>
        </p:nvSpPr>
        <p:spPr>
          <a:xfrm>
            <a:off x="7209153" y="2378448"/>
            <a:ext cx="30663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Out-of-sight-out-of-mind</a:t>
            </a:r>
            <a:endParaRPr lang="en-GB" b="1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pic>
        <p:nvPicPr>
          <p:cNvPr id="35" name="Graphic 34" descr="Lightbulb with solid fill">
            <a:extLst>
              <a:ext uri="{FF2B5EF4-FFF2-40B4-BE49-F238E27FC236}">
                <a16:creationId xmlns:a16="http://schemas.microsoft.com/office/drawing/2014/main" id="{F98CFB99-1432-6EAF-44DF-B74506AF4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4607" y="4760306"/>
            <a:ext cx="83099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412CB2-7A72-0587-00E2-59AD0F3672F1}"/>
              </a:ext>
            </a:extLst>
          </p:cNvPr>
          <p:cNvSpPr/>
          <p:nvPr/>
        </p:nvSpPr>
        <p:spPr>
          <a:xfrm>
            <a:off x="482468" y="1658502"/>
            <a:ext cx="5554162" cy="819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Extractive Resources </a:t>
            </a:r>
          </a:p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Contribution to Economic Growth</a:t>
            </a:r>
          </a:p>
          <a:p>
            <a:endParaRPr lang="en-US" sz="22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Substitutes will solve scarcity </a:t>
            </a:r>
            <a:endParaRPr lang="en-GB" sz="2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Managing the subsurface requires a shift in our perspective</a:t>
            </a:r>
            <a:endParaRPr lang="en-GB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64CD25-014C-7627-32B6-1727CC34D10F}"/>
              </a:ext>
            </a:extLst>
          </p:cNvPr>
          <p:cNvSpPr/>
          <p:nvPr/>
        </p:nvSpPr>
        <p:spPr>
          <a:xfrm>
            <a:off x="6324600" y="1511079"/>
            <a:ext cx="5727700" cy="1114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Source of goods and services </a:t>
            </a:r>
          </a:p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Contributes to human well-being and intrinsic benefits  </a:t>
            </a:r>
          </a:p>
          <a:p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    Perfect substitutes do not exist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97A0E0-D096-742E-D76A-9122C12E30FB}"/>
              </a:ext>
            </a:extLst>
          </p:cNvPr>
          <p:cNvSpPr/>
          <p:nvPr/>
        </p:nvSpPr>
        <p:spPr>
          <a:xfrm>
            <a:off x="482468" y="787138"/>
            <a:ext cx="5554162" cy="2159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  <a:latin typeface="Aptos" panose="020B0004020202020204" pitchFamily="34" charset="0"/>
              </a:rPr>
              <a:t>Narrow view of the subsurface</a:t>
            </a:r>
            <a:r>
              <a:rPr lang="en-US" sz="2200" dirty="0">
                <a:solidFill>
                  <a:schemeClr val="tx1"/>
                </a:solidFill>
                <a:latin typeface="Aptos" panose="020B0004020202020204" pitchFamily="34" charset="0"/>
              </a:rPr>
              <a:t> </a:t>
            </a:r>
            <a:endParaRPr lang="en-GB" sz="2200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A5C373-1BBE-1AA9-8C31-06457128BF69}"/>
              </a:ext>
            </a:extLst>
          </p:cNvPr>
          <p:cNvSpPr/>
          <p:nvPr/>
        </p:nvSpPr>
        <p:spPr>
          <a:xfrm>
            <a:off x="6324600" y="787138"/>
            <a:ext cx="5727700" cy="2159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  <a:latin typeface="Aptos" panose="020B0004020202020204" pitchFamily="34" charset="0"/>
              </a:rPr>
              <a:t>Broad(er) view of the subsurface </a:t>
            </a:r>
            <a:endParaRPr lang="en-GB" sz="2200" dirty="0">
              <a:solidFill>
                <a:schemeClr val="tx1"/>
              </a:solidFill>
              <a:highlight>
                <a:srgbClr val="F6F4CE"/>
              </a:highlight>
              <a:latin typeface="Aptos" panose="020B0004020202020204" pitchFamily="34" charset="0"/>
            </a:endParaRPr>
          </a:p>
        </p:txBody>
      </p:sp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D51B537E-0982-35EE-D6D9-954DE3401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106" y="1349960"/>
            <a:ext cx="418934" cy="418934"/>
          </a:xfrm>
          <a:prstGeom prst="rect">
            <a:avLst/>
          </a:prstGeom>
        </p:spPr>
      </p:pic>
      <p:pic>
        <p:nvPicPr>
          <p:cNvPr id="20" name="Graphic 19" descr="Close with solid fill">
            <a:extLst>
              <a:ext uri="{FF2B5EF4-FFF2-40B4-BE49-F238E27FC236}">
                <a16:creationId xmlns:a16="http://schemas.microsoft.com/office/drawing/2014/main" id="{9A16ADE0-F715-1601-11E2-909FEFF93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126" y="1704682"/>
            <a:ext cx="418934" cy="418934"/>
          </a:xfrm>
          <a:prstGeom prst="rect">
            <a:avLst/>
          </a:prstGeom>
        </p:spPr>
      </p:pic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76E258EA-FB0C-64F0-4942-DF9046661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126" y="2342960"/>
            <a:ext cx="418934" cy="418934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4C4E9303-8944-8974-8934-63562F0BF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1012" y="1349960"/>
            <a:ext cx="445987" cy="445987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9CF12D90-2422-884D-0C4E-C473672D0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1012" y="1677629"/>
            <a:ext cx="445987" cy="445987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8E2915DE-DDF5-2480-7FA8-C34F9ACD7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61012" y="2367989"/>
            <a:ext cx="445987" cy="445987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F8F4D1D7-B4B7-F8F2-57CC-5BC71D104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5573" y="1337372"/>
            <a:ext cx="445987" cy="445987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0BF0B119-ADD7-CBA4-E2F5-52F2F1874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73123" y="1658502"/>
            <a:ext cx="445987" cy="445987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E18ED8B6-3A04-2833-4649-8A038C96E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88566" y="2315907"/>
            <a:ext cx="445987" cy="445987"/>
          </a:xfrm>
          <a:prstGeom prst="rect">
            <a:avLst/>
          </a:prstGeom>
        </p:spPr>
      </p:pic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0E7A844E-95F1-C1DB-94A5-0A2A752E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9443" y="1363486"/>
            <a:ext cx="418934" cy="418934"/>
          </a:xfrm>
          <a:prstGeom prst="rect">
            <a:avLst/>
          </a:prstGeom>
        </p:spPr>
      </p:pic>
      <p:pic>
        <p:nvPicPr>
          <p:cNvPr id="30" name="Graphic 29" descr="Close with solid fill">
            <a:extLst>
              <a:ext uri="{FF2B5EF4-FFF2-40B4-BE49-F238E27FC236}">
                <a16:creationId xmlns:a16="http://schemas.microsoft.com/office/drawing/2014/main" id="{CAFE5FE8-4581-1CFB-1BC7-442D80F5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669" y="1704682"/>
            <a:ext cx="418934" cy="418934"/>
          </a:xfrm>
          <a:prstGeom prst="rect">
            <a:avLst/>
          </a:prstGeom>
        </p:spPr>
      </p:pic>
      <p:pic>
        <p:nvPicPr>
          <p:cNvPr id="31" name="Graphic 30" descr="Close with solid fill">
            <a:extLst>
              <a:ext uri="{FF2B5EF4-FFF2-40B4-BE49-F238E27FC236}">
                <a16:creationId xmlns:a16="http://schemas.microsoft.com/office/drawing/2014/main" id="{1B2307AD-78C6-ABF0-2034-9D0D48D9E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3572" y="2367942"/>
            <a:ext cx="418934" cy="418934"/>
          </a:xfrm>
          <a:prstGeom prst="rect">
            <a:avLst/>
          </a:prstGeom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id="{B3F48BBC-805D-4A6D-7F31-EC9989CEC700}"/>
              </a:ext>
            </a:extLst>
          </p:cNvPr>
          <p:cNvSpPr/>
          <p:nvPr/>
        </p:nvSpPr>
        <p:spPr>
          <a:xfrm>
            <a:off x="4383572" y="852541"/>
            <a:ext cx="1941028" cy="345625"/>
          </a:xfrm>
          <a:prstGeom prst="rightArrow">
            <a:avLst/>
          </a:prstGeom>
          <a:gradFill>
            <a:gsLst>
              <a:gs pos="33000">
                <a:schemeClr val="accent6">
                  <a:lumMod val="40000"/>
                  <a:lumOff val="60000"/>
                </a:schemeClr>
              </a:gs>
              <a:gs pos="25000">
                <a:schemeClr val="accent6">
                  <a:lumMod val="60000"/>
                  <a:lumOff val="40000"/>
                </a:schemeClr>
              </a:gs>
              <a:gs pos="56000">
                <a:srgbClr val="F6F4CE"/>
              </a:gs>
              <a:gs pos="70000">
                <a:srgbClr val="F6F4CE"/>
              </a:gs>
              <a:gs pos="94000">
                <a:srgbClr val="C0000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B5A2EF-86BD-B89E-85E8-28287BF466CF}"/>
              </a:ext>
            </a:extLst>
          </p:cNvPr>
          <p:cNvSpPr txBox="1"/>
          <p:nvPr/>
        </p:nvSpPr>
        <p:spPr>
          <a:xfrm>
            <a:off x="541838" y="3905301"/>
            <a:ext cx="11162985" cy="1446550"/>
          </a:xfrm>
          <a:prstGeom prst="rect">
            <a:avLst/>
          </a:prstGeom>
          <a:noFill/>
          <a:ln w="762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Bridging the gap between subsurface exploitation and conservation.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Informing policy and decision-making for sustainable resource management.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Advancing understanding of economic approaches that are suitable for managing geosystem services and basins globally?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2A160D-6944-27B0-8BF0-C14CFDA25F57}"/>
              </a:ext>
            </a:extLst>
          </p:cNvPr>
          <p:cNvSpPr/>
          <p:nvPr/>
        </p:nvSpPr>
        <p:spPr>
          <a:xfrm>
            <a:off x="503738" y="3569664"/>
            <a:ext cx="1612900" cy="345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b="1" dirty="0"/>
              <a:t>Objective</a:t>
            </a:r>
            <a:endParaRPr lang="en-GB" sz="2200" b="1" dirty="0"/>
          </a:p>
        </p:txBody>
      </p:sp>
      <p:sp>
        <p:nvSpPr>
          <p:cNvPr id="18" name="Action Button: Go Home 1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A58AA6A-4EF2-D4E2-AE25-E09CBD2E26ED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3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Operational principles are absent that guide decision-making for services </a:t>
            </a:r>
            <a:endParaRPr lang="en-GB" sz="3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69219ED-B00E-3077-6C5F-38FE8F4A8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40" y="1792303"/>
            <a:ext cx="57024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lassifying and tracing the value of geosystem services and geodiversity.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Why to conserve? What to conserve? Significance of conserving? 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5F41593-28A9-4178-944B-B6CD6FAC8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592144"/>
              </p:ext>
            </p:extLst>
          </p:nvPr>
        </p:nvGraphicFramePr>
        <p:xfrm>
          <a:off x="6157791" y="688063"/>
          <a:ext cx="6034209" cy="365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1A60C2C-2D34-4082-7483-97354917939B}"/>
              </a:ext>
            </a:extLst>
          </p:cNvPr>
          <p:cNvSpPr txBox="1"/>
          <p:nvPr/>
        </p:nvSpPr>
        <p:spPr>
          <a:xfrm>
            <a:off x="92540" y="712472"/>
            <a:ext cx="6248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The existing literature (n=32) on governing and managing geosystem services focuses on the following aspects:</a:t>
            </a:r>
            <a:endParaRPr lang="en-GB" sz="2200" dirty="0"/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5921B27D-F67F-EFF4-4164-C76EBF4A06AB}"/>
              </a:ext>
            </a:extLst>
          </p:cNvPr>
          <p:cNvSpPr/>
          <p:nvPr/>
        </p:nvSpPr>
        <p:spPr>
          <a:xfrm>
            <a:off x="2451100" y="3429000"/>
            <a:ext cx="3479800" cy="646331"/>
          </a:xfrm>
          <a:prstGeom prst="wedgeRoundRectCallout">
            <a:avLst>
              <a:gd name="adj1" fmla="val 532"/>
              <a:gd name="adj2" fmla="val -145123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C743B98-D3A3-A391-CAE9-55FC52DA309C}"/>
              </a:ext>
            </a:extLst>
          </p:cNvPr>
          <p:cNvSpPr txBox="1"/>
          <p:nvPr/>
        </p:nvSpPr>
        <p:spPr>
          <a:xfrm>
            <a:off x="2088297" y="3446383"/>
            <a:ext cx="4234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ptos" panose="020B0004020202020204" pitchFamily="34" charset="0"/>
              </a:rPr>
              <a:t>How to achieve it using economic approaches is absent!</a:t>
            </a:r>
            <a:endParaRPr lang="en-GB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A1E4547-ED77-21ED-5624-E3BF7EF351DE}"/>
              </a:ext>
            </a:extLst>
          </p:cNvPr>
          <p:cNvSpPr txBox="1"/>
          <p:nvPr/>
        </p:nvSpPr>
        <p:spPr>
          <a:xfrm>
            <a:off x="853484" y="4732194"/>
            <a:ext cx="11170535" cy="1138773"/>
          </a:xfrm>
          <a:prstGeom prst="rect">
            <a:avLst/>
          </a:prstGeom>
          <a:noFill/>
          <a:ln w="762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r>
              <a:rPr lang="en-US" sz="2200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The</a:t>
            </a:r>
            <a:r>
              <a:rPr lang="en-US" sz="2200" i="1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i="1" dirty="0">
                <a:effectLst/>
                <a:highlight>
                  <a:srgbClr val="F6F4CE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conservation</a:t>
            </a:r>
            <a:r>
              <a:rPr lang="en-US" sz="2200" dirty="0">
                <a:effectLst/>
                <a:highlight>
                  <a:srgbClr val="F6F4CE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 based </a:t>
            </a:r>
            <a:r>
              <a:rPr lang="en-US" sz="2200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approach</a:t>
            </a:r>
            <a:r>
              <a:rPr lang="en-US" sz="2200" dirty="0"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highlight>
                  <a:srgbClr val="F6F4CE"/>
                </a:highlight>
                <a:latin typeface="Aptos" panose="020B0004020202020204" pitchFamily="34" charset="0"/>
                <a:ea typeface="Calibri" panose="020F0502020204030204" pitchFamily="34" charset="0"/>
              </a:rPr>
              <a:t>does not combine geological, environmental, economic, and social considerations </a:t>
            </a:r>
            <a:r>
              <a:rPr lang="en-US" sz="2200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that are essential for the </a:t>
            </a:r>
            <a:r>
              <a:rPr lang="en-US" sz="2200" i="1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sustainable management</a:t>
            </a:r>
            <a:r>
              <a:rPr lang="en-US" sz="2200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 of geosystem services</a:t>
            </a:r>
            <a:r>
              <a:rPr lang="en-US" sz="2400" dirty="0">
                <a:effectLst/>
                <a:latin typeface="Aptos Light" panose="020B0004020202020204" pitchFamily="34" charset="0"/>
                <a:ea typeface="Calibri" panose="020F0502020204030204" pitchFamily="34" charset="0"/>
              </a:rPr>
              <a:t>.</a:t>
            </a:r>
            <a:endParaRPr lang="en-GB" sz="2400" dirty="0">
              <a:latin typeface="Aptos Light" panose="020B0004020202020204" pitchFamily="34" charset="0"/>
            </a:endParaRPr>
          </a:p>
        </p:txBody>
      </p:sp>
      <p:pic>
        <p:nvPicPr>
          <p:cNvPr id="36" name="Graphic 35" descr="Lightbulb with solid fill">
            <a:extLst>
              <a:ext uri="{FF2B5EF4-FFF2-40B4-BE49-F238E27FC236}">
                <a16:creationId xmlns:a16="http://schemas.microsoft.com/office/drawing/2014/main" id="{F5F7F92A-F6D5-35CF-7402-3547486FD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8" y="4840372"/>
            <a:ext cx="830997" cy="830997"/>
          </a:xfrm>
          <a:prstGeom prst="rect">
            <a:avLst/>
          </a:prstGeom>
        </p:spPr>
      </p:pic>
      <p:sp>
        <p:nvSpPr>
          <p:cNvPr id="41" name="Action Button: Go Home 40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EBE72740-B990-6D78-7728-F744C8DDBA3A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13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To manage the subsurface we need to understand the dynamics</a:t>
            </a:r>
            <a:endParaRPr lang="en-GB" sz="3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04BC7F-A916-F722-999E-3A535A738BE8}"/>
              </a:ext>
            </a:extLst>
          </p:cNvPr>
          <p:cNvSpPr/>
          <p:nvPr/>
        </p:nvSpPr>
        <p:spPr>
          <a:xfrm>
            <a:off x="345825" y="1131169"/>
            <a:ext cx="4096257" cy="47284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A542F6-C70E-DF29-7C25-63B123896442}"/>
              </a:ext>
            </a:extLst>
          </p:cNvPr>
          <p:cNvSpPr/>
          <p:nvPr/>
        </p:nvSpPr>
        <p:spPr>
          <a:xfrm>
            <a:off x="345823" y="4730291"/>
            <a:ext cx="4096259" cy="5099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Natural resources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326ADC2-0A42-7997-5C4B-AD41BC3641D7}"/>
              </a:ext>
            </a:extLst>
          </p:cNvPr>
          <p:cNvSpPr/>
          <p:nvPr/>
        </p:nvSpPr>
        <p:spPr>
          <a:xfrm>
            <a:off x="640763" y="1348311"/>
            <a:ext cx="2064337" cy="10048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Structures, components and Processes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455E8C2-C4F1-CDB5-17E0-30FF4CE687A5}"/>
              </a:ext>
            </a:extLst>
          </p:cNvPr>
          <p:cNvSpPr/>
          <p:nvPr/>
        </p:nvSpPr>
        <p:spPr>
          <a:xfrm>
            <a:off x="1525674" y="2452013"/>
            <a:ext cx="1847645" cy="10048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Functions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D891C0-0E22-6B1B-4F19-3046B60A2DAF}"/>
              </a:ext>
            </a:extLst>
          </p:cNvPr>
          <p:cNvSpPr/>
          <p:nvPr/>
        </p:nvSpPr>
        <p:spPr>
          <a:xfrm>
            <a:off x="2449497" y="3577818"/>
            <a:ext cx="1847645" cy="10048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Services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A8FDA2-C26D-D558-3D01-4906F24A82C9}"/>
              </a:ext>
            </a:extLst>
          </p:cNvPr>
          <p:cNvCxnSpPr>
            <a:stCxn id="12" idx="3"/>
          </p:cNvCxnSpPr>
          <p:nvPr/>
        </p:nvCxnSpPr>
        <p:spPr>
          <a:xfrm>
            <a:off x="4297142" y="4080225"/>
            <a:ext cx="1608358" cy="91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797D27-AF9D-87BC-F332-5629C02FF86D}"/>
              </a:ext>
            </a:extLst>
          </p:cNvPr>
          <p:cNvSpPr/>
          <p:nvPr/>
        </p:nvSpPr>
        <p:spPr>
          <a:xfrm>
            <a:off x="5905500" y="3710709"/>
            <a:ext cx="2311400" cy="10048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cs typeface="Times New Roman" panose="02020603050405020304" pitchFamily="18" charset="0"/>
              </a:rPr>
              <a:t>Human well-being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5BE5B-6795-3F80-55FD-57E974CEC597}"/>
              </a:ext>
            </a:extLst>
          </p:cNvPr>
          <p:cNvSpPr txBox="1"/>
          <p:nvPr/>
        </p:nvSpPr>
        <p:spPr>
          <a:xfrm>
            <a:off x="4442082" y="3721720"/>
            <a:ext cx="11557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Utility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35D2857-AAA5-62C3-0FE2-F406BC6EFE39}"/>
              </a:ext>
            </a:extLst>
          </p:cNvPr>
          <p:cNvCxnSpPr>
            <a:stCxn id="10" idx="3"/>
          </p:cNvCxnSpPr>
          <p:nvPr/>
        </p:nvCxnSpPr>
        <p:spPr>
          <a:xfrm>
            <a:off x="2705100" y="1850718"/>
            <a:ext cx="279400" cy="60129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0E8AB15-747D-6D17-CFC9-B1CF7249175D}"/>
              </a:ext>
            </a:extLst>
          </p:cNvPr>
          <p:cNvCxnSpPr>
            <a:stCxn id="11" idx="3"/>
          </p:cNvCxnSpPr>
          <p:nvPr/>
        </p:nvCxnSpPr>
        <p:spPr>
          <a:xfrm>
            <a:off x="3373319" y="2954420"/>
            <a:ext cx="195383" cy="6233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639624-19A2-3AE8-C7DB-D3F642E10757}"/>
              </a:ext>
            </a:extLst>
          </p:cNvPr>
          <p:cNvCxnSpPr>
            <a:cxnSpLocks/>
          </p:cNvCxnSpPr>
          <p:nvPr/>
        </p:nvCxnSpPr>
        <p:spPr>
          <a:xfrm flipH="1" flipV="1">
            <a:off x="4297142" y="4312345"/>
            <a:ext cx="1608358" cy="22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CF317E6-B810-08BF-11FC-204B82E30501}"/>
              </a:ext>
            </a:extLst>
          </p:cNvPr>
          <p:cNvSpPr txBox="1"/>
          <p:nvPr/>
        </p:nvSpPr>
        <p:spPr>
          <a:xfrm>
            <a:off x="4462431" y="4316369"/>
            <a:ext cx="115570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</a:rPr>
              <a:t>Disutility</a:t>
            </a:r>
            <a:endParaRPr 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87B6980-6AE1-13B2-0834-F895F12761C0}"/>
              </a:ext>
            </a:extLst>
          </p:cNvPr>
          <p:cNvSpPr/>
          <p:nvPr/>
        </p:nvSpPr>
        <p:spPr>
          <a:xfrm>
            <a:off x="4389236" y="289503"/>
            <a:ext cx="8531555" cy="20247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Sustainable management of the subsurface involves ensuring: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3D15C-2DC2-7D12-F4DE-FF755B979DBA}"/>
              </a:ext>
            </a:extLst>
          </p:cNvPr>
          <p:cNvSpPr txBox="1"/>
          <p:nvPr/>
        </p:nvSpPr>
        <p:spPr>
          <a:xfrm>
            <a:off x="5492449" y="1590969"/>
            <a:ext cx="6620956" cy="1446550"/>
          </a:xfrm>
          <a:prstGeom prst="rect">
            <a:avLst/>
          </a:prstGeom>
          <a:noFill/>
          <a:ln w="76200">
            <a:solidFill>
              <a:srgbClr val="1560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  <a:cs typeface="Times New Roman" panose="02020603050405020304" pitchFamily="18" charset="0"/>
              </a:rPr>
              <a:t>Marginal disutility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  <a:cs typeface="Times New Roman" panose="02020603050405020304" pitchFamily="18" charset="0"/>
              </a:rPr>
              <a:t>(diminishing of services, climate change, biodiversity loss, etc.) </a:t>
            </a:r>
            <a:r>
              <a:rPr lang="en-US" sz="2200" b="1" u="sng" dirty="0">
                <a:solidFill>
                  <a:schemeClr val="tx1"/>
                </a:solidFill>
                <a:highlight>
                  <a:srgbClr val="F6F4CE"/>
                </a:highlight>
                <a:cs typeface="Times New Roman" panose="02020603050405020304" pitchFamily="18" charset="0"/>
              </a:rPr>
              <a:t>does not exceed</a:t>
            </a:r>
            <a:r>
              <a:rPr lang="en-US" sz="2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200" dirty="0">
                <a:highlight>
                  <a:srgbClr val="F6F4CE"/>
                </a:highlight>
                <a:cs typeface="Times New Roman" panose="02020603050405020304" pitchFamily="18" charset="0"/>
              </a:rPr>
              <a:t>M</a:t>
            </a:r>
            <a:r>
              <a:rPr lang="en-US" sz="2200" dirty="0">
                <a:solidFill>
                  <a:schemeClr val="tx1"/>
                </a:solidFill>
                <a:highlight>
                  <a:srgbClr val="F6F4CE"/>
                </a:highlight>
                <a:cs typeface="Times New Roman" panose="02020603050405020304" pitchFamily="18" charset="0"/>
              </a:rPr>
              <a:t>arginal utility </a:t>
            </a:r>
            <a:r>
              <a:rPr lang="en-US" sz="2200" dirty="0">
                <a:solidFill>
                  <a:schemeClr val="tx1"/>
                </a:solidFill>
                <a:latin typeface="Aptos Light" panose="020B0004020202020204" pitchFamily="34" charset="0"/>
                <a:cs typeface="Times New Roman" panose="02020603050405020304" pitchFamily="18" charset="0"/>
              </a:rPr>
              <a:t>(human well-being, economic growth, etc.)</a:t>
            </a:r>
          </a:p>
        </p:txBody>
      </p:sp>
      <p:pic>
        <p:nvPicPr>
          <p:cNvPr id="39" name="Graphic 38" descr="Lightbulb with solid fill">
            <a:extLst>
              <a:ext uri="{FF2B5EF4-FFF2-40B4-BE49-F238E27FC236}">
                <a16:creationId xmlns:a16="http://schemas.microsoft.com/office/drawing/2014/main" id="{63A7E70B-E5AF-F082-1C19-3F8975628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2970" y="1728448"/>
            <a:ext cx="1051733" cy="1051733"/>
          </a:xfrm>
          <a:prstGeom prst="rect">
            <a:avLst/>
          </a:prstGeom>
        </p:spPr>
      </p:pic>
      <p:sp>
        <p:nvSpPr>
          <p:cNvPr id="41" name="Action Button: Go Home 40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3E79BC6A-F801-DAD0-CE69-D6F8D29A34D0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40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Contribution [1/3] – Conceptual view of geology-environment-economy interactions</a:t>
            </a:r>
            <a:endParaRPr lang="en-GB" sz="2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C5F732-B746-C67B-F5A2-E422B5C73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" r="1660"/>
          <a:stretch/>
        </p:blipFill>
        <p:spPr>
          <a:xfrm>
            <a:off x="313312" y="780542"/>
            <a:ext cx="3858554" cy="249197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5A3B308-B318-D98B-76E9-50B17DDFA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98449"/>
              </p:ext>
            </p:extLst>
          </p:nvPr>
        </p:nvGraphicFramePr>
        <p:xfrm>
          <a:off x="5103154" y="780542"/>
          <a:ext cx="6946900" cy="386283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942046">
                  <a:extLst>
                    <a:ext uri="{9D8B030D-6E8A-4147-A177-3AD203B41FA5}">
                      <a16:colId xmlns:a16="http://schemas.microsoft.com/office/drawing/2014/main" val="196467203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609675935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472692967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38880615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20266418"/>
                    </a:ext>
                  </a:extLst>
                </a:gridCol>
                <a:gridCol w="1153454">
                  <a:extLst>
                    <a:ext uri="{9D8B030D-6E8A-4147-A177-3AD203B41FA5}">
                      <a16:colId xmlns:a16="http://schemas.microsoft.com/office/drawing/2014/main" val="85096530"/>
                    </a:ext>
                  </a:extLst>
                </a:gridCol>
              </a:tblGrid>
              <a:tr h="4626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Natural resource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Processes and components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Functions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Service Type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Goods and services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200" kern="100" dirty="0">
                          <a:effectLst/>
                        </a:rPr>
                        <a:t>Utility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956687"/>
                  </a:ext>
                </a:extLst>
              </a:tr>
              <a:tr h="4292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b="0" kern="100">
                          <a:effectLst/>
                        </a:rPr>
                        <a:t>Water</a:t>
                      </a:r>
                      <a:endParaRPr lang="en-GB" sz="1200" b="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Hydrogeological cycle, the process of infiltration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Production Function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Provisioning Service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>
                          <a:effectLst/>
                        </a:rPr>
                        <a:t>Fresh groundwater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Groundwater extraction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5633839"/>
                  </a:ext>
                </a:extLst>
              </a:tr>
              <a:tr h="228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</a:rPr>
                        <a:t>Host rock </a:t>
                      </a:r>
                      <a:endParaRPr lang="en-GB" sz="12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Different sedimentary, tectonic, and igneous processes (resulting in sediments or rocks with certain properties)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Carrier function:</a:t>
                      </a:r>
                      <a:b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Addition of high- and low-permeability layers to rock sequences forming static or dynamic traps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en-GB" sz="1200" i="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Reservoir/trap configuration (geological storage complex)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00" dirty="0">
                          <a:effectLst/>
                        </a:rPr>
                        <a:t> 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Natural in-situ impermeable barrier 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Injection of CO</a:t>
                      </a:r>
                      <a:r>
                        <a:rPr lang="en-GB" sz="1200" kern="1200" baseline="-25000" dirty="0">
                          <a:solidFill>
                            <a:schemeClr val="dk1"/>
                          </a:solidFill>
                          <a:effectLst/>
                        </a:rPr>
                        <a:t>2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effectLst/>
                        </a:rPr>
                        <a:t> for permanent storage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951135"/>
                  </a:ext>
                </a:extLst>
              </a:tr>
            </a:tbl>
          </a:graphicData>
        </a:graphic>
      </p:graphicFrame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B2B3EDA-1D15-E3E2-0647-2C542E1AEBCE}"/>
              </a:ext>
            </a:extLst>
          </p:cNvPr>
          <p:cNvSpPr/>
          <p:nvPr/>
        </p:nvSpPr>
        <p:spPr>
          <a:xfrm>
            <a:off x="680573" y="4013490"/>
            <a:ext cx="4246205" cy="1549110"/>
          </a:xfrm>
          <a:prstGeom prst="wedgeRoundRectCallout">
            <a:avLst>
              <a:gd name="adj1" fmla="val 55183"/>
              <a:gd name="adj2" fmla="val -121786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Consists of a non-exhaustive list of </a:t>
            </a:r>
            <a:r>
              <a:rPr lang="en-US" sz="2000" b="1" dirty="0"/>
              <a:t>17 entries </a:t>
            </a:r>
            <a:r>
              <a:rPr lang="en-US" sz="2000" dirty="0"/>
              <a:t>covering all the categories of functions as accounted in TEEB(2010) and MEA(2005)</a:t>
            </a:r>
            <a:endParaRPr lang="en-GB" sz="2000" dirty="0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600CE46-7354-30D0-B271-A99693B3ABD7}"/>
              </a:ext>
            </a:extLst>
          </p:cNvPr>
          <p:cNvSpPr/>
          <p:nvPr/>
        </p:nvSpPr>
        <p:spPr>
          <a:xfrm>
            <a:off x="2826829" y="1122587"/>
            <a:ext cx="1941028" cy="34562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4" name="Action Button: Go Home 3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A215578D-294A-E6A0-87C8-810159341AD2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30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3198129-830F-B693-E6D8-3AA737FFE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688063"/>
            <a:ext cx="7391400" cy="3658709"/>
          </a:xfrm>
          <a:prstGeom prst="rect">
            <a:avLst/>
          </a:prstGeom>
        </p:spPr>
      </p:pic>
      <p:sp>
        <p:nvSpPr>
          <p:cNvPr id="4" name="Action Button: Go Back or Previous 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407D1B5-9A61-3C2F-7B03-CA64CBE08FDC}"/>
              </a:ext>
            </a:extLst>
          </p:cNvPr>
          <p:cNvSpPr/>
          <p:nvPr/>
        </p:nvSpPr>
        <p:spPr>
          <a:xfrm>
            <a:off x="84786" y="6302768"/>
            <a:ext cx="457052" cy="442066"/>
          </a:xfrm>
          <a:prstGeom prst="actionButtonBackPrevious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5B7EA29-5FF5-B63B-C28C-05260169F964}"/>
              </a:ext>
            </a:extLst>
          </p:cNvPr>
          <p:cNvSpPr/>
          <p:nvPr/>
        </p:nvSpPr>
        <p:spPr>
          <a:xfrm>
            <a:off x="1276360" y="6302767"/>
            <a:ext cx="457052" cy="442066"/>
          </a:xfrm>
          <a:prstGeom prst="actionButtonForwardNex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461F03-3752-AAD4-EE83-C7D6B90EC8AF}"/>
              </a:ext>
            </a:extLst>
          </p:cNvPr>
          <p:cNvSpPr/>
          <p:nvPr/>
        </p:nvSpPr>
        <p:spPr>
          <a:xfrm>
            <a:off x="0" y="0"/>
            <a:ext cx="12192000" cy="688063"/>
          </a:xfrm>
          <a:prstGeom prst="rect">
            <a:avLst/>
          </a:prstGeom>
          <a:solidFill>
            <a:srgbClr val="495F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/>
              <a:t>Contribution [2/3] – Sustainable scale of subsurface use based on limits to maximal physical economy </a:t>
            </a:r>
            <a:endParaRPr lang="en-GB" sz="2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6D48D-29F7-BAB4-07EA-6E3E2F340E39}"/>
              </a:ext>
            </a:extLst>
          </p:cNvPr>
          <p:cNvSpPr txBox="1"/>
          <p:nvPr/>
        </p:nvSpPr>
        <p:spPr>
          <a:xfrm>
            <a:off x="84786" y="4346772"/>
            <a:ext cx="1219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Aptos Light" panose="020B0004020202020204" pitchFamily="34" charset="0"/>
              </a:rPr>
              <a:t>Contextualized  version of </a:t>
            </a:r>
            <a:r>
              <a:rPr lang="en-US" sz="2200" dirty="0">
                <a:highlight>
                  <a:srgbClr val="F6F4CE"/>
                </a:highlight>
              </a:rPr>
              <a:t>Sustainable Scale of Daly (1990) from Ecological Economics </a:t>
            </a:r>
            <a:r>
              <a:rPr lang="en-US" sz="2200" dirty="0">
                <a:latin typeface="Aptos Light" panose="020B0004020202020204" pitchFamily="34" charset="0"/>
              </a:rPr>
              <a:t>that focuses on</a:t>
            </a:r>
            <a:r>
              <a:rPr lang="en-US" sz="2200" dirty="0"/>
              <a:t> </a:t>
            </a:r>
            <a:r>
              <a:rPr lang="en-US" sz="2200" dirty="0">
                <a:highlight>
                  <a:srgbClr val="F6F4CE"/>
                </a:highlight>
              </a:rPr>
              <a:t>limiting resource use </a:t>
            </a:r>
            <a:r>
              <a:rPr lang="en-US" sz="2200" dirty="0">
                <a:latin typeface="Aptos Light" panose="020B0004020202020204" pitchFamily="34" charset="0"/>
              </a:rPr>
              <a:t>by</a:t>
            </a:r>
            <a:r>
              <a:rPr lang="en-US" sz="2200" dirty="0"/>
              <a:t> </a:t>
            </a:r>
            <a:r>
              <a:rPr lang="en-US" sz="2200" dirty="0">
                <a:highlight>
                  <a:srgbClr val="F6F4CE"/>
                </a:highlight>
              </a:rPr>
              <a:t>aligning resource use with regeneration rates </a:t>
            </a:r>
            <a:r>
              <a:rPr lang="en-US" sz="2200" dirty="0">
                <a:latin typeface="Aptos Light" panose="020B0004020202020204" pitchFamily="34" charset="0"/>
              </a:rPr>
              <a:t>(Steady-State Economics) and</a:t>
            </a:r>
            <a:r>
              <a:rPr lang="en-US" sz="2200" dirty="0"/>
              <a:t> </a:t>
            </a:r>
            <a:r>
              <a:rPr lang="en-US" sz="2200" dirty="0">
                <a:highlight>
                  <a:srgbClr val="F6F4CE"/>
                </a:highlight>
              </a:rPr>
              <a:t>pairing the use of non-renewables with renewables </a:t>
            </a:r>
            <a:r>
              <a:rPr lang="en-US" sz="2200" dirty="0">
                <a:latin typeface="Aptos Light" panose="020B0004020202020204" pitchFamily="34" charset="0"/>
              </a:rPr>
              <a:t>(Pairing Principle)</a:t>
            </a:r>
            <a:endParaRPr lang="en-GB" dirty="0">
              <a:latin typeface="Aptos Light" panose="020B0004020202020204" pitchFamily="34" charset="0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A9C9691-B6BA-E3E2-24F9-56297FDE8A19}"/>
              </a:ext>
            </a:extLst>
          </p:cNvPr>
          <p:cNvSpPr/>
          <p:nvPr/>
        </p:nvSpPr>
        <p:spPr>
          <a:xfrm>
            <a:off x="2781448" y="5793257"/>
            <a:ext cx="4927599" cy="753359"/>
          </a:xfrm>
          <a:prstGeom prst="wedgeRoundRectCallout">
            <a:avLst>
              <a:gd name="adj1" fmla="val -22660"/>
              <a:gd name="adj2" fmla="val -96782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This does not mean that we shrink our economy and not develop.</a:t>
            </a:r>
            <a:endParaRPr lang="en-GB" sz="2000" b="1" dirty="0"/>
          </a:p>
        </p:txBody>
      </p:sp>
      <p:sp>
        <p:nvSpPr>
          <p:cNvPr id="18" name="Action Button: Go Home 1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65AD17C9-80A4-151B-B09C-9132A3A60542}"/>
              </a:ext>
            </a:extLst>
          </p:cNvPr>
          <p:cNvSpPr/>
          <p:nvPr/>
        </p:nvSpPr>
        <p:spPr>
          <a:xfrm>
            <a:off x="680573" y="6302767"/>
            <a:ext cx="457052" cy="442066"/>
          </a:xfrm>
          <a:prstGeom prst="actionButtonHome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710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11770</TotalTime>
  <Words>2088</Words>
  <Application>Microsoft Office PowerPoint</Application>
  <PresentationFormat>Widescreen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Black</vt:lpstr>
      <vt:lpstr>Aptos Display</vt:lpstr>
      <vt:lpstr>Aptos Light</vt:lpstr>
      <vt:lpstr>Arial</vt:lpstr>
      <vt:lpstr>Automate OT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Adithya Eswaran</dc:creator>
  <cp:lastModifiedBy>Adithya Eswaran</cp:lastModifiedBy>
  <cp:revision>19</cp:revision>
  <dcterms:created xsi:type="dcterms:W3CDTF">2024-03-26T12:26:17Z</dcterms:created>
  <dcterms:modified xsi:type="dcterms:W3CDTF">2024-04-16T09:12:57Z</dcterms:modified>
</cp:coreProperties>
</file>