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6799500" cy="32399288"/>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137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p:cViewPr>
        <p:scale>
          <a:sx n="25" d="100"/>
          <a:sy n="25" d="100"/>
        </p:scale>
        <p:origin x="326" y="-1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p:spPr>
        <p:txBody>
          <a:bodyPr anchor="b"/>
          <a:lstStyle>
            <a:lvl1pPr algn="ctr">
              <a:defRPr sz="28346"/>
            </a:lvl1pPr>
          </a:lstStyle>
          <a:p>
            <a:r>
              <a:rPr lang="en-US"/>
              <a:t>Click to edit Master title style</a:t>
            </a:r>
            <a:endParaRPr lang="en-US" dirty="0"/>
          </a:p>
        </p:txBody>
      </p:sp>
      <p:sp>
        <p:nvSpPr>
          <p:cNvPr id="3" name="Subtitle 2"/>
          <p:cNvSpPr>
            <a:spLocks noGrp="1"/>
          </p:cNvSpPr>
          <p:nvPr>
            <p:ph type="subTitle" idx="1"/>
          </p:nvPr>
        </p:nvSpPr>
        <p:spPr>
          <a:xfrm>
            <a:off x="5849938" y="17017128"/>
            <a:ext cx="35099625"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CEFD4-3A2B-4863-BBEF-631BC067BEBF}"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256963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CEFD4-3A2B-4863-BBEF-631BC067BEBF}"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329428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17468" y="1724962"/>
            <a:ext cx="29688433" cy="274568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CEFD4-3A2B-4863-BBEF-631BC067BEBF}"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349835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CEFD4-3A2B-4863-BBEF-631BC067BEBF}"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262694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p:spPr>
        <p:txBody>
          <a:bodyPr anchor="b"/>
          <a:lstStyle>
            <a:lvl1pPr>
              <a:defRPr sz="28346"/>
            </a:lvl1pPr>
          </a:lstStyle>
          <a:p>
            <a:r>
              <a:rPr lang="en-US"/>
              <a:t>Click to edit Master title style</a:t>
            </a:r>
            <a:endParaRPr lang="en-US" dirty="0"/>
          </a:p>
        </p:txBody>
      </p:sp>
      <p:sp>
        <p:nvSpPr>
          <p:cNvPr id="3" name="Text Placeholder 2"/>
          <p:cNvSpPr>
            <a:spLocks noGrp="1"/>
          </p:cNvSpPr>
          <p:nvPr>
            <p:ph type="body" idx="1"/>
          </p:nvPr>
        </p:nvSpPr>
        <p:spPr>
          <a:xfrm>
            <a:off x="3193093" y="21682033"/>
            <a:ext cx="40364569" cy="7087342"/>
          </a:xfr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9CEFD4-3A2B-4863-BBEF-631BC067BEBF}"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347476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17465" y="8624810"/>
            <a:ext cx="19889788" cy="20557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692247" y="8624810"/>
            <a:ext cx="19889788" cy="20557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CEFD4-3A2B-4863-BBEF-631BC067BEBF}"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417300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23566" y="7942328"/>
            <a:ext cx="19798379"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Edit Master text styles</a:t>
            </a:r>
          </a:p>
        </p:txBody>
      </p:sp>
      <p:sp>
        <p:nvSpPr>
          <p:cNvPr id="4" name="Content Placeholder 3"/>
          <p:cNvSpPr>
            <a:spLocks noGrp="1"/>
          </p:cNvSpPr>
          <p:nvPr>
            <p:ph sz="half" idx="2"/>
          </p:nvPr>
        </p:nvSpPr>
        <p:spPr>
          <a:xfrm>
            <a:off x="3223566" y="11834740"/>
            <a:ext cx="19798379" cy="17407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692249" y="7942328"/>
            <a:ext cx="19895883"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Edit Master text styles</a:t>
            </a:r>
          </a:p>
        </p:txBody>
      </p:sp>
      <p:sp>
        <p:nvSpPr>
          <p:cNvPr id="6" name="Content Placeholder 5"/>
          <p:cNvSpPr>
            <a:spLocks noGrp="1"/>
          </p:cNvSpPr>
          <p:nvPr>
            <p:ph sz="quarter" idx="4"/>
          </p:nvPr>
        </p:nvSpPr>
        <p:spPr>
          <a:xfrm>
            <a:off x="23692249" y="11834740"/>
            <a:ext cx="19895883" cy="17407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CEFD4-3A2B-4863-BBEF-631BC067BEBF}"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142772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CEFD4-3A2B-4863-BBEF-631BC067BEBF}"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400159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CEFD4-3A2B-4863-BBEF-631BC067BEBF}"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158335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US"/>
              <a:t>Click to edit Master title style</a:t>
            </a:r>
            <a:endParaRPr lang="en-US" dirty="0"/>
          </a:p>
        </p:txBody>
      </p:sp>
      <p:sp>
        <p:nvSpPr>
          <p:cNvPr id="3" name="Content Placeholder 2"/>
          <p:cNvSpPr>
            <a:spLocks noGrp="1"/>
          </p:cNvSpPr>
          <p:nvPr>
            <p:ph idx="1"/>
          </p:nvPr>
        </p:nvSpPr>
        <p:spPr>
          <a:xfrm>
            <a:off x="19895883" y="4664905"/>
            <a:ext cx="23692247"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Edit Master text styles</a:t>
            </a:r>
          </a:p>
        </p:txBody>
      </p:sp>
      <p:sp>
        <p:nvSpPr>
          <p:cNvPr id="5" name="Date Placeholder 4"/>
          <p:cNvSpPr>
            <a:spLocks noGrp="1"/>
          </p:cNvSpPr>
          <p:nvPr>
            <p:ph type="dt" sz="half" idx="10"/>
          </p:nvPr>
        </p:nvSpPr>
        <p:spPr/>
        <p:txBody>
          <a:bodyPr/>
          <a:lstStyle/>
          <a:p>
            <a:fld id="{F39CEFD4-3A2B-4863-BBEF-631BC067BEBF}"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253308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95883" y="4664905"/>
            <a:ext cx="23692247"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Edit Master text styles</a:t>
            </a:r>
          </a:p>
        </p:txBody>
      </p:sp>
      <p:sp>
        <p:nvSpPr>
          <p:cNvPr id="5" name="Date Placeholder 4"/>
          <p:cNvSpPr>
            <a:spLocks noGrp="1"/>
          </p:cNvSpPr>
          <p:nvPr>
            <p:ph type="dt" sz="half" idx="10"/>
          </p:nvPr>
        </p:nvSpPr>
        <p:spPr/>
        <p:txBody>
          <a:bodyPr/>
          <a:lstStyle/>
          <a:p>
            <a:fld id="{F39CEFD4-3A2B-4863-BBEF-631BC067BEBF}"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34139-0008-4D09-ADBD-6D8AC0286762}" type="slidenum">
              <a:rPr lang="en-US" smtClean="0"/>
              <a:t>‹#›</a:t>
            </a:fld>
            <a:endParaRPr lang="en-US"/>
          </a:p>
        </p:txBody>
      </p:sp>
    </p:spTree>
    <p:extLst>
      <p:ext uri="{BB962C8B-B14F-4D97-AF65-F5344CB8AC3E}">
        <p14:creationId xmlns:p14="http://schemas.microsoft.com/office/powerpoint/2010/main" val="74371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24969"/>
            <a:ext cx="40364569"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17466" y="8624810"/>
            <a:ext cx="40364569" cy="205570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17465" y="30029347"/>
            <a:ext cx="10529888"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F39CEFD4-3A2B-4863-BBEF-631BC067BEBF}" type="datetimeFigureOut">
              <a:rPr lang="en-US" smtClean="0"/>
              <a:t>4/5/2024</a:t>
            </a:fld>
            <a:endParaRPr lang="en-US"/>
          </a:p>
        </p:txBody>
      </p:sp>
      <p:sp>
        <p:nvSpPr>
          <p:cNvPr id="5" name="Footer Placeholder 4"/>
          <p:cNvSpPr>
            <a:spLocks noGrp="1"/>
          </p:cNvSpPr>
          <p:nvPr>
            <p:ph type="ftr" sz="quarter" idx="3"/>
          </p:nvPr>
        </p:nvSpPr>
        <p:spPr>
          <a:xfrm>
            <a:off x="15502335" y="30029347"/>
            <a:ext cx="15794831"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052147" y="30029347"/>
            <a:ext cx="10529888"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20C34139-0008-4D09-ADBD-6D8AC0286762}" type="slidenum">
              <a:rPr lang="en-US" smtClean="0"/>
              <a:t>‹#›</a:t>
            </a:fld>
            <a:endParaRPr lang="en-US"/>
          </a:p>
        </p:txBody>
      </p:sp>
    </p:spTree>
    <p:extLst>
      <p:ext uri="{BB962C8B-B14F-4D97-AF65-F5344CB8AC3E}">
        <p14:creationId xmlns:p14="http://schemas.microsoft.com/office/powerpoint/2010/main" val="21362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em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 Id="rId27"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4AEBDB-15C3-4619-9187-8E2644D95627}"/>
              </a:ext>
            </a:extLst>
          </p:cNvPr>
          <p:cNvPicPr>
            <a:picLocks noChangeAspect="1"/>
          </p:cNvPicPr>
          <p:nvPr/>
        </p:nvPicPr>
        <p:blipFill rotWithShape="1">
          <a:blip r:embed="rId2">
            <a:extLst>
              <a:ext uri="{28A0092B-C50C-407E-A947-70E740481C1C}">
                <a14:useLocalDpi xmlns:a14="http://schemas.microsoft.com/office/drawing/2010/main" val="0"/>
              </a:ext>
            </a:extLst>
          </a:blip>
          <a:srcRect t="13671" b="13008"/>
          <a:stretch/>
        </p:blipFill>
        <p:spPr>
          <a:xfrm>
            <a:off x="29071256" y="5755641"/>
            <a:ext cx="17497919" cy="9074580"/>
          </a:xfrm>
          <a:prstGeom prst="rect">
            <a:avLst/>
          </a:prstGeom>
        </p:spPr>
      </p:pic>
      <p:pic>
        <p:nvPicPr>
          <p:cNvPr id="85" name="Picture 84">
            <a:extLst>
              <a:ext uri="{FF2B5EF4-FFF2-40B4-BE49-F238E27FC236}">
                <a16:creationId xmlns:a16="http://schemas.microsoft.com/office/drawing/2014/main" id="{0DFB0AB4-ED66-4014-9D99-04A2965D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8774" y="24652744"/>
            <a:ext cx="5688606" cy="5688606"/>
          </a:xfrm>
          <a:prstGeom prst="rect">
            <a:avLst/>
          </a:prstGeom>
        </p:spPr>
      </p:pic>
      <p:pic>
        <p:nvPicPr>
          <p:cNvPr id="99" name="Picture 98">
            <a:extLst>
              <a:ext uri="{FF2B5EF4-FFF2-40B4-BE49-F238E27FC236}">
                <a16:creationId xmlns:a16="http://schemas.microsoft.com/office/drawing/2014/main" id="{B84D5B81-DE50-4A32-B3CB-351027657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8985" y="24586649"/>
            <a:ext cx="5688607" cy="5688607"/>
          </a:xfrm>
          <a:prstGeom prst="rect">
            <a:avLst/>
          </a:prstGeom>
        </p:spPr>
      </p:pic>
      <p:pic>
        <p:nvPicPr>
          <p:cNvPr id="101" name="Picture 100">
            <a:extLst>
              <a:ext uri="{FF2B5EF4-FFF2-40B4-BE49-F238E27FC236}">
                <a16:creationId xmlns:a16="http://schemas.microsoft.com/office/drawing/2014/main" id="{B68C3AFD-6495-417F-B6BC-EA93F699B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97588" y="24586648"/>
            <a:ext cx="5688607" cy="5688607"/>
          </a:xfrm>
          <a:prstGeom prst="rect">
            <a:avLst/>
          </a:prstGeom>
        </p:spPr>
      </p:pic>
      <p:pic>
        <p:nvPicPr>
          <p:cNvPr id="70" name="Picture 69">
            <a:extLst>
              <a:ext uri="{FF2B5EF4-FFF2-40B4-BE49-F238E27FC236}">
                <a16:creationId xmlns:a16="http://schemas.microsoft.com/office/drawing/2014/main" id="{553E0335-F794-40F2-B5A8-7D4D47BDB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9203" y="13845481"/>
            <a:ext cx="5113430" cy="3068058"/>
          </a:xfrm>
          <a:prstGeom prst="rect">
            <a:avLst/>
          </a:prstGeom>
        </p:spPr>
      </p:pic>
      <p:pic>
        <p:nvPicPr>
          <p:cNvPr id="74" name="Picture 73">
            <a:extLst>
              <a:ext uri="{FF2B5EF4-FFF2-40B4-BE49-F238E27FC236}">
                <a16:creationId xmlns:a16="http://schemas.microsoft.com/office/drawing/2014/main" id="{D0F703C2-EE8A-42D7-8D9B-0A5BFF8A56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03388" y="13845481"/>
            <a:ext cx="5113430" cy="3068058"/>
          </a:xfrm>
          <a:prstGeom prst="rect">
            <a:avLst/>
          </a:prstGeom>
        </p:spPr>
      </p:pic>
      <p:pic>
        <p:nvPicPr>
          <p:cNvPr id="33" name="Picture 32">
            <a:extLst>
              <a:ext uri="{FF2B5EF4-FFF2-40B4-BE49-F238E27FC236}">
                <a16:creationId xmlns:a16="http://schemas.microsoft.com/office/drawing/2014/main" id="{57814F3F-A219-45ED-B5BE-6FA72413C6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9203" y="7970814"/>
            <a:ext cx="5113430" cy="3068058"/>
          </a:xfrm>
          <a:prstGeom prst="rect">
            <a:avLst/>
          </a:prstGeom>
        </p:spPr>
      </p:pic>
      <p:pic>
        <p:nvPicPr>
          <p:cNvPr id="72" name="Picture 71">
            <a:extLst>
              <a:ext uri="{FF2B5EF4-FFF2-40B4-BE49-F238E27FC236}">
                <a16:creationId xmlns:a16="http://schemas.microsoft.com/office/drawing/2014/main" id="{62D1B125-38FD-47EC-8311-55941B48A0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84439" y="13836404"/>
            <a:ext cx="5113430" cy="3068058"/>
          </a:xfrm>
          <a:prstGeom prst="rect">
            <a:avLst/>
          </a:prstGeom>
        </p:spPr>
      </p:pic>
      <p:pic>
        <p:nvPicPr>
          <p:cNvPr id="47" name="Picture 46">
            <a:extLst>
              <a:ext uri="{FF2B5EF4-FFF2-40B4-BE49-F238E27FC236}">
                <a16:creationId xmlns:a16="http://schemas.microsoft.com/office/drawing/2014/main" id="{C43BEB77-0EBF-4E02-9D16-645CEFA79D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06792" y="10768346"/>
            <a:ext cx="5113430" cy="3068058"/>
          </a:xfrm>
          <a:prstGeom prst="rect">
            <a:avLst/>
          </a:prstGeom>
        </p:spPr>
      </p:pic>
      <p:pic>
        <p:nvPicPr>
          <p:cNvPr id="81" name="Picture 80">
            <a:extLst>
              <a:ext uri="{FF2B5EF4-FFF2-40B4-BE49-F238E27FC236}">
                <a16:creationId xmlns:a16="http://schemas.microsoft.com/office/drawing/2014/main" id="{BB090CFF-2A9D-44AC-9294-27EBDC6FFE70}"/>
              </a:ext>
            </a:extLst>
          </p:cNvPr>
          <p:cNvPicPr>
            <a:picLocks noChangeAspect="1"/>
          </p:cNvPicPr>
          <p:nvPr/>
        </p:nvPicPr>
        <p:blipFill rotWithShape="1">
          <a:blip r:embed="rId11">
            <a:extLst>
              <a:ext uri="{28A0092B-C50C-407E-A947-70E740481C1C}">
                <a14:useLocalDpi xmlns:a14="http://schemas.microsoft.com/office/drawing/2010/main" val="0"/>
              </a:ext>
            </a:extLst>
          </a:blip>
          <a:srcRect l="4861" t="5237" r="5411" b="2151"/>
          <a:stretch/>
        </p:blipFill>
        <p:spPr>
          <a:xfrm>
            <a:off x="14589042" y="16850503"/>
            <a:ext cx="4588169" cy="2841419"/>
          </a:xfrm>
          <a:prstGeom prst="rect">
            <a:avLst/>
          </a:prstGeom>
        </p:spPr>
      </p:pic>
      <p:pic>
        <p:nvPicPr>
          <p:cNvPr id="24" name="Picture 23">
            <a:extLst>
              <a:ext uri="{FF2B5EF4-FFF2-40B4-BE49-F238E27FC236}">
                <a16:creationId xmlns:a16="http://schemas.microsoft.com/office/drawing/2014/main" id="{AFF6EB94-0445-49DC-A76C-4AC060AB24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7347" y="23408767"/>
            <a:ext cx="11646432" cy="8202185"/>
          </a:xfrm>
          <a:prstGeom prst="rect">
            <a:avLst/>
          </a:prstGeom>
        </p:spPr>
      </p:pic>
      <p:sp>
        <p:nvSpPr>
          <p:cNvPr id="42" name="TextBox 3">
            <a:extLst>
              <a:ext uri="{FF2B5EF4-FFF2-40B4-BE49-F238E27FC236}">
                <a16:creationId xmlns:a16="http://schemas.microsoft.com/office/drawing/2014/main" id="{F4B4F703-3EA6-42BF-A61E-EEE44DA68705}"/>
              </a:ext>
            </a:extLst>
          </p:cNvPr>
          <p:cNvSpPr txBox="1">
            <a:spLocks noChangeArrowheads="1"/>
          </p:cNvSpPr>
          <p:nvPr/>
        </p:nvSpPr>
        <p:spPr bwMode="auto">
          <a:xfrm>
            <a:off x="14710278" y="6674729"/>
            <a:ext cx="1367999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just">
              <a:spcBef>
                <a:spcPts val="0"/>
              </a:spcBef>
              <a:spcAft>
                <a:spcPts val="800"/>
              </a:spcAft>
              <a:buNone/>
            </a:pPr>
            <a:r>
              <a:rPr lang="en-US" sz="2600" dirty="0">
                <a:solidFill>
                  <a:srgbClr val="0D0D0D"/>
                </a:solidFill>
                <a:effectLst/>
                <a:ea typeface="Calibri" panose="020F0502020204030204" pitchFamily="34" charset="0"/>
                <a:cs typeface="Times New Roman" panose="02020603050405020304" pitchFamily="18" charset="0"/>
              </a:rPr>
              <a:t>Investigation of the Mann-Kendall (MK) test indicates an increasing trend in both air and soil temperatures. W</a:t>
            </a:r>
            <a:r>
              <a:rPr lang="en-US" sz="2600" dirty="0">
                <a:solidFill>
                  <a:srgbClr val="0D0D0D"/>
                </a:solidFill>
                <a:ea typeface="Calibri" panose="020F0502020204030204" pitchFamily="34" charset="0"/>
                <a:cs typeface="Times New Roman" panose="02020603050405020304" pitchFamily="18" charset="0"/>
              </a:rPr>
              <a:t>hile a significant increasing trend is evident in the minimum temperatures</a:t>
            </a:r>
            <a:r>
              <a:rPr lang="tr-TR" sz="2600" dirty="0">
                <a:solidFill>
                  <a:srgbClr val="0D0D0D"/>
                </a:solidFill>
                <a:ea typeface="Calibri" panose="020F0502020204030204" pitchFamily="34" charset="0"/>
                <a:cs typeface="Times New Roman" panose="02020603050405020304" pitchFamily="18" charset="0"/>
              </a:rPr>
              <a:t>, n</a:t>
            </a:r>
            <a:r>
              <a:rPr lang="en-US" sz="2600" dirty="0">
                <a:solidFill>
                  <a:srgbClr val="0D0D0D"/>
                </a:solidFill>
                <a:effectLst/>
                <a:ea typeface="Calibri" panose="020F0502020204030204" pitchFamily="34" charset="0"/>
                <a:cs typeface="Times New Roman" panose="02020603050405020304" pitchFamily="18" charset="0"/>
              </a:rPr>
              <a:t>o trend is observed in the maximum temperature readings, </a:t>
            </a:r>
          </a:p>
        </p:txBody>
      </p:sp>
      <p:sp>
        <p:nvSpPr>
          <p:cNvPr id="4" name="AutoShape 17">
            <a:extLst>
              <a:ext uri="{FF2B5EF4-FFF2-40B4-BE49-F238E27FC236}">
                <a16:creationId xmlns:a16="http://schemas.microsoft.com/office/drawing/2014/main" id="{DDAACEE2-1FB3-43D0-A625-586B11C8449C}"/>
              </a:ext>
            </a:extLst>
          </p:cNvPr>
          <p:cNvSpPr>
            <a:spLocks noChangeArrowheads="1"/>
          </p:cNvSpPr>
          <p:nvPr/>
        </p:nvSpPr>
        <p:spPr bwMode="auto">
          <a:xfrm>
            <a:off x="29212358" y="25769534"/>
            <a:ext cx="17074669" cy="914400"/>
          </a:xfrm>
          <a:prstGeom prst="roundRect">
            <a:avLst>
              <a:gd name="adj" fmla="val 50000"/>
            </a:avLst>
          </a:prstGeom>
          <a:solidFill>
            <a:srgbClr val="002060"/>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lvl1pPr defTabSz="41275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412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41275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41275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41275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tr-TR" sz="44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	 </a:t>
            </a:r>
            <a:r>
              <a:rPr lang="en-US" altLang="tr-TR" sz="4800" dirty="0">
                <a:solidFill>
                  <a:schemeClr val="bg1"/>
                </a:solidFill>
                <a:effectLst>
                  <a:outerShdw blurRad="38100" dist="38100" dir="2700000" algn="tl">
                    <a:srgbClr val="000000"/>
                  </a:outerShdw>
                </a:effectLst>
                <a:ea typeface="Verdana" panose="020B0604030504040204" pitchFamily="34" charset="0"/>
                <a:cs typeface="Times New Roman" panose="02020603050405020304" pitchFamily="18" charset="0"/>
              </a:rPr>
              <a:t>Conclusions</a:t>
            </a:r>
            <a:endParaRPr lang="en-US" altLang="tr-TR" sz="4400" dirty="0">
              <a:solidFill>
                <a:schemeClr val="bg1"/>
              </a:solidFill>
              <a:effectLst>
                <a:outerShdw blurRad="38100" dist="38100" dir="2700000" algn="tl">
                  <a:srgbClr val="000000"/>
                </a:outerShdw>
              </a:effectLst>
              <a:ea typeface="Verdana" panose="020B0604030504040204" pitchFamily="34" charset="0"/>
              <a:cs typeface="Times New Roman" panose="02020603050405020304" pitchFamily="18" charset="0"/>
            </a:endParaRPr>
          </a:p>
        </p:txBody>
      </p:sp>
      <p:sp>
        <p:nvSpPr>
          <p:cNvPr id="9" name="AutoShape 23">
            <a:extLst>
              <a:ext uri="{FF2B5EF4-FFF2-40B4-BE49-F238E27FC236}">
                <a16:creationId xmlns:a16="http://schemas.microsoft.com/office/drawing/2014/main" id="{DBE58E3E-A89C-4848-874A-2C935ACD27FA}"/>
              </a:ext>
            </a:extLst>
          </p:cNvPr>
          <p:cNvSpPr>
            <a:spLocks noChangeArrowheads="1"/>
          </p:cNvSpPr>
          <p:nvPr/>
        </p:nvSpPr>
        <p:spPr bwMode="auto">
          <a:xfrm>
            <a:off x="658314" y="5629902"/>
            <a:ext cx="13512200" cy="914400"/>
          </a:xfrm>
          <a:prstGeom prst="roundRect">
            <a:avLst>
              <a:gd name="adj" fmla="val 50000"/>
            </a:avLst>
          </a:prstGeom>
          <a:solidFill>
            <a:srgbClr val="002060"/>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lvl1pPr defTabSz="41275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412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41275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41275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41275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tr-TR" sz="4800" dirty="0">
                <a:solidFill>
                  <a:schemeClr val="bg1"/>
                </a:solidFill>
                <a:effectLst>
                  <a:outerShdw blurRad="38100" dist="38100" dir="2700000" algn="tl">
                    <a:srgbClr val="000000"/>
                  </a:outerShdw>
                </a:effectLst>
                <a:ea typeface="Verdana" panose="020B0604030504040204" pitchFamily="34" charset="0"/>
                <a:cs typeface="Times New Roman" panose="02020603050405020304" pitchFamily="18" charset="0"/>
              </a:rPr>
              <a:t>Objectives and Background </a:t>
            </a:r>
          </a:p>
        </p:txBody>
      </p:sp>
      <p:sp>
        <p:nvSpPr>
          <p:cNvPr id="10" name="AutoShape 27">
            <a:extLst>
              <a:ext uri="{FF2B5EF4-FFF2-40B4-BE49-F238E27FC236}">
                <a16:creationId xmlns:a16="http://schemas.microsoft.com/office/drawing/2014/main" id="{F0E44AC1-1FE6-4E05-B1A9-8B917E81389D}"/>
              </a:ext>
            </a:extLst>
          </p:cNvPr>
          <p:cNvSpPr>
            <a:spLocks noChangeArrowheads="1"/>
          </p:cNvSpPr>
          <p:nvPr/>
        </p:nvSpPr>
        <p:spPr bwMode="auto">
          <a:xfrm>
            <a:off x="9534489" y="163301"/>
            <a:ext cx="27730522" cy="2411412"/>
          </a:xfrm>
          <a:prstGeom prst="roundRect">
            <a:avLst>
              <a:gd name="adj" fmla="val 50000"/>
            </a:avLst>
          </a:prstGeom>
          <a:solidFill>
            <a:srgbClr val="002060"/>
          </a:solidFill>
          <a:ln>
            <a:noFill/>
          </a:ln>
          <a:effectLst>
            <a:outerShdw sx="999" sy="999" algn="ctr" rotWithShape="0">
              <a:srgbClr val="787878"/>
            </a:outerShdw>
          </a:effectLst>
          <a:extLst>
            <a:ext uri="{91240B29-F687-4F45-9708-019B960494DF}">
              <a14:hiddenLine xmlns:a14="http://schemas.microsoft.com/office/drawing/2010/main" w="38100">
                <a:solidFill>
                  <a:srgbClr val="000000"/>
                </a:solidFill>
                <a:round/>
                <a:headEnd/>
                <a:tailEnd/>
              </a14:hiddenLine>
            </a:ext>
          </a:extLst>
        </p:spPr>
        <p:txBody>
          <a:bodyPr lIns="196169" tIns="182880" rIns="196169" bIns="101091" anchor="ctr" anchorCtr="1"/>
          <a:lstStyle>
            <a:lvl1pPr defTabSz="480695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48069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480695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480695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480695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8069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8069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8069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8069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tr-TR" sz="7200" dirty="0">
                <a:solidFill>
                  <a:schemeClr val="bg1"/>
                </a:solidFill>
                <a:effectLst>
                  <a:outerShdw blurRad="38100" dist="38100" dir="2700000" algn="tl">
                    <a:srgbClr val="000000"/>
                  </a:outerShdw>
                </a:effectLst>
                <a:ea typeface="Verdana" panose="020B0604030504040204" pitchFamily="34" charset="0"/>
                <a:cs typeface="Times New Roman" panose="02020603050405020304" pitchFamily="18" charset="0"/>
              </a:rPr>
              <a:t>Investigating Impacts of Climate Change and War on the Green Cover Area in Northeast Syria Between 2000 and 2023</a:t>
            </a:r>
          </a:p>
        </p:txBody>
      </p:sp>
      <p:sp>
        <p:nvSpPr>
          <p:cNvPr id="11" name="Text Box 79">
            <a:extLst>
              <a:ext uri="{FF2B5EF4-FFF2-40B4-BE49-F238E27FC236}">
                <a16:creationId xmlns:a16="http://schemas.microsoft.com/office/drawing/2014/main" id="{B40B4EF6-167A-4552-ADCD-DC47B8EAE5EE}"/>
              </a:ext>
            </a:extLst>
          </p:cNvPr>
          <p:cNvSpPr txBox="1">
            <a:spLocks noChangeArrowheads="1"/>
          </p:cNvSpPr>
          <p:nvPr/>
        </p:nvSpPr>
        <p:spPr bwMode="auto">
          <a:xfrm>
            <a:off x="3083075" y="2828767"/>
            <a:ext cx="38588950" cy="2457081"/>
          </a:xfrm>
          <a:prstGeom prst="rect">
            <a:avLst/>
          </a:prstGeom>
          <a:noFill/>
          <a:ln>
            <a:noFill/>
          </a:ln>
          <a:effectLst/>
          <a:extLst>
            <a:ext uri="{909E8E84-426E-40dd-AFC4-6F175D3DCCD1}"/>
            <a:ext uri="{91240B29-F687-4f45-9708-019B960494DF}"/>
          </a:extLst>
        </p:spPr>
        <p:txBody>
          <a:bodyPr lIns="196169" tIns="101091" rIns="196169" bIns="101091">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lnSpc>
                <a:spcPct val="90000"/>
              </a:lnSpc>
              <a:spcBef>
                <a:spcPct val="50000"/>
              </a:spcBef>
              <a:defRPr/>
            </a:pPr>
            <a:r>
              <a:rPr lang="tr-TR" altLang="tr-TR" sz="3200" b="1" dirty="0">
                <a:solidFill>
                  <a:srgbClr val="002060"/>
                </a:solidFill>
                <a:ea typeface="Verdana" panose="020B0604030504040204" pitchFamily="34" charset="0"/>
                <a:cs typeface="Times New Roman" panose="02020603050405020304" pitchFamily="18" charset="0"/>
              </a:rPr>
              <a:t>Abdullah Sukkar</a:t>
            </a:r>
            <a:r>
              <a:rPr lang="en-US" altLang="tr-TR" sz="2400" baseline="30000" dirty="0">
                <a:solidFill>
                  <a:srgbClr val="002060"/>
                </a:solidFill>
                <a:ea typeface="Verdana" panose="020B0604030504040204" pitchFamily="34" charset="0"/>
                <a:cs typeface="Times New Roman" panose="02020603050405020304" pitchFamily="18" charset="0"/>
              </a:rPr>
              <a:t>1</a:t>
            </a:r>
            <a:r>
              <a:rPr lang="tr-TR" altLang="tr-TR" sz="3200" dirty="0">
                <a:solidFill>
                  <a:srgbClr val="002060"/>
                </a:solidFill>
                <a:ea typeface="Verdana" panose="020B0604030504040204" pitchFamily="34" charset="0"/>
                <a:cs typeface="Times New Roman" panose="02020603050405020304" pitchFamily="18" charset="0"/>
              </a:rPr>
              <a:t>, Sara Essoussi</a:t>
            </a:r>
            <a:r>
              <a:rPr lang="en-US" altLang="tr-TR" sz="2400" baseline="30000" dirty="0">
                <a:solidFill>
                  <a:srgbClr val="002060"/>
                </a:solidFill>
                <a:ea typeface="Verdana" panose="020B0604030504040204" pitchFamily="34" charset="0"/>
                <a:cs typeface="Times New Roman" panose="02020603050405020304" pitchFamily="18" charset="0"/>
              </a:rPr>
              <a:t>2</a:t>
            </a:r>
            <a:r>
              <a:rPr lang="tr-TR" altLang="tr-TR" sz="3200" dirty="0">
                <a:solidFill>
                  <a:srgbClr val="002060"/>
                </a:solidFill>
                <a:ea typeface="Verdana" panose="020B0604030504040204" pitchFamily="34" charset="0"/>
                <a:cs typeface="Times New Roman" panose="02020603050405020304" pitchFamily="18" charset="0"/>
              </a:rPr>
              <a:t>, Omar Alqaysi</a:t>
            </a:r>
            <a:r>
              <a:rPr lang="en-US" altLang="tr-TR" sz="3200" baseline="30000" dirty="0">
                <a:solidFill>
                  <a:srgbClr val="002060"/>
                </a:solidFill>
                <a:ea typeface="Verdana" panose="020B0604030504040204" pitchFamily="34" charset="0"/>
                <a:cs typeface="Times New Roman" panose="02020603050405020304" pitchFamily="18" charset="0"/>
              </a:rPr>
              <a:t>1</a:t>
            </a:r>
            <a:r>
              <a:rPr lang="tr-TR" altLang="tr-TR" sz="3200" dirty="0">
                <a:solidFill>
                  <a:srgbClr val="002060"/>
                </a:solidFill>
                <a:ea typeface="Verdana" panose="020B0604030504040204" pitchFamily="34" charset="0"/>
                <a:cs typeface="Times New Roman" panose="02020603050405020304" pitchFamily="18" charset="0"/>
              </a:rPr>
              <a:t>, Enes Hisam</a:t>
            </a:r>
            <a:r>
              <a:rPr lang="en-US" altLang="tr-TR" sz="3200" baseline="30000" dirty="0">
                <a:solidFill>
                  <a:srgbClr val="002060"/>
                </a:solidFill>
                <a:ea typeface="Verdana" panose="020B0604030504040204" pitchFamily="34" charset="0"/>
                <a:cs typeface="Times New Roman" panose="02020603050405020304" pitchFamily="18" charset="0"/>
              </a:rPr>
              <a:t>1</a:t>
            </a:r>
            <a:r>
              <a:rPr lang="tr-TR" altLang="tr-TR" sz="3200" dirty="0">
                <a:solidFill>
                  <a:srgbClr val="002060"/>
                </a:solidFill>
                <a:ea typeface="Verdana" panose="020B0604030504040204" pitchFamily="34" charset="0"/>
                <a:cs typeface="Times New Roman" panose="02020603050405020304" pitchFamily="18" charset="0"/>
              </a:rPr>
              <a:t>, Dursun Zafer Seker</a:t>
            </a:r>
            <a:r>
              <a:rPr lang="en-US" altLang="tr-TR" sz="3200" baseline="30000" dirty="0">
                <a:solidFill>
                  <a:srgbClr val="002060"/>
                </a:solidFill>
                <a:ea typeface="Verdana" panose="020B0604030504040204" pitchFamily="34" charset="0"/>
                <a:cs typeface="Times New Roman" panose="02020603050405020304" pitchFamily="18" charset="0"/>
              </a:rPr>
              <a:t>3</a:t>
            </a:r>
            <a:br>
              <a:rPr lang="en-US" altLang="tr-TR" sz="3200" baseline="30000" dirty="0">
                <a:solidFill>
                  <a:srgbClr val="002060"/>
                </a:solidFill>
                <a:ea typeface="Verdana" panose="020B0604030504040204" pitchFamily="34" charset="0"/>
                <a:cs typeface="Times New Roman" panose="02020603050405020304" pitchFamily="18" charset="0"/>
              </a:rPr>
            </a:br>
            <a:br>
              <a:rPr lang="en-US" altLang="tr-TR" sz="3200" dirty="0">
                <a:solidFill>
                  <a:srgbClr val="002060"/>
                </a:solidFill>
                <a:ea typeface="Verdana" panose="020B0604030504040204" pitchFamily="34" charset="0"/>
                <a:cs typeface="Times New Roman" panose="02020603050405020304" pitchFamily="18" charset="0"/>
              </a:rPr>
            </a:br>
            <a:r>
              <a:rPr lang="en-US" altLang="tr-TR" baseline="30000" dirty="0">
                <a:solidFill>
                  <a:srgbClr val="002060"/>
                </a:solidFill>
                <a:ea typeface="Verdana" panose="020B0604030504040204" pitchFamily="34" charset="0"/>
                <a:cs typeface="Times New Roman" panose="02020603050405020304" pitchFamily="18" charset="0"/>
              </a:rPr>
              <a:t>1 </a:t>
            </a:r>
            <a:r>
              <a:rPr lang="tr-TR" altLang="tr-TR" dirty="0">
                <a:solidFill>
                  <a:srgbClr val="002060"/>
                </a:solidFill>
                <a:ea typeface="Verdana" panose="020B0604030504040204" pitchFamily="34" charset="0"/>
                <a:cs typeface="Times New Roman" panose="02020603050405020304" pitchFamily="18" charset="0"/>
              </a:rPr>
              <a:t>ITU, </a:t>
            </a:r>
            <a:r>
              <a:rPr lang="en-US" altLang="tr-TR" dirty="0">
                <a:solidFill>
                  <a:srgbClr val="002060"/>
                </a:solidFill>
                <a:ea typeface="Verdana" panose="020B0604030504040204" pitchFamily="34" charset="0"/>
                <a:cs typeface="Times New Roman" panose="02020603050405020304" pitchFamily="18" charset="0"/>
              </a:rPr>
              <a:t>Istanbul Technical University, Graduate School, Geomatics Engineering Program,</a:t>
            </a:r>
            <a:r>
              <a:rPr lang="tr-TR" altLang="tr-TR" dirty="0">
                <a:solidFill>
                  <a:srgbClr val="002060"/>
                </a:solidFill>
                <a:ea typeface="Verdana" panose="020B0604030504040204" pitchFamily="34" charset="0"/>
                <a:cs typeface="Times New Roman" panose="02020603050405020304" pitchFamily="18" charset="0"/>
              </a:rPr>
              <a:t> Maslak</a:t>
            </a:r>
            <a:r>
              <a:rPr lang="en-US" altLang="tr-TR" dirty="0">
                <a:solidFill>
                  <a:srgbClr val="002060"/>
                </a:solidFill>
                <a:ea typeface="Verdana" panose="020B0604030504040204" pitchFamily="34" charset="0"/>
                <a:cs typeface="Times New Roman" panose="02020603050405020304" pitchFamily="18" charset="0"/>
              </a:rPr>
              <a:t> </a:t>
            </a:r>
            <a:r>
              <a:rPr lang="tr-TR" altLang="tr-TR" dirty="0">
                <a:solidFill>
                  <a:srgbClr val="002060"/>
                </a:solidFill>
                <a:ea typeface="Verdana" panose="020B0604030504040204" pitchFamily="34" charset="0"/>
                <a:cs typeface="Times New Roman" panose="02020603050405020304" pitchFamily="18" charset="0"/>
              </a:rPr>
              <a:t>34469</a:t>
            </a:r>
            <a:r>
              <a:rPr lang="en-US" altLang="tr-TR" dirty="0">
                <a:solidFill>
                  <a:srgbClr val="002060"/>
                </a:solidFill>
                <a:ea typeface="Verdana" panose="020B0604030504040204" pitchFamily="34" charset="0"/>
                <a:cs typeface="Times New Roman" panose="02020603050405020304" pitchFamily="18" charset="0"/>
              </a:rPr>
              <a:t>, Istanbul, Türkiye </a:t>
            </a:r>
            <a:r>
              <a:rPr lang="tr-TR" altLang="tr-TR" dirty="0">
                <a:solidFill>
                  <a:srgbClr val="002060"/>
                </a:solidFill>
                <a:ea typeface="Verdana" panose="020B0604030504040204" pitchFamily="34" charset="0"/>
                <a:cs typeface="Times New Roman" panose="02020603050405020304" pitchFamily="18" charset="0"/>
              </a:rPr>
              <a:t>(</a:t>
            </a:r>
            <a:r>
              <a:rPr lang="en-US" altLang="tr-TR" dirty="0">
                <a:solidFill>
                  <a:srgbClr val="002060"/>
                </a:solidFill>
                <a:ea typeface="Verdana" panose="020B0604030504040204" pitchFamily="34" charset="0"/>
                <a:cs typeface="Times New Roman" panose="02020603050405020304" pitchFamily="18" charset="0"/>
              </a:rPr>
              <a:t>sukkar20</a:t>
            </a:r>
            <a:r>
              <a:rPr lang="tr-TR" altLang="tr-TR" dirty="0">
                <a:solidFill>
                  <a:srgbClr val="002060"/>
                </a:solidFill>
                <a:ea typeface="Verdana" panose="020B0604030504040204" pitchFamily="34" charset="0"/>
                <a:cs typeface="Times New Roman" panose="02020603050405020304" pitchFamily="18" charset="0"/>
              </a:rPr>
              <a:t>@itu.edu.tr)</a:t>
            </a:r>
            <a:endParaRPr lang="en-US" altLang="tr-TR" dirty="0">
              <a:solidFill>
                <a:srgbClr val="002060"/>
              </a:solidFill>
              <a:ea typeface="Verdana" panose="020B0604030504040204" pitchFamily="34" charset="0"/>
              <a:cs typeface="Times New Roman" panose="02020603050405020304" pitchFamily="18" charset="0"/>
            </a:endParaRPr>
          </a:p>
          <a:p>
            <a:pPr algn="ctr">
              <a:lnSpc>
                <a:spcPct val="90000"/>
              </a:lnSpc>
              <a:spcBef>
                <a:spcPct val="50000"/>
              </a:spcBef>
              <a:defRPr/>
            </a:pPr>
            <a:r>
              <a:rPr lang="en-US" altLang="tr-TR" baseline="30000" dirty="0">
                <a:solidFill>
                  <a:srgbClr val="002060"/>
                </a:solidFill>
                <a:ea typeface="Verdana" panose="020B0604030504040204" pitchFamily="34" charset="0"/>
                <a:cs typeface="Times New Roman" panose="02020603050405020304" pitchFamily="18" charset="0"/>
              </a:rPr>
              <a:t>2 </a:t>
            </a:r>
            <a:r>
              <a:rPr lang="en-US" altLang="tr-TR" dirty="0">
                <a:solidFill>
                  <a:srgbClr val="002060"/>
                </a:solidFill>
                <a:ea typeface="Verdana" panose="020B0604030504040204" pitchFamily="34" charset="0"/>
                <a:cs typeface="Times New Roman" panose="02020603050405020304" pitchFamily="18" charset="0"/>
              </a:rPr>
              <a:t>Laboratory of Geo-Bio-Environment Engineering and Innovation (2GBEI), </a:t>
            </a:r>
            <a:r>
              <a:rPr lang="en-US" altLang="tr-TR" dirty="0" err="1">
                <a:solidFill>
                  <a:srgbClr val="002060"/>
                </a:solidFill>
                <a:ea typeface="Verdana" panose="020B0604030504040204" pitchFamily="34" charset="0"/>
                <a:cs typeface="Times New Roman" panose="02020603050405020304" pitchFamily="18" charset="0"/>
              </a:rPr>
              <a:t>Polydisciplinary</a:t>
            </a:r>
            <a:r>
              <a:rPr lang="en-US" altLang="tr-TR" dirty="0">
                <a:solidFill>
                  <a:srgbClr val="002060"/>
                </a:solidFill>
                <a:ea typeface="Verdana" panose="020B0604030504040204" pitchFamily="34" charset="0"/>
                <a:cs typeface="Times New Roman" panose="02020603050405020304" pitchFamily="18" charset="0"/>
              </a:rPr>
              <a:t> Faculty of Taroudant, </a:t>
            </a:r>
            <a:r>
              <a:rPr lang="en-US" altLang="tr-TR" dirty="0" err="1">
                <a:solidFill>
                  <a:srgbClr val="002060"/>
                </a:solidFill>
                <a:ea typeface="Verdana" panose="020B0604030504040204" pitchFamily="34" charset="0"/>
                <a:cs typeface="Times New Roman" panose="02020603050405020304" pitchFamily="18" charset="0"/>
              </a:rPr>
              <a:t>Ibnou</a:t>
            </a:r>
            <a:r>
              <a:rPr lang="en-US" altLang="tr-TR" dirty="0">
                <a:solidFill>
                  <a:srgbClr val="002060"/>
                </a:solidFill>
                <a:ea typeface="Verdana" panose="020B0604030504040204" pitchFamily="34" charset="0"/>
                <a:cs typeface="Times New Roman" panose="02020603050405020304" pitchFamily="18" charset="0"/>
              </a:rPr>
              <a:t> </a:t>
            </a:r>
            <a:r>
              <a:rPr lang="en-US" altLang="tr-TR" dirty="0" err="1">
                <a:solidFill>
                  <a:srgbClr val="002060"/>
                </a:solidFill>
                <a:ea typeface="Verdana" panose="020B0604030504040204" pitchFamily="34" charset="0"/>
                <a:cs typeface="Times New Roman" panose="02020603050405020304" pitchFamily="18" charset="0"/>
              </a:rPr>
              <a:t>Zohr</a:t>
            </a:r>
            <a:r>
              <a:rPr lang="en-US" altLang="tr-TR" dirty="0">
                <a:solidFill>
                  <a:srgbClr val="002060"/>
                </a:solidFill>
                <a:ea typeface="Verdana" panose="020B0604030504040204" pitchFamily="34" charset="0"/>
                <a:cs typeface="Times New Roman" panose="02020603050405020304" pitchFamily="18" charset="0"/>
              </a:rPr>
              <a:t> University, Taroudant, Morocco</a:t>
            </a:r>
          </a:p>
          <a:p>
            <a:pPr algn="ctr">
              <a:lnSpc>
                <a:spcPct val="90000"/>
              </a:lnSpc>
              <a:spcBef>
                <a:spcPct val="50000"/>
              </a:spcBef>
              <a:defRPr/>
            </a:pPr>
            <a:r>
              <a:rPr lang="en-US" altLang="tr-TR" baseline="30000" dirty="0">
                <a:solidFill>
                  <a:srgbClr val="002060"/>
                </a:solidFill>
                <a:ea typeface="Verdana" panose="020B0604030504040204" pitchFamily="34" charset="0"/>
                <a:cs typeface="Times New Roman" panose="02020603050405020304" pitchFamily="18" charset="0"/>
              </a:rPr>
              <a:t>3</a:t>
            </a:r>
            <a:r>
              <a:rPr lang="tr-TR" altLang="tr-TR" baseline="30000" dirty="0">
                <a:solidFill>
                  <a:srgbClr val="002060"/>
                </a:solidFill>
                <a:ea typeface="Verdana" panose="020B0604030504040204" pitchFamily="34" charset="0"/>
                <a:cs typeface="Times New Roman" panose="02020603050405020304" pitchFamily="18" charset="0"/>
              </a:rPr>
              <a:t> </a:t>
            </a:r>
            <a:r>
              <a:rPr lang="tr-TR" altLang="tr-TR" dirty="0">
                <a:solidFill>
                  <a:srgbClr val="002060"/>
                </a:solidFill>
                <a:ea typeface="Verdana" panose="020B0604030504040204" pitchFamily="34" charset="0"/>
                <a:cs typeface="Times New Roman" panose="02020603050405020304" pitchFamily="18" charset="0"/>
              </a:rPr>
              <a:t>ITU, Istanbul Technical University</a:t>
            </a:r>
            <a:r>
              <a:rPr lang="en-US" altLang="tr-TR" dirty="0">
                <a:solidFill>
                  <a:srgbClr val="002060"/>
                </a:solidFill>
                <a:ea typeface="Verdana" panose="020B0604030504040204" pitchFamily="34" charset="0"/>
                <a:cs typeface="Times New Roman" panose="02020603050405020304" pitchFamily="18" charset="0"/>
              </a:rPr>
              <a:t>,</a:t>
            </a:r>
            <a:r>
              <a:rPr lang="tr-TR" altLang="tr-TR" dirty="0">
                <a:solidFill>
                  <a:srgbClr val="002060"/>
                </a:solidFill>
                <a:ea typeface="Verdana" panose="020B0604030504040204" pitchFamily="34" charset="0"/>
                <a:cs typeface="Times New Roman" panose="02020603050405020304" pitchFamily="18" charset="0"/>
              </a:rPr>
              <a:t> Department of Geomatics Engineering</a:t>
            </a:r>
            <a:r>
              <a:rPr lang="en-US" altLang="tr-TR" dirty="0">
                <a:solidFill>
                  <a:srgbClr val="002060"/>
                </a:solidFill>
                <a:ea typeface="Verdana" panose="020B0604030504040204" pitchFamily="34" charset="0"/>
                <a:cs typeface="Times New Roman" panose="02020603050405020304" pitchFamily="18" charset="0"/>
              </a:rPr>
              <a:t>,</a:t>
            </a:r>
            <a:r>
              <a:rPr lang="tr-TR" altLang="tr-TR" dirty="0">
                <a:solidFill>
                  <a:srgbClr val="002060"/>
                </a:solidFill>
                <a:ea typeface="Verdana" panose="020B0604030504040204" pitchFamily="34" charset="0"/>
                <a:cs typeface="Times New Roman" panose="02020603050405020304" pitchFamily="18" charset="0"/>
              </a:rPr>
              <a:t> Maslak</a:t>
            </a:r>
            <a:r>
              <a:rPr lang="en-US" altLang="tr-TR" dirty="0">
                <a:solidFill>
                  <a:srgbClr val="002060"/>
                </a:solidFill>
                <a:ea typeface="Verdana" panose="020B0604030504040204" pitchFamily="34" charset="0"/>
                <a:cs typeface="Times New Roman" panose="02020603050405020304" pitchFamily="18" charset="0"/>
              </a:rPr>
              <a:t> </a:t>
            </a:r>
            <a:r>
              <a:rPr lang="tr-TR" altLang="tr-TR" dirty="0">
                <a:solidFill>
                  <a:srgbClr val="002060"/>
                </a:solidFill>
                <a:ea typeface="Verdana" panose="020B0604030504040204" pitchFamily="34" charset="0"/>
                <a:cs typeface="Times New Roman" panose="02020603050405020304" pitchFamily="18" charset="0"/>
              </a:rPr>
              <a:t>34469</a:t>
            </a:r>
            <a:r>
              <a:rPr lang="en-US" altLang="tr-TR" dirty="0">
                <a:solidFill>
                  <a:srgbClr val="002060"/>
                </a:solidFill>
                <a:ea typeface="Verdana" panose="020B0604030504040204" pitchFamily="34" charset="0"/>
                <a:cs typeface="Times New Roman" panose="02020603050405020304" pitchFamily="18" charset="0"/>
              </a:rPr>
              <a:t>,</a:t>
            </a:r>
            <a:r>
              <a:rPr lang="tr-TR" altLang="tr-TR" dirty="0">
                <a:solidFill>
                  <a:srgbClr val="002060"/>
                </a:solidFill>
                <a:ea typeface="Verdana" panose="020B0604030504040204" pitchFamily="34" charset="0"/>
                <a:cs typeface="Times New Roman" panose="02020603050405020304" pitchFamily="18" charset="0"/>
              </a:rPr>
              <a:t> Istanbul</a:t>
            </a:r>
            <a:r>
              <a:rPr lang="en-US" altLang="tr-TR" dirty="0">
                <a:solidFill>
                  <a:srgbClr val="002060"/>
                </a:solidFill>
                <a:ea typeface="Verdana" panose="020B0604030504040204" pitchFamily="34" charset="0"/>
                <a:cs typeface="Times New Roman" panose="02020603050405020304" pitchFamily="18" charset="0"/>
              </a:rPr>
              <a:t>,</a:t>
            </a:r>
            <a:r>
              <a:rPr lang="tr-TR" altLang="tr-TR" dirty="0">
                <a:solidFill>
                  <a:srgbClr val="002060"/>
                </a:solidFill>
                <a:ea typeface="Verdana" panose="020B0604030504040204" pitchFamily="34" charset="0"/>
                <a:cs typeface="Times New Roman" panose="02020603050405020304" pitchFamily="18" charset="0"/>
              </a:rPr>
              <a:t> </a:t>
            </a:r>
            <a:r>
              <a:rPr lang="en-US" altLang="tr-TR" dirty="0">
                <a:solidFill>
                  <a:srgbClr val="002060"/>
                </a:solidFill>
                <a:ea typeface="Verdana" panose="020B0604030504040204" pitchFamily="34" charset="0"/>
                <a:cs typeface="Times New Roman" panose="02020603050405020304" pitchFamily="18" charset="0"/>
              </a:rPr>
              <a:t>Türkiye</a:t>
            </a:r>
            <a:endParaRPr lang="tr-TR" altLang="tr-TR" dirty="0">
              <a:solidFill>
                <a:srgbClr val="002060"/>
              </a:solidFill>
              <a:ea typeface="Verdana" panose="020B0604030504040204" pitchFamily="34" charset="0"/>
              <a:cs typeface="Times New Roman" panose="02020603050405020304" pitchFamily="18" charset="0"/>
            </a:endParaRPr>
          </a:p>
        </p:txBody>
      </p:sp>
      <p:sp>
        <p:nvSpPr>
          <p:cNvPr id="13" name="AutoShape 19">
            <a:extLst>
              <a:ext uri="{FF2B5EF4-FFF2-40B4-BE49-F238E27FC236}">
                <a16:creationId xmlns:a16="http://schemas.microsoft.com/office/drawing/2014/main" id="{B19C0B94-27CE-4A36-9CC6-AC5DBA3FEF27}"/>
              </a:ext>
            </a:extLst>
          </p:cNvPr>
          <p:cNvSpPr>
            <a:spLocks noChangeArrowheads="1"/>
          </p:cNvSpPr>
          <p:nvPr/>
        </p:nvSpPr>
        <p:spPr bwMode="auto">
          <a:xfrm>
            <a:off x="648114" y="17364140"/>
            <a:ext cx="13532600" cy="914400"/>
          </a:xfrm>
          <a:prstGeom prst="roundRect">
            <a:avLst>
              <a:gd name="adj" fmla="val 50000"/>
            </a:avLst>
          </a:prstGeom>
          <a:solidFill>
            <a:srgbClr val="002060"/>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lvl1pPr defTabSz="41275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412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41275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41275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41275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tr-TR" sz="4800" dirty="0">
                <a:solidFill>
                  <a:schemeClr val="bg1"/>
                </a:solidFill>
                <a:effectLst>
                  <a:outerShdw blurRad="38100" dist="38100" dir="2700000" algn="tl">
                    <a:srgbClr val="000000"/>
                  </a:outerShdw>
                </a:effectLst>
                <a:ea typeface="Verdana" panose="020B0604030504040204" pitchFamily="34" charset="0"/>
                <a:cs typeface="Times New Roman" panose="02020603050405020304" pitchFamily="18" charset="0"/>
              </a:rPr>
              <a:t>	Data and Methodology</a:t>
            </a:r>
          </a:p>
        </p:txBody>
      </p:sp>
      <p:sp>
        <p:nvSpPr>
          <p:cNvPr id="14" name="TextBox 15">
            <a:extLst>
              <a:ext uri="{FF2B5EF4-FFF2-40B4-BE49-F238E27FC236}">
                <a16:creationId xmlns:a16="http://schemas.microsoft.com/office/drawing/2014/main" id="{C4A8C701-539E-4818-9E90-375245A6EAB0}"/>
              </a:ext>
            </a:extLst>
          </p:cNvPr>
          <p:cNvSpPr txBox="1">
            <a:spLocks noChangeArrowheads="1"/>
          </p:cNvSpPr>
          <p:nvPr/>
        </p:nvSpPr>
        <p:spPr bwMode="auto">
          <a:xfrm>
            <a:off x="12445259" y="2784153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tr-TR" altLang="tr-TR" sz="240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12">
            <a:extLst>
              <a:ext uri="{FF2B5EF4-FFF2-40B4-BE49-F238E27FC236}">
                <a16:creationId xmlns:a16="http://schemas.microsoft.com/office/drawing/2014/main" id="{20AE00D2-9153-4A6C-BE71-FE6262740CAC}"/>
              </a:ext>
            </a:extLst>
          </p:cNvPr>
          <p:cNvSpPr>
            <a:spLocks noChangeArrowheads="1"/>
          </p:cNvSpPr>
          <p:nvPr/>
        </p:nvSpPr>
        <p:spPr bwMode="auto">
          <a:xfrm>
            <a:off x="41556858" y="1982422"/>
            <a:ext cx="464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tr-TR" sz="4400" b="1" dirty="0">
                <a:solidFill>
                  <a:srgbClr val="1373BA"/>
                </a:solidFill>
                <a:latin typeface="Verdana" panose="020B0604030504040204" pitchFamily="34" charset="0"/>
                <a:ea typeface="Verdana" panose="020B0604030504040204" pitchFamily="34" charset="0"/>
                <a:cs typeface="Verdana" panose="020B0604030504040204" pitchFamily="34" charset="0"/>
              </a:rPr>
              <a:t>EGU24-20528</a:t>
            </a:r>
            <a:endParaRPr lang="en-US" altLang="tr-TR" sz="2400" dirty="0">
              <a:solidFill>
                <a:srgbClr val="1373BA"/>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047">
            <a:extLst>
              <a:ext uri="{FF2B5EF4-FFF2-40B4-BE49-F238E27FC236}">
                <a16:creationId xmlns:a16="http://schemas.microsoft.com/office/drawing/2014/main" id="{BA1662C2-786B-4276-ACD1-940003DDF88D}"/>
              </a:ext>
            </a:extLst>
          </p:cNvPr>
          <p:cNvSpPr txBox="1">
            <a:spLocks noChangeArrowheads="1"/>
          </p:cNvSpPr>
          <p:nvPr/>
        </p:nvSpPr>
        <p:spPr bwMode="auto">
          <a:xfrm>
            <a:off x="3123484" y="31375303"/>
            <a:ext cx="84344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tr-TR" sz="2600" dirty="0">
                <a:ea typeface="Verdana" panose="020B0604030504040204" pitchFamily="34" charset="0"/>
                <a:cs typeface="Times New Roman" panose="02020603050405020304" pitchFamily="18" charset="0"/>
              </a:rPr>
              <a:t>Flowchart of methodology</a:t>
            </a:r>
          </a:p>
        </p:txBody>
      </p:sp>
      <p:cxnSp>
        <p:nvCxnSpPr>
          <p:cNvPr id="43" name="Straight Connector 42">
            <a:extLst>
              <a:ext uri="{FF2B5EF4-FFF2-40B4-BE49-F238E27FC236}">
                <a16:creationId xmlns:a16="http://schemas.microsoft.com/office/drawing/2014/main" id="{66BF6172-179F-44BF-AC55-6A44420EBB2E}"/>
              </a:ext>
            </a:extLst>
          </p:cNvPr>
          <p:cNvCxnSpPr>
            <a:cxnSpLocks/>
          </p:cNvCxnSpPr>
          <p:nvPr/>
        </p:nvCxnSpPr>
        <p:spPr>
          <a:xfrm>
            <a:off x="514985" y="5508707"/>
            <a:ext cx="45733838" cy="109074"/>
          </a:xfrm>
          <a:prstGeom prst="line">
            <a:avLst/>
          </a:prstGeom>
          <a:ln w="31750">
            <a:solidFill>
              <a:srgbClr val="2F179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ECBBDB5-2BCA-4F79-9E72-6ECBD01FDECF}"/>
              </a:ext>
            </a:extLst>
          </p:cNvPr>
          <p:cNvCxnSpPr>
            <a:cxnSpLocks/>
          </p:cNvCxnSpPr>
          <p:nvPr/>
        </p:nvCxnSpPr>
        <p:spPr>
          <a:xfrm>
            <a:off x="514985" y="31898577"/>
            <a:ext cx="45690073" cy="78044"/>
          </a:xfrm>
          <a:prstGeom prst="line">
            <a:avLst/>
          </a:prstGeom>
          <a:ln w="31750">
            <a:solidFill>
              <a:srgbClr val="2F1795"/>
            </a:solidFill>
          </a:ln>
        </p:spPr>
        <p:style>
          <a:lnRef idx="1">
            <a:schemeClr val="accent1"/>
          </a:lnRef>
          <a:fillRef idx="0">
            <a:schemeClr val="accent1"/>
          </a:fillRef>
          <a:effectRef idx="0">
            <a:schemeClr val="accent1"/>
          </a:effectRef>
          <a:fontRef idx="minor">
            <a:schemeClr val="tx1"/>
          </a:fontRef>
        </p:style>
      </p:cxnSp>
      <p:sp>
        <p:nvSpPr>
          <p:cNvPr id="95" name="AutoShape 19">
            <a:extLst>
              <a:ext uri="{FF2B5EF4-FFF2-40B4-BE49-F238E27FC236}">
                <a16:creationId xmlns:a16="http://schemas.microsoft.com/office/drawing/2014/main" id="{9F2E33F4-751F-4180-B4F3-E4E1AA11B3A0}"/>
              </a:ext>
            </a:extLst>
          </p:cNvPr>
          <p:cNvSpPr>
            <a:spLocks noChangeArrowheads="1"/>
          </p:cNvSpPr>
          <p:nvPr/>
        </p:nvSpPr>
        <p:spPr bwMode="auto">
          <a:xfrm>
            <a:off x="14710277" y="5629902"/>
            <a:ext cx="13680000" cy="914400"/>
          </a:xfrm>
          <a:prstGeom prst="roundRect">
            <a:avLst>
              <a:gd name="adj" fmla="val 50000"/>
            </a:avLst>
          </a:prstGeom>
          <a:solidFill>
            <a:srgbClr val="002060"/>
          </a:solidFill>
          <a:ln>
            <a:solidFill>
              <a:srgbClr val="002060"/>
            </a:solidFill>
          </a:ln>
          <a:effectLst>
            <a:outerShdw sx="999" sy="999" algn="ctr" rotWithShape="0">
              <a:srgbClr val="787878"/>
            </a:outerShdw>
          </a:effectLst>
        </p:spPr>
        <p:txBody>
          <a:bodyPr wrap="none" lIns="43748" tIns="21122" rIns="43748" bIns="21122" anchor="ctr"/>
          <a:lstStyle>
            <a:lvl1pPr defTabSz="41275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defTabSz="412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defTabSz="41275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defTabSz="41275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defTabSz="41275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1275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tr-TR" sz="4800" dirty="0">
                <a:solidFill>
                  <a:schemeClr val="bg1"/>
                </a:solidFill>
                <a:effectLst>
                  <a:outerShdw blurRad="38100" dist="38100" dir="2700000" algn="tl">
                    <a:srgbClr val="000000"/>
                  </a:outerShdw>
                </a:effectLst>
                <a:ea typeface="Verdana" panose="020B0604030504040204" pitchFamily="34" charset="0"/>
                <a:cs typeface="Times New Roman" panose="02020603050405020304" pitchFamily="18" charset="0"/>
              </a:rPr>
              <a:t>Results</a:t>
            </a:r>
            <a:r>
              <a:rPr lang="en-US" altLang="tr-TR" sz="4400" b="1"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 </a:t>
            </a:r>
          </a:p>
        </p:txBody>
      </p:sp>
      <p:pic>
        <p:nvPicPr>
          <p:cNvPr id="7" name="Graphic 6">
            <a:extLst>
              <a:ext uri="{FF2B5EF4-FFF2-40B4-BE49-F238E27FC236}">
                <a16:creationId xmlns:a16="http://schemas.microsoft.com/office/drawing/2014/main" id="{FEBE9634-AF4F-45D1-985F-4113CFC979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251388" y="557589"/>
            <a:ext cx="7014535" cy="1817237"/>
          </a:xfrm>
          <a:prstGeom prst="rect">
            <a:avLst/>
          </a:prstGeom>
        </p:spPr>
      </p:pic>
      <p:pic>
        <p:nvPicPr>
          <p:cNvPr id="20" name="Picture 19">
            <a:extLst>
              <a:ext uri="{FF2B5EF4-FFF2-40B4-BE49-F238E27FC236}">
                <a16:creationId xmlns:a16="http://schemas.microsoft.com/office/drawing/2014/main" id="{425883B0-8374-42DF-AB7F-17E6BA1B51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830687" y="3010243"/>
            <a:ext cx="2222272" cy="2222272"/>
          </a:xfrm>
          <a:prstGeom prst="rect">
            <a:avLst/>
          </a:prstGeom>
        </p:spPr>
      </p:pic>
      <p:pic>
        <p:nvPicPr>
          <p:cNvPr id="22" name="Picture 21">
            <a:extLst>
              <a:ext uri="{FF2B5EF4-FFF2-40B4-BE49-F238E27FC236}">
                <a16:creationId xmlns:a16="http://schemas.microsoft.com/office/drawing/2014/main" id="{E288D7D3-2226-436F-A410-019A1C17414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431555" y="2519028"/>
            <a:ext cx="2096499" cy="2935098"/>
          </a:xfrm>
          <a:prstGeom prst="rect">
            <a:avLst/>
          </a:prstGeom>
        </p:spPr>
      </p:pic>
      <p:sp>
        <p:nvSpPr>
          <p:cNvPr id="53" name="TextBox 3">
            <a:extLst>
              <a:ext uri="{FF2B5EF4-FFF2-40B4-BE49-F238E27FC236}">
                <a16:creationId xmlns:a16="http://schemas.microsoft.com/office/drawing/2014/main" id="{8B351398-0016-4914-9203-8601143F3C13}"/>
              </a:ext>
            </a:extLst>
          </p:cNvPr>
          <p:cNvSpPr txBox="1">
            <a:spLocks noChangeArrowheads="1"/>
          </p:cNvSpPr>
          <p:nvPr/>
        </p:nvSpPr>
        <p:spPr bwMode="auto">
          <a:xfrm>
            <a:off x="658315" y="18418612"/>
            <a:ext cx="1336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marL="0" marR="0" algn="just">
              <a:spcBef>
                <a:spcPts val="0"/>
              </a:spcBef>
              <a:spcAft>
                <a:spcPts val="800"/>
              </a:spcAft>
              <a:buNone/>
            </a:pPr>
            <a:r>
              <a:rPr lang="en-US" sz="2600" dirty="0">
                <a:solidFill>
                  <a:srgbClr val="0D0D0D"/>
                </a:solidFill>
                <a:effectLst/>
                <a:ea typeface="Calibri" panose="020F0502020204030204" pitchFamily="34" charset="0"/>
                <a:cs typeface="Times New Roman" panose="02020603050405020304" pitchFamily="18" charset="0"/>
              </a:rPr>
              <a:t>The ERA5-Land reanalysis datasets, encompassing temperature, soil temperature, precipitation, and evaporation at an hourly scale, have been utilized to analyze climatic conditions in northeast Syria from 2000 to 2023. Additionally, Landsat 5, 7, and 8 satellite images have been employed to generate NDVI maps. Below is a diagram illustrating the methodological process, with each step detailed as follows: Initially, the monthly mean, maximum, and minimum temperatures and soil temperatures were calculated, alongside precipitation accumulation and the Standardized Precipitation Index (SPI), using the hourly measurements from the ERA5-Land dataset. Subsequently, seasonal mean values were derived from these monthly averages for both NDVI and the assessed meteorological variables. The Mann-Kendall (MK) test was then applied to determine the trend direction, p-value, and Sen's slope estimate. Anomalies for the NDVI and meteorological parameters were identified and spatially distributed. Finally, the Pearson correlation coefficient was calculated to elucidate the relationships among the various variables.</a:t>
            </a:r>
            <a:endParaRPr lang="en-US" sz="2600" dirty="0">
              <a:effectLst/>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15A90A9A-3882-47B0-A146-AE128EEEFDA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02826" y="10600611"/>
            <a:ext cx="10750174" cy="6046973"/>
          </a:xfrm>
          <a:prstGeom prst="rect">
            <a:avLst/>
          </a:prstGeom>
        </p:spPr>
      </p:pic>
      <p:sp>
        <p:nvSpPr>
          <p:cNvPr id="60" name="TextBox 2047">
            <a:extLst>
              <a:ext uri="{FF2B5EF4-FFF2-40B4-BE49-F238E27FC236}">
                <a16:creationId xmlns:a16="http://schemas.microsoft.com/office/drawing/2014/main" id="{E5EAE60F-E956-4344-A749-54FCB9E3AA3F}"/>
              </a:ext>
            </a:extLst>
          </p:cNvPr>
          <p:cNvSpPr txBox="1">
            <a:spLocks noChangeArrowheads="1"/>
          </p:cNvSpPr>
          <p:nvPr/>
        </p:nvSpPr>
        <p:spPr bwMode="auto">
          <a:xfrm>
            <a:off x="4163213" y="16736578"/>
            <a:ext cx="66294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tr-TR" sz="2600" dirty="0">
                <a:ea typeface="Verdana" panose="020B0604030504040204" pitchFamily="34" charset="0"/>
                <a:cs typeface="Times New Roman" panose="02020603050405020304" pitchFamily="18" charset="0"/>
              </a:rPr>
              <a:t>Location of the study area</a:t>
            </a:r>
          </a:p>
        </p:txBody>
      </p:sp>
      <p:pic>
        <p:nvPicPr>
          <p:cNvPr id="37" name="Picture 36">
            <a:extLst>
              <a:ext uri="{FF2B5EF4-FFF2-40B4-BE49-F238E27FC236}">
                <a16:creationId xmlns:a16="http://schemas.microsoft.com/office/drawing/2014/main" id="{660C13C0-175A-47F7-A857-82EFB0CE8A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4985" y="47197"/>
            <a:ext cx="9053697" cy="3427267"/>
          </a:xfrm>
          <a:prstGeom prst="rect">
            <a:avLst/>
          </a:prstGeom>
        </p:spPr>
      </p:pic>
      <p:sp>
        <p:nvSpPr>
          <p:cNvPr id="39" name="TextBox 3">
            <a:extLst>
              <a:ext uri="{FF2B5EF4-FFF2-40B4-BE49-F238E27FC236}">
                <a16:creationId xmlns:a16="http://schemas.microsoft.com/office/drawing/2014/main" id="{1CFF9682-9DF9-4D31-AF36-687BF0DF5639}"/>
              </a:ext>
            </a:extLst>
          </p:cNvPr>
          <p:cNvSpPr txBox="1">
            <a:spLocks noChangeArrowheads="1"/>
          </p:cNvSpPr>
          <p:nvPr/>
        </p:nvSpPr>
        <p:spPr bwMode="auto">
          <a:xfrm>
            <a:off x="626616" y="6674446"/>
            <a:ext cx="13512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marL="0" marR="0" algn="just">
              <a:spcBef>
                <a:spcPts val="0"/>
              </a:spcBef>
              <a:spcAft>
                <a:spcPts val="800"/>
              </a:spcAft>
              <a:buNone/>
            </a:pPr>
            <a:r>
              <a:rPr lang="en-US" sz="2600" dirty="0">
                <a:solidFill>
                  <a:srgbClr val="0D0D0D"/>
                </a:solidFill>
                <a:effectLst/>
                <a:ea typeface="Calibri" panose="020F0502020204030204" pitchFamily="34" charset="0"/>
                <a:cs typeface="Times New Roman" panose="02020603050405020304" pitchFamily="18" charset="0"/>
              </a:rPr>
              <a:t>Syria, located at the intersection of Asia and the Mediterranean, is an area with a high level of water scarcity and is susceptible to extreme droughts, especially in the northeastern region, where temperature and evaporation have significant impacts. The land cover in the northeastern region has undergone significant alterations in recent years due to the armed conflict, </a:t>
            </a:r>
            <a:r>
              <a:rPr lang="tr-TR" sz="2600" dirty="0">
                <a:solidFill>
                  <a:srgbClr val="0D0D0D"/>
                </a:solidFill>
                <a:effectLst/>
                <a:ea typeface="Calibri" panose="020F0502020204030204" pitchFamily="34" charset="0"/>
                <a:cs typeface="Times New Roman" panose="02020603050405020304" pitchFamily="18" charset="0"/>
              </a:rPr>
              <a:t>and</a:t>
            </a:r>
            <a:r>
              <a:rPr lang="en-US" sz="2600" dirty="0">
                <a:solidFill>
                  <a:srgbClr val="0D0D0D"/>
                </a:solidFill>
                <a:effectLst/>
                <a:ea typeface="Calibri" panose="020F0502020204030204" pitchFamily="34" charset="0"/>
                <a:cs typeface="Times New Roman" panose="02020603050405020304" pitchFamily="18" charset="0"/>
              </a:rPr>
              <a:t> its effects on land use and land cover (LULC) are neither unidirectional nor spatially uniform. Research and policy alike have carefully considered the relationship between conflict and climate change. The study highlights how climate change and war have affected the vegetation areas in the northeastern region of Syria. The results emphasize different drought events and map the change in the LULC through the </a:t>
            </a:r>
            <a:r>
              <a:rPr lang="tr-TR" sz="2600" dirty="0">
                <a:solidFill>
                  <a:srgbClr val="0D0D0D"/>
                </a:solidFill>
                <a:effectLst/>
                <a:ea typeface="Calibri" panose="020F0502020204030204" pitchFamily="34" charset="0"/>
                <a:cs typeface="Times New Roman" panose="02020603050405020304" pitchFamily="18" charset="0"/>
              </a:rPr>
              <a:t>period</a:t>
            </a:r>
            <a:r>
              <a:rPr lang="en-US" sz="2600" dirty="0">
                <a:solidFill>
                  <a:srgbClr val="0D0D0D"/>
                </a:solidFill>
                <a:effectLst/>
                <a:ea typeface="Calibri" panose="020F0502020204030204" pitchFamily="34" charset="0"/>
                <a:cs typeface="Times New Roman" panose="02020603050405020304" pitchFamily="18" charset="0"/>
              </a:rPr>
              <a:t> of the study.</a:t>
            </a:r>
          </a:p>
        </p:txBody>
      </p:sp>
      <p:sp>
        <p:nvSpPr>
          <p:cNvPr id="66" name="TextBox 3">
            <a:extLst>
              <a:ext uri="{FF2B5EF4-FFF2-40B4-BE49-F238E27FC236}">
                <a16:creationId xmlns:a16="http://schemas.microsoft.com/office/drawing/2014/main" id="{6DEEB631-616F-45BF-B5E3-06DAEA8D5EBB}"/>
              </a:ext>
            </a:extLst>
          </p:cNvPr>
          <p:cNvSpPr txBox="1">
            <a:spLocks noChangeArrowheads="1"/>
          </p:cNvSpPr>
          <p:nvPr/>
        </p:nvSpPr>
        <p:spPr bwMode="auto">
          <a:xfrm>
            <a:off x="658314" y="3797007"/>
            <a:ext cx="13364800" cy="11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marL="0" marR="0" algn="just">
              <a:spcBef>
                <a:spcPts val="0"/>
              </a:spcBef>
              <a:spcAft>
                <a:spcPts val="800"/>
              </a:spcAft>
              <a:buNone/>
            </a:pPr>
            <a:r>
              <a:rPr lang="en-US" sz="3200" b="1" dirty="0">
                <a:solidFill>
                  <a:srgbClr val="002060"/>
                </a:solidFill>
                <a:effectLst/>
                <a:ea typeface="Calibri" panose="020F0502020204030204" pitchFamily="34" charset="0"/>
                <a:cs typeface="Times New Roman" panose="02020603050405020304" pitchFamily="18" charset="0"/>
              </a:rPr>
              <a:t>Want to talk?</a:t>
            </a:r>
          </a:p>
          <a:p>
            <a:pPr marL="0" marR="0" algn="just">
              <a:spcBef>
                <a:spcPts val="0"/>
              </a:spcBef>
              <a:spcAft>
                <a:spcPts val="800"/>
              </a:spcAft>
              <a:buNone/>
            </a:pPr>
            <a:r>
              <a:rPr lang="en-US" sz="3200" dirty="0">
                <a:solidFill>
                  <a:srgbClr val="002060"/>
                </a:solidFill>
                <a:ea typeface="Calibri" panose="020F0502020204030204" pitchFamily="34" charset="0"/>
                <a:cs typeface="Times New Roman" panose="02020603050405020304" pitchFamily="18" charset="0"/>
              </a:rPr>
              <a:t>	sukkar20@itu.edu.tr</a:t>
            </a:r>
            <a:endParaRPr lang="en-US" sz="3200" dirty="0">
              <a:solidFill>
                <a:srgbClr val="002060"/>
              </a:solidFill>
              <a:effectLst/>
              <a:ea typeface="Calibri" panose="020F0502020204030204" pitchFamily="34" charset="0"/>
              <a:cs typeface="Times New Roman" panose="02020603050405020304" pitchFamily="18" charset="0"/>
            </a:endParaRPr>
          </a:p>
        </p:txBody>
      </p:sp>
      <p:pic>
        <p:nvPicPr>
          <p:cNvPr id="67" name="Picture 66">
            <a:extLst>
              <a:ext uri="{FF2B5EF4-FFF2-40B4-BE49-F238E27FC236}">
                <a16:creationId xmlns:a16="http://schemas.microsoft.com/office/drawing/2014/main" id="{3F6EC20B-8996-4A76-9251-C01788AE16B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78290" y="3114211"/>
            <a:ext cx="2222273" cy="2222273"/>
          </a:xfrm>
          <a:prstGeom prst="rect">
            <a:avLst/>
          </a:prstGeom>
        </p:spPr>
      </p:pic>
      <p:sp>
        <p:nvSpPr>
          <p:cNvPr id="69" name="Rectangle 112">
            <a:extLst>
              <a:ext uri="{FF2B5EF4-FFF2-40B4-BE49-F238E27FC236}">
                <a16:creationId xmlns:a16="http://schemas.microsoft.com/office/drawing/2014/main" id="{3B6562B8-3E61-410F-93A2-3605140CDDDD}"/>
              </a:ext>
            </a:extLst>
          </p:cNvPr>
          <p:cNvSpPr>
            <a:spLocks noChangeArrowheads="1"/>
          </p:cNvSpPr>
          <p:nvPr/>
        </p:nvSpPr>
        <p:spPr bwMode="auto">
          <a:xfrm rot="16200000">
            <a:off x="4796751" y="3936140"/>
            <a:ext cx="464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tr-TR" sz="3200" dirty="0">
                <a:solidFill>
                  <a:srgbClr val="002060"/>
                </a:solidFill>
                <a:ea typeface="Verdana" panose="020B0604030504040204" pitchFamily="34" charset="0"/>
                <a:cs typeface="Times New Roman" panose="02020603050405020304" pitchFamily="18" charset="0"/>
              </a:rPr>
              <a:t>LinkedIn</a:t>
            </a:r>
            <a:endParaRPr lang="en-US" altLang="tr-TR" sz="1600" dirty="0">
              <a:solidFill>
                <a:srgbClr val="002060"/>
              </a:solidFill>
              <a:ea typeface="Verdana" panose="020B0604030504040204" pitchFamily="34" charset="0"/>
              <a:cs typeface="Times New Roman" panose="02020603050405020304" pitchFamily="18" charset="0"/>
            </a:endParaRPr>
          </a:p>
        </p:txBody>
      </p:sp>
      <p:sp>
        <p:nvSpPr>
          <p:cNvPr id="46" name="TextBox 3">
            <a:extLst>
              <a:ext uri="{FF2B5EF4-FFF2-40B4-BE49-F238E27FC236}">
                <a16:creationId xmlns:a16="http://schemas.microsoft.com/office/drawing/2014/main" id="{0BD18131-DD4B-48AE-9EF5-C2BA883F9EAD}"/>
              </a:ext>
            </a:extLst>
          </p:cNvPr>
          <p:cNvSpPr txBox="1">
            <a:spLocks noChangeArrowheads="1"/>
          </p:cNvSpPr>
          <p:nvPr/>
        </p:nvSpPr>
        <p:spPr bwMode="auto">
          <a:xfrm>
            <a:off x="14710277" y="19953907"/>
            <a:ext cx="13680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marL="0" marR="0" algn="just">
              <a:spcBef>
                <a:spcPts val="0"/>
              </a:spcBef>
              <a:spcAft>
                <a:spcPts val="800"/>
              </a:spcAft>
              <a:buNone/>
            </a:pPr>
            <a:r>
              <a:rPr lang="en-US" sz="2600" dirty="0">
                <a:solidFill>
                  <a:srgbClr val="0D0D0D"/>
                </a:solidFill>
                <a:effectLst/>
                <a:ea typeface="Calibri" panose="020F0502020204030204" pitchFamily="34" charset="0"/>
                <a:cs typeface="Times New Roman" panose="02020603050405020304" pitchFamily="18" charset="0"/>
              </a:rPr>
              <a:t>When calculating the correlation between the Normalized Difference Vegetation Index (NDVI) and various climatic parameters, a weak correlation is noted between NDVI and the mean, minimum, and maximum air and soil temperatures. Additionally, a rise in the negative correlation was observed during the post-conflict period. The correlation between precipitation and NDVI was 0.58 for the period from 2000 to 2011, 0.41 for the period from 2012 to 2017,  and 0.76 for the period from 2018 to 2023. This suggests that between 2000 and 2017, there was not a strong positive correlation between precipitation and NDVI, indicating that NDVI during this period was more influenced by agricultural practices than by climatic conditions alone. The more pronounced increase in the correlation values between NDVI and precipitation in the period from 2018 to 2023 suggests that vegetation has become more sensitive to variations in precipitation. Furthermore, a strong negative correlation (-0.69) between NDVI and evaporation, NDVI and temperature, and NDVI and soil temperature for the period from 2018 to 2023. </a:t>
            </a:r>
          </a:p>
        </p:txBody>
      </p:sp>
      <p:sp>
        <p:nvSpPr>
          <p:cNvPr id="49" name="TextBox 2047">
            <a:extLst>
              <a:ext uri="{FF2B5EF4-FFF2-40B4-BE49-F238E27FC236}">
                <a16:creationId xmlns:a16="http://schemas.microsoft.com/office/drawing/2014/main" id="{31539035-04BD-43D1-89BB-0D1A90799401}"/>
              </a:ext>
            </a:extLst>
          </p:cNvPr>
          <p:cNvSpPr txBox="1">
            <a:spLocks noChangeArrowheads="1"/>
          </p:cNvSpPr>
          <p:nvPr/>
        </p:nvSpPr>
        <p:spPr bwMode="auto">
          <a:xfrm>
            <a:off x="29212358" y="15746691"/>
            <a:ext cx="1707466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just">
              <a:spcBef>
                <a:spcPct val="0"/>
              </a:spcBef>
              <a:buNone/>
            </a:pPr>
            <a:r>
              <a:rPr lang="en-US" altLang="tr-TR" sz="2600" dirty="0">
                <a:ea typeface="Verdana" panose="020B0604030504040204" pitchFamily="34" charset="0"/>
                <a:cs typeface="Times New Roman" panose="02020603050405020304" pitchFamily="18" charset="0"/>
              </a:rPr>
              <a:t>Before the conflict, agricultural areas in the northwest, northeast, and southeast of the study region showed a positive anomaly in the NDVI, despite experiencing low precipitation anomalies. This indicated that these regions maintained relatively robust vegetation health, even under potentially less favorable weather conditions. Conversely, the central region exhibited a negative NDVI anomaly. From 2012 to 2017, the southeast experienced a slight decline in NDVI anomaly, while the northeast recorded a higher positive anomaly, and the central area saw a modest improvement in NDVI anomaly. The period also noted negative anomalies in the central and northwest regions. However, from 2018 to 2023, the central and southeast regions displayed significantly positive NDVI anomalies, whereas the northwest and northeast regions faced unexpected negative anomalies, despite relatively high positive precipitation anomalies. These negative trends may be linked to the detrimental effects of conflict on agriculture and the environment. In essence, the conflict likely interrupted farming activities, leading to a decline in vegetation vitality. This deterioration may have resulted from the destruction of farmland, disruption of irrigation systems, or the displacement of farming communities. </a:t>
            </a:r>
          </a:p>
        </p:txBody>
      </p:sp>
      <p:pic>
        <p:nvPicPr>
          <p:cNvPr id="5" name="Picture 4">
            <a:extLst>
              <a:ext uri="{FF2B5EF4-FFF2-40B4-BE49-F238E27FC236}">
                <a16:creationId xmlns:a16="http://schemas.microsoft.com/office/drawing/2014/main" id="{D1676863-C765-4ACA-8321-DE16DFD73C5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990578" y="2530050"/>
            <a:ext cx="2201582" cy="2932724"/>
          </a:xfrm>
          <a:prstGeom prst="rect">
            <a:avLst/>
          </a:prstGeom>
        </p:spPr>
      </p:pic>
      <p:pic>
        <p:nvPicPr>
          <p:cNvPr id="15" name="Picture 14">
            <a:extLst>
              <a:ext uri="{FF2B5EF4-FFF2-40B4-BE49-F238E27FC236}">
                <a16:creationId xmlns:a16="http://schemas.microsoft.com/office/drawing/2014/main" id="{3E6AF2D3-98E4-4098-B458-838D2777930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53004" y="2998662"/>
            <a:ext cx="1792830" cy="2388227"/>
          </a:xfrm>
          <a:prstGeom prst="rect">
            <a:avLst/>
          </a:prstGeom>
        </p:spPr>
      </p:pic>
      <p:pic>
        <p:nvPicPr>
          <p:cNvPr id="30" name="Picture 29">
            <a:extLst>
              <a:ext uri="{FF2B5EF4-FFF2-40B4-BE49-F238E27FC236}">
                <a16:creationId xmlns:a16="http://schemas.microsoft.com/office/drawing/2014/main" id="{6CB63F89-793F-41B1-A7E7-28C0120D5C5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306792" y="7964604"/>
            <a:ext cx="5113430" cy="3068058"/>
          </a:xfrm>
          <a:prstGeom prst="rect">
            <a:avLst/>
          </a:prstGeom>
        </p:spPr>
      </p:pic>
      <p:pic>
        <p:nvPicPr>
          <p:cNvPr id="35" name="Picture 34">
            <a:extLst>
              <a:ext uri="{FF2B5EF4-FFF2-40B4-BE49-F238E27FC236}">
                <a16:creationId xmlns:a16="http://schemas.microsoft.com/office/drawing/2014/main" id="{0B723C0B-96B1-4E83-AA09-C7DDB4519A7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803388" y="7961502"/>
            <a:ext cx="5113430" cy="3068058"/>
          </a:xfrm>
          <a:prstGeom prst="rect">
            <a:avLst/>
          </a:prstGeom>
        </p:spPr>
      </p:pic>
      <p:pic>
        <p:nvPicPr>
          <p:cNvPr id="40" name="Picture 39">
            <a:extLst>
              <a:ext uri="{FF2B5EF4-FFF2-40B4-BE49-F238E27FC236}">
                <a16:creationId xmlns:a16="http://schemas.microsoft.com/office/drawing/2014/main" id="{03D4AC34-DECD-46D9-8226-BB558FF18BD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139203" y="10825705"/>
            <a:ext cx="5113430" cy="3068058"/>
          </a:xfrm>
          <a:prstGeom prst="rect">
            <a:avLst/>
          </a:prstGeom>
        </p:spPr>
      </p:pic>
      <p:pic>
        <p:nvPicPr>
          <p:cNvPr id="52" name="Picture 51">
            <a:extLst>
              <a:ext uri="{FF2B5EF4-FFF2-40B4-BE49-F238E27FC236}">
                <a16:creationId xmlns:a16="http://schemas.microsoft.com/office/drawing/2014/main" id="{E8B0CB0D-721D-4B62-98CB-2CEACF711EB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803388" y="10927253"/>
            <a:ext cx="5113430" cy="3068058"/>
          </a:xfrm>
          <a:prstGeom prst="rect">
            <a:avLst/>
          </a:prstGeom>
        </p:spPr>
      </p:pic>
      <p:sp>
        <p:nvSpPr>
          <p:cNvPr id="83" name="TextBox 2047">
            <a:extLst>
              <a:ext uri="{FF2B5EF4-FFF2-40B4-BE49-F238E27FC236}">
                <a16:creationId xmlns:a16="http://schemas.microsoft.com/office/drawing/2014/main" id="{BA46A07A-6B88-40BD-825C-74C85EADBB2A}"/>
              </a:ext>
            </a:extLst>
          </p:cNvPr>
          <p:cNvSpPr txBox="1">
            <a:spLocks noChangeArrowheads="1"/>
          </p:cNvSpPr>
          <p:nvPr/>
        </p:nvSpPr>
        <p:spPr bwMode="auto">
          <a:xfrm>
            <a:off x="15607635" y="30566079"/>
            <a:ext cx="1217656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tr-TR" sz="2600" dirty="0">
                <a:ea typeface="Verdana" panose="020B0604030504040204" pitchFamily="34" charset="0"/>
                <a:cs typeface="Times New Roman" panose="02020603050405020304" pitchFamily="18" charset="0"/>
              </a:rPr>
              <a:t>The overall Pearson correlation between the parameters over three different periods: 2000/2011, 2012/2017, and 2018/2023 </a:t>
            </a:r>
          </a:p>
        </p:txBody>
      </p:sp>
      <p:sp>
        <p:nvSpPr>
          <p:cNvPr id="84" name="TextBox 2047">
            <a:extLst>
              <a:ext uri="{FF2B5EF4-FFF2-40B4-BE49-F238E27FC236}">
                <a16:creationId xmlns:a16="http://schemas.microsoft.com/office/drawing/2014/main" id="{BE6891D6-DF84-43DB-8A09-B3AE76C2042A}"/>
              </a:ext>
            </a:extLst>
          </p:cNvPr>
          <p:cNvSpPr txBox="1">
            <a:spLocks noChangeArrowheads="1"/>
          </p:cNvSpPr>
          <p:nvPr/>
        </p:nvSpPr>
        <p:spPr bwMode="auto">
          <a:xfrm>
            <a:off x="29457334" y="14795046"/>
            <a:ext cx="1672576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tr-TR" sz="2600" dirty="0">
                <a:ea typeface="Verdana" panose="020B0604030504040204" pitchFamily="34" charset="0"/>
                <a:cs typeface="Times New Roman" panose="02020603050405020304" pitchFamily="18" charset="0"/>
              </a:rPr>
              <a:t>Spatial distribution of anomalies for the NDVI, Precipitation, SPI, Temperature, Soil Temperature, and Evaporation parameters for three different periods: </a:t>
            </a:r>
            <a:r>
              <a:rPr lang="tr-TR" altLang="tr-TR" sz="2600" dirty="0">
                <a:ea typeface="Verdana" panose="020B0604030504040204" pitchFamily="34" charset="0"/>
                <a:cs typeface="Times New Roman" panose="02020603050405020304" pitchFamily="18" charset="0"/>
              </a:rPr>
              <a:t>before</a:t>
            </a:r>
            <a:r>
              <a:rPr lang="en-US" altLang="tr-TR" sz="2600" dirty="0">
                <a:ea typeface="Verdana" panose="020B0604030504040204" pitchFamily="34" charset="0"/>
                <a:cs typeface="Times New Roman" panose="02020603050405020304" pitchFamily="18" charset="0"/>
              </a:rPr>
              <a:t> the conflict 2000/2011, from 2012 to 2017, and from 2018 to 2023</a:t>
            </a:r>
          </a:p>
        </p:txBody>
      </p:sp>
      <p:sp>
        <p:nvSpPr>
          <p:cNvPr id="89" name="TextBox 3">
            <a:extLst>
              <a:ext uri="{FF2B5EF4-FFF2-40B4-BE49-F238E27FC236}">
                <a16:creationId xmlns:a16="http://schemas.microsoft.com/office/drawing/2014/main" id="{E5A484D0-B3E4-44B5-80E5-2B7741A57F9C}"/>
              </a:ext>
            </a:extLst>
          </p:cNvPr>
          <p:cNvSpPr txBox="1">
            <a:spLocks noChangeArrowheads="1"/>
          </p:cNvSpPr>
          <p:nvPr/>
        </p:nvSpPr>
        <p:spPr bwMode="auto">
          <a:xfrm>
            <a:off x="19585540" y="17042713"/>
            <a:ext cx="880473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marL="0" marR="0" algn="just">
              <a:spcBef>
                <a:spcPts val="0"/>
              </a:spcBef>
              <a:spcAft>
                <a:spcPts val="800"/>
              </a:spcAft>
              <a:buNone/>
            </a:pPr>
            <a:r>
              <a:rPr lang="en-US" sz="2600" dirty="0">
                <a:solidFill>
                  <a:srgbClr val="0D0D0D"/>
                </a:solidFill>
                <a:effectLst/>
                <a:ea typeface="Calibri" panose="020F0502020204030204" pitchFamily="34" charset="0"/>
                <a:cs typeface="Times New Roman" panose="02020603050405020304" pitchFamily="18" charset="0"/>
              </a:rPr>
              <a:t>The Mann-Kendall test for analyzing the trend, p-value, and Sen's slope over the rainy season for </a:t>
            </a:r>
            <a:r>
              <a:rPr lang="en-US" sz="2600" dirty="0">
                <a:solidFill>
                  <a:srgbClr val="0D0D0D"/>
                </a:solidFill>
                <a:ea typeface="Calibri" panose="020F0502020204030204" pitchFamily="34" charset="0"/>
                <a:cs typeface="Times New Roman" panose="02020603050405020304" pitchFamily="18" charset="0"/>
              </a:rPr>
              <a:t>precipitation, SPI, evaporation, temperature, minimum temperature, maximum temperature, soil temperature, minimum soil temperature, maximum soil temperature, and NDVI. </a:t>
            </a:r>
            <a:endParaRPr lang="en-US" sz="2600" dirty="0">
              <a:solidFill>
                <a:srgbClr val="0D0D0D"/>
              </a:solidFill>
              <a:effectLst/>
              <a:ea typeface="Calibri" panose="020F0502020204030204" pitchFamily="34" charset="0"/>
              <a:cs typeface="Times New Roman" panose="02020603050405020304" pitchFamily="18" charset="0"/>
            </a:endParaRPr>
          </a:p>
        </p:txBody>
      </p:sp>
      <p:sp>
        <p:nvSpPr>
          <p:cNvPr id="90" name="TextBox 3">
            <a:extLst>
              <a:ext uri="{FF2B5EF4-FFF2-40B4-BE49-F238E27FC236}">
                <a16:creationId xmlns:a16="http://schemas.microsoft.com/office/drawing/2014/main" id="{E154EB5E-3C15-458E-8EE0-973AFDF832FC}"/>
              </a:ext>
            </a:extLst>
          </p:cNvPr>
          <p:cNvSpPr txBox="1">
            <a:spLocks noChangeArrowheads="1"/>
          </p:cNvSpPr>
          <p:nvPr/>
        </p:nvSpPr>
        <p:spPr bwMode="auto">
          <a:xfrm>
            <a:off x="29212358" y="26836242"/>
            <a:ext cx="17074669" cy="49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marL="0" marR="0" algn="just">
              <a:spcBef>
                <a:spcPts val="0"/>
              </a:spcBef>
              <a:spcAft>
                <a:spcPts val="800"/>
              </a:spcAft>
              <a:buNone/>
            </a:pPr>
            <a:r>
              <a:rPr lang="en-US" sz="2600" dirty="0">
                <a:solidFill>
                  <a:srgbClr val="0D0D0D"/>
                </a:solidFill>
                <a:effectLst/>
                <a:ea typeface="Calibri" panose="020F0502020204030204" pitchFamily="34" charset="0"/>
                <a:cs typeface="Times New Roman" panose="02020603050405020304" pitchFamily="18" charset="0"/>
              </a:rPr>
              <a:t>In this study, we investigated the drought phenomenon in northeast Syria, a region characterized by extreme water stress and ongoing armed conflict for over a decade. We utilized hourly ERA5-Land meteorological datasets, including precipitation, temperature, soil temperature at level 1, and evaporation, along with the Standardized Precipitation Index (SPI). NDVI images were generated using the Landsat satellite imagery. Our analysis included anomaly detection to spatially represent drought behavior before and after the onset of armed conflict. Additionally, we applied the Mann-Kendall test to assess trend direction, significance (p-value), and magnitude (Sen's slope) for each parameter. The Pearson correlation coefficient was used to analyze overall parameter relationships for three periods: 2000/2011, 2012/2017, and 2018/2023. Furthermore, we conducted a drought classification on the NDVI anomaly maps, categorizing changes into different classes from normal to very severe drought. The significance of this study is multifaceted: (</a:t>
            </a:r>
            <a:r>
              <a:rPr lang="en-US" sz="2600" dirty="0" err="1">
                <a:solidFill>
                  <a:srgbClr val="0D0D0D"/>
                </a:solidFill>
                <a:effectLst/>
                <a:ea typeface="Calibri" panose="020F0502020204030204" pitchFamily="34" charset="0"/>
                <a:cs typeface="Times New Roman" panose="02020603050405020304" pitchFamily="18" charset="0"/>
              </a:rPr>
              <a:t>i</a:t>
            </a:r>
            <a:r>
              <a:rPr lang="en-US" sz="2600" dirty="0">
                <a:solidFill>
                  <a:srgbClr val="0D0D0D"/>
                </a:solidFill>
                <a:effectLst/>
                <a:ea typeface="Calibri" panose="020F0502020204030204" pitchFamily="34" charset="0"/>
                <a:cs typeface="Times New Roman" panose="02020603050405020304" pitchFamily="18" charset="0"/>
              </a:rPr>
              <a:t>) It addresses the scarcity of comprehensive geospatial and climatic studies in Syria, particularly post-conflict. (ii) The methodology, proven applicable in northeast Syria, can be extended nationwide and even to similar regions, such as the marshlands in Iraq or southeastern Anatolia in Türkiye. (iii) This research could underpin future international aid and projects, potentially contributing to a roadmap for resolving the conflict in Syria.</a:t>
            </a:r>
          </a:p>
        </p:txBody>
      </p:sp>
      <p:sp>
        <p:nvSpPr>
          <p:cNvPr id="56" name="TextBox 2047">
            <a:extLst>
              <a:ext uri="{FF2B5EF4-FFF2-40B4-BE49-F238E27FC236}">
                <a16:creationId xmlns:a16="http://schemas.microsoft.com/office/drawing/2014/main" id="{31F914DE-F4FA-4A54-8A54-7CBF8F734595}"/>
              </a:ext>
            </a:extLst>
          </p:cNvPr>
          <p:cNvSpPr txBox="1">
            <a:spLocks noChangeArrowheads="1"/>
          </p:cNvSpPr>
          <p:nvPr/>
        </p:nvSpPr>
        <p:spPr bwMode="auto">
          <a:xfrm>
            <a:off x="40712537" y="23020282"/>
            <a:ext cx="557449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47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2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ea typeface="MS PGothic" panose="020B0600070205080204" pitchFamily="34" charset="-128"/>
              </a:defRPr>
            </a:lvl9pPr>
          </a:lstStyle>
          <a:p>
            <a:pPr algn="just">
              <a:spcBef>
                <a:spcPct val="0"/>
              </a:spcBef>
              <a:buNone/>
            </a:pPr>
            <a:r>
              <a:rPr lang="en-US" altLang="tr-TR" sz="2600" dirty="0">
                <a:ea typeface="Verdana" panose="020B0604030504040204" pitchFamily="34" charset="0"/>
                <a:cs typeface="Times New Roman" panose="02020603050405020304" pitchFamily="18" charset="0"/>
              </a:rPr>
              <a:t>By examining the drought classes and the annual drought classification, it becomes evident that Northeast Syria has experienced an increase in drought events, particularly moderate and severe droughts, after 2011.</a:t>
            </a:r>
          </a:p>
        </p:txBody>
      </p:sp>
      <p:pic>
        <p:nvPicPr>
          <p:cNvPr id="6" name="Picture 5">
            <a:extLst>
              <a:ext uri="{FF2B5EF4-FFF2-40B4-BE49-F238E27FC236}">
                <a16:creationId xmlns:a16="http://schemas.microsoft.com/office/drawing/2014/main" id="{CB2B2218-E071-48D4-85EC-CC8D93489BEE}"/>
              </a:ext>
            </a:extLst>
          </p:cNvPr>
          <p:cNvPicPr>
            <a:picLocks noChangeAspect="1"/>
          </p:cNvPicPr>
          <p:nvPr/>
        </p:nvPicPr>
        <p:blipFill>
          <a:blip r:embed="rId26"/>
          <a:stretch>
            <a:fillRect/>
          </a:stretch>
        </p:blipFill>
        <p:spPr>
          <a:xfrm>
            <a:off x="29728488" y="20519753"/>
            <a:ext cx="10144325" cy="5033312"/>
          </a:xfrm>
          <a:prstGeom prst="rect">
            <a:avLst/>
          </a:prstGeom>
        </p:spPr>
      </p:pic>
      <p:pic>
        <p:nvPicPr>
          <p:cNvPr id="17" name="Picture 16">
            <a:extLst>
              <a:ext uri="{FF2B5EF4-FFF2-40B4-BE49-F238E27FC236}">
                <a16:creationId xmlns:a16="http://schemas.microsoft.com/office/drawing/2014/main" id="{A3C4860D-3F62-4C24-ABB0-1A19798A8D81}"/>
              </a:ext>
            </a:extLst>
          </p:cNvPr>
          <p:cNvPicPr>
            <a:picLocks noChangeAspect="1"/>
          </p:cNvPicPr>
          <p:nvPr/>
        </p:nvPicPr>
        <p:blipFill>
          <a:blip r:embed="rId27"/>
          <a:stretch>
            <a:fillRect/>
          </a:stretch>
        </p:blipFill>
        <p:spPr>
          <a:xfrm>
            <a:off x="40824215" y="20519753"/>
            <a:ext cx="4568216" cy="2417990"/>
          </a:xfrm>
          <a:prstGeom prst="rect">
            <a:avLst/>
          </a:prstGeom>
        </p:spPr>
      </p:pic>
    </p:spTree>
    <p:extLst>
      <p:ext uri="{BB962C8B-B14F-4D97-AF65-F5344CB8AC3E}">
        <p14:creationId xmlns:p14="http://schemas.microsoft.com/office/powerpoint/2010/main" val="3841493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outerShdw blurRad="63500" dist="38099" dir="2700000" algn="ctr" rotWithShape="0">
            <a:schemeClr val="tx1">
              <a:alpha val="74998"/>
            </a:schemeClr>
          </a:outerShdw>
        </a:effectLst>
        <a:extLst>
          <a:ext uri="{909E8E84-426E-40dd-AFC4-6F175D3DCCD1}"/>
          <a:ext uri="{91240B29-F687-4f45-9708-019B960494DF}"/>
        </a:extLst>
      </a:spPr>
      <a:bodyPr lIns="196169" tIns="101091" rIns="196169" bIns="101091">
        <a:spAutoFit/>
      </a:bodyPr>
      <a:lstStyle>
        <a:defPPr algn="ctr">
          <a:lnSpc>
            <a:spcPct val="90000"/>
          </a:lnSpc>
          <a:spcBef>
            <a:spcPct val="50000"/>
          </a:spcBef>
          <a:defRPr sz="3600" dirty="0">
            <a:solidFill>
              <a:srgbClr val="002060"/>
            </a:solidFill>
            <a:latin typeface="Arial" panose="020B0604020202020204" pitchFamily="34" charset="0"/>
            <a:ea typeface="Verdana" panose="020B060403050404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2892</TotalTime>
  <Words>1280</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D.Z.Seker</dc:creator>
  <cp:lastModifiedBy>Abdullah Sukkar</cp:lastModifiedBy>
  <cp:revision>132</cp:revision>
  <cp:lastPrinted>2023-12-08T12:00:31Z</cp:lastPrinted>
  <dcterms:created xsi:type="dcterms:W3CDTF">2023-12-07T15:12:15Z</dcterms:created>
  <dcterms:modified xsi:type="dcterms:W3CDTF">2024-04-05T00:39:07Z</dcterms:modified>
</cp:coreProperties>
</file>