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2"/>
  </p:notesMasterIdLst>
  <p:sldIdLst>
    <p:sldId id="256" r:id="rId2"/>
    <p:sldId id="263" r:id="rId3"/>
    <p:sldId id="257" r:id="rId4"/>
    <p:sldId id="266" r:id="rId5"/>
    <p:sldId id="261" r:id="rId6"/>
    <p:sldId id="275" r:id="rId7"/>
    <p:sldId id="262" r:id="rId8"/>
    <p:sldId id="260" r:id="rId9"/>
    <p:sldId id="268" r:id="rId10"/>
    <p:sldId id="278" r:id="rId11"/>
    <p:sldId id="269" r:id="rId12"/>
    <p:sldId id="258" r:id="rId13"/>
    <p:sldId id="270" r:id="rId14"/>
    <p:sldId id="265" r:id="rId15"/>
    <p:sldId id="279" r:id="rId16"/>
    <p:sldId id="272" r:id="rId17"/>
    <p:sldId id="274" r:id="rId18"/>
    <p:sldId id="271" r:id="rId19"/>
    <p:sldId id="276" r:id="rId20"/>
    <p:sldId id="277" r:id="rId21"/>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556F"/>
    <a:srgbClr val="73FEFF"/>
    <a:srgbClr val="E600EB"/>
    <a:srgbClr val="A65E5E"/>
    <a:srgbClr val="00B0F0"/>
    <a:srgbClr val="FFFFFF"/>
    <a:srgbClr val="1F607F"/>
    <a:srgbClr val="EC8AB8"/>
    <a:srgbClr val="BDBEDF"/>
    <a:srgbClr val="EB8A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9"/>
    <p:restoredTop sz="83079"/>
  </p:normalViewPr>
  <p:slideViewPr>
    <p:cSldViewPr snapToGrid="0">
      <p:cViewPr varScale="1">
        <p:scale>
          <a:sx n="93" d="100"/>
          <a:sy n="93" d="100"/>
        </p:scale>
        <p:origin x="8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1" Type="http://schemas.openxmlformats.org/officeDocument/2006/relationships/oleObject" Target="file:////Users/lormandc/Desktop/R/CF_cpx_PT_CL_combined.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Users/lormandc/Desktop/R/CF_cpx_PT_CL_combined.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lormandc/Desktop/R/CF_cpx_PT_CL_combine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2111574603952"/>
          <c:y val="5.0523736210401522E-2"/>
          <c:w val="0.70400089174671432"/>
          <c:h val="0.71300904660232289"/>
        </c:manualLayout>
      </c:layout>
      <c:scatterChart>
        <c:scatterStyle val="lineMarker"/>
        <c:varyColors val="0"/>
        <c:ser>
          <c:idx val="5"/>
          <c:order val="0"/>
          <c:tx>
            <c:v>Vitulazio</c:v>
          </c:tx>
          <c:spPr>
            <a:ln w="25400" cap="rnd">
              <a:noFill/>
              <a:round/>
            </a:ln>
            <a:effectLst/>
          </c:spPr>
          <c:marker>
            <c:symbol val="circle"/>
            <c:size val="7"/>
            <c:spPr>
              <a:solidFill>
                <a:srgbClr val="F6F8E7"/>
              </a:solidFill>
              <a:ln w="9525">
                <a:solidFill>
                  <a:schemeClr val="tx1"/>
                </a:solidFill>
              </a:ln>
              <a:effectLst/>
            </c:spPr>
          </c:marker>
          <c:xVal>
            <c:numRef>
              <c:f>'Thermobarometry plot erupti (2)'!$S$516:$S$636</c:f>
              <c:numCache>
                <c:formatCode>General</c:formatCode>
                <c:ptCount val="121"/>
                <c:pt idx="0">
                  <c:v>817.36127169999997</c:v>
                </c:pt>
                <c:pt idx="1">
                  <c:v>843.84728930000006</c:v>
                </c:pt>
                <c:pt idx="2">
                  <c:v>856.29185719999998</c:v>
                </c:pt>
                <c:pt idx="3">
                  <c:v>846.34484870000006</c:v>
                </c:pt>
                <c:pt idx="4">
                  <c:v>829.88752729999999</c:v>
                </c:pt>
                <c:pt idx="5">
                  <c:v>841.70319340000003</c:v>
                </c:pt>
                <c:pt idx="6">
                  <c:v>868.00179779999996</c:v>
                </c:pt>
                <c:pt idx="7">
                  <c:v>926.27750470000001</c:v>
                </c:pt>
                <c:pt idx="8">
                  <c:v>938.91301280000005</c:v>
                </c:pt>
                <c:pt idx="9">
                  <c:v>946.6810117</c:v>
                </c:pt>
                <c:pt idx="10">
                  <c:v>977.91138120000005</c:v>
                </c:pt>
                <c:pt idx="11">
                  <c:v>1025.902871</c:v>
                </c:pt>
                <c:pt idx="12">
                  <c:v>994.45707400000003</c:v>
                </c:pt>
                <c:pt idx="13">
                  <c:v>1012.93614</c:v>
                </c:pt>
                <c:pt idx="14">
                  <c:v>1006.295307</c:v>
                </c:pt>
                <c:pt idx="15">
                  <c:v>1069.0797419999999</c:v>
                </c:pt>
                <c:pt idx="16">
                  <c:v>1058.0951560000001</c:v>
                </c:pt>
                <c:pt idx="17">
                  <c:v>1044.614065</c:v>
                </c:pt>
                <c:pt idx="18">
                  <c:v>1036.306863</c:v>
                </c:pt>
                <c:pt idx="19">
                  <c:v>1070.611766</c:v>
                </c:pt>
                <c:pt idx="20">
                  <c:v>1052.535042</c:v>
                </c:pt>
                <c:pt idx="21">
                  <c:v>1053.987136</c:v>
                </c:pt>
                <c:pt idx="22">
                  <c:v>1062.1524340000001</c:v>
                </c:pt>
                <c:pt idx="23">
                  <c:v>1005.916859</c:v>
                </c:pt>
                <c:pt idx="24">
                  <c:v>1058.687447</c:v>
                </c:pt>
                <c:pt idx="25">
                  <c:v>957.94085229999996</c:v>
                </c:pt>
                <c:pt idx="26">
                  <c:v>933.26676229999998</c:v>
                </c:pt>
                <c:pt idx="27">
                  <c:v>910.77238839999995</c:v>
                </c:pt>
                <c:pt idx="28">
                  <c:v>951.99975159999997</c:v>
                </c:pt>
                <c:pt idx="29">
                  <c:v>892.88537810000003</c:v>
                </c:pt>
                <c:pt idx="30">
                  <c:v>893.00987910000003</c:v>
                </c:pt>
                <c:pt idx="31">
                  <c:v>902.43284519999997</c:v>
                </c:pt>
                <c:pt idx="32">
                  <c:v>909.20241580000004</c:v>
                </c:pt>
                <c:pt idx="33">
                  <c:v>876.26317630000005</c:v>
                </c:pt>
                <c:pt idx="34">
                  <c:v>904.51632259999997</c:v>
                </c:pt>
                <c:pt idx="35">
                  <c:v>1090.916393</c:v>
                </c:pt>
                <c:pt idx="36">
                  <c:v>1068.9435089999999</c:v>
                </c:pt>
                <c:pt idx="37">
                  <c:v>1076.461626</c:v>
                </c:pt>
                <c:pt idx="38">
                  <c:v>1069.6414139999999</c:v>
                </c:pt>
                <c:pt idx="39">
                  <c:v>1056.585251</c:v>
                </c:pt>
                <c:pt idx="40">
                  <c:v>1078.9555459999999</c:v>
                </c:pt>
                <c:pt idx="41">
                  <c:v>1080.7215570000001</c:v>
                </c:pt>
                <c:pt idx="42">
                  <c:v>1076.1891149999999</c:v>
                </c:pt>
                <c:pt idx="43">
                  <c:v>1064.866859</c:v>
                </c:pt>
                <c:pt idx="44">
                  <c:v>1098.0489359999999</c:v>
                </c:pt>
                <c:pt idx="45">
                  <c:v>1088.862451</c:v>
                </c:pt>
                <c:pt idx="46">
                  <c:v>1073.323253</c:v>
                </c:pt>
                <c:pt idx="47">
                  <c:v>1090.7745050000001</c:v>
                </c:pt>
                <c:pt idx="48">
                  <c:v>1093.737885</c:v>
                </c:pt>
                <c:pt idx="49">
                  <c:v>1106.8064670000001</c:v>
                </c:pt>
                <c:pt idx="50">
                  <c:v>1085.4384030000001</c:v>
                </c:pt>
                <c:pt idx="51">
                  <c:v>1065.323956</c:v>
                </c:pt>
                <c:pt idx="52">
                  <c:v>1071.4378139999999</c:v>
                </c:pt>
                <c:pt idx="53">
                  <c:v>1064.4521890000001</c:v>
                </c:pt>
                <c:pt idx="54">
                  <c:v>1022.948396</c:v>
                </c:pt>
                <c:pt idx="55">
                  <c:v>1096.865393</c:v>
                </c:pt>
                <c:pt idx="56">
                  <c:v>1150.983023</c:v>
                </c:pt>
                <c:pt idx="57">
                  <c:v>1035.5380419999999</c:v>
                </c:pt>
                <c:pt idx="58">
                  <c:v>1062.4768140000001</c:v>
                </c:pt>
                <c:pt idx="59">
                  <c:v>1040.73423</c:v>
                </c:pt>
                <c:pt idx="60">
                  <c:v>1079.76703</c:v>
                </c:pt>
                <c:pt idx="61">
                  <c:v>1098.926013</c:v>
                </c:pt>
                <c:pt idx="62">
                  <c:v>1068.9237700000001</c:v>
                </c:pt>
                <c:pt idx="63">
                  <c:v>1084.335906</c:v>
                </c:pt>
                <c:pt idx="64">
                  <c:v>976.69115429999999</c:v>
                </c:pt>
                <c:pt idx="65">
                  <c:v>1056.5630200000001</c:v>
                </c:pt>
                <c:pt idx="66">
                  <c:v>1112.627659</c:v>
                </c:pt>
                <c:pt idx="67">
                  <c:v>1094.062555</c:v>
                </c:pt>
                <c:pt idx="68">
                  <c:v>1085.7936440000001</c:v>
                </c:pt>
                <c:pt idx="69">
                  <c:v>1096.2205730000001</c:v>
                </c:pt>
                <c:pt idx="70">
                  <c:v>1073.2348320000001</c:v>
                </c:pt>
                <c:pt idx="71">
                  <c:v>1092.0997299999999</c:v>
                </c:pt>
                <c:pt idx="72">
                  <c:v>1093.184031</c:v>
                </c:pt>
                <c:pt idx="73">
                  <c:v>1111.510777</c:v>
                </c:pt>
                <c:pt idx="74">
                  <c:v>1058.2827729999999</c:v>
                </c:pt>
                <c:pt idx="75">
                  <c:v>1050.2382769999999</c:v>
                </c:pt>
                <c:pt idx="76">
                  <c:v>1063.1594669999999</c:v>
                </c:pt>
                <c:pt idx="77">
                  <c:v>1101.2278369999999</c:v>
                </c:pt>
                <c:pt idx="78">
                  <c:v>1065.204352</c:v>
                </c:pt>
                <c:pt idx="79">
                  <c:v>1061.465029</c:v>
                </c:pt>
                <c:pt idx="80">
                  <c:v>1071.4061200000001</c:v>
                </c:pt>
                <c:pt idx="81">
                  <c:v>1079.9458050000001</c:v>
                </c:pt>
                <c:pt idx="82">
                  <c:v>1050.9651040000001</c:v>
                </c:pt>
                <c:pt idx="83">
                  <c:v>1155.25737</c:v>
                </c:pt>
                <c:pt idx="84">
                  <c:v>1075.470262</c:v>
                </c:pt>
                <c:pt idx="85">
                  <c:v>1093.0285630000001</c:v>
                </c:pt>
                <c:pt idx="86">
                  <c:v>881.20364219999999</c:v>
                </c:pt>
                <c:pt idx="87">
                  <c:v>830.15976409999996</c:v>
                </c:pt>
                <c:pt idx="88">
                  <c:v>837.59047550000003</c:v>
                </c:pt>
                <c:pt idx="89">
                  <c:v>833.00038710000001</c:v>
                </c:pt>
                <c:pt idx="90">
                  <c:v>924.15501099999994</c:v>
                </c:pt>
                <c:pt idx="91">
                  <c:v>901.1004441</c:v>
                </c:pt>
                <c:pt idx="92">
                  <c:v>835.0827147</c:v>
                </c:pt>
                <c:pt idx="93">
                  <c:v>829.77860610000005</c:v>
                </c:pt>
                <c:pt idx="94">
                  <c:v>867.50838969999995</c:v>
                </c:pt>
                <c:pt idx="95">
                  <c:v>862.97943710000004</c:v>
                </c:pt>
                <c:pt idx="96">
                  <c:v>891.38525809999999</c:v>
                </c:pt>
                <c:pt idx="97">
                  <c:v>1000.358038</c:v>
                </c:pt>
                <c:pt idx="98">
                  <c:v>994.82928500000003</c:v>
                </c:pt>
                <c:pt idx="99">
                  <c:v>1002.398369</c:v>
                </c:pt>
                <c:pt idx="100">
                  <c:v>1000.047504</c:v>
                </c:pt>
                <c:pt idx="101">
                  <c:v>1000.9196470000001</c:v>
                </c:pt>
                <c:pt idx="102">
                  <c:v>968.68198010000003</c:v>
                </c:pt>
                <c:pt idx="103">
                  <c:v>986.77170699999999</c:v>
                </c:pt>
                <c:pt idx="104">
                  <c:v>996.21284519999995</c:v>
                </c:pt>
                <c:pt idx="105">
                  <c:v>980.28121720000001</c:v>
                </c:pt>
                <c:pt idx="106">
                  <c:v>1004.46888</c:v>
                </c:pt>
                <c:pt idx="107">
                  <c:v>980.97423070000002</c:v>
                </c:pt>
                <c:pt idx="108">
                  <c:v>1008.423825</c:v>
                </c:pt>
                <c:pt idx="109">
                  <c:v>904.12308940000003</c:v>
                </c:pt>
                <c:pt idx="110">
                  <c:v>975.16179009999996</c:v>
                </c:pt>
                <c:pt idx="111">
                  <c:v>1014.259289</c:v>
                </c:pt>
                <c:pt idx="112">
                  <c:v>1037.2356970000001</c:v>
                </c:pt>
                <c:pt idx="113">
                  <c:v>899.5427287</c:v>
                </c:pt>
                <c:pt idx="114">
                  <c:v>967.40621320000002</c:v>
                </c:pt>
                <c:pt idx="115">
                  <c:v>988.479151</c:v>
                </c:pt>
                <c:pt idx="116">
                  <c:v>982.65321219999998</c:v>
                </c:pt>
                <c:pt idx="117">
                  <c:v>1005.901257</c:v>
                </c:pt>
                <c:pt idx="118">
                  <c:v>991.74121709999997</c:v>
                </c:pt>
                <c:pt idx="119">
                  <c:v>969.35549189999995</c:v>
                </c:pt>
                <c:pt idx="120">
                  <c:v>985.7124129</c:v>
                </c:pt>
              </c:numCache>
            </c:numRef>
          </c:xVal>
          <c:yVal>
            <c:numRef>
              <c:f>'Thermobarometry plot erupti (2)'!$P$516:$P$636</c:f>
              <c:numCache>
                <c:formatCode>General</c:formatCode>
                <c:ptCount val="121"/>
                <c:pt idx="0">
                  <c:v>1.5264869190000001</c:v>
                </c:pt>
                <c:pt idx="1">
                  <c:v>1.7877121629999999</c:v>
                </c:pt>
                <c:pt idx="2">
                  <c:v>1.746478631</c:v>
                </c:pt>
                <c:pt idx="3">
                  <c:v>1.7681372660000001</c:v>
                </c:pt>
                <c:pt idx="4">
                  <c:v>1.6673140710000001</c:v>
                </c:pt>
                <c:pt idx="5">
                  <c:v>1.754756668</c:v>
                </c:pt>
                <c:pt idx="6">
                  <c:v>1.8646154639999999</c:v>
                </c:pt>
                <c:pt idx="7">
                  <c:v>1.9921862669999999</c:v>
                </c:pt>
                <c:pt idx="8">
                  <c:v>1.9753639540000001</c:v>
                </c:pt>
                <c:pt idx="9">
                  <c:v>1.797667452</c:v>
                </c:pt>
                <c:pt idx="10">
                  <c:v>2.1947580000000002</c:v>
                </c:pt>
                <c:pt idx="11">
                  <c:v>1.5423290489999999</c:v>
                </c:pt>
                <c:pt idx="12">
                  <c:v>2.1613148679999998</c:v>
                </c:pt>
                <c:pt idx="13">
                  <c:v>2.523270041</c:v>
                </c:pt>
                <c:pt idx="14">
                  <c:v>1.8993214700000001</c:v>
                </c:pt>
                <c:pt idx="15">
                  <c:v>1.768800911</c:v>
                </c:pt>
                <c:pt idx="16">
                  <c:v>2.029047952</c:v>
                </c:pt>
                <c:pt idx="17">
                  <c:v>2.2422830029999998</c:v>
                </c:pt>
                <c:pt idx="18">
                  <c:v>2.7418214029999999</c:v>
                </c:pt>
                <c:pt idx="19">
                  <c:v>1.2472256420000001</c:v>
                </c:pt>
                <c:pt idx="20">
                  <c:v>2.2412206349999999</c:v>
                </c:pt>
                <c:pt idx="21">
                  <c:v>2.5208917139999998</c:v>
                </c:pt>
                <c:pt idx="22">
                  <c:v>2.1300535740000002</c:v>
                </c:pt>
                <c:pt idx="23">
                  <c:v>2.241097028</c:v>
                </c:pt>
                <c:pt idx="24">
                  <c:v>2.1231477089999999</c:v>
                </c:pt>
                <c:pt idx="25">
                  <c:v>1.933621271</c:v>
                </c:pt>
                <c:pt idx="26">
                  <c:v>1.7770503959999999</c:v>
                </c:pt>
                <c:pt idx="27">
                  <c:v>1.5214619250000001</c:v>
                </c:pt>
                <c:pt idx="28">
                  <c:v>1.4492390429999999</c:v>
                </c:pt>
                <c:pt idx="29">
                  <c:v>1.403469914</c:v>
                </c:pt>
                <c:pt idx="30">
                  <c:v>1.4754528229999999</c:v>
                </c:pt>
                <c:pt idx="31">
                  <c:v>1.5285776609999999</c:v>
                </c:pt>
                <c:pt idx="32">
                  <c:v>1.4688697660000001</c:v>
                </c:pt>
                <c:pt idx="33">
                  <c:v>1.5190451650000001</c:v>
                </c:pt>
                <c:pt idx="34">
                  <c:v>1.3849370080000001</c:v>
                </c:pt>
                <c:pt idx="35">
                  <c:v>2.3295181779999998</c:v>
                </c:pt>
                <c:pt idx="36">
                  <c:v>2.5130390760000001</c:v>
                </c:pt>
                <c:pt idx="37">
                  <c:v>2.6919467940000001</c:v>
                </c:pt>
                <c:pt idx="38">
                  <c:v>2.3043573880000001</c:v>
                </c:pt>
                <c:pt idx="39">
                  <c:v>2.0777733220000001</c:v>
                </c:pt>
                <c:pt idx="40">
                  <c:v>2.1103747730000002</c:v>
                </c:pt>
                <c:pt idx="41">
                  <c:v>2.0342178419999999</c:v>
                </c:pt>
                <c:pt idx="42">
                  <c:v>2.1306891669999999</c:v>
                </c:pt>
                <c:pt idx="43">
                  <c:v>2.3720804700000002</c:v>
                </c:pt>
                <c:pt idx="44">
                  <c:v>0.89002946999999999</c:v>
                </c:pt>
                <c:pt idx="45">
                  <c:v>2.4435062900000002</c:v>
                </c:pt>
                <c:pt idx="46">
                  <c:v>2.5400855789999999</c:v>
                </c:pt>
                <c:pt idx="47">
                  <c:v>1.0793971360000001</c:v>
                </c:pt>
                <c:pt idx="48">
                  <c:v>1.3295670369999999</c:v>
                </c:pt>
                <c:pt idx="49">
                  <c:v>2.1170274</c:v>
                </c:pt>
                <c:pt idx="50">
                  <c:v>1.42778457</c:v>
                </c:pt>
                <c:pt idx="51">
                  <c:v>1.549820422</c:v>
                </c:pt>
                <c:pt idx="52">
                  <c:v>2.431258615</c:v>
                </c:pt>
                <c:pt idx="53">
                  <c:v>1.591341879</c:v>
                </c:pt>
                <c:pt idx="54">
                  <c:v>1.1497653059999999</c:v>
                </c:pt>
                <c:pt idx="55">
                  <c:v>2.6903097300000001</c:v>
                </c:pt>
                <c:pt idx="56">
                  <c:v>2.2024576439999999</c:v>
                </c:pt>
                <c:pt idx="57">
                  <c:v>2.7495833119999999</c:v>
                </c:pt>
                <c:pt idx="58">
                  <c:v>2.0256614040000001</c:v>
                </c:pt>
                <c:pt idx="59">
                  <c:v>3.0786632319999998</c:v>
                </c:pt>
                <c:pt idx="60">
                  <c:v>1.9346354480000001</c:v>
                </c:pt>
                <c:pt idx="61">
                  <c:v>1.170768925</c:v>
                </c:pt>
                <c:pt idx="62">
                  <c:v>1.5978134390000001</c:v>
                </c:pt>
                <c:pt idx="63">
                  <c:v>1.7013715089999999</c:v>
                </c:pt>
                <c:pt idx="64">
                  <c:v>10.116569050000001</c:v>
                </c:pt>
                <c:pt idx="65">
                  <c:v>2.1630000439999999</c:v>
                </c:pt>
                <c:pt idx="66">
                  <c:v>7.2258289000000003E-2</c:v>
                </c:pt>
                <c:pt idx="67">
                  <c:v>2.3221178739999999</c:v>
                </c:pt>
                <c:pt idx="68">
                  <c:v>2.2966436649999999</c:v>
                </c:pt>
                <c:pt idx="69">
                  <c:v>2.0026159269999999</c:v>
                </c:pt>
                <c:pt idx="70">
                  <c:v>3.3405312130000002</c:v>
                </c:pt>
                <c:pt idx="71">
                  <c:v>2.933703403</c:v>
                </c:pt>
                <c:pt idx="72">
                  <c:v>1.0862989810000001</c:v>
                </c:pt>
                <c:pt idx="73">
                  <c:v>1.1121605400000001</c:v>
                </c:pt>
                <c:pt idx="74">
                  <c:v>2.103169995</c:v>
                </c:pt>
                <c:pt idx="75">
                  <c:v>1.838690538</c:v>
                </c:pt>
                <c:pt idx="76">
                  <c:v>1.8068151569999999</c:v>
                </c:pt>
                <c:pt idx="77">
                  <c:v>0.959988972</c:v>
                </c:pt>
                <c:pt idx="78">
                  <c:v>2.5266137049999999</c:v>
                </c:pt>
                <c:pt idx="79">
                  <c:v>3.243494858</c:v>
                </c:pt>
                <c:pt idx="80">
                  <c:v>2.225652631</c:v>
                </c:pt>
                <c:pt idx="81">
                  <c:v>2.0735886579999998</c:v>
                </c:pt>
                <c:pt idx="82">
                  <c:v>1.4664253119999999</c:v>
                </c:pt>
                <c:pt idx="83">
                  <c:v>0.53336732799999997</c:v>
                </c:pt>
                <c:pt idx="84">
                  <c:v>3.1539267049999999</c:v>
                </c:pt>
                <c:pt idx="85">
                  <c:v>1.8410464280000001</c:v>
                </c:pt>
                <c:pt idx="86">
                  <c:v>1.9336711049999999</c:v>
                </c:pt>
                <c:pt idx="87">
                  <c:v>1.418213503</c:v>
                </c:pt>
                <c:pt idx="88">
                  <c:v>1.745697864</c:v>
                </c:pt>
                <c:pt idx="89">
                  <c:v>1.4988410910000001</c:v>
                </c:pt>
                <c:pt idx="90">
                  <c:v>1.8101867330000001</c:v>
                </c:pt>
                <c:pt idx="91">
                  <c:v>1.9255092</c:v>
                </c:pt>
                <c:pt idx="92">
                  <c:v>1.4430220069999999</c:v>
                </c:pt>
                <c:pt idx="93">
                  <c:v>1.434085407</c:v>
                </c:pt>
                <c:pt idx="94">
                  <c:v>1.393607592</c:v>
                </c:pt>
                <c:pt idx="95">
                  <c:v>1.6011770030000001</c:v>
                </c:pt>
                <c:pt idx="96">
                  <c:v>1.677060687</c:v>
                </c:pt>
                <c:pt idx="97">
                  <c:v>1.84601408</c:v>
                </c:pt>
                <c:pt idx="98">
                  <c:v>2.1278091080000001</c:v>
                </c:pt>
                <c:pt idx="99">
                  <c:v>2.028861542</c:v>
                </c:pt>
                <c:pt idx="100">
                  <c:v>2.1049181809999999</c:v>
                </c:pt>
                <c:pt idx="101">
                  <c:v>1.6420256099999999</c:v>
                </c:pt>
                <c:pt idx="102">
                  <c:v>2.0676080890000001</c:v>
                </c:pt>
                <c:pt idx="103">
                  <c:v>2.1564157879999999</c:v>
                </c:pt>
                <c:pt idx="104">
                  <c:v>2.0351472949999998</c:v>
                </c:pt>
                <c:pt idx="105">
                  <c:v>2.1644765160000001</c:v>
                </c:pt>
                <c:pt idx="106">
                  <c:v>1.6008152360000001</c:v>
                </c:pt>
                <c:pt idx="107">
                  <c:v>1.806467915</c:v>
                </c:pt>
                <c:pt idx="108">
                  <c:v>1.4735206670000001</c:v>
                </c:pt>
                <c:pt idx="109">
                  <c:v>1.648972638</c:v>
                </c:pt>
                <c:pt idx="110">
                  <c:v>1.7226816549999999</c:v>
                </c:pt>
                <c:pt idx="111">
                  <c:v>1.5989511869999999</c:v>
                </c:pt>
                <c:pt idx="112">
                  <c:v>1.527744108</c:v>
                </c:pt>
                <c:pt idx="113">
                  <c:v>1.683015164</c:v>
                </c:pt>
                <c:pt idx="114">
                  <c:v>1.8124444930000001</c:v>
                </c:pt>
                <c:pt idx="115">
                  <c:v>2.5090476169999998</c:v>
                </c:pt>
                <c:pt idx="116">
                  <c:v>1.969892135</c:v>
                </c:pt>
                <c:pt idx="117">
                  <c:v>1.4582308129999999</c:v>
                </c:pt>
                <c:pt idx="118">
                  <c:v>1.9003034130000001</c:v>
                </c:pt>
                <c:pt idx="119">
                  <c:v>1.499744392</c:v>
                </c:pt>
                <c:pt idx="120">
                  <c:v>1.543241963</c:v>
                </c:pt>
              </c:numCache>
            </c:numRef>
          </c:yVal>
          <c:smooth val="0"/>
          <c:extLst>
            <c:ext xmlns:c16="http://schemas.microsoft.com/office/drawing/2014/chart" uri="{C3380CC4-5D6E-409C-BE32-E72D297353CC}">
              <c16:uniqueId val="{00000005-FBE5-1B48-B692-EA28C9C9E9F8}"/>
            </c:ext>
          </c:extLst>
        </c:ser>
        <c:dLbls>
          <c:showLegendKey val="0"/>
          <c:showVal val="0"/>
          <c:showCatName val="0"/>
          <c:showSerName val="0"/>
          <c:showPercent val="0"/>
          <c:showBubbleSize val="0"/>
        </c:dLbls>
        <c:axId val="238810159"/>
        <c:axId val="386235599"/>
      </c:scatterChart>
      <c:valAx>
        <c:axId val="238810159"/>
        <c:scaling>
          <c:orientation val="minMax"/>
          <c:min val="750"/>
        </c:scaling>
        <c:delete val="1"/>
        <c:axPos val="t"/>
        <c:majorGridlines>
          <c:spPr>
            <a:ln w="9525" cap="flat" cmpd="sng" algn="ctr">
              <a:solidFill>
                <a:schemeClr val="tx1">
                  <a:lumMod val="15000"/>
                  <a:lumOff val="85000"/>
                </a:schemeClr>
              </a:solidFill>
              <a:prstDash val="sysDash"/>
              <a:round/>
            </a:ln>
            <a:effectLst/>
          </c:spPr>
        </c:majorGridlines>
        <c:numFmt formatCode="General" sourceLinked="1"/>
        <c:majorTickMark val="out"/>
        <c:minorTickMark val="none"/>
        <c:tickLblPos val="high"/>
        <c:crossAx val="386235599"/>
        <c:crossesAt val="8"/>
        <c:crossBetween val="midCat"/>
        <c:majorUnit val="100"/>
      </c:valAx>
      <c:valAx>
        <c:axId val="386235599"/>
        <c:scaling>
          <c:orientation val="maxMin"/>
          <c:max val="8"/>
        </c:scaling>
        <c:delete val="0"/>
        <c:axPos val="l"/>
        <c:majorGridlines>
          <c:spPr>
            <a:ln w="12700" cap="flat" cmpd="sng" algn="ctr">
              <a:solidFill>
                <a:schemeClr val="tx1">
                  <a:lumMod val="15000"/>
                  <a:lumOff val="85000"/>
                </a:schemeClr>
              </a:solidFill>
              <a:prstDash val="sysDash"/>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GB" sz="1600"/>
                  <a:t>Pressure (kbar)</a:t>
                </a:r>
              </a:p>
            </c:rich>
          </c:tx>
          <c:layout>
            <c:manualLayout>
              <c:xMode val="edge"/>
              <c:yMode val="edge"/>
              <c:x val="3.4217977200692536E-2"/>
              <c:y val="0.2327508104463098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238810159"/>
        <c:crosses val="autoZero"/>
        <c:crossBetween val="midCat"/>
      </c:valAx>
      <c:spPr>
        <a:noFill/>
        <a:ln>
          <a:solidFill>
            <a:schemeClr val="bg1"/>
          </a:solidFill>
        </a:ln>
        <a:effectLst/>
      </c:spPr>
    </c:plotArea>
    <c:legend>
      <c:legendPos val="b"/>
      <c:layout>
        <c:manualLayout>
          <c:xMode val="edge"/>
          <c:yMode val="edge"/>
          <c:x val="0.15992694030911511"/>
          <c:y val="0.49553756531156995"/>
          <c:w val="0.27536103280483099"/>
          <c:h val="0.3133538297349343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bg1"/>
          </a:solidFill>
        </a:defRPr>
      </a:pPr>
      <a:endParaRPr lang="en-CH"/>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clust'!$N$1</c:f>
              <c:strCache>
                <c:ptCount val="1"/>
                <c:pt idx="0">
                  <c:v>AG-A1 rim</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6B0F-9F45-8D77-96CBCE07A421}"/>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6B0F-9F45-8D77-96CBCE07A421}"/>
              </c:ext>
            </c:extLst>
          </c:dPt>
          <c:dPt>
            <c:idx val="2"/>
            <c:bubble3D val="0"/>
            <c:spPr>
              <a:solidFill>
                <a:schemeClr val="accent5"/>
              </a:solidFill>
              <a:ln w="12700">
                <a:solidFill>
                  <a:schemeClr val="lt1"/>
                </a:solidFill>
              </a:ln>
              <a:effectLst/>
            </c:spPr>
            <c:extLst>
              <c:ext xmlns:c16="http://schemas.microsoft.com/office/drawing/2014/chart" uri="{C3380CC4-5D6E-409C-BE32-E72D297353CC}">
                <c16:uniqueId val="{00000005-6B0F-9F45-8D77-96CBCE07A421}"/>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6B0F-9F45-8D77-96CBCE07A421}"/>
              </c:ext>
            </c:extLst>
          </c:dPt>
          <c:cat>
            <c:strRef>
              <c:f>'Histogram core mantle rim clust'!$K$2:$K$5</c:f>
              <c:strCache>
                <c:ptCount val="4"/>
                <c:pt idx="0">
                  <c:v>Cl1</c:v>
                </c:pt>
                <c:pt idx="1">
                  <c:v>Cl2</c:v>
                </c:pt>
                <c:pt idx="2">
                  <c:v>Cl3</c:v>
                </c:pt>
                <c:pt idx="3">
                  <c:v>Cl4</c:v>
                </c:pt>
              </c:strCache>
            </c:strRef>
          </c:cat>
          <c:val>
            <c:numRef>
              <c:f>'Histogram core mantle rim clust'!$N$2:$N$5</c:f>
              <c:numCache>
                <c:formatCode>General</c:formatCode>
                <c:ptCount val="4"/>
                <c:pt idx="0">
                  <c:v>7</c:v>
                </c:pt>
                <c:pt idx="1">
                  <c:v>1</c:v>
                </c:pt>
                <c:pt idx="2">
                  <c:v>0</c:v>
                </c:pt>
                <c:pt idx="3">
                  <c:v>2</c:v>
                </c:pt>
              </c:numCache>
            </c:numRef>
          </c:val>
          <c:extLst>
            <c:ext xmlns:c16="http://schemas.microsoft.com/office/drawing/2014/chart" uri="{C3380CC4-5D6E-409C-BE32-E72D297353CC}">
              <c16:uniqueId val="{00000008-6B0F-9F45-8D77-96CBCE07A4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clust'!$L$17</c:f>
              <c:strCache>
                <c:ptCount val="1"/>
                <c:pt idx="0">
                  <c:v>SF-1 core</c:v>
                </c:pt>
              </c:strCache>
            </c:strRef>
          </c:tx>
          <c:spPr>
            <a:solidFill>
              <a:srgbClr val="EB8AB8"/>
            </a:solidFill>
            <a:ln>
              <a:solidFill>
                <a:schemeClr val="lt1"/>
              </a:solidFill>
            </a:ln>
          </c:spPr>
          <c:dPt>
            <c:idx val="0"/>
            <c:bubble3D val="0"/>
            <c:spPr>
              <a:solidFill>
                <a:srgbClr val="EB8AB8"/>
              </a:solidFill>
              <a:ln w="19050">
                <a:solidFill>
                  <a:schemeClr val="lt1"/>
                </a:solidFill>
              </a:ln>
              <a:effectLst/>
            </c:spPr>
            <c:extLst>
              <c:ext xmlns:c16="http://schemas.microsoft.com/office/drawing/2014/chart" uri="{C3380CC4-5D6E-409C-BE32-E72D297353CC}">
                <c16:uniqueId val="{00000001-8190-5445-9E48-58B38CB371EB}"/>
              </c:ext>
            </c:extLst>
          </c:dPt>
          <c:dPt>
            <c:idx val="1"/>
            <c:bubble3D val="0"/>
            <c:spPr>
              <a:solidFill>
                <a:srgbClr val="EB8AB8"/>
              </a:solidFill>
              <a:ln w="19050">
                <a:solidFill>
                  <a:schemeClr val="lt1"/>
                </a:solidFill>
              </a:ln>
              <a:effectLst/>
            </c:spPr>
            <c:extLst>
              <c:ext xmlns:c16="http://schemas.microsoft.com/office/drawing/2014/chart" uri="{C3380CC4-5D6E-409C-BE32-E72D297353CC}">
                <c16:uniqueId val="{00000003-8190-5445-9E48-58B38CB371EB}"/>
              </c:ext>
            </c:extLst>
          </c:dPt>
          <c:dPt>
            <c:idx val="2"/>
            <c:bubble3D val="0"/>
            <c:spPr>
              <a:solidFill>
                <a:srgbClr val="EB8AB8"/>
              </a:solidFill>
              <a:ln w="19050">
                <a:solidFill>
                  <a:schemeClr val="lt1"/>
                </a:solidFill>
              </a:ln>
              <a:effectLst/>
            </c:spPr>
            <c:extLst>
              <c:ext xmlns:c16="http://schemas.microsoft.com/office/drawing/2014/chart" uri="{C3380CC4-5D6E-409C-BE32-E72D297353CC}">
                <c16:uniqueId val="{00000005-8190-5445-9E48-58B38CB371EB}"/>
              </c:ext>
            </c:extLst>
          </c:dPt>
          <c:cat>
            <c:strRef>
              <c:f>'Histogram core mantle rim clust'!$K$18:$K$20</c:f>
              <c:strCache>
                <c:ptCount val="3"/>
                <c:pt idx="0">
                  <c:v>Cl1</c:v>
                </c:pt>
                <c:pt idx="1">
                  <c:v>Cl2</c:v>
                </c:pt>
                <c:pt idx="2">
                  <c:v>Cl3</c:v>
                </c:pt>
              </c:strCache>
            </c:strRef>
          </c:cat>
          <c:val>
            <c:numRef>
              <c:f>'Histogram core mantle rim clust'!$L$18:$L$20</c:f>
              <c:numCache>
                <c:formatCode>0</c:formatCode>
                <c:ptCount val="3"/>
                <c:pt idx="0">
                  <c:v>1</c:v>
                </c:pt>
                <c:pt idx="1">
                  <c:v>0</c:v>
                </c:pt>
                <c:pt idx="2">
                  <c:v>0</c:v>
                </c:pt>
              </c:numCache>
            </c:numRef>
          </c:val>
          <c:extLst>
            <c:ext xmlns:c16="http://schemas.microsoft.com/office/drawing/2014/chart" uri="{C3380CC4-5D6E-409C-BE32-E72D297353CC}">
              <c16:uniqueId val="{00000006-8190-5445-9E48-58B38CB371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clust'!$M$9</c:f>
              <c:strCache>
                <c:ptCount val="1"/>
                <c:pt idx="0">
                  <c:v>AV-A mantle</c:v>
                </c:pt>
              </c:strCache>
            </c:strRef>
          </c:tx>
          <c:spPr>
            <a:solidFill>
              <a:srgbClr val="EB8AB8"/>
            </a:solidFill>
            <a:ln>
              <a:solidFill>
                <a:schemeClr val="lt1"/>
              </a:solidFill>
            </a:ln>
          </c:spPr>
          <c:dPt>
            <c:idx val="0"/>
            <c:bubble3D val="0"/>
            <c:spPr>
              <a:solidFill>
                <a:srgbClr val="EB8AB8"/>
              </a:solidFill>
              <a:ln w="19050">
                <a:solidFill>
                  <a:schemeClr val="lt1"/>
                </a:solidFill>
              </a:ln>
              <a:effectLst/>
            </c:spPr>
            <c:extLst>
              <c:ext xmlns:c16="http://schemas.microsoft.com/office/drawing/2014/chart" uri="{C3380CC4-5D6E-409C-BE32-E72D297353CC}">
                <c16:uniqueId val="{00000001-E0BD-9244-9392-0E632175BCB8}"/>
              </c:ext>
            </c:extLst>
          </c:dPt>
          <c:dPt>
            <c:idx val="1"/>
            <c:bubble3D val="0"/>
            <c:spPr>
              <a:solidFill>
                <a:srgbClr val="EB8AB8"/>
              </a:solidFill>
              <a:ln w="19050">
                <a:solidFill>
                  <a:schemeClr val="lt1"/>
                </a:solidFill>
              </a:ln>
              <a:effectLst/>
            </c:spPr>
            <c:extLst>
              <c:ext xmlns:c16="http://schemas.microsoft.com/office/drawing/2014/chart" uri="{C3380CC4-5D6E-409C-BE32-E72D297353CC}">
                <c16:uniqueId val="{00000003-E0BD-9244-9392-0E632175BCB8}"/>
              </c:ext>
            </c:extLst>
          </c:dPt>
          <c:dPt>
            <c:idx val="2"/>
            <c:bubble3D val="0"/>
            <c:spPr>
              <a:solidFill>
                <a:srgbClr val="EB8AB8"/>
              </a:solidFill>
              <a:ln w="19050">
                <a:solidFill>
                  <a:schemeClr val="lt1"/>
                </a:solidFill>
              </a:ln>
              <a:effectLst/>
            </c:spPr>
            <c:extLst>
              <c:ext xmlns:c16="http://schemas.microsoft.com/office/drawing/2014/chart" uri="{C3380CC4-5D6E-409C-BE32-E72D297353CC}">
                <c16:uniqueId val="{00000005-E0BD-9244-9392-0E632175BCB8}"/>
              </c:ext>
            </c:extLst>
          </c:dPt>
          <c:dPt>
            <c:idx val="3"/>
            <c:bubble3D val="0"/>
            <c:spPr>
              <a:solidFill>
                <a:srgbClr val="EB8AB8"/>
              </a:solidFill>
              <a:ln w="19050">
                <a:solidFill>
                  <a:schemeClr val="lt1"/>
                </a:solidFill>
              </a:ln>
              <a:effectLst/>
            </c:spPr>
            <c:extLst>
              <c:ext xmlns:c16="http://schemas.microsoft.com/office/drawing/2014/chart" uri="{C3380CC4-5D6E-409C-BE32-E72D297353CC}">
                <c16:uniqueId val="{00000007-E0BD-9244-9392-0E632175BCB8}"/>
              </c:ext>
            </c:extLst>
          </c:dPt>
          <c:cat>
            <c:strRef>
              <c:f>'Histogram core mantle rim clust'!$K$18:$K$21</c:f>
              <c:strCache>
                <c:ptCount val="4"/>
                <c:pt idx="0">
                  <c:v>Cl1</c:v>
                </c:pt>
                <c:pt idx="1">
                  <c:v>Cl2</c:v>
                </c:pt>
                <c:pt idx="2">
                  <c:v>Cl3</c:v>
                </c:pt>
                <c:pt idx="3">
                  <c:v>Cl4</c:v>
                </c:pt>
              </c:strCache>
            </c:strRef>
          </c:cat>
          <c:val>
            <c:numRef>
              <c:f>'Histogram core mantle rim clust'!$M$18:$M$21</c:f>
              <c:numCache>
                <c:formatCode>0</c:formatCode>
                <c:ptCount val="4"/>
                <c:pt idx="0">
                  <c:v>1</c:v>
                </c:pt>
                <c:pt idx="1">
                  <c:v>0</c:v>
                </c:pt>
                <c:pt idx="2">
                  <c:v>0</c:v>
                </c:pt>
                <c:pt idx="3">
                  <c:v>0</c:v>
                </c:pt>
              </c:numCache>
            </c:numRef>
          </c:val>
          <c:extLst>
            <c:ext xmlns:c16="http://schemas.microsoft.com/office/drawing/2014/chart" uri="{C3380CC4-5D6E-409C-BE32-E72D297353CC}">
              <c16:uniqueId val="{00000008-E0BD-9244-9392-0E632175BC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clust'!$N$9</c:f>
              <c:strCache>
                <c:ptCount val="1"/>
                <c:pt idx="0">
                  <c:v>AV-A rim</c:v>
                </c:pt>
              </c:strCache>
            </c:strRef>
          </c:tx>
          <c:spPr>
            <a:solidFill>
              <a:srgbClr val="EB8AB8"/>
            </a:solidFill>
            <a:ln>
              <a:solidFill>
                <a:schemeClr val="lt1"/>
              </a:solidFill>
            </a:ln>
          </c:spPr>
          <c:dPt>
            <c:idx val="0"/>
            <c:bubble3D val="0"/>
            <c:spPr>
              <a:solidFill>
                <a:srgbClr val="EB8AB8"/>
              </a:solidFill>
              <a:ln w="19050">
                <a:solidFill>
                  <a:schemeClr val="lt1"/>
                </a:solidFill>
              </a:ln>
              <a:effectLst/>
            </c:spPr>
            <c:extLst>
              <c:ext xmlns:c16="http://schemas.microsoft.com/office/drawing/2014/chart" uri="{C3380CC4-5D6E-409C-BE32-E72D297353CC}">
                <c16:uniqueId val="{00000001-7E58-7E49-9B24-98B8A4DE13F1}"/>
              </c:ext>
            </c:extLst>
          </c:dPt>
          <c:dPt>
            <c:idx val="1"/>
            <c:bubble3D val="0"/>
            <c:spPr>
              <a:solidFill>
                <a:srgbClr val="EB8AB8"/>
              </a:solidFill>
              <a:ln w="19050">
                <a:solidFill>
                  <a:schemeClr val="lt1"/>
                </a:solidFill>
              </a:ln>
              <a:effectLst/>
            </c:spPr>
            <c:extLst>
              <c:ext xmlns:c16="http://schemas.microsoft.com/office/drawing/2014/chart" uri="{C3380CC4-5D6E-409C-BE32-E72D297353CC}">
                <c16:uniqueId val="{00000003-7E58-7E49-9B24-98B8A4DE13F1}"/>
              </c:ext>
            </c:extLst>
          </c:dPt>
          <c:dPt>
            <c:idx val="2"/>
            <c:bubble3D val="0"/>
            <c:spPr>
              <a:solidFill>
                <a:srgbClr val="EB8AB8"/>
              </a:solidFill>
              <a:ln w="19050">
                <a:solidFill>
                  <a:schemeClr val="lt1"/>
                </a:solidFill>
              </a:ln>
              <a:effectLst/>
            </c:spPr>
            <c:extLst>
              <c:ext xmlns:c16="http://schemas.microsoft.com/office/drawing/2014/chart" uri="{C3380CC4-5D6E-409C-BE32-E72D297353CC}">
                <c16:uniqueId val="{00000005-7E58-7E49-9B24-98B8A4DE13F1}"/>
              </c:ext>
            </c:extLst>
          </c:dPt>
          <c:cat>
            <c:strRef>
              <c:f>'Histogram core mantle rim clust'!$K$18:$K$20</c:f>
              <c:strCache>
                <c:ptCount val="3"/>
                <c:pt idx="0">
                  <c:v>Cl1</c:v>
                </c:pt>
                <c:pt idx="1">
                  <c:v>Cl2</c:v>
                </c:pt>
                <c:pt idx="2">
                  <c:v>Cl3</c:v>
                </c:pt>
              </c:strCache>
            </c:strRef>
          </c:cat>
          <c:val>
            <c:numRef>
              <c:f>'Histogram core mantle rim clust'!$N$18:$N$20</c:f>
              <c:numCache>
                <c:formatCode>0</c:formatCode>
                <c:ptCount val="3"/>
                <c:pt idx="0">
                  <c:v>1</c:v>
                </c:pt>
                <c:pt idx="1">
                  <c:v>0</c:v>
                </c:pt>
                <c:pt idx="2">
                  <c:v>0</c:v>
                </c:pt>
              </c:numCache>
            </c:numRef>
          </c:val>
          <c:extLst>
            <c:ext xmlns:c16="http://schemas.microsoft.com/office/drawing/2014/chart" uri="{C3380CC4-5D6E-409C-BE32-E72D297353CC}">
              <c16:uniqueId val="{00000006-7E58-7E49-9B24-98B8A4DE13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c:f>
              <c:strCache>
                <c:ptCount val="1"/>
                <c:pt idx="0">
                  <c:v>AG-A1 core</c:v>
                </c:pt>
              </c:strCache>
            </c:strRef>
          </c:tx>
          <c:spPr>
            <a:ln w="12700">
              <a:solidFill>
                <a:schemeClr val="lt1"/>
              </a:solidFill>
            </a:ln>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A624-954D-B864-A7B93715968A}"/>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A624-954D-B864-A7B93715968A}"/>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A624-954D-B864-A7B93715968A}"/>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A624-954D-B864-A7B93715968A}"/>
              </c:ext>
            </c:extLst>
          </c:dPt>
          <c:cat>
            <c:strRef>
              <c:f>'Histogram core mantle rim clust'!$K$26:$K$29</c:f>
              <c:strCache>
                <c:ptCount val="4"/>
                <c:pt idx="0">
                  <c:v>Cl1</c:v>
                </c:pt>
                <c:pt idx="1">
                  <c:v>Cl2</c:v>
                </c:pt>
                <c:pt idx="2">
                  <c:v>Cl3</c:v>
                </c:pt>
                <c:pt idx="3">
                  <c:v>Cl4</c:v>
                </c:pt>
              </c:strCache>
            </c:strRef>
          </c:cat>
          <c:val>
            <c:numRef>
              <c:f>'Histogram core mantle rim clust'!$L$26:$L$29</c:f>
              <c:numCache>
                <c:formatCode>0</c:formatCode>
                <c:ptCount val="4"/>
                <c:pt idx="0">
                  <c:v>2</c:v>
                </c:pt>
                <c:pt idx="1">
                  <c:v>1</c:v>
                </c:pt>
                <c:pt idx="2">
                  <c:v>4</c:v>
                </c:pt>
                <c:pt idx="3">
                  <c:v>1</c:v>
                </c:pt>
              </c:numCache>
            </c:numRef>
          </c:val>
          <c:extLst>
            <c:ext xmlns:c16="http://schemas.microsoft.com/office/drawing/2014/chart" uri="{C3380CC4-5D6E-409C-BE32-E72D297353CC}">
              <c16:uniqueId val="{00000008-A624-954D-B864-A7B9371596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c:f>
              <c:strCache>
                <c:ptCount val="1"/>
                <c:pt idx="0">
                  <c:v>AG-A1 core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D84D-8744-8DC9-5A08DF7F69B4}"/>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D84D-8744-8DC9-5A08DF7F69B4}"/>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D84D-8744-8DC9-5A08DF7F69B4}"/>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D84D-8744-8DC9-5A08DF7F69B4}"/>
              </c:ext>
            </c:extLst>
          </c:dPt>
          <c:cat>
            <c:strRef>
              <c:f>'Histogram core mantle rim clust'!$K$26:$K$29</c:f>
              <c:strCache>
                <c:ptCount val="4"/>
                <c:pt idx="0">
                  <c:v>Cl1</c:v>
                </c:pt>
                <c:pt idx="1">
                  <c:v>Cl2</c:v>
                </c:pt>
                <c:pt idx="2">
                  <c:v>Cl3</c:v>
                </c:pt>
                <c:pt idx="3">
                  <c:v>Cl4</c:v>
                </c:pt>
              </c:strCache>
            </c:strRef>
          </c:cat>
          <c:val>
            <c:numRef>
              <c:f>'Histogram core mantle rim clust'!$M$26:$M$29</c:f>
              <c:numCache>
                <c:formatCode>0</c:formatCode>
                <c:ptCount val="4"/>
                <c:pt idx="0">
                  <c:v>6</c:v>
                </c:pt>
                <c:pt idx="1">
                  <c:v>1</c:v>
                </c:pt>
                <c:pt idx="2">
                  <c:v>6</c:v>
                </c:pt>
                <c:pt idx="3">
                  <c:v>1.5</c:v>
                </c:pt>
              </c:numCache>
            </c:numRef>
          </c:val>
          <c:extLst>
            <c:ext xmlns:c16="http://schemas.microsoft.com/office/drawing/2014/chart" uri="{C3380CC4-5D6E-409C-BE32-E72D297353CC}">
              <c16:uniqueId val="{00000008-D84D-8744-8DC9-5A08DF7F69B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c:f>
              <c:strCache>
                <c:ptCount val="1"/>
                <c:pt idx="0">
                  <c:v>AG-A1 core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C933-6D4B-94B6-1D5B896E8F0D}"/>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C933-6D4B-94B6-1D5B896E8F0D}"/>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C933-6D4B-94B6-1D5B896E8F0D}"/>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C933-6D4B-94B6-1D5B896E8F0D}"/>
              </c:ext>
            </c:extLst>
          </c:dPt>
          <c:cat>
            <c:strRef>
              <c:f>'Histogram core mantle rim clust'!$K$26:$K$29</c:f>
              <c:strCache>
                <c:ptCount val="4"/>
                <c:pt idx="0">
                  <c:v>Cl1</c:v>
                </c:pt>
                <c:pt idx="1">
                  <c:v>Cl2</c:v>
                </c:pt>
                <c:pt idx="2">
                  <c:v>Cl3</c:v>
                </c:pt>
                <c:pt idx="3">
                  <c:v>Cl4</c:v>
                </c:pt>
              </c:strCache>
            </c:strRef>
          </c:cat>
          <c:val>
            <c:numRef>
              <c:f>'Histogram core mantle rim clust'!$N$26:$N$29</c:f>
              <c:numCache>
                <c:formatCode>0</c:formatCode>
                <c:ptCount val="4"/>
                <c:pt idx="0">
                  <c:v>3</c:v>
                </c:pt>
                <c:pt idx="1">
                  <c:v>0</c:v>
                </c:pt>
                <c:pt idx="2" formatCode="General">
                  <c:v>4</c:v>
                </c:pt>
                <c:pt idx="3">
                  <c:v>4</c:v>
                </c:pt>
              </c:numCache>
            </c:numRef>
          </c:val>
          <c:extLst>
            <c:ext xmlns:c16="http://schemas.microsoft.com/office/drawing/2014/chart" uri="{C3380CC4-5D6E-409C-BE32-E72D297353CC}">
              <c16:uniqueId val="{00000008-C933-6D4B-94B6-1D5B896E8F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clust'!$L$9</c:f>
              <c:strCache>
                <c:ptCount val="1"/>
                <c:pt idx="0">
                  <c:v>AV-A core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CA59-D446-AB2A-026C48C7D3DA}"/>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CA59-D446-AB2A-026C48C7D3DA}"/>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CA59-D446-AB2A-026C48C7D3DA}"/>
              </c:ext>
            </c:extLst>
          </c:dPt>
          <c:dPt>
            <c:idx val="3"/>
            <c:bubble3D val="0"/>
            <c:spPr>
              <a:solidFill>
                <a:schemeClr val="accent4"/>
              </a:solidFill>
              <a:ln w="12700">
                <a:solidFill>
                  <a:schemeClr val="lt1"/>
                </a:solidFill>
              </a:ln>
              <a:effectLst/>
            </c:spPr>
            <c:extLst>
              <c:ext xmlns:c16="http://schemas.microsoft.com/office/drawing/2014/chart" uri="{C3380CC4-5D6E-409C-BE32-E72D297353CC}">
                <c16:uniqueId val="{00000007-CA59-D446-AB2A-026C48C7D3DA}"/>
              </c:ext>
            </c:extLst>
          </c:dPt>
          <c:cat>
            <c:strRef>
              <c:f>'Histogram core mantle rim clust'!$K$10:$K$13</c:f>
              <c:strCache>
                <c:ptCount val="4"/>
                <c:pt idx="0">
                  <c:v>Cl1</c:v>
                </c:pt>
                <c:pt idx="1">
                  <c:v>Cl2</c:v>
                </c:pt>
                <c:pt idx="2">
                  <c:v>Cl3</c:v>
                </c:pt>
                <c:pt idx="3">
                  <c:v>Cl4</c:v>
                </c:pt>
              </c:strCache>
            </c:strRef>
          </c:cat>
          <c:val>
            <c:numRef>
              <c:f>'Histogram core mantle rim clust'!$L$10:$L$13</c:f>
              <c:numCache>
                <c:formatCode>0</c:formatCode>
                <c:ptCount val="4"/>
                <c:pt idx="0">
                  <c:v>4</c:v>
                </c:pt>
                <c:pt idx="1">
                  <c:v>2</c:v>
                </c:pt>
                <c:pt idx="2">
                  <c:v>1</c:v>
                </c:pt>
                <c:pt idx="3">
                  <c:v>0</c:v>
                </c:pt>
              </c:numCache>
            </c:numRef>
          </c:val>
          <c:extLst>
            <c:ext xmlns:c16="http://schemas.microsoft.com/office/drawing/2014/chart" uri="{C3380CC4-5D6E-409C-BE32-E72D297353CC}">
              <c16:uniqueId val="{00000008-CA59-D446-AB2A-026C48C7D3D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clust'!$M$9</c:f>
              <c:strCache>
                <c:ptCount val="1"/>
                <c:pt idx="0">
                  <c:v>AV-A mantle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4208-B549-BE52-C7784E79B6AA}"/>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4208-B549-BE52-C7784E79B6AA}"/>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4208-B549-BE52-C7784E79B6AA}"/>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4208-B549-BE52-C7784E79B6AA}"/>
              </c:ext>
            </c:extLst>
          </c:dPt>
          <c:cat>
            <c:strRef>
              <c:f>'Histogram core mantle rim clust'!$K$10:$K$13</c:f>
              <c:strCache>
                <c:ptCount val="4"/>
                <c:pt idx="0">
                  <c:v>Cl1</c:v>
                </c:pt>
                <c:pt idx="1">
                  <c:v>Cl2</c:v>
                </c:pt>
                <c:pt idx="2">
                  <c:v>Cl3</c:v>
                </c:pt>
                <c:pt idx="3">
                  <c:v>Cl4</c:v>
                </c:pt>
              </c:strCache>
            </c:strRef>
          </c:cat>
          <c:val>
            <c:numRef>
              <c:f>'Histogram core mantle rim clust'!$M$10:$M$13</c:f>
              <c:numCache>
                <c:formatCode>0</c:formatCode>
                <c:ptCount val="4"/>
                <c:pt idx="0">
                  <c:v>5</c:v>
                </c:pt>
                <c:pt idx="1">
                  <c:v>4</c:v>
                </c:pt>
                <c:pt idx="2">
                  <c:v>3</c:v>
                </c:pt>
                <c:pt idx="3">
                  <c:v>2</c:v>
                </c:pt>
              </c:numCache>
            </c:numRef>
          </c:val>
          <c:extLst>
            <c:ext xmlns:c16="http://schemas.microsoft.com/office/drawing/2014/chart" uri="{C3380CC4-5D6E-409C-BE32-E72D297353CC}">
              <c16:uniqueId val="{00000008-4208-B549-BE52-C7784E79B6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clust'!$N$9</c:f>
              <c:strCache>
                <c:ptCount val="1"/>
                <c:pt idx="0">
                  <c:v>AV-A rim</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EB33-7540-B681-37717A78AEAF}"/>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EB33-7540-B681-37717A78AEAF}"/>
              </c:ext>
            </c:extLst>
          </c:dPt>
          <c:dPt>
            <c:idx val="2"/>
            <c:bubble3D val="0"/>
            <c:spPr>
              <a:solidFill>
                <a:schemeClr val="accent5"/>
              </a:solidFill>
              <a:ln w="12700">
                <a:solidFill>
                  <a:schemeClr val="lt1"/>
                </a:solidFill>
              </a:ln>
              <a:effectLst/>
            </c:spPr>
            <c:extLst>
              <c:ext xmlns:c16="http://schemas.microsoft.com/office/drawing/2014/chart" uri="{C3380CC4-5D6E-409C-BE32-E72D297353CC}">
                <c16:uniqueId val="{00000005-EB33-7540-B681-37717A78AEAF}"/>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EB33-7540-B681-37717A78AEAF}"/>
              </c:ext>
            </c:extLst>
          </c:dPt>
          <c:cat>
            <c:strRef>
              <c:f>'Histogram core mantle rim clust'!$K$10:$K$13</c:f>
              <c:strCache>
                <c:ptCount val="4"/>
                <c:pt idx="0">
                  <c:v>Cl1</c:v>
                </c:pt>
                <c:pt idx="1">
                  <c:v>Cl2</c:v>
                </c:pt>
                <c:pt idx="2">
                  <c:v>Cl3</c:v>
                </c:pt>
                <c:pt idx="3">
                  <c:v>Cl4</c:v>
                </c:pt>
              </c:strCache>
            </c:strRef>
          </c:cat>
          <c:val>
            <c:numRef>
              <c:f>'Histogram core mantle rim clust'!$N$10:$N$13</c:f>
              <c:numCache>
                <c:formatCode>0</c:formatCode>
                <c:ptCount val="4"/>
                <c:pt idx="0">
                  <c:v>2</c:v>
                </c:pt>
                <c:pt idx="1">
                  <c:v>1</c:v>
                </c:pt>
                <c:pt idx="2" formatCode="General">
                  <c:v>0</c:v>
                </c:pt>
                <c:pt idx="3" formatCode="General">
                  <c:v>4</c:v>
                </c:pt>
              </c:numCache>
            </c:numRef>
          </c:val>
          <c:extLst>
            <c:ext xmlns:c16="http://schemas.microsoft.com/office/drawing/2014/chart" uri="{C3380CC4-5D6E-409C-BE32-E72D297353CC}">
              <c16:uniqueId val="{00000008-EB33-7540-B681-37717A78AE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2111574603952"/>
          <c:y val="5.0523736210401522E-2"/>
          <c:w val="0.70400089174671432"/>
          <c:h val="0.71300904660232289"/>
        </c:manualLayout>
      </c:layout>
      <c:scatterChart>
        <c:scatterStyle val="lineMarker"/>
        <c:varyColors val="0"/>
        <c:ser>
          <c:idx val="1"/>
          <c:order val="0"/>
          <c:tx>
            <c:v>Averno</c:v>
          </c:tx>
          <c:spPr>
            <a:ln w="25400" cap="rnd">
              <a:noFill/>
              <a:round/>
            </a:ln>
            <a:effectLst/>
          </c:spPr>
          <c:marker>
            <c:symbol val="circle"/>
            <c:size val="7"/>
            <c:spPr>
              <a:solidFill>
                <a:schemeClr val="accent1"/>
              </a:solidFill>
              <a:ln w="9525">
                <a:solidFill>
                  <a:schemeClr val="tx1"/>
                </a:solidFill>
              </a:ln>
              <a:effectLst/>
            </c:spPr>
          </c:marker>
          <c:xVal>
            <c:numRef>
              <c:f>'Thermobarometry plot erupti (2)'!$S$143:$S$244</c:f>
              <c:numCache>
                <c:formatCode>General</c:formatCode>
                <c:ptCount val="102"/>
                <c:pt idx="0">
                  <c:v>820.67319299999997</c:v>
                </c:pt>
                <c:pt idx="1">
                  <c:v>819.20988520000003</c:v>
                </c:pt>
                <c:pt idx="2">
                  <c:v>843.32890789999999</c:v>
                </c:pt>
                <c:pt idx="3">
                  <c:v>834.68877369999996</c:v>
                </c:pt>
                <c:pt idx="4">
                  <c:v>827.3272571</c:v>
                </c:pt>
                <c:pt idx="5">
                  <c:v>824.05401159999997</c:v>
                </c:pt>
                <c:pt idx="6">
                  <c:v>838.86148939999998</c:v>
                </c:pt>
                <c:pt idx="7">
                  <c:v>822.69502809999994</c:v>
                </c:pt>
                <c:pt idx="8">
                  <c:v>836.07487979999996</c:v>
                </c:pt>
                <c:pt idx="9">
                  <c:v>830.00643979999995</c:v>
                </c:pt>
                <c:pt idx="10">
                  <c:v>862.49607719999995</c:v>
                </c:pt>
                <c:pt idx="11">
                  <c:v>833.68080970000005</c:v>
                </c:pt>
                <c:pt idx="12">
                  <c:v>904.03449309999996</c:v>
                </c:pt>
                <c:pt idx="13">
                  <c:v>882.28913660000001</c:v>
                </c:pt>
                <c:pt idx="14">
                  <c:v>849.04104940000002</c:v>
                </c:pt>
                <c:pt idx="15">
                  <c:v>835.74389059999999</c:v>
                </c:pt>
                <c:pt idx="16">
                  <c:v>817.33604609999998</c:v>
                </c:pt>
                <c:pt idx="17">
                  <c:v>848.99516019999999</c:v>
                </c:pt>
                <c:pt idx="18">
                  <c:v>842.43765199999996</c:v>
                </c:pt>
                <c:pt idx="19">
                  <c:v>838.51459480000005</c:v>
                </c:pt>
                <c:pt idx="20">
                  <c:v>1166.048</c:v>
                </c:pt>
                <c:pt idx="21">
                  <c:v>1169.7491030000001</c:v>
                </c:pt>
                <c:pt idx="22">
                  <c:v>1162.0524559999999</c:v>
                </c:pt>
                <c:pt idx="23">
                  <c:v>1158.7953399999999</c:v>
                </c:pt>
                <c:pt idx="24">
                  <c:v>1159.806409</c:v>
                </c:pt>
                <c:pt idx="25">
                  <c:v>1164.8421109999999</c:v>
                </c:pt>
                <c:pt idx="26">
                  <c:v>1164.185166</c:v>
                </c:pt>
                <c:pt idx="27">
                  <c:v>1154.5416720000001</c:v>
                </c:pt>
                <c:pt idx="28">
                  <c:v>1106.964154</c:v>
                </c:pt>
                <c:pt idx="29">
                  <c:v>1154.1626189999999</c:v>
                </c:pt>
                <c:pt idx="30">
                  <c:v>1164.7740060000001</c:v>
                </c:pt>
                <c:pt idx="31">
                  <c:v>1158.1088540000001</c:v>
                </c:pt>
                <c:pt idx="32">
                  <c:v>1056.570526</c:v>
                </c:pt>
                <c:pt idx="33">
                  <c:v>822.17728160000001</c:v>
                </c:pt>
                <c:pt idx="34">
                  <c:v>855.48449049999999</c:v>
                </c:pt>
                <c:pt idx="35">
                  <c:v>820.43520650000005</c:v>
                </c:pt>
                <c:pt idx="36">
                  <c:v>819.66656920000003</c:v>
                </c:pt>
                <c:pt idx="37">
                  <c:v>844.7958797</c:v>
                </c:pt>
                <c:pt idx="38">
                  <c:v>846.77412809999998</c:v>
                </c:pt>
                <c:pt idx="39">
                  <c:v>821.24397829999998</c:v>
                </c:pt>
                <c:pt idx="40">
                  <c:v>836.67685979999999</c:v>
                </c:pt>
                <c:pt idx="41">
                  <c:v>831.06726370000001</c:v>
                </c:pt>
                <c:pt idx="42">
                  <c:v>824.78165739999997</c:v>
                </c:pt>
                <c:pt idx="43">
                  <c:v>817.29033079999999</c:v>
                </c:pt>
                <c:pt idx="44">
                  <c:v>818.27019580000001</c:v>
                </c:pt>
                <c:pt idx="45">
                  <c:v>971.8589442</c:v>
                </c:pt>
                <c:pt idx="46">
                  <c:v>820.55055679999998</c:v>
                </c:pt>
                <c:pt idx="47">
                  <c:v>824.86636629999998</c:v>
                </c:pt>
                <c:pt idx="48">
                  <c:v>818.09125589999996</c:v>
                </c:pt>
                <c:pt idx="49">
                  <c:v>822.51526460000002</c:v>
                </c:pt>
                <c:pt idx="50">
                  <c:v>821.87856020000004</c:v>
                </c:pt>
                <c:pt idx="51">
                  <c:v>819.19079950000003</c:v>
                </c:pt>
                <c:pt idx="52">
                  <c:v>818.62097189999997</c:v>
                </c:pt>
                <c:pt idx="53">
                  <c:v>845.63712599999997</c:v>
                </c:pt>
                <c:pt idx="54">
                  <c:v>844.62273479999999</c:v>
                </c:pt>
                <c:pt idx="55">
                  <c:v>844.99051850000001</c:v>
                </c:pt>
                <c:pt idx="56">
                  <c:v>1137.0833359999999</c:v>
                </c:pt>
                <c:pt idx="57">
                  <c:v>1167.031714</c:v>
                </c:pt>
                <c:pt idx="58">
                  <c:v>1098.7683380000001</c:v>
                </c:pt>
                <c:pt idx="59">
                  <c:v>1175.716083</c:v>
                </c:pt>
                <c:pt idx="60">
                  <c:v>1134.338454</c:v>
                </c:pt>
                <c:pt idx="61">
                  <c:v>1135.1131949999999</c:v>
                </c:pt>
                <c:pt idx="62">
                  <c:v>1125.188643</c:v>
                </c:pt>
                <c:pt idx="63">
                  <c:v>1100.549669</c:v>
                </c:pt>
                <c:pt idx="64">
                  <c:v>1108.547088</c:v>
                </c:pt>
                <c:pt idx="65">
                  <c:v>1099.2461969999999</c:v>
                </c:pt>
                <c:pt idx="66">
                  <c:v>1119.529432</c:v>
                </c:pt>
                <c:pt idx="67">
                  <c:v>1125.0632149999999</c:v>
                </c:pt>
                <c:pt idx="68">
                  <c:v>1087.6279400000001</c:v>
                </c:pt>
                <c:pt idx="69">
                  <c:v>1031.5681589999999</c:v>
                </c:pt>
                <c:pt idx="70">
                  <c:v>1126.6094700000001</c:v>
                </c:pt>
                <c:pt idx="71">
                  <c:v>1078.1835920000001</c:v>
                </c:pt>
                <c:pt idx="72">
                  <c:v>1161.1427739999999</c:v>
                </c:pt>
                <c:pt idx="73">
                  <c:v>1141.1080910000001</c:v>
                </c:pt>
                <c:pt idx="74">
                  <c:v>1100.8680019999999</c:v>
                </c:pt>
                <c:pt idx="75">
                  <c:v>1100.9075740000001</c:v>
                </c:pt>
                <c:pt idx="76">
                  <c:v>1090.8745960000001</c:v>
                </c:pt>
                <c:pt idx="77">
                  <c:v>1091.222663</c:v>
                </c:pt>
                <c:pt idx="78">
                  <c:v>1084.5423679999999</c:v>
                </c:pt>
                <c:pt idx="79">
                  <c:v>1093.2919449999999</c:v>
                </c:pt>
                <c:pt idx="80">
                  <c:v>1090.8216640000001</c:v>
                </c:pt>
                <c:pt idx="81">
                  <c:v>1091.8258530000001</c:v>
                </c:pt>
                <c:pt idx="82">
                  <c:v>1084.601077</c:v>
                </c:pt>
                <c:pt idx="83">
                  <c:v>1078.049966</c:v>
                </c:pt>
                <c:pt idx="84">
                  <c:v>1146.122664</c:v>
                </c:pt>
                <c:pt idx="85">
                  <c:v>1080.4014629999999</c:v>
                </c:pt>
                <c:pt idx="86">
                  <c:v>1111.419852</c:v>
                </c:pt>
                <c:pt idx="87">
                  <c:v>1144.9322629999999</c:v>
                </c:pt>
                <c:pt idx="88">
                  <c:v>1104.075926</c:v>
                </c:pt>
                <c:pt idx="89">
                  <c:v>1029.2589390000001</c:v>
                </c:pt>
                <c:pt idx="90">
                  <c:v>838.23815939999997</c:v>
                </c:pt>
                <c:pt idx="91">
                  <c:v>960.33189719999996</c:v>
                </c:pt>
                <c:pt idx="92">
                  <c:v>850.52195040000004</c:v>
                </c:pt>
                <c:pt idx="93">
                  <c:v>865.7687608</c:v>
                </c:pt>
                <c:pt idx="94">
                  <c:v>904.72788619999994</c:v>
                </c:pt>
                <c:pt idx="95">
                  <c:v>922.52686289999997</c:v>
                </c:pt>
                <c:pt idx="96">
                  <c:v>817.78219530000001</c:v>
                </c:pt>
                <c:pt idx="97">
                  <c:v>904.44988369999999</c:v>
                </c:pt>
                <c:pt idx="98">
                  <c:v>938.14684520000003</c:v>
                </c:pt>
                <c:pt idx="99">
                  <c:v>955.09472070000004</c:v>
                </c:pt>
                <c:pt idx="100">
                  <c:v>1071.9896960000001</c:v>
                </c:pt>
                <c:pt idx="101">
                  <c:v>1019.767619</c:v>
                </c:pt>
              </c:numCache>
            </c:numRef>
          </c:xVal>
          <c:yVal>
            <c:numRef>
              <c:f>'Thermobarometry plot erupti (2)'!$P$143:$P$244</c:f>
              <c:numCache>
                <c:formatCode>General</c:formatCode>
                <c:ptCount val="102"/>
                <c:pt idx="0">
                  <c:v>1.391373108</c:v>
                </c:pt>
                <c:pt idx="1">
                  <c:v>1.5159578</c:v>
                </c:pt>
                <c:pt idx="2">
                  <c:v>1.827199542</c:v>
                </c:pt>
                <c:pt idx="3">
                  <c:v>2.0470331549999998</c:v>
                </c:pt>
                <c:pt idx="4">
                  <c:v>1.5432664140000001</c:v>
                </c:pt>
                <c:pt idx="5">
                  <c:v>1.4067396299999999</c:v>
                </c:pt>
                <c:pt idx="6">
                  <c:v>1.615781074</c:v>
                </c:pt>
                <c:pt idx="7">
                  <c:v>1.6458484689999999</c:v>
                </c:pt>
                <c:pt idx="8">
                  <c:v>1.6121803290000001</c:v>
                </c:pt>
                <c:pt idx="9">
                  <c:v>1.3726689169999999</c:v>
                </c:pt>
                <c:pt idx="10">
                  <c:v>1.6732045129999999</c:v>
                </c:pt>
                <c:pt idx="11">
                  <c:v>1.898033673</c:v>
                </c:pt>
                <c:pt idx="12">
                  <c:v>1.308118664</c:v>
                </c:pt>
                <c:pt idx="13">
                  <c:v>1.5421371989999999</c:v>
                </c:pt>
                <c:pt idx="14">
                  <c:v>1.6080002710000001</c:v>
                </c:pt>
                <c:pt idx="15">
                  <c:v>1.5635513990000001</c:v>
                </c:pt>
                <c:pt idx="16">
                  <c:v>1.4765702080000001</c:v>
                </c:pt>
                <c:pt idx="17">
                  <c:v>1.491423457</c:v>
                </c:pt>
                <c:pt idx="18">
                  <c:v>1.4032454329999999</c:v>
                </c:pt>
                <c:pt idx="19">
                  <c:v>1.4537160499999999</c:v>
                </c:pt>
                <c:pt idx="20">
                  <c:v>3.5980753910000001</c:v>
                </c:pt>
                <c:pt idx="21">
                  <c:v>3.6595067100000001</c:v>
                </c:pt>
                <c:pt idx="22">
                  <c:v>3.2358768050000002</c:v>
                </c:pt>
                <c:pt idx="23">
                  <c:v>3.5320561079999999</c:v>
                </c:pt>
                <c:pt idx="24">
                  <c:v>3.2107905670000001</c:v>
                </c:pt>
                <c:pt idx="25">
                  <c:v>3.483414486</c:v>
                </c:pt>
                <c:pt idx="26">
                  <c:v>3.4778586890000001</c:v>
                </c:pt>
                <c:pt idx="27">
                  <c:v>2.9083346379999999</c:v>
                </c:pt>
                <c:pt idx="28">
                  <c:v>2.6007283609999998</c:v>
                </c:pt>
                <c:pt idx="29">
                  <c:v>3.304623629</c:v>
                </c:pt>
                <c:pt idx="30">
                  <c:v>3.43739923</c:v>
                </c:pt>
                <c:pt idx="31">
                  <c:v>3.2056168020000002</c:v>
                </c:pt>
                <c:pt idx="32">
                  <c:v>2.9524583710000001</c:v>
                </c:pt>
                <c:pt idx="33">
                  <c:v>1.4004682180000001</c:v>
                </c:pt>
                <c:pt idx="34">
                  <c:v>1.446693252</c:v>
                </c:pt>
                <c:pt idx="35">
                  <c:v>1.3632817669999999</c:v>
                </c:pt>
                <c:pt idx="36">
                  <c:v>1.3881349160000001</c:v>
                </c:pt>
                <c:pt idx="37">
                  <c:v>1.4015423300000001</c:v>
                </c:pt>
                <c:pt idx="38">
                  <c:v>1.4667646910000001</c:v>
                </c:pt>
                <c:pt idx="39">
                  <c:v>1.4341779059999999</c:v>
                </c:pt>
                <c:pt idx="40">
                  <c:v>1.690879955</c:v>
                </c:pt>
                <c:pt idx="41">
                  <c:v>1.4570726940000001</c:v>
                </c:pt>
                <c:pt idx="42">
                  <c:v>1.4218018400000001</c:v>
                </c:pt>
                <c:pt idx="43">
                  <c:v>1.4072620179999999</c:v>
                </c:pt>
                <c:pt idx="44">
                  <c:v>1.414394288</c:v>
                </c:pt>
                <c:pt idx="45">
                  <c:v>16.113922800000001</c:v>
                </c:pt>
                <c:pt idx="46">
                  <c:v>1.4421001689999999</c:v>
                </c:pt>
                <c:pt idx="47">
                  <c:v>1.4699648670000001</c:v>
                </c:pt>
                <c:pt idx="48">
                  <c:v>1.469579711</c:v>
                </c:pt>
                <c:pt idx="49">
                  <c:v>1.432446798</c:v>
                </c:pt>
                <c:pt idx="50">
                  <c:v>1.3949037099999999</c:v>
                </c:pt>
                <c:pt idx="51">
                  <c:v>1.421414733</c:v>
                </c:pt>
                <c:pt idx="52">
                  <c:v>1.399523257</c:v>
                </c:pt>
                <c:pt idx="53">
                  <c:v>1.614982291</c:v>
                </c:pt>
                <c:pt idx="54">
                  <c:v>1.627283397</c:v>
                </c:pt>
                <c:pt idx="55">
                  <c:v>1.5449173220000001</c:v>
                </c:pt>
                <c:pt idx="56">
                  <c:v>2.3745060790000001</c:v>
                </c:pt>
                <c:pt idx="57">
                  <c:v>2.2143483879999999</c:v>
                </c:pt>
                <c:pt idx="58">
                  <c:v>2.0195349469999999</c:v>
                </c:pt>
                <c:pt idx="59">
                  <c:v>2.2768426490000002</c:v>
                </c:pt>
                <c:pt idx="60">
                  <c:v>2.2086008929999998</c:v>
                </c:pt>
                <c:pt idx="61">
                  <c:v>2.298357491</c:v>
                </c:pt>
                <c:pt idx="62">
                  <c:v>2.6630177160000001</c:v>
                </c:pt>
                <c:pt idx="63">
                  <c:v>2.6165945389999998</c:v>
                </c:pt>
                <c:pt idx="64">
                  <c:v>3.6081809420000002</c:v>
                </c:pt>
                <c:pt idx="65">
                  <c:v>2.3563886119999999</c:v>
                </c:pt>
                <c:pt idx="66">
                  <c:v>3.0204728049999998</c:v>
                </c:pt>
                <c:pt idx="67">
                  <c:v>3.3801225750000001</c:v>
                </c:pt>
                <c:pt idx="68">
                  <c:v>2.0700917209999998</c:v>
                </c:pt>
                <c:pt idx="69">
                  <c:v>1.9575695289999999</c:v>
                </c:pt>
                <c:pt idx="70">
                  <c:v>2.7117724409999999</c:v>
                </c:pt>
                <c:pt idx="71">
                  <c:v>3.1657624520000001</c:v>
                </c:pt>
                <c:pt idx="72">
                  <c:v>3.0830585830000001</c:v>
                </c:pt>
                <c:pt idx="73">
                  <c:v>2.7928090280000002</c:v>
                </c:pt>
                <c:pt idx="74">
                  <c:v>2.2807661659999998</c:v>
                </c:pt>
                <c:pt idx="75">
                  <c:v>2.3064399</c:v>
                </c:pt>
                <c:pt idx="76">
                  <c:v>3.8777889380000001</c:v>
                </c:pt>
                <c:pt idx="77">
                  <c:v>3.7226660759999999</c:v>
                </c:pt>
                <c:pt idx="78">
                  <c:v>2.592373314</c:v>
                </c:pt>
                <c:pt idx="79">
                  <c:v>1.886653728</c:v>
                </c:pt>
                <c:pt idx="80">
                  <c:v>2.5347033099999998</c:v>
                </c:pt>
                <c:pt idx="81">
                  <c:v>2.8217334909999998</c:v>
                </c:pt>
                <c:pt idx="82">
                  <c:v>2.2506260330000001</c:v>
                </c:pt>
                <c:pt idx="83">
                  <c:v>3.2454563200000002</c:v>
                </c:pt>
                <c:pt idx="84">
                  <c:v>2.802878545</c:v>
                </c:pt>
                <c:pt idx="85">
                  <c:v>4.1801875290000003</c:v>
                </c:pt>
                <c:pt idx="86">
                  <c:v>2.5229218640000002</c:v>
                </c:pt>
                <c:pt idx="87">
                  <c:v>2.9445947750000001</c:v>
                </c:pt>
                <c:pt idx="88">
                  <c:v>2.647247052</c:v>
                </c:pt>
                <c:pt idx="89">
                  <c:v>1.200828177</c:v>
                </c:pt>
                <c:pt idx="90">
                  <c:v>1.5860666830000001</c:v>
                </c:pt>
                <c:pt idx="91">
                  <c:v>1.6320248239999999</c:v>
                </c:pt>
                <c:pt idx="92">
                  <c:v>1.6025994569999999</c:v>
                </c:pt>
                <c:pt idx="93">
                  <c:v>1.6498839409999999</c:v>
                </c:pt>
                <c:pt idx="94">
                  <c:v>1.67701492</c:v>
                </c:pt>
                <c:pt idx="95">
                  <c:v>1.5759790380000001</c:v>
                </c:pt>
                <c:pt idx="96">
                  <c:v>1.440802605</c:v>
                </c:pt>
                <c:pt idx="97">
                  <c:v>1.542361299</c:v>
                </c:pt>
                <c:pt idx="98">
                  <c:v>1.5321417129999999</c:v>
                </c:pt>
                <c:pt idx="99">
                  <c:v>1.451032444</c:v>
                </c:pt>
                <c:pt idx="100">
                  <c:v>2.2066458760000001</c:v>
                </c:pt>
                <c:pt idx="101">
                  <c:v>1.184746734</c:v>
                </c:pt>
              </c:numCache>
            </c:numRef>
          </c:yVal>
          <c:smooth val="0"/>
          <c:extLst>
            <c:ext xmlns:c16="http://schemas.microsoft.com/office/drawing/2014/chart" uri="{C3380CC4-5D6E-409C-BE32-E72D297353CC}">
              <c16:uniqueId val="{00000003-CAC5-0D47-BCFB-549A7AC1446A}"/>
            </c:ext>
          </c:extLst>
        </c:ser>
        <c:dLbls>
          <c:showLegendKey val="0"/>
          <c:showVal val="0"/>
          <c:showCatName val="0"/>
          <c:showSerName val="0"/>
          <c:showPercent val="0"/>
          <c:showBubbleSize val="0"/>
        </c:dLbls>
        <c:axId val="238810159"/>
        <c:axId val="386235599"/>
      </c:scatterChart>
      <c:valAx>
        <c:axId val="238810159"/>
        <c:scaling>
          <c:orientation val="minMax"/>
          <c:min val="750"/>
        </c:scaling>
        <c:delete val="1"/>
        <c:axPos val="t"/>
        <c:majorGridlines>
          <c:spPr>
            <a:ln w="9525" cap="flat" cmpd="sng" algn="ctr">
              <a:solidFill>
                <a:schemeClr val="tx1">
                  <a:lumMod val="15000"/>
                  <a:lumOff val="85000"/>
                </a:schemeClr>
              </a:solidFill>
              <a:prstDash val="sysDash"/>
              <a:round/>
            </a:ln>
            <a:effectLst/>
          </c:spPr>
        </c:majorGridlines>
        <c:numFmt formatCode="General" sourceLinked="1"/>
        <c:majorTickMark val="out"/>
        <c:minorTickMark val="none"/>
        <c:tickLblPos val="high"/>
        <c:crossAx val="386235599"/>
        <c:crossesAt val="8"/>
        <c:crossBetween val="midCat"/>
        <c:majorUnit val="100"/>
      </c:valAx>
      <c:valAx>
        <c:axId val="386235599"/>
        <c:scaling>
          <c:orientation val="maxMin"/>
          <c:max val="8"/>
        </c:scaling>
        <c:delete val="1"/>
        <c:axPos val="l"/>
        <c:majorGridlines>
          <c:spPr>
            <a:ln w="12700" cap="flat" cmpd="sng" algn="ctr">
              <a:solidFill>
                <a:schemeClr val="tx1">
                  <a:lumMod val="15000"/>
                  <a:lumOff val="85000"/>
                </a:schemeClr>
              </a:solidFill>
              <a:prstDash val="sysDash"/>
              <a:round/>
            </a:ln>
            <a:effectLst/>
          </c:spPr>
        </c:majorGridlines>
        <c:numFmt formatCode="General" sourceLinked="1"/>
        <c:majorTickMark val="out"/>
        <c:minorTickMark val="none"/>
        <c:tickLblPos val="nextTo"/>
        <c:crossAx val="238810159"/>
        <c:crosses val="autoZero"/>
        <c:crossBetween val="midCat"/>
      </c:valAx>
      <c:spPr>
        <a:noFill/>
        <a:ln>
          <a:solidFill>
            <a:schemeClr val="bg1"/>
          </a:solidFill>
        </a:ln>
        <a:effectLst/>
      </c:spPr>
    </c:plotArea>
    <c:legend>
      <c:legendPos val="b"/>
      <c:layout>
        <c:manualLayout>
          <c:xMode val="edge"/>
          <c:yMode val="edge"/>
          <c:x val="0.16688346378592203"/>
          <c:y val="0.47679798305642429"/>
          <c:w val="0.27536103280483099"/>
          <c:h val="0.3133538297349343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bg1"/>
          </a:solidFill>
        </a:defRPr>
      </a:pPr>
      <a:endParaRPr lang="en-CH"/>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c:f>
              <c:strCache>
                <c:ptCount val="1"/>
                <c:pt idx="0">
                  <c:v>AG-A1 core</c:v>
                </c:pt>
              </c:strCache>
            </c:strRef>
          </c:tx>
          <c:spPr>
            <a:ln w="12700">
              <a:solidFill>
                <a:schemeClr val="bg1"/>
              </a:solidFill>
            </a:ln>
          </c:spPr>
          <c:dPt>
            <c:idx val="0"/>
            <c:bubble3D val="0"/>
            <c:spPr>
              <a:solidFill>
                <a:schemeClr val="accent1"/>
              </a:solidFill>
              <a:ln w="12700">
                <a:solidFill>
                  <a:schemeClr val="bg1"/>
                </a:solidFill>
              </a:ln>
              <a:effectLst/>
            </c:spPr>
            <c:extLst>
              <c:ext xmlns:c16="http://schemas.microsoft.com/office/drawing/2014/chart" uri="{C3380CC4-5D6E-409C-BE32-E72D297353CC}">
                <c16:uniqueId val="{00000001-B0DA-EF44-AAE6-0009CE54A625}"/>
              </c:ext>
            </c:extLst>
          </c:dPt>
          <c:dPt>
            <c:idx val="1"/>
            <c:bubble3D val="0"/>
            <c:spPr>
              <a:solidFill>
                <a:srgbClr val="BDBEDF"/>
              </a:solidFill>
              <a:ln w="12700">
                <a:solidFill>
                  <a:schemeClr val="bg1"/>
                </a:solidFill>
              </a:ln>
              <a:effectLst/>
            </c:spPr>
            <c:extLst>
              <c:ext xmlns:c16="http://schemas.microsoft.com/office/drawing/2014/chart" uri="{C3380CC4-5D6E-409C-BE32-E72D297353CC}">
                <c16:uniqueId val="{00000003-B0DA-EF44-AAE6-0009CE54A625}"/>
              </c:ext>
            </c:extLst>
          </c:dPt>
          <c:dPt>
            <c:idx val="2"/>
            <c:bubble3D val="0"/>
            <c:spPr>
              <a:solidFill>
                <a:srgbClr val="CE9386"/>
              </a:solidFill>
              <a:ln w="12700">
                <a:solidFill>
                  <a:schemeClr val="bg1"/>
                </a:solidFill>
              </a:ln>
              <a:effectLst/>
            </c:spPr>
            <c:extLst>
              <c:ext xmlns:c16="http://schemas.microsoft.com/office/drawing/2014/chart" uri="{C3380CC4-5D6E-409C-BE32-E72D297353CC}">
                <c16:uniqueId val="{00000005-B0DA-EF44-AAE6-0009CE54A625}"/>
              </c:ext>
            </c:extLst>
          </c:dPt>
          <c:dPt>
            <c:idx val="3"/>
            <c:bubble3D val="0"/>
            <c:spPr>
              <a:solidFill>
                <a:schemeClr val="accent4"/>
              </a:solidFill>
              <a:ln w="12700">
                <a:solidFill>
                  <a:schemeClr val="bg1"/>
                </a:solidFill>
              </a:ln>
              <a:effectLst/>
            </c:spPr>
            <c:extLst>
              <c:ext xmlns:c16="http://schemas.microsoft.com/office/drawing/2014/chart" uri="{C3380CC4-5D6E-409C-BE32-E72D297353CC}">
                <c16:uniqueId val="{00000007-B0DA-EF44-AAE6-0009CE54A625}"/>
              </c:ext>
            </c:extLst>
          </c:dPt>
          <c:cat>
            <c:strRef>
              <c:f>'Histogram core mantle rim clust'!$K$34:$K$37</c:f>
              <c:strCache>
                <c:ptCount val="4"/>
                <c:pt idx="0">
                  <c:v>Cl1</c:v>
                </c:pt>
                <c:pt idx="1">
                  <c:v>Cl2</c:v>
                </c:pt>
                <c:pt idx="2">
                  <c:v>Cl3</c:v>
                </c:pt>
                <c:pt idx="3">
                  <c:v>Cl4</c:v>
                </c:pt>
              </c:strCache>
            </c:strRef>
          </c:cat>
          <c:val>
            <c:numRef>
              <c:f>'Histogram core mantle rim clust'!$L$34:$L$37</c:f>
              <c:numCache>
                <c:formatCode>0</c:formatCode>
                <c:ptCount val="4"/>
                <c:pt idx="0">
                  <c:v>0</c:v>
                </c:pt>
                <c:pt idx="1">
                  <c:v>11</c:v>
                </c:pt>
                <c:pt idx="2">
                  <c:v>3</c:v>
                </c:pt>
                <c:pt idx="3">
                  <c:v>0</c:v>
                </c:pt>
              </c:numCache>
            </c:numRef>
          </c:val>
          <c:extLst>
            <c:ext xmlns:c16="http://schemas.microsoft.com/office/drawing/2014/chart" uri="{C3380CC4-5D6E-409C-BE32-E72D297353CC}">
              <c16:uniqueId val="{00000008-B0DA-EF44-AAE6-0009CE54A62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'Histogram core mantle rim clust'!$L$1</c:f>
              <c:strCache>
                <c:ptCount val="1"/>
                <c:pt idx="0">
                  <c:v>AG-A1 core</c:v>
                </c:pt>
              </c:strCache>
            </c:strRef>
          </c:tx>
          <c:spPr>
            <a:ln w="12700">
              <a:solidFill>
                <a:schemeClr val="bg1"/>
              </a:solidFill>
            </a:ln>
          </c:spPr>
          <c:dPt>
            <c:idx val="0"/>
            <c:bubble3D val="0"/>
            <c:spPr>
              <a:solidFill>
                <a:srgbClr val="EB8AB8"/>
              </a:solidFill>
              <a:ln w="12700">
                <a:solidFill>
                  <a:schemeClr val="bg1"/>
                </a:solidFill>
              </a:ln>
            </c:spPr>
            <c:extLst>
              <c:ext xmlns:c16="http://schemas.microsoft.com/office/drawing/2014/chart" uri="{C3380CC4-5D6E-409C-BE32-E72D297353CC}">
                <c16:uniqueId val="{00000001-ADC7-5742-8EBF-1C3C7A171A3B}"/>
              </c:ext>
            </c:extLst>
          </c:dPt>
          <c:dPt>
            <c:idx val="1"/>
            <c:bubble3D val="0"/>
            <c:spPr>
              <a:solidFill>
                <a:srgbClr val="BDBEDF"/>
              </a:solidFill>
              <a:ln w="12700">
                <a:solidFill>
                  <a:schemeClr val="bg1"/>
                </a:solidFill>
              </a:ln>
            </c:spPr>
            <c:extLst>
              <c:ext xmlns:c16="http://schemas.microsoft.com/office/drawing/2014/chart" uri="{C3380CC4-5D6E-409C-BE32-E72D297353CC}">
                <c16:uniqueId val="{00000003-ADC7-5742-8EBF-1C3C7A171A3B}"/>
              </c:ext>
            </c:extLst>
          </c:dPt>
          <c:dPt>
            <c:idx val="2"/>
            <c:bubble3D val="0"/>
            <c:spPr>
              <a:solidFill>
                <a:srgbClr val="CE9386"/>
              </a:solidFill>
              <a:ln w="12700">
                <a:solidFill>
                  <a:schemeClr val="bg1"/>
                </a:solidFill>
              </a:ln>
            </c:spPr>
            <c:extLst>
              <c:ext xmlns:c16="http://schemas.microsoft.com/office/drawing/2014/chart" uri="{C3380CC4-5D6E-409C-BE32-E72D297353CC}">
                <c16:uniqueId val="{00000005-ADC7-5742-8EBF-1C3C7A171A3B}"/>
              </c:ext>
            </c:extLst>
          </c:dPt>
          <c:cat>
            <c:strRef>
              <c:f>'Histogram core mantle rim clust'!$K$34:$K$37</c:f>
              <c:strCache>
                <c:ptCount val="4"/>
                <c:pt idx="0">
                  <c:v>Cl1</c:v>
                </c:pt>
                <c:pt idx="1">
                  <c:v>Cl2</c:v>
                </c:pt>
                <c:pt idx="2">
                  <c:v>Cl3</c:v>
                </c:pt>
                <c:pt idx="3">
                  <c:v>Cl4</c:v>
                </c:pt>
              </c:strCache>
            </c:strRef>
          </c:cat>
          <c:val>
            <c:numRef>
              <c:f>'Histogram core mantle rim clust'!$M$34:$M$37</c:f>
              <c:numCache>
                <c:formatCode>0</c:formatCode>
                <c:ptCount val="4"/>
                <c:pt idx="0">
                  <c:v>1</c:v>
                </c:pt>
                <c:pt idx="1">
                  <c:v>7</c:v>
                </c:pt>
                <c:pt idx="2">
                  <c:v>4</c:v>
                </c:pt>
                <c:pt idx="3">
                  <c:v>0</c:v>
                </c:pt>
              </c:numCache>
            </c:numRef>
          </c:val>
          <c:extLst>
            <c:ext xmlns:c16="http://schemas.microsoft.com/office/drawing/2014/chart" uri="{C3380CC4-5D6E-409C-BE32-E72D297353CC}">
              <c16:uniqueId val="{00000006-ADC7-5742-8EBF-1C3C7A171A3B}"/>
            </c:ext>
          </c:extLst>
        </c:ser>
        <c:ser>
          <c:idx val="0"/>
          <c:order val="1"/>
          <c:tx>
            <c:strRef>
              <c:f>'Histogram core mantle rim clust'!$L$1</c:f>
              <c:strCache>
                <c:ptCount val="1"/>
                <c:pt idx="0">
                  <c:v>AG-A1 core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8-ADC7-5742-8EBF-1C3C7A171A3B}"/>
              </c:ext>
            </c:extLst>
          </c:dPt>
          <c:dPt>
            <c:idx val="1"/>
            <c:bubble3D val="0"/>
            <c:spPr>
              <a:solidFill>
                <a:schemeClr val="accent2"/>
              </a:solidFill>
              <a:ln w="19050">
                <a:noFill/>
              </a:ln>
              <a:effectLst/>
            </c:spPr>
            <c:extLst>
              <c:ext xmlns:c16="http://schemas.microsoft.com/office/drawing/2014/chart" uri="{C3380CC4-5D6E-409C-BE32-E72D297353CC}">
                <c16:uniqueId val="{0000000A-ADC7-5742-8EBF-1C3C7A171A3B}"/>
              </c:ext>
            </c:extLst>
          </c:dPt>
          <c:dPt>
            <c:idx val="2"/>
            <c:bubble3D val="0"/>
            <c:spPr>
              <a:solidFill>
                <a:schemeClr val="accent5"/>
              </a:solidFill>
              <a:ln w="19050">
                <a:noFill/>
              </a:ln>
              <a:effectLst/>
            </c:spPr>
            <c:extLst>
              <c:ext xmlns:c16="http://schemas.microsoft.com/office/drawing/2014/chart" uri="{C3380CC4-5D6E-409C-BE32-E72D297353CC}">
                <c16:uniqueId val="{0000000C-ADC7-5742-8EBF-1C3C7A171A3B}"/>
              </c:ext>
            </c:extLst>
          </c:dPt>
          <c:cat>
            <c:strRef>
              <c:f>'Histogram core mantle rim clust'!$K$34:$K$37</c:f>
              <c:strCache>
                <c:ptCount val="4"/>
                <c:pt idx="0">
                  <c:v>Cl1</c:v>
                </c:pt>
                <c:pt idx="1">
                  <c:v>Cl2</c:v>
                </c:pt>
                <c:pt idx="2">
                  <c:v>Cl3</c:v>
                </c:pt>
                <c:pt idx="3">
                  <c:v>Cl4</c:v>
                </c:pt>
              </c:strCache>
            </c:strRef>
          </c:cat>
          <c:val>
            <c:numRef>
              <c:f>'Histogram core mantle rim clust'!$M$34:$M$36</c:f>
              <c:numCache>
                <c:formatCode>0</c:formatCode>
                <c:ptCount val="3"/>
                <c:pt idx="0">
                  <c:v>1</c:v>
                </c:pt>
                <c:pt idx="1">
                  <c:v>7</c:v>
                </c:pt>
                <c:pt idx="2">
                  <c:v>4</c:v>
                </c:pt>
              </c:numCache>
            </c:numRef>
          </c:val>
          <c:extLst>
            <c:ext xmlns:c16="http://schemas.microsoft.com/office/drawing/2014/chart" uri="{C3380CC4-5D6E-409C-BE32-E72D297353CC}">
              <c16:uniqueId val="{0000000D-ADC7-5742-8EBF-1C3C7A171A3B}"/>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a:noFill/>
    </a:ln>
  </c:spPr>
  <c:txPr>
    <a:bodyPr/>
    <a:lstStyle/>
    <a:p>
      <a:pPr>
        <a:defRPr/>
      </a:pPr>
      <a:endParaRPr lang="en-CH"/>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0"/>
          <c:tx>
            <c:strRef>
              <c:f>'Histogram core mantle rim clust'!$L$1</c:f>
              <c:strCache>
                <c:ptCount val="1"/>
                <c:pt idx="0">
                  <c:v>AG-A1 core</c:v>
                </c:pt>
              </c:strCache>
            </c:strRef>
          </c:tx>
          <c:spPr>
            <a:ln w="12700">
              <a:solidFill>
                <a:schemeClr val="bg1"/>
              </a:solidFill>
            </a:ln>
          </c:spPr>
          <c:dPt>
            <c:idx val="2"/>
            <c:bubble3D val="0"/>
            <c:spPr>
              <a:solidFill>
                <a:srgbClr val="CE9386"/>
              </a:solidFill>
              <a:ln w="12700">
                <a:solidFill>
                  <a:schemeClr val="bg1"/>
                </a:solidFill>
              </a:ln>
            </c:spPr>
            <c:extLst>
              <c:ext xmlns:c16="http://schemas.microsoft.com/office/drawing/2014/chart" uri="{C3380CC4-5D6E-409C-BE32-E72D297353CC}">
                <c16:uniqueId val="{00000001-E022-1245-944A-639D7EFA58F7}"/>
              </c:ext>
            </c:extLst>
          </c:dPt>
          <c:dPt>
            <c:idx val="3"/>
            <c:bubble3D val="0"/>
            <c:spPr>
              <a:solidFill>
                <a:srgbClr val="6383C0"/>
              </a:solidFill>
              <a:ln w="12700">
                <a:solidFill>
                  <a:schemeClr val="bg1"/>
                </a:solidFill>
              </a:ln>
            </c:spPr>
            <c:extLst>
              <c:ext xmlns:c16="http://schemas.microsoft.com/office/drawing/2014/chart" uri="{C3380CC4-5D6E-409C-BE32-E72D297353CC}">
                <c16:uniqueId val="{00000003-E022-1245-944A-639D7EFA58F7}"/>
              </c:ext>
            </c:extLst>
          </c:dPt>
          <c:cat>
            <c:strRef>
              <c:f>'Histogram core mantle rim clust'!$K$34:$K$37</c:f>
              <c:strCache>
                <c:ptCount val="4"/>
                <c:pt idx="0">
                  <c:v>Cl1</c:v>
                </c:pt>
                <c:pt idx="1">
                  <c:v>Cl2</c:v>
                </c:pt>
                <c:pt idx="2">
                  <c:v>Cl3</c:v>
                </c:pt>
                <c:pt idx="3">
                  <c:v>Cl4</c:v>
                </c:pt>
              </c:strCache>
            </c:strRef>
          </c:cat>
          <c:val>
            <c:numRef>
              <c:f>'Histogram core mantle rim clust'!$N$34:$N$37</c:f>
              <c:numCache>
                <c:formatCode>0</c:formatCode>
                <c:ptCount val="4"/>
                <c:pt idx="0">
                  <c:v>0</c:v>
                </c:pt>
                <c:pt idx="1">
                  <c:v>0</c:v>
                </c:pt>
                <c:pt idx="2" formatCode="General">
                  <c:v>7</c:v>
                </c:pt>
                <c:pt idx="3">
                  <c:v>4</c:v>
                </c:pt>
              </c:numCache>
            </c:numRef>
          </c:val>
          <c:extLst>
            <c:ext xmlns:c16="http://schemas.microsoft.com/office/drawing/2014/chart" uri="{C3380CC4-5D6E-409C-BE32-E72D297353CC}">
              <c16:uniqueId val="{00000004-E022-1245-944A-639D7EFA58F7}"/>
            </c:ext>
          </c:extLst>
        </c:ser>
        <c:ser>
          <c:idx val="0"/>
          <c:order val="1"/>
          <c:tx>
            <c:strRef>
              <c:f>'Histogram core mantle rim clust'!$L$1</c:f>
              <c:strCache>
                <c:ptCount val="1"/>
                <c:pt idx="0">
                  <c:v>AG-A1 core</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E022-1245-944A-639D7EFA58F7}"/>
              </c:ext>
            </c:extLst>
          </c:dPt>
          <c:dPt>
            <c:idx val="1"/>
            <c:bubble3D val="0"/>
            <c:spPr>
              <a:solidFill>
                <a:schemeClr val="accent2"/>
              </a:solidFill>
              <a:ln w="19050">
                <a:noFill/>
              </a:ln>
              <a:effectLst/>
            </c:spPr>
            <c:extLst>
              <c:ext xmlns:c16="http://schemas.microsoft.com/office/drawing/2014/chart" uri="{C3380CC4-5D6E-409C-BE32-E72D297353CC}">
                <c16:uniqueId val="{00000008-E022-1245-944A-639D7EFA58F7}"/>
              </c:ext>
            </c:extLst>
          </c:dPt>
          <c:dPt>
            <c:idx val="2"/>
            <c:bubble3D val="0"/>
            <c:spPr>
              <a:solidFill>
                <a:schemeClr val="accent5"/>
              </a:solidFill>
              <a:ln>
                <a:noFill/>
              </a:ln>
            </c:spPr>
            <c:extLst>
              <c:ext xmlns:c16="http://schemas.microsoft.com/office/drawing/2014/chart" uri="{C3380CC4-5D6E-409C-BE32-E72D297353CC}">
                <c16:uniqueId val="{0000000A-E022-1245-944A-639D7EFA58F7}"/>
              </c:ext>
            </c:extLst>
          </c:dPt>
          <c:cat>
            <c:strRef>
              <c:f>'Histogram core mantle rim clust'!$K$34:$K$37</c:f>
              <c:strCache>
                <c:ptCount val="4"/>
                <c:pt idx="0">
                  <c:v>Cl1</c:v>
                </c:pt>
                <c:pt idx="1">
                  <c:v>Cl2</c:v>
                </c:pt>
                <c:pt idx="2">
                  <c:v>Cl3</c:v>
                </c:pt>
                <c:pt idx="3">
                  <c:v>Cl4</c:v>
                </c:pt>
              </c:strCache>
            </c:strRef>
          </c:cat>
          <c:val>
            <c:numRef>
              <c:f>'Histogram core mantle rim clust'!$M$34:$M$36</c:f>
              <c:numCache>
                <c:formatCode>0</c:formatCode>
                <c:ptCount val="3"/>
                <c:pt idx="0">
                  <c:v>1</c:v>
                </c:pt>
                <c:pt idx="1">
                  <c:v>7</c:v>
                </c:pt>
                <c:pt idx="2">
                  <c:v>4</c:v>
                </c:pt>
              </c:numCache>
            </c:numRef>
          </c:val>
          <c:extLst>
            <c:ext xmlns:c16="http://schemas.microsoft.com/office/drawing/2014/chart" uri="{C3380CC4-5D6E-409C-BE32-E72D297353CC}">
              <c16:uniqueId val="{0000000B-E022-1245-944A-639D7EFA58F7}"/>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a:noFill/>
    </a:ln>
  </c:spPr>
  <c:txPr>
    <a:bodyPr/>
    <a:lstStyle/>
    <a:p>
      <a:pPr>
        <a:defRPr/>
      </a:pPr>
      <a:endParaRPr lang="en-CH"/>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c:f>
              <c:strCache>
                <c:ptCount val="1"/>
                <c:pt idx="0">
                  <c:v>AG-A1 core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0E5D-4C4D-B30A-804F71FF9AB2}"/>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0E5D-4C4D-B30A-804F71FF9AB2}"/>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0E5D-4C4D-B30A-804F71FF9AB2}"/>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0E5D-4C4D-B30A-804F71FF9AB2}"/>
              </c:ext>
            </c:extLst>
          </c:dPt>
          <c:cat>
            <c:strRef>
              <c:f>'Histogram core mantle rim clust'!$K$42:$K$45</c:f>
              <c:strCache>
                <c:ptCount val="4"/>
                <c:pt idx="0">
                  <c:v>Cl1</c:v>
                </c:pt>
                <c:pt idx="1">
                  <c:v>Cl2</c:v>
                </c:pt>
                <c:pt idx="2">
                  <c:v>Cl3</c:v>
                </c:pt>
                <c:pt idx="3">
                  <c:v>Cl4</c:v>
                </c:pt>
              </c:strCache>
            </c:strRef>
          </c:cat>
          <c:val>
            <c:numRef>
              <c:f>'Histogram core mantle rim clust'!$L$42:$L$45</c:f>
              <c:numCache>
                <c:formatCode>0</c:formatCode>
                <c:ptCount val="4"/>
                <c:pt idx="0">
                  <c:v>1</c:v>
                </c:pt>
                <c:pt idx="1">
                  <c:v>0</c:v>
                </c:pt>
                <c:pt idx="2" formatCode="General">
                  <c:v>2</c:v>
                </c:pt>
                <c:pt idx="3" formatCode="General">
                  <c:v>2</c:v>
                </c:pt>
              </c:numCache>
            </c:numRef>
          </c:val>
          <c:extLst>
            <c:ext xmlns:c16="http://schemas.microsoft.com/office/drawing/2014/chart" uri="{C3380CC4-5D6E-409C-BE32-E72D297353CC}">
              <c16:uniqueId val="{00000008-0E5D-4C4D-B30A-804F71FF9A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clust'!$M$1</c:f>
              <c:strCache>
                <c:ptCount val="1"/>
                <c:pt idx="0">
                  <c:v>AG-A1 mantle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5C08-704E-A88A-386A180E9BB8}"/>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5C08-704E-A88A-386A180E9BB8}"/>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5C08-704E-A88A-386A180E9BB8}"/>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5C08-704E-A88A-386A180E9BB8}"/>
              </c:ext>
            </c:extLst>
          </c:dPt>
          <c:cat>
            <c:strRef>
              <c:f>'Histogram core mantle rim clust'!$K$42:$K$45</c:f>
              <c:strCache>
                <c:ptCount val="4"/>
                <c:pt idx="0">
                  <c:v>Cl1</c:v>
                </c:pt>
                <c:pt idx="1">
                  <c:v>Cl2</c:v>
                </c:pt>
                <c:pt idx="2">
                  <c:v>Cl3</c:v>
                </c:pt>
                <c:pt idx="3">
                  <c:v>Cl4</c:v>
                </c:pt>
              </c:strCache>
            </c:strRef>
          </c:cat>
          <c:val>
            <c:numRef>
              <c:f>'Histogram core mantle rim clust'!$M$42:$M$45</c:f>
              <c:numCache>
                <c:formatCode>0</c:formatCode>
                <c:ptCount val="4"/>
                <c:pt idx="0">
                  <c:v>6</c:v>
                </c:pt>
                <c:pt idx="1">
                  <c:v>0</c:v>
                </c:pt>
                <c:pt idx="2">
                  <c:v>1</c:v>
                </c:pt>
                <c:pt idx="3">
                  <c:v>7</c:v>
                </c:pt>
              </c:numCache>
            </c:numRef>
          </c:val>
          <c:extLst>
            <c:ext xmlns:c16="http://schemas.microsoft.com/office/drawing/2014/chart" uri="{C3380CC4-5D6E-409C-BE32-E72D297353CC}">
              <c16:uniqueId val="{00000008-5C08-704E-A88A-386A180E9B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clust'!$N$1</c:f>
              <c:strCache>
                <c:ptCount val="1"/>
                <c:pt idx="0">
                  <c:v>AG-A1 rim</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72E8-6443-9183-43876603AB0D}"/>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72E8-6443-9183-43876603AB0D}"/>
              </c:ext>
            </c:extLst>
          </c:dPt>
          <c:dPt>
            <c:idx val="2"/>
            <c:bubble3D val="0"/>
            <c:spPr>
              <a:solidFill>
                <a:schemeClr val="accent5"/>
              </a:solidFill>
              <a:ln w="12700">
                <a:solidFill>
                  <a:schemeClr val="lt1"/>
                </a:solidFill>
              </a:ln>
              <a:effectLst/>
            </c:spPr>
            <c:extLst>
              <c:ext xmlns:c16="http://schemas.microsoft.com/office/drawing/2014/chart" uri="{C3380CC4-5D6E-409C-BE32-E72D297353CC}">
                <c16:uniqueId val="{00000005-72E8-6443-9183-43876603AB0D}"/>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72E8-6443-9183-43876603AB0D}"/>
              </c:ext>
            </c:extLst>
          </c:dPt>
          <c:cat>
            <c:strRef>
              <c:f>'Histogram core mantle rim clust'!$K$42:$K$45</c:f>
              <c:strCache>
                <c:ptCount val="4"/>
                <c:pt idx="0">
                  <c:v>Cl1</c:v>
                </c:pt>
                <c:pt idx="1">
                  <c:v>Cl2</c:v>
                </c:pt>
                <c:pt idx="2">
                  <c:v>Cl3</c:v>
                </c:pt>
                <c:pt idx="3">
                  <c:v>Cl4</c:v>
                </c:pt>
              </c:strCache>
            </c:strRef>
          </c:cat>
          <c:val>
            <c:numRef>
              <c:f>'Histogram core mantle rim clust'!$N$42:$N$45</c:f>
              <c:numCache>
                <c:formatCode>0</c:formatCode>
                <c:ptCount val="4"/>
                <c:pt idx="0">
                  <c:v>1</c:v>
                </c:pt>
                <c:pt idx="1">
                  <c:v>0</c:v>
                </c:pt>
                <c:pt idx="2" formatCode="General">
                  <c:v>0</c:v>
                </c:pt>
                <c:pt idx="3" formatCode="General">
                  <c:v>2</c:v>
                </c:pt>
              </c:numCache>
            </c:numRef>
          </c:val>
          <c:extLst>
            <c:ext xmlns:c16="http://schemas.microsoft.com/office/drawing/2014/chart" uri="{C3380CC4-5D6E-409C-BE32-E72D297353CC}">
              <c16:uniqueId val="{00000008-72E8-6443-9183-43876603AB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2111574603952"/>
          <c:y val="5.0523736210401522E-2"/>
          <c:w val="0.70400089174671432"/>
          <c:h val="0.71300904660232289"/>
        </c:manualLayout>
      </c:layout>
      <c:scatterChart>
        <c:scatterStyle val="lineMarker"/>
        <c:varyColors val="0"/>
        <c:ser>
          <c:idx val="4"/>
          <c:order val="0"/>
          <c:tx>
            <c:v>Triflisco</c:v>
          </c:tx>
          <c:spPr>
            <a:ln w="25400" cap="rnd">
              <a:noFill/>
              <a:round/>
            </a:ln>
            <a:effectLst/>
          </c:spPr>
          <c:marker>
            <c:symbol val="circle"/>
            <c:size val="7"/>
            <c:spPr>
              <a:solidFill>
                <a:schemeClr val="accent5"/>
              </a:solidFill>
              <a:ln w="9525">
                <a:solidFill>
                  <a:schemeClr val="tx1"/>
                </a:solidFill>
              </a:ln>
              <a:effectLst/>
            </c:spPr>
          </c:marker>
          <c:xVal>
            <c:numRef>
              <c:f>'Thermobarometry plot erupti (2)'!$S$414:$S$514</c:f>
              <c:numCache>
                <c:formatCode>General</c:formatCode>
                <c:ptCount val="101"/>
                <c:pt idx="0">
                  <c:v>1087.2081969999999</c:v>
                </c:pt>
                <c:pt idx="1">
                  <c:v>1080.424569</c:v>
                </c:pt>
                <c:pt idx="2">
                  <c:v>1082.120985</c:v>
                </c:pt>
                <c:pt idx="3">
                  <c:v>1083.946277</c:v>
                </c:pt>
                <c:pt idx="4">
                  <c:v>1099.6809330000001</c:v>
                </c:pt>
                <c:pt idx="5">
                  <c:v>1069.873507</c:v>
                </c:pt>
                <c:pt idx="6">
                  <c:v>1082.7917070000001</c:v>
                </c:pt>
                <c:pt idx="7">
                  <c:v>1049.1435770000001</c:v>
                </c:pt>
                <c:pt idx="8">
                  <c:v>1124.364006</c:v>
                </c:pt>
                <c:pt idx="9">
                  <c:v>1053.953047</c:v>
                </c:pt>
                <c:pt idx="10">
                  <c:v>1078.4875810000001</c:v>
                </c:pt>
                <c:pt idx="11">
                  <c:v>1100.206696</c:v>
                </c:pt>
                <c:pt idx="12">
                  <c:v>1102.859068</c:v>
                </c:pt>
                <c:pt idx="13">
                  <c:v>1098.4281109999999</c:v>
                </c:pt>
                <c:pt idx="14">
                  <c:v>1103.775339</c:v>
                </c:pt>
                <c:pt idx="15">
                  <c:v>1098.1691080000001</c:v>
                </c:pt>
                <c:pt idx="16">
                  <c:v>1077.9502769999999</c:v>
                </c:pt>
                <c:pt idx="17">
                  <c:v>1099.4305609999999</c:v>
                </c:pt>
                <c:pt idx="18">
                  <c:v>1096.087947</c:v>
                </c:pt>
                <c:pt idx="19">
                  <c:v>1089.6790289999999</c:v>
                </c:pt>
                <c:pt idx="20">
                  <c:v>1135.8504250000001</c:v>
                </c:pt>
                <c:pt idx="21">
                  <c:v>1144.694679</c:v>
                </c:pt>
                <c:pt idx="22">
                  <c:v>1138.2078220000001</c:v>
                </c:pt>
                <c:pt idx="23">
                  <c:v>1144.1411660000001</c:v>
                </c:pt>
                <c:pt idx="24">
                  <c:v>1152.825542</c:v>
                </c:pt>
                <c:pt idx="25">
                  <c:v>1100.1967649999999</c:v>
                </c:pt>
                <c:pt idx="26">
                  <c:v>1148.835448</c:v>
                </c:pt>
                <c:pt idx="27">
                  <c:v>1151.615438</c:v>
                </c:pt>
                <c:pt idx="28">
                  <c:v>1146.4336960000001</c:v>
                </c:pt>
                <c:pt idx="29">
                  <c:v>1130.0095799999999</c:v>
                </c:pt>
                <c:pt idx="30">
                  <c:v>1154.3066369999999</c:v>
                </c:pt>
                <c:pt idx="31">
                  <c:v>1146.795822</c:v>
                </c:pt>
                <c:pt idx="32">
                  <c:v>1093.7671780000001</c:v>
                </c:pt>
                <c:pt idx="33">
                  <c:v>1142.5701959999999</c:v>
                </c:pt>
                <c:pt idx="34">
                  <c:v>1084.252898</c:v>
                </c:pt>
                <c:pt idx="35">
                  <c:v>1084.0006559999999</c:v>
                </c:pt>
                <c:pt idx="36">
                  <c:v>1087.115877</c:v>
                </c:pt>
                <c:pt idx="37">
                  <c:v>1091.662566</c:v>
                </c:pt>
                <c:pt idx="38">
                  <c:v>1071.28864</c:v>
                </c:pt>
                <c:pt idx="39">
                  <c:v>1083.892971</c:v>
                </c:pt>
                <c:pt idx="40">
                  <c:v>1059.9498840000001</c:v>
                </c:pt>
                <c:pt idx="41">
                  <c:v>1064.444015</c:v>
                </c:pt>
                <c:pt idx="42">
                  <c:v>1073.400877</c:v>
                </c:pt>
                <c:pt idx="43">
                  <c:v>1056.143127</c:v>
                </c:pt>
                <c:pt idx="44">
                  <c:v>1165.270653</c:v>
                </c:pt>
                <c:pt idx="45">
                  <c:v>1170.3386660000001</c:v>
                </c:pt>
                <c:pt idx="46">
                  <c:v>1160.420073</c:v>
                </c:pt>
                <c:pt idx="47">
                  <c:v>1158.3324729999999</c:v>
                </c:pt>
                <c:pt idx="48">
                  <c:v>1122.060661</c:v>
                </c:pt>
                <c:pt idx="49">
                  <c:v>1124.153853</c:v>
                </c:pt>
                <c:pt idx="50">
                  <c:v>1127.785875</c:v>
                </c:pt>
                <c:pt idx="51">
                  <c:v>1104.0791839999999</c:v>
                </c:pt>
                <c:pt idx="52">
                  <c:v>1106.2108490000001</c:v>
                </c:pt>
                <c:pt idx="53">
                  <c:v>1073.1232500000001</c:v>
                </c:pt>
                <c:pt idx="54">
                  <c:v>1137.8151559999999</c:v>
                </c:pt>
                <c:pt idx="55">
                  <c:v>1106.5598829999999</c:v>
                </c:pt>
                <c:pt idx="56">
                  <c:v>1155.009753</c:v>
                </c:pt>
                <c:pt idx="57">
                  <c:v>1112.053883</c:v>
                </c:pt>
                <c:pt idx="58">
                  <c:v>1155.5049320000001</c:v>
                </c:pt>
                <c:pt idx="59">
                  <c:v>1105.125178</c:v>
                </c:pt>
                <c:pt idx="60">
                  <c:v>1099.7096059999999</c:v>
                </c:pt>
                <c:pt idx="61">
                  <c:v>1091.368363</c:v>
                </c:pt>
                <c:pt idx="62">
                  <c:v>1053.448956</c:v>
                </c:pt>
                <c:pt idx="63">
                  <c:v>1096.954643</c:v>
                </c:pt>
                <c:pt idx="64">
                  <c:v>1170.3259089999999</c:v>
                </c:pt>
                <c:pt idx="65">
                  <c:v>1183.7915170000001</c:v>
                </c:pt>
                <c:pt idx="66">
                  <c:v>1175.783788</c:v>
                </c:pt>
                <c:pt idx="67">
                  <c:v>1171.4488510000001</c:v>
                </c:pt>
                <c:pt idx="68">
                  <c:v>1176.6556009999999</c:v>
                </c:pt>
                <c:pt idx="69">
                  <c:v>1173.7435680000001</c:v>
                </c:pt>
                <c:pt idx="70">
                  <c:v>1167.122766</c:v>
                </c:pt>
                <c:pt idx="71">
                  <c:v>1158.92671</c:v>
                </c:pt>
                <c:pt idx="72">
                  <c:v>1118.8735240000001</c:v>
                </c:pt>
                <c:pt idx="73">
                  <c:v>1140.90293</c:v>
                </c:pt>
                <c:pt idx="74">
                  <c:v>1159.2036800000001</c:v>
                </c:pt>
                <c:pt idx="75">
                  <c:v>1101.177115</c:v>
                </c:pt>
                <c:pt idx="76">
                  <c:v>1087.9874380000001</c:v>
                </c:pt>
                <c:pt idx="77">
                  <c:v>1080.782968</c:v>
                </c:pt>
                <c:pt idx="78">
                  <c:v>1065.411754</c:v>
                </c:pt>
                <c:pt idx="79">
                  <c:v>1084.1601149999999</c:v>
                </c:pt>
                <c:pt idx="80">
                  <c:v>1054.934215</c:v>
                </c:pt>
                <c:pt idx="81">
                  <c:v>1087.365123</c:v>
                </c:pt>
                <c:pt idx="82">
                  <c:v>1055.147984</c:v>
                </c:pt>
                <c:pt idx="83">
                  <c:v>1063.064799</c:v>
                </c:pt>
                <c:pt idx="84">
                  <c:v>1076.171339</c:v>
                </c:pt>
                <c:pt idx="85">
                  <c:v>1111.569624</c:v>
                </c:pt>
                <c:pt idx="86">
                  <c:v>1061.279925</c:v>
                </c:pt>
                <c:pt idx="87">
                  <c:v>1078.9700170000001</c:v>
                </c:pt>
                <c:pt idx="88">
                  <c:v>1073.069031</c:v>
                </c:pt>
                <c:pt idx="89">
                  <c:v>1091.351842</c:v>
                </c:pt>
                <c:pt idx="90">
                  <c:v>1089.157424</c:v>
                </c:pt>
                <c:pt idx="91">
                  <c:v>1061.7182780000001</c:v>
                </c:pt>
                <c:pt idx="92">
                  <c:v>1057.9436479999999</c:v>
                </c:pt>
                <c:pt idx="93">
                  <c:v>1144.812105</c:v>
                </c:pt>
                <c:pt idx="94">
                  <c:v>1100.6670650000001</c:v>
                </c:pt>
                <c:pt idx="95">
                  <c:v>1096.757212</c:v>
                </c:pt>
                <c:pt idx="96">
                  <c:v>1097.9960900000001</c:v>
                </c:pt>
                <c:pt idx="97">
                  <c:v>1071.617534</c:v>
                </c:pt>
                <c:pt idx="98">
                  <c:v>1118.6876990000001</c:v>
                </c:pt>
                <c:pt idx="99">
                  <c:v>1111.947465</c:v>
                </c:pt>
                <c:pt idx="100">
                  <c:v>1130.1049700000001</c:v>
                </c:pt>
              </c:numCache>
            </c:numRef>
          </c:xVal>
          <c:yVal>
            <c:numRef>
              <c:f>'Thermobarometry plot erupti (2)'!$P$414:$P$514</c:f>
              <c:numCache>
                <c:formatCode>General</c:formatCode>
                <c:ptCount val="101"/>
                <c:pt idx="0">
                  <c:v>2.442463198</c:v>
                </c:pt>
                <c:pt idx="1">
                  <c:v>2.707551643</c:v>
                </c:pt>
                <c:pt idx="2">
                  <c:v>2.883216263</c:v>
                </c:pt>
                <c:pt idx="3">
                  <c:v>3.1759618399999998</c:v>
                </c:pt>
                <c:pt idx="4">
                  <c:v>2.2911767520000001</c:v>
                </c:pt>
                <c:pt idx="5">
                  <c:v>3.2844073360000001</c:v>
                </c:pt>
                <c:pt idx="6">
                  <c:v>2.8924038200000002</c:v>
                </c:pt>
                <c:pt idx="7">
                  <c:v>6.904666872</c:v>
                </c:pt>
                <c:pt idx="8">
                  <c:v>2.3236140340000002</c:v>
                </c:pt>
                <c:pt idx="9">
                  <c:v>2.3775473850000002</c:v>
                </c:pt>
                <c:pt idx="10">
                  <c:v>2.3787506139999999</c:v>
                </c:pt>
                <c:pt idx="11">
                  <c:v>1.973822508</c:v>
                </c:pt>
                <c:pt idx="12">
                  <c:v>1.9440852879999999</c:v>
                </c:pt>
                <c:pt idx="13">
                  <c:v>2.1019426370000001</c:v>
                </c:pt>
                <c:pt idx="14">
                  <c:v>2.0055597000000001</c:v>
                </c:pt>
                <c:pt idx="15">
                  <c:v>2.0114451240000002</c:v>
                </c:pt>
                <c:pt idx="16">
                  <c:v>2.4747058229999999</c:v>
                </c:pt>
                <c:pt idx="17">
                  <c:v>2.7637355989999999</c:v>
                </c:pt>
                <c:pt idx="18">
                  <c:v>2.3963208890000001</c:v>
                </c:pt>
                <c:pt idx="19">
                  <c:v>2.4351272900000001</c:v>
                </c:pt>
                <c:pt idx="20">
                  <c:v>3.521504873</c:v>
                </c:pt>
                <c:pt idx="21">
                  <c:v>3.1538479609999999</c:v>
                </c:pt>
                <c:pt idx="22">
                  <c:v>3.6549489909999999</c:v>
                </c:pt>
                <c:pt idx="23">
                  <c:v>2.9909244730000002</c:v>
                </c:pt>
                <c:pt idx="24">
                  <c:v>4.4320070679999999</c:v>
                </c:pt>
                <c:pt idx="25">
                  <c:v>4.2873440819999997</c:v>
                </c:pt>
                <c:pt idx="26">
                  <c:v>3.233659383</c:v>
                </c:pt>
                <c:pt idx="27">
                  <c:v>3.541094207</c:v>
                </c:pt>
                <c:pt idx="28">
                  <c:v>4.0577236369999996</c:v>
                </c:pt>
                <c:pt idx="29">
                  <c:v>3.8832427310000002</c:v>
                </c:pt>
                <c:pt idx="30">
                  <c:v>3.5218985429999998</c:v>
                </c:pt>
                <c:pt idx="31">
                  <c:v>3.0101468530000002</c:v>
                </c:pt>
                <c:pt idx="32">
                  <c:v>3.3689503319999998</c:v>
                </c:pt>
                <c:pt idx="33">
                  <c:v>2.7643851700000002</c:v>
                </c:pt>
                <c:pt idx="34">
                  <c:v>3.1222582449999998</c:v>
                </c:pt>
                <c:pt idx="35">
                  <c:v>3.0150925119999998</c:v>
                </c:pt>
                <c:pt idx="36">
                  <c:v>2.7213836140000001</c:v>
                </c:pt>
                <c:pt idx="37">
                  <c:v>3.708999988</c:v>
                </c:pt>
                <c:pt idx="38">
                  <c:v>3.8362860310000002</c:v>
                </c:pt>
                <c:pt idx="39">
                  <c:v>2.8516738350000002</c:v>
                </c:pt>
                <c:pt idx="40">
                  <c:v>3.724995812</c:v>
                </c:pt>
                <c:pt idx="41">
                  <c:v>3.9791951129999998</c:v>
                </c:pt>
                <c:pt idx="42">
                  <c:v>2.5941941580000001</c:v>
                </c:pt>
                <c:pt idx="43">
                  <c:v>2.830644231</c:v>
                </c:pt>
                <c:pt idx="44">
                  <c:v>4.164326236</c:v>
                </c:pt>
                <c:pt idx="45">
                  <c:v>3.995075956</c:v>
                </c:pt>
                <c:pt idx="46">
                  <c:v>3.6466718469999999</c:v>
                </c:pt>
                <c:pt idx="47">
                  <c:v>3.369697929</c:v>
                </c:pt>
                <c:pt idx="48">
                  <c:v>2.3560226150000001</c:v>
                </c:pt>
                <c:pt idx="49">
                  <c:v>2.4993622709999999</c:v>
                </c:pt>
                <c:pt idx="50">
                  <c:v>2.4770062469999998</c:v>
                </c:pt>
                <c:pt idx="51">
                  <c:v>2.35105057</c:v>
                </c:pt>
                <c:pt idx="52">
                  <c:v>2.4836776550000002</c:v>
                </c:pt>
                <c:pt idx="53">
                  <c:v>3.6095934089999999</c:v>
                </c:pt>
                <c:pt idx="54">
                  <c:v>3.0925936119999999</c:v>
                </c:pt>
                <c:pt idx="55">
                  <c:v>2.6633673770000001</c:v>
                </c:pt>
                <c:pt idx="56">
                  <c:v>2.8173853480000002</c:v>
                </c:pt>
                <c:pt idx="57">
                  <c:v>2.435833862</c:v>
                </c:pt>
                <c:pt idx="58">
                  <c:v>3.9724010239999998</c:v>
                </c:pt>
                <c:pt idx="59">
                  <c:v>2.39256387</c:v>
                </c:pt>
                <c:pt idx="60">
                  <c:v>2.463183629</c:v>
                </c:pt>
                <c:pt idx="61">
                  <c:v>2.6749649070000001</c:v>
                </c:pt>
                <c:pt idx="62">
                  <c:v>2.9760311150000001</c:v>
                </c:pt>
                <c:pt idx="63">
                  <c:v>2.6639093009999999</c:v>
                </c:pt>
                <c:pt idx="64">
                  <c:v>4.0392399780000003</c:v>
                </c:pt>
                <c:pt idx="65">
                  <c:v>4.3990586440000001</c:v>
                </c:pt>
                <c:pt idx="66">
                  <c:v>3.7546508599999999</c:v>
                </c:pt>
                <c:pt idx="67">
                  <c:v>3.8535007370000001</c:v>
                </c:pt>
                <c:pt idx="68">
                  <c:v>4.4183804100000001</c:v>
                </c:pt>
                <c:pt idx="69">
                  <c:v>3.5739470189999998</c:v>
                </c:pt>
                <c:pt idx="70">
                  <c:v>3.1582542779999998</c:v>
                </c:pt>
                <c:pt idx="71">
                  <c:v>2.890362611</c:v>
                </c:pt>
                <c:pt idx="72">
                  <c:v>2.7818945629999998</c:v>
                </c:pt>
                <c:pt idx="73">
                  <c:v>2.6354081300000001</c:v>
                </c:pt>
                <c:pt idx="74">
                  <c:v>3.2274200949999998</c:v>
                </c:pt>
                <c:pt idx="75">
                  <c:v>1.9362723369999999</c:v>
                </c:pt>
                <c:pt idx="76">
                  <c:v>2.2160176460000001</c:v>
                </c:pt>
                <c:pt idx="77">
                  <c:v>2.8673019489999998</c:v>
                </c:pt>
                <c:pt idx="78">
                  <c:v>3.484212485</c:v>
                </c:pt>
                <c:pt idx="79">
                  <c:v>3.4042830880000001</c:v>
                </c:pt>
                <c:pt idx="80">
                  <c:v>2.5155464620000001</c:v>
                </c:pt>
                <c:pt idx="81">
                  <c:v>2.50171389</c:v>
                </c:pt>
                <c:pt idx="82">
                  <c:v>3.6166697459999999</c:v>
                </c:pt>
                <c:pt idx="83">
                  <c:v>2.2728019239999999</c:v>
                </c:pt>
                <c:pt idx="84">
                  <c:v>1.928764556</c:v>
                </c:pt>
                <c:pt idx="85">
                  <c:v>2.0184018909999999</c:v>
                </c:pt>
                <c:pt idx="86">
                  <c:v>3.4607873329999999</c:v>
                </c:pt>
                <c:pt idx="87">
                  <c:v>2.5532367030000001</c:v>
                </c:pt>
                <c:pt idx="88">
                  <c:v>2.9769978579999998</c:v>
                </c:pt>
                <c:pt idx="89">
                  <c:v>2.8060217679999999</c:v>
                </c:pt>
                <c:pt idx="90">
                  <c:v>2.8295657310000002</c:v>
                </c:pt>
                <c:pt idx="91">
                  <c:v>2.395774045</c:v>
                </c:pt>
                <c:pt idx="92">
                  <c:v>2.407007562</c:v>
                </c:pt>
                <c:pt idx="93">
                  <c:v>2.8726205550000001</c:v>
                </c:pt>
                <c:pt idx="94">
                  <c:v>2.7206115569999998</c:v>
                </c:pt>
                <c:pt idx="95">
                  <c:v>2.7096020049999998</c:v>
                </c:pt>
                <c:pt idx="96">
                  <c:v>2.6885916829999998</c:v>
                </c:pt>
                <c:pt idx="97">
                  <c:v>3.0625916179999999</c:v>
                </c:pt>
                <c:pt idx="98">
                  <c:v>2.9955812000000002</c:v>
                </c:pt>
                <c:pt idx="99">
                  <c:v>2.890898703</c:v>
                </c:pt>
                <c:pt idx="100">
                  <c:v>3.8560938579999999</c:v>
                </c:pt>
              </c:numCache>
            </c:numRef>
          </c:yVal>
          <c:smooth val="0"/>
          <c:extLst>
            <c:ext xmlns:c16="http://schemas.microsoft.com/office/drawing/2014/chart" uri="{C3380CC4-5D6E-409C-BE32-E72D297353CC}">
              <c16:uniqueId val="{00000004-1A2B-C745-8540-DA97A6950A62}"/>
            </c:ext>
          </c:extLst>
        </c:ser>
        <c:dLbls>
          <c:showLegendKey val="0"/>
          <c:showVal val="0"/>
          <c:showCatName val="0"/>
          <c:showSerName val="0"/>
          <c:showPercent val="0"/>
          <c:showBubbleSize val="0"/>
        </c:dLbls>
        <c:axId val="238810159"/>
        <c:axId val="386235599"/>
      </c:scatterChart>
      <c:valAx>
        <c:axId val="238810159"/>
        <c:scaling>
          <c:orientation val="minMax"/>
          <c:min val="750"/>
        </c:scaling>
        <c:delete val="1"/>
        <c:axPos val="t"/>
        <c:majorGridlines>
          <c:spPr>
            <a:ln w="9525" cap="flat" cmpd="sng" algn="ctr">
              <a:solidFill>
                <a:schemeClr val="tx1">
                  <a:lumMod val="15000"/>
                  <a:lumOff val="85000"/>
                </a:schemeClr>
              </a:solidFill>
              <a:prstDash val="sysDash"/>
              <a:round/>
            </a:ln>
            <a:effectLst/>
          </c:spPr>
        </c:majorGridlines>
        <c:numFmt formatCode="General" sourceLinked="1"/>
        <c:majorTickMark val="out"/>
        <c:minorTickMark val="none"/>
        <c:tickLblPos val="high"/>
        <c:crossAx val="386235599"/>
        <c:crossesAt val="8"/>
        <c:crossBetween val="midCat"/>
        <c:majorUnit val="100"/>
      </c:valAx>
      <c:valAx>
        <c:axId val="386235599"/>
        <c:scaling>
          <c:orientation val="maxMin"/>
          <c:max val="8"/>
        </c:scaling>
        <c:delete val="1"/>
        <c:axPos val="l"/>
        <c:majorGridlines>
          <c:spPr>
            <a:ln w="12700" cap="flat" cmpd="sng" algn="ctr">
              <a:solidFill>
                <a:schemeClr val="tx1">
                  <a:lumMod val="15000"/>
                  <a:lumOff val="85000"/>
                </a:schemeClr>
              </a:solidFill>
              <a:prstDash val="sysDash"/>
              <a:round/>
            </a:ln>
            <a:effectLst/>
          </c:spPr>
        </c:majorGridlines>
        <c:numFmt formatCode="General" sourceLinked="1"/>
        <c:majorTickMark val="out"/>
        <c:minorTickMark val="none"/>
        <c:tickLblPos val="nextTo"/>
        <c:crossAx val="238810159"/>
        <c:crosses val="autoZero"/>
        <c:crossBetween val="midCat"/>
      </c:valAx>
      <c:spPr>
        <a:noFill/>
        <a:ln>
          <a:solidFill>
            <a:schemeClr val="bg1"/>
          </a:solidFill>
        </a:ln>
        <a:effectLst/>
      </c:spPr>
    </c:plotArea>
    <c:legend>
      <c:legendPos val="b"/>
      <c:layout>
        <c:manualLayout>
          <c:xMode val="edge"/>
          <c:yMode val="edge"/>
          <c:x val="0.16688346378592203"/>
          <c:y val="0.47679798305642429"/>
          <c:w val="0.27536103280483099"/>
          <c:h val="0.3133538297349343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bg1"/>
          </a:solidFill>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2111574603952"/>
          <c:y val="5.0523736210401522E-2"/>
          <c:w val="0.70400089174671432"/>
          <c:h val="0.71300904660232289"/>
        </c:manualLayout>
      </c:layout>
      <c:scatterChart>
        <c:scatterStyle val="lineMarker"/>
        <c:varyColors val="0"/>
        <c:ser>
          <c:idx val="3"/>
          <c:order val="0"/>
          <c:tx>
            <c:v>SMG</c:v>
          </c:tx>
          <c:spPr>
            <a:ln w="25400" cap="rnd">
              <a:noFill/>
              <a:round/>
            </a:ln>
            <a:effectLst/>
          </c:spPr>
          <c:marker>
            <c:symbol val="circle"/>
            <c:size val="7"/>
            <c:spPr>
              <a:solidFill>
                <a:schemeClr val="accent2">
                  <a:lumMod val="20000"/>
                  <a:lumOff val="80000"/>
                </a:schemeClr>
              </a:solidFill>
              <a:ln w="9525">
                <a:solidFill>
                  <a:schemeClr val="tx1"/>
                </a:solidFill>
              </a:ln>
              <a:effectLst/>
            </c:spPr>
          </c:marker>
          <c:xVal>
            <c:numRef>
              <c:f>'Thermobarometry plot erupti (2)'!$S$262:$S$412</c:f>
              <c:numCache>
                <c:formatCode>General</c:formatCode>
                <c:ptCount val="151"/>
                <c:pt idx="0">
                  <c:v>831.73417029999996</c:v>
                </c:pt>
                <c:pt idx="1">
                  <c:v>839.21112840000001</c:v>
                </c:pt>
                <c:pt idx="2">
                  <c:v>866.13848710000002</c:v>
                </c:pt>
                <c:pt idx="3">
                  <c:v>929.63923939999995</c:v>
                </c:pt>
                <c:pt idx="4">
                  <c:v>914.0721853</c:v>
                </c:pt>
                <c:pt idx="5">
                  <c:v>899.75116400000002</c:v>
                </c:pt>
                <c:pt idx="6">
                  <c:v>900.04107550000003</c:v>
                </c:pt>
                <c:pt idx="7">
                  <c:v>875.16217410000002</c:v>
                </c:pt>
                <c:pt idx="8">
                  <c:v>850.28232270000001</c:v>
                </c:pt>
                <c:pt idx="9">
                  <c:v>894.2680474</c:v>
                </c:pt>
                <c:pt idx="10">
                  <c:v>897.78143609999995</c:v>
                </c:pt>
                <c:pt idx="11">
                  <c:v>948.48988880000002</c:v>
                </c:pt>
                <c:pt idx="12">
                  <c:v>999.16989799999999</c:v>
                </c:pt>
                <c:pt idx="13">
                  <c:v>1026.518376</c:v>
                </c:pt>
                <c:pt idx="14">
                  <c:v>1021.173333</c:v>
                </c:pt>
                <c:pt idx="15">
                  <c:v>985.18956779999996</c:v>
                </c:pt>
                <c:pt idx="16">
                  <c:v>924.29897789999995</c:v>
                </c:pt>
                <c:pt idx="17">
                  <c:v>1126.094824</c:v>
                </c:pt>
                <c:pt idx="18">
                  <c:v>1141.4516389999999</c:v>
                </c:pt>
                <c:pt idx="19">
                  <c:v>1031.6112539999999</c:v>
                </c:pt>
                <c:pt idx="20">
                  <c:v>928.97449370000004</c:v>
                </c:pt>
                <c:pt idx="21">
                  <c:v>1085.493283</c:v>
                </c:pt>
                <c:pt idx="22">
                  <c:v>1127.5039830000001</c:v>
                </c:pt>
                <c:pt idx="23">
                  <c:v>1079.4835860000001</c:v>
                </c:pt>
                <c:pt idx="24">
                  <c:v>1002.961147</c:v>
                </c:pt>
                <c:pt idx="25">
                  <c:v>1095.9072450000001</c:v>
                </c:pt>
                <c:pt idx="26">
                  <c:v>1096.8698360000001</c:v>
                </c:pt>
                <c:pt idx="27">
                  <c:v>995.12870129999999</c:v>
                </c:pt>
                <c:pt idx="28">
                  <c:v>867.05468169999995</c:v>
                </c:pt>
                <c:pt idx="29">
                  <c:v>844.95291129999998</c:v>
                </c:pt>
                <c:pt idx="30">
                  <c:v>834.80785130000004</c:v>
                </c:pt>
                <c:pt idx="31">
                  <c:v>851.91257350000001</c:v>
                </c:pt>
                <c:pt idx="32">
                  <c:v>853.98886370000002</c:v>
                </c:pt>
                <c:pt idx="33">
                  <c:v>929.62596840000003</c:v>
                </c:pt>
                <c:pt idx="34">
                  <c:v>853.094649</c:v>
                </c:pt>
                <c:pt idx="35">
                  <c:v>850.11041160000002</c:v>
                </c:pt>
                <c:pt idx="36">
                  <c:v>883.71298239999999</c:v>
                </c:pt>
                <c:pt idx="37">
                  <c:v>868.45270059999996</c:v>
                </c:pt>
                <c:pt idx="38">
                  <c:v>841.4934538</c:v>
                </c:pt>
                <c:pt idx="39">
                  <c:v>862.05930850000004</c:v>
                </c:pt>
                <c:pt idx="40">
                  <c:v>858.59439610000004</c:v>
                </c:pt>
                <c:pt idx="41">
                  <c:v>860.63480360000005</c:v>
                </c:pt>
                <c:pt idx="42">
                  <c:v>877.28701420000004</c:v>
                </c:pt>
                <c:pt idx="43">
                  <c:v>856.31227490000003</c:v>
                </c:pt>
                <c:pt idx="44">
                  <c:v>832.26195089999999</c:v>
                </c:pt>
                <c:pt idx="45">
                  <c:v>914.13012490000006</c:v>
                </c:pt>
                <c:pt idx="46">
                  <c:v>900.46714480000003</c:v>
                </c:pt>
                <c:pt idx="47">
                  <c:v>820.4241912</c:v>
                </c:pt>
                <c:pt idx="48">
                  <c:v>834.08817959999999</c:v>
                </c:pt>
                <c:pt idx="49">
                  <c:v>841.61659239999994</c:v>
                </c:pt>
                <c:pt idx="50">
                  <c:v>915.74611540000001</c:v>
                </c:pt>
                <c:pt idx="51">
                  <c:v>822.04519730000004</c:v>
                </c:pt>
                <c:pt idx="52">
                  <c:v>818.67125180000005</c:v>
                </c:pt>
                <c:pt idx="53">
                  <c:v>845.4447126</c:v>
                </c:pt>
                <c:pt idx="54">
                  <c:v>867.29767849999996</c:v>
                </c:pt>
                <c:pt idx="55">
                  <c:v>867.44264980000003</c:v>
                </c:pt>
                <c:pt idx="56">
                  <c:v>854.23709589999999</c:v>
                </c:pt>
                <c:pt idx="57">
                  <c:v>867.98245529999997</c:v>
                </c:pt>
                <c:pt idx="58">
                  <c:v>859.9088868</c:v>
                </c:pt>
                <c:pt idx="59">
                  <c:v>906.54409550000003</c:v>
                </c:pt>
                <c:pt idx="60">
                  <c:v>871.40401489999999</c:v>
                </c:pt>
                <c:pt idx="61">
                  <c:v>888.48233570000002</c:v>
                </c:pt>
                <c:pt idx="62">
                  <c:v>870.92426829999999</c:v>
                </c:pt>
                <c:pt idx="63">
                  <c:v>871.25456150000002</c:v>
                </c:pt>
                <c:pt idx="64">
                  <c:v>912.45837410000001</c:v>
                </c:pt>
                <c:pt idx="65">
                  <c:v>953.50373690000004</c:v>
                </c:pt>
                <c:pt idx="66">
                  <c:v>956.41258430000005</c:v>
                </c:pt>
                <c:pt idx="67">
                  <c:v>1034.9857219999999</c:v>
                </c:pt>
                <c:pt idx="68">
                  <c:v>903.93778580000003</c:v>
                </c:pt>
                <c:pt idx="69">
                  <c:v>1072.311492</c:v>
                </c:pt>
                <c:pt idx="70">
                  <c:v>1129.9018900000001</c:v>
                </c:pt>
                <c:pt idx="71">
                  <c:v>1163.1711660000001</c:v>
                </c:pt>
                <c:pt idx="72">
                  <c:v>1154.6867669999999</c:v>
                </c:pt>
                <c:pt idx="73">
                  <c:v>1160.2412609999999</c:v>
                </c:pt>
                <c:pt idx="74">
                  <c:v>1142.307689</c:v>
                </c:pt>
                <c:pt idx="75">
                  <c:v>1159.1050700000001</c:v>
                </c:pt>
                <c:pt idx="76">
                  <c:v>1165.1774089999999</c:v>
                </c:pt>
                <c:pt idx="77">
                  <c:v>1168.8672120000001</c:v>
                </c:pt>
                <c:pt idx="78">
                  <c:v>1154.1077540000001</c:v>
                </c:pt>
                <c:pt idx="79">
                  <c:v>1144.90797</c:v>
                </c:pt>
                <c:pt idx="80">
                  <c:v>1161.5706210000001</c:v>
                </c:pt>
                <c:pt idx="81">
                  <c:v>1169.0606299999999</c:v>
                </c:pt>
                <c:pt idx="82">
                  <c:v>1157.9285950000001</c:v>
                </c:pt>
                <c:pt idx="83">
                  <c:v>1162.282792</c:v>
                </c:pt>
                <c:pt idx="84">
                  <c:v>1167.3162850000001</c:v>
                </c:pt>
                <c:pt idx="85">
                  <c:v>1157.3108099999999</c:v>
                </c:pt>
                <c:pt idx="86">
                  <c:v>1101.607833</c:v>
                </c:pt>
                <c:pt idx="87">
                  <c:v>922.70038999999997</c:v>
                </c:pt>
                <c:pt idx="88">
                  <c:v>1100.5491709999999</c:v>
                </c:pt>
                <c:pt idx="89">
                  <c:v>1098.4553269999999</c:v>
                </c:pt>
                <c:pt idx="90">
                  <c:v>1086.915158</c:v>
                </c:pt>
                <c:pt idx="91">
                  <c:v>958.57144940000001</c:v>
                </c:pt>
                <c:pt idx="92">
                  <c:v>1038.53657</c:v>
                </c:pt>
                <c:pt idx="93">
                  <c:v>987.71253720000004</c:v>
                </c:pt>
                <c:pt idx="94">
                  <c:v>887.14659800000004</c:v>
                </c:pt>
                <c:pt idx="95">
                  <c:v>898.17232569999999</c:v>
                </c:pt>
                <c:pt idx="96">
                  <c:v>955.82965490000004</c:v>
                </c:pt>
                <c:pt idx="97">
                  <c:v>889.12992529999997</c:v>
                </c:pt>
                <c:pt idx="98">
                  <c:v>964.2722642</c:v>
                </c:pt>
                <c:pt idx="99">
                  <c:v>1005.603876</c:v>
                </c:pt>
                <c:pt idx="100">
                  <c:v>1069.3417039999999</c:v>
                </c:pt>
                <c:pt idx="101">
                  <c:v>1071.4797120000001</c:v>
                </c:pt>
                <c:pt idx="102">
                  <c:v>1091.172816</c:v>
                </c:pt>
                <c:pt idx="103">
                  <c:v>1007.288652</c:v>
                </c:pt>
                <c:pt idx="104">
                  <c:v>1145.300927</c:v>
                </c:pt>
                <c:pt idx="105">
                  <c:v>1022.245332</c:v>
                </c:pt>
                <c:pt idx="106">
                  <c:v>983.53021869999998</c:v>
                </c:pt>
                <c:pt idx="107">
                  <c:v>945.78772649999996</c:v>
                </c:pt>
                <c:pt idx="108">
                  <c:v>952.00415840000005</c:v>
                </c:pt>
                <c:pt idx="109">
                  <c:v>1149.4441099999999</c:v>
                </c:pt>
                <c:pt idx="110">
                  <c:v>1098.7698949999999</c:v>
                </c:pt>
                <c:pt idx="111">
                  <c:v>1101.675972</c:v>
                </c:pt>
                <c:pt idx="112">
                  <c:v>1062.5558579999999</c:v>
                </c:pt>
                <c:pt idx="113">
                  <c:v>1056.8933380000001</c:v>
                </c:pt>
                <c:pt idx="114">
                  <c:v>1050.2140429999999</c:v>
                </c:pt>
                <c:pt idx="115">
                  <c:v>1039.3056469999999</c:v>
                </c:pt>
                <c:pt idx="116">
                  <c:v>1098.043437</c:v>
                </c:pt>
                <c:pt idx="117">
                  <c:v>1104.3081999999999</c:v>
                </c:pt>
                <c:pt idx="118">
                  <c:v>1078.2203919999999</c:v>
                </c:pt>
                <c:pt idx="119">
                  <c:v>1061.532097</c:v>
                </c:pt>
                <c:pt idx="120">
                  <c:v>1072.974518</c:v>
                </c:pt>
                <c:pt idx="121">
                  <c:v>1078.837186</c:v>
                </c:pt>
                <c:pt idx="122">
                  <c:v>1106.071162</c:v>
                </c:pt>
                <c:pt idx="123">
                  <c:v>1050.8219590000001</c:v>
                </c:pt>
                <c:pt idx="124">
                  <c:v>1067.5573039999999</c:v>
                </c:pt>
                <c:pt idx="125">
                  <c:v>1111.3625649999999</c:v>
                </c:pt>
                <c:pt idx="126">
                  <c:v>1101.776963</c:v>
                </c:pt>
                <c:pt idx="127">
                  <c:v>1067.289125</c:v>
                </c:pt>
                <c:pt idx="128">
                  <c:v>1061.220697</c:v>
                </c:pt>
                <c:pt idx="129">
                  <c:v>1079.1061099999999</c:v>
                </c:pt>
                <c:pt idx="130">
                  <c:v>1054.9939899999999</c:v>
                </c:pt>
                <c:pt idx="131">
                  <c:v>1100.317591</c:v>
                </c:pt>
                <c:pt idx="132">
                  <c:v>1052.651077</c:v>
                </c:pt>
                <c:pt idx="133">
                  <c:v>1066.353044</c:v>
                </c:pt>
                <c:pt idx="134">
                  <c:v>1083.0516950000001</c:v>
                </c:pt>
                <c:pt idx="135">
                  <c:v>1056.4835419999999</c:v>
                </c:pt>
                <c:pt idx="136">
                  <c:v>1082.4412910000001</c:v>
                </c:pt>
                <c:pt idx="137">
                  <c:v>1066.942464</c:v>
                </c:pt>
                <c:pt idx="138">
                  <c:v>1100.201654</c:v>
                </c:pt>
                <c:pt idx="139">
                  <c:v>1053.703751</c:v>
                </c:pt>
                <c:pt idx="140">
                  <c:v>1058.163125</c:v>
                </c:pt>
                <c:pt idx="141">
                  <c:v>836.76953830000002</c:v>
                </c:pt>
                <c:pt idx="142">
                  <c:v>843.48447390000001</c:v>
                </c:pt>
                <c:pt idx="143">
                  <c:v>855.40748280000003</c:v>
                </c:pt>
                <c:pt idx="144">
                  <c:v>849.44218760000001</c:v>
                </c:pt>
                <c:pt idx="145">
                  <c:v>826.29730510000002</c:v>
                </c:pt>
                <c:pt idx="146">
                  <c:v>826.02037050000001</c:v>
                </c:pt>
                <c:pt idx="147">
                  <c:v>838.01410650000003</c:v>
                </c:pt>
                <c:pt idx="148">
                  <c:v>907.28081010000005</c:v>
                </c:pt>
                <c:pt idx="149">
                  <c:v>945.12664600000005</c:v>
                </c:pt>
                <c:pt idx="150">
                  <c:v>888.64954060000002</c:v>
                </c:pt>
              </c:numCache>
            </c:numRef>
          </c:xVal>
          <c:yVal>
            <c:numRef>
              <c:f>'Thermobarometry plot erupti (2)'!$P$262:$P$412</c:f>
              <c:numCache>
                <c:formatCode>General</c:formatCode>
                <c:ptCount val="151"/>
                <c:pt idx="0">
                  <c:v>1.541068176</c:v>
                </c:pt>
                <c:pt idx="1">
                  <c:v>1.655990638</c:v>
                </c:pt>
                <c:pt idx="2">
                  <c:v>1.7244075590000001</c:v>
                </c:pt>
                <c:pt idx="3">
                  <c:v>1.9803175200000001</c:v>
                </c:pt>
                <c:pt idx="4">
                  <c:v>1.807499416</c:v>
                </c:pt>
                <c:pt idx="5">
                  <c:v>1.5466727549999999</c:v>
                </c:pt>
                <c:pt idx="6">
                  <c:v>1.6530457350000001</c:v>
                </c:pt>
                <c:pt idx="7">
                  <c:v>1.7185610140000001</c:v>
                </c:pt>
                <c:pt idx="8">
                  <c:v>1.5058868620000001</c:v>
                </c:pt>
                <c:pt idx="9">
                  <c:v>1.402651979</c:v>
                </c:pt>
                <c:pt idx="10">
                  <c:v>1.6152730420000001</c:v>
                </c:pt>
                <c:pt idx="11">
                  <c:v>1.4763340869999999</c:v>
                </c:pt>
                <c:pt idx="12">
                  <c:v>1.16183645</c:v>
                </c:pt>
                <c:pt idx="13">
                  <c:v>1.26366204</c:v>
                </c:pt>
                <c:pt idx="14">
                  <c:v>1.1599108650000001</c:v>
                </c:pt>
                <c:pt idx="15">
                  <c:v>1.353350909</c:v>
                </c:pt>
                <c:pt idx="16">
                  <c:v>1.642150233</c:v>
                </c:pt>
                <c:pt idx="17">
                  <c:v>2.9364541110000002</c:v>
                </c:pt>
                <c:pt idx="18">
                  <c:v>2.3520445510000001</c:v>
                </c:pt>
                <c:pt idx="19">
                  <c:v>1.9932249550000001</c:v>
                </c:pt>
                <c:pt idx="20">
                  <c:v>1.275335245</c:v>
                </c:pt>
                <c:pt idx="21">
                  <c:v>1.4227029579999999</c:v>
                </c:pt>
                <c:pt idx="22">
                  <c:v>2.558914621</c:v>
                </c:pt>
                <c:pt idx="23">
                  <c:v>2.1696669829999999</c:v>
                </c:pt>
                <c:pt idx="24">
                  <c:v>1.123392645</c:v>
                </c:pt>
                <c:pt idx="25">
                  <c:v>1.2008487290000001</c:v>
                </c:pt>
                <c:pt idx="26">
                  <c:v>2.0603602150000002</c:v>
                </c:pt>
                <c:pt idx="27">
                  <c:v>1.802336486</c:v>
                </c:pt>
                <c:pt idx="28">
                  <c:v>1.7776799940000001</c:v>
                </c:pt>
                <c:pt idx="29">
                  <c:v>1.697893766</c:v>
                </c:pt>
                <c:pt idx="30">
                  <c:v>1.5814938359999999</c:v>
                </c:pt>
                <c:pt idx="31">
                  <c:v>1.5821171869999999</c:v>
                </c:pt>
                <c:pt idx="32">
                  <c:v>1.7002162510000001</c:v>
                </c:pt>
                <c:pt idx="33">
                  <c:v>2.5777406300000001</c:v>
                </c:pt>
                <c:pt idx="34">
                  <c:v>1.6002102789999999</c:v>
                </c:pt>
                <c:pt idx="35">
                  <c:v>1.599976091</c:v>
                </c:pt>
                <c:pt idx="36">
                  <c:v>1.894358349</c:v>
                </c:pt>
                <c:pt idx="37">
                  <c:v>1.8094581510000001</c:v>
                </c:pt>
                <c:pt idx="38">
                  <c:v>1.6153615530000001</c:v>
                </c:pt>
                <c:pt idx="39">
                  <c:v>1.7084221820000001</c:v>
                </c:pt>
                <c:pt idx="40">
                  <c:v>1.7207645949999999</c:v>
                </c:pt>
                <c:pt idx="41">
                  <c:v>1.7478028779999999</c:v>
                </c:pt>
                <c:pt idx="42">
                  <c:v>1.803139963</c:v>
                </c:pt>
                <c:pt idx="43">
                  <c:v>1.692473372</c:v>
                </c:pt>
                <c:pt idx="44">
                  <c:v>1.57977312</c:v>
                </c:pt>
                <c:pt idx="45">
                  <c:v>1.7144941520000001</c:v>
                </c:pt>
                <c:pt idx="46">
                  <c:v>1.743140718</c:v>
                </c:pt>
                <c:pt idx="47">
                  <c:v>1.4813857509999999</c:v>
                </c:pt>
                <c:pt idx="48">
                  <c:v>1.5378153910000001</c:v>
                </c:pt>
                <c:pt idx="49">
                  <c:v>1.593707014</c:v>
                </c:pt>
                <c:pt idx="50">
                  <c:v>1.7335596179999999</c:v>
                </c:pt>
                <c:pt idx="51">
                  <c:v>1.4959802369999999</c:v>
                </c:pt>
                <c:pt idx="52">
                  <c:v>1.3513486299999999</c:v>
                </c:pt>
                <c:pt idx="53">
                  <c:v>1.577877604</c:v>
                </c:pt>
                <c:pt idx="54">
                  <c:v>1.632159785</c:v>
                </c:pt>
                <c:pt idx="55">
                  <c:v>1.6607528819999999</c:v>
                </c:pt>
                <c:pt idx="56">
                  <c:v>1.6225273680000001</c:v>
                </c:pt>
                <c:pt idx="57">
                  <c:v>1.691846967</c:v>
                </c:pt>
                <c:pt idx="58">
                  <c:v>1.6520799049999999</c:v>
                </c:pt>
                <c:pt idx="59">
                  <c:v>1.3583978919999999</c:v>
                </c:pt>
                <c:pt idx="60">
                  <c:v>1.6757638020000001</c:v>
                </c:pt>
                <c:pt idx="61">
                  <c:v>1.8089308820000001</c:v>
                </c:pt>
                <c:pt idx="62">
                  <c:v>1.7041143919999999</c:v>
                </c:pt>
                <c:pt idx="63">
                  <c:v>1.691133768</c:v>
                </c:pt>
                <c:pt idx="64">
                  <c:v>1.7369698309999999</c:v>
                </c:pt>
                <c:pt idx="65">
                  <c:v>1.8005583970000001</c:v>
                </c:pt>
                <c:pt idx="66">
                  <c:v>1.8337755179999999</c:v>
                </c:pt>
                <c:pt idx="67">
                  <c:v>2.985423441</c:v>
                </c:pt>
                <c:pt idx="68">
                  <c:v>1.5130792820000001</c:v>
                </c:pt>
                <c:pt idx="69">
                  <c:v>2.6412254439999998</c:v>
                </c:pt>
                <c:pt idx="70">
                  <c:v>2.9852363519999998</c:v>
                </c:pt>
                <c:pt idx="71">
                  <c:v>2.6676887269999998</c:v>
                </c:pt>
                <c:pt idx="72">
                  <c:v>2.7951980199999999</c:v>
                </c:pt>
                <c:pt idx="73">
                  <c:v>2.7022075550000002</c:v>
                </c:pt>
                <c:pt idx="74">
                  <c:v>2.3708150510000001</c:v>
                </c:pt>
                <c:pt idx="75">
                  <c:v>2.6440292680000002</c:v>
                </c:pt>
                <c:pt idx="76">
                  <c:v>2.7752541979999998</c:v>
                </c:pt>
                <c:pt idx="77">
                  <c:v>2.9743673820000001</c:v>
                </c:pt>
                <c:pt idx="78">
                  <c:v>3.9798357960000001</c:v>
                </c:pt>
                <c:pt idx="79">
                  <c:v>3.5253464210000001</c:v>
                </c:pt>
                <c:pt idx="80">
                  <c:v>4.0942539800000004</c:v>
                </c:pt>
                <c:pt idx="81">
                  <c:v>4.7034220409999996</c:v>
                </c:pt>
                <c:pt idx="82">
                  <c:v>3.692727133</c:v>
                </c:pt>
                <c:pt idx="83">
                  <c:v>4.067349493</c:v>
                </c:pt>
                <c:pt idx="84">
                  <c:v>2.8128096849999999</c:v>
                </c:pt>
                <c:pt idx="85">
                  <c:v>3.6718054950000001</c:v>
                </c:pt>
                <c:pt idx="86">
                  <c:v>2.7340208700000002</c:v>
                </c:pt>
                <c:pt idx="87">
                  <c:v>1.7656244640000001</c:v>
                </c:pt>
                <c:pt idx="88">
                  <c:v>2.660836787</c:v>
                </c:pt>
                <c:pt idx="89">
                  <c:v>2.5179045659999999</c:v>
                </c:pt>
                <c:pt idx="90">
                  <c:v>2.0584238620000002</c:v>
                </c:pt>
                <c:pt idx="91">
                  <c:v>1.589720834</c:v>
                </c:pt>
                <c:pt idx="92">
                  <c:v>2.431718203</c:v>
                </c:pt>
                <c:pt idx="93">
                  <c:v>2.4846663160000002</c:v>
                </c:pt>
                <c:pt idx="94">
                  <c:v>1.706441879</c:v>
                </c:pt>
                <c:pt idx="95">
                  <c:v>1.6923605500000001</c:v>
                </c:pt>
                <c:pt idx="96">
                  <c:v>1.4261045670000001</c:v>
                </c:pt>
                <c:pt idx="97">
                  <c:v>1.5632275280000001</c:v>
                </c:pt>
                <c:pt idx="98">
                  <c:v>1.5670597820000001</c:v>
                </c:pt>
                <c:pt idx="99">
                  <c:v>0.98858422800000001</c:v>
                </c:pt>
                <c:pt idx="100">
                  <c:v>2.3660355210000001</c:v>
                </c:pt>
                <c:pt idx="101">
                  <c:v>2.0149354270000002</c:v>
                </c:pt>
                <c:pt idx="102">
                  <c:v>2.0126186559999999</c:v>
                </c:pt>
                <c:pt idx="103">
                  <c:v>1.5336638600000001</c:v>
                </c:pt>
                <c:pt idx="104">
                  <c:v>2.3050667499999999</c:v>
                </c:pt>
                <c:pt idx="105">
                  <c:v>1.522096967</c:v>
                </c:pt>
                <c:pt idx="106">
                  <c:v>1.326496619</c:v>
                </c:pt>
                <c:pt idx="107">
                  <c:v>1.907243536</c:v>
                </c:pt>
                <c:pt idx="108">
                  <c:v>1.6803874080000001</c:v>
                </c:pt>
                <c:pt idx="109">
                  <c:v>2.9432204139999998</c:v>
                </c:pt>
                <c:pt idx="110">
                  <c:v>2.6298052489999999</c:v>
                </c:pt>
                <c:pt idx="111">
                  <c:v>2.199232614</c:v>
                </c:pt>
                <c:pt idx="112">
                  <c:v>2.0235669789999999</c:v>
                </c:pt>
                <c:pt idx="113">
                  <c:v>2.0789766510000001</c:v>
                </c:pt>
                <c:pt idx="114">
                  <c:v>2.1391021220000002</c:v>
                </c:pt>
                <c:pt idx="115">
                  <c:v>2.9633224650000001</c:v>
                </c:pt>
                <c:pt idx="116">
                  <c:v>3.3407984179999999</c:v>
                </c:pt>
                <c:pt idx="117">
                  <c:v>2.1411747490000002</c:v>
                </c:pt>
                <c:pt idx="118">
                  <c:v>2.043499524</c:v>
                </c:pt>
                <c:pt idx="119">
                  <c:v>2.0884669090000001</c:v>
                </c:pt>
                <c:pt idx="120">
                  <c:v>2.0445175560000002</c:v>
                </c:pt>
                <c:pt idx="121">
                  <c:v>1.851689795</c:v>
                </c:pt>
                <c:pt idx="122">
                  <c:v>2.8425213779999998</c:v>
                </c:pt>
                <c:pt idx="123">
                  <c:v>2.2978459039999999</c:v>
                </c:pt>
                <c:pt idx="124">
                  <c:v>2.1610684340000001</c:v>
                </c:pt>
                <c:pt idx="125">
                  <c:v>1.983436574</c:v>
                </c:pt>
                <c:pt idx="126">
                  <c:v>2.0416733869999999</c:v>
                </c:pt>
                <c:pt idx="127">
                  <c:v>3.4052192890000001</c:v>
                </c:pt>
                <c:pt idx="128">
                  <c:v>2.537854807</c:v>
                </c:pt>
                <c:pt idx="129">
                  <c:v>2.0558700839999999</c:v>
                </c:pt>
                <c:pt idx="130">
                  <c:v>2.5413433009999999</c:v>
                </c:pt>
                <c:pt idx="131">
                  <c:v>1.9099757690000001</c:v>
                </c:pt>
                <c:pt idx="132">
                  <c:v>2.1167290840000001</c:v>
                </c:pt>
                <c:pt idx="133">
                  <c:v>1.9285171919999999</c:v>
                </c:pt>
                <c:pt idx="134">
                  <c:v>2.3037940140000002</c:v>
                </c:pt>
                <c:pt idx="135">
                  <c:v>2.5705050969999999</c:v>
                </c:pt>
                <c:pt idx="136">
                  <c:v>2.0056032319999999</c:v>
                </c:pt>
                <c:pt idx="137">
                  <c:v>3.075325565</c:v>
                </c:pt>
                <c:pt idx="138">
                  <c:v>1.9728152459999999</c:v>
                </c:pt>
                <c:pt idx="139">
                  <c:v>2.3392849130000002</c:v>
                </c:pt>
                <c:pt idx="140">
                  <c:v>2.0045695590000001</c:v>
                </c:pt>
                <c:pt idx="141">
                  <c:v>1.5918514930000001</c:v>
                </c:pt>
                <c:pt idx="142">
                  <c:v>1.5823760849999999</c:v>
                </c:pt>
                <c:pt idx="143">
                  <c:v>1.597269753</c:v>
                </c:pt>
                <c:pt idx="144">
                  <c:v>1.6043119219999999</c:v>
                </c:pt>
                <c:pt idx="145">
                  <c:v>1.463068531</c:v>
                </c:pt>
                <c:pt idx="146">
                  <c:v>1.4615837060000001</c:v>
                </c:pt>
                <c:pt idx="147">
                  <c:v>1.5251084429999999</c:v>
                </c:pt>
                <c:pt idx="148">
                  <c:v>1.371023077</c:v>
                </c:pt>
                <c:pt idx="149">
                  <c:v>1.701380077</c:v>
                </c:pt>
                <c:pt idx="150">
                  <c:v>2.482773205</c:v>
                </c:pt>
              </c:numCache>
            </c:numRef>
          </c:yVal>
          <c:smooth val="0"/>
          <c:extLst>
            <c:ext xmlns:c16="http://schemas.microsoft.com/office/drawing/2014/chart" uri="{C3380CC4-5D6E-409C-BE32-E72D297353CC}">
              <c16:uniqueId val="{00000002-3A6C-EE42-AC34-7807D078F8D1}"/>
            </c:ext>
          </c:extLst>
        </c:ser>
        <c:dLbls>
          <c:showLegendKey val="0"/>
          <c:showVal val="0"/>
          <c:showCatName val="0"/>
          <c:showSerName val="0"/>
          <c:showPercent val="0"/>
          <c:showBubbleSize val="0"/>
        </c:dLbls>
        <c:axId val="238810159"/>
        <c:axId val="386235599"/>
      </c:scatterChart>
      <c:valAx>
        <c:axId val="238810159"/>
        <c:scaling>
          <c:orientation val="minMax"/>
          <c:min val="750"/>
        </c:scaling>
        <c:delete val="0"/>
        <c:axPos val="t"/>
        <c:majorGridlines>
          <c:spPr>
            <a:ln w="9525" cap="flat" cmpd="sng" algn="ctr">
              <a:solidFill>
                <a:schemeClr val="tx1">
                  <a:lumMod val="15000"/>
                  <a:lumOff val="85000"/>
                </a:schemeClr>
              </a:solidFill>
              <a:prstDash val="sysDash"/>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GB"/>
                  <a:t>Temperature (° C)</a:t>
                </a:r>
              </a:p>
            </c:rich>
          </c:tx>
          <c:layout>
            <c:manualLayout>
              <c:xMode val="edge"/>
              <c:yMode val="edge"/>
              <c:x val="0.34828135050184883"/>
              <c:y val="0.916357490751997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386235599"/>
        <c:crossesAt val="8"/>
        <c:crossBetween val="midCat"/>
        <c:majorUnit val="100"/>
      </c:valAx>
      <c:valAx>
        <c:axId val="386235599"/>
        <c:scaling>
          <c:orientation val="maxMin"/>
          <c:max val="8"/>
        </c:scaling>
        <c:delete val="0"/>
        <c:axPos val="l"/>
        <c:majorGridlines>
          <c:spPr>
            <a:ln w="12700" cap="flat" cmpd="sng" algn="ctr">
              <a:solidFill>
                <a:schemeClr val="tx1">
                  <a:lumMod val="15000"/>
                  <a:lumOff val="85000"/>
                </a:schemeClr>
              </a:solidFill>
              <a:prstDash val="sysDash"/>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GB" sz="1600"/>
                  <a:t>Pressure (kbar)</a:t>
                </a:r>
              </a:p>
            </c:rich>
          </c:tx>
          <c:layout>
            <c:manualLayout>
              <c:xMode val="edge"/>
              <c:yMode val="edge"/>
              <c:x val="2.6787109140728353E-2"/>
              <c:y val="0.2186961885045734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238810159"/>
        <c:crosses val="autoZero"/>
        <c:crossBetween val="midCat"/>
      </c:valAx>
      <c:spPr>
        <a:noFill/>
        <a:ln>
          <a:solidFill>
            <a:schemeClr val="bg1"/>
          </a:solidFill>
        </a:ln>
        <a:effectLst/>
      </c:spPr>
    </c:plotArea>
    <c:legend>
      <c:legendPos val="b"/>
      <c:layout>
        <c:manualLayout>
          <c:xMode val="edge"/>
          <c:yMode val="edge"/>
          <c:x val="0.21071870786558397"/>
          <c:y val="0.58247591532108722"/>
          <c:w val="0.16117226350019898"/>
          <c:h val="0.1223770239024483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bg1"/>
          </a:solidFill>
        </a:defRPr>
      </a:pPr>
      <a:endParaRPr lang="en-C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2111574603952"/>
          <c:y val="5.0523736210401522E-2"/>
          <c:w val="0.70400089174671432"/>
          <c:h val="0.71300904660232289"/>
        </c:manualLayout>
      </c:layout>
      <c:scatterChart>
        <c:scatterStyle val="lineMarker"/>
        <c:varyColors val="0"/>
        <c:ser>
          <c:idx val="2"/>
          <c:order val="0"/>
          <c:tx>
            <c:v>Solfatara</c:v>
          </c:tx>
          <c:spPr>
            <a:ln w="25400" cap="rnd">
              <a:noFill/>
              <a:round/>
            </a:ln>
            <a:effectLst/>
          </c:spPr>
          <c:marker>
            <c:symbol val="circle"/>
            <c:size val="7"/>
            <c:spPr>
              <a:solidFill>
                <a:srgbClr val="FFFF00"/>
              </a:solidFill>
              <a:ln w="9525">
                <a:solidFill>
                  <a:schemeClr val="tx1"/>
                </a:solidFill>
              </a:ln>
              <a:effectLst/>
            </c:spPr>
          </c:marker>
          <c:errBars>
            <c:errDir val="y"/>
            <c:errBarType val="both"/>
            <c:errValType val="stdDev"/>
            <c:noEndCap val="0"/>
            <c:val val="1"/>
            <c:spPr>
              <a:noFill/>
              <a:ln w="9525" cap="flat" cmpd="sng" algn="ctr">
                <a:solidFill>
                  <a:schemeClr val="tx1">
                    <a:lumMod val="65000"/>
                    <a:lumOff val="35000"/>
                  </a:schemeClr>
                </a:solidFill>
                <a:round/>
              </a:ln>
              <a:effectLst/>
            </c:spPr>
          </c:errBars>
          <c:xVal>
            <c:numRef>
              <c:f>'Thermobarometry plot erupti (2)'!$S$246:$S$260</c:f>
              <c:numCache>
                <c:formatCode>General</c:formatCode>
                <c:ptCount val="15"/>
                <c:pt idx="0">
                  <c:v>922.95730849999995</c:v>
                </c:pt>
                <c:pt idx="1">
                  <c:v>905.04810369999996</c:v>
                </c:pt>
                <c:pt idx="2">
                  <c:v>913.13605859999996</c:v>
                </c:pt>
                <c:pt idx="3">
                  <c:v>902.27029670000002</c:v>
                </c:pt>
                <c:pt idx="4">
                  <c:v>893.70807890000003</c:v>
                </c:pt>
                <c:pt idx="5">
                  <c:v>892.59670860000006</c:v>
                </c:pt>
                <c:pt idx="6">
                  <c:v>891.73207860000002</c:v>
                </c:pt>
                <c:pt idx="7">
                  <c:v>892.82588490000001</c:v>
                </c:pt>
                <c:pt idx="8">
                  <c:v>889.87838639999995</c:v>
                </c:pt>
                <c:pt idx="9">
                  <c:v>906.46253690000003</c:v>
                </c:pt>
                <c:pt idx="10">
                  <c:v>927.38406350000002</c:v>
                </c:pt>
                <c:pt idx="11">
                  <c:v>919.68662989999996</c:v>
                </c:pt>
                <c:pt idx="12">
                  <c:v>925.8623331</c:v>
                </c:pt>
                <c:pt idx="13">
                  <c:v>920.40369740000006</c:v>
                </c:pt>
                <c:pt idx="14">
                  <c:v>941.44821439999998</c:v>
                </c:pt>
              </c:numCache>
            </c:numRef>
          </c:xVal>
          <c:yVal>
            <c:numRef>
              <c:f>'Thermobarometry plot erupti (2)'!$P$246:$P$260</c:f>
              <c:numCache>
                <c:formatCode>General</c:formatCode>
                <c:ptCount val="15"/>
                <c:pt idx="0">
                  <c:v>1.6140462520000001</c:v>
                </c:pt>
                <c:pt idx="1">
                  <c:v>1.631802733</c:v>
                </c:pt>
                <c:pt idx="2">
                  <c:v>1.6180945440000001</c:v>
                </c:pt>
                <c:pt idx="3">
                  <c:v>1.71051968</c:v>
                </c:pt>
                <c:pt idx="4">
                  <c:v>1.6528844220000001</c:v>
                </c:pt>
                <c:pt idx="5">
                  <c:v>1.6037058340000001</c:v>
                </c:pt>
                <c:pt idx="6">
                  <c:v>1.636199983</c:v>
                </c:pt>
                <c:pt idx="7">
                  <c:v>1.778006722</c:v>
                </c:pt>
                <c:pt idx="8">
                  <c:v>1.6617282790000001</c:v>
                </c:pt>
                <c:pt idx="9">
                  <c:v>1.9012705620000001</c:v>
                </c:pt>
                <c:pt idx="10">
                  <c:v>1.7655620030000001</c:v>
                </c:pt>
                <c:pt idx="11">
                  <c:v>1.8632916909999999</c:v>
                </c:pt>
                <c:pt idx="12">
                  <c:v>1.9070613679999999</c:v>
                </c:pt>
                <c:pt idx="13">
                  <c:v>1.8504855760000001</c:v>
                </c:pt>
                <c:pt idx="14">
                  <c:v>2.0954455439999999</c:v>
                </c:pt>
              </c:numCache>
            </c:numRef>
          </c:yVal>
          <c:smooth val="0"/>
          <c:extLst>
            <c:ext xmlns:c16="http://schemas.microsoft.com/office/drawing/2014/chart" uri="{C3380CC4-5D6E-409C-BE32-E72D297353CC}">
              <c16:uniqueId val="{00000001-01C4-F645-8B92-C4CE9E6D24A1}"/>
            </c:ext>
          </c:extLst>
        </c:ser>
        <c:dLbls>
          <c:showLegendKey val="0"/>
          <c:showVal val="0"/>
          <c:showCatName val="0"/>
          <c:showSerName val="0"/>
          <c:showPercent val="0"/>
          <c:showBubbleSize val="0"/>
        </c:dLbls>
        <c:axId val="238810159"/>
        <c:axId val="386235599"/>
      </c:scatterChart>
      <c:valAx>
        <c:axId val="238810159"/>
        <c:scaling>
          <c:orientation val="minMax"/>
          <c:max val="1250"/>
          <c:min val="750"/>
        </c:scaling>
        <c:delete val="0"/>
        <c:axPos val="t"/>
        <c:majorGridlines>
          <c:spPr>
            <a:ln w="9525" cap="flat" cmpd="sng" algn="ctr">
              <a:solidFill>
                <a:schemeClr val="tx1">
                  <a:lumMod val="15000"/>
                  <a:lumOff val="85000"/>
                </a:schemeClr>
              </a:solidFill>
              <a:prstDash val="sysDash"/>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GB"/>
                  <a:t>Temperature (° C)</a:t>
                </a:r>
              </a:p>
            </c:rich>
          </c:tx>
          <c:layout>
            <c:manualLayout>
              <c:xMode val="edge"/>
              <c:yMode val="edge"/>
              <c:x val="0.34828135050184883"/>
              <c:y val="0.916357490751997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386235599"/>
        <c:crossesAt val="8"/>
        <c:crossBetween val="midCat"/>
        <c:majorUnit val="100"/>
      </c:valAx>
      <c:valAx>
        <c:axId val="386235599"/>
        <c:scaling>
          <c:orientation val="maxMin"/>
          <c:max val="8"/>
        </c:scaling>
        <c:delete val="1"/>
        <c:axPos val="l"/>
        <c:majorGridlines>
          <c:spPr>
            <a:ln w="12700" cap="flat" cmpd="sng" algn="ctr">
              <a:solidFill>
                <a:schemeClr val="tx1">
                  <a:lumMod val="15000"/>
                  <a:lumOff val="85000"/>
                </a:schemeClr>
              </a:solidFill>
              <a:prstDash val="sysDash"/>
              <a:round/>
            </a:ln>
            <a:effectLst/>
          </c:spPr>
        </c:majorGridlines>
        <c:numFmt formatCode="General" sourceLinked="1"/>
        <c:majorTickMark val="out"/>
        <c:minorTickMark val="none"/>
        <c:tickLblPos val="nextTo"/>
        <c:crossAx val="238810159"/>
        <c:crosses val="autoZero"/>
        <c:crossBetween val="midCat"/>
      </c:valAx>
      <c:spPr>
        <a:noFill/>
        <a:ln>
          <a:solidFill>
            <a:schemeClr val="bg1"/>
          </a:solidFill>
        </a:ln>
        <a:effectLst/>
      </c:spPr>
    </c:plotArea>
    <c:legend>
      <c:legendPos val="b"/>
      <c:layout>
        <c:manualLayout>
          <c:xMode val="edge"/>
          <c:yMode val="edge"/>
          <c:x val="0.16688346378592203"/>
          <c:y val="0.47679798305642429"/>
          <c:w val="0.27536103280483099"/>
          <c:h val="0.3133538297349343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bg1"/>
          </a:solidFill>
        </a:defRPr>
      </a:pPr>
      <a:endParaRPr lang="en-CH"/>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2111574603952"/>
          <c:y val="5.0523736210401522E-2"/>
          <c:w val="0.70400089174671432"/>
          <c:h val="0.71300904660232289"/>
        </c:manualLayout>
      </c:layout>
      <c:scatterChart>
        <c:scatterStyle val="lineMarker"/>
        <c:varyColors val="0"/>
        <c:ser>
          <c:idx val="0"/>
          <c:order val="0"/>
          <c:tx>
            <c:v>AMS</c:v>
          </c:tx>
          <c:spPr>
            <a:ln w="25400" cap="rnd">
              <a:noFill/>
              <a:round/>
            </a:ln>
            <a:effectLst/>
          </c:spPr>
          <c:marker>
            <c:symbol val="circle"/>
            <c:size val="7"/>
            <c:spPr>
              <a:solidFill>
                <a:srgbClr val="8BFFE1"/>
              </a:solidFill>
              <a:ln w="9525">
                <a:solidFill>
                  <a:schemeClr val="tx1"/>
                </a:solidFill>
              </a:ln>
              <a:effectLst/>
            </c:spPr>
          </c:marker>
          <c:xVal>
            <c:numRef>
              <c:f>'Thermobarometry plot erupti (2)'!$S$3:$S$142</c:f>
              <c:numCache>
                <c:formatCode>General</c:formatCode>
                <c:ptCount val="140"/>
                <c:pt idx="0">
                  <c:v>1106.4158930000001</c:v>
                </c:pt>
                <c:pt idx="1">
                  <c:v>1144.9071839999999</c:v>
                </c:pt>
                <c:pt idx="2">
                  <c:v>1132.6298690000001</c:v>
                </c:pt>
                <c:pt idx="3">
                  <c:v>1124.7158240000001</c:v>
                </c:pt>
                <c:pt idx="4">
                  <c:v>1097.7080539999999</c:v>
                </c:pt>
                <c:pt idx="5">
                  <c:v>1132.3586789999999</c:v>
                </c:pt>
                <c:pt idx="6">
                  <c:v>1121.9438</c:v>
                </c:pt>
                <c:pt idx="7">
                  <c:v>1104.6524079999999</c:v>
                </c:pt>
                <c:pt idx="8">
                  <c:v>1098.7220130000001</c:v>
                </c:pt>
                <c:pt idx="9">
                  <c:v>1091.1036039999999</c:v>
                </c:pt>
                <c:pt idx="10">
                  <c:v>1100.724629</c:v>
                </c:pt>
                <c:pt idx="11">
                  <c:v>1102.8435750000001</c:v>
                </c:pt>
                <c:pt idx="12">
                  <c:v>1115.6337060000001</c:v>
                </c:pt>
                <c:pt idx="13">
                  <c:v>1094.5997400000001</c:v>
                </c:pt>
                <c:pt idx="14">
                  <c:v>874.71848290000003</c:v>
                </c:pt>
                <c:pt idx="15">
                  <c:v>878.08215429999996</c:v>
                </c:pt>
                <c:pt idx="16">
                  <c:v>884.66739700000005</c:v>
                </c:pt>
                <c:pt idx="17">
                  <c:v>876.46442160000004</c:v>
                </c:pt>
                <c:pt idx="18">
                  <c:v>873.82808379999994</c:v>
                </c:pt>
                <c:pt idx="19">
                  <c:v>884.51210860000003</c:v>
                </c:pt>
                <c:pt idx="20">
                  <c:v>871.23687089999999</c:v>
                </c:pt>
                <c:pt idx="21">
                  <c:v>822.62850130000004</c:v>
                </c:pt>
                <c:pt idx="22">
                  <c:v>821.64682549999998</c:v>
                </c:pt>
                <c:pt idx="23">
                  <c:v>824.20893920000003</c:v>
                </c:pt>
                <c:pt idx="24">
                  <c:v>820.77826040000002</c:v>
                </c:pt>
                <c:pt idx="25">
                  <c:v>820.6590463</c:v>
                </c:pt>
                <c:pt idx="26">
                  <c:v>819.88562579999996</c:v>
                </c:pt>
                <c:pt idx="27">
                  <c:v>824.40082180000002</c:v>
                </c:pt>
                <c:pt idx="28">
                  <c:v>829.70145890000003</c:v>
                </c:pt>
                <c:pt idx="29">
                  <c:v>870.14705360000005</c:v>
                </c:pt>
                <c:pt idx="30">
                  <c:v>877.18210759999999</c:v>
                </c:pt>
                <c:pt idx="31">
                  <c:v>882.58540779999998</c:v>
                </c:pt>
                <c:pt idx="32">
                  <c:v>893.09567970000001</c:v>
                </c:pt>
                <c:pt idx="33">
                  <c:v>879.75523109999995</c:v>
                </c:pt>
                <c:pt idx="34">
                  <c:v>882.14520219999997</c:v>
                </c:pt>
                <c:pt idx="35">
                  <c:v>877.8807018</c:v>
                </c:pt>
                <c:pt idx="36">
                  <c:v>886.90653629999997</c:v>
                </c:pt>
                <c:pt idx="37">
                  <c:v>880.48696299999995</c:v>
                </c:pt>
                <c:pt idx="38">
                  <c:v>882.29651860000001</c:v>
                </c:pt>
                <c:pt idx="39">
                  <c:v>884.81637139999998</c:v>
                </c:pt>
                <c:pt idx="40">
                  <c:v>885.35314659999995</c:v>
                </c:pt>
                <c:pt idx="41">
                  <c:v>885.01663629999996</c:v>
                </c:pt>
                <c:pt idx="42">
                  <c:v>915.90968139999995</c:v>
                </c:pt>
                <c:pt idx="43">
                  <c:v>951.59388409999997</c:v>
                </c:pt>
                <c:pt idx="44">
                  <c:v>892.06520760000001</c:v>
                </c:pt>
                <c:pt idx="45">
                  <c:v>902.92748489999997</c:v>
                </c:pt>
                <c:pt idx="46">
                  <c:v>998.42175859999998</c:v>
                </c:pt>
                <c:pt idx="47">
                  <c:v>854.00373449999995</c:v>
                </c:pt>
                <c:pt idx="48">
                  <c:v>867.35745340000005</c:v>
                </c:pt>
                <c:pt idx="49">
                  <c:v>877.1513592</c:v>
                </c:pt>
                <c:pt idx="50">
                  <c:v>871.46824619999995</c:v>
                </c:pt>
                <c:pt idx="51">
                  <c:v>865.5720364</c:v>
                </c:pt>
                <c:pt idx="52">
                  <c:v>872.80586730000005</c:v>
                </c:pt>
                <c:pt idx="53">
                  <c:v>877.43559340000002</c:v>
                </c:pt>
                <c:pt idx="54">
                  <c:v>1143.8499939999999</c:v>
                </c:pt>
                <c:pt idx="55">
                  <c:v>1128.0363870000001</c:v>
                </c:pt>
                <c:pt idx="56">
                  <c:v>1163.6431319999999</c:v>
                </c:pt>
                <c:pt idx="57">
                  <c:v>1158.806722</c:v>
                </c:pt>
                <c:pt idx="58">
                  <c:v>1174.688449</c:v>
                </c:pt>
                <c:pt idx="59">
                  <c:v>1168.1687710000001</c:v>
                </c:pt>
                <c:pt idx="60">
                  <c:v>1159.0870910000001</c:v>
                </c:pt>
                <c:pt idx="61">
                  <c:v>1185.3787110000001</c:v>
                </c:pt>
                <c:pt idx="62">
                  <c:v>1166.7268059999999</c:v>
                </c:pt>
                <c:pt idx="63">
                  <c:v>1131.1570119999999</c:v>
                </c:pt>
                <c:pt idx="64">
                  <c:v>1198.7040730000001</c:v>
                </c:pt>
                <c:pt idx="65">
                  <c:v>1175.780293</c:v>
                </c:pt>
                <c:pt idx="66">
                  <c:v>1202.8027199999999</c:v>
                </c:pt>
                <c:pt idx="67">
                  <c:v>1206.58269</c:v>
                </c:pt>
                <c:pt idx="68">
                  <c:v>1150.647745</c:v>
                </c:pt>
                <c:pt idx="69">
                  <c:v>826.72395359999996</c:v>
                </c:pt>
                <c:pt idx="70">
                  <c:v>823.97745850000001</c:v>
                </c:pt>
                <c:pt idx="71">
                  <c:v>822.44089870000005</c:v>
                </c:pt>
                <c:pt idx="72">
                  <c:v>825.34383549999995</c:v>
                </c:pt>
                <c:pt idx="73">
                  <c:v>833.85316120000005</c:v>
                </c:pt>
                <c:pt idx="74">
                  <c:v>836.46365990000004</c:v>
                </c:pt>
                <c:pt idx="75">
                  <c:v>832.51405620000003</c:v>
                </c:pt>
                <c:pt idx="76">
                  <c:v>824.62342450000006</c:v>
                </c:pt>
                <c:pt idx="77">
                  <c:v>837.92784519999998</c:v>
                </c:pt>
                <c:pt idx="78">
                  <c:v>829.01910829999997</c:v>
                </c:pt>
                <c:pt idx="79">
                  <c:v>825.95056179999995</c:v>
                </c:pt>
                <c:pt idx="80">
                  <c:v>828.39728890000004</c:v>
                </c:pt>
                <c:pt idx="81">
                  <c:v>831.76859630000001</c:v>
                </c:pt>
                <c:pt idx="82">
                  <c:v>830.614733</c:v>
                </c:pt>
                <c:pt idx="83">
                  <c:v>868.30669260000002</c:v>
                </c:pt>
                <c:pt idx="84">
                  <c:v>914.2785179</c:v>
                </c:pt>
                <c:pt idx="85">
                  <c:v>886.10632120000002</c:v>
                </c:pt>
                <c:pt idx="86">
                  <c:v>1026.6186270000001</c:v>
                </c:pt>
                <c:pt idx="87">
                  <c:v>1051.861463</c:v>
                </c:pt>
                <c:pt idx="88">
                  <c:v>1041.6519169999999</c:v>
                </c:pt>
                <c:pt idx="89">
                  <c:v>1042.1776199999999</c:v>
                </c:pt>
                <c:pt idx="90">
                  <c:v>1053.89687</c:v>
                </c:pt>
                <c:pt idx="91">
                  <c:v>1037.1881129999999</c:v>
                </c:pt>
                <c:pt idx="92">
                  <c:v>890.5178899</c:v>
                </c:pt>
                <c:pt idx="93">
                  <c:v>841.16478119999999</c:v>
                </c:pt>
                <c:pt idx="94">
                  <c:v>877.73097069999994</c:v>
                </c:pt>
                <c:pt idx="95">
                  <c:v>873.76250849999997</c:v>
                </c:pt>
                <c:pt idx="96">
                  <c:v>884.6472771</c:v>
                </c:pt>
                <c:pt idx="97">
                  <c:v>875.95214610000005</c:v>
                </c:pt>
                <c:pt idx="98">
                  <c:v>874.72013089999996</c:v>
                </c:pt>
                <c:pt idx="99">
                  <c:v>873.09574569999995</c:v>
                </c:pt>
                <c:pt idx="100">
                  <c:v>882.76169470000002</c:v>
                </c:pt>
                <c:pt idx="101">
                  <c:v>881.84393260000002</c:v>
                </c:pt>
                <c:pt idx="102">
                  <c:v>915.63959360000001</c:v>
                </c:pt>
                <c:pt idx="103">
                  <c:v>898.45708490000004</c:v>
                </c:pt>
                <c:pt idx="104">
                  <c:v>876.03711610000005</c:v>
                </c:pt>
                <c:pt idx="105">
                  <c:v>897.54046949999997</c:v>
                </c:pt>
                <c:pt idx="106">
                  <c:v>902.10903619999999</c:v>
                </c:pt>
                <c:pt idx="107">
                  <c:v>887.00168250000002</c:v>
                </c:pt>
                <c:pt idx="108">
                  <c:v>884.78136989999996</c:v>
                </c:pt>
                <c:pt idx="109">
                  <c:v>1066.913315</c:v>
                </c:pt>
                <c:pt idx="110">
                  <c:v>1064.586796</c:v>
                </c:pt>
                <c:pt idx="111">
                  <c:v>1083.1988229999999</c:v>
                </c:pt>
                <c:pt idx="112">
                  <c:v>1080.6974299999999</c:v>
                </c:pt>
                <c:pt idx="113">
                  <c:v>1082.5638220000001</c:v>
                </c:pt>
                <c:pt idx="114">
                  <c:v>1095.588937</c:v>
                </c:pt>
                <c:pt idx="115">
                  <c:v>1081.021792</c:v>
                </c:pt>
                <c:pt idx="116">
                  <c:v>1100.8460359999999</c:v>
                </c:pt>
                <c:pt idx="117">
                  <c:v>1087.6011430000001</c:v>
                </c:pt>
                <c:pt idx="118">
                  <c:v>1081.9693589999999</c:v>
                </c:pt>
                <c:pt idx="119">
                  <c:v>1085.9087320000001</c:v>
                </c:pt>
                <c:pt idx="120">
                  <c:v>1093.4655780000001</c:v>
                </c:pt>
                <c:pt idx="121">
                  <c:v>1064.4633160000001</c:v>
                </c:pt>
                <c:pt idx="122">
                  <c:v>1098.8901539999999</c:v>
                </c:pt>
                <c:pt idx="123">
                  <c:v>1090.492528</c:v>
                </c:pt>
                <c:pt idx="124">
                  <c:v>1090.1940520000001</c:v>
                </c:pt>
                <c:pt idx="125">
                  <c:v>1061.663544</c:v>
                </c:pt>
                <c:pt idx="126">
                  <c:v>1099.4226189999999</c:v>
                </c:pt>
                <c:pt idx="127">
                  <c:v>920.28946819999999</c:v>
                </c:pt>
                <c:pt idx="128">
                  <c:v>845.97152630000005</c:v>
                </c:pt>
                <c:pt idx="129">
                  <c:v>1099.215107</c:v>
                </c:pt>
                <c:pt idx="130">
                  <c:v>1099.2385389999999</c:v>
                </c:pt>
                <c:pt idx="131">
                  <c:v>1090.032788</c:v>
                </c:pt>
                <c:pt idx="132">
                  <c:v>1100.496206</c:v>
                </c:pt>
                <c:pt idx="133">
                  <c:v>1096.861484</c:v>
                </c:pt>
                <c:pt idx="134">
                  <c:v>1078.011681</c:v>
                </c:pt>
                <c:pt idx="135">
                  <c:v>1096.4914220000001</c:v>
                </c:pt>
                <c:pt idx="136">
                  <c:v>1083.9980880000001</c:v>
                </c:pt>
                <c:pt idx="137">
                  <c:v>1095.4617539999999</c:v>
                </c:pt>
                <c:pt idx="138">
                  <c:v>1091.9000140000001</c:v>
                </c:pt>
              </c:numCache>
            </c:numRef>
          </c:xVal>
          <c:yVal>
            <c:numRef>
              <c:f>'Thermobarometry plot erupti (2)'!$P$3:$P$142</c:f>
              <c:numCache>
                <c:formatCode>General</c:formatCode>
                <c:ptCount val="140"/>
                <c:pt idx="0">
                  <c:v>2.0878017959999999</c:v>
                </c:pt>
                <c:pt idx="1">
                  <c:v>2.1753860089999999</c:v>
                </c:pt>
                <c:pt idx="2">
                  <c:v>2.3953359820000002</c:v>
                </c:pt>
                <c:pt idx="3">
                  <c:v>2.157418855</c:v>
                </c:pt>
                <c:pt idx="4">
                  <c:v>2.0323366740000002</c:v>
                </c:pt>
                <c:pt idx="5">
                  <c:v>2.084002473</c:v>
                </c:pt>
                <c:pt idx="6">
                  <c:v>1.8567914759999999</c:v>
                </c:pt>
                <c:pt idx="7">
                  <c:v>2.3533343699999998</c:v>
                </c:pt>
                <c:pt idx="8">
                  <c:v>2.389999333</c:v>
                </c:pt>
                <c:pt idx="9">
                  <c:v>2.2830573059999999</c:v>
                </c:pt>
                <c:pt idx="10">
                  <c:v>2.3672677059999998</c:v>
                </c:pt>
                <c:pt idx="11">
                  <c:v>2.3993603860000001</c:v>
                </c:pt>
                <c:pt idx="12">
                  <c:v>2.4279151130000001</c:v>
                </c:pt>
                <c:pt idx="13">
                  <c:v>1.403023949</c:v>
                </c:pt>
                <c:pt idx="14">
                  <c:v>1.393082698</c:v>
                </c:pt>
                <c:pt idx="15">
                  <c:v>1.4043728980000001</c:v>
                </c:pt>
                <c:pt idx="16">
                  <c:v>1.354080543</c:v>
                </c:pt>
                <c:pt idx="17">
                  <c:v>1.349234265</c:v>
                </c:pt>
                <c:pt idx="18">
                  <c:v>1.511034486</c:v>
                </c:pt>
                <c:pt idx="19">
                  <c:v>1.4361627880000001</c:v>
                </c:pt>
                <c:pt idx="20">
                  <c:v>1.5303628330000001</c:v>
                </c:pt>
                <c:pt idx="21">
                  <c:v>1.6699280460000001</c:v>
                </c:pt>
                <c:pt idx="22">
                  <c:v>1.5077033049999999</c:v>
                </c:pt>
                <c:pt idx="23">
                  <c:v>1.4759638989999999</c:v>
                </c:pt>
                <c:pt idx="24">
                  <c:v>1.460797127</c:v>
                </c:pt>
                <c:pt idx="25">
                  <c:v>1.3995622320000001</c:v>
                </c:pt>
                <c:pt idx="26">
                  <c:v>1.472560874</c:v>
                </c:pt>
                <c:pt idx="27">
                  <c:v>1.6836949569999999</c:v>
                </c:pt>
                <c:pt idx="28">
                  <c:v>1.4535248970000001</c:v>
                </c:pt>
                <c:pt idx="29">
                  <c:v>1.6136264659999999</c:v>
                </c:pt>
                <c:pt idx="30">
                  <c:v>1.7376773590000001</c:v>
                </c:pt>
                <c:pt idx="31">
                  <c:v>1.685911011</c:v>
                </c:pt>
                <c:pt idx="32">
                  <c:v>1.6512009139999999</c:v>
                </c:pt>
                <c:pt idx="33">
                  <c:v>1.597247656</c:v>
                </c:pt>
                <c:pt idx="34">
                  <c:v>1.5697371760000001</c:v>
                </c:pt>
                <c:pt idx="35">
                  <c:v>1.521628819</c:v>
                </c:pt>
                <c:pt idx="36">
                  <c:v>1.463936006</c:v>
                </c:pt>
                <c:pt idx="37">
                  <c:v>1.408030237</c:v>
                </c:pt>
                <c:pt idx="38">
                  <c:v>1.4829999570000001</c:v>
                </c:pt>
                <c:pt idx="39">
                  <c:v>1.426133257</c:v>
                </c:pt>
                <c:pt idx="40">
                  <c:v>1.476884117</c:v>
                </c:pt>
                <c:pt idx="41">
                  <c:v>1.857341251</c:v>
                </c:pt>
                <c:pt idx="42">
                  <c:v>1.9228066180000001</c:v>
                </c:pt>
                <c:pt idx="43">
                  <c:v>2.0371755669999998</c:v>
                </c:pt>
                <c:pt idx="44">
                  <c:v>1.8803622739999999</c:v>
                </c:pt>
                <c:pt idx="45">
                  <c:v>1.6930915479999999</c:v>
                </c:pt>
                <c:pt idx="46">
                  <c:v>1.6462122509999999</c:v>
                </c:pt>
                <c:pt idx="47">
                  <c:v>1.64240495</c:v>
                </c:pt>
                <c:pt idx="48">
                  <c:v>1.765910329</c:v>
                </c:pt>
                <c:pt idx="49">
                  <c:v>1.6817538990000001</c:v>
                </c:pt>
                <c:pt idx="50">
                  <c:v>1.5513033270000001</c:v>
                </c:pt>
                <c:pt idx="51">
                  <c:v>1.621941211</c:v>
                </c:pt>
                <c:pt idx="52">
                  <c:v>1.655909871</c:v>
                </c:pt>
                <c:pt idx="53">
                  <c:v>1.797413656</c:v>
                </c:pt>
                <c:pt idx="54">
                  <c:v>2.317149659</c:v>
                </c:pt>
                <c:pt idx="55">
                  <c:v>2.2481088489999999</c:v>
                </c:pt>
                <c:pt idx="56">
                  <c:v>3.042138236</c:v>
                </c:pt>
                <c:pt idx="57">
                  <c:v>2.4520812460000001</c:v>
                </c:pt>
                <c:pt idx="58">
                  <c:v>3.2752869919999998</c:v>
                </c:pt>
                <c:pt idx="59">
                  <c:v>3.181024238</c:v>
                </c:pt>
                <c:pt idx="60">
                  <c:v>2.5858367210000002</c:v>
                </c:pt>
                <c:pt idx="61">
                  <c:v>2.4960288770000001</c:v>
                </c:pt>
                <c:pt idx="62">
                  <c:v>2.6053964500000002</c:v>
                </c:pt>
                <c:pt idx="63">
                  <c:v>2.2020929800000002</c:v>
                </c:pt>
                <c:pt idx="64">
                  <c:v>1.9613381320000001</c:v>
                </c:pt>
                <c:pt idx="65">
                  <c:v>2.746029198</c:v>
                </c:pt>
                <c:pt idx="66">
                  <c:v>2.4314788489999999</c:v>
                </c:pt>
                <c:pt idx="67">
                  <c:v>2.3349646810000002</c:v>
                </c:pt>
                <c:pt idx="68">
                  <c:v>2.1663150469999999</c:v>
                </c:pt>
                <c:pt idx="69">
                  <c:v>1.458366622</c:v>
                </c:pt>
                <c:pt idx="70">
                  <c:v>1.3694924879999999</c:v>
                </c:pt>
                <c:pt idx="71">
                  <c:v>1.414120534</c:v>
                </c:pt>
                <c:pt idx="72">
                  <c:v>1.473600196</c:v>
                </c:pt>
                <c:pt idx="73">
                  <c:v>1.6729147280000001</c:v>
                </c:pt>
                <c:pt idx="74">
                  <c:v>1.758863297</c:v>
                </c:pt>
                <c:pt idx="75">
                  <c:v>1.6825920889999999</c:v>
                </c:pt>
                <c:pt idx="76">
                  <c:v>1.7206977539999999</c:v>
                </c:pt>
                <c:pt idx="77">
                  <c:v>1.68268895</c:v>
                </c:pt>
                <c:pt idx="78">
                  <c:v>1.682313427</c:v>
                </c:pt>
                <c:pt idx="79">
                  <c:v>1.6646947620000001</c:v>
                </c:pt>
                <c:pt idx="80">
                  <c:v>1.630606969</c:v>
                </c:pt>
                <c:pt idx="81">
                  <c:v>1.659557374</c:v>
                </c:pt>
                <c:pt idx="82">
                  <c:v>1.772118796</c:v>
                </c:pt>
                <c:pt idx="83">
                  <c:v>1.8017796749999999</c:v>
                </c:pt>
                <c:pt idx="84">
                  <c:v>1.7711174629999999</c:v>
                </c:pt>
                <c:pt idx="85">
                  <c:v>1.432209015</c:v>
                </c:pt>
                <c:pt idx="86">
                  <c:v>1.9744682440000001</c:v>
                </c:pt>
                <c:pt idx="87">
                  <c:v>2.2490761350000001</c:v>
                </c:pt>
                <c:pt idx="88">
                  <c:v>2.1725334969999999</c:v>
                </c:pt>
                <c:pt idx="89">
                  <c:v>2.1270904540000002</c:v>
                </c:pt>
                <c:pt idx="90">
                  <c:v>2.3273585400000001</c:v>
                </c:pt>
                <c:pt idx="91">
                  <c:v>2.3040434429999999</c:v>
                </c:pt>
                <c:pt idx="92">
                  <c:v>1.7900435880000001</c:v>
                </c:pt>
                <c:pt idx="93">
                  <c:v>1.6142043960000001</c:v>
                </c:pt>
                <c:pt idx="94">
                  <c:v>1.553328861</c:v>
                </c:pt>
                <c:pt idx="95">
                  <c:v>1.3528687500000001</c:v>
                </c:pt>
                <c:pt idx="96">
                  <c:v>1.255408963</c:v>
                </c:pt>
                <c:pt idx="97">
                  <c:v>1.3288422950000001</c:v>
                </c:pt>
                <c:pt idx="98">
                  <c:v>1.358884282</c:v>
                </c:pt>
                <c:pt idx="99">
                  <c:v>1.303384739</c:v>
                </c:pt>
                <c:pt idx="100">
                  <c:v>1.3590644270000001</c:v>
                </c:pt>
                <c:pt idx="101">
                  <c:v>1.4968024129999999</c:v>
                </c:pt>
                <c:pt idx="102">
                  <c:v>1.8391048640000001</c:v>
                </c:pt>
                <c:pt idx="103">
                  <c:v>1.879506959</c:v>
                </c:pt>
                <c:pt idx="104">
                  <c:v>1.7158143830000001</c:v>
                </c:pt>
                <c:pt idx="105">
                  <c:v>1.9279410610000001</c:v>
                </c:pt>
                <c:pt idx="106">
                  <c:v>1.905022054</c:v>
                </c:pt>
                <c:pt idx="107">
                  <c:v>1.9094589630000001</c:v>
                </c:pt>
                <c:pt idx="108">
                  <c:v>1.6862007889999999</c:v>
                </c:pt>
                <c:pt idx="109">
                  <c:v>2.3471844559999999</c:v>
                </c:pt>
                <c:pt idx="110">
                  <c:v>2.297661137</c:v>
                </c:pt>
                <c:pt idx="111">
                  <c:v>2.2108631280000002</c:v>
                </c:pt>
                <c:pt idx="112">
                  <c:v>1.402016801</c:v>
                </c:pt>
                <c:pt idx="113">
                  <c:v>2.0046996620000002</c:v>
                </c:pt>
                <c:pt idx="114">
                  <c:v>1.9566902289999999</c:v>
                </c:pt>
                <c:pt idx="115">
                  <c:v>2.126861538</c:v>
                </c:pt>
                <c:pt idx="116">
                  <c:v>2.7284124749999998</c:v>
                </c:pt>
                <c:pt idx="117">
                  <c:v>2.325788513</c:v>
                </c:pt>
                <c:pt idx="118">
                  <c:v>2.2651292989999998</c:v>
                </c:pt>
                <c:pt idx="119">
                  <c:v>2.8261317410000002</c:v>
                </c:pt>
                <c:pt idx="120">
                  <c:v>2.6306515849999998</c:v>
                </c:pt>
                <c:pt idx="121">
                  <c:v>3.4288334730000001</c:v>
                </c:pt>
                <c:pt idx="122">
                  <c:v>2.062105866</c:v>
                </c:pt>
                <c:pt idx="123">
                  <c:v>2.323858075</c:v>
                </c:pt>
                <c:pt idx="124">
                  <c:v>2.2206718809999999</c:v>
                </c:pt>
                <c:pt idx="125">
                  <c:v>2.4158386740000002</c:v>
                </c:pt>
                <c:pt idx="126">
                  <c:v>2.069618561</c:v>
                </c:pt>
                <c:pt idx="127">
                  <c:v>1.819765031</c:v>
                </c:pt>
                <c:pt idx="128">
                  <c:v>1.5207160340000001</c:v>
                </c:pt>
                <c:pt idx="129">
                  <c:v>2.221719674</c:v>
                </c:pt>
                <c:pt idx="130">
                  <c:v>2.1323462750000002</c:v>
                </c:pt>
                <c:pt idx="131">
                  <c:v>2.1709781069999998</c:v>
                </c:pt>
                <c:pt idx="132">
                  <c:v>2.1804768769999998</c:v>
                </c:pt>
                <c:pt idx="133">
                  <c:v>2.2375644129999999</c:v>
                </c:pt>
                <c:pt idx="134">
                  <c:v>2.2025974659999998</c:v>
                </c:pt>
                <c:pt idx="135">
                  <c:v>2.3018183479999998</c:v>
                </c:pt>
                <c:pt idx="136">
                  <c:v>2.4814001189999999</c:v>
                </c:pt>
                <c:pt idx="137">
                  <c:v>2.5936698640000002</c:v>
                </c:pt>
                <c:pt idx="138">
                  <c:v>2.4326452839999999</c:v>
                </c:pt>
              </c:numCache>
            </c:numRef>
          </c:yVal>
          <c:smooth val="0"/>
          <c:extLst>
            <c:ext xmlns:c16="http://schemas.microsoft.com/office/drawing/2014/chart" uri="{C3380CC4-5D6E-409C-BE32-E72D297353CC}">
              <c16:uniqueId val="{00000000-45BB-A847-B62F-3FC5A16B89DC}"/>
            </c:ext>
          </c:extLst>
        </c:ser>
        <c:dLbls>
          <c:showLegendKey val="0"/>
          <c:showVal val="0"/>
          <c:showCatName val="0"/>
          <c:showSerName val="0"/>
          <c:showPercent val="0"/>
          <c:showBubbleSize val="0"/>
        </c:dLbls>
        <c:axId val="238810159"/>
        <c:axId val="386235599"/>
      </c:scatterChart>
      <c:valAx>
        <c:axId val="238810159"/>
        <c:scaling>
          <c:orientation val="minMax"/>
          <c:min val="750"/>
        </c:scaling>
        <c:delete val="0"/>
        <c:axPos val="t"/>
        <c:majorGridlines>
          <c:spPr>
            <a:ln w="9525" cap="flat" cmpd="sng" algn="ctr">
              <a:solidFill>
                <a:schemeClr val="tx1">
                  <a:lumMod val="15000"/>
                  <a:lumOff val="85000"/>
                </a:schemeClr>
              </a:solidFill>
              <a:prstDash val="sysDash"/>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GB"/>
                  <a:t>Temperature (° C)</a:t>
                </a:r>
              </a:p>
            </c:rich>
          </c:tx>
          <c:layout>
            <c:manualLayout>
              <c:xMode val="edge"/>
              <c:yMode val="edge"/>
              <c:x val="0.34828135050184883"/>
              <c:y val="0.9163574907519974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386235599"/>
        <c:crossesAt val="8"/>
        <c:crossBetween val="midCat"/>
        <c:majorUnit val="100"/>
      </c:valAx>
      <c:valAx>
        <c:axId val="386235599"/>
        <c:scaling>
          <c:orientation val="maxMin"/>
          <c:max val="8"/>
        </c:scaling>
        <c:delete val="1"/>
        <c:axPos val="l"/>
        <c:majorGridlines>
          <c:spPr>
            <a:ln w="12700" cap="flat" cmpd="sng" algn="ctr">
              <a:solidFill>
                <a:schemeClr val="tx1">
                  <a:lumMod val="15000"/>
                  <a:lumOff val="85000"/>
                </a:schemeClr>
              </a:solidFill>
              <a:prstDash val="sysDash"/>
              <a:round/>
            </a:ln>
            <a:effectLst/>
          </c:spPr>
        </c:majorGridlines>
        <c:numFmt formatCode="General" sourceLinked="1"/>
        <c:majorTickMark val="out"/>
        <c:minorTickMark val="none"/>
        <c:tickLblPos val="nextTo"/>
        <c:crossAx val="238810159"/>
        <c:crosses val="autoZero"/>
        <c:crossBetween val="midCat"/>
      </c:valAx>
      <c:spPr>
        <a:noFill/>
        <a:ln>
          <a:solidFill>
            <a:schemeClr val="bg1"/>
          </a:solidFill>
        </a:ln>
        <a:effectLst/>
      </c:spPr>
    </c:plotArea>
    <c:legend>
      <c:legendPos val="b"/>
      <c:layout>
        <c:manualLayout>
          <c:xMode val="edge"/>
          <c:yMode val="edge"/>
          <c:x val="0.14601393874609347"/>
          <c:y val="0.50959218725330635"/>
          <c:w val="0.27536103280483099"/>
          <c:h val="0.3133538297349343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bg1"/>
          </a:solidFill>
        </a:defRPr>
      </a:pPr>
      <a:endParaRPr lang="en-CH"/>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396982917863174"/>
          <c:y val="5.0523736210401522E-2"/>
          <c:w val="0.73745945054340867"/>
          <c:h val="0.71422706343349518"/>
        </c:manualLayout>
      </c:layout>
      <c:scatterChart>
        <c:scatterStyle val="lineMarker"/>
        <c:varyColors val="0"/>
        <c:ser>
          <c:idx val="0"/>
          <c:order val="0"/>
          <c:tx>
            <c:v>AMS</c:v>
          </c:tx>
          <c:spPr>
            <a:ln w="25400" cap="rnd">
              <a:noFill/>
              <a:round/>
            </a:ln>
            <a:effectLst/>
          </c:spPr>
          <c:marker>
            <c:symbol val="circle"/>
            <c:size val="7"/>
            <c:spPr>
              <a:solidFill>
                <a:srgbClr val="8BFFE1"/>
              </a:solidFill>
              <a:ln w="9525">
                <a:solidFill>
                  <a:schemeClr val="tx1"/>
                </a:solidFill>
              </a:ln>
              <a:effectLst/>
            </c:spPr>
          </c:marker>
          <c:xVal>
            <c:numRef>
              <c:f>'Thermobarometry plot erupti (2)'!$S$3:$S$142</c:f>
              <c:numCache>
                <c:formatCode>General</c:formatCode>
                <c:ptCount val="140"/>
                <c:pt idx="0">
                  <c:v>1106.4158930000001</c:v>
                </c:pt>
                <c:pt idx="1">
                  <c:v>1144.9071839999999</c:v>
                </c:pt>
                <c:pt idx="2">
                  <c:v>1132.6298690000001</c:v>
                </c:pt>
                <c:pt idx="3">
                  <c:v>1124.7158240000001</c:v>
                </c:pt>
                <c:pt idx="4">
                  <c:v>1097.7080539999999</c:v>
                </c:pt>
                <c:pt idx="5">
                  <c:v>1132.3586789999999</c:v>
                </c:pt>
                <c:pt idx="6">
                  <c:v>1121.9438</c:v>
                </c:pt>
                <c:pt idx="7">
                  <c:v>1104.6524079999999</c:v>
                </c:pt>
                <c:pt idx="8">
                  <c:v>1098.7220130000001</c:v>
                </c:pt>
                <c:pt idx="9">
                  <c:v>1091.1036039999999</c:v>
                </c:pt>
                <c:pt idx="10">
                  <c:v>1100.724629</c:v>
                </c:pt>
                <c:pt idx="11">
                  <c:v>1102.8435750000001</c:v>
                </c:pt>
                <c:pt idx="12">
                  <c:v>1115.6337060000001</c:v>
                </c:pt>
                <c:pt idx="13">
                  <c:v>1094.5997400000001</c:v>
                </c:pt>
                <c:pt idx="14">
                  <c:v>874.71848290000003</c:v>
                </c:pt>
                <c:pt idx="15">
                  <c:v>878.08215429999996</c:v>
                </c:pt>
                <c:pt idx="16">
                  <c:v>884.66739700000005</c:v>
                </c:pt>
                <c:pt idx="17">
                  <c:v>876.46442160000004</c:v>
                </c:pt>
                <c:pt idx="18">
                  <c:v>873.82808379999994</c:v>
                </c:pt>
                <c:pt idx="19">
                  <c:v>884.51210860000003</c:v>
                </c:pt>
                <c:pt idx="20">
                  <c:v>871.23687089999999</c:v>
                </c:pt>
                <c:pt idx="21">
                  <c:v>822.62850130000004</c:v>
                </c:pt>
                <c:pt idx="22">
                  <c:v>821.64682549999998</c:v>
                </c:pt>
                <c:pt idx="23">
                  <c:v>824.20893920000003</c:v>
                </c:pt>
                <c:pt idx="24">
                  <c:v>820.77826040000002</c:v>
                </c:pt>
                <c:pt idx="25">
                  <c:v>820.6590463</c:v>
                </c:pt>
                <c:pt idx="26">
                  <c:v>819.88562579999996</c:v>
                </c:pt>
                <c:pt idx="27">
                  <c:v>824.40082180000002</c:v>
                </c:pt>
                <c:pt idx="28">
                  <c:v>829.70145890000003</c:v>
                </c:pt>
                <c:pt idx="29">
                  <c:v>870.14705360000005</c:v>
                </c:pt>
                <c:pt idx="30">
                  <c:v>877.18210759999999</c:v>
                </c:pt>
                <c:pt idx="31">
                  <c:v>882.58540779999998</c:v>
                </c:pt>
                <c:pt idx="32">
                  <c:v>893.09567970000001</c:v>
                </c:pt>
                <c:pt idx="33">
                  <c:v>879.75523109999995</c:v>
                </c:pt>
                <c:pt idx="34">
                  <c:v>882.14520219999997</c:v>
                </c:pt>
                <c:pt idx="35">
                  <c:v>877.8807018</c:v>
                </c:pt>
                <c:pt idx="36">
                  <c:v>886.90653629999997</c:v>
                </c:pt>
                <c:pt idx="37">
                  <c:v>880.48696299999995</c:v>
                </c:pt>
                <c:pt idx="38">
                  <c:v>882.29651860000001</c:v>
                </c:pt>
                <c:pt idx="39">
                  <c:v>884.81637139999998</c:v>
                </c:pt>
                <c:pt idx="40">
                  <c:v>885.35314659999995</c:v>
                </c:pt>
                <c:pt idx="41">
                  <c:v>885.01663629999996</c:v>
                </c:pt>
                <c:pt idx="42">
                  <c:v>915.90968139999995</c:v>
                </c:pt>
                <c:pt idx="43">
                  <c:v>951.59388409999997</c:v>
                </c:pt>
                <c:pt idx="44">
                  <c:v>892.06520760000001</c:v>
                </c:pt>
                <c:pt idx="45">
                  <c:v>902.92748489999997</c:v>
                </c:pt>
                <c:pt idx="46">
                  <c:v>998.42175859999998</c:v>
                </c:pt>
                <c:pt idx="47">
                  <c:v>854.00373449999995</c:v>
                </c:pt>
                <c:pt idx="48">
                  <c:v>867.35745340000005</c:v>
                </c:pt>
                <c:pt idx="49">
                  <c:v>877.1513592</c:v>
                </c:pt>
                <c:pt idx="50">
                  <c:v>871.46824619999995</c:v>
                </c:pt>
                <c:pt idx="51">
                  <c:v>865.5720364</c:v>
                </c:pt>
                <c:pt idx="52">
                  <c:v>872.80586730000005</c:v>
                </c:pt>
                <c:pt idx="53">
                  <c:v>877.43559340000002</c:v>
                </c:pt>
                <c:pt idx="54">
                  <c:v>1143.8499939999999</c:v>
                </c:pt>
                <c:pt idx="55">
                  <c:v>1128.0363870000001</c:v>
                </c:pt>
                <c:pt idx="56">
                  <c:v>1163.6431319999999</c:v>
                </c:pt>
                <c:pt idx="57">
                  <c:v>1158.806722</c:v>
                </c:pt>
                <c:pt idx="58">
                  <c:v>1174.688449</c:v>
                </c:pt>
                <c:pt idx="59">
                  <c:v>1168.1687710000001</c:v>
                </c:pt>
                <c:pt idx="60">
                  <c:v>1159.0870910000001</c:v>
                </c:pt>
                <c:pt idx="61">
                  <c:v>1185.3787110000001</c:v>
                </c:pt>
                <c:pt idx="62">
                  <c:v>1166.7268059999999</c:v>
                </c:pt>
                <c:pt idx="63">
                  <c:v>1131.1570119999999</c:v>
                </c:pt>
                <c:pt idx="64">
                  <c:v>1198.7040730000001</c:v>
                </c:pt>
                <c:pt idx="65">
                  <c:v>1175.780293</c:v>
                </c:pt>
                <c:pt idx="66">
                  <c:v>1202.8027199999999</c:v>
                </c:pt>
                <c:pt idx="67">
                  <c:v>1206.58269</c:v>
                </c:pt>
                <c:pt idx="68">
                  <c:v>1150.647745</c:v>
                </c:pt>
                <c:pt idx="69">
                  <c:v>826.72395359999996</c:v>
                </c:pt>
                <c:pt idx="70">
                  <c:v>823.97745850000001</c:v>
                </c:pt>
                <c:pt idx="71">
                  <c:v>822.44089870000005</c:v>
                </c:pt>
                <c:pt idx="72">
                  <c:v>825.34383549999995</c:v>
                </c:pt>
                <c:pt idx="73">
                  <c:v>833.85316120000005</c:v>
                </c:pt>
                <c:pt idx="74">
                  <c:v>836.46365990000004</c:v>
                </c:pt>
                <c:pt idx="75">
                  <c:v>832.51405620000003</c:v>
                </c:pt>
                <c:pt idx="76">
                  <c:v>824.62342450000006</c:v>
                </c:pt>
                <c:pt idx="77">
                  <c:v>837.92784519999998</c:v>
                </c:pt>
                <c:pt idx="78">
                  <c:v>829.01910829999997</c:v>
                </c:pt>
                <c:pt idx="79">
                  <c:v>825.95056179999995</c:v>
                </c:pt>
                <c:pt idx="80">
                  <c:v>828.39728890000004</c:v>
                </c:pt>
                <c:pt idx="81">
                  <c:v>831.76859630000001</c:v>
                </c:pt>
                <c:pt idx="82">
                  <c:v>830.614733</c:v>
                </c:pt>
                <c:pt idx="83">
                  <c:v>868.30669260000002</c:v>
                </c:pt>
                <c:pt idx="84">
                  <c:v>914.2785179</c:v>
                </c:pt>
                <c:pt idx="85">
                  <c:v>886.10632120000002</c:v>
                </c:pt>
                <c:pt idx="86">
                  <c:v>1026.6186270000001</c:v>
                </c:pt>
                <c:pt idx="87">
                  <c:v>1051.861463</c:v>
                </c:pt>
                <c:pt idx="88">
                  <c:v>1041.6519169999999</c:v>
                </c:pt>
                <c:pt idx="89">
                  <c:v>1042.1776199999999</c:v>
                </c:pt>
                <c:pt idx="90">
                  <c:v>1053.89687</c:v>
                </c:pt>
                <c:pt idx="91">
                  <c:v>1037.1881129999999</c:v>
                </c:pt>
                <c:pt idx="92">
                  <c:v>890.5178899</c:v>
                </c:pt>
                <c:pt idx="93">
                  <c:v>841.16478119999999</c:v>
                </c:pt>
                <c:pt idx="94">
                  <c:v>877.73097069999994</c:v>
                </c:pt>
                <c:pt idx="95">
                  <c:v>873.76250849999997</c:v>
                </c:pt>
                <c:pt idx="96">
                  <c:v>884.6472771</c:v>
                </c:pt>
                <c:pt idx="97">
                  <c:v>875.95214610000005</c:v>
                </c:pt>
                <c:pt idx="98">
                  <c:v>874.72013089999996</c:v>
                </c:pt>
                <c:pt idx="99">
                  <c:v>873.09574569999995</c:v>
                </c:pt>
                <c:pt idx="100">
                  <c:v>882.76169470000002</c:v>
                </c:pt>
                <c:pt idx="101">
                  <c:v>881.84393260000002</c:v>
                </c:pt>
                <c:pt idx="102">
                  <c:v>915.63959360000001</c:v>
                </c:pt>
                <c:pt idx="103">
                  <c:v>898.45708490000004</c:v>
                </c:pt>
                <c:pt idx="104">
                  <c:v>876.03711610000005</c:v>
                </c:pt>
                <c:pt idx="105">
                  <c:v>897.54046949999997</c:v>
                </c:pt>
                <c:pt idx="106">
                  <c:v>902.10903619999999</c:v>
                </c:pt>
                <c:pt idx="107">
                  <c:v>887.00168250000002</c:v>
                </c:pt>
                <c:pt idx="108">
                  <c:v>884.78136989999996</c:v>
                </c:pt>
                <c:pt idx="109">
                  <c:v>1066.913315</c:v>
                </c:pt>
                <c:pt idx="110">
                  <c:v>1064.586796</c:v>
                </c:pt>
                <c:pt idx="111">
                  <c:v>1083.1988229999999</c:v>
                </c:pt>
                <c:pt idx="112">
                  <c:v>1080.6974299999999</c:v>
                </c:pt>
                <c:pt idx="113">
                  <c:v>1082.5638220000001</c:v>
                </c:pt>
                <c:pt idx="114">
                  <c:v>1095.588937</c:v>
                </c:pt>
                <c:pt idx="115">
                  <c:v>1081.021792</c:v>
                </c:pt>
                <c:pt idx="116">
                  <c:v>1100.8460359999999</c:v>
                </c:pt>
                <c:pt idx="117">
                  <c:v>1087.6011430000001</c:v>
                </c:pt>
                <c:pt idx="118">
                  <c:v>1081.9693589999999</c:v>
                </c:pt>
                <c:pt idx="119">
                  <c:v>1085.9087320000001</c:v>
                </c:pt>
                <c:pt idx="120">
                  <c:v>1093.4655780000001</c:v>
                </c:pt>
                <c:pt idx="121">
                  <c:v>1064.4633160000001</c:v>
                </c:pt>
                <c:pt idx="122">
                  <c:v>1098.8901539999999</c:v>
                </c:pt>
                <c:pt idx="123">
                  <c:v>1090.492528</c:v>
                </c:pt>
                <c:pt idx="124">
                  <c:v>1090.1940520000001</c:v>
                </c:pt>
                <c:pt idx="125">
                  <c:v>1061.663544</c:v>
                </c:pt>
                <c:pt idx="126">
                  <c:v>1099.4226189999999</c:v>
                </c:pt>
                <c:pt idx="127">
                  <c:v>920.28946819999999</c:v>
                </c:pt>
                <c:pt idx="128">
                  <c:v>845.97152630000005</c:v>
                </c:pt>
                <c:pt idx="129">
                  <c:v>1099.215107</c:v>
                </c:pt>
                <c:pt idx="130">
                  <c:v>1099.2385389999999</c:v>
                </c:pt>
                <c:pt idx="131">
                  <c:v>1090.032788</c:v>
                </c:pt>
                <c:pt idx="132">
                  <c:v>1100.496206</c:v>
                </c:pt>
                <c:pt idx="133">
                  <c:v>1096.861484</c:v>
                </c:pt>
                <c:pt idx="134">
                  <c:v>1078.011681</c:v>
                </c:pt>
                <c:pt idx="135">
                  <c:v>1096.4914220000001</c:v>
                </c:pt>
                <c:pt idx="136">
                  <c:v>1083.9980880000001</c:v>
                </c:pt>
                <c:pt idx="137">
                  <c:v>1095.4617539999999</c:v>
                </c:pt>
                <c:pt idx="138">
                  <c:v>1091.9000140000001</c:v>
                </c:pt>
              </c:numCache>
            </c:numRef>
          </c:xVal>
          <c:yVal>
            <c:numRef>
              <c:f>'Thermobarometry plot erupti (2)'!$P$3:$P$142</c:f>
              <c:numCache>
                <c:formatCode>General</c:formatCode>
                <c:ptCount val="140"/>
                <c:pt idx="0">
                  <c:v>2.0878017959999999</c:v>
                </c:pt>
                <c:pt idx="1">
                  <c:v>2.1753860089999999</c:v>
                </c:pt>
                <c:pt idx="2">
                  <c:v>2.3953359820000002</c:v>
                </c:pt>
                <c:pt idx="3">
                  <c:v>2.157418855</c:v>
                </c:pt>
                <c:pt idx="4">
                  <c:v>2.0323366740000002</c:v>
                </c:pt>
                <c:pt idx="5">
                  <c:v>2.084002473</c:v>
                </c:pt>
                <c:pt idx="6">
                  <c:v>1.8567914759999999</c:v>
                </c:pt>
                <c:pt idx="7">
                  <c:v>2.3533343699999998</c:v>
                </c:pt>
                <c:pt idx="8">
                  <c:v>2.389999333</c:v>
                </c:pt>
                <c:pt idx="9">
                  <c:v>2.2830573059999999</c:v>
                </c:pt>
                <c:pt idx="10">
                  <c:v>2.3672677059999998</c:v>
                </c:pt>
                <c:pt idx="11">
                  <c:v>2.3993603860000001</c:v>
                </c:pt>
                <c:pt idx="12">
                  <c:v>2.4279151130000001</c:v>
                </c:pt>
                <c:pt idx="13">
                  <c:v>1.403023949</c:v>
                </c:pt>
                <c:pt idx="14">
                  <c:v>1.393082698</c:v>
                </c:pt>
                <c:pt idx="15">
                  <c:v>1.4043728980000001</c:v>
                </c:pt>
                <c:pt idx="16">
                  <c:v>1.354080543</c:v>
                </c:pt>
                <c:pt idx="17">
                  <c:v>1.349234265</c:v>
                </c:pt>
                <c:pt idx="18">
                  <c:v>1.511034486</c:v>
                </c:pt>
                <c:pt idx="19">
                  <c:v>1.4361627880000001</c:v>
                </c:pt>
                <c:pt idx="20">
                  <c:v>1.5303628330000001</c:v>
                </c:pt>
                <c:pt idx="21">
                  <c:v>1.6699280460000001</c:v>
                </c:pt>
                <c:pt idx="22">
                  <c:v>1.5077033049999999</c:v>
                </c:pt>
                <c:pt idx="23">
                  <c:v>1.4759638989999999</c:v>
                </c:pt>
                <c:pt idx="24">
                  <c:v>1.460797127</c:v>
                </c:pt>
                <c:pt idx="25">
                  <c:v>1.3995622320000001</c:v>
                </c:pt>
                <c:pt idx="26">
                  <c:v>1.472560874</c:v>
                </c:pt>
                <c:pt idx="27">
                  <c:v>1.6836949569999999</c:v>
                </c:pt>
                <c:pt idx="28">
                  <c:v>1.4535248970000001</c:v>
                </c:pt>
                <c:pt idx="29">
                  <c:v>1.6136264659999999</c:v>
                </c:pt>
                <c:pt idx="30">
                  <c:v>1.7376773590000001</c:v>
                </c:pt>
                <c:pt idx="31">
                  <c:v>1.685911011</c:v>
                </c:pt>
                <c:pt idx="32">
                  <c:v>1.6512009139999999</c:v>
                </c:pt>
                <c:pt idx="33">
                  <c:v>1.597247656</c:v>
                </c:pt>
                <c:pt idx="34">
                  <c:v>1.5697371760000001</c:v>
                </c:pt>
                <c:pt idx="35">
                  <c:v>1.521628819</c:v>
                </c:pt>
                <c:pt idx="36">
                  <c:v>1.463936006</c:v>
                </c:pt>
                <c:pt idx="37">
                  <c:v>1.408030237</c:v>
                </c:pt>
                <c:pt idx="38">
                  <c:v>1.4829999570000001</c:v>
                </c:pt>
                <c:pt idx="39">
                  <c:v>1.426133257</c:v>
                </c:pt>
                <c:pt idx="40">
                  <c:v>1.476884117</c:v>
                </c:pt>
                <c:pt idx="41">
                  <c:v>1.857341251</c:v>
                </c:pt>
                <c:pt idx="42">
                  <c:v>1.9228066180000001</c:v>
                </c:pt>
                <c:pt idx="43">
                  <c:v>2.0371755669999998</c:v>
                </c:pt>
                <c:pt idx="44">
                  <c:v>1.8803622739999999</c:v>
                </c:pt>
                <c:pt idx="45">
                  <c:v>1.6930915479999999</c:v>
                </c:pt>
                <c:pt idx="46">
                  <c:v>1.6462122509999999</c:v>
                </c:pt>
                <c:pt idx="47">
                  <c:v>1.64240495</c:v>
                </c:pt>
                <c:pt idx="48">
                  <c:v>1.765910329</c:v>
                </c:pt>
                <c:pt idx="49">
                  <c:v>1.6817538990000001</c:v>
                </c:pt>
                <c:pt idx="50">
                  <c:v>1.5513033270000001</c:v>
                </c:pt>
                <c:pt idx="51">
                  <c:v>1.621941211</c:v>
                </c:pt>
                <c:pt idx="52">
                  <c:v>1.655909871</c:v>
                </c:pt>
                <c:pt idx="53">
                  <c:v>1.797413656</c:v>
                </c:pt>
                <c:pt idx="54">
                  <c:v>2.317149659</c:v>
                </c:pt>
                <c:pt idx="55">
                  <c:v>2.2481088489999999</c:v>
                </c:pt>
                <c:pt idx="56">
                  <c:v>3.042138236</c:v>
                </c:pt>
                <c:pt idx="57">
                  <c:v>2.4520812460000001</c:v>
                </c:pt>
                <c:pt idx="58">
                  <c:v>3.2752869919999998</c:v>
                </c:pt>
                <c:pt idx="59">
                  <c:v>3.181024238</c:v>
                </c:pt>
                <c:pt idx="60">
                  <c:v>2.5858367210000002</c:v>
                </c:pt>
                <c:pt idx="61">
                  <c:v>2.4960288770000001</c:v>
                </c:pt>
                <c:pt idx="62">
                  <c:v>2.6053964500000002</c:v>
                </c:pt>
                <c:pt idx="63">
                  <c:v>2.2020929800000002</c:v>
                </c:pt>
                <c:pt idx="64">
                  <c:v>1.9613381320000001</c:v>
                </c:pt>
                <c:pt idx="65">
                  <c:v>2.746029198</c:v>
                </c:pt>
                <c:pt idx="66">
                  <c:v>2.4314788489999999</c:v>
                </c:pt>
                <c:pt idx="67">
                  <c:v>2.3349646810000002</c:v>
                </c:pt>
                <c:pt idx="68">
                  <c:v>2.1663150469999999</c:v>
                </c:pt>
                <c:pt idx="69">
                  <c:v>1.458366622</c:v>
                </c:pt>
                <c:pt idx="70">
                  <c:v>1.3694924879999999</c:v>
                </c:pt>
                <c:pt idx="71">
                  <c:v>1.414120534</c:v>
                </c:pt>
                <c:pt idx="72">
                  <c:v>1.473600196</c:v>
                </c:pt>
                <c:pt idx="73">
                  <c:v>1.6729147280000001</c:v>
                </c:pt>
                <c:pt idx="74">
                  <c:v>1.758863297</c:v>
                </c:pt>
                <c:pt idx="75">
                  <c:v>1.6825920889999999</c:v>
                </c:pt>
                <c:pt idx="76">
                  <c:v>1.7206977539999999</c:v>
                </c:pt>
                <c:pt idx="77">
                  <c:v>1.68268895</c:v>
                </c:pt>
                <c:pt idx="78">
                  <c:v>1.682313427</c:v>
                </c:pt>
                <c:pt idx="79">
                  <c:v>1.6646947620000001</c:v>
                </c:pt>
                <c:pt idx="80">
                  <c:v>1.630606969</c:v>
                </c:pt>
                <c:pt idx="81">
                  <c:v>1.659557374</c:v>
                </c:pt>
                <c:pt idx="82">
                  <c:v>1.772118796</c:v>
                </c:pt>
                <c:pt idx="83">
                  <c:v>1.8017796749999999</c:v>
                </c:pt>
                <c:pt idx="84">
                  <c:v>1.7711174629999999</c:v>
                </c:pt>
                <c:pt idx="85">
                  <c:v>1.432209015</c:v>
                </c:pt>
                <c:pt idx="86">
                  <c:v>1.9744682440000001</c:v>
                </c:pt>
                <c:pt idx="87">
                  <c:v>2.2490761350000001</c:v>
                </c:pt>
                <c:pt idx="88">
                  <c:v>2.1725334969999999</c:v>
                </c:pt>
                <c:pt idx="89">
                  <c:v>2.1270904540000002</c:v>
                </c:pt>
                <c:pt idx="90">
                  <c:v>2.3273585400000001</c:v>
                </c:pt>
                <c:pt idx="91">
                  <c:v>2.3040434429999999</c:v>
                </c:pt>
                <c:pt idx="92">
                  <c:v>1.7900435880000001</c:v>
                </c:pt>
                <c:pt idx="93">
                  <c:v>1.6142043960000001</c:v>
                </c:pt>
                <c:pt idx="94">
                  <c:v>1.553328861</c:v>
                </c:pt>
                <c:pt idx="95">
                  <c:v>1.3528687500000001</c:v>
                </c:pt>
                <c:pt idx="96">
                  <c:v>1.255408963</c:v>
                </c:pt>
                <c:pt idx="97">
                  <c:v>1.3288422950000001</c:v>
                </c:pt>
                <c:pt idx="98">
                  <c:v>1.358884282</c:v>
                </c:pt>
                <c:pt idx="99">
                  <c:v>1.303384739</c:v>
                </c:pt>
                <c:pt idx="100">
                  <c:v>1.3590644270000001</c:v>
                </c:pt>
                <c:pt idx="101">
                  <c:v>1.4968024129999999</c:v>
                </c:pt>
                <c:pt idx="102">
                  <c:v>1.8391048640000001</c:v>
                </c:pt>
                <c:pt idx="103">
                  <c:v>1.879506959</c:v>
                </c:pt>
                <c:pt idx="104">
                  <c:v>1.7158143830000001</c:v>
                </c:pt>
                <c:pt idx="105">
                  <c:v>1.9279410610000001</c:v>
                </c:pt>
                <c:pt idx="106">
                  <c:v>1.905022054</c:v>
                </c:pt>
                <c:pt idx="107">
                  <c:v>1.9094589630000001</c:v>
                </c:pt>
                <c:pt idx="108">
                  <c:v>1.6862007889999999</c:v>
                </c:pt>
                <c:pt idx="109">
                  <c:v>2.3471844559999999</c:v>
                </c:pt>
                <c:pt idx="110">
                  <c:v>2.297661137</c:v>
                </c:pt>
                <c:pt idx="111">
                  <c:v>2.2108631280000002</c:v>
                </c:pt>
                <c:pt idx="112">
                  <c:v>1.402016801</c:v>
                </c:pt>
                <c:pt idx="113">
                  <c:v>2.0046996620000002</c:v>
                </c:pt>
                <c:pt idx="114">
                  <c:v>1.9566902289999999</c:v>
                </c:pt>
                <c:pt idx="115">
                  <c:v>2.126861538</c:v>
                </c:pt>
                <c:pt idx="116">
                  <c:v>2.7284124749999998</c:v>
                </c:pt>
                <c:pt idx="117">
                  <c:v>2.325788513</c:v>
                </c:pt>
                <c:pt idx="118">
                  <c:v>2.2651292989999998</c:v>
                </c:pt>
                <c:pt idx="119">
                  <c:v>2.8261317410000002</c:v>
                </c:pt>
                <c:pt idx="120">
                  <c:v>2.6306515849999998</c:v>
                </c:pt>
                <c:pt idx="121">
                  <c:v>3.4288334730000001</c:v>
                </c:pt>
                <c:pt idx="122">
                  <c:v>2.062105866</c:v>
                </c:pt>
                <c:pt idx="123">
                  <c:v>2.323858075</c:v>
                </c:pt>
                <c:pt idx="124">
                  <c:v>2.2206718809999999</c:v>
                </c:pt>
                <c:pt idx="125">
                  <c:v>2.4158386740000002</c:v>
                </c:pt>
                <c:pt idx="126">
                  <c:v>2.069618561</c:v>
                </c:pt>
                <c:pt idx="127">
                  <c:v>1.819765031</c:v>
                </c:pt>
                <c:pt idx="128">
                  <c:v>1.5207160340000001</c:v>
                </c:pt>
                <c:pt idx="129">
                  <c:v>2.221719674</c:v>
                </c:pt>
                <c:pt idx="130">
                  <c:v>2.1323462750000002</c:v>
                </c:pt>
                <c:pt idx="131">
                  <c:v>2.1709781069999998</c:v>
                </c:pt>
                <c:pt idx="132">
                  <c:v>2.1804768769999998</c:v>
                </c:pt>
                <c:pt idx="133">
                  <c:v>2.2375644129999999</c:v>
                </c:pt>
                <c:pt idx="134">
                  <c:v>2.2025974659999998</c:v>
                </c:pt>
                <c:pt idx="135">
                  <c:v>2.3018183479999998</c:v>
                </c:pt>
                <c:pt idx="136">
                  <c:v>2.4814001189999999</c:v>
                </c:pt>
                <c:pt idx="137">
                  <c:v>2.5936698640000002</c:v>
                </c:pt>
                <c:pt idx="138">
                  <c:v>2.4326452839999999</c:v>
                </c:pt>
              </c:numCache>
            </c:numRef>
          </c:yVal>
          <c:smooth val="0"/>
          <c:extLst>
            <c:ext xmlns:c16="http://schemas.microsoft.com/office/drawing/2014/chart" uri="{C3380CC4-5D6E-409C-BE32-E72D297353CC}">
              <c16:uniqueId val="{00000000-F46B-5F40-BABB-C4B630766ABE}"/>
            </c:ext>
          </c:extLst>
        </c:ser>
        <c:ser>
          <c:idx val="3"/>
          <c:order val="1"/>
          <c:tx>
            <c:v>Santa Maria delle Grazie</c:v>
          </c:tx>
          <c:spPr>
            <a:ln w="25400" cap="rnd">
              <a:noFill/>
              <a:round/>
            </a:ln>
            <a:effectLst/>
          </c:spPr>
          <c:marker>
            <c:symbol val="circle"/>
            <c:size val="7"/>
            <c:spPr>
              <a:solidFill>
                <a:schemeClr val="accent2">
                  <a:lumMod val="20000"/>
                  <a:lumOff val="80000"/>
                </a:schemeClr>
              </a:solidFill>
              <a:ln w="9525">
                <a:solidFill>
                  <a:schemeClr val="tx1"/>
                </a:solidFill>
              </a:ln>
              <a:effectLst/>
            </c:spPr>
          </c:marker>
          <c:xVal>
            <c:numRef>
              <c:f>'Thermobarometry plot erupti (2)'!$S$262:$S$412</c:f>
              <c:numCache>
                <c:formatCode>General</c:formatCode>
                <c:ptCount val="151"/>
                <c:pt idx="0">
                  <c:v>831.73417029999996</c:v>
                </c:pt>
                <c:pt idx="1">
                  <c:v>839.21112840000001</c:v>
                </c:pt>
                <c:pt idx="2">
                  <c:v>866.13848710000002</c:v>
                </c:pt>
                <c:pt idx="3">
                  <c:v>929.63923939999995</c:v>
                </c:pt>
                <c:pt idx="4">
                  <c:v>914.0721853</c:v>
                </c:pt>
                <c:pt idx="5">
                  <c:v>899.75116400000002</c:v>
                </c:pt>
                <c:pt idx="6">
                  <c:v>900.04107550000003</c:v>
                </c:pt>
                <c:pt idx="7">
                  <c:v>875.16217410000002</c:v>
                </c:pt>
                <c:pt idx="8">
                  <c:v>850.28232270000001</c:v>
                </c:pt>
                <c:pt idx="9">
                  <c:v>894.2680474</c:v>
                </c:pt>
                <c:pt idx="10">
                  <c:v>897.78143609999995</c:v>
                </c:pt>
                <c:pt idx="11">
                  <c:v>948.48988880000002</c:v>
                </c:pt>
                <c:pt idx="12">
                  <c:v>999.16989799999999</c:v>
                </c:pt>
                <c:pt idx="13">
                  <c:v>1026.518376</c:v>
                </c:pt>
                <c:pt idx="14">
                  <c:v>1021.173333</c:v>
                </c:pt>
                <c:pt idx="15">
                  <c:v>985.18956779999996</c:v>
                </c:pt>
                <c:pt idx="16">
                  <c:v>924.29897789999995</c:v>
                </c:pt>
                <c:pt idx="17">
                  <c:v>1126.094824</c:v>
                </c:pt>
                <c:pt idx="18">
                  <c:v>1141.4516389999999</c:v>
                </c:pt>
                <c:pt idx="19">
                  <c:v>1031.6112539999999</c:v>
                </c:pt>
                <c:pt idx="20">
                  <c:v>928.97449370000004</c:v>
                </c:pt>
                <c:pt idx="21">
                  <c:v>1085.493283</c:v>
                </c:pt>
                <c:pt idx="22">
                  <c:v>1127.5039830000001</c:v>
                </c:pt>
                <c:pt idx="23">
                  <c:v>1079.4835860000001</c:v>
                </c:pt>
                <c:pt idx="24">
                  <c:v>1002.961147</c:v>
                </c:pt>
                <c:pt idx="25">
                  <c:v>1095.9072450000001</c:v>
                </c:pt>
                <c:pt idx="26">
                  <c:v>1096.8698360000001</c:v>
                </c:pt>
                <c:pt idx="27">
                  <c:v>995.12870129999999</c:v>
                </c:pt>
                <c:pt idx="28">
                  <c:v>867.05468169999995</c:v>
                </c:pt>
                <c:pt idx="29">
                  <c:v>844.95291129999998</c:v>
                </c:pt>
                <c:pt idx="30">
                  <c:v>834.80785130000004</c:v>
                </c:pt>
                <c:pt idx="31">
                  <c:v>851.91257350000001</c:v>
                </c:pt>
                <c:pt idx="32">
                  <c:v>853.98886370000002</c:v>
                </c:pt>
                <c:pt idx="33">
                  <c:v>929.62596840000003</c:v>
                </c:pt>
                <c:pt idx="34">
                  <c:v>853.094649</c:v>
                </c:pt>
                <c:pt idx="35">
                  <c:v>850.11041160000002</c:v>
                </c:pt>
                <c:pt idx="36">
                  <c:v>883.71298239999999</c:v>
                </c:pt>
                <c:pt idx="37">
                  <c:v>868.45270059999996</c:v>
                </c:pt>
                <c:pt idx="38">
                  <c:v>841.4934538</c:v>
                </c:pt>
                <c:pt idx="39">
                  <c:v>862.05930850000004</c:v>
                </c:pt>
                <c:pt idx="40">
                  <c:v>858.59439610000004</c:v>
                </c:pt>
                <c:pt idx="41">
                  <c:v>860.63480360000005</c:v>
                </c:pt>
                <c:pt idx="42">
                  <c:v>877.28701420000004</c:v>
                </c:pt>
                <c:pt idx="43">
                  <c:v>856.31227490000003</c:v>
                </c:pt>
                <c:pt idx="44">
                  <c:v>832.26195089999999</c:v>
                </c:pt>
                <c:pt idx="45">
                  <c:v>914.13012490000006</c:v>
                </c:pt>
                <c:pt idx="46">
                  <c:v>900.46714480000003</c:v>
                </c:pt>
                <c:pt idx="47">
                  <c:v>820.4241912</c:v>
                </c:pt>
                <c:pt idx="48">
                  <c:v>834.08817959999999</c:v>
                </c:pt>
                <c:pt idx="49">
                  <c:v>841.61659239999994</c:v>
                </c:pt>
                <c:pt idx="50">
                  <c:v>915.74611540000001</c:v>
                </c:pt>
                <c:pt idx="51">
                  <c:v>822.04519730000004</c:v>
                </c:pt>
                <c:pt idx="52">
                  <c:v>818.67125180000005</c:v>
                </c:pt>
                <c:pt idx="53">
                  <c:v>845.4447126</c:v>
                </c:pt>
                <c:pt idx="54">
                  <c:v>867.29767849999996</c:v>
                </c:pt>
                <c:pt idx="55">
                  <c:v>867.44264980000003</c:v>
                </c:pt>
                <c:pt idx="56">
                  <c:v>854.23709589999999</c:v>
                </c:pt>
                <c:pt idx="57">
                  <c:v>867.98245529999997</c:v>
                </c:pt>
                <c:pt idx="58">
                  <c:v>859.9088868</c:v>
                </c:pt>
                <c:pt idx="59">
                  <c:v>906.54409550000003</c:v>
                </c:pt>
                <c:pt idx="60">
                  <c:v>871.40401489999999</c:v>
                </c:pt>
                <c:pt idx="61">
                  <c:v>888.48233570000002</c:v>
                </c:pt>
                <c:pt idx="62">
                  <c:v>870.92426829999999</c:v>
                </c:pt>
                <c:pt idx="63">
                  <c:v>871.25456150000002</c:v>
                </c:pt>
                <c:pt idx="64">
                  <c:v>912.45837410000001</c:v>
                </c:pt>
                <c:pt idx="65">
                  <c:v>953.50373690000004</c:v>
                </c:pt>
                <c:pt idx="66">
                  <c:v>956.41258430000005</c:v>
                </c:pt>
                <c:pt idx="67">
                  <c:v>1034.9857219999999</c:v>
                </c:pt>
                <c:pt idx="68">
                  <c:v>903.93778580000003</c:v>
                </c:pt>
                <c:pt idx="69">
                  <c:v>1072.311492</c:v>
                </c:pt>
                <c:pt idx="70">
                  <c:v>1129.9018900000001</c:v>
                </c:pt>
                <c:pt idx="71">
                  <c:v>1163.1711660000001</c:v>
                </c:pt>
                <c:pt idx="72">
                  <c:v>1154.6867669999999</c:v>
                </c:pt>
                <c:pt idx="73">
                  <c:v>1160.2412609999999</c:v>
                </c:pt>
                <c:pt idx="74">
                  <c:v>1142.307689</c:v>
                </c:pt>
                <c:pt idx="75">
                  <c:v>1159.1050700000001</c:v>
                </c:pt>
                <c:pt idx="76">
                  <c:v>1165.1774089999999</c:v>
                </c:pt>
                <c:pt idx="77">
                  <c:v>1168.8672120000001</c:v>
                </c:pt>
                <c:pt idx="78">
                  <c:v>1154.1077540000001</c:v>
                </c:pt>
                <c:pt idx="79">
                  <c:v>1144.90797</c:v>
                </c:pt>
                <c:pt idx="80">
                  <c:v>1161.5706210000001</c:v>
                </c:pt>
                <c:pt idx="81">
                  <c:v>1169.0606299999999</c:v>
                </c:pt>
                <c:pt idx="82">
                  <c:v>1157.9285950000001</c:v>
                </c:pt>
                <c:pt idx="83">
                  <c:v>1162.282792</c:v>
                </c:pt>
                <c:pt idx="84">
                  <c:v>1167.3162850000001</c:v>
                </c:pt>
                <c:pt idx="85">
                  <c:v>1157.3108099999999</c:v>
                </c:pt>
                <c:pt idx="86">
                  <c:v>1101.607833</c:v>
                </c:pt>
                <c:pt idx="87">
                  <c:v>922.70038999999997</c:v>
                </c:pt>
                <c:pt idx="88">
                  <c:v>1100.5491709999999</c:v>
                </c:pt>
                <c:pt idx="89">
                  <c:v>1098.4553269999999</c:v>
                </c:pt>
                <c:pt idx="90">
                  <c:v>1086.915158</c:v>
                </c:pt>
                <c:pt idx="91">
                  <c:v>958.57144940000001</c:v>
                </c:pt>
                <c:pt idx="92">
                  <c:v>1038.53657</c:v>
                </c:pt>
                <c:pt idx="93">
                  <c:v>987.71253720000004</c:v>
                </c:pt>
                <c:pt idx="94">
                  <c:v>887.14659800000004</c:v>
                </c:pt>
                <c:pt idx="95">
                  <c:v>898.17232569999999</c:v>
                </c:pt>
                <c:pt idx="96">
                  <c:v>955.82965490000004</c:v>
                </c:pt>
                <c:pt idx="97">
                  <c:v>889.12992529999997</c:v>
                </c:pt>
                <c:pt idx="98">
                  <c:v>964.2722642</c:v>
                </c:pt>
                <c:pt idx="99">
                  <c:v>1005.603876</c:v>
                </c:pt>
                <c:pt idx="100">
                  <c:v>1069.3417039999999</c:v>
                </c:pt>
                <c:pt idx="101">
                  <c:v>1071.4797120000001</c:v>
                </c:pt>
                <c:pt idx="102">
                  <c:v>1091.172816</c:v>
                </c:pt>
                <c:pt idx="103">
                  <c:v>1007.288652</c:v>
                </c:pt>
                <c:pt idx="104">
                  <c:v>1145.300927</c:v>
                </c:pt>
                <c:pt idx="105">
                  <c:v>1022.245332</c:v>
                </c:pt>
                <c:pt idx="106">
                  <c:v>983.53021869999998</c:v>
                </c:pt>
                <c:pt idx="107">
                  <c:v>945.78772649999996</c:v>
                </c:pt>
                <c:pt idx="108">
                  <c:v>952.00415840000005</c:v>
                </c:pt>
                <c:pt idx="109">
                  <c:v>1149.4441099999999</c:v>
                </c:pt>
                <c:pt idx="110">
                  <c:v>1098.7698949999999</c:v>
                </c:pt>
                <c:pt idx="111">
                  <c:v>1101.675972</c:v>
                </c:pt>
                <c:pt idx="112">
                  <c:v>1062.5558579999999</c:v>
                </c:pt>
                <c:pt idx="113">
                  <c:v>1056.8933380000001</c:v>
                </c:pt>
                <c:pt idx="114">
                  <c:v>1050.2140429999999</c:v>
                </c:pt>
                <c:pt idx="115">
                  <c:v>1039.3056469999999</c:v>
                </c:pt>
                <c:pt idx="116">
                  <c:v>1098.043437</c:v>
                </c:pt>
                <c:pt idx="117">
                  <c:v>1104.3081999999999</c:v>
                </c:pt>
                <c:pt idx="118">
                  <c:v>1078.2203919999999</c:v>
                </c:pt>
                <c:pt idx="119">
                  <c:v>1061.532097</c:v>
                </c:pt>
                <c:pt idx="120">
                  <c:v>1072.974518</c:v>
                </c:pt>
                <c:pt idx="121">
                  <c:v>1078.837186</c:v>
                </c:pt>
                <c:pt idx="122">
                  <c:v>1106.071162</c:v>
                </c:pt>
                <c:pt idx="123">
                  <c:v>1050.8219590000001</c:v>
                </c:pt>
                <c:pt idx="124">
                  <c:v>1067.5573039999999</c:v>
                </c:pt>
                <c:pt idx="125">
                  <c:v>1111.3625649999999</c:v>
                </c:pt>
                <c:pt idx="126">
                  <c:v>1101.776963</c:v>
                </c:pt>
                <c:pt idx="127">
                  <c:v>1067.289125</c:v>
                </c:pt>
                <c:pt idx="128">
                  <c:v>1061.220697</c:v>
                </c:pt>
                <c:pt idx="129">
                  <c:v>1079.1061099999999</c:v>
                </c:pt>
                <c:pt idx="130">
                  <c:v>1054.9939899999999</c:v>
                </c:pt>
                <c:pt idx="131">
                  <c:v>1100.317591</c:v>
                </c:pt>
                <c:pt idx="132">
                  <c:v>1052.651077</c:v>
                </c:pt>
                <c:pt idx="133">
                  <c:v>1066.353044</c:v>
                </c:pt>
                <c:pt idx="134">
                  <c:v>1083.0516950000001</c:v>
                </c:pt>
                <c:pt idx="135">
                  <c:v>1056.4835419999999</c:v>
                </c:pt>
                <c:pt idx="136">
                  <c:v>1082.4412910000001</c:v>
                </c:pt>
                <c:pt idx="137">
                  <c:v>1066.942464</c:v>
                </c:pt>
                <c:pt idx="138">
                  <c:v>1100.201654</c:v>
                </c:pt>
                <c:pt idx="139">
                  <c:v>1053.703751</c:v>
                </c:pt>
                <c:pt idx="140">
                  <c:v>1058.163125</c:v>
                </c:pt>
                <c:pt idx="141">
                  <c:v>836.76953830000002</c:v>
                </c:pt>
                <c:pt idx="142">
                  <c:v>843.48447390000001</c:v>
                </c:pt>
                <c:pt idx="143">
                  <c:v>855.40748280000003</c:v>
                </c:pt>
                <c:pt idx="144">
                  <c:v>849.44218760000001</c:v>
                </c:pt>
                <c:pt idx="145">
                  <c:v>826.29730510000002</c:v>
                </c:pt>
                <c:pt idx="146">
                  <c:v>826.02037050000001</c:v>
                </c:pt>
                <c:pt idx="147">
                  <c:v>838.01410650000003</c:v>
                </c:pt>
                <c:pt idx="148">
                  <c:v>907.28081010000005</c:v>
                </c:pt>
                <c:pt idx="149">
                  <c:v>945.12664600000005</c:v>
                </c:pt>
                <c:pt idx="150">
                  <c:v>888.64954060000002</c:v>
                </c:pt>
              </c:numCache>
            </c:numRef>
          </c:xVal>
          <c:yVal>
            <c:numRef>
              <c:f>'Thermobarometry plot erupti (2)'!$P$262:$P$412</c:f>
              <c:numCache>
                <c:formatCode>General</c:formatCode>
                <c:ptCount val="151"/>
                <c:pt idx="0">
                  <c:v>1.541068176</c:v>
                </c:pt>
                <c:pt idx="1">
                  <c:v>1.655990638</c:v>
                </c:pt>
                <c:pt idx="2">
                  <c:v>1.7244075590000001</c:v>
                </c:pt>
                <c:pt idx="3">
                  <c:v>1.9803175200000001</c:v>
                </c:pt>
                <c:pt idx="4">
                  <c:v>1.807499416</c:v>
                </c:pt>
                <c:pt idx="5">
                  <c:v>1.5466727549999999</c:v>
                </c:pt>
                <c:pt idx="6">
                  <c:v>1.6530457350000001</c:v>
                </c:pt>
                <c:pt idx="7">
                  <c:v>1.7185610140000001</c:v>
                </c:pt>
                <c:pt idx="8">
                  <c:v>1.5058868620000001</c:v>
                </c:pt>
                <c:pt idx="9">
                  <c:v>1.402651979</c:v>
                </c:pt>
                <c:pt idx="10">
                  <c:v>1.6152730420000001</c:v>
                </c:pt>
                <c:pt idx="11">
                  <c:v>1.4763340869999999</c:v>
                </c:pt>
                <c:pt idx="12">
                  <c:v>1.16183645</c:v>
                </c:pt>
                <c:pt idx="13">
                  <c:v>1.26366204</c:v>
                </c:pt>
                <c:pt idx="14">
                  <c:v>1.1599108650000001</c:v>
                </c:pt>
                <c:pt idx="15">
                  <c:v>1.353350909</c:v>
                </c:pt>
                <c:pt idx="16">
                  <c:v>1.642150233</c:v>
                </c:pt>
                <c:pt idx="17">
                  <c:v>2.9364541110000002</c:v>
                </c:pt>
                <c:pt idx="18">
                  <c:v>2.3520445510000001</c:v>
                </c:pt>
                <c:pt idx="19">
                  <c:v>1.9932249550000001</c:v>
                </c:pt>
                <c:pt idx="20">
                  <c:v>1.275335245</c:v>
                </c:pt>
                <c:pt idx="21">
                  <c:v>1.4227029579999999</c:v>
                </c:pt>
                <c:pt idx="22">
                  <c:v>2.558914621</c:v>
                </c:pt>
                <c:pt idx="23">
                  <c:v>2.1696669829999999</c:v>
                </c:pt>
                <c:pt idx="24">
                  <c:v>1.123392645</c:v>
                </c:pt>
                <c:pt idx="25">
                  <c:v>1.2008487290000001</c:v>
                </c:pt>
                <c:pt idx="26">
                  <c:v>2.0603602150000002</c:v>
                </c:pt>
                <c:pt idx="27">
                  <c:v>1.802336486</c:v>
                </c:pt>
                <c:pt idx="28">
                  <c:v>1.7776799940000001</c:v>
                </c:pt>
                <c:pt idx="29">
                  <c:v>1.697893766</c:v>
                </c:pt>
                <c:pt idx="30">
                  <c:v>1.5814938359999999</c:v>
                </c:pt>
                <c:pt idx="31">
                  <c:v>1.5821171869999999</c:v>
                </c:pt>
                <c:pt idx="32">
                  <c:v>1.7002162510000001</c:v>
                </c:pt>
                <c:pt idx="33">
                  <c:v>2.5777406300000001</c:v>
                </c:pt>
                <c:pt idx="34">
                  <c:v>1.6002102789999999</c:v>
                </c:pt>
                <c:pt idx="35">
                  <c:v>1.599976091</c:v>
                </c:pt>
                <c:pt idx="36">
                  <c:v>1.894358349</c:v>
                </c:pt>
                <c:pt idx="37">
                  <c:v>1.8094581510000001</c:v>
                </c:pt>
                <c:pt idx="38">
                  <c:v>1.6153615530000001</c:v>
                </c:pt>
                <c:pt idx="39">
                  <c:v>1.7084221820000001</c:v>
                </c:pt>
                <c:pt idx="40">
                  <c:v>1.7207645949999999</c:v>
                </c:pt>
                <c:pt idx="41">
                  <c:v>1.7478028779999999</c:v>
                </c:pt>
                <c:pt idx="42">
                  <c:v>1.803139963</c:v>
                </c:pt>
                <c:pt idx="43">
                  <c:v>1.692473372</c:v>
                </c:pt>
                <c:pt idx="44">
                  <c:v>1.57977312</c:v>
                </c:pt>
                <c:pt idx="45">
                  <c:v>1.7144941520000001</c:v>
                </c:pt>
                <c:pt idx="46">
                  <c:v>1.743140718</c:v>
                </c:pt>
                <c:pt idx="47">
                  <c:v>1.4813857509999999</c:v>
                </c:pt>
                <c:pt idx="48">
                  <c:v>1.5378153910000001</c:v>
                </c:pt>
                <c:pt idx="49">
                  <c:v>1.593707014</c:v>
                </c:pt>
                <c:pt idx="50">
                  <c:v>1.7335596179999999</c:v>
                </c:pt>
                <c:pt idx="51">
                  <c:v>1.4959802369999999</c:v>
                </c:pt>
                <c:pt idx="52">
                  <c:v>1.3513486299999999</c:v>
                </c:pt>
                <c:pt idx="53">
                  <c:v>1.577877604</c:v>
                </c:pt>
                <c:pt idx="54">
                  <c:v>1.632159785</c:v>
                </c:pt>
                <c:pt idx="55">
                  <c:v>1.6607528819999999</c:v>
                </c:pt>
                <c:pt idx="56">
                  <c:v>1.6225273680000001</c:v>
                </c:pt>
                <c:pt idx="57">
                  <c:v>1.691846967</c:v>
                </c:pt>
                <c:pt idx="58">
                  <c:v>1.6520799049999999</c:v>
                </c:pt>
                <c:pt idx="59">
                  <c:v>1.3583978919999999</c:v>
                </c:pt>
                <c:pt idx="60">
                  <c:v>1.6757638020000001</c:v>
                </c:pt>
                <c:pt idx="61">
                  <c:v>1.8089308820000001</c:v>
                </c:pt>
                <c:pt idx="62">
                  <c:v>1.7041143919999999</c:v>
                </c:pt>
                <c:pt idx="63">
                  <c:v>1.691133768</c:v>
                </c:pt>
                <c:pt idx="64">
                  <c:v>1.7369698309999999</c:v>
                </c:pt>
                <c:pt idx="65">
                  <c:v>1.8005583970000001</c:v>
                </c:pt>
                <c:pt idx="66">
                  <c:v>1.8337755179999999</c:v>
                </c:pt>
                <c:pt idx="67">
                  <c:v>2.985423441</c:v>
                </c:pt>
                <c:pt idx="68">
                  <c:v>1.5130792820000001</c:v>
                </c:pt>
                <c:pt idx="69">
                  <c:v>2.6412254439999998</c:v>
                </c:pt>
                <c:pt idx="70">
                  <c:v>2.9852363519999998</c:v>
                </c:pt>
                <c:pt idx="71">
                  <c:v>2.6676887269999998</c:v>
                </c:pt>
                <c:pt idx="72">
                  <c:v>2.7951980199999999</c:v>
                </c:pt>
                <c:pt idx="73">
                  <c:v>2.7022075550000002</c:v>
                </c:pt>
                <c:pt idx="74">
                  <c:v>2.3708150510000001</c:v>
                </c:pt>
                <c:pt idx="75">
                  <c:v>2.6440292680000002</c:v>
                </c:pt>
                <c:pt idx="76">
                  <c:v>2.7752541979999998</c:v>
                </c:pt>
                <c:pt idx="77">
                  <c:v>2.9743673820000001</c:v>
                </c:pt>
                <c:pt idx="78">
                  <c:v>3.9798357960000001</c:v>
                </c:pt>
                <c:pt idx="79">
                  <c:v>3.5253464210000001</c:v>
                </c:pt>
                <c:pt idx="80">
                  <c:v>4.0942539800000004</c:v>
                </c:pt>
                <c:pt idx="81">
                  <c:v>4.7034220409999996</c:v>
                </c:pt>
                <c:pt idx="82">
                  <c:v>3.692727133</c:v>
                </c:pt>
                <c:pt idx="83">
                  <c:v>4.067349493</c:v>
                </c:pt>
                <c:pt idx="84">
                  <c:v>2.8128096849999999</c:v>
                </c:pt>
                <c:pt idx="85">
                  <c:v>3.6718054950000001</c:v>
                </c:pt>
                <c:pt idx="86">
                  <c:v>2.7340208700000002</c:v>
                </c:pt>
                <c:pt idx="87">
                  <c:v>1.7656244640000001</c:v>
                </c:pt>
                <c:pt idx="88">
                  <c:v>2.660836787</c:v>
                </c:pt>
                <c:pt idx="89">
                  <c:v>2.5179045659999999</c:v>
                </c:pt>
                <c:pt idx="90">
                  <c:v>2.0584238620000002</c:v>
                </c:pt>
                <c:pt idx="91">
                  <c:v>1.589720834</c:v>
                </c:pt>
                <c:pt idx="92">
                  <c:v>2.431718203</c:v>
                </c:pt>
                <c:pt idx="93">
                  <c:v>2.4846663160000002</c:v>
                </c:pt>
                <c:pt idx="94">
                  <c:v>1.706441879</c:v>
                </c:pt>
                <c:pt idx="95">
                  <c:v>1.6923605500000001</c:v>
                </c:pt>
                <c:pt idx="96">
                  <c:v>1.4261045670000001</c:v>
                </c:pt>
                <c:pt idx="97">
                  <c:v>1.5632275280000001</c:v>
                </c:pt>
                <c:pt idx="98">
                  <c:v>1.5670597820000001</c:v>
                </c:pt>
                <c:pt idx="99">
                  <c:v>0.98858422800000001</c:v>
                </c:pt>
                <c:pt idx="100">
                  <c:v>2.3660355210000001</c:v>
                </c:pt>
                <c:pt idx="101">
                  <c:v>2.0149354270000002</c:v>
                </c:pt>
                <c:pt idx="102">
                  <c:v>2.0126186559999999</c:v>
                </c:pt>
                <c:pt idx="103">
                  <c:v>1.5336638600000001</c:v>
                </c:pt>
                <c:pt idx="104">
                  <c:v>2.3050667499999999</c:v>
                </c:pt>
                <c:pt idx="105">
                  <c:v>1.522096967</c:v>
                </c:pt>
                <c:pt idx="106">
                  <c:v>1.326496619</c:v>
                </c:pt>
                <c:pt idx="107">
                  <c:v>1.907243536</c:v>
                </c:pt>
                <c:pt idx="108">
                  <c:v>1.6803874080000001</c:v>
                </c:pt>
                <c:pt idx="109">
                  <c:v>2.9432204139999998</c:v>
                </c:pt>
                <c:pt idx="110">
                  <c:v>2.6298052489999999</c:v>
                </c:pt>
                <c:pt idx="111">
                  <c:v>2.199232614</c:v>
                </c:pt>
                <c:pt idx="112">
                  <c:v>2.0235669789999999</c:v>
                </c:pt>
                <c:pt idx="113">
                  <c:v>2.0789766510000001</c:v>
                </c:pt>
                <c:pt idx="114">
                  <c:v>2.1391021220000002</c:v>
                </c:pt>
                <c:pt idx="115">
                  <c:v>2.9633224650000001</c:v>
                </c:pt>
                <c:pt idx="116">
                  <c:v>3.3407984179999999</c:v>
                </c:pt>
                <c:pt idx="117">
                  <c:v>2.1411747490000002</c:v>
                </c:pt>
                <c:pt idx="118">
                  <c:v>2.043499524</c:v>
                </c:pt>
                <c:pt idx="119">
                  <c:v>2.0884669090000001</c:v>
                </c:pt>
                <c:pt idx="120">
                  <c:v>2.0445175560000002</c:v>
                </c:pt>
                <c:pt idx="121">
                  <c:v>1.851689795</c:v>
                </c:pt>
                <c:pt idx="122">
                  <c:v>2.8425213779999998</c:v>
                </c:pt>
                <c:pt idx="123">
                  <c:v>2.2978459039999999</c:v>
                </c:pt>
                <c:pt idx="124">
                  <c:v>2.1610684340000001</c:v>
                </c:pt>
                <c:pt idx="125">
                  <c:v>1.983436574</c:v>
                </c:pt>
                <c:pt idx="126">
                  <c:v>2.0416733869999999</c:v>
                </c:pt>
                <c:pt idx="127">
                  <c:v>3.4052192890000001</c:v>
                </c:pt>
                <c:pt idx="128">
                  <c:v>2.537854807</c:v>
                </c:pt>
                <c:pt idx="129">
                  <c:v>2.0558700839999999</c:v>
                </c:pt>
                <c:pt idx="130">
                  <c:v>2.5413433009999999</c:v>
                </c:pt>
                <c:pt idx="131">
                  <c:v>1.9099757690000001</c:v>
                </c:pt>
                <c:pt idx="132">
                  <c:v>2.1167290840000001</c:v>
                </c:pt>
                <c:pt idx="133">
                  <c:v>1.9285171919999999</c:v>
                </c:pt>
                <c:pt idx="134">
                  <c:v>2.3037940140000002</c:v>
                </c:pt>
                <c:pt idx="135">
                  <c:v>2.5705050969999999</c:v>
                </c:pt>
                <c:pt idx="136">
                  <c:v>2.0056032319999999</c:v>
                </c:pt>
                <c:pt idx="137">
                  <c:v>3.075325565</c:v>
                </c:pt>
                <c:pt idx="138">
                  <c:v>1.9728152459999999</c:v>
                </c:pt>
                <c:pt idx="139">
                  <c:v>2.3392849130000002</c:v>
                </c:pt>
                <c:pt idx="140">
                  <c:v>2.0045695590000001</c:v>
                </c:pt>
                <c:pt idx="141">
                  <c:v>1.5918514930000001</c:v>
                </c:pt>
                <c:pt idx="142">
                  <c:v>1.5823760849999999</c:v>
                </c:pt>
                <c:pt idx="143">
                  <c:v>1.597269753</c:v>
                </c:pt>
                <c:pt idx="144">
                  <c:v>1.6043119219999999</c:v>
                </c:pt>
                <c:pt idx="145">
                  <c:v>1.463068531</c:v>
                </c:pt>
                <c:pt idx="146">
                  <c:v>1.4615837060000001</c:v>
                </c:pt>
                <c:pt idx="147">
                  <c:v>1.5251084429999999</c:v>
                </c:pt>
                <c:pt idx="148">
                  <c:v>1.371023077</c:v>
                </c:pt>
                <c:pt idx="149">
                  <c:v>1.701380077</c:v>
                </c:pt>
                <c:pt idx="150">
                  <c:v>2.482773205</c:v>
                </c:pt>
              </c:numCache>
            </c:numRef>
          </c:yVal>
          <c:smooth val="0"/>
          <c:extLst>
            <c:ext xmlns:c16="http://schemas.microsoft.com/office/drawing/2014/chart" uri="{C3380CC4-5D6E-409C-BE32-E72D297353CC}">
              <c16:uniqueId val="{00000001-F46B-5F40-BABB-C4B630766ABE}"/>
            </c:ext>
          </c:extLst>
        </c:ser>
        <c:ser>
          <c:idx val="1"/>
          <c:order val="2"/>
          <c:tx>
            <c:v>Averno</c:v>
          </c:tx>
          <c:spPr>
            <a:ln w="25400" cap="rnd">
              <a:noFill/>
              <a:round/>
            </a:ln>
            <a:effectLst/>
          </c:spPr>
          <c:marker>
            <c:symbol val="circle"/>
            <c:size val="7"/>
            <c:spPr>
              <a:solidFill>
                <a:schemeClr val="accent1"/>
              </a:solidFill>
              <a:ln w="9525">
                <a:solidFill>
                  <a:schemeClr val="tx1"/>
                </a:solidFill>
              </a:ln>
              <a:effectLst/>
            </c:spPr>
          </c:marker>
          <c:xVal>
            <c:numRef>
              <c:f>'Thermobarometry plot erupti (2)'!$S$143:$S$244</c:f>
              <c:numCache>
                <c:formatCode>General</c:formatCode>
                <c:ptCount val="102"/>
                <c:pt idx="0">
                  <c:v>820.67319299999997</c:v>
                </c:pt>
                <c:pt idx="1">
                  <c:v>819.20988520000003</c:v>
                </c:pt>
                <c:pt idx="2">
                  <c:v>843.32890789999999</c:v>
                </c:pt>
                <c:pt idx="3">
                  <c:v>834.68877369999996</c:v>
                </c:pt>
                <c:pt idx="4">
                  <c:v>827.3272571</c:v>
                </c:pt>
                <c:pt idx="5">
                  <c:v>824.05401159999997</c:v>
                </c:pt>
                <c:pt idx="6">
                  <c:v>838.86148939999998</c:v>
                </c:pt>
                <c:pt idx="7">
                  <c:v>822.69502809999994</c:v>
                </c:pt>
                <c:pt idx="8">
                  <c:v>836.07487979999996</c:v>
                </c:pt>
                <c:pt idx="9">
                  <c:v>830.00643979999995</c:v>
                </c:pt>
                <c:pt idx="10">
                  <c:v>862.49607719999995</c:v>
                </c:pt>
                <c:pt idx="11">
                  <c:v>833.68080970000005</c:v>
                </c:pt>
                <c:pt idx="12">
                  <c:v>904.03449309999996</c:v>
                </c:pt>
                <c:pt idx="13">
                  <c:v>882.28913660000001</c:v>
                </c:pt>
                <c:pt idx="14">
                  <c:v>849.04104940000002</c:v>
                </c:pt>
                <c:pt idx="15">
                  <c:v>835.74389059999999</c:v>
                </c:pt>
                <c:pt idx="16">
                  <c:v>817.33604609999998</c:v>
                </c:pt>
                <c:pt idx="17">
                  <c:v>848.99516019999999</c:v>
                </c:pt>
                <c:pt idx="18">
                  <c:v>842.43765199999996</c:v>
                </c:pt>
                <c:pt idx="19">
                  <c:v>838.51459480000005</c:v>
                </c:pt>
                <c:pt idx="20">
                  <c:v>1166.048</c:v>
                </c:pt>
                <c:pt idx="21">
                  <c:v>1169.7491030000001</c:v>
                </c:pt>
                <c:pt idx="22">
                  <c:v>1162.0524559999999</c:v>
                </c:pt>
                <c:pt idx="23">
                  <c:v>1158.7953399999999</c:v>
                </c:pt>
                <c:pt idx="24">
                  <c:v>1159.806409</c:v>
                </c:pt>
                <c:pt idx="25">
                  <c:v>1164.8421109999999</c:v>
                </c:pt>
                <c:pt idx="26">
                  <c:v>1164.185166</c:v>
                </c:pt>
                <c:pt idx="27">
                  <c:v>1154.5416720000001</c:v>
                </c:pt>
                <c:pt idx="28">
                  <c:v>1106.964154</c:v>
                </c:pt>
                <c:pt idx="29">
                  <c:v>1154.1626189999999</c:v>
                </c:pt>
                <c:pt idx="30">
                  <c:v>1164.7740060000001</c:v>
                </c:pt>
                <c:pt idx="31">
                  <c:v>1158.1088540000001</c:v>
                </c:pt>
                <c:pt idx="32">
                  <c:v>1056.570526</c:v>
                </c:pt>
                <c:pt idx="33">
                  <c:v>822.17728160000001</c:v>
                </c:pt>
                <c:pt idx="34">
                  <c:v>855.48449049999999</c:v>
                </c:pt>
                <c:pt idx="35">
                  <c:v>820.43520650000005</c:v>
                </c:pt>
                <c:pt idx="36">
                  <c:v>819.66656920000003</c:v>
                </c:pt>
                <c:pt idx="37">
                  <c:v>844.7958797</c:v>
                </c:pt>
                <c:pt idx="38">
                  <c:v>846.77412809999998</c:v>
                </c:pt>
                <c:pt idx="39">
                  <c:v>821.24397829999998</c:v>
                </c:pt>
                <c:pt idx="40">
                  <c:v>836.67685979999999</c:v>
                </c:pt>
                <c:pt idx="41">
                  <c:v>831.06726370000001</c:v>
                </c:pt>
                <c:pt idx="42">
                  <c:v>824.78165739999997</c:v>
                </c:pt>
                <c:pt idx="43">
                  <c:v>817.29033079999999</c:v>
                </c:pt>
                <c:pt idx="44">
                  <c:v>818.27019580000001</c:v>
                </c:pt>
                <c:pt idx="45">
                  <c:v>971.8589442</c:v>
                </c:pt>
                <c:pt idx="46">
                  <c:v>820.55055679999998</c:v>
                </c:pt>
                <c:pt idx="47">
                  <c:v>824.86636629999998</c:v>
                </c:pt>
                <c:pt idx="48">
                  <c:v>818.09125589999996</c:v>
                </c:pt>
                <c:pt idx="49">
                  <c:v>822.51526460000002</c:v>
                </c:pt>
                <c:pt idx="50">
                  <c:v>821.87856020000004</c:v>
                </c:pt>
                <c:pt idx="51">
                  <c:v>819.19079950000003</c:v>
                </c:pt>
                <c:pt idx="52">
                  <c:v>818.62097189999997</c:v>
                </c:pt>
                <c:pt idx="53">
                  <c:v>845.63712599999997</c:v>
                </c:pt>
                <c:pt idx="54">
                  <c:v>844.62273479999999</c:v>
                </c:pt>
                <c:pt idx="55">
                  <c:v>844.99051850000001</c:v>
                </c:pt>
                <c:pt idx="56">
                  <c:v>1137.0833359999999</c:v>
                </c:pt>
                <c:pt idx="57">
                  <c:v>1167.031714</c:v>
                </c:pt>
                <c:pt idx="58">
                  <c:v>1098.7683380000001</c:v>
                </c:pt>
                <c:pt idx="59">
                  <c:v>1175.716083</c:v>
                </c:pt>
                <c:pt idx="60">
                  <c:v>1134.338454</c:v>
                </c:pt>
                <c:pt idx="61">
                  <c:v>1135.1131949999999</c:v>
                </c:pt>
                <c:pt idx="62">
                  <c:v>1125.188643</c:v>
                </c:pt>
                <c:pt idx="63">
                  <c:v>1100.549669</c:v>
                </c:pt>
                <c:pt idx="64">
                  <c:v>1108.547088</c:v>
                </c:pt>
                <c:pt idx="65">
                  <c:v>1099.2461969999999</c:v>
                </c:pt>
                <c:pt idx="66">
                  <c:v>1119.529432</c:v>
                </c:pt>
                <c:pt idx="67">
                  <c:v>1125.0632149999999</c:v>
                </c:pt>
                <c:pt idx="68">
                  <c:v>1087.6279400000001</c:v>
                </c:pt>
                <c:pt idx="69">
                  <c:v>1031.5681589999999</c:v>
                </c:pt>
                <c:pt idx="70">
                  <c:v>1126.6094700000001</c:v>
                </c:pt>
                <c:pt idx="71">
                  <c:v>1078.1835920000001</c:v>
                </c:pt>
                <c:pt idx="72">
                  <c:v>1161.1427739999999</c:v>
                </c:pt>
                <c:pt idx="73">
                  <c:v>1141.1080910000001</c:v>
                </c:pt>
                <c:pt idx="74">
                  <c:v>1100.8680019999999</c:v>
                </c:pt>
                <c:pt idx="75">
                  <c:v>1100.9075740000001</c:v>
                </c:pt>
                <c:pt idx="76">
                  <c:v>1090.8745960000001</c:v>
                </c:pt>
                <c:pt idx="77">
                  <c:v>1091.222663</c:v>
                </c:pt>
                <c:pt idx="78">
                  <c:v>1084.5423679999999</c:v>
                </c:pt>
                <c:pt idx="79">
                  <c:v>1093.2919449999999</c:v>
                </c:pt>
                <c:pt idx="80">
                  <c:v>1090.8216640000001</c:v>
                </c:pt>
                <c:pt idx="81">
                  <c:v>1091.8258530000001</c:v>
                </c:pt>
                <c:pt idx="82">
                  <c:v>1084.601077</c:v>
                </c:pt>
                <c:pt idx="83">
                  <c:v>1078.049966</c:v>
                </c:pt>
                <c:pt idx="84">
                  <c:v>1146.122664</c:v>
                </c:pt>
                <c:pt idx="85">
                  <c:v>1080.4014629999999</c:v>
                </c:pt>
                <c:pt idx="86">
                  <c:v>1111.419852</c:v>
                </c:pt>
                <c:pt idx="87">
                  <c:v>1144.9322629999999</c:v>
                </c:pt>
                <c:pt idx="88">
                  <c:v>1104.075926</c:v>
                </c:pt>
                <c:pt idx="89">
                  <c:v>1029.2589390000001</c:v>
                </c:pt>
                <c:pt idx="90">
                  <c:v>838.23815939999997</c:v>
                </c:pt>
                <c:pt idx="91">
                  <c:v>960.33189719999996</c:v>
                </c:pt>
                <c:pt idx="92">
                  <c:v>850.52195040000004</c:v>
                </c:pt>
                <c:pt idx="93">
                  <c:v>865.7687608</c:v>
                </c:pt>
                <c:pt idx="94">
                  <c:v>904.72788619999994</c:v>
                </c:pt>
                <c:pt idx="95">
                  <c:v>922.52686289999997</c:v>
                </c:pt>
                <c:pt idx="96">
                  <c:v>817.78219530000001</c:v>
                </c:pt>
                <c:pt idx="97">
                  <c:v>904.44988369999999</c:v>
                </c:pt>
                <c:pt idx="98">
                  <c:v>938.14684520000003</c:v>
                </c:pt>
                <c:pt idx="99">
                  <c:v>955.09472070000004</c:v>
                </c:pt>
                <c:pt idx="100">
                  <c:v>1071.9896960000001</c:v>
                </c:pt>
                <c:pt idx="101">
                  <c:v>1019.767619</c:v>
                </c:pt>
              </c:numCache>
            </c:numRef>
          </c:xVal>
          <c:yVal>
            <c:numRef>
              <c:f>'Thermobarometry plot erupti (2)'!$P$143:$P$244</c:f>
              <c:numCache>
                <c:formatCode>General</c:formatCode>
                <c:ptCount val="102"/>
                <c:pt idx="0">
                  <c:v>1.391373108</c:v>
                </c:pt>
                <c:pt idx="1">
                  <c:v>1.5159578</c:v>
                </c:pt>
                <c:pt idx="2">
                  <c:v>1.827199542</c:v>
                </c:pt>
                <c:pt idx="3">
                  <c:v>2.0470331549999998</c:v>
                </c:pt>
                <c:pt idx="4">
                  <c:v>1.5432664140000001</c:v>
                </c:pt>
                <c:pt idx="5">
                  <c:v>1.4067396299999999</c:v>
                </c:pt>
                <c:pt idx="6">
                  <c:v>1.615781074</c:v>
                </c:pt>
                <c:pt idx="7">
                  <c:v>1.6458484689999999</c:v>
                </c:pt>
                <c:pt idx="8">
                  <c:v>1.6121803290000001</c:v>
                </c:pt>
                <c:pt idx="9">
                  <c:v>1.3726689169999999</c:v>
                </c:pt>
                <c:pt idx="10">
                  <c:v>1.6732045129999999</c:v>
                </c:pt>
                <c:pt idx="11">
                  <c:v>1.898033673</c:v>
                </c:pt>
                <c:pt idx="12">
                  <c:v>1.308118664</c:v>
                </c:pt>
                <c:pt idx="13">
                  <c:v>1.5421371989999999</c:v>
                </c:pt>
                <c:pt idx="14">
                  <c:v>1.6080002710000001</c:v>
                </c:pt>
                <c:pt idx="15">
                  <c:v>1.5635513990000001</c:v>
                </c:pt>
                <c:pt idx="16">
                  <c:v>1.4765702080000001</c:v>
                </c:pt>
                <c:pt idx="17">
                  <c:v>1.491423457</c:v>
                </c:pt>
                <c:pt idx="18">
                  <c:v>1.4032454329999999</c:v>
                </c:pt>
                <c:pt idx="19">
                  <c:v>1.4537160499999999</c:v>
                </c:pt>
                <c:pt idx="20">
                  <c:v>3.5980753910000001</c:v>
                </c:pt>
                <c:pt idx="21">
                  <c:v>3.6595067100000001</c:v>
                </c:pt>
                <c:pt idx="22">
                  <c:v>3.2358768050000002</c:v>
                </c:pt>
                <c:pt idx="23">
                  <c:v>3.5320561079999999</c:v>
                </c:pt>
                <c:pt idx="24">
                  <c:v>3.2107905670000001</c:v>
                </c:pt>
                <c:pt idx="25">
                  <c:v>3.483414486</c:v>
                </c:pt>
                <c:pt idx="26">
                  <c:v>3.4778586890000001</c:v>
                </c:pt>
                <c:pt idx="27">
                  <c:v>2.9083346379999999</c:v>
                </c:pt>
                <c:pt idx="28">
                  <c:v>2.6007283609999998</c:v>
                </c:pt>
                <c:pt idx="29">
                  <c:v>3.304623629</c:v>
                </c:pt>
                <c:pt idx="30">
                  <c:v>3.43739923</c:v>
                </c:pt>
                <c:pt idx="31">
                  <c:v>3.2056168020000002</c:v>
                </c:pt>
                <c:pt idx="32">
                  <c:v>2.9524583710000001</c:v>
                </c:pt>
                <c:pt idx="33">
                  <c:v>1.4004682180000001</c:v>
                </c:pt>
                <c:pt idx="34">
                  <c:v>1.446693252</c:v>
                </c:pt>
                <c:pt idx="35">
                  <c:v>1.3632817669999999</c:v>
                </c:pt>
                <c:pt idx="36">
                  <c:v>1.3881349160000001</c:v>
                </c:pt>
                <c:pt idx="37">
                  <c:v>1.4015423300000001</c:v>
                </c:pt>
                <c:pt idx="38">
                  <c:v>1.4667646910000001</c:v>
                </c:pt>
                <c:pt idx="39">
                  <c:v>1.4341779059999999</c:v>
                </c:pt>
                <c:pt idx="40">
                  <c:v>1.690879955</c:v>
                </c:pt>
                <c:pt idx="41">
                  <c:v>1.4570726940000001</c:v>
                </c:pt>
                <c:pt idx="42">
                  <c:v>1.4218018400000001</c:v>
                </c:pt>
                <c:pt idx="43">
                  <c:v>1.4072620179999999</c:v>
                </c:pt>
                <c:pt idx="44">
                  <c:v>1.414394288</c:v>
                </c:pt>
                <c:pt idx="45">
                  <c:v>16.113922800000001</c:v>
                </c:pt>
                <c:pt idx="46">
                  <c:v>1.4421001689999999</c:v>
                </c:pt>
                <c:pt idx="47">
                  <c:v>1.4699648670000001</c:v>
                </c:pt>
                <c:pt idx="48">
                  <c:v>1.469579711</c:v>
                </c:pt>
                <c:pt idx="49">
                  <c:v>1.432446798</c:v>
                </c:pt>
                <c:pt idx="50">
                  <c:v>1.3949037099999999</c:v>
                </c:pt>
                <c:pt idx="51">
                  <c:v>1.421414733</c:v>
                </c:pt>
                <c:pt idx="52">
                  <c:v>1.399523257</c:v>
                </c:pt>
                <c:pt idx="53">
                  <c:v>1.614982291</c:v>
                </c:pt>
                <c:pt idx="54">
                  <c:v>1.627283397</c:v>
                </c:pt>
                <c:pt idx="55">
                  <c:v>1.5449173220000001</c:v>
                </c:pt>
                <c:pt idx="56">
                  <c:v>2.3745060790000001</c:v>
                </c:pt>
                <c:pt idx="57">
                  <c:v>2.2143483879999999</c:v>
                </c:pt>
                <c:pt idx="58">
                  <c:v>2.0195349469999999</c:v>
                </c:pt>
                <c:pt idx="59">
                  <c:v>2.2768426490000002</c:v>
                </c:pt>
                <c:pt idx="60">
                  <c:v>2.2086008929999998</c:v>
                </c:pt>
                <c:pt idx="61">
                  <c:v>2.298357491</c:v>
                </c:pt>
                <c:pt idx="62">
                  <c:v>2.6630177160000001</c:v>
                </c:pt>
                <c:pt idx="63">
                  <c:v>2.6165945389999998</c:v>
                </c:pt>
                <c:pt idx="64">
                  <c:v>3.6081809420000002</c:v>
                </c:pt>
                <c:pt idx="65">
                  <c:v>2.3563886119999999</c:v>
                </c:pt>
                <c:pt idx="66">
                  <c:v>3.0204728049999998</c:v>
                </c:pt>
                <c:pt idx="67">
                  <c:v>3.3801225750000001</c:v>
                </c:pt>
                <c:pt idx="68">
                  <c:v>2.0700917209999998</c:v>
                </c:pt>
                <c:pt idx="69">
                  <c:v>1.9575695289999999</c:v>
                </c:pt>
                <c:pt idx="70">
                  <c:v>2.7117724409999999</c:v>
                </c:pt>
                <c:pt idx="71">
                  <c:v>3.1657624520000001</c:v>
                </c:pt>
                <c:pt idx="72">
                  <c:v>3.0830585830000001</c:v>
                </c:pt>
                <c:pt idx="73">
                  <c:v>2.7928090280000002</c:v>
                </c:pt>
                <c:pt idx="74">
                  <c:v>2.2807661659999998</c:v>
                </c:pt>
                <c:pt idx="75">
                  <c:v>2.3064399</c:v>
                </c:pt>
                <c:pt idx="76">
                  <c:v>3.8777889380000001</c:v>
                </c:pt>
                <c:pt idx="77">
                  <c:v>3.7226660759999999</c:v>
                </c:pt>
                <c:pt idx="78">
                  <c:v>2.592373314</c:v>
                </c:pt>
                <c:pt idx="79">
                  <c:v>1.886653728</c:v>
                </c:pt>
                <c:pt idx="80">
                  <c:v>2.5347033099999998</c:v>
                </c:pt>
                <c:pt idx="81">
                  <c:v>2.8217334909999998</c:v>
                </c:pt>
                <c:pt idx="82">
                  <c:v>2.2506260330000001</c:v>
                </c:pt>
                <c:pt idx="83">
                  <c:v>3.2454563200000002</c:v>
                </c:pt>
                <c:pt idx="84">
                  <c:v>2.802878545</c:v>
                </c:pt>
                <c:pt idx="85">
                  <c:v>4.1801875290000003</c:v>
                </c:pt>
                <c:pt idx="86">
                  <c:v>2.5229218640000002</c:v>
                </c:pt>
                <c:pt idx="87">
                  <c:v>2.9445947750000001</c:v>
                </c:pt>
                <c:pt idx="88">
                  <c:v>2.647247052</c:v>
                </c:pt>
                <c:pt idx="89">
                  <c:v>1.200828177</c:v>
                </c:pt>
                <c:pt idx="90">
                  <c:v>1.5860666830000001</c:v>
                </c:pt>
                <c:pt idx="91">
                  <c:v>1.6320248239999999</c:v>
                </c:pt>
                <c:pt idx="92">
                  <c:v>1.6025994569999999</c:v>
                </c:pt>
                <c:pt idx="93">
                  <c:v>1.6498839409999999</c:v>
                </c:pt>
                <c:pt idx="94">
                  <c:v>1.67701492</c:v>
                </c:pt>
                <c:pt idx="95">
                  <c:v>1.5759790380000001</c:v>
                </c:pt>
                <c:pt idx="96">
                  <c:v>1.440802605</c:v>
                </c:pt>
                <c:pt idx="97">
                  <c:v>1.542361299</c:v>
                </c:pt>
                <c:pt idx="98">
                  <c:v>1.5321417129999999</c:v>
                </c:pt>
                <c:pt idx="99">
                  <c:v>1.451032444</c:v>
                </c:pt>
                <c:pt idx="100">
                  <c:v>2.2066458760000001</c:v>
                </c:pt>
                <c:pt idx="101">
                  <c:v>1.184746734</c:v>
                </c:pt>
              </c:numCache>
            </c:numRef>
          </c:yVal>
          <c:smooth val="0"/>
          <c:extLst>
            <c:ext xmlns:c16="http://schemas.microsoft.com/office/drawing/2014/chart" uri="{C3380CC4-5D6E-409C-BE32-E72D297353CC}">
              <c16:uniqueId val="{00000002-F46B-5F40-BABB-C4B630766ABE}"/>
            </c:ext>
          </c:extLst>
        </c:ser>
        <c:ser>
          <c:idx val="4"/>
          <c:order val="3"/>
          <c:tx>
            <c:v>Triflisco</c:v>
          </c:tx>
          <c:spPr>
            <a:ln w="25400" cap="rnd">
              <a:noFill/>
              <a:round/>
            </a:ln>
            <a:effectLst/>
          </c:spPr>
          <c:marker>
            <c:symbol val="circle"/>
            <c:size val="7"/>
            <c:spPr>
              <a:solidFill>
                <a:schemeClr val="accent5"/>
              </a:solidFill>
              <a:ln w="9525">
                <a:solidFill>
                  <a:schemeClr val="tx1"/>
                </a:solidFill>
              </a:ln>
              <a:effectLst/>
            </c:spPr>
          </c:marker>
          <c:xVal>
            <c:numRef>
              <c:f>'Thermobarometry plot erupti (2)'!$S$414:$S$514</c:f>
              <c:numCache>
                <c:formatCode>General</c:formatCode>
                <c:ptCount val="101"/>
                <c:pt idx="0">
                  <c:v>1087.2081969999999</c:v>
                </c:pt>
                <c:pt idx="1">
                  <c:v>1080.424569</c:v>
                </c:pt>
                <c:pt idx="2">
                  <c:v>1082.120985</c:v>
                </c:pt>
                <c:pt idx="3">
                  <c:v>1083.946277</c:v>
                </c:pt>
                <c:pt idx="4">
                  <c:v>1099.6809330000001</c:v>
                </c:pt>
                <c:pt idx="5">
                  <c:v>1069.873507</c:v>
                </c:pt>
                <c:pt idx="6">
                  <c:v>1082.7917070000001</c:v>
                </c:pt>
                <c:pt idx="7">
                  <c:v>1049.1435770000001</c:v>
                </c:pt>
                <c:pt idx="8">
                  <c:v>1124.364006</c:v>
                </c:pt>
                <c:pt idx="9">
                  <c:v>1053.953047</c:v>
                </c:pt>
                <c:pt idx="10">
                  <c:v>1078.4875810000001</c:v>
                </c:pt>
                <c:pt idx="11">
                  <c:v>1100.206696</c:v>
                </c:pt>
                <c:pt idx="12">
                  <c:v>1102.859068</c:v>
                </c:pt>
                <c:pt idx="13">
                  <c:v>1098.4281109999999</c:v>
                </c:pt>
                <c:pt idx="14">
                  <c:v>1103.775339</c:v>
                </c:pt>
                <c:pt idx="15">
                  <c:v>1098.1691080000001</c:v>
                </c:pt>
                <c:pt idx="16">
                  <c:v>1077.9502769999999</c:v>
                </c:pt>
                <c:pt idx="17">
                  <c:v>1099.4305609999999</c:v>
                </c:pt>
                <c:pt idx="18">
                  <c:v>1096.087947</c:v>
                </c:pt>
                <c:pt idx="19">
                  <c:v>1089.6790289999999</c:v>
                </c:pt>
                <c:pt idx="20">
                  <c:v>1135.8504250000001</c:v>
                </c:pt>
                <c:pt idx="21">
                  <c:v>1144.694679</c:v>
                </c:pt>
                <c:pt idx="22">
                  <c:v>1138.2078220000001</c:v>
                </c:pt>
                <c:pt idx="23">
                  <c:v>1144.1411660000001</c:v>
                </c:pt>
                <c:pt idx="24">
                  <c:v>1152.825542</c:v>
                </c:pt>
                <c:pt idx="25">
                  <c:v>1100.1967649999999</c:v>
                </c:pt>
                <c:pt idx="26">
                  <c:v>1148.835448</c:v>
                </c:pt>
                <c:pt idx="27">
                  <c:v>1151.615438</c:v>
                </c:pt>
                <c:pt idx="28">
                  <c:v>1146.4336960000001</c:v>
                </c:pt>
                <c:pt idx="29">
                  <c:v>1130.0095799999999</c:v>
                </c:pt>
                <c:pt idx="30">
                  <c:v>1154.3066369999999</c:v>
                </c:pt>
                <c:pt idx="31">
                  <c:v>1146.795822</c:v>
                </c:pt>
                <c:pt idx="32">
                  <c:v>1093.7671780000001</c:v>
                </c:pt>
                <c:pt idx="33">
                  <c:v>1142.5701959999999</c:v>
                </c:pt>
                <c:pt idx="34">
                  <c:v>1084.252898</c:v>
                </c:pt>
                <c:pt idx="35">
                  <c:v>1084.0006559999999</c:v>
                </c:pt>
                <c:pt idx="36">
                  <c:v>1087.115877</c:v>
                </c:pt>
                <c:pt idx="37">
                  <c:v>1091.662566</c:v>
                </c:pt>
                <c:pt idx="38">
                  <c:v>1071.28864</c:v>
                </c:pt>
                <c:pt idx="39">
                  <c:v>1083.892971</c:v>
                </c:pt>
                <c:pt idx="40">
                  <c:v>1059.9498840000001</c:v>
                </c:pt>
                <c:pt idx="41">
                  <c:v>1064.444015</c:v>
                </c:pt>
                <c:pt idx="42">
                  <c:v>1073.400877</c:v>
                </c:pt>
                <c:pt idx="43">
                  <c:v>1056.143127</c:v>
                </c:pt>
                <c:pt idx="44">
                  <c:v>1165.270653</c:v>
                </c:pt>
                <c:pt idx="45">
                  <c:v>1170.3386660000001</c:v>
                </c:pt>
                <c:pt idx="46">
                  <c:v>1160.420073</c:v>
                </c:pt>
                <c:pt idx="47">
                  <c:v>1158.3324729999999</c:v>
                </c:pt>
                <c:pt idx="48">
                  <c:v>1122.060661</c:v>
                </c:pt>
                <c:pt idx="49">
                  <c:v>1124.153853</c:v>
                </c:pt>
                <c:pt idx="50">
                  <c:v>1127.785875</c:v>
                </c:pt>
                <c:pt idx="51">
                  <c:v>1104.0791839999999</c:v>
                </c:pt>
                <c:pt idx="52">
                  <c:v>1106.2108490000001</c:v>
                </c:pt>
                <c:pt idx="53">
                  <c:v>1073.1232500000001</c:v>
                </c:pt>
                <c:pt idx="54">
                  <c:v>1137.8151559999999</c:v>
                </c:pt>
                <c:pt idx="55">
                  <c:v>1106.5598829999999</c:v>
                </c:pt>
                <c:pt idx="56">
                  <c:v>1155.009753</c:v>
                </c:pt>
                <c:pt idx="57">
                  <c:v>1112.053883</c:v>
                </c:pt>
                <c:pt idx="58">
                  <c:v>1155.5049320000001</c:v>
                </c:pt>
                <c:pt idx="59">
                  <c:v>1105.125178</c:v>
                </c:pt>
                <c:pt idx="60">
                  <c:v>1099.7096059999999</c:v>
                </c:pt>
                <c:pt idx="61">
                  <c:v>1091.368363</c:v>
                </c:pt>
                <c:pt idx="62">
                  <c:v>1053.448956</c:v>
                </c:pt>
                <c:pt idx="63">
                  <c:v>1096.954643</c:v>
                </c:pt>
                <c:pt idx="64">
                  <c:v>1170.3259089999999</c:v>
                </c:pt>
                <c:pt idx="65">
                  <c:v>1183.7915170000001</c:v>
                </c:pt>
                <c:pt idx="66">
                  <c:v>1175.783788</c:v>
                </c:pt>
                <c:pt idx="67">
                  <c:v>1171.4488510000001</c:v>
                </c:pt>
                <c:pt idx="68">
                  <c:v>1176.6556009999999</c:v>
                </c:pt>
                <c:pt idx="69">
                  <c:v>1173.7435680000001</c:v>
                </c:pt>
                <c:pt idx="70">
                  <c:v>1167.122766</c:v>
                </c:pt>
                <c:pt idx="71">
                  <c:v>1158.92671</c:v>
                </c:pt>
                <c:pt idx="72">
                  <c:v>1118.8735240000001</c:v>
                </c:pt>
                <c:pt idx="73">
                  <c:v>1140.90293</c:v>
                </c:pt>
                <c:pt idx="74">
                  <c:v>1159.2036800000001</c:v>
                </c:pt>
                <c:pt idx="75">
                  <c:v>1101.177115</c:v>
                </c:pt>
                <c:pt idx="76">
                  <c:v>1087.9874380000001</c:v>
                </c:pt>
                <c:pt idx="77">
                  <c:v>1080.782968</c:v>
                </c:pt>
                <c:pt idx="78">
                  <c:v>1065.411754</c:v>
                </c:pt>
                <c:pt idx="79">
                  <c:v>1084.1601149999999</c:v>
                </c:pt>
                <c:pt idx="80">
                  <c:v>1054.934215</c:v>
                </c:pt>
                <c:pt idx="81">
                  <c:v>1087.365123</c:v>
                </c:pt>
                <c:pt idx="82">
                  <c:v>1055.147984</c:v>
                </c:pt>
                <c:pt idx="83">
                  <c:v>1063.064799</c:v>
                </c:pt>
                <c:pt idx="84">
                  <c:v>1076.171339</c:v>
                </c:pt>
                <c:pt idx="85">
                  <c:v>1111.569624</c:v>
                </c:pt>
                <c:pt idx="86">
                  <c:v>1061.279925</c:v>
                </c:pt>
                <c:pt idx="87">
                  <c:v>1078.9700170000001</c:v>
                </c:pt>
                <c:pt idx="88">
                  <c:v>1073.069031</c:v>
                </c:pt>
                <c:pt idx="89">
                  <c:v>1091.351842</c:v>
                </c:pt>
                <c:pt idx="90">
                  <c:v>1089.157424</c:v>
                </c:pt>
                <c:pt idx="91">
                  <c:v>1061.7182780000001</c:v>
                </c:pt>
                <c:pt idx="92">
                  <c:v>1057.9436479999999</c:v>
                </c:pt>
                <c:pt idx="93">
                  <c:v>1144.812105</c:v>
                </c:pt>
                <c:pt idx="94">
                  <c:v>1100.6670650000001</c:v>
                </c:pt>
                <c:pt idx="95">
                  <c:v>1096.757212</c:v>
                </c:pt>
                <c:pt idx="96">
                  <c:v>1097.9960900000001</c:v>
                </c:pt>
                <c:pt idx="97">
                  <c:v>1071.617534</c:v>
                </c:pt>
                <c:pt idx="98">
                  <c:v>1118.6876990000001</c:v>
                </c:pt>
                <c:pt idx="99">
                  <c:v>1111.947465</c:v>
                </c:pt>
                <c:pt idx="100">
                  <c:v>1130.1049700000001</c:v>
                </c:pt>
              </c:numCache>
            </c:numRef>
          </c:xVal>
          <c:yVal>
            <c:numRef>
              <c:f>'Thermobarometry plot erupti (2)'!$P$414:$P$514</c:f>
              <c:numCache>
                <c:formatCode>General</c:formatCode>
                <c:ptCount val="101"/>
                <c:pt idx="0">
                  <c:v>2.442463198</c:v>
                </c:pt>
                <c:pt idx="1">
                  <c:v>2.707551643</c:v>
                </c:pt>
                <c:pt idx="2">
                  <c:v>2.883216263</c:v>
                </c:pt>
                <c:pt idx="3">
                  <c:v>3.1759618399999998</c:v>
                </c:pt>
                <c:pt idx="4">
                  <c:v>2.2911767520000001</c:v>
                </c:pt>
                <c:pt idx="5">
                  <c:v>3.2844073360000001</c:v>
                </c:pt>
                <c:pt idx="6">
                  <c:v>2.8924038200000002</c:v>
                </c:pt>
                <c:pt idx="7">
                  <c:v>6.904666872</c:v>
                </c:pt>
                <c:pt idx="8">
                  <c:v>2.3236140340000002</c:v>
                </c:pt>
                <c:pt idx="9">
                  <c:v>2.3775473850000002</c:v>
                </c:pt>
                <c:pt idx="10">
                  <c:v>2.3787506139999999</c:v>
                </c:pt>
                <c:pt idx="11">
                  <c:v>1.973822508</c:v>
                </c:pt>
                <c:pt idx="12">
                  <c:v>1.9440852879999999</c:v>
                </c:pt>
                <c:pt idx="13">
                  <c:v>2.1019426370000001</c:v>
                </c:pt>
                <c:pt idx="14">
                  <c:v>2.0055597000000001</c:v>
                </c:pt>
                <c:pt idx="15">
                  <c:v>2.0114451240000002</c:v>
                </c:pt>
                <c:pt idx="16">
                  <c:v>2.4747058229999999</c:v>
                </c:pt>
                <c:pt idx="17">
                  <c:v>2.7637355989999999</c:v>
                </c:pt>
                <c:pt idx="18">
                  <c:v>2.3963208890000001</c:v>
                </c:pt>
                <c:pt idx="19">
                  <c:v>2.4351272900000001</c:v>
                </c:pt>
                <c:pt idx="20">
                  <c:v>3.521504873</c:v>
                </c:pt>
                <c:pt idx="21">
                  <c:v>3.1538479609999999</c:v>
                </c:pt>
                <c:pt idx="22">
                  <c:v>3.6549489909999999</c:v>
                </c:pt>
                <c:pt idx="23">
                  <c:v>2.9909244730000002</c:v>
                </c:pt>
                <c:pt idx="24">
                  <c:v>4.4320070679999999</c:v>
                </c:pt>
                <c:pt idx="25">
                  <c:v>4.2873440819999997</c:v>
                </c:pt>
                <c:pt idx="26">
                  <c:v>3.233659383</c:v>
                </c:pt>
                <c:pt idx="27">
                  <c:v>3.541094207</c:v>
                </c:pt>
                <c:pt idx="28">
                  <c:v>4.0577236369999996</c:v>
                </c:pt>
                <c:pt idx="29">
                  <c:v>3.8832427310000002</c:v>
                </c:pt>
                <c:pt idx="30">
                  <c:v>3.5218985429999998</c:v>
                </c:pt>
                <c:pt idx="31">
                  <c:v>3.0101468530000002</c:v>
                </c:pt>
                <c:pt idx="32">
                  <c:v>3.3689503319999998</c:v>
                </c:pt>
                <c:pt idx="33">
                  <c:v>2.7643851700000002</c:v>
                </c:pt>
                <c:pt idx="34">
                  <c:v>3.1222582449999998</c:v>
                </c:pt>
                <c:pt idx="35">
                  <c:v>3.0150925119999998</c:v>
                </c:pt>
                <c:pt idx="36">
                  <c:v>2.7213836140000001</c:v>
                </c:pt>
                <c:pt idx="37">
                  <c:v>3.708999988</c:v>
                </c:pt>
                <c:pt idx="38">
                  <c:v>3.8362860310000002</c:v>
                </c:pt>
                <c:pt idx="39">
                  <c:v>2.8516738350000002</c:v>
                </c:pt>
                <c:pt idx="40">
                  <c:v>3.724995812</c:v>
                </c:pt>
                <c:pt idx="41">
                  <c:v>3.9791951129999998</c:v>
                </c:pt>
                <c:pt idx="42">
                  <c:v>2.5941941580000001</c:v>
                </c:pt>
                <c:pt idx="43">
                  <c:v>2.830644231</c:v>
                </c:pt>
                <c:pt idx="44">
                  <c:v>4.164326236</c:v>
                </c:pt>
                <c:pt idx="45">
                  <c:v>3.995075956</c:v>
                </c:pt>
                <c:pt idx="46">
                  <c:v>3.6466718469999999</c:v>
                </c:pt>
                <c:pt idx="47">
                  <c:v>3.369697929</c:v>
                </c:pt>
                <c:pt idx="48">
                  <c:v>2.3560226150000001</c:v>
                </c:pt>
                <c:pt idx="49">
                  <c:v>2.4993622709999999</c:v>
                </c:pt>
                <c:pt idx="50">
                  <c:v>2.4770062469999998</c:v>
                </c:pt>
                <c:pt idx="51">
                  <c:v>2.35105057</c:v>
                </c:pt>
                <c:pt idx="52">
                  <c:v>2.4836776550000002</c:v>
                </c:pt>
                <c:pt idx="53">
                  <c:v>3.6095934089999999</c:v>
                </c:pt>
                <c:pt idx="54">
                  <c:v>3.0925936119999999</c:v>
                </c:pt>
                <c:pt idx="55">
                  <c:v>2.6633673770000001</c:v>
                </c:pt>
                <c:pt idx="56">
                  <c:v>2.8173853480000002</c:v>
                </c:pt>
                <c:pt idx="57">
                  <c:v>2.435833862</c:v>
                </c:pt>
                <c:pt idx="58">
                  <c:v>3.9724010239999998</c:v>
                </c:pt>
                <c:pt idx="59">
                  <c:v>2.39256387</c:v>
                </c:pt>
                <c:pt idx="60">
                  <c:v>2.463183629</c:v>
                </c:pt>
                <c:pt idx="61">
                  <c:v>2.6749649070000001</c:v>
                </c:pt>
                <c:pt idx="62">
                  <c:v>2.9760311150000001</c:v>
                </c:pt>
                <c:pt idx="63">
                  <c:v>2.6639093009999999</c:v>
                </c:pt>
                <c:pt idx="64">
                  <c:v>4.0392399780000003</c:v>
                </c:pt>
                <c:pt idx="65">
                  <c:v>4.3990586440000001</c:v>
                </c:pt>
                <c:pt idx="66">
                  <c:v>3.7546508599999999</c:v>
                </c:pt>
                <c:pt idx="67">
                  <c:v>3.8535007370000001</c:v>
                </c:pt>
                <c:pt idx="68">
                  <c:v>4.4183804100000001</c:v>
                </c:pt>
                <c:pt idx="69">
                  <c:v>3.5739470189999998</c:v>
                </c:pt>
                <c:pt idx="70">
                  <c:v>3.1582542779999998</c:v>
                </c:pt>
                <c:pt idx="71">
                  <c:v>2.890362611</c:v>
                </c:pt>
                <c:pt idx="72">
                  <c:v>2.7818945629999998</c:v>
                </c:pt>
                <c:pt idx="73">
                  <c:v>2.6354081300000001</c:v>
                </c:pt>
                <c:pt idx="74">
                  <c:v>3.2274200949999998</c:v>
                </c:pt>
                <c:pt idx="75">
                  <c:v>1.9362723369999999</c:v>
                </c:pt>
                <c:pt idx="76">
                  <c:v>2.2160176460000001</c:v>
                </c:pt>
                <c:pt idx="77">
                  <c:v>2.8673019489999998</c:v>
                </c:pt>
                <c:pt idx="78">
                  <c:v>3.484212485</c:v>
                </c:pt>
                <c:pt idx="79">
                  <c:v>3.4042830880000001</c:v>
                </c:pt>
                <c:pt idx="80">
                  <c:v>2.5155464620000001</c:v>
                </c:pt>
                <c:pt idx="81">
                  <c:v>2.50171389</c:v>
                </c:pt>
                <c:pt idx="82">
                  <c:v>3.6166697459999999</c:v>
                </c:pt>
                <c:pt idx="83">
                  <c:v>2.2728019239999999</c:v>
                </c:pt>
                <c:pt idx="84">
                  <c:v>1.928764556</c:v>
                </c:pt>
                <c:pt idx="85">
                  <c:v>2.0184018909999999</c:v>
                </c:pt>
                <c:pt idx="86">
                  <c:v>3.4607873329999999</c:v>
                </c:pt>
                <c:pt idx="87">
                  <c:v>2.5532367030000001</c:v>
                </c:pt>
                <c:pt idx="88">
                  <c:v>2.9769978579999998</c:v>
                </c:pt>
                <c:pt idx="89">
                  <c:v>2.8060217679999999</c:v>
                </c:pt>
                <c:pt idx="90">
                  <c:v>2.8295657310000002</c:v>
                </c:pt>
                <c:pt idx="91">
                  <c:v>2.395774045</c:v>
                </c:pt>
                <c:pt idx="92">
                  <c:v>2.407007562</c:v>
                </c:pt>
                <c:pt idx="93">
                  <c:v>2.8726205550000001</c:v>
                </c:pt>
                <c:pt idx="94">
                  <c:v>2.7206115569999998</c:v>
                </c:pt>
                <c:pt idx="95">
                  <c:v>2.7096020049999998</c:v>
                </c:pt>
                <c:pt idx="96">
                  <c:v>2.6885916829999998</c:v>
                </c:pt>
                <c:pt idx="97">
                  <c:v>3.0625916179999999</c:v>
                </c:pt>
                <c:pt idx="98">
                  <c:v>2.9955812000000002</c:v>
                </c:pt>
                <c:pt idx="99">
                  <c:v>2.890898703</c:v>
                </c:pt>
                <c:pt idx="100">
                  <c:v>3.8560938579999999</c:v>
                </c:pt>
              </c:numCache>
            </c:numRef>
          </c:yVal>
          <c:smooth val="0"/>
          <c:extLst>
            <c:ext xmlns:c16="http://schemas.microsoft.com/office/drawing/2014/chart" uri="{C3380CC4-5D6E-409C-BE32-E72D297353CC}">
              <c16:uniqueId val="{00000003-F46B-5F40-BABB-C4B630766ABE}"/>
            </c:ext>
          </c:extLst>
        </c:ser>
        <c:ser>
          <c:idx val="5"/>
          <c:order val="4"/>
          <c:tx>
            <c:v>Vitulazio</c:v>
          </c:tx>
          <c:spPr>
            <a:ln w="25400" cap="rnd">
              <a:noFill/>
              <a:round/>
            </a:ln>
            <a:effectLst/>
          </c:spPr>
          <c:marker>
            <c:symbol val="circle"/>
            <c:size val="7"/>
            <c:spPr>
              <a:solidFill>
                <a:srgbClr val="F6F8E7"/>
              </a:solidFill>
              <a:ln w="9525">
                <a:solidFill>
                  <a:schemeClr val="tx1"/>
                </a:solidFill>
              </a:ln>
              <a:effectLst/>
            </c:spPr>
          </c:marker>
          <c:xVal>
            <c:numRef>
              <c:f>'Thermobarometry plot erupti (2)'!$S$516:$S$636</c:f>
              <c:numCache>
                <c:formatCode>General</c:formatCode>
                <c:ptCount val="121"/>
                <c:pt idx="0">
                  <c:v>817.36127169999997</c:v>
                </c:pt>
                <c:pt idx="1">
                  <c:v>843.84728930000006</c:v>
                </c:pt>
                <c:pt idx="2">
                  <c:v>856.29185719999998</c:v>
                </c:pt>
                <c:pt idx="3">
                  <c:v>846.34484870000006</c:v>
                </c:pt>
                <c:pt idx="4">
                  <c:v>829.88752729999999</c:v>
                </c:pt>
                <c:pt idx="5">
                  <c:v>841.70319340000003</c:v>
                </c:pt>
                <c:pt idx="6">
                  <c:v>868.00179779999996</c:v>
                </c:pt>
                <c:pt idx="7">
                  <c:v>926.27750470000001</c:v>
                </c:pt>
                <c:pt idx="8">
                  <c:v>938.91301280000005</c:v>
                </c:pt>
                <c:pt idx="9">
                  <c:v>946.6810117</c:v>
                </c:pt>
                <c:pt idx="10">
                  <c:v>977.91138120000005</c:v>
                </c:pt>
                <c:pt idx="11">
                  <c:v>1025.902871</c:v>
                </c:pt>
                <c:pt idx="12">
                  <c:v>994.45707400000003</c:v>
                </c:pt>
                <c:pt idx="13">
                  <c:v>1012.93614</c:v>
                </c:pt>
                <c:pt idx="14">
                  <c:v>1006.295307</c:v>
                </c:pt>
                <c:pt idx="15">
                  <c:v>1069.0797419999999</c:v>
                </c:pt>
                <c:pt idx="16">
                  <c:v>1058.0951560000001</c:v>
                </c:pt>
                <c:pt idx="17">
                  <c:v>1044.614065</c:v>
                </c:pt>
                <c:pt idx="18">
                  <c:v>1036.306863</c:v>
                </c:pt>
                <c:pt idx="19">
                  <c:v>1070.611766</c:v>
                </c:pt>
                <c:pt idx="20">
                  <c:v>1052.535042</c:v>
                </c:pt>
                <c:pt idx="21">
                  <c:v>1053.987136</c:v>
                </c:pt>
                <c:pt idx="22">
                  <c:v>1062.1524340000001</c:v>
                </c:pt>
                <c:pt idx="23">
                  <c:v>1005.916859</c:v>
                </c:pt>
                <c:pt idx="24">
                  <c:v>1058.687447</c:v>
                </c:pt>
                <c:pt idx="25">
                  <c:v>957.94085229999996</c:v>
                </c:pt>
                <c:pt idx="26">
                  <c:v>933.26676229999998</c:v>
                </c:pt>
                <c:pt idx="27">
                  <c:v>910.77238839999995</c:v>
                </c:pt>
                <c:pt idx="28">
                  <c:v>951.99975159999997</c:v>
                </c:pt>
                <c:pt idx="29">
                  <c:v>892.88537810000003</c:v>
                </c:pt>
                <c:pt idx="30">
                  <c:v>893.00987910000003</c:v>
                </c:pt>
                <c:pt idx="31">
                  <c:v>902.43284519999997</c:v>
                </c:pt>
                <c:pt idx="32">
                  <c:v>909.20241580000004</c:v>
                </c:pt>
                <c:pt idx="33">
                  <c:v>876.26317630000005</c:v>
                </c:pt>
                <c:pt idx="34">
                  <c:v>904.51632259999997</c:v>
                </c:pt>
                <c:pt idx="35">
                  <c:v>1090.916393</c:v>
                </c:pt>
                <c:pt idx="36">
                  <c:v>1068.9435089999999</c:v>
                </c:pt>
                <c:pt idx="37">
                  <c:v>1076.461626</c:v>
                </c:pt>
                <c:pt idx="38">
                  <c:v>1069.6414139999999</c:v>
                </c:pt>
                <c:pt idx="39">
                  <c:v>1056.585251</c:v>
                </c:pt>
                <c:pt idx="40">
                  <c:v>1078.9555459999999</c:v>
                </c:pt>
                <c:pt idx="41">
                  <c:v>1080.7215570000001</c:v>
                </c:pt>
                <c:pt idx="42">
                  <c:v>1076.1891149999999</c:v>
                </c:pt>
                <c:pt idx="43">
                  <c:v>1064.866859</c:v>
                </c:pt>
                <c:pt idx="44">
                  <c:v>1098.0489359999999</c:v>
                </c:pt>
                <c:pt idx="45">
                  <c:v>1088.862451</c:v>
                </c:pt>
                <c:pt idx="46">
                  <c:v>1073.323253</c:v>
                </c:pt>
                <c:pt idx="47">
                  <c:v>1090.7745050000001</c:v>
                </c:pt>
                <c:pt idx="48">
                  <c:v>1093.737885</c:v>
                </c:pt>
                <c:pt idx="49">
                  <c:v>1106.8064670000001</c:v>
                </c:pt>
                <c:pt idx="50">
                  <c:v>1085.4384030000001</c:v>
                </c:pt>
                <c:pt idx="51">
                  <c:v>1065.323956</c:v>
                </c:pt>
                <c:pt idx="52">
                  <c:v>1071.4378139999999</c:v>
                </c:pt>
                <c:pt idx="53">
                  <c:v>1064.4521890000001</c:v>
                </c:pt>
                <c:pt idx="54">
                  <c:v>1022.948396</c:v>
                </c:pt>
                <c:pt idx="55">
                  <c:v>1096.865393</c:v>
                </c:pt>
                <c:pt idx="56">
                  <c:v>1150.983023</c:v>
                </c:pt>
                <c:pt idx="57">
                  <c:v>1035.5380419999999</c:v>
                </c:pt>
                <c:pt idx="58">
                  <c:v>1062.4768140000001</c:v>
                </c:pt>
                <c:pt idx="59">
                  <c:v>1040.73423</c:v>
                </c:pt>
                <c:pt idx="60">
                  <c:v>1079.76703</c:v>
                </c:pt>
                <c:pt idx="61">
                  <c:v>1098.926013</c:v>
                </c:pt>
                <c:pt idx="62">
                  <c:v>1068.9237700000001</c:v>
                </c:pt>
                <c:pt idx="63">
                  <c:v>1084.335906</c:v>
                </c:pt>
                <c:pt idx="64">
                  <c:v>976.69115429999999</c:v>
                </c:pt>
                <c:pt idx="65">
                  <c:v>1056.5630200000001</c:v>
                </c:pt>
                <c:pt idx="66">
                  <c:v>1112.627659</c:v>
                </c:pt>
                <c:pt idx="67">
                  <c:v>1094.062555</c:v>
                </c:pt>
                <c:pt idx="68">
                  <c:v>1085.7936440000001</c:v>
                </c:pt>
                <c:pt idx="69">
                  <c:v>1096.2205730000001</c:v>
                </c:pt>
                <c:pt idx="70">
                  <c:v>1073.2348320000001</c:v>
                </c:pt>
                <c:pt idx="71">
                  <c:v>1092.0997299999999</c:v>
                </c:pt>
                <c:pt idx="72">
                  <c:v>1093.184031</c:v>
                </c:pt>
                <c:pt idx="73">
                  <c:v>1111.510777</c:v>
                </c:pt>
                <c:pt idx="74">
                  <c:v>1058.2827729999999</c:v>
                </c:pt>
                <c:pt idx="75">
                  <c:v>1050.2382769999999</c:v>
                </c:pt>
                <c:pt idx="76">
                  <c:v>1063.1594669999999</c:v>
                </c:pt>
                <c:pt idx="77">
                  <c:v>1101.2278369999999</c:v>
                </c:pt>
                <c:pt idx="78">
                  <c:v>1065.204352</c:v>
                </c:pt>
                <c:pt idx="79">
                  <c:v>1061.465029</c:v>
                </c:pt>
                <c:pt idx="80">
                  <c:v>1071.4061200000001</c:v>
                </c:pt>
                <c:pt idx="81">
                  <c:v>1079.9458050000001</c:v>
                </c:pt>
                <c:pt idx="82">
                  <c:v>1050.9651040000001</c:v>
                </c:pt>
                <c:pt idx="83">
                  <c:v>1155.25737</c:v>
                </c:pt>
                <c:pt idx="84">
                  <c:v>1075.470262</c:v>
                </c:pt>
                <c:pt idx="85">
                  <c:v>1093.0285630000001</c:v>
                </c:pt>
                <c:pt idx="86">
                  <c:v>881.20364219999999</c:v>
                </c:pt>
                <c:pt idx="87">
                  <c:v>830.15976409999996</c:v>
                </c:pt>
                <c:pt idx="88">
                  <c:v>837.59047550000003</c:v>
                </c:pt>
                <c:pt idx="89">
                  <c:v>833.00038710000001</c:v>
                </c:pt>
                <c:pt idx="90">
                  <c:v>924.15501099999994</c:v>
                </c:pt>
                <c:pt idx="91">
                  <c:v>901.1004441</c:v>
                </c:pt>
                <c:pt idx="92">
                  <c:v>835.0827147</c:v>
                </c:pt>
                <c:pt idx="93">
                  <c:v>829.77860610000005</c:v>
                </c:pt>
                <c:pt idx="94">
                  <c:v>867.50838969999995</c:v>
                </c:pt>
                <c:pt idx="95">
                  <c:v>862.97943710000004</c:v>
                </c:pt>
                <c:pt idx="96">
                  <c:v>891.38525809999999</c:v>
                </c:pt>
                <c:pt idx="97">
                  <c:v>1000.358038</c:v>
                </c:pt>
                <c:pt idx="98">
                  <c:v>994.82928500000003</c:v>
                </c:pt>
                <c:pt idx="99">
                  <c:v>1002.398369</c:v>
                </c:pt>
                <c:pt idx="100">
                  <c:v>1000.047504</c:v>
                </c:pt>
                <c:pt idx="101">
                  <c:v>1000.9196470000001</c:v>
                </c:pt>
                <c:pt idx="102">
                  <c:v>968.68198010000003</c:v>
                </c:pt>
                <c:pt idx="103">
                  <c:v>986.77170699999999</c:v>
                </c:pt>
                <c:pt idx="104">
                  <c:v>996.21284519999995</c:v>
                </c:pt>
                <c:pt idx="105">
                  <c:v>980.28121720000001</c:v>
                </c:pt>
                <c:pt idx="106">
                  <c:v>1004.46888</c:v>
                </c:pt>
                <c:pt idx="107">
                  <c:v>980.97423070000002</c:v>
                </c:pt>
                <c:pt idx="108">
                  <c:v>1008.423825</c:v>
                </c:pt>
                <c:pt idx="109">
                  <c:v>904.12308940000003</c:v>
                </c:pt>
                <c:pt idx="110">
                  <c:v>975.16179009999996</c:v>
                </c:pt>
                <c:pt idx="111">
                  <c:v>1014.259289</c:v>
                </c:pt>
                <c:pt idx="112">
                  <c:v>1037.2356970000001</c:v>
                </c:pt>
                <c:pt idx="113">
                  <c:v>899.5427287</c:v>
                </c:pt>
                <c:pt idx="114">
                  <c:v>967.40621320000002</c:v>
                </c:pt>
                <c:pt idx="115">
                  <c:v>988.479151</c:v>
                </c:pt>
                <c:pt idx="116">
                  <c:v>982.65321219999998</c:v>
                </c:pt>
                <c:pt idx="117">
                  <c:v>1005.901257</c:v>
                </c:pt>
                <c:pt idx="118">
                  <c:v>991.74121709999997</c:v>
                </c:pt>
                <c:pt idx="119">
                  <c:v>969.35549189999995</c:v>
                </c:pt>
                <c:pt idx="120">
                  <c:v>985.7124129</c:v>
                </c:pt>
              </c:numCache>
            </c:numRef>
          </c:xVal>
          <c:yVal>
            <c:numRef>
              <c:f>'Thermobarometry plot erupti (2)'!$P$516:$P$636</c:f>
              <c:numCache>
                <c:formatCode>General</c:formatCode>
                <c:ptCount val="121"/>
                <c:pt idx="0">
                  <c:v>1.5264869190000001</c:v>
                </c:pt>
                <c:pt idx="1">
                  <c:v>1.7877121629999999</c:v>
                </c:pt>
                <c:pt idx="2">
                  <c:v>1.746478631</c:v>
                </c:pt>
                <c:pt idx="3">
                  <c:v>1.7681372660000001</c:v>
                </c:pt>
                <c:pt idx="4">
                  <c:v>1.6673140710000001</c:v>
                </c:pt>
                <c:pt idx="5">
                  <c:v>1.754756668</c:v>
                </c:pt>
                <c:pt idx="6">
                  <c:v>1.8646154639999999</c:v>
                </c:pt>
                <c:pt idx="7">
                  <c:v>1.9921862669999999</c:v>
                </c:pt>
                <c:pt idx="8">
                  <c:v>1.9753639540000001</c:v>
                </c:pt>
                <c:pt idx="9">
                  <c:v>1.797667452</c:v>
                </c:pt>
                <c:pt idx="10">
                  <c:v>2.1947580000000002</c:v>
                </c:pt>
                <c:pt idx="11">
                  <c:v>1.5423290489999999</c:v>
                </c:pt>
                <c:pt idx="12">
                  <c:v>2.1613148679999998</c:v>
                </c:pt>
                <c:pt idx="13">
                  <c:v>2.523270041</c:v>
                </c:pt>
                <c:pt idx="14">
                  <c:v>1.8993214700000001</c:v>
                </c:pt>
                <c:pt idx="15">
                  <c:v>1.768800911</c:v>
                </c:pt>
                <c:pt idx="16">
                  <c:v>2.029047952</c:v>
                </c:pt>
                <c:pt idx="17">
                  <c:v>2.2422830029999998</c:v>
                </c:pt>
                <c:pt idx="18">
                  <c:v>2.7418214029999999</c:v>
                </c:pt>
                <c:pt idx="19">
                  <c:v>1.2472256420000001</c:v>
                </c:pt>
                <c:pt idx="20">
                  <c:v>2.2412206349999999</c:v>
                </c:pt>
                <c:pt idx="21">
                  <c:v>2.5208917139999998</c:v>
                </c:pt>
                <c:pt idx="22">
                  <c:v>2.1300535740000002</c:v>
                </c:pt>
                <c:pt idx="23">
                  <c:v>2.241097028</c:v>
                </c:pt>
                <c:pt idx="24">
                  <c:v>2.1231477089999999</c:v>
                </c:pt>
                <c:pt idx="25">
                  <c:v>1.933621271</c:v>
                </c:pt>
                <c:pt idx="26">
                  <c:v>1.7770503959999999</c:v>
                </c:pt>
                <c:pt idx="27">
                  <c:v>1.5214619250000001</c:v>
                </c:pt>
                <c:pt idx="28">
                  <c:v>1.4492390429999999</c:v>
                </c:pt>
                <c:pt idx="29">
                  <c:v>1.403469914</c:v>
                </c:pt>
                <c:pt idx="30">
                  <c:v>1.4754528229999999</c:v>
                </c:pt>
                <c:pt idx="31">
                  <c:v>1.5285776609999999</c:v>
                </c:pt>
                <c:pt idx="32">
                  <c:v>1.4688697660000001</c:v>
                </c:pt>
                <c:pt idx="33">
                  <c:v>1.5190451650000001</c:v>
                </c:pt>
                <c:pt idx="34">
                  <c:v>1.3849370080000001</c:v>
                </c:pt>
                <c:pt idx="35">
                  <c:v>2.3295181779999998</c:v>
                </c:pt>
                <c:pt idx="36">
                  <c:v>2.5130390760000001</c:v>
                </c:pt>
                <c:pt idx="37">
                  <c:v>2.6919467940000001</c:v>
                </c:pt>
                <c:pt idx="38">
                  <c:v>2.3043573880000001</c:v>
                </c:pt>
                <c:pt idx="39">
                  <c:v>2.0777733220000001</c:v>
                </c:pt>
                <c:pt idx="40">
                  <c:v>2.1103747730000002</c:v>
                </c:pt>
                <c:pt idx="41">
                  <c:v>2.0342178419999999</c:v>
                </c:pt>
                <c:pt idx="42">
                  <c:v>2.1306891669999999</c:v>
                </c:pt>
                <c:pt idx="43">
                  <c:v>2.3720804700000002</c:v>
                </c:pt>
                <c:pt idx="44">
                  <c:v>0.89002946999999999</c:v>
                </c:pt>
                <c:pt idx="45">
                  <c:v>2.4435062900000002</c:v>
                </c:pt>
                <c:pt idx="46">
                  <c:v>2.5400855789999999</c:v>
                </c:pt>
                <c:pt idx="47">
                  <c:v>1.0793971360000001</c:v>
                </c:pt>
                <c:pt idx="48">
                  <c:v>1.3295670369999999</c:v>
                </c:pt>
                <c:pt idx="49">
                  <c:v>2.1170274</c:v>
                </c:pt>
                <c:pt idx="50">
                  <c:v>1.42778457</c:v>
                </c:pt>
                <c:pt idx="51">
                  <c:v>1.549820422</c:v>
                </c:pt>
                <c:pt idx="52">
                  <c:v>2.431258615</c:v>
                </c:pt>
                <c:pt idx="53">
                  <c:v>1.591341879</c:v>
                </c:pt>
                <c:pt idx="54">
                  <c:v>1.1497653059999999</c:v>
                </c:pt>
                <c:pt idx="55">
                  <c:v>2.6903097300000001</c:v>
                </c:pt>
                <c:pt idx="56">
                  <c:v>2.2024576439999999</c:v>
                </c:pt>
                <c:pt idx="57">
                  <c:v>2.7495833119999999</c:v>
                </c:pt>
                <c:pt idx="58">
                  <c:v>2.0256614040000001</c:v>
                </c:pt>
                <c:pt idx="59">
                  <c:v>3.0786632319999998</c:v>
                </c:pt>
                <c:pt idx="60">
                  <c:v>1.9346354480000001</c:v>
                </c:pt>
                <c:pt idx="61">
                  <c:v>1.170768925</c:v>
                </c:pt>
                <c:pt idx="62">
                  <c:v>1.5978134390000001</c:v>
                </c:pt>
                <c:pt idx="63">
                  <c:v>1.7013715089999999</c:v>
                </c:pt>
                <c:pt idx="64">
                  <c:v>10.116569050000001</c:v>
                </c:pt>
                <c:pt idx="65">
                  <c:v>2.1630000439999999</c:v>
                </c:pt>
                <c:pt idx="66">
                  <c:v>7.2258289000000003E-2</c:v>
                </c:pt>
                <c:pt idx="67">
                  <c:v>2.3221178739999999</c:v>
                </c:pt>
                <c:pt idx="68">
                  <c:v>2.2966436649999999</c:v>
                </c:pt>
                <c:pt idx="69">
                  <c:v>2.0026159269999999</c:v>
                </c:pt>
                <c:pt idx="70">
                  <c:v>3.3405312130000002</c:v>
                </c:pt>
                <c:pt idx="71">
                  <c:v>2.933703403</c:v>
                </c:pt>
                <c:pt idx="72">
                  <c:v>1.0862989810000001</c:v>
                </c:pt>
                <c:pt idx="73">
                  <c:v>1.1121605400000001</c:v>
                </c:pt>
                <c:pt idx="74">
                  <c:v>2.103169995</c:v>
                </c:pt>
                <c:pt idx="75">
                  <c:v>1.838690538</c:v>
                </c:pt>
                <c:pt idx="76">
                  <c:v>1.8068151569999999</c:v>
                </c:pt>
                <c:pt idx="77">
                  <c:v>0.959988972</c:v>
                </c:pt>
                <c:pt idx="78">
                  <c:v>2.5266137049999999</c:v>
                </c:pt>
                <c:pt idx="79">
                  <c:v>3.243494858</c:v>
                </c:pt>
                <c:pt idx="80">
                  <c:v>2.225652631</c:v>
                </c:pt>
                <c:pt idx="81">
                  <c:v>2.0735886579999998</c:v>
                </c:pt>
                <c:pt idx="82">
                  <c:v>1.4664253119999999</c:v>
                </c:pt>
                <c:pt idx="83">
                  <c:v>0.53336732799999997</c:v>
                </c:pt>
                <c:pt idx="84">
                  <c:v>3.1539267049999999</c:v>
                </c:pt>
                <c:pt idx="85">
                  <c:v>1.8410464280000001</c:v>
                </c:pt>
                <c:pt idx="86">
                  <c:v>1.9336711049999999</c:v>
                </c:pt>
                <c:pt idx="87">
                  <c:v>1.418213503</c:v>
                </c:pt>
                <c:pt idx="88">
                  <c:v>1.745697864</c:v>
                </c:pt>
                <c:pt idx="89">
                  <c:v>1.4988410910000001</c:v>
                </c:pt>
                <c:pt idx="90">
                  <c:v>1.8101867330000001</c:v>
                </c:pt>
                <c:pt idx="91">
                  <c:v>1.9255092</c:v>
                </c:pt>
                <c:pt idx="92">
                  <c:v>1.4430220069999999</c:v>
                </c:pt>
                <c:pt idx="93">
                  <c:v>1.434085407</c:v>
                </c:pt>
                <c:pt idx="94">
                  <c:v>1.393607592</c:v>
                </c:pt>
                <c:pt idx="95">
                  <c:v>1.6011770030000001</c:v>
                </c:pt>
                <c:pt idx="96">
                  <c:v>1.677060687</c:v>
                </c:pt>
                <c:pt idx="97">
                  <c:v>1.84601408</c:v>
                </c:pt>
                <c:pt idx="98">
                  <c:v>2.1278091080000001</c:v>
                </c:pt>
                <c:pt idx="99">
                  <c:v>2.028861542</c:v>
                </c:pt>
                <c:pt idx="100">
                  <c:v>2.1049181809999999</c:v>
                </c:pt>
                <c:pt idx="101">
                  <c:v>1.6420256099999999</c:v>
                </c:pt>
                <c:pt idx="102">
                  <c:v>2.0676080890000001</c:v>
                </c:pt>
                <c:pt idx="103">
                  <c:v>2.1564157879999999</c:v>
                </c:pt>
                <c:pt idx="104">
                  <c:v>2.0351472949999998</c:v>
                </c:pt>
                <c:pt idx="105">
                  <c:v>2.1644765160000001</c:v>
                </c:pt>
                <c:pt idx="106">
                  <c:v>1.6008152360000001</c:v>
                </c:pt>
                <c:pt idx="107">
                  <c:v>1.806467915</c:v>
                </c:pt>
                <c:pt idx="108">
                  <c:v>1.4735206670000001</c:v>
                </c:pt>
                <c:pt idx="109">
                  <c:v>1.648972638</c:v>
                </c:pt>
                <c:pt idx="110">
                  <c:v>1.7226816549999999</c:v>
                </c:pt>
                <c:pt idx="111">
                  <c:v>1.5989511869999999</c:v>
                </c:pt>
                <c:pt idx="112">
                  <c:v>1.527744108</c:v>
                </c:pt>
                <c:pt idx="113">
                  <c:v>1.683015164</c:v>
                </c:pt>
                <c:pt idx="114">
                  <c:v>1.8124444930000001</c:v>
                </c:pt>
                <c:pt idx="115">
                  <c:v>2.5090476169999998</c:v>
                </c:pt>
                <c:pt idx="116">
                  <c:v>1.969892135</c:v>
                </c:pt>
                <c:pt idx="117">
                  <c:v>1.4582308129999999</c:v>
                </c:pt>
                <c:pt idx="118">
                  <c:v>1.9003034130000001</c:v>
                </c:pt>
                <c:pt idx="119">
                  <c:v>1.499744392</c:v>
                </c:pt>
                <c:pt idx="120">
                  <c:v>1.543241963</c:v>
                </c:pt>
              </c:numCache>
            </c:numRef>
          </c:yVal>
          <c:smooth val="0"/>
          <c:extLst>
            <c:ext xmlns:c16="http://schemas.microsoft.com/office/drawing/2014/chart" uri="{C3380CC4-5D6E-409C-BE32-E72D297353CC}">
              <c16:uniqueId val="{00000004-F46B-5F40-BABB-C4B630766ABE}"/>
            </c:ext>
          </c:extLst>
        </c:ser>
        <c:ser>
          <c:idx val="2"/>
          <c:order val="5"/>
          <c:tx>
            <c:v>Solfatara</c:v>
          </c:tx>
          <c:spPr>
            <a:ln w="25400" cap="rnd">
              <a:noFill/>
              <a:round/>
            </a:ln>
            <a:effectLst/>
          </c:spPr>
          <c:marker>
            <c:symbol val="circle"/>
            <c:size val="7"/>
            <c:spPr>
              <a:solidFill>
                <a:srgbClr val="FFFF00"/>
              </a:solidFill>
              <a:ln w="9525">
                <a:solidFill>
                  <a:schemeClr val="tx1"/>
                </a:solidFill>
              </a:ln>
              <a:effectLst/>
            </c:spPr>
          </c:marker>
          <c:errBars>
            <c:errDir val="y"/>
            <c:errBarType val="both"/>
            <c:errValType val="stdDev"/>
            <c:noEndCap val="0"/>
            <c:val val="1"/>
            <c:spPr>
              <a:noFill/>
              <a:ln w="9525" cap="flat" cmpd="sng" algn="ctr">
                <a:solidFill>
                  <a:schemeClr val="tx1">
                    <a:lumMod val="65000"/>
                    <a:lumOff val="35000"/>
                  </a:schemeClr>
                </a:solidFill>
                <a:round/>
              </a:ln>
              <a:effectLst/>
            </c:spPr>
          </c:errBars>
          <c:xVal>
            <c:numRef>
              <c:f>'Thermobarometry plot erupti (2)'!$S$246:$S$260</c:f>
              <c:numCache>
                <c:formatCode>General</c:formatCode>
                <c:ptCount val="15"/>
                <c:pt idx="0">
                  <c:v>922.95730849999995</c:v>
                </c:pt>
                <c:pt idx="1">
                  <c:v>905.04810369999996</c:v>
                </c:pt>
                <c:pt idx="2">
                  <c:v>913.13605859999996</c:v>
                </c:pt>
                <c:pt idx="3">
                  <c:v>902.27029670000002</c:v>
                </c:pt>
                <c:pt idx="4">
                  <c:v>893.70807890000003</c:v>
                </c:pt>
                <c:pt idx="5">
                  <c:v>892.59670860000006</c:v>
                </c:pt>
                <c:pt idx="6">
                  <c:v>891.73207860000002</c:v>
                </c:pt>
                <c:pt idx="7">
                  <c:v>892.82588490000001</c:v>
                </c:pt>
                <c:pt idx="8">
                  <c:v>889.87838639999995</c:v>
                </c:pt>
                <c:pt idx="9">
                  <c:v>906.46253690000003</c:v>
                </c:pt>
                <c:pt idx="10">
                  <c:v>927.38406350000002</c:v>
                </c:pt>
                <c:pt idx="11">
                  <c:v>919.68662989999996</c:v>
                </c:pt>
                <c:pt idx="12">
                  <c:v>925.8623331</c:v>
                </c:pt>
                <c:pt idx="13">
                  <c:v>920.40369740000006</c:v>
                </c:pt>
                <c:pt idx="14">
                  <c:v>941.44821439999998</c:v>
                </c:pt>
              </c:numCache>
            </c:numRef>
          </c:xVal>
          <c:yVal>
            <c:numRef>
              <c:f>'Thermobarometry plot erupti (2)'!$P$246:$P$260</c:f>
              <c:numCache>
                <c:formatCode>General</c:formatCode>
                <c:ptCount val="15"/>
                <c:pt idx="0">
                  <c:v>1.6140462520000001</c:v>
                </c:pt>
                <c:pt idx="1">
                  <c:v>1.631802733</c:v>
                </c:pt>
                <c:pt idx="2">
                  <c:v>1.6180945440000001</c:v>
                </c:pt>
                <c:pt idx="3">
                  <c:v>1.71051968</c:v>
                </c:pt>
                <c:pt idx="4">
                  <c:v>1.6528844220000001</c:v>
                </c:pt>
                <c:pt idx="5">
                  <c:v>1.6037058340000001</c:v>
                </c:pt>
                <c:pt idx="6">
                  <c:v>1.636199983</c:v>
                </c:pt>
                <c:pt idx="7">
                  <c:v>1.778006722</c:v>
                </c:pt>
                <c:pt idx="8">
                  <c:v>1.6617282790000001</c:v>
                </c:pt>
                <c:pt idx="9">
                  <c:v>1.9012705620000001</c:v>
                </c:pt>
                <c:pt idx="10">
                  <c:v>1.7655620030000001</c:v>
                </c:pt>
                <c:pt idx="11">
                  <c:v>1.8632916909999999</c:v>
                </c:pt>
                <c:pt idx="12">
                  <c:v>1.9070613679999999</c:v>
                </c:pt>
                <c:pt idx="13">
                  <c:v>1.8504855760000001</c:v>
                </c:pt>
                <c:pt idx="14">
                  <c:v>2.0954455439999999</c:v>
                </c:pt>
              </c:numCache>
            </c:numRef>
          </c:yVal>
          <c:smooth val="0"/>
          <c:extLst>
            <c:ext xmlns:c16="http://schemas.microsoft.com/office/drawing/2014/chart" uri="{C3380CC4-5D6E-409C-BE32-E72D297353CC}">
              <c16:uniqueId val="{00000005-F46B-5F40-BABB-C4B630766ABE}"/>
            </c:ext>
          </c:extLst>
        </c:ser>
        <c:dLbls>
          <c:showLegendKey val="0"/>
          <c:showVal val="0"/>
          <c:showCatName val="0"/>
          <c:showSerName val="0"/>
          <c:showPercent val="0"/>
          <c:showBubbleSize val="0"/>
        </c:dLbls>
        <c:axId val="238810159"/>
        <c:axId val="386235599"/>
      </c:scatterChart>
      <c:valAx>
        <c:axId val="238810159"/>
        <c:scaling>
          <c:orientation val="minMax"/>
          <c:min val="750"/>
        </c:scaling>
        <c:delete val="0"/>
        <c:axPos val="t"/>
        <c:majorGridlines>
          <c:spPr>
            <a:ln w="9525" cap="flat" cmpd="sng" algn="ctr">
              <a:solidFill>
                <a:schemeClr val="tx1">
                  <a:lumMod val="15000"/>
                  <a:lumOff val="85000"/>
                </a:schemeClr>
              </a:solidFill>
              <a:prstDash val="sysDash"/>
              <a:round/>
            </a:ln>
            <a:effectLst/>
          </c:spPr>
        </c:majorGridlines>
        <c:title>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GB"/>
                  <a:t>Temperature (° C)</a:t>
                </a:r>
              </a:p>
            </c:rich>
          </c:tx>
          <c:layout>
            <c:manualLayout>
              <c:xMode val="edge"/>
              <c:yMode val="edge"/>
              <c:x val="0.34478086838177341"/>
              <c:y val="0.894583414440392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high"/>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386235599"/>
        <c:crossesAt val="8"/>
        <c:crossBetween val="midCat"/>
        <c:majorUnit val="100"/>
      </c:valAx>
      <c:valAx>
        <c:axId val="386235599"/>
        <c:scaling>
          <c:orientation val="maxMin"/>
          <c:max val="8"/>
        </c:scaling>
        <c:delete val="0"/>
        <c:axPos val="l"/>
        <c:majorGridlines>
          <c:spPr>
            <a:ln w="12700" cap="flat" cmpd="sng" algn="ctr">
              <a:solidFill>
                <a:schemeClr val="tx1">
                  <a:lumMod val="15000"/>
                  <a:lumOff val="85000"/>
                </a:schemeClr>
              </a:solidFill>
              <a:prstDash val="sysDash"/>
              <a:round/>
            </a:ln>
            <a:effectLst/>
          </c:spPr>
        </c:majorGridlines>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GB"/>
                  <a:t>Pressure (kbar)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title>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CH"/>
          </a:p>
        </c:txPr>
        <c:crossAx val="238810159"/>
        <c:crosses val="autoZero"/>
        <c:crossBetween val="midCat"/>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solidFill>
            <a:schemeClr val="bg1"/>
          </a:solidFill>
        </a:defRPr>
      </a:pPr>
      <a:endParaRPr lang="en-CH"/>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clust'!$L$1</c:f>
              <c:strCache>
                <c:ptCount val="1"/>
                <c:pt idx="0">
                  <c:v>AG-A1 core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42C3-D746-8FCC-735AB00EB9B9}"/>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42C3-D746-8FCC-735AB00EB9B9}"/>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42C3-D746-8FCC-735AB00EB9B9}"/>
              </c:ext>
            </c:extLst>
          </c:dPt>
          <c:dPt>
            <c:idx val="3"/>
            <c:bubble3D val="0"/>
            <c:spPr>
              <a:solidFill>
                <a:schemeClr val="accent4"/>
              </a:solidFill>
              <a:ln w="12700">
                <a:solidFill>
                  <a:schemeClr val="lt1"/>
                </a:solidFill>
              </a:ln>
              <a:effectLst/>
            </c:spPr>
            <c:extLst>
              <c:ext xmlns:c16="http://schemas.microsoft.com/office/drawing/2014/chart" uri="{C3380CC4-5D6E-409C-BE32-E72D297353CC}">
                <c16:uniqueId val="{00000007-42C3-D746-8FCC-735AB00EB9B9}"/>
              </c:ext>
            </c:extLst>
          </c:dPt>
          <c:cat>
            <c:strRef>
              <c:f>'Histogram core mantle rim clust'!$K$2:$K$5</c:f>
              <c:strCache>
                <c:ptCount val="4"/>
                <c:pt idx="0">
                  <c:v>Cl1</c:v>
                </c:pt>
                <c:pt idx="1">
                  <c:v>Cl2</c:v>
                </c:pt>
                <c:pt idx="2">
                  <c:v>Cl3</c:v>
                </c:pt>
                <c:pt idx="3">
                  <c:v>Cl4</c:v>
                </c:pt>
              </c:strCache>
            </c:strRef>
          </c:cat>
          <c:val>
            <c:numRef>
              <c:f>'Histogram core mantle rim clust'!$L$2:$L$5</c:f>
              <c:numCache>
                <c:formatCode>General</c:formatCode>
                <c:ptCount val="4"/>
                <c:pt idx="0">
                  <c:v>5</c:v>
                </c:pt>
                <c:pt idx="1">
                  <c:v>2</c:v>
                </c:pt>
                <c:pt idx="2">
                  <c:v>1</c:v>
                </c:pt>
                <c:pt idx="3">
                  <c:v>0</c:v>
                </c:pt>
              </c:numCache>
            </c:numRef>
          </c:val>
          <c:extLst>
            <c:ext xmlns:c16="http://schemas.microsoft.com/office/drawing/2014/chart" uri="{C3380CC4-5D6E-409C-BE32-E72D297353CC}">
              <c16:uniqueId val="{00000008-42C3-D746-8FCC-735AB00EB9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en-CH"/>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'Histogram core mantle rim clust'!$M$1</c:f>
              <c:strCache>
                <c:ptCount val="1"/>
                <c:pt idx="0">
                  <c:v>AG-A1 mantle</c:v>
                </c:pt>
              </c:strCache>
            </c:strRef>
          </c:tx>
          <c:spPr>
            <a:ln w="12700"/>
          </c:spPr>
          <c:dPt>
            <c:idx val="0"/>
            <c:bubble3D val="0"/>
            <c:spPr>
              <a:solidFill>
                <a:srgbClr val="EB8AB8"/>
              </a:solidFill>
              <a:ln w="12700">
                <a:solidFill>
                  <a:schemeClr val="lt1"/>
                </a:solidFill>
              </a:ln>
              <a:effectLst/>
            </c:spPr>
            <c:extLst>
              <c:ext xmlns:c16="http://schemas.microsoft.com/office/drawing/2014/chart" uri="{C3380CC4-5D6E-409C-BE32-E72D297353CC}">
                <c16:uniqueId val="{00000001-D1B3-F54D-9338-2E127DB641D3}"/>
              </c:ext>
            </c:extLst>
          </c:dPt>
          <c:dPt>
            <c:idx val="1"/>
            <c:bubble3D val="0"/>
            <c:spPr>
              <a:solidFill>
                <a:srgbClr val="BDBEDF"/>
              </a:solidFill>
              <a:ln w="12700">
                <a:solidFill>
                  <a:schemeClr val="lt1"/>
                </a:solidFill>
              </a:ln>
              <a:effectLst/>
            </c:spPr>
            <c:extLst>
              <c:ext xmlns:c16="http://schemas.microsoft.com/office/drawing/2014/chart" uri="{C3380CC4-5D6E-409C-BE32-E72D297353CC}">
                <c16:uniqueId val="{00000003-D1B3-F54D-9338-2E127DB641D3}"/>
              </c:ext>
            </c:extLst>
          </c:dPt>
          <c:dPt>
            <c:idx val="2"/>
            <c:bubble3D val="0"/>
            <c:spPr>
              <a:solidFill>
                <a:srgbClr val="CE9386"/>
              </a:solidFill>
              <a:ln w="12700">
                <a:solidFill>
                  <a:schemeClr val="lt1"/>
                </a:solidFill>
              </a:ln>
              <a:effectLst/>
            </c:spPr>
            <c:extLst>
              <c:ext xmlns:c16="http://schemas.microsoft.com/office/drawing/2014/chart" uri="{C3380CC4-5D6E-409C-BE32-E72D297353CC}">
                <c16:uniqueId val="{00000005-D1B3-F54D-9338-2E127DB641D3}"/>
              </c:ext>
            </c:extLst>
          </c:dPt>
          <c:dPt>
            <c:idx val="3"/>
            <c:bubble3D val="0"/>
            <c:spPr>
              <a:solidFill>
                <a:srgbClr val="6383C0"/>
              </a:solidFill>
              <a:ln w="12700">
                <a:solidFill>
                  <a:schemeClr val="lt1"/>
                </a:solidFill>
              </a:ln>
              <a:effectLst/>
            </c:spPr>
            <c:extLst>
              <c:ext xmlns:c16="http://schemas.microsoft.com/office/drawing/2014/chart" uri="{C3380CC4-5D6E-409C-BE32-E72D297353CC}">
                <c16:uniqueId val="{00000007-D1B3-F54D-9338-2E127DB641D3}"/>
              </c:ext>
            </c:extLst>
          </c:dPt>
          <c:cat>
            <c:strRef>
              <c:f>'Histogram core mantle rim clust'!$K$2:$K$5</c:f>
              <c:strCache>
                <c:ptCount val="4"/>
                <c:pt idx="0">
                  <c:v>Cl1</c:v>
                </c:pt>
                <c:pt idx="1">
                  <c:v>Cl2</c:v>
                </c:pt>
                <c:pt idx="2">
                  <c:v>Cl3</c:v>
                </c:pt>
                <c:pt idx="3">
                  <c:v>Cl4</c:v>
                </c:pt>
              </c:strCache>
            </c:strRef>
          </c:cat>
          <c:val>
            <c:numRef>
              <c:f>'Histogram core mantle rim clust'!$M$2:$M$5</c:f>
              <c:numCache>
                <c:formatCode>General</c:formatCode>
                <c:ptCount val="4"/>
                <c:pt idx="0">
                  <c:v>5</c:v>
                </c:pt>
                <c:pt idx="1">
                  <c:v>4</c:v>
                </c:pt>
                <c:pt idx="2">
                  <c:v>3</c:v>
                </c:pt>
                <c:pt idx="3">
                  <c:v>1</c:v>
                </c:pt>
              </c:numCache>
            </c:numRef>
          </c:val>
          <c:extLst>
            <c:ext xmlns:c16="http://schemas.microsoft.com/office/drawing/2014/chart" uri="{C3380CC4-5D6E-409C-BE32-E72D297353CC}">
              <c16:uniqueId val="{00000008-D1B3-F54D-9338-2E127DB641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13689-0CB7-6841-97C0-E246629A48DF}" type="datetimeFigureOut">
              <a:rPr lang="en-CH" smtClean="0"/>
              <a:t>16.04.24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E3173-D14C-294B-8E58-9E602C6E6B55}" type="slidenum">
              <a:rPr lang="en-CH" smtClean="0"/>
              <a:t>‹#›</a:t>
            </a:fld>
            <a:endParaRPr lang="en-CH"/>
          </a:p>
        </p:txBody>
      </p:sp>
    </p:spTree>
    <p:extLst>
      <p:ext uri="{BB962C8B-B14F-4D97-AF65-F5344CB8AC3E}">
        <p14:creationId xmlns:p14="http://schemas.microsoft.com/office/powerpoint/2010/main" val="4491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Submarine activity during periods I and II, subaerial during period III</a:t>
            </a:r>
          </a:p>
        </p:txBody>
      </p:sp>
      <p:sp>
        <p:nvSpPr>
          <p:cNvPr id="4" name="Slide Number Placeholder 3"/>
          <p:cNvSpPr>
            <a:spLocks noGrp="1"/>
          </p:cNvSpPr>
          <p:nvPr>
            <p:ph type="sldNum" sz="quarter" idx="5"/>
          </p:nvPr>
        </p:nvSpPr>
        <p:spPr/>
        <p:txBody>
          <a:bodyPr/>
          <a:lstStyle/>
          <a:p>
            <a:fld id="{F95E3173-D14C-294B-8E58-9E602C6E6B55}" type="slidenum">
              <a:rPr lang="en-CH" smtClean="0"/>
              <a:t>2</a:t>
            </a:fld>
            <a:endParaRPr lang="en-CH"/>
          </a:p>
        </p:txBody>
      </p:sp>
    </p:spTree>
    <p:extLst>
      <p:ext uri="{BB962C8B-B14F-4D97-AF65-F5344CB8AC3E}">
        <p14:creationId xmlns:p14="http://schemas.microsoft.com/office/powerpoint/2010/main" val="78607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Si rich </a:t>
            </a:r>
            <a:r>
              <a:rPr lang="en-GB" dirty="0"/>
              <a:t>in the rim, except for </a:t>
            </a:r>
            <a:r>
              <a:rPr lang="en-GB" dirty="0" err="1"/>
              <a:t>Vitulazio</a:t>
            </a:r>
            <a:r>
              <a:rPr lang="en-GB" dirty="0"/>
              <a:t> </a:t>
            </a:r>
            <a:r>
              <a:rPr lang="en-GB" dirty="0">
                <a:sym typeface="Wingdings" pitchFamily="2" charset="2"/>
              </a:rPr>
              <a:t> well developed magmatic system in the middle crust</a:t>
            </a:r>
          </a:p>
          <a:p>
            <a:endParaRPr lang="en-GB" dirty="0">
              <a:sym typeface="Wingdings" pitchFamily="2" charset="2"/>
            </a:endParaRPr>
          </a:p>
          <a:p>
            <a:r>
              <a:rPr lang="en-GB" dirty="0">
                <a:sym typeface="Wingdings" pitchFamily="2" charset="2"/>
              </a:rPr>
              <a:t>More stuff in the upper crust, the system is growing, expands at shallower depths with time, a lot of injections in the crust.</a:t>
            </a:r>
            <a:endParaRPr lang="en-CH" dirty="0"/>
          </a:p>
        </p:txBody>
      </p:sp>
      <p:sp>
        <p:nvSpPr>
          <p:cNvPr id="4" name="Slide Number Placeholder 3"/>
          <p:cNvSpPr>
            <a:spLocks noGrp="1"/>
          </p:cNvSpPr>
          <p:nvPr>
            <p:ph type="sldNum" sz="quarter" idx="5"/>
          </p:nvPr>
        </p:nvSpPr>
        <p:spPr/>
        <p:txBody>
          <a:bodyPr/>
          <a:lstStyle/>
          <a:p>
            <a:fld id="{F95E3173-D14C-294B-8E58-9E602C6E6B55}" type="slidenum">
              <a:rPr lang="en-CH" smtClean="0"/>
              <a:t>11</a:t>
            </a:fld>
            <a:endParaRPr lang="en-CH"/>
          </a:p>
        </p:txBody>
      </p:sp>
    </p:spTree>
    <p:extLst>
      <p:ext uri="{BB962C8B-B14F-4D97-AF65-F5344CB8AC3E}">
        <p14:creationId xmlns:p14="http://schemas.microsoft.com/office/powerpoint/2010/main" val="141207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Evolution in time and what it means for the current unrest.</a:t>
            </a:r>
          </a:p>
          <a:p>
            <a:r>
              <a:rPr lang="en-CH" dirty="0"/>
              <a:t>The magma keeps to inject at 4 km, the system is well-developped and hot</a:t>
            </a:r>
          </a:p>
          <a:p>
            <a:r>
              <a:rPr lang="en-CH" dirty="0"/>
              <a:t>The amount of magma stored at 4 km is a little amount of magma compared to what’s happening much deeper, this could open the </a:t>
            </a:r>
          </a:p>
          <a:p>
            <a:r>
              <a:rPr lang="en-CH" dirty="0"/>
              <a:t>There may be a small relationship between the volume at 4km and the deformation we see at the surface, you can easily drain the system from deeper, we’ve seen that in previous eruptions.</a:t>
            </a:r>
          </a:p>
          <a:p>
            <a:r>
              <a:rPr lang="en-CH" dirty="0"/>
              <a:t>Geophysically we cannot see what happens at 20 km.</a:t>
            </a:r>
          </a:p>
          <a:p>
            <a:r>
              <a:rPr lang="en-CH" dirty="0"/>
              <a:t>When the magma comes up, it comes from different levels of the crust.</a:t>
            </a:r>
          </a:p>
        </p:txBody>
      </p:sp>
      <p:sp>
        <p:nvSpPr>
          <p:cNvPr id="4" name="Slide Number Placeholder 3"/>
          <p:cNvSpPr>
            <a:spLocks noGrp="1"/>
          </p:cNvSpPr>
          <p:nvPr>
            <p:ph type="sldNum" sz="quarter" idx="5"/>
          </p:nvPr>
        </p:nvSpPr>
        <p:spPr/>
        <p:txBody>
          <a:bodyPr/>
          <a:lstStyle/>
          <a:p>
            <a:fld id="{F95E3173-D14C-294B-8E58-9E602C6E6B55}" type="slidenum">
              <a:rPr lang="en-CH" smtClean="0"/>
              <a:t>12</a:t>
            </a:fld>
            <a:endParaRPr lang="en-CH"/>
          </a:p>
        </p:txBody>
      </p:sp>
    </p:spTree>
    <p:extLst>
      <p:ext uri="{BB962C8B-B14F-4D97-AF65-F5344CB8AC3E}">
        <p14:creationId xmlns:p14="http://schemas.microsoft.com/office/powerpoint/2010/main" val="242338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95E3173-D14C-294B-8E58-9E602C6E6B55}" type="slidenum">
              <a:rPr lang="en-CH" smtClean="0"/>
              <a:t>3</a:t>
            </a:fld>
            <a:endParaRPr lang="en-CH"/>
          </a:p>
        </p:txBody>
      </p:sp>
    </p:spTree>
    <p:extLst>
      <p:ext uri="{BB962C8B-B14F-4D97-AF65-F5344CB8AC3E}">
        <p14:creationId xmlns:p14="http://schemas.microsoft.com/office/powerpoint/2010/main" val="366689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95E3173-D14C-294B-8E58-9E602C6E6B55}" type="slidenum">
              <a:rPr lang="en-CH" smtClean="0"/>
              <a:t>4</a:t>
            </a:fld>
            <a:endParaRPr lang="en-CH"/>
          </a:p>
        </p:txBody>
      </p:sp>
    </p:spTree>
    <p:extLst>
      <p:ext uri="{BB962C8B-B14F-4D97-AF65-F5344CB8AC3E}">
        <p14:creationId xmlns:p14="http://schemas.microsoft.com/office/powerpoint/2010/main" val="262212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F1F1F"/>
                </a:solidFill>
                <a:latin typeface="ElsevierGulliver"/>
              </a:rPr>
              <a:t>Change in uplift </a:t>
            </a:r>
            <a:r>
              <a:rPr lang="en-GB" dirty="0" err="1">
                <a:solidFill>
                  <a:srgbClr val="1F1F1F"/>
                </a:solidFill>
                <a:latin typeface="ElsevierGulliver"/>
              </a:rPr>
              <a:t>behavior</a:t>
            </a:r>
            <a:r>
              <a:rPr lang="en-GB" dirty="0">
                <a:solidFill>
                  <a:srgbClr val="1F1F1F"/>
                </a:solidFill>
                <a:latin typeface="ElsevierGulliver"/>
              </a:rPr>
              <a:t> </a:t>
            </a:r>
            <a:r>
              <a:rPr lang="en-GB" dirty="0">
                <a:solidFill>
                  <a:srgbClr val="1F1F1F"/>
                </a:solidFill>
                <a:latin typeface="ElsevierGulliver"/>
                <a:sym typeface="Wingdings" pitchFamily="2" charset="2"/>
              </a:rPr>
              <a:t> 1 order of magnitude longer and slower than during previous unrests in 1950 and 1984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ElsevierGulliver"/>
            </a:endParaRPr>
          </a:p>
        </p:txBody>
      </p:sp>
      <p:sp>
        <p:nvSpPr>
          <p:cNvPr id="4" name="Slide Number Placeholder 3"/>
          <p:cNvSpPr>
            <a:spLocks noGrp="1"/>
          </p:cNvSpPr>
          <p:nvPr>
            <p:ph type="sldNum" sz="quarter" idx="5"/>
          </p:nvPr>
        </p:nvSpPr>
        <p:spPr/>
        <p:txBody>
          <a:bodyPr/>
          <a:lstStyle/>
          <a:p>
            <a:fld id="{F95E3173-D14C-294B-8E58-9E602C6E6B55}" type="slidenum">
              <a:rPr lang="en-CH" smtClean="0"/>
              <a:t>5</a:t>
            </a:fld>
            <a:endParaRPr lang="en-CH"/>
          </a:p>
        </p:txBody>
      </p:sp>
    </p:spTree>
    <p:extLst>
      <p:ext uri="{BB962C8B-B14F-4D97-AF65-F5344CB8AC3E}">
        <p14:creationId xmlns:p14="http://schemas.microsoft.com/office/powerpoint/2010/main" val="8365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F1F1F"/>
              </a:solidFill>
              <a:effectLst/>
              <a:latin typeface="ElsevierGulliver"/>
            </a:endParaRPr>
          </a:p>
        </p:txBody>
      </p:sp>
      <p:sp>
        <p:nvSpPr>
          <p:cNvPr id="4" name="Slide Number Placeholder 3"/>
          <p:cNvSpPr>
            <a:spLocks noGrp="1"/>
          </p:cNvSpPr>
          <p:nvPr>
            <p:ph type="sldNum" sz="quarter" idx="5"/>
          </p:nvPr>
        </p:nvSpPr>
        <p:spPr/>
        <p:txBody>
          <a:bodyPr/>
          <a:lstStyle/>
          <a:p>
            <a:fld id="{F95E3173-D14C-294B-8E58-9E602C6E6B55}" type="slidenum">
              <a:rPr lang="en-CH" smtClean="0"/>
              <a:t>6</a:t>
            </a:fld>
            <a:endParaRPr lang="en-CH"/>
          </a:p>
        </p:txBody>
      </p:sp>
    </p:spTree>
    <p:extLst>
      <p:ext uri="{BB962C8B-B14F-4D97-AF65-F5344CB8AC3E}">
        <p14:creationId xmlns:p14="http://schemas.microsoft.com/office/powerpoint/2010/main" val="12743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only sampled the first layer of the eruption, the magma that first came up. Although the evolution is important, it’s already been studied and we are interested in the opening phase. </a:t>
            </a:r>
          </a:p>
          <a:p>
            <a:r>
              <a:rPr lang="en-CH" dirty="0"/>
              <a:t>Major and trace elements of Vitulazio are quite similar to CF, it could represent the early stage of the Campi Flegrei volcanic system?</a:t>
            </a:r>
          </a:p>
        </p:txBody>
      </p:sp>
      <p:sp>
        <p:nvSpPr>
          <p:cNvPr id="4" name="Slide Number Placeholder 3"/>
          <p:cNvSpPr>
            <a:spLocks noGrp="1"/>
          </p:cNvSpPr>
          <p:nvPr>
            <p:ph type="sldNum" sz="quarter" idx="5"/>
          </p:nvPr>
        </p:nvSpPr>
        <p:spPr/>
        <p:txBody>
          <a:bodyPr/>
          <a:lstStyle/>
          <a:p>
            <a:fld id="{F95E3173-D14C-294B-8E58-9E602C6E6B55}" type="slidenum">
              <a:rPr lang="en-CH" smtClean="0"/>
              <a:t>7</a:t>
            </a:fld>
            <a:endParaRPr lang="en-CH"/>
          </a:p>
        </p:txBody>
      </p:sp>
    </p:spTree>
    <p:extLst>
      <p:ext uri="{BB962C8B-B14F-4D97-AF65-F5344CB8AC3E}">
        <p14:creationId xmlns:p14="http://schemas.microsoft.com/office/powerpoint/2010/main" val="260846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Because cpx form early in the system, they may witness different TP and chemical conditions. We thus combine thermobarometry using random forest and </a:t>
            </a:r>
            <a:r>
              <a:rPr lang="en-GB" sz="1200" dirty="0">
                <a:effectLst/>
                <a:latin typeface="Times New Roman" panose="02020603050405020304" pitchFamily="18" charset="0"/>
                <a:cs typeface="Arial" panose="020B0604020202020204" pitchFamily="34" charset="0"/>
              </a:rPr>
              <a:t>h</a:t>
            </a:r>
            <a:r>
              <a:rPr lang="en-GB" sz="1200" dirty="0">
                <a:effectLst/>
                <a:latin typeface="Times New Roman" panose="02020603050405020304" pitchFamily="18" charset="0"/>
                <a:ea typeface="Calibri" panose="020F0502020204030204" pitchFamily="34" charset="0"/>
                <a:cs typeface="Arial" panose="020B0604020202020204" pitchFamily="34" charset="0"/>
              </a:rPr>
              <a:t>ierarchical clustering of the major oxides. The HC creates a multidimensional space, where each dimension is directly related to an oxide. This correlates with zonings.</a:t>
            </a:r>
            <a:endParaRPr lang="en-CH" dirty="0"/>
          </a:p>
        </p:txBody>
      </p:sp>
      <p:sp>
        <p:nvSpPr>
          <p:cNvPr id="4" name="Slide Number Placeholder 3"/>
          <p:cNvSpPr>
            <a:spLocks noGrp="1"/>
          </p:cNvSpPr>
          <p:nvPr>
            <p:ph type="sldNum" sz="quarter" idx="5"/>
          </p:nvPr>
        </p:nvSpPr>
        <p:spPr/>
        <p:txBody>
          <a:bodyPr/>
          <a:lstStyle/>
          <a:p>
            <a:fld id="{F95E3173-D14C-294B-8E58-9E602C6E6B55}" type="slidenum">
              <a:rPr lang="en-CH" smtClean="0"/>
              <a:t>8</a:t>
            </a:fld>
            <a:endParaRPr lang="en-CH"/>
          </a:p>
        </p:txBody>
      </p:sp>
    </p:spTree>
    <p:extLst>
      <p:ext uri="{BB962C8B-B14F-4D97-AF65-F5344CB8AC3E}">
        <p14:creationId xmlns:p14="http://schemas.microsoft.com/office/powerpoint/2010/main" val="827325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Cpx are recording mid.-crustal to upper crustal depths in general</a:t>
            </a:r>
          </a:p>
          <a:p>
            <a:r>
              <a:rPr lang="en-CH" dirty="0"/>
              <a:t>Vitulazio, which is the oldest eruption is the only one with LP and HT cpx, indicating late-stage crystallisation</a:t>
            </a:r>
          </a:p>
          <a:p>
            <a:r>
              <a:rPr lang="en-CH" dirty="0"/>
              <a:t>Upper crust </a:t>
            </a:r>
            <a:r>
              <a:rPr lang="en-CH" dirty="0">
                <a:sym typeface="Wingdings" pitchFamily="2" charset="2"/>
              </a:rPr>
              <a:t> short residence time, magma stalling in the upper crust, quite mature</a:t>
            </a:r>
          </a:p>
          <a:p>
            <a:endParaRPr lang="en-CH" dirty="0">
              <a:sym typeface="Wingdings" pitchFamily="2" charset="2"/>
            </a:endParaRPr>
          </a:p>
          <a:p>
            <a:r>
              <a:rPr lang="en-CH" dirty="0">
                <a:sym typeface="Wingdings" pitchFamily="2" charset="2"/>
              </a:rPr>
              <a:t>If a reservoir is not mature, it will cool very fast, no time for melt extraction and thus no eruption</a:t>
            </a:r>
          </a:p>
          <a:p>
            <a:endParaRPr lang="en-CH" dirty="0">
              <a:sym typeface="Wingdings" pitchFamily="2" charset="2"/>
            </a:endParaRPr>
          </a:p>
          <a:p>
            <a:endParaRPr lang="en-CH" dirty="0"/>
          </a:p>
        </p:txBody>
      </p:sp>
      <p:sp>
        <p:nvSpPr>
          <p:cNvPr id="4" name="Slide Number Placeholder 3"/>
          <p:cNvSpPr>
            <a:spLocks noGrp="1"/>
          </p:cNvSpPr>
          <p:nvPr>
            <p:ph type="sldNum" sz="quarter" idx="5"/>
          </p:nvPr>
        </p:nvSpPr>
        <p:spPr/>
        <p:txBody>
          <a:bodyPr/>
          <a:lstStyle/>
          <a:p>
            <a:fld id="{F95E3173-D14C-294B-8E58-9E602C6E6B55}" type="slidenum">
              <a:rPr lang="en-CH" smtClean="0"/>
              <a:t>9</a:t>
            </a:fld>
            <a:endParaRPr lang="en-CH"/>
          </a:p>
        </p:txBody>
      </p:sp>
    </p:spTree>
    <p:extLst>
      <p:ext uri="{BB962C8B-B14F-4D97-AF65-F5344CB8AC3E}">
        <p14:creationId xmlns:p14="http://schemas.microsoft.com/office/powerpoint/2010/main" val="41458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Offset of Cl1 compared to the three other clusters</a:t>
            </a:r>
          </a:p>
        </p:txBody>
      </p:sp>
      <p:sp>
        <p:nvSpPr>
          <p:cNvPr id="4" name="Slide Number Placeholder 3"/>
          <p:cNvSpPr>
            <a:spLocks noGrp="1"/>
          </p:cNvSpPr>
          <p:nvPr>
            <p:ph type="sldNum" sz="quarter" idx="5"/>
          </p:nvPr>
        </p:nvSpPr>
        <p:spPr/>
        <p:txBody>
          <a:bodyPr/>
          <a:lstStyle/>
          <a:p>
            <a:fld id="{F95E3173-D14C-294B-8E58-9E602C6E6B55}" type="slidenum">
              <a:rPr lang="en-CH" smtClean="0"/>
              <a:t>10</a:t>
            </a:fld>
            <a:endParaRPr lang="en-CH"/>
          </a:p>
        </p:txBody>
      </p:sp>
    </p:spTree>
    <p:extLst>
      <p:ext uri="{BB962C8B-B14F-4D97-AF65-F5344CB8AC3E}">
        <p14:creationId xmlns:p14="http://schemas.microsoft.com/office/powerpoint/2010/main" val="87846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April 16,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9579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April 16,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998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April 16,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0845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April 16,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4488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April 16,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5755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April 16,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33134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April 16,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468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April 16,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004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April 16,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5854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April 16,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0728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April 16,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561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April 16,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5845534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75" r:id="rId7"/>
    <p:sldLayoutId id="2147483676" r:id="rId8"/>
    <p:sldLayoutId id="2147483677" r:id="rId9"/>
    <p:sldLayoutId id="2147483678" r:id="rId10"/>
    <p:sldLayoutId id="2147483685"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10" Type="http://schemas.openxmlformats.org/officeDocument/2006/relationships/image" Target="../media/image24.emf"/><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chart" Target="../charts/chart14.xml"/><Relationship Id="rId18" Type="http://schemas.openxmlformats.org/officeDocument/2006/relationships/chart" Target="../charts/chart19.xml"/><Relationship Id="rId3" Type="http://schemas.openxmlformats.org/officeDocument/2006/relationships/image" Target="../media/image3.png"/><Relationship Id="rId21" Type="http://schemas.openxmlformats.org/officeDocument/2006/relationships/chart" Target="../charts/chart22.xml"/><Relationship Id="rId7" Type="http://schemas.openxmlformats.org/officeDocument/2006/relationships/chart" Target="../charts/chart8.xml"/><Relationship Id="rId12" Type="http://schemas.openxmlformats.org/officeDocument/2006/relationships/chart" Target="../charts/chart13.xml"/><Relationship Id="rId17" Type="http://schemas.openxmlformats.org/officeDocument/2006/relationships/chart" Target="../charts/chart18.xml"/><Relationship Id="rId25"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chart" Target="../charts/chart17.xml"/><Relationship Id="rId20"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hart" Target="../charts/chart12.xml"/><Relationship Id="rId24" Type="http://schemas.openxmlformats.org/officeDocument/2006/relationships/chart" Target="../charts/chart25.xml"/><Relationship Id="rId5" Type="http://schemas.microsoft.com/office/2007/relationships/hdphoto" Target="../media/hdphoto3.wdp"/><Relationship Id="rId15" Type="http://schemas.openxmlformats.org/officeDocument/2006/relationships/chart" Target="../charts/chart16.xml"/><Relationship Id="rId23" Type="http://schemas.openxmlformats.org/officeDocument/2006/relationships/chart" Target="../charts/chart24.xml"/><Relationship Id="rId10" Type="http://schemas.openxmlformats.org/officeDocument/2006/relationships/chart" Target="../charts/chart11.xml"/><Relationship Id="rId19" Type="http://schemas.openxmlformats.org/officeDocument/2006/relationships/chart" Target="../charts/chart20.xml"/><Relationship Id="rId4" Type="http://schemas.openxmlformats.org/officeDocument/2006/relationships/image" Target="../media/image6.png"/><Relationship Id="rId9" Type="http://schemas.openxmlformats.org/officeDocument/2006/relationships/chart" Target="../charts/chart10.xml"/><Relationship Id="rId14" Type="http://schemas.openxmlformats.org/officeDocument/2006/relationships/chart" Target="../charts/chart15.xml"/><Relationship Id="rId22" Type="http://schemas.openxmlformats.org/officeDocument/2006/relationships/chart" Target="../charts/char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6.wdp"/><Relationship Id="rId7" Type="http://schemas.openxmlformats.org/officeDocument/2006/relationships/image" Target="../media/image34.png"/><Relationship Id="rId12"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3.wdp"/><Relationship Id="rId5" Type="http://schemas.openxmlformats.org/officeDocument/2006/relationships/image" Target="../media/image32.png"/><Relationship Id="rId10"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chart" Target="../charts/chart7.xml"/><Relationship Id="rId3" Type="http://schemas.openxmlformats.org/officeDocument/2006/relationships/image" Target="../media/image3.png"/><Relationship Id="rId7" Type="http://schemas.openxmlformats.org/officeDocument/2006/relationships/chart" Target="../charts/chart1.xml"/><Relationship Id="rId12"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hart" Target="../charts/chart5.xml"/><Relationship Id="rId5" Type="http://schemas.microsoft.com/office/2007/relationships/hdphoto" Target="../media/hdphoto3.wdp"/><Relationship Id="rId10" Type="http://schemas.openxmlformats.org/officeDocument/2006/relationships/chart" Target="../charts/chart4.xml"/><Relationship Id="rId4" Type="http://schemas.openxmlformats.org/officeDocument/2006/relationships/image" Target="../media/image6.png"/><Relationship Id="rId9"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8FBE437-7CB3-E368-909E-209DB86A8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40" name="Freeform: Shape 1039">
            <a:extLst>
              <a:ext uri="{FF2B5EF4-FFF2-40B4-BE49-F238E27FC236}">
                <a16:creationId xmlns:a16="http://schemas.microsoft.com/office/drawing/2014/main" id="{9752D771-2D72-4B2C-B816-121D10C38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37148 w 3898347"/>
              <a:gd name="connsiteY122" fmla="*/ 4289154 h 4299085"/>
              <a:gd name="connsiteX123" fmla="*/ 5850 w 3898347"/>
              <a:gd name="connsiteY123" fmla="*/ 4296945 h 4299085"/>
              <a:gd name="connsiteX124" fmla="*/ 0 w 3898347"/>
              <a:gd name="connsiteY124" fmla="*/ 4299085 h 4299085"/>
              <a:gd name="connsiteX125" fmla="*/ 0 w 3898347"/>
              <a:gd name="connsiteY125" fmla="*/ 15850 h 4299085"/>
              <a:gd name="connsiteX126" fmla="*/ 3898347 w 3898347"/>
              <a:gd name="connsiteY126" fmla="*/ 0 h 429908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37148 w 3898347"/>
              <a:gd name="connsiteY122" fmla="*/ 4289154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82528 w 3898347"/>
              <a:gd name="connsiteY122" fmla="*/ 4275540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83259 w 3898347"/>
              <a:gd name="connsiteY9" fmla="*/ 3825276 h 4275540"/>
              <a:gd name="connsiteX10" fmla="*/ 3729936 w 3898347"/>
              <a:gd name="connsiteY10" fmla="*/ 3815386 h 4275540"/>
              <a:gd name="connsiteX11" fmla="*/ 3726018 w 3898347"/>
              <a:gd name="connsiteY11" fmla="*/ 3815100 h 4275540"/>
              <a:gd name="connsiteX12" fmla="*/ 3725413 w 3898347"/>
              <a:gd name="connsiteY12" fmla="*/ 3814615 h 4275540"/>
              <a:gd name="connsiteX13" fmla="*/ 3713801 w 3898347"/>
              <a:gd name="connsiteY13" fmla="*/ 3811018 h 4275540"/>
              <a:gd name="connsiteX14" fmla="*/ 3709087 w 3898347"/>
              <a:gd name="connsiteY14" fmla="*/ 3813195 h 4275540"/>
              <a:gd name="connsiteX15" fmla="*/ 3698038 w 3898347"/>
              <a:gd name="connsiteY15" fmla="*/ 3806182 h 4275540"/>
              <a:gd name="connsiteX16" fmla="*/ 3662227 w 3898347"/>
              <a:gd name="connsiteY16" fmla="*/ 3807761 h 4275540"/>
              <a:gd name="connsiteX17" fmla="*/ 3659872 w 3898347"/>
              <a:gd name="connsiteY17" fmla="*/ 3805524 h 4275540"/>
              <a:gd name="connsiteX18" fmla="*/ 3643454 w 3898347"/>
              <a:gd name="connsiteY18" fmla="*/ 3794831 h 4275540"/>
              <a:gd name="connsiteX19" fmla="*/ 3624789 w 3898347"/>
              <a:gd name="connsiteY19" fmla="*/ 3803185 h 4275540"/>
              <a:gd name="connsiteX20" fmla="*/ 3602327 w 3898347"/>
              <a:gd name="connsiteY20" fmla="*/ 3794616 h 4275540"/>
              <a:gd name="connsiteX21" fmla="*/ 3596645 w 3898347"/>
              <a:gd name="connsiteY21" fmla="*/ 3797108 h 4275540"/>
              <a:gd name="connsiteX22" fmla="*/ 3574144 w 3898347"/>
              <a:gd name="connsiteY22" fmla="*/ 3795108 h 4275540"/>
              <a:gd name="connsiteX23" fmla="*/ 3562310 w 3898347"/>
              <a:gd name="connsiteY23" fmla="*/ 3787534 h 4275540"/>
              <a:gd name="connsiteX24" fmla="*/ 3551635 w 3898347"/>
              <a:gd name="connsiteY24" fmla="*/ 3797705 h 4275540"/>
              <a:gd name="connsiteX25" fmla="*/ 3550175 w 3898347"/>
              <a:gd name="connsiteY25" fmla="*/ 3803199 h 4275540"/>
              <a:gd name="connsiteX26" fmla="*/ 3542668 w 3898347"/>
              <a:gd name="connsiteY26" fmla="*/ 3803283 h 4275540"/>
              <a:gd name="connsiteX27" fmla="*/ 3533033 w 3898347"/>
              <a:gd name="connsiteY27" fmla="*/ 3799071 h 4275540"/>
              <a:gd name="connsiteX28" fmla="*/ 3521726 w 3898347"/>
              <a:gd name="connsiteY28" fmla="*/ 3804691 h 4275540"/>
              <a:gd name="connsiteX29" fmla="*/ 3520080 w 3898347"/>
              <a:gd name="connsiteY29" fmla="*/ 3805210 h 4275540"/>
              <a:gd name="connsiteX30" fmla="*/ 3508491 w 3898347"/>
              <a:gd name="connsiteY30" fmla="*/ 3797398 h 4275540"/>
              <a:gd name="connsiteX31" fmla="*/ 3503787 w 3898347"/>
              <a:gd name="connsiteY31" fmla="*/ 3797787 h 4275540"/>
              <a:gd name="connsiteX32" fmla="*/ 3492165 w 3898347"/>
              <a:gd name="connsiteY32" fmla="*/ 3799887 h 4275540"/>
              <a:gd name="connsiteX33" fmla="*/ 3472233 w 3898347"/>
              <a:gd name="connsiteY33" fmla="*/ 3805682 h 4275540"/>
              <a:gd name="connsiteX34" fmla="*/ 3465921 w 3898347"/>
              <a:gd name="connsiteY34" fmla="*/ 3805814 h 4275540"/>
              <a:gd name="connsiteX35" fmla="*/ 3455541 w 3898347"/>
              <a:gd name="connsiteY35" fmla="*/ 3815505 h 4275540"/>
              <a:gd name="connsiteX36" fmla="*/ 3429027 w 3898347"/>
              <a:gd name="connsiteY36" fmla="*/ 3816906 h 4275540"/>
              <a:gd name="connsiteX37" fmla="*/ 3369507 w 3898347"/>
              <a:gd name="connsiteY37" fmla="*/ 3825563 h 4275540"/>
              <a:gd name="connsiteX38" fmla="*/ 3324491 w 3898347"/>
              <a:gd name="connsiteY38" fmla="*/ 3832006 h 4275540"/>
              <a:gd name="connsiteX39" fmla="*/ 3244235 w 3898347"/>
              <a:gd name="connsiteY39" fmla="*/ 3834376 h 4275540"/>
              <a:gd name="connsiteX40" fmla="*/ 3226507 w 3898347"/>
              <a:gd name="connsiteY40" fmla="*/ 3820131 h 4275540"/>
              <a:gd name="connsiteX41" fmla="*/ 3191688 w 3898347"/>
              <a:gd name="connsiteY41" fmla="*/ 3837359 h 4275540"/>
              <a:gd name="connsiteX42" fmla="*/ 3185553 w 3898347"/>
              <a:gd name="connsiteY42" fmla="*/ 3859030 h 4275540"/>
              <a:gd name="connsiteX43" fmla="*/ 3137926 w 3898347"/>
              <a:gd name="connsiteY43" fmla="*/ 3867782 h 4275540"/>
              <a:gd name="connsiteX44" fmla="*/ 3090188 w 3898347"/>
              <a:gd name="connsiteY44" fmla="*/ 3855036 h 4275540"/>
              <a:gd name="connsiteX45" fmla="*/ 3031422 w 3898347"/>
              <a:gd name="connsiteY45" fmla="*/ 3858298 h 4275540"/>
              <a:gd name="connsiteX46" fmla="*/ 2996288 w 3898347"/>
              <a:gd name="connsiteY46" fmla="*/ 3860020 h 4275540"/>
              <a:gd name="connsiteX47" fmla="*/ 2901661 w 3898347"/>
              <a:gd name="connsiteY47" fmla="*/ 3882243 h 4275540"/>
              <a:gd name="connsiteX48" fmla="*/ 2782141 w 3898347"/>
              <a:gd name="connsiteY48" fmla="*/ 3932983 h 4275540"/>
              <a:gd name="connsiteX49" fmla="*/ 2749597 w 3898347"/>
              <a:gd name="connsiteY49" fmla="*/ 3956746 h 4275540"/>
              <a:gd name="connsiteX50" fmla="*/ 2730493 w 3898347"/>
              <a:gd name="connsiteY50" fmla="*/ 3955236 h 4275540"/>
              <a:gd name="connsiteX51" fmla="*/ 2707507 w 3898347"/>
              <a:gd name="connsiteY51" fmla="*/ 3947771 h 4275540"/>
              <a:gd name="connsiteX52" fmla="*/ 2701937 w 3898347"/>
              <a:gd name="connsiteY52" fmla="*/ 3950565 h 4275540"/>
              <a:gd name="connsiteX53" fmla="*/ 2679435 w 3898347"/>
              <a:gd name="connsiteY53" fmla="*/ 3949768 h 4275540"/>
              <a:gd name="connsiteX54" fmla="*/ 2667352 w 3898347"/>
              <a:gd name="connsiteY54" fmla="*/ 3942821 h 4275540"/>
              <a:gd name="connsiteX55" fmla="*/ 2657096 w 3898347"/>
              <a:gd name="connsiteY55" fmla="*/ 3953571 h 4275540"/>
              <a:gd name="connsiteX56" fmla="*/ 2655161 w 3898347"/>
              <a:gd name="connsiteY56" fmla="*/ 3962216 h 4275540"/>
              <a:gd name="connsiteX57" fmla="*/ 2638604 w 3898347"/>
              <a:gd name="connsiteY57" fmla="*/ 3955936 h 4275540"/>
              <a:gd name="connsiteX58" fmla="*/ 2626185 w 3898347"/>
              <a:gd name="connsiteY58" fmla="*/ 3962937 h 4275540"/>
              <a:gd name="connsiteX59" fmla="*/ 2614077 w 3898347"/>
              <a:gd name="connsiteY59" fmla="*/ 3955576 h 4275540"/>
              <a:gd name="connsiteX60" fmla="*/ 2609403 w 3898347"/>
              <a:gd name="connsiteY60" fmla="*/ 3956215 h 4275540"/>
              <a:gd name="connsiteX61" fmla="*/ 2597896 w 3898347"/>
              <a:gd name="connsiteY61" fmla="*/ 3958939 h 4275540"/>
              <a:gd name="connsiteX62" fmla="*/ 2578251 w 3898347"/>
              <a:gd name="connsiteY62" fmla="*/ 3965812 h 4275540"/>
              <a:gd name="connsiteX63" fmla="*/ 2571961 w 3898347"/>
              <a:gd name="connsiteY63" fmla="*/ 3966278 h 4275540"/>
              <a:gd name="connsiteX64" fmla="*/ 2559399 w 3898347"/>
              <a:gd name="connsiteY64" fmla="*/ 3979193 h 4275540"/>
              <a:gd name="connsiteX65" fmla="*/ 2533560 w 3898347"/>
              <a:gd name="connsiteY65" fmla="*/ 3988160 h 4275540"/>
              <a:gd name="connsiteX66" fmla="*/ 2515299 w 3898347"/>
              <a:gd name="connsiteY66" fmla="*/ 4016867 h 4275540"/>
              <a:gd name="connsiteX67" fmla="*/ 2513423 w 3898347"/>
              <a:gd name="connsiteY67" fmla="*/ 4018759 h 4275540"/>
              <a:gd name="connsiteX68" fmla="*/ 2482991 w 3898347"/>
              <a:gd name="connsiteY68" fmla="*/ 4012935 h 4275540"/>
              <a:gd name="connsiteX69" fmla="*/ 2446940 w 3898347"/>
              <a:gd name="connsiteY69" fmla="*/ 4021172 h 4275540"/>
              <a:gd name="connsiteX70" fmla="*/ 2404883 w 3898347"/>
              <a:gd name="connsiteY70" fmla="*/ 4024808 h 4275540"/>
              <a:gd name="connsiteX71" fmla="*/ 2373894 w 3898347"/>
              <a:gd name="connsiteY71" fmla="*/ 4023827 h 4275540"/>
              <a:gd name="connsiteX72" fmla="*/ 2297080 w 3898347"/>
              <a:gd name="connsiteY72" fmla="*/ 4040841 h 4275540"/>
              <a:gd name="connsiteX73" fmla="*/ 2170615 w 3898347"/>
              <a:gd name="connsiteY73" fmla="*/ 4077196 h 4275540"/>
              <a:gd name="connsiteX74" fmla="*/ 2143580 w 3898347"/>
              <a:gd name="connsiteY74" fmla="*/ 4083102 h 4275540"/>
              <a:gd name="connsiteX75" fmla="*/ 2119893 w 3898347"/>
              <a:gd name="connsiteY75" fmla="*/ 4080874 h 4275540"/>
              <a:gd name="connsiteX76" fmla="*/ 2114008 w 3898347"/>
              <a:gd name="connsiteY76" fmla="*/ 4073996 h 4275540"/>
              <a:gd name="connsiteX77" fmla="*/ 2099067 w 3898347"/>
              <a:gd name="connsiteY77" fmla="*/ 4076068 h 4275540"/>
              <a:gd name="connsiteX78" fmla="*/ 2095000 w 3898347"/>
              <a:gd name="connsiteY78" fmla="*/ 4075096 h 4275540"/>
              <a:gd name="connsiteX79" fmla="*/ 2071767 w 3898347"/>
              <a:gd name="connsiteY79" fmla="*/ 4071044 h 4275540"/>
              <a:gd name="connsiteX80" fmla="*/ 2024486 w 3898347"/>
              <a:gd name="connsiteY80" fmla="*/ 4100276 h 4275540"/>
              <a:gd name="connsiteX81" fmla="*/ 1964411 w 3898347"/>
              <a:gd name="connsiteY81" fmla="*/ 4105069 h 4275540"/>
              <a:gd name="connsiteX82" fmla="*/ 1739945 w 3898347"/>
              <a:gd name="connsiteY82" fmla="*/ 4171795 h 4275540"/>
              <a:gd name="connsiteX83" fmla="*/ 1610556 w 3898347"/>
              <a:gd name="connsiteY83" fmla="*/ 4167701 h 4275540"/>
              <a:gd name="connsiteX84" fmla="*/ 1553623 w 3898347"/>
              <a:gd name="connsiteY84" fmla="*/ 4236045 h 4275540"/>
              <a:gd name="connsiteX85" fmla="*/ 1548640 w 3898347"/>
              <a:gd name="connsiteY85" fmla="*/ 4238297 h 4275540"/>
              <a:gd name="connsiteX86" fmla="*/ 1530136 w 3898347"/>
              <a:gd name="connsiteY86" fmla="*/ 4227121 h 4275540"/>
              <a:gd name="connsiteX87" fmla="*/ 1508787 w 3898347"/>
              <a:gd name="connsiteY87" fmla="*/ 4234213 h 4275540"/>
              <a:gd name="connsiteX88" fmla="*/ 1488914 w 3898347"/>
              <a:gd name="connsiteY88" fmla="*/ 4241772 h 4275540"/>
              <a:gd name="connsiteX89" fmla="*/ 1488999 w 3898347"/>
              <a:gd name="connsiteY89" fmla="*/ 4251186 h 4275540"/>
              <a:gd name="connsiteX90" fmla="*/ 1475364 w 3898347"/>
              <a:gd name="connsiteY90" fmla="*/ 4248364 h 4275540"/>
              <a:gd name="connsiteX91" fmla="*/ 1457275 w 3898347"/>
              <a:gd name="connsiteY91" fmla="*/ 4252863 h 4275540"/>
              <a:gd name="connsiteX92" fmla="*/ 1448085 w 3898347"/>
              <a:gd name="connsiteY92" fmla="*/ 4248391 h 4275540"/>
              <a:gd name="connsiteX93" fmla="*/ 1315306 w 3898347"/>
              <a:gd name="connsiteY93" fmla="*/ 4237004 h 4275540"/>
              <a:gd name="connsiteX94" fmla="*/ 1272434 w 3898347"/>
              <a:gd name="connsiteY94" fmla="*/ 4244958 h 4275540"/>
              <a:gd name="connsiteX95" fmla="*/ 1231567 w 3898347"/>
              <a:gd name="connsiteY95" fmla="*/ 4219356 h 4275540"/>
              <a:gd name="connsiteX96" fmla="*/ 1216643 w 3898347"/>
              <a:gd name="connsiteY96" fmla="*/ 4229828 h 4275540"/>
              <a:gd name="connsiteX97" fmla="*/ 1214101 w 3898347"/>
              <a:gd name="connsiteY97" fmla="*/ 4231991 h 4275540"/>
              <a:gd name="connsiteX98" fmla="*/ 1203193 w 3898347"/>
              <a:gd name="connsiteY98" fmla="*/ 4232867 h 4275540"/>
              <a:gd name="connsiteX99" fmla="*/ 1201049 w 3898347"/>
              <a:gd name="connsiteY99" fmla="*/ 4242842 h 4275540"/>
              <a:gd name="connsiteX100" fmla="*/ 1185298 w 3898347"/>
              <a:gd name="connsiteY100" fmla="*/ 4251133 h 4275540"/>
              <a:gd name="connsiteX101" fmla="*/ 1164955 w 3898347"/>
              <a:gd name="connsiteY101" fmla="*/ 4250027 h 4275540"/>
              <a:gd name="connsiteX102" fmla="*/ 1067357 w 3898347"/>
              <a:gd name="connsiteY102" fmla="*/ 4233908 h 4275540"/>
              <a:gd name="connsiteX103" fmla="*/ 1009492 w 3898347"/>
              <a:gd name="connsiteY103" fmla="*/ 4230455 h 4275540"/>
              <a:gd name="connsiteX104" fmla="*/ 988345 w 3898347"/>
              <a:gd name="connsiteY104" fmla="*/ 4238880 h 4275540"/>
              <a:gd name="connsiteX105" fmla="*/ 958251 w 3898347"/>
              <a:gd name="connsiteY105" fmla="*/ 4244100 h 4275540"/>
              <a:gd name="connsiteX106" fmla="*/ 905785 w 3898347"/>
              <a:gd name="connsiteY106" fmla="*/ 4260845 h 4275540"/>
              <a:gd name="connsiteX107" fmla="*/ 834176 w 3898347"/>
              <a:gd name="connsiteY107" fmla="*/ 4270241 h 4275540"/>
              <a:gd name="connsiteX108" fmla="*/ 778474 w 3898347"/>
              <a:gd name="connsiteY108" fmla="*/ 4235526 h 4275540"/>
              <a:gd name="connsiteX109" fmla="*/ 774418 w 3898347"/>
              <a:gd name="connsiteY109" fmla="*/ 4242583 h 4275540"/>
              <a:gd name="connsiteX110" fmla="*/ 737705 w 3898347"/>
              <a:gd name="connsiteY110" fmla="*/ 4238891 h 4275540"/>
              <a:gd name="connsiteX111" fmla="*/ 605027 w 3898347"/>
              <a:gd name="connsiteY111" fmla="*/ 4175863 h 4275540"/>
              <a:gd name="connsiteX112" fmla="*/ 533391 w 3898347"/>
              <a:gd name="connsiteY112" fmla="*/ 4170035 h 4275540"/>
              <a:gd name="connsiteX113" fmla="*/ 508621 w 3898347"/>
              <a:gd name="connsiteY113" fmla="*/ 4176044 h 4275540"/>
              <a:gd name="connsiteX114" fmla="*/ 467082 w 3898347"/>
              <a:gd name="connsiteY114" fmla="*/ 4185616 h 4275540"/>
              <a:gd name="connsiteX115" fmla="*/ 437646 w 3898347"/>
              <a:gd name="connsiteY115" fmla="*/ 4212658 h 4275540"/>
              <a:gd name="connsiteX116" fmla="*/ 402271 w 3898347"/>
              <a:gd name="connsiteY116" fmla="*/ 4212774 h 4275540"/>
              <a:gd name="connsiteX117" fmla="*/ 391968 w 3898347"/>
              <a:gd name="connsiteY117" fmla="*/ 4187073 h 4275540"/>
              <a:gd name="connsiteX118" fmla="*/ 354806 w 3898347"/>
              <a:gd name="connsiteY118" fmla="*/ 4195545 h 4275540"/>
              <a:gd name="connsiteX119" fmla="*/ 298662 w 3898347"/>
              <a:gd name="connsiteY119" fmla="*/ 4211227 h 4275540"/>
              <a:gd name="connsiteX120" fmla="*/ 265740 w 3898347"/>
              <a:gd name="connsiteY120" fmla="*/ 4213623 h 4275540"/>
              <a:gd name="connsiteX121" fmla="*/ 176403 w 3898347"/>
              <a:gd name="connsiteY121" fmla="*/ 4227393 h 4275540"/>
              <a:gd name="connsiteX122" fmla="*/ 82528 w 3898347"/>
              <a:gd name="connsiteY122" fmla="*/ 4275540 h 4275540"/>
              <a:gd name="connsiteX123" fmla="*/ 19464 w 3898347"/>
              <a:gd name="connsiteY123" fmla="*/ 4256103 h 4275540"/>
              <a:gd name="connsiteX124" fmla="*/ 0 w 3898347"/>
              <a:gd name="connsiteY124" fmla="*/ 4221939 h 4275540"/>
              <a:gd name="connsiteX125" fmla="*/ 0 w 3898347"/>
              <a:gd name="connsiteY125" fmla="*/ 15850 h 4275540"/>
              <a:gd name="connsiteX126" fmla="*/ 3898347 w 3898347"/>
              <a:gd name="connsiteY126"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50175 w 3898347"/>
              <a:gd name="connsiteY24" fmla="*/ 3803199 h 4275540"/>
              <a:gd name="connsiteX25" fmla="*/ 3542668 w 3898347"/>
              <a:gd name="connsiteY25" fmla="*/ 3803283 h 4275540"/>
              <a:gd name="connsiteX26" fmla="*/ 3533033 w 3898347"/>
              <a:gd name="connsiteY26" fmla="*/ 3799071 h 4275540"/>
              <a:gd name="connsiteX27" fmla="*/ 3521726 w 3898347"/>
              <a:gd name="connsiteY27" fmla="*/ 3804691 h 4275540"/>
              <a:gd name="connsiteX28" fmla="*/ 3520080 w 3898347"/>
              <a:gd name="connsiteY28" fmla="*/ 3805210 h 4275540"/>
              <a:gd name="connsiteX29" fmla="*/ 3508491 w 3898347"/>
              <a:gd name="connsiteY29" fmla="*/ 3797398 h 4275540"/>
              <a:gd name="connsiteX30" fmla="*/ 3503787 w 3898347"/>
              <a:gd name="connsiteY30" fmla="*/ 3797787 h 4275540"/>
              <a:gd name="connsiteX31" fmla="*/ 3492165 w 3898347"/>
              <a:gd name="connsiteY31" fmla="*/ 3799887 h 4275540"/>
              <a:gd name="connsiteX32" fmla="*/ 3472233 w 3898347"/>
              <a:gd name="connsiteY32" fmla="*/ 3805682 h 4275540"/>
              <a:gd name="connsiteX33" fmla="*/ 3465921 w 3898347"/>
              <a:gd name="connsiteY33" fmla="*/ 3805814 h 4275540"/>
              <a:gd name="connsiteX34" fmla="*/ 3455541 w 3898347"/>
              <a:gd name="connsiteY34" fmla="*/ 3815505 h 4275540"/>
              <a:gd name="connsiteX35" fmla="*/ 3429027 w 3898347"/>
              <a:gd name="connsiteY35" fmla="*/ 3816906 h 4275540"/>
              <a:gd name="connsiteX36" fmla="*/ 3369507 w 3898347"/>
              <a:gd name="connsiteY36" fmla="*/ 3825563 h 4275540"/>
              <a:gd name="connsiteX37" fmla="*/ 3324491 w 3898347"/>
              <a:gd name="connsiteY37" fmla="*/ 3832006 h 4275540"/>
              <a:gd name="connsiteX38" fmla="*/ 3244235 w 3898347"/>
              <a:gd name="connsiteY38" fmla="*/ 3834376 h 4275540"/>
              <a:gd name="connsiteX39" fmla="*/ 3226507 w 3898347"/>
              <a:gd name="connsiteY39" fmla="*/ 3820131 h 4275540"/>
              <a:gd name="connsiteX40" fmla="*/ 3191688 w 3898347"/>
              <a:gd name="connsiteY40" fmla="*/ 3837359 h 4275540"/>
              <a:gd name="connsiteX41" fmla="*/ 3185553 w 3898347"/>
              <a:gd name="connsiteY41" fmla="*/ 3859030 h 4275540"/>
              <a:gd name="connsiteX42" fmla="*/ 3137926 w 3898347"/>
              <a:gd name="connsiteY42" fmla="*/ 3867782 h 4275540"/>
              <a:gd name="connsiteX43" fmla="*/ 3090188 w 3898347"/>
              <a:gd name="connsiteY43" fmla="*/ 3855036 h 4275540"/>
              <a:gd name="connsiteX44" fmla="*/ 3031422 w 3898347"/>
              <a:gd name="connsiteY44" fmla="*/ 3858298 h 4275540"/>
              <a:gd name="connsiteX45" fmla="*/ 2996288 w 3898347"/>
              <a:gd name="connsiteY45" fmla="*/ 3860020 h 4275540"/>
              <a:gd name="connsiteX46" fmla="*/ 2901661 w 3898347"/>
              <a:gd name="connsiteY46" fmla="*/ 3882243 h 4275540"/>
              <a:gd name="connsiteX47" fmla="*/ 2782141 w 3898347"/>
              <a:gd name="connsiteY47" fmla="*/ 3932983 h 4275540"/>
              <a:gd name="connsiteX48" fmla="*/ 2749597 w 3898347"/>
              <a:gd name="connsiteY48" fmla="*/ 3956746 h 4275540"/>
              <a:gd name="connsiteX49" fmla="*/ 2730493 w 3898347"/>
              <a:gd name="connsiteY49" fmla="*/ 3955236 h 4275540"/>
              <a:gd name="connsiteX50" fmla="*/ 2707507 w 3898347"/>
              <a:gd name="connsiteY50" fmla="*/ 3947771 h 4275540"/>
              <a:gd name="connsiteX51" fmla="*/ 2701937 w 3898347"/>
              <a:gd name="connsiteY51" fmla="*/ 3950565 h 4275540"/>
              <a:gd name="connsiteX52" fmla="*/ 2679435 w 3898347"/>
              <a:gd name="connsiteY52" fmla="*/ 3949768 h 4275540"/>
              <a:gd name="connsiteX53" fmla="*/ 2667352 w 3898347"/>
              <a:gd name="connsiteY53" fmla="*/ 3942821 h 4275540"/>
              <a:gd name="connsiteX54" fmla="*/ 2657096 w 3898347"/>
              <a:gd name="connsiteY54" fmla="*/ 3953571 h 4275540"/>
              <a:gd name="connsiteX55" fmla="*/ 2655161 w 3898347"/>
              <a:gd name="connsiteY55" fmla="*/ 3962216 h 4275540"/>
              <a:gd name="connsiteX56" fmla="*/ 2638604 w 3898347"/>
              <a:gd name="connsiteY56" fmla="*/ 3955936 h 4275540"/>
              <a:gd name="connsiteX57" fmla="*/ 2626185 w 3898347"/>
              <a:gd name="connsiteY57" fmla="*/ 3962937 h 4275540"/>
              <a:gd name="connsiteX58" fmla="*/ 2614077 w 3898347"/>
              <a:gd name="connsiteY58" fmla="*/ 3955576 h 4275540"/>
              <a:gd name="connsiteX59" fmla="*/ 2609403 w 3898347"/>
              <a:gd name="connsiteY59" fmla="*/ 3956215 h 4275540"/>
              <a:gd name="connsiteX60" fmla="*/ 2597896 w 3898347"/>
              <a:gd name="connsiteY60" fmla="*/ 3958939 h 4275540"/>
              <a:gd name="connsiteX61" fmla="*/ 2578251 w 3898347"/>
              <a:gd name="connsiteY61" fmla="*/ 3965812 h 4275540"/>
              <a:gd name="connsiteX62" fmla="*/ 2571961 w 3898347"/>
              <a:gd name="connsiteY62" fmla="*/ 3966278 h 4275540"/>
              <a:gd name="connsiteX63" fmla="*/ 2559399 w 3898347"/>
              <a:gd name="connsiteY63" fmla="*/ 3979193 h 4275540"/>
              <a:gd name="connsiteX64" fmla="*/ 2533560 w 3898347"/>
              <a:gd name="connsiteY64" fmla="*/ 3988160 h 4275540"/>
              <a:gd name="connsiteX65" fmla="*/ 2515299 w 3898347"/>
              <a:gd name="connsiteY65" fmla="*/ 4016867 h 4275540"/>
              <a:gd name="connsiteX66" fmla="*/ 2513423 w 3898347"/>
              <a:gd name="connsiteY66" fmla="*/ 4018759 h 4275540"/>
              <a:gd name="connsiteX67" fmla="*/ 2482991 w 3898347"/>
              <a:gd name="connsiteY67" fmla="*/ 4012935 h 4275540"/>
              <a:gd name="connsiteX68" fmla="*/ 2446940 w 3898347"/>
              <a:gd name="connsiteY68" fmla="*/ 4021172 h 4275540"/>
              <a:gd name="connsiteX69" fmla="*/ 2404883 w 3898347"/>
              <a:gd name="connsiteY69" fmla="*/ 4024808 h 4275540"/>
              <a:gd name="connsiteX70" fmla="*/ 2373894 w 3898347"/>
              <a:gd name="connsiteY70" fmla="*/ 4023827 h 4275540"/>
              <a:gd name="connsiteX71" fmla="*/ 2297080 w 3898347"/>
              <a:gd name="connsiteY71" fmla="*/ 4040841 h 4275540"/>
              <a:gd name="connsiteX72" fmla="*/ 2170615 w 3898347"/>
              <a:gd name="connsiteY72" fmla="*/ 4077196 h 4275540"/>
              <a:gd name="connsiteX73" fmla="*/ 2143580 w 3898347"/>
              <a:gd name="connsiteY73" fmla="*/ 4083102 h 4275540"/>
              <a:gd name="connsiteX74" fmla="*/ 2119893 w 3898347"/>
              <a:gd name="connsiteY74" fmla="*/ 4080874 h 4275540"/>
              <a:gd name="connsiteX75" fmla="*/ 2114008 w 3898347"/>
              <a:gd name="connsiteY75" fmla="*/ 4073996 h 4275540"/>
              <a:gd name="connsiteX76" fmla="*/ 2099067 w 3898347"/>
              <a:gd name="connsiteY76" fmla="*/ 4076068 h 4275540"/>
              <a:gd name="connsiteX77" fmla="*/ 2095000 w 3898347"/>
              <a:gd name="connsiteY77" fmla="*/ 4075096 h 4275540"/>
              <a:gd name="connsiteX78" fmla="*/ 2071767 w 3898347"/>
              <a:gd name="connsiteY78" fmla="*/ 4071044 h 4275540"/>
              <a:gd name="connsiteX79" fmla="*/ 2024486 w 3898347"/>
              <a:gd name="connsiteY79" fmla="*/ 4100276 h 4275540"/>
              <a:gd name="connsiteX80" fmla="*/ 1964411 w 3898347"/>
              <a:gd name="connsiteY80" fmla="*/ 4105069 h 4275540"/>
              <a:gd name="connsiteX81" fmla="*/ 1739945 w 3898347"/>
              <a:gd name="connsiteY81" fmla="*/ 4171795 h 4275540"/>
              <a:gd name="connsiteX82" fmla="*/ 1610556 w 3898347"/>
              <a:gd name="connsiteY82" fmla="*/ 4167701 h 4275540"/>
              <a:gd name="connsiteX83" fmla="*/ 1553623 w 3898347"/>
              <a:gd name="connsiteY83" fmla="*/ 4236045 h 4275540"/>
              <a:gd name="connsiteX84" fmla="*/ 1548640 w 3898347"/>
              <a:gd name="connsiteY84" fmla="*/ 4238297 h 4275540"/>
              <a:gd name="connsiteX85" fmla="*/ 1530136 w 3898347"/>
              <a:gd name="connsiteY85" fmla="*/ 4227121 h 4275540"/>
              <a:gd name="connsiteX86" fmla="*/ 1508787 w 3898347"/>
              <a:gd name="connsiteY86" fmla="*/ 4234213 h 4275540"/>
              <a:gd name="connsiteX87" fmla="*/ 1488914 w 3898347"/>
              <a:gd name="connsiteY87" fmla="*/ 4241772 h 4275540"/>
              <a:gd name="connsiteX88" fmla="*/ 1488999 w 3898347"/>
              <a:gd name="connsiteY88" fmla="*/ 4251186 h 4275540"/>
              <a:gd name="connsiteX89" fmla="*/ 1475364 w 3898347"/>
              <a:gd name="connsiteY89" fmla="*/ 4248364 h 4275540"/>
              <a:gd name="connsiteX90" fmla="*/ 1457275 w 3898347"/>
              <a:gd name="connsiteY90" fmla="*/ 4252863 h 4275540"/>
              <a:gd name="connsiteX91" fmla="*/ 1448085 w 3898347"/>
              <a:gd name="connsiteY91" fmla="*/ 4248391 h 4275540"/>
              <a:gd name="connsiteX92" fmla="*/ 1315306 w 3898347"/>
              <a:gd name="connsiteY92" fmla="*/ 4237004 h 4275540"/>
              <a:gd name="connsiteX93" fmla="*/ 1272434 w 3898347"/>
              <a:gd name="connsiteY93" fmla="*/ 4244958 h 4275540"/>
              <a:gd name="connsiteX94" fmla="*/ 1231567 w 3898347"/>
              <a:gd name="connsiteY94" fmla="*/ 4219356 h 4275540"/>
              <a:gd name="connsiteX95" fmla="*/ 1216643 w 3898347"/>
              <a:gd name="connsiteY95" fmla="*/ 4229828 h 4275540"/>
              <a:gd name="connsiteX96" fmla="*/ 1214101 w 3898347"/>
              <a:gd name="connsiteY96" fmla="*/ 4231991 h 4275540"/>
              <a:gd name="connsiteX97" fmla="*/ 1203193 w 3898347"/>
              <a:gd name="connsiteY97" fmla="*/ 4232867 h 4275540"/>
              <a:gd name="connsiteX98" fmla="*/ 1201049 w 3898347"/>
              <a:gd name="connsiteY98" fmla="*/ 4242842 h 4275540"/>
              <a:gd name="connsiteX99" fmla="*/ 1185298 w 3898347"/>
              <a:gd name="connsiteY99" fmla="*/ 4251133 h 4275540"/>
              <a:gd name="connsiteX100" fmla="*/ 1164955 w 3898347"/>
              <a:gd name="connsiteY100" fmla="*/ 4250027 h 4275540"/>
              <a:gd name="connsiteX101" fmla="*/ 1067357 w 3898347"/>
              <a:gd name="connsiteY101" fmla="*/ 4233908 h 4275540"/>
              <a:gd name="connsiteX102" fmla="*/ 1009492 w 3898347"/>
              <a:gd name="connsiteY102" fmla="*/ 4230455 h 4275540"/>
              <a:gd name="connsiteX103" fmla="*/ 988345 w 3898347"/>
              <a:gd name="connsiteY103" fmla="*/ 4238880 h 4275540"/>
              <a:gd name="connsiteX104" fmla="*/ 958251 w 3898347"/>
              <a:gd name="connsiteY104" fmla="*/ 4244100 h 4275540"/>
              <a:gd name="connsiteX105" fmla="*/ 905785 w 3898347"/>
              <a:gd name="connsiteY105" fmla="*/ 4260845 h 4275540"/>
              <a:gd name="connsiteX106" fmla="*/ 834176 w 3898347"/>
              <a:gd name="connsiteY106" fmla="*/ 4270241 h 4275540"/>
              <a:gd name="connsiteX107" fmla="*/ 778474 w 3898347"/>
              <a:gd name="connsiteY107" fmla="*/ 4235526 h 4275540"/>
              <a:gd name="connsiteX108" fmla="*/ 774418 w 3898347"/>
              <a:gd name="connsiteY108" fmla="*/ 4242583 h 4275540"/>
              <a:gd name="connsiteX109" fmla="*/ 737705 w 3898347"/>
              <a:gd name="connsiteY109" fmla="*/ 4238891 h 4275540"/>
              <a:gd name="connsiteX110" fmla="*/ 605027 w 3898347"/>
              <a:gd name="connsiteY110" fmla="*/ 4175863 h 4275540"/>
              <a:gd name="connsiteX111" fmla="*/ 533391 w 3898347"/>
              <a:gd name="connsiteY111" fmla="*/ 4170035 h 4275540"/>
              <a:gd name="connsiteX112" fmla="*/ 508621 w 3898347"/>
              <a:gd name="connsiteY112" fmla="*/ 4176044 h 4275540"/>
              <a:gd name="connsiteX113" fmla="*/ 467082 w 3898347"/>
              <a:gd name="connsiteY113" fmla="*/ 4185616 h 4275540"/>
              <a:gd name="connsiteX114" fmla="*/ 437646 w 3898347"/>
              <a:gd name="connsiteY114" fmla="*/ 4212658 h 4275540"/>
              <a:gd name="connsiteX115" fmla="*/ 402271 w 3898347"/>
              <a:gd name="connsiteY115" fmla="*/ 4212774 h 4275540"/>
              <a:gd name="connsiteX116" fmla="*/ 391968 w 3898347"/>
              <a:gd name="connsiteY116" fmla="*/ 4187073 h 4275540"/>
              <a:gd name="connsiteX117" fmla="*/ 354806 w 3898347"/>
              <a:gd name="connsiteY117" fmla="*/ 4195545 h 4275540"/>
              <a:gd name="connsiteX118" fmla="*/ 298662 w 3898347"/>
              <a:gd name="connsiteY118" fmla="*/ 4211227 h 4275540"/>
              <a:gd name="connsiteX119" fmla="*/ 265740 w 3898347"/>
              <a:gd name="connsiteY119" fmla="*/ 4213623 h 4275540"/>
              <a:gd name="connsiteX120" fmla="*/ 176403 w 3898347"/>
              <a:gd name="connsiteY120" fmla="*/ 4227393 h 4275540"/>
              <a:gd name="connsiteX121" fmla="*/ 82528 w 3898347"/>
              <a:gd name="connsiteY121" fmla="*/ 4275540 h 4275540"/>
              <a:gd name="connsiteX122" fmla="*/ 19464 w 3898347"/>
              <a:gd name="connsiteY122" fmla="*/ 4256103 h 4275540"/>
              <a:gd name="connsiteX123" fmla="*/ 0 w 3898347"/>
              <a:gd name="connsiteY123" fmla="*/ 4221939 h 4275540"/>
              <a:gd name="connsiteX124" fmla="*/ 0 w 3898347"/>
              <a:gd name="connsiteY124" fmla="*/ 15850 h 4275540"/>
              <a:gd name="connsiteX125" fmla="*/ 3898347 w 3898347"/>
              <a:gd name="connsiteY125"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137926 w 3898347"/>
              <a:gd name="connsiteY41" fmla="*/ 3867782 h 4275540"/>
              <a:gd name="connsiteX42" fmla="*/ 3090188 w 3898347"/>
              <a:gd name="connsiteY42" fmla="*/ 3855036 h 4275540"/>
              <a:gd name="connsiteX43" fmla="*/ 3031422 w 3898347"/>
              <a:gd name="connsiteY43" fmla="*/ 3858298 h 4275540"/>
              <a:gd name="connsiteX44" fmla="*/ 2996288 w 3898347"/>
              <a:gd name="connsiteY44" fmla="*/ 3860020 h 4275540"/>
              <a:gd name="connsiteX45" fmla="*/ 2901661 w 3898347"/>
              <a:gd name="connsiteY45" fmla="*/ 3882243 h 4275540"/>
              <a:gd name="connsiteX46" fmla="*/ 2782141 w 3898347"/>
              <a:gd name="connsiteY46" fmla="*/ 3932983 h 4275540"/>
              <a:gd name="connsiteX47" fmla="*/ 2749597 w 3898347"/>
              <a:gd name="connsiteY47" fmla="*/ 3956746 h 4275540"/>
              <a:gd name="connsiteX48" fmla="*/ 2730493 w 3898347"/>
              <a:gd name="connsiteY48" fmla="*/ 3955236 h 4275540"/>
              <a:gd name="connsiteX49" fmla="*/ 2707507 w 3898347"/>
              <a:gd name="connsiteY49" fmla="*/ 3947771 h 4275540"/>
              <a:gd name="connsiteX50" fmla="*/ 2701937 w 3898347"/>
              <a:gd name="connsiteY50" fmla="*/ 3950565 h 4275540"/>
              <a:gd name="connsiteX51" fmla="*/ 2679435 w 3898347"/>
              <a:gd name="connsiteY51" fmla="*/ 3949768 h 4275540"/>
              <a:gd name="connsiteX52" fmla="*/ 2667352 w 3898347"/>
              <a:gd name="connsiteY52" fmla="*/ 3942821 h 4275540"/>
              <a:gd name="connsiteX53" fmla="*/ 2657096 w 3898347"/>
              <a:gd name="connsiteY53" fmla="*/ 3953571 h 4275540"/>
              <a:gd name="connsiteX54" fmla="*/ 2655161 w 3898347"/>
              <a:gd name="connsiteY54" fmla="*/ 3962216 h 4275540"/>
              <a:gd name="connsiteX55" fmla="*/ 2638604 w 3898347"/>
              <a:gd name="connsiteY55" fmla="*/ 3955936 h 4275540"/>
              <a:gd name="connsiteX56" fmla="*/ 2626185 w 3898347"/>
              <a:gd name="connsiteY56" fmla="*/ 3962937 h 4275540"/>
              <a:gd name="connsiteX57" fmla="*/ 2614077 w 3898347"/>
              <a:gd name="connsiteY57" fmla="*/ 3955576 h 4275540"/>
              <a:gd name="connsiteX58" fmla="*/ 2609403 w 3898347"/>
              <a:gd name="connsiteY58" fmla="*/ 3956215 h 4275540"/>
              <a:gd name="connsiteX59" fmla="*/ 2597896 w 3898347"/>
              <a:gd name="connsiteY59" fmla="*/ 3958939 h 4275540"/>
              <a:gd name="connsiteX60" fmla="*/ 2578251 w 3898347"/>
              <a:gd name="connsiteY60" fmla="*/ 3965812 h 4275540"/>
              <a:gd name="connsiteX61" fmla="*/ 2571961 w 3898347"/>
              <a:gd name="connsiteY61" fmla="*/ 3966278 h 4275540"/>
              <a:gd name="connsiteX62" fmla="*/ 2559399 w 3898347"/>
              <a:gd name="connsiteY62" fmla="*/ 3979193 h 4275540"/>
              <a:gd name="connsiteX63" fmla="*/ 2533560 w 3898347"/>
              <a:gd name="connsiteY63" fmla="*/ 3988160 h 4275540"/>
              <a:gd name="connsiteX64" fmla="*/ 2515299 w 3898347"/>
              <a:gd name="connsiteY64" fmla="*/ 4016867 h 4275540"/>
              <a:gd name="connsiteX65" fmla="*/ 2513423 w 3898347"/>
              <a:gd name="connsiteY65" fmla="*/ 4018759 h 4275540"/>
              <a:gd name="connsiteX66" fmla="*/ 2482991 w 3898347"/>
              <a:gd name="connsiteY66" fmla="*/ 4012935 h 4275540"/>
              <a:gd name="connsiteX67" fmla="*/ 2446940 w 3898347"/>
              <a:gd name="connsiteY67" fmla="*/ 4021172 h 4275540"/>
              <a:gd name="connsiteX68" fmla="*/ 2404883 w 3898347"/>
              <a:gd name="connsiteY68" fmla="*/ 4024808 h 4275540"/>
              <a:gd name="connsiteX69" fmla="*/ 2373894 w 3898347"/>
              <a:gd name="connsiteY69" fmla="*/ 4023827 h 4275540"/>
              <a:gd name="connsiteX70" fmla="*/ 2297080 w 3898347"/>
              <a:gd name="connsiteY70" fmla="*/ 4040841 h 4275540"/>
              <a:gd name="connsiteX71" fmla="*/ 2170615 w 3898347"/>
              <a:gd name="connsiteY71" fmla="*/ 4077196 h 4275540"/>
              <a:gd name="connsiteX72" fmla="*/ 2143580 w 3898347"/>
              <a:gd name="connsiteY72" fmla="*/ 4083102 h 4275540"/>
              <a:gd name="connsiteX73" fmla="*/ 2119893 w 3898347"/>
              <a:gd name="connsiteY73" fmla="*/ 4080874 h 4275540"/>
              <a:gd name="connsiteX74" fmla="*/ 2114008 w 3898347"/>
              <a:gd name="connsiteY74" fmla="*/ 4073996 h 4275540"/>
              <a:gd name="connsiteX75" fmla="*/ 2099067 w 3898347"/>
              <a:gd name="connsiteY75" fmla="*/ 4076068 h 4275540"/>
              <a:gd name="connsiteX76" fmla="*/ 2095000 w 3898347"/>
              <a:gd name="connsiteY76" fmla="*/ 4075096 h 4275540"/>
              <a:gd name="connsiteX77" fmla="*/ 2071767 w 3898347"/>
              <a:gd name="connsiteY77" fmla="*/ 4071044 h 4275540"/>
              <a:gd name="connsiteX78" fmla="*/ 2024486 w 3898347"/>
              <a:gd name="connsiteY78" fmla="*/ 4100276 h 4275540"/>
              <a:gd name="connsiteX79" fmla="*/ 1964411 w 3898347"/>
              <a:gd name="connsiteY79" fmla="*/ 4105069 h 4275540"/>
              <a:gd name="connsiteX80" fmla="*/ 1739945 w 3898347"/>
              <a:gd name="connsiteY80" fmla="*/ 4171795 h 4275540"/>
              <a:gd name="connsiteX81" fmla="*/ 1610556 w 3898347"/>
              <a:gd name="connsiteY81" fmla="*/ 4167701 h 4275540"/>
              <a:gd name="connsiteX82" fmla="*/ 1553623 w 3898347"/>
              <a:gd name="connsiteY82" fmla="*/ 4236045 h 4275540"/>
              <a:gd name="connsiteX83" fmla="*/ 1548640 w 3898347"/>
              <a:gd name="connsiteY83" fmla="*/ 4238297 h 4275540"/>
              <a:gd name="connsiteX84" fmla="*/ 1530136 w 3898347"/>
              <a:gd name="connsiteY84" fmla="*/ 4227121 h 4275540"/>
              <a:gd name="connsiteX85" fmla="*/ 1508787 w 3898347"/>
              <a:gd name="connsiteY85" fmla="*/ 4234213 h 4275540"/>
              <a:gd name="connsiteX86" fmla="*/ 1488914 w 3898347"/>
              <a:gd name="connsiteY86" fmla="*/ 4241772 h 4275540"/>
              <a:gd name="connsiteX87" fmla="*/ 1488999 w 3898347"/>
              <a:gd name="connsiteY87" fmla="*/ 4251186 h 4275540"/>
              <a:gd name="connsiteX88" fmla="*/ 1475364 w 3898347"/>
              <a:gd name="connsiteY88" fmla="*/ 4248364 h 4275540"/>
              <a:gd name="connsiteX89" fmla="*/ 1457275 w 3898347"/>
              <a:gd name="connsiteY89" fmla="*/ 4252863 h 4275540"/>
              <a:gd name="connsiteX90" fmla="*/ 1448085 w 3898347"/>
              <a:gd name="connsiteY90" fmla="*/ 4248391 h 4275540"/>
              <a:gd name="connsiteX91" fmla="*/ 1315306 w 3898347"/>
              <a:gd name="connsiteY91" fmla="*/ 4237004 h 4275540"/>
              <a:gd name="connsiteX92" fmla="*/ 1272434 w 3898347"/>
              <a:gd name="connsiteY92" fmla="*/ 4244958 h 4275540"/>
              <a:gd name="connsiteX93" fmla="*/ 1231567 w 3898347"/>
              <a:gd name="connsiteY93" fmla="*/ 4219356 h 4275540"/>
              <a:gd name="connsiteX94" fmla="*/ 1216643 w 3898347"/>
              <a:gd name="connsiteY94" fmla="*/ 4229828 h 4275540"/>
              <a:gd name="connsiteX95" fmla="*/ 1214101 w 3898347"/>
              <a:gd name="connsiteY95" fmla="*/ 4231991 h 4275540"/>
              <a:gd name="connsiteX96" fmla="*/ 1203193 w 3898347"/>
              <a:gd name="connsiteY96" fmla="*/ 4232867 h 4275540"/>
              <a:gd name="connsiteX97" fmla="*/ 1201049 w 3898347"/>
              <a:gd name="connsiteY97" fmla="*/ 4242842 h 4275540"/>
              <a:gd name="connsiteX98" fmla="*/ 1185298 w 3898347"/>
              <a:gd name="connsiteY98" fmla="*/ 4251133 h 4275540"/>
              <a:gd name="connsiteX99" fmla="*/ 1164955 w 3898347"/>
              <a:gd name="connsiteY99" fmla="*/ 4250027 h 4275540"/>
              <a:gd name="connsiteX100" fmla="*/ 1067357 w 3898347"/>
              <a:gd name="connsiteY100" fmla="*/ 4233908 h 4275540"/>
              <a:gd name="connsiteX101" fmla="*/ 1009492 w 3898347"/>
              <a:gd name="connsiteY101" fmla="*/ 4230455 h 4275540"/>
              <a:gd name="connsiteX102" fmla="*/ 988345 w 3898347"/>
              <a:gd name="connsiteY102" fmla="*/ 4238880 h 4275540"/>
              <a:gd name="connsiteX103" fmla="*/ 958251 w 3898347"/>
              <a:gd name="connsiteY103" fmla="*/ 4244100 h 4275540"/>
              <a:gd name="connsiteX104" fmla="*/ 905785 w 3898347"/>
              <a:gd name="connsiteY104" fmla="*/ 4260845 h 4275540"/>
              <a:gd name="connsiteX105" fmla="*/ 834176 w 3898347"/>
              <a:gd name="connsiteY105" fmla="*/ 4270241 h 4275540"/>
              <a:gd name="connsiteX106" fmla="*/ 778474 w 3898347"/>
              <a:gd name="connsiteY106" fmla="*/ 4235526 h 4275540"/>
              <a:gd name="connsiteX107" fmla="*/ 774418 w 3898347"/>
              <a:gd name="connsiteY107" fmla="*/ 4242583 h 4275540"/>
              <a:gd name="connsiteX108" fmla="*/ 737705 w 3898347"/>
              <a:gd name="connsiteY108" fmla="*/ 4238891 h 4275540"/>
              <a:gd name="connsiteX109" fmla="*/ 605027 w 3898347"/>
              <a:gd name="connsiteY109" fmla="*/ 4175863 h 4275540"/>
              <a:gd name="connsiteX110" fmla="*/ 533391 w 3898347"/>
              <a:gd name="connsiteY110" fmla="*/ 4170035 h 4275540"/>
              <a:gd name="connsiteX111" fmla="*/ 508621 w 3898347"/>
              <a:gd name="connsiteY111" fmla="*/ 4176044 h 4275540"/>
              <a:gd name="connsiteX112" fmla="*/ 467082 w 3898347"/>
              <a:gd name="connsiteY112" fmla="*/ 4185616 h 4275540"/>
              <a:gd name="connsiteX113" fmla="*/ 437646 w 3898347"/>
              <a:gd name="connsiteY113" fmla="*/ 4212658 h 4275540"/>
              <a:gd name="connsiteX114" fmla="*/ 402271 w 3898347"/>
              <a:gd name="connsiteY114" fmla="*/ 4212774 h 4275540"/>
              <a:gd name="connsiteX115" fmla="*/ 391968 w 3898347"/>
              <a:gd name="connsiteY115" fmla="*/ 4187073 h 4275540"/>
              <a:gd name="connsiteX116" fmla="*/ 354806 w 3898347"/>
              <a:gd name="connsiteY116" fmla="*/ 4195545 h 4275540"/>
              <a:gd name="connsiteX117" fmla="*/ 298662 w 3898347"/>
              <a:gd name="connsiteY117" fmla="*/ 4211227 h 4275540"/>
              <a:gd name="connsiteX118" fmla="*/ 265740 w 3898347"/>
              <a:gd name="connsiteY118" fmla="*/ 4213623 h 4275540"/>
              <a:gd name="connsiteX119" fmla="*/ 176403 w 3898347"/>
              <a:gd name="connsiteY119" fmla="*/ 4227393 h 4275540"/>
              <a:gd name="connsiteX120" fmla="*/ 82528 w 3898347"/>
              <a:gd name="connsiteY120" fmla="*/ 4275540 h 4275540"/>
              <a:gd name="connsiteX121" fmla="*/ 19464 w 3898347"/>
              <a:gd name="connsiteY121" fmla="*/ 4256103 h 4275540"/>
              <a:gd name="connsiteX122" fmla="*/ 0 w 3898347"/>
              <a:gd name="connsiteY122" fmla="*/ 4221939 h 4275540"/>
              <a:gd name="connsiteX123" fmla="*/ 0 w 3898347"/>
              <a:gd name="connsiteY123" fmla="*/ 15850 h 4275540"/>
              <a:gd name="connsiteX124" fmla="*/ 3898347 w 3898347"/>
              <a:gd name="connsiteY124"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05027 w 3898347"/>
              <a:gd name="connsiteY108" fmla="*/ 4175863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27717 w 3898347"/>
              <a:gd name="connsiteY108" fmla="*/ 4207629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85553 w 3898347"/>
              <a:gd name="connsiteY40" fmla="*/ 3859030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53779 w 3898347"/>
              <a:gd name="connsiteY40" fmla="*/ 3848439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33391 w 3898347"/>
              <a:gd name="connsiteY109" fmla="*/ 4170035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53623 w 3898347"/>
              <a:gd name="connsiteY81" fmla="*/ 4236045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42330 w 3898347"/>
              <a:gd name="connsiteY80" fmla="*/ 4174762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64215 w 3898347"/>
              <a:gd name="connsiteY81" fmla="*/ 419014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51302 w 3898347"/>
              <a:gd name="connsiteY92" fmla="*/ 4232513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88999 w 3898347"/>
              <a:gd name="connsiteY86" fmla="*/ 4251186 h 4256103"/>
              <a:gd name="connsiteX87" fmla="*/ 1475364 w 3898347"/>
              <a:gd name="connsiteY87" fmla="*/ 4248364 h 4256103"/>
              <a:gd name="connsiteX88" fmla="*/ 1444118 w 3898347"/>
              <a:gd name="connsiteY88" fmla="*/ 4246285 h 4256103"/>
              <a:gd name="connsiteX89" fmla="*/ 1405326 w 3898347"/>
              <a:gd name="connsiteY89" fmla="*/ 4248391 h 4256103"/>
              <a:gd name="connsiteX90" fmla="*/ 1344909 w 3898347"/>
              <a:gd name="connsiteY90" fmla="*/ 4237004 h 4256103"/>
              <a:gd name="connsiteX91" fmla="*/ 1298748 w 3898347"/>
              <a:gd name="connsiteY91" fmla="*/ 4241669 h 4256103"/>
              <a:gd name="connsiteX92" fmla="*/ 1251302 w 3898347"/>
              <a:gd name="connsiteY92" fmla="*/ 4232513 h 4256103"/>
              <a:gd name="connsiteX93" fmla="*/ 1216643 w 3898347"/>
              <a:gd name="connsiteY93" fmla="*/ 4229828 h 4256103"/>
              <a:gd name="connsiteX94" fmla="*/ 1214101 w 3898347"/>
              <a:gd name="connsiteY94" fmla="*/ 4231991 h 4256103"/>
              <a:gd name="connsiteX95" fmla="*/ 1203193 w 3898347"/>
              <a:gd name="connsiteY95" fmla="*/ 4232867 h 4256103"/>
              <a:gd name="connsiteX96" fmla="*/ 1201049 w 3898347"/>
              <a:gd name="connsiteY96" fmla="*/ 4242842 h 4256103"/>
              <a:gd name="connsiteX97" fmla="*/ 1185298 w 3898347"/>
              <a:gd name="connsiteY97" fmla="*/ 4251133 h 4256103"/>
              <a:gd name="connsiteX98" fmla="*/ 1164955 w 3898347"/>
              <a:gd name="connsiteY98" fmla="*/ 4250027 h 4256103"/>
              <a:gd name="connsiteX99" fmla="*/ 1067357 w 3898347"/>
              <a:gd name="connsiteY99" fmla="*/ 4233908 h 4256103"/>
              <a:gd name="connsiteX100" fmla="*/ 1009492 w 3898347"/>
              <a:gd name="connsiteY100" fmla="*/ 4230455 h 4256103"/>
              <a:gd name="connsiteX101" fmla="*/ 988345 w 3898347"/>
              <a:gd name="connsiteY101" fmla="*/ 4238880 h 4256103"/>
              <a:gd name="connsiteX102" fmla="*/ 958251 w 3898347"/>
              <a:gd name="connsiteY102" fmla="*/ 4244100 h 4256103"/>
              <a:gd name="connsiteX103" fmla="*/ 899207 w 3898347"/>
              <a:gd name="connsiteY103" fmla="*/ 4247688 h 4256103"/>
              <a:gd name="connsiteX104" fmla="*/ 837706 w 3898347"/>
              <a:gd name="connsiteY104" fmla="*/ 4245528 h 4256103"/>
              <a:gd name="connsiteX105" fmla="*/ 778474 w 3898347"/>
              <a:gd name="connsiteY105" fmla="*/ 4235526 h 4256103"/>
              <a:gd name="connsiteX106" fmla="*/ 774418 w 3898347"/>
              <a:gd name="connsiteY106" fmla="*/ 4242583 h 4256103"/>
              <a:gd name="connsiteX107" fmla="*/ 737705 w 3898347"/>
              <a:gd name="connsiteY107" fmla="*/ 4238891 h 4256103"/>
              <a:gd name="connsiteX108" fmla="*/ 641839 w 3898347"/>
              <a:gd name="connsiteY108" fmla="*/ 4211160 h 4256103"/>
              <a:gd name="connsiteX109" fmla="*/ 558105 w 3898347"/>
              <a:gd name="connsiteY109" fmla="*/ 4191218 h 4256103"/>
              <a:gd name="connsiteX110" fmla="*/ 515682 w 3898347"/>
              <a:gd name="connsiteY110" fmla="*/ 4193696 h 4256103"/>
              <a:gd name="connsiteX111" fmla="*/ 467082 w 3898347"/>
              <a:gd name="connsiteY111" fmla="*/ 4185616 h 4256103"/>
              <a:gd name="connsiteX112" fmla="*/ 437646 w 3898347"/>
              <a:gd name="connsiteY112" fmla="*/ 4212658 h 4256103"/>
              <a:gd name="connsiteX113" fmla="*/ 402271 w 3898347"/>
              <a:gd name="connsiteY113" fmla="*/ 4212774 h 4256103"/>
              <a:gd name="connsiteX114" fmla="*/ 384907 w 3898347"/>
              <a:gd name="connsiteY114" fmla="*/ 4201195 h 4256103"/>
              <a:gd name="connsiteX115" fmla="*/ 337154 w 3898347"/>
              <a:gd name="connsiteY115" fmla="*/ 4206136 h 4256103"/>
              <a:gd name="connsiteX116" fmla="*/ 298662 w 3898347"/>
              <a:gd name="connsiteY116" fmla="*/ 4211227 h 4256103"/>
              <a:gd name="connsiteX117" fmla="*/ 265740 w 3898347"/>
              <a:gd name="connsiteY117" fmla="*/ 4213623 h 4256103"/>
              <a:gd name="connsiteX118" fmla="*/ 176403 w 3898347"/>
              <a:gd name="connsiteY118" fmla="*/ 4227393 h 4256103"/>
              <a:gd name="connsiteX119" fmla="*/ 82528 w 3898347"/>
              <a:gd name="connsiteY119" fmla="*/ 4243774 h 4256103"/>
              <a:gd name="connsiteX120" fmla="*/ 19464 w 3898347"/>
              <a:gd name="connsiteY120" fmla="*/ 4256103 h 4256103"/>
              <a:gd name="connsiteX121" fmla="*/ 0 w 3898347"/>
              <a:gd name="connsiteY121" fmla="*/ 4221939 h 4256103"/>
              <a:gd name="connsiteX122" fmla="*/ 0 w 3898347"/>
              <a:gd name="connsiteY122" fmla="*/ 15850 h 4256103"/>
              <a:gd name="connsiteX123" fmla="*/ 3898347 w 3898347"/>
              <a:gd name="connsiteY123"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75364 w 3898347"/>
              <a:gd name="connsiteY86" fmla="*/ 4248364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79157 w 3898347"/>
              <a:gd name="connsiteY2" fmla="*/ 3836240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2" name="Freeform: Shape 1041">
            <a:extLst>
              <a:ext uri="{FF2B5EF4-FFF2-40B4-BE49-F238E27FC236}">
                <a16:creationId xmlns:a16="http://schemas.microsoft.com/office/drawing/2014/main" id="{58D2EC0A-5E54-424F-BE02-26DFFEBD6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37148 w 3898347"/>
              <a:gd name="connsiteY122" fmla="*/ 4289154 h 4299085"/>
              <a:gd name="connsiteX123" fmla="*/ 5850 w 3898347"/>
              <a:gd name="connsiteY123" fmla="*/ 4296945 h 4299085"/>
              <a:gd name="connsiteX124" fmla="*/ 0 w 3898347"/>
              <a:gd name="connsiteY124" fmla="*/ 4299085 h 4299085"/>
              <a:gd name="connsiteX125" fmla="*/ 0 w 3898347"/>
              <a:gd name="connsiteY125" fmla="*/ 15850 h 4299085"/>
              <a:gd name="connsiteX126" fmla="*/ 3898347 w 3898347"/>
              <a:gd name="connsiteY126" fmla="*/ 0 h 429908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37148 w 3898347"/>
              <a:gd name="connsiteY122" fmla="*/ 4289154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96945"/>
              <a:gd name="connsiteX1" fmla="*/ 3898347 w 3898347"/>
              <a:gd name="connsiteY1" fmla="*/ 3834445 h 4296945"/>
              <a:gd name="connsiteX2" fmla="*/ 3892314 w 3898347"/>
              <a:gd name="connsiteY2" fmla="*/ 3832951 h 4296945"/>
              <a:gd name="connsiteX3" fmla="*/ 3851953 w 3898347"/>
              <a:gd name="connsiteY3" fmla="*/ 3802983 h 4296945"/>
              <a:gd name="connsiteX4" fmla="*/ 3836418 w 3898347"/>
              <a:gd name="connsiteY4" fmla="*/ 3811513 h 4296945"/>
              <a:gd name="connsiteX5" fmla="*/ 3833758 w 3898347"/>
              <a:gd name="connsiteY5" fmla="*/ 3813341 h 4296945"/>
              <a:gd name="connsiteX6" fmla="*/ 3822673 w 3898347"/>
              <a:gd name="connsiteY6" fmla="*/ 3812913 h 4296945"/>
              <a:gd name="connsiteX7" fmla="*/ 3820104 w 3898347"/>
              <a:gd name="connsiteY7" fmla="*/ 3822466 h 4296945"/>
              <a:gd name="connsiteX8" fmla="*/ 3803816 w 3898347"/>
              <a:gd name="connsiteY8" fmla="*/ 3828757 h 4296945"/>
              <a:gd name="connsiteX9" fmla="*/ 3783259 w 3898347"/>
              <a:gd name="connsiteY9" fmla="*/ 3825276 h 4296945"/>
              <a:gd name="connsiteX10" fmla="*/ 3729936 w 3898347"/>
              <a:gd name="connsiteY10" fmla="*/ 3815386 h 4296945"/>
              <a:gd name="connsiteX11" fmla="*/ 3726018 w 3898347"/>
              <a:gd name="connsiteY11" fmla="*/ 3815100 h 4296945"/>
              <a:gd name="connsiteX12" fmla="*/ 3725413 w 3898347"/>
              <a:gd name="connsiteY12" fmla="*/ 3814615 h 4296945"/>
              <a:gd name="connsiteX13" fmla="*/ 3713801 w 3898347"/>
              <a:gd name="connsiteY13" fmla="*/ 3811018 h 4296945"/>
              <a:gd name="connsiteX14" fmla="*/ 3709087 w 3898347"/>
              <a:gd name="connsiteY14" fmla="*/ 3813195 h 4296945"/>
              <a:gd name="connsiteX15" fmla="*/ 3698038 w 3898347"/>
              <a:gd name="connsiteY15" fmla="*/ 3806182 h 4296945"/>
              <a:gd name="connsiteX16" fmla="*/ 3662227 w 3898347"/>
              <a:gd name="connsiteY16" fmla="*/ 3807761 h 4296945"/>
              <a:gd name="connsiteX17" fmla="*/ 3659872 w 3898347"/>
              <a:gd name="connsiteY17" fmla="*/ 3805524 h 4296945"/>
              <a:gd name="connsiteX18" fmla="*/ 3643454 w 3898347"/>
              <a:gd name="connsiteY18" fmla="*/ 3794831 h 4296945"/>
              <a:gd name="connsiteX19" fmla="*/ 3624789 w 3898347"/>
              <a:gd name="connsiteY19" fmla="*/ 3803185 h 4296945"/>
              <a:gd name="connsiteX20" fmla="*/ 3602327 w 3898347"/>
              <a:gd name="connsiteY20" fmla="*/ 3794616 h 4296945"/>
              <a:gd name="connsiteX21" fmla="*/ 3596645 w 3898347"/>
              <a:gd name="connsiteY21" fmla="*/ 3797108 h 4296945"/>
              <a:gd name="connsiteX22" fmla="*/ 3574144 w 3898347"/>
              <a:gd name="connsiteY22" fmla="*/ 3795108 h 4296945"/>
              <a:gd name="connsiteX23" fmla="*/ 3562310 w 3898347"/>
              <a:gd name="connsiteY23" fmla="*/ 3787534 h 4296945"/>
              <a:gd name="connsiteX24" fmla="*/ 3551635 w 3898347"/>
              <a:gd name="connsiteY24" fmla="*/ 3797705 h 4296945"/>
              <a:gd name="connsiteX25" fmla="*/ 3550175 w 3898347"/>
              <a:gd name="connsiteY25" fmla="*/ 3803199 h 4296945"/>
              <a:gd name="connsiteX26" fmla="*/ 3542668 w 3898347"/>
              <a:gd name="connsiteY26" fmla="*/ 3803283 h 4296945"/>
              <a:gd name="connsiteX27" fmla="*/ 3533033 w 3898347"/>
              <a:gd name="connsiteY27" fmla="*/ 3799071 h 4296945"/>
              <a:gd name="connsiteX28" fmla="*/ 3521726 w 3898347"/>
              <a:gd name="connsiteY28" fmla="*/ 3804691 h 4296945"/>
              <a:gd name="connsiteX29" fmla="*/ 3520080 w 3898347"/>
              <a:gd name="connsiteY29" fmla="*/ 3805210 h 4296945"/>
              <a:gd name="connsiteX30" fmla="*/ 3508491 w 3898347"/>
              <a:gd name="connsiteY30" fmla="*/ 3797398 h 4296945"/>
              <a:gd name="connsiteX31" fmla="*/ 3503787 w 3898347"/>
              <a:gd name="connsiteY31" fmla="*/ 3797787 h 4296945"/>
              <a:gd name="connsiteX32" fmla="*/ 3492165 w 3898347"/>
              <a:gd name="connsiteY32" fmla="*/ 3799887 h 4296945"/>
              <a:gd name="connsiteX33" fmla="*/ 3472233 w 3898347"/>
              <a:gd name="connsiteY33" fmla="*/ 3805682 h 4296945"/>
              <a:gd name="connsiteX34" fmla="*/ 3465921 w 3898347"/>
              <a:gd name="connsiteY34" fmla="*/ 3805814 h 4296945"/>
              <a:gd name="connsiteX35" fmla="*/ 3455541 w 3898347"/>
              <a:gd name="connsiteY35" fmla="*/ 3815505 h 4296945"/>
              <a:gd name="connsiteX36" fmla="*/ 3429027 w 3898347"/>
              <a:gd name="connsiteY36" fmla="*/ 3816906 h 4296945"/>
              <a:gd name="connsiteX37" fmla="*/ 3369507 w 3898347"/>
              <a:gd name="connsiteY37" fmla="*/ 3825563 h 4296945"/>
              <a:gd name="connsiteX38" fmla="*/ 3324491 w 3898347"/>
              <a:gd name="connsiteY38" fmla="*/ 3832006 h 4296945"/>
              <a:gd name="connsiteX39" fmla="*/ 3244235 w 3898347"/>
              <a:gd name="connsiteY39" fmla="*/ 3834376 h 4296945"/>
              <a:gd name="connsiteX40" fmla="*/ 3226507 w 3898347"/>
              <a:gd name="connsiteY40" fmla="*/ 3820131 h 4296945"/>
              <a:gd name="connsiteX41" fmla="*/ 3191688 w 3898347"/>
              <a:gd name="connsiteY41" fmla="*/ 3837359 h 4296945"/>
              <a:gd name="connsiteX42" fmla="*/ 3185553 w 3898347"/>
              <a:gd name="connsiteY42" fmla="*/ 3859030 h 4296945"/>
              <a:gd name="connsiteX43" fmla="*/ 3137926 w 3898347"/>
              <a:gd name="connsiteY43" fmla="*/ 3867782 h 4296945"/>
              <a:gd name="connsiteX44" fmla="*/ 3090188 w 3898347"/>
              <a:gd name="connsiteY44" fmla="*/ 3855036 h 4296945"/>
              <a:gd name="connsiteX45" fmla="*/ 3031422 w 3898347"/>
              <a:gd name="connsiteY45" fmla="*/ 3858298 h 4296945"/>
              <a:gd name="connsiteX46" fmla="*/ 2996288 w 3898347"/>
              <a:gd name="connsiteY46" fmla="*/ 3860020 h 4296945"/>
              <a:gd name="connsiteX47" fmla="*/ 2901661 w 3898347"/>
              <a:gd name="connsiteY47" fmla="*/ 3882243 h 4296945"/>
              <a:gd name="connsiteX48" fmla="*/ 2782141 w 3898347"/>
              <a:gd name="connsiteY48" fmla="*/ 3932983 h 4296945"/>
              <a:gd name="connsiteX49" fmla="*/ 2749597 w 3898347"/>
              <a:gd name="connsiteY49" fmla="*/ 3956746 h 4296945"/>
              <a:gd name="connsiteX50" fmla="*/ 2730493 w 3898347"/>
              <a:gd name="connsiteY50" fmla="*/ 3955236 h 4296945"/>
              <a:gd name="connsiteX51" fmla="*/ 2707507 w 3898347"/>
              <a:gd name="connsiteY51" fmla="*/ 3947771 h 4296945"/>
              <a:gd name="connsiteX52" fmla="*/ 2701937 w 3898347"/>
              <a:gd name="connsiteY52" fmla="*/ 3950565 h 4296945"/>
              <a:gd name="connsiteX53" fmla="*/ 2679435 w 3898347"/>
              <a:gd name="connsiteY53" fmla="*/ 3949768 h 4296945"/>
              <a:gd name="connsiteX54" fmla="*/ 2667352 w 3898347"/>
              <a:gd name="connsiteY54" fmla="*/ 3942821 h 4296945"/>
              <a:gd name="connsiteX55" fmla="*/ 2657096 w 3898347"/>
              <a:gd name="connsiteY55" fmla="*/ 3953571 h 4296945"/>
              <a:gd name="connsiteX56" fmla="*/ 2655161 w 3898347"/>
              <a:gd name="connsiteY56" fmla="*/ 3962216 h 4296945"/>
              <a:gd name="connsiteX57" fmla="*/ 2638604 w 3898347"/>
              <a:gd name="connsiteY57" fmla="*/ 3955936 h 4296945"/>
              <a:gd name="connsiteX58" fmla="*/ 2626185 w 3898347"/>
              <a:gd name="connsiteY58" fmla="*/ 3962937 h 4296945"/>
              <a:gd name="connsiteX59" fmla="*/ 2614077 w 3898347"/>
              <a:gd name="connsiteY59" fmla="*/ 3955576 h 4296945"/>
              <a:gd name="connsiteX60" fmla="*/ 2609403 w 3898347"/>
              <a:gd name="connsiteY60" fmla="*/ 3956215 h 4296945"/>
              <a:gd name="connsiteX61" fmla="*/ 2597896 w 3898347"/>
              <a:gd name="connsiteY61" fmla="*/ 3958939 h 4296945"/>
              <a:gd name="connsiteX62" fmla="*/ 2578251 w 3898347"/>
              <a:gd name="connsiteY62" fmla="*/ 3965812 h 4296945"/>
              <a:gd name="connsiteX63" fmla="*/ 2571961 w 3898347"/>
              <a:gd name="connsiteY63" fmla="*/ 3966278 h 4296945"/>
              <a:gd name="connsiteX64" fmla="*/ 2559399 w 3898347"/>
              <a:gd name="connsiteY64" fmla="*/ 3979193 h 4296945"/>
              <a:gd name="connsiteX65" fmla="*/ 2533560 w 3898347"/>
              <a:gd name="connsiteY65" fmla="*/ 3988160 h 4296945"/>
              <a:gd name="connsiteX66" fmla="*/ 2515299 w 3898347"/>
              <a:gd name="connsiteY66" fmla="*/ 4016867 h 4296945"/>
              <a:gd name="connsiteX67" fmla="*/ 2513423 w 3898347"/>
              <a:gd name="connsiteY67" fmla="*/ 4018759 h 4296945"/>
              <a:gd name="connsiteX68" fmla="*/ 2482991 w 3898347"/>
              <a:gd name="connsiteY68" fmla="*/ 4012935 h 4296945"/>
              <a:gd name="connsiteX69" fmla="*/ 2446940 w 3898347"/>
              <a:gd name="connsiteY69" fmla="*/ 4021172 h 4296945"/>
              <a:gd name="connsiteX70" fmla="*/ 2404883 w 3898347"/>
              <a:gd name="connsiteY70" fmla="*/ 4024808 h 4296945"/>
              <a:gd name="connsiteX71" fmla="*/ 2373894 w 3898347"/>
              <a:gd name="connsiteY71" fmla="*/ 4023827 h 4296945"/>
              <a:gd name="connsiteX72" fmla="*/ 2297080 w 3898347"/>
              <a:gd name="connsiteY72" fmla="*/ 4040841 h 4296945"/>
              <a:gd name="connsiteX73" fmla="*/ 2170615 w 3898347"/>
              <a:gd name="connsiteY73" fmla="*/ 4077196 h 4296945"/>
              <a:gd name="connsiteX74" fmla="*/ 2143580 w 3898347"/>
              <a:gd name="connsiteY74" fmla="*/ 4083102 h 4296945"/>
              <a:gd name="connsiteX75" fmla="*/ 2119893 w 3898347"/>
              <a:gd name="connsiteY75" fmla="*/ 4080874 h 4296945"/>
              <a:gd name="connsiteX76" fmla="*/ 2114008 w 3898347"/>
              <a:gd name="connsiteY76" fmla="*/ 4073996 h 4296945"/>
              <a:gd name="connsiteX77" fmla="*/ 2099067 w 3898347"/>
              <a:gd name="connsiteY77" fmla="*/ 4076068 h 4296945"/>
              <a:gd name="connsiteX78" fmla="*/ 2095000 w 3898347"/>
              <a:gd name="connsiteY78" fmla="*/ 4075096 h 4296945"/>
              <a:gd name="connsiteX79" fmla="*/ 2071767 w 3898347"/>
              <a:gd name="connsiteY79" fmla="*/ 4071044 h 4296945"/>
              <a:gd name="connsiteX80" fmla="*/ 2024486 w 3898347"/>
              <a:gd name="connsiteY80" fmla="*/ 4100276 h 4296945"/>
              <a:gd name="connsiteX81" fmla="*/ 1964411 w 3898347"/>
              <a:gd name="connsiteY81" fmla="*/ 4105069 h 4296945"/>
              <a:gd name="connsiteX82" fmla="*/ 1739945 w 3898347"/>
              <a:gd name="connsiteY82" fmla="*/ 4171795 h 4296945"/>
              <a:gd name="connsiteX83" fmla="*/ 1610556 w 3898347"/>
              <a:gd name="connsiteY83" fmla="*/ 4167701 h 4296945"/>
              <a:gd name="connsiteX84" fmla="*/ 1553623 w 3898347"/>
              <a:gd name="connsiteY84" fmla="*/ 4236045 h 4296945"/>
              <a:gd name="connsiteX85" fmla="*/ 1548640 w 3898347"/>
              <a:gd name="connsiteY85" fmla="*/ 4238297 h 4296945"/>
              <a:gd name="connsiteX86" fmla="*/ 1530136 w 3898347"/>
              <a:gd name="connsiteY86" fmla="*/ 4227121 h 4296945"/>
              <a:gd name="connsiteX87" fmla="*/ 1508787 w 3898347"/>
              <a:gd name="connsiteY87" fmla="*/ 4234213 h 4296945"/>
              <a:gd name="connsiteX88" fmla="*/ 1488914 w 3898347"/>
              <a:gd name="connsiteY88" fmla="*/ 4241772 h 4296945"/>
              <a:gd name="connsiteX89" fmla="*/ 1488999 w 3898347"/>
              <a:gd name="connsiteY89" fmla="*/ 4251186 h 4296945"/>
              <a:gd name="connsiteX90" fmla="*/ 1475364 w 3898347"/>
              <a:gd name="connsiteY90" fmla="*/ 4248364 h 4296945"/>
              <a:gd name="connsiteX91" fmla="*/ 1457275 w 3898347"/>
              <a:gd name="connsiteY91" fmla="*/ 4252863 h 4296945"/>
              <a:gd name="connsiteX92" fmla="*/ 1448085 w 3898347"/>
              <a:gd name="connsiteY92" fmla="*/ 4248391 h 4296945"/>
              <a:gd name="connsiteX93" fmla="*/ 1315306 w 3898347"/>
              <a:gd name="connsiteY93" fmla="*/ 4237004 h 4296945"/>
              <a:gd name="connsiteX94" fmla="*/ 1272434 w 3898347"/>
              <a:gd name="connsiteY94" fmla="*/ 4244958 h 4296945"/>
              <a:gd name="connsiteX95" fmla="*/ 1231567 w 3898347"/>
              <a:gd name="connsiteY95" fmla="*/ 4219356 h 4296945"/>
              <a:gd name="connsiteX96" fmla="*/ 1216643 w 3898347"/>
              <a:gd name="connsiteY96" fmla="*/ 4229828 h 4296945"/>
              <a:gd name="connsiteX97" fmla="*/ 1214101 w 3898347"/>
              <a:gd name="connsiteY97" fmla="*/ 4231991 h 4296945"/>
              <a:gd name="connsiteX98" fmla="*/ 1203193 w 3898347"/>
              <a:gd name="connsiteY98" fmla="*/ 4232867 h 4296945"/>
              <a:gd name="connsiteX99" fmla="*/ 1201049 w 3898347"/>
              <a:gd name="connsiteY99" fmla="*/ 4242842 h 4296945"/>
              <a:gd name="connsiteX100" fmla="*/ 1185298 w 3898347"/>
              <a:gd name="connsiteY100" fmla="*/ 4251133 h 4296945"/>
              <a:gd name="connsiteX101" fmla="*/ 1164955 w 3898347"/>
              <a:gd name="connsiteY101" fmla="*/ 4250027 h 4296945"/>
              <a:gd name="connsiteX102" fmla="*/ 1067357 w 3898347"/>
              <a:gd name="connsiteY102" fmla="*/ 4233908 h 4296945"/>
              <a:gd name="connsiteX103" fmla="*/ 1009492 w 3898347"/>
              <a:gd name="connsiteY103" fmla="*/ 4230455 h 4296945"/>
              <a:gd name="connsiteX104" fmla="*/ 988345 w 3898347"/>
              <a:gd name="connsiteY104" fmla="*/ 4238880 h 4296945"/>
              <a:gd name="connsiteX105" fmla="*/ 958251 w 3898347"/>
              <a:gd name="connsiteY105" fmla="*/ 4244100 h 4296945"/>
              <a:gd name="connsiteX106" fmla="*/ 905785 w 3898347"/>
              <a:gd name="connsiteY106" fmla="*/ 4260845 h 4296945"/>
              <a:gd name="connsiteX107" fmla="*/ 834176 w 3898347"/>
              <a:gd name="connsiteY107" fmla="*/ 4270241 h 4296945"/>
              <a:gd name="connsiteX108" fmla="*/ 778474 w 3898347"/>
              <a:gd name="connsiteY108" fmla="*/ 4235526 h 4296945"/>
              <a:gd name="connsiteX109" fmla="*/ 774418 w 3898347"/>
              <a:gd name="connsiteY109" fmla="*/ 4242583 h 4296945"/>
              <a:gd name="connsiteX110" fmla="*/ 737705 w 3898347"/>
              <a:gd name="connsiteY110" fmla="*/ 4238891 h 4296945"/>
              <a:gd name="connsiteX111" fmla="*/ 605027 w 3898347"/>
              <a:gd name="connsiteY111" fmla="*/ 4175863 h 4296945"/>
              <a:gd name="connsiteX112" fmla="*/ 533391 w 3898347"/>
              <a:gd name="connsiteY112" fmla="*/ 4170035 h 4296945"/>
              <a:gd name="connsiteX113" fmla="*/ 508621 w 3898347"/>
              <a:gd name="connsiteY113" fmla="*/ 4176044 h 4296945"/>
              <a:gd name="connsiteX114" fmla="*/ 467082 w 3898347"/>
              <a:gd name="connsiteY114" fmla="*/ 4185616 h 4296945"/>
              <a:gd name="connsiteX115" fmla="*/ 437646 w 3898347"/>
              <a:gd name="connsiteY115" fmla="*/ 4212658 h 4296945"/>
              <a:gd name="connsiteX116" fmla="*/ 402271 w 3898347"/>
              <a:gd name="connsiteY116" fmla="*/ 4212774 h 4296945"/>
              <a:gd name="connsiteX117" fmla="*/ 391968 w 3898347"/>
              <a:gd name="connsiteY117" fmla="*/ 4187073 h 4296945"/>
              <a:gd name="connsiteX118" fmla="*/ 354806 w 3898347"/>
              <a:gd name="connsiteY118" fmla="*/ 4195545 h 4296945"/>
              <a:gd name="connsiteX119" fmla="*/ 298662 w 3898347"/>
              <a:gd name="connsiteY119" fmla="*/ 4211227 h 4296945"/>
              <a:gd name="connsiteX120" fmla="*/ 265740 w 3898347"/>
              <a:gd name="connsiteY120" fmla="*/ 4213623 h 4296945"/>
              <a:gd name="connsiteX121" fmla="*/ 176403 w 3898347"/>
              <a:gd name="connsiteY121" fmla="*/ 4227393 h 4296945"/>
              <a:gd name="connsiteX122" fmla="*/ 82528 w 3898347"/>
              <a:gd name="connsiteY122" fmla="*/ 4275540 h 4296945"/>
              <a:gd name="connsiteX123" fmla="*/ 5850 w 3898347"/>
              <a:gd name="connsiteY123" fmla="*/ 4296945 h 4296945"/>
              <a:gd name="connsiteX124" fmla="*/ 0 w 3898347"/>
              <a:gd name="connsiteY124" fmla="*/ 4221939 h 4296945"/>
              <a:gd name="connsiteX125" fmla="*/ 0 w 3898347"/>
              <a:gd name="connsiteY125" fmla="*/ 15850 h 4296945"/>
              <a:gd name="connsiteX126" fmla="*/ 3898347 w 3898347"/>
              <a:gd name="connsiteY126" fmla="*/ 0 h 4296945"/>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83259 w 3898347"/>
              <a:gd name="connsiteY9" fmla="*/ 3825276 h 4275540"/>
              <a:gd name="connsiteX10" fmla="*/ 3729936 w 3898347"/>
              <a:gd name="connsiteY10" fmla="*/ 3815386 h 4275540"/>
              <a:gd name="connsiteX11" fmla="*/ 3726018 w 3898347"/>
              <a:gd name="connsiteY11" fmla="*/ 3815100 h 4275540"/>
              <a:gd name="connsiteX12" fmla="*/ 3725413 w 3898347"/>
              <a:gd name="connsiteY12" fmla="*/ 3814615 h 4275540"/>
              <a:gd name="connsiteX13" fmla="*/ 3713801 w 3898347"/>
              <a:gd name="connsiteY13" fmla="*/ 3811018 h 4275540"/>
              <a:gd name="connsiteX14" fmla="*/ 3709087 w 3898347"/>
              <a:gd name="connsiteY14" fmla="*/ 3813195 h 4275540"/>
              <a:gd name="connsiteX15" fmla="*/ 3698038 w 3898347"/>
              <a:gd name="connsiteY15" fmla="*/ 3806182 h 4275540"/>
              <a:gd name="connsiteX16" fmla="*/ 3662227 w 3898347"/>
              <a:gd name="connsiteY16" fmla="*/ 3807761 h 4275540"/>
              <a:gd name="connsiteX17" fmla="*/ 3659872 w 3898347"/>
              <a:gd name="connsiteY17" fmla="*/ 3805524 h 4275540"/>
              <a:gd name="connsiteX18" fmla="*/ 3643454 w 3898347"/>
              <a:gd name="connsiteY18" fmla="*/ 3794831 h 4275540"/>
              <a:gd name="connsiteX19" fmla="*/ 3624789 w 3898347"/>
              <a:gd name="connsiteY19" fmla="*/ 3803185 h 4275540"/>
              <a:gd name="connsiteX20" fmla="*/ 3602327 w 3898347"/>
              <a:gd name="connsiteY20" fmla="*/ 3794616 h 4275540"/>
              <a:gd name="connsiteX21" fmla="*/ 3596645 w 3898347"/>
              <a:gd name="connsiteY21" fmla="*/ 3797108 h 4275540"/>
              <a:gd name="connsiteX22" fmla="*/ 3574144 w 3898347"/>
              <a:gd name="connsiteY22" fmla="*/ 3795108 h 4275540"/>
              <a:gd name="connsiteX23" fmla="*/ 3562310 w 3898347"/>
              <a:gd name="connsiteY23" fmla="*/ 3787534 h 4275540"/>
              <a:gd name="connsiteX24" fmla="*/ 3551635 w 3898347"/>
              <a:gd name="connsiteY24" fmla="*/ 3797705 h 4275540"/>
              <a:gd name="connsiteX25" fmla="*/ 3550175 w 3898347"/>
              <a:gd name="connsiteY25" fmla="*/ 3803199 h 4275540"/>
              <a:gd name="connsiteX26" fmla="*/ 3542668 w 3898347"/>
              <a:gd name="connsiteY26" fmla="*/ 3803283 h 4275540"/>
              <a:gd name="connsiteX27" fmla="*/ 3533033 w 3898347"/>
              <a:gd name="connsiteY27" fmla="*/ 3799071 h 4275540"/>
              <a:gd name="connsiteX28" fmla="*/ 3521726 w 3898347"/>
              <a:gd name="connsiteY28" fmla="*/ 3804691 h 4275540"/>
              <a:gd name="connsiteX29" fmla="*/ 3520080 w 3898347"/>
              <a:gd name="connsiteY29" fmla="*/ 3805210 h 4275540"/>
              <a:gd name="connsiteX30" fmla="*/ 3508491 w 3898347"/>
              <a:gd name="connsiteY30" fmla="*/ 3797398 h 4275540"/>
              <a:gd name="connsiteX31" fmla="*/ 3503787 w 3898347"/>
              <a:gd name="connsiteY31" fmla="*/ 3797787 h 4275540"/>
              <a:gd name="connsiteX32" fmla="*/ 3492165 w 3898347"/>
              <a:gd name="connsiteY32" fmla="*/ 3799887 h 4275540"/>
              <a:gd name="connsiteX33" fmla="*/ 3472233 w 3898347"/>
              <a:gd name="connsiteY33" fmla="*/ 3805682 h 4275540"/>
              <a:gd name="connsiteX34" fmla="*/ 3465921 w 3898347"/>
              <a:gd name="connsiteY34" fmla="*/ 3805814 h 4275540"/>
              <a:gd name="connsiteX35" fmla="*/ 3455541 w 3898347"/>
              <a:gd name="connsiteY35" fmla="*/ 3815505 h 4275540"/>
              <a:gd name="connsiteX36" fmla="*/ 3429027 w 3898347"/>
              <a:gd name="connsiteY36" fmla="*/ 3816906 h 4275540"/>
              <a:gd name="connsiteX37" fmla="*/ 3369507 w 3898347"/>
              <a:gd name="connsiteY37" fmla="*/ 3825563 h 4275540"/>
              <a:gd name="connsiteX38" fmla="*/ 3324491 w 3898347"/>
              <a:gd name="connsiteY38" fmla="*/ 3832006 h 4275540"/>
              <a:gd name="connsiteX39" fmla="*/ 3244235 w 3898347"/>
              <a:gd name="connsiteY39" fmla="*/ 3834376 h 4275540"/>
              <a:gd name="connsiteX40" fmla="*/ 3226507 w 3898347"/>
              <a:gd name="connsiteY40" fmla="*/ 3820131 h 4275540"/>
              <a:gd name="connsiteX41" fmla="*/ 3191688 w 3898347"/>
              <a:gd name="connsiteY41" fmla="*/ 3837359 h 4275540"/>
              <a:gd name="connsiteX42" fmla="*/ 3185553 w 3898347"/>
              <a:gd name="connsiteY42" fmla="*/ 3859030 h 4275540"/>
              <a:gd name="connsiteX43" fmla="*/ 3137926 w 3898347"/>
              <a:gd name="connsiteY43" fmla="*/ 3867782 h 4275540"/>
              <a:gd name="connsiteX44" fmla="*/ 3090188 w 3898347"/>
              <a:gd name="connsiteY44" fmla="*/ 3855036 h 4275540"/>
              <a:gd name="connsiteX45" fmla="*/ 3031422 w 3898347"/>
              <a:gd name="connsiteY45" fmla="*/ 3858298 h 4275540"/>
              <a:gd name="connsiteX46" fmla="*/ 2996288 w 3898347"/>
              <a:gd name="connsiteY46" fmla="*/ 3860020 h 4275540"/>
              <a:gd name="connsiteX47" fmla="*/ 2901661 w 3898347"/>
              <a:gd name="connsiteY47" fmla="*/ 3882243 h 4275540"/>
              <a:gd name="connsiteX48" fmla="*/ 2782141 w 3898347"/>
              <a:gd name="connsiteY48" fmla="*/ 3932983 h 4275540"/>
              <a:gd name="connsiteX49" fmla="*/ 2749597 w 3898347"/>
              <a:gd name="connsiteY49" fmla="*/ 3956746 h 4275540"/>
              <a:gd name="connsiteX50" fmla="*/ 2730493 w 3898347"/>
              <a:gd name="connsiteY50" fmla="*/ 3955236 h 4275540"/>
              <a:gd name="connsiteX51" fmla="*/ 2707507 w 3898347"/>
              <a:gd name="connsiteY51" fmla="*/ 3947771 h 4275540"/>
              <a:gd name="connsiteX52" fmla="*/ 2701937 w 3898347"/>
              <a:gd name="connsiteY52" fmla="*/ 3950565 h 4275540"/>
              <a:gd name="connsiteX53" fmla="*/ 2679435 w 3898347"/>
              <a:gd name="connsiteY53" fmla="*/ 3949768 h 4275540"/>
              <a:gd name="connsiteX54" fmla="*/ 2667352 w 3898347"/>
              <a:gd name="connsiteY54" fmla="*/ 3942821 h 4275540"/>
              <a:gd name="connsiteX55" fmla="*/ 2657096 w 3898347"/>
              <a:gd name="connsiteY55" fmla="*/ 3953571 h 4275540"/>
              <a:gd name="connsiteX56" fmla="*/ 2655161 w 3898347"/>
              <a:gd name="connsiteY56" fmla="*/ 3962216 h 4275540"/>
              <a:gd name="connsiteX57" fmla="*/ 2638604 w 3898347"/>
              <a:gd name="connsiteY57" fmla="*/ 3955936 h 4275540"/>
              <a:gd name="connsiteX58" fmla="*/ 2626185 w 3898347"/>
              <a:gd name="connsiteY58" fmla="*/ 3962937 h 4275540"/>
              <a:gd name="connsiteX59" fmla="*/ 2614077 w 3898347"/>
              <a:gd name="connsiteY59" fmla="*/ 3955576 h 4275540"/>
              <a:gd name="connsiteX60" fmla="*/ 2609403 w 3898347"/>
              <a:gd name="connsiteY60" fmla="*/ 3956215 h 4275540"/>
              <a:gd name="connsiteX61" fmla="*/ 2597896 w 3898347"/>
              <a:gd name="connsiteY61" fmla="*/ 3958939 h 4275540"/>
              <a:gd name="connsiteX62" fmla="*/ 2578251 w 3898347"/>
              <a:gd name="connsiteY62" fmla="*/ 3965812 h 4275540"/>
              <a:gd name="connsiteX63" fmla="*/ 2571961 w 3898347"/>
              <a:gd name="connsiteY63" fmla="*/ 3966278 h 4275540"/>
              <a:gd name="connsiteX64" fmla="*/ 2559399 w 3898347"/>
              <a:gd name="connsiteY64" fmla="*/ 3979193 h 4275540"/>
              <a:gd name="connsiteX65" fmla="*/ 2533560 w 3898347"/>
              <a:gd name="connsiteY65" fmla="*/ 3988160 h 4275540"/>
              <a:gd name="connsiteX66" fmla="*/ 2515299 w 3898347"/>
              <a:gd name="connsiteY66" fmla="*/ 4016867 h 4275540"/>
              <a:gd name="connsiteX67" fmla="*/ 2513423 w 3898347"/>
              <a:gd name="connsiteY67" fmla="*/ 4018759 h 4275540"/>
              <a:gd name="connsiteX68" fmla="*/ 2482991 w 3898347"/>
              <a:gd name="connsiteY68" fmla="*/ 4012935 h 4275540"/>
              <a:gd name="connsiteX69" fmla="*/ 2446940 w 3898347"/>
              <a:gd name="connsiteY69" fmla="*/ 4021172 h 4275540"/>
              <a:gd name="connsiteX70" fmla="*/ 2404883 w 3898347"/>
              <a:gd name="connsiteY70" fmla="*/ 4024808 h 4275540"/>
              <a:gd name="connsiteX71" fmla="*/ 2373894 w 3898347"/>
              <a:gd name="connsiteY71" fmla="*/ 4023827 h 4275540"/>
              <a:gd name="connsiteX72" fmla="*/ 2297080 w 3898347"/>
              <a:gd name="connsiteY72" fmla="*/ 4040841 h 4275540"/>
              <a:gd name="connsiteX73" fmla="*/ 2170615 w 3898347"/>
              <a:gd name="connsiteY73" fmla="*/ 4077196 h 4275540"/>
              <a:gd name="connsiteX74" fmla="*/ 2143580 w 3898347"/>
              <a:gd name="connsiteY74" fmla="*/ 4083102 h 4275540"/>
              <a:gd name="connsiteX75" fmla="*/ 2119893 w 3898347"/>
              <a:gd name="connsiteY75" fmla="*/ 4080874 h 4275540"/>
              <a:gd name="connsiteX76" fmla="*/ 2114008 w 3898347"/>
              <a:gd name="connsiteY76" fmla="*/ 4073996 h 4275540"/>
              <a:gd name="connsiteX77" fmla="*/ 2099067 w 3898347"/>
              <a:gd name="connsiteY77" fmla="*/ 4076068 h 4275540"/>
              <a:gd name="connsiteX78" fmla="*/ 2095000 w 3898347"/>
              <a:gd name="connsiteY78" fmla="*/ 4075096 h 4275540"/>
              <a:gd name="connsiteX79" fmla="*/ 2071767 w 3898347"/>
              <a:gd name="connsiteY79" fmla="*/ 4071044 h 4275540"/>
              <a:gd name="connsiteX80" fmla="*/ 2024486 w 3898347"/>
              <a:gd name="connsiteY80" fmla="*/ 4100276 h 4275540"/>
              <a:gd name="connsiteX81" fmla="*/ 1964411 w 3898347"/>
              <a:gd name="connsiteY81" fmla="*/ 4105069 h 4275540"/>
              <a:gd name="connsiteX82" fmla="*/ 1739945 w 3898347"/>
              <a:gd name="connsiteY82" fmla="*/ 4171795 h 4275540"/>
              <a:gd name="connsiteX83" fmla="*/ 1610556 w 3898347"/>
              <a:gd name="connsiteY83" fmla="*/ 4167701 h 4275540"/>
              <a:gd name="connsiteX84" fmla="*/ 1553623 w 3898347"/>
              <a:gd name="connsiteY84" fmla="*/ 4236045 h 4275540"/>
              <a:gd name="connsiteX85" fmla="*/ 1548640 w 3898347"/>
              <a:gd name="connsiteY85" fmla="*/ 4238297 h 4275540"/>
              <a:gd name="connsiteX86" fmla="*/ 1530136 w 3898347"/>
              <a:gd name="connsiteY86" fmla="*/ 4227121 h 4275540"/>
              <a:gd name="connsiteX87" fmla="*/ 1508787 w 3898347"/>
              <a:gd name="connsiteY87" fmla="*/ 4234213 h 4275540"/>
              <a:gd name="connsiteX88" fmla="*/ 1488914 w 3898347"/>
              <a:gd name="connsiteY88" fmla="*/ 4241772 h 4275540"/>
              <a:gd name="connsiteX89" fmla="*/ 1488999 w 3898347"/>
              <a:gd name="connsiteY89" fmla="*/ 4251186 h 4275540"/>
              <a:gd name="connsiteX90" fmla="*/ 1475364 w 3898347"/>
              <a:gd name="connsiteY90" fmla="*/ 4248364 h 4275540"/>
              <a:gd name="connsiteX91" fmla="*/ 1457275 w 3898347"/>
              <a:gd name="connsiteY91" fmla="*/ 4252863 h 4275540"/>
              <a:gd name="connsiteX92" fmla="*/ 1448085 w 3898347"/>
              <a:gd name="connsiteY92" fmla="*/ 4248391 h 4275540"/>
              <a:gd name="connsiteX93" fmla="*/ 1315306 w 3898347"/>
              <a:gd name="connsiteY93" fmla="*/ 4237004 h 4275540"/>
              <a:gd name="connsiteX94" fmla="*/ 1272434 w 3898347"/>
              <a:gd name="connsiteY94" fmla="*/ 4244958 h 4275540"/>
              <a:gd name="connsiteX95" fmla="*/ 1231567 w 3898347"/>
              <a:gd name="connsiteY95" fmla="*/ 4219356 h 4275540"/>
              <a:gd name="connsiteX96" fmla="*/ 1216643 w 3898347"/>
              <a:gd name="connsiteY96" fmla="*/ 4229828 h 4275540"/>
              <a:gd name="connsiteX97" fmla="*/ 1214101 w 3898347"/>
              <a:gd name="connsiteY97" fmla="*/ 4231991 h 4275540"/>
              <a:gd name="connsiteX98" fmla="*/ 1203193 w 3898347"/>
              <a:gd name="connsiteY98" fmla="*/ 4232867 h 4275540"/>
              <a:gd name="connsiteX99" fmla="*/ 1201049 w 3898347"/>
              <a:gd name="connsiteY99" fmla="*/ 4242842 h 4275540"/>
              <a:gd name="connsiteX100" fmla="*/ 1185298 w 3898347"/>
              <a:gd name="connsiteY100" fmla="*/ 4251133 h 4275540"/>
              <a:gd name="connsiteX101" fmla="*/ 1164955 w 3898347"/>
              <a:gd name="connsiteY101" fmla="*/ 4250027 h 4275540"/>
              <a:gd name="connsiteX102" fmla="*/ 1067357 w 3898347"/>
              <a:gd name="connsiteY102" fmla="*/ 4233908 h 4275540"/>
              <a:gd name="connsiteX103" fmla="*/ 1009492 w 3898347"/>
              <a:gd name="connsiteY103" fmla="*/ 4230455 h 4275540"/>
              <a:gd name="connsiteX104" fmla="*/ 988345 w 3898347"/>
              <a:gd name="connsiteY104" fmla="*/ 4238880 h 4275540"/>
              <a:gd name="connsiteX105" fmla="*/ 958251 w 3898347"/>
              <a:gd name="connsiteY105" fmla="*/ 4244100 h 4275540"/>
              <a:gd name="connsiteX106" fmla="*/ 905785 w 3898347"/>
              <a:gd name="connsiteY106" fmla="*/ 4260845 h 4275540"/>
              <a:gd name="connsiteX107" fmla="*/ 834176 w 3898347"/>
              <a:gd name="connsiteY107" fmla="*/ 4270241 h 4275540"/>
              <a:gd name="connsiteX108" fmla="*/ 778474 w 3898347"/>
              <a:gd name="connsiteY108" fmla="*/ 4235526 h 4275540"/>
              <a:gd name="connsiteX109" fmla="*/ 774418 w 3898347"/>
              <a:gd name="connsiteY109" fmla="*/ 4242583 h 4275540"/>
              <a:gd name="connsiteX110" fmla="*/ 737705 w 3898347"/>
              <a:gd name="connsiteY110" fmla="*/ 4238891 h 4275540"/>
              <a:gd name="connsiteX111" fmla="*/ 605027 w 3898347"/>
              <a:gd name="connsiteY111" fmla="*/ 4175863 h 4275540"/>
              <a:gd name="connsiteX112" fmla="*/ 533391 w 3898347"/>
              <a:gd name="connsiteY112" fmla="*/ 4170035 h 4275540"/>
              <a:gd name="connsiteX113" fmla="*/ 508621 w 3898347"/>
              <a:gd name="connsiteY113" fmla="*/ 4176044 h 4275540"/>
              <a:gd name="connsiteX114" fmla="*/ 467082 w 3898347"/>
              <a:gd name="connsiteY114" fmla="*/ 4185616 h 4275540"/>
              <a:gd name="connsiteX115" fmla="*/ 437646 w 3898347"/>
              <a:gd name="connsiteY115" fmla="*/ 4212658 h 4275540"/>
              <a:gd name="connsiteX116" fmla="*/ 402271 w 3898347"/>
              <a:gd name="connsiteY116" fmla="*/ 4212774 h 4275540"/>
              <a:gd name="connsiteX117" fmla="*/ 391968 w 3898347"/>
              <a:gd name="connsiteY117" fmla="*/ 4187073 h 4275540"/>
              <a:gd name="connsiteX118" fmla="*/ 354806 w 3898347"/>
              <a:gd name="connsiteY118" fmla="*/ 4195545 h 4275540"/>
              <a:gd name="connsiteX119" fmla="*/ 298662 w 3898347"/>
              <a:gd name="connsiteY119" fmla="*/ 4211227 h 4275540"/>
              <a:gd name="connsiteX120" fmla="*/ 265740 w 3898347"/>
              <a:gd name="connsiteY120" fmla="*/ 4213623 h 4275540"/>
              <a:gd name="connsiteX121" fmla="*/ 176403 w 3898347"/>
              <a:gd name="connsiteY121" fmla="*/ 4227393 h 4275540"/>
              <a:gd name="connsiteX122" fmla="*/ 82528 w 3898347"/>
              <a:gd name="connsiteY122" fmla="*/ 4275540 h 4275540"/>
              <a:gd name="connsiteX123" fmla="*/ 19464 w 3898347"/>
              <a:gd name="connsiteY123" fmla="*/ 4256103 h 4275540"/>
              <a:gd name="connsiteX124" fmla="*/ 0 w 3898347"/>
              <a:gd name="connsiteY124" fmla="*/ 4221939 h 4275540"/>
              <a:gd name="connsiteX125" fmla="*/ 0 w 3898347"/>
              <a:gd name="connsiteY125" fmla="*/ 15850 h 4275540"/>
              <a:gd name="connsiteX126" fmla="*/ 3898347 w 3898347"/>
              <a:gd name="connsiteY126"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50175 w 3898347"/>
              <a:gd name="connsiteY24" fmla="*/ 3803199 h 4275540"/>
              <a:gd name="connsiteX25" fmla="*/ 3542668 w 3898347"/>
              <a:gd name="connsiteY25" fmla="*/ 3803283 h 4275540"/>
              <a:gd name="connsiteX26" fmla="*/ 3533033 w 3898347"/>
              <a:gd name="connsiteY26" fmla="*/ 3799071 h 4275540"/>
              <a:gd name="connsiteX27" fmla="*/ 3521726 w 3898347"/>
              <a:gd name="connsiteY27" fmla="*/ 3804691 h 4275540"/>
              <a:gd name="connsiteX28" fmla="*/ 3520080 w 3898347"/>
              <a:gd name="connsiteY28" fmla="*/ 3805210 h 4275540"/>
              <a:gd name="connsiteX29" fmla="*/ 3508491 w 3898347"/>
              <a:gd name="connsiteY29" fmla="*/ 3797398 h 4275540"/>
              <a:gd name="connsiteX30" fmla="*/ 3503787 w 3898347"/>
              <a:gd name="connsiteY30" fmla="*/ 3797787 h 4275540"/>
              <a:gd name="connsiteX31" fmla="*/ 3492165 w 3898347"/>
              <a:gd name="connsiteY31" fmla="*/ 3799887 h 4275540"/>
              <a:gd name="connsiteX32" fmla="*/ 3472233 w 3898347"/>
              <a:gd name="connsiteY32" fmla="*/ 3805682 h 4275540"/>
              <a:gd name="connsiteX33" fmla="*/ 3465921 w 3898347"/>
              <a:gd name="connsiteY33" fmla="*/ 3805814 h 4275540"/>
              <a:gd name="connsiteX34" fmla="*/ 3455541 w 3898347"/>
              <a:gd name="connsiteY34" fmla="*/ 3815505 h 4275540"/>
              <a:gd name="connsiteX35" fmla="*/ 3429027 w 3898347"/>
              <a:gd name="connsiteY35" fmla="*/ 3816906 h 4275540"/>
              <a:gd name="connsiteX36" fmla="*/ 3369507 w 3898347"/>
              <a:gd name="connsiteY36" fmla="*/ 3825563 h 4275540"/>
              <a:gd name="connsiteX37" fmla="*/ 3324491 w 3898347"/>
              <a:gd name="connsiteY37" fmla="*/ 3832006 h 4275540"/>
              <a:gd name="connsiteX38" fmla="*/ 3244235 w 3898347"/>
              <a:gd name="connsiteY38" fmla="*/ 3834376 h 4275540"/>
              <a:gd name="connsiteX39" fmla="*/ 3226507 w 3898347"/>
              <a:gd name="connsiteY39" fmla="*/ 3820131 h 4275540"/>
              <a:gd name="connsiteX40" fmla="*/ 3191688 w 3898347"/>
              <a:gd name="connsiteY40" fmla="*/ 3837359 h 4275540"/>
              <a:gd name="connsiteX41" fmla="*/ 3185553 w 3898347"/>
              <a:gd name="connsiteY41" fmla="*/ 3859030 h 4275540"/>
              <a:gd name="connsiteX42" fmla="*/ 3137926 w 3898347"/>
              <a:gd name="connsiteY42" fmla="*/ 3867782 h 4275540"/>
              <a:gd name="connsiteX43" fmla="*/ 3090188 w 3898347"/>
              <a:gd name="connsiteY43" fmla="*/ 3855036 h 4275540"/>
              <a:gd name="connsiteX44" fmla="*/ 3031422 w 3898347"/>
              <a:gd name="connsiteY44" fmla="*/ 3858298 h 4275540"/>
              <a:gd name="connsiteX45" fmla="*/ 2996288 w 3898347"/>
              <a:gd name="connsiteY45" fmla="*/ 3860020 h 4275540"/>
              <a:gd name="connsiteX46" fmla="*/ 2901661 w 3898347"/>
              <a:gd name="connsiteY46" fmla="*/ 3882243 h 4275540"/>
              <a:gd name="connsiteX47" fmla="*/ 2782141 w 3898347"/>
              <a:gd name="connsiteY47" fmla="*/ 3932983 h 4275540"/>
              <a:gd name="connsiteX48" fmla="*/ 2749597 w 3898347"/>
              <a:gd name="connsiteY48" fmla="*/ 3956746 h 4275540"/>
              <a:gd name="connsiteX49" fmla="*/ 2730493 w 3898347"/>
              <a:gd name="connsiteY49" fmla="*/ 3955236 h 4275540"/>
              <a:gd name="connsiteX50" fmla="*/ 2707507 w 3898347"/>
              <a:gd name="connsiteY50" fmla="*/ 3947771 h 4275540"/>
              <a:gd name="connsiteX51" fmla="*/ 2701937 w 3898347"/>
              <a:gd name="connsiteY51" fmla="*/ 3950565 h 4275540"/>
              <a:gd name="connsiteX52" fmla="*/ 2679435 w 3898347"/>
              <a:gd name="connsiteY52" fmla="*/ 3949768 h 4275540"/>
              <a:gd name="connsiteX53" fmla="*/ 2667352 w 3898347"/>
              <a:gd name="connsiteY53" fmla="*/ 3942821 h 4275540"/>
              <a:gd name="connsiteX54" fmla="*/ 2657096 w 3898347"/>
              <a:gd name="connsiteY54" fmla="*/ 3953571 h 4275540"/>
              <a:gd name="connsiteX55" fmla="*/ 2655161 w 3898347"/>
              <a:gd name="connsiteY55" fmla="*/ 3962216 h 4275540"/>
              <a:gd name="connsiteX56" fmla="*/ 2638604 w 3898347"/>
              <a:gd name="connsiteY56" fmla="*/ 3955936 h 4275540"/>
              <a:gd name="connsiteX57" fmla="*/ 2626185 w 3898347"/>
              <a:gd name="connsiteY57" fmla="*/ 3962937 h 4275540"/>
              <a:gd name="connsiteX58" fmla="*/ 2614077 w 3898347"/>
              <a:gd name="connsiteY58" fmla="*/ 3955576 h 4275540"/>
              <a:gd name="connsiteX59" fmla="*/ 2609403 w 3898347"/>
              <a:gd name="connsiteY59" fmla="*/ 3956215 h 4275540"/>
              <a:gd name="connsiteX60" fmla="*/ 2597896 w 3898347"/>
              <a:gd name="connsiteY60" fmla="*/ 3958939 h 4275540"/>
              <a:gd name="connsiteX61" fmla="*/ 2578251 w 3898347"/>
              <a:gd name="connsiteY61" fmla="*/ 3965812 h 4275540"/>
              <a:gd name="connsiteX62" fmla="*/ 2571961 w 3898347"/>
              <a:gd name="connsiteY62" fmla="*/ 3966278 h 4275540"/>
              <a:gd name="connsiteX63" fmla="*/ 2559399 w 3898347"/>
              <a:gd name="connsiteY63" fmla="*/ 3979193 h 4275540"/>
              <a:gd name="connsiteX64" fmla="*/ 2533560 w 3898347"/>
              <a:gd name="connsiteY64" fmla="*/ 3988160 h 4275540"/>
              <a:gd name="connsiteX65" fmla="*/ 2515299 w 3898347"/>
              <a:gd name="connsiteY65" fmla="*/ 4016867 h 4275540"/>
              <a:gd name="connsiteX66" fmla="*/ 2513423 w 3898347"/>
              <a:gd name="connsiteY66" fmla="*/ 4018759 h 4275540"/>
              <a:gd name="connsiteX67" fmla="*/ 2482991 w 3898347"/>
              <a:gd name="connsiteY67" fmla="*/ 4012935 h 4275540"/>
              <a:gd name="connsiteX68" fmla="*/ 2446940 w 3898347"/>
              <a:gd name="connsiteY68" fmla="*/ 4021172 h 4275540"/>
              <a:gd name="connsiteX69" fmla="*/ 2404883 w 3898347"/>
              <a:gd name="connsiteY69" fmla="*/ 4024808 h 4275540"/>
              <a:gd name="connsiteX70" fmla="*/ 2373894 w 3898347"/>
              <a:gd name="connsiteY70" fmla="*/ 4023827 h 4275540"/>
              <a:gd name="connsiteX71" fmla="*/ 2297080 w 3898347"/>
              <a:gd name="connsiteY71" fmla="*/ 4040841 h 4275540"/>
              <a:gd name="connsiteX72" fmla="*/ 2170615 w 3898347"/>
              <a:gd name="connsiteY72" fmla="*/ 4077196 h 4275540"/>
              <a:gd name="connsiteX73" fmla="*/ 2143580 w 3898347"/>
              <a:gd name="connsiteY73" fmla="*/ 4083102 h 4275540"/>
              <a:gd name="connsiteX74" fmla="*/ 2119893 w 3898347"/>
              <a:gd name="connsiteY74" fmla="*/ 4080874 h 4275540"/>
              <a:gd name="connsiteX75" fmla="*/ 2114008 w 3898347"/>
              <a:gd name="connsiteY75" fmla="*/ 4073996 h 4275540"/>
              <a:gd name="connsiteX76" fmla="*/ 2099067 w 3898347"/>
              <a:gd name="connsiteY76" fmla="*/ 4076068 h 4275540"/>
              <a:gd name="connsiteX77" fmla="*/ 2095000 w 3898347"/>
              <a:gd name="connsiteY77" fmla="*/ 4075096 h 4275540"/>
              <a:gd name="connsiteX78" fmla="*/ 2071767 w 3898347"/>
              <a:gd name="connsiteY78" fmla="*/ 4071044 h 4275540"/>
              <a:gd name="connsiteX79" fmla="*/ 2024486 w 3898347"/>
              <a:gd name="connsiteY79" fmla="*/ 4100276 h 4275540"/>
              <a:gd name="connsiteX80" fmla="*/ 1964411 w 3898347"/>
              <a:gd name="connsiteY80" fmla="*/ 4105069 h 4275540"/>
              <a:gd name="connsiteX81" fmla="*/ 1739945 w 3898347"/>
              <a:gd name="connsiteY81" fmla="*/ 4171795 h 4275540"/>
              <a:gd name="connsiteX82" fmla="*/ 1610556 w 3898347"/>
              <a:gd name="connsiteY82" fmla="*/ 4167701 h 4275540"/>
              <a:gd name="connsiteX83" fmla="*/ 1553623 w 3898347"/>
              <a:gd name="connsiteY83" fmla="*/ 4236045 h 4275540"/>
              <a:gd name="connsiteX84" fmla="*/ 1548640 w 3898347"/>
              <a:gd name="connsiteY84" fmla="*/ 4238297 h 4275540"/>
              <a:gd name="connsiteX85" fmla="*/ 1530136 w 3898347"/>
              <a:gd name="connsiteY85" fmla="*/ 4227121 h 4275540"/>
              <a:gd name="connsiteX86" fmla="*/ 1508787 w 3898347"/>
              <a:gd name="connsiteY86" fmla="*/ 4234213 h 4275540"/>
              <a:gd name="connsiteX87" fmla="*/ 1488914 w 3898347"/>
              <a:gd name="connsiteY87" fmla="*/ 4241772 h 4275540"/>
              <a:gd name="connsiteX88" fmla="*/ 1488999 w 3898347"/>
              <a:gd name="connsiteY88" fmla="*/ 4251186 h 4275540"/>
              <a:gd name="connsiteX89" fmla="*/ 1475364 w 3898347"/>
              <a:gd name="connsiteY89" fmla="*/ 4248364 h 4275540"/>
              <a:gd name="connsiteX90" fmla="*/ 1457275 w 3898347"/>
              <a:gd name="connsiteY90" fmla="*/ 4252863 h 4275540"/>
              <a:gd name="connsiteX91" fmla="*/ 1448085 w 3898347"/>
              <a:gd name="connsiteY91" fmla="*/ 4248391 h 4275540"/>
              <a:gd name="connsiteX92" fmla="*/ 1315306 w 3898347"/>
              <a:gd name="connsiteY92" fmla="*/ 4237004 h 4275540"/>
              <a:gd name="connsiteX93" fmla="*/ 1272434 w 3898347"/>
              <a:gd name="connsiteY93" fmla="*/ 4244958 h 4275540"/>
              <a:gd name="connsiteX94" fmla="*/ 1231567 w 3898347"/>
              <a:gd name="connsiteY94" fmla="*/ 4219356 h 4275540"/>
              <a:gd name="connsiteX95" fmla="*/ 1216643 w 3898347"/>
              <a:gd name="connsiteY95" fmla="*/ 4229828 h 4275540"/>
              <a:gd name="connsiteX96" fmla="*/ 1214101 w 3898347"/>
              <a:gd name="connsiteY96" fmla="*/ 4231991 h 4275540"/>
              <a:gd name="connsiteX97" fmla="*/ 1203193 w 3898347"/>
              <a:gd name="connsiteY97" fmla="*/ 4232867 h 4275540"/>
              <a:gd name="connsiteX98" fmla="*/ 1201049 w 3898347"/>
              <a:gd name="connsiteY98" fmla="*/ 4242842 h 4275540"/>
              <a:gd name="connsiteX99" fmla="*/ 1185298 w 3898347"/>
              <a:gd name="connsiteY99" fmla="*/ 4251133 h 4275540"/>
              <a:gd name="connsiteX100" fmla="*/ 1164955 w 3898347"/>
              <a:gd name="connsiteY100" fmla="*/ 4250027 h 4275540"/>
              <a:gd name="connsiteX101" fmla="*/ 1067357 w 3898347"/>
              <a:gd name="connsiteY101" fmla="*/ 4233908 h 4275540"/>
              <a:gd name="connsiteX102" fmla="*/ 1009492 w 3898347"/>
              <a:gd name="connsiteY102" fmla="*/ 4230455 h 4275540"/>
              <a:gd name="connsiteX103" fmla="*/ 988345 w 3898347"/>
              <a:gd name="connsiteY103" fmla="*/ 4238880 h 4275540"/>
              <a:gd name="connsiteX104" fmla="*/ 958251 w 3898347"/>
              <a:gd name="connsiteY104" fmla="*/ 4244100 h 4275540"/>
              <a:gd name="connsiteX105" fmla="*/ 905785 w 3898347"/>
              <a:gd name="connsiteY105" fmla="*/ 4260845 h 4275540"/>
              <a:gd name="connsiteX106" fmla="*/ 834176 w 3898347"/>
              <a:gd name="connsiteY106" fmla="*/ 4270241 h 4275540"/>
              <a:gd name="connsiteX107" fmla="*/ 778474 w 3898347"/>
              <a:gd name="connsiteY107" fmla="*/ 4235526 h 4275540"/>
              <a:gd name="connsiteX108" fmla="*/ 774418 w 3898347"/>
              <a:gd name="connsiteY108" fmla="*/ 4242583 h 4275540"/>
              <a:gd name="connsiteX109" fmla="*/ 737705 w 3898347"/>
              <a:gd name="connsiteY109" fmla="*/ 4238891 h 4275540"/>
              <a:gd name="connsiteX110" fmla="*/ 605027 w 3898347"/>
              <a:gd name="connsiteY110" fmla="*/ 4175863 h 4275540"/>
              <a:gd name="connsiteX111" fmla="*/ 533391 w 3898347"/>
              <a:gd name="connsiteY111" fmla="*/ 4170035 h 4275540"/>
              <a:gd name="connsiteX112" fmla="*/ 508621 w 3898347"/>
              <a:gd name="connsiteY112" fmla="*/ 4176044 h 4275540"/>
              <a:gd name="connsiteX113" fmla="*/ 467082 w 3898347"/>
              <a:gd name="connsiteY113" fmla="*/ 4185616 h 4275540"/>
              <a:gd name="connsiteX114" fmla="*/ 437646 w 3898347"/>
              <a:gd name="connsiteY114" fmla="*/ 4212658 h 4275540"/>
              <a:gd name="connsiteX115" fmla="*/ 402271 w 3898347"/>
              <a:gd name="connsiteY115" fmla="*/ 4212774 h 4275540"/>
              <a:gd name="connsiteX116" fmla="*/ 391968 w 3898347"/>
              <a:gd name="connsiteY116" fmla="*/ 4187073 h 4275540"/>
              <a:gd name="connsiteX117" fmla="*/ 354806 w 3898347"/>
              <a:gd name="connsiteY117" fmla="*/ 4195545 h 4275540"/>
              <a:gd name="connsiteX118" fmla="*/ 298662 w 3898347"/>
              <a:gd name="connsiteY118" fmla="*/ 4211227 h 4275540"/>
              <a:gd name="connsiteX119" fmla="*/ 265740 w 3898347"/>
              <a:gd name="connsiteY119" fmla="*/ 4213623 h 4275540"/>
              <a:gd name="connsiteX120" fmla="*/ 176403 w 3898347"/>
              <a:gd name="connsiteY120" fmla="*/ 4227393 h 4275540"/>
              <a:gd name="connsiteX121" fmla="*/ 82528 w 3898347"/>
              <a:gd name="connsiteY121" fmla="*/ 4275540 h 4275540"/>
              <a:gd name="connsiteX122" fmla="*/ 19464 w 3898347"/>
              <a:gd name="connsiteY122" fmla="*/ 4256103 h 4275540"/>
              <a:gd name="connsiteX123" fmla="*/ 0 w 3898347"/>
              <a:gd name="connsiteY123" fmla="*/ 4221939 h 4275540"/>
              <a:gd name="connsiteX124" fmla="*/ 0 w 3898347"/>
              <a:gd name="connsiteY124" fmla="*/ 15850 h 4275540"/>
              <a:gd name="connsiteX125" fmla="*/ 3898347 w 3898347"/>
              <a:gd name="connsiteY125"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137926 w 3898347"/>
              <a:gd name="connsiteY41" fmla="*/ 3867782 h 4275540"/>
              <a:gd name="connsiteX42" fmla="*/ 3090188 w 3898347"/>
              <a:gd name="connsiteY42" fmla="*/ 3855036 h 4275540"/>
              <a:gd name="connsiteX43" fmla="*/ 3031422 w 3898347"/>
              <a:gd name="connsiteY43" fmla="*/ 3858298 h 4275540"/>
              <a:gd name="connsiteX44" fmla="*/ 2996288 w 3898347"/>
              <a:gd name="connsiteY44" fmla="*/ 3860020 h 4275540"/>
              <a:gd name="connsiteX45" fmla="*/ 2901661 w 3898347"/>
              <a:gd name="connsiteY45" fmla="*/ 3882243 h 4275540"/>
              <a:gd name="connsiteX46" fmla="*/ 2782141 w 3898347"/>
              <a:gd name="connsiteY46" fmla="*/ 3932983 h 4275540"/>
              <a:gd name="connsiteX47" fmla="*/ 2749597 w 3898347"/>
              <a:gd name="connsiteY47" fmla="*/ 3956746 h 4275540"/>
              <a:gd name="connsiteX48" fmla="*/ 2730493 w 3898347"/>
              <a:gd name="connsiteY48" fmla="*/ 3955236 h 4275540"/>
              <a:gd name="connsiteX49" fmla="*/ 2707507 w 3898347"/>
              <a:gd name="connsiteY49" fmla="*/ 3947771 h 4275540"/>
              <a:gd name="connsiteX50" fmla="*/ 2701937 w 3898347"/>
              <a:gd name="connsiteY50" fmla="*/ 3950565 h 4275540"/>
              <a:gd name="connsiteX51" fmla="*/ 2679435 w 3898347"/>
              <a:gd name="connsiteY51" fmla="*/ 3949768 h 4275540"/>
              <a:gd name="connsiteX52" fmla="*/ 2667352 w 3898347"/>
              <a:gd name="connsiteY52" fmla="*/ 3942821 h 4275540"/>
              <a:gd name="connsiteX53" fmla="*/ 2657096 w 3898347"/>
              <a:gd name="connsiteY53" fmla="*/ 3953571 h 4275540"/>
              <a:gd name="connsiteX54" fmla="*/ 2655161 w 3898347"/>
              <a:gd name="connsiteY54" fmla="*/ 3962216 h 4275540"/>
              <a:gd name="connsiteX55" fmla="*/ 2638604 w 3898347"/>
              <a:gd name="connsiteY55" fmla="*/ 3955936 h 4275540"/>
              <a:gd name="connsiteX56" fmla="*/ 2626185 w 3898347"/>
              <a:gd name="connsiteY56" fmla="*/ 3962937 h 4275540"/>
              <a:gd name="connsiteX57" fmla="*/ 2614077 w 3898347"/>
              <a:gd name="connsiteY57" fmla="*/ 3955576 h 4275540"/>
              <a:gd name="connsiteX58" fmla="*/ 2609403 w 3898347"/>
              <a:gd name="connsiteY58" fmla="*/ 3956215 h 4275540"/>
              <a:gd name="connsiteX59" fmla="*/ 2597896 w 3898347"/>
              <a:gd name="connsiteY59" fmla="*/ 3958939 h 4275540"/>
              <a:gd name="connsiteX60" fmla="*/ 2578251 w 3898347"/>
              <a:gd name="connsiteY60" fmla="*/ 3965812 h 4275540"/>
              <a:gd name="connsiteX61" fmla="*/ 2571961 w 3898347"/>
              <a:gd name="connsiteY61" fmla="*/ 3966278 h 4275540"/>
              <a:gd name="connsiteX62" fmla="*/ 2559399 w 3898347"/>
              <a:gd name="connsiteY62" fmla="*/ 3979193 h 4275540"/>
              <a:gd name="connsiteX63" fmla="*/ 2533560 w 3898347"/>
              <a:gd name="connsiteY63" fmla="*/ 3988160 h 4275540"/>
              <a:gd name="connsiteX64" fmla="*/ 2515299 w 3898347"/>
              <a:gd name="connsiteY64" fmla="*/ 4016867 h 4275540"/>
              <a:gd name="connsiteX65" fmla="*/ 2513423 w 3898347"/>
              <a:gd name="connsiteY65" fmla="*/ 4018759 h 4275540"/>
              <a:gd name="connsiteX66" fmla="*/ 2482991 w 3898347"/>
              <a:gd name="connsiteY66" fmla="*/ 4012935 h 4275540"/>
              <a:gd name="connsiteX67" fmla="*/ 2446940 w 3898347"/>
              <a:gd name="connsiteY67" fmla="*/ 4021172 h 4275540"/>
              <a:gd name="connsiteX68" fmla="*/ 2404883 w 3898347"/>
              <a:gd name="connsiteY68" fmla="*/ 4024808 h 4275540"/>
              <a:gd name="connsiteX69" fmla="*/ 2373894 w 3898347"/>
              <a:gd name="connsiteY69" fmla="*/ 4023827 h 4275540"/>
              <a:gd name="connsiteX70" fmla="*/ 2297080 w 3898347"/>
              <a:gd name="connsiteY70" fmla="*/ 4040841 h 4275540"/>
              <a:gd name="connsiteX71" fmla="*/ 2170615 w 3898347"/>
              <a:gd name="connsiteY71" fmla="*/ 4077196 h 4275540"/>
              <a:gd name="connsiteX72" fmla="*/ 2143580 w 3898347"/>
              <a:gd name="connsiteY72" fmla="*/ 4083102 h 4275540"/>
              <a:gd name="connsiteX73" fmla="*/ 2119893 w 3898347"/>
              <a:gd name="connsiteY73" fmla="*/ 4080874 h 4275540"/>
              <a:gd name="connsiteX74" fmla="*/ 2114008 w 3898347"/>
              <a:gd name="connsiteY74" fmla="*/ 4073996 h 4275540"/>
              <a:gd name="connsiteX75" fmla="*/ 2099067 w 3898347"/>
              <a:gd name="connsiteY75" fmla="*/ 4076068 h 4275540"/>
              <a:gd name="connsiteX76" fmla="*/ 2095000 w 3898347"/>
              <a:gd name="connsiteY76" fmla="*/ 4075096 h 4275540"/>
              <a:gd name="connsiteX77" fmla="*/ 2071767 w 3898347"/>
              <a:gd name="connsiteY77" fmla="*/ 4071044 h 4275540"/>
              <a:gd name="connsiteX78" fmla="*/ 2024486 w 3898347"/>
              <a:gd name="connsiteY78" fmla="*/ 4100276 h 4275540"/>
              <a:gd name="connsiteX79" fmla="*/ 1964411 w 3898347"/>
              <a:gd name="connsiteY79" fmla="*/ 4105069 h 4275540"/>
              <a:gd name="connsiteX80" fmla="*/ 1739945 w 3898347"/>
              <a:gd name="connsiteY80" fmla="*/ 4171795 h 4275540"/>
              <a:gd name="connsiteX81" fmla="*/ 1610556 w 3898347"/>
              <a:gd name="connsiteY81" fmla="*/ 4167701 h 4275540"/>
              <a:gd name="connsiteX82" fmla="*/ 1553623 w 3898347"/>
              <a:gd name="connsiteY82" fmla="*/ 4236045 h 4275540"/>
              <a:gd name="connsiteX83" fmla="*/ 1548640 w 3898347"/>
              <a:gd name="connsiteY83" fmla="*/ 4238297 h 4275540"/>
              <a:gd name="connsiteX84" fmla="*/ 1530136 w 3898347"/>
              <a:gd name="connsiteY84" fmla="*/ 4227121 h 4275540"/>
              <a:gd name="connsiteX85" fmla="*/ 1508787 w 3898347"/>
              <a:gd name="connsiteY85" fmla="*/ 4234213 h 4275540"/>
              <a:gd name="connsiteX86" fmla="*/ 1488914 w 3898347"/>
              <a:gd name="connsiteY86" fmla="*/ 4241772 h 4275540"/>
              <a:gd name="connsiteX87" fmla="*/ 1488999 w 3898347"/>
              <a:gd name="connsiteY87" fmla="*/ 4251186 h 4275540"/>
              <a:gd name="connsiteX88" fmla="*/ 1475364 w 3898347"/>
              <a:gd name="connsiteY88" fmla="*/ 4248364 h 4275540"/>
              <a:gd name="connsiteX89" fmla="*/ 1457275 w 3898347"/>
              <a:gd name="connsiteY89" fmla="*/ 4252863 h 4275540"/>
              <a:gd name="connsiteX90" fmla="*/ 1448085 w 3898347"/>
              <a:gd name="connsiteY90" fmla="*/ 4248391 h 4275540"/>
              <a:gd name="connsiteX91" fmla="*/ 1315306 w 3898347"/>
              <a:gd name="connsiteY91" fmla="*/ 4237004 h 4275540"/>
              <a:gd name="connsiteX92" fmla="*/ 1272434 w 3898347"/>
              <a:gd name="connsiteY92" fmla="*/ 4244958 h 4275540"/>
              <a:gd name="connsiteX93" fmla="*/ 1231567 w 3898347"/>
              <a:gd name="connsiteY93" fmla="*/ 4219356 h 4275540"/>
              <a:gd name="connsiteX94" fmla="*/ 1216643 w 3898347"/>
              <a:gd name="connsiteY94" fmla="*/ 4229828 h 4275540"/>
              <a:gd name="connsiteX95" fmla="*/ 1214101 w 3898347"/>
              <a:gd name="connsiteY95" fmla="*/ 4231991 h 4275540"/>
              <a:gd name="connsiteX96" fmla="*/ 1203193 w 3898347"/>
              <a:gd name="connsiteY96" fmla="*/ 4232867 h 4275540"/>
              <a:gd name="connsiteX97" fmla="*/ 1201049 w 3898347"/>
              <a:gd name="connsiteY97" fmla="*/ 4242842 h 4275540"/>
              <a:gd name="connsiteX98" fmla="*/ 1185298 w 3898347"/>
              <a:gd name="connsiteY98" fmla="*/ 4251133 h 4275540"/>
              <a:gd name="connsiteX99" fmla="*/ 1164955 w 3898347"/>
              <a:gd name="connsiteY99" fmla="*/ 4250027 h 4275540"/>
              <a:gd name="connsiteX100" fmla="*/ 1067357 w 3898347"/>
              <a:gd name="connsiteY100" fmla="*/ 4233908 h 4275540"/>
              <a:gd name="connsiteX101" fmla="*/ 1009492 w 3898347"/>
              <a:gd name="connsiteY101" fmla="*/ 4230455 h 4275540"/>
              <a:gd name="connsiteX102" fmla="*/ 988345 w 3898347"/>
              <a:gd name="connsiteY102" fmla="*/ 4238880 h 4275540"/>
              <a:gd name="connsiteX103" fmla="*/ 958251 w 3898347"/>
              <a:gd name="connsiteY103" fmla="*/ 4244100 h 4275540"/>
              <a:gd name="connsiteX104" fmla="*/ 905785 w 3898347"/>
              <a:gd name="connsiteY104" fmla="*/ 4260845 h 4275540"/>
              <a:gd name="connsiteX105" fmla="*/ 834176 w 3898347"/>
              <a:gd name="connsiteY105" fmla="*/ 4270241 h 4275540"/>
              <a:gd name="connsiteX106" fmla="*/ 778474 w 3898347"/>
              <a:gd name="connsiteY106" fmla="*/ 4235526 h 4275540"/>
              <a:gd name="connsiteX107" fmla="*/ 774418 w 3898347"/>
              <a:gd name="connsiteY107" fmla="*/ 4242583 h 4275540"/>
              <a:gd name="connsiteX108" fmla="*/ 737705 w 3898347"/>
              <a:gd name="connsiteY108" fmla="*/ 4238891 h 4275540"/>
              <a:gd name="connsiteX109" fmla="*/ 605027 w 3898347"/>
              <a:gd name="connsiteY109" fmla="*/ 4175863 h 4275540"/>
              <a:gd name="connsiteX110" fmla="*/ 533391 w 3898347"/>
              <a:gd name="connsiteY110" fmla="*/ 4170035 h 4275540"/>
              <a:gd name="connsiteX111" fmla="*/ 508621 w 3898347"/>
              <a:gd name="connsiteY111" fmla="*/ 4176044 h 4275540"/>
              <a:gd name="connsiteX112" fmla="*/ 467082 w 3898347"/>
              <a:gd name="connsiteY112" fmla="*/ 4185616 h 4275540"/>
              <a:gd name="connsiteX113" fmla="*/ 437646 w 3898347"/>
              <a:gd name="connsiteY113" fmla="*/ 4212658 h 4275540"/>
              <a:gd name="connsiteX114" fmla="*/ 402271 w 3898347"/>
              <a:gd name="connsiteY114" fmla="*/ 4212774 h 4275540"/>
              <a:gd name="connsiteX115" fmla="*/ 391968 w 3898347"/>
              <a:gd name="connsiteY115" fmla="*/ 4187073 h 4275540"/>
              <a:gd name="connsiteX116" fmla="*/ 354806 w 3898347"/>
              <a:gd name="connsiteY116" fmla="*/ 4195545 h 4275540"/>
              <a:gd name="connsiteX117" fmla="*/ 298662 w 3898347"/>
              <a:gd name="connsiteY117" fmla="*/ 4211227 h 4275540"/>
              <a:gd name="connsiteX118" fmla="*/ 265740 w 3898347"/>
              <a:gd name="connsiteY118" fmla="*/ 4213623 h 4275540"/>
              <a:gd name="connsiteX119" fmla="*/ 176403 w 3898347"/>
              <a:gd name="connsiteY119" fmla="*/ 4227393 h 4275540"/>
              <a:gd name="connsiteX120" fmla="*/ 82528 w 3898347"/>
              <a:gd name="connsiteY120" fmla="*/ 4275540 h 4275540"/>
              <a:gd name="connsiteX121" fmla="*/ 19464 w 3898347"/>
              <a:gd name="connsiteY121" fmla="*/ 4256103 h 4275540"/>
              <a:gd name="connsiteX122" fmla="*/ 0 w 3898347"/>
              <a:gd name="connsiteY122" fmla="*/ 4221939 h 4275540"/>
              <a:gd name="connsiteX123" fmla="*/ 0 w 3898347"/>
              <a:gd name="connsiteY123" fmla="*/ 15850 h 4275540"/>
              <a:gd name="connsiteX124" fmla="*/ 3898347 w 3898347"/>
              <a:gd name="connsiteY124"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05027 w 3898347"/>
              <a:gd name="connsiteY108" fmla="*/ 4175863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5540"/>
              <a:gd name="connsiteX1" fmla="*/ 3898347 w 3898347"/>
              <a:gd name="connsiteY1" fmla="*/ 3834445 h 4275540"/>
              <a:gd name="connsiteX2" fmla="*/ 3892314 w 3898347"/>
              <a:gd name="connsiteY2" fmla="*/ 3832951 h 4275540"/>
              <a:gd name="connsiteX3" fmla="*/ 3851953 w 3898347"/>
              <a:gd name="connsiteY3" fmla="*/ 3802983 h 4275540"/>
              <a:gd name="connsiteX4" fmla="*/ 3836418 w 3898347"/>
              <a:gd name="connsiteY4" fmla="*/ 3811513 h 4275540"/>
              <a:gd name="connsiteX5" fmla="*/ 3833758 w 3898347"/>
              <a:gd name="connsiteY5" fmla="*/ 3813341 h 4275540"/>
              <a:gd name="connsiteX6" fmla="*/ 3822673 w 3898347"/>
              <a:gd name="connsiteY6" fmla="*/ 3812913 h 4275540"/>
              <a:gd name="connsiteX7" fmla="*/ 3820104 w 3898347"/>
              <a:gd name="connsiteY7" fmla="*/ 3822466 h 4275540"/>
              <a:gd name="connsiteX8" fmla="*/ 3803816 w 3898347"/>
              <a:gd name="connsiteY8" fmla="*/ 3828757 h 4275540"/>
              <a:gd name="connsiteX9" fmla="*/ 3729936 w 3898347"/>
              <a:gd name="connsiteY9" fmla="*/ 3815386 h 4275540"/>
              <a:gd name="connsiteX10" fmla="*/ 3726018 w 3898347"/>
              <a:gd name="connsiteY10" fmla="*/ 3815100 h 4275540"/>
              <a:gd name="connsiteX11" fmla="*/ 3725413 w 3898347"/>
              <a:gd name="connsiteY11" fmla="*/ 3814615 h 4275540"/>
              <a:gd name="connsiteX12" fmla="*/ 3713801 w 3898347"/>
              <a:gd name="connsiteY12" fmla="*/ 3811018 h 4275540"/>
              <a:gd name="connsiteX13" fmla="*/ 3709087 w 3898347"/>
              <a:gd name="connsiteY13" fmla="*/ 3813195 h 4275540"/>
              <a:gd name="connsiteX14" fmla="*/ 3698038 w 3898347"/>
              <a:gd name="connsiteY14" fmla="*/ 3806182 h 4275540"/>
              <a:gd name="connsiteX15" fmla="*/ 3662227 w 3898347"/>
              <a:gd name="connsiteY15" fmla="*/ 3807761 h 4275540"/>
              <a:gd name="connsiteX16" fmla="*/ 3659872 w 3898347"/>
              <a:gd name="connsiteY16" fmla="*/ 3805524 h 4275540"/>
              <a:gd name="connsiteX17" fmla="*/ 3643454 w 3898347"/>
              <a:gd name="connsiteY17" fmla="*/ 3794831 h 4275540"/>
              <a:gd name="connsiteX18" fmla="*/ 3624789 w 3898347"/>
              <a:gd name="connsiteY18" fmla="*/ 3803185 h 4275540"/>
              <a:gd name="connsiteX19" fmla="*/ 3602327 w 3898347"/>
              <a:gd name="connsiteY19" fmla="*/ 3794616 h 4275540"/>
              <a:gd name="connsiteX20" fmla="*/ 3596645 w 3898347"/>
              <a:gd name="connsiteY20" fmla="*/ 3797108 h 4275540"/>
              <a:gd name="connsiteX21" fmla="*/ 3574144 w 3898347"/>
              <a:gd name="connsiteY21" fmla="*/ 3795108 h 4275540"/>
              <a:gd name="connsiteX22" fmla="*/ 3562310 w 3898347"/>
              <a:gd name="connsiteY22" fmla="*/ 3787534 h 4275540"/>
              <a:gd name="connsiteX23" fmla="*/ 3551635 w 3898347"/>
              <a:gd name="connsiteY23" fmla="*/ 3797705 h 4275540"/>
              <a:gd name="connsiteX24" fmla="*/ 3542668 w 3898347"/>
              <a:gd name="connsiteY24" fmla="*/ 3803283 h 4275540"/>
              <a:gd name="connsiteX25" fmla="*/ 3533033 w 3898347"/>
              <a:gd name="connsiteY25" fmla="*/ 3799071 h 4275540"/>
              <a:gd name="connsiteX26" fmla="*/ 3521726 w 3898347"/>
              <a:gd name="connsiteY26" fmla="*/ 3804691 h 4275540"/>
              <a:gd name="connsiteX27" fmla="*/ 3520080 w 3898347"/>
              <a:gd name="connsiteY27" fmla="*/ 3805210 h 4275540"/>
              <a:gd name="connsiteX28" fmla="*/ 3508491 w 3898347"/>
              <a:gd name="connsiteY28" fmla="*/ 3797398 h 4275540"/>
              <a:gd name="connsiteX29" fmla="*/ 3503787 w 3898347"/>
              <a:gd name="connsiteY29" fmla="*/ 3797787 h 4275540"/>
              <a:gd name="connsiteX30" fmla="*/ 3492165 w 3898347"/>
              <a:gd name="connsiteY30" fmla="*/ 3799887 h 4275540"/>
              <a:gd name="connsiteX31" fmla="*/ 3472233 w 3898347"/>
              <a:gd name="connsiteY31" fmla="*/ 3805682 h 4275540"/>
              <a:gd name="connsiteX32" fmla="*/ 3465921 w 3898347"/>
              <a:gd name="connsiteY32" fmla="*/ 3805814 h 4275540"/>
              <a:gd name="connsiteX33" fmla="*/ 3455541 w 3898347"/>
              <a:gd name="connsiteY33" fmla="*/ 3815505 h 4275540"/>
              <a:gd name="connsiteX34" fmla="*/ 3429027 w 3898347"/>
              <a:gd name="connsiteY34" fmla="*/ 3816906 h 4275540"/>
              <a:gd name="connsiteX35" fmla="*/ 3369507 w 3898347"/>
              <a:gd name="connsiteY35" fmla="*/ 3825563 h 4275540"/>
              <a:gd name="connsiteX36" fmla="*/ 3324491 w 3898347"/>
              <a:gd name="connsiteY36" fmla="*/ 3832006 h 4275540"/>
              <a:gd name="connsiteX37" fmla="*/ 3244235 w 3898347"/>
              <a:gd name="connsiteY37" fmla="*/ 3834376 h 4275540"/>
              <a:gd name="connsiteX38" fmla="*/ 3226507 w 3898347"/>
              <a:gd name="connsiteY38" fmla="*/ 3820131 h 4275540"/>
              <a:gd name="connsiteX39" fmla="*/ 3191688 w 3898347"/>
              <a:gd name="connsiteY39" fmla="*/ 3837359 h 4275540"/>
              <a:gd name="connsiteX40" fmla="*/ 3185553 w 3898347"/>
              <a:gd name="connsiteY40" fmla="*/ 3859030 h 4275540"/>
              <a:gd name="connsiteX41" fmla="*/ 3090188 w 3898347"/>
              <a:gd name="connsiteY41" fmla="*/ 3855036 h 4275540"/>
              <a:gd name="connsiteX42" fmla="*/ 3031422 w 3898347"/>
              <a:gd name="connsiteY42" fmla="*/ 3858298 h 4275540"/>
              <a:gd name="connsiteX43" fmla="*/ 2996288 w 3898347"/>
              <a:gd name="connsiteY43" fmla="*/ 3860020 h 4275540"/>
              <a:gd name="connsiteX44" fmla="*/ 2901661 w 3898347"/>
              <a:gd name="connsiteY44" fmla="*/ 3882243 h 4275540"/>
              <a:gd name="connsiteX45" fmla="*/ 2782141 w 3898347"/>
              <a:gd name="connsiteY45" fmla="*/ 3932983 h 4275540"/>
              <a:gd name="connsiteX46" fmla="*/ 2749597 w 3898347"/>
              <a:gd name="connsiteY46" fmla="*/ 3956746 h 4275540"/>
              <a:gd name="connsiteX47" fmla="*/ 2730493 w 3898347"/>
              <a:gd name="connsiteY47" fmla="*/ 3955236 h 4275540"/>
              <a:gd name="connsiteX48" fmla="*/ 2707507 w 3898347"/>
              <a:gd name="connsiteY48" fmla="*/ 3947771 h 4275540"/>
              <a:gd name="connsiteX49" fmla="*/ 2701937 w 3898347"/>
              <a:gd name="connsiteY49" fmla="*/ 3950565 h 4275540"/>
              <a:gd name="connsiteX50" fmla="*/ 2679435 w 3898347"/>
              <a:gd name="connsiteY50" fmla="*/ 3949768 h 4275540"/>
              <a:gd name="connsiteX51" fmla="*/ 2667352 w 3898347"/>
              <a:gd name="connsiteY51" fmla="*/ 3942821 h 4275540"/>
              <a:gd name="connsiteX52" fmla="*/ 2657096 w 3898347"/>
              <a:gd name="connsiteY52" fmla="*/ 3953571 h 4275540"/>
              <a:gd name="connsiteX53" fmla="*/ 2655161 w 3898347"/>
              <a:gd name="connsiteY53" fmla="*/ 3962216 h 4275540"/>
              <a:gd name="connsiteX54" fmla="*/ 2638604 w 3898347"/>
              <a:gd name="connsiteY54" fmla="*/ 3955936 h 4275540"/>
              <a:gd name="connsiteX55" fmla="*/ 2626185 w 3898347"/>
              <a:gd name="connsiteY55" fmla="*/ 3962937 h 4275540"/>
              <a:gd name="connsiteX56" fmla="*/ 2614077 w 3898347"/>
              <a:gd name="connsiteY56" fmla="*/ 3955576 h 4275540"/>
              <a:gd name="connsiteX57" fmla="*/ 2609403 w 3898347"/>
              <a:gd name="connsiteY57" fmla="*/ 3956215 h 4275540"/>
              <a:gd name="connsiteX58" fmla="*/ 2597896 w 3898347"/>
              <a:gd name="connsiteY58" fmla="*/ 3958939 h 4275540"/>
              <a:gd name="connsiteX59" fmla="*/ 2578251 w 3898347"/>
              <a:gd name="connsiteY59" fmla="*/ 3965812 h 4275540"/>
              <a:gd name="connsiteX60" fmla="*/ 2571961 w 3898347"/>
              <a:gd name="connsiteY60" fmla="*/ 3966278 h 4275540"/>
              <a:gd name="connsiteX61" fmla="*/ 2559399 w 3898347"/>
              <a:gd name="connsiteY61" fmla="*/ 3979193 h 4275540"/>
              <a:gd name="connsiteX62" fmla="*/ 2533560 w 3898347"/>
              <a:gd name="connsiteY62" fmla="*/ 3988160 h 4275540"/>
              <a:gd name="connsiteX63" fmla="*/ 2515299 w 3898347"/>
              <a:gd name="connsiteY63" fmla="*/ 4016867 h 4275540"/>
              <a:gd name="connsiteX64" fmla="*/ 2513423 w 3898347"/>
              <a:gd name="connsiteY64" fmla="*/ 4018759 h 4275540"/>
              <a:gd name="connsiteX65" fmla="*/ 2482991 w 3898347"/>
              <a:gd name="connsiteY65" fmla="*/ 4012935 h 4275540"/>
              <a:gd name="connsiteX66" fmla="*/ 2446940 w 3898347"/>
              <a:gd name="connsiteY66" fmla="*/ 4021172 h 4275540"/>
              <a:gd name="connsiteX67" fmla="*/ 2404883 w 3898347"/>
              <a:gd name="connsiteY67" fmla="*/ 4024808 h 4275540"/>
              <a:gd name="connsiteX68" fmla="*/ 2373894 w 3898347"/>
              <a:gd name="connsiteY68" fmla="*/ 4023827 h 4275540"/>
              <a:gd name="connsiteX69" fmla="*/ 2297080 w 3898347"/>
              <a:gd name="connsiteY69" fmla="*/ 4040841 h 4275540"/>
              <a:gd name="connsiteX70" fmla="*/ 2170615 w 3898347"/>
              <a:gd name="connsiteY70" fmla="*/ 4077196 h 4275540"/>
              <a:gd name="connsiteX71" fmla="*/ 2143580 w 3898347"/>
              <a:gd name="connsiteY71" fmla="*/ 4083102 h 4275540"/>
              <a:gd name="connsiteX72" fmla="*/ 2119893 w 3898347"/>
              <a:gd name="connsiteY72" fmla="*/ 4080874 h 4275540"/>
              <a:gd name="connsiteX73" fmla="*/ 2114008 w 3898347"/>
              <a:gd name="connsiteY73" fmla="*/ 4073996 h 4275540"/>
              <a:gd name="connsiteX74" fmla="*/ 2099067 w 3898347"/>
              <a:gd name="connsiteY74" fmla="*/ 4076068 h 4275540"/>
              <a:gd name="connsiteX75" fmla="*/ 2095000 w 3898347"/>
              <a:gd name="connsiteY75" fmla="*/ 4075096 h 4275540"/>
              <a:gd name="connsiteX76" fmla="*/ 2071767 w 3898347"/>
              <a:gd name="connsiteY76" fmla="*/ 4071044 h 4275540"/>
              <a:gd name="connsiteX77" fmla="*/ 2024486 w 3898347"/>
              <a:gd name="connsiteY77" fmla="*/ 4100276 h 4275540"/>
              <a:gd name="connsiteX78" fmla="*/ 1964411 w 3898347"/>
              <a:gd name="connsiteY78" fmla="*/ 4105069 h 4275540"/>
              <a:gd name="connsiteX79" fmla="*/ 1739945 w 3898347"/>
              <a:gd name="connsiteY79" fmla="*/ 4171795 h 4275540"/>
              <a:gd name="connsiteX80" fmla="*/ 1610556 w 3898347"/>
              <a:gd name="connsiteY80" fmla="*/ 4167701 h 4275540"/>
              <a:gd name="connsiteX81" fmla="*/ 1553623 w 3898347"/>
              <a:gd name="connsiteY81" fmla="*/ 4236045 h 4275540"/>
              <a:gd name="connsiteX82" fmla="*/ 1548640 w 3898347"/>
              <a:gd name="connsiteY82" fmla="*/ 4238297 h 4275540"/>
              <a:gd name="connsiteX83" fmla="*/ 1530136 w 3898347"/>
              <a:gd name="connsiteY83" fmla="*/ 4227121 h 4275540"/>
              <a:gd name="connsiteX84" fmla="*/ 1508787 w 3898347"/>
              <a:gd name="connsiteY84" fmla="*/ 4234213 h 4275540"/>
              <a:gd name="connsiteX85" fmla="*/ 1488914 w 3898347"/>
              <a:gd name="connsiteY85" fmla="*/ 4241772 h 4275540"/>
              <a:gd name="connsiteX86" fmla="*/ 1488999 w 3898347"/>
              <a:gd name="connsiteY86" fmla="*/ 4251186 h 4275540"/>
              <a:gd name="connsiteX87" fmla="*/ 1475364 w 3898347"/>
              <a:gd name="connsiteY87" fmla="*/ 4248364 h 4275540"/>
              <a:gd name="connsiteX88" fmla="*/ 1457275 w 3898347"/>
              <a:gd name="connsiteY88" fmla="*/ 4252863 h 4275540"/>
              <a:gd name="connsiteX89" fmla="*/ 1448085 w 3898347"/>
              <a:gd name="connsiteY89" fmla="*/ 4248391 h 4275540"/>
              <a:gd name="connsiteX90" fmla="*/ 1315306 w 3898347"/>
              <a:gd name="connsiteY90" fmla="*/ 4237004 h 4275540"/>
              <a:gd name="connsiteX91" fmla="*/ 1272434 w 3898347"/>
              <a:gd name="connsiteY91" fmla="*/ 4244958 h 4275540"/>
              <a:gd name="connsiteX92" fmla="*/ 1231567 w 3898347"/>
              <a:gd name="connsiteY92" fmla="*/ 4219356 h 4275540"/>
              <a:gd name="connsiteX93" fmla="*/ 1216643 w 3898347"/>
              <a:gd name="connsiteY93" fmla="*/ 4229828 h 4275540"/>
              <a:gd name="connsiteX94" fmla="*/ 1214101 w 3898347"/>
              <a:gd name="connsiteY94" fmla="*/ 4231991 h 4275540"/>
              <a:gd name="connsiteX95" fmla="*/ 1203193 w 3898347"/>
              <a:gd name="connsiteY95" fmla="*/ 4232867 h 4275540"/>
              <a:gd name="connsiteX96" fmla="*/ 1201049 w 3898347"/>
              <a:gd name="connsiteY96" fmla="*/ 4242842 h 4275540"/>
              <a:gd name="connsiteX97" fmla="*/ 1185298 w 3898347"/>
              <a:gd name="connsiteY97" fmla="*/ 4251133 h 4275540"/>
              <a:gd name="connsiteX98" fmla="*/ 1164955 w 3898347"/>
              <a:gd name="connsiteY98" fmla="*/ 4250027 h 4275540"/>
              <a:gd name="connsiteX99" fmla="*/ 1067357 w 3898347"/>
              <a:gd name="connsiteY99" fmla="*/ 4233908 h 4275540"/>
              <a:gd name="connsiteX100" fmla="*/ 1009492 w 3898347"/>
              <a:gd name="connsiteY100" fmla="*/ 4230455 h 4275540"/>
              <a:gd name="connsiteX101" fmla="*/ 988345 w 3898347"/>
              <a:gd name="connsiteY101" fmla="*/ 4238880 h 4275540"/>
              <a:gd name="connsiteX102" fmla="*/ 958251 w 3898347"/>
              <a:gd name="connsiteY102" fmla="*/ 4244100 h 4275540"/>
              <a:gd name="connsiteX103" fmla="*/ 905785 w 3898347"/>
              <a:gd name="connsiteY103" fmla="*/ 4260845 h 4275540"/>
              <a:gd name="connsiteX104" fmla="*/ 834176 w 3898347"/>
              <a:gd name="connsiteY104" fmla="*/ 4270241 h 4275540"/>
              <a:gd name="connsiteX105" fmla="*/ 778474 w 3898347"/>
              <a:gd name="connsiteY105" fmla="*/ 4235526 h 4275540"/>
              <a:gd name="connsiteX106" fmla="*/ 774418 w 3898347"/>
              <a:gd name="connsiteY106" fmla="*/ 4242583 h 4275540"/>
              <a:gd name="connsiteX107" fmla="*/ 737705 w 3898347"/>
              <a:gd name="connsiteY107" fmla="*/ 4238891 h 4275540"/>
              <a:gd name="connsiteX108" fmla="*/ 627717 w 3898347"/>
              <a:gd name="connsiteY108" fmla="*/ 4207629 h 4275540"/>
              <a:gd name="connsiteX109" fmla="*/ 533391 w 3898347"/>
              <a:gd name="connsiteY109" fmla="*/ 4170035 h 4275540"/>
              <a:gd name="connsiteX110" fmla="*/ 508621 w 3898347"/>
              <a:gd name="connsiteY110" fmla="*/ 4176044 h 4275540"/>
              <a:gd name="connsiteX111" fmla="*/ 467082 w 3898347"/>
              <a:gd name="connsiteY111" fmla="*/ 4185616 h 4275540"/>
              <a:gd name="connsiteX112" fmla="*/ 437646 w 3898347"/>
              <a:gd name="connsiteY112" fmla="*/ 4212658 h 4275540"/>
              <a:gd name="connsiteX113" fmla="*/ 402271 w 3898347"/>
              <a:gd name="connsiteY113" fmla="*/ 4212774 h 4275540"/>
              <a:gd name="connsiteX114" fmla="*/ 391968 w 3898347"/>
              <a:gd name="connsiteY114" fmla="*/ 4187073 h 4275540"/>
              <a:gd name="connsiteX115" fmla="*/ 354806 w 3898347"/>
              <a:gd name="connsiteY115" fmla="*/ 4195545 h 4275540"/>
              <a:gd name="connsiteX116" fmla="*/ 298662 w 3898347"/>
              <a:gd name="connsiteY116" fmla="*/ 4211227 h 4275540"/>
              <a:gd name="connsiteX117" fmla="*/ 265740 w 3898347"/>
              <a:gd name="connsiteY117" fmla="*/ 4213623 h 4275540"/>
              <a:gd name="connsiteX118" fmla="*/ 176403 w 3898347"/>
              <a:gd name="connsiteY118" fmla="*/ 4227393 h 4275540"/>
              <a:gd name="connsiteX119" fmla="*/ 82528 w 3898347"/>
              <a:gd name="connsiteY119" fmla="*/ 4275540 h 4275540"/>
              <a:gd name="connsiteX120" fmla="*/ 19464 w 3898347"/>
              <a:gd name="connsiteY120" fmla="*/ 4256103 h 4275540"/>
              <a:gd name="connsiteX121" fmla="*/ 0 w 3898347"/>
              <a:gd name="connsiteY121" fmla="*/ 4221939 h 4275540"/>
              <a:gd name="connsiteX122" fmla="*/ 0 w 3898347"/>
              <a:gd name="connsiteY122" fmla="*/ 15850 h 4275540"/>
              <a:gd name="connsiteX123" fmla="*/ 3898347 w 3898347"/>
              <a:gd name="connsiteY123" fmla="*/ 0 h 4275540"/>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85553 w 3898347"/>
              <a:gd name="connsiteY40" fmla="*/ 3859030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70358"/>
              <a:gd name="connsiteX1" fmla="*/ 3898347 w 3898347"/>
              <a:gd name="connsiteY1" fmla="*/ 3834445 h 4270358"/>
              <a:gd name="connsiteX2" fmla="*/ 3892314 w 3898347"/>
              <a:gd name="connsiteY2" fmla="*/ 3832951 h 4270358"/>
              <a:gd name="connsiteX3" fmla="*/ 3851953 w 3898347"/>
              <a:gd name="connsiteY3" fmla="*/ 3802983 h 4270358"/>
              <a:gd name="connsiteX4" fmla="*/ 3836418 w 3898347"/>
              <a:gd name="connsiteY4" fmla="*/ 3811513 h 4270358"/>
              <a:gd name="connsiteX5" fmla="*/ 3833758 w 3898347"/>
              <a:gd name="connsiteY5" fmla="*/ 3813341 h 4270358"/>
              <a:gd name="connsiteX6" fmla="*/ 3822673 w 3898347"/>
              <a:gd name="connsiteY6" fmla="*/ 3812913 h 4270358"/>
              <a:gd name="connsiteX7" fmla="*/ 3820104 w 3898347"/>
              <a:gd name="connsiteY7" fmla="*/ 3822466 h 4270358"/>
              <a:gd name="connsiteX8" fmla="*/ 3803816 w 3898347"/>
              <a:gd name="connsiteY8" fmla="*/ 3828757 h 4270358"/>
              <a:gd name="connsiteX9" fmla="*/ 3729936 w 3898347"/>
              <a:gd name="connsiteY9" fmla="*/ 3815386 h 4270358"/>
              <a:gd name="connsiteX10" fmla="*/ 3726018 w 3898347"/>
              <a:gd name="connsiteY10" fmla="*/ 3815100 h 4270358"/>
              <a:gd name="connsiteX11" fmla="*/ 3725413 w 3898347"/>
              <a:gd name="connsiteY11" fmla="*/ 3814615 h 4270358"/>
              <a:gd name="connsiteX12" fmla="*/ 3713801 w 3898347"/>
              <a:gd name="connsiteY12" fmla="*/ 3811018 h 4270358"/>
              <a:gd name="connsiteX13" fmla="*/ 3709087 w 3898347"/>
              <a:gd name="connsiteY13" fmla="*/ 3813195 h 4270358"/>
              <a:gd name="connsiteX14" fmla="*/ 3698038 w 3898347"/>
              <a:gd name="connsiteY14" fmla="*/ 3806182 h 4270358"/>
              <a:gd name="connsiteX15" fmla="*/ 3662227 w 3898347"/>
              <a:gd name="connsiteY15" fmla="*/ 3807761 h 4270358"/>
              <a:gd name="connsiteX16" fmla="*/ 3659872 w 3898347"/>
              <a:gd name="connsiteY16" fmla="*/ 3805524 h 4270358"/>
              <a:gd name="connsiteX17" fmla="*/ 3643454 w 3898347"/>
              <a:gd name="connsiteY17" fmla="*/ 3794831 h 4270358"/>
              <a:gd name="connsiteX18" fmla="*/ 3624789 w 3898347"/>
              <a:gd name="connsiteY18" fmla="*/ 3803185 h 4270358"/>
              <a:gd name="connsiteX19" fmla="*/ 3602327 w 3898347"/>
              <a:gd name="connsiteY19" fmla="*/ 3794616 h 4270358"/>
              <a:gd name="connsiteX20" fmla="*/ 3596645 w 3898347"/>
              <a:gd name="connsiteY20" fmla="*/ 3797108 h 4270358"/>
              <a:gd name="connsiteX21" fmla="*/ 3574144 w 3898347"/>
              <a:gd name="connsiteY21" fmla="*/ 3795108 h 4270358"/>
              <a:gd name="connsiteX22" fmla="*/ 3562310 w 3898347"/>
              <a:gd name="connsiteY22" fmla="*/ 3787534 h 4270358"/>
              <a:gd name="connsiteX23" fmla="*/ 3551635 w 3898347"/>
              <a:gd name="connsiteY23" fmla="*/ 3797705 h 4270358"/>
              <a:gd name="connsiteX24" fmla="*/ 3542668 w 3898347"/>
              <a:gd name="connsiteY24" fmla="*/ 3803283 h 4270358"/>
              <a:gd name="connsiteX25" fmla="*/ 3533033 w 3898347"/>
              <a:gd name="connsiteY25" fmla="*/ 3799071 h 4270358"/>
              <a:gd name="connsiteX26" fmla="*/ 3521726 w 3898347"/>
              <a:gd name="connsiteY26" fmla="*/ 3804691 h 4270358"/>
              <a:gd name="connsiteX27" fmla="*/ 3520080 w 3898347"/>
              <a:gd name="connsiteY27" fmla="*/ 3805210 h 4270358"/>
              <a:gd name="connsiteX28" fmla="*/ 3508491 w 3898347"/>
              <a:gd name="connsiteY28" fmla="*/ 3797398 h 4270358"/>
              <a:gd name="connsiteX29" fmla="*/ 3503787 w 3898347"/>
              <a:gd name="connsiteY29" fmla="*/ 3797787 h 4270358"/>
              <a:gd name="connsiteX30" fmla="*/ 3492165 w 3898347"/>
              <a:gd name="connsiteY30" fmla="*/ 3799887 h 4270358"/>
              <a:gd name="connsiteX31" fmla="*/ 3472233 w 3898347"/>
              <a:gd name="connsiteY31" fmla="*/ 3805682 h 4270358"/>
              <a:gd name="connsiteX32" fmla="*/ 3465921 w 3898347"/>
              <a:gd name="connsiteY32" fmla="*/ 3805814 h 4270358"/>
              <a:gd name="connsiteX33" fmla="*/ 3455541 w 3898347"/>
              <a:gd name="connsiteY33" fmla="*/ 3815505 h 4270358"/>
              <a:gd name="connsiteX34" fmla="*/ 3429027 w 3898347"/>
              <a:gd name="connsiteY34" fmla="*/ 3816906 h 4270358"/>
              <a:gd name="connsiteX35" fmla="*/ 3369507 w 3898347"/>
              <a:gd name="connsiteY35" fmla="*/ 3825563 h 4270358"/>
              <a:gd name="connsiteX36" fmla="*/ 3324491 w 3898347"/>
              <a:gd name="connsiteY36" fmla="*/ 3832006 h 4270358"/>
              <a:gd name="connsiteX37" fmla="*/ 3244235 w 3898347"/>
              <a:gd name="connsiteY37" fmla="*/ 3834376 h 4270358"/>
              <a:gd name="connsiteX38" fmla="*/ 3226507 w 3898347"/>
              <a:gd name="connsiteY38" fmla="*/ 3820131 h 4270358"/>
              <a:gd name="connsiteX39" fmla="*/ 3191688 w 3898347"/>
              <a:gd name="connsiteY39" fmla="*/ 3837359 h 4270358"/>
              <a:gd name="connsiteX40" fmla="*/ 3153779 w 3898347"/>
              <a:gd name="connsiteY40" fmla="*/ 3848439 h 4270358"/>
              <a:gd name="connsiteX41" fmla="*/ 3090188 w 3898347"/>
              <a:gd name="connsiteY41" fmla="*/ 3855036 h 4270358"/>
              <a:gd name="connsiteX42" fmla="*/ 3031422 w 3898347"/>
              <a:gd name="connsiteY42" fmla="*/ 3858298 h 4270358"/>
              <a:gd name="connsiteX43" fmla="*/ 2996288 w 3898347"/>
              <a:gd name="connsiteY43" fmla="*/ 3860020 h 4270358"/>
              <a:gd name="connsiteX44" fmla="*/ 2901661 w 3898347"/>
              <a:gd name="connsiteY44" fmla="*/ 3882243 h 4270358"/>
              <a:gd name="connsiteX45" fmla="*/ 2782141 w 3898347"/>
              <a:gd name="connsiteY45" fmla="*/ 3932983 h 4270358"/>
              <a:gd name="connsiteX46" fmla="*/ 2749597 w 3898347"/>
              <a:gd name="connsiteY46" fmla="*/ 3956746 h 4270358"/>
              <a:gd name="connsiteX47" fmla="*/ 2730493 w 3898347"/>
              <a:gd name="connsiteY47" fmla="*/ 3955236 h 4270358"/>
              <a:gd name="connsiteX48" fmla="*/ 2707507 w 3898347"/>
              <a:gd name="connsiteY48" fmla="*/ 3947771 h 4270358"/>
              <a:gd name="connsiteX49" fmla="*/ 2701937 w 3898347"/>
              <a:gd name="connsiteY49" fmla="*/ 3950565 h 4270358"/>
              <a:gd name="connsiteX50" fmla="*/ 2679435 w 3898347"/>
              <a:gd name="connsiteY50" fmla="*/ 3949768 h 4270358"/>
              <a:gd name="connsiteX51" fmla="*/ 2667352 w 3898347"/>
              <a:gd name="connsiteY51" fmla="*/ 3942821 h 4270358"/>
              <a:gd name="connsiteX52" fmla="*/ 2657096 w 3898347"/>
              <a:gd name="connsiteY52" fmla="*/ 3953571 h 4270358"/>
              <a:gd name="connsiteX53" fmla="*/ 2655161 w 3898347"/>
              <a:gd name="connsiteY53" fmla="*/ 3962216 h 4270358"/>
              <a:gd name="connsiteX54" fmla="*/ 2638604 w 3898347"/>
              <a:gd name="connsiteY54" fmla="*/ 3955936 h 4270358"/>
              <a:gd name="connsiteX55" fmla="*/ 2626185 w 3898347"/>
              <a:gd name="connsiteY55" fmla="*/ 3962937 h 4270358"/>
              <a:gd name="connsiteX56" fmla="*/ 2614077 w 3898347"/>
              <a:gd name="connsiteY56" fmla="*/ 3955576 h 4270358"/>
              <a:gd name="connsiteX57" fmla="*/ 2609403 w 3898347"/>
              <a:gd name="connsiteY57" fmla="*/ 3956215 h 4270358"/>
              <a:gd name="connsiteX58" fmla="*/ 2597896 w 3898347"/>
              <a:gd name="connsiteY58" fmla="*/ 3958939 h 4270358"/>
              <a:gd name="connsiteX59" fmla="*/ 2578251 w 3898347"/>
              <a:gd name="connsiteY59" fmla="*/ 3965812 h 4270358"/>
              <a:gd name="connsiteX60" fmla="*/ 2571961 w 3898347"/>
              <a:gd name="connsiteY60" fmla="*/ 3966278 h 4270358"/>
              <a:gd name="connsiteX61" fmla="*/ 2559399 w 3898347"/>
              <a:gd name="connsiteY61" fmla="*/ 3979193 h 4270358"/>
              <a:gd name="connsiteX62" fmla="*/ 2533560 w 3898347"/>
              <a:gd name="connsiteY62" fmla="*/ 3988160 h 4270358"/>
              <a:gd name="connsiteX63" fmla="*/ 2515299 w 3898347"/>
              <a:gd name="connsiteY63" fmla="*/ 4016867 h 4270358"/>
              <a:gd name="connsiteX64" fmla="*/ 2513423 w 3898347"/>
              <a:gd name="connsiteY64" fmla="*/ 4018759 h 4270358"/>
              <a:gd name="connsiteX65" fmla="*/ 2482991 w 3898347"/>
              <a:gd name="connsiteY65" fmla="*/ 4012935 h 4270358"/>
              <a:gd name="connsiteX66" fmla="*/ 2446940 w 3898347"/>
              <a:gd name="connsiteY66" fmla="*/ 4021172 h 4270358"/>
              <a:gd name="connsiteX67" fmla="*/ 2404883 w 3898347"/>
              <a:gd name="connsiteY67" fmla="*/ 4024808 h 4270358"/>
              <a:gd name="connsiteX68" fmla="*/ 2373894 w 3898347"/>
              <a:gd name="connsiteY68" fmla="*/ 4023827 h 4270358"/>
              <a:gd name="connsiteX69" fmla="*/ 2297080 w 3898347"/>
              <a:gd name="connsiteY69" fmla="*/ 4040841 h 4270358"/>
              <a:gd name="connsiteX70" fmla="*/ 2170615 w 3898347"/>
              <a:gd name="connsiteY70" fmla="*/ 4077196 h 4270358"/>
              <a:gd name="connsiteX71" fmla="*/ 2143580 w 3898347"/>
              <a:gd name="connsiteY71" fmla="*/ 4083102 h 4270358"/>
              <a:gd name="connsiteX72" fmla="*/ 2119893 w 3898347"/>
              <a:gd name="connsiteY72" fmla="*/ 4080874 h 4270358"/>
              <a:gd name="connsiteX73" fmla="*/ 2114008 w 3898347"/>
              <a:gd name="connsiteY73" fmla="*/ 4073996 h 4270358"/>
              <a:gd name="connsiteX74" fmla="*/ 2099067 w 3898347"/>
              <a:gd name="connsiteY74" fmla="*/ 4076068 h 4270358"/>
              <a:gd name="connsiteX75" fmla="*/ 2095000 w 3898347"/>
              <a:gd name="connsiteY75" fmla="*/ 4075096 h 4270358"/>
              <a:gd name="connsiteX76" fmla="*/ 2071767 w 3898347"/>
              <a:gd name="connsiteY76" fmla="*/ 4071044 h 4270358"/>
              <a:gd name="connsiteX77" fmla="*/ 2024486 w 3898347"/>
              <a:gd name="connsiteY77" fmla="*/ 4100276 h 4270358"/>
              <a:gd name="connsiteX78" fmla="*/ 1964411 w 3898347"/>
              <a:gd name="connsiteY78" fmla="*/ 4105069 h 4270358"/>
              <a:gd name="connsiteX79" fmla="*/ 1739945 w 3898347"/>
              <a:gd name="connsiteY79" fmla="*/ 4171795 h 4270358"/>
              <a:gd name="connsiteX80" fmla="*/ 1610556 w 3898347"/>
              <a:gd name="connsiteY80" fmla="*/ 4167701 h 4270358"/>
              <a:gd name="connsiteX81" fmla="*/ 1553623 w 3898347"/>
              <a:gd name="connsiteY81" fmla="*/ 4236045 h 4270358"/>
              <a:gd name="connsiteX82" fmla="*/ 1548640 w 3898347"/>
              <a:gd name="connsiteY82" fmla="*/ 4238297 h 4270358"/>
              <a:gd name="connsiteX83" fmla="*/ 1530136 w 3898347"/>
              <a:gd name="connsiteY83" fmla="*/ 4227121 h 4270358"/>
              <a:gd name="connsiteX84" fmla="*/ 1508787 w 3898347"/>
              <a:gd name="connsiteY84" fmla="*/ 4234213 h 4270358"/>
              <a:gd name="connsiteX85" fmla="*/ 1488914 w 3898347"/>
              <a:gd name="connsiteY85" fmla="*/ 4241772 h 4270358"/>
              <a:gd name="connsiteX86" fmla="*/ 1488999 w 3898347"/>
              <a:gd name="connsiteY86" fmla="*/ 4251186 h 4270358"/>
              <a:gd name="connsiteX87" fmla="*/ 1475364 w 3898347"/>
              <a:gd name="connsiteY87" fmla="*/ 4248364 h 4270358"/>
              <a:gd name="connsiteX88" fmla="*/ 1457275 w 3898347"/>
              <a:gd name="connsiteY88" fmla="*/ 4252863 h 4270358"/>
              <a:gd name="connsiteX89" fmla="*/ 1448085 w 3898347"/>
              <a:gd name="connsiteY89" fmla="*/ 4248391 h 4270358"/>
              <a:gd name="connsiteX90" fmla="*/ 1315306 w 3898347"/>
              <a:gd name="connsiteY90" fmla="*/ 4237004 h 4270358"/>
              <a:gd name="connsiteX91" fmla="*/ 1272434 w 3898347"/>
              <a:gd name="connsiteY91" fmla="*/ 4244958 h 4270358"/>
              <a:gd name="connsiteX92" fmla="*/ 1231567 w 3898347"/>
              <a:gd name="connsiteY92" fmla="*/ 4219356 h 4270358"/>
              <a:gd name="connsiteX93" fmla="*/ 1216643 w 3898347"/>
              <a:gd name="connsiteY93" fmla="*/ 4229828 h 4270358"/>
              <a:gd name="connsiteX94" fmla="*/ 1214101 w 3898347"/>
              <a:gd name="connsiteY94" fmla="*/ 4231991 h 4270358"/>
              <a:gd name="connsiteX95" fmla="*/ 1203193 w 3898347"/>
              <a:gd name="connsiteY95" fmla="*/ 4232867 h 4270358"/>
              <a:gd name="connsiteX96" fmla="*/ 1201049 w 3898347"/>
              <a:gd name="connsiteY96" fmla="*/ 4242842 h 4270358"/>
              <a:gd name="connsiteX97" fmla="*/ 1185298 w 3898347"/>
              <a:gd name="connsiteY97" fmla="*/ 4251133 h 4270358"/>
              <a:gd name="connsiteX98" fmla="*/ 1164955 w 3898347"/>
              <a:gd name="connsiteY98" fmla="*/ 4250027 h 4270358"/>
              <a:gd name="connsiteX99" fmla="*/ 1067357 w 3898347"/>
              <a:gd name="connsiteY99" fmla="*/ 4233908 h 4270358"/>
              <a:gd name="connsiteX100" fmla="*/ 1009492 w 3898347"/>
              <a:gd name="connsiteY100" fmla="*/ 4230455 h 4270358"/>
              <a:gd name="connsiteX101" fmla="*/ 988345 w 3898347"/>
              <a:gd name="connsiteY101" fmla="*/ 4238880 h 4270358"/>
              <a:gd name="connsiteX102" fmla="*/ 958251 w 3898347"/>
              <a:gd name="connsiteY102" fmla="*/ 4244100 h 4270358"/>
              <a:gd name="connsiteX103" fmla="*/ 905785 w 3898347"/>
              <a:gd name="connsiteY103" fmla="*/ 4260845 h 4270358"/>
              <a:gd name="connsiteX104" fmla="*/ 834176 w 3898347"/>
              <a:gd name="connsiteY104" fmla="*/ 4270241 h 4270358"/>
              <a:gd name="connsiteX105" fmla="*/ 778474 w 3898347"/>
              <a:gd name="connsiteY105" fmla="*/ 4235526 h 4270358"/>
              <a:gd name="connsiteX106" fmla="*/ 774418 w 3898347"/>
              <a:gd name="connsiteY106" fmla="*/ 4242583 h 4270358"/>
              <a:gd name="connsiteX107" fmla="*/ 737705 w 3898347"/>
              <a:gd name="connsiteY107" fmla="*/ 4238891 h 4270358"/>
              <a:gd name="connsiteX108" fmla="*/ 627717 w 3898347"/>
              <a:gd name="connsiteY108" fmla="*/ 4207629 h 4270358"/>
              <a:gd name="connsiteX109" fmla="*/ 533391 w 3898347"/>
              <a:gd name="connsiteY109" fmla="*/ 4170035 h 4270358"/>
              <a:gd name="connsiteX110" fmla="*/ 508621 w 3898347"/>
              <a:gd name="connsiteY110" fmla="*/ 4176044 h 4270358"/>
              <a:gd name="connsiteX111" fmla="*/ 467082 w 3898347"/>
              <a:gd name="connsiteY111" fmla="*/ 4185616 h 4270358"/>
              <a:gd name="connsiteX112" fmla="*/ 437646 w 3898347"/>
              <a:gd name="connsiteY112" fmla="*/ 4212658 h 4270358"/>
              <a:gd name="connsiteX113" fmla="*/ 402271 w 3898347"/>
              <a:gd name="connsiteY113" fmla="*/ 4212774 h 4270358"/>
              <a:gd name="connsiteX114" fmla="*/ 391968 w 3898347"/>
              <a:gd name="connsiteY114" fmla="*/ 4187073 h 4270358"/>
              <a:gd name="connsiteX115" fmla="*/ 354806 w 3898347"/>
              <a:gd name="connsiteY115" fmla="*/ 4195545 h 4270358"/>
              <a:gd name="connsiteX116" fmla="*/ 298662 w 3898347"/>
              <a:gd name="connsiteY116" fmla="*/ 4211227 h 4270358"/>
              <a:gd name="connsiteX117" fmla="*/ 265740 w 3898347"/>
              <a:gd name="connsiteY117" fmla="*/ 4213623 h 4270358"/>
              <a:gd name="connsiteX118" fmla="*/ 176403 w 3898347"/>
              <a:gd name="connsiteY118" fmla="*/ 4227393 h 4270358"/>
              <a:gd name="connsiteX119" fmla="*/ 82528 w 3898347"/>
              <a:gd name="connsiteY119" fmla="*/ 4243774 h 4270358"/>
              <a:gd name="connsiteX120" fmla="*/ 19464 w 3898347"/>
              <a:gd name="connsiteY120" fmla="*/ 4256103 h 4270358"/>
              <a:gd name="connsiteX121" fmla="*/ 0 w 3898347"/>
              <a:gd name="connsiteY121" fmla="*/ 4221939 h 4270358"/>
              <a:gd name="connsiteX122" fmla="*/ 0 w 3898347"/>
              <a:gd name="connsiteY122" fmla="*/ 15850 h 4270358"/>
              <a:gd name="connsiteX123" fmla="*/ 3898347 w 3898347"/>
              <a:gd name="connsiteY123" fmla="*/ 0 h 4270358"/>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33391 w 3898347"/>
              <a:gd name="connsiteY109" fmla="*/ 4170035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54806 w 3898347"/>
              <a:gd name="connsiteY115" fmla="*/ 4195545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10556 w 3898347"/>
              <a:gd name="connsiteY80" fmla="*/ 4167701 h 4260845"/>
              <a:gd name="connsiteX81" fmla="*/ 1553623 w 3898347"/>
              <a:gd name="connsiteY81" fmla="*/ 4236045 h 4260845"/>
              <a:gd name="connsiteX82" fmla="*/ 1548640 w 3898347"/>
              <a:gd name="connsiteY82" fmla="*/ 4238297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53623 w 3898347"/>
              <a:gd name="connsiteY81" fmla="*/ 4236045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10556 w 3898347"/>
              <a:gd name="connsiteY80" fmla="*/ 4167701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91255"/>
              <a:gd name="connsiteX1" fmla="*/ 3898347 w 3898347"/>
              <a:gd name="connsiteY1" fmla="*/ 3834445 h 4291255"/>
              <a:gd name="connsiteX2" fmla="*/ 3892314 w 3898347"/>
              <a:gd name="connsiteY2" fmla="*/ 3832951 h 4291255"/>
              <a:gd name="connsiteX3" fmla="*/ 3851953 w 3898347"/>
              <a:gd name="connsiteY3" fmla="*/ 3802983 h 4291255"/>
              <a:gd name="connsiteX4" fmla="*/ 3836418 w 3898347"/>
              <a:gd name="connsiteY4" fmla="*/ 3811513 h 4291255"/>
              <a:gd name="connsiteX5" fmla="*/ 3833758 w 3898347"/>
              <a:gd name="connsiteY5" fmla="*/ 3813341 h 4291255"/>
              <a:gd name="connsiteX6" fmla="*/ 3822673 w 3898347"/>
              <a:gd name="connsiteY6" fmla="*/ 3812913 h 4291255"/>
              <a:gd name="connsiteX7" fmla="*/ 3820104 w 3898347"/>
              <a:gd name="connsiteY7" fmla="*/ 3822466 h 4291255"/>
              <a:gd name="connsiteX8" fmla="*/ 3803816 w 3898347"/>
              <a:gd name="connsiteY8" fmla="*/ 3828757 h 4291255"/>
              <a:gd name="connsiteX9" fmla="*/ 3729936 w 3898347"/>
              <a:gd name="connsiteY9" fmla="*/ 3815386 h 4291255"/>
              <a:gd name="connsiteX10" fmla="*/ 3726018 w 3898347"/>
              <a:gd name="connsiteY10" fmla="*/ 3815100 h 4291255"/>
              <a:gd name="connsiteX11" fmla="*/ 3725413 w 3898347"/>
              <a:gd name="connsiteY11" fmla="*/ 3814615 h 4291255"/>
              <a:gd name="connsiteX12" fmla="*/ 3713801 w 3898347"/>
              <a:gd name="connsiteY12" fmla="*/ 3811018 h 4291255"/>
              <a:gd name="connsiteX13" fmla="*/ 3709087 w 3898347"/>
              <a:gd name="connsiteY13" fmla="*/ 3813195 h 4291255"/>
              <a:gd name="connsiteX14" fmla="*/ 3698038 w 3898347"/>
              <a:gd name="connsiteY14" fmla="*/ 3806182 h 4291255"/>
              <a:gd name="connsiteX15" fmla="*/ 3662227 w 3898347"/>
              <a:gd name="connsiteY15" fmla="*/ 3807761 h 4291255"/>
              <a:gd name="connsiteX16" fmla="*/ 3659872 w 3898347"/>
              <a:gd name="connsiteY16" fmla="*/ 3805524 h 4291255"/>
              <a:gd name="connsiteX17" fmla="*/ 3643454 w 3898347"/>
              <a:gd name="connsiteY17" fmla="*/ 3794831 h 4291255"/>
              <a:gd name="connsiteX18" fmla="*/ 3624789 w 3898347"/>
              <a:gd name="connsiteY18" fmla="*/ 3803185 h 4291255"/>
              <a:gd name="connsiteX19" fmla="*/ 3602327 w 3898347"/>
              <a:gd name="connsiteY19" fmla="*/ 3794616 h 4291255"/>
              <a:gd name="connsiteX20" fmla="*/ 3596645 w 3898347"/>
              <a:gd name="connsiteY20" fmla="*/ 3797108 h 4291255"/>
              <a:gd name="connsiteX21" fmla="*/ 3574144 w 3898347"/>
              <a:gd name="connsiteY21" fmla="*/ 3795108 h 4291255"/>
              <a:gd name="connsiteX22" fmla="*/ 3562310 w 3898347"/>
              <a:gd name="connsiteY22" fmla="*/ 3787534 h 4291255"/>
              <a:gd name="connsiteX23" fmla="*/ 3551635 w 3898347"/>
              <a:gd name="connsiteY23" fmla="*/ 3797705 h 4291255"/>
              <a:gd name="connsiteX24" fmla="*/ 3542668 w 3898347"/>
              <a:gd name="connsiteY24" fmla="*/ 3803283 h 4291255"/>
              <a:gd name="connsiteX25" fmla="*/ 3533033 w 3898347"/>
              <a:gd name="connsiteY25" fmla="*/ 3799071 h 4291255"/>
              <a:gd name="connsiteX26" fmla="*/ 3521726 w 3898347"/>
              <a:gd name="connsiteY26" fmla="*/ 3804691 h 4291255"/>
              <a:gd name="connsiteX27" fmla="*/ 3520080 w 3898347"/>
              <a:gd name="connsiteY27" fmla="*/ 3805210 h 4291255"/>
              <a:gd name="connsiteX28" fmla="*/ 3508491 w 3898347"/>
              <a:gd name="connsiteY28" fmla="*/ 3797398 h 4291255"/>
              <a:gd name="connsiteX29" fmla="*/ 3503787 w 3898347"/>
              <a:gd name="connsiteY29" fmla="*/ 3797787 h 4291255"/>
              <a:gd name="connsiteX30" fmla="*/ 3492165 w 3898347"/>
              <a:gd name="connsiteY30" fmla="*/ 3799887 h 4291255"/>
              <a:gd name="connsiteX31" fmla="*/ 3472233 w 3898347"/>
              <a:gd name="connsiteY31" fmla="*/ 3805682 h 4291255"/>
              <a:gd name="connsiteX32" fmla="*/ 3465921 w 3898347"/>
              <a:gd name="connsiteY32" fmla="*/ 3805814 h 4291255"/>
              <a:gd name="connsiteX33" fmla="*/ 3455541 w 3898347"/>
              <a:gd name="connsiteY33" fmla="*/ 3815505 h 4291255"/>
              <a:gd name="connsiteX34" fmla="*/ 3429027 w 3898347"/>
              <a:gd name="connsiteY34" fmla="*/ 3816906 h 4291255"/>
              <a:gd name="connsiteX35" fmla="*/ 3369507 w 3898347"/>
              <a:gd name="connsiteY35" fmla="*/ 3825563 h 4291255"/>
              <a:gd name="connsiteX36" fmla="*/ 3324491 w 3898347"/>
              <a:gd name="connsiteY36" fmla="*/ 3832006 h 4291255"/>
              <a:gd name="connsiteX37" fmla="*/ 3244235 w 3898347"/>
              <a:gd name="connsiteY37" fmla="*/ 3834376 h 4291255"/>
              <a:gd name="connsiteX38" fmla="*/ 3226507 w 3898347"/>
              <a:gd name="connsiteY38" fmla="*/ 3820131 h 4291255"/>
              <a:gd name="connsiteX39" fmla="*/ 3191688 w 3898347"/>
              <a:gd name="connsiteY39" fmla="*/ 3837359 h 4291255"/>
              <a:gd name="connsiteX40" fmla="*/ 3153779 w 3898347"/>
              <a:gd name="connsiteY40" fmla="*/ 3848439 h 4291255"/>
              <a:gd name="connsiteX41" fmla="*/ 3090188 w 3898347"/>
              <a:gd name="connsiteY41" fmla="*/ 3855036 h 4291255"/>
              <a:gd name="connsiteX42" fmla="*/ 3031422 w 3898347"/>
              <a:gd name="connsiteY42" fmla="*/ 3858298 h 4291255"/>
              <a:gd name="connsiteX43" fmla="*/ 2996288 w 3898347"/>
              <a:gd name="connsiteY43" fmla="*/ 3860020 h 4291255"/>
              <a:gd name="connsiteX44" fmla="*/ 2901661 w 3898347"/>
              <a:gd name="connsiteY44" fmla="*/ 3882243 h 4291255"/>
              <a:gd name="connsiteX45" fmla="*/ 2782141 w 3898347"/>
              <a:gd name="connsiteY45" fmla="*/ 3932983 h 4291255"/>
              <a:gd name="connsiteX46" fmla="*/ 2749597 w 3898347"/>
              <a:gd name="connsiteY46" fmla="*/ 3956746 h 4291255"/>
              <a:gd name="connsiteX47" fmla="*/ 2730493 w 3898347"/>
              <a:gd name="connsiteY47" fmla="*/ 3955236 h 4291255"/>
              <a:gd name="connsiteX48" fmla="*/ 2707507 w 3898347"/>
              <a:gd name="connsiteY48" fmla="*/ 3947771 h 4291255"/>
              <a:gd name="connsiteX49" fmla="*/ 2701937 w 3898347"/>
              <a:gd name="connsiteY49" fmla="*/ 3950565 h 4291255"/>
              <a:gd name="connsiteX50" fmla="*/ 2679435 w 3898347"/>
              <a:gd name="connsiteY50" fmla="*/ 3949768 h 4291255"/>
              <a:gd name="connsiteX51" fmla="*/ 2667352 w 3898347"/>
              <a:gd name="connsiteY51" fmla="*/ 3942821 h 4291255"/>
              <a:gd name="connsiteX52" fmla="*/ 2657096 w 3898347"/>
              <a:gd name="connsiteY52" fmla="*/ 3953571 h 4291255"/>
              <a:gd name="connsiteX53" fmla="*/ 2655161 w 3898347"/>
              <a:gd name="connsiteY53" fmla="*/ 3962216 h 4291255"/>
              <a:gd name="connsiteX54" fmla="*/ 2638604 w 3898347"/>
              <a:gd name="connsiteY54" fmla="*/ 3955936 h 4291255"/>
              <a:gd name="connsiteX55" fmla="*/ 2626185 w 3898347"/>
              <a:gd name="connsiteY55" fmla="*/ 3962937 h 4291255"/>
              <a:gd name="connsiteX56" fmla="*/ 2614077 w 3898347"/>
              <a:gd name="connsiteY56" fmla="*/ 3955576 h 4291255"/>
              <a:gd name="connsiteX57" fmla="*/ 2609403 w 3898347"/>
              <a:gd name="connsiteY57" fmla="*/ 3956215 h 4291255"/>
              <a:gd name="connsiteX58" fmla="*/ 2597896 w 3898347"/>
              <a:gd name="connsiteY58" fmla="*/ 3958939 h 4291255"/>
              <a:gd name="connsiteX59" fmla="*/ 2578251 w 3898347"/>
              <a:gd name="connsiteY59" fmla="*/ 3965812 h 4291255"/>
              <a:gd name="connsiteX60" fmla="*/ 2571961 w 3898347"/>
              <a:gd name="connsiteY60" fmla="*/ 3966278 h 4291255"/>
              <a:gd name="connsiteX61" fmla="*/ 2559399 w 3898347"/>
              <a:gd name="connsiteY61" fmla="*/ 3979193 h 4291255"/>
              <a:gd name="connsiteX62" fmla="*/ 2533560 w 3898347"/>
              <a:gd name="connsiteY62" fmla="*/ 3988160 h 4291255"/>
              <a:gd name="connsiteX63" fmla="*/ 2515299 w 3898347"/>
              <a:gd name="connsiteY63" fmla="*/ 4016867 h 4291255"/>
              <a:gd name="connsiteX64" fmla="*/ 2513423 w 3898347"/>
              <a:gd name="connsiteY64" fmla="*/ 4018759 h 4291255"/>
              <a:gd name="connsiteX65" fmla="*/ 2482991 w 3898347"/>
              <a:gd name="connsiteY65" fmla="*/ 4012935 h 4291255"/>
              <a:gd name="connsiteX66" fmla="*/ 2446940 w 3898347"/>
              <a:gd name="connsiteY66" fmla="*/ 4021172 h 4291255"/>
              <a:gd name="connsiteX67" fmla="*/ 2404883 w 3898347"/>
              <a:gd name="connsiteY67" fmla="*/ 4024808 h 4291255"/>
              <a:gd name="connsiteX68" fmla="*/ 2373894 w 3898347"/>
              <a:gd name="connsiteY68" fmla="*/ 4023827 h 4291255"/>
              <a:gd name="connsiteX69" fmla="*/ 2297080 w 3898347"/>
              <a:gd name="connsiteY69" fmla="*/ 4040841 h 4291255"/>
              <a:gd name="connsiteX70" fmla="*/ 2170615 w 3898347"/>
              <a:gd name="connsiteY70" fmla="*/ 4077196 h 4291255"/>
              <a:gd name="connsiteX71" fmla="*/ 2143580 w 3898347"/>
              <a:gd name="connsiteY71" fmla="*/ 4083102 h 4291255"/>
              <a:gd name="connsiteX72" fmla="*/ 2119893 w 3898347"/>
              <a:gd name="connsiteY72" fmla="*/ 4080874 h 4291255"/>
              <a:gd name="connsiteX73" fmla="*/ 2114008 w 3898347"/>
              <a:gd name="connsiteY73" fmla="*/ 4073996 h 4291255"/>
              <a:gd name="connsiteX74" fmla="*/ 2099067 w 3898347"/>
              <a:gd name="connsiteY74" fmla="*/ 4076068 h 4291255"/>
              <a:gd name="connsiteX75" fmla="*/ 2095000 w 3898347"/>
              <a:gd name="connsiteY75" fmla="*/ 4075096 h 4291255"/>
              <a:gd name="connsiteX76" fmla="*/ 2071767 w 3898347"/>
              <a:gd name="connsiteY76" fmla="*/ 4071044 h 4291255"/>
              <a:gd name="connsiteX77" fmla="*/ 2024486 w 3898347"/>
              <a:gd name="connsiteY77" fmla="*/ 4100276 h 4291255"/>
              <a:gd name="connsiteX78" fmla="*/ 1964411 w 3898347"/>
              <a:gd name="connsiteY78" fmla="*/ 4105069 h 4291255"/>
              <a:gd name="connsiteX79" fmla="*/ 1739945 w 3898347"/>
              <a:gd name="connsiteY79" fmla="*/ 4171795 h 4291255"/>
              <a:gd name="connsiteX80" fmla="*/ 1642330 w 3898347"/>
              <a:gd name="connsiteY80" fmla="*/ 4174762 h 4291255"/>
              <a:gd name="connsiteX81" fmla="*/ 1564215 w 3898347"/>
              <a:gd name="connsiteY81" fmla="*/ 4190149 h 4291255"/>
              <a:gd name="connsiteX82" fmla="*/ 1538049 w 3898347"/>
              <a:gd name="connsiteY82" fmla="*/ 4291255 h 4291255"/>
              <a:gd name="connsiteX83" fmla="*/ 1530136 w 3898347"/>
              <a:gd name="connsiteY83" fmla="*/ 4227121 h 4291255"/>
              <a:gd name="connsiteX84" fmla="*/ 1508787 w 3898347"/>
              <a:gd name="connsiteY84" fmla="*/ 4234213 h 4291255"/>
              <a:gd name="connsiteX85" fmla="*/ 1488914 w 3898347"/>
              <a:gd name="connsiteY85" fmla="*/ 4241772 h 4291255"/>
              <a:gd name="connsiteX86" fmla="*/ 1488999 w 3898347"/>
              <a:gd name="connsiteY86" fmla="*/ 4251186 h 4291255"/>
              <a:gd name="connsiteX87" fmla="*/ 1475364 w 3898347"/>
              <a:gd name="connsiteY87" fmla="*/ 4248364 h 4291255"/>
              <a:gd name="connsiteX88" fmla="*/ 1457275 w 3898347"/>
              <a:gd name="connsiteY88" fmla="*/ 4252863 h 4291255"/>
              <a:gd name="connsiteX89" fmla="*/ 1448085 w 3898347"/>
              <a:gd name="connsiteY89" fmla="*/ 4248391 h 4291255"/>
              <a:gd name="connsiteX90" fmla="*/ 1315306 w 3898347"/>
              <a:gd name="connsiteY90" fmla="*/ 4237004 h 4291255"/>
              <a:gd name="connsiteX91" fmla="*/ 1272434 w 3898347"/>
              <a:gd name="connsiteY91" fmla="*/ 4244958 h 4291255"/>
              <a:gd name="connsiteX92" fmla="*/ 1231567 w 3898347"/>
              <a:gd name="connsiteY92" fmla="*/ 4219356 h 4291255"/>
              <a:gd name="connsiteX93" fmla="*/ 1216643 w 3898347"/>
              <a:gd name="connsiteY93" fmla="*/ 4229828 h 4291255"/>
              <a:gd name="connsiteX94" fmla="*/ 1214101 w 3898347"/>
              <a:gd name="connsiteY94" fmla="*/ 4231991 h 4291255"/>
              <a:gd name="connsiteX95" fmla="*/ 1203193 w 3898347"/>
              <a:gd name="connsiteY95" fmla="*/ 4232867 h 4291255"/>
              <a:gd name="connsiteX96" fmla="*/ 1201049 w 3898347"/>
              <a:gd name="connsiteY96" fmla="*/ 4242842 h 4291255"/>
              <a:gd name="connsiteX97" fmla="*/ 1185298 w 3898347"/>
              <a:gd name="connsiteY97" fmla="*/ 4251133 h 4291255"/>
              <a:gd name="connsiteX98" fmla="*/ 1164955 w 3898347"/>
              <a:gd name="connsiteY98" fmla="*/ 4250027 h 4291255"/>
              <a:gd name="connsiteX99" fmla="*/ 1067357 w 3898347"/>
              <a:gd name="connsiteY99" fmla="*/ 4233908 h 4291255"/>
              <a:gd name="connsiteX100" fmla="*/ 1009492 w 3898347"/>
              <a:gd name="connsiteY100" fmla="*/ 4230455 h 4291255"/>
              <a:gd name="connsiteX101" fmla="*/ 988345 w 3898347"/>
              <a:gd name="connsiteY101" fmla="*/ 4238880 h 4291255"/>
              <a:gd name="connsiteX102" fmla="*/ 958251 w 3898347"/>
              <a:gd name="connsiteY102" fmla="*/ 4244100 h 4291255"/>
              <a:gd name="connsiteX103" fmla="*/ 905785 w 3898347"/>
              <a:gd name="connsiteY103" fmla="*/ 4260845 h 4291255"/>
              <a:gd name="connsiteX104" fmla="*/ 837706 w 3898347"/>
              <a:gd name="connsiteY104" fmla="*/ 4245528 h 4291255"/>
              <a:gd name="connsiteX105" fmla="*/ 778474 w 3898347"/>
              <a:gd name="connsiteY105" fmla="*/ 4235526 h 4291255"/>
              <a:gd name="connsiteX106" fmla="*/ 774418 w 3898347"/>
              <a:gd name="connsiteY106" fmla="*/ 4242583 h 4291255"/>
              <a:gd name="connsiteX107" fmla="*/ 737705 w 3898347"/>
              <a:gd name="connsiteY107" fmla="*/ 4238891 h 4291255"/>
              <a:gd name="connsiteX108" fmla="*/ 627717 w 3898347"/>
              <a:gd name="connsiteY108" fmla="*/ 4207629 h 4291255"/>
              <a:gd name="connsiteX109" fmla="*/ 551044 w 3898347"/>
              <a:gd name="connsiteY109" fmla="*/ 4180627 h 4291255"/>
              <a:gd name="connsiteX110" fmla="*/ 508621 w 3898347"/>
              <a:gd name="connsiteY110" fmla="*/ 4176044 h 4291255"/>
              <a:gd name="connsiteX111" fmla="*/ 467082 w 3898347"/>
              <a:gd name="connsiteY111" fmla="*/ 4185616 h 4291255"/>
              <a:gd name="connsiteX112" fmla="*/ 437646 w 3898347"/>
              <a:gd name="connsiteY112" fmla="*/ 4212658 h 4291255"/>
              <a:gd name="connsiteX113" fmla="*/ 402271 w 3898347"/>
              <a:gd name="connsiteY113" fmla="*/ 4212774 h 4291255"/>
              <a:gd name="connsiteX114" fmla="*/ 391968 w 3898347"/>
              <a:gd name="connsiteY114" fmla="*/ 4187073 h 4291255"/>
              <a:gd name="connsiteX115" fmla="*/ 337154 w 3898347"/>
              <a:gd name="connsiteY115" fmla="*/ 4206136 h 4291255"/>
              <a:gd name="connsiteX116" fmla="*/ 298662 w 3898347"/>
              <a:gd name="connsiteY116" fmla="*/ 4211227 h 4291255"/>
              <a:gd name="connsiteX117" fmla="*/ 265740 w 3898347"/>
              <a:gd name="connsiteY117" fmla="*/ 4213623 h 4291255"/>
              <a:gd name="connsiteX118" fmla="*/ 176403 w 3898347"/>
              <a:gd name="connsiteY118" fmla="*/ 4227393 h 4291255"/>
              <a:gd name="connsiteX119" fmla="*/ 82528 w 3898347"/>
              <a:gd name="connsiteY119" fmla="*/ 4243774 h 4291255"/>
              <a:gd name="connsiteX120" fmla="*/ 19464 w 3898347"/>
              <a:gd name="connsiteY120" fmla="*/ 4256103 h 4291255"/>
              <a:gd name="connsiteX121" fmla="*/ 0 w 3898347"/>
              <a:gd name="connsiteY121" fmla="*/ 4221939 h 4291255"/>
              <a:gd name="connsiteX122" fmla="*/ 0 w 3898347"/>
              <a:gd name="connsiteY122" fmla="*/ 15850 h 4291255"/>
              <a:gd name="connsiteX123" fmla="*/ 3898347 w 3898347"/>
              <a:gd name="connsiteY123" fmla="*/ 0 h 429125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64215 w 3898347"/>
              <a:gd name="connsiteY81" fmla="*/ 419014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91968 w 3898347"/>
              <a:gd name="connsiteY114" fmla="*/ 4187073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1044 w 3898347"/>
              <a:gd name="connsiteY109" fmla="*/ 4180627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08621 w 3898347"/>
              <a:gd name="connsiteY110" fmla="*/ 4176044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27717 w 3898347"/>
              <a:gd name="connsiteY108" fmla="*/ 4207629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48640 w 3898347"/>
              <a:gd name="connsiteY82" fmla="*/ 4217115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0136 w 3898347"/>
              <a:gd name="connsiteY83" fmla="*/ 4227121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15306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48085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57275 w 3898347"/>
              <a:gd name="connsiteY88" fmla="*/ 4252863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64411 w 3898347"/>
              <a:gd name="connsiteY78" fmla="*/ 4105069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42330 w 3898347"/>
              <a:gd name="connsiteY80" fmla="*/ 4174762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25174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72434 w 3898347"/>
              <a:gd name="connsiteY91" fmla="*/ 4244958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31567 w 3898347"/>
              <a:gd name="connsiteY92" fmla="*/ 4219356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60845"/>
              <a:gd name="connsiteX1" fmla="*/ 3898347 w 3898347"/>
              <a:gd name="connsiteY1" fmla="*/ 3834445 h 4260845"/>
              <a:gd name="connsiteX2" fmla="*/ 3892314 w 3898347"/>
              <a:gd name="connsiteY2" fmla="*/ 3832951 h 4260845"/>
              <a:gd name="connsiteX3" fmla="*/ 3851953 w 3898347"/>
              <a:gd name="connsiteY3" fmla="*/ 3802983 h 4260845"/>
              <a:gd name="connsiteX4" fmla="*/ 3836418 w 3898347"/>
              <a:gd name="connsiteY4" fmla="*/ 3811513 h 4260845"/>
              <a:gd name="connsiteX5" fmla="*/ 3833758 w 3898347"/>
              <a:gd name="connsiteY5" fmla="*/ 3813341 h 4260845"/>
              <a:gd name="connsiteX6" fmla="*/ 3822673 w 3898347"/>
              <a:gd name="connsiteY6" fmla="*/ 3812913 h 4260845"/>
              <a:gd name="connsiteX7" fmla="*/ 3820104 w 3898347"/>
              <a:gd name="connsiteY7" fmla="*/ 3822466 h 4260845"/>
              <a:gd name="connsiteX8" fmla="*/ 3803816 w 3898347"/>
              <a:gd name="connsiteY8" fmla="*/ 3828757 h 4260845"/>
              <a:gd name="connsiteX9" fmla="*/ 3729936 w 3898347"/>
              <a:gd name="connsiteY9" fmla="*/ 3815386 h 4260845"/>
              <a:gd name="connsiteX10" fmla="*/ 3726018 w 3898347"/>
              <a:gd name="connsiteY10" fmla="*/ 3815100 h 4260845"/>
              <a:gd name="connsiteX11" fmla="*/ 3725413 w 3898347"/>
              <a:gd name="connsiteY11" fmla="*/ 3814615 h 4260845"/>
              <a:gd name="connsiteX12" fmla="*/ 3713801 w 3898347"/>
              <a:gd name="connsiteY12" fmla="*/ 3811018 h 4260845"/>
              <a:gd name="connsiteX13" fmla="*/ 3709087 w 3898347"/>
              <a:gd name="connsiteY13" fmla="*/ 3813195 h 4260845"/>
              <a:gd name="connsiteX14" fmla="*/ 3698038 w 3898347"/>
              <a:gd name="connsiteY14" fmla="*/ 3806182 h 4260845"/>
              <a:gd name="connsiteX15" fmla="*/ 3662227 w 3898347"/>
              <a:gd name="connsiteY15" fmla="*/ 3807761 h 4260845"/>
              <a:gd name="connsiteX16" fmla="*/ 3659872 w 3898347"/>
              <a:gd name="connsiteY16" fmla="*/ 3805524 h 4260845"/>
              <a:gd name="connsiteX17" fmla="*/ 3643454 w 3898347"/>
              <a:gd name="connsiteY17" fmla="*/ 3794831 h 4260845"/>
              <a:gd name="connsiteX18" fmla="*/ 3624789 w 3898347"/>
              <a:gd name="connsiteY18" fmla="*/ 3803185 h 4260845"/>
              <a:gd name="connsiteX19" fmla="*/ 3602327 w 3898347"/>
              <a:gd name="connsiteY19" fmla="*/ 3794616 h 4260845"/>
              <a:gd name="connsiteX20" fmla="*/ 3596645 w 3898347"/>
              <a:gd name="connsiteY20" fmla="*/ 3797108 h 4260845"/>
              <a:gd name="connsiteX21" fmla="*/ 3574144 w 3898347"/>
              <a:gd name="connsiteY21" fmla="*/ 3795108 h 4260845"/>
              <a:gd name="connsiteX22" fmla="*/ 3562310 w 3898347"/>
              <a:gd name="connsiteY22" fmla="*/ 3787534 h 4260845"/>
              <a:gd name="connsiteX23" fmla="*/ 3551635 w 3898347"/>
              <a:gd name="connsiteY23" fmla="*/ 3797705 h 4260845"/>
              <a:gd name="connsiteX24" fmla="*/ 3542668 w 3898347"/>
              <a:gd name="connsiteY24" fmla="*/ 3803283 h 4260845"/>
              <a:gd name="connsiteX25" fmla="*/ 3533033 w 3898347"/>
              <a:gd name="connsiteY25" fmla="*/ 3799071 h 4260845"/>
              <a:gd name="connsiteX26" fmla="*/ 3521726 w 3898347"/>
              <a:gd name="connsiteY26" fmla="*/ 3804691 h 4260845"/>
              <a:gd name="connsiteX27" fmla="*/ 3520080 w 3898347"/>
              <a:gd name="connsiteY27" fmla="*/ 3805210 h 4260845"/>
              <a:gd name="connsiteX28" fmla="*/ 3508491 w 3898347"/>
              <a:gd name="connsiteY28" fmla="*/ 3797398 h 4260845"/>
              <a:gd name="connsiteX29" fmla="*/ 3503787 w 3898347"/>
              <a:gd name="connsiteY29" fmla="*/ 3797787 h 4260845"/>
              <a:gd name="connsiteX30" fmla="*/ 3492165 w 3898347"/>
              <a:gd name="connsiteY30" fmla="*/ 3799887 h 4260845"/>
              <a:gd name="connsiteX31" fmla="*/ 3472233 w 3898347"/>
              <a:gd name="connsiteY31" fmla="*/ 3805682 h 4260845"/>
              <a:gd name="connsiteX32" fmla="*/ 3465921 w 3898347"/>
              <a:gd name="connsiteY32" fmla="*/ 3805814 h 4260845"/>
              <a:gd name="connsiteX33" fmla="*/ 3455541 w 3898347"/>
              <a:gd name="connsiteY33" fmla="*/ 3815505 h 4260845"/>
              <a:gd name="connsiteX34" fmla="*/ 3429027 w 3898347"/>
              <a:gd name="connsiteY34" fmla="*/ 3816906 h 4260845"/>
              <a:gd name="connsiteX35" fmla="*/ 3369507 w 3898347"/>
              <a:gd name="connsiteY35" fmla="*/ 3825563 h 4260845"/>
              <a:gd name="connsiteX36" fmla="*/ 3324491 w 3898347"/>
              <a:gd name="connsiteY36" fmla="*/ 3832006 h 4260845"/>
              <a:gd name="connsiteX37" fmla="*/ 3244235 w 3898347"/>
              <a:gd name="connsiteY37" fmla="*/ 3834376 h 4260845"/>
              <a:gd name="connsiteX38" fmla="*/ 3226507 w 3898347"/>
              <a:gd name="connsiteY38" fmla="*/ 3820131 h 4260845"/>
              <a:gd name="connsiteX39" fmla="*/ 3191688 w 3898347"/>
              <a:gd name="connsiteY39" fmla="*/ 3837359 h 4260845"/>
              <a:gd name="connsiteX40" fmla="*/ 3153779 w 3898347"/>
              <a:gd name="connsiteY40" fmla="*/ 3848439 h 4260845"/>
              <a:gd name="connsiteX41" fmla="*/ 3090188 w 3898347"/>
              <a:gd name="connsiteY41" fmla="*/ 3855036 h 4260845"/>
              <a:gd name="connsiteX42" fmla="*/ 3031422 w 3898347"/>
              <a:gd name="connsiteY42" fmla="*/ 3858298 h 4260845"/>
              <a:gd name="connsiteX43" fmla="*/ 2996288 w 3898347"/>
              <a:gd name="connsiteY43" fmla="*/ 3860020 h 4260845"/>
              <a:gd name="connsiteX44" fmla="*/ 2901661 w 3898347"/>
              <a:gd name="connsiteY44" fmla="*/ 3882243 h 4260845"/>
              <a:gd name="connsiteX45" fmla="*/ 2782141 w 3898347"/>
              <a:gd name="connsiteY45" fmla="*/ 3932983 h 4260845"/>
              <a:gd name="connsiteX46" fmla="*/ 2749597 w 3898347"/>
              <a:gd name="connsiteY46" fmla="*/ 3956746 h 4260845"/>
              <a:gd name="connsiteX47" fmla="*/ 2730493 w 3898347"/>
              <a:gd name="connsiteY47" fmla="*/ 3955236 h 4260845"/>
              <a:gd name="connsiteX48" fmla="*/ 2707507 w 3898347"/>
              <a:gd name="connsiteY48" fmla="*/ 3947771 h 4260845"/>
              <a:gd name="connsiteX49" fmla="*/ 2701937 w 3898347"/>
              <a:gd name="connsiteY49" fmla="*/ 3950565 h 4260845"/>
              <a:gd name="connsiteX50" fmla="*/ 2679435 w 3898347"/>
              <a:gd name="connsiteY50" fmla="*/ 3949768 h 4260845"/>
              <a:gd name="connsiteX51" fmla="*/ 2667352 w 3898347"/>
              <a:gd name="connsiteY51" fmla="*/ 3942821 h 4260845"/>
              <a:gd name="connsiteX52" fmla="*/ 2657096 w 3898347"/>
              <a:gd name="connsiteY52" fmla="*/ 3953571 h 4260845"/>
              <a:gd name="connsiteX53" fmla="*/ 2655161 w 3898347"/>
              <a:gd name="connsiteY53" fmla="*/ 3962216 h 4260845"/>
              <a:gd name="connsiteX54" fmla="*/ 2638604 w 3898347"/>
              <a:gd name="connsiteY54" fmla="*/ 3955936 h 4260845"/>
              <a:gd name="connsiteX55" fmla="*/ 2626185 w 3898347"/>
              <a:gd name="connsiteY55" fmla="*/ 3962937 h 4260845"/>
              <a:gd name="connsiteX56" fmla="*/ 2614077 w 3898347"/>
              <a:gd name="connsiteY56" fmla="*/ 3955576 h 4260845"/>
              <a:gd name="connsiteX57" fmla="*/ 2609403 w 3898347"/>
              <a:gd name="connsiteY57" fmla="*/ 3956215 h 4260845"/>
              <a:gd name="connsiteX58" fmla="*/ 2597896 w 3898347"/>
              <a:gd name="connsiteY58" fmla="*/ 3958939 h 4260845"/>
              <a:gd name="connsiteX59" fmla="*/ 2578251 w 3898347"/>
              <a:gd name="connsiteY59" fmla="*/ 3965812 h 4260845"/>
              <a:gd name="connsiteX60" fmla="*/ 2571961 w 3898347"/>
              <a:gd name="connsiteY60" fmla="*/ 3966278 h 4260845"/>
              <a:gd name="connsiteX61" fmla="*/ 2559399 w 3898347"/>
              <a:gd name="connsiteY61" fmla="*/ 3979193 h 4260845"/>
              <a:gd name="connsiteX62" fmla="*/ 2533560 w 3898347"/>
              <a:gd name="connsiteY62" fmla="*/ 3988160 h 4260845"/>
              <a:gd name="connsiteX63" fmla="*/ 2515299 w 3898347"/>
              <a:gd name="connsiteY63" fmla="*/ 4016867 h 4260845"/>
              <a:gd name="connsiteX64" fmla="*/ 2513423 w 3898347"/>
              <a:gd name="connsiteY64" fmla="*/ 4018759 h 4260845"/>
              <a:gd name="connsiteX65" fmla="*/ 2482991 w 3898347"/>
              <a:gd name="connsiteY65" fmla="*/ 4012935 h 4260845"/>
              <a:gd name="connsiteX66" fmla="*/ 2446940 w 3898347"/>
              <a:gd name="connsiteY66" fmla="*/ 4021172 h 4260845"/>
              <a:gd name="connsiteX67" fmla="*/ 2404883 w 3898347"/>
              <a:gd name="connsiteY67" fmla="*/ 4024808 h 4260845"/>
              <a:gd name="connsiteX68" fmla="*/ 2373894 w 3898347"/>
              <a:gd name="connsiteY68" fmla="*/ 4023827 h 4260845"/>
              <a:gd name="connsiteX69" fmla="*/ 2297080 w 3898347"/>
              <a:gd name="connsiteY69" fmla="*/ 4040841 h 4260845"/>
              <a:gd name="connsiteX70" fmla="*/ 2170615 w 3898347"/>
              <a:gd name="connsiteY70" fmla="*/ 4077196 h 4260845"/>
              <a:gd name="connsiteX71" fmla="*/ 2143580 w 3898347"/>
              <a:gd name="connsiteY71" fmla="*/ 4083102 h 4260845"/>
              <a:gd name="connsiteX72" fmla="*/ 2119893 w 3898347"/>
              <a:gd name="connsiteY72" fmla="*/ 4080874 h 4260845"/>
              <a:gd name="connsiteX73" fmla="*/ 2114008 w 3898347"/>
              <a:gd name="connsiteY73" fmla="*/ 4073996 h 4260845"/>
              <a:gd name="connsiteX74" fmla="*/ 2099067 w 3898347"/>
              <a:gd name="connsiteY74" fmla="*/ 4076068 h 4260845"/>
              <a:gd name="connsiteX75" fmla="*/ 2095000 w 3898347"/>
              <a:gd name="connsiteY75" fmla="*/ 4075096 h 4260845"/>
              <a:gd name="connsiteX76" fmla="*/ 2071767 w 3898347"/>
              <a:gd name="connsiteY76" fmla="*/ 4071044 h 4260845"/>
              <a:gd name="connsiteX77" fmla="*/ 2024486 w 3898347"/>
              <a:gd name="connsiteY77" fmla="*/ 4100276 h 4260845"/>
              <a:gd name="connsiteX78" fmla="*/ 1944675 w 3898347"/>
              <a:gd name="connsiteY78" fmla="*/ 4121515 h 4260845"/>
              <a:gd name="connsiteX79" fmla="*/ 1739945 w 3898347"/>
              <a:gd name="connsiteY79" fmla="*/ 4171795 h 4260845"/>
              <a:gd name="connsiteX80" fmla="*/ 1662065 w 3898347"/>
              <a:gd name="connsiteY80" fmla="*/ 4184630 h 4260845"/>
              <a:gd name="connsiteX81" fmla="*/ 1595989 w 3898347"/>
              <a:gd name="connsiteY81" fmla="*/ 4193679 h 4260845"/>
              <a:gd name="connsiteX82" fmla="*/ 1559231 w 3898347"/>
              <a:gd name="connsiteY82" fmla="*/ 4195932 h 4260845"/>
              <a:gd name="connsiteX83" fmla="*/ 1537197 w 3898347"/>
              <a:gd name="connsiteY83" fmla="*/ 4209468 h 4260845"/>
              <a:gd name="connsiteX84" fmla="*/ 1508787 w 3898347"/>
              <a:gd name="connsiteY84" fmla="*/ 4234213 h 4260845"/>
              <a:gd name="connsiteX85" fmla="*/ 1488914 w 3898347"/>
              <a:gd name="connsiteY85" fmla="*/ 4241772 h 4260845"/>
              <a:gd name="connsiteX86" fmla="*/ 1488999 w 3898347"/>
              <a:gd name="connsiteY86" fmla="*/ 4251186 h 4260845"/>
              <a:gd name="connsiteX87" fmla="*/ 1475364 w 3898347"/>
              <a:gd name="connsiteY87" fmla="*/ 4248364 h 4260845"/>
              <a:gd name="connsiteX88" fmla="*/ 1444118 w 3898347"/>
              <a:gd name="connsiteY88" fmla="*/ 4246285 h 4260845"/>
              <a:gd name="connsiteX89" fmla="*/ 1405326 w 3898347"/>
              <a:gd name="connsiteY89" fmla="*/ 4248391 h 4260845"/>
              <a:gd name="connsiteX90" fmla="*/ 1344909 w 3898347"/>
              <a:gd name="connsiteY90" fmla="*/ 4237004 h 4260845"/>
              <a:gd name="connsiteX91" fmla="*/ 1298748 w 3898347"/>
              <a:gd name="connsiteY91" fmla="*/ 4241669 h 4260845"/>
              <a:gd name="connsiteX92" fmla="*/ 1251302 w 3898347"/>
              <a:gd name="connsiteY92" fmla="*/ 4232513 h 4260845"/>
              <a:gd name="connsiteX93" fmla="*/ 1216643 w 3898347"/>
              <a:gd name="connsiteY93" fmla="*/ 4229828 h 4260845"/>
              <a:gd name="connsiteX94" fmla="*/ 1214101 w 3898347"/>
              <a:gd name="connsiteY94" fmla="*/ 4231991 h 4260845"/>
              <a:gd name="connsiteX95" fmla="*/ 1203193 w 3898347"/>
              <a:gd name="connsiteY95" fmla="*/ 4232867 h 4260845"/>
              <a:gd name="connsiteX96" fmla="*/ 1201049 w 3898347"/>
              <a:gd name="connsiteY96" fmla="*/ 4242842 h 4260845"/>
              <a:gd name="connsiteX97" fmla="*/ 1185298 w 3898347"/>
              <a:gd name="connsiteY97" fmla="*/ 4251133 h 4260845"/>
              <a:gd name="connsiteX98" fmla="*/ 1164955 w 3898347"/>
              <a:gd name="connsiteY98" fmla="*/ 4250027 h 4260845"/>
              <a:gd name="connsiteX99" fmla="*/ 1067357 w 3898347"/>
              <a:gd name="connsiteY99" fmla="*/ 4233908 h 4260845"/>
              <a:gd name="connsiteX100" fmla="*/ 1009492 w 3898347"/>
              <a:gd name="connsiteY100" fmla="*/ 4230455 h 4260845"/>
              <a:gd name="connsiteX101" fmla="*/ 988345 w 3898347"/>
              <a:gd name="connsiteY101" fmla="*/ 4238880 h 4260845"/>
              <a:gd name="connsiteX102" fmla="*/ 958251 w 3898347"/>
              <a:gd name="connsiteY102" fmla="*/ 4244100 h 4260845"/>
              <a:gd name="connsiteX103" fmla="*/ 905785 w 3898347"/>
              <a:gd name="connsiteY103" fmla="*/ 4260845 h 4260845"/>
              <a:gd name="connsiteX104" fmla="*/ 837706 w 3898347"/>
              <a:gd name="connsiteY104" fmla="*/ 4245528 h 4260845"/>
              <a:gd name="connsiteX105" fmla="*/ 778474 w 3898347"/>
              <a:gd name="connsiteY105" fmla="*/ 4235526 h 4260845"/>
              <a:gd name="connsiteX106" fmla="*/ 774418 w 3898347"/>
              <a:gd name="connsiteY106" fmla="*/ 4242583 h 4260845"/>
              <a:gd name="connsiteX107" fmla="*/ 737705 w 3898347"/>
              <a:gd name="connsiteY107" fmla="*/ 4238891 h 4260845"/>
              <a:gd name="connsiteX108" fmla="*/ 641839 w 3898347"/>
              <a:gd name="connsiteY108" fmla="*/ 4211160 h 4260845"/>
              <a:gd name="connsiteX109" fmla="*/ 558105 w 3898347"/>
              <a:gd name="connsiteY109" fmla="*/ 4191218 h 4260845"/>
              <a:gd name="connsiteX110" fmla="*/ 515682 w 3898347"/>
              <a:gd name="connsiteY110" fmla="*/ 4193696 h 4260845"/>
              <a:gd name="connsiteX111" fmla="*/ 467082 w 3898347"/>
              <a:gd name="connsiteY111" fmla="*/ 4185616 h 4260845"/>
              <a:gd name="connsiteX112" fmla="*/ 437646 w 3898347"/>
              <a:gd name="connsiteY112" fmla="*/ 4212658 h 4260845"/>
              <a:gd name="connsiteX113" fmla="*/ 402271 w 3898347"/>
              <a:gd name="connsiteY113" fmla="*/ 4212774 h 4260845"/>
              <a:gd name="connsiteX114" fmla="*/ 384907 w 3898347"/>
              <a:gd name="connsiteY114" fmla="*/ 4201195 h 4260845"/>
              <a:gd name="connsiteX115" fmla="*/ 337154 w 3898347"/>
              <a:gd name="connsiteY115" fmla="*/ 4206136 h 4260845"/>
              <a:gd name="connsiteX116" fmla="*/ 298662 w 3898347"/>
              <a:gd name="connsiteY116" fmla="*/ 4211227 h 4260845"/>
              <a:gd name="connsiteX117" fmla="*/ 265740 w 3898347"/>
              <a:gd name="connsiteY117" fmla="*/ 4213623 h 4260845"/>
              <a:gd name="connsiteX118" fmla="*/ 176403 w 3898347"/>
              <a:gd name="connsiteY118" fmla="*/ 4227393 h 4260845"/>
              <a:gd name="connsiteX119" fmla="*/ 82528 w 3898347"/>
              <a:gd name="connsiteY119" fmla="*/ 4243774 h 4260845"/>
              <a:gd name="connsiteX120" fmla="*/ 19464 w 3898347"/>
              <a:gd name="connsiteY120" fmla="*/ 4256103 h 4260845"/>
              <a:gd name="connsiteX121" fmla="*/ 0 w 3898347"/>
              <a:gd name="connsiteY121" fmla="*/ 4221939 h 4260845"/>
              <a:gd name="connsiteX122" fmla="*/ 0 w 3898347"/>
              <a:gd name="connsiteY122" fmla="*/ 15850 h 4260845"/>
              <a:gd name="connsiteX123" fmla="*/ 3898347 w 3898347"/>
              <a:gd name="connsiteY123" fmla="*/ 0 h 4260845"/>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88999 w 3898347"/>
              <a:gd name="connsiteY86" fmla="*/ 4251186 h 4256103"/>
              <a:gd name="connsiteX87" fmla="*/ 1475364 w 3898347"/>
              <a:gd name="connsiteY87" fmla="*/ 4248364 h 4256103"/>
              <a:gd name="connsiteX88" fmla="*/ 1444118 w 3898347"/>
              <a:gd name="connsiteY88" fmla="*/ 4246285 h 4256103"/>
              <a:gd name="connsiteX89" fmla="*/ 1405326 w 3898347"/>
              <a:gd name="connsiteY89" fmla="*/ 4248391 h 4256103"/>
              <a:gd name="connsiteX90" fmla="*/ 1344909 w 3898347"/>
              <a:gd name="connsiteY90" fmla="*/ 4237004 h 4256103"/>
              <a:gd name="connsiteX91" fmla="*/ 1298748 w 3898347"/>
              <a:gd name="connsiteY91" fmla="*/ 4241669 h 4256103"/>
              <a:gd name="connsiteX92" fmla="*/ 1251302 w 3898347"/>
              <a:gd name="connsiteY92" fmla="*/ 4232513 h 4256103"/>
              <a:gd name="connsiteX93" fmla="*/ 1216643 w 3898347"/>
              <a:gd name="connsiteY93" fmla="*/ 4229828 h 4256103"/>
              <a:gd name="connsiteX94" fmla="*/ 1214101 w 3898347"/>
              <a:gd name="connsiteY94" fmla="*/ 4231991 h 4256103"/>
              <a:gd name="connsiteX95" fmla="*/ 1203193 w 3898347"/>
              <a:gd name="connsiteY95" fmla="*/ 4232867 h 4256103"/>
              <a:gd name="connsiteX96" fmla="*/ 1201049 w 3898347"/>
              <a:gd name="connsiteY96" fmla="*/ 4242842 h 4256103"/>
              <a:gd name="connsiteX97" fmla="*/ 1185298 w 3898347"/>
              <a:gd name="connsiteY97" fmla="*/ 4251133 h 4256103"/>
              <a:gd name="connsiteX98" fmla="*/ 1164955 w 3898347"/>
              <a:gd name="connsiteY98" fmla="*/ 4250027 h 4256103"/>
              <a:gd name="connsiteX99" fmla="*/ 1067357 w 3898347"/>
              <a:gd name="connsiteY99" fmla="*/ 4233908 h 4256103"/>
              <a:gd name="connsiteX100" fmla="*/ 1009492 w 3898347"/>
              <a:gd name="connsiteY100" fmla="*/ 4230455 h 4256103"/>
              <a:gd name="connsiteX101" fmla="*/ 988345 w 3898347"/>
              <a:gd name="connsiteY101" fmla="*/ 4238880 h 4256103"/>
              <a:gd name="connsiteX102" fmla="*/ 958251 w 3898347"/>
              <a:gd name="connsiteY102" fmla="*/ 4244100 h 4256103"/>
              <a:gd name="connsiteX103" fmla="*/ 899207 w 3898347"/>
              <a:gd name="connsiteY103" fmla="*/ 4247688 h 4256103"/>
              <a:gd name="connsiteX104" fmla="*/ 837706 w 3898347"/>
              <a:gd name="connsiteY104" fmla="*/ 4245528 h 4256103"/>
              <a:gd name="connsiteX105" fmla="*/ 778474 w 3898347"/>
              <a:gd name="connsiteY105" fmla="*/ 4235526 h 4256103"/>
              <a:gd name="connsiteX106" fmla="*/ 774418 w 3898347"/>
              <a:gd name="connsiteY106" fmla="*/ 4242583 h 4256103"/>
              <a:gd name="connsiteX107" fmla="*/ 737705 w 3898347"/>
              <a:gd name="connsiteY107" fmla="*/ 4238891 h 4256103"/>
              <a:gd name="connsiteX108" fmla="*/ 641839 w 3898347"/>
              <a:gd name="connsiteY108" fmla="*/ 4211160 h 4256103"/>
              <a:gd name="connsiteX109" fmla="*/ 558105 w 3898347"/>
              <a:gd name="connsiteY109" fmla="*/ 4191218 h 4256103"/>
              <a:gd name="connsiteX110" fmla="*/ 515682 w 3898347"/>
              <a:gd name="connsiteY110" fmla="*/ 4193696 h 4256103"/>
              <a:gd name="connsiteX111" fmla="*/ 467082 w 3898347"/>
              <a:gd name="connsiteY111" fmla="*/ 4185616 h 4256103"/>
              <a:gd name="connsiteX112" fmla="*/ 437646 w 3898347"/>
              <a:gd name="connsiteY112" fmla="*/ 4212658 h 4256103"/>
              <a:gd name="connsiteX113" fmla="*/ 402271 w 3898347"/>
              <a:gd name="connsiteY113" fmla="*/ 4212774 h 4256103"/>
              <a:gd name="connsiteX114" fmla="*/ 384907 w 3898347"/>
              <a:gd name="connsiteY114" fmla="*/ 4201195 h 4256103"/>
              <a:gd name="connsiteX115" fmla="*/ 337154 w 3898347"/>
              <a:gd name="connsiteY115" fmla="*/ 4206136 h 4256103"/>
              <a:gd name="connsiteX116" fmla="*/ 298662 w 3898347"/>
              <a:gd name="connsiteY116" fmla="*/ 4211227 h 4256103"/>
              <a:gd name="connsiteX117" fmla="*/ 265740 w 3898347"/>
              <a:gd name="connsiteY117" fmla="*/ 4213623 h 4256103"/>
              <a:gd name="connsiteX118" fmla="*/ 176403 w 3898347"/>
              <a:gd name="connsiteY118" fmla="*/ 4227393 h 4256103"/>
              <a:gd name="connsiteX119" fmla="*/ 82528 w 3898347"/>
              <a:gd name="connsiteY119" fmla="*/ 4243774 h 4256103"/>
              <a:gd name="connsiteX120" fmla="*/ 19464 w 3898347"/>
              <a:gd name="connsiteY120" fmla="*/ 4256103 h 4256103"/>
              <a:gd name="connsiteX121" fmla="*/ 0 w 3898347"/>
              <a:gd name="connsiteY121" fmla="*/ 4221939 h 4256103"/>
              <a:gd name="connsiteX122" fmla="*/ 0 w 3898347"/>
              <a:gd name="connsiteY122" fmla="*/ 15850 h 4256103"/>
              <a:gd name="connsiteX123" fmla="*/ 3898347 w 3898347"/>
              <a:gd name="connsiteY123"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75364 w 3898347"/>
              <a:gd name="connsiteY86" fmla="*/ 4248364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4213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803816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02983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92314 w 3898347"/>
              <a:gd name="connsiteY2" fmla="*/ 3832951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 name="connsiteX0" fmla="*/ 3898347 w 3898347"/>
              <a:gd name="connsiteY0" fmla="*/ 0 h 4256103"/>
              <a:gd name="connsiteX1" fmla="*/ 3898347 w 3898347"/>
              <a:gd name="connsiteY1" fmla="*/ 3834445 h 4256103"/>
              <a:gd name="connsiteX2" fmla="*/ 3879157 w 3898347"/>
              <a:gd name="connsiteY2" fmla="*/ 3836240 h 4256103"/>
              <a:gd name="connsiteX3" fmla="*/ 3851953 w 3898347"/>
              <a:gd name="connsiteY3" fmla="*/ 3816140 h 4256103"/>
              <a:gd name="connsiteX4" fmla="*/ 3836418 w 3898347"/>
              <a:gd name="connsiteY4" fmla="*/ 3811513 h 4256103"/>
              <a:gd name="connsiteX5" fmla="*/ 3833758 w 3898347"/>
              <a:gd name="connsiteY5" fmla="*/ 3813341 h 4256103"/>
              <a:gd name="connsiteX6" fmla="*/ 3822673 w 3898347"/>
              <a:gd name="connsiteY6" fmla="*/ 3812913 h 4256103"/>
              <a:gd name="connsiteX7" fmla="*/ 3820104 w 3898347"/>
              <a:gd name="connsiteY7" fmla="*/ 3822466 h 4256103"/>
              <a:gd name="connsiteX8" fmla="*/ 3777502 w 3898347"/>
              <a:gd name="connsiteY8" fmla="*/ 3828757 h 4256103"/>
              <a:gd name="connsiteX9" fmla="*/ 3729936 w 3898347"/>
              <a:gd name="connsiteY9" fmla="*/ 3815386 h 4256103"/>
              <a:gd name="connsiteX10" fmla="*/ 3726018 w 3898347"/>
              <a:gd name="connsiteY10" fmla="*/ 3815100 h 4256103"/>
              <a:gd name="connsiteX11" fmla="*/ 3725413 w 3898347"/>
              <a:gd name="connsiteY11" fmla="*/ 3814615 h 4256103"/>
              <a:gd name="connsiteX12" fmla="*/ 3713801 w 3898347"/>
              <a:gd name="connsiteY12" fmla="*/ 3811018 h 4256103"/>
              <a:gd name="connsiteX13" fmla="*/ 3709087 w 3898347"/>
              <a:gd name="connsiteY13" fmla="*/ 3813195 h 4256103"/>
              <a:gd name="connsiteX14" fmla="*/ 3698038 w 3898347"/>
              <a:gd name="connsiteY14" fmla="*/ 3806182 h 4256103"/>
              <a:gd name="connsiteX15" fmla="*/ 3662227 w 3898347"/>
              <a:gd name="connsiteY15" fmla="*/ 3807761 h 4256103"/>
              <a:gd name="connsiteX16" fmla="*/ 3659872 w 3898347"/>
              <a:gd name="connsiteY16" fmla="*/ 3805524 h 4256103"/>
              <a:gd name="connsiteX17" fmla="*/ 3643454 w 3898347"/>
              <a:gd name="connsiteY17" fmla="*/ 3794831 h 4256103"/>
              <a:gd name="connsiteX18" fmla="*/ 3624789 w 3898347"/>
              <a:gd name="connsiteY18" fmla="*/ 3803185 h 4256103"/>
              <a:gd name="connsiteX19" fmla="*/ 3602327 w 3898347"/>
              <a:gd name="connsiteY19" fmla="*/ 3794616 h 4256103"/>
              <a:gd name="connsiteX20" fmla="*/ 3596645 w 3898347"/>
              <a:gd name="connsiteY20" fmla="*/ 3797108 h 4256103"/>
              <a:gd name="connsiteX21" fmla="*/ 3574144 w 3898347"/>
              <a:gd name="connsiteY21" fmla="*/ 3795108 h 4256103"/>
              <a:gd name="connsiteX22" fmla="*/ 3562310 w 3898347"/>
              <a:gd name="connsiteY22" fmla="*/ 3787534 h 4256103"/>
              <a:gd name="connsiteX23" fmla="*/ 3551635 w 3898347"/>
              <a:gd name="connsiteY23" fmla="*/ 3797705 h 4256103"/>
              <a:gd name="connsiteX24" fmla="*/ 3542668 w 3898347"/>
              <a:gd name="connsiteY24" fmla="*/ 3803283 h 4256103"/>
              <a:gd name="connsiteX25" fmla="*/ 3533033 w 3898347"/>
              <a:gd name="connsiteY25" fmla="*/ 3799071 h 4256103"/>
              <a:gd name="connsiteX26" fmla="*/ 3521726 w 3898347"/>
              <a:gd name="connsiteY26" fmla="*/ 3804691 h 4256103"/>
              <a:gd name="connsiteX27" fmla="*/ 3520080 w 3898347"/>
              <a:gd name="connsiteY27" fmla="*/ 3805210 h 4256103"/>
              <a:gd name="connsiteX28" fmla="*/ 3508491 w 3898347"/>
              <a:gd name="connsiteY28" fmla="*/ 3797398 h 4256103"/>
              <a:gd name="connsiteX29" fmla="*/ 3503787 w 3898347"/>
              <a:gd name="connsiteY29" fmla="*/ 3797787 h 4256103"/>
              <a:gd name="connsiteX30" fmla="*/ 3492165 w 3898347"/>
              <a:gd name="connsiteY30" fmla="*/ 3799887 h 4256103"/>
              <a:gd name="connsiteX31" fmla="*/ 3472233 w 3898347"/>
              <a:gd name="connsiteY31" fmla="*/ 3805682 h 4256103"/>
              <a:gd name="connsiteX32" fmla="*/ 3465921 w 3898347"/>
              <a:gd name="connsiteY32" fmla="*/ 3805814 h 4256103"/>
              <a:gd name="connsiteX33" fmla="*/ 3455541 w 3898347"/>
              <a:gd name="connsiteY33" fmla="*/ 3815505 h 4256103"/>
              <a:gd name="connsiteX34" fmla="*/ 3429027 w 3898347"/>
              <a:gd name="connsiteY34" fmla="*/ 3816906 h 4256103"/>
              <a:gd name="connsiteX35" fmla="*/ 3369507 w 3898347"/>
              <a:gd name="connsiteY35" fmla="*/ 3825563 h 4256103"/>
              <a:gd name="connsiteX36" fmla="*/ 3324491 w 3898347"/>
              <a:gd name="connsiteY36" fmla="*/ 3832006 h 4256103"/>
              <a:gd name="connsiteX37" fmla="*/ 3244235 w 3898347"/>
              <a:gd name="connsiteY37" fmla="*/ 3834376 h 4256103"/>
              <a:gd name="connsiteX38" fmla="*/ 3226507 w 3898347"/>
              <a:gd name="connsiteY38" fmla="*/ 3820131 h 4256103"/>
              <a:gd name="connsiteX39" fmla="*/ 3191688 w 3898347"/>
              <a:gd name="connsiteY39" fmla="*/ 3837359 h 4256103"/>
              <a:gd name="connsiteX40" fmla="*/ 3153779 w 3898347"/>
              <a:gd name="connsiteY40" fmla="*/ 3848439 h 4256103"/>
              <a:gd name="connsiteX41" fmla="*/ 3090188 w 3898347"/>
              <a:gd name="connsiteY41" fmla="*/ 3855036 h 4256103"/>
              <a:gd name="connsiteX42" fmla="*/ 3031422 w 3898347"/>
              <a:gd name="connsiteY42" fmla="*/ 3858298 h 4256103"/>
              <a:gd name="connsiteX43" fmla="*/ 2996288 w 3898347"/>
              <a:gd name="connsiteY43" fmla="*/ 3860020 h 4256103"/>
              <a:gd name="connsiteX44" fmla="*/ 2901661 w 3898347"/>
              <a:gd name="connsiteY44" fmla="*/ 3882243 h 4256103"/>
              <a:gd name="connsiteX45" fmla="*/ 2782141 w 3898347"/>
              <a:gd name="connsiteY45" fmla="*/ 3932983 h 4256103"/>
              <a:gd name="connsiteX46" fmla="*/ 2749597 w 3898347"/>
              <a:gd name="connsiteY46" fmla="*/ 3956746 h 4256103"/>
              <a:gd name="connsiteX47" fmla="*/ 2730493 w 3898347"/>
              <a:gd name="connsiteY47" fmla="*/ 3955236 h 4256103"/>
              <a:gd name="connsiteX48" fmla="*/ 2707507 w 3898347"/>
              <a:gd name="connsiteY48" fmla="*/ 3947771 h 4256103"/>
              <a:gd name="connsiteX49" fmla="*/ 2701937 w 3898347"/>
              <a:gd name="connsiteY49" fmla="*/ 3950565 h 4256103"/>
              <a:gd name="connsiteX50" fmla="*/ 2679435 w 3898347"/>
              <a:gd name="connsiteY50" fmla="*/ 3949768 h 4256103"/>
              <a:gd name="connsiteX51" fmla="*/ 2667352 w 3898347"/>
              <a:gd name="connsiteY51" fmla="*/ 3942821 h 4256103"/>
              <a:gd name="connsiteX52" fmla="*/ 2657096 w 3898347"/>
              <a:gd name="connsiteY52" fmla="*/ 3953571 h 4256103"/>
              <a:gd name="connsiteX53" fmla="*/ 2655161 w 3898347"/>
              <a:gd name="connsiteY53" fmla="*/ 3962216 h 4256103"/>
              <a:gd name="connsiteX54" fmla="*/ 2638604 w 3898347"/>
              <a:gd name="connsiteY54" fmla="*/ 3955936 h 4256103"/>
              <a:gd name="connsiteX55" fmla="*/ 2626185 w 3898347"/>
              <a:gd name="connsiteY55" fmla="*/ 3962937 h 4256103"/>
              <a:gd name="connsiteX56" fmla="*/ 2614077 w 3898347"/>
              <a:gd name="connsiteY56" fmla="*/ 3955576 h 4256103"/>
              <a:gd name="connsiteX57" fmla="*/ 2609403 w 3898347"/>
              <a:gd name="connsiteY57" fmla="*/ 3956215 h 4256103"/>
              <a:gd name="connsiteX58" fmla="*/ 2597896 w 3898347"/>
              <a:gd name="connsiteY58" fmla="*/ 3958939 h 4256103"/>
              <a:gd name="connsiteX59" fmla="*/ 2578251 w 3898347"/>
              <a:gd name="connsiteY59" fmla="*/ 3965812 h 4256103"/>
              <a:gd name="connsiteX60" fmla="*/ 2571961 w 3898347"/>
              <a:gd name="connsiteY60" fmla="*/ 3966278 h 4256103"/>
              <a:gd name="connsiteX61" fmla="*/ 2559399 w 3898347"/>
              <a:gd name="connsiteY61" fmla="*/ 3979193 h 4256103"/>
              <a:gd name="connsiteX62" fmla="*/ 2533560 w 3898347"/>
              <a:gd name="connsiteY62" fmla="*/ 3988160 h 4256103"/>
              <a:gd name="connsiteX63" fmla="*/ 2515299 w 3898347"/>
              <a:gd name="connsiteY63" fmla="*/ 4016867 h 4256103"/>
              <a:gd name="connsiteX64" fmla="*/ 2513423 w 3898347"/>
              <a:gd name="connsiteY64" fmla="*/ 4018759 h 4256103"/>
              <a:gd name="connsiteX65" fmla="*/ 2482991 w 3898347"/>
              <a:gd name="connsiteY65" fmla="*/ 4012935 h 4256103"/>
              <a:gd name="connsiteX66" fmla="*/ 2446940 w 3898347"/>
              <a:gd name="connsiteY66" fmla="*/ 4021172 h 4256103"/>
              <a:gd name="connsiteX67" fmla="*/ 2404883 w 3898347"/>
              <a:gd name="connsiteY67" fmla="*/ 4024808 h 4256103"/>
              <a:gd name="connsiteX68" fmla="*/ 2373894 w 3898347"/>
              <a:gd name="connsiteY68" fmla="*/ 4023827 h 4256103"/>
              <a:gd name="connsiteX69" fmla="*/ 2297080 w 3898347"/>
              <a:gd name="connsiteY69" fmla="*/ 4040841 h 4256103"/>
              <a:gd name="connsiteX70" fmla="*/ 2170615 w 3898347"/>
              <a:gd name="connsiteY70" fmla="*/ 4077196 h 4256103"/>
              <a:gd name="connsiteX71" fmla="*/ 2143580 w 3898347"/>
              <a:gd name="connsiteY71" fmla="*/ 4083102 h 4256103"/>
              <a:gd name="connsiteX72" fmla="*/ 2119893 w 3898347"/>
              <a:gd name="connsiteY72" fmla="*/ 4080874 h 4256103"/>
              <a:gd name="connsiteX73" fmla="*/ 2114008 w 3898347"/>
              <a:gd name="connsiteY73" fmla="*/ 4073996 h 4256103"/>
              <a:gd name="connsiteX74" fmla="*/ 2099067 w 3898347"/>
              <a:gd name="connsiteY74" fmla="*/ 4076068 h 4256103"/>
              <a:gd name="connsiteX75" fmla="*/ 2095000 w 3898347"/>
              <a:gd name="connsiteY75" fmla="*/ 4075096 h 4256103"/>
              <a:gd name="connsiteX76" fmla="*/ 2071767 w 3898347"/>
              <a:gd name="connsiteY76" fmla="*/ 4071044 h 4256103"/>
              <a:gd name="connsiteX77" fmla="*/ 2024486 w 3898347"/>
              <a:gd name="connsiteY77" fmla="*/ 4100276 h 4256103"/>
              <a:gd name="connsiteX78" fmla="*/ 1944675 w 3898347"/>
              <a:gd name="connsiteY78" fmla="*/ 4121515 h 4256103"/>
              <a:gd name="connsiteX79" fmla="*/ 1739945 w 3898347"/>
              <a:gd name="connsiteY79" fmla="*/ 4171795 h 4256103"/>
              <a:gd name="connsiteX80" fmla="*/ 1662065 w 3898347"/>
              <a:gd name="connsiteY80" fmla="*/ 4184630 h 4256103"/>
              <a:gd name="connsiteX81" fmla="*/ 1595989 w 3898347"/>
              <a:gd name="connsiteY81" fmla="*/ 4193679 h 4256103"/>
              <a:gd name="connsiteX82" fmla="*/ 1559231 w 3898347"/>
              <a:gd name="connsiteY82" fmla="*/ 4195932 h 4256103"/>
              <a:gd name="connsiteX83" fmla="*/ 1537197 w 3898347"/>
              <a:gd name="connsiteY83" fmla="*/ 4209468 h 4256103"/>
              <a:gd name="connsiteX84" fmla="*/ 1508787 w 3898347"/>
              <a:gd name="connsiteY84" fmla="*/ 4230924 h 4256103"/>
              <a:gd name="connsiteX85" fmla="*/ 1488914 w 3898347"/>
              <a:gd name="connsiteY85" fmla="*/ 4241772 h 4256103"/>
              <a:gd name="connsiteX86" fmla="*/ 1465497 w 3898347"/>
              <a:gd name="connsiteY86" fmla="*/ 4245075 h 4256103"/>
              <a:gd name="connsiteX87" fmla="*/ 1444118 w 3898347"/>
              <a:gd name="connsiteY87" fmla="*/ 4246285 h 4256103"/>
              <a:gd name="connsiteX88" fmla="*/ 1405326 w 3898347"/>
              <a:gd name="connsiteY88" fmla="*/ 4248391 h 4256103"/>
              <a:gd name="connsiteX89" fmla="*/ 1344909 w 3898347"/>
              <a:gd name="connsiteY89" fmla="*/ 4237004 h 4256103"/>
              <a:gd name="connsiteX90" fmla="*/ 1298748 w 3898347"/>
              <a:gd name="connsiteY90" fmla="*/ 4241669 h 4256103"/>
              <a:gd name="connsiteX91" fmla="*/ 1251302 w 3898347"/>
              <a:gd name="connsiteY91" fmla="*/ 4232513 h 4256103"/>
              <a:gd name="connsiteX92" fmla="*/ 1216643 w 3898347"/>
              <a:gd name="connsiteY92" fmla="*/ 4229828 h 4256103"/>
              <a:gd name="connsiteX93" fmla="*/ 1214101 w 3898347"/>
              <a:gd name="connsiteY93" fmla="*/ 4231991 h 4256103"/>
              <a:gd name="connsiteX94" fmla="*/ 1203193 w 3898347"/>
              <a:gd name="connsiteY94" fmla="*/ 4232867 h 4256103"/>
              <a:gd name="connsiteX95" fmla="*/ 1201049 w 3898347"/>
              <a:gd name="connsiteY95" fmla="*/ 4242842 h 4256103"/>
              <a:gd name="connsiteX96" fmla="*/ 1185298 w 3898347"/>
              <a:gd name="connsiteY96" fmla="*/ 4251133 h 4256103"/>
              <a:gd name="connsiteX97" fmla="*/ 1164955 w 3898347"/>
              <a:gd name="connsiteY97" fmla="*/ 4250027 h 4256103"/>
              <a:gd name="connsiteX98" fmla="*/ 1067357 w 3898347"/>
              <a:gd name="connsiteY98" fmla="*/ 4233908 h 4256103"/>
              <a:gd name="connsiteX99" fmla="*/ 1009492 w 3898347"/>
              <a:gd name="connsiteY99" fmla="*/ 4230455 h 4256103"/>
              <a:gd name="connsiteX100" fmla="*/ 988345 w 3898347"/>
              <a:gd name="connsiteY100" fmla="*/ 4238880 h 4256103"/>
              <a:gd name="connsiteX101" fmla="*/ 958251 w 3898347"/>
              <a:gd name="connsiteY101" fmla="*/ 4244100 h 4256103"/>
              <a:gd name="connsiteX102" fmla="*/ 899207 w 3898347"/>
              <a:gd name="connsiteY102" fmla="*/ 4247688 h 4256103"/>
              <a:gd name="connsiteX103" fmla="*/ 837706 w 3898347"/>
              <a:gd name="connsiteY103" fmla="*/ 4245528 h 4256103"/>
              <a:gd name="connsiteX104" fmla="*/ 778474 w 3898347"/>
              <a:gd name="connsiteY104" fmla="*/ 4235526 h 4256103"/>
              <a:gd name="connsiteX105" fmla="*/ 774418 w 3898347"/>
              <a:gd name="connsiteY105" fmla="*/ 4242583 h 4256103"/>
              <a:gd name="connsiteX106" fmla="*/ 737705 w 3898347"/>
              <a:gd name="connsiteY106" fmla="*/ 4238891 h 4256103"/>
              <a:gd name="connsiteX107" fmla="*/ 641839 w 3898347"/>
              <a:gd name="connsiteY107" fmla="*/ 4211160 h 4256103"/>
              <a:gd name="connsiteX108" fmla="*/ 558105 w 3898347"/>
              <a:gd name="connsiteY108" fmla="*/ 4191218 h 4256103"/>
              <a:gd name="connsiteX109" fmla="*/ 515682 w 3898347"/>
              <a:gd name="connsiteY109" fmla="*/ 4193696 h 4256103"/>
              <a:gd name="connsiteX110" fmla="*/ 467082 w 3898347"/>
              <a:gd name="connsiteY110" fmla="*/ 4185616 h 4256103"/>
              <a:gd name="connsiteX111" fmla="*/ 437646 w 3898347"/>
              <a:gd name="connsiteY111" fmla="*/ 4212658 h 4256103"/>
              <a:gd name="connsiteX112" fmla="*/ 402271 w 3898347"/>
              <a:gd name="connsiteY112" fmla="*/ 4212774 h 4256103"/>
              <a:gd name="connsiteX113" fmla="*/ 384907 w 3898347"/>
              <a:gd name="connsiteY113" fmla="*/ 4201195 h 4256103"/>
              <a:gd name="connsiteX114" fmla="*/ 337154 w 3898347"/>
              <a:gd name="connsiteY114" fmla="*/ 4206136 h 4256103"/>
              <a:gd name="connsiteX115" fmla="*/ 298662 w 3898347"/>
              <a:gd name="connsiteY115" fmla="*/ 4211227 h 4256103"/>
              <a:gd name="connsiteX116" fmla="*/ 265740 w 3898347"/>
              <a:gd name="connsiteY116" fmla="*/ 4213623 h 4256103"/>
              <a:gd name="connsiteX117" fmla="*/ 176403 w 3898347"/>
              <a:gd name="connsiteY117" fmla="*/ 4227393 h 4256103"/>
              <a:gd name="connsiteX118" fmla="*/ 82528 w 3898347"/>
              <a:gd name="connsiteY118" fmla="*/ 4243774 h 4256103"/>
              <a:gd name="connsiteX119" fmla="*/ 19464 w 3898347"/>
              <a:gd name="connsiteY119" fmla="*/ 4256103 h 4256103"/>
              <a:gd name="connsiteX120" fmla="*/ 0 w 3898347"/>
              <a:gd name="connsiteY120" fmla="*/ 4221939 h 4256103"/>
              <a:gd name="connsiteX121" fmla="*/ 0 w 3898347"/>
              <a:gd name="connsiteY121" fmla="*/ 15850 h 4256103"/>
              <a:gd name="connsiteX122" fmla="*/ 3898347 w 3898347"/>
              <a:gd name="connsiteY122" fmla="*/ 0 h 425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A650E0-72EA-ADEF-D838-B2BEDA895FF7}"/>
              </a:ext>
            </a:extLst>
          </p:cNvPr>
          <p:cNvSpPr>
            <a:spLocks noGrp="1"/>
          </p:cNvSpPr>
          <p:nvPr>
            <p:ph type="ctrTitle"/>
          </p:nvPr>
        </p:nvSpPr>
        <p:spPr>
          <a:xfrm>
            <a:off x="704665" y="1238159"/>
            <a:ext cx="3513374" cy="1357073"/>
          </a:xfrm>
        </p:spPr>
        <p:txBody>
          <a:bodyPr anchor="b">
            <a:normAutofit fontScale="90000"/>
          </a:bodyPr>
          <a:lstStyle/>
          <a:p>
            <a:r>
              <a:rPr lang="en-CH" cap="none" dirty="0">
                <a:latin typeface="+mn-lt"/>
              </a:rPr>
              <a:t>Ongoing unrest at Campi Flegrei</a:t>
            </a:r>
            <a:endParaRPr lang="en-CH" sz="1800" cap="none" dirty="0">
              <a:latin typeface="+mn-lt"/>
            </a:endParaRPr>
          </a:p>
        </p:txBody>
      </p:sp>
      <p:sp>
        <p:nvSpPr>
          <p:cNvPr id="3" name="Subtitle 2">
            <a:extLst>
              <a:ext uri="{FF2B5EF4-FFF2-40B4-BE49-F238E27FC236}">
                <a16:creationId xmlns:a16="http://schemas.microsoft.com/office/drawing/2014/main" id="{803373F1-49C9-FC28-CD43-1A10F2C4E46A}"/>
              </a:ext>
            </a:extLst>
          </p:cNvPr>
          <p:cNvSpPr>
            <a:spLocks noGrp="1"/>
          </p:cNvSpPr>
          <p:nvPr>
            <p:ph type="subTitle" idx="1"/>
          </p:nvPr>
        </p:nvSpPr>
        <p:spPr>
          <a:xfrm>
            <a:off x="1093692" y="2704198"/>
            <a:ext cx="2545977" cy="777430"/>
          </a:xfrm>
        </p:spPr>
        <p:txBody>
          <a:bodyPr>
            <a:normAutofit/>
          </a:bodyPr>
          <a:lstStyle/>
          <a:p>
            <a:r>
              <a:rPr lang="de-CH" dirty="0" err="1"/>
              <a:t>Clues</a:t>
            </a:r>
            <a:r>
              <a:rPr lang="de-CH" dirty="0"/>
              <a:t> </a:t>
            </a:r>
            <a:r>
              <a:rPr lang="de-CH" dirty="0" err="1"/>
              <a:t>from</a:t>
            </a:r>
            <a:r>
              <a:rPr lang="de-CH" dirty="0"/>
              <a:t> </a:t>
            </a:r>
            <a:r>
              <a:rPr lang="de-CH" dirty="0" err="1"/>
              <a:t>the</a:t>
            </a:r>
            <a:r>
              <a:rPr lang="de-CH" dirty="0"/>
              <a:t> </a:t>
            </a:r>
            <a:r>
              <a:rPr lang="de-CH" dirty="0" err="1"/>
              <a:t>antecrystic</a:t>
            </a:r>
            <a:r>
              <a:rPr lang="de-CH" dirty="0"/>
              <a:t> </a:t>
            </a:r>
            <a:r>
              <a:rPr lang="de-CH" dirty="0" err="1"/>
              <a:t>record</a:t>
            </a:r>
            <a:endParaRPr lang="en-CH" dirty="0"/>
          </a:p>
        </p:txBody>
      </p:sp>
      <p:sp>
        <p:nvSpPr>
          <p:cNvPr id="1044" name="Rectangle 6">
            <a:extLst>
              <a:ext uri="{FF2B5EF4-FFF2-40B4-BE49-F238E27FC236}">
                <a16:creationId xmlns:a16="http://schemas.microsoft.com/office/drawing/2014/main" id="{DDCE5572-4319-4D42-813F-C8C69C08C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542">
            <a:off x="1791736" y="491177"/>
            <a:ext cx="114989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7759B5F-B86C-6606-A6E1-5DF7FCF2E399}"/>
              </a:ext>
            </a:extLst>
          </p:cNvPr>
          <p:cNvSpPr txBox="1"/>
          <p:nvPr/>
        </p:nvSpPr>
        <p:spPr>
          <a:xfrm>
            <a:off x="9356969" y="6433406"/>
            <a:ext cx="2783198" cy="307777"/>
          </a:xfrm>
          <a:prstGeom prst="rect">
            <a:avLst/>
          </a:prstGeom>
          <a:noFill/>
        </p:spPr>
        <p:txBody>
          <a:bodyPr wrap="none" rtlCol="0">
            <a:spAutoFit/>
          </a:bodyPr>
          <a:lstStyle/>
          <a:p>
            <a:r>
              <a:rPr lang="en-CH" sz="1400" i="1" dirty="0">
                <a:solidFill>
                  <a:schemeClr val="bg1"/>
                </a:solidFill>
              </a:rPr>
              <a:t>© Roberto Salomone, The Guardian</a:t>
            </a:r>
          </a:p>
        </p:txBody>
      </p:sp>
      <p:sp>
        <p:nvSpPr>
          <p:cNvPr id="5" name="TextBox 4">
            <a:extLst>
              <a:ext uri="{FF2B5EF4-FFF2-40B4-BE49-F238E27FC236}">
                <a16:creationId xmlns:a16="http://schemas.microsoft.com/office/drawing/2014/main" id="{8236EEB2-46DA-149C-83B7-98AA2A97B923}"/>
              </a:ext>
            </a:extLst>
          </p:cNvPr>
          <p:cNvSpPr txBox="1"/>
          <p:nvPr/>
        </p:nvSpPr>
        <p:spPr>
          <a:xfrm>
            <a:off x="638735" y="5479397"/>
            <a:ext cx="10914529" cy="461665"/>
          </a:xfrm>
          <a:prstGeom prst="rect">
            <a:avLst/>
          </a:prstGeom>
          <a:noFill/>
        </p:spPr>
        <p:txBody>
          <a:bodyPr wrap="square" rtlCol="0">
            <a:spAutoFit/>
          </a:bodyPr>
          <a:lstStyle/>
          <a:p>
            <a:pPr algn="ctr"/>
            <a:r>
              <a:rPr lang="en-CH" sz="2400" b="1" dirty="0">
                <a:solidFill>
                  <a:schemeClr val="bg1"/>
                </a:solidFill>
                <a:latin typeface="Bembo" panose="02020502050201020203" pitchFamily="18" charset="0"/>
                <a:cs typeface="Calibri" panose="020F0502020204030204" pitchFamily="34" charset="0"/>
              </a:rPr>
              <a:t>Charline Lormand</a:t>
            </a:r>
            <a:r>
              <a:rPr lang="en-CH" sz="2400" dirty="0">
                <a:solidFill>
                  <a:schemeClr val="bg1"/>
                </a:solidFill>
                <a:latin typeface="Bembo" panose="02020502050201020203" pitchFamily="18" charset="0"/>
                <a:cs typeface="Calibri" panose="020F0502020204030204" pitchFamily="34" charset="0"/>
              </a:rPr>
              <a:t>, Luca Caricchi, Guido Giordano, Roberto Isaia</a:t>
            </a:r>
          </a:p>
        </p:txBody>
      </p:sp>
      <p:pic>
        <p:nvPicPr>
          <p:cNvPr id="6" name="Picture 2" descr="File:INGV logo.png - Wikipedia">
            <a:extLst>
              <a:ext uri="{FF2B5EF4-FFF2-40B4-BE49-F238E27FC236}">
                <a16:creationId xmlns:a16="http://schemas.microsoft.com/office/drawing/2014/main" id="{A7F43F19-17CE-E44D-6225-48154987D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96" y="98324"/>
            <a:ext cx="825718" cy="1090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39D1CE4-2891-7F70-F9BF-747E220F5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31" y="4065138"/>
            <a:ext cx="1480819" cy="7774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GU General Assembly 2024 – Poster presentations - AD4GD">
            <a:extLst>
              <a:ext uri="{FF2B5EF4-FFF2-40B4-BE49-F238E27FC236}">
                <a16:creationId xmlns:a16="http://schemas.microsoft.com/office/drawing/2014/main" id="{9F684B04-8C0D-0912-7A2C-50DCC8D349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24" b="89822" l="4667" r="91333">
                        <a14:foregroundMark x1="8917" y1="28244" x2="14250" y2="25191"/>
                        <a14:foregroundMark x1="14250" y1="25191" x2="14333" y2="25191"/>
                        <a14:foregroundMark x1="14583" y1="36132" x2="14500" y2="41094"/>
                        <a14:foregroundMark x1="5833" y1="42239" x2="4667" y2="43511"/>
                        <a14:foregroundMark x1="40583" y1="45165" x2="40083" y2="47710"/>
                        <a14:foregroundMark x1="34917" y1="45929" x2="34917" y2="48982"/>
                        <a14:foregroundMark x1="52750" y1="38677" x2="52750" y2="40585"/>
                        <a14:foregroundMark x1="57250" y1="62214" x2="56833" y2="63232"/>
                        <a14:foregroundMark x1="55500" y1="47964" x2="55750" y2="49746"/>
                        <a14:foregroundMark x1="58917" y1="39567" x2="58917" y2="40712"/>
                        <a14:foregroundMark x1="65000" y1="39059" x2="65000" y2="40585"/>
                        <a14:foregroundMark x1="70417" y1="39440" x2="70417" y2="40458"/>
                        <a14:foregroundMark x1="76250" y1="37659" x2="76250" y2="39059"/>
                        <a14:foregroundMark x1="82833" y1="38931" x2="82833" y2="40331"/>
                        <a14:foregroundMark x1="85833" y1="38804" x2="85833" y2="40204"/>
                        <a14:foregroundMark x1="82417" y1="46947" x2="82417" y2="47964"/>
                        <a14:foregroundMark x1="88250" y1="48092" x2="88167" y2="49364"/>
                        <a14:foregroundMark x1="90833" y1="49364" x2="91167" y2="50382"/>
                        <a14:foregroundMark x1="79500" y1="49491" x2="79500" y2="50891"/>
                        <a14:foregroundMark x1="67667" y1="50891" x2="67667" y2="52163"/>
                        <a14:foregroundMark x1="65250" y1="51527" x2="65500" y2="52290"/>
                        <a14:foregroundMark x1="60833" y1="51399" x2="61083" y2="52290"/>
                        <a14:foregroundMark x1="63833" y1="63104" x2="63833" y2="63104"/>
                        <a14:foregroundMark x1="67250" y1="63613" x2="67167" y2="64377"/>
                        <a14:foregroundMark x1="70500" y1="65140" x2="70500" y2="65776"/>
                        <a14:foregroundMark x1="74917" y1="65394" x2="74917" y2="66158"/>
                        <a14:foregroundMark x1="80000" y1="66412" x2="80250" y2="65776"/>
                        <a14:foregroundMark x1="82500" y1="65903" x2="82750" y2="65394"/>
                        <a14:foregroundMark x1="80250" y1="72137" x2="80500" y2="72392"/>
                        <a14:foregroundMark x1="88417" y1="78372" x2="88667" y2="77735"/>
                        <a14:foregroundMark x1="91333" y1="77863" x2="91333" y2="77863"/>
                        <a14:foregroundMark x1="73333" y1="79898" x2="73333" y2="79898"/>
                        <a14:foregroundMark x1="74917" y1="79135" x2="74917" y2="79135"/>
                        <a14:foregroundMark x1="77250" y1="79389" x2="77250" y2="79389"/>
                        <a14:foregroundMark x1="77000" y1="75954" x2="77000" y2="75954"/>
                        <a14:foregroundMark x1="70083" y1="79135" x2="70083" y2="79135"/>
                        <a14:foregroundMark x1="62167" y1="78117" x2="62167" y2="78117"/>
                        <a14:foregroundMark x1="59750" y1="79135" x2="59750" y2="79135"/>
                        <a14:foregroundMark x1="56750" y1="78880" x2="56750" y2="78880"/>
                        <a14:foregroundMark x1="53500" y1="79135" x2="53500" y2="79135"/>
                        <a14:foregroundMark x1="85917" y1="76972" x2="85917" y2="76972"/>
                        <a14:foregroundMark x1="78833" y1="76463" x2="78833" y2="76463"/>
                        <a14:foregroundMark x1="77250" y1="75573" x2="77250" y2="75573"/>
                        <a14:foregroundMark x1="82750" y1="75827" x2="82750" y2="75827"/>
                        <a14:foregroundMark x1="81583" y1="75954" x2="81583" y2="75954"/>
                        <a14:foregroundMark x1="82000" y1="75827" x2="82000" y2="75827"/>
                        <a14:foregroundMark x1="59917" y1="78753" x2="59917" y2="78753"/>
                        <a14:foregroundMark x1="64000" y1="78117" x2="64000" y2="78117"/>
                        <a14:foregroundMark x1="55917" y1="77099" x2="55917" y2="77099"/>
                        <a14:foregroundMark x1="56000" y1="77099" x2="56000" y2="77099"/>
                        <a14:backgroundMark x1="54333" y1="49491" x2="54333" y2="49491"/>
                        <a14:backgroundMark x1="69417" y1="49618" x2="69417" y2="49618"/>
                        <a14:backgroundMark x1="60417" y1="37532" x2="60417" y2="37532"/>
                        <a14:backgroundMark x1="71917" y1="37277" x2="71917" y2="37277"/>
                        <a14:backgroundMark x1="81500" y1="40458" x2="81500" y2="40458"/>
                        <a14:backgroundMark x1="84333" y1="51399" x2="84333" y2="51399"/>
                        <a14:backgroundMark x1="83500" y1="65267" x2="83500" y2="65267"/>
                        <a14:backgroundMark x1="85167" y1="77990" x2="85167" y2="77990"/>
                        <a14:backgroundMark x1="85167" y1="77354" x2="85167" y2="77354"/>
                        <a14:backgroundMark x1="64333" y1="64377" x2="64333" y2="64377"/>
                        <a14:backgroundMark x1="55917" y1="78244" x2="55917" y2="78244"/>
                        <a14:backgroundMark x1="65167" y1="77099" x2="65167" y2="77099"/>
                        <a14:backgroundMark x1="69333" y1="77990" x2="69333" y2="77990"/>
                        <a14:backgroundMark x1="72833" y1="78880" x2="72833" y2="78880"/>
                        <a14:backgroundMark x1="78167" y1="76718" x2="78167" y2="76718"/>
                        <a14:backgroundMark x1="76917" y1="75827" x2="76917" y2="75827"/>
                        <a14:backgroundMark x1="78333" y1="77226" x2="78250" y2="77863"/>
                        <a14:backgroundMark x1="85417" y1="76972" x2="85417" y2="76972"/>
                        <a14:backgroundMark x1="85500" y1="77608" x2="85500" y2="77608"/>
                        <a14:backgroundMark x1="90917" y1="78372" x2="90917" y2="78372"/>
                        <a14:backgroundMark x1="82667" y1="76972" x2="82667" y2="76972"/>
                        <a14:backgroundMark x1="82583" y1="76718" x2="82583" y2="76718"/>
                        <a14:backgroundMark x1="85667" y1="77735" x2="85667" y2="77735"/>
                        <a14:backgroundMark x1="85583" y1="77099" x2="85583" y2="77099"/>
                        <a14:backgroundMark x1="85500" y1="77226" x2="85500" y2="77226"/>
                        <a14:backgroundMark x1="85500" y1="77226" x2="85500" y2="77226"/>
                        <a14:backgroundMark x1="85500" y1="77226" x2="85583" y2="77735"/>
                        <a14:backgroundMark x1="91083" y1="77990" x2="91083" y2="77990"/>
                        <a14:backgroundMark x1="91083" y1="77735" x2="91083" y2="77735"/>
                        <a14:backgroundMark x1="80333" y1="72774" x2="80333" y2="72774"/>
                        <a14:backgroundMark x1="82500" y1="76463" x2="82500" y2="76463"/>
                        <a14:backgroundMark x1="82667" y1="76718" x2="82750" y2="76463"/>
                        <a14:backgroundMark x1="59833" y1="79389" x2="59833" y2="79389"/>
                        <a14:backgroundMark x1="65250" y1="78753" x2="65250" y2="78753"/>
                        <a14:backgroundMark x1="65250" y1="78626" x2="65333" y2="78626"/>
                        <a14:backgroundMark x1="55167" y1="77354" x2="55167" y2="77354"/>
                        <a14:backgroundMark x1="55333" y1="77481" x2="55333" y2="77481"/>
                        <a14:backgroundMark x1="55417" y1="77099" x2="55250" y2="77481"/>
                        <a14:backgroundMark x1="56000" y1="77990" x2="56000" y2="77990"/>
                        <a14:backgroundMark x1="56083" y1="77735" x2="56083" y2="77735"/>
                        <a14:backgroundMark x1="56250" y1="77481" x2="56250" y2="77481"/>
                        <a14:backgroundMark x1="56333" y1="77354" x2="56333" y2="77354"/>
                      </a14:backgroundRemoval>
                    </a14:imgEffect>
                  </a14:imgLayer>
                </a14:imgProps>
              </a:ext>
              <a:ext uri="{28A0092B-C50C-407E-A947-70E740481C1C}">
                <a14:useLocalDpi xmlns:a14="http://schemas.microsoft.com/office/drawing/2010/main" val="0"/>
              </a:ext>
            </a:extLst>
          </a:blip>
          <a:srcRect/>
          <a:stretch>
            <a:fillRect/>
          </a:stretch>
        </p:blipFill>
        <p:spPr bwMode="auto">
          <a:xfrm>
            <a:off x="9297418" y="2305148"/>
            <a:ext cx="2783198" cy="18231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4A56F0-6AC7-DDE8-D841-172393E4D099}"/>
              </a:ext>
            </a:extLst>
          </p:cNvPr>
          <p:cNvSpPr txBox="1"/>
          <p:nvPr/>
        </p:nvSpPr>
        <p:spPr>
          <a:xfrm>
            <a:off x="1093692" y="-26356"/>
            <a:ext cx="10914529" cy="461665"/>
          </a:xfrm>
          <a:prstGeom prst="rect">
            <a:avLst/>
          </a:prstGeom>
          <a:noFill/>
        </p:spPr>
        <p:txBody>
          <a:bodyPr wrap="square" rtlCol="0">
            <a:spAutoFit/>
          </a:bodyPr>
          <a:lstStyle/>
          <a:p>
            <a:pPr algn="r"/>
            <a:r>
              <a:rPr lang="en-CH" sz="2400" dirty="0">
                <a:solidFill>
                  <a:schemeClr val="accent1"/>
                </a:solidFill>
                <a:latin typeface="Bembo" panose="02020502050201020203" pitchFamily="18" charset="0"/>
                <a:cs typeface="Calibri" panose="020F0502020204030204" pitchFamily="34" charset="0"/>
              </a:rPr>
              <a:t>GMPV 7.4</a:t>
            </a:r>
          </a:p>
        </p:txBody>
      </p:sp>
      <p:pic>
        <p:nvPicPr>
          <p:cNvPr id="10" name="Picture 2">
            <a:extLst>
              <a:ext uri="{FF2B5EF4-FFF2-40B4-BE49-F238E27FC236}">
                <a16:creationId xmlns:a16="http://schemas.microsoft.com/office/drawing/2014/main" id="{48D86888-E709-3AA6-FC02-E069B83429C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11863" y="3800579"/>
            <a:ext cx="1835419" cy="52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216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400CC-F5EB-E18B-66EC-A32A5BAC1AC5}"/>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6" name="Picture 2" descr="File:INGV logo.png - Wikipedia">
            <a:extLst>
              <a:ext uri="{FF2B5EF4-FFF2-40B4-BE49-F238E27FC236}">
                <a16:creationId xmlns:a16="http://schemas.microsoft.com/office/drawing/2014/main" id="{7A62E902-C00D-FD80-F911-44C43CE6E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E9156AD-3C7C-6F6D-65A9-C178D91663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40D92EF-6960-6E49-A152-F17B6DC70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1D6E062-0ABA-46D1-BF80-A415E2321B49}"/>
              </a:ext>
            </a:extLst>
          </p:cNvPr>
          <p:cNvSpPr>
            <a:spLocks noGrp="1"/>
          </p:cNvSpPr>
          <p:nvPr>
            <p:ph type="title"/>
          </p:nvPr>
        </p:nvSpPr>
        <p:spPr>
          <a:xfrm>
            <a:off x="487060" y="542004"/>
            <a:ext cx="11106842" cy="1000591"/>
          </a:xfrm>
        </p:spPr>
        <p:txBody>
          <a:bodyPr>
            <a:normAutofit/>
          </a:bodyPr>
          <a:lstStyle/>
          <a:p>
            <a:r>
              <a:rPr lang="en-CH" cap="none" dirty="0">
                <a:solidFill>
                  <a:schemeClr val="bg1"/>
                </a:solidFill>
                <a:latin typeface="+mn-lt"/>
              </a:rPr>
              <a:t>Campi Flegrei – cpx HC</a:t>
            </a:r>
          </a:p>
        </p:txBody>
      </p:sp>
      <p:pic>
        <p:nvPicPr>
          <p:cNvPr id="49" name="Picture 48">
            <a:extLst>
              <a:ext uri="{FF2B5EF4-FFF2-40B4-BE49-F238E27FC236}">
                <a16:creationId xmlns:a16="http://schemas.microsoft.com/office/drawing/2014/main" id="{2D844256-A631-BB9D-391C-243C958EF1D9}"/>
              </a:ext>
            </a:extLst>
          </p:cNvPr>
          <p:cNvPicPr>
            <a:picLocks noChangeAspect="1"/>
          </p:cNvPicPr>
          <p:nvPr/>
        </p:nvPicPr>
        <p:blipFill rotWithShape="1">
          <a:blip r:embed="rId7"/>
          <a:srcRect b="47401"/>
          <a:stretch/>
        </p:blipFill>
        <p:spPr>
          <a:xfrm>
            <a:off x="3267194" y="1428208"/>
            <a:ext cx="8246906" cy="2325357"/>
          </a:xfrm>
          <a:prstGeom prst="rect">
            <a:avLst/>
          </a:prstGeom>
        </p:spPr>
      </p:pic>
      <p:pic>
        <p:nvPicPr>
          <p:cNvPr id="59" name="Picture 58">
            <a:extLst>
              <a:ext uri="{FF2B5EF4-FFF2-40B4-BE49-F238E27FC236}">
                <a16:creationId xmlns:a16="http://schemas.microsoft.com/office/drawing/2014/main" id="{EB428BD4-568E-F542-3C8C-77BDC3145A6E}"/>
              </a:ext>
            </a:extLst>
          </p:cNvPr>
          <p:cNvPicPr>
            <a:picLocks noChangeAspect="1"/>
          </p:cNvPicPr>
          <p:nvPr/>
        </p:nvPicPr>
        <p:blipFill rotWithShape="1">
          <a:blip r:embed="rId7"/>
          <a:srcRect t="47363" b="38"/>
          <a:stretch/>
        </p:blipFill>
        <p:spPr>
          <a:xfrm>
            <a:off x="3267194" y="4078951"/>
            <a:ext cx="8246906" cy="2325357"/>
          </a:xfrm>
          <a:prstGeom prst="rect">
            <a:avLst/>
          </a:prstGeom>
        </p:spPr>
      </p:pic>
      <p:pic>
        <p:nvPicPr>
          <p:cNvPr id="65" name="Picture 64">
            <a:extLst>
              <a:ext uri="{FF2B5EF4-FFF2-40B4-BE49-F238E27FC236}">
                <a16:creationId xmlns:a16="http://schemas.microsoft.com/office/drawing/2014/main" id="{44E418DE-B17F-53F7-1497-86F70E5A731E}"/>
              </a:ext>
            </a:extLst>
          </p:cNvPr>
          <p:cNvPicPr>
            <a:picLocks noChangeAspect="1"/>
          </p:cNvPicPr>
          <p:nvPr/>
        </p:nvPicPr>
        <p:blipFill>
          <a:blip r:embed="rId8"/>
          <a:stretch>
            <a:fillRect/>
          </a:stretch>
        </p:blipFill>
        <p:spPr>
          <a:xfrm>
            <a:off x="677900" y="4316881"/>
            <a:ext cx="2325357" cy="2087427"/>
          </a:xfrm>
          <a:prstGeom prst="rect">
            <a:avLst/>
          </a:prstGeom>
        </p:spPr>
      </p:pic>
      <p:pic>
        <p:nvPicPr>
          <p:cNvPr id="70" name="Picture 69">
            <a:extLst>
              <a:ext uri="{FF2B5EF4-FFF2-40B4-BE49-F238E27FC236}">
                <a16:creationId xmlns:a16="http://schemas.microsoft.com/office/drawing/2014/main" id="{13A769AA-5683-2B25-6889-3D7E04D6B9AF}"/>
              </a:ext>
            </a:extLst>
          </p:cNvPr>
          <p:cNvPicPr>
            <a:picLocks noChangeAspect="1"/>
          </p:cNvPicPr>
          <p:nvPr/>
        </p:nvPicPr>
        <p:blipFill>
          <a:blip r:embed="rId9"/>
          <a:stretch>
            <a:fillRect/>
          </a:stretch>
        </p:blipFill>
        <p:spPr>
          <a:xfrm>
            <a:off x="702594" y="1431963"/>
            <a:ext cx="2275968" cy="2087426"/>
          </a:xfrm>
          <a:prstGeom prst="rect">
            <a:avLst/>
          </a:prstGeom>
        </p:spPr>
      </p:pic>
      <p:sp>
        <p:nvSpPr>
          <p:cNvPr id="62" name="TextBox 61">
            <a:extLst>
              <a:ext uri="{FF2B5EF4-FFF2-40B4-BE49-F238E27FC236}">
                <a16:creationId xmlns:a16="http://schemas.microsoft.com/office/drawing/2014/main" id="{1C25B18F-1B29-1521-9DE6-4F640E060134}"/>
              </a:ext>
            </a:extLst>
          </p:cNvPr>
          <p:cNvSpPr txBox="1"/>
          <p:nvPr/>
        </p:nvSpPr>
        <p:spPr>
          <a:xfrm>
            <a:off x="1014141" y="3716203"/>
            <a:ext cx="10579761" cy="400110"/>
          </a:xfrm>
          <a:prstGeom prst="rect">
            <a:avLst/>
          </a:prstGeom>
          <a:noFill/>
        </p:spPr>
        <p:txBody>
          <a:bodyPr wrap="square" rtlCol="0">
            <a:spAutoFit/>
          </a:bodyPr>
          <a:lstStyle/>
          <a:p>
            <a:r>
              <a:rPr lang="en-GB" sz="2000" dirty="0">
                <a:solidFill>
                  <a:schemeClr val="bg1"/>
                </a:solidFill>
                <a:highlight>
                  <a:srgbClr val="EC8AB8"/>
                </a:highlight>
                <a:latin typeface="Bembo" panose="02020502050201020203" pitchFamily="18" charset="0"/>
              </a:rPr>
              <a:t>Cl1: Fe-Na-Mn rich</a:t>
            </a:r>
            <a:r>
              <a:rPr lang="en-GB" sz="2000" dirty="0">
                <a:solidFill>
                  <a:schemeClr val="bg1"/>
                </a:solidFill>
                <a:latin typeface="Bembo" panose="02020502050201020203" pitchFamily="18" charset="0"/>
              </a:rPr>
              <a:t>	</a:t>
            </a:r>
            <a:r>
              <a:rPr lang="en-GB" sz="2000" dirty="0">
                <a:solidFill>
                  <a:schemeClr val="bg1"/>
                </a:solidFill>
                <a:highlight>
                  <a:srgbClr val="BDBEDF"/>
                </a:highlight>
                <a:latin typeface="Bembo" panose="02020502050201020203" pitchFamily="18" charset="0"/>
              </a:rPr>
              <a:t>Cl2: Cr-Mg-Ca rich</a:t>
            </a:r>
            <a:r>
              <a:rPr lang="en-GB" sz="2000" dirty="0">
                <a:solidFill>
                  <a:schemeClr val="bg1"/>
                </a:solidFill>
                <a:latin typeface="Bembo" panose="02020502050201020203" pitchFamily="18" charset="0"/>
              </a:rPr>
              <a:t>	</a:t>
            </a:r>
            <a:r>
              <a:rPr lang="en-GB" sz="2000" dirty="0">
                <a:solidFill>
                  <a:schemeClr val="bg1"/>
                </a:solidFill>
                <a:highlight>
                  <a:srgbClr val="CE9486"/>
                </a:highlight>
                <a:latin typeface="Bembo" panose="02020502050201020203" pitchFamily="18" charset="0"/>
              </a:rPr>
              <a:t>Cl3: Al-</a:t>
            </a:r>
            <a:r>
              <a:rPr lang="en-GB" sz="2000" dirty="0" err="1">
                <a:solidFill>
                  <a:schemeClr val="bg1"/>
                </a:solidFill>
                <a:highlight>
                  <a:srgbClr val="CE9486"/>
                </a:highlight>
                <a:latin typeface="Bembo" panose="02020502050201020203" pitchFamily="18" charset="0"/>
              </a:rPr>
              <a:t>Ti</a:t>
            </a:r>
            <a:r>
              <a:rPr lang="en-GB" sz="2000" dirty="0">
                <a:solidFill>
                  <a:schemeClr val="bg1"/>
                </a:solidFill>
                <a:highlight>
                  <a:srgbClr val="CE9486"/>
                </a:highlight>
                <a:latin typeface="Bembo" panose="02020502050201020203" pitchFamily="18" charset="0"/>
              </a:rPr>
              <a:t> rich</a:t>
            </a:r>
            <a:r>
              <a:rPr lang="en-GB" sz="2000" dirty="0">
                <a:solidFill>
                  <a:schemeClr val="bg1"/>
                </a:solidFill>
                <a:latin typeface="Bembo" panose="02020502050201020203" pitchFamily="18" charset="0"/>
              </a:rPr>
              <a:t>	     </a:t>
            </a:r>
            <a:r>
              <a:rPr lang="en-GB" sz="2000" dirty="0">
                <a:solidFill>
                  <a:schemeClr val="bg1"/>
                </a:solidFill>
                <a:highlight>
                  <a:srgbClr val="5D82C4"/>
                </a:highlight>
                <a:latin typeface="Bembo" panose="02020502050201020203" pitchFamily="18" charset="0"/>
              </a:rPr>
              <a:t>Cl4: Si-Fe rich</a:t>
            </a:r>
          </a:p>
        </p:txBody>
      </p:sp>
      <p:pic>
        <p:nvPicPr>
          <p:cNvPr id="71" name="Picture 70">
            <a:extLst>
              <a:ext uri="{FF2B5EF4-FFF2-40B4-BE49-F238E27FC236}">
                <a16:creationId xmlns:a16="http://schemas.microsoft.com/office/drawing/2014/main" id="{C7F61F89-656E-0EE8-9375-11CD4295BF7E}"/>
              </a:ext>
            </a:extLst>
          </p:cNvPr>
          <p:cNvPicPr>
            <a:picLocks noChangeAspect="1"/>
          </p:cNvPicPr>
          <p:nvPr/>
        </p:nvPicPr>
        <p:blipFill rotWithShape="1">
          <a:blip r:embed="rId10"/>
          <a:srcRect b="73119"/>
          <a:stretch/>
        </p:blipFill>
        <p:spPr>
          <a:xfrm rot="16200000">
            <a:off x="930767" y="3775033"/>
            <a:ext cx="142996" cy="288294"/>
          </a:xfrm>
          <a:prstGeom prst="rect">
            <a:avLst/>
          </a:prstGeom>
        </p:spPr>
      </p:pic>
      <p:pic>
        <p:nvPicPr>
          <p:cNvPr id="73" name="Picture 72">
            <a:extLst>
              <a:ext uri="{FF2B5EF4-FFF2-40B4-BE49-F238E27FC236}">
                <a16:creationId xmlns:a16="http://schemas.microsoft.com/office/drawing/2014/main" id="{73CBCB68-BBDE-FC83-2F1C-FECE4F74F2FC}"/>
              </a:ext>
            </a:extLst>
          </p:cNvPr>
          <p:cNvPicPr>
            <a:picLocks noChangeAspect="1"/>
          </p:cNvPicPr>
          <p:nvPr/>
        </p:nvPicPr>
        <p:blipFill rotWithShape="1">
          <a:blip r:embed="rId10"/>
          <a:srcRect l="-5758" t="23368" r="-1" b="49751"/>
          <a:stretch/>
        </p:blipFill>
        <p:spPr>
          <a:xfrm rot="16200000">
            <a:off x="3612650" y="3770916"/>
            <a:ext cx="151230" cy="288294"/>
          </a:xfrm>
          <a:prstGeom prst="rect">
            <a:avLst/>
          </a:prstGeom>
        </p:spPr>
      </p:pic>
      <p:pic>
        <p:nvPicPr>
          <p:cNvPr id="75" name="Picture 74">
            <a:extLst>
              <a:ext uri="{FF2B5EF4-FFF2-40B4-BE49-F238E27FC236}">
                <a16:creationId xmlns:a16="http://schemas.microsoft.com/office/drawing/2014/main" id="{29CE5E49-B8AB-2B2A-2B56-E92C35985F98}"/>
              </a:ext>
            </a:extLst>
          </p:cNvPr>
          <p:cNvPicPr>
            <a:picLocks noChangeAspect="1"/>
          </p:cNvPicPr>
          <p:nvPr/>
        </p:nvPicPr>
        <p:blipFill rotWithShape="1">
          <a:blip r:embed="rId10"/>
          <a:srcRect l="-5759" t="50049" b="23070"/>
          <a:stretch/>
        </p:blipFill>
        <p:spPr>
          <a:xfrm rot="16200000">
            <a:off x="6345201" y="3779150"/>
            <a:ext cx="151231" cy="288294"/>
          </a:xfrm>
          <a:prstGeom prst="rect">
            <a:avLst/>
          </a:prstGeom>
        </p:spPr>
      </p:pic>
      <p:pic>
        <p:nvPicPr>
          <p:cNvPr id="76" name="Picture 75">
            <a:extLst>
              <a:ext uri="{FF2B5EF4-FFF2-40B4-BE49-F238E27FC236}">
                <a16:creationId xmlns:a16="http://schemas.microsoft.com/office/drawing/2014/main" id="{D71D33F6-452F-8DE6-DEB1-893D497D9B73}"/>
              </a:ext>
            </a:extLst>
          </p:cNvPr>
          <p:cNvPicPr>
            <a:picLocks noChangeAspect="1"/>
          </p:cNvPicPr>
          <p:nvPr/>
        </p:nvPicPr>
        <p:blipFill rotWithShape="1">
          <a:blip r:embed="rId10"/>
          <a:srcRect l="-5758" t="80012" r="1670" b="-18881"/>
          <a:stretch/>
        </p:blipFill>
        <p:spPr>
          <a:xfrm rot="16200000">
            <a:off x="8606475" y="3707827"/>
            <a:ext cx="148841" cy="416859"/>
          </a:xfrm>
          <a:prstGeom prst="rect">
            <a:avLst/>
          </a:prstGeom>
        </p:spPr>
      </p:pic>
    </p:spTree>
    <p:extLst>
      <p:ext uri="{BB962C8B-B14F-4D97-AF65-F5344CB8AC3E}">
        <p14:creationId xmlns:p14="http://schemas.microsoft.com/office/powerpoint/2010/main" val="353916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E201059-8E63-4CA7-1279-7883BB97304B}"/>
              </a:ext>
            </a:extLst>
          </p:cNvPr>
          <p:cNvSpPr/>
          <p:nvPr/>
        </p:nvSpPr>
        <p:spPr>
          <a:xfrm>
            <a:off x="6591044" y="2689866"/>
            <a:ext cx="4819298" cy="65710"/>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14" name="Rectangle 13">
            <a:extLst>
              <a:ext uri="{FF2B5EF4-FFF2-40B4-BE49-F238E27FC236}">
                <a16:creationId xmlns:a16="http://schemas.microsoft.com/office/drawing/2014/main" id="{E40E5EAC-80E2-D988-6A96-8B0DBDFC3458}"/>
              </a:ext>
            </a:extLst>
          </p:cNvPr>
          <p:cNvSpPr/>
          <p:nvPr/>
        </p:nvSpPr>
        <p:spPr>
          <a:xfrm>
            <a:off x="6591044" y="3133605"/>
            <a:ext cx="4835888"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aphicFrame>
        <p:nvGraphicFramePr>
          <p:cNvPr id="12" name="Table 11">
            <a:extLst>
              <a:ext uri="{FF2B5EF4-FFF2-40B4-BE49-F238E27FC236}">
                <a16:creationId xmlns:a16="http://schemas.microsoft.com/office/drawing/2014/main" id="{68F42AD4-9E8B-7C34-A575-51436B7FAC63}"/>
              </a:ext>
            </a:extLst>
          </p:cNvPr>
          <p:cNvGraphicFramePr>
            <a:graphicFrameLocks noGrp="1"/>
          </p:cNvGraphicFramePr>
          <p:nvPr>
            <p:extLst>
              <p:ext uri="{D42A27DB-BD31-4B8C-83A1-F6EECF244321}">
                <p14:modId xmlns:p14="http://schemas.microsoft.com/office/powerpoint/2010/main" val="421411797"/>
              </p:ext>
            </p:extLst>
          </p:nvPr>
        </p:nvGraphicFramePr>
        <p:xfrm>
          <a:off x="260822" y="1583936"/>
          <a:ext cx="5462834" cy="4848169"/>
        </p:xfrm>
        <a:graphic>
          <a:graphicData uri="http://schemas.openxmlformats.org/drawingml/2006/table">
            <a:tbl>
              <a:tblPr firstRow="1" bandRow="1">
                <a:tableStyleId>{2D5ABB26-0587-4C30-8999-92F81FD0307C}</a:tableStyleId>
              </a:tblPr>
              <a:tblGrid>
                <a:gridCol w="1651572">
                  <a:extLst>
                    <a:ext uri="{9D8B030D-6E8A-4147-A177-3AD203B41FA5}">
                      <a16:colId xmlns:a16="http://schemas.microsoft.com/office/drawing/2014/main" val="2008865846"/>
                    </a:ext>
                  </a:extLst>
                </a:gridCol>
                <a:gridCol w="1308478">
                  <a:extLst>
                    <a:ext uri="{9D8B030D-6E8A-4147-A177-3AD203B41FA5}">
                      <a16:colId xmlns:a16="http://schemas.microsoft.com/office/drawing/2014/main" val="2454659835"/>
                    </a:ext>
                  </a:extLst>
                </a:gridCol>
                <a:gridCol w="1201003">
                  <a:extLst>
                    <a:ext uri="{9D8B030D-6E8A-4147-A177-3AD203B41FA5}">
                      <a16:colId xmlns:a16="http://schemas.microsoft.com/office/drawing/2014/main" val="1242553404"/>
                    </a:ext>
                  </a:extLst>
                </a:gridCol>
                <a:gridCol w="1301781">
                  <a:extLst>
                    <a:ext uri="{9D8B030D-6E8A-4147-A177-3AD203B41FA5}">
                      <a16:colId xmlns:a16="http://schemas.microsoft.com/office/drawing/2014/main" val="2240423525"/>
                    </a:ext>
                  </a:extLst>
                </a:gridCol>
              </a:tblGrid>
              <a:tr h="365051">
                <a:tc>
                  <a:txBody>
                    <a:bodyPr/>
                    <a:lstStyle/>
                    <a:p>
                      <a:pPr algn="ctr"/>
                      <a:r>
                        <a:rPr lang="en-CH" dirty="0">
                          <a:solidFill>
                            <a:schemeClr val="bg1"/>
                          </a:solidFill>
                        </a:rPr>
                        <a:t>Eruption</a:t>
                      </a: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no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CH" dirty="0">
                          <a:solidFill>
                            <a:schemeClr val="bg1"/>
                          </a:solidFill>
                        </a:rPr>
                        <a:t>core</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no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CH" dirty="0">
                          <a:solidFill>
                            <a:schemeClr val="bg1"/>
                          </a:solidFill>
                        </a:rPr>
                        <a:t>mantle</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no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CH" dirty="0">
                          <a:solidFill>
                            <a:schemeClr val="bg1"/>
                          </a:solidFill>
                        </a:rPr>
                        <a:t>rim</a:t>
                      </a:r>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no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5574512"/>
                  </a:ext>
                </a:extLst>
              </a:tr>
              <a:tr h="755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0" dirty="0">
                          <a:solidFill>
                            <a:schemeClr val="bg1"/>
                          </a:solidFill>
                        </a:rPr>
                        <a:t>AMS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0" dirty="0">
                          <a:solidFill>
                            <a:schemeClr val="bg1"/>
                          </a:solidFill>
                        </a:rPr>
                        <a:t>(n=140) </a:t>
                      </a:r>
                      <a:endParaRPr lang="en-CH" sz="1600" b="0" i="0" dirty="0">
                        <a:solidFill>
                          <a:schemeClr val="bg1"/>
                        </a:solidFill>
                      </a:endParaRP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3446239"/>
                  </a:ext>
                </a:extLst>
              </a:tr>
              <a:tr h="789709">
                <a:tc>
                  <a:txBody>
                    <a:bodyPr/>
                    <a:lstStyle/>
                    <a:p>
                      <a:pPr algn="ctr"/>
                      <a:r>
                        <a:rPr lang="en-CH" sz="1600" dirty="0">
                          <a:solidFill>
                            <a:schemeClr val="bg1"/>
                          </a:solidFill>
                        </a:rPr>
                        <a:t>Solfatara</a:t>
                      </a:r>
                    </a:p>
                    <a:p>
                      <a:pPr algn="ctr"/>
                      <a:r>
                        <a:rPr lang="en-CH" sz="1400" dirty="0">
                          <a:solidFill>
                            <a:schemeClr val="bg1"/>
                          </a:solidFill>
                        </a:rPr>
                        <a:t>(n=15!!)</a:t>
                      </a: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4709224"/>
                  </a:ext>
                </a:extLst>
              </a:tr>
              <a:tr h="734291">
                <a:tc>
                  <a:txBody>
                    <a:bodyPr/>
                    <a:lstStyle/>
                    <a:p>
                      <a:pPr algn="ctr"/>
                      <a:r>
                        <a:rPr lang="en-CH" sz="1600" dirty="0">
                          <a:solidFill>
                            <a:schemeClr val="bg1"/>
                          </a:solidFill>
                        </a:rPr>
                        <a:t>SMG</a:t>
                      </a:r>
                    </a:p>
                    <a:p>
                      <a:pPr algn="ctr"/>
                      <a:r>
                        <a:rPr lang="en-CH" sz="1600" dirty="0">
                          <a:solidFill>
                            <a:schemeClr val="bg1"/>
                          </a:solidFill>
                        </a:rPr>
                        <a:t>(n=151)</a:t>
                      </a: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934421"/>
                  </a:ext>
                </a:extLst>
              </a:tr>
              <a:tr h="734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0" dirty="0">
                          <a:solidFill>
                            <a:schemeClr val="bg1"/>
                          </a:solidFill>
                        </a:rPr>
                        <a:t>Averno</a:t>
                      </a:r>
                    </a:p>
                    <a:p>
                      <a:pPr marL="0" marR="0" lvl="0" indent="0" algn="ctr" defTabSz="914400" rtl="0" eaLnBrk="1" fontAlgn="auto" latinLnBrk="0" hangingPunct="1">
                        <a:lnSpc>
                          <a:spcPct val="100000"/>
                        </a:lnSpc>
                        <a:spcBef>
                          <a:spcPts val="0"/>
                        </a:spcBef>
                        <a:spcAft>
                          <a:spcPts val="0"/>
                        </a:spcAft>
                        <a:buClrTx/>
                        <a:buSzTx/>
                        <a:buFontTx/>
                        <a:buNone/>
                        <a:tabLst/>
                        <a:defRPr/>
                      </a:pPr>
                      <a:r>
                        <a:rPr lang="en-CH" sz="1600" b="0" i="0" dirty="0">
                          <a:solidFill>
                            <a:schemeClr val="bg1"/>
                          </a:solidFill>
                        </a:rPr>
                        <a:t>(n=102)</a:t>
                      </a: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1750967"/>
                  </a:ext>
                </a:extLst>
              </a:tr>
              <a:tr h="734291">
                <a:tc>
                  <a:txBody>
                    <a:bodyPr/>
                    <a:lstStyle/>
                    <a:p>
                      <a:pPr algn="ctr"/>
                      <a:r>
                        <a:rPr lang="en-CH" sz="1600" dirty="0">
                          <a:solidFill>
                            <a:schemeClr val="bg1"/>
                          </a:solidFill>
                        </a:rPr>
                        <a:t>Triflisco</a:t>
                      </a:r>
                    </a:p>
                    <a:p>
                      <a:pPr algn="ctr"/>
                      <a:r>
                        <a:rPr lang="en-CH" sz="1600" dirty="0">
                          <a:solidFill>
                            <a:schemeClr val="bg1"/>
                          </a:solidFill>
                        </a:rPr>
                        <a:t>(n=101)</a:t>
                      </a: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5915454"/>
                  </a:ext>
                </a:extLst>
              </a:tr>
              <a:tr h="734291">
                <a:tc>
                  <a:txBody>
                    <a:bodyPr/>
                    <a:lstStyle/>
                    <a:p>
                      <a:pPr algn="ctr"/>
                      <a:r>
                        <a:rPr lang="en-CH" sz="1600" dirty="0">
                          <a:solidFill>
                            <a:schemeClr val="bg1"/>
                          </a:solidFill>
                        </a:rPr>
                        <a:t>Vitulazio</a:t>
                      </a:r>
                    </a:p>
                    <a:p>
                      <a:pPr algn="ctr"/>
                      <a:r>
                        <a:rPr lang="en-CH" sz="1600" dirty="0">
                          <a:solidFill>
                            <a:schemeClr val="bg1"/>
                          </a:solidFill>
                        </a:rPr>
                        <a:t>(n=121)</a:t>
                      </a:r>
                    </a:p>
                  </a:txBody>
                  <a:tcPr anchor="ctr">
                    <a:lnL w="19050" cap="flat" cmpd="sng" algn="ctr">
                      <a:no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endParaRPr lang="en-CH" dirty="0"/>
                    </a:p>
                  </a:txBody>
                  <a:tcPr>
                    <a:lnL w="19050" cap="flat" cmpd="sng" algn="ctr">
                      <a:solidFill>
                        <a:schemeClr val="tx1"/>
                      </a:solidFill>
                      <a:prstDash val="dot"/>
                      <a:round/>
                      <a:headEnd type="none" w="med" len="med"/>
                      <a:tailEnd type="none" w="med" len="med"/>
                    </a:lnL>
                    <a:lnR w="19050" cap="flat" cmpd="sng" algn="ctr">
                      <a:noFill/>
                      <a:prstDash val="dot"/>
                      <a:round/>
                      <a:headEnd type="none" w="med" len="med"/>
                      <a:tailEnd type="none" w="med" len="med"/>
                    </a:lnR>
                    <a:lnT w="19050" cap="flat" cmpd="sng" algn="ctr">
                      <a:solidFill>
                        <a:schemeClr val="tx1"/>
                      </a:solidFill>
                      <a:prstDash val="dot"/>
                      <a:round/>
                      <a:headEnd type="none" w="med" len="med"/>
                      <a:tailEnd type="none" w="med" len="med"/>
                    </a:lnT>
                    <a:lnB w="1905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414460"/>
                  </a:ext>
                </a:extLst>
              </a:tr>
            </a:tbl>
          </a:graphicData>
        </a:graphic>
      </p:graphicFrame>
      <p:sp>
        <p:nvSpPr>
          <p:cNvPr id="2" name="TextBox 1">
            <a:extLst>
              <a:ext uri="{FF2B5EF4-FFF2-40B4-BE49-F238E27FC236}">
                <a16:creationId xmlns:a16="http://schemas.microsoft.com/office/drawing/2014/main" id="{F38400CC-F5EB-E18B-66EC-A32A5BAC1AC5}"/>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6" name="Picture 2" descr="File:INGV logo.png - Wikipedia">
            <a:extLst>
              <a:ext uri="{FF2B5EF4-FFF2-40B4-BE49-F238E27FC236}">
                <a16:creationId xmlns:a16="http://schemas.microsoft.com/office/drawing/2014/main" id="{7A62E902-C00D-FD80-F911-44C43CE6E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E9156AD-3C7C-6F6D-65A9-C178D91663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40D92EF-6960-6E49-A152-F17B6DC70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a:extLst>
              <a:ext uri="{FF2B5EF4-FFF2-40B4-BE49-F238E27FC236}">
                <a16:creationId xmlns:a16="http://schemas.microsoft.com/office/drawing/2014/main" id="{3A821AD8-9DDB-C33B-AB6E-A7F5C06E17F9}"/>
              </a:ext>
            </a:extLst>
          </p:cNvPr>
          <p:cNvGraphicFramePr>
            <a:graphicFrameLocks/>
          </p:cNvGraphicFramePr>
          <p:nvPr>
            <p:extLst>
              <p:ext uri="{D42A27DB-BD31-4B8C-83A1-F6EECF244321}">
                <p14:modId xmlns:p14="http://schemas.microsoft.com/office/powerpoint/2010/main" val="1411052612"/>
              </p:ext>
            </p:extLst>
          </p:nvPr>
        </p:nvGraphicFramePr>
        <p:xfrm>
          <a:off x="2108213" y="1933299"/>
          <a:ext cx="919635" cy="7863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36831A50-6782-2B4E-9CD5-B13010F91DC5}"/>
              </a:ext>
            </a:extLst>
          </p:cNvPr>
          <p:cNvGraphicFramePr>
            <a:graphicFrameLocks/>
          </p:cNvGraphicFramePr>
          <p:nvPr>
            <p:extLst>
              <p:ext uri="{D42A27DB-BD31-4B8C-83A1-F6EECF244321}">
                <p14:modId xmlns:p14="http://schemas.microsoft.com/office/powerpoint/2010/main" val="1167938936"/>
              </p:ext>
            </p:extLst>
          </p:nvPr>
        </p:nvGraphicFramePr>
        <p:xfrm>
          <a:off x="3348090" y="1931058"/>
          <a:ext cx="919635" cy="7863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F603EC42-7A32-5D4E-90CD-1658ED7D28CF}"/>
              </a:ext>
            </a:extLst>
          </p:cNvPr>
          <p:cNvGraphicFramePr>
            <a:graphicFrameLocks/>
          </p:cNvGraphicFramePr>
          <p:nvPr>
            <p:extLst>
              <p:ext uri="{D42A27DB-BD31-4B8C-83A1-F6EECF244321}">
                <p14:modId xmlns:p14="http://schemas.microsoft.com/office/powerpoint/2010/main" val="1795014495"/>
              </p:ext>
            </p:extLst>
          </p:nvPr>
        </p:nvGraphicFramePr>
        <p:xfrm>
          <a:off x="4636947" y="1931058"/>
          <a:ext cx="919634" cy="78633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5" name="Chart 14">
            <a:extLst>
              <a:ext uri="{FF2B5EF4-FFF2-40B4-BE49-F238E27FC236}">
                <a16:creationId xmlns:a16="http://schemas.microsoft.com/office/drawing/2014/main" id="{4B17F77C-B959-0D48-9584-3906755BB361}"/>
              </a:ext>
            </a:extLst>
          </p:cNvPr>
          <p:cNvGraphicFramePr>
            <a:graphicFrameLocks/>
          </p:cNvGraphicFramePr>
          <p:nvPr>
            <p:extLst>
              <p:ext uri="{D42A27DB-BD31-4B8C-83A1-F6EECF244321}">
                <p14:modId xmlns:p14="http://schemas.microsoft.com/office/powerpoint/2010/main" val="1620763788"/>
              </p:ext>
            </p:extLst>
          </p:nvPr>
        </p:nvGraphicFramePr>
        <p:xfrm>
          <a:off x="2115113" y="2701764"/>
          <a:ext cx="919635" cy="78633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6" name="Chart 15">
            <a:extLst>
              <a:ext uri="{FF2B5EF4-FFF2-40B4-BE49-F238E27FC236}">
                <a16:creationId xmlns:a16="http://schemas.microsoft.com/office/drawing/2014/main" id="{9FD0B02E-7FE1-D54C-868F-15D407500EF4}"/>
              </a:ext>
            </a:extLst>
          </p:cNvPr>
          <p:cNvGraphicFramePr>
            <a:graphicFrameLocks/>
          </p:cNvGraphicFramePr>
          <p:nvPr>
            <p:extLst>
              <p:ext uri="{D42A27DB-BD31-4B8C-83A1-F6EECF244321}">
                <p14:modId xmlns:p14="http://schemas.microsoft.com/office/powerpoint/2010/main" val="1080801707"/>
              </p:ext>
            </p:extLst>
          </p:nvPr>
        </p:nvGraphicFramePr>
        <p:xfrm>
          <a:off x="3348091" y="2701766"/>
          <a:ext cx="919634" cy="78633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7" name="Chart 16">
            <a:extLst>
              <a:ext uri="{FF2B5EF4-FFF2-40B4-BE49-F238E27FC236}">
                <a16:creationId xmlns:a16="http://schemas.microsoft.com/office/drawing/2014/main" id="{061AF6CE-A6C9-DF4E-A6EE-FC1C2BAA2A3E}"/>
              </a:ext>
            </a:extLst>
          </p:cNvPr>
          <p:cNvGraphicFramePr>
            <a:graphicFrameLocks/>
          </p:cNvGraphicFramePr>
          <p:nvPr>
            <p:extLst>
              <p:ext uri="{D42A27DB-BD31-4B8C-83A1-F6EECF244321}">
                <p14:modId xmlns:p14="http://schemas.microsoft.com/office/powerpoint/2010/main" val="3488260457"/>
              </p:ext>
            </p:extLst>
          </p:nvPr>
        </p:nvGraphicFramePr>
        <p:xfrm>
          <a:off x="4653894" y="2717396"/>
          <a:ext cx="919634" cy="78633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360699E7-B465-A44E-8527-C0D608169AAC}"/>
              </a:ext>
            </a:extLst>
          </p:cNvPr>
          <p:cNvGraphicFramePr>
            <a:graphicFrameLocks/>
          </p:cNvGraphicFramePr>
          <p:nvPr>
            <p:extLst>
              <p:ext uri="{D42A27DB-BD31-4B8C-83A1-F6EECF244321}">
                <p14:modId xmlns:p14="http://schemas.microsoft.com/office/powerpoint/2010/main" val="2538431055"/>
              </p:ext>
            </p:extLst>
          </p:nvPr>
        </p:nvGraphicFramePr>
        <p:xfrm>
          <a:off x="2115115" y="3511514"/>
          <a:ext cx="919633" cy="78633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9" name="Chart 18">
            <a:extLst>
              <a:ext uri="{FF2B5EF4-FFF2-40B4-BE49-F238E27FC236}">
                <a16:creationId xmlns:a16="http://schemas.microsoft.com/office/drawing/2014/main" id="{A74B83B3-2C3D-1541-8D1B-26BF7D42F1A9}"/>
              </a:ext>
            </a:extLst>
          </p:cNvPr>
          <p:cNvGraphicFramePr>
            <a:graphicFrameLocks/>
          </p:cNvGraphicFramePr>
          <p:nvPr>
            <p:extLst>
              <p:ext uri="{D42A27DB-BD31-4B8C-83A1-F6EECF244321}">
                <p14:modId xmlns:p14="http://schemas.microsoft.com/office/powerpoint/2010/main" val="10724331"/>
              </p:ext>
            </p:extLst>
          </p:nvPr>
        </p:nvGraphicFramePr>
        <p:xfrm>
          <a:off x="3375583" y="3478773"/>
          <a:ext cx="919633" cy="78633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33B609D2-87A1-6D44-8FDE-8E643B9CE75D}"/>
              </a:ext>
            </a:extLst>
          </p:cNvPr>
          <p:cNvGraphicFramePr>
            <a:graphicFrameLocks/>
          </p:cNvGraphicFramePr>
          <p:nvPr>
            <p:extLst>
              <p:ext uri="{D42A27DB-BD31-4B8C-83A1-F6EECF244321}">
                <p14:modId xmlns:p14="http://schemas.microsoft.com/office/powerpoint/2010/main" val="1928868869"/>
              </p:ext>
            </p:extLst>
          </p:nvPr>
        </p:nvGraphicFramePr>
        <p:xfrm>
          <a:off x="4653895" y="3511514"/>
          <a:ext cx="919633" cy="786338"/>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5" name="Chart 24">
            <a:extLst>
              <a:ext uri="{FF2B5EF4-FFF2-40B4-BE49-F238E27FC236}">
                <a16:creationId xmlns:a16="http://schemas.microsoft.com/office/drawing/2014/main" id="{49C708D5-3742-434B-8C61-FA4130382875}"/>
              </a:ext>
            </a:extLst>
          </p:cNvPr>
          <p:cNvGraphicFramePr>
            <a:graphicFrameLocks/>
          </p:cNvGraphicFramePr>
          <p:nvPr>
            <p:extLst>
              <p:ext uri="{D42A27DB-BD31-4B8C-83A1-F6EECF244321}">
                <p14:modId xmlns:p14="http://schemas.microsoft.com/office/powerpoint/2010/main" val="4077230827"/>
              </p:ext>
            </p:extLst>
          </p:nvPr>
        </p:nvGraphicFramePr>
        <p:xfrm>
          <a:off x="2116802" y="4207072"/>
          <a:ext cx="918503" cy="786366"/>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26" name="Chart 25">
            <a:extLst>
              <a:ext uri="{FF2B5EF4-FFF2-40B4-BE49-F238E27FC236}">
                <a16:creationId xmlns:a16="http://schemas.microsoft.com/office/drawing/2014/main" id="{28736A36-84D2-7446-9A78-7E5781E8CED3}"/>
              </a:ext>
            </a:extLst>
          </p:cNvPr>
          <p:cNvGraphicFramePr>
            <a:graphicFrameLocks/>
          </p:cNvGraphicFramePr>
          <p:nvPr>
            <p:extLst>
              <p:ext uri="{D42A27DB-BD31-4B8C-83A1-F6EECF244321}">
                <p14:modId xmlns:p14="http://schemas.microsoft.com/office/powerpoint/2010/main" val="458236"/>
              </p:ext>
            </p:extLst>
          </p:nvPr>
        </p:nvGraphicFramePr>
        <p:xfrm>
          <a:off x="3373944" y="4207371"/>
          <a:ext cx="918503" cy="786366"/>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27" name="Chart 26">
            <a:extLst>
              <a:ext uri="{FF2B5EF4-FFF2-40B4-BE49-F238E27FC236}">
                <a16:creationId xmlns:a16="http://schemas.microsoft.com/office/drawing/2014/main" id="{0E1ADF1B-9D7A-D24B-9744-D3B4E2DC15BB}"/>
              </a:ext>
            </a:extLst>
          </p:cNvPr>
          <p:cNvGraphicFramePr>
            <a:graphicFrameLocks/>
          </p:cNvGraphicFramePr>
          <p:nvPr>
            <p:extLst>
              <p:ext uri="{D42A27DB-BD31-4B8C-83A1-F6EECF244321}">
                <p14:modId xmlns:p14="http://schemas.microsoft.com/office/powerpoint/2010/main" val="199248282"/>
              </p:ext>
            </p:extLst>
          </p:nvPr>
        </p:nvGraphicFramePr>
        <p:xfrm>
          <a:off x="4655026" y="4204831"/>
          <a:ext cx="918502" cy="786366"/>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29" name="Chart 28">
            <a:extLst>
              <a:ext uri="{FF2B5EF4-FFF2-40B4-BE49-F238E27FC236}">
                <a16:creationId xmlns:a16="http://schemas.microsoft.com/office/drawing/2014/main" id="{5FB7A110-8B65-4645-AF1C-8D8ABD3564D6}"/>
              </a:ext>
            </a:extLst>
          </p:cNvPr>
          <p:cNvGraphicFramePr>
            <a:graphicFrameLocks/>
          </p:cNvGraphicFramePr>
          <p:nvPr>
            <p:extLst>
              <p:ext uri="{D42A27DB-BD31-4B8C-83A1-F6EECF244321}">
                <p14:modId xmlns:p14="http://schemas.microsoft.com/office/powerpoint/2010/main" val="255133885"/>
              </p:ext>
            </p:extLst>
          </p:nvPr>
        </p:nvGraphicFramePr>
        <p:xfrm>
          <a:off x="2115113" y="4941143"/>
          <a:ext cx="919635" cy="786339"/>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30" name="Chart 29">
            <a:extLst>
              <a:ext uri="{FF2B5EF4-FFF2-40B4-BE49-F238E27FC236}">
                <a16:creationId xmlns:a16="http://schemas.microsoft.com/office/drawing/2014/main" id="{F8F49E23-432A-CF4F-B69C-29AB1A497889}"/>
              </a:ext>
            </a:extLst>
          </p:cNvPr>
          <p:cNvGraphicFramePr>
            <a:graphicFrameLocks/>
          </p:cNvGraphicFramePr>
          <p:nvPr>
            <p:extLst>
              <p:ext uri="{D42A27DB-BD31-4B8C-83A1-F6EECF244321}">
                <p14:modId xmlns:p14="http://schemas.microsoft.com/office/powerpoint/2010/main" val="1959697402"/>
              </p:ext>
            </p:extLst>
          </p:nvPr>
        </p:nvGraphicFramePr>
        <p:xfrm>
          <a:off x="3380796" y="4928152"/>
          <a:ext cx="921295" cy="786338"/>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31" name="Chart 30">
            <a:extLst>
              <a:ext uri="{FF2B5EF4-FFF2-40B4-BE49-F238E27FC236}">
                <a16:creationId xmlns:a16="http://schemas.microsoft.com/office/drawing/2014/main" id="{9AB97CEF-DF2E-1748-8699-42F72DE44250}"/>
              </a:ext>
            </a:extLst>
          </p:cNvPr>
          <p:cNvGraphicFramePr>
            <a:graphicFrameLocks/>
          </p:cNvGraphicFramePr>
          <p:nvPr>
            <p:extLst>
              <p:ext uri="{D42A27DB-BD31-4B8C-83A1-F6EECF244321}">
                <p14:modId xmlns:p14="http://schemas.microsoft.com/office/powerpoint/2010/main" val="996810947"/>
              </p:ext>
            </p:extLst>
          </p:nvPr>
        </p:nvGraphicFramePr>
        <p:xfrm>
          <a:off x="4653894" y="4897279"/>
          <a:ext cx="923487" cy="786338"/>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32" name="Chart 31">
            <a:extLst>
              <a:ext uri="{FF2B5EF4-FFF2-40B4-BE49-F238E27FC236}">
                <a16:creationId xmlns:a16="http://schemas.microsoft.com/office/drawing/2014/main" id="{4209BC51-7257-8741-9F5F-6E752EA36F75}"/>
              </a:ext>
            </a:extLst>
          </p:cNvPr>
          <p:cNvGraphicFramePr>
            <a:graphicFrameLocks/>
          </p:cNvGraphicFramePr>
          <p:nvPr>
            <p:extLst>
              <p:ext uri="{D42A27DB-BD31-4B8C-83A1-F6EECF244321}">
                <p14:modId xmlns:p14="http://schemas.microsoft.com/office/powerpoint/2010/main" val="3985041866"/>
              </p:ext>
            </p:extLst>
          </p:nvPr>
        </p:nvGraphicFramePr>
        <p:xfrm>
          <a:off x="2108213" y="5705848"/>
          <a:ext cx="919635" cy="786339"/>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33" name="Chart 32">
            <a:extLst>
              <a:ext uri="{FF2B5EF4-FFF2-40B4-BE49-F238E27FC236}">
                <a16:creationId xmlns:a16="http://schemas.microsoft.com/office/drawing/2014/main" id="{815A879A-257C-2047-854D-16EE8F46FD9E}"/>
              </a:ext>
            </a:extLst>
          </p:cNvPr>
          <p:cNvGraphicFramePr>
            <a:graphicFrameLocks/>
          </p:cNvGraphicFramePr>
          <p:nvPr>
            <p:extLst>
              <p:ext uri="{D42A27DB-BD31-4B8C-83A1-F6EECF244321}">
                <p14:modId xmlns:p14="http://schemas.microsoft.com/office/powerpoint/2010/main" val="1414049805"/>
              </p:ext>
            </p:extLst>
          </p:nvPr>
        </p:nvGraphicFramePr>
        <p:xfrm>
          <a:off x="3382456" y="5741625"/>
          <a:ext cx="919635" cy="786339"/>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34" name="Chart 33">
            <a:extLst>
              <a:ext uri="{FF2B5EF4-FFF2-40B4-BE49-F238E27FC236}">
                <a16:creationId xmlns:a16="http://schemas.microsoft.com/office/drawing/2014/main" id="{E95E0F18-76C1-1D49-9E58-45CE5DF385DF}"/>
              </a:ext>
            </a:extLst>
          </p:cNvPr>
          <p:cNvGraphicFramePr>
            <a:graphicFrameLocks/>
          </p:cNvGraphicFramePr>
          <p:nvPr>
            <p:extLst>
              <p:ext uri="{D42A27DB-BD31-4B8C-83A1-F6EECF244321}">
                <p14:modId xmlns:p14="http://schemas.microsoft.com/office/powerpoint/2010/main" val="3846377101"/>
              </p:ext>
            </p:extLst>
          </p:nvPr>
        </p:nvGraphicFramePr>
        <p:xfrm>
          <a:off x="4636946" y="5703080"/>
          <a:ext cx="919635" cy="786339"/>
        </p:xfrm>
        <a:graphic>
          <a:graphicData uri="http://schemas.openxmlformats.org/drawingml/2006/chart">
            <c:chart xmlns:c="http://schemas.openxmlformats.org/drawingml/2006/chart" xmlns:r="http://schemas.openxmlformats.org/officeDocument/2006/relationships" r:id="rId24"/>
          </a:graphicData>
        </a:graphic>
      </p:graphicFrame>
      <p:pic>
        <p:nvPicPr>
          <p:cNvPr id="45" name="Picture 44">
            <a:extLst>
              <a:ext uri="{FF2B5EF4-FFF2-40B4-BE49-F238E27FC236}">
                <a16:creationId xmlns:a16="http://schemas.microsoft.com/office/drawing/2014/main" id="{965F9090-E372-2A1B-FBA7-74E884897BD7}"/>
              </a:ext>
            </a:extLst>
          </p:cNvPr>
          <p:cNvPicPr>
            <a:picLocks noChangeAspect="1"/>
          </p:cNvPicPr>
          <p:nvPr/>
        </p:nvPicPr>
        <p:blipFill>
          <a:blip r:embed="rId25"/>
          <a:stretch>
            <a:fillRect/>
          </a:stretch>
        </p:blipFill>
        <p:spPr>
          <a:xfrm>
            <a:off x="5573747" y="1846851"/>
            <a:ext cx="6186279" cy="4642568"/>
          </a:xfrm>
          <a:prstGeom prst="rect">
            <a:avLst/>
          </a:prstGeom>
        </p:spPr>
      </p:pic>
      <p:sp>
        <p:nvSpPr>
          <p:cNvPr id="48" name="Title 1">
            <a:extLst>
              <a:ext uri="{FF2B5EF4-FFF2-40B4-BE49-F238E27FC236}">
                <a16:creationId xmlns:a16="http://schemas.microsoft.com/office/drawing/2014/main" id="{F8BE6AC4-35F3-C524-9546-1F1F84ACFA6C}"/>
              </a:ext>
            </a:extLst>
          </p:cNvPr>
          <p:cNvSpPr txBox="1">
            <a:spLocks/>
          </p:cNvSpPr>
          <p:nvPr/>
        </p:nvSpPr>
        <p:spPr>
          <a:xfrm>
            <a:off x="487060" y="542004"/>
            <a:ext cx="11106842" cy="1000591"/>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CH" cap="none">
                <a:solidFill>
                  <a:schemeClr val="bg1"/>
                </a:solidFill>
                <a:latin typeface="+mn-lt"/>
              </a:rPr>
              <a:t>Campi Flegrei – cpx thermobarometry x HC</a:t>
            </a:r>
            <a:endParaRPr lang="en-CH" cap="none" dirty="0">
              <a:solidFill>
                <a:schemeClr val="bg1"/>
              </a:solidFill>
              <a:latin typeface="+mn-lt"/>
            </a:endParaRPr>
          </a:p>
        </p:txBody>
      </p:sp>
      <p:sp>
        <p:nvSpPr>
          <p:cNvPr id="3" name="TextBox 2">
            <a:extLst>
              <a:ext uri="{FF2B5EF4-FFF2-40B4-BE49-F238E27FC236}">
                <a16:creationId xmlns:a16="http://schemas.microsoft.com/office/drawing/2014/main" id="{32B3CA1C-AEEA-34B6-96C7-28E9B0E16B6B}"/>
              </a:ext>
            </a:extLst>
          </p:cNvPr>
          <p:cNvSpPr txBox="1"/>
          <p:nvPr/>
        </p:nvSpPr>
        <p:spPr>
          <a:xfrm>
            <a:off x="11528175" y="1931058"/>
            <a:ext cx="447558" cy="4247317"/>
          </a:xfrm>
          <a:prstGeom prst="rect">
            <a:avLst/>
          </a:prstGeom>
          <a:noFill/>
        </p:spPr>
        <p:txBody>
          <a:bodyPr wrap="none" rtlCol="0">
            <a:spAutoFit/>
          </a:bodyPr>
          <a:lstStyle/>
          <a:p>
            <a:pPr>
              <a:spcBef>
                <a:spcPts val="700"/>
              </a:spcBef>
            </a:pPr>
            <a:r>
              <a:rPr lang="en-CH" sz="2100" dirty="0">
                <a:solidFill>
                  <a:schemeClr val="bg1"/>
                </a:solidFill>
              </a:rPr>
              <a:t>0</a:t>
            </a:r>
          </a:p>
          <a:p>
            <a:pPr>
              <a:spcBef>
                <a:spcPts val="700"/>
              </a:spcBef>
            </a:pPr>
            <a:r>
              <a:rPr lang="en-CH" sz="2100" dirty="0">
                <a:solidFill>
                  <a:schemeClr val="bg1"/>
                </a:solidFill>
              </a:rPr>
              <a:t>3</a:t>
            </a:r>
          </a:p>
          <a:p>
            <a:pPr>
              <a:spcBef>
                <a:spcPts val="700"/>
              </a:spcBef>
            </a:pPr>
            <a:r>
              <a:rPr lang="en-CH" sz="2100" dirty="0">
                <a:solidFill>
                  <a:schemeClr val="bg1"/>
                </a:solidFill>
              </a:rPr>
              <a:t>6</a:t>
            </a:r>
          </a:p>
          <a:p>
            <a:pPr>
              <a:spcBef>
                <a:spcPts val="700"/>
              </a:spcBef>
            </a:pPr>
            <a:r>
              <a:rPr lang="en-CH" sz="2100" dirty="0">
                <a:solidFill>
                  <a:schemeClr val="bg1"/>
                </a:solidFill>
              </a:rPr>
              <a:t>10</a:t>
            </a:r>
          </a:p>
          <a:p>
            <a:pPr>
              <a:spcBef>
                <a:spcPts val="700"/>
              </a:spcBef>
            </a:pPr>
            <a:r>
              <a:rPr lang="en-CH" sz="2100" dirty="0">
                <a:solidFill>
                  <a:schemeClr val="bg1"/>
                </a:solidFill>
              </a:rPr>
              <a:t>14</a:t>
            </a:r>
          </a:p>
          <a:p>
            <a:pPr>
              <a:spcBef>
                <a:spcPts val="700"/>
              </a:spcBef>
            </a:pPr>
            <a:r>
              <a:rPr lang="en-CH" sz="2100" dirty="0">
                <a:solidFill>
                  <a:schemeClr val="bg1"/>
                </a:solidFill>
              </a:rPr>
              <a:t>17</a:t>
            </a:r>
          </a:p>
          <a:p>
            <a:pPr>
              <a:spcBef>
                <a:spcPts val="700"/>
              </a:spcBef>
            </a:pPr>
            <a:r>
              <a:rPr lang="en-CH" sz="2100" dirty="0">
                <a:solidFill>
                  <a:schemeClr val="bg1"/>
                </a:solidFill>
              </a:rPr>
              <a:t>21</a:t>
            </a:r>
          </a:p>
          <a:p>
            <a:pPr>
              <a:spcBef>
                <a:spcPts val="700"/>
              </a:spcBef>
            </a:pPr>
            <a:r>
              <a:rPr lang="en-CH" sz="2100" dirty="0">
                <a:solidFill>
                  <a:schemeClr val="bg1"/>
                </a:solidFill>
              </a:rPr>
              <a:t>25</a:t>
            </a:r>
          </a:p>
          <a:p>
            <a:pPr>
              <a:spcBef>
                <a:spcPts val="700"/>
              </a:spcBef>
            </a:pPr>
            <a:r>
              <a:rPr lang="en-CH" sz="2100" dirty="0">
                <a:solidFill>
                  <a:schemeClr val="bg1"/>
                </a:solidFill>
              </a:rPr>
              <a:t>28</a:t>
            </a:r>
          </a:p>
          <a:p>
            <a:pPr>
              <a:spcBef>
                <a:spcPts val="700"/>
              </a:spcBef>
            </a:pPr>
            <a:endParaRPr lang="en-CH" sz="2100" dirty="0">
              <a:solidFill>
                <a:schemeClr val="bg1"/>
              </a:solidFill>
            </a:endParaRPr>
          </a:p>
        </p:txBody>
      </p:sp>
      <p:sp>
        <p:nvSpPr>
          <p:cNvPr id="4" name="TextBox 3">
            <a:extLst>
              <a:ext uri="{FF2B5EF4-FFF2-40B4-BE49-F238E27FC236}">
                <a16:creationId xmlns:a16="http://schemas.microsoft.com/office/drawing/2014/main" id="{03DCB2A3-383F-A2D2-2A39-A941B507E428}"/>
              </a:ext>
            </a:extLst>
          </p:cNvPr>
          <p:cNvSpPr txBox="1"/>
          <p:nvPr/>
        </p:nvSpPr>
        <p:spPr>
          <a:xfrm rot="16200000">
            <a:off x="11523229" y="3297857"/>
            <a:ext cx="1385316" cy="810478"/>
          </a:xfrm>
          <a:prstGeom prst="rect">
            <a:avLst/>
          </a:prstGeom>
          <a:noFill/>
        </p:spPr>
        <p:txBody>
          <a:bodyPr wrap="none" rtlCol="0">
            <a:spAutoFit/>
          </a:bodyPr>
          <a:lstStyle/>
          <a:p>
            <a:pPr>
              <a:spcBef>
                <a:spcPts val="800"/>
              </a:spcBef>
            </a:pPr>
            <a:r>
              <a:rPr lang="en-CH" sz="2000" dirty="0">
                <a:solidFill>
                  <a:schemeClr val="bg1"/>
                </a:solidFill>
              </a:rPr>
              <a:t>Depth (km)</a:t>
            </a:r>
          </a:p>
          <a:p>
            <a:pPr>
              <a:spcBef>
                <a:spcPts val="800"/>
              </a:spcBef>
            </a:pPr>
            <a:endParaRPr lang="en-CH" sz="2000" dirty="0">
              <a:solidFill>
                <a:schemeClr val="bg1"/>
              </a:solidFill>
            </a:endParaRPr>
          </a:p>
        </p:txBody>
      </p:sp>
      <p:sp>
        <p:nvSpPr>
          <p:cNvPr id="10" name="Rectangle 9">
            <a:extLst>
              <a:ext uri="{FF2B5EF4-FFF2-40B4-BE49-F238E27FC236}">
                <a16:creationId xmlns:a16="http://schemas.microsoft.com/office/drawing/2014/main" id="{BA9B8445-CB73-E58B-CE2F-48E52292A86B}"/>
              </a:ext>
            </a:extLst>
          </p:cNvPr>
          <p:cNvSpPr/>
          <p:nvPr/>
        </p:nvSpPr>
        <p:spPr>
          <a:xfrm>
            <a:off x="6591044" y="4729163"/>
            <a:ext cx="4835888" cy="605149"/>
          </a:xfrm>
          <a:prstGeom prst="rect">
            <a:avLst/>
          </a:prstGeom>
          <a:solidFill>
            <a:srgbClr val="FFFF00">
              <a:alpha val="29305"/>
            </a:srgbClr>
          </a:solidFill>
          <a:ln>
            <a:solidFill>
              <a:schemeClr val="bg1"/>
            </a:solid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9" name="TextBox 48">
            <a:extLst>
              <a:ext uri="{FF2B5EF4-FFF2-40B4-BE49-F238E27FC236}">
                <a16:creationId xmlns:a16="http://schemas.microsoft.com/office/drawing/2014/main" id="{CCCB69F4-1F12-6E49-0025-44E0DD6D48D7}"/>
              </a:ext>
            </a:extLst>
          </p:cNvPr>
          <p:cNvSpPr txBox="1"/>
          <p:nvPr/>
        </p:nvSpPr>
        <p:spPr>
          <a:xfrm>
            <a:off x="6669562" y="3703096"/>
            <a:ext cx="2373150" cy="1631216"/>
          </a:xfrm>
          <a:prstGeom prst="rect">
            <a:avLst/>
          </a:prstGeom>
          <a:noFill/>
        </p:spPr>
        <p:txBody>
          <a:bodyPr wrap="square" rtlCol="0">
            <a:spAutoFit/>
          </a:bodyPr>
          <a:lstStyle/>
          <a:p>
            <a:endParaRPr lang="en-GB" sz="2000" dirty="0">
              <a:solidFill>
                <a:schemeClr val="bg1"/>
              </a:solidFill>
              <a:highlight>
                <a:srgbClr val="EC8AB8"/>
              </a:highlight>
              <a:latin typeface="Bembo" panose="02020502050201020203" pitchFamily="18" charset="0"/>
            </a:endParaRPr>
          </a:p>
          <a:p>
            <a:r>
              <a:rPr lang="en-GB" sz="2000" dirty="0">
                <a:solidFill>
                  <a:schemeClr val="bg1"/>
                </a:solidFill>
                <a:highlight>
                  <a:srgbClr val="EC8AB8"/>
                </a:highlight>
                <a:latin typeface="Bembo" panose="02020502050201020203" pitchFamily="18" charset="0"/>
              </a:rPr>
              <a:t>Cl1: Fe-Si-Na rich</a:t>
            </a:r>
            <a:endParaRPr lang="en-GB" sz="2000" dirty="0">
              <a:solidFill>
                <a:schemeClr val="bg1"/>
              </a:solidFill>
              <a:latin typeface="Bembo" panose="02020502050201020203" pitchFamily="18" charset="0"/>
            </a:endParaRPr>
          </a:p>
          <a:p>
            <a:r>
              <a:rPr lang="en-GB" sz="2000" dirty="0">
                <a:solidFill>
                  <a:schemeClr val="bg1"/>
                </a:solidFill>
                <a:highlight>
                  <a:srgbClr val="BDBEDF"/>
                </a:highlight>
                <a:latin typeface="Bembo" panose="02020502050201020203" pitchFamily="18" charset="0"/>
              </a:rPr>
              <a:t>Cl2: Cr-Mg rich	</a:t>
            </a:r>
            <a:endParaRPr lang="en-GB" sz="2000" dirty="0">
              <a:solidFill>
                <a:schemeClr val="bg1"/>
              </a:solidFill>
              <a:latin typeface="Bembo" panose="02020502050201020203" pitchFamily="18" charset="0"/>
            </a:endParaRPr>
          </a:p>
          <a:p>
            <a:r>
              <a:rPr lang="en-GB" sz="2000" dirty="0">
                <a:solidFill>
                  <a:schemeClr val="bg1"/>
                </a:solidFill>
                <a:highlight>
                  <a:srgbClr val="CE9486"/>
                </a:highlight>
                <a:latin typeface="Bembo" panose="02020502050201020203" pitchFamily="18" charset="0"/>
              </a:rPr>
              <a:t>Cl3: Al-</a:t>
            </a:r>
            <a:r>
              <a:rPr lang="en-GB" sz="2000" dirty="0" err="1">
                <a:solidFill>
                  <a:schemeClr val="bg1"/>
                </a:solidFill>
                <a:highlight>
                  <a:srgbClr val="CE9486"/>
                </a:highlight>
                <a:latin typeface="Bembo" panose="02020502050201020203" pitchFamily="18" charset="0"/>
              </a:rPr>
              <a:t>Ti</a:t>
            </a:r>
            <a:r>
              <a:rPr lang="en-GB" sz="2000" dirty="0">
                <a:solidFill>
                  <a:schemeClr val="bg1"/>
                </a:solidFill>
                <a:highlight>
                  <a:srgbClr val="CE9486"/>
                </a:highlight>
                <a:latin typeface="Bembo" panose="02020502050201020203" pitchFamily="18" charset="0"/>
              </a:rPr>
              <a:t> rich</a:t>
            </a:r>
            <a:r>
              <a:rPr lang="en-GB" sz="2000" dirty="0">
                <a:solidFill>
                  <a:schemeClr val="bg1"/>
                </a:solidFill>
                <a:latin typeface="Bembo" panose="02020502050201020203" pitchFamily="18" charset="0"/>
              </a:rPr>
              <a:t>    </a:t>
            </a:r>
          </a:p>
          <a:p>
            <a:r>
              <a:rPr lang="en-GB" sz="2000" dirty="0">
                <a:solidFill>
                  <a:schemeClr val="bg1"/>
                </a:solidFill>
                <a:highlight>
                  <a:srgbClr val="5D82C4"/>
                </a:highlight>
                <a:latin typeface="Bembo" panose="02020502050201020203" pitchFamily="18" charset="0"/>
              </a:rPr>
              <a:t>Cl4: Si-Fe rich</a:t>
            </a:r>
          </a:p>
        </p:txBody>
      </p:sp>
      <p:sp>
        <p:nvSpPr>
          <p:cNvPr id="13" name="TextBox 12">
            <a:extLst>
              <a:ext uri="{FF2B5EF4-FFF2-40B4-BE49-F238E27FC236}">
                <a16:creationId xmlns:a16="http://schemas.microsoft.com/office/drawing/2014/main" id="{2960D710-A3DC-D87E-337F-B005D122A687}"/>
              </a:ext>
            </a:extLst>
          </p:cNvPr>
          <p:cNvSpPr txBox="1"/>
          <p:nvPr/>
        </p:nvSpPr>
        <p:spPr>
          <a:xfrm>
            <a:off x="10473054" y="4797059"/>
            <a:ext cx="819455" cy="810478"/>
          </a:xfrm>
          <a:prstGeom prst="rect">
            <a:avLst/>
          </a:prstGeom>
          <a:noFill/>
        </p:spPr>
        <p:txBody>
          <a:bodyPr wrap="none" rtlCol="0">
            <a:spAutoFit/>
          </a:bodyPr>
          <a:lstStyle/>
          <a:p>
            <a:pPr>
              <a:spcBef>
                <a:spcPts val="800"/>
              </a:spcBef>
            </a:pPr>
            <a:r>
              <a:rPr lang="en-CH" sz="2000" dirty="0">
                <a:solidFill>
                  <a:srgbClr val="FFFF00"/>
                </a:solidFill>
              </a:rPr>
              <a:t>Moho</a:t>
            </a:r>
          </a:p>
          <a:p>
            <a:pPr>
              <a:spcBef>
                <a:spcPts val="800"/>
              </a:spcBef>
            </a:pPr>
            <a:endParaRPr lang="en-CH" sz="2000" dirty="0">
              <a:solidFill>
                <a:srgbClr val="FFFF00"/>
              </a:solidFill>
            </a:endParaRPr>
          </a:p>
        </p:txBody>
      </p:sp>
      <p:sp>
        <p:nvSpPr>
          <p:cNvPr id="24" name="TextBox 23">
            <a:extLst>
              <a:ext uri="{FF2B5EF4-FFF2-40B4-BE49-F238E27FC236}">
                <a16:creationId xmlns:a16="http://schemas.microsoft.com/office/drawing/2014/main" id="{EDDD6464-463D-320D-31F3-4C4A8DAD454A}"/>
              </a:ext>
            </a:extLst>
          </p:cNvPr>
          <p:cNvSpPr txBox="1"/>
          <p:nvPr/>
        </p:nvSpPr>
        <p:spPr>
          <a:xfrm>
            <a:off x="8120722" y="6343298"/>
            <a:ext cx="1613242" cy="338554"/>
          </a:xfrm>
          <a:prstGeom prst="rect">
            <a:avLst/>
          </a:prstGeom>
          <a:noFill/>
        </p:spPr>
        <p:txBody>
          <a:bodyPr wrap="square">
            <a:spAutoFit/>
          </a:bodyPr>
          <a:lstStyle/>
          <a:p>
            <a:r>
              <a:rPr lang="en-GB" sz="1600" dirty="0">
                <a:solidFill>
                  <a:schemeClr val="bg1"/>
                </a:solidFill>
                <a:latin typeface="Bembo" panose="02020502050201020203" pitchFamily="18" charset="0"/>
                <a:cs typeface="Arial" panose="020B0604020202020204" pitchFamily="34" charset="0"/>
              </a:rPr>
              <a:t>SEE = </a:t>
            </a:r>
            <a:r>
              <a:rPr lang="en-GB" sz="1600" b="0" i="0" dirty="0">
                <a:solidFill>
                  <a:schemeClr val="bg1"/>
                </a:solidFill>
                <a:effectLst/>
                <a:latin typeface="Bembo" panose="02020502050201020203" pitchFamily="18" charset="0"/>
                <a:cs typeface="Arial" panose="020B0604020202020204" pitchFamily="34" charset="0"/>
              </a:rPr>
              <a:t>72.5°C</a:t>
            </a:r>
            <a:endParaRPr lang="en-CH" sz="1600" dirty="0">
              <a:solidFill>
                <a:schemeClr val="bg1"/>
              </a:solidFill>
              <a:latin typeface="Bembo" panose="02020502050201020203" pitchFamily="18" charset="0"/>
              <a:cs typeface="Arial" panose="020B0604020202020204" pitchFamily="34" charset="0"/>
            </a:endParaRPr>
          </a:p>
        </p:txBody>
      </p:sp>
    </p:spTree>
    <p:extLst>
      <p:ext uri="{BB962C8B-B14F-4D97-AF65-F5344CB8AC3E}">
        <p14:creationId xmlns:p14="http://schemas.microsoft.com/office/powerpoint/2010/main" val="4018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4" grpId="1" animBg="1"/>
      <p:bldP spid="3" grpId="0"/>
      <p:bldP spid="4" grpId="0"/>
      <p:bldP spid="10" grpId="0" animBg="1"/>
      <p:bldP spid="1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091983-1E15-3A74-C5F0-35D185BECF08}"/>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10" name="Picture 2" descr="File:INGV logo.png - Wikipedia">
            <a:extLst>
              <a:ext uri="{FF2B5EF4-FFF2-40B4-BE49-F238E27FC236}">
                <a16:creationId xmlns:a16="http://schemas.microsoft.com/office/drawing/2014/main" id="{7B520C41-14F4-C495-2E51-A3F509194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5789B7-7DC7-62CA-AF69-54C90C93A5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C9D5AE0-0C9D-65AA-EF09-B0CD67980C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1AF06A2C-AC5D-D08C-39FA-5A1342AF820E}"/>
              </a:ext>
            </a:extLst>
          </p:cNvPr>
          <p:cNvSpPr>
            <a:spLocks noGrp="1"/>
          </p:cNvSpPr>
          <p:nvPr>
            <p:ph type="title"/>
          </p:nvPr>
        </p:nvSpPr>
        <p:spPr>
          <a:xfrm>
            <a:off x="487060" y="542004"/>
            <a:ext cx="11106842" cy="1000591"/>
          </a:xfrm>
        </p:spPr>
        <p:txBody>
          <a:bodyPr>
            <a:normAutofit/>
          </a:bodyPr>
          <a:lstStyle/>
          <a:p>
            <a:r>
              <a:rPr lang="en-CH" cap="none" dirty="0">
                <a:solidFill>
                  <a:schemeClr val="bg1"/>
                </a:solidFill>
                <a:latin typeface="+mn-lt"/>
              </a:rPr>
              <a:t>Implications – so now, what?</a:t>
            </a:r>
          </a:p>
        </p:txBody>
      </p:sp>
      <p:sp>
        <p:nvSpPr>
          <p:cNvPr id="16" name="TextBox 15">
            <a:extLst>
              <a:ext uri="{FF2B5EF4-FFF2-40B4-BE49-F238E27FC236}">
                <a16:creationId xmlns:a16="http://schemas.microsoft.com/office/drawing/2014/main" id="{789AAC44-F481-9DE8-6BF6-EDD3775D10D2}"/>
              </a:ext>
            </a:extLst>
          </p:cNvPr>
          <p:cNvSpPr txBox="1"/>
          <p:nvPr/>
        </p:nvSpPr>
        <p:spPr>
          <a:xfrm>
            <a:off x="143136" y="1583457"/>
            <a:ext cx="6722436" cy="6001643"/>
          </a:xfrm>
          <a:prstGeom prst="rect">
            <a:avLst/>
          </a:prstGeom>
          <a:noFill/>
        </p:spPr>
        <p:txBody>
          <a:bodyPr wrap="square" rtlCol="0">
            <a:spAutoFit/>
          </a:bodyPr>
          <a:lstStyle>
            <a:defPPr>
              <a:defRPr lang="en-CH"/>
            </a:defPPr>
            <a:lvl1pPr marL="285750" indent="-285750">
              <a:buFont typeface="Arial" panose="020B0604020202020204" pitchFamily="34" charset="0"/>
              <a:buChar char="•"/>
              <a:defRPr sz="2400">
                <a:solidFill>
                  <a:schemeClr val="bg1"/>
                </a:solidFill>
                <a:latin typeface="Bembo" panose="02020502050201020203" pitchFamily="18" charset="0"/>
              </a:defRPr>
            </a:lvl1pPr>
          </a:lstStyle>
          <a:p>
            <a:r>
              <a:rPr lang="en-CH" dirty="0"/>
              <a:t>Cpx record low pressures of crystallisation </a:t>
            </a:r>
            <a:r>
              <a:rPr lang="en-CH" dirty="0">
                <a:sym typeface="Wingdings" pitchFamily="2" charset="2"/>
              </a:rPr>
              <a:t> well developped and thermally mature reservoir in the upper crust</a:t>
            </a:r>
          </a:p>
          <a:p>
            <a:r>
              <a:rPr lang="en-CH" dirty="0">
                <a:sym typeface="Wingdings" pitchFamily="2" charset="2"/>
              </a:rPr>
              <a:t>Vitulazio is the only eruption recording syn-eruptive crystallisation of cpx</a:t>
            </a:r>
          </a:p>
          <a:p>
            <a:r>
              <a:rPr lang="en-CH" dirty="0">
                <a:sym typeface="Wingdings" pitchFamily="2" charset="2"/>
              </a:rPr>
              <a:t>PT patterns are consistent with seismic tomography</a:t>
            </a:r>
            <a:endParaRPr lang="en-CH" dirty="0"/>
          </a:p>
          <a:p>
            <a:r>
              <a:rPr lang="en-CH" dirty="0"/>
              <a:t>Cr-Mg-rich cpx at CF crystallise at HP and HT ≠ Colli Albani volcano where they crystallise at HT and LP (Jorgenson et al. 2024)</a:t>
            </a:r>
          </a:p>
          <a:p>
            <a:r>
              <a:rPr lang="en-GB" dirty="0"/>
              <a:t>Progressive magma accumulation just like Monte Nuovo?</a:t>
            </a:r>
            <a:endParaRPr lang="en-CH" dirty="0"/>
          </a:p>
          <a:p>
            <a:r>
              <a:rPr lang="en-CH" dirty="0"/>
              <a:t>First erupted material is often phreatomagmatic –&gt; drainage pathway for deeper magmas? </a:t>
            </a:r>
          </a:p>
          <a:p>
            <a:endParaRPr lang="en-CH" dirty="0"/>
          </a:p>
          <a:p>
            <a:endParaRPr lang="en-CH" dirty="0"/>
          </a:p>
          <a:p>
            <a:pPr marL="0" indent="0">
              <a:buNone/>
            </a:pPr>
            <a:endParaRPr lang="en-CH" dirty="0"/>
          </a:p>
        </p:txBody>
      </p:sp>
      <p:pic>
        <p:nvPicPr>
          <p:cNvPr id="2" name="Picture 1">
            <a:extLst>
              <a:ext uri="{FF2B5EF4-FFF2-40B4-BE49-F238E27FC236}">
                <a16:creationId xmlns:a16="http://schemas.microsoft.com/office/drawing/2014/main" id="{E6106DCE-63B4-19F0-1733-9032697AF4C3}"/>
              </a:ext>
            </a:extLst>
          </p:cNvPr>
          <p:cNvPicPr>
            <a:picLocks noChangeAspect="1"/>
          </p:cNvPicPr>
          <p:nvPr/>
        </p:nvPicPr>
        <p:blipFill>
          <a:blip r:embed="rId7"/>
          <a:stretch>
            <a:fillRect/>
          </a:stretch>
        </p:blipFill>
        <p:spPr>
          <a:xfrm>
            <a:off x="7002160" y="2111329"/>
            <a:ext cx="4888587" cy="4234648"/>
          </a:xfrm>
          <a:prstGeom prst="rect">
            <a:avLst/>
          </a:prstGeom>
        </p:spPr>
      </p:pic>
      <p:sp>
        <p:nvSpPr>
          <p:cNvPr id="3" name="TextBox 2">
            <a:extLst>
              <a:ext uri="{FF2B5EF4-FFF2-40B4-BE49-F238E27FC236}">
                <a16:creationId xmlns:a16="http://schemas.microsoft.com/office/drawing/2014/main" id="{3D5883E6-AB3E-C690-226A-BF81F1ACFE8C}"/>
              </a:ext>
            </a:extLst>
          </p:cNvPr>
          <p:cNvSpPr txBox="1"/>
          <p:nvPr/>
        </p:nvSpPr>
        <p:spPr>
          <a:xfrm>
            <a:off x="9506389" y="1676057"/>
            <a:ext cx="2384358" cy="338554"/>
          </a:xfrm>
          <a:prstGeom prst="rect">
            <a:avLst/>
          </a:prstGeom>
          <a:noFill/>
        </p:spPr>
        <p:txBody>
          <a:bodyPr wrap="square" rtlCol="0">
            <a:spAutoFit/>
          </a:bodyPr>
          <a:lstStyle/>
          <a:p>
            <a:pPr algn="r"/>
            <a:r>
              <a:rPr lang="en-CH" sz="1600" i="1" dirty="0">
                <a:solidFill>
                  <a:schemeClr val="bg1"/>
                </a:solidFill>
              </a:rPr>
              <a:t>Zollo et al. (2008)</a:t>
            </a:r>
            <a:endParaRPr lang="en-CH" sz="1600" i="1" dirty="0">
              <a:solidFill>
                <a:schemeClr val="bg1"/>
              </a:solidFill>
              <a:latin typeface="Bembo" panose="02020502050201020203" pitchFamily="18" charset="0"/>
              <a:cs typeface="Calibri" panose="020F0502020204030204" pitchFamily="34" charset="0"/>
            </a:endParaRPr>
          </a:p>
        </p:txBody>
      </p:sp>
    </p:spTree>
    <p:extLst>
      <p:ext uri="{BB962C8B-B14F-4D97-AF65-F5344CB8AC3E}">
        <p14:creationId xmlns:p14="http://schemas.microsoft.com/office/powerpoint/2010/main" val="10156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D6E1DD-5DF7-6B27-21AD-148B530A9D8A}"/>
              </a:ext>
            </a:extLst>
          </p:cNvPr>
          <p:cNvSpPr/>
          <p:nvPr/>
        </p:nvSpPr>
        <p:spPr>
          <a:xfrm>
            <a:off x="1117159" y="3059380"/>
            <a:ext cx="4835888"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9" name="TextBox 8">
            <a:extLst>
              <a:ext uri="{FF2B5EF4-FFF2-40B4-BE49-F238E27FC236}">
                <a16:creationId xmlns:a16="http://schemas.microsoft.com/office/drawing/2014/main" id="{F9091983-1E15-3A74-C5F0-35D185BECF08}"/>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10" name="Picture 2" descr="File:INGV logo.png - Wikipedia">
            <a:extLst>
              <a:ext uri="{FF2B5EF4-FFF2-40B4-BE49-F238E27FC236}">
                <a16:creationId xmlns:a16="http://schemas.microsoft.com/office/drawing/2014/main" id="{7B520C41-14F4-C495-2E51-A3F509194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5789B7-7DC7-62CA-AF69-54C90C93A5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C9D5AE0-0C9D-65AA-EF09-B0CD67980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351EC2-21DA-0EB9-D941-D6DE126212C0}"/>
              </a:ext>
            </a:extLst>
          </p:cNvPr>
          <p:cNvSpPr txBox="1">
            <a:spLocks/>
          </p:cNvSpPr>
          <p:nvPr/>
        </p:nvSpPr>
        <p:spPr>
          <a:xfrm>
            <a:off x="560824" y="794782"/>
            <a:ext cx="10515600" cy="98187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150000"/>
              </a:lnSpc>
              <a:spcBef>
                <a:spcPts val="0"/>
              </a:spcBef>
              <a:buFont typeface="Arial" panose="020B0604020202020204" pitchFamily="34" charset="0"/>
              <a:buNone/>
            </a:pPr>
            <a:r>
              <a:rPr lang="en-US" b="1" dirty="0">
                <a:solidFill>
                  <a:schemeClr val="bg1"/>
                </a:solidFill>
                <a:latin typeface="Segoe UI Semibold" panose="020B0702040204020203" pitchFamily="34" charset="0"/>
                <a:ea typeface="+mn-ea"/>
                <a:cs typeface="Segoe UI Semibold" panose="020B0702040204020203" pitchFamily="34" charset="0"/>
              </a:rPr>
              <a:t>Thank you!</a:t>
            </a:r>
          </a:p>
        </p:txBody>
      </p:sp>
      <p:sp>
        <p:nvSpPr>
          <p:cNvPr id="17" name="Rectangle 16">
            <a:extLst>
              <a:ext uri="{FF2B5EF4-FFF2-40B4-BE49-F238E27FC236}">
                <a16:creationId xmlns:a16="http://schemas.microsoft.com/office/drawing/2014/main" id="{40C00F6C-06E3-0A61-05E5-96196E0BA40E}"/>
              </a:ext>
            </a:extLst>
          </p:cNvPr>
          <p:cNvSpPr/>
          <p:nvPr/>
        </p:nvSpPr>
        <p:spPr>
          <a:xfrm>
            <a:off x="1117159" y="3507574"/>
            <a:ext cx="4835888"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8" name="Picture 17">
            <a:extLst>
              <a:ext uri="{FF2B5EF4-FFF2-40B4-BE49-F238E27FC236}">
                <a16:creationId xmlns:a16="http://schemas.microsoft.com/office/drawing/2014/main" id="{F5C91854-8CDE-B186-44B8-8B0393868545}"/>
              </a:ext>
            </a:extLst>
          </p:cNvPr>
          <p:cNvPicPr>
            <a:picLocks noChangeAspect="1"/>
          </p:cNvPicPr>
          <p:nvPr/>
        </p:nvPicPr>
        <p:blipFill>
          <a:blip r:embed="rId6"/>
          <a:stretch>
            <a:fillRect/>
          </a:stretch>
        </p:blipFill>
        <p:spPr>
          <a:xfrm>
            <a:off x="116590" y="2231130"/>
            <a:ext cx="6186279" cy="4642568"/>
          </a:xfrm>
          <a:prstGeom prst="rect">
            <a:avLst/>
          </a:prstGeom>
        </p:spPr>
      </p:pic>
      <p:sp>
        <p:nvSpPr>
          <p:cNvPr id="19" name="TextBox 18">
            <a:extLst>
              <a:ext uri="{FF2B5EF4-FFF2-40B4-BE49-F238E27FC236}">
                <a16:creationId xmlns:a16="http://schemas.microsoft.com/office/drawing/2014/main" id="{FEA48DAD-037D-7C0C-11AC-936B5864150C}"/>
              </a:ext>
            </a:extLst>
          </p:cNvPr>
          <p:cNvSpPr txBox="1"/>
          <p:nvPr/>
        </p:nvSpPr>
        <p:spPr>
          <a:xfrm>
            <a:off x="6054290" y="2305027"/>
            <a:ext cx="447558" cy="4131900"/>
          </a:xfrm>
          <a:prstGeom prst="rect">
            <a:avLst/>
          </a:prstGeom>
          <a:noFill/>
        </p:spPr>
        <p:txBody>
          <a:bodyPr wrap="square" rtlCol="0">
            <a:spAutoFit/>
          </a:bodyPr>
          <a:lstStyle/>
          <a:p>
            <a:pPr>
              <a:spcBef>
                <a:spcPts val="700"/>
              </a:spcBef>
            </a:pPr>
            <a:r>
              <a:rPr lang="en-CH" sz="2100" dirty="0">
                <a:solidFill>
                  <a:schemeClr val="bg1"/>
                </a:solidFill>
              </a:rPr>
              <a:t>0</a:t>
            </a:r>
          </a:p>
          <a:p>
            <a:pPr>
              <a:spcBef>
                <a:spcPts val="700"/>
              </a:spcBef>
            </a:pPr>
            <a:r>
              <a:rPr lang="en-CH" sz="2100" dirty="0">
                <a:solidFill>
                  <a:schemeClr val="bg1"/>
                </a:solidFill>
              </a:rPr>
              <a:t>3</a:t>
            </a:r>
          </a:p>
          <a:p>
            <a:pPr>
              <a:spcBef>
                <a:spcPts val="700"/>
              </a:spcBef>
            </a:pPr>
            <a:r>
              <a:rPr lang="en-CH" sz="2100" dirty="0">
                <a:solidFill>
                  <a:schemeClr val="bg1"/>
                </a:solidFill>
              </a:rPr>
              <a:t>6</a:t>
            </a:r>
          </a:p>
          <a:p>
            <a:pPr>
              <a:spcBef>
                <a:spcPts val="700"/>
              </a:spcBef>
            </a:pPr>
            <a:r>
              <a:rPr lang="en-CH" sz="2100" dirty="0">
                <a:solidFill>
                  <a:schemeClr val="bg1"/>
                </a:solidFill>
              </a:rPr>
              <a:t>10</a:t>
            </a:r>
          </a:p>
          <a:p>
            <a:pPr>
              <a:spcBef>
                <a:spcPts val="700"/>
              </a:spcBef>
            </a:pPr>
            <a:r>
              <a:rPr lang="en-CH" sz="2100" dirty="0">
                <a:solidFill>
                  <a:schemeClr val="bg1"/>
                </a:solidFill>
              </a:rPr>
              <a:t>14</a:t>
            </a:r>
          </a:p>
          <a:p>
            <a:pPr>
              <a:spcBef>
                <a:spcPts val="700"/>
              </a:spcBef>
            </a:pPr>
            <a:r>
              <a:rPr lang="en-CH" sz="2100" dirty="0">
                <a:solidFill>
                  <a:schemeClr val="bg1"/>
                </a:solidFill>
              </a:rPr>
              <a:t>17</a:t>
            </a:r>
          </a:p>
          <a:p>
            <a:pPr>
              <a:spcBef>
                <a:spcPts val="700"/>
              </a:spcBef>
            </a:pPr>
            <a:r>
              <a:rPr lang="en-CH" sz="2100" dirty="0">
                <a:solidFill>
                  <a:schemeClr val="bg1"/>
                </a:solidFill>
              </a:rPr>
              <a:t>21</a:t>
            </a:r>
          </a:p>
          <a:p>
            <a:pPr>
              <a:spcBef>
                <a:spcPts val="700"/>
              </a:spcBef>
            </a:pPr>
            <a:r>
              <a:rPr lang="en-CH" sz="2100" dirty="0">
                <a:solidFill>
                  <a:schemeClr val="bg1"/>
                </a:solidFill>
              </a:rPr>
              <a:t>25</a:t>
            </a:r>
          </a:p>
          <a:p>
            <a:pPr>
              <a:spcBef>
                <a:spcPts val="700"/>
              </a:spcBef>
            </a:pPr>
            <a:r>
              <a:rPr lang="en-CH" sz="2100" dirty="0">
                <a:solidFill>
                  <a:schemeClr val="bg1"/>
                </a:solidFill>
              </a:rPr>
              <a:t>28</a:t>
            </a:r>
          </a:p>
          <a:p>
            <a:pPr>
              <a:spcBef>
                <a:spcPts val="700"/>
              </a:spcBef>
            </a:pPr>
            <a:endParaRPr lang="en-CH" sz="2100" dirty="0">
              <a:solidFill>
                <a:schemeClr val="bg1"/>
              </a:solidFill>
            </a:endParaRPr>
          </a:p>
        </p:txBody>
      </p:sp>
      <p:sp>
        <p:nvSpPr>
          <p:cNvPr id="20" name="TextBox 19">
            <a:extLst>
              <a:ext uri="{FF2B5EF4-FFF2-40B4-BE49-F238E27FC236}">
                <a16:creationId xmlns:a16="http://schemas.microsoft.com/office/drawing/2014/main" id="{19489BE5-E9E2-5FFC-FB65-DE09FF28C715}"/>
              </a:ext>
            </a:extLst>
          </p:cNvPr>
          <p:cNvSpPr txBox="1"/>
          <p:nvPr/>
        </p:nvSpPr>
        <p:spPr>
          <a:xfrm rot="16200000">
            <a:off x="6049344" y="3671826"/>
            <a:ext cx="1385316" cy="810478"/>
          </a:xfrm>
          <a:prstGeom prst="rect">
            <a:avLst/>
          </a:prstGeom>
          <a:noFill/>
        </p:spPr>
        <p:txBody>
          <a:bodyPr wrap="none" rtlCol="0">
            <a:spAutoFit/>
          </a:bodyPr>
          <a:lstStyle/>
          <a:p>
            <a:pPr>
              <a:spcBef>
                <a:spcPts val="800"/>
              </a:spcBef>
            </a:pPr>
            <a:r>
              <a:rPr lang="en-CH" sz="2000" dirty="0">
                <a:solidFill>
                  <a:schemeClr val="bg1"/>
                </a:solidFill>
              </a:rPr>
              <a:t>Depth (km)</a:t>
            </a:r>
          </a:p>
          <a:p>
            <a:pPr>
              <a:spcBef>
                <a:spcPts val="800"/>
              </a:spcBef>
            </a:pPr>
            <a:endParaRPr lang="en-CH" sz="2000" dirty="0">
              <a:solidFill>
                <a:schemeClr val="bg1"/>
              </a:solidFill>
            </a:endParaRPr>
          </a:p>
        </p:txBody>
      </p:sp>
      <p:sp>
        <p:nvSpPr>
          <p:cNvPr id="21" name="Rectangle 20">
            <a:extLst>
              <a:ext uri="{FF2B5EF4-FFF2-40B4-BE49-F238E27FC236}">
                <a16:creationId xmlns:a16="http://schemas.microsoft.com/office/drawing/2014/main" id="{B5152E7C-DBFB-62C3-1BB6-B15970222E1F}"/>
              </a:ext>
            </a:extLst>
          </p:cNvPr>
          <p:cNvSpPr/>
          <p:nvPr/>
        </p:nvSpPr>
        <p:spPr>
          <a:xfrm>
            <a:off x="1117159" y="5103132"/>
            <a:ext cx="4835888" cy="605149"/>
          </a:xfrm>
          <a:prstGeom prst="rect">
            <a:avLst/>
          </a:prstGeom>
          <a:solidFill>
            <a:srgbClr val="FFFF00">
              <a:alpha val="29305"/>
            </a:srgbClr>
          </a:solidFill>
          <a:ln>
            <a:solidFill>
              <a:schemeClr val="bg1"/>
            </a:solid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9DA1A019-58EB-7AF3-45E5-BD8B82BB6F88}"/>
              </a:ext>
            </a:extLst>
          </p:cNvPr>
          <p:cNvSpPr txBox="1"/>
          <p:nvPr/>
        </p:nvSpPr>
        <p:spPr>
          <a:xfrm>
            <a:off x="1195677" y="4077065"/>
            <a:ext cx="2373150" cy="1631216"/>
          </a:xfrm>
          <a:prstGeom prst="rect">
            <a:avLst/>
          </a:prstGeom>
          <a:noFill/>
        </p:spPr>
        <p:txBody>
          <a:bodyPr wrap="square" rtlCol="0">
            <a:spAutoFit/>
          </a:bodyPr>
          <a:lstStyle/>
          <a:p>
            <a:endParaRPr lang="en-GB" sz="2000" dirty="0">
              <a:solidFill>
                <a:schemeClr val="bg1"/>
              </a:solidFill>
              <a:highlight>
                <a:srgbClr val="EC8AB8"/>
              </a:highlight>
              <a:latin typeface="Bembo" panose="02020502050201020203" pitchFamily="18" charset="0"/>
            </a:endParaRPr>
          </a:p>
          <a:p>
            <a:r>
              <a:rPr lang="en-GB" sz="2000" dirty="0">
                <a:solidFill>
                  <a:schemeClr val="bg1"/>
                </a:solidFill>
                <a:highlight>
                  <a:srgbClr val="EC8AB8"/>
                </a:highlight>
                <a:latin typeface="Bembo" panose="02020502050201020203" pitchFamily="18" charset="0"/>
              </a:rPr>
              <a:t>Cl1: Fe-Na-Mn rich</a:t>
            </a:r>
            <a:endParaRPr lang="en-GB" sz="2000" dirty="0">
              <a:solidFill>
                <a:schemeClr val="bg1"/>
              </a:solidFill>
              <a:latin typeface="Bembo" panose="02020502050201020203" pitchFamily="18" charset="0"/>
            </a:endParaRPr>
          </a:p>
          <a:p>
            <a:r>
              <a:rPr lang="en-GB" sz="2000" dirty="0">
                <a:solidFill>
                  <a:schemeClr val="bg1"/>
                </a:solidFill>
                <a:highlight>
                  <a:srgbClr val="BDBEDF"/>
                </a:highlight>
                <a:latin typeface="Bembo" panose="02020502050201020203" pitchFamily="18" charset="0"/>
              </a:rPr>
              <a:t>Cl2: Cr-Mg rich	</a:t>
            </a:r>
            <a:endParaRPr lang="en-GB" sz="2000" dirty="0">
              <a:solidFill>
                <a:schemeClr val="bg1"/>
              </a:solidFill>
              <a:latin typeface="Bembo" panose="02020502050201020203" pitchFamily="18" charset="0"/>
            </a:endParaRPr>
          </a:p>
          <a:p>
            <a:r>
              <a:rPr lang="en-GB" sz="2000" dirty="0">
                <a:solidFill>
                  <a:schemeClr val="bg1"/>
                </a:solidFill>
                <a:highlight>
                  <a:srgbClr val="CE9486"/>
                </a:highlight>
                <a:latin typeface="Bembo" panose="02020502050201020203" pitchFamily="18" charset="0"/>
              </a:rPr>
              <a:t>Cl3: Al-</a:t>
            </a:r>
            <a:r>
              <a:rPr lang="en-GB" sz="2000" dirty="0" err="1">
                <a:solidFill>
                  <a:schemeClr val="bg1"/>
                </a:solidFill>
                <a:highlight>
                  <a:srgbClr val="CE9486"/>
                </a:highlight>
                <a:latin typeface="Bembo" panose="02020502050201020203" pitchFamily="18" charset="0"/>
              </a:rPr>
              <a:t>Ti</a:t>
            </a:r>
            <a:r>
              <a:rPr lang="en-GB" sz="2000" dirty="0">
                <a:solidFill>
                  <a:schemeClr val="bg1"/>
                </a:solidFill>
                <a:highlight>
                  <a:srgbClr val="CE9486"/>
                </a:highlight>
                <a:latin typeface="Bembo" panose="02020502050201020203" pitchFamily="18" charset="0"/>
              </a:rPr>
              <a:t> rich</a:t>
            </a:r>
            <a:r>
              <a:rPr lang="en-GB" sz="2000" dirty="0">
                <a:solidFill>
                  <a:schemeClr val="bg1"/>
                </a:solidFill>
                <a:latin typeface="Bembo" panose="02020502050201020203" pitchFamily="18" charset="0"/>
              </a:rPr>
              <a:t>    </a:t>
            </a:r>
          </a:p>
          <a:p>
            <a:r>
              <a:rPr lang="en-GB" sz="2000" dirty="0">
                <a:solidFill>
                  <a:schemeClr val="bg1"/>
                </a:solidFill>
                <a:highlight>
                  <a:srgbClr val="5D82C4"/>
                </a:highlight>
                <a:latin typeface="Bembo" panose="02020502050201020203" pitchFamily="18" charset="0"/>
              </a:rPr>
              <a:t>Cl4: Si-Fe rich</a:t>
            </a:r>
          </a:p>
        </p:txBody>
      </p:sp>
      <p:sp>
        <p:nvSpPr>
          <p:cNvPr id="23" name="TextBox 22">
            <a:extLst>
              <a:ext uri="{FF2B5EF4-FFF2-40B4-BE49-F238E27FC236}">
                <a16:creationId xmlns:a16="http://schemas.microsoft.com/office/drawing/2014/main" id="{4A1860AB-9C64-B105-E225-F52B29A9FEE8}"/>
              </a:ext>
            </a:extLst>
          </p:cNvPr>
          <p:cNvSpPr txBox="1"/>
          <p:nvPr/>
        </p:nvSpPr>
        <p:spPr>
          <a:xfrm>
            <a:off x="4999169" y="5171028"/>
            <a:ext cx="819455" cy="810478"/>
          </a:xfrm>
          <a:prstGeom prst="rect">
            <a:avLst/>
          </a:prstGeom>
          <a:noFill/>
        </p:spPr>
        <p:txBody>
          <a:bodyPr wrap="square" rtlCol="0">
            <a:spAutoFit/>
          </a:bodyPr>
          <a:lstStyle/>
          <a:p>
            <a:pPr>
              <a:spcBef>
                <a:spcPts val="800"/>
              </a:spcBef>
            </a:pPr>
            <a:r>
              <a:rPr lang="en-CH" sz="2000" dirty="0">
                <a:solidFill>
                  <a:srgbClr val="FFFF00"/>
                </a:solidFill>
              </a:rPr>
              <a:t>Moho</a:t>
            </a:r>
          </a:p>
          <a:p>
            <a:pPr>
              <a:spcBef>
                <a:spcPts val="800"/>
              </a:spcBef>
            </a:pPr>
            <a:endParaRPr lang="en-CH" sz="2000" dirty="0">
              <a:solidFill>
                <a:srgbClr val="FFFF00"/>
              </a:solidFill>
            </a:endParaRPr>
          </a:p>
        </p:txBody>
      </p:sp>
      <p:sp>
        <p:nvSpPr>
          <p:cNvPr id="24" name="Freeform 23">
            <a:extLst>
              <a:ext uri="{FF2B5EF4-FFF2-40B4-BE49-F238E27FC236}">
                <a16:creationId xmlns:a16="http://schemas.microsoft.com/office/drawing/2014/main" id="{BCF2D0A6-D0E5-EC97-52E7-5BE237CB4B9C}"/>
              </a:ext>
            </a:extLst>
          </p:cNvPr>
          <p:cNvSpPr/>
          <p:nvPr/>
        </p:nvSpPr>
        <p:spPr>
          <a:xfrm>
            <a:off x="1392660" y="2111329"/>
            <a:ext cx="894425" cy="1405890"/>
          </a:xfrm>
          <a:custGeom>
            <a:avLst/>
            <a:gdLst>
              <a:gd name="connsiteX0" fmla="*/ 494375 w 494375"/>
              <a:gd name="connsiteY0" fmla="*/ 0 h 1497330"/>
              <a:gd name="connsiteX1" fmla="*/ 2885 w 494375"/>
              <a:gd name="connsiteY1" fmla="*/ 594360 h 1497330"/>
              <a:gd name="connsiteX2" fmla="*/ 288635 w 494375"/>
              <a:gd name="connsiteY2" fmla="*/ 1497330 h 1497330"/>
              <a:gd name="connsiteX0" fmla="*/ 814415 w 814415"/>
              <a:gd name="connsiteY0" fmla="*/ 0 h 1497330"/>
              <a:gd name="connsiteX1" fmla="*/ 2885 w 814415"/>
              <a:gd name="connsiteY1" fmla="*/ 594360 h 1497330"/>
              <a:gd name="connsiteX2" fmla="*/ 288635 w 814415"/>
              <a:gd name="connsiteY2" fmla="*/ 1497330 h 1497330"/>
              <a:gd name="connsiteX0" fmla="*/ 894425 w 894425"/>
              <a:gd name="connsiteY0" fmla="*/ 0 h 1405890"/>
              <a:gd name="connsiteX1" fmla="*/ 2885 w 894425"/>
              <a:gd name="connsiteY1" fmla="*/ 502920 h 1405890"/>
              <a:gd name="connsiteX2" fmla="*/ 288635 w 894425"/>
              <a:gd name="connsiteY2" fmla="*/ 1405890 h 1405890"/>
              <a:gd name="connsiteX0" fmla="*/ 894425 w 894425"/>
              <a:gd name="connsiteY0" fmla="*/ 0 h 1405890"/>
              <a:gd name="connsiteX1" fmla="*/ 2885 w 894425"/>
              <a:gd name="connsiteY1" fmla="*/ 502920 h 1405890"/>
              <a:gd name="connsiteX2" fmla="*/ 288635 w 894425"/>
              <a:gd name="connsiteY2" fmla="*/ 1405890 h 1405890"/>
            </a:gdLst>
            <a:ahLst/>
            <a:cxnLst>
              <a:cxn ang="0">
                <a:pos x="connsiteX0" y="connsiteY0"/>
              </a:cxn>
              <a:cxn ang="0">
                <a:pos x="connsiteX1" y="connsiteY1"/>
              </a:cxn>
              <a:cxn ang="0">
                <a:pos x="connsiteX2" y="connsiteY2"/>
              </a:cxn>
            </a:cxnLst>
            <a:rect l="l" t="t" r="r" b="b"/>
            <a:pathLst>
              <a:path w="894425" h="1405890">
                <a:moveTo>
                  <a:pt x="894425" y="0"/>
                </a:moveTo>
                <a:cubicBezTo>
                  <a:pt x="562955" y="12382"/>
                  <a:pt x="37175" y="253365"/>
                  <a:pt x="2885" y="502920"/>
                </a:cubicBezTo>
                <a:cubicBezTo>
                  <a:pt x="-31405" y="752475"/>
                  <a:pt x="250535" y="1257300"/>
                  <a:pt x="288635" y="1405890"/>
                </a:cubicBezTo>
              </a:path>
            </a:pathLst>
          </a:custGeom>
          <a:noFill/>
          <a:ln w="19050">
            <a:solidFill>
              <a:srgbClr val="73FEFF">
                <a:alpha val="81569"/>
              </a:srgb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E4BEF1A3-151D-805E-4A16-7F900E312B9A}"/>
              </a:ext>
            </a:extLst>
          </p:cNvPr>
          <p:cNvSpPr txBox="1"/>
          <p:nvPr/>
        </p:nvSpPr>
        <p:spPr>
          <a:xfrm>
            <a:off x="2142222" y="1901194"/>
            <a:ext cx="3143425" cy="841256"/>
          </a:xfrm>
          <a:prstGeom prst="rect">
            <a:avLst/>
          </a:prstGeom>
          <a:noFill/>
        </p:spPr>
        <p:txBody>
          <a:bodyPr wrap="square" rtlCol="0">
            <a:spAutoFit/>
          </a:bodyPr>
          <a:lstStyle/>
          <a:p>
            <a:pPr algn="ctr">
              <a:spcBef>
                <a:spcPts val="800"/>
              </a:spcBef>
            </a:pPr>
            <a:r>
              <a:rPr lang="en-GB" sz="1400" dirty="0">
                <a:solidFill>
                  <a:srgbClr val="73FEFF"/>
                </a:solidFill>
              </a:rPr>
              <a:t>R</a:t>
            </a:r>
            <a:r>
              <a:rPr lang="en-CH" sz="1400" dirty="0">
                <a:solidFill>
                  <a:srgbClr val="73FEFF"/>
                </a:solidFill>
              </a:rPr>
              <a:t>oof of the deep reservoir revealed</a:t>
            </a:r>
            <a:br>
              <a:rPr lang="en-CH" sz="1400" dirty="0">
                <a:solidFill>
                  <a:srgbClr val="73FEFF"/>
                </a:solidFill>
              </a:rPr>
            </a:br>
            <a:r>
              <a:rPr lang="en-CH" sz="1400" dirty="0">
                <a:solidFill>
                  <a:srgbClr val="73FEFF"/>
                </a:solidFill>
              </a:rPr>
              <a:t>by seismic tomography (Zollo et al. 2008)</a:t>
            </a:r>
          </a:p>
          <a:p>
            <a:pPr algn="ctr">
              <a:spcBef>
                <a:spcPts val="800"/>
              </a:spcBef>
            </a:pPr>
            <a:endParaRPr lang="en-CH" sz="1400" dirty="0">
              <a:solidFill>
                <a:srgbClr val="73FEFF"/>
              </a:solidFill>
            </a:endParaRPr>
          </a:p>
        </p:txBody>
      </p:sp>
      <p:sp>
        <p:nvSpPr>
          <p:cNvPr id="2" name="TextBox 1">
            <a:extLst>
              <a:ext uri="{FF2B5EF4-FFF2-40B4-BE49-F238E27FC236}">
                <a16:creationId xmlns:a16="http://schemas.microsoft.com/office/drawing/2014/main" id="{D34B5851-DE85-5165-8AF5-3E57F9C31579}"/>
              </a:ext>
            </a:extLst>
          </p:cNvPr>
          <p:cNvSpPr txBox="1"/>
          <p:nvPr/>
        </p:nvSpPr>
        <p:spPr>
          <a:xfrm>
            <a:off x="6982124" y="3006945"/>
            <a:ext cx="4964968" cy="4401205"/>
          </a:xfrm>
          <a:prstGeom prst="rect">
            <a:avLst/>
          </a:prstGeom>
          <a:noFill/>
        </p:spPr>
        <p:txBody>
          <a:bodyPr wrap="square" rtlCol="0">
            <a:spAutoFit/>
          </a:bodyPr>
          <a:lstStyle/>
          <a:p>
            <a:r>
              <a:rPr lang="en-CH" sz="1400" i="1" dirty="0">
                <a:solidFill>
                  <a:schemeClr val="bg1"/>
                </a:solidFill>
              </a:rPr>
              <a:t>References:</a:t>
            </a:r>
          </a:p>
          <a:p>
            <a:pPr marL="285750" indent="-285750">
              <a:buFont typeface="Arial" panose="020B0604020202020204" pitchFamily="34" charset="0"/>
              <a:buChar char="•"/>
            </a:pPr>
            <a:r>
              <a:rPr lang="en-GB" sz="1400" i="1" dirty="0" err="1">
                <a:solidFill>
                  <a:schemeClr val="bg1"/>
                </a:solidFill>
              </a:rPr>
              <a:t>Ágreda</a:t>
            </a:r>
            <a:r>
              <a:rPr lang="en-GB" sz="1400" i="1" dirty="0">
                <a:solidFill>
                  <a:schemeClr val="bg1"/>
                </a:solidFill>
              </a:rPr>
              <a:t> López et al. (in review) Enhancing Machine Learning </a:t>
            </a:r>
            <a:r>
              <a:rPr lang="en-GB" sz="1400" i="1" dirty="0" err="1">
                <a:solidFill>
                  <a:schemeClr val="bg1"/>
                </a:solidFill>
              </a:rPr>
              <a:t>Thermobarometry</a:t>
            </a:r>
            <a:r>
              <a:rPr lang="en-GB" sz="1400" i="1" dirty="0">
                <a:solidFill>
                  <a:schemeClr val="bg1"/>
                </a:solidFill>
              </a:rPr>
              <a:t> for Clinopyroxene-bearing Magmas</a:t>
            </a:r>
          </a:p>
          <a:p>
            <a:pPr marL="285750" indent="-285750">
              <a:buFont typeface="Arial" panose="020B0604020202020204" pitchFamily="34" charset="0"/>
              <a:buChar char="•"/>
            </a:pPr>
            <a:r>
              <a:rPr lang="en-GB" sz="1400" i="1" dirty="0">
                <a:solidFill>
                  <a:schemeClr val="bg1"/>
                </a:solidFill>
              </a:rPr>
              <a:t>Jorgenson et al. (2024) Rapid accumulation and ascent precedes caldera forming eruption of low viscosity magma</a:t>
            </a:r>
          </a:p>
          <a:p>
            <a:pPr marL="285750" indent="-285750">
              <a:buFont typeface="Arial" panose="020B0604020202020204" pitchFamily="34" charset="0"/>
              <a:buChar char="•"/>
            </a:pPr>
            <a:r>
              <a:rPr lang="en-CH" sz="1400" i="1" dirty="0">
                <a:solidFill>
                  <a:schemeClr val="bg1"/>
                </a:solidFill>
              </a:rPr>
              <a:t>Jorgenson et al. (2022) </a:t>
            </a:r>
            <a:r>
              <a:rPr lang="en-GB" sz="1400" i="1" dirty="0">
                <a:solidFill>
                  <a:schemeClr val="bg1"/>
                </a:solidFill>
              </a:rPr>
              <a:t>A Machine Learning-Based Approach to Clinopyroxene </a:t>
            </a:r>
            <a:r>
              <a:rPr lang="en-GB" sz="1400" i="1" dirty="0" err="1">
                <a:solidFill>
                  <a:schemeClr val="bg1"/>
                </a:solidFill>
              </a:rPr>
              <a:t>Thermobarometry</a:t>
            </a:r>
            <a:r>
              <a:rPr lang="en-GB" sz="1400" i="1" dirty="0">
                <a:solidFill>
                  <a:schemeClr val="bg1"/>
                </a:solidFill>
              </a:rPr>
              <a:t>: Model Optimization and Distribution for Use in Earth Sciences</a:t>
            </a:r>
          </a:p>
          <a:p>
            <a:pPr marL="285750" indent="-285750">
              <a:buFont typeface="Arial" panose="020B0604020202020204" pitchFamily="34" charset="0"/>
              <a:buChar char="•"/>
            </a:pPr>
            <a:r>
              <a:rPr lang="en-GB" sz="1400" i="1" dirty="0">
                <a:solidFill>
                  <a:schemeClr val="bg1"/>
                </a:solidFill>
              </a:rPr>
              <a:t>Kilburn et al. (2023) Potential for rupture before eruption at </a:t>
            </a:r>
            <a:r>
              <a:rPr lang="en-GB" sz="1400" i="1" dirty="0" err="1">
                <a:solidFill>
                  <a:schemeClr val="bg1"/>
                </a:solidFill>
              </a:rPr>
              <a:t>Campi</a:t>
            </a:r>
            <a:r>
              <a:rPr lang="en-GB" sz="1400" i="1" dirty="0">
                <a:solidFill>
                  <a:schemeClr val="bg1"/>
                </a:solidFill>
              </a:rPr>
              <a:t> </a:t>
            </a:r>
            <a:r>
              <a:rPr lang="en-GB" sz="1400" i="1" dirty="0" err="1">
                <a:solidFill>
                  <a:schemeClr val="bg1"/>
                </a:solidFill>
              </a:rPr>
              <a:t>Flegrei</a:t>
            </a:r>
            <a:r>
              <a:rPr lang="en-GB" sz="1400" i="1" dirty="0">
                <a:solidFill>
                  <a:schemeClr val="bg1"/>
                </a:solidFill>
              </a:rPr>
              <a:t> caldera, Southern Italy</a:t>
            </a:r>
          </a:p>
          <a:p>
            <a:pPr marL="285750" indent="-285750">
              <a:buFont typeface="Arial" panose="020B0604020202020204" pitchFamily="34" charset="0"/>
              <a:buChar char="•"/>
            </a:pPr>
            <a:r>
              <a:rPr lang="en-CH" sz="1400" i="1" dirty="0">
                <a:solidFill>
                  <a:schemeClr val="bg1"/>
                </a:solidFill>
              </a:rPr>
              <a:t>Musu et al. (2023)</a:t>
            </a:r>
            <a:r>
              <a:rPr lang="en-GB" sz="1400" i="1" dirty="0">
                <a:solidFill>
                  <a:schemeClr val="bg1"/>
                </a:solidFill>
              </a:rPr>
              <a:t> The magmatic evolution of South-East Crater (Mt. Etna) during the February–April 2021 sequence of lava fountains from a mineral chemistry perspective</a:t>
            </a:r>
          </a:p>
          <a:p>
            <a:pPr marL="285750" indent="-285750">
              <a:buFont typeface="Arial" panose="020B0604020202020204" pitchFamily="34" charset="0"/>
              <a:buChar char="•"/>
            </a:pPr>
            <a:r>
              <a:rPr lang="en-GB" sz="1400" i="1" dirty="0" err="1">
                <a:solidFill>
                  <a:schemeClr val="bg1"/>
                </a:solidFill>
              </a:rPr>
              <a:t>Orsi</a:t>
            </a:r>
            <a:r>
              <a:rPr lang="en-GB" sz="1400" i="1" dirty="0">
                <a:solidFill>
                  <a:schemeClr val="bg1"/>
                </a:solidFill>
              </a:rPr>
              <a:t> et al. (2004) Volcanic hazard assessment at the restless </a:t>
            </a:r>
            <a:r>
              <a:rPr lang="en-GB" sz="1400" i="1" dirty="0" err="1">
                <a:solidFill>
                  <a:schemeClr val="bg1"/>
                </a:solidFill>
              </a:rPr>
              <a:t>Campi</a:t>
            </a:r>
            <a:r>
              <a:rPr lang="en-GB" sz="1400" i="1" dirty="0">
                <a:solidFill>
                  <a:schemeClr val="bg1"/>
                </a:solidFill>
              </a:rPr>
              <a:t> </a:t>
            </a:r>
            <a:r>
              <a:rPr lang="en-GB" sz="1400" i="1" dirty="0" err="1">
                <a:solidFill>
                  <a:schemeClr val="bg1"/>
                </a:solidFill>
              </a:rPr>
              <a:t>Flegrei</a:t>
            </a:r>
            <a:r>
              <a:rPr lang="en-GB" sz="1400" i="1" dirty="0">
                <a:solidFill>
                  <a:schemeClr val="bg1"/>
                </a:solidFill>
              </a:rPr>
              <a:t> caldera</a:t>
            </a:r>
          </a:p>
          <a:p>
            <a:pPr marL="285750" indent="-285750">
              <a:buFont typeface="Arial" panose="020B0604020202020204" pitchFamily="34" charset="0"/>
              <a:buChar char="•"/>
            </a:pPr>
            <a:r>
              <a:rPr lang="en-CH" sz="1400" i="1" dirty="0">
                <a:solidFill>
                  <a:schemeClr val="bg1"/>
                </a:solidFill>
              </a:rPr>
              <a:t>Zollo et al. (2008) </a:t>
            </a:r>
            <a:r>
              <a:rPr lang="en-GB" sz="1400" i="1" dirty="0">
                <a:solidFill>
                  <a:schemeClr val="bg1"/>
                </a:solidFill>
              </a:rPr>
              <a:t>Seismic reflections reveal a massive melt layer feeding </a:t>
            </a:r>
            <a:r>
              <a:rPr lang="en-GB" sz="1400" i="1" dirty="0" err="1">
                <a:solidFill>
                  <a:schemeClr val="bg1"/>
                </a:solidFill>
              </a:rPr>
              <a:t>Campi</a:t>
            </a:r>
            <a:r>
              <a:rPr lang="en-GB" sz="1400" i="1" dirty="0">
                <a:solidFill>
                  <a:schemeClr val="bg1"/>
                </a:solidFill>
              </a:rPr>
              <a:t> </a:t>
            </a:r>
            <a:r>
              <a:rPr lang="en-GB" sz="1400" i="1" dirty="0" err="1">
                <a:solidFill>
                  <a:schemeClr val="bg1"/>
                </a:solidFill>
              </a:rPr>
              <a:t>Flegrei</a:t>
            </a:r>
            <a:r>
              <a:rPr lang="en-GB" sz="1400" i="1" dirty="0">
                <a:solidFill>
                  <a:schemeClr val="bg1"/>
                </a:solidFill>
              </a:rPr>
              <a:t> caldera</a:t>
            </a:r>
          </a:p>
          <a:p>
            <a:br>
              <a:rPr lang="en-GB" sz="1400" b="0" i="0" dirty="0">
                <a:solidFill>
                  <a:srgbClr val="1C1D1E"/>
                </a:solidFill>
                <a:effectLst/>
                <a:highlight>
                  <a:srgbClr val="FFFFFF"/>
                </a:highlight>
                <a:latin typeface="Open Sans" panose="020B0606030504020204" pitchFamily="34" charset="0"/>
              </a:rPr>
            </a:br>
            <a:endParaRPr lang="en-GB" sz="1400" b="0" i="0" dirty="0">
              <a:solidFill>
                <a:srgbClr val="1C1D1E"/>
              </a:solidFill>
              <a:effectLst/>
              <a:highlight>
                <a:srgbClr val="FFFFFF"/>
              </a:highlight>
              <a:latin typeface="Open Sans" panose="020B0606030504020204" pitchFamily="34" charset="0"/>
            </a:endParaRPr>
          </a:p>
          <a:p>
            <a:pPr marL="285750" indent="-285750">
              <a:buFont typeface="Arial" panose="020B0604020202020204" pitchFamily="34" charset="0"/>
              <a:buChar char="•"/>
            </a:pPr>
            <a:endParaRPr lang="en-CH" sz="1400" i="1" dirty="0">
              <a:solidFill>
                <a:schemeClr val="bg1"/>
              </a:solidFill>
              <a:latin typeface="Bembo" panose="02020502050201020203" pitchFamily="18" charset="0"/>
              <a:cs typeface="Calibri" panose="020F0502020204030204" pitchFamily="34" charset="0"/>
            </a:endParaRPr>
          </a:p>
        </p:txBody>
      </p:sp>
      <p:sp>
        <p:nvSpPr>
          <p:cNvPr id="3" name="TextBox 2">
            <a:extLst>
              <a:ext uri="{FF2B5EF4-FFF2-40B4-BE49-F238E27FC236}">
                <a16:creationId xmlns:a16="http://schemas.microsoft.com/office/drawing/2014/main" id="{AA2C602A-BE61-5877-A051-871F1AF82ED5}"/>
              </a:ext>
            </a:extLst>
          </p:cNvPr>
          <p:cNvSpPr txBox="1"/>
          <p:nvPr/>
        </p:nvSpPr>
        <p:spPr>
          <a:xfrm>
            <a:off x="7002607" y="2253160"/>
            <a:ext cx="4964968" cy="584775"/>
          </a:xfrm>
          <a:prstGeom prst="rect">
            <a:avLst/>
          </a:prstGeom>
          <a:noFill/>
        </p:spPr>
        <p:txBody>
          <a:bodyPr wrap="square" rtlCol="0">
            <a:spAutoFit/>
          </a:bodyPr>
          <a:lstStyle/>
          <a:p>
            <a:r>
              <a:rPr lang="en-CH" sz="1600" i="1" dirty="0">
                <a:solidFill>
                  <a:schemeClr val="bg1"/>
                </a:solidFill>
              </a:rPr>
              <a:t>Acknowledgments:</a:t>
            </a:r>
          </a:p>
          <a:p>
            <a:r>
              <a:rPr lang="en-CH" sz="1600" i="1" dirty="0">
                <a:solidFill>
                  <a:schemeClr val="bg1"/>
                </a:solidFill>
              </a:rPr>
              <a:t>Arigatou to Nobuo Geshi for his help on the field</a:t>
            </a:r>
          </a:p>
        </p:txBody>
      </p:sp>
    </p:spTree>
    <p:extLst>
      <p:ext uri="{BB962C8B-B14F-4D97-AF65-F5344CB8AC3E}">
        <p14:creationId xmlns:p14="http://schemas.microsoft.com/office/powerpoint/2010/main" val="1450410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907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CEC493-3732-2366-086D-48C5E1DEC33E}"/>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7" name="Picture 2" descr="File:INGV logo.png - Wikipedia">
            <a:extLst>
              <a:ext uri="{FF2B5EF4-FFF2-40B4-BE49-F238E27FC236}">
                <a16:creationId xmlns:a16="http://schemas.microsoft.com/office/drawing/2014/main" id="{41A5FD3E-4C26-A27E-CA13-8E3032B07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EF8ED8E-A9BF-FC70-AC2B-83DD3CE9E5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E7058D6-B7E4-6F30-6DB1-D7374CC85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B0AF5B8-886F-0669-9720-18CB18D550BC}"/>
              </a:ext>
            </a:extLst>
          </p:cNvPr>
          <p:cNvPicPr>
            <a:picLocks noChangeAspect="1"/>
          </p:cNvPicPr>
          <p:nvPr/>
        </p:nvPicPr>
        <p:blipFill>
          <a:blip r:embed="rId6"/>
          <a:stretch>
            <a:fillRect/>
          </a:stretch>
        </p:blipFill>
        <p:spPr>
          <a:xfrm>
            <a:off x="3592247" y="1854263"/>
            <a:ext cx="5368844" cy="3903090"/>
          </a:xfrm>
          <a:prstGeom prst="rect">
            <a:avLst/>
          </a:prstGeom>
        </p:spPr>
      </p:pic>
    </p:spTree>
    <p:extLst>
      <p:ext uri="{BB962C8B-B14F-4D97-AF65-F5344CB8AC3E}">
        <p14:creationId xmlns:p14="http://schemas.microsoft.com/office/powerpoint/2010/main" val="339378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091983-1E15-3A74-C5F0-35D185BECF08}"/>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10" name="Picture 2" descr="File:INGV logo.png - Wikipedia">
            <a:extLst>
              <a:ext uri="{FF2B5EF4-FFF2-40B4-BE49-F238E27FC236}">
                <a16:creationId xmlns:a16="http://schemas.microsoft.com/office/drawing/2014/main" id="{7B520C41-14F4-C495-2E51-A3F509194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5789B7-7DC7-62CA-AF69-54C90C93A5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C9D5AE0-0C9D-65AA-EF09-B0CD67980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a city&#10;&#10;Description automatically generated with medium confidence">
            <a:extLst>
              <a:ext uri="{FF2B5EF4-FFF2-40B4-BE49-F238E27FC236}">
                <a16:creationId xmlns:a16="http://schemas.microsoft.com/office/drawing/2014/main" id="{357925C6-46F9-CC04-6491-5A2C625C9E8C}"/>
              </a:ext>
            </a:extLst>
          </p:cNvPr>
          <p:cNvPicPr>
            <a:picLocks noChangeAspect="1"/>
          </p:cNvPicPr>
          <p:nvPr/>
        </p:nvPicPr>
        <p:blipFill>
          <a:blip r:embed="rId6"/>
          <a:stretch>
            <a:fillRect/>
          </a:stretch>
        </p:blipFill>
        <p:spPr>
          <a:xfrm>
            <a:off x="2390469" y="853440"/>
            <a:ext cx="7772400" cy="5620242"/>
          </a:xfrm>
          <a:prstGeom prst="rect">
            <a:avLst/>
          </a:prstGeom>
        </p:spPr>
      </p:pic>
    </p:spTree>
    <p:extLst>
      <p:ext uri="{BB962C8B-B14F-4D97-AF65-F5344CB8AC3E}">
        <p14:creationId xmlns:p14="http://schemas.microsoft.com/office/powerpoint/2010/main" val="327474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091983-1E15-3A74-C5F0-35D185BECF08}"/>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10" name="Picture 2" descr="File:INGV logo.png - Wikipedia">
            <a:extLst>
              <a:ext uri="{FF2B5EF4-FFF2-40B4-BE49-F238E27FC236}">
                <a16:creationId xmlns:a16="http://schemas.microsoft.com/office/drawing/2014/main" id="{7B520C41-14F4-C495-2E51-A3F509194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5789B7-7DC7-62CA-AF69-54C90C93A5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C9D5AE0-0C9D-65AA-EF09-B0CD67980C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a city&#10;&#10;Description automatically generated with medium confidence">
            <a:extLst>
              <a:ext uri="{FF2B5EF4-FFF2-40B4-BE49-F238E27FC236}">
                <a16:creationId xmlns:a16="http://schemas.microsoft.com/office/drawing/2014/main" id="{357925C6-46F9-CC04-6491-5A2C625C9E8C}"/>
              </a:ext>
            </a:extLst>
          </p:cNvPr>
          <p:cNvPicPr>
            <a:picLocks noChangeAspect="1"/>
          </p:cNvPicPr>
          <p:nvPr/>
        </p:nvPicPr>
        <p:blipFill>
          <a:blip r:embed="rId6"/>
          <a:stretch>
            <a:fillRect/>
          </a:stretch>
        </p:blipFill>
        <p:spPr>
          <a:xfrm>
            <a:off x="2390469" y="853440"/>
            <a:ext cx="7772400" cy="5620242"/>
          </a:xfrm>
          <a:prstGeom prst="rect">
            <a:avLst/>
          </a:prstGeom>
        </p:spPr>
      </p:pic>
      <p:pic>
        <p:nvPicPr>
          <p:cNvPr id="4" name="Picture 3" descr="A map of a city&#10;&#10;Description automatically generated">
            <a:extLst>
              <a:ext uri="{FF2B5EF4-FFF2-40B4-BE49-F238E27FC236}">
                <a16:creationId xmlns:a16="http://schemas.microsoft.com/office/drawing/2014/main" id="{8B8A458F-FEA2-944C-947A-1ADE5CFECD59}"/>
              </a:ext>
            </a:extLst>
          </p:cNvPr>
          <p:cNvPicPr>
            <a:picLocks noChangeAspect="1"/>
          </p:cNvPicPr>
          <p:nvPr/>
        </p:nvPicPr>
        <p:blipFill>
          <a:blip r:embed="rId7"/>
          <a:stretch>
            <a:fillRect/>
          </a:stretch>
        </p:blipFill>
        <p:spPr>
          <a:xfrm>
            <a:off x="2390469" y="853440"/>
            <a:ext cx="7772400" cy="5620242"/>
          </a:xfrm>
          <a:prstGeom prst="rect">
            <a:avLst/>
          </a:prstGeom>
        </p:spPr>
      </p:pic>
    </p:spTree>
    <p:extLst>
      <p:ext uri="{BB962C8B-B14F-4D97-AF65-F5344CB8AC3E}">
        <p14:creationId xmlns:p14="http://schemas.microsoft.com/office/powerpoint/2010/main" val="69037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C47775E-D546-C008-0E52-7315A970578C}"/>
              </a:ext>
            </a:extLst>
          </p:cNvPr>
          <p:cNvPicPr>
            <a:picLocks noChangeAspect="1"/>
          </p:cNvPicPr>
          <p:nvPr/>
        </p:nvPicPr>
        <p:blipFill>
          <a:blip r:embed="rId2">
            <a:grayscl/>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717807" y="3642251"/>
            <a:ext cx="3498572" cy="2608279"/>
          </a:xfrm>
          <a:prstGeom prst="rect">
            <a:avLst/>
          </a:prstGeom>
        </p:spPr>
      </p:pic>
      <p:pic>
        <p:nvPicPr>
          <p:cNvPr id="6" name="Picture 5">
            <a:extLst>
              <a:ext uri="{FF2B5EF4-FFF2-40B4-BE49-F238E27FC236}">
                <a16:creationId xmlns:a16="http://schemas.microsoft.com/office/drawing/2014/main" id="{06AF19A5-4A8B-4A58-7515-C687BAEC9183}"/>
              </a:ext>
            </a:extLst>
          </p:cNvPr>
          <p:cNvPicPr>
            <a:picLocks noChangeAspect="1"/>
          </p:cNvPicPr>
          <p:nvPr/>
        </p:nvPicPr>
        <p:blipFill>
          <a:blip r:embed="rId4">
            <a:duotone>
              <a:prstClr val="black"/>
              <a:schemeClr val="bg1">
                <a:tint val="45000"/>
                <a:satMod val="400000"/>
              </a:schemeClr>
            </a:duotone>
          </a:blip>
          <a:stretch>
            <a:fillRect/>
          </a:stretch>
        </p:blipFill>
        <p:spPr>
          <a:xfrm>
            <a:off x="4371825" y="3647497"/>
            <a:ext cx="3498571" cy="2608278"/>
          </a:xfrm>
          <a:prstGeom prst="rect">
            <a:avLst/>
          </a:prstGeom>
        </p:spPr>
      </p:pic>
      <p:sp>
        <p:nvSpPr>
          <p:cNvPr id="10" name="TextBox 9">
            <a:extLst>
              <a:ext uri="{FF2B5EF4-FFF2-40B4-BE49-F238E27FC236}">
                <a16:creationId xmlns:a16="http://schemas.microsoft.com/office/drawing/2014/main" id="{F4CE899D-AFDE-AF70-DE11-C5566FBE9DD8}"/>
              </a:ext>
            </a:extLst>
          </p:cNvPr>
          <p:cNvSpPr txBox="1"/>
          <p:nvPr/>
        </p:nvSpPr>
        <p:spPr>
          <a:xfrm rot="18673796">
            <a:off x="6733903" y="5385776"/>
            <a:ext cx="1320710" cy="369332"/>
          </a:xfrm>
          <a:prstGeom prst="rect">
            <a:avLst/>
          </a:prstGeom>
          <a:noFill/>
        </p:spPr>
        <p:txBody>
          <a:bodyPr wrap="square" rtlCol="0">
            <a:spAutoFit/>
          </a:bodyPr>
          <a:lstStyle/>
          <a:p>
            <a:r>
              <a:rPr lang="en-CH" dirty="0">
                <a:solidFill>
                  <a:schemeClr val="bg1"/>
                </a:solidFill>
              </a:rPr>
              <a:t>SM_cpx 10</a:t>
            </a:r>
          </a:p>
        </p:txBody>
      </p:sp>
      <p:pic>
        <p:nvPicPr>
          <p:cNvPr id="12" name="Picture 11">
            <a:extLst>
              <a:ext uri="{FF2B5EF4-FFF2-40B4-BE49-F238E27FC236}">
                <a16:creationId xmlns:a16="http://schemas.microsoft.com/office/drawing/2014/main" id="{FF21A38C-6FAB-E9CF-A02F-54297E968367}"/>
              </a:ext>
            </a:extLst>
          </p:cNvPr>
          <p:cNvPicPr>
            <a:picLocks noChangeAspect="1"/>
          </p:cNvPicPr>
          <p:nvPr/>
        </p:nvPicPr>
        <p:blipFill>
          <a:blip r:embed="rId5">
            <a:duotone>
              <a:prstClr val="black"/>
              <a:schemeClr val="bg1">
                <a:tint val="45000"/>
                <a:satMod val="400000"/>
              </a:schemeClr>
            </a:duotone>
          </a:blip>
          <a:stretch>
            <a:fillRect/>
          </a:stretch>
        </p:blipFill>
        <p:spPr>
          <a:xfrm>
            <a:off x="709552" y="858995"/>
            <a:ext cx="3498571" cy="2608278"/>
          </a:xfrm>
          <a:prstGeom prst="rect">
            <a:avLst/>
          </a:prstGeom>
        </p:spPr>
      </p:pic>
      <p:sp>
        <p:nvSpPr>
          <p:cNvPr id="13" name="TextBox 12">
            <a:extLst>
              <a:ext uri="{FF2B5EF4-FFF2-40B4-BE49-F238E27FC236}">
                <a16:creationId xmlns:a16="http://schemas.microsoft.com/office/drawing/2014/main" id="{AC324215-4E85-E25D-251B-C13344FCBCE7}"/>
              </a:ext>
            </a:extLst>
          </p:cNvPr>
          <p:cNvSpPr txBox="1"/>
          <p:nvPr/>
        </p:nvSpPr>
        <p:spPr>
          <a:xfrm>
            <a:off x="725804" y="892680"/>
            <a:ext cx="1846833" cy="369332"/>
          </a:xfrm>
          <a:prstGeom prst="rect">
            <a:avLst/>
          </a:prstGeom>
          <a:noFill/>
        </p:spPr>
        <p:txBody>
          <a:bodyPr wrap="square" rtlCol="0">
            <a:spAutoFit/>
          </a:bodyPr>
          <a:lstStyle/>
          <a:p>
            <a:r>
              <a:rPr lang="en-CH" dirty="0">
                <a:solidFill>
                  <a:schemeClr val="bg1"/>
                </a:solidFill>
              </a:rPr>
              <a:t>AV-A_cpx 5</a:t>
            </a:r>
          </a:p>
        </p:txBody>
      </p:sp>
      <p:pic>
        <p:nvPicPr>
          <p:cNvPr id="15" name="Picture 14">
            <a:extLst>
              <a:ext uri="{FF2B5EF4-FFF2-40B4-BE49-F238E27FC236}">
                <a16:creationId xmlns:a16="http://schemas.microsoft.com/office/drawing/2014/main" id="{47BF5547-510F-A346-BC3D-993DBDC3C7A1}"/>
              </a:ext>
            </a:extLst>
          </p:cNvPr>
          <p:cNvPicPr>
            <a:picLocks noChangeAspect="1"/>
          </p:cNvPicPr>
          <p:nvPr/>
        </p:nvPicPr>
        <p:blipFill>
          <a:blip r:embed="rId6">
            <a:duotone>
              <a:prstClr val="black"/>
              <a:schemeClr val="bg1">
                <a:tint val="45000"/>
                <a:satMod val="400000"/>
              </a:schemeClr>
            </a:duotone>
          </a:blip>
          <a:stretch>
            <a:fillRect/>
          </a:stretch>
        </p:blipFill>
        <p:spPr>
          <a:xfrm>
            <a:off x="4371825" y="858995"/>
            <a:ext cx="3498570" cy="2608278"/>
          </a:xfrm>
          <a:prstGeom prst="rect">
            <a:avLst/>
          </a:prstGeom>
        </p:spPr>
      </p:pic>
      <p:sp>
        <p:nvSpPr>
          <p:cNvPr id="16" name="TextBox 15">
            <a:extLst>
              <a:ext uri="{FF2B5EF4-FFF2-40B4-BE49-F238E27FC236}">
                <a16:creationId xmlns:a16="http://schemas.microsoft.com/office/drawing/2014/main" id="{1948BD75-8C42-E4CB-38E3-2E6D05DFF7E2}"/>
              </a:ext>
            </a:extLst>
          </p:cNvPr>
          <p:cNvSpPr txBox="1"/>
          <p:nvPr/>
        </p:nvSpPr>
        <p:spPr>
          <a:xfrm>
            <a:off x="4400996" y="886853"/>
            <a:ext cx="1846833" cy="369332"/>
          </a:xfrm>
          <a:prstGeom prst="rect">
            <a:avLst/>
          </a:prstGeom>
          <a:noFill/>
        </p:spPr>
        <p:txBody>
          <a:bodyPr wrap="square" rtlCol="0">
            <a:spAutoFit/>
          </a:bodyPr>
          <a:lstStyle/>
          <a:p>
            <a:r>
              <a:rPr lang="en-CH" dirty="0">
                <a:solidFill>
                  <a:schemeClr val="bg1"/>
                </a:solidFill>
              </a:rPr>
              <a:t>SF_cpx1 </a:t>
            </a:r>
          </a:p>
        </p:txBody>
      </p:sp>
      <p:pic>
        <p:nvPicPr>
          <p:cNvPr id="18" name="Picture 17">
            <a:extLst>
              <a:ext uri="{FF2B5EF4-FFF2-40B4-BE49-F238E27FC236}">
                <a16:creationId xmlns:a16="http://schemas.microsoft.com/office/drawing/2014/main" id="{2264A318-C796-5B42-686E-E258B7C8347A}"/>
              </a:ext>
            </a:extLst>
          </p:cNvPr>
          <p:cNvPicPr>
            <a:picLocks noChangeAspect="1"/>
          </p:cNvPicPr>
          <p:nvPr/>
        </p:nvPicPr>
        <p:blipFill>
          <a:blip r:embed="rId7"/>
          <a:stretch>
            <a:fillRect/>
          </a:stretch>
        </p:blipFill>
        <p:spPr>
          <a:xfrm>
            <a:off x="8034097" y="854743"/>
            <a:ext cx="3430798" cy="2612530"/>
          </a:xfrm>
          <a:prstGeom prst="rect">
            <a:avLst/>
          </a:prstGeom>
        </p:spPr>
      </p:pic>
      <p:sp>
        <p:nvSpPr>
          <p:cNvPr id="19" name="TextBox 18">
            <a:extLst>
              <a:ext uri="{FF2B5EF4-FFF2-40B4-BE49-F238E27FC236}">
                <a16:creationId xmlns:a16="http://schemas.microsoft.com/office/drawing/2014/main" id="{78D57329-0C59-F112-8023-330AD63E3A37}"/>
              </a:ext>
            </a:extLst>
          </p:cNvPr>
          <p:cNvSpPr txBox="1"/>
          <p:nvPr/>
        </p:nvSpPr>
        <p:spPr>
          <a:xfrm>
            <a:off x="8181190" y="854743"/>
            <a:ext cx="1800579" cy="369332"/>
          </a:xfrm>
          <a:prstGeom prst="rect">
            <a:avLst/>
          </a:prstGeom>
          <a:noFill/>
        </p:spPr>
        <p:txBody>
          <a:bodyPr wrap="square" rtlCol="0">
            <a:spAutoFit/>
          </a:bodyPr>
          <a:lstStyle/>
          <a:p>
            <a:r>
              <a:rPr lang="en-CH" dirty="0">
                <a:solidFill>
                  <a:schemeClr val="bg1"/>
                </a:solidFill>
              </a:rPr>
              <a:t>AG-A1_cpx8 </a:t>
            </a:r>
          </a:p>
        </p:txBody>
      </p:sp>
      <p:grpSp>
        <p:nvGrpSpPr>
          <p:cNvPr id="23" name="Group 22">
            <a:extLst>
              <a:ext uri="{FF2B5EF4-FFF2-40B4-BE49-F238E27FC236}">
                <a16:creationId xmlns:a16="http://schemas.microsoft.com/office/drawing/2014/main" id="{FCFD6ADE-AF58-25D5-714C-64F0C5F541FF}"/>
              </a:ext>
            </a:extLst>
          </p:cNvPr>
          <p:cNvGrpSpPr/>
          <p:nvPr/>
        </p:nvGrpSpPr>
        <p:grpSpPr>
          <a:xfrm>
            <a:off x="8034097" y="3647496"/>
            <a:ext cx="3431319" cy="2598867"/>
            <a:chOff x="2938184" y="1047750"/>
            <a:chExt cx="6314673" cy="4782708"/>
          </a:xfrm>
        </p:grpSpPr>
        <p:pic>
          <p:nvPicPr>
            <p:cNvPr id="21" name="Picture 20">
              <a:extLst>
                <a:ext uri="{FF2B5EF4-FFF2-40B4-BE49-F238E27FC236}">
                  <a16:creationId xmlns:a16="http://schemas.microsoft.com/office/drawing/2014/main" id="{C0214630-2EB7-E26B-370D-82DD283A78D2}"/>
                </a:ext>
              </a:extLst>
            </p:cNvPr>
            <p:cNvPicPr>
              <a:picLocks noChangeAspect="1"/>
            </p:cNvPicPr>
            <p:nvPr/>
          </p:nvPicPr>
          <p:blipFill rotWithShape="1">
            <a:blip r:embed="rId8"/>
            <a:srcRect l="5533" r="5533"/>
            <a:stretch/>
          </p:blipFill>
          <p:spPr>
            <a:xfrm>
              <a:off x="2939142" y="1047750"/>
              <a:ext cx="6313715" cy="4762500"/>
            </a:xfrm>
            <a:prstGeom prst="rect">
              <a:avLst/>
            </a:prstGeom>
            <a:ln>
              <a:solidFill>
                <a:schemeClr val="bg1"/>
              </a:solidFill>
            </a:ln>
          </p:spPr>
        </p:pic>
        <p:pic>
          <p:nvPicPr>
            <p:cNvPr id="22" name="Picture 21">
              <a:extLst>
                <a:ext uri="{FF2B5EF4-FFF2-40B4-BE49-F238E27FC236}">
                  <a16:creationId xmlns:a16="http://schemas.microsoft.com/office/drawing/2014/main" id="{C72BE6B1-F27C-6AD3-BB45-8CB8B7C959D8}"/>
                </a:ext>
              </a:extLst>
            </p:cNvPr>
            <p:cNvPicPr>
              <a:picLocks noChangeAspect="1"/>
            </p:cNvPicPr>
            <p:nvPr/>
          </p:nvPicPr>
          <p:blipFill rotWithShape="1">
            <a:blip r:embed="rId8"/>
            <a:srcRect t="96800" r="72250" b="-548"/>
            <a:stretch/>
          </p:blipFill>
          <p:spPr>
            <a:xfrm>
              <a:off x="2938184" y="5651955"/>
              <a:ext cx="1970065" cy="178503"/>
            </a:xfrm>
            <a:prstGeom prst="rect">
              <a:avLst/>
            </a:prstGeom>
          </p:spPr>
        </p:pic>
      </p:grpSp>
      <p:sp>
        <p:nvSpPr>
          <p:cNvPr id="9" name="TextBox 8">
            <a:extLst>
              <a:ext uri="{FF2B5EF4-FFF2-40B4-BE49-F238E27FC236}">
                <a16:creationId xmlns:a16="http://schemas.microsoft.com/office/drawing/2014/main" id="{351B1E67-494D-0606-3770-CB886E1FC80B}"/>
              </a:ext>
            </a:extLst>
          </p:cNvPr>
          <p:cNvSpPr txBox="1"/>
          <p:nvPr/>
        </p:nvSpPr>
        <p:spPr>
          <a:xfrm>
            <a:off x="8066299" y="3789867"/>
            <a:ext cx="1601966" cy="369332"/>
          </a:xfrm>
          <a:prstGeom prst="rect">
            <a:avLst/>
          </a:prstGeom>
          <a:noFill/>
        </p:spPr>
        <p:txBody>
          <a:bodyPr wrap="square" rtlCol="0">
            <a:spAutoFit/>
          </a:bodyPr>
          <a:lstStyle/>
          <a:p>
            <a:r>
              <a:rPr lang="en-CH" dirty="0">
                <a:solidFill>
                  <a:schemeClr val="bg1"/>
                </a:solidFill>
              </a:rPr>
              <a:t>TF_cpx 15</a:t>
            </a:r>
          </a:p>
        </p:txBody>
      </p:sp>
      <p:sp>
        <p:nvSpPr>
          <p:cNvPr id="31" name="TextBox 30">
            <a:extLst>
              <a:ext uri="{FF2B5EF4-FFF2-40B4-BE49-F238E27FC236}">
                <a16:creationId xmlns:a16="http://schemas.microsoft.com/office/drawing/2014/main" id="{7B63D34E-938E-C5D6-86C3-36CDC070A790}"/>
              </a:ext>
            </a:extLst>
          </p:cNvPr>
          <p:cNvSpPr txBox="1"/>
          <p:nvPr/>
        </p:nvSpPr>
        <p:spPr>
          <a:xfrm>
            <a:off x="796924" y="3714256"/>
            <a:ext cx="1091253" cy="369332"/>
          </a:xfrm>
          <a:prstGeom prst="rect">
            <a:avLst/>
          </a:prstGeom>
          <a:solidFill>
            <a:schemeClr val="tx1"/>
          </a:solidFill>
        </p:spPr>
        <p:txBody>
          <a:bodyPr wrap="square" rtlCol="0">
            <a:spAutoFit/>
          </a:bodyPr>
          <a:lstStyle/>
          <a:p>
            <a:r>
              <a:rPr lang="en-CH" dirty="0">
                <a:solidFill>
                  <a:schemeClr val="bg1"/>
                </a:solidFill>
              </a:rPr>
              <a:t>VL_</a:t>
            </a:r>
            <a:r>
              <a:rPr lang="en-CH">
                <a:solidFill>
                  <a:schemeClr val="bg1"/>
                </a:solidFill>
              </a:rPr>
              <a:t>cpx 7</a:t>
            </a:r>
            <a:endParaRPr lang="en-CH" dirty="0">
              <a:solidFill>
                <a:schemeClr val="bg1"/>
              </a:solidFill>
            </a:endParaRPr>
          </a:p>
        </p:txBody>
      </p:sp>
      <p:sp>
        <p:nvSpPr>
          <p:cNvPr id="2" name="TextBox 1">
            <a:extLst>
              <a:ext uri="{FF2B5EF4-FFF2-40B4-BE49-F238E27FC236}">
                <a16:creationId xmlns:a16="http://schemas.microsoft.com/office/drawing/2014/main" id="{202FFC02-C2AC-6F93-F362-1D170CDF8EB7}"/>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8" name="Picture 2" descr="File:INGV logo.png - Wikipedia">
            <a:extLst>
              <a:ext uri="{FF2B5EF4-FFF2-40B4-BE49-F238E27FC236}">
                <a16:creationId xmlns:a16="http://schemas.microsoft.com/office/drawing/2014/main" id="{60983456-ECA4-BAD3-E3EE-BC2D1CC134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A08014C-ADBC-6D61-5185-E37986A5BCE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A3A6C7B-9F40-B14A-2F4D-B386A17B00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284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2FFC02-C2AC-6F93-F362-1D170CDF8EB7}"/>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8" name="Picture 2" descr="File:INGV logo.png - Wikipedia">
            <a:extLst>
              <a:ext uri="{FF2B5EF4-FFF2-40B4-BE49-F238E27FC236}">
                <a16:creationId xmlns:a16="http://schemas.microsoft.com/office/drawing/2014/main" id="{60983456-ECA4-BAD3-E3EE-BC2D1CC13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A08014C-ADBC-6D61-5185-E37986A5BC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A3A6C7B-9F40-B14A-2F4D-B386A17B0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1584C7-61E7-A9FB-ECC3-58FCB472D474}"/>
              </a:ext>
            </a:extLst>
          </p:cNvPr>
          <p:cNvPicPr>
            <a:picLocks noChangeAspect="1"/>
          </p:cNvPicPr>
          <p:nvPr/>
        </p:nvPicPr>
        <p:blipFill>
          <a:blip r:embed="rId6"/>
          <a:stretch>
            <a:fillRect/>
          </a:stretch>
        </p:blipFill>
        <p:spPr>
          <a:xfrm>
            <a:off x="2209800" y="1167241"/>
            <a:ext cx="7772400" cy="5106613"/>
          </a:xfrm>
          <a:prstGeom prst="rect">
            <a:avLst/>
          </a:prstGeom>
        </p:spPr>
      </p:pic>
    </p:spTree>
    <p:extLst>
      <p:ext uri="{BB962C8B-B14F-4D97-AF65-F5344CB8AC3E}">
        <p14:creationId xmlns:p14="http://schemas.microsoft.com/office/powerpoint/2010/main" val="1769311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0A05D0A-67CC-08AD-0F50-B39A9230B0B6}"/>
              </a:ext>
            </a:extLst>
          </p:cNvPr>
          <p:cNvSpPr>
            <a:spLocks noGrp="1"/>
          </p:cNvSpPr>
          <p:nvPr>
            <p:ph type="title"/>
          </p:nvPr>
        </p:nvSpPr>
        <p:spPr>
          <a:xfrm>
            <a:off x="487060" y="542004"/>
            <a:ext cx="9838040" cy="1000591"/>
          </a:xfrm>
        </p:spPr>
        <p:txBody>
          <a:bodyPr>
            <a:normAutofit/>
          </a:bodyPr>
          <a:lstStyle/>
          <a:p>
            <a:r>
              <a:rPr lang="en-CH" cap="none" dirty="0">
                <a:solidFill>
                  <a:schemeClr val="bg1"/>
                </a:solidFill>
                <a:latin typeface="+mn-lt"/>
              </a:rPr>
              <a:t>Campi Flegrei calderic system </a:t>
            </a:r>
          </a:p>
        </p:txBody>
      </p:sp>
      <p:sp>
        <p:nvSpPr>
          <p:cNvPr id="14" name="TextBox 13">
            <a:extLst>
              <a:ext uri="{FF2B5EF4-FFF2-40B4-BE49-F238E27FC236}">
                <a16:creationId xmlns:a16="http://schemas.microsoft.com/office/drawing/2014/main" id="{983FEE4C-596C-C3B3-B4A7-677B90BEEE3C}"/>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15" name="Picture 2" descr="File:INGV logo.png - Wikipedia">
            <a:extLst>
              <a:ext uri="{FF2B5EF4-FFF2-40B4-BE49-F238E27FC236}">
                <a16:creationId xmlns:a16="http://schemas.microsoft.com/office/drawing/2014/main" id="{0DC85F18-8DAB-3040-8CC7-09E7C3F76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07DF064-1E79-2D33-A8AF-0649687CA5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81BDCB3-8014-84C0-ED80-E7312CD1C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CFEF25-D66B-CFFB-F60C-7741D7F7C62B}"/>
              </a:ext>
            </a:extLst>
          </p:cNvPr>
          <p:cNvSpPr txBox="1"/>
          <p:nvPr/>
        </p:nvSpPr>
        <p:spPr>
          <a:xfrm>
            <a:off x="135006" y="1542595"/>
            <a:ext cx="6131893" cy="4616648"/>
          </a:xfrm>
          <a:prstGeom prst="rect">
            <a:avLst/>
          </a:prstGeom>
          <a:noFill/>
        </p:spPr>
        <p:txBody>
          <a:bodyPr wrap="square" rtlCol="0">
            <a:spAutoFit/>
          </a:bodyPr>
          <a:lstStyle/>
          <a:p>
            <a:pPr>
              <a:spcBef>
                <a:spcPts val="600"/>
              </a:spcBef>
            </a:pPr>
            <a:endParaRPr lang="en-CH" sz="2400" dirty="0">
              <a:solidFill>
                <a:schemeClr val="bg1"/>
              </a:solidFill>
              <a:latin typeface="Bembo" panose="02020502050201020203" pitchFamily="18" charset="0"/>
            </a:endParaRPr>
          </a:p>
          <a:p>
            <a:pPr marL="285750" indent="-285750">
              <a:spcBef>
                <a:spcPts val="600"/>
              </a:spcBef>
              <a:buFont typeface="Arial" panose="020B0604020202020204" pitchFamily="34" charset="0"/>
              <a:buChar char="•"/>
            </a:pPr>
            <a:r>
              <a:rPr lang="en-GB" sz="2400" dirty="0">
                <a:solidFill>
                  <a:schemeClr val="bg1"/>
                </a:solidFill>
                <a:latin typeface="Bembo" panose="02020502050201020203" pitchFamily="18" charset="0"/>
              </a:rPr>
              <a:t>T</a:t>
            </a:r>
            <a:r>
              <a:rPr lang="en-GB" sz="2400" b="0" i="0" dirty="0">
                <a:solidFill>
                  <a:schemeClr val="bg1"/>
                </a:solidFill>
                <a:effectLst/>
                <a:latin typeface="Bembo" panose="02020502050201020203" pitchFamily="18" charset="0"/>
              </a:rPr>
              <a:t>wo major caldera collapses: Campanian Ignimbrite (39 ka BP) and the Neapolitan Yellow Tuff (12 ka BP)</a:t>
            </a:r>
          </a:p>
          <a:p>
            <a:pPr marL="285750" indent="-285750">
              <a:spcBef>
                <a:spcPts val="600"/>
              </a:spcBef>
              <a:buFont typeface="Arial" panose="020B0604020202020204" pitchFamily="34" charset="0"/>
              <a:buChar char="•"/>
            </a:pPr>
            <a:r>
              <a:rPr lang="en-GB" sz="2400" b="0" i="0" dirty="0">
                <a:solidFill>
                  <a:schemeClr val="bg1"/>
                </a:solidFill>
                <a:effectLst/>
                <a:latin typeface="Bembo" panose="02020502050201020203" pitchFamily="18" charset="0"/>
              </a:rPr>
              <a:t>∼70 eruptions in the last 15 ka</a:t>
            </a:r>
          </a:p>
          <a:p>
            <a:pPr marL="285750" indent="-285750">
              <a:spcBef>
                <a:spcPts val="600"/>
              </a:spcBef>
              <a:buFont typeface="Arial" panose="020B0604020202020204" pitchFamily="34" charset="0"/>
              <a:buChar char="•"/>
            </a:pPr>
            <a:r>
              <a:rPr lang="en-CH" sz="2400" dirty="0">
                <a:solidFill>
                  <a:schemeClr val="bg1"/>
                </a:solidFill>
                <a:latin typeface="Bembo" panose="02020502050201020203" pitchFamily="18" charset="0"/>
              </a:rPr>
              <a:t>Pyroclastic density currents reached ~ 15 km from the vent (Agnano Monte Spina)</a:t>
            </a:r>
          </a:p>
          <a:p>
            <a:pPr marL="285750" indent="-285750">
              <a:spcBef>
                <a:spcPts val="600"/>
              </a:spcBef>
              <a:buFont typeface="Arial" panose="020B0604020202020204" pitchFamily="34" charset="0"/>
              <a:buChar char="•"/>
            </a:pPr>
            <a:r>
              <a:rPr lang="en-GB" sz="2400" dirty="0">
                <a:solidFill>
                  <a:schemeClr val="bg1"/>
                </a:solidFill>
                <a:latin typeface="Bembo" panose="02020502050201020203" pitchFamily="18" charset="0"/>
              </a:rPr>
              <a:t>Resurgence with 4 unrests in the last century</a:t>
            </a:r>
          </a:p>
          <a:p>
            <a:pPr marL="285750" indent="-285750">
              <a:spcBef>
                <a:spcPts val="600"/>
              </a:spcBef>
              <a:buFont typeface="Arial" panose="020B0604020202020204" pitchFamily="34" charset="0"/>
              <a:buChar char="•"/>
            </a:pPr>
            <a:r>
              <a:rPr lang="en-GB" sz="2400" dirty="0">
                <a:solidFill>
                  <a:schemeClr val="bg1"/>
                </a:solidFill>
                <a:latin typeface="Bembo" panose="02020502050201020203" pitchFamily="18" charset="0"/>
              </a:rPr>
              <a:t>Current unrest: magma-driven?</a:t>
            </a:r>
          </a:p>
          <a:p>
            <a:pPr marL="285750" indent="-285750">
              <a:spcBef>
                <a:spcPts val="600"/>
              </a:spcBef>
              <a:buFont typeface="Arial" panose="020B0604020202020204" pitchFamily="34" charset="0"/>
              <a:buChar char="•"/>
            </a:pPr>
            <a:r>
              <a:rPr lang="en-GB" sz="2400" dirty="0">
                <a:solidFill>
                  <a:schemeClr val="bg1"/>
                </a:solidFill>
                <a:latin typeface="Bembo" panose="02020502050201020203" pitchFamily="18" charset="0"/>
              </a:rPr>
              <a:t>~500k people live in the higher risk zone</a:t>
            </a:r>
          </a:p>
          <a:p>
            <a:endParaRPr lang="en-GB" sz="2400" dirty="0">
              <a:solidFill>
                <a:schemeClr val="bg1"/>
              </a:solidFill>
              <a:latin typeface="Bembo" panose="02020502050201020203" pitchFamily="18" charset="0"/>
            </a:endParaRPr>
          </a:p>
        </p:txBody>
      </p:sp>
      <p:pic>
        <p:nvPicPr>
          <p:cNvPr id="1026" name="Picture 2" descr="Fig. 16">
            <a:extLst>
              <a:ext uri="{FF2B5EF4-FFF2-40B4-BE49-F238E27FC236}">
                <a16:creationId xmlns:a16="http://schemas.microsoft.com/office/drawing/2014/main" id="{D861FD3D-8FD0-1290-06DD-A8D38FBD8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7986" y="1542595"/>
            <a:ext cx="5782430" cy="46491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264319-AAFC-6130-A05A-2E6E50D1B5A1}"/>
              </a:ext>
            </a:extLst>
          </p:cNvPr>
          <p:cNvSpPr txBox="1"/>
          <p:nvPr/>
        </p:nvSpPr>
        <p:spPr>
          <a:xfrm>
            <a:off x="9757387" y="1134890"/>
            <a:ext cx="1947553" cy="338554"/>
          </a:xfrm>
          <a:prstGeom prst="rect">
            <a:avLst/>
          </a:prstGeom>
          <a:noFill/>
        </p:spPr>
        <p:txBody>
          <a:bodyPr wrap="square" rtlCol="0">
            <a:spAutoFit/>
          </a:bodyPr>
          <a:lstStyle/>
          <a:p>
            <a:pPr algn="r"/>
            <a:r>
              <a:rPr lang="en-CH" sz="1600" i="1" dirty="0">
                <a:solidFill>
                  <a:schemeClr val="bg1"/>
                </a:solidFill>
              </a:rPr>
              <a:t>Orsi et al. (2004)</a:t>
            </a:r>
            <a:endParaRPr lang="en-CH" sz="1600" i="1" dirty="0">
              <a:solidFill>
                <a:schemeClr val="bg1"/>
              </a:solidFill>
              <a:latin typeface="Bembo" panose="02020502050201020203" pitchFamily="18" charset="0"/>
              <a:cs typeface="Calibri" panose="020F0502020204030204" pitchFamily="34" charset="0"/>
            </a:endParaRPr>
          </a:p>
        </p:txBody>
      </p:sp>
    </p:spTree>
    <p:extLst>
      <p:ext uri="{BB962C8B-B14F-4D97-AF65-F5344CB8AC3E}">
        <p14:creationId xmlns:p14="http://schemas.microsoft.com/office/powerpoint/2010/main" val="21574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2FFC02-C2AC-6F93-F362-1D170CDF8EB7}"/>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8" name="Picture 2" descr="File:INGV logo.png - Wikipedia">
            <a:extLst>
              <a:ext uri="{FF2B5EF4-FFF2-40B4-BE49-F238E27FC236}">
                <a16:creationId xmlns:a16="http://schemas.microsoft.com/office/drawing/2014/main" id="{60983456-ECA4-BAD3-E3EE-BC2D1CC13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A08014C-ADBC-6D61-5185-E37986A5BC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9A3A6C7B-9F40-B14A-2F4D-B386A17B0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C372963-39AF-61EB-167B-2F1F384835E6}"/>
              </a:ext>
            </a:extLst>
          </p:cNvPr>
          <p:cNvPicPr>
            <a:picLocks noChangeAspect="1"/>
          </p:cNvPicPr>
          <p:nvPr/>
        </p:nvPicPr>
        <p:blipFill>
          <a:blip r:embed="rId6"/>
          <a:stretch>
            <a:fillRect/>
          </a:stretch>
        </p:blipFill>
        <p:spPr>
          <a:xfrm>
            <a:off x="2708106" y="901147"/>
            <a:ext cx="7137125" cy="5636964"/>
          </a:xfrm>
          <a:prstGeom prst="rect">
            <a:avLst/>
          </a:prstGeom>
        </p:spPr>
      </p:pic>
    </p:spTree>
    <p:extLst>
      <p:ext uri="{BB962C8B-B14F-4D97-AF65-F5344CB8AC3E}">
        <p14:creationId xmlns:p14="http://schemas.microsoft.com/office/powerpoint/2010/main" val="259921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pic>
        <p:nvPicPr>
          <p:cNvPr id="11" name="Picture 10" descr="A graph of a number of events&#10;&#10;Description automatically generated">
            <a:extLst>
              <a:ext uri="{FF2B5EF4-FFF2-40B4-BE49-F238E27FC236}">
                <a16:creationId xmlns:a16="http://schemas.microsoft.com/office/drawing/2014/main" id="{1A7239EE-C67C-B5C2-9D7B-8DB04BAACDBB}"/>
              </a:ext>
            </a:extLst>
          </p:cNvPr>
          <p:cNvPicPr>
            <a:picLocks noChangeAspect="1"/>
          </p:cNvPicPr>
          <p:nvPr/>
        </p:nvPicPr>
        <p:blipFill>
          <a:blip r:embed="rId3"/>
          <a:stretch>
            <a:fillRect/>
          </a:stretch>
        </p:blipFill>
        <p:spPr>
          <a:xfrm>
            <a:off x="397347" y="1632591"/>
            <a:ext cx="5551600" cy="3903090"/>
          </a:xfrm>
          <a:prstGeom prst="rect">
            <a:avLst/>
          </a:prstGeom>
        </p:spPr>
      </p:pic>
      <p:sp>
        <p:nvSpPr>
          <p:cNvPr id="13" name="Title 1">
            <a:extLst>
              <a:ext uri="{FF2B5EF4-FFF2-40B4-BE49-F238E27FC236}">
                <a16:creationId xmlns:a16="http://schemas.microsoft.com/office/drawing/2014/main" id="{40A05D0A-67CC-08AD-0F50-B39A9230B0B6}"/>
              </a:ext>
            </a:extLst>
          </p:cNvPr>
          <p:cNvSpPr>
            <a:spLocks noGrp="1"/>
          </p:cNvSpPr>
          <p:nvPr>
            <p:ph type="title"/>
          </p:nvPr>
        </p:nvSpPr>
        <p:spPr>
          <a:xfrm>
            <a:off x="487060" y="542004"/>
            <a:ext cx="9838040" cy="1000591"/>
          </a:xfrm>
        </p:spPr>
        <p:txBody>
          <a:bodyPr>
            <a:normAutofit/>
          </a:bodyPr>
          <a:lstStyle/>
          <a:p>
            <a:r>
              <a:rPr lang="en-CH" cap="none" dirty="0">
                <a:solidFill>
                  <a:schemeClr val="bg1"/>
                </a:solidFill>
                <a:latin typeface="+mn-lt"/>
              </a:rPr>
              <a:t>Current unrest – seismicity</a:t>
            </a:r>
          </a:p>
        </p:txBody>
      </p:sp>
      <p:sp>
        <p:nvSpPr>
          <p:cNvPr id="3" name="TextBox 2">
            <a:extLst>
              <a:ext uri="{FF2B5EF4-FFF2-40B4-BE49-F238E27FC236}">
                <a16:creationId xmlns:a16="http://schemas.microsoft.com/office/drawing/2014/main" id="{CBD86865-D619-C7DD-EDDB-4150B4EF3F30}"/>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4" name="Picture 2" descr="File:INGV logo.png - Wikipedia">
            <a:extLst>
              <a:ext uri="{FF2B5EF4-FFF2-40B4-BE49-F238E27FC236}">
                <a16:creationId xmlns:a16="http://schemas.microsoft.com/office/drawing/2014/main" id="{454B89FC-8DDE-6A2E-07DC-4AC3C739C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880EB72-E68C-C6AD-A1F8-BE634C7398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69E8BD5-EE3B-D8E6-055A-9F09730352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aph with green dots&#10;&#10;Description automatically generated">
            <a:extLst>
              <a:ext uri="{FF2B5EF4-FFF2-40B4-BE49-F238E27FC236}">
                <a16:creationId xmlns:a16="http://schemas.microsoft.com/office/drawing/2014/main" id="{1CE0FCE5-3D5F-94F7-D210-4129041CC503}"/>
              </a:ext>
            </a:extLst>
          </p:cNvPr>
          <p:cNvPicPr>
            <a:picLocks noChangeAspect="1"/>
          </p:cNvPicPr>
          <p:nvPr/>
        </p:nvPicPr>
        <p:blipFill>
          <a:blip r:embed="rId8"/>
          <a:stretch>
            <a:fillRect/>
          </a:stretch>
        </p:blipFill>
        <p:spPr>
          <a:xfrm>
            <a:off x="6399501" y="1619732"/>
            <a:ext cx="5365360" cy="3915949"/>
          </a:xfrm>
          <a:prstGeom prst="rect">
            <a:avLst/>
          </a:prstGeom>
        </p:spPr>
      </p:pic>
      <p:sp>
        <p:nvSpPr>
          <p:cNvPr id="14" name="Rectangle 13">
            <a:extLst>
              <a:ext uri="{FF2B5EF4-FFF2-40B4-BE49-F238E27FC236}">
                <a16:creationId xmlns:a16="http://schemas.microsoft.com/office/drawing/2014/main" id="{2A60E0E8-12BE-5424-D08F-5CDA568EE1CE}"/>
              </a:ext>
            </a:extLst>
          </p:cNvPr>
          <p:cNvSpPr/>
          <p:nvPr/>
        </p:nvSpPr>
        <p:spPr>
          <a:xfrm>
            <a:off x="6745305" y="2230582"/>
            <a:ext cx="4530436" cy="369332"/>
          </a:xfrm>
          <a:prstGeom prst="rect">
            <a:avLst/>
          </a:prstGeom>
          <a:solidFill>
            <a:srgbClr val="7030A0">
              <a:alpha val="294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TextBox 17">
            <a:extLst>
              <a:ext uri="{FF2B5EF4-FFF2-40B4-BE49-F238E27FC236}">
                <a16:creationId xmlns:a16="http://schemas.microsoft.com/office/drawing/2014/main" id="{66167304-E1F9-ED5E-CCC5-753C01B6DFC4}"/>
              </a:ext>
            </a:extLst>
          </p:cNvPr>
          <p:cNvSpPr txBox="1"/>
          <p:nvPr/>
        </p:nvSpPr>
        <p:spPr>
          <a:xfrm>
            <a:off x="6802618" y="2230582"/>
            <a:ext cx="2150269" cy="369332"/>
          </a:xfrm>
          <a:prstGeom prst="rect">
            <a:avLst/>
          </a:prstGeom>
          <a:noFill/>
        </p:spPr>
        <p:txBody>
          <a:bodyPr wrap="square" rtlCol="0">
            <a:spAutoFit/>
          </a:bodyPr>
          <a:lstStyle/>
          <a:p>
            <a:r>
              <a:rPr lang="en-GB" dirty="0">
                <a:solidFill>
                  <a:srgbClr val="7030A0"/>
                </a:solidFill>
              </a:rPr>
              <a:t>H</a:t>
            </a:r>
            <a:r>
              <a:rPr lang="en-CH" dirty="0">
                <a:solidFill>
                  <a:srgbClr val="7030A0"/>
                </a:solidFill>
              </a:rPr>
              <a:t>ydrothermal system</a:t>
            </a:r>
          </a:p>
        </p:txBody>
      </p:sp>
      <p:sp>
        <p:nvSpPr>
          <p:cNvPr id="25" name="Freeform 24">
            <a:extLst>
              <a:ext uri="{FF2B5EF4-FFF2-40B4-BE49-F238E27FC236}">
                <a16:creationId xmlns:a16="http://schemas.microsoft.com/office/drawing/2014/main" id="{67074496-B429-A65A-EB83-936D34C7BB77}"/>
              </a:ext>
            </a:extLst>
          </p:cNvPr>
          <p:cNvSpPr/>
          <p:nvPr/>
        </p:nvSpPr>
        <p:spPr>
          <a:xfrm>
            <a:off x="7465325" y="2672169"/>
            <a:ext cx="3439235" cy="1135555"/>
          </a:xfrm>
          <a:custGeom>
            <a:avLst/>
            <a:gdLst>
              <a:gd name="connsiteX0" fmla="*/ 0 w 3302758"/>
              <a:gd name="connsiteY0" fmla="*/ 132930 h 1060977"/>
              <a:gd name="connsiteX1" fmla="*/ 2552131 w 3302758"/>
              <a:gd name="connsiteY1" fmla="*/ 78339 h 1060977"/>
              <a:gd name="connsiteX2" fmla="*/ 3302758 w 3302758"/>
              <a:gd name="connsiteY2" fmla="*/ 1060977 h 1060977"/>
              <a:gd name="connsiteX0" fmla="*/ 0 w 3384644"/>
              <a:gd name="connsiteY0" fmla="*/ 71217 h 1108446"/>
              <a:gd name="connsiteX1" fmla="*/ 2634017 w 3384644"/>
              <a:gd name="connsiteY1" fmla="*/ 125808 h 1108446"/>
              <a:gd name="connsiteX2" fmla="*/ 3384644 w 3384644"/>
              <a:gd name="connsiteY2" fmla="*/ 1108446 h 1108446"/>
              <a:gd name="connsiteX0" fmla="*/ 0 w 3384644"/>
              <a:gd name="connsiteY0" fmla="*/ 49483 h 1086712"/>
              <a:gd name="connsiteX1" fmla="*/ 2634017 w 3384644"/>
              <a:gd name="connsiteY1" fmla="*/ 104074 h 1086712"/>
              <a:gd name="connsiteX2" fmla="*/ 3384644 w 3384644"/>
              <a:gd name="connsiteY2" fmla="*/ 1086712 h 1086712"/>
              <a:gd name="connsiteX0" fmla="*/ 0 w 3439235"/>
              <a:gd name="connsiteY0" fmla="*/ 19420 h 1152184"/>
              <a:gd name="connsiteX1" fmla="*/ 2688608 w 3439235"/>
              <a:gd name="connsiteY1" fmla="*/ 169546 h 1152184"/>
              <a:gd name="connsiteX2" fmla="*/ 3439235 w 3439235"/>
              <a:gd name="connsiteY2" fmla="*/ 1152184 h 1152184"/>
              <a:gd name="connsiteX0" fmla="*/ 0 w 3439235"/>
              <a:gd name="connsiteY0" fmla="*/ 0 h 1132764"/>
              <a:gd name="connsiteX1" fmla="*/ 2688608 w 3439235"/>
              <a:gd name="connsiteY1" fmla="*/ 150126 h 1132764"/>
              <a:gd name="connsiteX2" fmla="*/ 3439235 w 3439235"/>
              <a:gd name="connsiteY2" fmla="*/ 1132764 h 1132764"/>
              <a:gd name="connsiteX0" fmla="*/ 0 w 3439235"/>
              <a:gd name="connsiteY0" fmla="*/ 2791 h 1135555"/>
              <a:gd name="connsiteX1" fmla="*/ 2688608 w 3439235"/>
              <a:gd name="connsiteY1" fmla="*/ 152917 h 1135555"/>
              <a:gd name="connsiteX2" fmla="*/ 3439235 w 3439235"/>
              <a:gd name="connsiteY2" fmla="*/ 1135555 h 1135555"/>
            </a:gdLst>
            <a:ahLst/>
            <a:cxnLst>
              <a:cxn ang="0">
                <a:pos x="connsiteX0" y="connsiteY0"/>
              </a:cxn>
              <a:cxn ang="0">
                <a:pos x="connsiteX1" y="connsiteY1"/>
              </a:cxn>
              <a:cxn ang="0">
                <a:pos x="connsiteX2" y="connsiteY2"/>
              </a:cxn>
            </a:cxnLst>
            <a:rect l="l" t="t" r="r" b="b"/>
            <a:pathLst>
              <a:path w="3439235" h="1135555">
                <a:moveTo>
                  <a:pt x="0" y="2791"/>
                </a:moveTo>
                <a:cubicBezTo>
                  <a:pt x="1041779" y="-6307"/>
                  <a:pt x="2138148" y="-1758"/>
                  <a:pt x="2688608" y="152917"/>
                </a:cubicBezTo>
                <a:cubicBezTo>
                  <a:pt x="3239068" y="307592"/>
                  <a:pt x="3339151" y="721573"/>
                  <a:pt x="3439235" y="1135555"/>
                </a:cubicBezTo>
              </a:path>
            </a:pathLst>
          </a:custGeom>
          <a:noFill/>
          <a:ln w="53975">
            <a:solidFill>
              <a:schemeClr val="tx1"/>
            </a:solidFill>
            <a:tailEnd type="arrow"/>
          </a:ln>
          <a:effectLst>
            <a:glow rad="101600">
              <a:srgbClr val="92D05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Freeform 28">
            <a:extLst>
              <a:ext uri="{FF2B5EF4-FFF2-40B4-BE49-F238E27FC236}">
                <a16:creationId xmlns:a16="http://schemas.microsoft.com/office/drawing/2014/main" id="{0A251C96-DC1D-96C8-4516-09323246D343}"/>
              </a:ext>
            </a:extLst>
          </p:cNvPr>
          <p:cNvSpPr/>
          <p:nvPr/>
        </p:nvSpPr>
        <p:spPr>
          <a:xfrm>
            <a:off x="1228297" y="2333767"/>
            <a:ext cx="3783056" cy="2620370"/>
          </a:xfrm>
          <a:custGeom>
            <a:avLst/>
            <a:gdLst>
              <a:gd name="connsiteX0" fmla="*/ 0 w 3783056"/>
              <a:gd name="connsiteY0" fmla="*/ 2620370 h 2620370"/>
              <a:gd name="connsiteX1" fmla="*/ 2715905 w 3783056"/>
              <a:gd name="connsiteY1" fmla="*/ 2429302 h 2620370"/>
              <a:gd name="connsiteX2" fmla="*/ 3616657 w 3783056"/>
              <a:gd name="connsiteY2" fmla="*/ 1665027 h 2620370"/>
              <a:gd name="connsiteX3" fmla="*/ 3780430 w 3783056"/>
              <a:gd name="connsiteY3" fmla="*/ 0 h 2620370"/>
            </a:gdLst>
            <a:ahLst/>
            <a:cxnLst>
              <a:cxn ang="0">
                <a:pos x="connsiteX0" y="connsiteY0"/>
              </a:cxn>
              <a:cxn ang="0">
                <a:pos x="connsiteX1" y="connsiteY1"/>
              </a:cxn>
              <a:cxn ang="0">
                <a:pos x="connsiteX2" y="connsiteY2"/>
              </a:cxn>
              <a:cxn ang="0">
                <a:pos x="connsiteX3" y="connsiteY3"/>
              </a:cxn>
            </a:cxnLst>
            <a:rect l="l" t="t" r="r" b="b"/>
            <a:pathLst>
              <a:path w="3783056" h="2620370">
                <a:moveTo>
                  <a:pt x="0" y="2620370"/>
                </a:moveTo>
                <a:cubicBezTo>
                  <a:pt x="1056564" y="2604448"/>
                  <a:pt x="2113129" y="2588526"/>
                  <a:pt x="2715905" y="2429302"/>
                </a:cubicBezTo>
                <a:cubicBezTo>
                  <a:pt x="3318681" y="2270078"/>
                  <a:pt x="3439236" y="2069911"/>
                  <a:pt x="3616657" y="1665027"/>
                </a:cubicBezTo>
                <a:cubicBezTo>
                  <a:pt x="3794078" y="1260143"/>
                  <a:pt x="3787254" y="630071"/>
                  <a:pt x="3780430" y="0"/>
                </a:cubicBezTo>
              </a:path>
            </a:pathLst>
          </a:custGeom>
          <a:noFill/>
          <a:ln w="57150">
            <a:solidFill>
              <a:schemeClr val="accent2">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634134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0A05D0A-67CC-08AD-0F50-B39A9230B0B6}"/>
              </a:ext>
            </a:extLst>
          </p:cNvPr>
          <p:cNvSpPr>
            <a:spLocks noGrp="1"/>
          </p:cNvSpPr>
          <p:nvPr>
            <p:ph type="title"/>
          </p:nvPr>
        </p:nvSpPr>
        <p:spPr>
          <a:xfrm>
            <a:off x="487059" y="542004"/>
            <a:ext cx="10693559" cy="1000591"/>
          </a:xfrm>
        </p:spPr>
        <p:txBody>
          <a:bodyPr>
            <a:normAutofit fontScale="90000"/>
          </a:bodyPr>
          <a:lstStyle/>
          <a:p>
            <a:r>
              <a:rPr lang="en-CH" cap="none" dirty="0">
                <a:solidFill>
                  <a:schemeClr val="bg1"/>
                </a:solidFill>
                <a:latin typeface="+mn-lt"/>
              </a:rPr>
              <a:t>Current unrest – earthquake swarm April 14, 2024</a:t>
            </a:r>
          </a:p>
        </p:txBody>
      </p:sp>
      <p:sp>
        <p:nvSpPr>
          <p:cNvPr id="3" name="TextBox 2">
            <a:extLst>
              <a:ext uri="{FF2B5EF4-FFF2-40B4-BE49-F238E27FC236}">
                <a16:creationId xmlns:a16="http://schemas.microsoft.com/office/drawing/2014/main" id="{CBD86865-D619-C7DD-EDDB-4150B4EF3F30}"/>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4" name="Picture 2" descr="File:INGV logo.png - Wikipedia">
            <a:extLst>
              <a:ext uri="{FF2B5EF4-FFF2-40B4-BE49-F238E27FC236}">
                <a16:creationId xmlns:a16="http://schemas.microsoft.com/office/drawing/2014/main" id="{454B89FC-8DDE-6A2E-07DC-4AC3C739C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880EB72-E68C-C6AD-A1F8-BE634C7398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69E8BD5-EE3B-D8E6-055A-9F0973035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map&#10;&#10;Description automatically generated">
            <a:extLst>
              <a:ext uri="{FF2B5EF4-FFF2-40B4-BE49-F238E27FC236}">
                <a16:creationId xmlns:a16="http://schemas.microsoft.com/office/drawing/2014/main" id="{AC4FE9F9-E8E3-3D07-BE72-FD24CECC0DD1}"/>
              </a:ext>
            </a:extLst>
          </p:cNvPr>
          <p:cNvPicPr>
            <a:picLocks noChangeAspect="1"/>
          </p:cNvPicPr>
          <p:nvPr/>
        </p:nvPicPr>
        <p:blipFill>
          <a:blip r:embed="rId7"/>
          <a:stretch>
            <a:fillRect/>
          </a:stretch>
        </p:blipFill>
        <p:spPr>
          <a:xfrm>
            <a:off x="1733028" y="1567871"/>
            <a:ext cx="9087281" cy="4515765"/>
          </a:xfrm>
          <a:prstGeom prst="rect">
            <a:avLst/>
          </a:prstGeom>
        </p:spPr>
      </p:pic>
    </p:spTree>
    <p:extLst>
      <p:ext uri="{BB962C8B-B14F-4D97-AF65-F5344CB8AC3E}">
        <p14:creationId xmlns:p14="http://schemas.microsoft.com/office/powerpoint/2010/main" val="12069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pic>
        <p:nvPicPr>
          <p:cNvPr id="12" name="Picture 11" descr="A graph with a line going up&#10;&#10;Description automatically generated">
            <a:extLst>
              <a:ext uri="{FF2B5EF4-FFF2-40B4-BE49-F238E27FC236}">
                <a16:creationId xmlns:a16="http://schemas.microsoft.com/office/drawing/2014/main" id="{9BC8CA76-60A0-E869-74D0-1DF063CF4481}"/>
              </a:ext>
            </a:extLst>
          </p:cNvPr>
          <p:cNvPicPr>
            <a:picLocks noChangeAspect="1"/>
          </p:cNvPicPr>
          <p:nvPr/>
        </p:nvPicPr>
        <p:blipFill>
          <a:blip r:embed="rId3"/>
          <a:stretch>
            <a:fillRect/>
          </a:stretch>
        </p:blipFill>
        <p:spPr>
          <a:xfrm>
            <a:off x="5798748" y="2120677"/>
            <a:ext cx="6102740" cy="2995771"/>
          </a:xfrm>
          <a:prstGeom prst="rect">
            <a:avLst/>
          </a:prstGeom>
          <a:ln w="28575">
            <a:solidFill>
              <a:srgbClr val="FFC000"/>
            </a:solidFill>
          </a:ln>
        </p:spPr>
      </p:pic>
      <p:sp>
        <p:nvSpPr>
          <p:cNvPr id="23" name="Title 1">
            <a:extLst>
              <a:ext uri="{FF2B5EF4-FFF2-40B4-BE49-F238E27FC236}">
                <a16:creationId xmlns:a16="http://schemas.microsoft.com/office/drawing/2014/main" id="{1979CF01-3C78-C662-59DD-78816B788DE4}"/>
              </a:ext>
            </a:extLst>
          </p:cNvPr>
          <p:cNvSpPr txBox="1">
            <a:spLocks/>
          </p:cNvSpPr>
          <p:nvPr/>
        </p:nvSpPr>
        <p:spPr>
          <a:xfrm>
            <a:off x="487060" y="542004"/>
            <a:ext cx="9838040" cy="1000591"/>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CH" cap="none" dirty="0">
                <a:solidFill>
                  <a:schemeClr val="bg1"/>
                </a:solidFill>
                <a:latin typeface="+mn-lt"/>
              </a:rPr>
              <a:t>Current unrest – ground deformation</a:t>
            </a:r>
          </a:p>
        </p:txBody>
      </p:sp>
      <p:sp>
        <p:nvSpPr>
          <p:cNvPr id="6" name="TextBox 5">
            <a:extLst>
              <a:ext uri="{FF2B5EF4-FFF2-40B4-BE49-F238E27FC236}">
                <a16:creationId xmlns:a16="http://schemas.microsoft.com/office/drawing/2014/main" id="{5BB66EC5-EFA3-AB30-53CD-1B862BF5CD69}"/>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7" name="Picture 2" descr="File:INGV logo.png - Wikipedia">
            <a:extLst>
              <a:ext uri="{FF2B5EF4-FFF2-40B4-BE49-F238E27FC236}">
                <a16:creationId xmlns:a16="http://schemas.microsoft.com/office/drawing/2014/main" id="{BD98649D-7096-4024-42AC-09CC2E9A2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DA89532-C302-01A9-7B01-E09F30A88C5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FFC2D3E-5EC3-387E-8C50-BC5ED874F7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1AA88F-AFE6-07BA-29DD-F481C28A7C06}"/>
              </a:ext>
            </a:extLst>
          </p:cNvPr>
          <p:cNvPicPr>
            <a:picLocks noChangeAspect="1"/>
          </p:cNvPicPr>
          <p:nvPr/>
        </p:nvPicPr>
        <p:blipFill>
          <a:blip r:embed="rId8"/>
          <a:stretch>
            <a:fillRect/>
          </a:stretch>
        </p:blipFill>
        <p:spPr>
          <a:xfrm>
            <a:off x="290512" y="1646575"/>
            <a:ext cx="5105400" cy="3677548"/>
          </a:xfrm>
          <a:prstGeom prst="rect">
            <a:avLst/>
          </a:prstGeom>
        </p:spPr>
      </p:pic>
      <p:sp>
        <p:nvSpPr>
          <p:cNvPr id="11" name="Rectangle 10">
            <a:extLst>
              <a:ext uri="{FF2B5EF4-FFF2-40B4-BE49-F238E27FC236}">
                <a16:creationId xmlns:a16="http://schemas.microsoft.com/office/drawing/2014/main" id="{A86BD7FC-1834-2448-6AAB-B5850717F4B6}"/>
              </a:ext>
            </a:extLst>
          </p:cNvPr>
          <p:cNvSpPr/>
          <p:nvPr/>
        </p:nvSpPr>
        <p:spPr>
          <a:xfrm>
            <a:off x="3767100" y="2854931"/>
            <a:ext cx="712135" cy="7636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highlight>
                <a:srgbClr val="FFFF00"/>
              </a:highlight>
            </a:endParaRPr>
          </a:p>
        </p:txBody>
      </p:sp>
      <p:sp>
        <p:nvSpPr>
          <p:cNvPr id="26" name="TextBox 25">
            <a:extLst>
              <a:ext uri="{FF2B5EF4-FFF2-40B4-BE49-F238E27FC236}">
                <a16:creationId xmlns:a16="http://schemas.microsoft.com/office/drawing/2014/main" id="{00592B3C-4766-C6A0-0C5D-6059720E0079}"/>
              </a:ext>
            </a:extLst>
          </p:cNvPr>
          <p:cNvSpPr txBox="1"/>
          <p:nvPr/>
        </p:nvSpPr>
        <p:spPr>
          <a:xfrm>
            <a:off x="-659135" y="5324123"/>
            <a:ext cx="2678710" cy="338554"/>
          </a:xfrm>
          <a:prstGeom prst="rect">
            <a:avLst/>
          </a:prstGeom>
          <a:noFill/>
        </p:spPr>
        <p:txBody>
          <a:bodyPr wrap="square" rtlCol="0">
            <a:spAutoFit/>
          </a:bodyPr>
          <a:lstStyle/>
          <a:p>
            <a:pPr algn="r"/>
            <a:r>
              <a:rPr lang="en-CH" sz="1600" i="1" dirty="0">
                <a:solidFill>
                  <a:schemeClr val="bg1"/>
                </a:solidFill>
              </a:rPr>
              <a:t>Kilburn et al (2023)</a:t>
            </a:r>
            <a:endParaRPr lang="en-CH" sz="1600" i="1" dirty="0">
              <a:solidFill>
                <a:schemeClr val="bg1"/>
              </a:solidFill>
              <a:latin typeface="Bembo" panose="02020502050201020203" pitchFamily="18" charset="0"/>
              <a:cs typeface="Calibri" panose="020F0502020204030204" pitchFamily="34" charset="0"/>
            </a:endParaRPr>
          </a:p>
        </p:txBody>
      </p:sp>
    </p:spTree>
    <p:extLst>
      <p:ext uri="{BB962C8B-B14F-4D97-AF65-F5344CB8AC3E}">
        <p14:creationId xmlns:p14="http://schemas.microsoft.com/office/powerpoint/2010/main" val="36219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pic>
        <p:nvPicPr>
          <p:cNvPr id="13" name="Picture 12" descr="A building with smoke coming out of it&#10;&#10;Description automatically generated">
            <a:extLst>
              <a:ext uri="{FF2B5EF4-FFF2-40B4-BE49-F238E27FC236}">
                <a16:creationId xmlns:a16="http://schemas.microsoft.com/office/drawing/2014/main" id="{05383823-00F7-FB6A-1D45-47252C9E854F}"/>
              </a:ext>
            </a:extLst>
          </p:cNvPr>
          <p:cNvPicPr>
            <a:picLocks noChangeAspect="1"/>
          </p:cNvPicPr>
          <p:nvPr/>
        </p:nvPicPr>
        <p:blipFill>
          <a:blip r:embed="rId3"/>
          <a:stretch>
            <a:fillRect/>
          </a:stretch>
        </p:blipFill>
        <p:spPr>
          <a:xfrm>
            <a:off x="5864880" y="1291093"/>
            <a:ext cx="5994075" cy="4495557"/>
          </a:xfrm>
          <a:prstGeom prst="rect">
            <a:avLst/>
          </a:prstGeom>
        </p:spPr>
      </p:pic>
      <p:sp>
        <p:nvSpPr>
          <p:cNvPr id="23" name="Title 1">
            <a:extLst>
              <a:ext uri="{FF2B5EF4-FFF2-40B4-BE49-F238E27FC236}">
                <a16:creationId xmlns:a16="http://schemas.microsoft.com/office/drawing/2014/main" id="{1979CF01-3C78-C662-59DD-78816B788DE4}"/>
              </a:ext>
            </a:extLst>
          </p:cNvPr>
          <p:cNvSpPr txBox="1">
            <a:spLocks/>
          </p:cNvSpPr>
          <p:nvPr/>
        </p:nvSpPr>
        <p:spPr>
          <a:xfrm>
            <a:off x="487060" y="542004"/>
            <a:ext cx="9838040" cy="1000591"/>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CH" cap="none" dirty="0">
                <a:solidFill>
                  <a:schemeClr val="bg1"/>
                </a:solidFill>
                <a:latin typeface="+mn-lt"/>
              </a:rPr>
              <a:t>Objectives</a:t>
            </a:r>
          </a:p>
        </p:txBody>
      </p:sp>
      <p:sp>
        <p:nvSpPr>
          <p:cNvPr id="6" name="TextBox 5">
            <a:extLst>
              <a:ext uri="{FF2B5EF4-FFF2-40B4-BE49-F238E27FC236}">
                <a16:creationId xmlns:a16="http://schemas.microsoft.com/office/drawing/2014/main" id="{5BB66EC5-EFA3-AB30-53CD-1B862BF5CD69}"/>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7" name="Picture 2" descr="File:INGV logo.png - Wikipedia">
            <a:extLst>
              <a:ext uri="{FF2B5EF4-FFF2-40B4-BE49-F238E27FC236}">
                <a16:creationId xmlns:a16="http://schemas.microsoft.com/office/drawing/2014/main" id="{BD98649D-7096-4024-42AC-09CC2E9A2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DA89532-C302-01A9-7B01-E09F30A88C5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FFC2D3E-5EC3-387E-8C50-BC5ED874F7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C766EF-FA77-6D39-CB05-3AD1D53712BF}"/>
              </a:ext>
            </a:extLst>
          </p:cNvPr>
          <p:cNvSpPr txBox="1"/>
          <p:nvPr/>
        </p:nvSpPr>
        <p:spPr>
          <a:xfrm>
            <a:off x="5907547" y="1410073"/>
            <a:ext cx="5908743" cy="553998"/>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Solfatara</a:t>
            </a:r>
            <a:r>
              <a:rPr lang="en-US" sz="1600" dirty="0">
                <a:latin typeface="Arial" panose="020B0604020202020204" pitchFamily="34" charset="0"/>
                <a:cs typeface="Arial" panose="020B0604020202020204" pitchFamily="34" charset="0"/>
              </a:rPr>
              <a:t>, </a:t>
            </a:r>
            <a:r>
              <a:rPr lang="en-CH" sz="1600" dirty="0">
                <a:latin typeface="Arial" panose="020B0604020202020204" pitchFamily="34" charset="0"/>
                <a:cs typeface="Arial" panose="020B0604020202020204" pitchFamily="34" charset="0"/>
              </a:rPr>
              <a:t>Naples, </a:t>
            </a:r>
            <a:r>
              <a:rPr lang="en-US" sz="1600" dirty="0">
                <a:latin typeface="Arial" panose="020B0604020202020204" pitchFamily="34" charset="0"/>
                <a:cs typeface="Arial" panose="020B0604020202020204" pitchFamily="34" charset="0"/>
              </a:rPr>
              <a:t>0</a:t>
            </a:r>
            <a:r>
              <a:rPr lang="en-CH" sz="1600" dirty="0">
                <a:latin typeface="Arial" panose="020B0604020202020204" pitchFamily="34" charset="0"/>
                <a:cs typeface="Arial" panose="020B0604020202020204" pitchFamily="34" charset="0"/>
              </a:rPr>
              <a:t>5.12.2023</a:t>
            </a:r>
          </a:p>
          <a:p>
            <a:r>
              <a:rPr lang="en-CH" sz="1400" dirty="0">
                <a:latin typeface="Arial" panose="020B0604020202020204" pitchFamily="34" charset="0"/>
                <a:cs typeface="Arial" panose="020B0604020202020204" pitchFamily="34" charset="0"/>
              </a:rPr>
              <a:t>Intense fumarolic activity in the middle of the city</a:t>
            </a:r>
          </a:p>
        </p:txBody>
      </p:sp>
      <p:sp>
        <p:nvSpPr>
          <p:cNvPr id="4" name="TextBox 3">
            <a:extLst>
              <a:ext uri="{FF2B5EF4-FFF2-40B4-BE49-F238E27FC236}">
                <a16:creationId xmlns:a16="http://schemas.microsoft.com/office/drawing/2014/main" id="{0609B5FA-1875-1DAB-BA9B-426C667ABFBF}"/>
              </a:ext>
            </a:extLst>
          </p:cNvPr>
          <p:cNvSpPr txBox="1"/>
          <p:nvPr/>
        </p:nvSpPr>
        <p:spPr>
          <a:xfrm>
            <a:off x="249984" y="1595021"/>
            <a:ext cx="5442534" cy="5262979"/>
          </a:xfrm>
          <a:prstGeom prst="rect">
            <a:avLst/>
          </a:prstGeom>
          <a:noFill/>
        </p:spPr>
        <p:txBody>
          <a:bodyPr wrap="square" rtlCol="0">
            <a:spAutoFit/>
          </a:bodyPr>
          <a:lstStyle/>
          <a:p>
            <a:pPr marL="514350" indent="-514350">
              <a:buFont typeface="+mj-lt"/>
              <a:buAutoNum type="arabicPeriod"/>
            </a:pPr>
            <a:r>
              <a:rPr lang="en-GB" sz="2800" dirty="0">
                <a:solidFill>
                  <a:schemeClr val="bg1"/>
                </a:solidFill>
                <a:latin typeface="Bembo" panose="02020502050201020203" pitchFamily="18" charset="0"/>
              </a:rPr>
              <a:t>Establish</a:t>
            </a:r>
            <a:r>
              <a:rPr lang="fr-CH" sz="2800" dirty="0">
                <a:solidFill>
                  <a:schemeClr val="bg1"/>
                </a:solidFill>
                <a:latin typeface="Bembo" panose="02020502050201020203" pitchFamily="18" charset="0"/>
              </a:rPr>
              <a:t> the </a:t>
            </a:r>
            <a:r>
              <a:rPr lang="fr-CH" sz="2800" dirty="0" err="1">
                <a:solidFill>
                  <a:schemeClr val="bg1"/>
                </a:solidFill>
                <a:latin typeface="Bembo" panose="02020502050201020203" pitchFamily="18" charset="0"/>
              </a:rPr>
              <a:t>past</a:t>
            </a:r>
            <a:r>
              <a:rPr lang="fr-CH" sz="2800" dirty="0">
                <a:solidFill>
                  <a:schemeClr val="bg1"/>
                </a:solidFill>
                <a:latin typeface="Bembo" panose="02020502050201020203" pitchFamily="18" charset="0"/>
              </a:rPr>
              <a:t> PT conditions of the CF magmas for </a:t>
            </a:r>
            <a:r>
              <a:rPr lang="fr-CH" sz="2800" dirty="0" err="1">
                <a:solidFill>
                  <a:schemeClr val="bg1"/>
                </a:solidFill>
                <a:latin typeface="Bembo" panose="02020502050201020203" pitchFamily="18" charset="0"/>
              </a:rPr>
              <a:t>different</a:t>
            </a:r>
            <a:r>
              <a:rPr lang="fr-CH" sz="2800" dirty="0">
                <a:solidFill>
                  <a:schemeClr val="bg1"/>
                </a:solidFill>
                <a:latin typeface="Bembo" panose="02020502050201020203" pitchFamily="18" charset="0"/>
              </a:rPr>
              <a:t> </a:t>
            </a:r>
            <a:r>
              <a:rPr lang="fr-CH" sz="2800" dirty="0" err="1">
                <a:solidFill>
                  <a:schemeClr val="bg1"/>
                </a:solidFill>
                <a:latin typeface="Bembo" panose="02020502050201020203" pitchFamily="18" charset="0"/>
              </a:rPr>
              <a:t>eruption</a:t>
            </a:r>
            <a:r>
              <a:rPr lang="fr-CH" sz="2800" dirty="0">
                <a:solidFill>
                  <a:schemeClr val="bg1"/>
                </a:solidFill>
                <a:latin typeface="Bembo" panose="02020502050201020203" pitchFamily="18" charset="0"/>
              </a:rPr>
              <a:t> styles</a:t>
            </a:r>
          </a:p>
          <a:p>
            <a:pPr marL="514350" indent="-514350">
              <a:buFont typeface="+mj-lt"/>
              <a:buAutoNum type="arabicPeriod"/>
            </a:pPr>
            <a:endParaRPr lang="fr-CH" sz="2800" dirty="0">
              <a:solidFill>
                <a:schemeClr val="bg1"/>
              </a:solidFill>
              <a:latin typeface="Bembo" panose="02020502050201020203" pitchFamily="18" charset="0"/>
            </a:endParaRPr>
          </a:p>
          <a:p>
            <a:pPr marL="514350" indent="-514350">
              <a:buFont typeface="+mj-lt"/>
              <a:buAutoNum type="arabicPeriod"/>
            </a:pPr>
            <a:r>
              <a:rPr lang="en-GB" sz="2800" dirty="0">
                <a:solidFill>
                  <a:schemeClr val="bg1"/>
                </a:solidFill>
                <a:latin typeface="Bembo" panose="02020502050201020203" pitchFamily="18" charset="0"/>
              </a:rPr>
              <a:t>Identify possible systematics during the period of magma migration</a:t>
            </a:r>
          </a:p>
          <a:p>
            <a:pPr marL="514350" indent="-514350">
              <a:buFont typeface="+mj-lt"/>
              <a:buAutoNum type="arabicPeriod"/>
            </a:pPr>
            <a:endParaRPr lang="en-GB" sz="2800" dirty="0">
              <a:solidFill>
                <a:schemeClr val="bg1"/>
              </a:solidFill>
              <a:latin typeface="Bembo" panose="02020502050201020203" pitchFamily="18" charset="0"/>
            </a:endParaRPr>
          </a:p>
          <a:p>
            <a:pPr marL="514350" indent="-514350">
              <a:buFont typeface="+mj-lt"/>
              <a:buAutoNum type="arabicPeriod"/>
            </a:pPr>
            <a:r>
              <a:rPr lang="en-GB" sz="2800" dirty="0">
                <a:solidFill>
                  <a:schemeClr val="bg1">
                    <a:lumMod val="65000"/>
                  </a:schemeClr>
                </a:solidFill>
                <a:latin typeface="Bembo" panose="02020502050201020203" pitchFamily="18" charset="0"/>
              </a:rPr>
              <a:t>Link the petrology with thermal modelling of the current deformation </a:t>
            </a:r>
            <a:r>
              <a:rPr lang="en-GB" sz="2000" dirty="0">
                <a:solidFill>
                  <a:schemeClr val="bg1">
                    <a:lumMod val="65000"/>
                  </a:schemeClr>
                </a:solidFill>
                <a:latin typeface="Bembo" panose="02020502050201020203" pitchFamily="18" charset="0"/>
              </a:rPr>
              <a:t>(not discussed today)</a:t>
            </a:r>
          </a:p>
          <a:p>
            <a:pPr marL="514350" indent="-514350">
              <a:buFont typeface="+mj-lt"/>
              <a:buAutoNum type="arabicPeriod"/>
            </a:pPr>
            <a:endParaRPr lang="en-GB" sz="2800" dirty="0">
              <a:solidFill>
                <a:schemeClr val="bg1"/>
              </a:solidFill>
              <a:latin typeface="Bembo" panose="02020502050201020203" pitchFamily="18" charset="0"/>
            </a:endParaRPr>
          </a:p>
        </p:txBody>
      </p:sp>
    </p:spTree>
    <p:extLst>
      <p:ext uri="{BB962C8B-B14F-4D97-AF65-F5344CB8AC3E}">
        <p14:creationId xmlns:p14="http://schemas.microsoft.com/office/powerpoint/2010/main" val="5998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347E14-C548-8ED8-82E4-DEF1A95A7CAE}"/>
              </a:ext>
            </a:extLst>
          </p:cNvPr>
          <p:cNvSpPr>
            <a:spLocks noGrp="1"/>
          </p:cNvSpPr>
          <p:nvPr>
            <p:ph type="title"/>
          </p:nvPr>
        </p:nvSpPr>
        <p:spPr>
          <a:xfrm>
            <a:off x="487060" y="542004"/>
            <a:ext cx="9838040" cy="1000591"/>
          </a:xfrm>
        </p:spPr>
        <p:txBody>
          <a:bodyPr>
            <a:normAutofit/>
          </a:bodyPr>
          <a:lstStyle/>
          <a:p>
            <a:r>
              <a:rPr lang="en-CH" cap="none" dirty="0">
                <a:solidFill>
                  <a:schemeClr val="bg1"/>
                </a:solidFill>
                <a:latin typeface="+mn-lt"/>
              </a:rPr>
              <a:t>Campi Flegrei – sampling</a:t>
            </a:r>
          </a:p>
        </p:txBody>
      </p:sp>
      <p:graphicFrame>
        <p:nvGraphicFramePr>
          <p:cNvPr id="7" name="Table 6">
            <a:extLst>
              <a:ext uri="{FF2B5EF4-FFF2-40B4-BE49-F238E27FC236}">
                <a16:creationId xmlns:a16="http://schemas.microsoft.com/office/drawing/2014/main" id="{DEB60F09-FE9F-C948-A6D8-2B7C7EBE51AA}"/>
              </a:ext>
            </a:extLst>
          </p:cNvPr>
          <p:cNvGraphicFramePr>
            <a:graphicFrameLocks noGrp="1"/>
          </p:cNvGraphicFramePr>
          <p:nvPr>
            <p:extLst>
              <p:ext uri="{D42A27DB-BD31-4B8C-83A1-F6EECF244321}">
                <p14:modId xmlns:p14="http://schemas.microsoft.com/office/powerpoint/2010/main" val="153054476"/>
              </p:ext>
            </p:extLst>
          </p:nvPr>
        </p:nvGraphicFramePr>
        <p:xfrm>
          <a:off x="1548493" y="1534940"/>
          <a:ext cx="9095014" cy="4577080"/>
        </p:xfrm>
        <a:graphic>
          <a:graphicData uri="http://schemas.openxmlformats.org/drawingml/2006/table">
            <a:tbl>
              <a:tblPr firstRow="1" bandRow="1">
                <a:tableStyleId>{2D5ABB26-0587-4C30-8999-92F81FD0307C}</a:tableStyleId>
              </a:tblPr>
              <a:tblGrid>
                <a:gridCol w="2413907">
                  <a:extLst>
                    <a:ext uri="{9D8B030D-6E8A-4147-A177-3AD203B41FA5}">
                      <a16:colId xmlns:a16="http://schemas.microsoft.com/office/drawing/2014/main" val="2521205108"/>
                    </a:ext>
                  </a:extLst>
                </a:gridCol>
                <a:gridCol w="1569720">
                  <a:extLst>
                    <a:ext uri="{9D8B030D-6E8A-4147-A177-3AD203B41FA5}">
                      <a16:colId xmlns:a16="http://schemas.microsoft.com/office/drawing/2014/main" val="317023573"/>
                    </a:ext>
                  </a:extLst>
                </a:gridCol>
                <a:gridCol w="2630393">
                  <a:extLst>
                    <a:ext uri="{9D8B030D-6E8A-4147-A177-3AD203B41FA5}">
                      <a16:colId xmlns:a16="http://schemas.microsoft.com/office/drawing/2014/main" val="3499483625"/>
                    </a:ext>
                  </a:extLst>
                </a:gridCol>
                <a:gridCol w="2480994">
                  <a:extLst>
                    <a:ext uri="{9D8B030D-6E8A-4147-A177-3AD203B41FA5}">
                      <a16:colId xmlns:a16="http://schemas.microsoft.com/office/drawing/2014/main" val="3536471839"/>
                    </a:ext>
                  </a:extLst>
                </a:gridCol>
              </a:tblGrid>
              <a:tr h="370840">
                <a:tc>
                  <a:txBody>
                    <a:bodyPr/>
                    <a:lstStyle/>
                    <a:p>
                      <a:pPr algn="ctr"/>
                      <a:r>
                        <a:rPr lang="en-CH" b="0" dirty="0">
                          <a:solidFill>
                            <a:schemeClr val="bg1"/>
                          </a:solidFill>
                        </a:rPr>
                        <a:t>Eruption</a:t>
                      </a:r>
                      <a:endParaRPr lang="en-CH" b="0" i="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Age</a:t>
                      </a:r>
                      <a:endParaRPr lang="en-CH" b="0" i="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Activity/description</a:t>
                      </a:r>
                      <a:endParaRPr lang="en-CH" b="0" i="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Reference</a:t>
                      </a:r>
                      <a:endParaRPr lang="en-CH" b="0" i="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163520"/>
                  </a:ext>
                </a:extLst>
              </a:tr>
              <a:tr h="370840">
                <a:tc>
                  <a:txBody>
                    <a:bodyPr/>
                    <a:lstStyle/>
                    <a:p>
                      <a:r>
                        <a:rPr lang="en-CH" b="0" dirty="0">
                          <a:solidFill>
                            <a:schemeClr val="bg1">
                              <a:lumMod val="75000"/>
                            </a:schemeClr>
                          </a:solidFill>
                        </a:rPr>
                        <a:t>Monte Nuovo</a:t>
                      </a:r>
                      <a:endParaRPr lang="en-CH" b="0" i="0" dirty="0">
                        <a:solidFill>
                          <a:schemeClr val="bg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lumMod val="75000"/>
                            </a:schemeClr>
                          </a:solidFill>
                        </a:rPr>
                        <a:t>1538 AD</a:t>
                      </a:r>
                      <a:endParaRPr lang="en-CH" b="0" i="0" dirty="0">
                        <a:solidFill>
                          <a:schemeClr val="bg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CH" b="0" i="0" dirty="0">
                          <a:solidFill>
                            <a:schemeClr val="bg1">
                              <a:lumMod val="75000"/>
                            </a:schemeClr>
                          </a:solidFill>
                        </a:rPr>
                        <a:t>Phreatomagmatic, Strombolian to Vulcanian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i="0" dirty="0">
                          <a:solidFill>
                            <a:schemeClr val="bg1">
                              <a:lumMod val="75000"/>
                            </a:schemeClr>
                          </a:solidFill>
                        </a:rPr>
                        <a:t>Piochi et al. (2008)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829234"/>
                  </a:ext>
                </a:extLst>
              </a:tr>
              <a:tr h="370840">
                <a:tc>
                  <a:txBody>
                    <a:bodyPr/>
                    <a:lstStyle/>
                    <a:p>
                      <a:r>
                        <a:rPr lang="en-CH" b="0" dirty="0">
                          <a:solidFill>
                            <a:schemeClr val="bg1"/>
                          </a:solidFill>
                        </a:rPr>
                        <a:t>Agnano Monte Spina </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4 ka BP</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CH" b="0" i="0" dirty="0">
                          <a:solidFill>
                            <a:schemeClr val="bg1"/>
                          </a:solidFill>
                        </a:rPr>
                        <a:t>Sub-Plinian to Plinian, pdc and small caldera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i="0" dirty="0">
                          <a:solidFill>
                            <a:schemeClr val="bg1"/>
                          </a:solidFill>
                        </a:rPr>
                        <a:t>de Vita et al. (1999), Di Vito et al. (1999)</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9653693"/>
                  </a:ext>
                </a:extLst>
              </a:tr>
              <a:tr h="370840">
                <a:tc>
                  <a:txBody>
                    <a:bodyPr/>
                    <a:lstStyle/>
                    <a:p>
                      <a:r>
                        <a:rPr lang="en-CH" b="0" dirty="0">
                          <a:solidFill>
                            <a:schemeClr val="bg1"/>
                          </a:solidFill>
                        </a:rPr>
                        <a:t>Solfatara</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b="0" dirty="0">
                          <a:solidFill>
                            <a:schemeClr val="bg1"/>
                          </a:solidFill>
                        </a:rPr>
                        <a:t>4.3 ka BP</a:t>
                      </a:r>
                    </a:p>
                    <a:p>
                      <a:pPr algn="ct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CH" sz="1800" b="0" kern="1200" dirty="0">
                          <a:solidFill>
                            <a:schemeClr val="bg1"/>
                          </a:solidFill>
                        </a:rPr>
                        <a:t>Phreatic and phreato-magmatic</a:t>
                      </a:r>
                      <a:endParaRPr lang="en-CH" sz="1800" b="0" i="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b="0" kern="1200" dirty="0" err="1">
                          <a:solidFill>
                            <a:schemeClr val="bg1"/>
                          </a:solidFill>
                        </a:rPr>
                        <a:t>Isaia</a:t>
                      </a:r>
                      <a:r>
                        <a:rPr lang="en-GB" sz="1800" b="0" kern="1200" dirty="0">
                          <a:solidFill>
                            <a:schemeClr val="bg1"/>
                          </a:solidFill>
                        </a:rPr>
                        <a:t> et al. (2009)</a:t>
                      </a:r>
                      <a:endParaRPr lang="en-CH" sz="1800" b="0" i="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5622597"/>
                  </a:ext>
                </a:extLst>
              </a:tr>
              <a:tr h="370840">
                <a:tc>
                  <a:txBody>
                    <a:bodyPr/>
                    <a:lstStyle/>
                    <a:p>
                      <a:r>
                        <a:rPr lang="en-CH" b="0" dirty="0">
                          <a:solidFill>
                            <a:schemeClr val="bg1"/>
                          </a:solidFill>
                        </a:rPr>
                        <a:t>Santa Maria delle Grazie</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4.4 ka BP</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CH" b="0" dirty="0">
                          <a:solidFill>
                            <a:schemeClr val="bg1"/>
                          </a:solidFill>
                        </a:rPr>
                        <a:t>Strombolian, ash surge</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kern="1200" dirty="0" err="1">
                          <a:solidFill>
                            <a:schemeClr val="bg1"/>
                          </a:solidFill>
                        </a:rPr>
                        <a:t>Isaia</a:t>
                      </a:r>
                      <a:r>
                        <a:rPr lang="en-GB" sz="1800" b="0" kern="1200" dirty="0">
                          <a:solidFill>
                            <a:schemeClr val="bg1"/>
                          </a:solidFill>
                        </a:rPr>
                        <a:t> et al. (2009)</a:t>
                      </a:r>
                      <a:endParaRPr lang="en-CH" sz="1800" b="0" i="0" kern="1200" dirty="0">
                        <a:solidFill>
                          <a:schemeClr val="bg1"/>
                        </a:solidFill>
                        <a:latin typeface="+mn-lt"/>
                        <a:ea typeface="+mn-ea"/>
                        <a:cs typeface="+mn-cs"/>
                      </a:endParaRPr>
                    </a:p>
                    <a:p>
                      <a:pPr algn="ct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3360698"/>
                  </a:ext>
                </a:extLst>
              </a:tr>
              <a:tr h="370840">
                <a:tc>
                  <a:txBody>
                    <a:bodyPr/>
                    <a:lstStyle/>
                    <a:p>
                      <a:r>
                        <a:rPr lang="en-CH" b="0" dirty="0">
                          <a:solidFill>
                            <a:schemeClr val="bg1"/>
                          </a:solidFill>
                        </a:rPr>
                        <a:t>Averno 1</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5.4 ka BP</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CH" b="0" i="0" dirty="0">
                          <a:solidFill>
                            <a:schemeClr val="bg1"/>
                          </a:solidFill>
                        </a:rPr>
                        <a:t>Phreatomagmatic, ash fall, minor pdc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i="0" dirty="0">
                          <a:solidFill>
                            <a:schemeClr val="bg1"/>
                          </a:solidFill>
                        </a:rPr>
                        <a:t>Smith et al. (2011)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5011745"/>
                  </a:ext>
                </a:extLst>
              </a:tr>
              <a:tr h="0">
                <a:tc>
                  <a:txBody>
                    <a:bodyPr/>
                    <a:lstStyle/>
                    <a:p>
                      <a:r>
                        <a:rPr lang="en-CH" b="0" dirty="0">
                          <a:solidFill>
                            <a:schemeClr val="bg1"/>
                          </a:solidFill>
                        </a:rPr>
                        <a:t>Triflisco (San Prisco)</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93 ka BP</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CH" b="0" dirty="0">
                          <a:solidFill>
                            <a:schemeClr val="bg1"/>
                          </a:solidFill>
                        </a:rPr>
                        <a:t>Plinian eruption</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Fernandez et al. (2024)</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973311"/>
                  </a:ext>
                </a:extLst>
              </a:tr>
              <a:tr h="370840">
                <a:tc>
                  <a:txBody>
                    <a:bodyPr/>
                    <a:lstStyle/>
                    <a:p>
                      <a:r>
                        <a:rPr lang="en-CH" b="0" dirty="0">
                          <a:solidFill>
                            <a:schemeClr val="bg1"/>
                          </a:solidFill>
                        </a:rPr>
                        <a:t>Vitulazio </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dirty="0">
                          <a:solidFill>
                            <a:schemeClr val="bg1"/>
                          </a:solidFill>
                        </a:rPr>
                        <a:t>174 ka BP</a:t>
                      </a:r>
                      <a:endParaRPr lang="en-CH" b="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CH" b="0" i="0" dirty="0">
                          <a:solidFill>
                            <a:schemeClr val="bg1"/>
                          </a:solidFill>
                        </a:rPr>
                        <a:t>Distal tephra, phreatomagmatic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H" b="0" i="0" dirty="0">
                          <a:solidFill>
                            <a:schemeClr val="bg1"/>
                          </a:solidFill>
                        </a:rPr>
                        <a:t>Recently discovered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4351761"/>
                  </a:ext>
                </a:extLst>
              </a:tr>
            </a:tbl>
          </a:graphicData>
        </a:graphic>
      </p:graphicFrame>
      <p:sp>
        <p:nvSpPr>
          <p:cNvPr id="8" name="TextBox 7">
            <a:extLst>
              <a:ext uri="{FF2B5EF4-FFF2-40B4-BE49-F238E27FC236}">
                <a16:creationId xmlns:a16="http://schemas.microsoft.com/office/drawing/2014/main" id="{A9F8DC5A-FEFD-021D-515C-133D359E9283}"/>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9" name="Picture 2" descr="File:INGV logo.png - Wikipedia">
            <a:extLst>
              <a:ext uri="{FF2B5EF4-FFF2-40B4-BE49-F238E27FC236}">
                <a16:creationId xmlns:a16="http://schemas.microsoft.com/office/drawing/2014/main" id="{DD096BE3-9470-9CC4-3CF0-A39C290EA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1A7B74A-9E02-A835-2AAD-1CC24B6C702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990828D-4BC9-3546-0141-BA4E22572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satellite image of a map&#10;&#10;Description automatically generated">
            <a:extLst>
              <a:ext uri="{FF2B5EF4-FFF2-40B4-BE49-F238E27FC236}">
                <a16:creationId xmlns:a16="http://schemas.microsoft.com/office/drawing/2014/main" id="{BAF9D233-95C4-9168-9A69-7332EF776B25}"/>
              </a:ext>
            </a:extLst>
          </p:cNvPr>
          <p:cNvPicPr>
            <a:picLocks noChangeAspect="1"/>
          </p:cNvPicPr>
          <p:nvPr/>
        </p:nvPicPr>
        <p:blipFill>
          <a:blip r:embed="rId7"/>
          <a:stretch>
            <a:fillRect/>
          </a:stretch>
        </p:blipFill>
        <p:spPr>
          <a:xfrm>
            <a:off x="2209800" y="938225"/>
            <a:ext cx="7772400" cy="5620242"/>
          </a:xfrm>
          <a:prstGeom prst="rect">
            <a:avLst/>
          </a:prstGeom>
        </p:spPr>
      </p:pic>
      <p:sp>
        <p:nvSpPr>
          <p:cNvPr id="16" name="TextBox 15">
            <a:extLst>
              <a:ext uri="{FF2B5EF4-FFF2-40B4-BE49-F238E27FC236}">
                <a16:creationId xmlns:a16="http://schemas.microsoft.com/office/drawing/2014/main" id="{C7F194EA-B714-F26F-8CE8-4C5013DF8890}"/>
              </a:ext>
            </a:extLst>
          </p:cNvPr>
          <p:cNvSpPr txBox="1"/>
          <p:nvPr/>
        </p:nvSpPr>
        <p:spPr>
          <a:xfrm>
            <a:off x="10715550" y="2033516"/>
            <a:ext cx="1178528" cy="369332"/>
          </a:xfrm>
          <a:prstGeom prst="rect">
            <a:avLst/>
          </a:prstGeom>
          <a:noFill/>
        </p:spPr>
        <p:txBody>
          <a:bodyPr wrap="none" rtlCol="0">
            <a:spAutoFit/>
          </a:bodyPr>
          <a:lstStyle/>
          <a:p>
            <a:r>
              <a:rPr lang="en-CH" dirty="0">
                <a:solidFill>
                  <a:schemeClr val="tx2">
                    <a:lumMod val="40000"/>
                    <a:lumOff val="60000"/>
                  </a:schemeClr>
                </a:solidFill>
              </a:rPr>
              <a:t>No cpx </a:t>
            </a:r>
            <a:r>
              <a:rPr lang="en-CH" dirty="0">
                <a:solidFill>
                  <a:schemeClr val="tx2">
                    <a:lumMod val="40000"/>
                    <a:lumOff val="60000"/>
                  </a:schemeClr>
                </a:solidFill>
                <a:sym typeface="Wingdings" pitchFamily="2" charset="2"/>
              </a:rPr>
              <a:t></a:t>
            </a:r>
            <a:endParaRPr lang="en-CH" dirty="0">
              <a:solidFill>
                <a:schemeClr val="tx2">
                  <a:lumMod val="40000"/>
                  <a:lumOff val="60000"/>
                </a:schemeClr>
              </a:solidFill>
            </a:endParaRPr>
          </a:p>
        </p:txBody>
      </p:sp>
    </p:spTree>
    <p:extLst>
      <p:ext uri="{BB962C8B-B14F-4D97-AF65-F5344CB8AC3E}">
        <p14:creationId xmlns:p14="http://schemas.microsoft.com/office/powerpoint/2010/main" val="2019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pic>
        <p:nvPicPr>
          <p:cNvPr id="7" name="Picture 2" descr="File:INGV logo.png - Wikipedia">
            <a:extLst>
              <a:ext uri="{FF2B5EF4-FFF2-40B4-BE49-F238E27FC236}">
                <a16:creationId xmlns:a16="http://schemas.microsoft.com/office/drawing/2014/main" id="{41A5FD3E-4C26-A27E-CA13-8E3032B07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EF8ED8E-A9BF-FC70-AC2B-83DD3CE9E5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E7058D6-B7E4-6F30-6DB1-D7374CC85A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2FA98CB5-349C-13BB-89D8-E8EC1B90D1A8}"/>
              </a:ext>
            </a:extLst>
          </p:cNvPr>
          <p:cNvGrpSpPr/>
          <p:nvPr/>
        </p:nvGrpSpPr>
        <p:grpSpPr>
          <a:xfrm>
            <a:off x="4476342" y="1952035"/>
            <a:ext cx="2869779" cy="4929573"/>
            <a:chOff x="9054530" y="2146493"/>
            <a:chExt cx="2766422" cy="4722258"/>
          </a:xfrm>
        </p:grpSpPr>
        <p:pic>
          <p:nvPicPr>
            <p:cNvPr id="10" name="Immagine 11">
              <a:extLst>
                <a:ext uri="{FF2B5EF4-FFF2-40B4-BE49-F238E27FC236}">
                  <a16:creationId xmlns:a16="http://schemas.microsoft.com/office/drawing/2014/main" id="{DAB35A28-4CB7-96A6-CB2B-5734C38140A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243" b="99818" l="932" r="95527">
                          <a14:foregroundMark x1="11370" y1="41560" x2="11370" y2="75091"/>
                          <a14:foregroundMark x1="11370" y1="75091" x2="15564" y2="82482"/>
                          <a14:foregroundMark x1="15564" y1="82482" x2="48835" y2="48951"/>
                          <a14:foregroundMark x1="48835" y1="48951" x2="64958" y2="53330"/>
                          <a14:foregroundMark x1="64958" y1="53330" x2="66263" y2="62956"/>
                          <a14:foregroundMark x1="66263" y1="62956" x2="70550" y2="52737"/>
                          <a14:foregroundMark x1="70550" y1="52737" x2="78006" y2="63412"/>
                          <a14:foregroundMark x1="78006" y1="63412" x2="78751" y2="81843"/>
                          <a14:foregroundMark x1="27120" y1="89507" x2="21342" y2="81250"/>
                          <a14:foregroundMark x1="21342" y1="81250" x2="49674" y2="79608"/>
                          <a14:foregroundMark x1="49674" y1="79608" x2="29171" y2="88047"/>
                          <a14:foregroundMark x1="29171" y1="88047" x2="7269" y2="82619"/>
                          <a14:foregroundMark x1="7269" y1="82619" x2="4567" y2="72035"/>
                          <a14:foregroundMark x1="4567" y1="72035" x2="21435" y2="65283"/>
                          <a14:foregroundMark x1="21435" y1="65283" x2="47996" y2="64827"/>
                          <a14:foregroundMark x1="47996" y1="64827" x2="61883" y2="68020"/>
                          <a14:foregroundMark x1="61883" y1="68020" x2="37651" y2="69617"/>
                          <a14:foregroundMark x1="37651" y1="69617" x2="54240" y2="68111"/>
                          <a14:foregroundMark x1="54240" y1="68111" x2="52749" y2="76779"/>
                          <a14:foregroundMark x1="52749" y1="76779" x2="35788" y2="83668"/>
                          <a14:foregroundMark x1="35788" y1="83668" x2="19105" y2="83394"/>
                          <a14:foregroundMark x1="19105" y1="83394" x2="10252" y2="76916"/>
                          <a14:foregroundMark x1="10252" y1="76916" x2="28425" y2="71578"/>
                          <a14:foregroundMark x1="28425" y1="71578" x2="34296" y2="72582"/>
                          <a14:foregroundMark x1="23952" y1="80383" x2="36626" y2="91195"/>
                          <a14:foregroundMark x1="36626" y1="91195" x2="61510" y2="92473"/>
                          <a14:foregroundMark x1="61510" y1="92473" x2="8388" y2="95073"/>
                          <a14:foregroundMark x1="8388" y1="95073" x2="28145" y2="96943"/>
                          <a14:foregroundMark x1="28145" y1="96943" x2="38490" y2="88641"/>
                          <a14:foregroundMark x1="38490" y1="88641" x2="18826" y2="97308"/>
                          <a14:foregroundMark x1="18826" y1="97308" x2="1957" y2="95575"/>
                          <a14:foregroundMark x1="1957" y1="95575" x2="7735" y2="82847"/>
                          <a14:foregroundMark x1="7735" y1="82847" x2="17335" y2="88960"/>
                          <a14:foregroundMark x1="17335" y1="88960" x2="12768" y2="81752"/>
                          <a14:foregroundMark x1="12768" y1="81752" x2="14352" y2="97765"/>
                          <a14:foregroundMark x1="14352" y1="97765" x2="26468" y2="90192"/>
                          <a14:foregroundMark x1="26468" y1="90192" x2="40913" y2="85766"/>
                          <a14:foregroundMark x1="40913" y1="85766" x2="41007" y2="85766"/>
                          <a14:foregroundMark x1="41473" y1="88093" x2="33924" y2="95347"/>
                          <a14:foregroundMark x1="33924" y1="95347" x2="92731" y2="93522"/>
                          <a14:foregroundMark x1="92731" y1="93522" x2="79310" y2="87500"/>
                          <a14:foregroundMark x1="79310" y1="87500" x2="75489" y2="67427"/>
                          <a14:foregroundMark x1="75489" y1="67427" x2="81361" y2="91880"/>
                          <a14:foregroundMark x1="81361" y1="91880" x2="82665" y2="60265"/>
                          <a14:foregroundMark x1="82665" y1="60265" x2="78192" y2="51414"/>
                          <a14:foregroundMark x1="78192" y1="51414" x2="79310" y2="84124"/>
                          <a14:foregroundMark x1="79310" y1="84124" x2="70550" y2="44982"/>
                          <a14:foregroundMark x1="70550" y1="44982" x2="65983" y2="67108"/>
                          <a14:foregroundMark x1="65983" y1="67108" x2="67940" y2="76141"/>
                          <a14:foregroundMark x1="67940" y1="76141" x2="74278" y2="42792"/>
                          <a14:foregroundMark x1="74278" y1="42792" x2="56757" y2="39325"/>
                          <a14:foregroundMark x1="56757" y1="39325" x2="38490" y2="40100"/>
                          <a14:foregroundMark x1="38490" y1="40100" x2="24418" y2="37911"/>
                          <a14:foregroundMark x1="24418" y1="37911" x2="43430" y2="33075"/>
                          <a14:foregroundMark x1="43430" y1="33075" x2="59646" y2="33212"/>
                          <a14:foregroundMark x1="59646" y1="33212" x2="75303" y2="33212"/>
                          <a14:foregroundMark x1="75303" y1="33212" x2="60485" y2="31113"/>
                          <a14:foregroundMark x1="60485" y1="31113" x2="32712" y2="31113"/>
                          <a14:foregroundMark x1="32712" y1="30976" x2="32712" y2="30976"/>
                          <a14:foregroundMark x1="34856" y1="32299" x2="53029" y2="40511"/>
                          <a14:foregroundMark x1="53029" y1="40511" x2="36906" y2="33029"/>
                          <a14:foregroundMark x1="36906" y1="33029" x2="54520" y2="29288"/>
                          <a14:foregroundMark x1="54520" y1="29288" x2="70550" y2="32254"/>
                          <a14:foregroundMark x1="70550" y1="32254" x2="77167" y2="39599"/>
                          <a14:foregroundMark x1="77167" y1="39599" x2="77633" y2="46715"/>
                          <a14:foregroundMark x1="77633" y1="46715" x2="74278" y2="49498"/>
                          <a14:foregroundMark x1="73159" y1="39051" x2="70177" y2="56478"/>
                          <a14:foregroundMark x1="70177" y1="56478" x2="60671" y2="50867"/>
                          <a14:foregroundMark x1="60671" y1="50867" x2="59739" y2="43339"/>
                          <a14:foregroundMark x1="59739" y1="43339" x2="67102" y2="41423"/>
                          <a14:foregroundMark x1="76142" y1="36724" x2="76887" y2="62454"/>
                          <a14:foregroundMark x1="76887" y1="62454" x2="76701" y2="62546"/>
                          <a14:foregroundMark x1="71855" y1="42336" x2="45480" y2="36314"/>
                          <a14:foregroundMark x1="26561" y1="37500" x2="12022" y2="40876"/>
                          <a14:foregroundMark x1="12022" y1="40876" x2="6617" y2="69115"/>
                          <a14:foregroundMark x1="6617" y1="69115" x2="8481" y2="73358"/>
                          <a14:foregroundMark x1="4753" y1="76232" x2="5312" y2="44297"/>
                          <a14:foregroundMark x1="10345" y1="63595" x2="15937" y2="56387"/>
                          <a14:foregroundMark x1="15937" y1="56387" x2="26561" y2="53558"/>
                          <a14:foregroundMark x1="15937" y1="60310" x2="35601" y2="53650"/>
                          <a14:foregroundMark x1="15657" y1="57847" x2="12395" y2="49954"/>
                          <a14:foregroundMark x1="12395" y1="49954" x2="19385" y2="40511"/>
                          <a14:foregroundMark x1="10904" y1="50821" x2="1025" y2="43020"/>
                          <a14:foregroundMark x1="1025" y1="43020" x2="1305" y2="37226"/>
                          <a14:foregroundMark x1="6058" y1="43613" x2="12768" y2="35538"/>
                          <a14:foregroundMark x1="12768" y1="35538" x2="22274" y2="42655"/>
                          <a14:foregroundMark x1="22274" y1="42655" x2="24697" y2="46487"/>
                          <a14:foregroundMark x1="14073" y1="46624" x2="15471" y2="54288"/>
                          <a14:foregroundMark x1="15471" y1="54288" x2="18080" y2="47126"/>
                          <a14:foregroundMark x1="18080" y1="47126" x2="16962" y2="54836"/>
                          <a14:foregroundMark x1="16962" y1="54836" x2="16496" y2="44297"/>
                          <a14:foregroundMark x1="50513" y1="75684" x2="56104" y2="92381"/>
                          <a14:foregroundMark x1="56104" y1="92381" x2="58714" y2="73905"/>
                          <a14:foregroundMark x1="58714" y1="73905" x2="56850" y2="82162"/>
                          <a14:foregroundMark x1="56850" y1="82162" x2="55638" y2="81706"/>
                          <a14:foregroundMark x1="14352" y1="99179" x2="68406" y2="95529"/>
                          <a14:foregroundMark x1="77446" y1="97993" x2="78006" y2="94754"/>
                          <a14:foregroundMark x1="57223" y1="83805" x2="57223" y2="76642"/>
                          <a14:foregroundMark x1="57223" y1="76642" x2="60112" y2="84307"/>
                          <a14:foregroundMark x1="60112" y1="84307" x2="61976" y2="77783"/>
                          <a14:foregroundMark x1="83038" y1="97354" x2="83597" y2="76095"/>
                          <a14:foregroundMark x1="13234" y1="98768" x2="8481" y2="98266"/>
                          <a14:foregroundMark x1="79590" y1="93157" x2="80895" y2="96715"/>
                          <a14:foregroundMark x1="80895" y1="96715" x2="77726" y2="89644"/>
                          <a14:foregroundMark x1="77726" y1="89644" x2="77726" y2="89644"/>
                          <a14:foregroundMark x1="81174" y1="99818" x2="80149" y2="94206"/>
                          <a14:foregroundMark x1="75303" y1="98905" x2="81454" y2="92245"/>
                          <a14:foregroundMark x1="81454" y1="92245" x2="81454" y2="91104"/>
                          <a14:foregroundMark x1="82759" y1="97993" x2="80149" y2="83394"/>
                          <a14:foregroundMark x1="81454" y1="48084" x2="77540" y2="60630"/>
                          <a14:foregroundMark x1="77540" y1="60630" x2="76421" y2="37135"/>
                          <a14:foregroundMark x1="76421" y1="37135" x2="76142" y2="50684"/>
                          <a14:foregroundMark x1="76421" y1="40511" x2="76887" y2="48084"/>
                          <a14:foregroundMark x1="76887" y1="48084" x2="76048" y2="37591"/>
                          <a14:foregroundMark x1="76048" y1="37591" x2="80429" y2="39188"/>
                          <a14:foregroundMark x1="80149" y1="42701" x2="82013" y2="36086"/>
                          <a14:foregroundMark x1="82293" y1="35949" x2="81174" y2="50137"/>
                          <a14:foregroundMark x1="81174" y1="47810" x2="80615" y2="57208"/>
                          <a14:foregroundMark x1="81454" y1="52509" x2="81454" y2="63823"/>
                          <a14:foregroundMark x1="82013" y1="60584" x2="82479" y2="73495"/>
                          <a14:foregroundMark x1="82013" y1="73358" x2="81174" y2="62682"/>
                          <a14:foregroundMark x1="82293" y1="78558" x2="84902" y2="42974"/>
                          <a14:foregroundMark x1="13514" y1="34261" x2="38304" y2="34900"/>
                          <a14:foregroundMark x1="16496" y1="32801" x2="6058" y2="32801"/>
                          <a14:foregroundMark x1="58248" y1="32801" x2="72973" y2="32482"/>
                          <a14:foregroundMark x1="72973" y1="32482" x2="83597" y2="37728"/>
                          <a14:foregroundMark x1="83597" y1="37728" x2="82293" y2="43613"/>
                          <a14:foregroundMark x1="78565" y1="39051" x2="79590" y2="37500"/>
                          <a14:foregroundMark x1="79870" y1="32299" x2="83784" y2="39462"/>
                          <a14:foregroundMark x1="83784" y1="39462" x2="83318" y2="40648"/>
                          <a14:foregroundMark x1="80895" y1="32026" x2="81454" y2="43613"/>
                          <a14:foregroundMark x1="82759" y1="43522" x2="82479" y2="35036"/>
                          <a14:foregroundMark x1="84343" y1="44526" x2="84623" y2="36998"/>
                          <a14:foregroundMark x1="84623" y1="36998" x2="82759" y2="37500"/>
                          <a14:foregroundMark x1="81454" y1="33440" x2="82479" y2="37089"/>
                          <a14:foregroundMark x1="82293" y1="33075" x2="82293" y2="37226"/>
                          <a14:foregroundMark x1="83318" y1="33850" x2="83318" y2="37226"/>
                          <a14:foregroundMark x1="81733" y1="34489" x2="95527" y2="37819"/>
                          <a14:foregroundMark x1="95527" y1="37819" x2="93476" y2="50000"/>
                          <a14:foregroundMark x1="82759" y1="47810" x2="69245" y2="44161"/>
                          <a14:foregroundMark x1="69245" y1="44161" x2="80242" y2="38549"/>
                          <a14:foregroundMark x1="80242" y1="38549" x2="82293" y2="38823"/>
                          <a14:foregroundMark x1="71109" y1="38139" x2="53029" y2="37089"/>
                          <a14:foregroundMark x1="53029" y1="37089" x2="63374" y2="37089"/>
                          <a14:foregroundMark x1="54054" y1="35812" x2="71295" y2="36861"/>
                          <a14:foregroundMark x1="71295" y1="36861" x2="83038" y2="41925"/>
                          <a14:foregroundMark x1="83038" y1="41925" x2="79404" y2="49270"/>
                          <a14:foregroundMark x1="79404" y1="49270" x2="58248" y2="48631"/>
                          <a14:foregroundMark x1="58248" y1="48631" x2="75676" y2="48540"/>
                          <a14:foregroundMark x1="75676" y1="48540" x2="75303" y2="48586"/>
                          <a14:foregroundMark x1="77167" y1="88869" x2="80429" y2="63641"/>
                          <a14:foregroundMark x1="80429" y1="63641" x2="83877" y2="75684"/>
                          <a14:foregroundMark x1="83877" y1="75684" x2="91333" y2="39872"/>
                          <a14:foregroundMark x1="91333" y1="39872" x2="88257" y2="73175"/>
                          <a14:foregroundMark x1="88257" y1="73175" x2="91240" y2="60675"/>
                          <a14:foregroundMark x1="91240" y1="60675" x2="94222" y2="73996"/>
                          <a14:foregroundMark x1="94222" y1="73996" x2="86207" y2="47172"/>
                          <a14:foregroundMark x1="86207" y1="47172" x2="91333" y2="71943"/>
                          <a14:foregroundMark x1="91333" y1="71943" x2="90214" y2="74909"/>
                          <a14:foregroundMark x1="90214" y1="51460" x2="89935" y2="73084"/>
                          <a14:foregroundMark x1="89935" y1="73084" x2="87046" y2="51049"/>
                          <a14:foregroundMark x1="87046" y1="51049" x2="89655" y2="61223"/>
                          <a14:foregroundMark x1="89655" y1="61223" x2="93290" y2="47993"/>
                          <a14:foregroundMark x1="93290" y1="47993" x2="95340" y2="66469"/>
                          <a14:foregroundMark x1="92078" y1="55109" x2="93663" y2="83257"/>
                          <a14:foregroundMark x1="92637" y1="72856" x2="93663" y2="90830"/>
                          <a14:foregroundMark x1="94781" y1="65785" x2="95061" y2="89781"/>
                          <a14:foregroundMark x1="95340" y1="69206" x2="95061" y2="91788"/>
                          <a14:foregroundMark x1="95061" y1="91788" x2="88071" y2="98221"/>
                          <a14:foregroundMark x1="88071" y1="98221" x2="88071" y2="98266"/>
                          <a14:foregroundMark x1="91612" y1="89142" x2="93197" y2="98130"/>
                          <a14:foregroundMark x1="94501" y1="92381" x2="95061" y2="95803"/>
                        </a14:backgroundRemoval>
                      </a14:imgEffect>
                    </a14:imgLayer>
                  </a14:imgProps>
                </a:ext>
                <a:ext uri="{28A0092B-C50C-407E-A947-70E740481C1C}">
                  <a14:useLocalDpi xmlns:a14="http://schemas.microsoft.com/office/drawing/2010/main" val="0"/>
                </a:ext>
              </a:extLst>
            </a:blip>
            <a:srcRect l="404" t="29350" r="14977" b="-55"/>
            <a:stretch/>
          </p:blipFill>
          <p:spPr>
            <a:xfrm>
              <a:off x="9054530" y="2146493"/>
              <a:ext cx="2766422" cy="4722258"/>
            </a:xfrm>
            <a:prstGeom prst="rect">
              <a:avLst/>
            </a:prstGeom>
          </p:spPr>
        </p:pic>
        <p:grpSp>
          <p:nvGrpSpPr>
            <p:cNvPr id="14" name="Gruppo 73">
              <a:extLst>
                <a:ext uri="{FF2B5EF4-FFF2-40B4-BE49-F238E27FC236}">
                  <a16:creationId xmlns:a16="http://schemas.microsoft.com/office/drawing/2014/main" id="{49A29EE6-8D38-301E-F001-93748A1519C2}"/>
                </a:ext>
              </a:extLst>
            </p:cNvPr>
            <p:cNvGrpSpPr/>
            <p:nvPr/>
          </p:nvGrpSpPr>
          <p:grpSpPr>
            <a:xfrm>
              <a:off x="9426295" y="2872880"/>
              <a:ext cx="1485304" cy="1624785"/>
              <a:chOff x="9756895" y="2451730"/>
              <a:chExt cx="1747057" cy="1911117"/>
            </a:xfrm>
          </p:grpSpPr>
          <p:pic>
            <p:nvPicPr>
              <p:cNvPr id="15" name="Elemento grafico 12">
                <a:extLst>
                  <a:ext uri="{FF2B5EF4-FFF2-40B4-BE49-F238E27FC236}">
                    <a16:creationId xmlns:a16="http://schemas.microsoft.com/office/drawing/2014/main" id="{9484227E-0D4D-93B6-F29C-289E58CDDCE2}"/>
                  </a:ext>
                </a:extLst>
              </p:cNvPr>
              <p:cNvPicPr>
                <a:picLocks noChangeAspect="1"/>
              </p:cNvPicPr>
              <p:nvPr/>
            </p:nvPicPr>
            <p:blipFill>
              <a:blip/>
              <a:stretch>
                <a:fillRect/>
              </a:stretch>
            </p:blipFill>
            <p:spPr>
              <a:xfrm rot="2189951">
                <a:off x="10460283" y="3491541"/>
                <a:ext cx="86173" cy="151244"/>
              </a:xfrm>
              <a:prstGeom prst="rect">
                <a:avLst/>
              </a:prstGeom>
            </p:spPr>
          </p:pic>
          <p:pic>
            <p:nvPicPr>
              <p:cNvPr id="30" name="Elemento grafico 43">
                <a:extLst>
                  <a:ext uri="{FF2B5EF4-FFF2-40B4-BE49-F238E27FC236}">
                    <a16:creationId xmlns:a16="http://schemas.microsoft.com/office/drawing/2014/main" id="{B3DFEEFC-670B-E390-5BF7-7543E4E1C0A9}"/>
                  </a:ext>
                </a:extLst>
              </p:cNvPr>
              <p:cNvPicPr>
                <a:picLocks noChangeAspect="1"/>
              </p:cNvPicPr>
              <p:nvPr/>
            </p:nvPicPr>
            <p:blipFill>
              <a:blip/>
              <a:stretch>
                <a:fillRect/>
              </a:stretch>
            </p:blipFill>
            <p:spPr>
              <a:xfrm rot="8444503">
                <a:off x="10600092" y="3588439"/>
                <a:ext cx="176020" cy="227005"/>
              </a:xfrm>
              <a:prstGeom prst="rect">
                <a:avLst/>
              </a:prstGeom>
            </p:spPr>
          </p:pic>
          <p:pic>
            <p:nvPicPr>
              <p:cNvPr id="33" name="Elemento grafico 46">
                <a:extLst>
                  <a:ext uri="{FF2B5EF4-FFF2-40B4-BE49-F238E27FC236}">
                    <a16:creationId xmlns:a16="http://schemas.microsoft.com/office/drawing/2014/main" id="{3EC826C9-674A-0B66-73B0-A0103FEF5B27}"/>
                  </a:ext>
                </a:extLst>
              </p:cNvPr>
              <p:cNvPicPr>
                <a:picLocks noChangeAspect="1"/>
              </p:cNvPicPr>
              <p:nvPr/>
            </p:nvPicPr>
            <p:blipFill>
              <a:blip/>
              <a:stretch>
                <a:fillRect/>
              </a:stretch>
            </p:blipFill>
            <p:spPr>
              <a:xfrm rot="7269204">
                <a:off x="11307609" y="2699312"/>
                <a:ext cx="174176" cy="218511"/>
              </a:xfrm>
              <a:prstGeom prst="rect">
                <a:avLst/>
              </a:prstGeom>
            </p:spPr>
          </p:pic>
          <p:pic>
            <p:nvPicPr>
              <p:cNvPr id="34" name="Elemento grafico 47">
                <a:extLst>
                  <a:ext uri="{FF2B5EF4-FFF2-40B4-BE49-F238E27FC236}">
                    <a16:creationId xmlns:a16="http://schemas.microsoft.com/office/drawing/2014/main" id="{87F26043-4060-97BE-13D1-5948BFABD55C}"/>
                  </a:ext>
                </a:extLst>
              </p:cNvPr>
              <p:cNvPicPr>
                <a:picLocks noChangeAspect="1"/>
              </p:cNvPicPr>
              <p:nvPr/>
            </p:nvPicPr>
            <p:blipFill>
              <a:blip/>
              <a:stretch>
                <a:fillRect/>
              </a:stretch>
            </p:blipFill>
            <p:spPr>
              <a:xfrm rot="13708756">
                <a:off x="10580453" y="3035174"/>
                <a:ext cx="174176" cy="218511"/>
              </a:xfrm>
              <a:prstGeom prst="rect">
                <a:avLst/>
              </a:prstGeom>
            </p:spPr>
          </p:pic>
          <p:pic>
            <p:nvPicPr>
              <p:cNvPr id="35" name="Elemento grafico 48">
                <a:extLst>
                  <a:ext uri="{FF2B5EF4-FFF2-40B4-BE49-F238E27FC236}">
                    <a16:creationId xmlns:a16="http://schemas.microsoft.com/office/drawing/2014/main" id="{81548A31-DF37-28EF-EA65-7454C2560034}"/>
                  </a:ext>
                </a:extLst>
              </p:cNvPr>
              <p:cNvPicPr>
                <a:picLocks noChangeAspect="1"/>
              </p:cNvPicPr>
              <p:nvPr/>
            </p:nvPicPr>
            <p:blipFill>
              <a:blip/>
              <a:stretch>
                <a:fillRect/>
              </a:stretch>
            </p:blipFill>
            <p:spPr>
              <a:xfrm rot="4601646">
                <a:off x="10921733" y="3315810"/>
                <a:ext cx="206197" cy="258686"/>
              </a:xfrm>
              <a:prstGeom prst="rect">
                <a:avLst/>
              </a:prstGeom>
            </p:spPr>
          </p:pic>
          <p:pic>
            <p:nvPicPr>
              <p:cNvPr id="37" name="Elemento grafico 50">
                <a:extLst>
                  <a:ext uri="{FF2B5EF4-FFF2-40B4-BE49-F238E27FC236}">
                    <a16:creationId xmlns:a16="http://schemas.microsoft.com/office/drawing/2014/main" id="{530439FA-4B70-4BCA-80CD-F683C9561C39}"/>
                  </a:ext>
                </a:extLst>
              </p:cNvPr>
              <p:cNvPicPr>
                <a:picLocks noChangeAspect="1"/>
              </p:cNvPicPr>
              <p:nvPr/>
            </p:nvPicPr>
            <p:blipFill>
              <a:blip/>
              <a:stretch>
                <a:fillRect/>
              </a:stretch>
            </p:blipFill>
            <p:spPr>
              <a:xfrm rot="2189951">
                <a:off x="10827143" y="4211603"/>
                <a:ext cx="86173" cy="151244"/>
              </a:xfrm>
              <a:prstGeom prst="rect">
                <a:avLst/>
              </a:prstGeom>
            </p:spPr>
          </p:pic>
          <p:pic>
            <p:nvPicPr>
              <p:cNvPr id="38" name="Elemento grafico 51">
                <a:extLst>
                  <a:ext uri="{FF2B5EF4-FFF2-40B4-BE49-F238E27FC236}">
                    <a16:creationId xmlns:a16="http://schemas.microsoft.com/office/drawing/2014/main" id="{829FB977-C6B1-BF31-D278-BA5019A1652C}"/>
                  </a:ext>
                </a:extLst>
              </p:cNvPr>
              <p:cNvPicPr>
                <a:picLocks noChangeAspect="1"/>
              </p:cNvPicPr>
              <p:nvPr/>
            </p:nvPicPr>
            <p:blipFill>
              <a:blip/>
              <a:stretch>
                <a:fillRect/>
              </a:stretch>
            </p:blipFill>
            <p:spPr>
              <a:xfrm rot="1307180">
                <a:off x="11276847" y="3461142"/>
                <a:ext cx="221373" cy="171975"/>
              </a:xfrm>
              <a:prstGeom prst="rect">
                <a:avLst/>
              </a:prstGeom>
            </p:spPr>
          </p:pic>
          <p:pic>
            <p:nvPicPr>
              <p:cNvPr id="40" name="Elemento grafico 67">
                <a:extLst>
                  <a:ext uri="{FF2B5EF4-FFF2-40B4-BE49-F238E27FC236}">
                    <a16:creationId xmlns:a16="http://schemas.microsoft.com/office/drawing/2014/main" id="{C44C2531-73B6-8DE8-1EA2-5652D2528F1C}"/>
                  </a:ext>
                </a:extLst>
              </p:cNvPr>
              <p:cNvPicPr>
                <a:picLocks noChangeAspect="1"/>
              </p:cNvPicPr>
              <p:nvPr/>
            </p:nvPicPr>
            <p:blipFill>
              <a:blip/>
              <a:stretch>
                <a:fillRect/>
              </a:stretch>
            </p:blipFill>
            <p:spPr>
              <a:xfrm flipH="1">
                <a:off x="9756895" y="2451730"/>
                <a:ext cx="305080" cy="393447"/>
              </a:xfrm>
              <a:prstGeom prst="rect">
                <a:avLst/>
              </a:prstGeom>
            </p:spPr>
          </p:pic>
        </p:grpSp>
      </p:grpSp>
      <p:sp>
        <p:nvSpPr>
          <p:cNvPr id="59" name="Title 1">
            <a:extLst>
              <a:ext uri="{FF2B5EF4-FFF2-40B4-BE49-F238E27FC236}">
                <a16:creationId xmlns:a16="http://schemas.microsoft.com/office/drawing/2014/main" id="{20C2D368-1F5D-93F5-A587-E0266496C570}"/>
              </a:ext>
            </a:extLst>
          </p:cNvPr>
          <p:cNvSpPr>
            <a:spLocks noGrp="1"/>
          </p:cNvSpPr>
          <p:nvPr>
            <p:ph type="title"/>
          </p:nvPr>
        </p:nvSpPr>
        <p:spPr>
          <a:xfrm>
            <a:off x="31994" y="1451252"/>
            <a:ext cx="3735106" cy="1000591"/>
          </a:xfrm>
        </p:spPr>
        <p:txBody>
          <a:bodyPr>
            <a:normAutofit/>
          </a:bodyPr>
          <a:lstStyle/>
          <a:p>
            <a:pPr algn="ctr"/>
            <a:r>
              <a:rPr lang="en-CH" sz="1800" cap="none" dirty="0">
                <a:solidFill>
                  <a:schemeClr val="bg1"/>
                </a:solidFill>
                <a:latin typeface="Bembo" panose="02020502050201020203" pitchFamily="18" charset="0"/>
              </a:rPr>
              <a:t>Machine learning</a:t>
            </a:r>
            <a:br>
              <a:rPr lang="en-CH" sz="1800" cap="none" dirty="0">
                <a:solidFill>
                  <a:schemeClr val="bg1"/>
                </a:solidFill>
                <a:latin typeface="Bembo" panose="02020502050201020203" pitchFamily="18" charset="0"/>
              </a:rPr>
            </a:br>
            <a:r>
              <a:rPr lang="en-CH" sz="1800" cap="none" dirty="0">
                <a:solidFill>
                  <a:schemeClr val="bg1"/>
                </a:solidFill>
                <a:latin typeface="Bembo" panose="02020502050201020203" pitchFamily="18" charset="0"/>
              </a:rPr>
              <a:t>thermobarometry</a:t>
            </a:r>
          </a:p>
        </p:txBody>
      </p:sp>
      <p:sp>
        <p:nvSpPr>
          <p:cNvPr id="6" name="TextBox 5">
            <a:extLst>
              <a:ext uri="{FF2B5EF4-FFF2-40B4-BE49-F238E27FC236}">
                <a16:creationId xmlns:a16="http://schemas.microsoft.com/office/drawing/2014/main" id="{62CEC493-3732-2366-086D-48C5E1DEC33E}"/>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sp>
        <p:nvSpPr>
          <p:cNvPr id="60" name="TextBox 59">
            <a:extLst>
              <a:ext uri="{FF2B5EF4-FFF2-40B4-BE49-F238E27FC236}">
                <a16:creationId xmlns:a16="http://schemas.microsoft.com/office/drawing/2014/main" id="{095A0941-9C75-F965-5B45-7D2878248B35}"/>
              </a:ext>
            </a:extLst>
          </p:cNvPr>
          <p:cNvSpPr txBox="1"/>
          <p:nvPr/>
        </p:nvSpPr>
        <p:spPr>
          <a:xfrm>
            <a:off x="424306" y="2256761"/>
            <a:ext cx="2692890" cy="584775"/>
          </a:xfrm>
          <a:prstGeom prst="rect">
            <a:avLst/>
          </a:prstGeom>
          <a:noFill/>
        </p:spPr>
        <p:txBody>
          <a:bodyPr wrap="square" rtlCol="0">
            <a:spAutoFit/>
          </a:bodyPr>
          <a:lstStyle/>
          <a:p>
            <a:pPr algn="ctr"/>
            <a:r>
              <a:rPr lang="en-CH" sz="1600" i="1" dirty="0">
                <a:solidFill>
                  <a:schemeClr val="bg1"/>
                </a:solidFill>
              </a:rPr>
              <a:t>Jorgenson et al. (2022),</a:t>
            </a:r>
          </a:p>
          <a:p>
            <a:pPr algn="ctr"/>
            <a:r>
              <a:rPr lang="en-GB" sz="1600" i="1" dirty="0" err="1">
                <a:solidFill>
                  <a:schemeClr val="bg1"/>
                </a:solidFill>
              </a:rPr>
              <a:t>Ágreda</a:t>
            </a:r>
            <a:r>
              <a:rPr lang="en-GB" sz="1600" i="1" dirty="0">
                <a:solidFill>
                  <a:schemeClr val="bg1"/>
                </a:solidFill>
              </a:rPr>
              <a:t> López</a:t>
            </a:r>
            <a:r>
              <a:rPr lang="en-CH" sz="1600" i="1" dirty="0">
                <a:solidFill>
                  <a:schemeClr val="bg1"/>
                </a:solidFill>
                <a:latin typeface="Bembo" panose="02020502050201020203" pitchFamily="18" charset="0"/>
                <a:cs typeface="Calibri" panose="020F0502020204030204" pitchFamily="34" charset="0"/>
              </a:rPr>
              <a:t> et al. (in review)</a:t>
            </a:r>
          </a:p>
        </p:txBody>
      </p:sp>
      <p:sp>
        <p:nvSpPr>
          <p:cNvPr id="61" name="TextBox 60">
            <a:extLst>
              <a:ext uri="{FF2B5EF4-FFF2-40B4-BE49-F238E27FC236}">
                <a16:creationId xmlns:a16="http://schemas.microsoft.com/office/drawing/2014/main" id="{58F31013-DD44-4136-4CE9-14B1CD8A318C}"/>
              </a:ext>
            </a:extLst>
          </p:cNvPr>
          <p:cNvSpPr txBox="1"/>
          <p:nvPr/>
        </p:nvSpPr>
        <p:spPr>
          <a:xfrm>
            <a:off x="9302955" y="2033925"/>
            <a:ext cx="1658804" cy="338554"/>
          </a:xfrm>
          <a:prstGeom prst="rect">
            <a:avLst/>
          </a:prstGeom>
          <a:noFill/>
        </p:spPr>
        <p:txBody>
          <a:bodyPr wrap="square" rtlCol="0">
            <a:spAutoFit/>
          </a:bodyPr>
          <a:lstStyle/>
          <a:p>
            <a:pPr algn="r"/>
            <a:r>
              <a:rPr lang="en-CH" sz="1600" i="1" dirty="0">
                <a:solidFill>
                  <a:schemeClr val="bg1"/>
                </a:solidFill>
              </a:rPr>
              <a:t>Musu et al. (2022)</a:t>
            </a:r>
            <a:endParaRPr lang="en-CH" sz="1600" i="1" dirty="0">
              <a:solidFill>
                <a:schemeClr val="bg1"/>
              </a:solidFill>
              <a:latin typeface="Bembo" panose="02020502050201020203" pitchFamily="18" charset="0"/>
              <a:cs typeface="Calibri" panose="020F0502020204030204" pitchFamily="34" charset="0"/>
            </a:endParaRPr>
          </a:p>
        </p:txBody>
      </p:sp>
      <p:pic>
        <p:nvPicPr>
          <p:cNvPr id="62" name="Picture 61">
            <a:extLst>
              <a:ext uri="{FF2B5EF4-FFF2-40B4-BE49-F238E27FC236}">
                <a16:creationId xmlns:a16="http://schemas.microsoft.com/office/drawing/2014/main" id="{A635B47F-63EF-B2F4-0014-7FF455F3E170}"/>
              </a:ext>
            </a:extLst>
          </p:cNvPr>
          <p:cNvPicPr>
            <a:picLocks noChangeAspect="1"/>
          </p:cNvPicPr>
          <p:nvPr/>
        </p:nvPicPr>
        <p:blipFill>
          <a:blip r:embed="rId9">
            <a:duotone>
              <a:prstClr val="black"/>
              <a:schemeClr val="bg1">
                <a:tint val="45000"/>
                <a:satMod val="400000"/>
              </a:schemeClr>
            </a:duotone>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8228504" y="4217621"/>
            <a:ext cx="3258150" cy="2429038"/>
          </a:xfrm>
          <a:prstGeom prst="rect">
            <a:avLst/>
          </a:prstGeom>
        </p:spPr>
      </p:pic>
      <p:sp>
        <p:nvSpPr>
          <p:cNvPr id="63" name="TextBox 62">
            <a:extLst>
              <a:ext uri="{FF2B5EF4-FFF2-40B4-BE49-F238E27FC236}">
                <a16:creationId xmlns:a16="http://schemas.microsoft.com/office/drawing/2014/main" id="{A0101F79-1148-7CEE-8F8D-35FF1A17A57A}"/>
              </a:ext>
            </a:extLst>
          </p:cNvPr>
          <p:cNvSpPr txBox="1"/>
          <p:nvPr/>
        </p:nvSpPr>
        <p:spPr>
          <a:xfrm rot="18673796">
            <a:off x="10375175" y="5834540"/>
            <a:ext cx="1229953" cy="338554"/>
          </a:xfrm>
          <a:prstGeom prst="rect">
            <a:avLst/>
          </a:prstGeom>
          <a:noFill/>
        </p:spPr>
        <p:txBody>
          <a:bodyPr wrap="square" rtlCol="0">
            <a:spAutoFit/>
          </a:bodyPr>
          <a:lstStyle/>
          <a:p>
            <a:r>
              <a:rPr lang="en-CH" sz="1600" dirty="0">
                <a:solidFill>
                  <a:schemeClr val="bg1"/>
                </a:solidFill>
              </a:rPr>
              <a:t>SM_cpx 10</a:t>
            </a:r>
          </a:p>
        </p:txBody>
      </p:sp>
      <p:pic>
        <p:nvPicPr>
          <p:cNvPr id="64" name="Immagine 72">
            <a:extLst>
              <a:ext uri="{FF2B5EF4-FFF2-40B4-BE49-F238E27FC236}">
                <a16:creationId xmlns:a16="http://schemas.microsoft.com/office/drawing/2014/main" id="{84DD7076-CD41-A518-6C23-956320C1E849}"/>
              </a:ext>
            </a:extLst>
          </p:cNvPr>
          <p:cNvPicPr>
            <a:picLocks noChangeAspect="1"/>
          </p:cNvPicPr>
          <p:nvPr/>
        </p:nvPicPr>
        <p:blipFill rotWithShape="1">
          <a:blip r:embed="rId11">
            <a:extLst>
              <a:ext uri="{28A0092B-C50C-407E-A947-70E740481C1C}">
                <a14:useLocalDpi xmlns:a14="http://schemas.microsoft.com/office/drawing/2010/main" val="0"/>
              </a:ext>
            </a:extLst>
          </a:blip>
          <a:srcRect l="16069" t="4143" r="56" b="50508"/>
          <a:stretch/>
        </p:blipFill>
        <p:spPr>
          <a:xfrm>
            <a:off x="4894000" y="0"/>
            <a:ext cx="2172479" cy="2126437"/>
          </a:xfrm>
          <a:prstGeom prst="rect">
            <a:avLst/>
          </a:prstGeom>
        </p:spPr>
      </p:pic>
      <p:grpSp>
        <p:nvGrpSpPr>
          <p:cNvPr id="75" name="Group 74">
            <a:extLst>
              <a:ext uri="{FF2B5EF4-FFF2-40B4-BE49-F238E27FC236}">
                <a16:creationId xmlns:a16="http://schemas.microsoft.com/office/drawing/2014/main" id="{916CC6E2-03A4-2866-3D4F-5D385B7B1A22}"/>
              </a:ext>
            </a:extLst>
          </p:cNvPr>
          <p:cNvGrpSpPr/>
          <p:nvPr/>
        </p:nvGrpSpPr>
        <p:grpSpPr>
          <a:xfrm>
            <a:off x="7977632" y="2307087"/>
            <a:ext cx="3745338" cy="1603867"/>
            <a:chOff x="8006024" y="2237559"/>
            <a:chExt cx="3745338" cy="1603867"/>
          </a:xfrm>
        </p:grpSpPr>
        <p:grpSp>
          <p:nvGrpSpPr>
            <p:cNvPr id="45" name="Gruppo 2">
              <a:extLst>
                <a:ext uri="{FF2B5EF4-FFF2-40B4-BE49-F238E27FC236}">
                  <a16:creationId xmlns:a16="http://schemas.microsoft.com/office/drawing/2014/main" id="{D573B99F-8182-D33D-A40F-7671A68E2B4B}"/>
                </a:ext>
              </a:extLst>
            </p:cNvPr>
            <p:cNvGrpSpPr/>
            <p:nvPr/>
          </p:nvGrpSpPr>
          <p:grpSpPr>
            <a:xfrm>
              <a:off x="8920977" y="2237559"/>
              <a:ext cx="2830385" cy="1603867"/>
              <a:chOff x="9058210" y="979048"/>
              <a:chExt cx="3153166" cy="1788684"/>
            </a:xfrm>
          </p:grpSpPr>
          <p:sp>
            <p:nvSpPr>
              <p:cNvPr id="50" name="CasellaDiTesto 9">
                <a:extLst>
                  <a:ext uri="{FF2B5EF4-FFF2-40B4-BE49-F238E27FC236}">
                    <a16:creationId xmlns:a16="http://schemas.microsoft.com/office/drawing/2014/main" id="{389B0022-B9AF-4426-2068-C1D0F5F47006}"/>
                  </a:ext>
                </a:extLst>
              </p:cNvPr>
              <p:cNvSpPr txBox="1"/>
              <p:nvPr/>
            </p:nvSpPr>
            <p:spPr>
              <a:xfrm>
                <a:off x="10642660" y="979048"/>
                <a:ext cx="1441391" cy="51143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solidFill>
                        <a:schemeClr val="tx1"/>
                      </a:solidFill>
                    </a:ln>
                    <a:solidFill>
                      <a:srgbClr val="8DABC6"/>
                    </a:solidFill>
                    <a:effectLst/>
                    <a:uLnTx/>
                    <a:uFillTx/>
                    <a:latin typeface="Calibri" panose="020F0502020204030204"/>
                    <a:ea typeface="+mn-ea"/>
                    <a:cs typeface="+mn-cs"/>
                  </a:rPr>
                  <a:t>Cluster 1</a:t>
                </a:r>
              </a:p>
            </p:txBody>
          </p:sp>
          <p:sp>
            <p:nvSpPr>
              <p:cNvPr id="51" name="CasellaDiTesto 10">
                <a:extLst>
                  <a:ext uri="{FF2B5EF4-FFF2-40B4-BE49-F238E27FC236}">
                    <a16:creationId xmlns:a16="http://schemas.microsoft.com/office/drawing/2014/main" id="{8C6082F2-9854-3C4F-18E7-AE50060AF094}"/>
                  </a:ext>
                </a:extLst>
              </p:cNvPr>
              <p:cNvSpPr txBox="1"/>
              <p:nvPr/>
            </p:nvSpPr>
            <p:spPr>
              <a:xfrm>
                <a:off x="10769985" y="1575276"/>
                <a:ext cx="1441391" cy="51143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solidFill>
                        <a:schemeClr val="tx1"/>
                      </a:solidFill>
                    </a:ln>
                    <a:solidFill>
                      <a:srgbClr val="68539B"/>
                    </a:solidFill>
                    <a:effectLst/>
                    <a:uLnTx/>
                    <a:uFillTx/>
                    <a:latin typeface="Calibri" panose="020F0502020204030204"/>
                    <a:ea typeface="+mn-ea"/>
                    <a:cs typeface="+mn-cs"/>
                  </a:rPr>
                  <a:t>Cluster 2</a:t>
                </a:r>
              </a:p>
            </p:txBody>
          </p:sp>
          <p:sp>
            <p:nvSpPr>
              <p:cNvPr id="52" name="CasellaDiTesto 11">
                <a:extLst>
                  <a:ext uri="{FF2B5EF4-FFF2-40B4-BE49-F238E27FC236}">
                    <a16:creationId xmlns:a16="http://schemas.microsoft.com/office/drawing/2014/main" id="{DD7AD418-0DE9-AD81-3417-3BCA9F5D2D91}"/>
                  </a:ext>
                </a:extLst>
              </p:cNvPr>
              <p:cNvSpPr txBox="1"/>
              <p:nvPr/>
            </p:nvSpPr>
            <p:spPr>
              <a:xfrm>
                <a:off x="10493527" y="2256298"/>
                <a:ext cx="1441391" cy="51143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solidFill>
                        <a:schemeClr val="tx1"/>
                      </a:solidFill>
                    </a:ln>
                    <a:solidFill>
                      <a:srgbClr val="D37E29"/>
                    </a:solidFill>
                    <a:effectLst/>
                    <a:uLnTx/>
                    <a:uFillTx/>
                    <a:latin typeface="Calibri" panose="020F0502020204030204"/>
                    <a:ea typeface="+mn-ea"/>
                    <a:cs typeface="+mn-cs"/>
                  </a:rPr>
                  <a:t>Cluster 3</a:t>
                </a:r>
              </a:p>
            </p:txBody>
          </p:sp>
          <p:cxnSp>
            <p:nvCxnSpPr>
              <p:cNvPr id="49" name="Connettore 2 8">
                <a:extLst>
                  <a:ext uri="{FF2B5EF4-FFF2-40B4-BE49-F238E27FC236}">
                    <a16:creationId xmlns:a16="http://schemas.microsoft.com/office/drawing/2014/main" id="{D9815F0C-5DDA-8740-DA21-D1B34442B9EC}"/>
                  </a:ext>
                </a:extLst>
              </p:cNvPr>
              <p:cNvCxnSpPr>
                <a:cxnSpLocks/>
              </p:cNvCxnSpPr>
              <p:nvPr/>
            </p:nvCxnSpPr>
            <p:spPr>
              <a:xfrm>
                <a:off x="9058210" y="1851949"/>
                <a:ext cx="1416879" cy="613459"/>
              </a:xfrm>
              <a:prstGeom prst="straightConnector1">
                <a:avLst/>
              </a:prstGeom>
              <a:ln w="38100">
                <a:solidFill>
                  <a:srgbClr val="D37E29"/>
                </a:solidFill>
                <a:tailEnd type="triangle"/>
              </a:ln>
            </p:spPr>
            <p:style>
              <a:lnRef idx="1">
                <a:schemeClr val="accent1"/>
              </a:lnRef>
              <a:fillRef idx="0">
                <a:schemeClr val="accent1"/>
              </a:fillRef>
              <a:effectRef idx="0">
                <a:schemeClr val="accent1"/>
              </a:effectRef>
              <a:fontRef idx="minor">
                <a:schemeClr val="tx1"/>
              </a:fontRef>
            </p:style>
          </p:cxnSp>
        </p:grpSp>
        <p:pic>
          <p:nvPicPr>
            <p:cNvPr id="65" name="Immagine 8" descr="Immagine che contiene oggetto, luce&#10;&#10;Descrizione generata automaticamente">
              <a:extLst>
                <a:ext uri="{FF2B5EF4-FFF2-40B4-BE49-F238E27FC236}">
                  <a16:creationId xmlns:a16="http://schemas.microsoft.com/office/drawing/2014/main" id="{7426A71C-A763-556C-2F9E-2095AEF41001}"/>
                </a:ext>
              </a:extLst>
            </p:cNvPr>
            <p:cNvPicPr>
              <a:picLocks noChangeAspect="1"/>
            </p:cNvPicPr>
            <p:nvPr/>
          </p:nvPicPr>
          <p:blipFill rotWithShape="1">
            <a:blip r:embed="rId12">
              <a:extLst>
                <a:ext uri="{28A0092B-C50C-407E-A947-70E740481C1C}">
                  <a14:useLocalDpi xmlns:a14="http://schemas.microsoft.com/office/drawing/2010/main" val="0"/>
                </a:ext>
              </a:extLst>
            </a:blip>
            <a:srcRect l="41340" t="23831" r="42492" b="34694"/>
            <a:stretch/>
          </p:blipFill>
          <p:spPr>
            <a:xfrm rot="2982759">
              <a:off x="8423729" y="2234520"/>
              <a:ext cx="920492" cy="1755901"/>
            </a:xfrm>
            <a:prstGeom prst="rect">
              <a:avLst/>
            </a:prstGeom>
          </p:spPr>
        </p:pic>
      </p:grpSp>
      <p:cxnSp>
        <p:nvCxnSpPr>
          <p:cNvPr id="66" name="Connettore 2 8">
            <a:extLst>
              <a:ext uri="{FF2B5EF4-FFF2-40B4-BE49-F238E27FC236}">
                <a16:creationId xmlns:a16="http://schemas.microsoft.com/office/drawing/2014/main" id="{30ECB22E-8BB5-3A4B-2D2E-54C68CA08650}"/>
              </a:ext>
            </a:extLst>
          </p:cNvPr>
          <p:cNvCxnSpPr>
            <a:cxnSpLocks/>
          </p:cNvCxnSpPr>
          <p:nvPr/>
        </p:nvCxnSpPr>
        <p:spPr>
          <a:xfrm>
            <a:off x="8892585" y="3089795"/>
            <a:ext cx="1271837" cy="550073"/>
          </a:xfrm>
          <a:prstGeom prst="straightConnector1">
            <a:avLst/>
          </a:prstGeom>
          <a:ln w="38100">
            <a:solidFill>
              <a:srgbClr val="D37E29"/>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ttore 2 4">
            <a:extLst>
              <a:ext uri="{FF2B5EF4-FFF2-40B4-BE49-F238E27FC236}">
                <a16:creationId xmlns:a16="http://schemas.microsoft.com/office/drawing/2014/main" id="{4C3BB42E-2009-CA89-97D8-DF21FE3A864A}"/>
              </a:ext>
            </a:extLst>
          </p:cNvPr>
          <p:cNvCxnSpPr>
            <a:cxnSpLocks/>
          </p:cNvCxnSpPr>
          <p:nvPr/>
        </p:nvCxnSpPr>
        <p:spPr>
          <a:xfrm>
            <a:off x="9252208" y="2821915"/>
            <a:ext cx="1219888" cy="249090"/>
          </a:xfrm>
          <a:prstGeom prst="straightConnector1">
            <a:avLst/>
          </a:prstGeom>
          <a:ln w="38100">
            <a:solidFill>
              <a:srgbClr val="68539B"/>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ttore 2 7">
            <a:extLst>
              <a:ext uri="{FF2B5EF4-FFF2-40B4-BE49-F238E27FC236}">
                <a16:creationId xmlns:a16="http://schemas.microsoft.com/office/drawing/2014/main" id="{19006A7B-0DFE-FD95-5382-DD739C0B47E3}"/>
              </a:ext>
            </a:extLst>
          </p:cNvPr>
          <p:cNvCxnSpPr>
            <a:cxnSpLocks/>
          </p:cNvCxnSpPr>
          <p:nvPr/>
        </p:nvCxnSpPr>
        <p:spPr>
          <a:xfrm flipV="1">
            <a:off x="9153439" y="2590195"/>
            <a:ext cx="1027534" cy="103413"/>
          </a:xfrm>
          <a:prstGeom prst="straightConnector1">
            <a:avLst/>
          </a:prstGeom>
          <a:ln w="38100">
            <a:solidFill>
              <a:srgbClr val="8DABC6"/>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uppo 116">
            <a:extLst>
              <a:ext uri="{FF2B5EF4-FFF2-40B4-BE49-F238E27FC236}">
                <a16:creationId xmlns:a16="http://schemas.microsoft.com/office/drawing/2014/main" id="{7BD8421C-779F-1BE0-2DA9-05D46738B05D}"/>
              </a:ext>
            </a:extLst>
          </p:cNvPr>
          <p:cNvGrpSpPr/>
          <p:nvPr/>
        </p:nvGrpSpPr>
        <p:grpSpPr>
          <a:xfrm>
            <a:off x="273459" y="2218771"/>
            <a:ext cx="3915513" cy="4198085"/>
            <a:chOff x="1080141" y="1873246"/>
            <a:chExt cx="4184188" cy="4486150"/>
          </a:xfrm>
        </p:grpSpPr>
        <p:pic>
          <p:nvPicPr>
            <p:cNvPr id="72" name="Immagine 117">
              <a:extLst>
                <a:ext uri="{FF2B5EF4-FFF2-40B4-BE49-F238E27FC236}">
                  <a16:creationId xmlns:a16="http://schemas.microsoft.com/office/drawing/2014/main" id="{7DCE49BE-1D92-833C-DABD-4E424229E38D}"/>
                </a:ext>
              </a:extLst>
            </p:cNvPr>
            <p:cNvPicPr>
              <a:picLocks noChangeAspect="1"/>
            </p:cNvPicPr>
            <p:nvPr/>
          </p:nvPicPr>
          <p:blipFill rotWithShape="1">
            <a:blip r:embed="rId13">
              <a:extLst>
                <a:ext uri="{28A0092B-C50C-407E-A947-70E740481C1C}">
                  <a14:useLocalDpi xmlns:a14="http://schemas.microsoft.com/office/drawing/2010/main" val="0"/>
                </a:ext>
              </a:extLst>
            </a:blip>
            <a:srcRect l="50058" r="3982"/>
            <a:stretch/>
          </p:blipFill>
          <p:spPr>
            <a:xfrm>
              <a:off x="1080141" y="2721348"/>
              <a:ext cx="3106070" cy="3638048"/>
            </a:xfrm>
            <a:prstGeom prst="rect">
              <a:avLst/>
            </a:prstGeom>
          </p:spPr>
        </p:pic>
        <p:pic>
          <p:nvPicPr>
            <p:cNvPr id="73" name="Immagine 118" descr="Immagine che contiene testo, dispositivo&#10;&#10;Descrizione generata automaticamente">
              <a:extLst>
                <a:ext uri="{FF2B5EF4-FFF2-40B4-BE49-F238E27FC236}">
                  <a16:creationId xmlns:a16="http://schemas.microsoft.com/office/drawing/2014/main" id="{7AA0E6A8-08D8-CF59-15FE-639ABABA838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406480">
              <a:off x="2475116" y="1873246"/>
              <a:ext cx="2789213" cy="1650715"/>
            </a:xfrm>
            <a:prstGeom prst="rect">
              <a:avLst/>
            </a:prstGeom>
          </p:spPr>
        </p:pic>
      </p:grpSp>
      <p:sp>
        <p:nvSpPr>
          <p:cNvPr id="74" name="Title 1">
            <a:extLst>
              <a:ext uri="{FF2B5EF4-FFF2-40B4-BE49-F238E27FC236}">
                <a16:creationId xmlns:a16="http://schemas.microsoft.com/office/drawing/2014/main" id="{C28A27CB-9989-7D01-BF7D-CD5498737483}"/>
              </a:ext>
            </a:extLst>
          </p:cNvPr>
          <p:cNvSpPr txBox="1">
            <a:spLocks/>
          </p:cNvSpPr>
          <p:nvPr/>
        </p:nvSpPr>
        <p:spPr>
          <a:xfrm>
            <a:off x="8316448" y="1235122"/>
            <a:ext cx="3735106" cy="1000591"/>
          </a:xfrm>
          <a:prstGeom prst="rect">
            <a:avLst/>
          </a:prstGeom>
        </p:spPr>
        <p:txBody>
          <a:bodyPr vert="horz" lIns="91440" tIns="45720" rIns="91440" bIns="45720" rtlCol="0" anchor="ctr">
            <a:normAutofit fontScale="97500"/>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gn="ctr"/>
            <a:r>
              <a:rPr lang="en-CH" sz="1800" cap="none" dirty="0">
                <a:solidFill>
                  <a:schemeClr val="bg1"/>
                </a:solidFill>
                <a:latin typeface="+mn-lt"/>
              </a:rPr>
              <a:t>Hierarchical clustering</a:t>
            </a:r>
          </a:p>
        </p:txBody>
      </p:sp>
      <p:sp>
        <p:nvSpPr>
          <p:cNvPr id="77" name="Title 1">
            <a:extLst>
              <a:ext uri="{FF2B5EF4-FFF2-40B4-BE49-F238E27FC236}">
                <a16:creationId xmlns:a16="http://schemas.microsoft.com/office/drawing/2014/main" id="{F51D5F7F-404B-F4B5-82E3-4E5781A65541}"/>
              </a:ext>
            </a:extLst>
          </p:cNvPr>
          <p:cNvSpPr txBox="1">
            <a:spLocks/>
          </p:cNvSpPr>
          <p:nvPr/>
        </p:nvSpPr>
        <p:spPr>
          <a:xfrm>
            <a:off x="487060" y="542004"/>
            <a:ext cx="9838040" cy="1000591"/>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CH" cap="none" dirty="0">
                <a:solidFill>
                  <a:schemeClr val="bg1"/>
                </a:solidFill>
                <a:latin typeface="+mn-lt"/>
              </a:rPr>
              <a:t>Approaches</a:t>
            </a:r>
          </a:p>
        </p:txBody>
      </p:sp>
      <p:sp>
        <p:nvSpPr>
          <p:cNvPr id="2" name="TextBox 1">
            <a:extLst>
              <a:ext uri="{FF2B5EF4-FFF2-40B4-BE49-F238E27FC236}">
                <a16:creationId xmlns:a16="http://schemas.microsoft.com/office/drawing/2014/main" id="{291C4B44-2006-BFDC-FA7E-9E2B2EAC904D}"/>
              </a:ext>
            </a:extLst>
          </p:cNvPr>
          <p:cNvSpPr txBox="1"/>
          <p:nvPr/>
        </p:nvSpPr>
        <p:spPr>
          <a:xfrm>
            <a:off x="2731921" y="6097033"/>
            <a:ext cx="2718913" cy="338554"/>
          </a:xfrm>
          <a:prstGeom prst="rect">
            <a:avLst/>
          </a:prstGeom>
          <a:noFill/>
        </p:spPr>
        <p:txBody>
          <a:bodyPr wrap="square" rtlCol="0">
            <a:spAutoFit/>
          </a:bodyPr>
          <a:lstStyle/>
          <a:p>
            <a:pPr algn="r"/>
            <a:r>
              <a:rPr lang="en-CH" sz="1600" i="1" dirty="0">
                <a:solidFill>
                  <a:schemeClr val="bg1"/>
                </a:solidFill>
                <a:latin typeface="Bembo" panose="02020502050201020203" pitchFamily="18" charset="0"/>
                <a:cs typeface="Calibri" panose="020F0502020204030204" pitchFamily="34" charset="0"/>
              </a:rPr>
              <a:t>Figures from Alessandro Musu</a:t>
            </a:r>
          </a:p>
        </p:txBody>
      </p:sp>
    </p:spTree>
    <p:extLst>
      <p:ext uri="{BB962C8B-B14F-4D97-AF65-F5344CB8AC3E}">
        <p14:creationId xmlns:p14="http://schemas.microsoft.com/office/powerpoint/2010/main" val="621722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F607F"/>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3E3BE47-3B71-429F-2722-409CDD363C04}"/>
              </a:ext>
            </a:extLst>
          </p:cNvPr>
          <p:cNvSpPr/>
          <p:nvPr/>
        </p:nvSpPr>
        <p:spPr>
          <a:xfrm>
            <a:off x="573566" y="4033974"/>
            <a:ext cx="2376316"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38" name="Rectangle 37">
            <a:extLst>
              <a:ext uri="{FF2B5EF4-FFF2-40B4-BE49-F238E27FC236}">
                <a16:creationId xmlns:a16="http://schemas.microsoft.com/office/drawing/2014/main" id="{FF78A3E1-DC2B-CDE3-1A15-7374BA2F67F4}"/>
              </a:ext>
            </a:extLst>
          </p:cNvPr>
          <p:cNvSpPr/>
          <p:nvPr/>
        </p:nvSpPr>
        <p:spPr>
          <a:xfrm>
            <a:off x="3392664" y="4025958"/>
            <a:ext cx="2376316"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39" name="Rectangle 38">
            <a:extLst>
              <a:ext uri="{FF2B5EF4-FFF2-40B4-BE49-F238E27FC236}">
                <a16:creationId xmlns:a16="http://schemas.microsoft.com/office/drawing/2014/main" id="{88EE6278-291A-1B57-1E18-F0D2A32D94D1}"/>
              </a:ext>
            </a:extLst>
          </p:cNvPr>
          <p:cNvSpPr/>
          <p:nvPr/>
        </p:nvSpPr>
        <p:spPr>
          <a:xfrm>
            <a:off x="6233804" y="4034727"/>
            <a:ext cx="2376316"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34" name="Rectangle 33">
            <a:extLst>
              <a:ext uri="{FF2B5EF4-FFF2-40B4-BE49-F238E27FC236}">
                <a16:creationId xmlns:a16="http://schemas.microsoft.com/office/drawing/2014/main" id="{13F80FE8-4AE2-45B6-741A-3970C519E550}"/>
              </a:ext>
            </a:extLst>
          </p:cNvPr>
          <p:cNvSpPr/>
          <p:nvPr/>
        </p:nvSpPr>
        <p:spPr>
          <a:xfrm>
            <a:off x="573567" y="1922286"/>
            <a:ext cx="2376316"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35" name="Rectangle 34">
            <a:extLst>
              <a:ext uri="{FF2B5EF4-FFF2-40B4-BE49-F238E27FC236}">
                <a16:creationId xmlns:a16="http://schemas.microsoft.com/office/drawing/2014/main" id="{F4313851-0078-99D4-20A3-AC2B824638DC}"/>
              </a:ext>
            </a:extLst>
          </p:cNvPr>
          <p:cNvSpPr/>
          <p:nvPr/>
        </p:nvSpPr>
        <p:spPr>
          <a:xfrm>
            <a:off x="3391787" y="1926976"/>
            <a:ext cx="2376316"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36" name="Rectangle 35">
            <a:extLst>
              <a:ext uri="{FF2B5EF4-FFF2-40B4-BE49-F238E27FC236}">
                <a16:creationId xmlns:a16="http://schemas.microsoft.com/office/drawing/2014/main" id="{AB36FAA0-D467-3017-A76A-5891D59DF787}"/>
              </a:ext>
            </a:extLst>
          </p:cNvPr>
          <p:cNvSpPr/>
          <p:nvPr/>
        </p:nvSpPr>
        <p:spPr>
          <a:xfrm>
            <a:off x="6219548" y="1922336"/>
            <a:ext cx="2376316"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33" name="Rectangle 32">
            <a:extLst>
              <a:ext uri="{FF2B5EF4-FFF2-40B4-BE49-F238E27FC236}">
                <a16:creationId xmlns:a16="http://schemas.microsoft.com/office/drawing/2014/main" id="{13F80FE8-4AE2-45B6-741A-3970C519E550}"/>
              </a:ext>
            </a:extLst>
          </p:cNvPr>
          <p:cNvSpPr/>
          <p:nvPr/>
        </p:nvSpPr>
        <p:spPr>
          <a:xfrm>
            <a:off x="9163107" y="3109271"/>
            <a:ext cx="2513115" cy="45719"/>
          </a:xfrm>
          <a:prstGeom prst="rect">
            <a:avLst/>
          </a:prstGeom>
          <a:solidFill>
            <a:schemeClr val="bg1">
              <a:alpha val="69192"/>
            </a:scheme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H"/>
          </a:p>
        </p:txBody>
      </p:sp>
      <p:sp>
        <p:nvSpPr>
          <p:cNvPr id="27" name="Rectangle 26">
            <a:extLst>
              <a:ext uri="{FF2B5EF4-FFF2-40B4-BE49-F238E27FC236}">
                <a16:creationId xmlns:a16="http://schemas.microsoft.com/office/drawing/2014/main" id="{20082636-0DF3-9649-E4FE-B9CB600E33D8}"/>
              </a:ext>
            </a:extLst>
          </p:cNvPr>
          <p:cNvSpPr/>
          <p:nvPr/>
        </p:nvSpPr>
        <p:spPr>
          <a:xfrm>
            <a:off x="6210201" y="2267140"/>
            <a:ext cx="2376316"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A6B8E676-DB13-7E08-7861-23D3EF457100}"/>
              </a:ext>
            </a:extLst>
          </p:cNvPr>
          <p:cNvSpPr/>
          <p:nvPr/>
        </p:nvSpPr>
        <p:spPr>
          <a:xfrm>
            <a:off x="573566" y="2265630"/>
            <a:ext cx="2376316"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A38E7E91-6D48-0FB8-A690-49069F41F0EF}"/>
              </a:ext>
            </a:extLst>
          </p:cNvPr>
          <p:cNvSpPr/>
          <p:nvPr/>
        </p:nvSpPr>
        <p:spPr>
          <a:xfrm>
            <a:off x="3391787" y="2265630"/>
            <a:ext cx="2376316"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b="1" dirty="0"/>
          </a:p>
        </p:txBody>
      </p:sp>
      <p:sp>
        <p:nvSpPr>
          <p:cNvPr id="15" name="Rectangle 14">
            <a:extLst>
              <a:ext uri="{FF2B5EF4-FFF2-40B4-BE49-F238E27FC236}">
                <a16:creationId xmlns:a16="http://schemas.microsoft.com/office/drawing/2014/main" id="{EB4ACFFE-B8CA-6EF3-1067-23AE72255D15}"/>
              </a:ext>
            </a:extLst>
          </p:cNvPr>
          <p:cNvSpPr/>
          <p:nvPr/>
        </p:nvSpPr>
        <p:spPr>
          <a:xfrm>
            <a:off x="573566" y="4369303"/>
            <a:ext cx="2376316"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Rectangle 16">
            <a:extLst>
              <a:ext uri="{FF2B5EF4-FFF2-40B4-BE49-F238E27FC236}">
                <a16:creationId xmlns:a16="http://schemas.microsoft.com/office/drawing/2014/main" id="{A8DB7989-3CF7-717C-F049-610B7D926D42}"/>
              </a:ext>
            </a:extLst>
          </p:cNvPr>
          <p:cNvSpPr/>
          <p:nvPr/>
        </p:nvSpPr>
        <p:spPr>
          <a:xfrm>
            <a:off x="3391787" y="4369303"/>
            <a:ext cx="2376316"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1FCA9A7D-6FF3-1095-E47E-99062FB472D0}"/>
              </a:ext>
            </a:extLst>
          </p:cNvPr>
          <p:cNvSpPr/>
          <p:nvPr/>
        </p:nvSpPr>
        <p:spPr>
          <a:xfrm>
            <a:off x="6233804" y="4369302"/>
            <a:ext cx="2376316"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Rectangle 3">
            <a:extLst>
              <a:ext uri="{FF2B5EF4-FFF2-40B4-BE49-F238E27FC236}">
                <a16:creationId xmlns:a16="http://schemas.microsoft.com/office/drawing/2014/main" id="{923B583B-43CC-E859-6BF4-6935C4FE5790}"/>
              </a:ext>
            </a:extLst>
          </p:cNvPr>
          <p:cNvSpPr/>
          <p:nvPr/>
        </p:nvSpPr>
        <p:spPr>
          <a:xfrm>
            <a:off x="9165953" y="3435900"/>
            <a:ext cx="2513115" cy="45719"/>
          </a:xfrm>
          <a:prstGeom prst="rect">
            <a:avLst/>
          </a:prstGeom>
          <a:solidFill>
            <a:srgbClr val="73FEFF">
              <a:alpha val="69192"/>
            </a:srgbClr>
          </a:solidFill>
          <a:ln>
            <a:noFill/>
            <a:prstDash val="sysDot"/>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F38400CC-F5EB-E18B-66EC-A32A5BAC1AC5}"/>
              </a:ext>
            </a:extLst>
          </p:cNvPr>
          <p:cNvSpPr txBox="1"/>
          <p:nvPr/>
        </p:nvSpPr>
        <p:spPr>
          <a:xfrm>
            <a:off x="6276669" y="41014"/>
            <a:ext cx="5915331" cy="338554"/>
          </a:xfrm>
          <a:prstGeom prst="rect">
            <a:avLst/>
          </a:prstGeom>
          <a:noFill/>
        </p:spPr>
        <p:txBody>
          <a:bodyPr wrap="square" rtlCol="0">
            <a:spAutoFit/>
          </a:bodyPr>
          <a:lstStyle/>
          <a:p>
            <a:pPr algn="r"/>
            <a:r>
              <a:rPr lang="en-CH" sz="1600" dirty="0">
                <a:solidFill>
                  <a:schemeClr val="bg1">
                    <a:lumMod val="75000"/>
                  </a:schemeClr>
                </a:solidFill>
              </a:rPr>
              <a:t>Ongoing unrest at Campi Flegrei │Charline Lormand │ </a:t>
            </a:r>
            <a:r>
              <a:rPr lang="en-CH" sz="1600" dirty="0">
                <a:solidFill>
                  <a:schemeClr val="bg1">
                    <a:lumMod val="75000"/>
                  </a:schemeClr>
                </a:solidFill>
                <a:latin typeface="Bembo" panose="02020502050201020203" pitchFamily="18" charset="0"/>
                <a:cs typeface="Calibri" panose="020F0502020204030204" pitchFamily="34" charset="0"/>
              </a:rPr>
              <a:t>GMPV 7.4</a:t>
            </a:r>
          </a:p>
        </p:txBody>
      </p:sp>
      <p:pic>
        <p:nvPicPr>
          <p:cNvPr id="6" name="Picture 2" descr="File:INGV logo.png - Wikipedia">
            <a:extLst>
              <a:ext uri="{FF2B5EF4-FFF2-40B4-BE49-F238E27FC236}">
                <a16:creationId xmlns:a16="http://schemas.microsoft.com/office/drawing/2014/main" id="{7A62E902-C00D-FD80-F911-44C43CE6E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730" y="6244"/>
            <a:ext cx="557370" cy="736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E9156AD-3C7C-6F6D-65A9-C178D91663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481" y="139453"/>
            <a:ext cx="1835419" cy="5291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E40D92EF-6960-6E49-A152-F17B6DC70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5330" y="118945"/>
            <a:ext cx="1085969" cy="57013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1D6E062-0ABA-46D1-BF80-A415E2321B49}"/>
              </a:ext>
            </a:extLst>
          </p:cNvPr>
          <p:cNvSpPr>
            <a:spLocks noGrp="1"/>
          </p:cNvSpPr>
          <p:nvPr>
            <p:ph type="title"/>
          </p:nvPr>
        </p:nvSpPr>
        <p:spPr>
          <a:xfrm>
            <a:off x="487060" y="542004"/>
            <a:ext cx="11106842" cy="1000591"/>
          </a:xfrm>
        </p:spPr>
        <p:txBody>
          <a:bodyPr>
            <a:normAutofit/>
          </a:bodyPr>
          <a:lstStyle/>
          <a:p>
            <a:r>
              <a:rPr lang="en-CH" cap="none" dirty="0">
                <a:solidFill>
                  <a:schemeClr val="bg1"/>
                </a:solidFill>
                <a:latin typeface="+mn-lt"/>
              </a:rPr>
              <a:t>Campi Flegrei – cpx thermobarometry </a:t>
            </a:r>
          </a:p>
        </p:txBody>
      </p:sp>
      <p:sp>
        <p:nvSpPr>
          <p:cNvPr id="16" name="TextBox 15">
            <a:extLst>
              <a:ext uri="{FF2B5EF4-FFF2-40B4-BE49-F238E27FC236}">
                <a16:creationId xmlns:a16="http://schemas.microsoft.com/office/drawing/2014/main" id="{A8C7737E-E32F-DA3B-A6E8-32D1C2B3A559}"/>
              </a:ext>
            </a:extLst>
          </p:cNvPr>
          <p:cNvSpPr txBox="1"/>
          <p:nvPr/>
        </p:nvSpPr>
        <p:spPr>
          <a:xfrm>
            <a:off x="15253855" y="-96982"/>
            <a:ext cx="184731" cy="369332"/>
          </a:xfrm>
          <a:prstGeom prst="rect">
            <a:avLst/>
          </a:prstGeom>
          <a:noFill/>
        </p:spPr>
        <p:txBody>
          <a:bodyPr wrap="none" rtlCol="0">
            <a:spAutoFit/>
          </a:bodyPr>
          <a:lstStyle/>
          <a:p>
            <a:endParaRPr lang="en-CH" dirty="0"/>
          </a:p>
        </p:txBody>
      </p:sp>
      <p:graphicFrame>
        <p:nvGraphicFramePr>
          <p:cNvPr id="18" name="Chart 17">
            <a:extLst>
              <a:ext uri="{FF2B5EF4-FFF2-40B4-BE49-F238E27FC236}">
                <a16:creationId xmlns:a16="http://schemas.microsoft.com/office/drawing/2014/main" id="{E51BBABC-7E59-F50A-04B6-A8A5A4AE8E08}"/>
              </a:ext>
            </a:extLst>
          </p:cNvPr>
          <p:cNvGraphicFramePr>
            <a:graphicFrameLocks/>
          </p:cNvGraphicFramePr>
          <p:nvPr>
            <p:extLst>
              <p:ext uri="{D42A27DB-BD31-4B8C-83A1-F6EECF244321}">
                <p14:modId xmlns:p14="http://schemas.microsoft.com/office/powerpoint/2010/main" val="4209419561"/>
              </p:ext>
            </p:extLst>
          </p:nvPr>
        </p:nvGraphicFramePr>
        <p:xfrm>
          <a:off x="-144681" y="1542595"/>
          <a:ext cx="3418174" cy="27108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C0212A79-4DBF-BB78-6B34-2661E01A404E}"/>
              </a:ext>
            </a:extLst>
          </p:cNvPr>
          <p:cNvGraphicFramePr>
            <a:graphicFrameLocks/>
          </p:cNvGraphicFramePr>
          <p:nvPr>
            <p:extLst>
              <p:ext uri="{D42A27DB-BD31-4B8C-83A1-F6EECF244321}">
                <p14:modId xmlns:p14="http://schemas.microsoft.com/office/powerpoint/2010/main" val="2762977524"/>
              </p:ext>
            </p:extLst>
          </p:nvPr>
        </p:nvGraphicFramePr>
        <p:xfrm>
          <a:off x="5490692" y="1558625"/>
          <a:ext cx="3418174" cy="27108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0" name="Chart 19">
            <a:extLst>
              <a:ext uri="{FF2B5EF4-FFF2-40B4-BE49-F238E27FC236}">
                <a16:creationId xmlns:a16="http://schemas.microsoft.com/office/drawing/2014/main" id="{0752E4D4-7A3E-B25E-E9E3-859AA6F34822}"/>
              </a:ext>
            </a:extLst>
          </p:cNvPr>
          <p:cNvGraphicFramePr>
            <a:graphicFrameLocks/>
          </p:cNvGraphicFramePr>
          <p:nvPr>
            <p:extLst>
              <p:ext uri="{D42A27DB-BD31-4B8C-83A1-F6EECF244321}">
                <p14:modId xmlns:p14="http://schemas.microsoft.com/office/powerpoint/2010/main" val="4212371038"/>
              </p:ext>
            </p:extLst>
          </p:nvPr>
        </p:nvGraphicFramePr>
        <p:xfrm>
          <a:off x="2671368" y="1550610"/>
          <a:ext cx="3418174" cy="27108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1" name="Chart 20">
            <a:extLst>
              <a:ext uri="{FF2B5EF4-FFF2-40B4-BE49-F238E27FC236}">
                <a16:creationId xmlns:a16="http://schemas.microsoft.com/office/drawing/2014/main" id="{78546A1A-484E-BE73-4C5F-9A2F0C4D9F56}"/>
              </a:ext>
            </a:extLst>
          </p:cNvPr>
          <p:cNvGraphicFramePr>
            <a:graphicFrameLocks/>
          </p:cNvGraphicFramePr>
          <p:nvPr>
            <p:extLst>
              <p:ext uri="{D42A27DB-BD31-4B8C-83A1-F6EECF244321}">
                <p14:modId xmlns:p14="http://schemas.microsoft.com/office/powerpoint/2010/main" val="426440368"/>
              </p:ext>
            </p:extLst>
          </p:nvPr>
        </p:nvGraphicFramePr>
        <p:xfrm>
          <a:off x="-138068" y="3654283"/>
          <a:ext cx="3418174" cy="27108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3" name="Chart 22">
            <a:extLst>
              <a:ext uri="{FF2B5EF4-FFF2-40B4-BE49-F238E27FC236}">
                <a16:creationId xmlns:a16="http://schemas.microsoft.com/office/drawing/2014/main" id="{9CD4E6EB-76C6-8CDA-AB8A-4E2233DB5168}"/>
              </a:ext>
            </a:extLst>
          </p:cNvPr>
          <p:cNvGraphicFramePr>
            <a:graphicFrameLocks/>
          </p:cNvGraphicFramePr>
          <p:nvPr>
            <p:extLst>
              <p:ext uri="{D42A27DB-BD31-4B8C-83A1-F6EECF244321}">
                <p14:modId xmlns:p14="http://schemas.microsoft.com/office/powerpoint/2010/main" val="3161364226"/>
              </p:ext>
            </p:extLst>
          </p:nvPr>
        </p:nvGraphicFramePr>
        <p:xfrm>
          <a:off x="2664755" y="3662299"/>
          <a:ext cx="3418174" cy="27108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4" name="Chart 23">
            <a:extLst>
              <a:ext uri="{FF2B5EF4-FFF2-40B4-BE49-F238E27FC236}">
                <a16:creationId xmlns:a16="http://schemas.microsoft.com/office/drawing/2014/main" id="{3C3526F3-BF9C-9CF2-4BA1-7BD0672DE4B8}"/>
              </a:ext>
            </a:extLst>
          </p:cNvPr>
          <p:cNvGraphicFramePr>
            <a:graphicFrameLocks/>
          </p:cNvGraphicFramePr>
          <p:nvPr>
            <p:extLst>
              <p:ext uri="{D42A27DB-BD31-4B8C-83A1-F6EECF244321}">
                <p14:modId xmlns:p14="http://schemas.microsoft.com/office/powerpoint/2010/main" val="2676515053"/>
              </p:ext>
            </p:extLst>
          </p:nvPr>
        </p:nvGraphicFramePr>
        <p:xfrm>
          <a:off x="5506772" y="3661770"/>
          <a:ext cx="3418174" cy="2710852"/>
        </p:xfrm>
        <a:graphic>
          <a:graphicData uri="http://schemas.openxmlformats.org/drawingml/2006/chart">
            <c:chart xmlns:c="http://schemas.openxmlformats.org/drawingml/2006/chart" xmlns:r="http://schemas.openxmlformats.org/officeDocument/2006/relationships" r:id="rId12"/>
          </a:graphicData>
        </a:graphic>
      </p:graphicFrame>
      <p:sp>
        <p:nvSpPr>
          <p:cNvPr id="25" name="Freeform 24">
            <a:extLst>
              <a:ext uri="{FF2B5EF4-FFF2-40B4-BE49-F238E27FC236}">
                <a16:creationId xmlns:a16="http://schemas.microsoft.com/office/drawing/2014/main" id="{14D990B8-5CE0-20C7-7539-6E6B0F614085}"/>
              </a:ext>
            </a:extLst>
          </p:cNvPr>
          <p:cNvSpPr/>
          <p:nvPr/>
        </p:nvSpPr>
        <p:spPr>
          <a:xfrm>
            <a:off x="8923178" y="975076"/>
            <a:ext cx="1411375" cy="424199"/>
          </a:xfrm>
          <a:custGeom>
            <a:avLst/>
            <a:gdLst>
              <a:gd name="connsiteX0" fmla="*/ 0 w 653143"/>
              <a:gd name="connsiteY0" fmla="*/ 2903 h 225724"/>
              <a:gd name="connsiteX1" fmla="*/ 535577 w 653143"/>
              <a:gd name="connsiteY1" fmla="*/ 29028 h 225724"/>
              <a:gd name="connsiteX2" fmla="*/ 91440 w 653143"/>
              <a:gd name="connsiteY2" fmla="*/ 211908 h 225724"/>
              <a:gd name="connsiteX3" fmla="*/ 653143 w 653143"/>
              <a:gd name="connsiteY3" fmla="*/ 198845 h 225724"/>
              <a:gd name="connsiteX0" fmla="*/ 0 w 659521"/>
              <a:gd name="connsiteY0" fmla="*/ 2903 h 253727"/>
              <a:gd name="connsiteX1" fmla="*/ 535577 w 659521"/>
              <a:gd name="connsiteY1" fmla="*/ 29028 h 253727"/>
              <a:gd name="connsiteX2" fmla="*/ 91440 w 659521"/>
              <a:gd name="connsiteY2" fmla="*/ 211908 h 253727"/>
              <a:gd name="connsiteX3" fmla="*/ 659521 w 659521"/>
              <a:gd name="connsiteY3" fmla="*/ 246412 h 253727"/>
              <a:gd name="connsiteX0" fmla="*/ 0 w 659521"/>
              <a:gd name="connsiteY0" fmla="*/ 2903 h 246412"/>
              <a:gd name="connsiteX1" fmla="*/ 535577 w 659521"/>
              <a:gd name="connsiteY1" fmla="*/ 29028 h 246412"/>
              <a:gd name="connsiteX2" fmla="*/ 91440 w 659521"/>
              <a:gd name="connsiteY2" fmla="*/ 211908 h 246412"/>
              <a:gd name="connsiteX3" fmla="*/ 659521 w 659521"/>
              <a:gd name="connsiteY3" fmla="*/ 246412 h 246412"/>
            </a:gdLst>
            <a:ahLst/>
            <a:cxnLst>
              <a:cxn ang="0">
                <a:pos x="connsiteX0" y="connsiteY0"/>
              </a:cxn>
              <a:cxn ang="0">
                <a:pos x="connsiteX1" y="connsiteY1"/>
              </a:cxn>
              <a:cxn ang="0">
                <a:pos x="connsiteX2" y="connsiteY2"/>
              </a:cxn>
              <a:cxn ang="0">
                <a:pos x="connsiteX3" y="connsiteY3"/>
              </a:cxn>
            </a:cxnLst>
            <a:rect l="l" t="t" r="r" b="b"/>
            <a:pathLst>
              <a:path w="659521" h="246412">
                <a:moveTo>
                  <a:pt x="0" y="2903"/>
                </a:moveTo>
                <a:cubicBezTo>
                  <a:pt x="260168" y="-1452"/>
                  <a:pt x="520337" y="-5806"/>
                  <a:pt x="535577" y="29028"/>
                </a:cubicBezTo>
                <a:cubicBezTo>
                  <a:pt x="550817" y="63862"/>
                  <a:pt x="71846" y="183605"/>
                  <a:pt x="91440" y="211908"/>
                </a:cubicBezTo>
                <a:cubicBezTo>
                  <a:pt x="111034" y="240211"/>
                  <a:pt x="388466" y="235384"/>
                  <a:pt x="659521" y="246412"/>
                </a:cubicBezTo>
              </a:path>
            </a:pathLst>
          </a:custGeom>
          <a:noFill/>
          <a:ln w="28575">
            <a:solidFill>
              <a:schemeClr val="bg1"/>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TextBox 25">
            <a:extLst>
              <a:ext uri="{FF2B5EF4-FFF2-40B4-BE49-F238E27FC236}">
                <a16:creationId xmlns:a16="http://schemas.microsoft.com/office/drawing/2014/main" id="{01957B95-B6E2-4A07-19D4-E99CF073F991}"/>
              </a:ext>
            </a:extLst>
          </p:cNvPr>
          <p:cNvSpPr txBox="1"/>
          <p:nvPr/>
        </p:nvSpPr>
        <p:spPr>
          <a:xfrm>
            <a:off x="9166462" y="617961"/>
            <a:ext cx="595035" cy="369332"/>
          </a:xfrm>
          <a:prstGeom prst="rect">
            <a:avLst/>
          </a:prstGeom>
          <a:noFill/>
        </p:spPr>
        <p:txBody>
          <a:bodyPr wrap="none" rtlCol="0">
            <a:spAutoFit/>
          </a:bodyPr>
          <a:lstStyle/>
          <a:p>
            <a:r>
              <a:rPr lang="en-CH" dirty="0">
                <a:solidFill>
                  <a:schemeClr val="bg1"/>
                </a:solidFill>
              </a:rPr>
              <a:t>time</a:t>
            </a:r>
          </a:p>
        </p:txBody>
      </p:sp>
      <p:graphicFrame>
        <p:nvGraphicFramePr>
          <p:cNvPr id="29" name="Chart 28">
            <a:extLst>
              <a:ext uri="{FF2B5EF4-FFF2-40B4-BE49-F238E27FC236}">
                <a16:creationId xmlns:a16="http://schemas.microsoft.com/office/drawing/2014/main" id="{E51BBABC-7E59-F50A-04B6-A8A5A4AE8E08}"/>
              </a:ext>
            </a:extLst>
          </p:cNvPr>
          <p:cNvGraphicFramePr>
            <a:graphicFrameLocks/>
          </p:cNvGraphicFramePr>
          <p:nvPr>
            <p:extLst>
              <p:ext uri="{D42A27DB-BD31-4B8C-83A1-F6EECF244321}">
                <p14:modId xmlns:p14="http://schemas.microsoft.com/office/powerpoint/2010/main" val="1357003451"/>
              </p:ext>
            </p:extLst>
          </p:nvPr>
        </p:nvGraphicFramePr>
        <p:xfrm>
          <a:off x="8571048" y="2761577"/>
          <a:ext cx="3418174" cy="2537798"/>
        </p:xfrm>
        <a:graphic>
          <a:graphicData uri="http://schemas.openxmlformats.org/drawingml/2006/chart">
            <c:chart xmlns:c="http://schemas.openxmlformats.org/drawingml/2006/chart" xmlns:r="http://schemas.openxmlformats.org/officeDocument/2006/relationships" r:id="rId13"/>
          </a:graphicData>
        </a:graphic>
      </p:graphicFrame>
      <p:sp>
        <p:nvSpPr>
          <p:cNvPr id="3" name="TextBox 2">
            <a:extLst>
              <a:ext uri="{FF2B5EF4-FFF2-40B4-BE49-F238E27FC236}">
                <a16:creationId xmlns:a16="http://schemas.microsoft.com/office/drawing/2014/main" id="{F8EB28E3-6EEB-5E4E-B180-D8AFC13F344E}"/>
              </a:ext>
            </a:extLst>
          </p:cNvPr>
          <p:cNvSpPr txBox="1"/>
          <p:nvPr/>
        </p:nvSpPr>
        <p:spPr>
          <a:xfrm>
            <a:off x="11695148" y="2699902"/>
            <a:ext cx="447558" cy="2246769"/>
          </a:xfrm>
          <a:prstGeom prst="rect">
            <a:avLst/>
          </a:prstGeom>
          <a:noFill/>
        </p:spPr>
        <p:txBody>
          <a:bodyPr wrap="square" rtlCol="0">
            <a:spAutoFit/>
          </a:bodyPr>
          <a:lstStyle/>
          <a:p>
            <a:pPr>
              <a:spcBef>
                <a:spcPts val="1700"/>
              </a:spcBef>
            </a:pPr>
            <a:r>
              <a:rPr lang="en-CH" sz="1600" dirty="0">
                <a:solidFill>
                  <a:schemeClr val="bg1"/>
                </a:solidFill>
              </a:rPr>
              <a:t>0</a:t>
            </a:r>
          </a:p>
          <a:p>
            <a:pPr>
              <a:spcBef>
                <a:spcPts val="1700"/>
              </a:spcBef>
            </a:pPr>
            <a:r>
              <a:rPr lang="en-CH" sz="1600" dirty="0">
                <a:solidFill>
                  <a:schemeClr val="bg1"/>
                </a:solidFill>
              </a:rPr>
              <a:t>6</a:t>
            </a:r>
          </a:p>
          <a:p>
            <a:pPr>
              <a:spcBef>
                <a:spcPts val="1700"/>
              </a:spcBef>
            </a:pPr>
            <a:r>
              <a:rPr lang="en-CH" sz="1600" dirty="0">
                <a:solidFill>
                  <a:schemeClr val="bg1"/>
                </a:solidFill>
              </a:rPr>
              <a:t>14</a:t>
            </a:r>
          </a:p>
          <a:p>
            <a:pPr>
              <a:spcBef>
                <a:spcPts val="1700"/>
              </a:spcBef>
            </a:pPr>
            <a:r>
              <a:rPr lang="en-CH" sz="1600" dirty="0">
                <a:solidFill>
                  <a:schemeClr val="bg1"/>
                </a:solidFill>
              </a:rPr>
              <a:t>21</a:t>
            </a:r>
          </a:p>
          <a:p>
            <a:pPr>
              <a:spcBef>
                <a:spcPts val="1700"/>
              </a:spcBef>
            </a:pPr>
            <a:r>
              <a:rPr lang="en-CH" sz="1600" dirty="0">
                <a:solidFill>
                  <a:schemeClr val="bg1"/>
                </a:solidFill>
              </a:rPr>
              <a:t>28</a:t>
            </a:r>
          </a:p>
        </p:txBody>
      </p:sp>
      <p:sp>
        <p:nvSpPr>
          <p:cNvPr id="7" name="TextBox 6">
            <a:extLst>
              <a:ext uri="{FF2B5EF4-FFF2-40B4-BE49-F238E27FC236}">
                <a16:creationId xmlns:a16="http://schemas.microsoft.com/office/drawing/2014/main" id="{ACEAE68D-0AA3-8489-A96C-A7E06F5639C1}"/>
              </a:ext>
            </a:extLst>
          </p:cNvPr>
          <p:cNvSpPr txBox="1"/>
          <p:nvPr/>
        </p:nvSpPr>
        <p:spPr>
          <a:xfrm>
            <a:off x="8672032" y="2080315"/>
            <a:ext cx="3143425" cy="523220"/>
          </a:xfrm>
          <a:prstGeom prst="rect">
            <a:avLst/>
          </a:prstGeom>
          <a:noFill/>
        </p:spPr>
        <p:txBody>
          <a:bodyPr wrap="square" rtlCol="0">
            <a:spAutoFit/>
          </a:bodyPr>
          <a:lstStyle/>
          <a:p>
            <a:pPr>
              <a:spcBef>
                <a:spcPts val="800"/>
              </a:spcBef>
            </a:pPr>
            <a:r>
              <a:rPr lang="en-GB" sz="1400" dirty="0">
                <a:solidFill>
                  <a:srgbClr val="73FEFF"/>
                </a:solidFill>
              </a:rPr>
              <a:t>R</a:t>
            </a:r>
            <a:r>
              <a:rPr lang="en-CH" sz="1400" dirty="0">
                <a:solidFill>
                  <a:srgbClr val="73FEFF"/>
                </a:solidFill>
              </a:rPr>
              <a:t>oof of the deep reservoir revealed</a:t>
            </a:r>
            <a:br>
              <a:rPr lang="en-CH" sz="1400" dirty="0">
                <a:solidFill>
                  <a:srgbClr val="73FEFF"/>
                </a:solidFill>
              </a:rPr>
            </a:br>
            <a:r>
              <a:rPr lang="en-CH" sz="1400" dirty="0">
                <a:solidFill>
                  <a:srgbClr val="73FEFF"/>
                </a:solidFill>
              </a:rPr>
              <a:t>by seismic tomography (Zollo et al. 2008)</a:t>
            </a:r>
          </a:p>
        </p:txBody>
      </p:sp>
      <p:sp>
        <p:nvSpPr>
          <p:cNvPr id="28" name="TextBox 27">
            <a:extLst>
              <a:ext uri="{FF2B5EF4-FFF2-40B4-BE49-F238E27FC236}">
                <a16:creationId xmlns:a16="http://schemas.microsoft.com/office/drawing/2014/main" id="{2716C271-4367-7031-A3FE-E91C40CD6C5B}"/>
              </a:ext>
            </a:extLst>
          </p:cNvPr>
          <p:cNvSpPr txBox="1"/>
          <p:nvPr/>
        </p:nvSpPr>
        <p:spPr>
          <a:xfrm rot="16200000">
            <a:off x="11702764" y="3390189"/>
            <a:ext cx="1026243" cy="625812"/>
          </a:xfrm>
          <a:prstGeom prst="rect">
            <a:avLst/>
          </a:prstGeom>
          <a:noFill/>
        </p:spPr>
        <p:txBody>
          <a:bodyPr wrap="none" rtlCol="0">
            <a:spAutoFit/>
          </a:bodyPr>
          <a:lstStyle/>
          <a:p>
            <a:pPr>
              <a:spcBef>
                <a:spcPts val="800"/>
              </a:spcBef>
            </a:pPr>
            <a:r>
              <a:rPr lang="en-CH" sz="1400" dirty="0">
                <a:solidFill>
                  <a:schemeClr val="bg1"/>
                </a:solidFill>
              </a:rPr>
              <a:t>Depth (km)</a:t>
            </a:r>
          </a:p>
          <a:p>
            <a:pPr>
              <a:spcBef>
                <a:spcPts val="800"/>
              </a:spcBef>
            </a:pPr>
            <a:endParaRPr lang="en-CH" sz="1400" dirty="0">
              <a:solidFill>
                <a:schemeClr val="bg1"/>
              </a:solidFill>
            </a:endParaRPr>
          </a:p>
        </p:txBody>
      </p:sp>
      <p:sp>
        <p:nvSpPr>
          <p:cNvPr id="40" name="TextBox 39">
            <a:extLst>
              <a:ext uri="{FF2B5EF4-FFF2-40B4-BE49-F238E27FC236}">
                <a16:creationId xmlns:a16="http://schemas.microsoft.com/office/drawing/2014/main" id="{6B9036D3-C166-0948-6956-1364613FA21A}"/>
              </a:ext>
            </a:extLst>
          </p:cNvPr>
          <p:cNvSpPr txBox="1"/>
          <p:nvPr/>
        </p:nvSpPr>
        <p:spPr>
          <a:xfrm>
            <a:off x="8669020" y="1711085"/>
            <a:ext cx="3143425" cy="307777"/>
          </a:xfrm>
          <a:prstGeom prst="rect">
            <a:avLst/>
          </a:prstGeom>
          <a:noFill/>
        </p:spPr>
        <p:txBody>
          <a:bodyPr wrap="square" rtlCol="0">
            <a:spAutoFit/>
          </a:bodyPr>
          <a:lstStyle/>
          <a:p>
            <a:pPr>
              <a:spcBef>
                <a:spcPts val="800"/>
              </a:spcBef>
            </a:pPr>
            <a:r>
              <a:rPr lang="fr-CH" sz="1400" dirty="0">
                <a:solidFill>
                  <a:schemeClr val="bg1"/>
                </a:solidFill>
              </a:rPr>
              <a:t>Source of the </a:t>
            </a:r>
            <a:r>
              <a:rPr lang="fr-CH" sz="1400" dirty="0" err="1">
                <a:solidFill>
                  <a:schemeClr val="bg1"/>
                </a:solidFill>
              </a:rPr>
              <a:t>current</a:t>
            </a:r>
            <a:r>
              <a:rPr lang="fr-CH" sz="1400" dirty="0">
                <a:solidFill>
                  <a:schemeClr val="bg1"/>
                </a:solidFill>
              </a:rPr>
              <a:t> </a:t>
            </a:r>
            <a:r>
              <a:rPr lang="fr-CH" sz="1400" dirty="0" err="1">
                <a:solidFill>
                  <a:schemeClr val="bg1"/>
                </a:solidFill>
              </a:rPr>
              <a:t>deformation</a:t>
            </a:r>
            <a:endParaRPr lang="en-CH" sz="1400" dirty="0">
              <a:solidFill>
                <a:schemeClr val="bg1"/>
              </a:solidFill>
            </a:endParaRPr>
          </a:p>
        </p:txBody>
      </p:sp>
    </p:spTree>
    <p:extLst>
      <p:ext uri="{BB962C8B-B14F-4D97-AF65-F5344CB8AC3E}">
        <p14:creationId xmlns:p14="http://schemas.microsoft.com/office/powerpoint/2010/main" val="309628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Graphic spid="29" grpId="0">
        <p:bldAsOne/>
      </p:bldGraphic>
      <p:bldP spid="3" grpId="0"/>
      <p:bldP spid="28" grpId="0"/>
      <p:bldP spid="28" grpId="1"/>
    </p:bldLst>
  </p:timing>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GU24 talk" id="{B9134B31-662A-C845-871F-343C6B42F9DF}" vid="{7DFB5987-0E79-CE43-AA7F-23D940CB48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2074</TotalTime>
  <Words>1465</Words>
  <Application>Microsoft Macintosh PowerPoint</Application>
  <PresentationFormat>Widescreen</PresentationFormat>
  <Paragraphs>218</Paragraphs>
  <Slides>20</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Bembo</vt:lpstr>
      <vt:lpstr>Calibri</vt:lpstr>
      <vt:lpstr>ElsevierGulliver</vt:lpstr>
      <vt:lpstr>Open Sans</vt:lpstr>
      <vt:lpstr>Segoe UI Semibold</vt:lpstr>
      <vt:lpstr>Times New Roman</vt:lpstr>
      <vt:lpstr>Wingdings</vt:lpstr>
      <vt:lpstr>ArchiveVTI</vt:lpstr>
      <vt:lpstr>Ongoing unrest at Campi Flegrei</vt:lpstr>
      <vt:lpstr>Campi Flegrei calderic system </vt:lpstr>
      <vt:lpstr>Current unrest – seismicity</vt:lpstr>
      <vt:lpstr>Current unrest – earthquake swarm April 14, 2024</vt:lpstr>
      <vt:lpstr>PowerPoint Presentation</vt:lpstr>
      <vt:lpstr>PowerPoint Presentation</vt:lpstr>
      <vt:lpstr>Campi Flegrei – sampling</vt:lpstr>
      <vt:lpstr>Machine learning thermobarometry</vt:lpstr>
      <vt:lpstr>Campi Flegrei – cpx thermobarometry </vt:lpstr>
      <vt:lpstr>Campi Flegrei – cpx HC</vt:lpstr>
      <vt:lpstr>PowerPoint Presentation</vt:lpstr>
      <vt:lpstr>Implications – so now,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Campi FlegreI, ”La Mama Italiana”</dc:title>
  <dc:creator>Charline Lormand</dc:creator>
  <cp:lastModifiedBy>Charline Lormand</cp:lastModifiedBy>
  <cp:revision>115</cp:revision>
  <dcterms:created xsi:type="dcterms:W3CDTF">2024-01-17T09:31:29Z</dcterms:created>
  <dcterms:modified xsi:type="dcterms:W3CDTF">2024-04-16T09:22:16Z</dcterms:modified>
</cp:coreProperties>
</file>