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51206400" cy="329184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480">
          <p15:clr>
            <a:srgbClr val="A4A3A4"/>
          </p15:clr>
        </p15:guide>
        <p15:guide id="2" orient="horz" pos="2640">
          <p15:clr>
            <a:srgbClr val="A4A3A4"/>
          </p15:clr>
        </p15:guide>
        <p15:guide id="3" orient="horz" pos="3984">
          <p15:clr>
            <a:srgbClr val="A4A3A4"/>
          </p15:clr>
        </p15:guide>
        <p15:guide id="4" orient="horz" pos="20208">
          <p15:clr>
            <a:srgbClr val="A4A3A4"/>
          </p15:clr>
        </p15:guide>
        <p15:guide id="5" pos="576">
          <p15:clr>
            <a:srgbClr val="A4A3A4"/>
          </p15:clr>
        </p15:guide>
        <p15:guide id="6" pos="7920">
          <p15:clr>
            <a:srgbClr val="A4A3A4"/>
          </p15:clr>
        </p15:guide>
        <p15:guide id="7" pos="8400">
          <p15:clr>
            <a:srgbClr val="A4A3A4"/>
          </p15:clr>
        </p15:guide>
        <p15:guide id="8" pos="15936">
          <p15:clr>
            <a:srgbClr val="A4A3A4"/>
          </p15:clr>
        </p15:guide>
        <p15:guide id="9" pos="16416">
          <p15:clr>
            <a:srgbClr val="A4A3A4"/>
          </p15:clr>
        </p15:guide>
        <p15:guide id="10" pos="23808">
          <p15:clr>
            <a:srgbClr val="A4A3A4"/>
          </p15:clr>
        </p15:guide>
        <p15:guide id="11" pos="24288">
          <p15:clr>
            <a:srgbClr val="A4A3A4"/>
          </p15:clr>
        </p15:guide>
        <p15:guide id="12" pos="316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69696"/>
    <a:srgbClr val="9E1B32"/>
    <a:srgbClr val="850935"/>
    <a:srgbClr val="860808"/>
    <a:srgbClr val="8D0108"/>
    <a:srgbClr val="710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305" autoAdjust="0"/>
  </p:normalViewPr>
  <p:slideViewPr>
    <p:cSldViewPr>
      <p:cViewPr>
        <p:scale>
          <a:sx n="24" d="100"/>
          <a:sy n="24" d="100"/>
        </p:scale>
        <p:origin x="-1482" y="-72"/>
      </p:cViewPr>
      <p:guideLst>
        <p:guide orient="horz" pos="480"/>
        <p:guide orient="horz" pos="2640"/>
        <p:guide orient="horz" pos="3984"/>
        <p:guide orient="horz" pos="20208"/>
        <p:guide pos="576"/>
        <p:guide pos="7920"/>
        <p:guide pos="8400"/>
        <p:guide pos="15936"/>
        <p:guide pos="16416"/>
        <p:guide pos="23808"/>
        <p:guide pos="24288"/>
        <p:guide pos="31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126"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4145754"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algn="r" eaLnBrk="1" hangingPunct="1">
              <a:defRPr sz="13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1"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4145754"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DD2EE6D7-56FB-4031-A2C2-4B27523A6E28}" type="slidenum">
              <a:rPr lang="en-US" altLang="en-US"/>
              <a:pPr>
                <a:defRPr/>
              </a:pPr>
              <a:t>‹#›</a:t>
            </a:fld>
            <a:endParaRPr lang="en-US" altLang="en-US"/>
          </a:p>
        </p:txBody>
      </p:sp>
    </p:spTree>
    <p:extLst>
      <p:ext uri="{BB962C8B-B14F-4D97-AF65-F5344CB8AC3E}">
        <p14:creationId xmlns:p14="http://schemas.microsoft.com/office/powerpoint/2010/main" val="973224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446" cy="479848"/>
          </a:xfrm>
          <a:prstGeom prst="rect">
            <a:avLst/>
          </a:prstGeom>
        </p:spPr>
        <p:txBody>
          <a:bodyPr vert="horz" lIns="96398" tIns="48199" rIns="96398" bIns="48199" rtlCol="0"/>
          <a:lstStyle>
            <a:lvl1pPr algn="l" eaLnBrk="1" hangingPunct="1">
              <a:defRPr sz="1300">
                <a:latin typeface="Times New Roman" charset="0"/>
              </a:defRPr>
            </a:lvl1pPr>
          </a:lstStyle>
          <a:p>
            <a:pPr>
              <a:defRPr/>
            </a:pPr>
            <a:endParaRPr lang="en-US"/>
          </a:p>
        </p:txBody>
      </p:sp>
      <p:sp>
        <p:nvSpPr>
          <p:cNvPr id="3" name="Date Placeholder 2"/>
          <p:cNvSpPr>
            <a:spLocks noGrp="1"/>
          </p:cNvSpPr>
          <p:nvPr>
            <p:ph type="dt" idx="1"/>
          </p:nvPr>
        </p:nvSpPr>
        <p:spPr>
          <a:xfrm>
            <a:off x="4143385" y="0"/>
            <a:ext cx="3170631" cy="479848"/>
          </a:xfrm>
          <a:prstGeom prst="rect">
            <a:avLst/>
          </a:prstGeom>
        </p:spPr>
        <p:txBody>
          <a:bodyPr vert="horz" lIns="96398" tIns="48199" rIns="96398" bIns="48199" rtlCol="0"/>
          <a:lstStyle>
            <a:lvl1pPr algn="r" eaLnBrk="1" hangingPunct="1">
              <a:defRPr sz="1300">
                <a:latin typeface="Times New Roman" charset="0"/>
              </a:defRPr>
            </a:lvl1pPr>
          </a:lstStyle>
          <a:p>
            <a:pPr>
              <a:defRPr/>
            </a:pPr>
            <a:fld id="{29F65819-D424-471E-B82F-85176A13A9E4}" type="datetimeFigureOut">
              <a:rPr lang="en-US"/>
              <a:pPr>
                <a:defRPr/>
              </a:pPr>
              <a:t>4/13/2024</a:t>
            </a:fld>
            <a:endParaRPr lang="en-US"/>
          </a:p>
        </p:txBody>
      </p:sp>
      <p:sp>
        <p:nvSpPr>
          <p:cNvPr id="4" name="Slide Image Placeholder 3"/>
          <p:cNvSpPr>
            <a:spLocks noGrp="1" noRot="1" noChangeAspect="1"/>
          </p:cNvSpPr>
          <p:nvPr>
            <p:ph type="sldImg" idx="2"/>
          </p:nvPr>
        </p:nvSpPr>
        <p:spPr>
          <a:xfrm>
            <a:off x="857250" y="720725"/>
            <a:ext cx="5600700" cy="3600450"/>
          </a:xfrm>
          <a:prstGeom prst="rect">
            <a:avLst/>
          </a:prstGeom>
          <a:noFill/>
          <a:ln w="12700">
            <a:solidFill>
              <a:prstClr val="black"/>
            </a:solidFill>
          </a:ln>
        </p:spPr>
        <p:txBody>
          <a:bodyPr vert="horz" lIns="96398" tIns="48199" rIns="96398" bIns="48199" rtlCol="0" anchor="ctr"/>
          <a:lstStyle/>
          <a:p>
            <a:pPr lvl="0"/>
            <a:endParaRPr lang="en-US" noProof="0" smtClean="0"/>
          </a:p>
        </p:txBody>
      </p:sp>
      <p:sp>
        <p:nvSpPr>
          <p:cNvPr id="5" name="Notes Placeholder 4"/>
          <p:cNvSpPr>
            <a:spLocks noGrp="1"/>
          </p:cNvSpPr>
          <p:nvPr>
            <p:ph type="body" sz="quarter" idx="3"/>
          </p:nvPr>
        </p:nvSpPr>
        <p:spPr>
          <a:xfrm>
            <a:off x="731046" y="4559615"/>
            <a:ext cx="5853108" cy="4320752"/>
          </a:xfrm>
          <a:prstGeom prst="rect">
            <a:avLst/>
          </a:prstGeom>
        </p:spPr>
        <p:txBody>
          <a:bodyPr vert="horz" lIns="96398" tIns="48199" rIns="96398" bIns="4819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119229"/>
            <a:ext cx="3169446" cy="479848"/>
          </a:xfrm>
          <a:prstGeom prst="rect">
            <a:avLst/>
          </a:prstGeom>
        </p:spPr>
        <p:txBody>
          <a:bodyPr vert="horz" lIns="96398" tIns="48199" rIns="96398" bIns="48199" rtlCol="0" anchor="b"/>
          <a:lstStyle>
            <a:lvl1pPr algn="l" eaLnBrk="1" hangingPunct="1">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143385" y="9119229"/>
            <a:ext cx="3170631" cy="479848"/>
          </a:xfrm>
          <a:prstGeom prst="rect">
            <a:avLst/>
          </a:prstGeom>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0F037531-4CCE-4227-9D51-0757998E6928}" type="slidenum">
              <a:rPr lang="en-US" altLang="en-US"/>
              <a:pPr>
                <a:defRPr/>
              </a:pPr>
              <a:t>‹#›</a:t>
            </a:fld>
            <a:endParaRPr lang="en-US" altLang="en-US"/>
          </a:p>
        </p:txBody>
      </p:sp>
    </p:spTree>
    <p:extLst>
      <p:ext uri="{BB962C8B-B14F-4D97-AF65-F5344CB8AC3E}">
        <p14:creationId xmlns:p14="http://schemas.microsoft.com/office/powerpoint/2010/main" val="1442190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800">
                <a:solidFill>
                  <a:schemeClr val="tx1"/>
                </a:solidFill>
                <a:latin typeface="Calibri" panose="020F0502020204030204" pitchFamily="34" charset="0"/>
              </a:defRPr>
            </a:lvl1pPr>
            <a:lvl2pPr marL="520214" indent="-200082">
              <a:spcBef>
                <a:spcPct val="30000"/>
              </a:spcBef>
              <a:defRPr sz="800">
                <a:solidFill>
                  <a:schemeClr val="tx1"/>
                </a:solidFill>
                <a:latin typeface="Calibri" panose="020F0502020204030204" pitchFamily="34" charset="0"/>
              </a:defRPr>
            </a:lvl2pPr>
            <a:lvl3pPr marL="800329" indent="-160066">
              <a:spcBef>
                <a:spcPct val="30000"/>
              </a:spcBef>
              <a:defRPr sz="800">
                <a:solidFill>
                  <a:schemeClr val="tx1"/>
                </a:solidFill>
                <a:latin typeface="Calibri" panose="020F0502020204030204" pitchFamily="34" charset="0"/>
              </a:defRPr>
            </a:lvl3pPr>
            <a:lvl4pPr marL="1120460" indent="-160066">
              <a:spcBef>
                <a:spcPct val="30000"/>
              </a:spcBef>
              <a:defRPr sz="800">
                <a:solidFill>
                  <a:schemeClr val="tx1"/>
                </a:solidFill>
                <a:latin typeface="Calibri" panose="020F0502020204030204" pitchFamily="34" charset="0"/>
              </a:defRPr>
            </a:lvl4pPr>
            <a:lvl5pPr marL="1440591" indent="-160066">
              <a:spcBef>
                <a:spcPct val="30000"/>
              </a:spcBef>
              <a:defRPr sz="800">
                <a:solidFill>
                  <a:schemeClr val="tx1"/>
                </a:solidFill>
                <a:latin typeface="Calibri" panose="020F0502020204030204" pitchFamily="34" charset="0"/>
              </a:defRPr>
            </a:lvl5pPr>
            <a:lvl6pPr marL="1760723" indent="-160066" eaLnBrk="0" fontAlgn="base" hangingPunct="0">
              <a:spcBef>
                <a:spcPct val="30000"/>
              </a:spcBef>
              <a:spcAft>
                <a:spcPct val="0"/>
              </a:spcAft>
              <a:defRPr sz="800">
                <a:solidFill>
                  <a:schemeClr val="tx1"/>
                </a:solidFill>
                <a:latin typeface="Calibri" panose="020F0502020204030204" pitchFamily="34" charset="0"/>
              </a:defRPr>
            </a:lvl6pPr>
            <a:lvl7pPr marL="2080854" indent="-160066" eaLnBrk="0" fontAlgn="base" hangingPunct="0">
              <a:spcBef>
                <a:spcPct val="30000"/>
              </a:spcBef>
              <a:spcAft>
                <a:spcPct val="0"/>
              </a:spcAft>
              <a:defRPr sz="800">
                <a:solidFill>
                  <a:schemeClr val="tx1"/>
                </a:solidFill>
                <a:latin typeface="Calibri" panose="020F0502020204030204" pitchFamily="34" charset="0"/>
              </a:defRPr>
            </a:lvl7pPr>
            <a:lvl8pPr marL="2400986" indent="-160066" eaLnBrk="0" fontAlgn="base" hangingPunct="0">
              <a:spcBef>
                <a:spcPct val="30000"/>
              </a:spcBef>
              <a:spcAft>
                <a:spcPct val="0"/>
              </a:spcAft>
              <a:defRPr sz="800">
                <a:solidFill>
                  <a:schemeClr val="tx1"/>
                </a:solidFill>
                <a:latin typeface="Calibri" panose="020F0502020204030204" pitchFamily="34" charset="0"/>
              </a:defRPr>
            </a:lvl8pPr>
            <a:lvl9pPr marL="2721117" indent="-160066" eaLnBrk="0" fontAlgn="base" hangingPunct="0">
              <a:spcBef>
                <a:spcPct val="30000"/>
              </a:spcBef>
              <a:spcAft>
                <a:spcPct val="0"/>
              </a:spcAft>
              <a:defRPr sz="800">
                <a:solidFill>
                  <a:schemeClr val="tx1"/>
                </a:solidFill>
                <a:latin typeface="Calibri" panose="020F0502020204030204" pitchFamily="34" charset="0"/>
              </a:defRPr>
            </a:lvl9pPr>
          </a:lstStyle>
          <a:p>
            <a:pPr>
              <a:spcBef>
                <a:spcPct val="0"/>
              </a:spcBef>
            </a:pPr>
            <a:fld id="{2A15340D-7102-48BA-A7C6-8DA179EC9D5B}" type="slidenum">
              <a:rPr lang="en-US" altLang="en-US" sz="1300">
                <a:latin typeface="Times New Roman" panose="02020603050405020304" pitchFamily="18" charset="0"/>
              </a:rPr>
              <a:pPr>
                <a:spcBef>
                  <a:spcPct val="0"/>
                </a:spcBef>
              </a:pPr>
              <a:t>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90920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354F2-4EF6-433B-B390-B2654D7C3332}" type="slidenum">
              <a:rPr lang="en-US" altLang="en-US"/>
              <a:pPr>
                <a:defRPr/>
              </a:pPr>
              <a:t>‹#›</a:t>
            </a:fld>
            <a:endParaRPr lang="en-US" altLang="en-US"/>
          </a:p>
        </p:txBody>
      </p:sp>
    </p:spTree>
    <p:extLst>
      <p:ext uri="{BB962C8B-B14F-4D97-AF65-F5344CB8AC3E}">
        <p14:creationId xmlns:p14="http://schemas.microsoft.com/office/powerpoint/2010/main" val="99507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61A59-8232-4DD5-A58D-FB2E8AB1C8EA}" type="slidenum">
              <a:rPr lang="en-US" altLang="en-US"/>
              <a:pPr>
                <a:defRPr/>
              </a:pPr>
              <a:t>‹#›</a:t>
            </a:fld>
            <a:endParaRPr lang="en-US" altLang="en-US"/>
          </a:p>
        </p:txBody>
      </p:sp>
    </p:spTree>
    <p:extLst>
      <p:ext uri="{BB962C8B-B14F-4D97-AF65-F5344CB8AC3E}">
        <p14:creationId xmlns:p14="http://schemas.microsoft.com/office/powerpoint/2010/main" val="275073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B9F78-CD9C-477C-BDDD-009F94141241}" type="slidenum">
              <a:rPr lang="en-US" altLang="en-US"/>
              <a:pPr>
                <a:defRPr/>
              </a:pPr>
              <a:t>‹#›</a:t>
            </a:fld>
            <a:endParaRPr lang="en-US" altLang="en-US"/>
          </a:p>
        </p:txBody>
      </p:sp>
    </p:spTree>
    <p:extLst>
      <p:ext uri="{BB962C8B-B14F-4D97-AF65-F5344CB8AC3E}">
        <p14:creationId xmlns:p14="http://schemas.microsoft.com/office/powerpoint/2010/main" val="343602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54EE-1CFC-4779-BBB8-64FF0BD49AA6}" type="slidenum">
              <a:rPr lang="en-US" altLang="en-US"/>
              <a:pPr>
                <a:defRPr/>
              </a:pPr>
              <a:t>‹#›</a:t>
            </a:fld>
            <a:endParaRPr lang="en-US" altLang="en-US"/>
          </a:p>
        </p:txBody>
      </p:sp>
    </p:spTree>
    <p:extLst>
      <p:ext uri="{BB962C8B-B14F-4D97-AF65-F5344CB8AC3E}">
        <p14:creationId xmlns:p14="http://schemas.microsoft.com/office/powerpoint/2010/main" val="5496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30BFA-5D4A-461C-A3B4-1B870FADEC05}" type="slidenum">
              <a:rPr lang="en-US" altLang="en-US"/>
              <a:pPr>
                <a:defRPr/>
              </a:pPr>
              <a:t>‹#›</a:t>
            </a:fld>
            <a:endParaRPr lang="en-US" altLang="en-US"/>
          </a:p>
        </p:txBody>
      </p:sp>
    </p:spTree>
    <p:extLst>
      <p:ext uri="{BB962C8B-B14F-4D97-AF65-F5344CB8AC3E}">
        <p14:creationId xmlns:p14="http://schemas.microsoft.com/office/powerpoint/2010/main" val="196404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7716FB-3B50-4B6D-B9B9-824230435BDD}" type="slidenum">
              <a:rPr lang="en-US" altLang="en-US"/>
              <a:pPr>
                <a:defRPr/>
              </a:pPr>
              <a:t>‹#›</a:t>
            </a:fld>
            <a:endParaRPr lang="en-US" altLang="en-US"/>
          </a:p>
        </p:txBody>
      </p:sp>
    </p:spTree>
    <p:extLst>
      <p:ext uri="{BB962C8B-B14F-4D97-AF65-F5344CB8AC3E}">
        <p14:creationId xmlns:p14="http://schemas.microsoft.com/office/powerpoint/2010/main" val="178288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145407-6901-4768-B658-8CA1FF19084D}" type="slidenum">
              <a:rPr lang="en-US" altLang="en-US"/>
              <a:pPr>
                <a:defRPr/>
              </a:pPr>
              <a:t>‹#›</a:t>
            </a:fld>
            <a:endParaRPr lang="en-US" altLang="en-US"/>
          </a:p>
        </p:txBody>
      </p:sp>
    </p:spTree>
    <p:extLst>
      <p:ext uri="{BB962C8B-B14F-4D97-AF65-F5344CB8AC3E}">
        <p14:creationId xmlns:p14="http://schemas.microsoft.com/office/powerpoint/2010/main" val="388527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7841D5-976E-4B7A-ABB7-6F9DF1B3BDA5}" type="slidenum">
              <a:rPr lang="en-US" altLang="en-US"/>
              <a:pPr>
                <a:defRPr/>
              </a:pPr>
              <a:t>‹#›</a:t>
            </a:fld>
            <a:endParaRPr lang="en-US" altLang="en-US"/>
          </a:p>
        </p:txBody>
      </p:sp>
    </p:spTree>
    <p:extLst>
      <p:ext uri="{BB962C8B-B14F-4D97-AF65-F5344CB8AC3E}">
        <p14:creationId xmlns:p14="http://schemas.microsoft.com/office/powerpoint/2010/main" val="207436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EE5D7F-157C-4FBA-B7B6-8F9C75FA632D}" type="slidenum">
              <a:rPr lang="en-US" altLang="en-US"/>
              <a:pPr>
                <a:defRPr/>
              </a:pPr>
              <a:t>‹#›</a:t>
            </a:fld>
            <a:endParaRPr lang="en-US" altLang="en-US"/>
          </a:p>
        </p:txBody>
      </p:sp>
    </p:spTree>
    <p:extLst>
      <p:ext uri="{BB962C8B-B14F-4D97-AF65-F5344CB8AC3E}">
        <p14:creationId xmlns:p14="http://schemas.microsoft.com/office/powerpoint/2010/main" val="158310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1D4EC-5E0F-461E-992F-2C362FDC8DBD}" type="slidenum">
              <a:rPr lang="en-US" altLang="en-US"/>
              <a:pPr>
                <a:defRPr/>
              </a:pPr>
              <a:t>‹#›</a:t>
            </a:fld>
            <a:endParaRPr lang="en-US" altLang="en-US"/>
          </a:p>
        </p:txBody>
      </p:sp>
    </p:spTree>
    <p:extLst>
      <p:ext uri="{BB962C8B-B14F-4D97-AF65-F5344CB8AC3E}">
        <p14:creationId xmlns:p14="http://schemas.microsoft.com/office/powerpoint/2010/main" val="97553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0CE5B-6BCB-481A-B00E-622AC56CB84D}" type="slidenum">
              <a:rPr lang="en-US" altLang="en-US"/>
              <a:pPr>
                <a:defRPr/>
              </a:pPr>
              <a:t>‹#›</a:t>
            </a:fld>
            <a:endParaRPr lang="en-US" altLang="en-US"/>
          </a:p>
        </p:txBody>
      </p:sp>
    </p:spTree>
    <p:extLst>
      <p:ext uri="{BB962C8B-B14F-4D97-AF65-F5344CB8AC3E}">
        <p14:creationId xmlns:p14="http://schemas.microsoft.com/office/powerpoint/2010/main" val="287590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40163" y="9509125"/>
            <a:ext cx="4352607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eaLnBrk="1" hangingPunct="1">
              <a:defRPr sz="7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eaLnBrk="1" hangingPunct="1">
              <a:defRPr sz="7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eaLnBrk="1" hangingPunct="1">
              <a:defRPr sz="7400"/>
            </a:lvl1pPr>
          </a:lstStyle>
          <a:p>
            <a:pPr>
              <a:defRPr/>
            </a:pPr>
            <a:fld id="{011C51A6-7EBB-4B42-BCE9-EDAC403BE0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charset="0"/>
        </a:defRPr>
      </a:lvl2pPr>
      <a:lvl3pPr algn="ctr" defTabSz="4806950" rtl="0" eaLnBrk="0" fontAlgn="base" hangingPunct="0">
        <a:spcBef>
          <a:spcPct val="0"/>
        </a:spcBef>
        <a:spcAft>
          <a:spcPct val="0"/>
        </a:spcAft>
        <a:defRPr sz="23100">
          <a:solidFill>
            <a:schemeClr val="tx2"/>
          </a:solidFill>
          <a:latin typeface="Times New Roman" charset="0"/>
        </a:defRPr>
      </a:lvl3pPr>
      <a:lvl4pPr algn="ctr" defTabSz="4806950" rtl="0" eaLnBrk="0" fontAlgn="base" hangingPunct="0">
        <a:spcBef>
          <a:spcPct val="0"/>
        </a:spcBef>
        <a:spcAft>
          <a:spcPct val="0"/>
        </a:spcAft>
        <a:defRPr sz="23100">
          <a:solidFill>
            <a:schemeClr val="tx2"/>
          </a:solidFill>
          <a:latin typeface="Times New Roman" charset="0"/>
        </a:defRPr>
      </a:lvl4pPr>
      <a:lvl5pPr algn="ctr" defTabSz="4806950" rtl="0" eaLnBrk="0" fontAlgn="base" hangingPunct="0">
        <a:spcBef>
          <a:spcPct val="0"/>
        </a:spcBef>
        <a:spcAft>
          <a:spcPct val="0"/>
        </a:spcAft>
        <a:defRPr sz="23100">
          <a:solidFill>
            <a:schemeClr val="tx2"/>
          </a:solidFill>
          <a:latin typeface="Times New Roman" charset="0"/>
        </a:defRPr>
      </a:lvl5pPr>
      <a:lvl6pPr marL="457200" algn="ctr" defTabSz="4806950" rtl="0" fontAlgn="base">
        <a:spcBef>
          <a:spcPct val="0"/>
        </a:spcBef>
        <a:spcAft>
          <a:spcPct val="0"/>
        </a:spcAft>
        <a:defRPr sz="23100">
          <a:solidFill>
            <a:schemeClr val="tx2"/>
          </a:solidFill>
          <a:latin typeface="Times New Roman" charset="0"/>
        </a:defRPr>
      </a:lvl6pPr>
      <a:lvl7pPr marL="914400" algn="ctr" defTabSz="4806950" rtl="0" fontAlgn="base">
        <a:spcBef>
          <a:spcPct val="0"/>
        </a:spcBef>
        <a:spcAft>
          <a:spcPct val="0"/>
        </a:spcAft>
        <a:defRPr sz="23100">
          <a:solidFill>
            <a:schemeClr val="tx2"/>
          </a:solidFill>
          <a:latin typeface="Times New Roman" charset="0"/>
        </a:defRPr>
      </a:lvl7pPr>
      <a:lvl8pPr marL="1371600" algn="ctr" defTabSz="4806950" rtl="0" fontAlgn="base">
        <a:spcBef>
          <a:spcPct val="0"/>
        </a:spcBef>
        <a:spcAft>
          <a:spcPct val="0"/>
        </a:spcAft>
        <a:defRPr sz="23100">
          <a:solidFill>
            <a:schemeClr val="tx2"/>
          </a:solidFill>
          <a:latin typeface="Times New Roman" charset="0"/>
        </a:defRPr>
      </a:lvl8pPr>
      <a:lvl9pPr marL="1828800" algn="ctr" defTabSz="4806950" rtl="0" fontAlgn="base">
        <a:spcBef>
          <a:spcPct val="0"/>
        </a:spcBef>
        <a:spcAft>
          <a:spcPct val="0"/>
        </a:spcAft>
        <a:defRPr sz="23100">
          <a:solidFill>
            <a:schemeClr val="tx2"/>
          </a:solidFill>
          <a:latin typeface="Times New Roman"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1.emf"/><Relationship Id="rId5" Type="http://schemas.openxmlformats.org/officeDocument/2006/relationships/image" Target="../media/image3.png"/><Relationship Id="rId10" Type="http://schemas.openxmlformats.org/officeDocument/2006/relationships/package" Target="../embeddings/Microsoft_Excel_Worksheet1.xlsx"/><Relationship Id="rId4" Type="http://schemas.openxmlformats.org/officeDocument/2006/relationships/image" Target="../media/image2.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19"/>
          <p:cNvSpPr>
            <a:spLocks noChangeArrowheads="1"/>
          </p:cNvSpPr>
          <p:nvPr/>
        </p:nvSpPr>
        <p:spPr bwMode="auto">
          <a:xfrm>
            <a:off x="1265369" y="18080007"/>
            <a:ext cx="11456987" cy="914400"/>
          </a:xfrm>
          <a:prstGeom prst="roundRect">
            <a:avLst>
              <a:gd name="adj" fmla="val 50000"/>
            </a:avLst>
          </a:prstGeom>
          <a:solidFill>
            <a:srgbClr val="002060"/>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Verdana" pitchFamily="34" charset="0"/>
              </a:rPr>
              <a:t>	Background</a:t>
            </a:r>
          </a:p>
        </p:txBody>
      </p:sp>
      <p:sp>
        <p:nvSpPr>
          <p:cNvPr id="2063" name="AutoShape 15"/>
          <p:cNvSpPr>
            <a:spLocks noChangeArrowheads="1"/>
          </p:cNvSpPr>
          <p:nvPr/>
        </p:nvSpPr>
        <p:spPr bwMode="auto">
          <a:xfrm>
            <a:off x="13454502" y="21107400"/>
            <a:ext cx="11658600" cy="914400"/>
          </a:xfrm>
          <a:prstGeom prst="roundRect">
            <a:avLst>
              <a:gd name="adj" fmla="val 50000"/>
            </a:avLst>
          </a:prstGeom>
          <a:solidFill>
            <a:srgbClr val="002060"/>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Verdana" pitchFamily="34" charset="0"/>
              </a:rPr>
              <a:t>	</a:t>
            </a:r>
            <a:r>
              <a:rPr lang="en-US" sz="4400" b="1" dirty="0" smtClean="0">
                <a:solidFill>
                  <a:schemeClr val="bg1"/>
                </a:solidFill>
                <a:effectLst>
                  <a:outerShdw blurRad="38100" dist="38100" dir="2700000" algn="tl">
                    <a:srgbClr val="000000"/>
                  </a:outerShdw>
                </a:effectLst>
                <a:latin typeface="Verdana" pitchFamily="34" charset="0"/>
              </a:rPr>
              <a:t>Numerical Experiments</a:t>
            </a:r>
            <a:endParaRPr lang="en-US" sz="4400" b="1" dirty="0">
              <a:solidFill>
                <a:schemeClr val="bg1"/>
              </a:solidFill>
              <a:effectLst>
                <a:outerShdw blurRad="38100" dist="38100" dir="2700000" algn="tl">
                  <a:srgbClr val="000000"/>
                </a:outerShdw>
              </a:effectLst>
              <a:latin typeface="Verdana" pitchFamily="34" charset="0"/>
            </a:endParaRPr>
          </a:p>
        </p:txBody>
      </p:sp>
      <p:sp>
        <p:nvSpPr>
          <p:cNvPr id="2064" name="AutoShape 16"/>
          <p:cNvSpPr>
            <a:spLocks noChangeArrowheads="1"/>
          </p:cNvSpPr>
          <p:nvPr/>
        </p:nvSpPr>
        <p:spPr bwMode="auto">
          <a:xfrm>
            <a:off x="38340868" y="18973800"/>
            <a:ext cx="11658600" cy="914400"/>
          </a:xfrm>
          <a:prstGeom prst="roundRect">
            <a:avLst>
              <a:gd name="adj" fmla="val 50000"/>
            </a:avLst>
          </a:prstGeom>
          <a:solidFill>
            <a:srgbClr val="002060"/>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Verdana" pitchFamily="34" charset="0"/>
              </a:rPr>
              <a:t>	Authors</a:t>
            </a:r>
          </a:p>
        </p:txBody>
      </p:sp>
      <p:sp>
        <p:nvSpPr>
          <p:cNvPr id="2065" name="AutoShape 17"/>
          <p:cNvSpPr>
            <a:spLocks noChangeArrowheads="1"/>
          </p:cNvSpPr>
          <p:nvPr/>
        </p:nvSpPr>
        <p:spPr bwMode="auto">
          <a:xfrm>
            <a:off x="38384512" y="12496800"/>
            <a:ext cx="11658600" cy="914400"/>
          </a:xfrm>
          <a:prstGeom prst="roundRect">
            <a:avLst>
              <a:gd name="adj" fmla="val 50000"/>
            </a:avLst>
          </a:prstGeom>
          <a:solidFill>
            <a:srgbClr val="002060"/>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Verdana" pitchFamily="34" charset="0"/>
              </a:rPr>
              <a:t>	 Conclusions</a:t>
            </a:r>
          </a:p>
        </p:txBody>
      </p:sp>
      <p:sp>
        <p:nvSpPr>
          <p:cNvPr id="2071" name="AutoShape 23"/>
          <p:cNvSpPr>
            <a:spLocks noChangeArrowheads="1"/>
          </p:cNvSpPr>
          <p:nvPr/>
        </p:nvSpPr>
        <p:spPr bwMode="auto">
          <a:xfrm>
            <a:off x="1427956" y="5939672"/>
            <a:ext cx="11658600" cy="914400"/>
          </a:xfrm>
          <a:prstGeom prst="roundRect">
            <a:avLst>
              <a:gd name="adj" fmla="val 50000"/>
            </a:avLst>
          </a:prstGeom>
          <a:solidFill>
            <a:srgbClr val="002060"/>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Verdana" pitchFamily="34" charset="0"/>
              </a:rPr>
              <a:t>	Abstract</a:t>
            </a:r>
          </a:p>
        </p:txBody>
      </p:sp>
      <p:sp>
        <p:nvSpPr>
          <p:cNvPr id="2075" name="AutoShape 27"/>
          <p:cNvSpPr>
            <a:spLocks noChangeArrowheads="1"/>
          </p:cNvSpPr>
          <p:nvPr/>
        </p:nvSpPr>
        <p:spPr bwMode="auto">
          <a:xfrm>
            <a:off x="6370638" y="1073150"/>
            <a:ext cx="38282562" cy="3117850"/>
          </a:xfrm>
          <a:prstGeom prst="roundRect">
            <a:avLst>
              <a:gd name="adj" fmla="val 50000"/>
            </a:avLst>
          </a:prstGeom>
          <a:solidFill>
            <a:srgbClr val="002060"/>
          </a:solidFill>
          <a:ln w="38100">
            <a:noFill/>
            <a:round/>
            <a:headEnd/>
            <a:tailEnd/>
          </a:ln>
          <a:effectLst>
            <a:outerShdw sx="1000" sy="1000" algn="ctr" rotWithShape="0">
              <a:srgbClr val="787878"/>
            </a:outerShdw>
          </a:effectLst>
        </p:spPr>
        <p:txBody>
          <a:bodyPr lIns="196169" tIns="182880" rIns="196169" bIns="101091" anchor="ctr" anchorCtr="1"/>
          <a:lstStyle/>
          <a:p>
            <a:pPr algn="ctr" defTabSz="4806950" eaLnBrk="1" hangingPunct="1">
              <a:defRPr/>
            </a:pPr>
            <a:endParaRPr lang="en-US" sz="8800" b="1" dirty="0" smtClean="0">
              <a:solidFill>
                <a:schemeClr val="bg1"/>
              </a:solidFill>
              <a:effectLst>
                <a:outerShdw blurRad="38100" dist="38100" dir="2700000" algn="tl">
                  <a:srgbClr val="000000"/>
                </a:outerShdw>
              </a:effectLst>
              <a:latin typeface="Verdana" pitchFamily="34" charset="0"/>
            </a:endParaRPr>
          </a:p>
          <a:p>
            <a:pPr algn="ctr" defTabSz="4806950" eaLnBrk="1" hangingPunct="1">
              <a:defRPr/>
            </a:pPr>
            <a:r>
              <a:rPr lang="en-US" sz="8800" b="1" dirty="0" smtClean="0">
                <a:solidFill>
                  <a:schemeClr val="bg1"/>
                </a:solidFill>
                <a:effectLst>
                  <a:outerShdw blurRad="38100" dist="38100" dir="2700000" algn="tl">
                    <a:srgbClr val="000000"/>
                  </a:outerShdw>
                </a:effectLst>
                <a:latin typeface="Verdana" pitchFamily="34" charset="0"/>
              </a:rPr>
              <a:t>Comparative </a:t>
            </a:r>
            <a:r>
              <a:rPr lang="en-US" sz="8800" b="1" dirty="0">
                <a:solidFill>
                  <a:schemeClr val="bg1"/>
                </a:solidFill>
                <a:effectLst>
                  <a:outerShdw blurRad="38100" dist="38100" dir="2700000" algn="tl">
                    <a:srgbClr val="000000"/>
                  </a:outerShdw>
                </a:effectLst>
                <a:latin typeface="Verdana" pitchFamily="34" charset="0"/>
              </a:rPr>
              <a:t>evaluation of two physically-based mass conservative variable parameter Muskingum models</a:t>
            </a:r>
            <a:br>
              <a:rPr lang="en-US" sz="8800" b="1" dirty="0">
                <a:solidFill>
                  <a:schemeClr val="bg1"/>
                </a:solidFill>
                <a:effectLst>
                  <a:outerShdw blurRad="38100" dist="38100" dir="2700000" algn="tl">
                    <a:srgbClr val="000000"/>
                  </a:outerShdw>
                </a:effectLst>
                <a:latin typeface="Verdana" pitchFamily="34" charset="0"/>
              </a:rPr>
            </a:br>
            <a:r>
              <a:rPr lang="en-CA" sz="8800" b="1" dirty="0" smtClean="0">
                <a:solidFill>
                  <a:schemeClr val="bg1"/>
                </a:solidFill>
                <a:effectLst>
                  <a:outerShdw blurRad="38100" dist="38100" dir="2700000" algn="tl">
                    <a:srgbClr val="000000"/>
                  </a:outerShdw>
                </a:effectLst>
                <a:latin typeface="Verdana" pitchFamily="34" charset="0"/>
              </a:rPr>
              <a:t>                                                             </a:t>
            </a:r>
            <a:endParaRPr lang="en-US" sz="8800" b="1" i="1" baseline="30000" dirty="0">
              <a:solidFill>
                <a:schemeClr val="bg1"/>
              </a:solidFill>
              <a:effectLst>
                <a:outerShdw blurRad="38100" dist="38100" dir="2700000" algn="tl">
                  <a:srgbClr val="000000"/>
                </a:outerShdw>
              </a:effectLst>
              <a:latin typeface="Verdana" pitchFamily="34" charset="0"/>
            </a:endParaRPr>
          </a:p>
        </p:txBody>
      </p:sp>
      <p:sp>
        <p:nvSpPr>
          <p:cNvPr id="4107" name="Text Box 79"/>
          <p:cNvSpPr txBox="1">
            <a:spLocks noChangeArrowheads="1"/>
          </p:cNvSpPr>
          <p:nvPr/>
        </p:nvSpPr>
        <p:spPr bwMode="auto">
          <a:xfrm>
            <a:off x="5927725" y="4191000"/>
            <a:ext cx="38588950" cy="186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6169" tIns="101091" rIns="196169" bIns="101091">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ctr">
              <a:lnSpc>
                <a:spcPct val="90000"/>
              </a:lnSpc>
              <a:spcBef>
                <a:spcPct val="50000"/>
              </a:spcBef>
              <a:buFontTx/>
              <a:buNone/>
            </a:pPr>
            <a:r>
              <a:rPr lang="en-CA" altLang="en-US" sz="6000" b="1" dirty="0" err="1" smtClean="0">
                <a:solidFill>
                  <a:srgbClr val="002060"/>
                </a:solidFill>
                <a:latin typeface="Verdana" panose="020B0604030504040204" pitchFamily="34" charset="0"/>
              </a:rPr>
              <a:t>Muthiah</a:t>
            </a:r>
            <a:r>
              <a:rPr lang="en-CA" altLang="en-US" sz="6000" b="1" dirty="0" smtClean="0">
                <a:solidFill>
                  <a:srgbClr val="002060"/>
                </a:solidFill>
                <a:latin typeface="Verdana" panose="020B0604030504040204" pitchFamily="34" charset="0"/>
              </a:rPr>
              <a:t> Perumal</a:t>
            </a:r>
            <a:r>
              <a:rPr lang="en-CA" altLang="en-US" sz="6000" b="1" baseline="30000" dirty="0" smtClean="0">
                <a:solidFill>
                  <a:srgbClr val="002060"/>
                </a:solidFill>
                <a:latin typeface="Verdana" panose="020B0604030504040204" pitchFamily="34" charset="0"/>
              </a:rPr>
              <a:t>1*</a:t>
            </a:r>
            <a:r>
              <a:rPr lang="en-CA" altLang="en-US" sz="6000" b="1" dirty="0" smtClean="0">
                <a:solidFill>
                  <a:srgbClr val="002060"/>
                </a:solidFill>
                <a:latin typeface="Verdana" panose="020B0604030504040204" pitchFamily="34" charset="0"/>
              </a:rPr>
              <a:t>, C. </a:t>
            </a:r>
            <a:r>
              <a:rPr lang="en-CA" altLang="en-US" sz="6000" b="1" dirty="0" err="1" smtClean="0">
                <a:solidFill>
                  <a:srgbClr val="002060"/>
                </a:solidFill>
                <a:latin typeface="Verdana" panose="020B0604030504040204" pitchFamily="34" charset="0"/>
              </a:rPr>
              <a:t>Madhusudana</a:t>
            </a:r>
            <a:r>
              <a:rPr lang="en-CA" altLang="en-US" sz="6000" b="1" dirty="0" smtClean="0">
                <a:solidFill>
                  <a:srgbClr val="002060"/>
                </a:solidFill>
                <a:latin typeface="Verdana" panose="020B0604030504040204" pitchFamily="34" charset="0"/>
              </a:rPr>
              <a:t> Rao</a:t>
            </a:r>
            <a:r>
              <a:rPr lang="en-CA" altLang="en-US" sz="6000" b="1" baseline="30000" dirty="0" smtClean="0">
                <a:solidFill>
                  <a:srgbClr val="002060"/>
                </a:solidFill>
                <a:latin typeface="Verdana" panose="020B0604030504040204" pitchFamily="34" charset="0"/>
              </a:rPr>
              <a:t>2</a:t>
            </a:r>
            <a:r>
              <a:rPr lang="en-CA" altLang="en-US" sz="8000" b="1" baseline="30000" dirty="0">
                <a:solidFill>
                  <a:srgbClr val="002060"/>
                </a:solidFill>
                <a:latin typeface="Verdana" panose="020B0604030504040204" pitchFamily="34" charset="0"/>
              </a:rPr>
              <a:t/>
            </a:r>
            <a:br>
              <a:rPr lang="en-CA" altLang="en-US" sz="8000" b="1" baseline="30000" dirty="0">
                <a:solidFill>
                  <a:srgbClr val="002060"/>
                </a:solidFill>
                <a:latin typeface="Verdana" panose="020B0604030504040204" pitchFamily="34" charset="0"/>
              </a:rPr>
            </a:br>
            <a:r>
              <a:rPr lang="en-CA" altLang="en-US" sz="8000" b="1" baseline="30000" dirty="0" smtClean="0">
                <a:solidFill>
                  <a:srgbClr val="002060"/>
                </a:solidFill>
                <a:latin typeface="Verdana" panose="020B0604030504040204" pitchFamily="34" charset="0"/>
              </a:rPr>
              <a:t> </a:t>
            </a:r>
            <a:r>
              <a:rPr lang="en-CA" altLang="en-US" sz="6000" b="1" dirty="0" smtClean="0">
                <a:solidFill>
                  <a:srgbClr val="002060"/>
                </a:solidFill>
                <a:latin typeface="Verdana" panose="020B0604030504040204" pitchFamily="34" charset="0"/>
              </a:rPr>
              <a:t>EGU General Assembly 2024</a:t>
            </a:r>
            <a:r>
              <a:rPr lang="en-US" altLang="en-US" sz="6000" b="1" dirty="0" smtClean="0">
                <a:solidFill>
                  <a:srgbClr val="002060"/>
                </a:solidFill>
                <a:latin typeface="Verdana" panose="020B0604030504040204" pitchFamily="34" charset="0"/>
              </a:rPr>
              <a:t>, </a:t>
            </a:r>
            <a:r>
              <a:rPr lang="en-US" altLang="en-US" sz="6000" b="1" dirty="0">
                <a:solidFill>
                  <a:srgbClr val="002060"/>
                </a:solidFill>
                <a:latin typeface="Verdana" panose="020B0604030504040204" pitchFamily="34" charset="0"/>
              </a:rPr>
              <a:t>Vienna, Austria</a:t>
            </a:r>
          </a:p>
        </p:txBody>
      </p:sp>
      <p:grpSp>
        <p:nvGrpSpPr>
          <p:cNvPr id="67" name="Group 27"/>
          <p:cNvGrpSpPr>
            <a:grpSpLocks/>
          </p:cNvGrpSpPr>
          <p:nvPr/>
        </p:nvGrpSpPr>
        <p:grpSpPr bwMode="auto">
          <a:xfrm>
            <a:off x="0" y="0"/>
            <a:ext cx="51206400" cy="32918400"/>
            <a:chOff x="0" y="0"/>
            <a:chExt cx="51206400" cy="32918400"/>
          </a:xfrm>
          <a:solidFill>
            <a:schemeClr val="bg2">
              <a:lumMod val="40000"/>
              <a:lumOff val="60000"/>
            </a:schemeClr>
          </a:solidFill>
        </p:grpSpPr>
        <p:sp>
          <p:nvSpPr>
            <p:cNvPr id="21" name="Rectangle 20"/>
            <p:cNvSpPr/>
            <p:nvPr/>
          </p:nvSpPr>
          <p:spPr>
            <a:xfrm>
              <a:off x="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p:cNvSpPr/>
            <p:nvPr/>
          </p:nvSpPr>
          <p:spPr>
            <a:xfrm>
              <a:off x="5029200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914400" y="32080200"/>
              <a:ext cx="493776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Rectangle 26"/>
            <p:cNvSpPr/>
            <p:nvPr/>
          </p:nvSpPr>
          <p:spPr>
            <a:xfrm>
              <a:off x="914400" y="0"/>
              <a:ext cx="493776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112" name="TextBox 15"/>
          <p:cNvSpPr txBox="1">
            <a:spLocks noChangeArrowheads="1"/>
          </p:cNvSpPr>
          <p:nvPr/>
        </p:nvSpPr>
        <p:spPr bwMode="auto">
          <a:xfrm>
            <a:off x="29337000" y="974248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mc:AlternateContent xmlns:mc="http://schemas.openxmlformats.org/markup-compatibility/2006">
        <mc:Choice xmlns:a14="http://schemas.microsoft.com/office/drawing/2010/main" Requires="a14">
          <p:sp>
            <p:nvSpPr>
              <p:cNvPr id="4114" name="TextBox 2073"/>
              <p:cNvSpPr txBox="1">
                <a:spLocks noChangeArrowheads="1"/>
              </p:cNvSpPr>
              <p:nvPr/>
            </p:nvSpPr>
            <p:spPr bwMode="auto">
              <a:xfrm>
                <a:off x="1351306" y="19103642"/>
                <a:ext cx="11008061" cy="12776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marL="0" indent="0" algn="just" eaLnBrk="1" hangingPunct="1">
                  <a:spcBef>
                    <a:spcPct val="0"/>
                  </a:spcBef>
                  <a:buNone/>
                </a:pPr>
                <a:r>
                  <a:rPr lang="en-US" sz="3000" dirty="0" smtClean="0">
                    <a:solidFill>
                      <a:schemeClr val="tx1"/>
                    </a:solidFill>
                  </a:rPr>
                  <a:t>The </a:t>
                </a:r>
                <a:r>
                  <a:rPr lang="en-US" sz="3000" dirty="0">
                    <a:solidFill>
                      <a:schemeClr val="tx1"/>
                    </a:solidFill>
                  </a:rPr>
                  <a:t>present study is intended to </a:t>
                </a:r>
                <a:r>
                  <a:rPr lang="en-US" sz="3000" dirty="0" smtClean="0">
                    <a:solidFill>
                      <a:schemeClr val="tx1"/>
                    </a:solidFill>
                  </a:rPr>
                  <a:t>compare the performances of two well known physically-based mass conservative variable parameter Muskingum models such as MCT</a:t>
                </a:r>
                <a:r>
                  <a:rPr lang="en-US" sz="3000" b="1" baseline="-25000" dirty="0" smtClean="0">
                    <a:solidFill>
                      <a:schemeClr val="tx1"/>
                    </a:solidFill>
                  </a:rPr>
                  <a:t>X</a:t>
                </a:r>
                <a:r>
                  <a:rPr lang="en-US" sz="3000" dirty="0" smtClean="0">
                    <a:solidFill>
                      <a:schemeClr val="tx1"/>
                    </a:solidFill>
                  </a:rPr>
                  <a:t> and VPMM advocated by </a:t>
                </a:r>
                <a:r>
                  <a:rPr lang="en-US" sz="3000" dirty="0" err="1" smtClean="0">
                    <a:solidFill>
                      <a:schemeClr val="tx1"/>
                    </a:solidFill>
                  </a:rPr>
                  <a:t>Todini</a:t>
                </a:r>
                <a:r>
                  <a:rPr lang="en-US" sz="3000" dirty="0" smtClean="0">
                    <a:solidFill>
                      <a:schemeClr val="tx1"/>
                    </a:solidFill>
                  </a:rPr>
                  <a:t> (2007) and </a:t>
                </a:r>
                <a:r>
                  <a:rPr lang="en-US" sz="3000" dirty="0" err="1" smtClean="0">
                    <a:solidFill>
                      <a:schemeClr val="tx1"/>
                    </a:solidFill>
                  </a:rPr>
                  <a:t>Perumal</a:t>
                </a:r>
                <a:r>
                  <a:rPr lang="en-US" sz="3000" dirty="0" smtClean="0">
                    <a:solidFill>
                      <a:schemeClr val="tx1"/>
                    </a:solidFill>
                  </a:rPr>
                  <a:t> and Price (2013), respectively, for flood routing studies.</a:t>
                </a:r>
              </a:p>
              <a:p>
                <a:pPr marL="0" indent="0" algn="just">
                  <a:spcBef>
                    <a:spcPts val="600"/>
                  </a:spcBef>
                  <a:buNone/>
                </a:pPr>
                <a:r>
                  <a:rPr lang="en-IN" sz="3000" dirty="0" err="1"/>
                  <a:t>Perumal</a:t>
                </a:r>
                <a:r>
                  <a:rPr lang="en-IN" sz="3000" dirty="0"/>
                  <a:t> and Price (2013) derived the VPMM model directly from the continuity Eqn</a:t>
                </a:r>
                <a:r>
                  <a:rPr lang="en-IN" sz="3600" dirty="0" smtClean="0"/>
                  <a:t>.        </a:t>
                </a:r>
                <a14:m>
                  <m:oMath xmlns:m="http://schemas.openxmlformats.org/officeDocument/2006/math">
                    <m:f>
                      <m:fPr>
                        <m:ctrlPr>
                          <a:rPr lang="en-IN" sz="3600" i="1">
                            <a:latin typeface="Cambria Math"/>
                          </a:rPr>
                        </m:ctrlPr>
                      </m:fPr>
                      <m:num>
                        <m:r>
                          <a:rPr lang="en-IN" sz="3600">
                            <a:latin typeface="Cambria Math"/>
                          </a:rPr>
                          <m:t>𝝏</m:t>
                        </m:r>
                        <m:r>
                          <a:rPr lang="en-IN" sz="3600">
                            <a:latin typeface="Cambria Math"/>
                          </a:rPr>
                          <m:t>𝑸</m:t>
                        </m:r>
                      </m:num>
                      <m:den>
                        <m:r>
                          <a:rPr lang="en-IN" sz="3600">
                            <a:latin typeface="Cambria Math"/>
                          </a:rPr>
                          <m:t>𝝏</m:t>
                        </m:r>
                        <m:r>
                          <a:rPr lang="en-IN" sz="3600">
                            <a:latin typeface="Cambria Math"/>
                          </a:rPr>
                          <m:t>𝒙</m:t>
                        </m:r>
                      </m:den>
                    </m:f>
                    <m:r>
                      <a:rPr lang="en-IN" sz="3600">
                        <a:latin typeface="Cambria Math"/>
                      </a:rPr>
                      <m:t>+</m:t>
                    </m:r>
                    <m:f>
                      <m:fPr>
                        <m:ctrlPr>
                          <a:rPr lang="en-IN" sz="3600" i="1">
                            <a:latin typeface="Cambria Math"/>
                          </a:rPr>
                        </m:ctrlPr>
                      </m:fPr>
                      <m:num>
                        <m:r>
                          <a:rPr lang="en-IN" sz="3600">
                            <a:latin typeface="Cambria Math"/>
                          </a:rPr>
                          <m:t>𝝏</m:t>
                        </m:r>
                        <m:r>
                          <a:rPr lang="en-IN" sz="3600">
                            <a:latin typeface="Cambria Math"/>
                          </a:rPr>
                          <m:t>𝑨</m:t>
                        </m:r>
                      </m:num>
                      <m:den>
                        <m:r>
                          <a:rPr lang="en-IN" sz="3600">
                            <a:latin typeface="Cambria Math"/>
                          </a:rPr>
                          <m:t>𝝏</m:t>
                        </m:r>
                        <m:r>
                          <a:rPr lang="en-IN" sz="3600">
                            <a:latin typeface="Cambria Math"/>
                          </a:rPr>
                          <m:t>𝒕</m:t>
                        </m:r>
                      </m:den>
                    </m:f>
                    <m:r>
                      <a:rPr lang="en-IN" sz="3600">
                        <a:latin typeface="Cambria Math"/>
                      </a:rPr>
                      <m:t>=</m:t>
                    </m:r>
                    <m:r>
                      <a:rPr lang="en-IN" sz="3600">
                        <a:latin typeface="Cambria Math"/>
                      </a:rPr>
                      <m:t>𝟎</m:t>
                    </m:r>
                  </m:oMath>
                </a14:m>
                <a:r>
                  <a:rPr lang="en-IN" sz="3600" dirty="0"/>
                  <a:t>      </a:t>
                </a:r>
                <a:r>
                  <a:rPr lang="en-IN" sz="3600" dirty="0" smtClean="0"/>
                  <a:t>                             </a:t>
                </a:r>
                <a:r>
                  <a:rPr lang="en-IN" sz="2800" dirty="0" smtClean="0"/>
                  <a:t>(1)    </a:t>
                </a:r>
              </a:p>
              <a:p>
                <a:pPr marL="0" indent="0" algn="just">
                  <a:spcBef>
                    <a:spcPts val="300"/>
                  </a:spcBef>
                  <a:buNone/>
                </a:pPr>
                <a:r>
                  <a:rPr lang="en-IN" sz="2800" dirty="0" smtClean="0"/>
                  <a:t>in </a:t>
                </a:r>
                <a:r>
                  <a:rPr lang="en-IN" sz="2800" dirty="0"/>
                  <a:t>conjunction with the simplified momentum </a:t>
                </a:r>
                <a:r>
                  <a:rPr lang="en-IN" sz="2800" dirty="0" smtClean="0"/>
                  <a:t>Eqn.</a:t>
                </a:r>
              </a:p>
              <a:p>
                <a:pPr marL="0" indent="0" algn="just">
                  <a:spcBef>
                    <a:spcPts val="300"/>
                  </a:spcBef>
                  <a:buNone/>
                </a:pPr>
                <a:r>
                  <a:rPr lang="en-IN" sz="3200" dirty="0"/>
                  <a:t>                                </a:t>
                </a:r>
                <a14:m>
                  <m:oMath xmlns:m="http://schemas.openxmlformats.org/officeDocument/2006/math">
                    <m:sSub>
                      <m:sSubPr>
                        <m:ctrlPr>
                          <a:rPr lang="en-IN" sz="3300" i="1">
                            <a:latin typeface="Cambria Math"/>
                          </a:rPr>
                        </m:ctrlPr>
                      </m:sSubPr>
                      <m:e>
                        <m:r>
                          <a:rPr lang="en-IN" sz="3300">
                            <a:latin typeface="Cambria Math" panose="02040503050406030204" pitchFamily="18" charset="0"/>
                          </a:rPr>
                          <m:t>𝑸</m:t>
                        </m:r>
                      </m:e>
                      <m:sub>
                        <m:r>
                          <a:rPr lang="en-IN" sz="3300">
                            <a:latin typeface="Cambria Math" panose="02040503050406030204" pitchFamily="18" charset="0"/>
                          </a:rPr>
                          <m:t>𝟎</m:t>
                        </m:r>
                      </m:sub>
                    </m:sSub>
                    <m:r>
                      <a:rPr lang="en-IN" sz="3300">
                        <a:latin typeface="Cambria Math" panose="02040503050406030204" pitchFamily="18" charset="0"/>
                      </a:rPr>
                      <m:t>=</m:t>
                    </m:r>
                    <m:r>
                      <a:rPr lang="en-IN" sz="3300">
                        <a:latin typeface="Cambria Math" panose="02040503050406030204" pitchFamily="18" charset="0"/>
                      </a:rPr>
                      <m:t>𝑸</m:t>
                    </m:r>
                    <m:sSup>
                      <m:sSupPr>
                        <m:ctrlPr>
                          <a:rPr lang="en-IN" sz="3300" i="1">
                            <a:latin typeface="Cambria Math"/>
                          </a:rPr>
                        </m:ctrlPr>
                      </m:sSupPr>
                      <m:e>
                        <m:d>
                          <m:dPr>
                            <m:ctrlPr>
                              <a:rPr lang="en-IN" sz="3300" i="1">
                                <a:latin typeface="Cambria Math"/>
                              </a:rPr>
                            </m:ctrlPr>
                          </m:dPr>
                          <m:e>
                            <m:r>
                              <a:rPr lang="en-IN" sz="3300">
                                <a:latin typeface="Cambria Math" panose="02040503050406030204" pitchFamily="18" charset="0"/>
                              </a:rPr>
                              <m:t>𝟏</m:t>
                            </m:r>
                            <m:r>
                              <a:rPr lang="en-IN" sz="3300">
                                <a:latin typeface="Cambria Math" panose="02040503050406030204" pitchFamily="18" charset="0"/>
                              </a:rPr>
                              <m:t>−</m:t>
                            </m:r>
                            <m:f>
                              <m:fPr>
                                <m:ctrlPr>
                                  <a:rPr lang="en-IN" sz="3300" i="1">
                                    <a:latin typeface="Cambria Math"/>
                                  </a:rPr>
                                </m:ctrlPr>
                              </m:fPr>
                              <m:num>
                                <m:r>
                                  <a:rPr lang="en-IN" sz="3300">
                                    <a:latin typeface="Cambria Math" panose="02040503050406030204" pitchFamily="18" charset="0"/>
                                  </a:rPr>
                                  <m:t>𝟏</m:t>
                                </m:r>
                              </m:num>
                              <m:den>
                                <m:r>
                                  <a:rPr lang="en-IN" sz="3300">
                                    <a:latin typeface="Cambria Math" panose="02040503050406030204" pitchFamily="18" charset="0"/>
                                  </a:rPr>
                                  <m:t>𝑺𝒐</m:t>
                                </m:r>
                              </m:den>
                            </m:f>
                            <m:f>
                              <m:fPr>
                                <m:ctrlPr>
                                  <a:rPr lang="en-IN" sz="3300" i="1">
                                    <a:latin typeface="Cambria Math"/>
                                  </a:rPr>
                                </m:ctrlPr>
                              </m:fPr>
                              <m:num>
                                <m:r>
                                  <a:rPr lang="en-IN" sz="3300">
                                    <a:latin typeface="Cambria Math" panose="02040503050406030204" pitchFamily="18" charset="0"/>
                                  </a:rPr>
                                  <m:t>𝝏</m:t>
                                </m:r>
                                <m:r>
                                  <a:rPr lang="en-IN" sz="3300">
                                    <a:latin typeface="Cambria Math" panose="02040503050406030204" pitchFamily="18" charset="0"/>
                                  </a:rPr>
                                  <m:t>𝒚</m:t>
                                </m:r>
                              </m:num>
                              <m:den>
                                <m:r>
                                  <a:rPr lang="en-IN" sz="3300">
                                    <a:latin typeface="Cambria Math" panose="02040503050406030204" pitchFamily="18" charset="0"/>
                                  </a:rPr>
                                  <m:t>𝝏</m:t>
                                </m:r>
                                <m:r>
                                  <a:rPr lang="en-IN" sz="3300">
                                    <a:latin typeface="Cambria Math" panose="02040503050406030204" pitchFamily="18" charset="0"/>
                                  </a:rPr>
                                  <m:t>𝒙</m:t>
                                </m:r>
                              </m:den>
                            </m:f>
                          </m:e>
                        </m:d>
                      </m:e>
                      <m:sup>
                        <m:r>
                          <a:rPr lang="en-IN" sz="3300">
                            <a:latin typeface="Cambria Math" panose="02040503050406030204" pitchFamily="18" charset="0"/>
                          </a:rPr>
                          <m:t>−</m:t>
                        </m:r>
                        <m:f>
                          <m:fPr>
                            <m:ctrlPr>
                              <a:rPr lang="en-IN" sz="3300" i="1">
                                <a:latin typeface="Cambria Math"/>
                              </a:rPr>
                            </m:ctrlPr>
                          </m:fPr>
                          <m:num>
                            <m:r>
                              <a:rPr lang="en-IN" sz="3300">
                                <a:latin typeface="Cambria Math" panose="02040503050406030204" pitchFamily="18" charset="0"/>
                              </a:rPr>
                              <m:t>𝟏</m:t>
                            </m:r>
                          </m:num>
                          <m:den>
                            <m:r>
                              <a:rPr lang="en-IN" sz="3300">
                                <a:latin typeface="Cambria Math" panose="02040503050406030204" pitchFamily="18" charset="0"/>
                              </a:rPr>
                              <m:t>𝟐</m:t>
                            </m:r>
                          </m:den>
                        </m:f>
                      </m:sup>
                    </m:sSup>
                  </m:oMath>
                </a14:m>
                <a:r>
                  <a:rPr lang="en-IN" sz="3200" dirty="0" smtClean="0"/>
                  <a:t>                         (2)</a:t>
                </a:r>
                <a:endParaRPr lang="en-IN" sz="3200" dirty="0"/>
              </a:p>
              <a:p>
                <a:pPr marL="0" indent="0" algn="just">
                  <a:spcBef>
                    <a:spcPts val="300"/>
                  </a:spcBef>
                  <a:buNone/>
                </a:pPr>
                <a:r>
                  <a:rPr lang="en-IN" sz="2800" dirty="0" smtClean="0"/>
                  <a:t>resulting </a:t>
                </a:r>
                <a:r>
                  <a:rPr lang="en-IN" sz="2800" dirty="0"/>
                  <a:t>in  the modified continuity Eqn</a:t>
                </a:r>
                <a:r>
                  <a:rPr lang="en-IN" sz="2800" dirty="0" smtClean="0"/>
                  <a:t>.</a:t>
                </a:r>
              </a:p>
              <a:p>
                <a:pPr marL="0" indent="0" algn="just">
                  <a:spcBef>
                    <a:spcPts val="300"/>
                  </a:spcBef>
                  <a:buNone/>
                </a:pPr>
                <a14:m>
                  <m:oMath xmlns:m="http://schemas.openxmlformats.org/officeDocument/2006/math">
                    <m:r>
                      <a:rPr lang="en-US" sz="3400">
                        <a:latin typeface="Cambria Math" panose="02040503050406030204" pitchFamily="18" charset="0"/>
                      </a:rPr>
                      <m:t>                           </m:t>
                    </m:r>
                    <m:f>
                      <m:fPr>
                        <m:ctrlPr>
                          <a:rPr lang="en-IN" sz="3400" i="1">
                            <a:latin typeface="Cambria Math"/>
                          </a:rPr>
                        </m:ctrlPr>
                      </m:fPr>
                      <m:num>
                        <m:r>
                          <a:rPr lang="en-IN" sz="3400">
                            <a:latin typeface="Cambria Math" panose="02040503050406030204" pitchFamily="18" charset="0"/>
                          </a:rPr>
                          <m:t>𝝏</m:t>
                        </m:r>
                        <m:r>
                          <a:rPr lang="en-IN" sz="3400">
                            <a:latin typeface="Cambria Math" panose="02040503050406030204" pitchFamily="18" charset="0"/>
                          </a:rPr>
                          <m:t>𝑸</m:t>
                        </m:r>
                      </m:num>
                      <m:den>
                        <m:r>
                          <a:rPr lang="en-IN" sz="3400">
                            <a:latin typeface="Cambria Math" panose="02040503050406030204" pitchFamily="18" charset="0"/>
                          </a:rPr>
                          <m:t>𝝏</m:t>
                        </m:r>
                        <m:r>
                          <a:rPr lang="en-IN" sz="3400">
                            <a:latin typeface="Cambria Math" panose="02040503050406030204" pitchFamily="18" charset="0"/>
                          </a:rPr>
                          <m:t>𝒙</m:t>
                        </m:r>
                      </m:den>
                    </m:f>
                    <m:r>
                      <a:rPr lang="en-IN" sz="3400">
                        <a:latin typeface="Cambria Math" panose="02040503050406030204" pitchFamily="18" charset="0"/>
                      </a:rPr>
                      <m:t>+</m:t>
                    </m:r>
                    <m:f>
                      <m:fPr>
                        <m:ctrlPr>
                          <a:rPr lang="en-IN" sz="3400" i="1">
                            <a:latin typeface="Cambria Math"/>
                          </a:rPr>
                        </m:ctrlPr>
                      </m:fPr>
                      <m:num>
                        <m:r>
                          <a:rPr lang="en-IN" sz="3400">
                            <a:latin typeface="Cambria Math" panose="02040503050406030204" pitchFamily="18" charset="0"/>
                          </a:rPr>
                          <m:t>𝝏</m:t>
                        </m:r>
                      </m:num>
                      <m:den>
                        <m:r>
                          <a:rPr lang="en-IN" sz="3400">
                            <a:latin typeface="Cambria Math" panose="02040503050406030204" pitchFamily="18" charset="0"/>
                          </a:rPr>
                          <m:t>𝝏</m:t>
                        </m:r>
                        <m:r>
                          <a:rPr lang="en-IN" sz="3400">
                            <a:latin typeface="Cambria Math" panose="02040503050406030204" pitchFamily="18" charset="0"/>
                          </a:rPr>
                          <m:t>𝒕</m:t>
                        </m:r>
                      </m:den>
                    </m:f>
                    <m:d>
                      <m:dPr>
                        <m:ctrlPr>
                          <a:rPr lang="en-IN" sz="3400" i="1">
                            <a:latin typeface="Cambria Math"/>
                          </a:rPr>
                        </m:ctrlPr>
                      </m:dPr>
                      <m:e>
                        <m:f>
                          <m:fPr>
                            <m:ctrlPr>
                              <a:rPr lang="en-IN" sz="3400" i="1">
                                <a:latin typeface="Cambria Math"/>
                              </a:rPr>
                            </m:ctrlPr>
                          </m:fPr>
                          <m:num>
                            <m:r>
                              <a:rPr lang="en-IN" sz="3400">
                                <a:latin typeface="Cambria Math" panose="02040503050406030204" pitchFamily="18" charset="0"/>
                              </a:rPr>
                              <m:t>𝑸</m:t>
                            </m:r>
                            <m:sSup>
                              <m:sSupPr>
                                <m:ctrlPr>
                                  <a:rPr lang="en-IN" sz="3400" i="1">
                                    <a:latin typeface="Cambria Math"/>
                                  </a:rPr>
                                </m:ctrlPr>
                              </m:sSupPr>
                              <m:e>
                                <m:d>
                                  <m:dPr>
                                    <m:ctrlPr>
                                      <a:rPr lang="en-IN" sz="3400" i="1">
                                        <a:latin typeface="Cambria Math"/>
                                      </a:rPr>
                                    </m:ctrlPr>
                                  </m:dPr>
                                  <m:e>
                                    <m:r>
                                      <a:rPr lang="en-IN" sz="3400">
                                        <a:latin typeface="Cambria Math" panose="02040503050406030204" pitchFamily="18" charset="0"/>
                                      </a:rPr>
                                      <m:t>𝟏</m:t>
                                    </m:r>
                                    <m:r>
                                      <a:rPr lang="en-IN" sz="3400">
                                        <a:latin typeface="Cambria Math" panose="02040503050406030204" pitchFamily="18" charset="0"/>
                                      </a:rPr>
                                      <m:t>−</m:t>
                                    </m:r>
                                    <m:f>
                                      <m:fPr>
                                        <m:ctrlPr>
                                          <a:rPr lang="en-IN" sz="3400" i="1">
                                            <a:latin typeface="Cambria Math"/>
                                          </a:rPr>
                                        </m:ctrlPr>
                                      </m:fPr>
                                      <m:num>
                                        <m:r>
                                          <a:rPr lang="en-IN" sz="3400">
                                            <a:latin typeface="Cambria Math" panose="02040503050406030204" pitchFamily="18" charset="0"/>
                                          </a:rPr>
                                          <m:t>𝟏</m:t>
                                        </m:r>
                                      </m:num>
                                      <m:den>
                                        <m:r>
                                          <a:rPr lang="en-IN" sz="3400">
                                            <a:latin typeface="Cambria Math" panose="02040503050406030204" pitchFamily="18" charset="0"/>
                                          </a:rPr>
                                          <m:t>𝑺𝒐</m:t>
                                        </m:r>
                                      </m:den>
                                    </m:f>
                                    <m:f>
                                      <m:fPr>
                                        <m:ctrlPr>
                                          <a:rPr lang="en-IN" sz="3400" i="1">
                                            <a:latin typeface="Cambria Math"/>
                                          </a:rPr>
                                        </m:ctrlPr>
                                      </m:fPr>
                                      <m:num>
                                        <m:r>
                                          <a:rPr lang="en-IN" sz="3400">
                                            <a:latin typeface="Cambria Math" panose="02040503050406030204" pitchFamily="18" charset="0"/>
                                          </a:rPr>
                                          <m:t>𝝏</m:t>
                                        </m:r>
                                        <m:r>
                                          <a:rPr lang="en-IN" sz="3400">
                                            <a:latin typeface="Cambria Math" panose="02040503050406030204" pitchFamily="18" charset="0"/>
                                          </a:rPr>
                                          <m:t>𝒚</m:t>
                                        </m:r>
                                      </m:num>
                                      <m:den>
                                        <m:r>
                                          <a:rPr lang="en-IN" sz="3400">
                                            <a:latin typeface="Cambria Math" panose="02040503050406030204" pitchFamily="18" charset="0"/>
                                          </a:rPr>
                                          <m:t>𝝏</m:t>
                                        </m:r>
                                        <m:r>
                                          <a:rPr lang="en-IN" sz="3400">
                                            <a:latin typeface="Cambria Math" panose="02040503050406030204" pitchFamily="18" charset="0"/>
                                          </a:rPr>
                                          <m:t>𝒙</m:t>
                                        </m:r>
                                      </m:den>
                                    </m:f>
                                  </m:e>
                                </m:d>
                              </m:e>
                              <m:sup>
                                <m:r>
                                  <a:rPr lang="en-IN" sz="3400">
                                    <a:latin typeface="Cambria Math" panose="02040503050406030204" pitchFamily="18" charset="0"/>
                                  </a:rPr>
                                  <m:t>−</m:t>
                                </m:r>
                                <m:f>
                                  <m:fPr>
                                    <m:ctrlPr>
                                      <a:rPr lang="en-IN" sz="3400" i="1">
                                        <a:latin typeface="Cambria Math"/>
                                      </a:rPr>
                                    </m:ctrlPr>
                                  </m:fPr>
                                  <m:num>
                                    <m:r>
                                      <a:rPr lang="en-IN" sz="3400">
                                        <a:latin typeface="Cambria Math" panose="02040503050406030204" pitchFamily="18" charset="0"/>
                                      </a:rPr>
                                      <m:t>𝟏</m:t>
                                    </m:r>
                                  </m:num>
                                  <m:den>
                                    <m:r>
                                      <a:rPr lang="en-IN" sz="3400">
                                        <a:latin typeface="Cambria Math" panose="02040503050406030204" pitchFamily="18" charset="0"/>
                                      </a:rPr>
                                      <m:t>𝟐</m:t>
                                    </m:r>
                                  </m:den>
                                </m:f>
                              </m:sup>
                            </m:sSup>
                          </m:num>
                          <m:den>
                            <m:sSub>
                              <m:sSubPr>
                                <m:ctrlPr>
                                  <a:rPr lang="en-IN" sz="3400" i="1">
                                    <a:latin typeface="Cambria Math"/>
                                  </a:rPr>
                                </m:ctrlPr>
                              </m:sSubPr>
                              <m:e>
                                <m:r>
                                  <a:rPr lang="en-IN" sz="3400">
                                    <a:latin typeface="Cambria Math" panose="02040503050406030204" pitchFamily="18" charset="0"/>
                                  </a:rPr>
                                  <m:t>𝒗</m:t>
                                </m:r>
                              </m:e>
                              <m:sub>
                                <m:r>
                                  <a:rPr lang="en-IN" sz="3400">
                                    <a:latin typeface="Cambria Math" panose="02040503050406030204" pitchFamily="18" charset="0"/>
                                  </a:rPr>
                                  <m:t>𝟎</m:t>
                                </m:r>
                              </m:sub>
                            </m:sSub>
                          </m:den>
                        </m:f>
                      </m:e>
                    </m:d>
                    <m:r>
                      <a:rPr lang="en-IN" sz="3400">
                        <a:latin typeface="Cambria Math" panose="02040503050406030204" pitchFamily="18" charset="0"/>
                      </a:rPr>
                      <m:t>=</m:t>
                    </m:r>
                    <m:r>
                      <a:rPr lang="en-IN" sz="3400">
                        <a:latin typeface="Cambria Math" panose="02040503050406030204" pitchFamily="18" charset="0"/>
                      </a:rPr>
                      <m:t>𝟎</m:t>
                    </m:r>
                  </m:oMath>
                </a14:m>
                <a:r>
                  <a:rPr lang="en-IN" sz="3400" dirty="0"/>
                  <a:t>             </a:t>
                </a:r>
                <a:r>
                  <a:rPr lang="en-IN" sz="3400" dirty="0" smtClean="0"/>
                  <a:t>         </a:t>
                </a:r>
                <a:r>
                  <a:rPr lang="en-IN" sz="3000" dirty="0" smtClean="0"/>
                  <a:t>(</a:t>
                </a:r>
                <a:r>
                  <a:rPr lang="en-IN" sz="3000" dirty="0"/>
                  <a:t>3)</a:t>
                </a:r>
              </a:p>
              <a:p>
                <a:pPr marL="0" indent="0" algn="just">
                  <a:spcBef>
                    <a:spcPts val="300"/>
                  </a:spcBef>
                  <a:buNone/>
                </a:pPr>
                <a:r>
                  <a:rPr lang="en-IN" sz="3000" dirty="0" smtClean="0"/>
                  <a:t>The </a:t>
                </a:r>
                <a:r>
                  <a:rPr lang="en-IN" sz="3000" dirty="0"/>
                  <a:t>notation's given in the above equations are:  </a:t>
                </a:r>
                <a:r>
                  <a:rPr lang="en-IN" sz="3000" i="1" dirty="0" smtClean="0"/>
                  <a:t>Q</a:t>
                </a:r>
                <a:r>
                  <a:rPr lang="en-IN" sz="3000" dirty="0" smtClean="0"/>
                  <a:t> </a:t>
                </a:r>
                <a:r>
                  <a:rPr lang="en-IN" sz="3000" dirty="0"/>
                  <a:t>and </a:t>
                </a:r>
                <a:r>
                  <a:rPr lang="en-IN" sz="3000" i="1" dirty="0"/>
                  <a:t>A </a:t>
                </a:r>
                <a:r>
                  <a:rPr lang="en-IN" sz="3000" dirty="0"/>
                  <a:t>are the discharge and its corresponding flow section area; </a:t>
                </a:r>
                <a:r>
                  <a:rPr lang="en-IN" sz="3000" i="1" dirty="0" err="1"/>
                  <a:t>Q</a:t>
                </a:r>
                <a:r>
                  <a:rPr lang="en-IN" sz="3000" i="1" baseline="-25000" dirty="0" err="1"/>
                  <a:t>o</a:t>
                </a:r>
                <a:r>
                  <a:rPr lang="en-IN" sz="3000" dirty="0"/>
                  <a:t> and </a:t>
                </a:r>
                <a:r>
                  <a:rPr lang="en-IN" sz="3000" i="1" dirty="0" err="1"/>
                  <a:t>v</a:t>
                </a:r>
                <a:r>
                  <a:rPr lang="en-IN" sz="3000" i="1" baseline="-25000" dirty="0" err="1"/>
                  <a:t>o</a:t>
                </a:r>
                <a:r>
                  <a:rPr lang="en-IN" sz="3000" dirty="0"/>
                  <a:t> are the normal discharge and normal velocity respectively, corresponding to the flow depth </a:t>
                </a:r>
                <a:r>
                  <a:rPr lang="en-IN" sz="3000" i="1" dirty="0"/>
                  <a:t>y</a:t>
                </a:r>
                <a:r>
                  <a:rPr lang="en-IN" sz="3000" dirty="0"/>
                  <a:t> at the flow section;  </a:t>
                </a:r>
                <a:r>
                  <a:rPr lang="en-IN" sz="3000" i="1" dirty="0"/>
                  <a:t>So</a:t>
                </a:r>
                <a:r>
                  <a:rPr lang="en-IN" sz="3000" dirty="0"/>
                  <a:t> = the bed slope,  ∂y/∂x = longitudinal water surface gradients  and; </a:t>
                </a:r>
                <a:r>
                  <a:rPr lang="en-IN" sz="3000" i="1" dirty="0"/>
                  <a:t>x</a:t>
                </a:r>
                <a:r>
                  <a:rPr lang="en-IN" sz="3000" dirty="0"/>
                  <a:t> and </a:t>
                </a:r>
                <a:r>
                  <a:rPr lang="en-IN" sz="3000" i="1" dirty="0"/>
                  <a:t>t,</a:t>
                </a:r>
                <a:r>
                  <a:rPr lang="en-IN" sz="3000" dirty="0"/>
                  <a:t> respectively denote the spatial and temporal notations</a:t>
                </a:r>
                <a:r>
                  <a:rPr lang="en-IN" sz="3000" dirty="0" smtClean="0"/>
                  <a:t>. Applying </a:t>
                </a:r>
                <a:r>
                  <a:rPr lang="en-IN" sz="3000" dirty="0"/>
                  <a:t>Eqn. (3) at the centre of the four-point grid and using the binomial series expansion assuming    (1/</a:t>
                </a:r>
                <a:r>
                  <a:rPr lang="en-IN" sz="3000" i="1" dirty="0"/>
                  <a:t>So</a:t>
                </a:r>
                <a:r>
                  <a:rPr lang="en-IN" sz="3000" dirty="0"/>
                  <a:t>) ∂y/∂x ≤ </a:t>
                </a:r>
                <a:r>
                  <a:rPr lang="en-IN" sz="3000" dirty="0" smtClean="0"/>
                  <a:t>0.5, the </a:t>
                </a:r>
                <a:r>
                  <a:rPr lang="en-IN" sz="3000" dirty="0"/>
                  <a:t>following </a:t>
                </a:r>
                <a:r>
                  <a:rPr lang="en-IN" sz="3000" dirty="0" err="1"/>
                  <a:t>Muskingum</a:t>
                </a:r>
                <a:r>
                  <a:rPr lang="en-IN" sz="3000" dirty="0"/>
                  <a:t>  governing equation is arrived at:</a:t>
                </a:r>
                <a14:m>
                  <m:oMath xmlns:m="http://schemas.openxmlformats.org/officeDocument/2006/math">
                    <m:r>
                      <a:rPr lang="en-US" sz="3000" b="0" i="0" smtClean="0">
                        <a:latin typeface="Cambria Math"/>
                      </a:rPr>
                      <m:t> </m:t>
                    </m:r>
                  </m:oMath>
                </a14:m>
                <a:endParaRPr lang="en-US" sz="3000" b="0" i="0" dirty="0" smtClean="0">
                  <a:latin typeface="Cambria Math"/>
                </a:endParaRPr>
              </a:p>
              <a:p>
                <a:pPr marL="0" indent="0">
                  <a:spcBef>
                    <a:spcPts val="0"/>
                  </a:spcBef>
                  <a:buNone/>
                </a:pPr>
                <a:r>
                  <a:rPr lang="en-IN" sz="4000" dirty="0" smtClean="0"/>
                  <a:t>                </a:t>
                </a:r>
                <a14:m>
                  <m:oMath xmlns:m="http://schemas.openxmlformats.org/officeDocument/2006/math">
                    <m:f>
                      <m:fPr>
                        <m:ctrlPr>
                          <a:rPr lang="en-IN" sz="4000" i="1">
                            <a:latin typeface="Cambria Math"/>
                          </a:rPr>
                        </m:ctrlPr>
                      </m:fPr>
                      <m:num>
                        <m:r>
                          <a:rPr lang="en-IN" sz="4000">
                            <a:latin typeface="Cambria Math"/>
                          </a:rPr>
                          <m:t>𝝏</m:t>
                        </m:r>
                      </m:num>
                      <m:den>
                        <m:r>
                          <a:rPr lang="en-IN" sz="4000">
                            <a:latin typeface="Cambria Math"/>
                          </a:rPr>
                          <m:t>𝝏</m:t>
                        </m:r>
                        <m:r>
                          <a:rPr lang="en-IN" sz="4000">
                            <a:latin typeface="Cambria Math"/>
                          </a:rPr>
                          <m:t>𝒕</m:t>
                        </m:r>
                      </m:den>
                    </m:f>
                    <m:d>
                      <m:dPr>
                        <m:begChr m:val="["/>
                        <m:endChr m:val="]"/>
                        <m:ctrlPr>
                          <a:rPr lang="en-IN" sz="4000" i="1">
                            <a:latin typeface="Cambria Math"/>
                          </a:rPr>
                        </m:ctrlPr>
                      </m:dPr>
                      <m:e>
                        <m:f>
                          <m:fPr>
                            <m:ctrlPr>
                              <a:rPr lang="en-IN" sz="4000" i="1">
                                <a:latin typeface="Cambria Math"/>
                              </a:rPr>
                            </m:ctrlPr>
                          </m:fPr>
                          <m:num>
                            <m:r>
                              <a:rPr lang="en-IN" sz="4000">
                                <a:latin typeface="Cambria Math"/>
                              </a:rPr>
                              <m:t>𝑸</m:t>
                            </m:r>
                            <m:r>
                              <a:rPr lang="en-IN" sz="4000">
                                <a:latin typeface="Cambria Math"/>
                              </a:rPr>
                              <m:t>+</m:t>
                            </m:r>
                            <m:f>
                              <m:fPr>
                                <m:ctrlPr>
                                  <a:rPr lang="en-IN" sz="4000" i="1">
                                    <a:latin typeface="Cambria Math"/>
                                  </a:rPr>
                                </m:ctrlPr>
                              </m:fPr>
                              <m:num>
                                <m:sSub>
                                  <m:sSubPr>
                                    <m:ctrlPr>
                                      <a:rPr lang="en-IN" sz="4000" i="1">
                                        <a:latin typeface="Cambria Math"/>
                                      </a:rPr>
                                    </m:ctrlPr>
                                  </m:sSubPr>
                                  <m:e>
                                    <m:r>
                                      <a:rPr lang="en-IN" sz="4000">
                                        <a:latin typeface="Cambria Math"/>
                                      </a:rPr>
                                      <m:t>𝑸</m:t>
                                    </m:r>
                                  </m:e>
                                  <m:sub>
                                    <m:r>
                                      <a:rPr lang="en-IN" sz="4000">
                                        <a:latin typeface="Cambria Math"/>
                                      </a:rPr>
                                      <m:t>𝟎</m:t>
                                    </m:r>
                                  </m:sub>
                                </m:sSub>
                              </m:num>
                              <m:den>
                                <m:r>
                                  <a:rPr lang="en-IN" sz="4000">
                                    <a:latin typeface="Cambria Math"/>
                                  </a:rPr>
                                  <m:t>𝟐</m:t>
                                </m:r>
                                <m:sSub>
                                  <m:sSubPr>
                                    <m:ctrlPr>
                                      <a:rPr lang="en-IN" sz="4000" i="1">
                                        <a:latin typeface="Cambria Math"/>
                                      </a:rPr>
                                    </m:ctrlPr>
                                  </m:sSubPr>
                                  <m:e>
                                    <m:r>
                                      <a:rPr lang="en-IN" sz="4000">
                                        <a:latin typeface="Cambria Math"/>
                                      </a:rPr>
                                      <m:t>𝑺</m:t>
                                    </m:r>
                                  </m:e>
                                  <m:sub>
                                    <m:r>
                                      <a:rPr lang="en-IN" sz="4000" smtClean="0">
                                        <a:latin typeface="Cambria Math"/>
                                      </a:rPr>
                                      <m:t>𝟎</m:t>
                                    </m:r>
                                  </m:sub>
                                </m:sSub>
                                <m:r>
                                  <a:rPr lang="en-IN" sz="4000">
                                    <a:latin typeface="Cambria Math"/>
                                  </a:rPr>
                                  <m:t>𝑩</m:t>
                                </m:r>
                                <m:r>
                                  <m:rPr>
                                    <m:sty m:val="p"/>
                                  </m:rPr>
                                  <a:rPr lang="en-US" sz="4000" b="0" i="0" smtClean="0">
                                    <a:latin typeface="Cambria Math"/>
                                  </a:rPr>
                                  <m:t>c</m:t>
                                </m:r>
                                <m:r>
                                  <a:rPr lang="en-US" sz="4000" b="0" i="1" baseline="-25000" smtClean="0">
                                    <a:latin typeface="Cambria Math"/>
                                  </a:rPr>
                                  <m:t>0</m:t>
                                </m:r>
                              </m:den>
                            </m:f>
                            <m:f>
                              <m:fPr>
                                <m:ctrlPr>
                                  <a:rPr lang="en-IN" sz="4000" i="1">
                                    <a:latin typeface="Cambria Math"/>
                                  </a:rPr>
                                </m:ctrlPr>
                              </m:fPr>
                              <m:num>
                                <m:r>
                                  <a:rPr lang="en-IN" sz="4000">
                                    <a:latin typeface="Cambria Math"/>
                                  </a:rPr>
                                  <m:t>𝝏</m:t>
                                </m:r>
                                <m:r>
                                  <a:rPr lang="en-IN" sz="4000">
                                    <a:latin typeface="Cambria Math"/>
                                  </a:rPr>
                                  <m:t>𝑸</m:t>
                                </m:r>
                              </m:num>
                              <m:den>
                                <m:r>
                                  <a:rPr lang="en-IN" sz="4000">
                                    <a:latin typeface="Cambria Math"/>
                                  </a:rPr>
                                  <m:t>𝝏</m:t>
                                </m:r>
                                <m:r>
                                  <a:rPr lang="en-IN" sz="4000">
                                    <a:latin typeface="Cambria Math"/>
                                  </a:rPr>
                                  <m:t>𝒙</m:t>
                                </m:r>
                              </m:den>
                            </m:f>
                          </m:num>
                          <m:den>
                            <m:sSub>
                              <m:sSubPr>
                                <m:ctrlPr>
                                  <a:rPr lang="en-IN" sz="4000" i="1">
                                    <a:latin typeface="Cambria Math"/>
                                  </a:rPr>
                                </m:ctrlPr>
                              </m:sSubPr>
                              <m:e>
                                <m:r>
                                  <a:rPr lang="en-IN" sz="4000">
                                    <a:latin typeface="Cambria Math"/>
                                  </a:rPr>
                                  <m:t>𝒗</m:t>
                                </m:r>
                              </m:e>
                              <m:sub>
                                <m:r>
                                  <a:rPr lang="en-IN" sz="4000">
                                    <a:latin typeface="Cambria Math"/>
                                  </a:rPr>
                                  <m:t>𝟎</m:t>
                                </m:r>
                              </m:sub>
                            </m:sSub>
                          </m:den>
                        </m:f>
                      </m:e>
                    </m:d>
                    <m:r>
                      <a:rPr lang="en-IN" sz="4000">
                        <a:latin typeface="Cambria Math"/>
                      </a:rPr>
                      <m:t>=−</m:t>
                    </m:r>
                    <m:f>
                      <m:fPr>
                        <m:ctrlPr>
                          <a:rPr lang="en-IN" sz="4000" i="1">
                            <a:latin typeface="Cambria Math"/>
                          </a:rPr>
                        </m:ctrlPr>
                      </m:fPr>
                      <m:num>
                        <m:r>
                          <a:rPr lang="en-IN" sz="4000">
                            <a:latin typeface="Cambria Math"/>
                          </a:rPr>
                          <m:t>𝝏</m:t>
                        </m:r>
                        <m:r>
                          <a:rPr lang="en-IN" sz="4000">
                            <a:latin typeface="Cambria Math"/>
                          </a:rPr>
                          <m:t>𝑸</m:t>
                        </m:r>
                      </m:num>
                      <m:den>
                        <m:r>
                          <a:rPr lang="en-IN" sz="4000">
                            <a:latin typeface="Cambria Math"/>
                          </a:rPr>
                          <m:t>𝝏</m:t>
                        </m:r>
                        <m:r>
                          <a:rPr lang="en-IN" sz="4000">
                            <a:latin typeface="Cambria Math"/>
                          </a:rPr>
                          <m:t>𝒙</m:t>
                        </m:r>
                      </m:den>
                    </m:f>
                  </m:oMath>
                </a14:m>
                <a:r>
                  <a:rPr lang="en-IN" sz="4000" dirty="0"/>
                  <a:t>       </a:t>
                </a:r>
                <a:r>
                  <a:rPr lang="en-IN" sz="4000" dirty="0" smtClean="0"/>
                  <a:t>                </a:t>
                </a:r>
                <a:r>
                  <a:rPr lang="en-IN" sz="3200" dirty="0" smtClean="0"/>
                  <a:t>(</a:t>
                </a:r>
                <a:r>
                  <a:rPr lang="en-IN" sz="3200" dirty="0"/>
                  <a:t>4</a:t>
                </a:r>
                <a:r>
                  <a:rPr lang="en-IN" sz="3200" dirty="0" smtClean="0"/>
                  <a:t>)</a:t>
                </a:r>
                <a:endParaRPr lang="en-US" sz="3200" dirty="0" smtClean="0">
                  <a:solidFill>
                    <a:schemeClr val="tx1"/>
                  </a:solidFill>
                </a:endParaRPr>
              </a:p>
            </p:txBody>
          </p:sp>
        </mc:Choice>
        <mc:Fallback>
          <p:sp>
            <p:nvSpPr>
              <p:cNvPr id="4114" name="TextBox 2073"/>
              <p:cNvSpPr txBox="1">
                <a:spLocks noRot="1" noChangeAspect="1" noMove="1" noResize="1" noEditPoints="1" noAdjustHandles="1" noChangeArrowheads="1" noChangeShapeType="1" noTextEdit="1"/>
              </p:cNvSpPr>
              <p:nvPr/>
            </p:nvSpPr>
            <p:spPr bwMode="auto">
              <a:xfrm>
                <a:off x="1351306" y="19103642"/>
                <a:ext cx="11008061" cy="12776511"/>
              </a:xfrm>
              <a:prstGeom prst="rect">
                <a:avLst/>
              </a:prstGeom>
              <a:blipFill rotWithShape="1">
                <a:blip r:embed="rId4"/>
                <a:stretch>
                  <a:fillRect l="-1330" t="-620" r="-13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124" name="AutoShape 17"/>
          <p:cNvSpPr>
            <a:spLocks noChangeArrowheads="1"/>
          </p:cNvSpPr>
          <p:nvPr/>
        </p:nvSpPr>
        <p:spPr bwMode="auto">
          <a:xfrm>
            <a:off x="38252400" y="24612600"/>
            <a:ext cx="11658600" cy="914400"/>
          </a:xfrm>
          <a:prstGeom prst="roundRect">
            <a:avLst>
              <a:gd name="adj" fmla="val 50000"/>
            </a:avLst>
          </a:prstGeom>
          <a:solidFill>
            <a:srgbClr val="002060"/>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Verdana" pitchFamily="34" charset="0"/>
              </a:rPr>
              <a:t>	 References</a:t>
            </a:r>
          </a:p>
        </p:txBody>
      </p:sp>
      <mc:AlternateContent xmlns:mc="http://schemas.openxmlformats.org/markup-compatibility/2006" xmlns:a14="http://schemas.microsoft.com/office/drawing/2010/main">
        <mc:Choice Requires="a14">
          <p:sp>
            <p:nvSpPr>
              <p:cNvPr id="4116" name="TextBox 55"/>
              <p:cNvSpPr txBox="1">
                <a:spLocks noChangeArrowheads="1"/>
              </p:cNvSpPr>
              <p:nvPr/>
            </p:nvSpPr>
            <p:spPr bwMode="auto">
              <a:xfrm>
                <a:off x="38325691" y="14006929"/>
                <a:ext cx="11354199" cy="45858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ts val="1200"/>
                  </a:spcBef>
                  <a:spcAft>
                    <a:spcPts val="1200"/>
                  </a:spcAft>
                  <a:buFont typeface="Wingdings" panose="05000000000000000000" pitchFamily="2" charset="2"/>
                  <a:buChar char="ü"/>
                </a:pPr>
                <a:r>
                  <a:rPr lang="en-US" sz="2800" dirty="0" smtClean="0"/>
                  <a:t>For (1/</a:t>
                </a:r>
                <a:r>
                  <a:rPr lang="en-US" sz="2800" i="1" dirty="0" smtClean="0"/>
                  <a:t>S</a:t>
                </a:r>
                <a:r>
                  <a:rPr lang="en-US" sz="2800" i="1" baseline="-25000" dirty="0" smtClean="0"/>
                  <a:t>0</a:t>
                </a:r>
                <a:r>
                  <a:rPr lang="en-US" sz="2800" dirty="0"/>
                  <a:t>) ∂y/∂x</a:t>
                </a:r>
                <a14:m>
                  <m:oMath xmlns:m="http://schemas.openxmlformats.org/officeDocument/2006/math">
                    <m:r>
                      <a:rPr lang="en-US" sz="2800">
                        <a:latin typeface="Cambria Math"/>
                      </a:rPr>
                      <m:t>≤0.2  </m:t>
                    </m:r>
                    <m:r>
                      <m:rPr>
                        <m:sty m:val="p"/>
                      </m:rPr>
                      <a:rPr lang="en-US" sz="2800">
                        <a:latin typeface="Cambria Math"/>
                      </a:rPr>
                      <m:t>both</m:t>
                    </m:r>
                    <m:r>
                      <a:rPr lang="en-US" sz="2800">
                        <a:latin typeface="Cambria Math"/>
                      </a:rPr>
                      <m:t>  </m:t>
                    </m:r>
                    <m:r>
                      <m:rPr>
                        <m:sty m:val="p"/>
                      </m:rPr>
                      <a:rPr lang="en-US" sz="2800">
                        <a:latin typeface="Cambria Math"/>
                      </a:rPr>
                      <m:t>the</m:t>
                    </m:r>
                    <m:r>
                      <a:rPr lang="en-US" sz="2800">
                        <a:latin typeface="Cambria Math"/>
                      </a:rPr>
                      <m:t> </m:t>
                    </m:r>
                    <m:r>
                      <m:rPr>
                        <m:sty m:val="p"/>
                      </m:rPr>
                      <a:rPr lang="en-US" sz="2800">
                        <a:latin typeface="Cambria Math"/>
                      </a:rPr>
                      <m:t>VPMM</m:t>
                    </m:r>
                    <m:r>
                      <a:rPr lang="en-US" sz="2800">
                        <a:latin typeface="Cambria Math"/>
                      </a:rPr>
                      <m:t>  </m:t>
                    </m:r>
                    <m:r>
                      <m:rPr>
                        <m:sty m:val="p"/>
                      </m:rPr>
                      <a:rPr lang="en-US" sz="2800">
                        <a:latin typeface="Cambria Math"/>
                      </a:rPr>
                      <m:t>and</m:t>
                    </m:r>
                    <m:r>
                      <a:rPr lang="en-US" sz="2800">
                        <a:latin typeface="Cambria Math"/>
                      </a:rPr>
                      <m:t> </m:t>
                    </m:r>
                    <m:r>
                      <m:rPr>
                        <m:sty m:val="p"/>
                      </m:rPr>
                      <a:rPr lang="en-US" sz="2800">
                        <a:latin typeface="Cambria Math"/>
                      </a:rPr>
                      <m:t>MCT</m:t>
                    </m:r>
                    <m:r>
                      <a:rPr lang="en-US" sz="2800" b="1" i="0" baseline="-25000" smtClean="0">
                        <a:latin typeface="Cambria Math"/>
                      </a:rPr>
                      <m:t>𝐗</m:t>
                    </m:r>
                    <m:r>
                      <a:rPr lang="en-US" sz="2800">
                        <a:latin typeface="Cambria Math"/>
                      </a:rPr>
                      <m:t> </m:t>
                    </m:r>
                    <m:r>
                      <m:rPr>
                        <m:sty m:val="p"/>
                      </m:rPr>
                      <a:rPr lang="en-US" sz="2800">
                        <a:latin typeface="Cambria Math"/>
                      </a:rPr>
                      <m:t>models</m:t>
                    </m:r>
                    <m:r>
                      <a:rPr lang="en-US" sz="2800">
                        <a:latin typeface="Cambria Math"/>
                      </a:rPr>
                      <m:t> </m:t>
                    </m:r>
                  </m:oMath>
                </a14:m>
                <a:r>
                  <a:rPr lang="en-US" sz="2800" dirty="0" smtClean="0"/>
                  <a:t>perform </a:t>
                </a:r>
                <a:r>
                  <a:rPr lang="en-US" sz="2800" dirty="0"/>
                  <a:t>equally </a:t>
                </a:r>
                <a:r>
                  <a:rPr lang="en-US" sz="2800" dirty="0" smtClean="0"/>
                  <a:t>well; For </a:t>
                </a:r>
                <a:r>
                  <a:rPr lang="en-US" sz="2800" dirty="0"/>
                  <a:t>(1/</a:t>
                </a:r>
                <a:r>
                  <a:rPr lang="en-US" sz="2800" i="1" dirty="0"/>
                  <a:t>S</a:t>
                </a:r>
                <a:r>
                  <a:rPr lang="en-US" sz="2800" i="1" baseline="-25000" dirty="0"/>
                  <a:t>0</a:t>
                </a:r>
                <a:r>
                  <a:rPr lang="en-US" sz="2800" dirty="0"/>
                  <a:t>) ∂y/∂x</a:t>
                </a:r>
                <a14:m>
                  <m:oMath xmlns:m="http://schemas.openxmlformats.org/officeDocument/2006/math">
                    <m:r>
                      <a:rPr lang="en-US" sz="2800" i="1" smtClean="0">
                        <a:latin typeface="Cambria Math"/>
                      </a:rPr>
                      <m:t>≥</m:t>
                    </m:r>
                    <m:r>
                      <a:rPr lang="en-US" sz="2800">
                        <a:latin typeface="Cambria Math"/>
                      </a:rPr>
                      <m:t>0.2  </m:t>
                    </m:r>
                    <m:r>
                      <m:rPr>
                        <m:sty m:val="p"/>
                      </m:rPr>
                      <a:rPr lang="en-US" sz="2800">
                        <a:latin typeface="Cambria Math"/>
                      </a:rPr>
                      <m:t>the</m:t>
                    </m:r>
                    <m:r>
                      <a:rPr lang="en-US" sz="2800">
                        <a:latin typeface="Cambria Math"/>
                      </a:rPr>
                      <m:t> </m:t>
                    </m:r>
                    <m:r>
                      <m:rPr>
                        <m:sty m:val="p"/>
                      </m:rPr>
                      <a:rPr lang="en-US" sz="2800">
                        <a:latin typeface="Cambria Math"/>
                      </a:rPr>
                      <m:t>VPMM</m:t>
                    </m:r>
                    <m:r>
                      <a:rPr lang="en-US" sz="2800">
                        <a:latin typeface="Cambria Math"/>
                      </a:rPr>
                      <m:t>  </m:t>
                    </m:r>
                    <m:r>
                      <m:rPr>
                        <m:sty m:val="p"/>
                      </m:rPr>
                      <a:rPr lang="en-US" sz="2800" b="0" i="0" smtClean="0">
                        <a:latin typeface="Cambria Math"/>
                      </a:rPr>
                      <m:t>model</m:t>
                    </m:r>
                    <m:r>
                      <a:rPr lang="en-US" sz="2800" b="0" i="0" smtClean="0">
                        <a:latin typeface="Cambria Math"/>
                      </a:rPr>
                      <m:t> </m:t>
                    </m:r>
                    <m:r>
                      <m:rPr>
                        <m:sty m:val="p"/>
                      </m:rPr>
                      <a:rPr lang="en-US" sz="2800" b="0" i="0" smtClean="0">
                        <a:latin typeface="Cambria Math"/>
                      </a:rPr>
                      <m:t>performs</m:t>
                    </m:r>
                    <m:r>
                      <a:rPr lang="en-US" sz="2800" b="0" i="0" smtClean="0">
                        <a:latin typeface="Cambria Math"/>
                      </a:rPr>
                      <m:t> </m:t>
                    </m:r>
                    <m:r>
                      <m:rPr>
                        <m:sty m:val="p"/>
                      </m:rPr>
                      <a:rPr lang="en-US" sz="2800" b="0" i="0" smtClean="0">
                        <a:latin typeface="Cambria Math"/>
                      </a:rPr>
                      <m:t>better</m:t>
                    </m:r>
                  </m:oMath>
                </a14:m>
                <a:r>
                  <a:rPr lang="en-US" sz="2800" dirty="0" smtClean="0"/>
                  <a:t>.</a:t>
                </a:r>
                <a:endParaRPr lang="en-US" altLang="en-US" sz="2800" dirty="0"/>
              </a:p>
              <a:p>
                <a:pPr algn="just" eaLnBrk="1" hangingPunct="1">
                  <a:spcBef>
                    <a:spcPts val="1200"/>
                  </a:spcBef>
                  <a:spcAft>
                    <a:spcPts val="1200"/>
                  </a:spcAft>
                  <a:buFont typeface="Wingdings" panose="05000000000000000000" pitchFamily="2" charset="2"/>
                  <a:buChar char="ü"/>
                </a:pPr>
                <a:r>
                  <a:rPr lang="en-US" altLang="en-US" sz="2800" dirty="0" smtClean="0"/>
                  <a:t>For smaller bed slope channels, the VPMM model produce better results than MCT</a:t>
                </a:r>
                <a:r>
                  <a:rPr lang="en-US" altLang="en-US" sz="2800" b="1" baseline="-25000" dirty="0" smtClean="0"/>
                  <a:t>X</a:t>
                </a:r>
                <a:r>
                  <a:rPr lang="en-US" altLang="en-US" sz="2800" dirty="0" smtClean="0"/>
                  <a:t>, </a:t>
                </a:r>
                <a:r>
                  <a:rPr lang="en-US" sz="2800" dirty="0" smtClean="0"/>
                  <a:t>the Nash-Sutcliff efficiency value of VPMM model is slightly high compared to MCT</a:t>
                </a:r>
                <a:r>
                  <a:rPr lang="en-US" sz="2800" b="1" baseline="-25000" dirty="0" smtClean="0"/>
                  <a:t>X</a:t>
                </a:r>
                <a:r>
                  <a:rPr lang="en-US" sz="2800" dirty="0" smtClean="0"/>
                  <a:t>. </a:t>
                </a:r>
              </a:p>
              <a:p>
                <a:pPr algn="just" eaLnBrk="1" hangingPunct="1">
                  <a:spcBef>
                    <a:spcPts val="1200"/>
                  </a:spcBef>
                  <a:spcAft>
                    <a:spcPts val="1200"/>
                  </a:spcAft>
                  <a:buFont typeface="Wingdings" panose="05000000000000000000" pitchFamily="2" charset="2"/>
                  <a:buChar char="ü"/>
                </a:pPr>
                <a:r>
                  <a:rPr lang="en-US" sz="2800" dirty="0" smtClean="0"/>
                  <a:t>The VPMM model is developed from the continuity equation applicable for unsteady flow without the necessity of using the matched diffusivity approach as in the MCT</a:t>
                </a:r>
                <a:r>
                  <a:rPr lang="en-US" sz="2800" b="1" baseline="-25000" dirty="0" smtClean="0"/>
                  <a:t>X</a:t>
                </a:r>
                <a:r>
                  <a:rPr lang="en-US" sz="2800" dirty="0" smtClean="0"/>
                  <a:t> model. The MCT</a:t>
                </a:r>
                <a:r>
                  <a:rPr lang="en-US" sz="2800" b="1" baseline="-25000" dirty="0" smtClean="0"/>
                  <a:t>X</a:t>
                </a:r>
                <a:r>
                  <a:rPr lang="en-US" sz="2800" dirty="0" smtClean="0"/>
                  <a:t> model is a specific case of the VPMM model. </a:t>
                </a:r>
              </a:p>
            </p:txBody>
          </p:sp>
        </mc:Choice>
        <mc:Fallback xmlns="">
          <p:sp>
            <p:nvSpPr>
              <p:cNvPr id="4116" name="TextBox 55"/>
              <p:cNvSpPr txBox="1">
                <a:spLocks noRot="1" noChangeAspect="1" noMove="1" noResize="1" noEditPoints="1" noAdjustHandles="1" noChangeArrowheads="1" noChangeShapeType="1" noTextEdit="1"/>
              </p:cNvSpPr>
              <p:nvPr/>
            </p:nvSpPr>
            <p:spPr bwMode="auto">
              <a:xfrm>
                <a:off x="38325691" y="14006929"/>
                <a:ext cx="11354199" cy="4585871"/>
              </a:xfrm>
              <a:prstGeom prst="rect">
                <a:avLst/>
              </a:prstGeom>
              <a:blipFill rotWithShape="1">
                <a:blip r:embed="rId5"/>
                <a:stretch>
                  <a:fillRect l="-913" t="-1330" r="-1127" b="-27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4119" name="Rectangle 135"/>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20" name="Rectangle 146"/>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TextBox 14"/>
          <p:cNvSpPr txBox="1"/>
          <p:nvPr/>
        </p:nvSpPr>
        <p:spPr>
          <a:xfrm>
            <a:off x="14510842" y="23890069"/>
            <a:ext cx="9720758" cy="646331"/>
          </a:xfrm>
          <a:prstGeom prst="rect">
            <a:avLst/>
          </a:prstGeom>
          <a:noFill/>
        </p:spPr>
        <p:txBody>
          <a:bodyPr wrap="square" rtlCol="0">
            <a:spAutoFit/>
          </a:bodyPr>
          <a:lstStyle/>
          <a:p>
            <a:pPr algn="ctr"/>
            <a:r>
              <a:rPr lang="en-US" sz="3600" b="1" dirty="0" smtClean="0"/>
              <a:t>Table 1. Cannel configurations used in this study</a:t>
            </a:r>
            <a:endParaRPr lang="en-US" sz="3600" b="1" dirty="0"/>
          </a:p>
        </p:txBody>
      </p:sp>
      <p:sp>
        <p:nvSpPr>
          <p:cNvPr id="34" name="TextBox 33"/>
          <p:cNvSpPr txBox="1"/>
          <p:nvPr/>
        </p:nvSpPr>
        <p:spPr>
          <a:xfrm>
            <a:off x="38217161" y="25764160"/>
            <a:ext cx="11690479" cy="5478423"/>
          </a:xfrm>
          <a:prstGeom prst="rect">
            <a:avLst/>
          </a:prstGeom>
          <a:noFill/>
        </p:spPr>
        <p:txBody>
          <a:bodyPr wrap="square" rtlCol="0">
            <a:spAutoFit/>
          </a:bodyPr>
          <a:lstStyle/>
          <a:p>
            <a:pPr algn="just">
              <a:spcBef>
                <a:spcPts val="600"/>
              </a:spcBef>
              <a:spcAft>
                <a:spcPts val="600"/>
              </a:spcAft>
            </a:pPr>
            <a:r>
              <a:rPr lang="en-IN" sz="3200" dirty="0" err="1"/>
              <a:t>Cappelaere</a:t>
            </a:r>
            <a:r>
              <a:rPr lang="en-IN" sz="3200" dirty="0"/>
              <a:t>, B., 1997. Accurate diffusive wave routing. J. Hydraulic Eng. 123 (3), 174–181.</a:t>
            </a:r>
          </a:p>
          <a:p>
            <a:pPr algn="just">
              <a:spcBef>
                <a:spcPts val="600"/>
              </a:spcBef>
              <a:spcAft>
                <a:spcPts val="600"/>
              </a:spcAft>
            </a:pPr>
            <a:r>
              <a:rPr lang="en-US" sz="3200" dirty="0" err="1"/>
              <a:t>Cunge</a:t>
            </a:r>
            <a:r>
              <a:rPr lang="en-US" sz="3200" dirty="0"/>
              <a:t>, J.A., 1969. On the subject of a flood propagation computation method </a:t>
            </a:r>
            <a:r>
              <a:rPr lang="en-IN" sz="3200" dirty="0"/>
              <a:t>(</a:t>
            </a:r>
            <a:r>
              <a:rPr lang="en-IN" sz="3200" dirty="0" err="1"/>
              <a:t>Muskingum</a:t>
            </a:r>
            <a:r>
              <a:rPr lang="en-IN" sz="3200" dirty="0"/>
              <a:t> method). J. Hydraulic Res. 7 (2), 205–230.</a:t>
            </a:r>
          </a:p>
          <a:p>
            <a:pPr algn="just">
              <a:spcBef>
                <a:spcPts val="600"/>
              </a:spcBef>
              <a:spcAft>
                <a:spcPts val="600"/>
              </a:spcAft>
            </a:pPr>
            <a:r>
              <a:rPr lang="en-US" sz="3200" dirty="0" err="1" smtClean="0"/>
              <a:t>Perumal</a:t>
            </a:r>
            <a:r>
              <a:rPr lang="en-US" sz="3200" dirty="0"/>
              <a:t>, M., Price, R.K., 2013. A fully mass conservative variable parameter McCarthy-Muskingum method: Theory and verification. J. </a:t>
            </a:r>
            <a:r>
              <a:rPr lang="en-US" sz="3200" dirty="0" err="1"/>
              <a:t>Hydrol</a:t>
            </a:r>
            <a:r>
              <a:rPr lang="en-US" sz="3200" dirty="0"/>
              <a:t>. 502, 89–102</a:t>
            </a:r>
            <a:r>
              <a:rPr lang="en-US" sz="3200" dirty="0" smtClean="0"/>
              <a:t>.</a:t>
            </a:r>
          </a:p>
          <a:p>
            <a:pPr algn="just">
              <a:spcBef>
                <a:spcPts val="600"/>
              </a:spcBef>
              <a:spcAft>
                <a:spcPts val="600"/>
              </a:spcAft>
            </a:pPr>
            <a:r>
              <a:rPr lang="en-IN" sz="3200" dirty="0" err="1"/>
              <a:t>Todini</a:t>
            </a:r>
            <a:r>
              <a:rPr lang="en-IN" sz="3200" dirty="0"/>
              <a:t>, E., 2007. A mass conservative and water storage consistent variable parameter </a:t>
            </a:r>
            <a:r>
              <a:rPr lang="en-US" sz="3200" dirty="0"/>
              <a:t>Muskingum-</a:t>
            </a:r>
            <a:r>
              <a:rPr lang="en-US" sz="3200" dirty="0" err="1"/>
              <a:t>Cunge</a:t>
            </a:r>
            <a:r>
              <a:rPr lang="en-US" sz="3200" dirty="0"/>
              <a:t> approach. </a:t>
            </a:r>
            <a:r>
              <a:rPr lang="en-US" sz="3200" dirty="0" err="1"/>
              <a:t>Hydrol</a:t>
            </a:r>
            <a:r>
              <a:rPr lang="en-US" sz="3200" dirty="0"/>
              <a:t>. Earth Syst. Sci. 11 (5), 1645–1659</a:t>
            </a:r>
            <a:r>
              <a:rPr lang="en-US" sz="3200" dirty="0" smtClean="0"/>
              <a:t>.</a:t>
            </a:r>
          </a:p>
        </p:txBody>
      </p:sp>
      <p:sp>
        <p:nvSpPr>
          <p:cNvPr id="59" name="TextBox 2"/>
          <p:cNvSpPr txBox="1">
            <a:spLocks noChangeArrowheads="1"/>
          </p:cNvSpPr>
          <p:nvPr/>
        </p:nvSpPr>
        <p:spPr bwMode="auto">
          <a:xfrm>
            <a:off x="38532862" y="20116493"/>
            <a:ext cx="1164616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0"/>
              </a:spcBef>
              <a:buNone/>
            </a:pPr>
            <a:r>
              <a:rPr lang="en-US" altLang="en-US" sz="4000" b="1" baseline="30000" dirty="0" smtClean="0"/>
              <a:t>1</a:t>
            </a:r>
            <a:r>
              <a:rPr lang="en-US" altLang="en-US" sz="4000" dirty="0" smtClean="0"/>
              <a:t>Professor </a:t>
            </a:r>
            <a:r>
              <a:rPr lang="en-US" altLang="en-US" sz="4000" dirty="0"/>
              <a:t>(</a:t>
            </a:r>
            <a:r>
              <a:rPr lang="en-US" altLang="en-US" sz="4000" dirty="0" err="1"/>
              <a:t>Retd</a:t>
            </a:r>
            <a:r>
              <a:rPr lang="en-US" altLang="en-US" sz="4000" dirty="0"/>
              <a:t>.),  Department of  Hydrology, Indian Institute of Technology </a:t>
            </a:r>
            <a:r>
              <a:rPr lang="en-US" altLang="en-US" sz="4000" dirty="0" err="1"/>
              <a:t>Roorkee</a:t>
            </a:r>
            <a:r>
              <a:rPr lang="en-US" altLang="en-US" sz="4000" dirty="0"/>
              <a:t>, </a:t>
            </a:r>
            <a:r>
              <a:rPr lang="en-US" altLang="en-US" sz="4000" dirty="0" err="1"/>
              <a:t>Roorkee</a:t>
            </a:r>
            <a:r>
              <a:rPr lang="en-US" altLang="en-US" sz="4000" dirty="0"/>
              <a:t>, India, </a:t>
            </a:r>
            <a:r>
              <a:rPr lang="en-US" altLang="en-US" sz="4000" dirty="0" smtClean="0"/>
              <a:t>p_erumal@yahoo.com.</a:t>
            </a:r>
            <a:endParaRPr lang="en-US" altLang="en-US" sz="4000" dirty="0"/>
          </a:p>
          <a:p>
            <a:pPr algn="just" eaLnBrk="1" hangingPunct="1">
              <a:spcBef>
                <a:spcPct val="0"/>
              </a:spcBef>
              <a:buNone/>
            </a:pPr>
            <a:endParaRPr lang="en-US" altLang="en-US" sz="2000" dirty="0"/>
          </a:p>
          <a:p>
            <a:pPr algn="just" eaLnBrk="1" hangingPunct="1">
              <a:spcBef>
                <a:spcPct val="0"/>
              </a:spcBef>
              <a:buNone/>
            </a:pPr>
            <a:r>
              <a:rPr lang="en-US" altLang="en-US" sz="4000" b="1" baseline="30000" dirty="0" smtClean="0"/>
              <a:t>2</a:t>
            </a:r>
            <a:r>
              <a:rPr lang="en-US" altLang="en-US" sz="4000" dirty="0" smtClean="0"/>
              <a:t>Associate </a:t>
            </a:r>
            <a:r>
              <a:rPr lang="en-US" altLang="en-US" sz="4000" dirty="0"/>
              <a:t>Professor, Department of Civil Engineering, National Institute of Technology Jamshedpur, Jamshedpur, India </a:t>
            </a:r>
            <a:r>
              <a:rPr lang="en-US" altLang="en-US" sz="4000" dirty="0" smtClean="0"/>
              <a:t>cmrao.civil@nitjsr.ac.in.</a:t>
            </a:r>
            <a:endParaRPr lang="en-US" altLang="en-US" sz="4000" dirty="0"/>
          </a:p>
        </p:txBody>
      </p:sp>
      <mc:AlternateContent xmlns:mc="http://schemas.openxmlformats.org/markup-compatibility/2006" xmlns:a14="http://schemas.microsoft.com/office/drawing/2010/main">
        <mc:Choice Requires="a14">
          <p:sp>
            <p:nvSpPr>
              <p:cNvPr id="56" name="TextBox 3"/>
              <p:cNvSpPr txBox="1">
                <a:spLocks noChangeArrowheads="1"/>
              </p:cNvSpPr>
              <p:nvPr/>
            </p:nvSpPr>
            <p:spPr bwMode="auto">
              <a:xfrm>
                <a:off x="1488453" y="6772385"/>
                <a:ext cx="11495087" cy="10961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o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None/>
                </a:pPr>
                <a:r>
                  <a:rPr lang="en-US" sz="2900" b="1" dirty="0">
                    <a:latin typeface="+mj-lt"/>
                  </a:rPr>
                  <a:t>Abstract: </a:t>
                </a:r>
                <a:r>
                  <a:rPr lang="en-US" sz="2900" dirty="0">
                    <a:latin typeface="+mj-lt"/>
                  </a:rPr>
                  <a:t>The comparative performances of two variable parameter Muskingum flood routing models are evaluated in this study from the perspective of overall reproduction of the routed flood hydrographs characterized by different magnitudes of attenuation of the routed benchmark hydrographs. These two models are the Variable Parameter Muskingum-</a:t>
                </a:r>
                <a:r>
                  <a:rPr lang="en-US" sz="2900" dirty="0" err="1">
                    <a:latin typeface="+mj-lt"/>
                  </a:rPr>
                  <a:t>Cunge</a:t>
                </a:r>
                <a:r>
                  <a:rPr lang="en-US" sz="2900" dirty="0">
                    <a:latin typeface="+mj-lt"/>
                  </a:rPr>
                  <a:t>-</a:t>
                </a:r>
                <a:r>
                  <a:rPr lang="en-US" sz="2900" dirty="0" err="1">
                    <a:latin typeface="+mj-lt"/>
                  </a:rPr>
                  <a:t>Todini</a:t>
                </a:r>
                <a:r>
                  <a:rPr lang="en-US" sz="2900" dirty="0">
                    <a:latin typeface="+mj-lt"/>
                  </a:rPr>
                  <a:t> </a:t>
                </a:r>
                <a:r>
                  <a:rPr lang="en-IN" sz="2900" dirty="0" smtClean="0">
                    <a:latin typeface="+mj-lt"/>
                  </a:rPr>
                  <a:t>without </a:t>
                </a:r>
                <a:r>
                  <a:rPr lang="en-IN" sz="2900" dirty="0">
                    <a:latin typeface="+mj-lt"/>
                  </a:rPr>
                  <a:t>the </a:t>
                </a:r>
                <a:r>
                  <a:rPr lang="en-IN" sz="2900" dirty="0" err="1">
                    <a:latin typeface="+mj-lt"/>
                  </a:rPr>
                  <a:t>Cappelaere</a:t>
                </a:r>
                <a:r>
                  <a:rPr lang="en-IN" sz="2900" dirty="0">
                    <a:latin typeface="+mj-lt"/>
                  </a:rPr>
                  <a:t> correction </a:t>
                </a:r>
                <a:r>
                  <a:rPr lang="en-US" sz="2900" dirty="0" smtClean="0">
                    <a:latin typeface="+mj-lt"/>
                  </a:rPr>
                  <a:t>(MCT</a:t>
                </a:r>
                <a:r>
                  <a:rPr lang="en-US" sz="2900" b="1" baseline="-25000" dirty="0" smtClean="0">
                    <a:latin typeface="+mj-lt"/>
                  </a:rPr>
                  <a:t>X</a:t>
                </a:r>
                <a:r>
                  <a:rPr lang="en-US" sz="2900" dirty="0" smtClean="0">
                    <a:latin typeface="+mj-lt"/>
                  </a:rPr>
                  <a:t>) </a:t>
                </a:r>
                <a:r>
                  <a:rPr lang="en-US" sz="2900" dirty="0">
                    <a:latin typeface="+mj-lt"/>
                  </a:rPr>
                  <a:t>model advocated by </a:t>
                </a:r>
                <a:r>
                  <a:rPr lang="en-US" sz="2900" dirty="0" err="1">
                    <a:latin typeface="+mj-lt"/>
                  </a:rPr>
                  <a:t>Todini</a:t>
                </a:r>
                <a:r>
                  <a:rPr lang="en-US" sz="2900" dirty="0">
                    <a:latin typeface="+mj-lt"/>
                  </a:rPr>
                  <a:t> in 2007, and the Variable Parameter McCarthy-Muskingum (VPMM) model advocated by </a:t>
                </a:r>
                <a:r>
                  <a:rPr lang="en-US" sz="2900" dirty="0" err="1">
                    <a:latin typeface="+mj-lt"/>
                  </a:rPr>
                  <a:t>Perumal</a:t>
                </a:r>
                <a:r>
                  <a:rPr lang="en-US" sz="2900" dirty="0">
                    <a:latin typeface="+mj-lt"/>
                  </a:rPr>
                  <a:t> and Price in 2013. To investigate this objective, routing studies were undertaken by routing a given hypothetical inflow hydrograph in 25 hypothetical trapezoidal channel reaches of the same geometrical size, but each characterized by different unique combinations of channel bed slopes and Manning’s roughness coefficients. The study results demonstrate that the VPMM model is capable of better reproduction of different levels of attenuation of the routed benchmark hydrographs in small bed slope channels in comparison with that of the MCT model. However, for steep and very steep bed slope channels, where the attenuation is small or insignificant, both the VPMM and </a:t>
                </a:r>
                <a:r>
                  <a:rPr lang="en-US" sz="2900" dirty="0" smtClean="0">
                    <a:latin typeface="+mj-lt"/>
                  </a:rPr>
                  <a:t>MCT</a:t>
                </a:r>
                <a:r>
                  <a:rPr lang="en-US" sz="2900" b="1" baseline="-25000" dirty="0" smtClean="0">
                    <a:latin typeface="+mj-lt"/>
                  </a:rPr>
                  <a:t>X</a:t>
                </a:r>
                <a:r>
                  <a:rPr lang="en-US" sz="2900" dirty="0" smtClean="0">
                    <a:latin typeface="+mj-lt"/>
                  </a:rPr>
                  <a:t> </a:t>
                </a:r>
                <a:r>
                  <a:rPr lang="en-US" sz="2900" dirty="0">
                    <a:latin typeface="+mj-lt"/>
                  </a:rPr>
                  <a:t>models perform equally well due to the reason that the latter model is a specific case of the former model. The study concludes that the application of the VPMM model is more suitable for field routing studies than the </a:t>
                </a:r>
                <a:r>
                  <a:rPr lang="en-US" sz="2900" dirty="0" smtClean="0">
                    <a:latin typeface="+mj-lt"/>
                  </a:rPr>
                  <a:t>MCT</a:t>
                </a:r>
                <a:r>
                  <a:rPr lang="en-US" sz="2900" b="1" baseline="-25000" dirty="0" smtClean="0">
                    <a:latin typeface="+mj-lt"/>
                  </a:rPr>
                  <a:t>X</a:t>
                </a:r>
                <a:r>
                  <a:rPr lang="en-US" sz="2900" dirty="0" smtClean="0">
                    <a:latin typeface="+mj-lt"/>
                  </a:rPr>
                  <a:t> </a:t>
                </a:r>
                <a:r>
                  <a:rPr lang="en-US" sz="2900" dirty="0">
                    <a:latin typeface="+mj-lt"/>
                  </a:rPr>
                  <a:t>model, when the magnitude of the water surface gradient of the inflow hydrograph is characterized by an absolute magnitude of (1/S</a:t>
                </a:r>
                <a:r>
                  <a:rPr lang="en-US" sz="2900" baseline="-25000" dirty="0">
                    <a:latin typeface="+mj-lt"/>
                  </a:rPr>
                  <a:t>0</a:t>
                </a:r>
                <a:r>
                  <a:rPr lang="en-US" sz="2900" dirty="0">
                    <a:latin typeface="+mj-lt"/>
                  </a:rPr>
                  <a:t>) ∂y/∂x</a:t>
                </a:r>
                <a14:m>
                  <m:oMath xmlns:m="http://schemas.openxmlformats.org/officeDocument/2006/math">
                    <m:r>
                      <a:rPr lang="en-US" sz="2900" b="0" i="1">
                        <a:latin typeface="Cambria Math"/>
                      </a:rPr>
                      <m:t>≤0.5,</m:t>
                    </m:r>
                  </m:oMath>
                </a14:m>
                <a:r>
                  <a:rPr lang="en-US" sz="2900" dirty="0">
                    <a:latin typeface="+mj-lt"/>
                  </a:rPr>
                  <a:t> where, S</a:t>
                </a:r>
                <a:r>
                  <a:rPr lang="en-US" sz="2900" baseline="-25000" dirty="0">
                    <a:latin typeface="+mj-lt"/>
                  </a:rPr>
                  <a:t>0 </a:t>
                </a:r>
                <a:r>
                  <a:rPr lang="en-US" sz="2900" dirty="0">
                    <a:latin typeface="+mj-lt"/>
                  </a:rPr>
                  <a:t>and ∂y/∂x are, respectively, the bed slope of the channel and the relative water surface gradient of the inflow hydrograph. </a:t>
                </a:r>
                <a:endParaRPr lang="en-US" altLang="en-US" sz="2900" dirty="0">
                  <a:latin typeface="+mj-lt"/>
                </a:endParaRPr>
              </a:p>
            </p:txBody>
          </p:sp>
        </mc:Choice>
        <mc:Fallback xmlns="">
          <p:sp>
            <p:nvSpPr>
              <p:cNvPr id="56" name="TextBox 3"/>
              <p:cNvSpPr txBox="1">
                <a:spLocks noRot="1" noChangeAspect="1" noMove="1" noResize="1" noEditPoints="1" noAdjustHandles="1" noChangeArrowheads="1" noChangeShapeType="1" noTextEdit="1"/>
              </p:cNvSpPr>
              <p:nvPr/>
            </p:nvSpPr>
            <p:spPr bwMode="auto">
              <a:xfrm>
                <a:off x="1488453" y="6772385"/>
                <a:ext cx="11495087" cy="10961608"/>
              </a:xfrm>
              <a:prstGeom prst="rect">
                <a:avLst/>
              </a:prstGeom>
              <a:blipFill rotWithShape="0">
                <a:blip r:embed="rId6"/>
                <a:stretch>
                  <a:fillRect l="-1113" r="-1113" b="-16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7" name="TextBox 6"/>
          <p:cNvSpPr txBox="1"/>
          <p:nvPr/>
        </p:nvSpPr>
        <p:spPr>
          <a:xfrm>
            <a:off x="14238214" y="30840402"/>
            <a:ext cx="11144859" cy="553998"/>
          </a:xfrm>
          <a:prstGeom prst="rect">
            <a:avLst/>
          </a:prstGeom>
          <a:noFill/>
        </p:spPr>
        <p:txBody>
          <a:bodyPr wrap="square" rtlCol="0">
            <a:spAutoFit/>
          </a:bodyPr>
          <a:lstStyle/>
          <a:p>
            <a:pPr algn="just"/>
            <a:r>
              <a:rPr lang="en-US" sz="3000" b="1" dirty="0"/>
              <a:t>Fig. </a:t>
            </a:r>
            <a:r>
              <a:rPr lang="en-US" sz="3000" b="1" dirty="0" smtClean="0"/>
              <a:t>1 Trapezoidal Channel reach (prismatic </a:t>
            </a:r>
            <a:r>
              <a:rPr lang="en-US" sz="3000" b="1" dirty="0"/>
              <a:t>cross-sectional </a:t>
            </a:r>
            <a:r>
              <a:rPr lang="en-US" sz="3000" b="1" dirty="0" smtClean="0"/>
              <a:t>shape)</a:t>
            </a:r>
            <a:endParaRPr lang="en-IN" sz="3000" b="1" dirty="0"/>
          </a:p>
        </p:txBody>
      </p:sp>
      <p:sp>
        <p:nvSpPr>
          <p:cNvPr id="54" name="AutoShape 15"/>
          <p:cNvSpPr>
            <a:spLocks noChangeArrowheads="1"/>
          </p:cNvSpPr>
          <p:nvPr/>
        </p:nvSpPr>
        <p:spPr bwMode="auto">
          <a:xfrm>
            <a:off x="26289000" y="12496800"/>
            <a:ext cx="11658600" cy="914400"/>
          </a:xfrm>
          <a:prstGeom prst="roundRect">
            <a:avLst>
              <a:gd name="adj" fmla="val 50000"/>
            </a:avLst>
          </a:prstGeom>
          <a:solidFill>
            <a:srgbClr val="002060"/>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Verdana" pitchFamily="34" charset="0"/>
              </a:rPr>
              <a:t>	Results</a:t>
            </a:r>
          </a:p>
        </p:txBody>
      </p:sp>
      <p:sp>
        <p:nvSpPr>
          <p:cNvPr id="8" name="Rectangle 7"/>
          <p:cNvSpPr/>
          <p:nvPr/>
        </p:nvSpPr>
        <p:spPr>
          <a:xfrm>
            <a:off x="26447226" y="9906000"/>
            <a:ext cx="11735555" cy="1938992"/>
          </a:xfrm>
          <a:prstGeom prst="rect">
            <a:avLst/>
          </a:prstGeom>
        </p:spPr>
        <p:txBody>
          <a:bodyPr wrap="square">
            <a:spAutoFit/>
          </a:bodyPr>
          <a:lstStyle/>
          <a:p>
            <a:pPr algn="just"/>
            <a:r>
              <a:rPr lang="en-US" sz="4000" dirty="0"/>
              <a:t>where, </a:t>
            </a:r>
            <a:r>
              <a:rPr lang="en-US" sz="4000" i="1" dirty="0" err="1"/>
              <a:t>I</a:t>
            </a:r>
            <a:r>
              <a:rPr lang="en-US" sz="4000" i="1" baseline="-25000" dirty="0" err="1"/>
              <a:t>b</a:t>
            </a:r>
            <a:r>
              <a:rPr lang="en-US" sz="4000" dirty="0"/>
              <a:t> = initial steady </a:t>
            </a:r>
            <a:r>
              <a:rPr lang="en-US" sz="4000" dirty="0" smtClean="0"/>
              <a:t>flow (</a:t>
            </a:r>
            <a:r>
              <a:rPr lang="en-US" sz="4000" dirty="0"/>
              <a:t>100 m</a:t>
            </a:r>
            <a:r>
              <a:rPr lang="en-US" sz="4000" baseline="30000" dirty="0"/>
              <a:t>3</a:t>
            </a:r>
            <a:r>
              <a:rPr lang="en-US" sz="4000" dirty="0"/>
              <a:t> </a:t>
            </a:r>
            <a:r>
              <a:rPr lang="en-US" sz="4000" dirty="0" smtClean="0"/>
              <a:t>s</a:t>
            </a:r>
            <a:r>
              <a:rPr lang="en-US" sz="4000" baseline="30000" dirty="0" smtClean="0"/>
              <a:t>-1</a:t>
            </a:r>
            <a:r>
              <a:rPr lang="en-US" sz="4000" dirty="0" smtClean="0"/>
              <a:t> </a:t>
            </a:r>
            <a:r>
              <a:rPr lang="en-US" sz="4000" dirty="0"/>
              <a:t>);</a:t>
            </a:r>
            <a:r>
              <a:rPr lang="en-US" sz="4000" i="1" dirty="0"/>
              <a:t> </a:t>
            </a:r>
            <a:r>
              <a:rPr lang="en-US" sz="4000" i="1" dirty="0" err="1"/>
              <a:t>I</a:t>
            </a:r>
            <a:r>
              <a:rPr lang="en-US" sz="4000" i="1" baseline="-25000" dirty="0" err="1"/>
              <a:t>p</a:t>
            </a:r>
            <a:r>
              <a:rPr lang="en-US" sz="4000" i="1" dirty="0"/>
              <a:t> </a:t>
            </a:r>
            <a:r>
              <a:rPr lang="en-US" sz="4000" dirty="0"/>
              <a:t>= peak </a:t>
            </a:r>
            <a:r>
              <a:rPr lang="en-US" sz="4000" dirty="0" smtClean="0"/>
              <a:t>inflow (</a:t>
            </a:r>
            <a:r>
              <a:rPr lang="en-US" sz="4000" dirty="0"/>
              <a:t>900 m</a:t>
            </a:r>
            <a:r>
              <a:rPr lang="en-US" sz="4000" baseline="30000" dirty="0"/>
              <a:t>3</a:t>
            </a:r>
            <a:r>
              <a:rPr lang="en-US" sz="4000" dirty="0"/>
              <a:t> </a:t>
            </a:r>
            <a:r>
              <a:rPr lang="en-US" sz="4000" dirty="0" smtClean="0"/>
              <a:t>s</a:t>
            </a:r>
            <a:r>
              <a:rPr lang="en-US" sz="4000" baseline="30000" dirty="0" smtClean="0"/>
              <a:t>-1</a:t>
            </a:r>
            <a:r>
              <a:rPr lang="en-US" sz="4000" dirty="0" smtClean="0"/>
              <a:t>); </a:t>
            </a:r>
            <a:r>
              <a:rPr lang="en-US" sz="4000" i="1" dirty="0" err="1"/>
              <a:t>t</a:t>
            </a:r>
            <a:r>
              <a:rPr lang="en-US" sz="4000" i="1" baseline="-25000" dirty="0" err="1"/>
              <a:t>p</a:t>
            </a:r>
            <a:r>
              <a:rPr lang="en-US" sz="4000" dirty="0"/>
              <a:t> = time to </a:t>
            </a:r>
            <a:r>
              <a:rPr lang="en-US" sz="4000" dirty="0" smtClean="0"/>
              <a:t>peak (</a:t>
            </a:r>
            <a:r>
              <a:rPr lang="en-US" sz="4000" dirty="0"/>
              <a:t>24 h), </a:t>
            </a:r>
            <a:r>
              <a:rPr lang="en-US" sz="4000" dirty="0" smtClean="0"/>
              <a:t>and             </a:t>
            </a:r>
            <a:r>
              <a:rPr lang="en-IN" sz="4000" i="1" dirty="0" smtClean="0"/>
              <a:t>β</a:t>
            </a:r>
            <a:r>
              <a:rPr lang="en-IN" sz="4000" dirty="0" smtClean="0"/>
              <a:t> </a:t>
            </a:r>
            <a:r>
              <a:rPr lang="en-US" sz="4000" dirty="0" smtClean="0"/>
              <a:t>(shape </a:t>
            </a:r>
            <a:r>
              <a:rPr lang="en-US" sz="4000" dirty="0"/>
              <a:t>factor) = 16.</a:t>
            </a:r>
            <a:endParaRPr lang="en-IN" sz="4000" dirty="0"/>
          </a:p>
        </p:txBody>
      </p:sp>
      <p:pic>
        <p:nvPicPr>
          <p:cNvPr id="1029" name="Picture 5" descr="C:\Users\NITJSR\Desktop\EGU2024 DOCS\Capture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90098" y="7772400"/>
            <a:ext cx="10471702"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447226" y="6553200"/>
            <a:ext cx="7309374" cy="707886"/>
          </a:xfrm>
          <a:prstGeom prst="rect">
            <a:avLst/>
          </a:prstGeom>
          <a:noFill/>
        </p:spPr>
        <p:txBody>
          <a:bodyPr wrap="square" rtlCol="0">
            <a:spAutoFit/>
          </a:bodyPr>
          <a:lstStyle/>
          <a:p>
            <a:r>
              <a:rPr lang="en-US" sz="4000" b="1" dirty="0" smtClean="0"/>
              <a:t>Inflow hypothetical hydrograph</a:t>
            </a:r>
            <a:endParaRPr lang="en-IN" sz="4000" b="1" dirty="0"/>
          </a:p>
        </p:txBody>
      </p:sp>
      <p:sp>
        <p:nvSpPr>
          <p:cNvPr id="6" name="Rectangle 5"/>
          <p:cNvSpPr/>
          <p:nvPr/>
        </p:nvSpPr>
        <p:spPr>
          <a:xfrm>
            <a:off x="13636232" y="22250400"/>
            <a:ext cx="11585968" cy="1477328"/>
          </a:xfrm>
          <a:prstGeom prst="rect">
            <a:avLst/>
          </a:prstGeom>
        </p:spPr>
        <p:txBody>
          <a:bodyPr wrap="square">
            <a:spAutoFit/>
          </a:bodyPr>
          <a:lstStyle/>
          <a:p>
            <a:pPr marL="342900" indent="-342900" algn="just">
              <a:buFont typeface="Wingdings" pitchFamily="2" charset="2"/>
              <a:buChar char="ü"/>
            </a:pPr>
            <a:r>
              <a:rPr lang="en-US" sz="3000" dirty="0"/>
              <a:t>25 hypothetical trapezoidal channel reaches of the same geometrical size, but each characterized by different unique combinations of channel bed slopes and Manning’s roughness </a:t>
            </a:r>
            <a:r>
              <a:rPr lang="en-US" sz="3000" dirty="0" smtClean="0"/>
              <a:t>coefficients have been used.</a:t>
            </a:r>
            <a:endParaRPr lang="en-IN" sz="3000" dirty="0"/>
          </a:p>
        </p:txBody>
      </p:sp>
      <p:pic>
        <p:nvPicPr>
          <p:cNvPr id="2" name="Picture 2" descr="C:\Users\Acer\Desktop\EGU2024 DOCS\trap se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46316" y="27902595"/>
            <a:ext cx="10532115" cy="29378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6972281" y="13553182"/>
            <a:ext cx="10031351" cy="1200329"/>
          </a:xfrm>
          <a:prstGeom prst="rect">
            <a:avLst/>
          </a:prstGeom>
          <a:noFill/>
        </p:spPr>
        <p:txBody>
          <a:bodyPr wrap="square" rtlCol="0">
            <a:spAutoFit/>
          </a:bodyPr>
          <a:lstStyle/>
          <a:p>
            <a:pPr algn="ctr"/>
            <a:r>
              <a:rPr lang="en-US" sz="3600" b="1" dirty="0" smtClean="0"/>
              <a:t>Table 2 Summary of Performances in Discharge reproduction</a:t>
            </a:r>
            <a:endParaRPr lang="en-US" sz="3600" b="1" dirty="0"/>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48459" y="14955798"/>
            <a:ext cx="11658600" cy="1628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1"/>
          <p:cNvGraphicFramePr>
            <a:graphicFrameLocks noChangeAspect="1"/>
          </p:cNvGraphicFramePr>
          <p:nvPr>
            <p:extLst>
              <p:ext uri="{D42A27DB-BD31-4B8C-83A1-F6EECF244321}">
                <p14:modId xmlns:p14="http://schemas.microsoft.com/office/powerpoint/2010/main" val="3160217973"/>
              </p:ext>
            </p:extLst>
          </p:nvPr>
        </p:nvGraphicFramePr>
        <p:xfrm>
          <a:off x="13833133" y="24927391"/>
          <a:ext cx="11841743" cy="3038009"/>
        </p:xfrm>
        <a:graphic>
          <a:graphicData uri="http://schemas.openxmlformats.org/presentationml/2006/ole">
            <mc:AlternateContent xmlns:mc="http://schemas.openxmlformats.org/markup-compatibility/2006">
              <mc:Choice xmlns:v="urn:schemas-microsoft-com:vml" Requires="v">
                <p:oleObj spid="_x0000_s1129" name="Worksheet" r:id="rId10" imgW="4124405" imgH="943103" progId="Excel.Sheet.12">
                  <p:embed/>
                </p:oleObj>
              </mc:Choice>
              <mc:Fallback>
                <p:oleObj name="Worksheet" r:id="rId10" imgW="4124405" imgH="943103" progId="Excel.Sheet.12">
                  <p:embed/>
                  <p:pic>
                    <p:nvPicPr>
                      <p:cNvPr id="0" name=""/>
                      <p:cNvPicPr/>
                      <p:nvPr/>
                    </p:nvPicPr>
                    <p:blipFill>
                      <a:blip r:embed="rId11"/>
                      <a:stretch>
                        <a:fillRect/>
                      </a:stretch>
                    </p:blipFill>
                    <p:spPr>
                      <a:xfrm>
                        <a:off x="13833133" y="24927391"/>
                        <a:ext cx="11841743" cy="3038009"/>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7" name="TextBox 144"/>
              <p:cNvSpPr txBox="1">
                <a:spLocks noChangeArrowheads="1"/>
              </p:cNvSpPr>
              <p:nvPr/>
            </p:nvSpPr>
            <p:spPr bwMode="auto">
              <a:xfrm>
                <a:off x="13510154" y="6362466"/>
                <a:ext cx="12004440" cy="14744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Aft>
                    <a:spcPts val="600"/>
                  </a:spcAft>
                  <a:buNone/>
                </a:pPr>
                <a:r>
                  <a:rPr lang="en-IN" sz="2900" dirty="0" smtClean="0">
                    <a:latin typeface="+mj-lt"/>
                  </a:rPr>
                  <a:t>where</a:t>
                </a:r>
                <a:r>
                  <a:rPr lang="en-IN" sz="2900" dirty="0">
                    <a:latin typeface="+mj-lt"/>
                  </a:rPr>
                  <a:t>, </a:t>
                </a:r>
                <a:r>
                  <a:rPr lang="en-IN" sz="2900" i="1" dirty="0">
                    <a:latin typeface="+mj-lt"/>
                  </a:rPr>
                  <a:t>B</a:t>
                </a:r>
                <a:r>
                  <a:rPr lang="en-IN" sz="2900" dirty="0">
                    <a:latin typeface="+mj-lt"/>
                  </a:rPr>
                  <a:t> is the top-width of the flow area, and </a:t>
                </a:r>
                <a:r>
                  <a:rPr lang="en-IN" sz="2900" i="1" dirty="0">
                    <a:latin typeface="+mj-lt"/>
                  </a:rPr>
                  <a:t>Co </a:t>
                </a:r>
                <a:r>
                  <a:rPr lang="en-IN" sz="2900" dirty="0">
                    <a:latin typeface="+mj-lt"/>
                  </a:rPr>
                  <a:t>is the wave celerity </a:t>
                </a:r>
                <a:r>
                  <a:rPr lang="en-IN" sz="2900" i="1" dirty="0">
                    <a:latin typeface="+mj-lt"/>
                  </a:rPr>
                  <a:t>Co= Co(y) </a:t>
                </a:r>
                <a:r>
                  <a:rPr lang="en-IN" sz="2900" dirty="0" smtClean="0">
                    <a:latin typeface="+mj-lt"/>
                  </a:rPr>
                  <a:t>.Applying </a:t>
                </a:r>
                <a:r>
                  <a:rPr lang="en-IN" sz="2900" dirty="0">
                    <a:latin typeface="+mj-lt"/>
                  </a:rPr>
                  <a:t>Eqn. (4) at the centre of the four point grid bounded by the four spatial and temporal co-ordinates </a:t>
                </a:r>
                <a:r>
                  <a:rPr lang="en-IN" sz="2900" i="1" dirty="0">
                    <a:latin typeface="+mj-lt"/>
                  </a:rPr>
                  <a:t>(i, j), (i, </a:t>
                </a:r>
                <a:r>
                  <a:rPr lang="en-IN" sz="2900" i="1" dirty="0" err="1">
                    <a:latin typeface="+mj-lt"/>
                  </a:rPr>
                  <a:t>j+i</a:t>
                </a:r>
                <a:r>
                  <a:rPr lang="en-IN" sz="2900" i="1" dirty="0">
                    <a:latin typeface="+mj-lt"/>
                  </a:rPr>
                  <a:t>), (i+1, j+1) </a:t>
                </a:r>
                <a:r>
                  <a:rPr lang="en-IN" sz="2900" dirty="0">
                    <a:latin typeface="+mj-lt"/>
                  </a:rPr>
                  <a:t>and </a:t>
                </a:r>
                <a:r>
                  <a:rPr lang="en-IN" sz="2900" i="1" dirty="0">
                    <a:latin typeface="+mj-lt"/>
                  </a:rPr>
                  <a:t>(i+1, j), </a:t>
                </a:r>
                <a:r>
                  <a:rPr lang="en-IN" sz="2900" dirty="0">
                    <a:latin typeface="+mj-lt"/>
                  </a:rPr>
                  <a:t>the classical form of the </a:t>
                </a:r>
                <a:r>
                  <a:rPr lang="en-IN" sz="2900" dirty="0" err="1">
                    <a:latin typeface="+mj-lt"/>
                  </a:rPr>
                  <a:t>Muskingum</a:t>
                </a:r>
                <a:r>
                  <a:rPr lang="en-IN" sz="2900" dirty="0">
                    <a:latin typeface="+mj-lt"/>
                  </a:rPr>
                  <a:t> routing equation can be </a:t>
                </a:r>
                <a:r>
                  <a:rPr lang="en-IN" sz="2900" dirty="0" smtClean="0">
                    <a:latin typeface="+mj-lt"/>
                  </a:rPr>
                  <a:t>arrived at:</a:t>
                </a:r>
              </a:p>
              <a:p>
                <a:pPr algn="just">
                  <a:buNone/>
                </a:pPr>
                <a:r>
                  <a:rPr lang="en-US" sz="2900" dirty="0">
                    <a:latin typeface="+mj-lt"/>
                  </a:rPr>
                  <a:t> </a:t>
                </a:r>
                <a:r>
                  <a:rPr lang="en-US" sz="2900" dirty="0" smtClean="0">
                    <a:latin typeface="+mj-lt"/>
                  </a:rPr>
                  <a:t> </a:t>
                </a:r>
                <a14:m>
                  <m:oMath xmlns:m="http://schemas.openxmlformats.org/officeDocument/2006/math">
                    <m:r>
                      <a:rPr lang="en-US" sz="2900" b="0" i="0" smtClean="0">
                        <a:latin typeface="Cambria Math"/>
                      </a:rPr>
                      <m:t>             </m:t>
                    </m:r>
                    <m:sSubSup>
                      <m:sSubSupPr>
                        <m:ctrlPr>
                          <a:rPr lang="en-IN" sz="2900" i="1">
                            <a:latin typeface="Cambria Math"/>
                          </a:rPr>
                        </m:ctrlPr>
                      </m:sSubSupPr>
                      <m:e>
                        <m:r>
                          <a:rPr lang="en-IN" sz="2900">
                            <a:latin typeface="Cambria Math"/>
                          </a:rPr>
                          <m:t>𝑸</m:t>
                        </m:r>
                      </m:e>
                      <m:sub>
                        <m:r>
                          <a:rPr lang="en-IN" sz="2900">
                            <a:latin typeface="Cambria Math"/>
                          </a:rPr>
                          <m:t>ⅈ+</m:t>
                        </m:r>
                        <m:r>
                          <a:rPr lang="en-IN" sz="2900">
                            <a:latin typeface="Cambria Math"/>
                          </a:rPr>
                          <m:t>𝟏</m:t>
                        </m:r>
                      </m:sub>
                      <m:sup>
                        <m:r>
                          <a:rPr lang="en-IN" sz="2900">
                            <a:latin typeface="Cambria Math"/>
                          </a:rPr>
                          <m:t>𝒋</m:t>
                        </m:r>
                        <m:r>
                          <a:rPr lang="en-IN" sz="2900">
                            <a:latin typeface="Cambria Math"/>
                          </a:rPr>
                          <m:t>+</m:t>
                        </m:r>
                        <m:r>
                          <a:rPr lang="en-IN" sz="2900">
                            <a:latin typeface="Cambria Math"/>
                          </a:rPr>
                          <m:t>𝟏</m:t>
                        </m:r>
                      </m:sup>
                    </m:sSubSup>
                    <m:r>
                      <a:rPr lang="en-IN" sz="2900">
                        <a:latin typeface="Cambria Math"/>
                      </a:rPr>
                      <m:t>=</m:t>
                    </m:r>
                    <m:sSub>
                      <m:sSubPr>
                        <m:ctrlPr>
                          <a:rPr lang="en-IN" sz="2900" i="1">
                            <a:latin typeface="Cambria Math"/>
                          </a:rPr>
                        </m:ctrlPr>
                      </m:sSubPr>
                      <m:e>
                        <m:r>
                          <a:rPr lang="en-IN" sz="2900">
                            <a:latin typeface="Cambria Math"/>
                          </a:rPr>
                          <m:t>𝑪</m:t>
                        </m:r>
                      </m:e>
                      <m:sub>
                        <m:r>
                          <a:rPr lang="en-IN" sz="2900">
                            <a:latin typeface="Cambria Math"/>
                          </a:rPr>
                          <m:t>𝟏</m:t>
                        </m:r>
                      </m:sub>
                    </m:sSub>
                    <m:sSubSup>
                      <m:sSubSupPr>
                        <m:ctrlPr>
                          <a:rPr lang="en-IN" sz="2900" i="1">
                            <a:latin typeface="Cambria Math"/>
                          </a:rPr>
                        </m:ctrlPr>
                      </m:sSubSupPr>
                      <m:e>
                        <m:r>
                          <a:rPr lang="en-IN" sz="2900">
                            <a:latin typeface="Cambria Math"/>
                          </a:rPr>
                          <m:t>𝑸</m:t>
                        </m:r>
                      </m:e>
                      <m:sub>
                        <m:r>
                          <a:rPr lang="en-IN" sz="2900">
                            <a:latin typeface="Cambria Math"/>
                          </a:rPr>
                          <m:t>𝒊</m:t>
                        </m:r>
                      </m:sub>
                      <m:sup>
                        <m:r>
                          <a:rPr lang="en-IN" sz="2900">
                            <a:latin typeface="Cambria Math"/>
                          </a:rPr>
                          <m:t>𝒋</m:t>
                        </m:r>
                        <m:r>
                          <a:rPr lang="en-IN" sz="2900">
                            <a:latin typeface="Cambria Math"/>
                          </a:rPr>
                          <m:t>+</m:t>
                        </m:r>
                        <m:r>
                          <a:rPr lang="en-IN" sz="2900">
                            <a:latin typeface="Cambria Math"/>
                          </a:rPr>
                          <m:t>𝟏</m:t>
                        </m:r>
                      </m:sup>
                    </m:sSubSup>
                    <m:r>
                      <a:rPr lang="en-IN" sz="2900">
                        <a:latin typeface="Cambria Math"/>
                      </a:rPr>
                      <m:t>+</m:t>
                    </m:r>
                    <m:sSub>
                      <m:sSubPr>
                        <m:ctrlPr>
                          <a:rPr lang="en-IN" sz="2900" i="1">
                            <a:latin typeface="Cambria Math"/>
                          </a:rPr>
                        </m:ctrlPr>
                      </m:sSubPr>
                      <m:e>
                        <m:r>
                          <a:rPr lang="en-IN" sz="2900">
                            <a:latin typeface="Cambria Math"/>
                          </a:rPr>
                          <m:t>𝑪</m:t>
                        </m:r>
                      </m:e>
                      <m:sub>
                        <m:r>
                          <a:rPr lang="en-IN" sz="2900">
                            <a:latin typeface="Cambria Math"/>
                          </a:rPr>
                          <m:t>𝟐</m:t>
                        </m:r>
                      </m:sub>
                    </m:sSub>
                    <m:sSubSup>
                      <m:sSubSupPr>
                        <m:ctrlPr>
                          <a:rPr lang="en-IN" sz="2900" i="1">
                            <a:latin typeface="Cambria Math"/>
                          </a:rPr>
                        </m:ctrlPr>
                      </m:sSubSupPr>
                      <m:e>
                        <m:r>
                          <a:rPr lang="en-IN" sz="2900">
                            <a:latin typeface="Cambria Math"/>
                          </a:rPr>
                          <m:t>𝑸</m:t>
                        </m:r>
                      </m:e>
                      <m:sub>
                        <m:r>
                          <a:rPr lang="en-IN" sz="2900">
                            <a:latin typeface="Cambria Math"/>
                          </a:rPr>
                          <m:t>𝒊</m:t>
                        </m:r>
                      </m:sub>
                      <m:sup>
                        <m:r>
                          <a:rPr lang="en-IN" sz="2900">
                            <a:latin typeface="Cambria Math"/>
                          </a:rPr>
                          <m:t>𝒋</m:t>
                        </m:r>
                      </m:sup>
                    </m:sSubSup>
                    <m:r>
                      <a:rPr lang="en-IN" sz="2900">
                        <a:latin typeface="Cambria Math"/>
                      </a:rPr>
                      <m:t>+</m:t>
                    </m:r>
                    <m:sSub>
                      <m:sSubPr>
                        <m:ctrlPr>
                          <a:rPr lang="en-IN" sz="2900" i="1">
                            <a:latin typeface="Cambria Math"/>
                          </a:rPr>
                        </m:ctrlPr>
                      </m:sSubPr>
                      <m:e>
                        <m:r>
                          <a:rPr lang="en-IN" sz="2900">
                            <a:latin typeface="Cambria Math"/>
                          </a:rPr>
                          <m:t>𝑪</m:t>
                        </m:r>
                      </m:e>
                      <m:sub>
                        <m:r>
                          <a:rPr lang="en-IN" sz="2900">
                            <a:latin typeface="Cambria Math"/>
                          </a:rPr>
                          <m:t>𝟑</m:t>
                        </m:r>
                      </m:sub>
                    </m:sSub>
                    <m:sSubSup>
                      <m:sSubSupPr>
                        <m:ctrlPr>
                          <a:rPr lang="en-IN" sz="2900" i="1">
                            <a:latin typeface="Cambria Math"/>
                          </a:rPr>
                        </m:ctrlPr>
                      </m:sSubSupPr>
                      <m:e>
                        <m:r>
                          <a:rPr lang="en-IN" sz="2900">
                            <a:latin typeface="Cambria Math"/>
                          </a:rPr>
                          <m:t>𝑸</m:t>
                        </m:r>
                      </m:e>
                      <m:sub>
                        <m:r>
                          <a:rPr lang="en-IN" sz="2900">
                            <a:latin typeface="Cambria Math"/>
                          </a:rPr>
                          <m:t>ⅈ+</m:t>
                        </m:r>
                        <m:r>
                          <a:rPr lang="en-IN" sz="2900">
                            <a:latin typeface="Cambria Math"/>
                          </a:rPr>
                          <m:t>𝟏</m:t>
                        </m:r>
                      </m:sub>
                      <m:sup>
                        <m:r>
                          <a:rPr lang="en-IN" sz="2900">
                            <a:latin typeface="Cambria Math"/>
                          </a:rPr>
                          <m:t>𝒋</m:t>
                        </m:r>
                      </m:sup>
                    </m:sSubSup>
                  </m:oMath>
                </a14:m>
                <a:r>
                  <a:rPr lang="en-IN" sz="2900" dirty="0">
                    <a:latin typeface="+mj-lt"/>
                  </a:rPr>
                  <a:t>                  </a:t>
                </a:r>
                <a:r>
                  <a:rPr lang="en-IN" sz="2900" dirty="0" smtClean="0">
                    <a:latin typeface="+mj-lt"/>
                  </a:rPr>
                  <a:t>       </a:t>
                </a:r>
                <a:r>
                  <a:rPr lang="en-IN" sz="2900" dirty="0">
                    <a:latin typeface="+mj-lt"/>
                  </a:rPr>
                  <a:t>(5a</a:t>
                </a:r>
                <a:r>
                  <a:rPr lang="en-IN" sz="2900" dirty="0" smtClean="0">
                    <a:latin typeface="+mj-lt"/>
                  </a:rPr>
                  <a:t>) </a:t>
                </a:r>
                <a:endParaRPr lang="en-US" altLang="en-US" sz="2900" dirty="0">
                  <a:latin typeface="+mj-lt"/>
                </a:endParaRPr>
              </a:p>
              <a:p>
                <a:pPr algn="just" eaLnBrk="1" hangingPunct="1">
                  <a:spcBef>
                    <a:spcPct val="0"/>
                  </a:spcBef>
                  <a:buNone/>
                </a:pPr>
                <a:endParaRPr lang="en-US" altLang="en-US" sz="2900" dirty="0">
                  <a:latin typeface="+mj-lt"/>
                </a:endParaRPr>
              </a:p>
              <a:p>
                <a:pPr algn="just" eaLnBrk="1" hangingPunct="1">
                  <a:spcBef>
                    <a:spcPct val="0"/>
                  </a:spcBef>
                  <a:spcAft>
                    <a:spcPts val="1200"/>
                  </a:spcAft>
                  <a:buNone/>
                </a:pPr>
                <a:r>
                  <a:rPr lang="en-IN" sz="2900" dirty="0">
                    <a:latin typeface="+mj-lt"/>
                  </a:rPr>
                  <a:t>wher</a:t>
                </a:r>
                <a:r>
                  <a:rPr lang="en-IN" sz="2900" dirty="0" smtClean="0">
                    <a:latin typeface="+mj-lt"/>
                  </a:rPr>
                  <a:t>e,</a:t>
                </a:r>
                <a14:m>
                  <m:oMath xmlns:m="http://schemas.openxmlformats.org/officeDocument/2006/math">
                    <m:sSub>
                      <m:sSubPr>
                        <m:ctrlPr>
                          <a:rPr lang="en-IN" sz="2900" i="1" smtClean="0">
                            <a:latin typeface="Cambria Math"/>
                          </a:rPr>
                        </m:ctrlPr>
                      </m:sSubPr>
                      <m:e>
                        <m:r>
                          <a:rPr lang="en-US" sz="2900" b="0" i="0" smtClean="0">
                            <a:latin typeface="Cambria Math"/>
                          </a:rPr>
                          <m:t>    </m:t>
                        </m:r>
                        <m:r>
                          <a:rPr lang="en-IN" sz="2900">
                            <a:latin typeface="Cambria Math"/>
                          </a:rPr>
                          <m:t>𝑪</m:t>
                        </m:r>
                      </m:e>
                      <m:sub>
                        <m:r>
                          <a:rPr lang="en-IN" sz="2900">
                            <a:latin typeface="Cambria Math"/>
                          </a:rPr>
                          <m:t>𝟏</m:t>
                        </m:r>
                      </m:sub>
                    </m:sSub>
                    <m:r>
                      <a:rPr lang="en-IN" sz="2900">
                        <a:latin typeface="Cambria Math"/>
                      </a:rPr>
                      <m:t>=</m:t>
                    </m:r>
                    <m:f>
                      <m:fPr>
                        <m:ctrlPr>
                          <a:rPr lang="en-IN" sz="2900" i="1">
                            <a:latin typeface="Cambria Math"/>
                          </a:rPr>
                        </m:ctrlPr>
                      </m:fPr>
                      <m:num>
                        <m:r>
                          <a:rPr lang="en-IN" sz="2900">
                            <a:latin typeface="Cambria Math"/>
                          </a:rPr>
                          <m:t>𝜟</m:t>
                        </m:r>
                        <m:r>
                          <a:rPr lang="en-IN" sz="2900">
                            <a:latin typeface="Cambria Math"/>
                          </a:rPr>
                          <m:t>𝒕</m:t>
                        </m:r>
                        <m:r>
                          <a:rPr lang="en-IN" sz="2900">
                            <a:latin typeface="Cambria Math"/>
                          </a:rPr>
                          <m:t>−</m:t>
                        </m:r>
                        <m:r>
                          <a:rPr lang="en-IN" sz="2900">
                            <a:latin typeface="Cambria Math"/>
                          </a:rPr>
                          <m:t>𝟐</m:t>
                        </m:r>
                        <m:sSup>
                          <m:sSupPr>
                            <m:ctrlPr>
                              <a:rPr lang="en-IN" sz="2900" i="1">
                                <a:latin typeface="Cambria Math"/>
                              </a:rPr>
                            </m:ctrlPr>
                          </m:sSupPr>
                          <m:e>
                            <m:r>
                              <a:rPr lang="en-IN" sz="2900">
                                <a:latin typeface="Cambria Math"/>
                              </a:rPr>
                              <m:t>𝑲</m:t>
                            </m:r>
                          </m:e>
                          <m:sup>
                            <m:r>
                              <a:rPr lang="en-IN" sz="2900">
                                <a:latin typeface="Cambria Math"/>
                              </a:rPr>
                              <m:t>𝒋</m:t>
                            </m:r>
                            <m:r>
                              <a:rPr lang="en-IN" sz="2900">
                                <a:latin typeface="Cambria Math"/>
                              </a:rPr>
                              <m:t>+</m:t>
                            </m:r>
                            <m:r>
                              <a:rPr lang="en-IN" sz="2900">
                                <a:latin typeface="Cambria Math"/>
                              </a:rPr>
                              <m:t>𝟏</m:t>
                            </m:r>
                          </m:sup>
                        </m:sSup>
                        <m:sSup>
                          <m:sSupPr>
                            <m:ctrlPr>
                              <a:rPr lang="en-IN" sz="2900" i="1">
                                <a:latin typeface="Cambria Math"/>
                              </a:rPr>
                            </m:ctrlPr>
                          </m:sSupPr>
                          <m:e>
                            <m:r>
                              <a:rPr lang="en-IN" sz="2900">
                                <a:latin typeface="Cambria Math"/>
                              </a:rPr>
                              <m:t>𝜽</m:t>
                            </m:r>
                          </m:e>
                          <m:sup>
                            <m:r>
                              <a:rPr lang="en-IN" sz="2900">
                                <a:latin typeface="Cambria Math"/>
                              </a:rPr>
                              <m:t>𝒋</m:t>
                            </m:r>
                            <m:r>
                              <a:rPr lang="en-IN" sz="2900">
                                <a:latin typeface="Cambria Math"/>
                              </a:rPr>
                              <m:t>+</m:t>
                            </m:r>
                            <m:r>
                              <a:rPr lang="en-IN" sz="2900">
                                <a:latin typeface="Cambria Math"/>
                              </a:rPr>
                              <m:t>𝟏</m:t>
                            </m:r>
                          </m:sup>
                        </m:sSup>
                      </m:num>
                      <m:den>
                        <m:r>
                          <a:rPr lang="en-IN" sz="2900">
                            <a:latin typeface="Cambria Math"/>
                          </a:rPr>
                          <m:t>𝜟</m:t>
                        </m:r>
                        <m:r>
                          <a:rPr lang="en-IN" sz="2900">
                            <a:latin typeface="Cambria Math"/>
                          </a:rPr>
                          <m:t>𝒕</m:t>
                        </m:r>
                        <m:r>
                          <a:rPr lang="en-IN" sz="2900">
                            <a:latin typeface="Cambria Math"/>
                          </a:rPr>
                          <m:t>+</m:t>
                        </m:r>
                        <m:r>
                          <a:rPr lang="en-IN" sz="2900">
                            <a:latin typeface="Cambria Math"/>
                          </a:rPr>
                          <m:t>𝟐</m:t>
                        </m:r>
                        <m:sSup>
                          <m:sSupPr>
                            <m:ctrlPr>
                              <a:rPr lang="en-IN" sz="2900" i="1">
                                <a:latin typeface="Cambria Math"/>
                              </a:rPr>
                            </m:ctrlPr>
                          </m:sSupPr>
                          <m:e>
                            <m:r>
                              <a:rPr lang="en-IN" sz="2900">
                                <a:latin typeface="Cambria Math"/>
                              </a:rPr>
                              <m:t>𝑲</m:t>
                            </m:r>
                          </m:e>
                          <m:sup>
                            <m:r>
                              <a:rPr lang="en-IN" sz="2900">
                                <a:latin typeface="Cambria Math"/>
                              </a:rPr>
                              <m:t>𝒋</m:t>
                            </m:r>
                            <m:r>
                              <a:rPr lang="en-IN" sz="2900">
                                <a:latin typeface="Cambria Math"/>
                              </a:rPr>
                              <m:t>+</m:t>
                            </m:r>
                            <m:r>
                              <a:rPr lang="en-IN" sz="2900">
                                <a:latin typeface="Cambria Math"/>
                              </a:rPr>
                              <m:t>𝟏</m:t>
                            </m:r>
                          </m:sup>
                        </m:sSup>
                        <m:d>
                          <m:dPr>
                            <m:ctrlPr>
                              <a:rPr lang="en-IN" sz="2900" i="1">
                                <a:latin typeface="Cambria Math"/>
                              </a:rPr>
                            </m:ctrlPr>
                          </m:dPr>
                          <m:e>
                            <m:r>
                              <a:rPr lang="en-IN" sz="2900">
                                <a:latin typeface="Cambria Math"/>
                              </a:rPr>
                              <m:t>𝟏</m:t>
                            </m:r>
                            <m:r>
                              <a:rPr lang="en-IN" sz="2900">
                                <a:latin typeface="Cambria Math"/>
                              </a:rPr>
                              <m:t>−</m:t>
                            </m:r>
                            <m:sSup>
                              <m:sSupPr>
                                <m:ctrlPr>
                                  <a:rPr lang="en-IN" sz="2900" i="1">
                                    <a:latin typeface="Cambria Math"/>
                                  </a:rPr>
                                </m:ctrlPr>
                              </m:sSupPr>
                              <m:e>
                                <m:r>
                                  <a:rPr lang="en-IN" sz="2900">
                                    <a:latin typeface="Cambria Math"/>
                                  </a:rPr>
                                  <m:t>𝜽</m:t>
                                </m:r>
                              </m:e>
                              <m:sup>
                                <m:r>
                                  <a:rPr lang="en-IN" sz="2900">
                                    <a:latin typeface="Cambria Math"/>
                                  </a:rPr>
                                  <m:t>𝒋</m:t>
                                </m:r>
                                <m:r>
                                  <a:rPr lang="en-IN" sz="2900">
                                    <a:latin typeface="Cambria Math"/>
                                  </a:rPr>
                                  <m:t>+</m:t>
                                </m:r>
                                <m:r>
                                  <a:rPr lang="en-IN" sz="2900">
                                    <a:latin typeface="Cambria Math"/>
                                  </a:rPr>
                                  <m:t>𝟏</m:t>
                                </m:r>
                              </m:sup>
                            </m:sSup>
                          </m:e>
                        </m:d>
                      </m:den>
                    </m:f>
                  </m:oMath>
                </a14:m>
                <a:r>
                  <a:rPr lang="en-IN" sz="2900" dirty="0">
                    <a:latin typeface="+mj-lt"/>
                  </a:rPr>
                  <a:t>;</a:t>
                </a:r>
                <a14:m>
                  <m:oMath xmlns:m="http://schemas.openxmlformats.org/officeDocument/2006/math">
                    <m:sSub>
                      <m:sSubPr>
                        <m:ctrlPr>
                          <a:rPr lang="en-IN" sz="2900" i="1">
                            <a:latin typeface="Cambria Math"/>
                          </a:rPr>
                        </m:ctrlPr>
                      </m:sSubPr>
                      <m:e>
                        <m:r>
                          <a:rPr lang="en-IN" sz="2900">
                            <a:latin typeface="Cambria Math"/>
                          </a:rPr>
                          <m:t>  </m:t>
                        </m:r>
                        <m:r>
                          <a:rPr lang="en-IN" sz="2900">
                            <a:latin typeface="Cambria Math"/>
                          </a:rPr>
                          <m:t>𝑪</m:t>
                        </m:r>
                      </m:e>
                      <m:sub>
                        <m:r>
                          <a:rPr lang="en-IN" sz="2900">
                            <a:latin typeface="Cambria Math"/>
                          </a:rPr>
                          <m:t>𝟐</m:t>
                        </m:r>
                      </m:sub>
                    </m:sSub>
                    <m:r>
                      <a:rPr lang="en-IN" sz="2900">
                        <a:latin typeface="Cambria Math"/>
                      </a:rPr>
                      <m:t>=</m:t>
                    </m:r>
                    <m:f>
                      <m:fPr>
                        <m:ctrlPr>
                          <a:rPr lang="en-IN" sz="2900" i="1">
                            <a:latin typeface="Cambria Math"/>
                          </a:rPr>
                        </m:ctrlPr>
                      </m:fPr>
                      <m:num>
                        <m:r>
                          <a:rPr lang="en-IN" sz="2900">
                            <a:latin typeface="Cambria Math"/>
                          </a:rPr>
                          <m:t>𝜟</m:t>
                        </m:r>
                        <m:r>
                          <a:rPr lang="en-IN" sz="2900">
                            <a:latin typeface="Cambria Math"/>
                          </a:rPr>
                          <m:t>𝒕</m:t>
                        </m:r>
                        <m:r>
                          <a:rPr lang="en-IN" sz="2900">
                            <a:latin typeface="Cambria Math"/>
                          </a:rPr>
                          <m:t>+</m:t>
                        </m:r>
                        <m:r>
                          <a:rPr lang="en-IN" sz="2900">
                            <a:latin typeface="Cambria Math"/>
                          </a:rPr>
                          <m:t>𝟐</m:t>
                        </m:r>
                        <m:sSup>
                          <m:sSupPr>
                            <m:ctrlPr>
                              <a:rPr lang="en-IN" sz="2900" i="1">
                                <a:latin typeface="Cambria Math"/>
                              </a:rPr>
                            </m:ctrlPr>
                          </m:sSupPr>
                          <m:e>
                            <m:r>
                              <a:rPr lang="en-IN" sz="2900">
                                <a:latin typeface="Cambria Math"/>
                              </a:rPr>
                              <m:t>𝑲</m:t>
                            </m:r>
                          </m:e>
                          <m:sup>
                            <m:r>
                              <a:rPr lang="en-IN" sz="2900">
                                <a:latin typeface="Cambria Math"/>
                              </a:rPr>
                              <m:t>𝒋</m:t>
                            </m:r>
                          </m:sup>
                        </m:sSup>
                        <m:sSup>
                          <m:sSupPr>
                            <m:ctrlPr>
                              <a:rPr lang="en-IN" sz="2900" i="1">
                                <a:latin typeface="Cambria Math"/>
                              </a:rPr>
                            </m:ctrlPr>
                          </m:sSupPr>
                          <m:e>
                            <m:r>
                              <a:rPr lang="en-IN" sz="2900">
                                <a:latin typeface="Cambria Math"/>
                              </a:rPr>
                              <m:t>𝜽</m:t>
                            </m:r>
                          </m:e>
                          <m:sup>
                            <m:r>
                              <a:rPr lang="en-IN" sz="2900">
                                <a:latin typeface="Cambria Math"/>
                              </a:rPr>
                              <m:t>𝒋</m:t>
                            </m:r>
                          </m:sup>
                        </m:sSup>
                      </m:num>
                      <m:den>
                        <m:r>
                          <a:rPr lang="en-IN" sz="2900">
                            <a:latin typeface="Cambria Math"/>
                          </a:rPr>
                          <m:t>𝜟</m:t>
                        </m:r>
                        <m:r>
                          <a:rPr lang="en-IN" sz="2900">
                            <a:latin typeface="Cambria Math"/>
                          </a:rPr>
                          <m:t>𝒕</m:t>
                        </m:r>
                        <m:r>
                          <a:rPr lang="en-IN" sz="2900">
                            <a:latin typeface="Cambria Math"/>
                          </a:rPr>
                          <m:t>+</m:t>
                        </m:r>
                        <m:r>
                          <a:rPr lang="en-IN" sz="2900">
                            <a:latin typeface="Cambria Math"/>
                          </a:rPr>
                          <m:t>𝟐</m:t>
                        </m:r>
                        <m:sSup>
                          <m:sSupPr>
                            <m:ctrlPr>
                              <a:rPr lang="en-IN" sz="2900" i="1">
                                <a:latin typeface="Cambria Math"/>
                              </a:rPr>
                            </m:ctrlPr>
                          </m:sSupPr>
                          <m:e>
                            <m:r>
                              <a:rPr lang="en-IN" sz="2900">
                                <a:latin typeface="Cambria Math"/>
                              </a:rPr>
                              <m:t>𝑲</m:t>
                            </m:r>
                          </m:e>
                          <m:sup>
                            <m:r>
                              <a:rPr lang="en-IN" sz="2900">
                                <a:latin typeface="Cambria Math"/>
                              </a:rPr>
                              <m:t>𝒋</m:t>
                            </m:r>
                            <m:r>
                              <a:rPr lang="en-IN" sz="2900">
                                <a:latin typeface="Cambria Math"/>
                              </a:rPr>
                              <m:t>+</m:t>
                            </m:r>
                            <m:r>
                              <a:rPr lang="en-IN" sz="2900">
                                <a:latin typeface="Cambria Math"/>
                              </a:rPr>
                              <m:t>𝟏</m:t>
                            </m:r>
                          </m:sup>
                        </m:sSup>
                        <m:d>
                          <m:dPr>
                            <m:ctrlPr>
                              <a:rPr lang="en-IN" sz="2900" i="1">
                                <a:latin typeface="Cambria Math"/>
                              </a:rPr>
                            </m:ctrlPr>
                          </m:dPr>
                          <m:e>
                            <m:r>
                              <a:rPr lang="en-IN" sz="2900">
                                <a:latin typeface="Cambria Math"/>
                              </a:rPr>
                              <m:t>𝟏</m:t>
                            </m:r>
                            <m:r>
                              <a:rPr lang="en-IN" sz="2900">
                                <a:latin typeface="Cambria Math"/>
                              </a:rPr>
                              <m:t>−</m:t>
                            </m:r>
                            <m:sSup>
                              <m:sSupPr>
                                <m:ctrlPr>
                                  <a:rPr lang="en-IN" sz="2900" i="1">
                                    <a:latin typeface="Cambria Math"/>
                                  </a:rPr>
                                </m:ctrlPr>
                              </m:sSupPr>
                              <m:e>
                                <m:r>
                                  <a:rPr lang="en-IN" sz="2900">
                                    <a:latin typeface="Cambria Math"/>
                                  </a:rPr>
                                  <m:t>𝜽</m:t>
                                </m:r>
                              </m:e>
                              <m:sup>
                                <m:r>
                                  <a:rPr lang="en-IN" sz="2900">
                                    <a:latin typeface="Cambria Math"/>
                                  </a:rPr>
                                  <m:t>𝒋</m:t>
                                </m:r>
                                <m:r>
                                  <a:rPr lang="en-IN" sz="2900">
                                    <a:latin typeface="Cambria Math"/>
                                  </a:rPr>
                                  <m:t>+</m:t>
                                </m:r>
                                <m:r>
                                  <a:rPr lang="en-IN" sz="2900">
                                    <a:latin typeface="Cambria Math"/>
                                  </a:rPr>
                                  <m:t>𝟏</m:t>
                                </m:r>
                              </m:sup>
                            </m:sSup>
                          </m:e>
                        </m:d>
                      </m:den>
                    </m:f>
                  </m:oMath>
                </a14:m>
                <a:r>
                  <a:rPr lang="en-IN" sz="2900" dirty="0">
                    <a:latin typeface="+mj-lt"/>
                  </a:rPr>
                  <a:t>;</a:t>
                </a:r>
                <a:endParaRPr lang="en-IN" sz="2900" dirty="0" smtClean="0">
                  <a:latin typeface="+mj-lt"/>
                </a:endParaRPr>
              </a:p>
              <a:p>
                <a:pPr algn="just" eaLnBrk="1" hangingPunct="1">
                  <a:spcBef>
                    <a:spcPct val="0"/>
                  </a:spcBef>
                  <a:buNone/>
                </a:pPr>
                <a:r>
                  <a:rPr lang="en-IN" sz="2900" dirty="0">
                    <a:latin typeface="+mj-lt"/>
                  </a:rPr>
                  <a:t> </a:t>
                </a:r>
                <a:r>
                  <a:rPr lang="en-IN" sz="2900" dirty="0" smtClean="0">
                    <a:latin typeface="+mj-lt"/>
                  </a:rPr>
                  <a:t>        </a:t>
                </a:r>
                <a14:m>
                  <m:oMath xmlns:m="http://schemas.openxmlformats.org/officeDocument/2006/math">
                    <m:sSub>
                      <m:sSubPr>
                        <m:ctrlPr>
                          <a:rPr lang="en-IN" sz="2900" i="1">
                            <a:latin typeface="Cambria Math"/>
                          </a:rPr>
                        </m:ctrlPr>
                      </m:sSubPr>
                      <m:e>
                        <m:r>
                          <a:rPr lang="en-IN" sz="2900">
                            <a:latin typeface="Cambria Math"/>
                          </a:rPr>
                          <m:t>  </m:t>
                        </m:r>
                        <m:r>
                          <a:rPr lang="en-US" sz="2900" b="0" i="0" smtClean="0">
                            <a:latin typeface="Cambria Math"/>
                          </a:rPr>
                          <m:t>   </m:t>
                        </m:r>
                        <m:r>
                          <a:rPr lang="en-IN" sz="2900">
                            <a:latin typeface="Cambria Math"/>
                          </a:rPr>
                          <m:t>𝑪</m:t>
                        </m:r>
                      </m:e>
                      <m:sub>
                        <m:r>
                          <a:rPr lang="en-IN" sz="2900">
                            <a:latin typeface="Cambria Math"/>
                          </a:rPr>
                          <m:t>𝟑</m:t>
                        </m:r>
                      </m:sub>
                    </m:sSub>
                    <m:r>
                      <a:rPr lang="en-IN" sz="2900">
                        <a:latin typeface="Cambria Math"/>
                      </a:rPr>
                      <m:t>=</m:t>
                    </m:r>
                    <m:f>
                      <m:fPr>
                        <m:ctrlPr>
                          <a:rPr lang="en-IN" sz="2900" i="1" smtClean="0">
                            <a:latin typeface="Cambria Math"/>
                          </a:rPr>
                        </m:ctrlPr>
                      </m:fPr>
                      <m:num>
                        <m:r>
                          <a:rPr lang="en-IN" sz="2900">
                            <a:latin typeface="Cambria Math"/>
                          </a:rPr>
                          <m:t>−</m:t>
                        </m:r>
                        <m:r>
                          <a:rPr lang="en-IN" sz="2900">
                            <a:latin typeface="Cambria Math"/>
                          </a:rPr>
                          <m:t>𝜟</m:t>
                        </m:r>
                        <m:r>
                          <a:rPr lang="en-IN" sz="2900">
                            <a:latin typeface="Cambria Math"/>
                          </a:rPr>
                          <m:t>𝒕</m:t>
                        </m:r>
                        <m:r>
                          <a:rPr lang="en-IN" sz="2900">
                            <a:latin typeface="Cambria Math"/>
                          </a:rPr>
                          <m:t>+</m:t>
                        </m:r>
                        <m:r>
                          <a:rPr lang="en-IN" sz="2900">
                            <a:latin typeface="Cambria Math"/>
                          </a:rPr>
                          <m:t>𝟐</m:t>
                        </m:r>
                        <m:sSup>
                          <m:sSupPr>
                            <m:ctrlPr>
                              <a:rPr lang="en-IN" sz="2900" i="1">
                                <a:latin typeface="Cambria Math"/>
                              </a:rPr>
                            </m:ctrlPr>
                          </m:sSupPr>
                          <m:e>
                            <m:r>
                              <a:rPr lang="en-IN" sz="2900">
                                <a:latin typeface="Cambria Math"/>
                              </a:rPr>
                              <m:t>𝑲</m:t>
                            </m:r>
                          </m:e>
                          <m:sup>
                            <m:r>
                              <a:rPr lang="en-IN" sz="2900">
                                <a:latin typeface="Cambria Math"/>
                              </a:rPr>
                              <m:t>𝒋</m:t>
                            </m:r>
                          </m:sup>
                        </m:sSup>
                        <m:d>
                          <m:dPr>
                            <m:ctrlPr>
                              <a:rPr lang="en-IN" sz="2900" i="1">
                                <a:latin typeface="Cambria Math"/>
                              </a:rPr>
                            </m:ctrlPr>
                          </m:dPr>
                          <m:e>
                            <m:r>
                              <a:rPr lang="en-IN" sz="2900">
                                <a:latin typeface="Cambria Math"/>
                              </a:rPr>
                              <m:t>𝟏</m:t>
                            </m:r>
                            <m:r>
                              <a:rPr lang="en-IN" sz="2900">
                                <a:latin typeface="Cambria Math"/>
                              </a:rPr>
                              <m:t>−</m:t>
                            </m:r>
                            <m:sSup>
                              <m:sSupPr>
                                <m:ctrlPr>
                                  <a:rPr lang="en-IN" sz="2900" i="1">
                                    <a:latin typeface="Cambria Math"/>
                                  </a:rPr>
                                </m:ctrlPr>
                              </m:sSupPr>
                              <m:e>
                                <m:r>
                                  <a:rPr lang="en-IN" sz="2900">
                                    <a:latin typeface="Cambria Math"/>
                                  </a:rPr>
                                  <m:t>𝜽</m:t>
                                </m:r>
                              </m:e>
                              <m:sup>
                                <m:r>
                                  <a:rPr lang="en-IN" sz="2900">
                                    <a:latin typeface="Cambria Math"/>
                                  </a:rPr>
                                  <m:t>𝒋</m:t>
                                </m:r>
                              </m:sup>
                            </m:sSup>
                          </m:e>
                        </m:d>
                        <m:r>
                          <a:rPr lang="en-IN" sz="2900">
                            <a:latin typeface="Cambria Math"/>
                          </a:rPr>
                          <m:t>⋅</m:t>
                        </m:r>
                      </m:num>
                      <m:den>
                        <m:r>
                          <a:rPr lang="en-IN" sz="2900">
                            <a:latin typeface="Cambria Math"/>
                          </a:rPr>
                          <m:t>𝜟</m:t>
                        </m:r>
                        <m:r>
                          <a:rPr lang="en-IN" sz="2900">
                            <a:latin typeface="Cambria Math"/>
                          </a:rPr>
                          <m:t>𝒕</m:t>
                        </m:r>
                        <m:r>
                          <a:rPr lang="en-IN" sz="2900">
                            <a:latin typeface="Cambria Math"/>
                          </a:rPr>
                          <m:t>+</m:t>
                        </m:r>
                        <m:r>
                          <a:rPr lang="en-IN" sz="2900">
                            <a:latin typeface="Cambria Math"/>
                          </a:rPr>
                          <m:t>𝟐</m:t>
                        </m:r>
                        <m:sSup>
                          <m:sSupPr>
                            <m:ctrlPr>
                              <a:rPr lang="en-IN" sz="2900" i="1">
                                <a:latin typeface="Cambria Math"/>
                              </a:rPr>
                            </m:ctrlPr>
                          </m:sSupPr>
                          <m:e>
                            <m:r>
                              <a:rPr lang="en-IN" sz="2900">
                                <a:latin typeface="Cambria Math"/>
                              </a:rPr>
                              <m:t>𝑲</m:t>
                            </m:r>
                          </m:e>
                          <m:sup>
                            <m:r>
                              <a:rPr lang="en-IN" sz="2900">
                                <a:latin typeface="Cambria Math"/>
                              </a:rPr>
                              <m:t>𝒋</m:t>
                            </m:r>
                            <m:r>
                              <a:rPr lang="en-IN" sz="2900">
                                <a:latin typeface="Cambria Math"/>
                              </a:rPr>
                              <m:t>+</m:t>
                            </m:r>
                            <m:r>
                              <a:rPr lang="en-IN" sz="2900">
                                <a:latin typeface="Cambria Math"/>
                              </a:rPr>
                              <m:t>𝟏</m:t>
                            </m:r>
                          </m:sup>
                        </m:sSup>
                        <m:d>
                          <m:dPr>
                            <m:ctrlPr>
                              <a:rPr lang="en-IN" sz="2900" i="1">
                                <a:latin typeface="Cambria Math"/>
                              </a:rPr>
                            </m:ctrlPr>
                          </m:dPr>
                          <m:e>
                            <m:r>
                              <a:rPr lang="en-IN" sz="2900">
                                <a:latin typeface="Cambria Math"/>
                              </a:rPr>
                              <m:t>𝟏</m:t>
                            </m:r>
                            <m:r>
                              <a:rPr lang="en-IN" sz="2900">
                                <a:latin typeface="Cambria Math"/>
                              </a:rPr>
                              <m:t>−</m:t>
                            </m:r>
                            <m:sSup>
                              <m:sSupPr>
                                <m:ctrlPr>
                                  <a:rPr lang="en-IN" sz="2900" i="1">
                                    <a:latin typeface="Cambria Math"/>
                                  </a:rPr>
                                </m:ctrlPr>
                              </m:sSupPr>
                              <m:e>
                                <m:r>
                                  <a:rPr lang="en-IN" sz="2900">
                                    <a:latin typeface="Cambria Math"/>
                                  </a:rPr>
                                  <m:t>𝜽</m:t>
                                </m:r>
                              </m:e>
                              <m:sup>
                                <m:r>
                                  <a:rPr lang="en-IN" sz="2900">
                                    <a:latin typeface="Cambria Math"/>
                                  </a:rPr>
                                  <m:t>𝒋</m:t>
                                </m:r>
                                <m:r>
                                  <a:rPr lang="en-IN" sz="2900">
                                    <a:latin typeface="Cambria Math"/>
                                  </a:rPr>
                                  <m:t>+</m:t>
                                </m:r>
                                <m:r>
                                  <a:rPr lang="en-IN" sz="2900">
                                    <a:latin typeface="Cambria Math"/>
                                  </a:rPr>
                                  <m:t>𝟏</m:t>
                                </m:r>
                              </m:sup>
                            </m:sSup>
                          </m:e>
                        </m:d>
                      </m:den>
                    </m:f>
                    <m:r>
                      <a:rPr lang="en-US" sz="2900" b="0" i="0" smtClean="0">
                        <a:latin typeface="Cambria Math"/>
                      </a:rPr>
                      <m:t>                                            </m:t>
                    </m:r>
                  </m:oMath>
                </a14:m>
                <a:r>
                  <a:rPr lang="en-IN" sz="2900" dirty="0" smtClean="0">
                    <a:latin typeface="+mj-lt"/>
                  </a:rPr>
                  <a:t>        (5b</a:t>
                </a:r>
                <a:r>
                  <a:rPr lang="en-IN" sz="2900" dirty="0">
                    <a:latin typeface="+mj-lt"/>
                  </a:rPr>
                  <a:t>)</a:t>
                </a:r>
              </a:p>
              <a:p>
                <a:pPr algn="just">
                  <a:buNone/>
                </a:pPr>
                <a:r>
                  <a:rPr lang="en-IN" sz="2900" dirty="0">
                    <a:latin typeface="+mj-lt"/>
                  </a:rPr>
                  <a:t>The travel time</a:t>
                </a:r>
                <a14:m>
                  <m:oMath xmlns:m="http://schemas.openxmlformats.org/officeDocument/2006/math">
                    <m:r>
                      <a:rPr lang="en-IN" sz="2900">
                        <a:latin typeface="Cambria Math"/>
                      </a:rPr>
                      <m:t>   </m:t>
                    </m:r>
                    <m:r>
                      <a:rPr lang="en-IN" sz="2900">
                        <a:latin typeface="Cambria Math"/>
                      </a:rPr>
                      <m:t>𝑲</m:t>
                    </m:r>
                    <m:r>
                      <a:rPr lang="en-IN" sz="2900">
                        <a:latin typeface="Cambria Math"/>
                      </a:rPr>
                      <m:t>=</m:t>
                    </m:r>
                    <m:f>
                      <m:fPr>
                        <m:ctrlPr>
                          <a:rPr lang="en-IN" sz="2900" i="1">
                            <a:latin typeface="Cambria Math"/>
                          </a:rPr>
                        </m:ctrlPr>
                      </m:fPr>
                      <m:num>
                        <m:r>
                          <a:rPr lang="en-IN" sz="2900">
                            <a:latin typeface="Cambria Math"/>
                          </a:rPr>
                          <m:t>𝜟</m:t>
                        </m:r>
                        <m:r>
                          <a:rPr lang="en-IN" sz="2900">
                            <a:latin typeface="Cambria Math"/>
                          </a:rPr>
                          <m:t>𝒙</m:t>
                        </m:r>
                      </m:num>
                      <m:den>
                        <m:sSub>
                          <m:sSubPr>
                            <m:ctrlPr>
                              <a:rPr lang="en-IN" sz="2900" i="1">
                                <a:latin typeface="Cambria Math"/>
                              </a:rPr>
                            </m:ctrlPr>
                          </m:sSubPr>
                          <m:e>
                            <m:r>
                              <a:rPr lang="en-IN" sz="2900">
                                <a:latin typeface="Cambria Math"/>
                              </a:rPr>
                              <m:t>𝒗</m:t>
                            </m:r>
                          </m:e>
                          <m:sub>
                            <m:r>
                              <a:rPr lang="en-IN" sz="2900">
                                <a:latin typeface="Cambria Math"/>
                              </a:rPr>
                              <m:t>𝟎</m:t>
                            </m:r>
                            <m:r>
                              <a:rPr lang="en-IN" sz="2900">
                                <a:latin typeface="Cambria Math"/>
                              </a:rPr>
                              <m:t>,</m:t>
                            </m:r>
                            <m:r>
                              <a:rPr lang="en-IN" sz="2900">
                                <a:latin typeface="Cambria Math"/>
                              </a:rPr>
                              <m:t>𝒎</m:t>
                            </m:r>
                          </m:sub>
                        </m:sSub>
                      </m:den>
                    </m:f>
                    <m:r>
                      <a:rPr lang="en-US" sz="2900" b="0" i="0" smtClean="0">
                        <a:latin typeface="Cambria Math"/>
                      </a:rPr>
                      <m:t>                                                     </m:t>
                    </m:r>
                    <m:r>
                      <a:rPr lang="en-US" sz="2900" b="0" i="0" smtClean="0">
                        <a:latin typeface="Cambria Math" panose="02040503050406030204" pitchFamily="18" charset="0"/>
                      </a:rPr>
                      <m:t>      </m:t>
                    </m:r>
                    <m:r>
                      <a:rPr lang="en-US" sz="2900" b="0" i="0" smtClean="0">
                        <a:latin typeface="Cambria Math"/>
                      </a:rPr>
                      <m:t> </m:t>
                    </m:r>
                  </m:oMath>
                </a14:m>
                <a:r>
                  <a:rPr lang="en-IN" sz="2900" dirty="0" smtClean="0"/>
                  <a:t>(6a)</a:t>
                </a:r>
                <a:endParaRPr lang="en-US" altLang="en-US" sz="2900" dirty="0" smtClean="0"/>
              </a:p>
              <a:p>
                <a:pPr algn="just">
                  <a:spcAft>
                    <a:spcPts val="600"/>
                  </a:spcAft>
                  <a:buNone/>
                </a:pPr>
                <a:r>
                  <a:rPr lang="en-IN" sz="2900" dirty="0" smtClean="0">
                    <a:latin typeface="+mj-lt"/>
                  </a:rPr>
                  <a:t>Weighting </a:t>
                </a:r>
                <a:r>
                  <a:rPr lang="en-IN" sz="2900" dirty="0">
                    <a:latin typeface="+mj-lt"/>
                  </a:rPr>
                  <a:t>parameter</a:t>
                </a:r>
                <a14:m>
                  <m:oMath xmlns:m="http://schemas.openxmlformats.org/officeDocument/2006/math">
                    <m:r>
                      <a:rPr lang="en-IN" sz="2900">
                        <a:latin typeface="Cambria Math"/>
                      </a:rPr>
                      <m:t>    </m:t>
                    </m:r>
                    <m:r>
                      <a:rPr lang="en-IN" sz="2900">
                        <a:latin typeface="Cambria Math"/>
                      </a:rPr>
                      <m:t>𝜽</m:t>
                    </m:r>
                    <m:r>
                      <a:rPr lang="en-IN" sz="2900">
                        <a:latin typeface="Cambria Math"/>
                      </a:rPr>
                      <m:t>=</m:t>
                    </m:r>
                    <m:f>
                      <m:fPr>
                        <m:ctrlPr>
                          <a:rPr lang="en-IN" sz="2900" i="1">
                            <a:latin typeface="Cambria Math"/>
                          </a:rPr>
                        </m:ctrlPr>
                      </m:fPr>
                      <m:num>
                        <m:r>
                          <a:rPr lang="en-IN" sz="2900">
                            <a:latin typeface="Cambria Math"/>
                          </a:rPr>
                          <m:t>𝟏</m:t>
                        </m:r>
                      </m:num>
                      <m:den>
                        <m:r>
                          <a:rPr lang="en-IN" sz="2900">
                            <a:latin typeface="Cambria Math"/>
                          </a:rPr>
                          <m:t>𝟐</m:t>
                        </m:r>
                      </m:den>
                    </m:f>
                    <m:r>
                      <a:rPr lang="en-IN" sz="2900">
                        <a:latin typeface="Cambria Math"/>
                      </a:rPr>
                      <m:t>−</m:t>
                    </m:r>
                    <m:f>
                      <m:fPr>
                        <m:ctrlPr>
                          <a:rPr lang="en-IN" sz="2900" i="1">
                            <a:latin typeface="Cambria Math"/>
                          </a:rPr>
                        </m:ctrlPr>
                      </m:fPr>
                      <m:num>
                        <m:sSub>
                          <m:sSubPr>
                            <m:ctrlPr>
                              <a:rPr lang="en-IN" sz="2900" i="1">
                                <a:latin typeface="Cambria Math"/>
                              </a:rPr>
                            </m:ctrlPr>
                          </m:sSubPr>
                          <m:e>
                            <m:r>
                              <a:rPr lang="en-IN" sz="2900">
                                <a:latin typeface="Cambria Math"/>
                              </a:rPr>
                              <m:t>𝑸</m:t>
                            </m:r>
                          </m:e>
                          <m:sub>
                            <m:r>
                              <a:rPr lang="en-IN" sz="2900">
                                <a:latin typeface="Cambria Math"/>
                              </a:rPr>
                              <m:t>𝟎</m:t>
                            </m:r>
                          </m:sub>
                        </m:sSub>
                      </m:num>
                      <m:den>
                        <m:r>
                          <a:rPr lang="en-IN" sz="2900">
                            <a:latin typeface="Cambria Math"/>
                          </a:rPr>
                          <m:t>𝟐</m:t>
                        </m:r>
                        <m:r>
                          <a:rPr lang="en-IN" sz="2900">
                            <a:latin typeface="Cambria Math"/>
                          </a:rPr>
                          <m:t>𝑺𝒐</m:t>
                        </m:r>
                        <m:sSub>
                          <m:sSubPr>
                            <m:ctrlPr>
                              <a:rPr lang="en-IN" sz="2900" i="1">
                                <a:latin typeface="Cambria Math"/>
                              </a:rPr>
                            </m:ctrlPr>
                          </m:sSubPr>
                          <m:e>
                            <m:r>
                              <a:rPr lang="en-IN" sz="2900">
                                <a:latin typeface="Cambria Math"/>
                              </a:rPr>
                              <m:t>𝑩</m:t>
                            </m:r>
                          </m:e>
                          <m:sub>
                            <m:r>
                              <a:rPr lang="en-IN" sz="2900">
                                <a:latin typeface="Cambria Math"/>
                              </a:rPr>
                              <m:t>𝒎</m:t>
                            </m:r>
                          </m:sub>
                        </m:sSub>
                        <m:sSub>
                          <m:sSubPr>
                            <m:ctrlPr>
                              <a:rPr lang="en-IN" sz="2900" i="1">
                                <a:latin typeface="Cambria Math"/>
                              </a:rPr>
                            </m:ctrlPr>
                          </m:sSubPr>
                          <m:e>
                            <m:r>
                              <a:rPr lang="en-US" sz="2900" b="0" i="1" smtClean="0">
                                <a:latin typeface="Cambria Math"/>
                              </a:rPr>
                              <m:t>𝑐</m:t>
                            </m:r>
                          </m:e>
                          <m:sub>
                            <m:r>
                              <a:rPr lang="en-IN" sz="2900">
                                <a:latin typeface="Cambria Math"/>
                              </a:rPr>
                              <m:t>𝟎</m:t>
                            </m:r>
                            <m:r>
                              <a:rPr lang="en-IN" sz="2900">
                                <a:latin typeface="Cambria Math"/>
                              </a:rPr>
                              <m:t>,</m:t>
                            </m:r>
                            <m:r>
                              <a:rPr lang="en-IN" sz="2900">
                                <a:latin typeface="Cambria Math"/>
                              </a:rPr>
                              <m:t>𝒎</m:t>
                            </m:r>
                          </m:sub>
                        </m:sSub>
                        <m:r>
                          <a:rPr lang="en-IN" sz="2900">
                            <a:latin typeface="Cambria Math"/>
                          </a:rPr>
                          <m:t>𝜟</m:t>
                        </m:r>
                        <m:r>
                          <a:rPr lang="en-IN" sz="2900">
                            <a:latin typeface="Cambria Math"/>
                          </a:rPr>
                          <m:t>𝒙</m:t>
                        </m:r>
                      </m:den>
                    </m:f>
                  </m:oMath>
                </a14:m>
                <a:r>
                  <a:rPr lang="en-IN" sz="2900" dirty="0">
                    <a:latin typeface="+mj-lt"/>
                  </a:rPr>
                  <a:t>            </a:t>
                </a:r>
                <a:r>
                  <a:rPr lang="en-IN" sz="2900" dirty="0" smtClean="0">
                    <a:latin typeface="+mj-lt"/>
                  </a:rPr>
                  <a:t>            (6b</a:t>
                </a:r>
                <a:r>
                  <a:rPr lang="en-IN" sz="2900" dirty="0">
                    <a:latin typeface="+mj-lt"/>
                  </a:rPr>
                  <a:t>)</a:t>
                </a:r>
                <a:endParaRPr lang="en-US" altLang="en-US" sz="2900" dirty="0">
                  <a:latin typeface="+mj-lt"/>
                </a:endParaRPr>
              </a:p>
              <a:p>
                <a:pPr algn="just" eaLnBrk="1" hangingPunct="1">
                  <a:spcBef>
                    <a:spcPct val="0"/>
                  </a:spcBef>
                  <a:spcAft>
                    <a:spcPts val="600"/>
                  </a:spcAft>
                  <a:buNone/>
                </a:pPr>
                <a:r>
                  <a:rPr lang="en-IN" sz="2900" dirty="0">
                    <a:latin typeface="+mj-lt"/>
                  </a:rPr>
                  <a:t>The notation </a:t>
                </a:r>
                <a:r>
                  <a:rPr lang="en-IN" sz="2900" i="1" dirty="0">
                    <a:latin typeface="+mj-lt"/>
                  </a:rPr>
                  <a:t>M</a:t>
                </a:r>
                <a:r>
                  <a:rPr lang="en-IN" sz="2900" dirty="0">
                    <a:latin typeface="+mj-lt"/>
                  </a:rPr>
                  <a:t> denotes the mid-section of the reach at any time level</a:t>
                </a:r>
                <a:r>
                  <a:rPr lang="en-IN" sz="2900" i="1" dirty="0">
                    <a:latin typeface="+mj-lt"/>
                  </a:rPr>
                  <a:t> </a:t>
                </a:r>
                <a:r>
                  <a:rPr lang="en-IN" sz="2900" i="1" dirty="0" smtClean="0">
                    <a:latin typeface="+mj-lt"/>
                  </a:rPr>
                  <a:t>j.  </a:t>
                </a:r>
                <a:r>
                  <a:rPr lang="en-IN" sz="2900" dirty="0" smtClean="0">
                    <a:latin typeface="+mj-lt"/>
                  </a:rPr>
                  <a:t>The </a:t>
                </a:r>
                <a:r>
                  <a:rPr lang="en-IN" sz="2900" dirty="0">
                    <a:latin typeface="+mj-lt"/>
                  </a:rPr>
                  <a:t>alternate form of the VPMM governing equation derived from Eqn. (4) is expressed as</a:t>
                </a:r>
                <a:r>
                  <a:rPr lang="en-IN" sz="2900" dirty="0" smtClean="0">
                    <a:latin typeface="+mj-lt"/>
                  </a:rPr>
                  <a:t>:</a:t>
                </a:r>
              </a:p>
              <a:p>
                <a:pPr algn="just" eaLnBrk="1" hangingPunct="1">
                  <a:spcBef>
                    <a:spcPct val="0"/>
                  </a:spcBef>
                  <a:spcAft>
                    <a:spcPts val="600"/>
                  </a:spcAft>
                  <a:buNone/>
                </a:pPr>
                <a:r>
                  <a:rPr lang="en-US" sz="2900" dirty="0" smtClean="0">
                    <a:latin typeface="+mj-lt"/>
                  </a:rPr>
                  <a:t>                    </a:t>
                </a:r>
                <a:r>
                  <a:rPr lang="en-US" sz="2900" dirty="0">
                    <a:latin typeface="+mj-lt"/>
                  </a:rPr>
                  <a:t> </a:t>
                </a:r>
                <a:r>
                  <a:rPr lang="en-US" sz="2900" dirty="0" smtClean="0">
                    <a:latin typeface="+mj-lt"/>
                  </a:rPr>
                  <a:t> </a:t>
                </a:r>
                <a14:m>
                  <m:oMath xmlns:m="http://schemas.openxmlformats.org/officeDocument/2006/math">
                    <m:r>
                      <a:rPr lang="en-US" sz="2900" b="0" i="0" smtClean="0">
                        <a:latin typeface="Cambria Math" panose="02040503050406030204" pitchFamily="18" charset="0"/>
                      </a:rPr>
                      <m:t>  </m:t>
                    </m:r>
                    <m:r>
                      <a:rPr lang="en-US" sz="2900">
                        <a:latin typeface="Cambria Math"/>
                      </a:rPr>
                      <m:t> </m:t>
                    </m:r>
                    <m:f>
                      <m:fPr>
                        <m:ctrlPr>
                          <a:rPr lang="en-IN" sz="2900" i="1">
                            <a:latin typeface="Cambria Math"/>
                          </a:rPr>
                        </m:ctrlPr>
                      </m:fPr>
                      <m:num>
                        <m:r>
                          <a:rPr lang="en-IN" sz="2900">
                            <a:latin typeface="Cambria Math"/>
                          </a:rPr>
                          <m:t>𝜕</m:t>
                        </m:r>
                        <m:r>
                          <m:rPr>
                            <m:sty m:val="p"/>
                          </m:rPr>
                          <a:rPr lang="en-IN" sz="2900">
                            <a:latin typeface="Cambria Math"/>
                          </a:rPr>
                          <m:t>Q</m:t>
                        </m:r>
                      </m:num>
                      <m:den>
                        <m:r>
                          <a:rPr lang="en-IN" sz="2900">
                            <a:latin typeface="Cambria Math"/>
                          </a:rPr>
                          <m:t>𝜕</m:t>
                        </m:r>
                        <m:r>
                          <a:rPr lang="en-US" sz="2900" b="0" i="1" smtClean="0">
                            <a:latin typeface="Cambria Math"/>
                          </a:rPr>
                          <m:t>𝑡</m:t>
                        </m:r>
                      </m:den>
                    </m:f>
                    <m:r>
                      <a:rPr lang="en-IN" sz="2900">
                        <a:latin typeface="Cambria Math"/>
                      </a:rPr>
                      <m:t>+</m:t>
                    </m:r>
                    <m:sSub>
                      <m:sSubPr>
                        <m:ctrlPr>
                          <a:rPr lang="en-IN" sz="2900" i="1">
                            <a:latin typeface="Cambria Math"/>
                          </a:rPr>
                        </m:ctrlPr>
                      </m:sSubPr>
                      <m:e>
                        <m:r>
                          <m:rPr>
                            <m:sty m:val="p"/>
                          </m:rPr>
                          <a:rPr lang="en-US" sz="2900" b="0" i="0" smtClean="0">
                            <a:latin typeface="Cambria Math"/>
                          </a:rPr>
                          <m:t>c</m:t>
                        </m:r>
                      </m:e>
                      <m:sub>
                        <m:r>
                          <a:rPr lang="en-IN" sz="2900">
                            <a:latin typeface="Cambria Math"/>
                          </a:rPr>
                          <m:t>0</m:t>
                        </m:r>
                      </m:sub>
                    </m:sSub>
                    <m:f>
                      <m:fPr>
                        <m:ctrlPr>
                          <a:rPr lang="en-IN" sz="2900" i="1">
                            <a:latin typeface="Cambria Math"/>
                          </a:rPr>
                        </m:ctrlPr>
                      </m:fPr>
                      <m:num>
                        <m:r>
                          <a:rPr lang="en-IN" sz="2900">
                            <a:latin typeface="Cambria Math"/>
                          </a:rPr>
                          <m:t>𝜕</m:t>
                        </m:r>
                        <m:r>
                          <m:rPr>
                            <m:sty m:val="p"/>
                          </m:rPr>
                          <a:rPr lang="en-IN" sz="2900">
                            <a:latin typeface="Cambria Math"/>
                          </a:rPr>
                          <m:t>Q</m:t>
                        </m:r>
                      </m:num>
                      <m:den>
                        <m:r>
                          <a:rPr lang="en-IN" sz="2900">
                            <a:latin typeface="Cambria Math"/>
                          </a:rPr>
                          <m:t>𝜕</m:t>
                        </m:r>
                        <m:r>
                          <m:rPr>
                            <m:sty m:val="p"/>
                          </m:rPr>
                          <a:rPr lang="en-IN" sz="2900">
                            <a:latin typeface="Cambria Math"/>
                          </a:rPr>
                          <m:t>x</m:t>
                        </m:r>
                      </m:den>
                    </m:f>
                    <m:r>
                      <a:rPr lang="en-IN" sz="2900">
                        <a:latin typeface="Cambria Math"/>
                      </a:rPr>
                      <m:t>=</m:t>
                    </m:r>
                    <m:f>
                      <m:fPr>
                        <m:ctrlPr>
                          <a:rPr lang="en-IN" sz="2900" i="1">
                            <a:latin typeface="Cambria Math"/>
                          </a:rPr>
                        </m:ctrlPr>
                      </m:fPr>
                      <m:num>
                        <m:sSub>
                          <m:sSubPr>
                            <m:ctrlPr>
                              <a:rPr lang="en-IN" sz="2900" i="1">
                                <a:latin typeface="Cambria Math"/>
                              </a:rPr>
                            </m:ctrlPr>
                          </m:sSubPr>
                          <m:e>
                            <m:r>
                              <m:rPr>
                                <m:sty m:val="p"/>
                              </m:rPr>
                              <a:rPr lang="en-IN" sz="2900">
                                <a:latin typeface="Cambria Math"/>
                              </a:rPr>
                              <m:t>Q</m:t>
                            </m:r>
                          </m:e>
                          <m:sub>
                            <m:r>
                              <a:rPr lang="en-IN" sz="2900">
                                <a:latin typeface="Cambria Math"/>
                              </a:rPr>
                              <m:t>0</m:t>
                            </m:r>
                          </m:sub>
                        </m:sSub>
                      </m:num>
                      <m:den>
                        <m:r>
                          <a:rPr lang="en-IN" sz="2900">
                            <a:latin typeface="Cambria Math"/>
                          </a:rPr>
                          <m:t>2</m:t>
                        </m:r>
                        <m:sSub>
                          <m:sSubPr>
                            <m:ctrlPr>
                              <a:rPr lang="en-IN" sz="2900" i="1">
                                <a:latin typeface="Cambria Math"/>
                              </a:rPr>
                            </m:ctrlPr>
                          </m:sSubPr>
                          <m:e>
                            <m:r>
                              <m:rPr>
                                <m:sty m:val="p"/>
                              </m:rPr>
                              <a:rPr lang="en-IN" sz="2900">
                                <a:latin typeface="Cambria Math"/>
                              </a:rPr>
                              <m:t>S</m:t>
                            </m:r>
                          </m:e>
                          <m:sub>
                            <m:r>
                              <a:rPr lang="en-IN" sz="2900">
                                <a:latin typeface="Cambria Math"/>
                              </a:rPr>
                              <m:t>0</m:t>
                            </m:r>
                          </m:sub>
                        </m:sSub>
                        <m:r>
                          <m:rPr>
                            <m:sty m:val="p"/>
                          </m:rPr>
                          <a:rPr lang="en-IN" sz="2900">
                            <a:latin typeface="Cambria Math"/>
                          </a:rPr>
                          <m:t>B</m:t>
                        </m:r>
                      </m:den>
                    </m:f>
                    <m:f>
                      <m:fPr>
                        <m:ctrlPr>
                          <a:rPr lang="en-IN" sz="2900" i="1">
                            <a:latin typeface="Cambria Math"/>
                          </a:rPr>
                        </m:ctrlPr>
                      </m:fPr>
                      <m:num>
                        <m:sSup>
                          <m:sSupPr>
                            <m:ctrlPr>
                              <a:rPr lang="en-IN" sz="2900" i="1">
                                <a:latin typeface="Cambria Math"/>
                              </a:rPr>
                            </m:ctrlPr>
                          </m:sSupPr>
                          <m:e>
                            <m:r>
                              <a:rPr lang="en-IN" sz="2900">
                                <a:latin typeface="Cambria Math"/>
                              </a:rPr>
                              <m:t>𝜕</m:t>
                            </m:r>
                          </m:e>
                          <m:sup>
                            <m:r>
                              <a:rPr lang="en-IN" sz="2900">
                                <a:latin typeface="Cambria Math"/>
                              </a:rPr>
                              <m:t>2</m:t>
                            </m:r>
                          </m:sup>
                        </m:sSup>
                        <m:r>
                          <m:rPr>
                            <m:sty m:val="p"/>
                          </m:rPr>
                          <a:rPr lang="en-IN" sz="2900">
                            <a:latin typeface="Cambria Math"/>
                          </a:rPr>
                          <m:t>Q</m:t>
                        </m:r>
                      </m:num>
                      <m:den>
                        <m:sSup>
                          <m:sSupPr>
                            <m:ctrlPr>
                              <a:rPr lang="en-IN" sz="2900" i="1">
                                <a:latin typeface="Cambria Math"/>
                              </a:rPr>
                            </m:ctrlPr>
                          </m:sSupPr>
                          <m:e>
                            <m:r>
                              <a:rPr lang="en-IN" sz="2900">
                                <a:latin typeface="Cambria Math"/>
                              </a:rPr>
                              <m:t>𝜕</m:t>
                            </m:r>
                            <m:r>
                              <a:rPr lang="en-IN" sz="2900">
                                <a:latin typeface="Cambria Math"/>
                              </a:rPr>
                              <m:t>𝑥</m:t>
                            </m:r>
                          </m:e>
                          <m:sup>
                            <m:r>
                              <a:rPr lang="en-IN" sz="2900">
                                <a:latin typeface="Cambria Math"/>
                              </a:rPr>
                              <m:t>2</m:t>
                            </m:r>
                          </m:sup>
                        </m:sSup>
                      </m:den>
                    </m:f>
                  </m:oMath>
                </a14:m>
                <a:r>
                  <a:rPr lang="en-IN" sz="2900" dirty="0" smtClean="0">
                    <a:latin typeface="+mj-lt"/>
                  </a:rPr>
                  <a:t>                                    (7)</a:t>
                </a:r>
              </a:p>
              <a:p>
                <a:pPr algn="just" eaLnBrk="1" hangingPunct="1">
                  <a:spcBef>
                    <a:spcPct val="0"/>
                  </a:spcBef>
                  <a:spcAft>
                    <a:spcPts val="600"/>
                  </a:spcAft>
                  <a:buNone/>
                </a:pPr>
                <a:r>
                  <a:rPr lang="en-IN" sz="2900" dirty="0">
                    <a:latin typeface="+mj-lt"/>
                  </a:rPr>
                  <a:t>While Eqn. (7) is arrived at using the VPMM model development assuming logically correct form of Q(</a:t>
                </a:r>
                <a:r>
                  <a:rPr lang="en-IN" sz="2900" i="1" dirty="0">
                    <a:latin typeface="+mj-lt"/>
                  </a:rPr>
                  <a:t>y</a:t>
                </a:r>
                <a:r>
                  <a:rPr lang="en-IN" sz="2900" dirty="0">
                    <a:latin typeface="+mj-lt"/>
                  </a:rPr>
                  <a:t>, ∂y/∂x) in the basic continuity equation, the same Eqn. (7) of the MCT</a:t>
                </a:r>
                <a:r>
                  <a:rPr lang="en-IN" sz="2900" b="1" baseline="-25000" dirty="0">
                    <a:latin typeface="+mj-lt"/>
                  </a:rPr>
                  <a:t>X</a:t>
                </a:r>
                <a:r>
                  <a:rPr lang="en-IN" sz="2900" dirty="0">
                    <a:latin typeface="+mj-lt"/>
                  </a:rPr>
                  <a:t> model is arrived at by the matched diffusivity approach by matching the numerical diffusion form of the Kinematic Wave (KW) equation with the physical diffusion form of the diffusive wave equation. It is clearly seen that Eqn. (7) arrived by the matched diffusivity approach is not needed when the same equation is arrived using the VPMM model development. Moreover, the KW equation based on a one-to-one relationship essentially describes </a:t>
                </a:r>
                <a:r>
                  <a:rPr lang="en-IN" sz="2900" dirty="0" smtClean="0">
                    <a:latin typeface="+mj-lt"/>
                  </a:rPr>
                  <a:t>an </a:t>
                </a:r>
                <a:r>
                  <a:rPr lang="en-IN" sz="2900" dirty="0">
                    <a:latin typeface="+mj-lt"/>
                  </a:rPr>
                  <a:t>unsteady uniform flow flood wave which is practically impossible to </a:t>
                </a:r>
                <a:r>
                  <a:rPr lang="en-IN" sz="2900" dirty="0" smtClean="0">
                    <a:latin typeface="+mj-lt"/>
                  </a:rPr>
                  <a:t>occur, </a:t>
                </a:r>
                <a:r>
                  <a:rPr lang="en-IN" sz="2900" dirty="0">
                    <a:latin typeface="+mj-lt"/>
                  </a:rPr>
                  <a:t>and so there is a logical error inherent in the use of KW equation to describe the </a:t>
                </a:r>
                <a:r>
                  <a:rPr lang="en-IN" sz="2900" dirty="0" err="1">
                    <a:latin typeface="+mj-lt"/>
                  </a:rPr>
                  <a:t>Muskingum</a:t>
                </a:r>
                <a:r>
                  <a:rPr lang="en-IN" sz="2900" dirty="0">
                    <a:latin typeface="+mj-lt"/>
                  </a:rPr>
                  <a:t> </a:t>
                </a:r>
                <a:r>
                  <a:rPr lang="en-IN" sz="2900" dirty="0" smtClean="0">
                    <a:latin typeface="+mj-lt"/>
                  </a:rPr>
                  <a:t>method and, accordingly, in </a:t>
                </a:r>
                <a:r>
                  <a:rPr lang="en-IN" sz="2900" dirty="0">
                    <a:latin typeface="+mj-lt"/>
                  </a:rPr>
                  <a:t>the development of the MCT</a:t>
                </a:r>
                <a:r>
                  <a:rPr lang="en-IN" sz="2900" b="1" baseline="-25000" dirty="0">
                    <a:latin typeface="+mj-lt"/>
                  </a:rPr>
                  <a:t>X</a:t>
                </a:r>
                <a:r>
                  <a:rPr lang="en-IN" sz="2900" dirty="0">
                    <a:latin typeface="+mj-lt"/>
                  </a:rPr>
                  <a:t>  model. Further, </a:t>
                </a:r>
                <a:r>
                  <a:rPr lang="en-IN" sz="2900" dirty="0" smtClean="0">
                    <a:latin typeface="+mj-lt"/>
                  </a:rPr>
                  <a:t>when </a:t>
                </a:r>
                <a:r>
                  <a:rPr lang="en-IN" sz="2900" dirty="0" smtClean="0"/>
                  <a:t> </a:t>
                </a:r>
                <a:r>
                  <a:rPr lang="en-IN" sz="2900" dirty="0"/>
                  <a:t>(1/</a:t>
                </a:r>
                <a:r>
                  <a:rPr lang="en-IN" sz="2900" i="1" dirty="0"/>
                  <a:t>S</a:t>
                </a:r>
                <a:r>
                  <a:rPr lang="en-IN" sz="2900" i="1" baseline="-25000" dirty="0"/>
                  <a:t>0</a:t>
                </a:r>
                <a:r>
                  <a:rPr lang="en-IN" sz="2900" dirty="0"/>
                  <a:t>) ∂y/∂x         </a:t>
                </a:r>
                <a:r>
                  <a:rPr lang="en-IN" sz="2900" dirty="0" smtClean="0"/>
                  <a:t> 0,  </a:t>
                </a:r>
                <a:r>
                  <a:rPr lang="en-IN" sz="2900" dirty="0" smtClean="0">
                    <a:latin typeface="+mj-lt"/>
                  </a:rPr>
                  <a:t>the </a:t>
                </a:r>
                <a:r>
                  <a:rPr lang="en-IN" sz="2900" dirty="0">
                    <a:latin typeface="+mj-lt"/>
                  </a:rPr>
                  <a:t>VPMM model approaches the results of the MCT</a:t>
                </a:r>
                <a:r>
                  <a:rPr lang="en-IN" sz="2900" b="1" baseline="-25000" dirty="0">
                    <a:latin typeface="+mj-lt"/>
                  </a:rPr>
                  <a:t>X</a:t>
                </a:r>
                <a:r>
                  <a:rPr lang="en-IN" sz="2900" dirty="0">
                    <a:latin typeface="+mj-lt"/>
                  </a:rPr>
                  <a:t>  model</a:t>
                </a:r>
                <a:r>
                  <a:rPr lang="en-IN" sz="2900" dirty="0" smtClean="0">
                    <a:latin typeface="+mj-lt"/>
                  </a:rPr>
                  <a:t>.</a:t>
                </a:r>
                <a:endParaRPr lang="en-US" altLang="en-US" sz="2900" dirty="0">
                  <a:latin typeface="+mj-lt"/>
                </a:endParaRPr>
              </a:p>
            </p:txBody>
          </p:sp>
        </mc:Choice>
        <mc:Fallback>
          <p:sp>
            <p:nvSpPr>
              <p:cNvPr id="37" name="TextBox 144"/>
              <p:cNvSpPr txBox="1">
                <a:spLocks noRot="1" noChangeAspect="1" noMove="1" noResize="1" noEditPoints="1" noAdjustHandles="1" noChangeArrowheads="1" noChangeShapeType="1" noTextEdit="1"/>
              </p:cNvSpPr>
              <p:nvPr/>
            </p:nvSpPr>
            <p:spPr bwMode="auto">
              <a:xfrm>
                <a:off x="13510154" y="6362466"/>
                <a:ext cx="12004440" cy="14744934"/>
              </a:xfrm>
              <a:prstGeom prst="rect">
                <a:avLst/>
              </a:prstGeom>
              <a:blipFill rotWithShape="1">
                <a:blip r:embed="rId12"/>
                <a:stretch>
                  <a:fillRect l="-1067" t="-455" r="-11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cxnSp>
        <p:nvCxnSpPr>
          <p:cNvPr id="41" name="Straight Arrow Connector 40"/>
          <p:cNvCxnSpPr/>
          <p:nvPr/>
        </p:nvCxnSpPr>
        <p:spPr>
          <a:xfrm>
            <a:off x="23545800" y="20232757"/>
            <a:ext cx="54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4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92839" y="6231887"/>
            <a:ext cx="11509374" cy="602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880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6842</TotalTime>
  <Words>1537</Words>
  <Application>Microsoft Office PowerPoint</Application>
  <PresentationFormat>Custom</PresentationFormat>
  <Paragraphs>46</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Worksheet</vt:lpstr>
      <vt:lpstr>PowerPoint Presentation</vt:lpstr>
    </vt:vector>
  </TitlesOfParts>
  <Company>The New England College of Optometry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Kuldeep Kaushik</dc:creator>
  <cp:lastModifiedBy>Acer</cp:lastModifiedBy>
  <cp:revision>559</cp:revision>
  <cp:lastPrinted>2018-04-02T10:35:08Z</cp:lastPrinted>
  <dcterms:created xsi:type="dcterms:W3CDTF">2001-10-18T16:42:36Z</dcterms:created>
  <dcterms:modified xsi:type="dcterms:W3CDTF">2024-04-13T03:03:25Z</dcterms:modified>
</cp:coreProperties>
</file>