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41148000" cy="32918400"/>
  <p:notesSz cx="6950075" cy="9236075"/>
  <p:defaultTextStyle>
    <a:defPPr>
      <a:defRPr lang="en-US"/>
    </a:defPPr>
    <a:lvl1pPr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2193925" indent="-1736725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4387850" indent="-3473450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6583363" indent="-5211763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8777288" indent="-6948488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2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ito, John G" initials="MJG" lastIdx="1" clrIdx="0">
    <p:extLst>
      <p:ext uri="{19B8F6BF-5375-455C-9EA6-DF929625EA0E}">
        <p15:presenceInfo xmlns:p15="http://schemas.microsoft.com/office/powerpoint/2012/main" userId="Malito, John 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754"/>
    <a:srgbClr val="FFE4AF"/>
    <a:srgbClr val="FFD47D"/>
    <a:srgbClr val="FFCC66"/>
    <a:srgbClr val="DE6225"/>
    <a:srgbClr val="FFCC99"/>
    <a:srgbClr val="FFFF99"/>
    <a:srgbClr val="663300"/>
    <a:srgbClr val="7F8FA9"/>
    <a:srgbClr val="577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08" autoAdjust="0"/>
    <p:restoredTop sz="96257" autoAdjust="0"/>
  </p:normalViewPr>
  <p:slideViewPr>
    <p:cSldViewPr snapToObjects="1">
      <p:cViewPr varScale="1">
        <p:scale>
          <a:sx n="17" d="100"/>
          <a:sy n="17" d="100"/>
        </p:scale>
        <p:origin x="2050" y="110"/>
      </p:cViewPr>
      <p:guideLst>
        <p:guide orient="horz" pos="10368"/>
        <p:guide pos="1296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3E645C15-BC93-A44A-A06A-B4B04C4ED5F7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692150"/>
            <a:ext cx="43275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87" tIns="46244" rIns="92487" bIns="4624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E72FF227-20E3-6C4F-8C56-249F9EE6D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1275" y="692150"/>
            <a:ext cx="43275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2FF227-20E3-6C4F-8C56-249F9EE6D58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86200"/>
            <a:ext cx="41148000" cy="29032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63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4038600"/>
            <a:ext cx="41148000" cy="0"/>
          </a:xfrm>
          <a:prstGeom prst="line">
            <a:avLst/>
          </a:prstGeom>
          <a:ln w="3810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7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05" y="1317625"/>
            <a:ext cx="37034391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6805" y="7680325"/>
            <a:ext cx="37034391" cy="21724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E7CA6F-884E-634E-A75A-572F483F8848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3B04B-B7F2-FF4D-8077-EF3B1F9C6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1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196473" y="6324600"/>
            <a:ext cx="44441267" cy="1348206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72665" y="6324600"/>
            <a:ext cx="132638008" cy="1348206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9D8FB5-0612-A746-80CF-DDCC9E0BE654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C0733A-467B-FA4F-A4AA-CB0DB1566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ckground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86200"/>
            <a:ext cx="41148000" cy="290322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63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4038600"/>
            <a:ext cx="41148000" cy="0"/>
          </a:xfrm>
          <a:prstGeom prst="line">
            <a:avLst/>
          </a:prstGeom>
          <a:ln w="3810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81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408" y="21153122"/>
            <a:ext cx="34975800" cy="6537960"/>
          </a:xfrm>
          <a:prstGeom prst="rect">
            <a:avLst/>
          </a:prstGeom>
        </p:spPr>
        <p:txBody>
          <a:bodyPr anchor="t"/>
          <a:lstStyle>
            <a:lvl1pPr algn="l">
              <a:defRPr sz="1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0408" y="13952225"/>
            <a:ext cx="34975800" cy="72008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1pPr>
            <a:lvl2pPr marL="2057400" indent="0">
              <a:buNone/>
              <a:defRPr sz="8063">
                <a:solidFill>
                  <a:schemeClr val="tx1">
                    <a:tint val="75000"/>
                  </a:schemeClr>
                </a:solidFill>
              </a:defRPr>
            </a:lvl2pPr>
            <a:lvl3pPr marL="4114800" indent="0">
              <a:buNone/>
              <a:defRPr sz="7219">
                <a:solidFill>
                  <a:schemeClr val="tx1">
                    <a:tint val="75000"/>
                  </a:schemeClr>
                </a:solidFill>
              </a:defRPr>
            </a:lvl3pPr>
            <a:lvl4pPr marL="61722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4pPr>
            <a:lvl5pPr marL="82296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5pPr>
            <a:lvl6pPr marL="102870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6pPr>
            <a:lvl7pPr marL="123444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7pPr>
            <a:lvl8pPr marL="144018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8pPr>
            <a:lvl9pPr marL="16459200" indent="0">
              <a:buNone/>
              <a:defRPr sz="6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4A1045-DEEA-8946-B37B-F877AEF129FC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9A86B2-360D-E24E-B447-F98F32436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6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05" y="1317625"/>
            <a:ext cx="37034391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2664" y="36865560"/>
            <a:ext cx="88539638" cy="104279702"/>
          </a:xfrm>
          <a:prstGeom prst="rect">
            <a:avLst/>
          </a:prstGeom>
        </p:spPr>
        <p:txBody>
          <a:bodyPr/>
          <a:lstStyle>
            <a:lvl1pPr>
              <a:defRPr sz="12563"/>
            </a:lvl1pPr>
            <a:lvl2pPr>
              <a:defRPr sz="10781"/>
            </a:lvl2pPr>
            <a:lvl3pPr>
              <a:defRPr sz="9000"/>
            </a:lvl3pPr>
            <a:lvl4pPr>
              <a:defRPr sz="8063"/>
            </a:lvl4pPr>
            <a:lvl5pPr>
              <a:defRPr sz="8063"/>
            </a:lvl5pPr>
            <a:lvl6pPr>
              <a:defRPr sz="8063"/>
            </a:lvl6pPr>
            <a:lvl7pPr>
              <a:defRPr sz="8063"/>
            </a:lvl7pPr>
            <a:lvl8pPr>
              <a:defRPr sz="8063"/>
            </a:lvl8pPr>
            <a:lvl9pPr>
              <a:defRPr sz="80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98102" y="36865560"/>
            <a:ext cx="88539638" cy="104279702"/>
          </a:xfrm>
          <a:prstGeom prst="rect">
            <a:avLst/>
          </a:prstGeom>
        </p:spPr>
        <p:txBody>
          <a:bodyPr/>
          <a:lstStyle>
            <a:lvl1pPr>
              <a:defRPr sz="12563"/>
            </a:lvl1pPr>
            <a:lvl2pPr>
              <a:defRPr sz="10781"/>
            </a:lvl2pPr>
            <a:lvl3pPr>
              <a:defRPr sz="9000"/>
            </a:lvl3pPr>
            <a:lvl4pPr>
              <a:defRPr sz="8063"/>
            </a:lvl4pPr>
            <a:lvl5pPr>
              <a:defRPr sz="8063"/>
            </a:lvl5pPr>
            <a:lvl6pPr>
              <a:defRPr sz="8063"/>
            </a:lvl6pPr>
            <a:lvl7pPr>
              <a:defRPr sz="8063"/>
            </a:lvl7pPr>
            <a:lvl8pPr>
              <a:defRPr sz="8063"/>
            </a:lvl8pPr>
            <a:lvl9pPr>
              <a:defRPr sz="80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F8FCF0-B109-4E41-830D-87865EE91AB8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A0FE9-D76A-B441-9EDF-101CA9A4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1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2"/>
            <a:ext cx="3703320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7368542"/>
            <a:ext cx="18180846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781" b="1"/>
            </a:lvl1pPr>
            <a:lvl2pPr marL="2057400" indent="0">
              <a:buNone/>
              <a:defRPr sz="9000" b="1"/>
            </a:lvl2pPr>
            <a:lvl3pPr marL="4114800" indent="0">
              <a:buNone/>
              <a:defRPr sz="8063" b="1"/>
            </a:lvl3pPr>
            <a:lvl4pPr marL="6172200" indent="0">
              <a:buNone/>
              <a:defRPr sz="7219" b="1"/>
            </a:lvl4pPr>
            <a:lvl5pPr marL="8229600" indent="0">
              <a:buNone/>
              <a:defRPr sz="7219" b="1"/>
            </a:lvl5pPr>
            <a:lvl6pPr marL="10287000" indent="0">
              <a:buNone/>
              <a:defRPr sz="7219" b="1"/>
            </a:lvl6pPr>
            <a:lvl7pPr marL="12344400" indent="0">
              <a:buNone/>
              <a:defRPr sz="7219" b="1"/>
            </a:lvl7pPr>
            <a:lvl8pPr marL="14401800" indent="0">
              <a:buNone/>
              <a:defRPr sz="7219" b="1"/>
            </a:lvl8pPr>
            <a:lvl9pPr marL="16459200" indent="0">
              <a:buNone/>
              <a:defRPr sz="72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10439400"/>
            <a:ext cx="18180846" cy="18966182"/>
          </a:xfrm>
          <a:prstGeom prst="rect">
            <a:avLst/>
          </a:prstGeom>
        </p:spPr>
        <p:txBody>
          <a:bodyPr/>
          <a:lstStyle>
            <a:lvl1pPr>
              <a:defRPr sz="10781"/>
            </a:lvl1pPr>
            <a:lvl2pPr>
              <a:defRPr sz="9000"/>
            </a:lvl2pPr>
            <a:lvl3pPr>
              <a:defRPr sz="8063"/>
            </a:lvl3pPr>
            <a:lvl4pPr>
              <a:defRPr sz="7219"/>
            </a:lvl4pPr>
            <a:lvl5pPr>
              <a:defRPr sz="7219"/>
            </a:lvl5pPr>
            <a:lvl6pPr>
              <a:defRPr sz="7219"/>
            </a:lvl6pPr>
            <a:lvl7pPr>
              <a:defRPr sz="7219"/>
            </a:lvl7pPr>
            <a:lvl8pPr>
              <a:defRPr sz="7219"/>
            </a:lvl8pPr>
            <a:lvl9pPr>
              <a:defRPr sz="72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902614" y="7368542"/>
            <a:ext cx="18187988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781" b="1"/>
            </a:lvl1pPr>
            <a:lvl2pPr marL="2057400" indent="0">
              <a:buNone/>
              <a:defRPr sz="9000" b="1"/>
            </a:lvl2pPr>
            <a:lvl3pPr marL="4114800" indent="0">
              <a:buNone/>
              <a:defRPr sz="8063" b="1"/>
            </a:lvl3pPr>
            <a:lvl4pPr marL="6172200" indent="0">
              <a:buNone/>
              <a:defRPr sz="7219" b="1"/>
            </a:lvl4pPr>
            <a:lvl5pPr marL="8229600" indent="0">
              <a:buNone/>
              <a:defRPr sz="7219" b="1"/>
            </a:lvl5pPr>
            <a:lvl6pPr marL="10287000" indent="0">
              <a:buNone/>
              <a:defRPr sz="7219" b="1"/>
            </a:lvl6pPr>
            <a:lvl7pPr marL="12344400" indent="0">
              <a:buNone/>
              <a:defRPr sz="7219" b="1"/>
            </a:lvl7pPr>
            <a:lvl8pPr marL="14401800" indent="0">
              <a:buNone/>
              <a:defRPr sz="7219" b="1"/>
            </a:lvl8pPr>
            <a:lvl9pPr marL="16459200" indent="0">
              <a:buNone/>
              <a:defRPr sz="72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902614" y="10439400"/>
            <a:ext cx="18187988" cy="18966182"/>
          </a:xfrm>
          <a:prstGeom prst="rect">
            <a:avLst/>
          </a:prstGeom>
        </p:spPr>
        <p:txBody>
          <a:bodyPr/>
          <a:lstStyle>
            <a:lvl1pPr>
              <a:defRPr sz="10781"/>
            </a:lvl1pPr>
            <a:lvl2pPr>
              <a:defRPr sz="9000"/>
            </a:lvl2pPr>
            <a:lvl3pPr>
              <a:defRPr sz="8063"/>
            </a:lvl3pPr>
            <a:lvl4pPr>
              <a:defRPr sz="7219"/>
            </a:lvl4pPr>
            <a:lvl5pPr>
              <a:defRPr sz="7219"/>
            </a:lvl5pPr>
            <a:lvl6pPr>
              <a:defRPr sz="7219"/>
            </a:lvl6pPr>
            <a:lvl7pPr>
              <a:defRPr sz="7219"/>
            </a:lvl7pPr>
            <a:lvl8pPr>
              <a:defRPr sz="7219"/>
            </a:lvl8pPr>
            <a:lvl9pPr>
              <a:defRPr sz="72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C552A1-6EB6-214B-B59F-414060EFC9BA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AD041-EDB0-4D41-9E5B-79FB90219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05" y="1317625"/>
            <a:ext cx="37034391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22401C-AAEC-224B-B0FC-7E890D4BAFD9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ED259-E526-8742-8A7F-7FDFE0507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5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6E7D08-D5EF-6242-865A-CE48CC4D2D04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3F65F-BDD2-7143-9DB4-7F6E1DC01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0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3" y="1310640"/>
            <a:ext cx="13537408" cy="5577840"/>
          </a:xfrm>
          <a:prstGeom prst="rect">
            <a:avLst/>
          </a:prstGeo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7725" y="1310643"/>
            <a:ext cx="23002875" cy="28094942"/>
          </a:xfrm>
          <a:prstGeom prst="rect">
            <a:avLst/>
          </a:prstGeom>
        </p:spPr>
        <p:txBody>
          <a:bodyPr/>
          <a:lstStyle>
            <a:lvl1pPr>
              <a:defRPr sz="14438"/>
            </a:lvl1pPr>
            <a:lvl2pPr>
              <a:defRPr sz="12563"/>
            </a:lvl2pPr>
            <a:lvl3pPr>
              <a:defRPr sz="10781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3" y="6888483"/>
            <a:ext cx="13537408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281"/>
            </a:lvl1pPr>
            <a:lvl2pPr marL="2057400" indent="0">
              <a:buNone/>
              <a:defRPr sz="5438"/>
            </a:lvl2pPr>
            <a:lvl3pPr marL="4114800" indent="0">
              <a:buNone/>
              <a:defRPr sz="4500"/>
            </a:lvl3pPr>
            <a:lvl4pPr marL="6172200" indent="0">
              <a:buNone/>
              <a:defRPr sz="4031"/>
            </a:lvl4pPr>
            <a:lvl5pPr marL="8229600" indent="0">
              <a:buNone/>
              <a:defRPr sz="4031"/>
            </a:lvl5pPr>
            <a:lvl6pPr marL="10287000" indent="0">
              <a:buNone/>
              <a:defRPr sz="4031"/>
            </a:lvl6pPr>
            <a:lvl7pPr marL="12344400" indent="0">
              <a:buNone/>
              <a:defRPr sz="4031"/>
            </a:lvl7pPr>
            <a:lvl8pPr marL="14401800" indent="0">
              <a:buNone/>
              <a:defRPr sz="4031"/>
            </a:lvl8pPr>
            <a:lvl9pPr marL="16459200" indent="0">
              <a:buNone/>
              <a:defRPr sz="40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1F0F8D-0D4A-614C-B06A-DCF9395ADB14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F3A24D-1705-F04C-93FD-1C69EE75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5296" y="23042880"/>
            <a:ext cx="24688800" cy="2720342"/>
          </a:xfrm>
          <a:prstGeom prst="rect">
            <a:avLst/>
          </a:prstGeo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5296" y="2941320"/>
            <a:ext cx="24688800" cy="197510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4438"/>
            </a:lvl1pPr>
            <a:lvl2pPr marL="2057400" indent="0">
              <a:buNone/>
              <a:defRPr sz="12563"/>
            </a:lvl2pPr>
            <a:lvl3pPr marL="4114800" indent="0">
              <a:buNone/>
              <a:defRPr sz="10781"/>
            </a:lvl3pPr>
            <a:lvl4pPr marL="6172200" indent="0">
              <a:buNone/>
              <a:defRPr sz="9000"/>
            </a:lvl4pPr>
            <a:lvl5pPr marL="8229600" indent="0">
              <a:buNone/>
              <a:defRPr sz="9000"/>
            </a:lvl5pPr>
            <a:lvl6pPr marL="10287000" indent="0">
              <a:buNone/>
              <a:defRPr sz="9000"/>
            </a:lvl6pPr>
            <a:lvl7pPr marL="12344400" indent="0">
              <a:buNone/>
              <a:defRPr sz="9000"/>
            </a:lvl7pPr>
            <a:lvl8pPr marL="14401800" indent="0">
              <a:buNone/>
              <a:defRPr sz="9000"/>
            </a:lvl8pPr>
            <a:lvl9pPr marL="16459200" indent="0">
              <a:buNone/>
              <a:defRPr sz="9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5296" y="25763222"/>
            <a:ext cx="2468880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281"/>
            </a:lvl1pPr>
            <a:lvl2pPr marL="2057400" indent="0">
              <a:buNone/>
              <a:defRPr sz="5438"/>
            </a:lvl2pPr>
            <a:lvl3pPr marL="4114800" indent="0">
              <a:buNone/>
              <a:defRPr sz="4500"/>
            </a:lvl3pPr>
            <a:lvl4pPr marL="6172200" indent="0">
              <a:buNone/>
              <a:defRPr sz="4031"/>
            </a:lvl4pPr>
            <a:lvl5pPr marL="8229600" indent="0">
              <a:buNone/>
              <a:defRPr sz="4031"/>
            </a:lvl5pPr>
            <a:lvl6pPr marL="10287000" indent="0">
              <a:buNone/>
              <a:defRPr sz="4031"/>
            </a:lvl6pPr>
            <a:lvl7pPr marL="12344400" indent="0">
              <a:buNone/>
              <a:defRPr sz="4031"/>
            </a:lvl7pPr>
            <a:lvl8pPr marL="14401800" indent="0">
              <a:buNone/>
              <a:defRPr sz="4031"/>
            </a:lvl8pPr>
            <a:lvl9pPr marL="16459200" indent="0">
              <a:buNone/>
              <a:defRPr sz="40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56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30288A-D7A5-0941-93D1-D21B196E9A39}" type="datetime1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58305" y="30510163"/>
            <a:ext cx="13031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488805" y="30510163"/>
            <a:ext cx="9602391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608315-0CFA-A846-8E58-42DE526B4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2056805" rtl="0" eaLnBrk="1" fontAlgn="base" hangingPunct="1">
        <a:spcBef>
          <a:spcPct val="0"/>
        </a:spcBef>
        <a:spcAft>
          <a:spcPct val="0"/>
        </a:spcAft>
        <a:defRPr sz="19781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28625"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857250"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285875"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714500" algn="ctr" defTabSz="2056805" rtl="0" eaLnBrk="1" fontAlgn="base" hangingPunct="1">
        <a:spcBef>
          <a:spcPct val="0"/>
        </a:spcBef>
        <a:spcAft>
          <a:spcPct val="0"/>
        </a:spcAft>
        <a:defRPr sz="19781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1541859" indent="-1541859" algn="l" defTabSz="205680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438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3342680" indent="-1285875" algn="l" defTabSz="205680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563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5143500" indent="-1028403" algn="l" defTabSz="205680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781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7200305" indent="-1028403" algn="l" defTabSz="205680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9257109" indent="-1028403" algn="l" defTabSz="205680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11315700" indent="-1028700" algn="l" defTabSz="2057400" rtl="0" eaLnBrk="1" latinLnBrk="0" hangingPunct="1">
        <a:spcBef>
          <a:spcPct val="20000"/>
        </a:spcBef>
        <a:buFont typeface="Arial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0" indent="-1028700" algn="l" defTabSz="2057400" rtl="0" eaLnBrk="1" latinLnBrk="0" hangingPunct="1">
        <a:spcBef>
          <a:spcPct val="20000"/>
        </a:spcBef>
        <a:buFont typeface="Arial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0" indent="-1028700" algn="l" defTabSz="2057400" rtl="0" eaLnBrk="1" latinLnBrk="0" hangingPunct="1">
        <a:spcBef>
          <a:spcPct val="20000"/>
        </a:spcBef>
        <a:buFont typeface="Arial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0" indent="-1028700" algn="l" defTabSz="2057400" rtl="0" eaLnBrk="1" latinLnBrk="0" hangingPunct="1">
        <a:spcBef>
          <a:spcPct val="20000"/>
        </a:spcBef>
        <a:buFont typeface="Arial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3pPr>
      <a:lvl4pPr marL="61722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0" algn="l" defTabSz="2057400" rtl="0" eaLnBrk="1" latinLnBrk="0" hangingPunct="1">
        <a:defRPr sz="80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038BAC-C7F6-4763-82E2-4A331473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856" y="13966469"/>
            <a:ext cx="12987105" cy="2462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8B58E-DD26-41A1-8A2D-257D9873A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0290" y="7592726"/>
            <a:ext cx="8153801" cy="8202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AB0F2-F115-431B-BC84-F5F377B9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1614" y="17802321"/>
            <a:ext cx="14777852" cy="241460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ADB3EF9-A382-40B4-AB95-706D450CB267}"/>
              </a:ext>
            </a:extLst>
          </p:cNvPr>
          <p:cNvSpPr/>
          <p:nvPr/>
        </p:nvSpPr>
        <p:spPr>
          <a:xfrm flipV="1">
            <a:off x="1" y="-46547"/>
            <a:ext cx="41148000" cy="3876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3"/>
          </a:p>
        </p:txBody>
      </p:sp>
      <p:pic>
        <p:nvPicPr>
          <p:cNvPr id="14372" name="Picture 14371">
            <a:extLst>
              <a:ext uri="{FF2B5EF4-FFF2-40B4-BE49-F238E27FC236}">
                <a16:creationId xmlns:a16="http://schemas.microsoft.com/office/drawing/2014/main" id="{6F84C8DE-91AF-4424-82CA-599F77FBF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064" y="6102883"/>
            <a:ext cx="4187541" cy="2797146"/>
          </a:xfrm>
          <a:prstGeom prst="rect">
            <a:avLst/>
          </a:prstGeom>
        </p:spPr>
      </p:pic>
      <p:sp>
        <p:nvSpPr>
          <p:cNvPr id="14337" name="Rectangle 5"/>
          <p:cNvSpPr>
            <a:spLocks noChangeArrowheads="1"/>
          </p:cNvSpPr>
          <p:nvPr/>
        </p:nvSpPr>
        <p:spPr bwMode="auto">
          <a:xfrm>
            <a:off x="1153413" y="2763871"/>
            <a:ext cx="33822388" cy="9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40" tIns="42763" rIns="85540" bIns="4276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  <a:cs typeface="Georgia" charset="0"/>
              </a:rPr>
              <a:t>John Malito</a:t>
            </a:r>
            <a:r>
              <a:rPr lang="en-US" sz="3600" b="1" baseline="30000" dirty="0">
                <a:latin typeface="+mn-lt"/>
                <a:cs typeface="Georgia" charset="0"/>
              </a:rPr>
              <a:t>1,2</a:t>
            </a:r>
            <a:r>
              <a:rPr lang="en-US" sz="3600" b="1" dirty="0">
                <a:latin typeface="+mn-lt"/>
                <a:cs typeface="Georgia" charset="0"/>
              </a:rPr>
              <a:t> and David Mohrig</a:t>
            </a:r>
            <a:r>
              <a:rPr lang="en-US" sz="3600" b="1" baseline="30000" dirty="0">
                <a:latin typeface="+mn-lt"/>
                <a:cs typeface="Georgia" charset="0"/>
              </a:rPr>
              <a:t>3</a:t>
            </a:r>
            <a:br>
              <a:rPr lang="en-US" sz="3750" b="1" dirty="0">
                <a:latin typeface="+mn-lt"/>
                <a:cs typeface="Georgia" charset="0"/>
              </a:rPr>
            </a:br>
            <a:r>
              <a:rPr lang="en-US" sz="1875" b="1" baseline="30000" dirty="0">
                <a:latin typeface="+mn-lt"/>
                <a:cs typeface="Georgia" charset="0"/>
              </a:rPr>
              <a:t>1</a:t>
            </a:r>
            <a:r>
              <a:rPr lang="en-US" sz="1875" b="1" dirty="0">
                <a:latin typeface="+mn-lt"/>
                <a:cs typeface="Georgia" charset="0"/>
              </a:rPr>
              <a:t>University of Texas at Austin, Bureau of Economic Geology, Jackson School of Geosciences; </a:t>
            </a:r>
            <a:r>
              <a:rPr lang="en-US" sz="1875" b="1" baseline="30000" dirty="0">
                <a:latin typeface="+mn-lt"/>
                <a:cs typeface="Georgia" charset="0"/>
              </a:rPr>
              <a:t>2</a:t>
            </a:r>
            <a:r>
              <a:rPr lang="en-US" sz="1875" b="1" dirty="0">
                <a:latin typeface="+mn-lt"/>
                <a:cs typeface="Georgia" charset="0"/>
              </a:rPr>
              <a:t>University of North Carolina at Chapel Hill, Department of Earth, Marine, and Environmental Sciences; </a:t>
            </a:r>
            <a:r>
              <a:rPr lang="en-US" sz="1875" b="1" baseline="30000" dirty="0">
                <a:latin typeface="+mn-lt"/>
                <a:cs typeface="Georgia" charset="0"/>
              </a:rPr>
              <a:t>3</a:t>
            </a:r>
            <a:r>
              <a:rPr lang="en-US" sz="1875" b="1" dirty="0">
                <a:latin typeface="+mn-lt"/>
                <a:cs typeface="Georgia" charset="0"/>
              </a:rPr>
              <a:t>University of Texas at Austin, Jackson School of Geosciences </a:t>
            </a:r>
          </a:p>
        </p:txBody>
      </p:sp>
      <p:sp>
        <p:nvSpPr>
          <p:cNvPr id="14338" name="TextBox 91"/>
          <p:cNvSpPr txBox="1">
            <a:spLocks noChangeArrowheads="1"/>
          </p:cNvSpPr>
          <p:nvPr/>
        </p:nvSpPr>
        <p:spPr bwMode="auto">
          <a:xfrm>
            <a:off x="1100161" y="106045"/>
            <a:ext cx="299189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0" b="1" dirty="0">
                <a:latin typeface="Arial Black" panose="020B0A04020102020204" pitchFamily="34" charset="0"/>
              </a:rPr>
              <a:t>Intended vs unintended consequences of modifying coastal river channels</a:t>
            </a:r>
            <a:endParaRPr lang="en-US" sz="8000" dirty="0">
              <a:latin typeface="Arial Black" panose="020B0A04020102020204" pitchFamily="34" charset="0"/>
            </a:endParaRPr>
          </a:p>
        </p:txBody>
      </p:sp>
      <p:sp>
        <p:nvSpPr>
          <p:cNvPr id="14340" name="Rectangle 33"/>
          <p:cNvSpPr>
            <a:spLocks noChangeArrowheads="1"/>
          </p:cNvSpPr>
          <p:nvPr/>
        </p:nvSpPr>
        <p:spPr bwMode="auto">
          <a:xfrm>
            <a:off x="1157394" y="25130854"/>
            <a:ext cx="9215438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RESULTANT HAZARDS</a:t>
            </a:r>
          </a:p>
          <a:p>
            <a:endParaRPr lang="en-US" sz="2625" dirty="0">
              <a:latin typeface="+mn-lt"/>
            </a:endParaRPr>
          </a:p>
        </p:txBody>
      </p:sp>
      <p:sp>
        <p:nvSpPr>
          <p:cNvPr id="14341" name="Rectangle 49"/>
          <p:cNvSpPr>
            <a:spLocks noChangeArrowheads="1"/>
          </p:cNvSpPr>
          <p:nvPr/>
        </p:nvSpPr>
        <p:spPr bwMode="auto">
          <a:xfrm>
            <a:off x="1058167" y="4722643"/>
            <a:ext cx="9215438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SAN BERNARD RIVER 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E23CF-A0FD-48ED-A0BD-DF94FA433B78}"/>
              </a:ext>
            </a:extLst>
          </p:cNvPr>
          <p:cNvSpPr txBox="1"/>
          <p:nvPr/>
        </p:nvSpPr>
        <p:spPr>
          <a:xfrm>
            <a:off x="1130725" y="22413561"/>
            <a:ext cx="9228832" cy="211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 dirty="0">
                <a:solidFill>
                  <a:schemeClr val="bg1"/>
                </a:solidFill>
                <a:latin typeface="+mn-lt"/>
              </a:rPr>
              <a:t>Goal: The objective of this study was to a) document the delayed geomorphic responses to these projects and b) provide a snapshot of the sediment transport field between engineered channels using measurements collected </a:t>
            </a:r>
            <a:r>
              <a:rPr lang="en-US" sz="2625" b="1" i="1" dirty="0">
                <a:solidFill>
                  <a:schemeClr val="bg1"/>
                </a:solidFill>
                <a:latin typeface="+mn-lt"/>
              </a:rPr>
              <a:t>in situ</a:t>
            </a:r>
            <a:r>
              <a:rPr lang="en-US" sz="2625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5F209-B882-4EA2-ADD0-D4B25B092BAF}"/>
              </a:ext>
            </a:extLst>
          </p:cNvPr>
          <p:cNvSpPr txBox="1"/>
          <p:nvPr/>
        </p:nvSpPr>
        <p:spPr>
          <a:xfrm>
            <a:off x="32910337" y="26387523"/>
            <a:ext cx="735610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We thank Jasmine Mason, Jim </a:t>
            </a:r>
            <a:r>
              <a:rPr lang="en-US" sz="225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Buttles</a:t>
            </a:r>
            <a:r>
              <a:rPr lang="en-US" sz="225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, and Brandon Minton for their assistance with field data collection and logistics. </a:t>
            </a:r>
          </a:p>
          <a:p>
            <a:endParaRPr lang="en-US" sz="225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225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Thanks to David Mohrig for his support and enthusiasm throughout the research process, including while driving the boat.</a:t>
            </a:r>
          </a:p>
          <a:p>
            <a:endParaRPr lang="en-US" sz="225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225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This research project was funded by the Jackson School of Geosciences at the University of Texas at Austin.</a:t>
            </a:r>
          </a:p>
        </p:txBody>
      </p:sp>
      <p:sp>
        <p:nvSpPr>
          <p:cNvPr id="53" name="Rectangle 35">
            <a:extLst>
              <a:ext uri="{FF2B5EF4-FFF2-40B4-BE49-F238E27FC236}">
                <a16:creationId xmlns:a16="http://schemas.microsoft.com/office/drawing/2014/main" id="{F3EAC800-F1F3-48B6-8AD3-B4FA8B59F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63" y="6126867"/>
            <a:ext cx="13419761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UNINTENDED FLOW &amp; SEDIMENT PATHWAYS</a:t>
            </a:r>
          </a:p>
        </p:txBody>
      </p:sp>
      <p:sp>
        <p:nvSpPr>
          <p:cNvPr id="54" name="Rectangle 35">
            <a:extLst>
              <a:ext uri="{FF2B5EF4-FFF2-40B4-BE49-F238E27FC236}">
                <a16:creationId xmlns:a16="http://schemas.microsoft.com/office/drawing/2014/main" id="{B9689B18-AE8D-4B4D-9F78-9F3A52BF8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7786" y="25141821"/>
            <a:ext cx="7356104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ACKNOWLEDGEMENTS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F35CD15-9939-43A5-BCB3-DD03486E84A5}"/>
              </a:ext>
            </a:extLst>
          </p:cNvPr>
          <p:cNvSpPr txBox="1"/>
          <p:nvPr/>
        </p:nvSpPr>
        <p:spPr>
          <a:xfrm>
            <a:off x="11263093" y="7639524"/>
            <a:ext cx="778690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 dirty="0">
                <a:solidFill>
                  <a:schemeClr val="bg1"/>
                </a:solidFill>
                <a:latin typeface="+mn-lt"/>
              </a:rPr>
              <a:t>What happens at the intersection with the Gulf Intracoastal Waterway (GIWW)?</a:t>
            </a:r>
          </a:p>
          <a:p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Water flux measurements taken during calm-weather show that the </a:t>
            </a:r>
            <a:r>
              <a:rPr lang="en-US" sz="2625" u="sng" dirty="0">
                <a:solidFill>
                  <a:schemeClr val="bg1"/>
                </a:solidFill>
                <a:latin typeface="+mn-lt"/>
              </a:rPr>
              <a:t>GIWW is the main conduit for San Bernard River flow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CB463BB-62AA-4A49-9629-2C793C8D6870}"/>
              </a:ext>
            </a:extLst>
          </p:cNvPr>
          <p:cNvSpPr txBox="1"/>
          <p:nvPr/>
        </p:nvSpPr>
        <p:spPr>
          <a:xfrm>
            <a:off x="11377371" y="26732600"/>
            <a:ext cx="150729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Since the San Bernard is unable to maintain it’s own mouth, consistent dredging has been required to connect the river to the sea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Over $12 million has been spent correcting this problem, with more maintenance projects funded into the future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To optimize the cost-benefit framework of coastal projects, the long-term impact of hydrodynamic changes to sediment-transport fields must be considered!</a:t>
            </a:r>
          </a:p>
          <a:p>
            <a:pPr lvl="1" indent="0"/>
            <a:r>
              <a:rPr lang="en-US" sz="2625" dirty="0">
                <a:solidFill>
                  <a:schemeClr val="bg1"/>
                </a:solidFill>
                <a:latin typeface="+mn-lt"/>
              </a:rPr>
              <a:t> 	</a:t>
            </a:r>
          </a:p>
        </p:txBody>
      </p:sp>
      <p:sp>
        <p:nvSpPr>
          <p:cNvPr id="131" name="Rectangle 35">
            <a:extLst>
              <a:ext uri="{FF2B5EF4-FFF2-40B4-BE49-F238E27FC236}">
                <a16:creationId xmlns:a16="http://schemas.microsoft.com/office/drawing/2014/main" id="{64AD3348-8AFD-4DB8-836E-0DF282121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2622" y="25144445"/>
            <a:ext cx="21165603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CONSEQUENCES OF CHANNEL MODIFICATION</a:t>
            </a:r>
          </a:p>
        </p:txBody>
      </p:sp>
      <p:pic>
        <p:nvPicPr>
          <p:cNvPr id="7" name="Picture 6" descr="A picture containing ax, silhouette, vector graphics&#10;&#10;Description automatically generated">
            <a:extLst>
              <a:ext uri="{FF2B5EF4-FFF2-40B4-BE49-F238E27FC236}">
                <a16:creationId xmlns:a16="http://schemas.microsoft.com/office/drawing/2014/main" id="{7EB9D61D-26C2-4B5D-904E-CF2D8C809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6632" y="31074162"/>
            <a:ext cx="889313" cy="5002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5C42C2-1F3A-4B82-BF9F-51F4F03210BA}"/>
              </a:ext>
            </a:extLst>
          </p:cNvPr>
          <p:cNvCxnSpPr>
            <a:cxnSpLocks/>
          </p:cNvCxnSpPr>
          <p:nvPr/>
        </p:nvCxnSpPr>
        <p:spPr>
          <a:xfrm>
            <a:off x="11408485" y="30643740"/>
            <a:ext cx="20819740" cy="22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241971C3-57D6-428F-87B5-ED4762E355C6}"/>
              </a:ext>
            </a:extLst>
          </p:cNvPr>
          <p:cNvSpPr txBox="1"/>
          <p:nvPr/>
        </p:nvSpPr>
        <p:spPr>
          <a:xfrm>
            <a:off x="12610167" y="31064905"/>
            <a:ext cx="336231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dirty="0">
                <a:solidFill>
                  <a:schemeClr val="bg1"/>
                </a:solidFill>
                <a:latin typeface="+mn-lt"/>
              </a:rPr>
              <a:t>@JMalito_GeoSci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04D702F-96D0-4346-AD0A-88AB3BDB9D06}"/>
              </a:ext>
            </a:extLst>
          </p:cNvPr>
          <p:cNvSpPr txBox="1"/>
          <p:nvPr/>
        </p:nvSpPr>
        <p:spPr>
          <a:xfrm>
            <a:off x="16863286" y="31064905"/>
            <a:ext cx="13636877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dirty="0">
                <a:solidFill>
                  <a:schemeClr val="bg1"/>
                </a:solidFill>
                <a:latin typeface="+mn-lt"/>
              </a:rPr>
              <a:t>Feel free to reach out!                                    john.malito@beg.utexas.edu 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FF87B8-5519-48F9-8ECC-A3696FAD5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4906" y="26719484"/>
            <a:ext cx="5111163" cy="3370485"/>
          </a:xfrm>
          <a:prstGeom prst="rect">
            <a:avLst/>
          </a:prstGeom>
        </p:spPr>
      </p:pic>
      <p:pic>
        <p:nvPicPr>
          <p:cNvPr id="147" name="Picture 146" descr="Map&#10;&#10;Description automatically generated">
            <a:extLst>
              <a:ext uri="{FF2B5EF4-FFF2-40B4-BE49-F238E27FC236}">
                <a16:creationId xmlns:a16="http://schemas.microsoft.com/office/drawing/2014/main" id="{505FCF13-1E92-4DBF-BA8F-6EB1A5E00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94" y="14700738"/>
            <a:ext cx="9215438" cy="7121021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8CCDB34B-3069-41A2-98AA-0542F4250D92}"/>
              </a:ext>
            </a:extLst>
          </p:cNvPr>
          <p:cNvSpPr txBox="1"/>
          <p:nvPr/>
        </p:nvSpPr>
        <p:spPr>
          <a:xfrm>
            <a:off x="1311620" y="11221229"/>
            <a:ext cx="3055456" cy="2905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n-lt"/>
              </a:rPr>
              <a:t>The San Bernard River mouth is presently clogged with sediments due to engineering projects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in the mid-20</a:t>
            </a:r>
            <a:r>
              <a:rPr lang="en-US" sz="2600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century.</a:t>
            </a:r>
          </a:p>
        </p:txBody>
      </p:sp>
      <p:pic>
        <p:nvPicPr>
          <p:cNvPr id="165" name="Picture 164" descr="A picture containing text&#10;&#10;Description automatically generated">
            <a:extLst>
              <a:ext uri="{FF2B5EF4-FFF2-40B4-BE49-F238E27FC236}">
                <a16:creationId xmlns:a16="http://schemas.microsoft.com/office/drawing/2014/main" id="{18B69E59-D2A7-4A87-AB59-B926F7F32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" b="6887"/>
          <a:stretch/>
        </p:blipFill>
        <p:spPr>
          <a:xfrm>
            <a:off x="4296617" y="11215836"/>
            <a:ext cx="6062940" cy="292003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B329732-0230-40F4-B22A-16C0BD665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5686" y="26594621"/>
            <a:ext cx="4525896" cy="2679543"/>
          </a:xfrm>
          <a:prstGeom prst="rect">
            <a:avLst/>
          </a:prstGeom>
        </p:spPr>
      </p:pic>
      <p:pic>
        <p:nvPicPr>
          <p:cNvPr id="173" name="Picture 172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F9B39547-2DBD-40C3-A310-62038BD97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85" y="29488277"/>
            <a:ext cx="4525897" cy="2355584"/>
          </a:xfrm>
          <a:prstGeom prst="rect">
            <a:avLst/>
          </a:prstGeom>
        </p:spPr>
      </p:pic>
      <p:sp>
        <p:nvSpPr>
          <p:cNvPr id="174" name="Google Shape;74;p16">
            <a:extLst>
              <a:ext uri="{FF2B5EF4-FFF2-40B4-BE49-F238E27FC236}">
                <a16:creationId xmlns:a16="http://schemas.microsoft.com/office/drawing/2014/main" id="{6CCE3780-4825-476B-BA38-C82494F4D964}"/>
              </a:ext>
            </a:extLst>
          </p:cNvPr>
          <p:cNvSpPr txBox="1"/>
          <p:nvPr/>
        </p:nvSpPr>
        <p:spPr>
          <a:xfrm>
            <a:off x="5023304" y="28893084"/>
            <a:ext cx="1294245" cy="38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+mn-lt"/>
                <a:ea typeface="Times New Roman"/>
                <a:cs typeface="Times New Roman"/>
                <a:sym typeface="Times New Roman"/>
              </a:rPr>
              <a:t>TXDOT</a:t>
            </a:r>
            <a:endParaRPr lang="en-US" sz="1000" b="1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74;p16">
            <a:extLst>
              <a:ext uri="{FF2B5EF4-FFF2-40B4-BE49-F238E27FC236}">
                <a16:creationId xmlns:a16="http://schemas.microsoft.com/office/drawing/2014/main" id="{D227B714-AAB7-443B-9D96-1E5A711452E0}"/>
              </a:ext>
            </a:extLst>
          </p:cNvPr>
          <p:cNvSpPr txBox="1"/>
          <p:nvPr/>
        </p:nvSpPr>
        <p:spPr>
          <a:xfrm>
            <a:off x="5028095" y="31491544"/>
            <a:ext cx="711836" cy="31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+mn-lt"/>
                <a:ea typeface="Times New Roman"/>
                <a:cs typeface="Times New Roman"/>
                <a:sym typeface="Times New Roman"/>
              </a:rPr>
              <a:t>NOAA</a:t>
            </a:r>
            <a:endParaRPr lang="en-US" sz="1000" b="1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03577B3-C4EC-4AC4-BC5F-C88BD9BF3875}"/>
              </a:ext>
            </a:extLst>
          </p:cNvPr>
          <p:cNvSpPr txBox="1"/>
          <p:nvPr/>
        </p:nvSpPr>
        <p:spPr>
          <a:xfrm>
            <a:off x="5846588" y="26490767"/>
            <a:ext cx="460645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dirty="0">
                <a:solidFill>
                  <a:schemeClr val="bg1"/>
                </a:solidFill>
                <a:latin typeface="+mn-lt"/>
              </a:rPr>
              <a:t>The river mouth closure has led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Unpredictable currents &amp; sediment deposition in the Gulf Intracoastal Waterway (GIWW)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Enhanced backwater flooding, as shown in the nearby community of Rivers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Freshening of the nearby estuary	</a:t>
            </a: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86E93B08-D8D2-460F-B9D6-99CE2722A4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020" y="30791319"/>
            <a:ext cx="2719155" cy="1148708"/>
          </a:xfrm>
          <a:prstGeom prst="rect">
            <a:avLst/>
          </a:prstGeom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B21EDEEC-9EEF-4DB0-A311-3F209262DE74}"/>
              </a:ext>
            </a:extLst>
          </p:cNvPr>
          <p:cNvSpPr txBox="1"/>
          <p:nvPr/>
        </p:nvSpPr>
        <p:spPr>
          <a:xfrm>
            <a:off x="1160167" y="6389179"/>
            <a:ext cx="49173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Coastal infrastructure projects are becoming increasingly significant to economic activities worldwide due to climate-driven changes and urbanization.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AC045C7-A108-428C-9722-5D013C9CBED4}"/>
              </a:ext>
            </a:extLst>
          </p:cNvPr>
          <p:cNvGrpSpPr/>
          <p:nvPr/>
        </p:nvGrpSpPr>
        <p:grpSpPr>
          <a:xfrm>
            <a:off x="11311578" y="20518307"/>
            <a:ext cx="28452797" cy="4422008"/>
            <a:chOff x="11971027" y="13458363"/>
            <a:chExt cx="28452797" cy="4422008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0533CF2-FC5D-4C95-BE04-3A22DEC6CBFF}"/>
                </a:ext>
              </a:extLst>
            </p:cNvPr>
            <p:cNvSpPr/>
            <p:nvPr/>
          </p:nvSpPr>
          <p:spPr>
            <a:xfrm>
              <a:off x="17545656" y="17596599"/>
              <a:ext cx="220166" cy="2837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63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A835473-0C0D-4E9C-8140-A807A7EA7B1D}"/>
                </a:ext>
              </a:extLst>
            </p:cNvPr>
            <p:cNvGrpSpPr/>
            <p:nvPr/>
          </p:nvGrpSpPr>
          <p:grpSpPr>
            <a:xfrm>
              <a:off x="16721538" y="15106132"/>
              <a:ext cx="2408871" cy="1774974"/>
              <a:chOff x="17186108" y="22951177"/>
              <a:chExt cx="2408871" cy="1774974"/>
            </a:xfrm>
          </p:grpSpPr>
          <p:pic>
            <p:nvPicPr>
              <p:cNvPr id="180" name="Picture 17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51E9669-C129-4624-BBEC-0EBF5A7F29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72" t="54573" r="33000"/>
              <a:stretch/>
            </p:blipFill>
            <p:spPr>
              <a:xfrm>
                <a:off x="17186108" y="22951177"/>
                <a:ext cx="2390139" cy="1774974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DF1D425-8D70-43F1-ACA6-BC44D0422B07}"/>
                  </a:ext>
                </a:extLst>
              </p:cNvPr>
              <p:cNvSpPr txBox="1"/>
              <p:nvPr/>
            </p:nvSpPr>
            <p:spPr>
              <a:xfrm>
                <a:off x="18955060" y="24162097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  <a:latin typeface="+mn-lt"/>
                  </a:rPr>
                  <a:t>1938</a:t>
                </a:r>
                <a:endParaRPr lang="en-US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7A8F5F-778D-4B38-801A-CCFB8CDB72FB}"/>
                </a:ext>
              </a:extLst>
            </p:cNvPr>
            <p:cNvGrpSpPr/>
            <p:nvPr/>
          </p:nvGrpSpPr>
          <p:grpSpPr>
            <a:xfrm>
              <a:off x="25443338" y="15283218"/>
              <a:ext cx="2803928" cy="1651977"/>
              <a:chOff x="28043421" y="15330605"/>
              <a:chExt cx="2803928" cy="1651977"/>
            </a:xfrm>
          </p:grpSpPr>
          <p:pic>
            <p:nvPicPr>
              <p:cNvPr id="182" name="Picture 181" descr="A picture containing text, monitor, electronics, display&#10;&#10;Description automatically generated">
                <a:extLst>
                  <a:ext uri="{FF2B5EF4-FFF2-40B4-BE49-F238E27FC236}">
                    <a16:creationId xmlns:a16="http://schemas.microsoft.com/office/drawing/2014/main" id="{ECF5D325-85DF-481F-A63D-C356E3DDE7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01" t="27339" r="51846" b="51279"/>
              <a:stretch/>
            </p:blipFill>
            <p:spPr>
              <a:xfrm rot="19470836">
                <a:off x="28043421" y="15330605"/>
                <a:ext cx="2803928" cy="1651977"/>
              </a:xfrm>
              <a:prstGeom prst="rect">
                <a:avLst/>
              </a:prstGeom>
              <a:ln w="25400">
                <a:solidFill>
                  <a:schemeClr val="accent3"/>
                </a:solidFill>
              </a:ln>
            </p:spPr>
          </p:pic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2DA0EFD-66CF-4EDB-9BF9-25096816C69A}"/>
                  </a:ext>
                </a:extLst>
              </p:cNvPr>
              <p:cNvSpPr txBox="1"/>
              <p:nvPr/>
            </p:nvSpPr>
            <p:spPr>
              <a:xfrm>
                <a:off x="30160334" y="15641448"/>
                <a:ext cx="6399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1975</a:t>
                </a:r>
                <a:endParaRPr lang="en-US" b="1" dirty="0">
                  <a:solidFill>
                    <a:schemeClr val="accent3"/>
                  </a:solidFill>
                  <a:latin typeface="+mn-lt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518FB9-912C-4575-ABCD-280793ECFF1B}"/>
                </a:ext>
              </a:extLst>
            </p:cNvPr>
            <p:cNvGrpSpPr/>
            <p:nvPr/>
          </p:nvGrpSpPr>
          <p:grpSpPr>
            <a:xfrm>
              <a:off x="28516380" y="15306956"/>
              <a:ext cx="2865150" cy="1763695"/>
              <a:chOff x="20341117" y="16439516"/>
              <a:chExt cx="2865150" cy="1763695"/>
            </a:xfrm>
          </p:grpSpPr>
          <p:pic>
            <p:nvPicPr>
              <p:cNvPr id="184" name="Picture 183" descr="Calendar, map&#10;&#10;Description automatically generated with medium confidence">
                <a:extLst>
                  <a:ext uri="{FF2B5EF4-FFF2-40B4-BE49-F238E27FC236}">
                    <a16:creationId xmlns:a16="http://schemas.microsoft.com/office/drawing/2014/main" id="{497F52DC-BD47-443D-BFA3-DD492287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3" t="64287" r="53387" b="19750"/>
              <a:stretch/>
            </p:blipFill>
            <p:spPr>
              <a:xfrm rot="19286375">
                <a:off x="20341117" y="16439516"/>
                <a:ext cx="2802387" cy="1763695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</p:pic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43EFC578-66CD-4980-A7DF-DE17A754FFF4}"/>
                  </a:ext>
                </a:extLst>
              </p:cNvPr>
              <p:cNvSpPr txBox="1"/>
              <p:nvPr/>
            </p:nvSpPr>
            <p:spPr>
              <a:xfrm>
                <a:off x="22481409" y="16795339"/>
                <a:ext cx="7248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latin typeface="+mn-lt"/>
                  </a:rPr>
                  <a:t>1989</a:t>
                </a:r>
                <a:endParaRPr lang="en-US" b="1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47C3685-0D8B-42F3-9063-85A8A524F52E}"/>
                </a:ext>
              </a:extLst>
            </p:cNvPr>
            <p:cNvGrpSpPr/>
            <p:nvPr/>
          </p:nvGrpSpPr>
          <p:grpSpPr>
            <a:xfrm>
              <a:off x="31689004" y="15717691"/>
              <a:ext cx="3301956" cy="1732918"/>
              <a:chOff x="23250188" y="23150111"/>
              <a:chExt cx="3301956" cy="1732918"/>
            </a:xfrm>
          </p:grpSpPr>
          <p:pic>
            <p:nvPicPr>
              <p:cNvPr id="186" name="Picture 185" descr="A picture containing text, half&#10;&#10;Description automatically generated">
                <a:extLst>
                  <a:ext uri="{FF2B5EF4-FFF2-40B4-BE49-F238E27FC236}">
                    <a16:creationId xmlns:a16="http://schemas.microsoft.com/office/drawing/2014/main" id="{5A0F5277-F9B8-477C-A59E-5DEADE4B3C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70" t="39529" r="30370" b="29454"/>
              <a:stretch/>
            </p:blipFill>
            <p:spPr>
              <a:xfrm>
                <a:off x="23250188" y="23150111"/>
                <a:ext cx="3257887" cy="1732918"/>
              </a:xfrm>
              <a:prstGeom prst="rect">
                <a:avLst/>
              </a:prstGeom>
              <a:ln w="25400">
                <a:solidFill>
                  <a:srgbClr val="92D050"/>
                </a:solidFill>
              </a:ln>
            </p:spPr>
          </p:pic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5B68EA40-A825-4E88-AADC-E39B94807743}"/>
                  </a:ext>
                </a:extLst>
              </p:cNvPr>
              <p:cNvSpPr txBox="1"/>
              <p:nvPr/>
            </p:nvSpPr>
            <p:spPr>
              <a:xfrm>
                <a:off x="25912225" y="24526414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92D050"/>
                    </a:solidFill>
                    <a:latin typeface="+mn-lt"/>
                  </a:rPr>
                  <a:t>1995</a:t>
                </a:r>
                <a:endParaRPr lang="en-US" b="1" dirty="0">
                  <a:solidFill>
                    <a:srgbClr val="92D050"/>
                  </a:solidFill>
                  <a:latin typeface="+mn-lt"/>
                </a:endParaRP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CFF0F25-9124-49A9-9398-0E84E1D79961}"/>
                </a:ext>
              </a:extLst>
            </p:cNvPr>
            <p:cNvSpPr txBox="1"/>
            <p:nvPr/>
          </p:nvSpPr>
          <p:spPr>
            <a:xfrm>
              <a:off x="36875538" y="1573441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+mn-lt"/>
                </a:rPr>
                <a:t>2014</a:t>
              </a:r>
              <a:endParaRPr lang="en-US" b="1" dirty="0">
                <a:latin typeface="+mn-lt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18E45E-9B25-48F1-A7BA-7B1C9E474783}"/>
                </a:ext>
              </a:extLst>
            </p:cNvPr>
            <p:cNvGrpSpPr/>
            <p:nvPr/>
          </p:nvGrpSpPr>
          <p:grpSpPr>
            <a:xfrm>
              <a:off x="11998720" y="13458363"/>
              <a:ext cx="28425104" cy="1113838"/>
              <a:chOff x="11657935" y="14915207"/>
              <a:chExt cx="28425104" cy="111383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ADC8CEA-14C5-406A-AECB-5CB3E1458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57935" y="15684599"/>
                <a:ext cx="28425104" cy="644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headEnd type="triangle"/>
                <a:tailEnd type="triangle"/>
              </a:ln>
              <a:effectLst>
                <a:outerShdw blurRad="40000" dist="20000" dir="5400000" sx="1000" sy="1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8090E12-F6BC-4E3F-AB77-B8941B8562BC}"/>
                  </a:ext>
                </a:extLst>
              </p:cNvPr>
              <p:cNvCxnSpPr/>
              <p:nvPr/>
            </p:nvCxnSpPr>
            <p:spPr>
              <a:xfrm>
                <a:off x="12400989" y="15358525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FF7A4EE4-BD61-4CDF-9FF7-D64FC8B1B550}"/>
                  </a:ext>
                </a:extLst>
              </p:cNvPr>
              <p:cNvCxnSpPr/>
              <p:nvPr/>
            </p:nvCxnSpPr>
            <p:spPr>
              <a:xfrm>
                <a:off x="38252400" y="15358525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42A94D4-6524-4B42-A002-5BDA13AA2186}"/>
                  </a:ext>
                </a:extLst>
              </p:cNvPr>
              <p:cNvCxnSpPr/>
              <p:nvPr/>
            </p:nvCxnSpPr>
            <p:spPr>
              <a:xfrm>
                <a:off x="35537150" y="15358525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259B7177-96D7-4F09-9530-13D036FE0227}"/>
                  </a:ext>
                </a:extLst>
              </p:cNvPr>
              <p:cNvCxnSpPr/>
              <p:nvPr/>
            </p:nvCxnSpPr>
            <p:spPr>
              <a:xfrm>
                <a:off x="15468600" y="15364974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EFF1FE2B-822B-48DE-961D-C7E54189693C}"/>
                  </a:ext>
                </a:extLst>
              </p:cNvPr>
              <p:cNvCxnSpPr/>
              <p:nvPr/>
            </p:nvCxnSpPr>
            <p:spPr>
              <a:xfrm>
                <a:off x="32689800" y="15358525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FAFEF251-B133-4466-853E-0C93B87F3A49}"/>
                  </a:ext>
                </a:extLst>
              </p:cNvPr>
              <p:cNvCxnSpPr/>
              <p:nvPr/>
            </p:nvCxnSpPr>
            <p:spPr>
              <a:xfrm>
                <a:off x="18516600" y="15364974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B4566A61-7923-45C5-9CBD-0195F4427BCD}"/>
                  </a:ext>
                </a:extLst>
              </p:cNvPr>
              <p:cNvCxnSpPr/>
              <p:nvPr/>
            </p:nvCxnSpPr>
            <p:spPr>
              <a:xfrm>
                <a:off x="21488400" y="15376898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3658115E-AA4F-4F70-B48D-9FB4B954D123}"/>
                  </a:ext>
                </a:extLst>
              </p:cNvPr>
              <p:cNvCxnSpPr/>
              <p:nvPr/>
            </p:nvCxnSpPr>
            <p:spPr>
              <a:xfrm>
                <a:off x="24385821" y="15358524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73621D3D-5C3A-403A-9FBB-F379E3254A87}"/>
                  </a:ext>
                </a:extLst>
              </p:cNvPr>
              <p:cNvCxnSpPr/>
              <p:nvPr/>
            </p:nvCxnSpPr>
            <p:spPr>
              <a:xfrm>
                <a:off x="27051000" y="15376897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A5FE88F2-F4DB-46D5-90B0-C518749EADD7}"/>
                  </a:ext>
                </a:extLst>
              </p:cNvPr>
              <p:cNvCxnSpPr/>
              <p:nvPr/>
            </p:nvCxnSpPr>
            <p:spPr>
              <a:xfrm>
                <a:off x="29920319" y="15376896"/>
                <a:ext cx="0" cy="6521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2CD6911-2A14-468A-8FC7-2FF26911038B}"/>
                  </a:ext>
                </a:extLst>
              </p:cNvPr>
              <p:cNvSpPr txBox="1"/>
              <p:nvPr/>
            </p:nvSpPr>
            <p:spPr>
              <a:xfrm>
                <a:off x="12023321" y="14954289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1930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8A89EC2A-7AD0-4D6A-AFB2-A823EDA0A7FE}"/>
                  </a:ext>
                </a:extLst>
              </p:cNvPr>
              <p:cNvSpPr txBox="1"/>
              <p:nvPr/>
            </p:nvSpPr>
            <p:spPr>
              <a:xfrm>
                <a:off x="15090932" y="14954289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1940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991BB87A-4923-4958-96C8-29EA8CB12D33}"/>
                  </a:ext>
                </a:extLst>
              </p:cNvPr>
              <p:cNvSpPr txBox="1"/>
              <p:nvPr/>
            </p:nvSpPr>
            <p:spPr>
              <a:xfrm>
                <a:off x="18138932" y="14915207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1950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D5BAC55B-BEE3-4A48-9F23-4171F59A4BA9}"/>
                  </a:ext>
                </a:extLst>
              </p:cNvPr>
              <p:cNvSpPr txBox="1"/>
              <p:nvPr/>
            </p:nvSpPr>
            <p:spPr>
              <a:xfrm>
                <a:off x="21132705" y="14915207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1960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EBDED490-BA1F-4DE6-A9A8-F8ED1DF65DBF}"/>
                  </a:ext>
                </a:extLst>
              </p:cNvPr>
              <p:cNvSpPr txBox="1"/>
              <p:nvPr/>
            </p:nvSpPr>
            <p:spPr>
              <a:xfrm>
                <a:off x="24008153" y="14915207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1970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D514A1E7-0765-4CF7-8B59-A4EE4AC00107}"/>
                  </a:ext>
                </a:extLst>
              </p:cNvPr>
              <p:cNvSpPr txBox="1"/>
              <p:nvPr/>
            </p:nvSpPr>
            <p:spPr>
              <a:xfrm>
                <a:off x="26660367" y="14915207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1980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8E16B6FC-6255-484B-BD0D-CADB60D2924B}"/>
                  </a:ext>
                </a:extLst>
              </p:cNvPr>
              <p:cNvSpPr txBox="1"/>
              <p:nvPr/>
            </p:nvSpPr>
            <p:spPr>
              <a:xfrm>
                <a:off x="29583816" y="14954289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1990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416B2736-D415-4D1F-A389-361B2182BA9C}"/>
                  </a:ext>
                </a:extLst>
              </p:cNvPr>
              <p:cNvSpPr txBox="1"/>
              <p:nvPr/>
            </p:nvSpPr>
            <p:spPr>
              <a:xfrm>
                <a:off x="32308798" y="14954289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2000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2B23CF0-2BCD-4B4C-9087-7F0565137389}"/>
                  </a:ext>
                </a:extLst>
              </p:cNvPr>
              <p:cNvSpPr txBox="1"/>
              <p:nvPr/>
            </p:nvSpPr>
            <p:spPr>
              <a:xfrm>
                <a:off x="35159482" y="14954289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2010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4C7263B1-2815-4FB7-AF4F-2C59017C257A}"/>
                  </a:ext>
                </a:extLst>
              </p:cNvPr>
              <p:cNvSpPr txBox="1"/>
              <p:nvPr/>
            </p:nvSpPr>
            <p:spPr>
              <a:xfrm>
                <a:off x="37874732" y="14915207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2020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CE6777-2D92-4E09-B239-3DDE2876EADE}"/>
                </a:ext>
              </a:extLst>
            </p:cNvPr>
            <p:cNvSpPr txBox="1"/>
            <p:nvPr/>
          </p:nvSpPr>
          <p:spPr>
            <a:xfrm>
              <a:off x="11971027" y="15322090"/>
              <a:ext cx="4205575" cy="2431435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 </a:t>
              </a:r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1929: </a:t>
              </a:r>
              <a:r>
                <a:rPr lang="en-US" sz="3000" dirty="0">
                  <a:solidFill>
                    <a:schemeClr val="bg1"/>
                  </a:solidFill>
                  <a:latin typeface="+mn-lt"/>
                </a:rPr>
                <a:t>Brazos River </a:t>
              </a:r>
              <a:r>
                <a:rPr lang="en-US" sz="3000">
                  <a:solidFill>
                    <a:schemeClr val="bg1"/>
                  </a:solidFill>
                  <a:latin typeface="+mn-lt"/>
                </a:rPr>
                <a:t>channel diverted </a:t>
              </a:r>
              <a:r>
                <a:rPr lang="en-US" sz="3000" dirty="0">
                  <a:solidFill>
                    <a:schemeClr val="bg1"/>
                  </a:solidFill>
                  <a:latin typeface="+mn-lt"/>
                </a:rPr>
                <a:t>from it’s natural pathway to within 6 km of the San Bernard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D302E95F-FF7D-4FB1-977E-13D4C822CDEC}"/>
                </a:ext>
              </a:extLst>
            </p:cNvPr>
            <p:cNvSpPr txBox="1"/>
            <p:nvPr/>
          </p:nvSpPr>
          <p:spPr>
            <a:xfrm>
              <a:off x="19436390" y="14764923"/>
              <a:ext cx="5584870" cy="1969770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 </a:t>
              </a:r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1941: </a:t>
              </a:r>
              <a:r>
                <a:rPr lang="en-US" sz="3000" dirty="0">
                  <a:solidFill>
                    <a:schemeClr val="bg1"/>
                  </a:solidFill>
                  <a:latin typeface="+mn-lt"/>
                </a:rPr>
                <a:t>Gulf Intracoastal Waterway (GIWW) constructed 2 km inland of the coast, bisecting the San Bernard</a:t>
              </a:r>
            </a:p>
          </p:txBody>
        </p:sp>
      </p:grpSp>
      <p:sp>
        <p:nvSpPr>
          <p:cNvPr id="99" name="Rectangle 35">
            <a:extLst>
              <a:ext uri="{FF2B5EF4-FFF2-40B4-BE49-F238E27FC236}">
                <a16:creationId xmlns:a16="http://schemas.microsoft.com/office/drawing/2014/main" id="{9D25946F-8C8A-4B32-A0F1-F52E122CC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1281" y="4750402"/>
            <a:ext cx="15339731" cy="121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500" tIns="337500" rIns="337500" bIns="337500"/>
          <a:lstStyle/>
          <a:p>
            <a:pPr>
              <a:spcBef>
                <a:spcPct val="50000"/>
              </a:spcBef>
            </a:pPr>
            <a:r>
              <a:rPr lang="en-GB" sz="4000" b="1" dirty="0">
                <a:latin typeface="+mn-lt"/>
              </a:rPr>
              <a:t>SAN BERNARD – BRAZOS DELTA COUPLING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F530937-AAC6-475C-9A61-9530E60D2861}"/>
              </a:ext>
            </a:extLst>
          </p:cNvPr>
          <p:cNvSpPr txBox="1"/>
          <p:nvPr/>
        </p:nvSpPr>
        <p:spPr>
          <a:xfrm>
            <a:off x="11241682" y="10102954"/>
            <a:ext cx="4552389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As a result, reduced discharge in the terminal limb of the San Bernard led to sedimentation and lack of erosive ability at its river mouth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93037DE-269F-445E-9040-EFD579F0F4D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88" t="72527" r="72694" b="9998"/>
          <a:stretch/>
        </p:blipFill>
        <p:spPr>
          <a:xfrm>
            <a:off x="22229870" y="13554387"/>
            <a:ext cx="1844161" cy="14549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913CB-AA25-4192-8499-AB979D7A577C}"/>
              </a:ext>
            </a:extLst>
          </p:cNvPr>
          <p:cNvSpPr/>
          <p:nvPr/>
        </p:nvSpPr>
        <p:spPr>
          <a:xfrm>
            <a:off x="16848554" y="13558098"/>
            <a:ext cx="1653911" cy="1729231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0329C9E-6003-4A17-9D2B-1F17ACCEDF31}"/>
              </a:ext>
            </a:extLst>
          </p:cNvPr>
          <p:cNvSpPr txBox="1"/>
          <p:nvPr/>
        </p:nvSpPr>
        <p:spPr>
          <a:xfrm>
            <a:off x="11263093" y="13033120"/>
            <a:ext cx="725285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Bathymetric transects in the terminal limb show rapid accumulation of sediments between </a:t>
            </a:r>
            <a:r>
              <a:rPr lang="en-US" sz="2625" dirty="0">
                <a:solidFill>
                  <a:srgbClr val="0070C0"/>
                </a:solidFill>
                <a:latin typeface="+mn-lt"/>
              </a:rPr>
              <a:t>2014</a:t>
            </a:r>
            <a:r>
              <a:rPr lang="en-US" sz="2625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625" dirty="0">
                <a:solidFill>
                  <a:srgbClr val="C00000"/>
                </a:solidFill>
                <a:latin typeface="+mn-lt"/>
              </a:rPr>
              <a:t>2015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34ED6EE-EDAC-432F-A334-3B6750252EEB}"/>
              </a:ext>
            </a:extLst>
          </p:cNvPr>
          <p:cNvSpPr txBox="1"/>
          <p:nvPr/>
        </p:nvSpPr>
        <p:spPr>
          <a:xfrm>
            <a:off x="11284348" y="14741270"/>
            <a:ext cx="725285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The San Bernard river mouth is controlled by coastal processes rather than river flow</a:t>
            </a:r>
            <a:endParaRPr lang="en-US" sz="2625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496E3F-F14D-49B0-9EF2-DEECA6F8A666}"/>
              </a:ext>
            </a:extLst>
          </p:cNvPr>
          <p:cNvSpPr txBox="1"/>
          <p:nvPr/>
        </p:nvSpPr>
        <p:spPr>
          <a:xfrm>
            <a:off x="25829294" y="16077041"/>
            <a:ext cx="1111259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en-US" sz="2625" dirty="0">
              <a:solidFill>
                <a:schemeClr val="bg1"/>
              </a:solidFill>
              <a:latin typeface="+mn-lt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Hurricane Harvey re-opened the river mouth in 2017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Today, the mouth remains open but is shallow and dynamic, behaving more like a tidal inlet than a river mouth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B967FD3-D6F6-4E7D-A716-F1983EE8C285}"/>
              </a:ext>
            </a:extLst>
          </p:cNvPr>
          <p:cNvSpPr txBox="1"/>
          <p:nvPr/>
        </p:nvSpPr>
        <p:spPr>
          <a:xfrm>
            <a:off x="35056954" y="21923784"/>
            <a:ext cx="5141196" cy="286232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n-lt"/>
              </a:rPr>
              <a:t>A dredging project in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2010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 ($2.4 million) was futile, and an improved project began in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2022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 ($10 million +) in an attempt to reopen the river mouth permanently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96A0A0-E9F6-41A6-BE42-6D158A462A85}"/>
              </a:ext>
            </a:extLst>
          </p:cNvPr>
          <p:cNvCxnSpPr>
            <a:cxnSpLocks/>
          </p:cNvCxnSpPr>
          <p:nvPr/>
        </p:nvCxnSpPr>
        <p:spPr>
          <a:xfrm>
            <a:off x="11811000" y="21272880"/>
            <a:ext cx="0" cy="110915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C99D92A-325A-4005-9329-0DC663DF1BE2}"/>
              </a:ext>
            </a:extLst>
          </p:cNvPr>
          <p:cNvCxnSpPr>
            <a:cxnSpLocks/>
          </p:cNvCxnSpPr>
          <p:nvPr/>
        </p:nvCxnSpPr>
        <p:spPr>
          <a:xfrm>
            <a:off x="14540859" y="22164078"/>
            <a:ext cx="1521230" cy="0"/>
          </a:xfrm>
          <a:prstGeom prst="line">
            <a:avLst/>
          </a:prstGeom>
          <a:ln w="88900">
            <a:solidFill>
              <a:srgbClr val="FF0000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2440CEC-2BD9-417B-9D38-A6D750EBCDB2}"/>
              </a:ext>
            </a:extLst>
          </p:cNvPr>
          <p:cNvCxnSpPr>
            <a:cxnSpLocks/>
          </p:cNvCxnSpPr>
          <p:nvPr/>
        </p:nvCxnSpPr>
        <p:spPr>
          <a:xfrm>
            <a:off x="14565618" y="21326797"/>
            <a:ext cx="0" cy="837281"/>
          </a:xfrm>
          <a:prstGeom prst="line">
            <a:avLst/>
          </a:prstGeom>
          <a:ln w="88900">
            <a:solidFill>
              <a:srgbClr val="FF0000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30933F8-A240-495E-BC7F-2479640694EC}"/>
              </a:ext>
            </a:extLst>
          </p:cNvPr>
          <p:cNvCxnSpPr>
            <a:cxnSpLocks/>
          </p:cNvCxnSpPr>
          <p:nvPr/>
        </p:nvCxnSpPr>
        <p:spPr>
          <a:xfrm flipH="1">
            <a:off x="15517153" y="21904617"/>
            <a:ext cx="3259788" cy="463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55FADB6-E050-4352-B3C5-A6F03CAA0AFC}"/>
              </a:ext>
            </a:extLst>
          </p:cNvPr>
          <p:cNvCxnSpPr>
            <a:cxnSpLocks/>
          </p:cNvCxnSpPr>
          <p:nvPr/>
        </p:nvCxnSpPr>
        <p:spPr>
          <a:xfrm flipV="1">
            <a:off x="15568507" y="21294147"/>
            <a:ext cx="0" cy="57167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FF2B866-AC16-4FD2-8EC2-77BFFDC8235E}"/>
              </a:ext>
            </a:extLst>
          </p:cNvPr>
          <p:cNvCxnSpPr>
            <a:cxnSpLocks/>
          </p:cNvCxnSpPr>
          <p:nvPr/>
        </p:nvCxnSpPr>
        <p:spPr>
          <a:xfrm flipH="1" flipV="1">
            <a:off x="25422449" y="21319158"/>
            <a:ext cx="7876" cy="1334848"/>
          </a:xfrm>
          <a:prstGeom prst="line">
            <a:avLst/>
          </a:prstGeom>
          <a:ln w="88900" cap="rnd">
            <a:solidFill>
              <a:schemeClr val="accent3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0C64152-FBA3-446C-A25E-3B5CEF6898E7}"/>
              </a:ext>
            </a:extLst>
          </p:cNvPr>
          <p:cNvCxnSpPr>
            <a:cxnSpLocks/>
          </p:cNvCxnSpPr>
          <p:nvPr/>
        </p:nvCxnSpPr>
        <p:spPr>
          <a:xfrm flipH="1" flipV="1">
            <a:off x="29253034" y="21355567"/>
            <a:ext cx="5090" cy="682364"/>
          </a:xfrm>
          <a:prstGeom prst="line">
            <a:avLst/>
          </a:prstGeom>
          <a:ln w="88900" cap="rnd">
            <a:solidFill>
              <a:srgbClr val="FFFF00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2DCFFE5-DF72-4E7E-A8D2-C733D12AFE75}"/>
              </a:ext>
            </a:extLst>
          </p:cNvPr>
          <p:cNvCxnSpPr>
            <a:cxnSpLocks/>
          </p:cNvCxnSpPr>
          <p:nvPr/>
        </p:nvCxnSpPr>
        <p:spPr>
          <a:xfrm flipH="1" flipV="1">
            <a:off x="31053325" y="21340903"/>
            <a:ext cx="15799" cy="1426123"/>
          </a:xfrm>
          <a:prstGeom prst="line">
            <a:avLst/>
          </a:prstGeom>
          <a:ln w="88900" cap="flat">
            <a:solidFill>
              <a:srgbClr val="92D050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E642DA1-FDC3-4176-BD55-C68902806701}"/>
              </a:ext>
            </a:extLst>
          </p:cNvPr>
          <p:cNvCxnSpPr>
            <a:cxnSpLocks/>
          </p:cNvCxnSpPr>
          <p:nvPr/>
        </p:nvCxnSpPr>
        <p:spPr>
          <a:xfrm flipH="1" flipV="1">
            <a:off x="35209020" y="21269531"/>
            <a:ext cx="9466" cy="670315"/>
          </a:xfrm>
          <a:prstGeom prst="line">
            <a:avLst/>
          </a:prstGeom>
          <a:ln w="88900" cap="flat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A85FF0D6-BA49-4193-94CD-E737B30448C8}"/>
              </a:ext>
            </a:extLst>
          </p:cNvPr>
          <p:cNvCxnSpPr>
            <a:cxnSpLocks/>
          </p:cNvCxnSpPr>
          <p:nvPr/>
        </p:nvCxnSpPr>
        <p:spPr>
          <a:xfrm flipH="1" flipV="1">
            <a:off x="38928554" y="21238937"/>
            <a:ext cx="9466" cy="670315"/>
          </a:xfrm>
          <a:prstGeom prst="line">
            <a:avLst/>
          </a:prstGeom>
          <a:ln w="88900" cap="flat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EEFD4931-52F8-4CB5-89EC-6F9A201F4569}"/>
              </a:ext>
            </a:extLst>
          </p:cNvPr>
          <p:cNvSpPr txBox="1"/>
          <p:nvPr/>
        </p:nvSpPr>
        <p:spPr>
          <a:xfrm>
            <a:off x="31378782" y="21925419"/>
            <a:ext cx="3472899" cy="55399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n-lt"/>
              </a:rPr>
              <a:t>River mouth closed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0C6E992-94B3-4181-8B31-7F0A3936B160}"/>
              </a:ext>
            </a:extLst>
          </p:cNvPr>
          <p:cNvSpPr/>
          <p:nvPr/>
        </p:nvSpPr>
        <p:spPr>
          <a:xfrm>
            <a:off x="38816399" y="21137924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4D2B4FC3-DBFC-49E5-94DE-7EC9C394A330}"/>
              </a:ext>
            </a:extLst>
          </p:cNvPr>
          <p:cNvSpPr/>
          <p:nvPr/>
        </p:nvSpPr>
        <p:spPr>
          <a:xfrm>
            <a:off x="35078439" y="21175488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711DF85-1234-4B5D-99B3-2B536036F037}"/>
              </a:ext>
            </a:extLst>
          </p:cNvPr>
          <p:cNvSpPr/>
          <p:nvPr/>
        </p:nvSpPr>
        <p:spPr>
          <a:xfrm>
            <a:off x="31905847" y="21166603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ECB79CA-872F-4550-A913-5B6212F8DA6F}"/>
              </a:ext>
            </a:extLst>
          </p:cNvPr>
          <p:cNvCxnSpPr>
            <a:cxnSpLocks/>
          </p:cNvCxnSpPr>
          <p:nvPr/>
        </p:nvCxnSpPr>
        <p:spPr>
          <a:xfrm flipV="1">
            <a:off x="32034495" y="21269531"/>
            <a:ext cx="1626" cy="670315"/>
          </a:xfrm>
          <a:prstGeom prst="line">
            <a:avLst/>
          </a:prstGeom>
          <a:ln w="88900" cap="flat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>
            <a:extLst>
              <a:ext uri="{FF2B5EF4-FFF2-40B4-BE49-F238E27FC236}">
                <a16:creationId xmlns:a16="http://schemas.microsoft.com/office/drawing/2014/main" id="{5C5ABB3E-95FD-456A-888A-DDEB77FBBCAF}"/>
              </a:ext>
            </a:extLst>
          </p:cNvPr>
          <p:cNvSpPr/>
          <p:nvPr/>
        </p:nvSpPr>
        <p:spPr>
          <a:xfrm>
            <a:off x="30922743" y="21152031"/>
            <a:ext cx="261161" cy="26116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7A552F9-A4E2-4B1D-8FDC-41CD6A53500D}"/>
              </a:ext>
            </a:extLst>
          </p:cNvPr>
          <p:cNvSpPr/>
          <p:nvPr/>
        </p:nvSpPr>
        <p:spPr>
          <a:xfrm>
            <a:off x="29133683" y="21145447"/>
            <a:ext cx="261161" cy="26116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FFFFAD88-60F9-4FB0-B27E-3969C449C6AB}"/>
              </a:ext>
            </a:extLst>
          </p:cNvPr>
          <p:cNvSpPr/>
          <p:nvPr/>
        </p:nvSpPr>
        <p:spPr>
          <a:xfrm>
            <a:off x="25291868" y="21122018"/>
            <a:ext cx="261161" cy="26116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778A19F-A79D-432E-8F05-D5A6F9864EA4}"/>
              </a:ext>
            </a:extLst>
          </p:cNvPr>
          <p:cNvSpPr/>
          <p:nvPr/>
        </p:nvSpPr>
        <p:spPr>
          <a:xfrm>
            <a:off x="15442885" y="21157118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CB7442CC-293E-4DD3-9E87-70F34B900938}"/>
              </a:ext>
            </a:extLst>
          </p:cNvPr>
          <p:cNvSpPr/>
          <p:nvPr/>
        </p:nvSpPr>
        <p:spPr>
          <a:xfrm>
            <a:off x="11680419" y="21147420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45AE7940-6CAE-4381-B5BE-B12C873B12DF}"/>
              </a:ext>
            </a:extLst>
          </p:cNvPr>
          <p:cNvSpPr/>
          <p:nvPr/>
        </p:nvSpPr>
        <p:spPr>
          <a:xfrm>
            <a:off x="14432975" y="21137925"/>
            <a:ext cx="261161" cy="261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B1077609-F0DE-4A26-9A46-8AD3BCBEFBD7}"/>
              </a:ext>
            </a:extLst>
          </p:cNvPr>
          <p:cNvCxnSpPr>
            <a:cxnSpLocks/>
          </p:cNvCxnSpPr>
          <p:nvPr/>
        </p:nvCxnSpPr>
        <p:spPr>
          <a:xfrm flipV="1">
            <a:off x="36440238" y="20123180"/>
            <a:ext cx="0" cy="1170967"/>
          </a:xfrm>
          <a:prstGeom prst="line">
            <a:avLst/>
          </a:prstGeom>
          <a:ln w="88900" cap="flat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F599A190-DD8A-450A-9B23-98B0863B82C7}"/>
              </a:ext>
            </a:extLst>
          </p:cNvPr>
          <p:cNvCxnSpPr>
            <a:cxnSpLocks/>
          </p:cNvCxnSpPr>
          <p:nvPr/>
        </p:nvCxnSpPr>
        <p:spPr>
          <a:xfrm flipH="1" flipV="1">
            <a:off x="38461332" y="16348712"/>
            <a:ext cx="242" cy="4942213"/>
          </a:xfrm>
          <a:prstGeom prst="line">
            <a:avLst/>
          </a:prstGeom>
          <a:ln w="88900" cap="flat"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55" name="Picture 14354">
            <a:extLst>
              <a:ext uri="{FF2B5EF4-FFF2-40B4-BE49-F238E27FC236}">
                <a16:creationId xmlns:a16="http://schemas.microsoft.com/office/drawing/2014/main" id="{BF87625C-E238-48DA-B50B-04BF7D64AC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16983" y="30073398"/>
            <a:ext cx="3247392" cy="1217772"/>
          </a:xfrm>
          <a:prstGeom prst="rect">
            <a:avLst/>
          </a:prstGeom>
        </p:spPr>
      </p:pic>
      <p:pic>
        <p:nvPicPr>
          <p:cNvPr id="190" name="Picture 189" descr="Logo, company name&#10;&#10;Description automatically generated">
            <a:extLst>
              <a:ext uri="{FF2B5EF4-FFF2-40B4-BE49-F238E27FC236}">
                <a16:creationId xmlns:a16="http://schemas.microsoft.com/office/drawing/2014/main" id="{787F5D64-4B84-4D2E-BBA6-3C36785E343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2049" b="22235"/>
          <a:stretch/>
        </p:blipFill>
        <p:spPr>
          <a:xfrm>
            <a:off x="33569657" y="30056587"/>
            <a:ext cx="2305533" cy="1284535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103B8621-88EC-4479-9021-4084E622167A}"/>
              </a:ext>
            </a:extLst>
          </p:cNvPr>
          <p:cNvSpPr txBox="1"/>
          <p:nvPr/>
        </p:nvSpPr>
        <p:spPr>
          <a:xfrm>
            <a:off x="1205686" y="9202617"/>
            <a:ext cx="87752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n-lt"/>
              </a:rPr>
              <a:t>However, the altered movement of sediments in the river channel can lead to harmful and costly morphologic changes decades later that were not initially considered. </a:t>
            </a:r>
          </a:p>
        </p:txBody>
      </p:sp>
      <p:sp>
        <p:nvSpPr>
          <p:cNvPr id="14365" name="TextBox 14364">
            <a:extLst>
              <a:ext uri="{FF2B5EF4-FFF2-40B4-BE49-F238E27FC236}">
                <a16:creationId xmlns:a16="http://schemas.microsoft.com/office/drawing/2014/main" id="{689063C8-2780-44AC-9FB6-934221B2960E}"/>
              </a:ext>
            </a:extLst>
          </p:cNvPr>
          <p:cNvSpPr txBox="1"/>
          <p:nvPr/>
        </p:nvSpPr>
        <p:spPr>
          <a:xfrm>
            <a:off x="3906244" y="14884173"/>
            <a:ext cx="46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n-lt"/>
              </a:rPr>
              <a:t>*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40DD50EA-4524-4D12-8260-7AFE2FF9BCA7}"/>
              </a:ext>
            </a:extLst>
          </p:cNvPr>
          <p:cNvSpPr txBox="1"/>
          <p:nvPr/>
        </p:nvSpPr>
        <p:spPr>
          <a:xfrm>
            <a:off x="2968405" y="19685965"/>
            <a:ext cx="46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n-lt"/>
              </a:rPr>
              <a:t>*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14DF8DAB-D8C3-4F87-9938-39BC87F05DF4}"/>
              </a:ext>
            </a:extLst>
          </p:cNvPr>
          <p:cNvSpPr/>
          <p:nvPr/>
        </p:nvSpPr>
        <p:spPr>
          <a:xfrm>
            <a:off x="38330752" y="21145446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32B0DA08-63E3-48F1-8127-5409D1471E10}"/>
              </a:ext>
            </a:extLst>
          </p:cNvPr>
          <p:cNvSpPr/>
          <p:nvPr/>
        </p:nvSpPr>
        <p:spPr>
          <a:xfrm>
            <a:off x="36302762" y="21167265"/>
            <a:ext cx="261161" cy="261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1" name="Picture 14380">
            <a:extLst>
              <a:ext uri="{FF2B5EF4-FFF2-40B4-BE49-F238E27FC236}">
                <a16:creationId xmlns:a16="http://schemas.microsoft.com/office/drawing/2014/main" id="{35C1F3DE-B254-4212-B1EC-A86949DD30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130503" y="-200576"/>
            <a:ext cx="8640690" cy="4208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5387F-5EED-4624-8193-7E675DED4842}"/>
              </a:ext>
            </a:extLst>
          </p:cNvPr>
          <p:cNvSpPr/>
          <p:nvPr/>
        </p:nvSpPr>
        <p:spPr>
          <a:xfrm>
            <a:off x="11025063" y="4218828"/>
            <a:ext cx="13419761" cy="169008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AEB979D-E5E4-442C-BD8B-B4B8F30F968F}"/>
              </a:ext>
            </a:extLst>
          </p:cNvPr>
          <p:cNvSpPr txBox="1"/>
          <p:nvPr/>
        </p:nvSpPr>
        <p:spPr>
          <a:xfrm>
            <a:off x="10905792" y="4223544"/>
            <a:ext cx="13658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n-lt"/>
              </a:rPr>
              <a:t>Delayed responses to channel modifications can lead to costly hazards decades later.</a:t>
            </a:r>
            <a:endParaRPr lang="en-US" sz="4800" dirty="0">
              <a:latin typeface="+mn-lt"/>
            </a:endParaRPr>
          </a:p>
        </p:txBody>
      </p:sp>
      <p:sp>
        <p:nvSpPr>
          <p:cNvPr id="122" name="Google Shape;74;p16">
            <a:extLst>
              <a:ext uri="{FF2B5EF4-FFF2-40B4-BE49-F238E27FC236}">
                <a16:creationId xmlns:a16="http://schemas.microsoft.com/office/drawing/2014/main" id="{E0571836-CB28-497F-BF32-A6E0285DFC9C}"/>
              </a:ext>
            </a:extLst>
          </p:cNvPr>
          <p:cNvSpPr txBox="1"/>
          <p:nvPr/>
        </p:nvSpPr>
        <p:spPr>
          <a:xfrm>
            <a:off x="9462629" y="8585063"/>
            <a:ext cx="1294245" cy="38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+mn-lt"/>
                <a:ea typeface="Times New Roman"/>
                <a:cs typeface="Times New Roman"/>
                <a:sym typeface="Times New Roman"/>
              </a:rPr>
              <a:t>Jim Olive</a:t>
            </a:r>
            <a:endParaRPr lang="en-US" sz="1000" b="1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6BBDC-AFEA-407B-8DA4-5D10EF734C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177832" y="16129409"/>
            <a:ext cx="8995353" cy="4108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2BA32-9E76-436A-A500-ABE169C978B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45663"/>
          <a:stretch/>
        </p:blipFill>
        <p:spPr>
          <a:xfrm>
            <a:off x="24753150" y="7187040"/>
            <a:ext cx="6625632" cy="6858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AEFAB-65DE-46E5-97EA-25963AD28E7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801761" y="7833413"/>
            <a:ext cx="8384724" cy="55898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6733C7-4742-4669-98DE-5CCF9AAC33D2}"/>
              </a:ext>
            </a:extLst>
          </p:cNvPr>
          <p:cNvSpPr/>
          <p:nvPr/>
        </p:nvSpPr>
        <p:spPr>
          <a:xfrm>
            <a:off x="29875110" y="11144229"/>
            <a:ext cx="906257" cy="785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C68711D-A4FD-4F6D-952B-4A8CA082983F}"/>
              </a:ext>
            </a:extLst>
          </p:cNvPr>
          <p:cNvSpPr/>
          <p:nvPr/>
        </p:nvSpPr>
        <p:spPr>
          <a:xfrm rot="1733790">
            <a:off x="33318006" y="7983985"/>
            <a:ext cx="906257" cy="785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A40320-08FE-4ED5-B650-54863BCDC3B5}"/>
              </a:ext>
            </a:extLst>
          </p:cNvPr>
          <p:cNvCxnSpPr>
            <a:cxnSpLocks/>
          </p:cNvCxnSpPr>
          <p:nvPr/>
        </p:nvCxnSpPr>
        <p:spPr>
          <a:xfrm>
            <a:off x="31585197" y="7836989"/>
            <a:ext cx="795" cy="5598762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F0072FE3-9B36-441E-804C-4D99F3FE1836}"/>
              </a:ext>
            </a:extLst>
          </p:cNvPr>
          <p:cNvSpPr txBox="1"/>
          <p:nvPr/>
        </p:nvSpPr>
        <p:spPr>
          <a:xfrm>
            <a:off x="25007530" y="5984569"/>
            <a:ext cx="15175380" cy="211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Beginning in 1929 the Brazos delta developed quickly in its new location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By 1975, the delta began to encroach on the San Bernard River mouth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bg1"/>
                </a:solidFill>
                <a:latin typeface="+mn-lt"/>
              </a:rPr>
              <a:t>The San Bernard channel was steered and tapered alongshore by wave-reworking of beach sediments before closing in the late 1990’s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625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3C2A233-1B29-47F1-B5C9-D0981F5D8727}"/>
              </a:ext>
            </a:extLst>
          </p:cNvPr>
          <p:cNvCxnSpPr>
            <a:cxnSpLocks/>
          </p:cNvCxnSpPr>
          <p:nvPr/>
        </p:nvCxnSpPr>
        <p:spPr>
          <a:xfrm flipH="1">
            <a:off x="24800480" y="13768509"/>
            <a:ext cx="15372193" cy="8373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161616"/>
      </a:lt1>
      <a:dk2>
        <a:srgbClr val="6E6E6E"/>
      </a:dk2>
      <a:lt2>
        <a:srgbClr val="DDDDDD"/>
      </a:lt2>
      <a:accent1>
        <a:srgbClr val="418AB3"/>
      </a:accent1>
      <a:accent2>
        <a:srgbClr val="161616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410CA1B-542D-3244-B814-5E899E0E5892}" vid="{0D1DA440-3E1F-1243-A175-747014F56C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4576</TotalTime>
  <Words>644</Words>
  <Application>Microsoft Office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Arial</vt:lpstr>
      <vt:lpstr>Arial Black</vt:lpstr>
      <vt:lpstr>Calibri</vt:lpstr>
      <vt:lpstr>Georgia</vt:lpstr>
      <vt:lpstr>Times New Roman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Malito, John G</dc:creator>
  <cp:keywords/>
  <dc:description/>
  <cp:lastModifiedBy>Malito, John</cp:lastModifiedBy>
  <cp:revision>147</cp:revision>
  <cp:lastPrinted>2022-09-15T20:07:08Z</cp:lastPrinted>
  <dcterms:created xsi:type="dcterms:W3CDTF">2021-03-15T21:26:21Z</dcterms:created>
  <dcterms:modified xsi:type="dcterms:W3CDTF">2024-04-15T19:16:25Z</dcterms:modified>
  <cp:category/>
</cp:coreProperties>
</file>