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1F3C-1D26-4423-9032-97819E50E689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BE05F-90C8-486E-B3DC-92BE4782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1B44-9E7D-8A40-A89F-F433CABA3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156FC-09E4-629E-C7A3-EEDF7F628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DEA6-39DE-1EFA-3154-531B2F2C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A490-06FE-91AB-5A27-E2A1C834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AA85-5FE2-22CA-91DA-13798495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D351-C0DF-6C2F-B204-572CB06D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AFB47-F430-9316-0449-84DD537FE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431D3-52B3-30E1-1CD7-8171D83D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6B48-757F-6531-B018-65507E24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0E40-849B-D154-AF1D-F6530FCC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0BA94-10A6-D0E1-A422-2CB6828EF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9FFD5-005C-FFF3-BD04-E5C5BB828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48910-733D-B4B6-051B-44BBDFC3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19636-06A8-421E-D046-DD51849C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0BAE0-F466-E94C-4B80-66E01AA3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6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13C4-D5A1-EF6C-4DE1-9C85769D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B549-E1F3-0AAF-143A-8970ED6D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29BDC-85DD-B214-113E-94DA23D3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F2939-E004-3E3E-A8C7-73B355E4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79FF-1571-CD1A-91AF-4CDC9EC9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E9F4-B5F2-87C3-5888-82D07B1A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B2359-6AE6-C7DC-3501-E702E27D2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1BCC3-95CF-D41B-FCA7-5A52AF00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39AF3-6BDE-5168-DAF1-BA766E2C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1633-53E3-F36C-18FC-8B8FFD14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1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0C74-1A6C-F0D9-C55D-2CF5666C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3A11-432A-9C94-D0B2-4C0C940E1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407BA-CB6E-E5F0-E80D-B165B8440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54EC7-D93D-7472-C414-47243CDB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A6EDB-19F5-90F7-67C7-90F0F311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86A2B-294A-54A3-07CE-C290E074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C2C4-C940-AABB-C537-81155346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E2140-E304-CFD5-54CE-AB6F93AB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64337-F0AC-CED2-CAB8-58870028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C7173-82D8-6F8F-BEDD-1AA42B946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9B3CA-92AC-DD99-843F-3AB450423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314C5-1757-FA91-8C35-7EF36C94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A0865-B670-B8B8-2399-82CE0FA9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F85F3-7752-EB5E-BDCA-42885BDC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0CEB-B77D-E7E1-5D70-034E5B48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7794F-C6DE-07A3-AADA-A1DF55B7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29852-7940-9D9F-258B-C3D668BC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E197-9A14-58B1-28F7-0683FF82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24523-D0A4-C4A0-64BE-59DDABB6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A01A6-69CE-24DC-D1B5-E4C9B5AB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14B0E-5940-2784-645B-6544D4CE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1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636A-FF28-6C94-E2AF-AFA951E3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CA977-40DE-F4BD-8EA3-50E72002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E90CE-7A2A-0957-1308-15A4E6B8A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0C410-9A20-5846-BA27-A32A394D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70E3-6942-64F2-024D-2720D033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FAB04-5A66-FD4B-E136-9A3222DB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7ED6-0292-F557-D8D3-6E0D1157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A46EF-46A5-3A5F-892C-D6F79A43E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56DDB-BE30-816D-FC97-D0B4A855D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EE2E9-ADBE-281E-9620-2BBFF834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89E78-D7D5-2A70-7590-69157165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98BBA-20CA-8785-CCD5-41B9F988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5558F-B0BB-F62A-74EE-FAD1D9FA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D2979-E208-9C89-037B-B479DFC9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472C0-0DE0-63B3-D641-E0BDBD437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95C75-6B6A-2310-4B81-7440E88A9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EGU General Assembly 2024, Vienna, Austria, HS9.6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F539-E6AE-68F4-5649-3268B1AA7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1625E-861C-42D6-8370-690EC7614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watres.2017.12.056" TargetMode="External"/><Relationship Id="rId3" Type="http://schemas.openxmlformats.org/officeDocument/2006/relationships/hyperlink" Target="https://www.statista.com/topics/5401/global-plastic-waste/#:~:text=Plastic%20waste%20generation%20and%20treatment,staggering%20one%20billion%20metric%20tons" TargetMode="External"/><Relationship Id="rId7" Type="http://schemas.openxmlformats.org/officeDocument/2006/relationships/hyperlink" Target="https://doi.org/10.1016/j.camwa.2020.02.012" TargetMode="External"/><Relationship Id="rId2" Type="http://schemas.openxmlformats.org/officeDocument/2006/relationships/hyperlink" Target="https://www.tno.nl/en/sustainable/circular-plastics/microplastics-unknown-risks/reducing-microplast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marpolbul.2022.114119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oecd.org/environment/plastic-pollution-is-growing-relentlessly-as-waste-management-and-recycling-fall-short.htm" TargetMode="External"/><Relationship Id="rId10" Type="http://schemas.openxmlformats.org/officeDocument/2006/relationships/hyperlink" Target="https://doi.org/10.1007/s11356-022-23929-2" TargetMode="External"/><Relationship Id="rId4" Type="http://schemas.openxmlformats.org/officeDocument/2006/relationships/hyperlink" Target="https://www.unep.org/interactives/beat-plastic-pollution/" TargetMode="External"/><Relationship Id="rId9" Type="http://schemas.openxmlformats.org/officeDocument/2006/relationships/hyperlink" Target="https://doi.org/10.3390/w160101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5E904-A6B1-5F8C-F6B8-7DBD257C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2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8FB58-BF3C-CD5B-A131-1BF121DC5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17" y="5505617"/>
            <a:ext cx="1333333" cy="133333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941C96F9-E6C4-2355-5E3A-D8D61BC8D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41" y="1490008"/>
            <a:ext cx="6786642" cy="3877985"/>
          </a:xfrm>
          <a:prstGeom prst="rect">
            <a:avLst/>
          </a:prstGeom>
          <a:blipFill dpi="0" rotWithShape="1">
            <a:blip r:embed="rId4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 novel modeling approaches to understand the fate and transport of microplastics in aquatic environment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Sadashiv Chaturvedi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 Prof. Liu Min, Dr. Amit Kumar, and Zeng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Wenfan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FFFF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Nanjing University of Information Science and Technology 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NUIST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), School of Hydro-meteorology and Water resources, China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(202351600001@nuist.edu.cn)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DD6B76-D44B-B8A9-32B4-3C2D8B2B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83" y="25400"/>
            <a:ext cx="10668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4/15/2024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895AB5-C4E5-E1B5-492D-74C6B87E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34085" y="646747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rgbClr val="0070C0"/>
                </a:solidFill>
              </a:rPr>
              <a:t>EGU General Assembly 2024, Vienna, Austria, </a:t>
            </a:r>
            <a:r>
              <a:rPr lang="en-US" sz="1400" b="1" dirty="0">
                <a:solidFill>
                  <a:srgbClr val="0070C0"/>
                </a:solidFill>
              </a:rPr>
              <a:t>HS9.6</a:t>
            </a:r>
          </a:p>
        </p:txBody>
      </p:sp>
    </p:spTree>
    <p:extLst>
      <p:ext uri="{BB962C8B-B14F-4D97-AF65-F5344CB8AC3E}">
        <p14:creationId xmlns:p14="http://schemas.microsoft.com/office/powerpoint/2010/main" val="389687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E1C-F5A4-3E0A-DD07-76AB9302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384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Microplastics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0ADD23-C117-D53B-D9B9-404B70A38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690689"/>
            <a:ext cx="7242890" cy="3621445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1CFE8A-6354-C3B3-7B43-5B358667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D04510-8610-7CB6-3E5A-DEDC8E75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 2024, Vienna, Austria, HS9.6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F4189-BFFF-2D63-1419-C0AE079D5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690690"/>
            <a:ext cx="7334571" cy="36902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9F7C4-D61B-9C74-94B0-AA2AB82B0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3" y="1690689"/>
            <a:ext cx="7334571" cy="3621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D23206-70C7-80BD-BCFB-48AE80178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3" y="1690690"/>
            <a:ext cx="7242890" cy="36214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3B2505-D64C-445B-7DDB-338B0F92FB4B}"/>
              </a:ext>
            </a:extLst>
          </p:cNvPr>
          <p:cNvSpPr txBox="1"/>
          <p:nvPr/>
        </p:nvSpPr>
        <p:spPr>
          <a:xfrm>
            <a:off x="8073969" y="920621"/>
            <a:ext cx="38141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Less than 5mm in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Every corner of the planet, from the deepest ocean trenches to remote polar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Disrupting food webs and endangering aquatic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Transport harmful pathogens and invasive species, worsening ecological imbalances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Detected microplastic contamination in drinking water, seafood, and salt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Adverse health outcomes inflammation, oxidative stress, transfer of chemical pollutants; research is going on..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D67084-B3FB-08A8-3AB6-C640CC1E3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0" y="1690688"/>
            <a:ext cx="7471763" cy="36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6D87-4DA3-2936-2527-F827ACEB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Challenges in Modeling Microplastics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6059-9DAE-A78B-B1EB-8BBF0426F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Limited Availability of Datasets</a:t>
            </a:r>
          </a:p>
          <a:p>
            <a:r>
              <a:rPr lang="en-US" dirty="0">
                <a:solidFill>
                  <a:srgbClr val="0070C0"/>
                </a:solidFill>
              </a:rPr>
              <a:t>Methodological Inadequacies</a:t>
            </a:r>
          </a:p>
          <a:p>
            <a:r>
              <a:rPr lang="en-US" dirty="0">
                <a:solidFill>
                  <a:srgbClr val="0070C0"/>
                </a:solidFill>
              </a:rPr>
              <a:t>Focus on Field Monitoring Rather Than Modeling</a:t>
            </a:r>
          </a:p>
          <a:p>
            <a:r>
              <a:rPr lang="en-US" dirty="0">
                <a:solidFill>
                  <a:srgbClr val="0070C0"/>
                </a:solidFill>
              </a:rPr>
              <a:t>Incorporating Biological Interactions</a:t>
            </a:r>
          </a:p>
          <a:p>
            <a:r>
              <a:rPr lang="en-US" dirty="0">
                <a:solidFill>
                  <a:srgbClr val="0070C0"/>
                </a:solidFill>
              </a:rPr>
              <a:t>Scaling from Laboratory to Field Conditions</a:t>
            </a:r>
          </a:p>
          <a:p>
            <a:r>
              <a:rPr lang="en-US" dirty="0">
                <a:solidFill>
                  <a:srgbClr val="0070C0"/>
                </a:solidFill>
              </a:rPr>
              <a:t>Assessing Long-Term Impacts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53C9-CEBA-B6F4-845E-539F4C24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04423-A5F4-84A4-5724-6314E0B4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 General Assembly 2024, Vienna, Austria</a:t>
            </a:r>
            <a:r>
              <a:rPr lang="en-US" b="1" dirty="0"/>
              <a:t>, HS9.6</a:t>
            </a:r>
          </a:p>
        </p:txBody>
      </p:sp>
    </p:spTree>
    <p:extLst>
      <p:ext uri="{BB962C8B-B14F-4D97-AF65-F5344CB8AC3E}">
        <p14:creationId xmlns:p14="http://schemas.microsoft.com/office/powerpoint/2010/main" val="131280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A47BDC-C2ED-AC92-1371-8EB23543C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26621" r="36328" b="24167"/>
          <a:stretch/>
        </p:blipFill>
        <p:spPr>
          <a:xfrm>
            <a:off x="7296150" y="1356868"/>
            <a:ext cx="4429125" cy="4471189"/>
          </a:xfrm>
          <a:prstGeom prst="rect">
            <a:avLst/>
          </a:prstGeom>
          <a:blipFill dpi="0" rotWithShape="1">
            <a:blip r:embed="rId3">
              <a:alphaModFix amt="69000"/>
            </a:blip>
            <a:srcRect/>
            <a:stretch>
              <a:fillRect/>
            </a:stretch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02E1B-D5A2-469F-876A-58E40024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Hybrid Models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BE1A-C86A-1F04-9B23-A4F01D531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Integration of Multiple Models</a:t>
            </a:r>
          </a:p>
          <a:p>
            <a:r>
              <a:rPr lang="en-US" dirty="0">
                <a:solidFill>
                  <a:srgbClr val="0070C0"/>
                </a:solidFill>
              </a:rPr>
              <a:t>Hybrid Modeling Frameworks</a:t>
            </a:r>
          </a:p>
          <a:p>
            <a:r>
              <a:rPr lang="en-US" dirty="0">
                <a:solidFill>
                  <a:srgbClr val="0070C0"/>
                </a:solidFill>
              </a:rPr>
              <a:t>Coupled Environmental Models</a:t>
            </a:r>
          </a:p>
          <a:p>
            <a:r>
              <a:rPr lang="en-US" dirty="0">
                <a:solidFill>
                  <a:srgbClr val="0070C0"/>
                </a:solidFill>
              </a:rPr>
              <a:t>Data Assimilation Techniques</a:t>
            </a:r>
          </a:p>
          <a:p>
            <a:r>
              <a:rPr lang="en-US" dirty="0">
                <a:solidFill>
                  <a:srgbClr val="0070C0"/>
                </a:solidFill>
              </a:rPr>
              <a:t>Interdisciplinary Collaboration</a:t>
            </a:r>
          </a:p>
          <a:p>
            <a:r>
              <a:rPr lang="en-US" dirty="0">
                <a:solidFill>
                  <a:srgbClr val="0070C0"/>
                </a:solidFill>
              </a:rPr>
              <a:t>Standardization and Benchmarking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4F8B-9DF2-C672-0BEB-39814520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FA0D-8AE4-8291-713D-ED704CEE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 General Assembly 2024, Vienna, Austria</a:t>
            </a:r>
            <a:r>
              <a:rPr lang="en-US" b="1" dirty="0"/>
              <a:t>, HS9.6</a:t>
            </a:r>
          </a:p>
        </p:txBody>
      </p:sp>
    </p:spTree>
    <p:extLst>
      <p:ext uri="{BB962C8B-B14F-4D97-AF65-F5344CB8AC3E}">
        <p14:creationId xmlns:p14="http://schemas.microsoft.com/office/powerpoint/2010/main" val="11904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1D06-9699-ADF2-07BC-3F3CF1ED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CaMPSim-3D and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DuMuX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088F-5BEA-BF17-E10B-262DD75B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15195"/>
            <a:ext cx="4962525" cy="2308324"/>
          </a:xfrm>
          <a:ln>
            <a:solidFill>
              <a:srgbClr val="FFFF00"/>
            </a:solidFill>
          </a:ln>
        </p:spPr>
        <p:txBody>
          <a:bodyPr numCol="1"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CaMPSim-3D uses a </a:t>
            </a:r>
            <a:r>
              <a:rPr lang="en-US" sz="2400" dirty="0" err="1">
                <a:solidFill>
                  <a:srgbClr val="0070C0"/>
                </a:solidFill>
              </a:rPr>
              <a:t>Lagrangian</a:t>
            </a:r>
            <a:r>
              <a:rPr lang="en-US" sz="2400" dirty="0">
                <a:solidFill>
                  <a:srgbClr val="0070C0"/>
                </a:solidFill>
              </a:rPr>
              <a:t> approach to track individual microplastic particles in 3D space.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It can consider spatially and temporally varying diffusivity of microplastics.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8B8F9-8171-8F92-8936-D01CFA21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43EFE-F9A2-887E-E88B-DD8C138C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 General Assembly 2024, Vienna, Austria, </a:t>
            </a:r>
            <a:r>
              <a:rPr lang="en-US" b="1" dirty="0"/>
              <a:t>HS9.6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E76ED-4F47-3747-91D2-BD364237715C}"/>
              </a:ext>
            </a:extLst>
          </p:cNvPr>
          <p:cNvSpPr txBox="1"/>
          <p:nvPr/>
        </p:nvSpPr>
        <p:spPr>
          <a:xfrm>
            <a:off x="6096000" y="1715195"/>
            <a:ext cx="5467350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DuMuX</a:t>
            </a:r>
            <a:r>
              <a:rPr lang="en-US" sz="2400" dirty="0">
                <a:solidFill>
                  <a:srgbClr val="0070C0"/>
                </a:solidFill>
              </a:rPr>
              <a:t> includes pre-implemented models for a wide range of applications, including multi-phase multi-component flow, reactive transport, solid mechanics, and shallow water equations.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4E36CD15-980F-29E2-9649-D29EB6731FCF}"/>
              </a:ext>
            </a:extLst>
          </p:cNvPr>
          <p:cNvSpPr/>
          <p:nvPr/>
        </p:nvSpPr>
        <p:spPr>
          <a:xfrm>
            <a:off x="5557837" y="4023519"/>
            <a:ext cx="571501" cy="365125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7C49B-F09E-3D35-48B0-0437942A4D20}"/>
              </a:ext>
            </a:extLst>
          </p:cNvPr>
          <p:cNvSpPr txBox="1"/>
          <p:nvPr/>
        </p:nvSpPr>
        <p:spPr>
          <a:xfrm>
            <a:off x="628649" y="4676775"/>
            <a:ext cx="10934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Possible to incorporate additional physical processes, such as hydrodynamics, sediment transport, and biogeochemical interactions, to more accurately model the fate and behavior of microplastics in aquatic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9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FA7C-312B-B14D-E881-3C4783E6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Mitigation Strategies and Future Prospect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C316F-0317-AE70-F8CE-F7DDF80E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87AF6-D23F-7DCF-99E8-63A5F514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 General Assembly 2024, Vienna, Austria</a:t>
            </a:r>
            <a:r>
              <a:rPr lang="en-US" b="1" dirty="0"/>
              <a:t>, HS9.6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A7C70C4-41DB-4861-361E-2ACAC86F7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14658"/>
          <a:stretch/>
        </p:blipFill>
        <p:spPr>
          <a:xfrm>
            <a:off x="990599" y="1550988"/>
            <a:ext cx="5105401" cy="384333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7F0DD-B4CB-05B8-799A-870DA468B530}"/>
              </a:ext>
            </a:extLst>
          </p:cNvPr>
          <p:cNvSpPr txBox="1"/>
          <p:nvPr/>
        </p:nvSpPr>
        <p:spPr>
          <a:xfrm>
            <a:off x="838200" y="5715000"/>
            <a:ext cx="68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https://www.tno.nl/en/sustainable/circular-plastics/microplastics-unknown-risks/reducing-microplastics/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A2529-8630-D933-CF53-B83C4ED9A2E8}"/>
              </a:ext>
            </a:extLst>
          </p:cNvPr>
          <p:cNvSpPr txBox="1"/>
          <p:nvPr/>
        </p:nvSpPr>
        <p:spPr>
          <a:xfrm>
            <a:off x="6924675" y="1562508"/>
            <a:ext cx="449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Data </a:t>
            </a:r>
            <a:r>
              <a:rPr lang="en-US" sz="2400" dirty="0" err="1">
                <a:solidFill>
                  <a:srgbClr val="0070C0"/>
                </a:solidFill>
              </a:rPr>
              <a:t>Data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Data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More hit and trails in modeling and large scale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Technical development in biological 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Replacing plastic with more sustainable products such as Hemp fiber bag and other sustainable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Focusing more on NBS.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7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6C9F-55DE-D447-6489-A290C6EF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F636-7ACB-7E6B-2C27-412E5103A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388"/>
            <a:ext cx="10515600" cy="4351338"/>
          </a:xfrm>
        </p:spPr>
        <p:txBody>
          <a:bodyPr>
            <a:no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https://www.tno.nl/en/sustainable/circular-plastics/microplastics-unknown-risks/reducing-microplastics/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https://www.statista.com/topics/5401/global-plastic-waste/#:~:text=Plastic%20waste%20generation%20and%20treatment,staggering%20one%20billion%20metric%20tons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https://www.unep.org/interactives/beat-plastic-pollution/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https://www.oecd.org/environment/plastic-pollution-is-growing-relentlessly-as-waste-management-and-recycling-fall-short.htm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Pilechi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Abdolmajid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Murphy E., A numerical framework for modeling fate and transport of microplastics in inland and coastal waters, Marine Pollution Bulletin, Volume 184,2022,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https://doi.org/10.1016/j.marpolbul.2022.114119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 K., Dennis G., Kilian W.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DuMux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an open-source simulator for solving flow and transport problems in porous media with a focus on model coupling, Computers &amp; Mathematics with Applications, Volume 81, 2021,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https://doi.org/10.1016/j.camwa.2020.02.012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5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Jingyi L., </a:t>
            </a:r>
            <a:r>
              <a:rPr lang="en-US" sz="15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Huihui</a:t>
            </a:r>
            <a:r>
              <a:rPr lang="en-US" sz="15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L., Paul C.J., 2018, Microplastics in freshwater systems: A review on occurrence, environmental effects, and methods for microplastics detection, Water Research, </a:t>
            </a:r>
            <a:r>
              <a:rPr lang="en-US" sz="1500" u="sng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8"/>
              </a:rPr>
              <a:t>https://doi.org/10.1016/j.watres.2017.12.056</a:t>
            </a:r>
            <a:r>
              <a:rPr lang="en-US" sz="15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15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Kumar A., Krishnan G., Microplastic Pollutants in Aquatic Ecosystems: Present and Future Challenges, 2023, Water 16(102) </a:t>
            </a:r>
            <a:r>
              <a:rPr lang="en-US" sz="15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9"/>
              </a:rPr>
              <a:t>https://doi.org/10.3390/w16010102</a:t>
            </a:r>
            <a:r>
              <a:rPr lang="en-US" sz="15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15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Kumar A., Upadhyay P., Prajapati S.K, 2022, Impact of microplastics on riverine greenhouse gas emissions: a view point, </a:t>
            </a:r>
            <a:r>
              <a:rPr lang="en-US" sz="15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Environmental Science and Pollution Research, </a:t>
            </a:r>
            <a:r>
              <a:rPr lang="en-US" sz="15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10"/>
              </a:rPr>
              <a:t>https://doi.org/10.1007/s11356-022-23929-2</a:t>
            </a:r>
            <a:endParaRPr lang="en-US" sz="1500" u="sng" kern="100" dirty="0">
              <a:solidFill>
                <a:srgbClr val="0000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u="sng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5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F521E-8222-52D5-E899-2A0D5741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8950" y="300039"/>
            <a:ext cx="1409700" cy="365125"/>
          </a:xfrm>
        </p:spPr>
        <p:txBody>
          <a:bodyPr/>
          <a:lstStyle/>
          <a:p>
            <a:r>
              <a:rPr lang="en-US" dirty="0"/>
              <a:t>4/15/2024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FB011-A60A-E84E-F337-DDFFF3AE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 General Assembly 2024, Vienna, Austria, </a:t>
            </a:r>
            <a:r>
              <a:rPr lang="en-US" b="1" dirty="0"/>
              <a:t>HS9.6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476F4-E451-B4BD-0C44-D93A72E399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17" y="550561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9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710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Microplastics</vt:lpstr>
      <vt:lpstr>Current Challenges in Modeling Microplastics</vt:lpstr>
      <vt:lpstr>Need for Hybrid Models</vt:lpstr>
      <vt:lpstr>Coupling CaMPSim-3D and DuMuX</vt:lpstr>
      <vt:lpstr>Mitigation Strategies and Future Prospect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Sadashiv</dc:creator>
  <cp:lastModifiedBy>Sadashiv</cp:lastModifiedBy>
  <cp:revision>2</cp:revision>
  <dcterms:created xsi:type="dcterms:W3CDTF">2024-03-20T10:11:29Z</dcterms:created>
  <dcterms:modified xsi:type="dcterms:W3CDTF">2024-04-13T23:46:53Z</dcterms:modified>
</cp:coreProperties>
</file>