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9" r:id="rId2"/>
    <p:sldId id="267" r:id="rId3"/>
    <p:sldId id="258" r:id="rId4"/>
    <p:sldId id="272" r:id="rId5"/>
    <p:sldId id="270" r:id="rId6"/>
    <p:sldId id="271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0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41891-73E9-46BC-9F88-9C3DC56473E6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4E8DB-C462-4850-9E0F-5E42F0E42B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547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20603D-5E22-2525-D7F6-AB403C2FB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06D424-CE2D-A543-5F36-3A16BB8B3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926D27-C127-3723-0C03-B7786014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0B61-2D27-4592-A359-F8E5640176EA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00466-8E4D-E7AF-C9B9-2D117D18E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7B1D9D-7FE6-85D8-2786-9F0D6F663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BAFB-71CB-40BF-9CA8-FAA6447503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25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F26790-762A-F56A-871C-E4E4A9CF2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D1BD15A-9865-2BC7-1269-021D068EF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0362C5-2D57-6249-DB76-94E99834E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0B61-2D27-4592-A359-F8E5640176EA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2C7B48-0BC5-02AF-8368-00840ECFC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ED23E9-0ABE-34F5-1039-18769AD5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BAFB-71CB-40BF-9CA8-FAA6447503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639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C0B1250-B2EA-98AE-E1B1-CBE11B004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D16B0D4-960C-65C7-7063-51507E174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9D2835-8901-D18C-4DC8-8C7CCE605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0B61-2D27-4592-A359-F8E5640176EA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69D3A-C1F3-C2E8-9BB8-F9E44579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30C2E1-A7F6-575E-EA18-B240DFE3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BAFB-71CB-40BF-9CA8-FAA6447503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55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A29F9-17A8-8827-FC75-C980D01D0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1CC561-CDB9-2922-59AE-46B8900A5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F835C1-5760-6B98-E3FA-994F1BFE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0B61-2D27-4592-A359-F8E5640176EA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2CB9E6-0BEA-232B-CF98-EDDB6A0B6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BA3E2F-127F-B1AF-B308-E0A4FEE98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BAFB-71CB-40BF-9CA8-FAA6447503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7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A64A36-63F2-A00C-2AEF-294F62E74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EBFAD2-0B35-FA77-8C4F-712C8CEAA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BE1960-A859-A0F6-873C-920D97109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0B61-2D27-4592-A359-F8E5640176EA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001A43-095B-E072-8292-192F3AD7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4366BE-5716-D95E-0A01-FC6A8316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BAFB-71CB-40BF-9CA8-FAA6447503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28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66510F-EA6D-3033-664B-294C2417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EEB151-B1C4-44BF-6605-E7BF07D29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41D8E8-A183-47A2-B208-C71FAF06C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FBF770-8C32-50FB-E1D6-A0F39FFDA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0B61-2D27-4592-A359-F8E5640176EA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F5BA08-55FA-6E14-7657-EDF4745FA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8C194C-3830-B15A-7420-617965B8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BAFB-71CB-40BF-9CA8-FAA6447503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5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7F9CF-D71E-091F-78C9-C935A52B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AC9158-35D6-20B4-90CE-C129E5CF8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24E325-CFE4-D1E3-0FC9-19BECB8B0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331D035-49B9-A679-34B2-6DEB18CDF3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699D6F-3516-D937-198F-4B68F8F99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065EC9-614C-FB58-DE6F-57A153FB9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0B61-2D27-4592-A359-F8E5640176EA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6C10A74-E552-9346-DA45-5DC4A00C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7D23180-8F0B-5BF9-5BCD-D34B0857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BAFB-71CB-40BF-9CA8-FAA6447503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61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4CE8B2-229C-B1F7-DB82-0D85CCC6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B9D9A4-A7C6-9897-74CF-99610047E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0B61-2D27-4592-A359-F8E5640176EA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ED19F5-8FC0-BA31-1912-6158C69B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C5F31F-C860-B9AB-1BAB-BA7D3F305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BAFB-71CB-40BF-9CA8-FAA6447503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8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BBFBF76-38B9-B29E-379F-B6AF4FCBB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0B61-2D27-4592-A359-F8E5640176EA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AF071A-4603-8F6E-30CB-2B76CDAD1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9DD5B7-3663-AB40-6C2F-69911DC2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BAFB-71CB-40BF-9CA8-FAA6447503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53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1BB52F-4003-56BD-65FD-876738F2A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42D210-7A2E-3A68-01B8-25B9E390D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7A4758-FC40-3112-AD51-468B2277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8B0645-3333-8D5D-7FCD-683A2D70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0B61-2D27-4592-A359-F8E5640176EA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F0DD91-B55E-76E9-2C62-5914F09E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30FCCF-0C05-BE96-ED44-184B4C70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BAFB-71CB-40BF-9CA8-FAA6447503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21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A2029C-6A19-8413-FD76-ADBECCDF7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D47E37-EACA-5FA6-A987-A9410D7ABE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EADE0B-D29F-72A4-B3BA-3F3FCC77D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EEEAE-D068-9E1B-DBF8-981E0C884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0B61-2D27-4592-A359-F8E5640176EA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F5B984-238F-B9A4-688D-56F27D127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E2087B-6B4E-C38C-56A7-250429E7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BAFB-71CB-40BF-9CA8-FAA6447503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54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4970DAB-4DDC-07C1-875C-2767426C0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289C47-DA5A-557A-6F8B-41CC72E8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A8A628-99C7-2381-9CA6-7FB2D7292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4D0B61-2D27-4592-A359-F8E5640176EA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835A13-5595-354B-E710-4CB316030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52EB44-2302-A314-BE30-10ACD6079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DCBAFB-71CB-40BF-9CA8-FAA6447503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56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7FC2988-2B5E-A96A-53BC-2012F36E0F52}"/>
              </a:ext>
            </a:extLst>
          </p:cNvPr>
          <p:cNvSpPr txBox="1"/>
          <p:nvPr/>
        </p:nvSpPr>
        <p:spPr>
          <a:xfrm>
            <a:off x="0" y="747227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000" b="0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Supplementary Materials</a:t>
            </a:r>
            <a:endParaRPr lang="zh-CN" altLang="en-US" sz="60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C1CA39B-8663-F28E-891A-9609A5E48E45}"/>
              </a:ext>
            </a:extLst>
          </p:cNvPr>
          <p:cNvSpPr txBox="1"/>
          <p:nvPr/>
        </p:nvSpPr>
        <p:spPr>
          <a:xfrm>
            <a:off x="578854" y="2274582"/>
            <a:ext cx="110342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altLang="zh-CN" sz="3600" b="1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Replicated stalagmite records revealed orbital and millennial-scale hydroclimate changes in arid central Asia across the MIS 5 stadial-interstadial transition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8B796B-7A3B-8263-87DB-EEE4DE12B2D8}"/>
              </a:ext>
            </a:extLst>
          </p:cNvPr>
          <p:cNvSpPr txBox="1"/>
          <p:nvPr/>
        </p:nvSpPr>
        <p:spPr>
          <a:xfrm>
            <a:off x="578854" y="4628624"/>
            <a:ext cx="11034292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altLang="zh-CN" sz="2400" b="1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Xiaokang Liu</a:t>
            </a:r>
            <a:r>
              <a:rPr lang="en-US" altLang="zh-CN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Xianfeng Wang, Chuan-Chou Shen, </a:t>
            </a:r>
            <a:r>
              <a:rPr lang="en-US" altLang="zh-CN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Hanying</a:t>
            </a:r>
            <a:r>
              <a:rPr lang="en-US" altLang="zh-CN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Li, </a:t>
            </a:r>
            <a:r>
              <a:rPr lang="en-US" altLang="zh-CN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Jiaoyang</a:t>
            </a:r>
            <a:r>
              <a:rPr lang="en-US" altLang="zh-CN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Ruan</a:t>
            </a:r>
            <a:r>
              <a:rPr lang="en-US" altLang="zh-CN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Guangxin</a:t>
            </a:r>
            <a:r>
              <a:rPr lang="en-US" altLang="zh-CN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Liu, Yan Yang, and </a:t>
            </a:r>
            <a:r>
              <a:rPr lang="en-US" altLang="zh-CN" sz="24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Fahu</a:t>
            </a:r>
            <a:r>
              <a:rPr lang="en-US" altLang="zh-CN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Chen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7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E545034-7AA0-F1BE-4DF6-271F6C59AC57}"/>
              </a:ext>
            </a:extLst>
          </p:cNvPr>
          <p:cNvSpPr txBox="1"/>
          <p:nvPr/>
        </p:nvSpPr>
        <p:spPr>
          <a:xfrm>
            <a:off x="475128" y="180000"/>
            <a:ext cx="117168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Materials and methods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 sample and age model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202873E-534A-0E0A-96B6-A666ECB90A0B}"/>
              </a:ext>
            </a:extLst>
          </p:cNvPr>
          <p:cNvSpPr txBox="1"/>
          <p:nvPr/>
        </p:nvSpPr>
        <p:spPr>
          <a:xfrm>
            <a:off x="475129" y="957905"/>
            <a:ext cx="10192872" cy="88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0" indent="-3587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7201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U-Th dates for stalagmites: 13 (BLK12E) and 12 (BLK12F)</a:t>
            </a:r>
            <a:r>
              <a:rPr lang="zh-CN" altLang="en-US" dirty="0">
                <a:solidFill>
                  <a:srgbClr val="7201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7201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StalAge age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17550" indent="-3587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7201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 replicated stalagmites spanning 101.9 -78.3 ka BP</a:t>
            </a:r>
          </a:p>
        </p:txBody>
      </p:sp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ED725069-73C5-AAEF-FEF5-AD7D6F788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61" y="2029524"/>
            <a:ext cx="8099479" cy="472189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4C05396-DC0C-B096-DD7C-DDF2A5D383B3}"/>
              </a:ext>
            </a:extLst>
          </p:cNvPr>
          <p:cNvSpPr/>
          <p:nvPr/>
        </p:nvSpPr>
        <p:spPr>
          <a:xfrm>
            <a:off x="2864669" y="2197966"/>
            <a:ext cx="2120671" cy="593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电脑游戏的截图&#10;&#10;中度可信度描述已自动生成">
            <a:extLst>
              <a:ext uri="{FF2B5EF4-FFF2-40B4-BE49-F238E27FC236}">
                <a16:creationId xmlns:a16="http://schemas.microsoft.com/office/drawing/2014/main" id="{919BE5FB-B7E1-FC93-4926-A498668FF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62"/>
          <a:stretch/>
        </p:blipFill>
        <p:spPr>
          <a:xfrm>
            <a:off x="2832221" y="2262008"/>
            <a:ext cx="1961317" cy="251943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029A030-DEE8-A5C5-A058-EB7518986B58}"/>
              </a:ext>
            </a:extLst>
          </p:cNvPr>
          <p:cNvSpPr/>
          <p:nvPr/>
        </p:nvSpPr>
        <p:spPr>
          <a:xfrm>
            <a:off x="2859566" y="2262008"/>
            <a:ext cx="426262" cy="454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34B70D-AF10-D988-9443-201EFB812C67}"/>
              </a:ext>
            </a:extLst>
          </p:cNvPr>
          <p:cNvSpPr/>
          <p:nvPr/>
        </p:nvSpPr>
        <p:spPr>
          <a:xfrm>
            <a:off x="4480087" y="2262008"/>
            <a:ext cx="426262" cy="454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257F782-ECEC-36AF-1C48-5AD9CCC60EA8}"/>
              </a:ext>
            </a:extLst>
          </p:cNvPr>
          <p:cNvSpPr/>
          <p:nvPr/>
        </p:nvSpPr>
        <p:spPr>
          <a:xfrm>
            <a:off x="6886480" y="2216864"/>
            <a:ext cx="1221200" cy="454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电脑游戏的截图&#10;&#10;中度可信度描述已自动生成">
            <a:extLst>
              <a:ext uri="{FF2B5EF4-FFF2-40B4-BE49-F238E27FC236}">
                <a16:creationId xmlns:a16="http://schemas.microsoft.com/office/drawing/2014/main" id="{0F03F513-C474-C1FA-454D-42A0E4EBC4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2"/>
          <a:stretch/>
        </p:blipFill>
        <p:spPr>
          <a:xfrm>
            <a:off x="6907809" y="2262007"/>
            <a:ext cx="1455674" cy="2519439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A2FC941D-CAEF-B2B8-A70B-E0E7DBE200B4}"/>
              </a:ext>
            </a:extLst>
          </p:cNvPr>
          <p:cNvSpPr/>
          <p:nvPr/>
        </p:nvSpPr>
        <p:spPr>
          <a:xfrm>
            <a:off x="6807491" y="2262007"/>
            <a:ext cx="251975" cy="454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EAB0371-F564-AD00-4A9E-1908827CDECC}"/>
              </a:ext>
            </a:extLst>
          </p:cNvPr>
          <p:cNvSpPr/>
          <p:nvPr/>
        </p:nvSpPr>
        <p:spPr>
          <a:xfrm>
            <a:off x="4248425" y="2221324"/>
            <a:ext cx="1473829" cy="454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BLK12E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18EAA64-D7C9-B74D-64F8-6713FDDFB765}"/>
              </a:ext>
            </a:extLst>
          </p:cNvPr>
          <p:cNvSpPr/>
          <p:nvPr/>
        </p:nvSpPr>
        <p:spPr>
          <a:xfrm>
            <a:off x="8208000" y="2216864"/>
            <a:ext cx="1473829" cy="454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BLK12F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02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图表&#10;&#10;描述已自动生成">
            <a:extLst>
              <a:ext uri="{FF2B5EF4-FFF2-40B4-BE49-F238E27FC236}">
                <a16:creationId xmlns:a16="http://schemas.microsoft.com/office/drawing/2014/main" id="{09186503-204F-4CD9-D159-C02D3B3C3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9" y="780585"/>
            <a:ext cx="5311672" cy="5760000"/>
          </a:xfrm>
          <a:prstGeom prst="rect">
            <a:avLst/>
          </a:prstGeom>
        </p:spPr>
      </p:pic>
      <p:pic>
        <p:nvPicPr>
          <p:cNvPr id="4" name="图片 3" descr="图表, 散点图&#10;&#10;描述已自动生成">
            <a:extLst>
              <a:ext uri="{FF2B5EF4-FFF2-40B4-BE49-F238E27FC236}">
                <a16:creationId xmlns:a16="http://schemas.microsoft.com/office/drawing/2014/main" id="{55CE9132-7453-0C89-F833-F7E93C8C4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61" y="1140585"/>
            <a:ext cx="6260899" cy="5040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A47F570-ADE8-8E6F-A91F-A95A60A96584}"/>
              </a:ext>
            </a:extLst>
          </p:cNvPr>
          <p:cNvSpPr txBox="1"/>
          <p:nvPr/>
        </p:nvSpPr>
        <p:spPr>
          <a:xfrm>
            <a:off x="475128" y="180000"/>
            <a:ext cx="117168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Proxy interpretations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 stable isotopes and trace element ratios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703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4E03D62-BC34-D7D1-1C69-01E56D4A8509}"/>
              </a:ext>
            </a:extLst>
          </p:cNvPr>
          <p:cNvSpPr txBox="1"/>
          <p:nvPr/>
        </p:nvSpPr>
        <p:spPr>
          <a:xfrm>
            <a:off x="475128" y="180000"/>
            <a:ext cx="117168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Regional record comparison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 speleothems from arid central Asia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图表, 散点图&#10;&#10;描述已自动生成">
            <a:extLst>
              <a:ext uri="{FF2B5EF4-FFF2-40B4-BE49-F238E27FC236}">
                <a16:creationId xmlns:a16="http://schemas.microsoft.com/office/drawing/2014/main" id="{9438741F-E665-5614-207D-589B999A5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35" y="918000"/>
            <a:ext cx="4244117" cy="5760000"/>
          </a:xfrm>
          <a:prstGeom prst="rect">
            <a:avLst/>
          </a:prstGeom>
        </p:spPr>
      </p:pic>
      <p:pic>
        <p:nvPicPr>
          <p:cNvPr id="8" name="图片 7" descr="图表, 直方图&#10;&#10;描述已自动生成">
            <a:extLst>
              <a:ext uri="{FF2B5EF4-FFF2-40B4-BE49-F238E27FC236}">
                <a16:creationId xmlns:a16="http://schemas.microsoft.com/office/drawing/2014/main" id="{7F39EA3F-A1FB-5F52-A709-4A7430E6F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86" y="918000"/>
            <a:ext cx="424067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2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2C38AE8-E522-AEB2-F51E-574A2C53A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86" y="1023999"/>
            <a:ext cx="9729827" cy="552717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225026E-B3A5-1587-3DC0-C6ED467FECB2}"/>
              </a:ext>
            </a:extLst>
          </p:cNvPr>
          <p:cNvSpPr txBox="1"/>
          <p:nvPr/>
        </p:nvSpPr>
        <p:spPr>
          <a:xfrm>
            <a:off x="475128" y="180000"/>
            <a:ext cx="117168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Regional record comparison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 loess sections from Xinjiang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831AD7-2213-BEED-3472-924514B57EED}"/>
              </a:ext>
            </a:extLst>
          </p:cNvPr>
          <p:cNvSpPr txBox="1"/>
          <p:nvPr/>
        </p:nvSpPr>
        <p:spPr>
          <a:xfrm>
            <a:off x="9817010" y="645010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Li et al., 2020, EPSL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52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5449261-4547-E2D8-F25A-8FB942B53FAA}"/>
              </a:ext>
            </a:extLst>
          </p:cNvPr>
          <p:cNvSpPr txBox="1"/>
          <p:nvPr/>
        </p:nvSpPr>
        <p:spPr>
          <a:xfrm>
            <a:off x="475128" y="180000"/>
            <a:ext cx="117168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Forcing mechanisms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 modelling results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图片包含 图示&#10;&#10;描述已自动生成">
            <a:extLst>
              <a:ext uri="{FF2B5EF4-FFF2-40B4-BE49-F238E27FC236}">
                <a16:creationId xmlns:a16="http://schemas.microsoft.com/office/drawing/2014/main" id="{7EC23E51-5DDE-6BC1-DBD1-5FF094B7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567" y="1243225"/>
            <a:ext cx="5472000" cy="429037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2F1ED65-71CE-0444-8157-062BB3CF5458}"/>
              </a:ext>
            </a:extLst>
          </p:cNvPr>
          <p:cNvSpPr txBox="1"/>
          <p:nvPr/>
        </p:nvSpPr>
        <p:spPr>
          <a:xfrm>
            <a:off x="8544144" y="5750436"/>
            <a:ext cx="3172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CESM simulation</a:t>
            </a:r>
          </a:p>
          <a:p>
            <a:pPr algn="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by Dr. J.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Ruan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(unpublished)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F5CB0E4-9528-83BC-1821-E563BD429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28" y="817943"/>
            <a:ext cx="3917578" cy="595170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43E4847-A2EE-2788-BED6-BEF34A43B653}"/>
              </a:ext>
            </a:extLst>
          </p:cNvPr>
          <p:cNvSpPr txBox="1"/>
          <p:nvPr/>
        </p:nvSpPr>
        <p:spPr>
          <a:xfrm>
            <a:off x="4392706" y="4645606"/>
            <a:ext cx="19408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000" b="1" dirty="0">
                <a:solidFill>
                  <a:srgbClr val="000000"/>
                </a:solidFill>
                <a:effectLst/>
                <a:latin typeface="Gulliver-Bold"/>
              </a:rPr>
              <a:t>Fig. 10. </a:t>
            </a:r>
            <a:r>
              <a:rPr lang="en-US" altLang="zh-CN" sz="1000" dirty="0">
                <a:solidFill>
                  <a:srgbClr val="000000"/>
                </a:solidFill>
                <a:effectLst/>
                <a:latin typeface="Gulliver"/>
              </a:rPr>
              <a:t>Changes in annual mean precipitation (mm) between a) 130 ka and 115 ka, b) between 6 ka and PI, and c) between 21 ka and PI, simulated by the FGOALS-g2 model. Gridded regions indicate changes that are significant at the 99% confidence level.</a:t>
            </a:r>
            <a:endParaRPr lang="zh-CN" altLang="en-US" sz="2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FA07AFB-4FA4-4873-4556-07BE09F60F10}"/>
              </a:ext>
            </a:extLst>
          </p:cNvPr>
          <p:cNvSpPr txBox="1"/>
          <p:nvPr/>
        </p:nvSpPr>
        <p:spPr>
          <a:xfrm>
            <a:off x="4408706" y="6073602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Li et al., 2020, EPSL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33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195</Words>
  <Application>Microsoft Office PowerPoint</Application>
  <PresentationFormat>宽屏</PresentationFormat>
  <Paragraphs>17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5" baseType="lpstr">
      <vt:lpstr>Gulliver</vt:lpstr>
      <vt:lpstr>Gulliver-Bold</vt:lpstr>
      <vt:lpstr>等线</vt:lpstr>
      <vt:lpstr>等线 Light</vt:lpstr>
      <vt:lpstr>微软雅黑</vt:lpstr>
      <vt:lpstr>Arial</vt:lpstr>
      <vt:lpstr>Open Sans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刘小康</dc:creator>
  <cp:lastModifiedBy>刘小康</cp:lastModifiedBy>
  <cp:revision>58</cp:revision>
  <dcterms:created xsi:type="dcterms:W3CDTF">2024-04-08T05:37:27Z</dcterms:created>
  <dcterms:modified xsi:type="dcterms:W3CDTF">2024-04-14T19:09:14Z</dcterms:modified>
</cp:coreProperties>
</file>