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43891200" cy="32918400"/>
  <p:notesSz cx="7010400" cy="9296400"/>
  <p:defaultTextStyle>
    <a:defPPr>
      <a:defRPr lang="en-US"/>
    </a:defPPr>
    <a:lvl1pPr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2193925" indent="-1736725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4387850" indent="-3473450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6583363" indent="-5211763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8777288" indent="-6948488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to, John G" initials="MJG" lastIdx="1" clrIdx="0">
    <p:extLst>
      <p:ext uri="{19B8F6BF-5375-455C-9EA6-DF929625EA0E}">
        <p15:presenceInfo xmlns:p15="http://schemas.microsoft.com/office/powerpoint/2012/main" userId="Malito, John 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5E0B4"/>
    <a:srgbClr val="A9D18E"/>
    <a:srgbClr val="007A00"/>
    <a:srgbClr val="E6E6E6"/>
    <a:srgbClr val="E2F0D9"/>
    <a:srgbClr val="FFD47D"/>
    <a:srgbClr val="DE6225"/>
    <a:srgbClr val="FC04A3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60" autoAdjust="0"/>
    <p:restoredTop sz="96374" autoAdjust="0"/>
  </p:normalViewPr>
  <p:slideViewPr>
    <p:cSldViewPr snapToObjects="1">
      <p:cViewPr varScale="1">
        <p:scale>
          <a:sx n="24" d="100"/>
          <a:sy n="24" d="100"/>
        </p:scale>
        <p:origin x="1974" y="84"/>
      </p:cViewPr>
      <p:guideLst>
        <p:guide orient="horz" pos="10368"/>
        <p:guide pos="1382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E645C15-BC93-A44A-A06A-B4B04C4ED5F7}" type="datetime1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E72FF227-20E3-6C4F-8C56-249F9EE6D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2FF227-20E3-6C4F-8C56-249F9EE6D58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7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886200"/>
            <a:ext cx="43891200" cy="290322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4038600"/>
            <a:ext cx="43891200" cy="0"/>
          </a:xfrm>
          <a:prstGeom prst="line">
            <a:avLst/>
          </a:prstGeom>
          <a:ln w="3810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7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7680325"/>
            <a:ext cx="39503350" cy="21724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E7CA6F-884E-634E-A75A-572F483F8848}" type="datetime1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23B04B-B7F2-FF4D-8077-EF3B1F9C6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1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9D8FB5-0612-A746-80CF-DDCC9E0BE654}" type="datetime1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C0733A-467B-FA4F-A4AA-CB0DB1566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4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ckground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886200"/>
            <a:ext cx="43891200" cy="290322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4038600"/>
            <a:ext cx="43891200" cy="0"/>
          </a:xfrm>
          <a:prstGeom prst="line">
            <a:avLst/>
          </a:prstGeom>
          <a:ln w="3810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81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  <a:prstGeom prst="rect">
            <a:avLst/>
          </a:prstGeo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4A1045-DEEA-8946-B37B-F877AEF129FC}" type="datetime1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9A86B2-360D-E24E-B447-F98F32436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6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F8FCF0-B109-4E41-830D-87865EE91AB8}" type="datetime1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BA0FE9-D76A-B441-9EDF-101CA9A46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1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552A1-6EB6-214B-B59F-414060EFC9BA}" type="datetime1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8AD041-EDB0-4D41-9E5B-79FB90219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9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22401C-AAEC-224B-B0FC-7E890D4BAFD9}" type="datetime1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EED259-E526-8742-8A7F-7FDFE0507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5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6E7D08-D5EF-6242-865A-CE48CC4D2D04}" type="datetime1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93F65F-BDD2-7143-9DB4-7F6E1DC01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  <a:prstGeom prst="rect">
            <a:avLst/>
          </a:prstGeo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1F0F8D-0D4A-614C-B06A-DCF9395ADB14}" type="datetime1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F3A24D-1705-F04C-93FD-1C69EE75A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4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30288A-D7A5-0941-93D1-D21B196E9A39}" type="datetime1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608315-0CFA-A846-8E58-42DE526B4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2193925" rtl="0" eaLnBrk="1" fontAlgn="base" hangingPunct="1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1644650" indent="-1644650" algn="l" defTabSz="21939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3565525" indent="-1371600" algn="l" defTabSz="21939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5486400" indent="-1096963" algn="l" defTabSz="21939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15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7680325" indent="-1096963" algn="l" defTabSz="21939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9874250" indent="-1096963" algn="l" defTabSz="219392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 descr="Scatter plot for descriptive stormflow statistics for all USGS stations used in this study. Average storm duration is on the x axis, average number of storms per year is on the y axis, and points are colored and shaded by average annual stormflow volume.">
            <a:extLst>
              <a:ext uri="{FF2B5EF4-FFF2-40B4-BE49-F238E27FC236}">
                <a16:creationId xmlns:a16="http://schemas.microsoft.com/office/drawing/2014/main" id="{39F7A7C8-CC3B-4DCB-A6F2-88D862157EE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4216" r="6488"/>
          <a:stretch/>
        </p:blipFill>
        <p:spPr bwMode="auto">
          <a:xfrm>
            <a:off x="16488056" y="26147957"/>
            <a:ext cx="6879696" cy="683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C166B0AC-85DB-4C73-B614-62D306B3F3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415" y="27847615"/>
            <a:ext cx="5318424" cy="22467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DD4040C-2ABE-4E69-A17B-147A172E8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047" y="29373188"/>
            <a:ext cx="3267269" cy="3267269"/>
          </a:xfrm>
          <a:prstGeom prst="rect">
            <a:avLst/>
          </a:prstGeom>
        </p:spPr>
      </p:pic>
      <p:pic>
        <p:nvPicPr>
          <p:cNvPr id="400" name="Picture 399">
            <a:extLst>
              <a:ext uri="{FF2B5EF4-FFF2-40B4-BE49-F238E27FC236}">
                <a16:creationId xmlns:a16="http://schemas.microsoft.com/office/drawing/2014/main" id="{63BFAEE1-F497-43AB-A641-FD79FFAF37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230" y="-15370"/>
            <a:ext cx="5888969" cy="3874942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id="{769B95F1-DE3E-45F6-8B92-70202873D194}"/>
              </a:ext>
            </a:extLst>
          </p:cNvPr>
          <p:cNvSpPr txBox="1"/>
          <p:nvPr/>
        </p:nvSpPr>
        <p:spPr>
          <a:xfrm>
            <a:off x="4397307" y="27669407"/>
            <a:ext cx="86152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Feel free to reach out!  </a:t>
            </a:r>
          </a:p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john.malito@beg.utexas.edu</a:t>
            </a:r>
          </a:p>
          <a:p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337" name="Rectangle 5"/>
          <p:cNvSpPr>
            <a:spLocks noChangeArrowheads="1"/>
          </p:cNvSpPr>
          <p:nvPr/>
        </p:nvSpPr>
        <p:spPr bwMode="auto">
          <a:xfrm>
            <a:off x="832769" y="2616481"/>
            <a:ext cx="26303288" cy="123089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3" tIns="45614" rIns="91243" bIns="456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cs typeface="Georgia" charset="0"/>
              </a:rPr>
              <a:t>John Malito, </a:t>
            </a:r>
            <a:r>
              <a:rPr lang="en-US" sz="4400" b="1" dirty="0">
                <a:solidFill>
                  <a:schemeClr val="bg1"/>
                </a:solidFill>
                <a:latin typeface="+mj-lt"/>
                <a:cs typeface="Georgia" charset="0"/>
              </a:rPr>
              <a:t>Bridget Scanlon, Sarah Fakhreddine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+mj-lt"/>
                <a:cs typeface="Georgia" charset="0"/>
              </a:rPr>
              <a:t>Bureau of Economic Geology, Jackson School of Geosciences, University of Texas at Austin</a:t>
            </a:r>
          </a:p>
        </p:txBody>
      </p:sp>
      <p:sp>
        <p:nvSpPr>
          <p:cNvPr id="14338" name="TextBox 91"/>
          <p:cNvSpPr txBox="1">
            <a:spLocks noChangeArrowheads="1"/>
          </p:cNvSpPr>
          <p:nvPr/>
        </p:nvSpPr>
        <p:spPr bwMode="auto">
          <a:xfrm>
            <a:off x="799885" y="192279"/>
            <a:ext cx="2861331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200" dirty="0">
                <a:solidFill>
                  <a:srgbClr val="008000"/>
                </a:solidFill>
                <a:latin typeface="Arial Black" charset="0"/>
              </a:rPr>
              <a:t>Enhanced Stormwater Recharge in Texas: Considerations for Water Quality and Quantity</a:t>
            </a:r>
          </a:p>
        </p:txBody>
      </p:sp>
      <p:sp>
        <p:nvSpPr>
          <p:cNvPr id="14340" name="Rectangle 33"/>
          <p:cNvSpPr>
            <a:spLocks noChangeArrowheads="1"/>
          </p:cNvSpPr>
          <p:nvPr/>
        </p:nvSpPr>
        <p:spPr bwMode="auto">
          <a:xfrm>
            <a:off x="832769" y="12748344"/>
            <a:ext cx="15218761" cy="129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/>
          <a:p>
            <a:pPr>
              <a:spcBef>
                <a:spcPct val="50000"/>
              </a:spcBef>
            </a:pPr>
            <a:r>
              <a:rPr lang="en-GB" sz="4800" b="1" dirty="0">
                <a:solidFill>
                  <a:srgbClr val="C5E0B4"/>
                </a:solidFill>
              </a:rPr>
              <a:t>Analytical approaches</a:t>
            </a:r>
          </a:p>
          <a:p>
            <a:endParaRPr lang="en-US" sz="2800" dirty="0"/>
          </a:p>
        </p:txBody>
      </p:sp>
      <p:sp>
        <p:nvSpPr>
          <p:cNvPr id="14341" name="Rectangle 49"/>
          <p:cNvSpPr>
            <a:spLocks noChangeArrowheads="1"/>
          </p:cNvSpPr>
          <p:nvPr/>
        </p:nvSpPr>
        <p:spPr bwMode="auto">
          <a:xfrm>
            <a:off x="832770" y="5254211"/>
            <a:ext cx="15223356" cy="129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/>
          <a:p>
            <a:pPr>
              <a:spcBef>
                <a:spcPct val="50000"/>
              </a:spcBef>
            </a:pPr>
            <a:r>
              <a:rPr lang="en-GB" sz="4800" b="1" dirty="0">
                <a:solidFill>
                  <a:srgbClr val="C5E0B4"/>
                </a:solidFill>
              </a:rPr>
              <a:t>Stormwater recharge as innovative water 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E23CF-A0FD-48ED-A0BD-DF94FA433B78}"/>
              </a:ext>
            </a:extLst>
          </p:cNvPr>
          <p:cNvSpPr txBox="1"/>
          <p:nvPr/>
        </p:nvSpPr>
        <p:spPr>
          <a:xfrm>
            <a:off x="7475578" y="8424223"/>
            <a:ext cx="8319066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problem?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information is available on stormwater contaminants and volumes of excess stormwater.</a:t>
            </a: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idea?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publicly available data, we can provide a general overview of stormwater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enhanced aquifer recharge.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6EF533-C804-4ED9-B2D9-7DF96DE667E3}"/>
              </a:ext>
            </a:extLst>
          </p:cNvPr>
          <p:cNvCxnSpPr>
            <a:cxnSpLocks/>
          </p:cNvCxnSpPr>
          <p:nvPr/>
        </p:nvCxnSpPr>
        <p:spPr>
          <a:xfrm>
            <a:off x="738097" y="2500603"/>
            <a:ext cx="23113906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Rectangle 35">
            <a:extLst>
              <a:ext uri="{FF2B5EF4-FFF2-40B4-BE49-F238E27FC236}">
                <a16:creationId xmlns:a16="http://schemas.microsoft.com/office/drawing/2014/main" id="{6CA3C227-ADD1-4383-843A-D5704542B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7577" y="4215268"/>
            <a:ext cx="27233623" cy="23255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/>
          <a:p>
            <a:pPr algn="ctr">
              <a:spcBef>
                <a:spcPct val="50000"/>
              </a:spcBef>
            </a:pPr>
            <a:r>
              <a:rPr lang="en-GB" sz="5400" b="1" dirty="0">
                <a:solidFill>
                  <a:srgbClr val="C5E0B4"/>
                </a:solidFill>
              </a:rPr>
              <a:t>The quality and volume of Texas stormwater appear adequate for enhanced aquifer recharge, with simple </a:t>
            </a:r>
            <a:r>
              <a:rPr lang="en-GB" sz="5400" b="1" dirty="0" err="1">
                <a:solidFill>
                  <a:srgbClr val="C5E0B4"/>
                </a:solidFill>
              </a:rPr>
              <a:t>pretreatment</a:t>
            </a:r>
            <a:r>
              <a:rPr lang="en-GB" sz="5400" b="1" dirty="0">
                <a:solidFill>
                  <a:srgbClr val="C5E0B4"/>
                </a:solidFill>
              </a:rPr>
              <a:t>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5C5DBC6-DD3C-460A-8DD2-06CDEE80E369}"/>
              </a:ext>
            </a:extLst>
          </p:cNvPr>
          <p:cNvSpPr txBox="1"/>
          <p:nvPr/>
        </p:nvSpPr>
        <p:spPr>
          <a:xfrm>
            <a:off x="7503027" y="6854313"/>
            <a:ext cx="8353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needs more water.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water demands grow, using stormwater for enhanced recharge has emerged as a potential solution for water scarcity.</a:t>
            </a:r>
          </a:p>
        </p:txBody>
      </p:sp>
      <p:pic>
        <p:nvPicPr>
          <p:cNvPr id="14383" name="Picture 14382">
            <a:extLst>
              <a:ext uri="{FF2B5EF4-FFF2-40B4-BE49-F238E27FC236}">
                <a16:creationId xmlns:a16="http://schemas.microsoft.com/office/drawing/2014/main" id="{EE9F036B-1A4F-456A-A391-89EB74610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82901" y="701023"/>
            <a:ext cx="2786880" cy="2786880"/>
          </a:xfrm>
          <a:prstGeom prst="rect">
            <a:avLst/>
          </a:prstGeom>
        </p:spPr>
      </p:pic>
      <p:pic>
        <p:nvPicPr>
          <p:cNvPr id="14389" name="Picture 14388">
            <a:extLst>
              <a:ext uri="{FF2B5EF4-FFF2-40B4-BE49-F238E27FC236}">
                <a16:creationId xmlns:a16="http://schemas.microsoft.com/office/drawing/2014/main" id="{D22E4353-7E4E-4A3B-ABA3-040D0CEA87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5497" y="427705"/>
            <a:ext cx="4434849" cy="3060198"/>
          </a:xfrm>
          <a:prstGeom prst="rect">
            <a:avLst/>
          </a:prstGeom>
        </p:spPr>
      </p:pic>
      <p:pic>
        <p:nvPicPr>
          <p:cNvPr id="425" name="Picture 424">
            <a:extLst>
              <a:ext uri="{FF2B5EF4-FFF2-40B4-BE49-F238E27FC236}">
                <a16:creationId xmlns:a16="http://schemas.microsoft.com/office/drawing/2014/main" id="{9D8C3450-A6C9-43CB-B62D-9E573C6FF9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453" y="27549353"/>
            <a:ext cx="3160347" cy="4736439"/>
          </a:xfrm>
          <a:prstGeom prst="rect">
            <a:avLst/>
          </a:prstGeom>
        </p:spPr>
      </p:pic>
      <p:sp>
        <p:nvSpPr>
          <p:cNvPr id="426" name="Rectangle 33">
            <a:extLst>
              <a:ext uri="{FF2B5EF4-FFF2-40B4-BE49-F238E27FC236}">
                <a16:creationId xmlns:a16="http://schemas.microsoft.com/office/drawing/2014/main" id="{E5529324-5EED-42D0-BF00-46A99A9C7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769" y="26102181"/>
            <a:ext cx="15187049" cy="129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/>
          <a:p>
            <a:pPr>
              <a:spcBef>
                <a:spcPct val="50000"/>
              </a:spcBef>
            </a:pPr>
            <a:r>
              <a:rPr lang="en-GB" sz="4800" b="1" dirty="0">
                <a:solidFill>
                  <a:srgbClr val="C5E0B4"/>
                </a:solidFill>
              </a:rPr>
              <a:t>Contact us</a:t>
            </a:r>
          </a:p>
          <a:p>
            <a:endParaRPr lang="en-US" sz="2800" dirty="0"/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86A4877E-F4C4-47A9-AF2B-DDC5E6239747}"/>
              </a:ext>
            </a:extLst>
          </p:cNvPr>
          <p:cNvSpPr txBox="1"/>
          <p:nvPr/>
        </p:nvSpPr>
        <p:spPr>
          <a:xfrm>
            <a:off x="6916897" y="30520855"/>
            <a:ext cx="2245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Associated paper on stormflow volumes here!</a:t>
            </a:r>
          </a:p>
        </p:txBody>
      </p:sp>
      <p:sp>
        <p:nvSpPr>
          <p:cNvPr id="443" name="Rectangle 33">
            <a:extLst>
              <a:ext uri="{FF2B5EF4-FFF2-40B4-BE49-F238E27FC236}">
                <a16:creationId xmlns:a16="http://schemas.microsoft.com/office/drawing/2014/main" id="{6FA6AD85-61BF-40A9-ADA3-2E04CCA4F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5294" y="24705934"/>
            <a:ext cx="12755355" cy="129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C5E0B4"/>
                </a:solidFill>
              </a:rPr>
              <a:t>Final thoughts and </a:t>
            </a:r>
            <a:r>
              <a:rPr lang="en-US" sz="4800" b="1">
                <a:solidFill>
                  <a:srgbClr val="C5E0B4"/>
                </a:solidFill>
              </a:rPr>
              <a:t>next steps</a:t>
            </a:r>
            <a:endParaRPr lang="en-US" sz="2800" dirty="0"/>
          </a:p>
        </p:txBody>
      </p:sp>
      <p:pic>
        <p:nvPicPr>
          <p:cNvPr id="209" name="Picture 208" descr="A picture containing ax, silhouette, vector graphics&#10;&#10;Description automatically generated">
            <a:extLst>
              <a:ext uri="{FF2B5EF4-FFF2-40B4-BE49-F238E27FC236}">
                <a16:creationId xmlns:a16="http://schemas.microsoft.com/office/drawing/2014/main" id="{0CEFC690-8AAC-4936-A2FA-036B3F9E3C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7480" y="28847345"/>
            <a:ext cx="948600" cy="533587"/>
          </a:xfrm>
          <a:prstGeom prst="rect">
            <a:avLst/>
          </a:prstGeom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287D44E4-B291-46DC-824C-C78156A9F4D0}"/>
              </a:ext>
            </a:extLst>
          </p:cNvPr>
          <p:cNvSpPr txBox="1"/>
          <p:nvPr/>
        </p:nvSpPr>
        <p:spPr>
          <a:xfrm>
            <a:off x="4941638" y="28827805"/>
            <a:ext cx="358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@JMalito_GeoSci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073D0093-9891-40C4-8F00-592C12F17129}"/>
              </a:ext>
            </a:extLst>
          </p:cNvPr>
          <p:cNvSpPr txBox="1"/>
          <p:nvPr/>
        </p:nvSpPr>
        <p:spPr>
          <a:xfrm>
            <a:off x="36545188" y="3613350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Solvay</a:t>
            </a:r>
            <a:endParaRPr lang="en-US" sz="800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FBB23DD7-2A68-4F1E-B44F-A1ADF9BCF5CC}"/>
              </a:ext>
            </a:extLst>
          </p:cNvPr>
          <p:cNvSpPr txBox="1"/>
          <p:nvPr/>
        </p:nvSpPr>
        <p:spPr>
          <a:xfrm>
            <a:off x="36977589" y="12940690"/>
            <a:ext cx="65730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P-values from statistical tests for key water quality parameters and potential explanatory variables, including site and event characteristics.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D4E63A-4BBD-458F-8D71-218C82C044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321" y="6839476"/>
            <a:ext cx="6363092" cy="5425374"/>
          </a:xfrm>
          <a:prstGeom prst="rect">
            <a:avLst/>
          </a:prstGeom>
        </p:spPr>
      </p:pic>
      <p:sp>
        <p:nvSpPr>
          <p:cNvPr id="318" name="Rectangle 317">
            <a:extLst>
              <a:ext uri="{FF2B5EF4-FFF2-40B4-BE49-F238E27FC236}">
                <a16:creationId xmlns:a16="http://schemas.microsoft.com/office/drawing/2014/main" id="{1A300653-4729-4E10-A817-B7BD3A4526EC}"/>
              </a:ext>
            </a:extLst>
          </p:cNvPr>
          <p:cNvSpPr/>
          <p:nvPr/>
        </p:nvSpPr>
        <p:spPr>
          <a:xfrm>
            <a:off x="974538" y="15135014"/>
            <a:ext cx="4075552" cy="51301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0" name="Picture 319">
            <a:extLst>
              <a:ext uri="{FF2B5EF4-FFF2-40B4-BE49-F238E27FC236}">
                <a16:creationId xmlns:a16="http://schemas.microsoft.com/office/drawing/2014/main" id="{00FF7C9E-F76F-4B22-A783-FFB98C2D88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74" y="16599282"/>
            <a:ext cx="3599220" cy="3599220"/>
          </a:xfrm>
          <a:prstGeom prst="rect">
            <a:avLst/>
          </a:prstGeom>
        </p:spPr>
      </p:pic>
      <p:sp>
        <p:nvSpPr>
          <p:cNvPr id="321" name="TextBox 320">
            <a:extLst>
              <a:ext uri="{FF2B5EF4-FFF2-40B4-BE49-F238E27FC236}">
                <a16:creationId xmlns:a16="http://schemas.microsoft.com/office/drawing/2014/main" id="{88364057-733F-4DB5-BCE4-6AD17E4E31E6}"/>
              </a:ext>
            </a:extLst>
          </p:cNvPr>
          <p:cNvSpPr txBox="1"/>
          <p:nvPr/>
        </p:nvSpPr>
        <p:spPr>
          <a:xfrm>
            <a:off x="1284012" y="15171581"/>
            <a:ext cx="34566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Statewide Stormwater Quality Analysis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90B0508D-4FD8-42BF-92D6-CAD4986C45D7}"/>
              </a:ext>
            </a:extLst>
          </p:cNvPr>
          <p:cNvSpPr txBox="1"/>
          <p:nvPr/>
        </p:nvSpPr>
        <p:spPr>
          <a:xfrm>
            <a:off x="1112457" y="16102035"/>
            <a:ext cx="381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Atop Major &amp; Minor Aquifers</a:t>
            </a:r>
          </a:p>
        </p:txBody>
      </p:sp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id="{1068DE04-F720-4D69-A0EE-A252E8BF3F31}"/>
              </a:ext>
            </a:extLst>
          </p:cNvPr>
          <p:cNvCxnSpPr>
            <a:cxnSpLocks/>
          </p:cNvCxnSpPr>
          <p:nvPr/>
        </p:nvCxnSpPr>
        <p:spPr>
          <a:xfrm flipV="1">
            <a:off x="5188009" y="16170198"/>
            <a:ext cx="514394" cy="35229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25" name="Rectangle: Rounded Corners 324">
            <a:extLst>
              <a:ext uri="{FF2B5EF4-FFF2-40B4-BE49-F238E27FC236}">
                <a16:creationId xmlns:a16="http://schemas.microsoft.com/office/drawing/2014/main" id="{6547DCAF-143E-46F6-8ABC-956744425B47}"/>
              </a:ext>
            </a:extLst>
          </p:cNvPr>
          <p:cNvSpPr/>
          <p:nvPr/>
        </p:nvSpPr>
        <p:spPr>
          <a:xfrm>
            <a:off x="5841627" y="14911032"/>
            <a:ext cx="4906131" cy="2518332"/>
          </a:xfrm>
          <a:prstGeom prst="roundRect">
            <a:avLst/>
          </a:prstGeom>
          <a:solidFill>
            <a:srgbClr val="E7E6E6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068D5180-CA19-4C55-82A0-94EBADE10A92}"/>
              </a:ext>
            </a:extLst>
          </p:cNvPr>
          <p:cNvSpPr txBox="1"/>
          <p:nvPr/>
        </p:nvSpPr>
        <p:spPr>
          <a:xfrm>
            <a:off x="5917552" y="15066575"/>
            <a:ext cx="4686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Stormwater Quality Database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2081D1AE-F14A-4E34-BA01-5F43B1453F41}"/>
              </a:ext>
            </a:extLst>
          </p:cNvPr>
          <p:cNvSpPr txBox="1"/>
          <p:nvPr/>
        </p:nvSpPr>
        <p:spPr>
          <a:xfrm>
            <a:off x="5973023" y="15582372"/>
            <a:ext cx="47456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Urban areas (Dallas, Austin, Houston)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Storm events only, 1981 - 2001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 cover data included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Storm characteristics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674 total storm-runoff events</a:t>
            </a:r>
          </a:p>
        </p:txBody>
      </p:sp>
      <p:sp>
        <p:nvSpPr>
          <p:cNvPr id="328" name="Rectangle: Rounded Corners 327">
            <a:extLst>
              <a:ext uri="{FF2B5EF4-FFF2-40B4-BE49-F238E27FC236}">
                <a16:creationId xmlns:a16="http://schemas.microsoft.com/office/drawing/2014/main" id="{1C540CFC-F42E-4AAB-A61C-A2A71F2AA38B}"/>
              </a:ext>
            </a:extLst>
          </p:cNvPr>
          <p:cNvSpPr/>
          <p:nvPr/>
        </p:nvSpPr>
        <p:spPr>
          <a:xfrm>
            <a:off x="5829521" y="17536376"/>
            <a:ext cx="4985643" cy="3590465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A7539A2D-8DB2-427F-A66B-BDBB60825312}"/>
              </a:ext>
            </a:extLst>
          </p:cNvPr>
          <p:cNvSpPr txBox="1"/>
          <p:nvPr/>
        </p:nvSpPr>
        <p:spPr>
          <a:xfrm>
            <a:off x="6238074" y="17565610"/>
            <a:ext cx="4253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Clean Rivers Program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0767CBC0-19F2-4CFD-8137-E61FE9F007C1}"/>
              </a:ext>
            </a:extLst>
          </p:cNvPr>
          <p:cNvSpPr txBox="1"/>
          <p:nvPr/>
        </p:nvSpPr>
        <p:spPr>
          <a:xfrm>
            <a:off x="5970935" y="17937855"/>
            <a:ext cx="49383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Surface water quality time series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1991 - 2021 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Storms selected from 95</a:t>
            </a:r>
            <a:r>
              <a:rPr lang="en-US" sz="2200" baseline="30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%-tile of streamflow from </a:t>
            </a:r>
            <a:r>
              <a:rPr lang="en-US" sz="2200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USGS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stations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Stations paired with </a:t>
            </a:r>
            <a:r>
              <a:rPr lang="en-US" sz="2200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land cover 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data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1" name="Straight Arrow Connector 330">
            <a:extLst>
              <a:ext uri="{FF2B5EF4-FFF2-40B4-BE49-F238E27FC236}">
                <a16:creationId xmlns:a16="http://schemas.microsoft.com/office/drawing/2014/main" id="{581F7386-D4CA-4B34-9224-A526AA87BC04}"/>
              </a:ext>
            </a:extLst>
          </p:cNvPr>
          <p:cNvCxnSpPr>
            <a:cxnSpLocks/>
          </p:cNvCxnSpPr>
          <p:nvPr/>
        </p:nvCxnSpPr>
        <p:spPr>
          <a:xfrm>
            <a:off x="5148984" y="18778620"/>
            <a:ext cx="492653" cy="36428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2" name="Rectangle: Rounded Corners 331">
            <a:extLst>
              <a:ext uri="{FF2B5EF4-FFF2-40B4-BE49-F238E27FC236}">
                <a16:creationId xmlns:a16="http://schemas.microsoft.com/office/drawing/2014/main" id="{BEB4C6EF-DF8D-42FD-A80A-DA9795DF5522}"/>
              </a:ext>
            </a:extLst>
          </p:cNvPr>
          <p:cNvSpPr/>
          <p:nvPr/>
        </p:nvSpPr>
        <p:spPr>
          <a:xfrm>
            <a:off x="6520230" y="19791574"/>
            <a:ext cx="3380416" cy="537642"/>
          </a:xfrm>
          <a:prstGeom prst="roundRect">
            <a:avLst/>
          </a:prstGeom>
          <a:solidFill>
            <a:srgbClr val="70AD47">
              <a:lumMod val="5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USGS Streamflow</a:t>
            </a:r>
          </a:p>
        </p:txBody>
      </p:sp>
      <p:sp>
        <p:nvSpPr>
          <p:cNvPr id="333" name="Rectangle: Rounded Corners 332">
            <a:extLst>
              <a:ext uri="{FF2B5EF4-FFF2-40B4-BE49-F238E27FC236}">
                <a16:creationId xmlns:a16="http://schemas.microsoft.com/office/drawing/2014/main" id="{D1A5A2F7-EAFE-4E37-89BA-8D0B01962A5C}"/>
              </a:ext>
            </a:extLst>
          </p:cNvPr>
          <p:cNvSpPr/>
          <p:nvPr/>
        </p:nvSpPr>
        <p:spPr>
          <a:xfrm>
            <a:off x="6520230" y="20437689"/>
            <a:ext cx="3380416" cy="537642"/>
          </a:xfrm>
          <a:prstGeom prst="roundRect">
            <a:avLst/>
          </a:prstGeom>
          <a:solidFill>
            <a:srgbClr val="ED7D31">
              <a:lumMod val="5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Land Cover Database</a:t>
            </a:r>
          </a:p>
        </p:txBody>
      </p: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id="{AAD076DF-3F7B-49CD-8DA2-91197B6FC205}"/>
              </a:ext>
            </a:extLst>
          </p:cNvPr>
          <p:cNvCxnSpPr>
            <a:cxnSpLocks/>
          </p:cNvCxnSpPr>
          <p:nvPr/>
        </p:nvCxnSpPr>
        <p:spPr>
          <a:xfrm>
            <a:off x="10886732" y="16045769"/>
            <a:ext cx="641310" cy="48554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C14FC8FF-41C0-471C-AAA0-1536AC70EF05}"/>
              </a:ext>
            </a:extLst>
          </p:cNvPr>
          <p:cNvCxnSpPr>
            <a:cxnSpLocks/>
          </p:cNvCxnSpPr>
          <p:nvPr/>
        </p:nvCxnSpPr>
        <p:spPr>
          <a:xfrm flipV="1">
            <a:off x="10978917" y="19049986"/>
            <a:ext cx="586831" cy="52862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6" name="Rectangle 335">
            <a:extLst>
              <a:ext uri="{FF2B5EF4-FFF2-40B4-BE49-F238E27FC236}">
                <a16:creationId xmlns:a16="http://schemas.microsoft.com/office/drawing/2014/main" id="{3838864E-5809-4A56-B9D8-8E9B096444B8}"/>
              </a:ext>
            </a:extLst>
          </p:cNvPr>
          <p:cNvSpPr/>
          <p:nvPr/>
        </p:nvSpPr>
        <p:spPr>
          <a:xfrm>
            <a:off x="11711462" y="15230760"/>
            <a:ext cx="4291428" cy="524204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1CADB428-4877-4B23-A421-B5696459B00A}"/>
              </a:ext>
            </a:extLst>
          </p:cNvPr>
          <p:cNvSpPr txBox="1"/>
          <p:nvPr/>
        </p:nvSpPr>
        <p:spPr>
          <a:xfrm>
            <a:off x="11727527" y="15320997"/>
            <a:ext cx="4253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Data Analysis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D1AB9268-674A-4FE1-906A-2E8A1CF7F35A}"/>
              </a:ext>
            </a:extLst>
          </p:cNvPr>
          <p:cNvSpPr txBox="1"/>
          <p:nvPr/>
        </p:nvSpPr>
        <p:spPr>
          <a:xfrm>
            <a:off x="11863634" y="15806321"/>
            <a:ext cx="3145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Summary statistics for stormwater contaminant concentrations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9" name="Rectangle: Rounded Corners 338">
            <a:extLst>
              <a:ext uri="{FF2B5EF4-FFF2-40B4-BE49-F238E27FC236}">
                <a16:creationId xmlns:a16="http://schemas.microsoft.com/office/drawing/2014/main" id="{1795FA8B-3842-4D5D-9113-8C6D0F933AA1}"/>
              </a:ext>
            </a:extLst>
          </p:cNvPr>
          <p:cNvSpPr/>
          <p:nvPr/>
        </p:nvSpPr>
        <p:spPr>
          <a:xfrm>
            <a:off x="14970040" y="16350766"/>
            <a:ext cx="758746" cy="364284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0" name="Rectangle: Rounded Corners 339">
            <a:extLst>
              <a:ext uri="{FF2B5EF4-FFF2-40B4-BE49-F238E27FC236}">
                <a16:creationId xmlns:a16="http://schemas.microsoft.com/office/drawing/2014/main" id="{25DA3437-5F4B-4985-AC56-6BC93CE6E45D}"/>
              </a:ext>
            </a:extLst>
          </p:cNvPr>
          <p:cNvSpPr/>
          <p:nvPr/>
        </p:nvSpPr>
        <p:spPr>
          <a:xfrm>
            <a:off x="14973810" y="15909388"/>
            <a:ext cx="758746" cy="364284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2F0F576A-7645-4D9F-8B6E-7A9414A8D91C}"/>
              </a:ext>
            </a:extLst>
          </p:cNvPr>
          <p:cNvSpPr txBox="1"/>
          <p:nvPr/>
        </p:nvSpPr>
        <p:spPr>
          <a:xfrm>
            <a:off x="11863634" y="16906947"/>
            <a:ext cx="29779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Statistical relationships between contaminant concentrations and: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Storm characteristics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Land Use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Impervious Cover</a:t>
            </a:r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3A781FE1-69C7-4B6B-ACE2-8B2BA39447AE}"/>
              </a:ext>
            </a:extLst>
          </p:cNvPr>
          <p:cNvCxnSpPr>
            <a:cxnSpLocks/>
          </p:cNvCxnSpPr>
          <p:nvPr/>
        </p:nvCxnSpPr>
        <p:spPr>
          <a:xfrm>
            <a:off x="12251418" y="19243135"/>
            <a:ext cx="3145099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43" name="Rectangle: Rounded Corners 342">
            <a:extLst>
              <a:ext uri="{FF2B5EF4-FFF2-40B4-BE49-F238E27FC236}">
                <a16:creationId xmlns:a16="http://schemas.microsoft.com/office/drawing/2014/main" id="{46706FBD-DF24-412F-B4AD-A426C8AA0248}"/>
              </a:ext>
            </a:extLst>
          </p:cNvPr>
          <p:cNvSpPr/>
          <p:nvPr/>
        </p:nvSpPr>
        <p:spPr>
          <a:xfrm>
            <a:off x="14976079" y="18110010"/>
            <a:ext cx="758746" cy="364284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4" name="Rectangle: Rounded Corners 343">
            <a:extLst>
              <a:ext uri="{FF2B5EF4-FFF2-40B4-BE49-F238E27FC236}">
                <a16:creationId xmlns:a16="http://schemas.microsoft.com/office/drawing/2014/main" id="{0E63596B-F58E-4884-AB83-DC5C6AB8E427}"/>
              </a:ext>
            </a:extLst>
          </p:cNvPr>
          <p:cNvSpPr/>
          <p:nvPr/>
        </p:nvSpPr>
        <p:spPr>
          <a:xfrm>
            <a:off x="14983842" y="17677453"/>
            <a:ext cx="758746" cy="364284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0DD3E54C-55FA-42C5-88C5-F496DFA30427}"/>
              </a:ext>
            </a:extLst>
          </p:cNvPr>
          <p:cNvCxnSpPr>
            <a:cxnSpLocks/>
          </p:cNvCxnSpPr>
          <p:nvPr/>
        </p:nvCxnSpPr>
        <p:spPr>
          <a:xfrm>
            <a:off x="12251419" y="16870013"/>
            <a:ext cx="3145099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46" name="TextBox 345">
            <a:extLst>
              <a:ext uri="{FF2B5EF4-FFF2-40B4-BE49-F238E27FC236}">
                <a16:creationId xmlns:a16="http://schemas.microsoft.com/office/drawing/2014/main" id="{C0E3127D-6A09-4CB6-B569-E09CCC5C7401}"/>
              </a:ext>
            </a:extLst>
          </p:cNvPr>
          <p:cNvSpPr txBox="1"/>
          <p:nvPr/>
        </p:nvSpPr>
        <p:spPr>
          <a:xfrm>
            <a:off x="11870124" y="19334831"/>
            <a:ext cx="2763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Mean concentration maps for each major contaminant</a:t>
            </a:r>
          </a:p>
        </p:txBody>
      </p:sp>
      <p:sp>
        <p:nvSpPr>
          <p:cNvPr id="347" name="Rectangle: Rounded Corners 346">
            <a:extLst>
              <a:ext uri="{FF2B5EF4-FFF2-40B4-BE49-F238E27FC236}">
                <a16:creationId xmlns:a16="http://schemas.microsoft.com/office/drawing/2014/main" id="{65F11217-04A9-4528-B4A8-28CA4A4E9EAA}"/>
              </a:ext>
            </a:extLst>
          </p:cNvPr>
          <p:cNvSpPr/>
          <p:nvPr/>
        </p:nvSpPr>
        <p:spPr>
          <a:xfrm>
            <a:off x="14976079" y="19681319"/>
            <a:ext cx="758746" cy="364284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EA0D4580-64D4-474B-B12E-B0D12AA347E7}"/>
              </a:ext>
            </a:extLst>
          </p:cNvPr>
          <p:cNvSpPr txBox="1"/>
          <p:nvPr/>
        </p:nvSpPr>
        <p:spPr>
          <a:xfrm>
            <a:off x="924126" y="14216571"/>
            <a:ext cx="1515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Does Texas stormwater have elevated contaminant concentrations? If so, where? 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09E9DBD8-9255-4612-AAD7-47020AC7FD06}"/>
              </a:ext>
            </a:extLst>
          </p:cNvPr>
          <p:cNvSpPr txBox="1"/>
          <p:nvPr/>
        </p:nvSpPr>
        <p:spPr>
          <a:xfrm>
            <a:off x="980947" y="21851307"/>
            <a:ext cx="7730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How much water can be captured from flood flows to store in depleted aquifers without negatively impacting: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FC778014-A24D-4EC8-A912-5BD8FB1ED88E}"/>
              </a:ext>
            </a:extLst>
          </p:cNvPr>
          <p:cNvSpPr txBox="1"/>
          <p:nvPr/>
        </p:nvSpPr>
        <p:spPr>
          <a:xfrm>
            <a:off x="1704772" y="23038906"/>
            <a:ext cx="64484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Appropriated flows?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Environmental flows?</a:t>
            </a:r>
          </a:p>
        </p:txBody>
      </p:sp>
      <p:sp>
        <p:nvSpPr>
          <p:cNvPr id="353" name="Rectangle: Rounded Corners 352">
            <a:extLst>
              <a:ext uri="{FF2B5EF4-FFF2-40B4-BE49-F238E27FC236}">
                <a16:creationId xmlns:a16="http://schemas.microsoft.com/office/drawing/2014/main" id="{D56ABF79-F20A-496F-A102-7130ACA32BFA}"/>
              </a:ext>
            </a:extLst>
          </p:cNvPr>
          <p:cNvSpPr/>
          <p:nvPr/>
        </p:nvSpPr>
        <p:spPr>
          <a:xfrm>
            <a:off x="1939835" y="25335819"/>
            <a:ext cx="3380416" cy="537642"/>
          </a:xfrm>
          <a:prstGeom prst="roundRect">
            <a:avLst/>
          </a:prstGeom>
          <a:solidFill>
            <a:srgbClr val="70AD47">
              <a:lumMod val="5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USGS Streamflow</a:t>
            </a:r>
          </a:p>
        </p:txBody>
      </p:sp>
      <p:sp>
        <p:nvSpPr>
          <p:cNvPr id="354" name="Rectangle: Rounded Corners 353">
            <a:extLst>
              <a:ext uri="{FF2B5EF4-FFF2-40B4-BE49-F238E27FC236}">
                <a16:creationId xmlns:a16="http://schemas.microsoft.com/office/drawing/2014/main" id="{C0DC6F97-7DDB-402C-AD4E-357057820307}"/>
              </a:ext>
            </a:extLst>
          </p:cNvPr>
          <p:cNvSpPr/>
          <p:nvPr/>
        </p:nvSpPr>
        <p:spPr>
          <a:xfrm>
            <a:off x="6520230" y="25365743"/>
            <a:ext cx="3380416" cy="537642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Availability Models</a:t>
            </a:r>
          </a:p>
        </p:txBody>
      </p:sp>
      <p:sp>
        <p:nvSpPr>
          <p:cNvPr id="355" name="Rectangle: Rounded Corners 354">
            <a:extLst>
              <a:ext uri="{FF2B5EF4-FFF2-40B4-BE49-F238E27FC236}">
                <a16:creationId xmlns:a16="http://schemas.microsoft.com/office/drawing/2014/main" id="{7790BB1C-7E77-4527-B5F9-FB8EC242BE88}"/>
              </a:ext>
            </a:extLst>
          </p:cNvPr>
          <p:cNvSpPr/>
          <p:nvPr/>
        </p:nvSpPr>
        <p:spPr>
          <a:xfrm>
            <a:off x="11171261" y="25365748"/>
            <a:ext cx="3380416" cy="53764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Texas Instream Flow Program</a:t>
            </a: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7F1F9C53-834E-4B3C-A86A-976EC3A0BFC4}"/>
              </a:ext>
            </a:extLst>
          </p:cNvPr>
          <p:cNvSpPr txBox="1"/>
          <p:nvPr/>
        </p:nvSpPr>
        <p:spPr>
          <a:xfrm>
            <a:off x="31301583" y="26372366"/>
            <a:ext cx="84794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Texas generally has </a:t>
            </a:r>
            <a:r>
              <a:rPr lang="en-US" sz="3200" b="1" dirty="0">
                <a:solidFill>
                  <a:srgbClr val="008000"/>
                </a:solidFill>
              </a:rPr>
              <a:t>suitable volumes </a:t>
            </a:r>
            <a:r>
              <a:rPr lang="en-US" sz="3200" dirty="0">
                <a:solidFill>
                  <a:schemeClr val="bg1"/>
                </a:solidFill>
              </a:rPr>
              <a:t>of stormwater for managed aquifer recharge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However, stormwater contaminant concentrations depend on watershed and storm characteristics, but </a:t>
            </a:r>
            <a:r>
              <a:rPr lang="en-US" sz="3200" b="1" dirty="0">
                <a:solidFill>
                  <a:srgbClr val="008000"/>
                </a:solidFill>
              </a:rPr>
              <a:t>generally below maximum contaminant levels, with the exception of fecal indicator bacteria.</a:t>
            </a:r>
            <a:endParaRPr lang="en-US" sz="3200" dirty="0">
              <a:solidFill>
                <a:srgbClr val="008000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With proper </a:t>
            </a:r>
            <a:r>
              <a:rPr lang="en-US" sz="3200" b="1" dirty="0">
                <a:solidFill>
                  <a:srgbClr val="008000"/>
                </a:solidFill>
              </a:rPr>
              <a:t>pretreatment strategies</a:t>
            </a:r>
            <a:r>
              <a:rPr lang="en-US" sz="3200" dirty="0">
                <a:solidFill>
                  <a:schemeClr val="bg1"/>
                </a:solidFill>
              </a:rPr>
              <a:t>, stormwater MAR can provide an innovative solution to replenish depleted aquifers.</a:t>
            </a:r>
          </a:p>
        </p:txBody>
      </p:sp>
      <p:sp>
        <p:nvSpPr>
          <p:cNvPr id="449" name="Rectangle 33">
            <a:extLst>
              <a:ext uri="{FF2B5EF4-FFF2-40B4-BE49-F238E27FC236}">
                <a16:creationId xmlns:a16="http://schemas.microsoft.com/office/drawing/2014/main" id="{E8D96EA5-2151-4B2B-B4FD-43F7E3553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0197" y="16170198"/>
            <a:ext cx="13704170" cy="1290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/>
          <a:p>
            <a:pPr>
              <a:spcBef>
                <a:spcPct val="50000"/>
              </a:spcBef>
            </a:pPr>
            <a:r>
              <a:rPr lang="en-GB" sz="4800" b="1" dirty="0">
                <a:solidFill>
                  <a:srgbClr val="C5E0B4"/>
                </a:solidFill>
              </a:rPr>
              <a:t>How much stormwater is truly available?</a:t>
            </a:r>
          </a:p>
          <a:p>
            <a:endParaRPr lang="en-US" sz="2800" dirty="0"/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4442185B-F769-4162-A17C-A764C9F6AD77}"/>
              </a:ext>
            </a:extLst>
          </p:cNvPr>
          <p:cNvSpPr txBox="1"/>
          <p:nvPr/>
        </p:nvSpPr>
        <p:spPr>
          <a:xfrm>
            <a:off x="37089354" y="6736311"/>
            <a:ext cx="680184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What are the key factors driving contaminant concentrations in stormwater?</a:t>
            </a:r>
          </a:p>
          <a:p>
            <a:endParaRPr lang="en-US" sz="2800" dirty="0">
              <a:solidFill>
                <a:schemeClr val="bg1"/>
              </a:solidFill>
              <a:latin typeface="+mj-lt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Different contaminants appear sensitive to different watershed and storm characteristics.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Suspended solids: impervious cover and non-residential land 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Nutrients: % impervious cover and residential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Metals: extended dry periods between storms and industrial land use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C3A3CE93-DD8D-4BAE-9DB2-05608C178DB8}"/>
              </a:ext>
            </a:extLst>
          </p:cNvPr>
          <p:cNvSpPr txBox="1"/>
          <p:nvPr/>
        </p:nvSpPr>
        <p:spPr>
          <a:xfrm>
            <a:off x="30337158" y="10614282"/>
            <a:ext cx="6573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Box plots of stormwater quality by land use from NSQD </a:t>
            </a:r>
          </a:p>
        </p:txBody>
      </p: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226E9CAC-B17A-4240-918E-B85EFF13E6C2}"/>
              </a:ext>
            </a:extLst>
          </p:cNvPr>
          <p:cNvCxnSpPr>
            <a:cxnSpLocks/>
          </p:cNvCxnSpPr>
          <p:nvPr/>
        </p:nvCxnSpPr>
        <p:spPr>
          <a:xfrm>
            <a:off x="30802335" y="16364913"/>
            <a:ext cx="0" cy="805898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ACD39EF-4DDC-4148-8277-7A20BF52621D}"/>
              </a:ext>
            </a:extLst>
          </p:cNvPr>
          <p:cNvGrpSpPr/>
          <p:nvPr/>
        </p:nvGrpSpPr>
        <p:grpSpPr>
          <a:xfrm>
            <a:off x="29458202" y="6759490"/>
            <a:ext cx="3601540" cy="3774797"/>
            <a:chOff x="33050889" y="7298279"/>
            <a:chExt cx="3601540" cy="3774797"/>
          </a:xfrm>
        </p:grpSpPr>
        <p:pic>
          <p:nvPicPr>
            <p:cNvPr id="358" name="Picture 357">
              <a:extLst>
                <a:ext uri="{FF2B5EF4-FFF2-40B4-BE49-F238E27FC236}">
                  <a16:creationId xmlns:a16="http://schemas.microsoft.com/office/drawing/2014/main" id="{CC012287-B4AD-40AA-AD4B-4C5450AAAB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022"/>
            <a:stretch/>
          </p:blipFill>
          <p:spPr>
            <a:xfrm>
              <a:off x="33050889" y="7786730"/>
              <a:ext cx="3601540" cy="3286346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1F5261F-3D43-4B12-BC29-CDE0F2D8C0DE}"/>
                </a:ext>
              </a:extLst>
            </p:cNvPr>
            <p:cNvSpPr/>
            <p:nvPr/>
          </p:nvSpPr>
          <p:spPr>
            <a:xfrm>
              <a:off x="34795359" y="7298279"/>
              <a:ext cx="815556" cy="36057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TextBox 453">
              <a:extLst>
                <a:ext uri="{FF2B5EF4-FFF2-40B4-BE49-F238E27FC236}">
                  <a16:creationId xmlns:a16="http://schemas.microsoft.com/office/drawing/2014/main" id="{E78D2819-F255-4806-A34B-E12F4A696513}"/>
                </a:ext>
              </a:extLst>
            </p:cNvPr>
            <p:cNvSpPr txBox="1"/>
            <p:nvPr/>
          </p:nvSpPr>
          <p:spPr>
            <a:xfrm>
              <a:off x="34162667" y="7463727"/>
              <a:ext cx="227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+mj-lt"/>
                </a:rPr>
                <a:t>Total Phosphorous</a:t>
              </a:r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92EF9718-0D08-4249-AE32-93AF2913BA25}"/>
                </a:ext>
              </a:extLst>
            </p:cNvPr>
            <p:cNvSpPr/>
            <p:nvPr/>
          </p:nvSpPr>
          <p:spPr>
            <a:xfrm>
              <a:off x="35980144" y="7822590"/>
              <a:ext cx="672285" cy="310683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1" name="Rectangle 460">
            <a:extLst>
              <a:ext uri="{FF2B5EF4-FFF2-40B4-BE49-F238E27FC236}">
                <a16:creationId xmlns:a16="http://schemas.microsoft.com/office/drawing/2014/main" id="{095DBB32-7393-44E2-ACF9-E480B673EB6E}"/>
              </a:ext>
            </a:extLst>
          </p:cNvPr>
          <p:cNvSpPr/>
          <p:nvPr/>
        </p:nvSpPr>
        <p:spPr>
          <a:xfrm>
            <a:off x="37620502" y="10640621"/>
            <a:ext cx="1620827" cy="38963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EDF2FF6D-0FDE-452C-B435-DE7AD6DAB75A}"/>
              </a:ext>
            </a:extLst>
          </p:cNvPr>
          <p:cNvSpPr/>
          <p:nvPr/>
        </p:nvSpPr>
        <p:spPr>
          <a:xfrm>
            <a:off x="37620502" y="9807444"/>
            <a:ext cx="2992427" cy="38963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B21D671-C1E5-46C2-9B04-E949C7D90431}"/>
              </a:ext>
            </a:extLst>
          </p:cNvPr>
          <p:cNvGrpSpPr/>
          <p:nvPr/>
        </p:nvGrpSpPr>
        <p:grpSpPr>
          <a:xfrm>
            <a:off x="25616140" y="6922541"/>
            <a:ext cx="4511052" cy="4134839"/>
            <a:chOff x="29208827" y="7461330"/>
            <a:chExt cx="4511052" cy="4134839"/>
          </a:xfrm>
        </p:grpSpPr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311C9ADD-508E-4FDD-9495-03F5DBBA5757}"/>
                </a:ext>
              </a:extLst>
            </p:cNvPr>
            <p:cNvSpPr txBox="1"/>
            <p:nvPr/>
          </p:nvSpPr>
          <p:spPr>
            <a:xfrm>
              <a:off x="29824902" y="7461330"/>
              <a:ext cx="3894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+mj-lt"/>
                </a:rPr>
                <a:t>Total Suspended Solids (TSS)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DD67811-B7DB-46A2-B2E2-1DCD29584ED8}"/>
                </a:ext>
              </a:extLst>
            </p:cNvPr>
            <p:cNvGrpSpPr/>
            <p:nvPr/>
          </p:nvGrpSpPr>
          <p:grpSpPr>
            <a:xfrm>
              <a:off x="29208827" y="7782980"/>
              <a:ext cx="4099681" cy="3813189"/>
              <a:chOff x="29208827" y="7782980"/>
              <a:chExt cx="4099681" cy="3813189"/>
            </a:xfrm>
          </p:grpSpPr>
          <p:pic>
            <p:nvPicPr>
              <p:cNvPr id="357" name="Picture 356">
                <a:extLst>
                  <a:ext uri="{FF2B5EF4-FFF2-40B4-BE49-F238E27FC236}">
                    <a16:creationId xmlns:a16="http://schemas.microsoft.com/office/drawing/2014/main" id="{1B4788C9-0B50-4E14-BB84-F1EBFBF43E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023"/>
              <a:stretch/>
            </p:blipFill>
            <p:spPr>
              <a:xfrm>
                <a:off x="29208827" y="7782980"/>
                <a:ext cx="3601539" cy="3286344"/>
              </a:xfrm>
              <a:prstGeom prst="rect">
                <a:avLst/>
              </a:prstGeom>
            </p:spPr>
          </p:pic>
          <p:cxnSp>
            <p:nvCxnSpPr>
              <p:cNvPr id="408" name="Straight Connector 407">
                <a:extLst>
                  <a:ext uri="{FF2B5EF4-FFF2-40B4-BE49-F238E27FC236}">
                    <a16:creationId xmlns:a16="http://schemas.microsoft.com/office/drawing/2014/main" id="{08494B75-74FE-426E-9774-D162F383F4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939735" y="10909109"/>
                <a:ext cx="368300" cy="4254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" name="TextBox 408">
                <a:extLst>
                  <a:ext uri="{FF2B5EF4-FFF2-40B4-BE49-F238E27FC236}">
                    <a16:creationId xmlns:a16="http://schemas.microsoft.com/office/drawing/2014/main" id="{F43CBA8F-912E-419C-AAA4-0BD1303D17E8}"/>
                  </a:ext>
                </a:extLst>
              </p:cNvPr>
              <p:cNvSpPr txBox="1"/>
              <p:nvPr/>
            </p:nvSpPr>
            <p:spPr>
              <a:xfrm>
                <a:off x="29449759" y="11334559"/>
                <a:ext cx="3858749" cy="2616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Commercial, Freeway, Industrial, Open space, Residential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10" name="Straight Connector 409">
                <a:extLst>
                  <a:ext uri="{FF2B5EF4-FFF2-40B4-BE49-F238E27FC236}">
                    <a16:creationId xmlns:a16="http://schemas.microsoft.com/office/drawing/2014/main" id="{B70AC2BE-D0AF-4B3A-870F-EC34A3D604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632259" y="10902133"/>
                <a:ext cx="206375" cy="4254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>
                <a:extLst>
                  <a:ext uri="{FF2B5EF4-FFF2-40B4-BE49-F238E27FC236}">
                    <a16:creationId xmlns:a16="http://schemas.microsoft.com/office/drawing/2014/main" id="{5DFB12F4-E747-4DDF-9106-33D76F1D27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347445" y="11071090"/>
                <a:ext cx="0" cy="26346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>
                <a:extLst>
                  <a:ext uri="{FF2B5EF4-FFF2-40B4-BE49-F238E27FC236}">
                    <a16:creationId xmlns:a16="http://schemas.microsoft.com/office/drawing/2014/main" id="{585ED3A0-C6C8-45D2-BDA9-A8E615AD23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864717" y="10909109"/>
                <a:ext cx="147826" cy="43291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1F4FFB56-2E62-4D37-A652-B7B474F26B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41125" y="10854326"/>
                <a:ext cx="413371" cy="5350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93ADB05-F5E7-4189-AF59-F984431DE68C}"/>
                  </a:ext>
                </a:extLst>
              </p:cNvPr>
              <p:cNvSpPr/>
              <p:nvPr/>
            </p:nvSpPr>
            <p:spPr>
              <a:xfrm>
                <a:off x="31066658" y="7801939"/>
                <a:ext cx="1106828" cy="301937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6" name="Rectangle 465">
            <a:extLst>
              <a:ext uri="{FF2B5EF4-FFF2-40B4-BE49-F238E27FC236}">
                <a16:creationId xmlns:a16="http://schemas.microsoft.com/office/drawing/2014/main" id="{26DC0DDE-5AFB-4599-81F4-9C9FDA7FF4D6}"/>
              </a:ext>
            </a:extLst>
          </p:cNvPr>
          <p:cNvSpPr/>
          <p:nvPr/>
        </p:nvSpPr>
        <p:spPr>
          <a:xfrm>
            <a:off x="37620502" y="11502512"/>
            <a:ext cx="1165298" cy="418775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A6835E7-A15F-4B87-99E2-49426FCADD9C}"/>
              </a:ext>
            </a:extLst>
          </p:cNvPr>
          <p:cNvGrpSpPr/>
          <p:nvPr/>
        </p:nvGrpSpPr>
        <p:grpSpPr>
          <a:xfrm>
            <a:off x="33340467" y="6939070"/>
            <a:ext cx="3569750" cy="3593231"/>
            <a:chOff x="36933154" y="7477859"/>
            <a:chExt cx="3569750" cy="3593231"/>
          </a:xfrm>
        </p:grpSpPr>
        <p:pic>
          <p:nvPicPr>
            <p:cNvPr id="455" name="Picture 454">
              <a:extLst>
                <a:ext uri="{FF2B5EF4-FFF2-40B4-BE49-F238E27FC236}">
                  <a16:creationId xmlns:a16="http://schemas.microsoft.com/office/drawing/2014/main" id="{89FE1D45-3D06-43BF-BBBD-7FE92ED97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382"/>
            <a:stretch/>
          </p:blipFill>
          <p:spPr>
            <a:xfrm>
              <a:off x="36933154" y="7784744"/>
              <a:ext cx="3569750" cy="3286346"/>
            </a:xfrm>
            <a:prstGeom prst="rect">
              <a:avLst/>
            </a:prstGeom>
          </p:spPr>
        </p:pic>
        <p:sp>
          <p:nvSpPr>
            <p:cNvPr id="456" name="TextBox 455">
              <a:extLst>
                <a:ext uri="{FF2B5EF4-FFF2-40B4-BE49-F238E27FC236}">
                  <a16:creationId xmlns:a16="http://schemas.microsoft.com/office/drawing/2014/main" id="{251776AC-0AC8-4DBD-903F-3959E4CB5E5D}"/>
                </a:ext>
              </a:extLst>
            </p:cNvPr>
            <p:cNvSpPr txBox="1"/>
            <p:nvPr/>
          </p:nvSpPr>
          <p:spPr>
            <a:xfrm>
              <a:off x="38762490" y="7477859"/>
              <a:ext cx="783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+mj-lt"/>
                </a:rPr>
                <a:t>Lead</a:t>
              </a:r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F5AC57DA-5F78-433A-9FAB-0B9611414A43}"/>
                </a:ext>
              </a:extLst>
            </p:cNvPr>
            <p:cNvSpPr/>
            <p:nvPr/>
          </p:nvSpPr>
          <p:spPr>
            <a:xfrm>
              <a:off x="38762490" y="8040668"/>
              <a:ext cx="634428" cy="2737986"/>
            </a:xfrm>
            <a:prstGeom prst="rect">
              <a:avLst/>
            </a:prstGeom>
            <a:noFill/>
            <a:ln w="3810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33863A-06AA-44E5-8798-B382CC3633FC}"/>
              </a:ext>
            </a:extLst>
          </p:cNvPr>
          <p:cNvGrpSpPr/>
          <p:nvPr/>
        </p:nvGrpSpPr>
        <p:grpSpPr>
          <a:xfrm>
            <a:off x="26747128" y="11302722"/>
            <a:ext cx="9283586" cy="4077466"/>
            <a:chOff x="25129055" y="6896525"/>
            <a:chExt cx="9283586" cy="4077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6C4C250-05D2-4832-B7B0-5B68685CF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5129055" y="6896525"/>
              <a:ext cx="9283586" cy="4077466"/>
            </a:xfrm>
            <a:prstGeom prst="rect">
              <a:avLst/>
            </a:prstGeom>
            <a:ln w="25400">
              <a:solidFill>
                <a:schemeClr val="bg1"/>
              </a:solidFill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949FF5B-C410-4F15-8411-62B76357EAA6}"/>
                </a:ext>
              </a:extLst>
            </p:cNvPr>
            <p:cNvSpPr/>
            <p:nvPr/>
          </p:nvSpPr>
          <p:spPr>
            <a:xfrm>
              <a:off x="27916827" y="9291149"/>
              <a:ext cx="2486308" cy="814530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7B9D94DF-6001-452F-831D-991562F470F1}"/>
                </a:ext>
              </a:extLst>
            </p:cNvPr>
            <p:cNvSpPr/>
            <p:nvPr/>
          </p:nvSpPr>
          <p:spPr>
            <a:xfrm>
              <a:off x="27893907" y="8447172"/>
              <a:ext cx="2509228" cy="293511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86AE2A1E-324E-428E-8E24-A6A0AA510863}"/>
                </a:ext>
              </a:extLst>
            </p:cNvPr>
            <p:cNvSpPr/>
            <p:nvPr/>
          </p:nvSpPr>
          <p:spPr>
            <a:xfrm>
              <a:off x="31314662" y="10077168"/>
              <a:ext cx="1286089" cy="896823"/>
            </a:xfrm>
            <a:prstGeom prst="rect">
              <a:avLst/>
            </a:prstGeom>
            <a:noFill/>
            <a:ln w="6350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1" name="TextBox 470">
            <a:extLst>
              <a:ext uri="{FF2B5EF4-FFF2-40B4-BE49-F238E27FC236}">
                <a16:creationId xmlns:a16="http://schemas.microsoft.com/office/drawing/2014/main" id="{E1667EE8-2634-4C8A-9DAF-4A6C909D613D}"/>
              </a:ext>
            </a:extLst>
          </p:cNvPr>
          <p:cNvSpPr txBox="1"/>
          <p:nvPr/>
        </p:nvSpPr>
        <p:spPr>
          <a:xfrm>
            <a:off x="16901306" y="15423997"/>
            <a:ext cx="8431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Geospatial datasets used in this study 1) stormwater quality point data, 2) land cover, 3) major + minor aquifers, and 4) impervious cover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AF8DDA8F-413D-4C6D-AEE8-9E2F3BB71D07}"/>
              </a:ext>
            </a:extLst>
          </p:cNvPr>
          <p:cNvSpPr txBox="1"/>
          <p:nvPr/>
        </p:nvSpPr>
        <p:spPr>
          <a:xfrm>
            <a:off x="30888240" y="20600882"/>
            <a:ext cx="128063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Which stormwater contaminants may require pretreatment?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Generally, median concentrations are </a:t>
            </a:r>
            <a:r>
              <a:rPr lang="en-US" sz="2800" u="sng" dirty="0">
                <a:solidFill>
                  <a:schemeClr val="bg1"/>
                </a:solidFill>
                <a:latin typeface="+mj-lt"/>
              </a:rPr>
              <a:t>below the EPA maximum contaminant level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(MCL) or similar health-based standards.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Fecal indicator bacteria (Coliform and </a:t>
            </a:r>
            <a:r>
              <a:rPr lang="en-US" sz="2800" i="1" dirty="0">
                <a:solidFill>
                  <a:schemeClr val="bg1"/>
                </a:solidFill>
                <a:latin typeface="+mj-lt"/>
              </a:rPr>
              <a:t>Streptococcus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) have </a:t>
            </a:r>
            <a:r>
              <a:rPr lang="en-US" sz="2800" u="sng" dirty="0">
                <a:solidFill>
                  <a:schemeClr val="bg1"/>
                </a:solidFill>
                <a:latin typeface="+mj-lt"/>
              </a:rPr>
              <a:t>high concentrations in stormwater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and stringent health-based thresholds.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These data can help guide which </a:t>
            </a:r>
            <a:r>
              <a:rPr lang="en-US" sz="2800" u="sng" dirty="0">
                <a:solidFill>
                  <a:schemeClr val="bg1"/>
                </a:solidFill>
                <a:latin typeface="+mj-lt"/>
              </a:rPr>
              <a:t>pretreatment techniques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, such as sediment settling and biofiltration, will be needed before injection/infiltration</a:t>
            </a: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7FE07521-7703-48FD-A38C-6F1B01880FE3}"/>
              </a:ext>
            </a:extLst>
          </p:cNvPr>
          <p:cNvSpPr txBox="1"/>
          <p:nvPr/>
        </p:nvSpPr>
        <p:spPr>
          <a:xfrm>
            <a:off x="23530095" y="26054729"/>
            <a:ext cx="697434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Long (multi-day), infrequent storms produce the highest volumes of stormflow.</a:t>
            </a:r>
          </a:p>
          <a:p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Available stormflows decrease westward along the precipitation gradient, and with position in the watershed</a:t>
            </a:r>
          </a:p>
          <a:p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Average annual available stormflows range from ~100’s of acre-feet (123,000 m</a:t>
            </a:r>
            <a:r>
              <a:rPr lang="en-US" sz="2800" baseline="300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) in the upper basins to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&gt;100,000 ac-ft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(0.12 km</a:t>
            </a:r>
            <a:r>
              <a:rPr lang="en-US" sz="2800" baseline="300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) near the basin outlets</a:t>
            </a:r>
          </a:p>
        </p:txBody>
      </p: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091A6AB9-CC46-4178-9E64-2362E6DED4E8}"/>
              </a:ext>
            </a:extLst>
          </p:cNvPr>
          <p:cNvCxnSpPr>
            <a:cxnSpLocks/>
          </p:cNvCxnSpPr>
          <p:nvPr/>
        </p:nvCxnSpPr>
        <p:spPr>
          <a:xfrm>
            <a:off x="1102874" y="21526500"/>
            <a:ext cx="14051814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4D34B051-81EC-4CA1-8A9B-F4AC9BF5D67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41385" y="296001"/>
            <a:ext cx="7388125" cy="359843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9989588-B41F-4C0C-AA8B-F9FA7371A4D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30532" y="30618081"/>
            <a:ext cx="5524156" cy="922615"/>
          </a:xfrm>
          <a:prstGeom prst="rect">
            <a:avLst/>
          </a:prstGeom>
        </p:spPr>
      </p:pic>
      <p:sp>
        <p:nvSpPr>
          <p:cNvPr id="483" name="TextBox 482">
            <a:extLst>
              <a:ext uri="{FF2B5EF4-FFF2-40B4-BE49-F238E27FC236}">
                <a16:creationId xmlns:a16="http://schemas.microsoft.com/office/drawing/2014/main" id="{959B25FF-B4C3-42A1-A2BD-40861D4CE88C}"/>
              </a:ext>
            </a:extLst>
          </p:cNvPr>
          <p:cNvSpPr txBox="1"/>
          <p:nvPr/>
        </p:nvSpPr>
        <p:spPr>
          <a:xfrm>
            <a:off x="41873243" y="3658671"/>
            <a:ext cx="18213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Jay Janner, Austin-American Statesman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189A5-8EAF-41BE-A5A5-C0F69DB56B4A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7456" t="13265" r="10241" b="6940"/>
          <a:stretch/>
        </p:blipFill>
        <p:spPr>
          <a:xfrm>
            <a:off x="9143068" y="21628610"/>
            <a:ext cx="6713424" cy="3661169"/>
          </a:xfrm>
          <a:prstGeom prst="rect">
            <a:avLst/>
          </a:prstGeom>
        </p:spPr>
      </p:pic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BAF9EF0F-F5B8-4114-BE53-CE5FDC9F69FD}"/>
              </a:ext>
            </a:extLst>
          </p:cNvPr>
          <p:cNvCxnSpPr>
            <a:cxnSpLocks/>
          </p:cNvCxnSpPr>
          <p:nvPr/>
        </p:nvCxnSpPr>
        <p:spPr>
          <a:xfrm>
            <a:off x="30802335" y="26289126"/>
            <a:ext cx="0" cy="618361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B833521-5C12-4031-BE9B-E8BE19A14F94}"/>
              </a:ext>
            </a:extLst>
          </p:cNvPr>
          <p:cNvGrpSpPr/>
          <p:nvPr/>
        </p:nvGrpSpPr>
        <p:grpSpPr>
          <a:xfrm>
            <a:off x="16539781" y="6069743"/>
            <a:ext cx="9080766" cy="9440615"/>
            <a:chOff x="16327755" y="6270339"/>
            <a:chExt cx="9080766" cy="944061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A93C506-C619-40B7-BE5D-2CC480B3D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093926" y="6270339"/>
              <a:ext cx="7314595" cy="731459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614B478-BEBD-456A-B7B3-F6A6458E4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592582" y="6881982"/>
              <a:ext cx="7314595" cy="731459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5DF9F22-1D3E-408F-AE49-9F9BC3DDA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924703" y="7596437"/>
              <a:ext cx="7314595" cy="731459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57604C1-CABF-453C-820C-ACCB22AFB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327755" y="8396359"/>
              <a:ext cx="7314595" cy="7314595"/>
            </a:xfrm>
            <a:prstGeom prst="rect">
              <a:avLst/>
            </a:prstGeom>
          </p:spPr>
        </p:pic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32905D1A-E08E-4C9D-A115-3AC0B3B110AD}"/>
              </a:ext>
            </a:extLst>
          </p:cNvPr>
          <p:cNvSpPr/>
          <p:nvPr/>
        </p:nvSpPr>
        <p:spPr>
          <a:xfrm>
            <a:off x="26544841" y="15465881"/>
            <a:ext cx="9633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Green: 95% confidence that there is a relationship between nutrient concentration and explanatory variable; Yellow: ~80% to 95% confidence; Red: &lt; 80% confidence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E4C2111F-5AB5-445B-BB1E-6DB5B8E5378C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8314" r="7684"/>
          <a:stretch/>
        </p:blipFill>
        <p:spPr>
          <a:xfrm>
            <a:off x="30900396" y="16323933"/>
            <a:ext cx="8698809" cy="4142215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D794962D-FACC-4213-AAC5-0F7F4B46F20F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3" r="27947"/>
          <a:stretch/>
        </p:blipFill>
        <p:spPr>
          <a:xfrm>
            <a:off x="39843720" y="26359568"/>
            <a:ext cx="3768493" cy="6363669"/>
          </a:xfrm>
          <a:prstGeom prst="rect">
            <a:avLst/>
          </a:prstGeom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id="{766F9E1D-F911-47FA-8D6C-32FE9A76A435}"/>
              </a:ext>
            </a:extLst>
          </p:cNvPr>
          <p:cNvSpPr txBox="1"/>
          <p:nvPr/>
        </p:nvSpPr>
        <p:spPr>
          <a:xfrm>
            <a:off x="42068144" y="32409625"/>
            <a:ext cx="15440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The Nature Conservancy</a:t>
            </a:r>
          </a:p>
        </p:txBody>
      </p:sp>
      <p:pic>
        <p:nvPicPr>
          <p:cNvPr id="114" name="Picture 113" descr="Two maps of Texas showing the average annual available stormflows for each station, colored and sized by the volume. On the left is the full-use WAM scenario, and on the right is the current-use WAM scenario.">
            <a:extLst>
              <a:ext uri="{FF2B5EF4-FFF2-40B4-BE49-F238E27FC236}">
                <a16:creationId xmlns:a16="http://schemas.microsoft.com/office/drawing/2014/main" id="{1A598422-B9D4-497B-BE73-25F1B6220086}"/>
              </a:ext>
            </a:extLst>
          </p:cNvPr>
          <p:cNvPicPr/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0"/>
          <a:stretch/>
        </p:blipFill>
        <p:spPr bwMode="auto">
          <a:xfrm>
            <a:off x="16770722" y="18377656"/>
            <a:ext cx="7033990" cy="673766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5C2A9401-9B9A-4BD4-9114-59F1BB47F01D}"/>
              </a:ext>
            </a:extLst>
          </p:cNvPr>
          <p:cNvSpPr txBox="1"/>
          <p:nvPr/>
        </p:nvSpPr>
        <p:spPr>
          <a:xfrm>
            <a:off x="17051613" y="25057985"/>
            <a:ext cx="6260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Average annual “available” stormflows estimated by subtracting appropriated flows from stormflows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97257-11DF-47C3-AC9D-ED5E2B82DF0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9703122" y="16323933"/>
            <a:ext cx="3809524" cy="3809524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1E362241-E398-4138-91E9-64AEAEA1FED9}"/>
              </a:ext>
            </a:extLst>
          </p:cNvPr>
          <p:cNvSpPr txBox="1"/>
          <p:nvPr/>
        </p:nvSpPr>
        <p:spPr>
          <a:xfrm>
            <a:off x="16921676" y="25825255"/>
            <a:ext cx="724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What are the “ideal” storms for MAR?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17DF75A-37F3-4617-908C-7C07BF646B3F}"/>
              </a:ext>
            </a:extLst>
          </p:cNvPr>
          <p:cNvSpPr txBox="1"/>
          <p:nvPr/>
        </p:nvSpPr>
        <p:spPr>
          <a:xfrm>
            <a:off x="17047646" y="17597148"/>
            <a:ext cx="724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First, consider water appropriations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A7FB931-3C63-4F95-ABEB-AF86B0C09CC1}"/>
              </a:ext>
            </a:extLst>
          </p:cNvPr>
          <p:cNvSpPr txBox="1"/>
          <p:nvPr/>
        </p:nvSpPr>
        <p:spPr>
          <a:xfrm>
            <a:off x="23887056" y="17543049"/>
            <a:ext cx="7243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Next, consider environmental flow requirements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5164478-F72E-4965-AD77-B57AF07FFBE3}"/>
              </a:ext>
            </a:extLst>
          </p:cNvPr>
          <p:cNvSpPr txBox="1"/>
          <p:nvPr/>
        </p:nvSpPr>
        <p:spPr>
          <a:xfrm>
            <a:off x="24202597" y="25033205"/>
            <a:ext cx="5709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Available stormflows considering appropriated flows </a:t>
            </a:r>
            <a:r>
              <a:rPr lang="en-US" sz="2000" u="sng" dirty="0">
                <a:solidFill>
                  <a:schemeClr val="bg1"/>
                </a:solidFill>
              </a:rPr>
              <a:t>and</a:t>
            </a:r>
            <a:r>
              <a:rPr lang="en-US" sz="2000" dirty="0">
                <a:solidFill>
                  <a:schemeClr val="bg1"/>
                </a:solidFill>
              </a:rPr>
              <a:t> environmental flow requirements</a:t>
            </a: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AA5E69AD-369D-43E9-89A9-1F1B65487B8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79"/>
          <a:stretch/>
        </p:blipFill>
        <p:spPr>
          <a:xfrm>
            <a:off x="23611668" y="18388262"/>
            <a:ext cx="6891379" cy="67484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B57095-68AD-47B0-B125-BEC32FA857ED}"/>
              </a:ext>
            </a:extLst>
          </p:cNvPr>
          <p:cNvSpPr/>
          <p:nvPr/>
        </p:nvSpPr>
        <p:spPr>
          <a:xfrm>
            <a:off x="17190281" y="18601328"/>
            <a:ext cx="318793" cy="4032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045869D-6A57-40BD-9EB1-DDC6C7273931}"/>
              </a:ext>
            </a:extLst>
          </p:cNvPr>
          <p:cNvSpPr/>
          <p:nvPr/>
        </p:nvSpPr>
        <p:spPr>
          <a:xfrm>
            <a:off x="24131256" y="18616121"/>
            <a:ext cx="318793" cy="4032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rgbClr val="000000"/>
      </a:lt1>
      <a:dk2>
        <a:srgbClr val="000000"/>
      </a:dk2>
      <a:lt2>
        <a:srgbClr val="242852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410CA1B-542D-3244-B814-5E899E0E5892}" vid="{0D1DA440-3E1F-1243-A175-747014F56C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7116</TotalTime>
  <Words>709</Words>
  <Application>Microsoft Office PowerPoint</Application>
  <PresentationFormat>Custom</PresentationFormat>
  <Paragraphs>90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Arial Black</vt:lpstr>
      <vt:lpstr>Calibri</vt:lpstr>
      <vt:lpstr>Georgia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Malito, John G</dc:creator>
  <cp:keywords/>
  <dc:description/>
  <cp:lastModifiedBy>Malito, John</cp:lastModifiedBy>
  <cp:revision>204</cp:revision>
  <cp:lastPrinted>2022-12-07T20:08:07Z</cp:lastPrinted>
  <dcterms:created xsi:type="dcterms:W3CDTF">2021-03-15T21:26:21Z</dcterms:created>
  <dcterms:modified xsi:type="dcterms:W3CDTF">2024-04-29T14:45:23Z</dcterms:modified>
  <cp:category/>
</cp:coreProperties>
</file>